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32"/>
  </p:notesMasterIdLst>
  <p:sldIdLst>
    <p:sldId id="257" r:id="rId3"/>
    <p:sldId id="285" r:id="rId4"/>
    <p:sldId id="264" r:id="rId5"/>
    <p:sldId id="261" r:id="rId6"/>
    <p:sldId id="290" r:id="rId7"/>
    <p:sldId id="309" r:id="rId8"/>
    <p:sldId id="291" r:id="rId9"/>
    <p:sldId id="292" r:id="rId10"/>
    <p:sldId id="266" r:id="rId11"/>
    <p:sldId id="293" r:id="rId12"/>
    <p:sldId id="294" r:id="rId13"/>
    <p:sldId id="295" r:id="rId14"/>
    <p:sldId id="296" r:id="rId15"/>
    <p:sldId id="297" r:id="rId16"/>
    <p:sldId id="298" r:id="rId17"/>
    <p:sldId id="271" r:id="rId18"/>
    <p:sldId id="282" r:id="rId19"/>
    <p:sldId id="300" r:id="rId20"/>
    <p:sldId id="301" r:id="rId21"/>
    <p:sldId id="310" r:id="rId22"/>
    <p:sldId id="302" r:id="rId23"/>
    <p:sldId id="303" r:id="rId24"/>
    <p:sldId id="304" r:id="rId25"/>
    <p:sldId id="305" r:id="rId26"/>
    <p:sldId id="268" r:id="rId27"/>
    <p:sldId id="306" r:id="rId28"/>
    <p:sldId id="308" r:id="rId29"/>
    <p:sldId id="273" r:id="rId30"/>
    <p:sldId id="286"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00CC00"/>
    <a:srgbClr val="008000"/>
    <a:srgbClr val="FF7E0A"/>
    <a:srgbClr val="E55174"/>
    <a:srgbClr val="663300"/>
    <a:srgbClr val="7E430F"/>
    <a:srgbClr val="FBB1C7"/>
    <a:srgbClr val="6F3A7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9" autoAdjust="0"/>
    <p:restoredTop sz="83455" autoAdjust="0"/>
  </p:normalViewPr>
  <p:slideViewPr>
    <p:cSldViewPr snapToGrid="0">
      <p:cViewPr varScale="1">
        <p:scale>
          <a:sx n="58" d="100"/>
          <a:sy n="58" d="100"/>
        </p:scale>
        <p:origin x="1122" y="60"/>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54B0D-DAE4-4F35-B177-1A4C2FB1EC3F}" type="datetimeFigureOut">
              <a:rPr lang="zh-CN" altLang="en-US" smtClean="0"/>
              <a:t>2023/7/22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B5D281-D23C-4EEB-8748-C58E8FF0C2B9}" type="slidenum">
              <a:rPr lang="zh-CN" altLang="en-US" smtClean="0"/>
              <a:t>‹#›</a:t>
            </a:fld>
            <a:endParaRPr lang="zh-CN" altLang="en-US"/>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256897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2785743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38172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917554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07283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314051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193015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1231742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1170518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190381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346557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1509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877772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3673492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189455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4211880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25</a:t>
            </a:fld>
            <a:endParaRPr lang="zh-CN" altLang="en-US"/>
          </a:p>
        </p:txBody>
      </p:sp>
    </p:spTree>
    <p:extLst>
      <p:ext uri="{BB962C8B-B14F-4D97-AF65-F5344CB8AC3E}">
        <p14:creationId xmlns:p14="http://schemas.microsoft.com/office/powerpoint/2010/main" val="3544344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26</a:t>
            </a:fld>
            <a:endParaRPr lang="zh-CN" altLang="en-US"/>
          </a:p>
        </p:txBody>
      </p:sp>
    </p:spTree>
    <p:extLst>
      <p:ext uri="{BB962C8B-B14F-4D97-AF65-F5344CB8AC3E}">
        <p14:creationId xmlns:p14="http://schemas.microsoft.com/office/powerpoint/2010/main" val="1156452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27</a:t>
            </a:fld>
            <a:endParaRPr lang="zh-CN" altLang="en-US"/>
          </a:p>
        </p:txBody>
      </p:sp>
    </p:spTree>
    <p:extLst>
      <p:ext uri="{BB962C8B-B14F-4D97-AF65-F5344CB8AC3E}">
        <p14:creationId xmlns:p14="http://schemas.microsoft.com/office/powerpoint/2010/main" val="1854874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28</a:t>
            </a:fld>
            <a:endParaRPr lang="zh-CN" altLang="en-US"/>
          </a:p>
        </p:txBody>
      </p:sp>
    </p:spTree>
    <p:extLst>
      <p:ext uri="{BB962C8B-B14F-4D97-AF65-F5344CB8AC3E}">
        <p14:creationId xmlns:p14="http://schemas.microsoft.com/office/powerpoint/2010/main" val="2694315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29</a:t>
            </a:fld>
            <a:endParaRPr lang="zh-CN" altLang="en-US"/>
          </a:p>
        </p:txBody>
      </p:sp>
    </p:spTree>
    <p:extLst>
      <p:ext uri="{BB962C8B-B14F-4D97-AF65-F5344CB8AC3E}">
        <p14:creationId xmlns:p14="http://schemas.microsoft.com/office/powerpoint/2010/main" val="116873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862030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47751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3024947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312615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3315288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316794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756833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2023/7/22</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8878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2023/7/22</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1971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38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EB321A-15AF-44AC-8389-DF08CA25F66C}" type="slidenum">
              <a:rPr lang="zh-CN" altLang="en-US" smtClean="0"/>
              <a:t>‹#›</a:t>
            </a:fld>
            <a:endParaRPr lang="zh-CN" altLang="en-US"/>
          </a:p>
        </p:txBody>
      </p:sp>
      <p:sp>
        <p:nvSpPr>
          <p:cNvPr id="11" name="TextBox 10"/>
          <p:cNvSpPr txBox="1"/>
          <p:nvPr userDrawn="1"/>
        </p:nvSpPr>
        <p:spPr>
          <a:xfrm>
            <a:off x="2254945" y="6775635"/>
            <a:ext cx="1224136"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http://www.ypppt.com/xiazai/</a:t>
            </a:r>
          </a:p>
        </p:txBody>
      </p:sp>
    </p:spTree>
    <p:extLst>
      <p:ext uri="{BB962C8B-B14F-4D97-AF65-F5344CB8AC3E}">
        <p14:creationId xmlns:p14="http://schemas.microsoft.com/office/powerpoint/2010/main" val="87007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2023/7/22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5725F-5231-45AE-BC1A-D698F22F5593}" type="datetimeFigureOut">
              <a:rPr lang="zh-CN" altLang="en-US" smtClean="0"/>
              <a:t>2023/7/22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840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47.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1.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24402" y="-701823"/>
            <a:ext cx="9659179" cy="5435145"/>
          </a:xfrm>
          <a:prstGeom prst="rect">
            <a:avLst/>
          </a:prstGeom>
        </p:spPr>
      </p:pic>
      <p:pic>
        <p:nvPicPr>
          <p:cNvPr id="2" name="图片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25980" y="726948"/>
            <a:ext cx="5740040" cy="2002619"/>
          </a:xfrm>
          <a:prstGeom prst="rect">
            <a:avLst/>
          </a:prstGeom>
        </p:spPr>
      </p:pic>
      <p:sp>
        <p:nvSpPr>
          <p:cNvPr id="10" name="文本框 9"/>
          <p:cNvSpPr txBox="1"/>
          <p:nvPr/>
        </p:nvSpPr>
        <p:spPr>
          <a:xfrm>
            <a:off x="1818524" y="2854420"/>
            <a:ext cx="9665513" cy="1015663"/>
          </a:xfrm>
          <a:prstGeom prst="rect">
            <a:avLst/>
          </a:prstGeom>
          <a:noFill/>
        </p:spPr>
        <p:txBody>
          <a:bodyPr wrap="square" rtlCol="0">
            <a:spAutoFit/>
          </a:bodyPr>
          <a:lstStyle/>
          <a:p>
            <a:r>
              <a:rPr lang="en-US" altLang="zh-CN" sz="6000" b="1" spc="-300" dirty="0">
                <a:solidFill>
                  <a:srgbClr val="FF7E0A"/>
                </a:solidFill>
                <a:latin typeface="Times New Roman" panose="02020603050405020304" pitchFamily="18" charset="0"/>
                <a:cs typeface="Times New Roman" panose="02020603050405020304" pitchFamily="18" charset="0"/>
                <a:sym typeface="+mn-lt"/>
              </a:rPr>
              <a:t>THỰC </a:t>
            </a:r>
            <a:r>
              <a:rPr lang="en-US" altLang="zh-CN" sz="6000" b="1" spc="-300" dirty="0">
                <a:solidFill>
                  <a:srgbClr val="58922E"/>
                </a:solidFill>
                <a:latin typeface="Times New Roman" panose="02020603050405020304" pitchFamily="18" charset="0"/>
                <a:cs typeface="Times New Roman" panose="02020603050405020304" pitchFamily="18" charset="0"/>
                <a:sym typeface="+mn-lt"/>
              </a:rPr>
              <a:t>HÀNH </a:t>
            </a:r>
            <a:r>
              <a:rPr lang="en-US" altLang="zh-CN" sz="6000" b="1" spc="-300" dirty="0">
                <a:solidFill>
                  <a:srgbClr val="6F3A7D"/>
                </a:solidFill>
                <a:latin typeface="Times New Roman" panose="02020603050405020304" pitchFamily="18" charset="0"/>
                <a:cs typeface="Times New Roman" panose="02020603050405020304" pitchFamily="18" charset="0"/>
                <a:sym typeface="+mn-lt"/>
              </a:rPr>
              <a:t>TIẾNG </a:t>
            </a:r>
            <a:r>
              <a:rPr lang="en-US" altLang="zh-CN" sz="6000" b="1" spc="-300" dirty="0">
                <a:solidFill>
                  <a:srgbClr val="D31012"/>
                </a:solidFill>
                <a:latin typeface="Times New Roman" panose="02020603050405020304" pitchFamily="18" charset="0"/>
                <a:cs typeface="Times New Roman" panose="02020603050405020304" pitchFamily="18" charset="0"/>
                <a:sym typeface="+mn-lt"/>
              </a:rPr>
              <a:t>VIỆT</a:t>
            </a:r>
            <a:endParaRPr lang="zh-CN" altLang="en-US" sz="6000" b="1" spc="-300" dirty="0">
              <a:solidFill>
                <a:srgbClr val="D3101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43702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par>
                          <p:cTn id="39" fill="hold">
                            <p:stCondLst>
                              <p:cond delay="3800"/>
                            </p:stCondLst>
                            <p:childTnLst>
                              <p:par>
                                <p:cTn id="40" presetID="38" presetClass="entr" presetSubtype="0" accel="50000" fill="hold" grpId="0" nodeType="after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set>
                                      <p:cBhvr>
                                        <p:cTn id="42" dur="455" fill="hold">
                                          <p:stCondLst>
                                            <p:cond delay="0"/>
                                          </p:stCondLst>
                                        </p:cTn>
                                        <p:tgtEl>
                                          <p:spTgt spid="10"/>
                                        </p:tgtEl>
                                        <p:attrNameLst>
                                          <p:attrName>style.rotation</p:attrName>
                                        </p:attrNameLst>
                                      </p:cBhvr>
                                      <p:to>
                                        <p:strVal val="-45.0"/>
                                      </p:to>
                                    </p:set>
                                    <p:anim calcmode="lin" valueType="num">
                                      <p:cBhvr>
                                        <p:cTn id="4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47" fill="hold">
                            <p:stCondLst>
                              <p:cond delay="12800"/>
                            </p:stCondLst>
                            <p:childTnLst>
                              <p:par>
                                <p:cTn id="48" presetID="32" presetClass="emph" presetSubtype="0" fill="hold" grpId="1" nodeType="afterEffect">
                                  <p:stCondLst>
                                    <p:cond delay="0"/>
                                  </p:stCondLst>
                                  <p:iterate type="lt">
                                    <p:tmPct val="0"/>
                                  </p:iterate>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I. Lý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thuyết</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34" name="文本框 33"/>
          <p:cNvSpPr txBox="1"/>
          <p:nvPr/>
        </p:nvSpPr>
        <p:spPr>
          <a:xfrm>
            <a:off x="4178317" y="923911"/>
            <a:ext cx="3835366" cy="499624"/>
          </a:xfrm>
          <a:prstGeom prst="rect">
            <a:avLst/>
          </a:prstGeom>
          <a:noFill/>
        </p:spPr>
        <p:txBody>
          <a:bodyPr wrap="square" rtlCol="0">
            <a:spAutoFit/>
          </a:bodyPr>
          <a:lstStyle/>
          <a:p>
            <a:pPr algn="ctr">
              <a:lnSpc>
                <a:spcPct val="150000"/>
              </a:lnSpc>
            </a:pPr>
            <a:endParaRPr lang="zh-CN" altLang="en-US" sz="2000" dirty="0">
              <a:solidFill>
                <a:srgbClr val="663300"/>
              </a:solidFill>
              <a:latin typeface="Times New Roman" panose="02020603050405020304" pitchFamily="18" charset="0"/>
              <a:cs typeface="Times New Roman" panose="02020603050405020304" pitchFamily="18" charset="0"/>
              <a:sym typeface="+mn-lt"/>
            </a:endParaRPr>
          </a:p>
        </p:txBody>
      </p:sp>
      <p:sp>
        <p:nvSpPr>
          <p:cNvPr id="27" name="圆角矩形 26"/>
          <p:cNvSpPr/>
          <p:nvPr/>
        </p:nvSpPr>
        <p:spPr>
          <a:xfrm>
            <a:off x="1722807" y="1604458"/>
            <a:ext cx="2791841" cy="710976"/>
          </a:xfrm>
          <a:prstGeom prst="roundRect">
            <a:avLst/>
          </a:prstGeom>
          <a:solidFill>
            <a:srgbClr val="00CC00"/>
          </a:solidFill>
          <a:ln w="349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bg1"/>
                </a:solidFill>
                <a:latin typeface="Times New Roman" panose="02020603050405020304" pitchFamily="18" charset="0"/>
                <a:cs typeface="Times New Roman" panose="02020603050405020304" pitchFamily="18" charset="0"/>
                <a:sym typeface="+mn-lt"/>
              </a:rPr>
              <a:t>Nhóm</a:t>
            </a:r>
            <a:r>
              <a:rPr lang="en-US" altLang="zh-CN" sz="2800" b="1" dirty="0">
                <a:solidFill>
                  <a:schemeClr val="bg1"/>
                </a:solidFill>
                <a:latin typeface="Times New Roman" panose="02020603050405020304" pitchFamily="18" charset="0"/>
                <a:cs typeface="Times New Roman" panose="02020603050405020304" pitchFamily="18" charset="0"/>
                <a:sym typeface="+mn-lt"/>
              </a:rPr>
              <a:t> 1,2 </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sp>
        <p:nvSpPr>
          <p:cNvPr id="2" name="文本框 1"/>
          <p:cNvSpPr txBox="1"/>
          <p:nvPr/>
        </p:nvSpPr>
        <p:spPr>
          <a:xfrm>
            <a:off x="1031822" y="2921445"/>
            <a:ext cx="4173811" cy="1191816"/>
          </a:xfrm>
          <a:prstGeom prst="roundRect">
            <a:avLst/>
          </a:prstGeom>
          <a:noFill/>
          <a:ln w="38100">
            <a:solidFill>
              <a:srgbClr val="008000"/>
            </a:solidFill>
          </a:ln>
        </p:spPr>
        <p:txBody>
          <a:bodyPr wrap="square" rtlCol="0">
            <a:spAutoFit/>
          </a:bodyPr>
          <a:lstStyle/>
          <a:p>
            <a:pPr marR="0" lvl="0" algn="ctr">
              <a:spcBef>
                <a:spcPts val="0"/>
              </a:spcBef>
              <a:spcAft>
                <a:spcPts val="0"/>
              </a:spcAft>
              <a:buSzPts val="1400"/>
              <a:tabLst>
                <a:tab pos="90170" algn="l"/>
                <a:tab pos="180340" algn="l"/>
                <a:tab pos="270510" algn="l"/>
              </a:tabLst>
            </a:pPr>
            <a:r>
              <a:rPr lang="nl-NL" sz="3200" b="1" dirty="0">
                <a:latin typeface="Times New Roman" panose="02020603050405020304" pitchFamily="18" charset="0"/>
                <a:ea typeface="Times New Roman" panose="02020603050405020304" pitchFamily="18" charset="0"/>
                <a:cs typeface="Times New Roman" panose="02020603050405020304" pitchFamily="18" charset="0"/>
              </a:rPr>
              <a:t>Thực hiện phiếu số 02- ví dụ 1</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文本框 25">
            <a:extLst>
              <a:ext uri="{FF2B5EF4-FFF2-40B4-BE49-F238E27FC236}">
                <a16:creationId xmlns:a16="http://schemas.microsoft.com/office/drawing/2014/main" id="{AD6AABE3-89E2-4FCB-CE68-E034E2FB6A77}"/>
              </a:ext>
            </a:extLst>
          </p:cNvPr>
          <p:cNvSpPr txBox="1"/>
          <p:nvPr/>
        </p:nvSpPr>
        <p:spPr>
          <a:xfrm>
            <a:off x="375114" y="693060"/>
            <a:ext cx="1847654" cy="553998"/>
          </a:xfrm>
          <a:prstGeom prst="rect">
            <a:avLst/>
          </a:prstGeom>
          <a:noFill/>
        </p:spPr>
        <p:txBody>
          <a:bodyPr vert="horz" wrap="square" rtlCol="0">
            <a:spAutoFit/>
          </a:bodyPr>
          <a:lstStyle/>
          <a:p>
            <a:pPr algn="ct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Ví</a:t>
            </a: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dụ</a:t>
            </a:r>
            <a:endParaRPr lang="zh-CN" altLang="en-US" sz="30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8" name="圆角矩形 26">
            <a:extLst>
              <a:ext uri="{FF2B5EF4-FFF2-40B4-BE49-F238E27FC236}">
                <a16:creationId xmlns:a16="http://schemas.microsoft.com/office/drawing/2014/main" id="{2A8F871B-7177-81B7-C1FC-D3CF03316D83}"/>
              </a:ext>
            </a:extLst>
          </p:cNvPr>
          <p:cNvSpPr/>
          <p:nvPr/>
        </p:nvSpPr>
        <p:spPr>
          <a:xfrm>
            <a:off x="7664652" y="1618383"/>
            <a:ext cx="2791841" cy="710976"/>
          </a:xfrm>
          <a:prstGeom prst="roundRect">
            <a:avLst/>
          </a:prstGeom>
          <a:solidFill>
            <a:srgbClr val="00CC00"/>
          </a:solidFill>
          <a:ln w="349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solidFill>
                  <a:schemeClr val="bg1"/>
                </a:solidFill>
                <a:latin typeface="Times New Roman" panose="02020603050405020304" pitchFamily="18" charset="0"/>
                <a:cs typeface="Times New Roman" panose="02020603050405020304" pitchFamily="18" charset="0"/>
                <a:sym typeface="+mn-lt"/>
              </a:rPr>
              <a:t>Nhóm</a:t>
            </a:r>
            <a:r>
              <a:rPr lang="en-US" altLang="zh-CN" sz="2800" b="1" dirty="0">
                <a:solidFill>
                  <a:schemeClr val="bg1"/>
                </a:solidFill>
                <a:latin typeface="Times New Roman" panose="02020603050405020304" pitchFamily="18" charset="0"/>
                <a:cs typeface="Times New Roman" panose="02020603050405020304" pitchFamily="18" charset="0"/>
                <a:sym typeface="+mn-lt"/>
              </a:rPr>
              <a:t> 3,4</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sp>
        <p:nvSpPr>
          <p:cNvPr id="11" name="文本框 1">
            <a:extLst>
              <a:ext uri="{FF2B5EF4-FFF2-40B4-BE49-F238E27FC236}">
                <a16:creationId xmlns:a16="http://schemas.microsoft.com/office/drawing/2014/main" id="{3EBDCE94-E9C7-7E6C-9273-5E4481355C4A}"/>
              </a:ext>
            </a:extLst>
          </p:cNvPr>
          <p:cNvSpPr txBox="1"/>
          <p:nvPr/>
        </p:nvSpPr>
        <p:spPr>
          <a:xfrm>
            <a:off x="6973667" y="2921445"/>
            <a:ext cx="4173811" cy="1191816"/>
          </a:xfrm>
          <a:prstGeom prst="roundRect">
            <a:avLst/>
          </a:prstGeom>
          <a:noFill/>
          <a:ln w="38100">
            <a:solidFill>
              <a:srgbClr val="008000"/>
            </a:solidFill>
          </a:ln>
        </p:spPr>
        <p:txBody>
          <a:bodyPr wrap="square" rtlCol="0">
            <a:spAutoFit/>
          </a:bodyPr>
          <a:lstStyle/>
          <a:p>
            <a:pPr marR="0" lvl="0" algn="ctr">
              <a:spcBef>
                <a:spcPts val="0"/>
              </a:spcBef>
              <a:spcAft>
                <a:spcPts val="0"/>
              </a:spcAft>
              <a:buSzPts val="1400"/>
              <a:tabLst>
                <a:tab pos="90170" algn="l"/>
                <a:tab pos="180340" algn="l"/>
                <a:tab pos="270510" algn="l"/>
              </a:tabLst>
            </a:pPr>
            <a:r>
              <a:rPr lang="nl-NL" sz="3200" b="1" dirty="0">
                <a:latin typeface="Times New Roman" panose="02020603050405020304" pitchFamily="18" charset="0"/>
                <a:ea typeface="Times New Roman" panose="02020603050405020304" pitchFamily="18" charset="0"/>
                <a:cs typeface="Times New Roman" panose="02020603050405020304" pitchFamily="18" charset="0"/>
              </a:rPr>
              <a:t>Thực hiện phiếu số 03- ví dụ 2</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748045DB-F58A-1568-9DC1-FA2237838FF2}"/>
              </a:ext>
            </a:extLst>
          </p:cNvPr>
          <p:cNvSpPr/>
          <p:nvPr/>
        </p:nvSpPr>
        <p:spPr>
          <a:xfrm>
            <a:off x="3672235" y="4377127"/>
            <a:ext cx="4173811" cy="2104563"/>
          </a:xfrm>
          <a:custGeom>
            <a:avLst/>
            <a:gdLst/>
            <a:ahLst/>
            <a:cxnLst/>
            <a:rect l="l" t="t" r="r" b="b"/>
            <a:pathLst>
              <a:path w="3749953" h="1973413">
                <a:moveTo>
                  <a:pt x="0" y="0"/>
                </a:moveTo>
                <a:lnTo>
                  <a:pt x="3749953" y="0"/>
                </a:lnTo>
                <a:lnTo>
                  <a:pt x="3749953" y="1973413"/>
                </a:lnTo>
                <a:lnTo>
                  <a:pt x="0" y="1973413"/>
                </a:lnTo>
                <a:lnTo>
                  <a:pt x="0" y="0"/>
                </a:lnTo>
                <a:close/>
              </a:path>
            </a:pathLst>
          </a:custGeom>
          <a:blipFill>
            <a:blip r:embed="rId5"/>
            <a:stretch>
              <a:fillRect/>
            </a:stretch>
          </a:blipFill>
        </p:spPr>
      </p:sp>
    </p:spTree>
    <p:extLst>
      <p:ext uri="{BB962C8B-B14F-4D97-AF65-F5344CB8AC3E}">
        <p14:creationId xmlns:p14="http://schemas.microsoft.com/office/powerpoint/2010/main" val="383911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70"/>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Effect transition="in" filter="fade">
                                      <p:cBhvr>
                                        <p:cTn id="26" dur="1000"/>
                                        <p:tgtEl>
                                          <p:spTgt spid="27"/>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2"/>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1"/>
                                        </p:tgtEl>
                                        <p:attrNameLst>
                                          <p:attrName>ppt_y</p:attrName>
                                        </p:attrNameLst>
                                      </p:cBhvr>
                                      <p:tavLst>
                                        <p:tav tm="0" fmla="#ppt_y+(sin(-2*pi*(1-$))*-#ppt_x+cos(-2*pi*(1-$))*(1-#ppt_y))*(1-$)">
                                          <p:val>
                                            <p:fltVal val="0"/>
                                          </p:val>
                                        </p:tav>
                                        <p:tav tm="100000">
                                          <p:val>
                                            <p:fltVal val="1"/>
                                          </p:val>
                                        </p:tav>
                                      </p:tavLst>
                                    </p:anim>
                                  </p:childTnLst>
                                </p:cTn>
                              </p:par>
                              <p:par>
                                <p:cTn id="46" presetID="16" presetClass="entr" presetSubtype="21" fill="hold" nodeType="withEffect">
                                  <p:stCondLst>
                                    <p:cond delay="140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 grpId="0" animBg="1"/>
      <p:bldP spid="3" grpId="0"/>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graphicFrame>
        <p:nvGraphicFramePr>
          <p:cNvPr id="5" name="Bảng 4">
            <a:extLst>
              <a:ext uri="{FF2B5EF4-FFF2-40B4-BE49-F238E27FC236}">
                <a16:creationId xmlns:a16="http://schemas.microsoft.com/office/drawing/2014/main" id="{B54C77AA-B526-9941-082F-8C3D22D5852D}"/>
              </a:ext>
            </a:extLst>
          </p:cNvPr>
          <p:cNvGraphicFramePr>
            <a:graphicFrameLocks noGrp="1"/>
          </p:cNvGraphicFramePr>
          <p:nvPr>
            <p:extLst>
              <p:ext uri="{D42A27DB-BD31-4B8C-83A1-F6EECF244321}">
                <p14:modId xmlns:p14="http://schemas.microsoft.com/office/powerpoint/2010/main" val="3190275258"/>
              </p:ext>
            </p:extLst>
          </p:nvPr>
        </p:nvGraphicFramePr>
        <p:xfrm>
          <a:off x="666750" y="1626493"/>
          <a:ext cx="10858500" cy="1706880"/>
        </p:xfrm>
        <a:graphic>
          <a:graphicData uri="http://schemas.openxmlformats.org/drawingml/2006/table">
            <a:tbl>
              <a:tblPr firstRow="1" firstCol="1" bandRow="1">
                <a:tableStyleId>{5C22544A-7EE6-4342-B048-85BDC9FD1C3A}</a:tableStyleId>
              </a:tblPr>
              <a:tblGrid>
                <a:gridCol w="4774790">
                  <a:extLst>
                    <a:ext uri="{9D8B030D-6E8A-4147-A177-3AD203B41FA5}">
                      <a16:colId xmlns:a16="http://schemas.microsoft.com/office/drawing/2014/main" val="2608525270"/>
                    </a:ext>
                  </a:extLst>
                </a:gridCol>
                <a:gridCol w="2520445">
                  <a:extLst>
                    <a:ext uri="{9D8B030D-6E8A-4147-A177-3AD203B41FA5}">
                      <a16:colId xmlns:a16="http://schemas.microsoft.com/office/drawing/2014/main" val="3524025947"/>
                    </a:ext>
                  </a:extLst>
                </a:gridCol>
                <a:gridCol w="3563265">
                  <a:extLst>
                    <a:ext uri="{9D8B030D-6E8A-4147-A177-3AD203B41FA5}">
                      <a16:colId xmlns:a16="http://schemas.microsoft.com/office/drawing/2014/main" val="3826159971"/>
                    </a:ext>
                  </a:extLst>
                </a:gridCol>
              </a:tblGrid>
              <a:tr h="75920">
                <a:tc gridSpan="3">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PHT 02: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ghép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xóa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71748851"/>
                  </a:ext>
                </a:extLst>
              </a:tr>
              <a:tr h="60736">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gridSpan="2">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793261185"/>
                  </a:ext>
                </a:extLst>
              </a:tr>
              <a:tr h="106288">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Khác nhau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xóa</a:t>
                      </a:r>
                      <a:r>
                        <a:rPr lang="en-US" sz="2800" dirty="0">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0088681"/>
                  </a:ext>
                </a:extLst>
              </a:tr>
              <a:tr h="121472">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1453794"/>
                  </a:ext>
                </a:extLst>
              </a:tr>
            </a:tbl>
          </a:graphicData>
        </a:graphic>
      </p:graphicFrame>
      <p:graphicFrame>
        <p:nvGraphicFramePr>
          <p:cNvPr id="7" name="Bảng 6">
            <a:extLst>
              <a:ext uri="{FF2B5EF4-FFF2-40B4-BE49-F238E27FC236}">
                <a16:creationId xmlns:a16="http://schemas.microsoft.com/office/drawing/2014/main" id="{F0E2E226-DABF-E50E-2EAB-6CCF9D33BC10}"/>
              </a:ext>
            </a:extLst>
          </p:cNvPr>
          <p:cNvGraphicFramePr>
            <a:graphicFrameLocks noGrp="1"/>
          </p:cNvGraphicFramePr>
          <p:nvPr>
            <p:extLst>
              <p:ext uri="{D42A27DB-BD31-4B8C-83A1-F6EECF244321}">
                <p14:modId xmlns:p14="http://schemas.microsoft.com/office/powerpoint/2010/main" val="3964436790"/>
              </p:ext>
            </p:extLst>
          </p:nvPr>
        </p:nvGraphicFramePr>
        <p:xfrm>
          <a:off x="660399" y="3908263"/>
          <a:ext cx="10858500" cy="1706880"/>
        </p:xfrm>
        <a:graphic>
          <a:graphicData uri="http://schemas.openxmlformats.org/drawingml/2006/table">
            <a:tbl>
              <a:tblPr firstRow="1" firstCol="1" bandRow="1">
                <a:tableStyleId>{5C22544A-7EE6-4342-B048-85BDC9FD1C3A}</a:tableStyleId>
              </a:tblPr>
              <a:tblGrid>
                <a:gridCol w="3619500">
                  <a:extLst>
                    <a:ext uri="{9D8B030D-6E8A-4147-A177-3AD203B41FA5}">
                      <a16:colId xmlns:a16="http://schemas.microsoft.com/office/drawing/2014/main" val="268019540"/>
                    </a:ext>
                  </a:extLst>
                </a:gridCol>
                <a:gridCol w="3619500">
                  <a:extLst>
                    <a:ext uri="{9D8B030D-6E8A-4147-A177-3AD203B41FA5}">
                      <a16:colId xmlns:a16="http://schemas.microsoft.com/office/drawing/2014/main" val="3612356043"/>
                    </a:ext>
                  </a:extLst>
                </a:gridCol>
                <a:gridCol w="3619500">
                  <a:extLst>
                    <a:ext uri="{9D8B030D-6E8A-4147-A177-3AD203B41FA5}">
                      <a16:colId xmlns:a16="http://schemas.microsoft.com/office/drawing/2014/main" val="1591769381"/>
                    </a:ext>
                  </a:extLst>
                </a:gridCol>
              </a:tblGrid>
              <a:tr h="0">
                <a:tc gridSpan="3">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PHT 03: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48646818"/>
                  </a:ext>
                </a:extLst>
              </a:tr>
              <a:tr h="0">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Nguồn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Từ Hán Việt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4528744"/>
                  </a:ext>
                </a:extLst>
              </a:tr>
              <a:tr h="0">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Cha, </a:t>
                      </a: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vợ</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8159086"/>
                  </a:ext>
                </a:extLst>
              </a:tr>
              <a:tr h="0">
                <a:tc>
                  <a:txBody>
                    <a:bodyPr/>
                    <a:lstStyle/>
                    <a:p>
                      <a:pPr marL="0" marR="0" algn="l">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9886497"/>
                  </a:ext>
                </a:extLst>
              </a:tr>
            </a:tbl>
          </a:graphicData>
        </a:graphic>
      </p:graphicFrame>
      <p:sp>
        <p:nvSpPr>
          <p:cNvPr id="10" name="文本框 25">
            <a:extLst>
              <a:ext uri="{FF2B5EF4-FFF2-40B4-BE49-F238E27FC236}">
                <a16:creationId xmlns:a16="http://schemas.microsoft.com/office/drawing/2014/main" id="{BAE0E953-B3B8-236F-0CB8-0A01B3BFB301}"/>
              </a:ext>
            </a:extLst>
          </p:cNvPr>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Phiếu</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học</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13" name="Freeform 2">
            <a:extLst>
              <a:ext uri="{FF2B5EF4-FFF2-40B4-BE49-F238E27FC236}">
                <a16:creationId xmlns:a16="http://schemas.microsoft.com/office/drawing/2014/main" id="{693E77BE-64BE-A669-D693-2B389CA95A96}"/>
              </a:ext>
            </a:extLst>
          </p:cNvPr>
          <p:cNvSpPr/>
          <p:nvPr/>
        </p:nvSpPr>
        <p:spPr>
          <a:xfrm>
            <a:off x="2897606" y="-354068"/>
            <a:ext cx="1414320" cy="1382768"/>
          </a:xfrm>
          <a:custGeom>
            <a:avLst/>
            <a:gdLst/>
            <a:ahLst/>
            <a:cxnLst/>
            <a:rect l="l" t="t" r="r" b="b"/>
            <a:pathLst>
              <a:path w="2306967" h="2387547">
                <a:moveTo>
                  <a:pt x="0" y="0"/>
                </a:moveTo>
                <a:lnTo>
                  <a:pt x="2306967" y="0"/>
                </a:lnTo>
                <a:lnTo>
                  <a:pt x="2306967" y="2387547"/>
                </a:lnTo>
                <a:lnTo>
                  <a:pt x="0" y="2387547"/>
                </a:lnTo>
                <a:lnTo>
                  <a:pt x="0" y="0"/>
                </a:lnTo>
                <a:close/>
              </a:path>
            </a:pathLst>
          </a:custGeom>
          <a:blipFill>
            <a:blip r:embed="rId5"/>
            <a:stretch>
              <a:fillRect/>
            </a:stretch>
          </a:blipFill>
        </p:spPr>
      </p:sp>
    </p:spTree>
    <p:extLst>
      <p:ext uri="{BB962C8B-B14F-4D97-AF65-F5344CB8AC3E}">
        <p14:creationId xmlns:p14="http://schemas.microsoft.com/office/powerpoint/2010/main" val="121706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6" presetClass="entr" presetSubtype="21"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150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a)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Ví</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dụ</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1</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graphicFrame>
        <p:nvGraphicFramePr>
          <p:cNvPr id="5" name="Bảng 4">
            <a:extLst>
              <a:ext uri="{FF2B5EF4-FFF2-40B4-BE49-F238E27FC236}">
                <a16:creationId xmlns:a16="http://schemas.microsoft.com/office/drawing/2014/main" id="{679F7F09-075E-F3BD-EF93-8CE68230EA52}"/>
              </a:ext>
            </a:extLst>
          </p:cNvPr>
          <p:cNvGraphicFramePr>
            <a:graphicFrameLocks noGrp="1"/>
          </p:cNvGraphicFramePr>
          <p:nvPr>
            <p:extLst>
              <p:ext uri="{D42A27DB-BD31-4B8C-83A1-F6EECF244321}">
                <p14:modId xmlns:p14="http://schemas.microsoft.com/office/powerpoint/2010/main" val="2149164259"/>
              </p:ext>
            </p:extLst>
          </p:nvPr>
        </p:nvGraphicFramePr>
        <p:xfrm>
          <a:off x="660400" y="1242216"/>
          <a:ext cx="10858500" cy="3901440"/>
        </p:xfrm>
        <a:graphic>
          <a:graphicData uri="http://schemas.openxmlformats.org/drawingml/2006/table">
            <a:tbl>
              <a:tblPr firstRow="1" firstCol="1" bandRow="1">
                <a:tableStyleId>{5C22544A-7EE6-4342-B048-85BDC9FD1C3A}</a:tableStyleId>
              </a:tblPr>
              <a:tblGrid>
                <a:gridCol w="2695551">
                  <a:extLst>
                    <a:ext uri="{9D8B030D-6E8A-4147-A177-3AD203B41FA5}">
                      <a16:colId xmlns:a16="http://schemas.microsoft.com/office/drawing/2014/main" val="4174044220"/>
                    </a:ext>
                  </a:extLst>
                </a:gridCol>
                <a:gridCol w="3865321">
                  <a:extLst>
                    <a:ext uri="{9D8B030D-6E8A-4147-A177-3AD203B41FA5}">
                      <a16:colId xmlns:a16="http://schemas.microsoft.com/office/drawing/2014/main" val="2193479472"/>
                    </a:ext>
                  </a:extLst>
                </a:gridCol>
                <a:gridCol w="4297628">
                  <a:extLst>
                    <a:ext uri="{9D8B030D-6E8A-4147-A177-3AD203B41FA5}">
                      <a16:colId xmlns:a16="http://schemas.microsoft.com/office/drawing/2014/main" val="17159569"/>
                    </a:ext>
                  </a:extLst>
                </a:gridCol>
              </a:tblGrid>
              <a:tr h="428927">
                <a:tc gridSpan="3">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 PHT 02: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ghép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xóa</a:t>
                      </a:r>
                      <a:r>
                        <a:rPr lang="en-US" sz="3200" dirty="0">
                          <a:effectLst/>
                          <a:latin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tinh</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8851330"/>
                  </a:ext>
                </a:extLst>
              </a:tr>
              <a:tr h="485457">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Giống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2">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màu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834950245"/>
                  </a:ext>
                </a:extLst>
              </a:tr>
              <a:tr h="1286782">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trắng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tinh</a:t>
                      </a:r>
                      <a:r>
                        <a:rPr lang="en-US" sz="3200" b="1"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màu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rất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sạch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b="1" dirty="0" err="1">
                          <a:effectLst/>
                          <a:latin typeface="Times New Roman" panose="02020603050405020304" pitchFamily="18" charset="0"/>
                          <a:cs typeface="Times New Roman" panose="02020603050405020304" pitchFamily="18" charset="0"/>
                        </a:rPr>
                        <a:t>trắng</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xóa</a:t>
                      </a:r>
                      <a:r>
                        <a:rPr lang="en-US" sz="3200" b="1"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khắp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diện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rộng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3132534"/>
                  </a:ext>
                </a:extLst>
              </a:tr>
              <a:tr h="857855">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để</a:t>
                      </a:r>
                      <a:endParaRPr lang="en-US" sz="320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yếu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phụ</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3517829"/>
                  </a:ext>
                </a:extLst>
              </a:tr>
            </a:tbl>
          </a:graphicData>
        </a:graphic>
      </p:graphicFrame>
      <p:sp>
        <p:nvSpPr>
          <p:cNvPr id="7" name="Freeform 29">
            <a:extLst>
              <a:ext uri="{FF2B5EF4-FFF2-40B4-BE49-F238E27FC236}">
                <a16:creationId xmlns:a16="http://schemas.microsoft.com/office/drawing/2014/main" id="{5B3521B8-EDCF-C1D7-C63E-B6CBC5EFE545}"/>
              </a:ext>
            </a:extLst>
          </p:cNvPr>
          <p:cNvSpPr/>
          <p:nvPr/>
        </p:nvSpPr>
        <p:spPr>
          <a:xfrm>
            <a:off x="9658931" y="5164391"/>
            <a:ext cx="2296510" cy="1642525"/>
          </a:xfrm>
          <a:custGeom>
            <a:avLst/>
            <a:gdLst/>
            <a:ahLst/>
            <a:cxnLst/>
            <a:rect l="l" t="t" r="r" b="b"/>
            <a:pathLst>
              <a:path w="1664109" h="1747096">
                <a:moveTo>
                  <a:pt x="0" y="0"/>
                </a:moveTo>
                <a:lnTo>
                  <a:pt x="1664108" y="0"/>
                </a:lnTo>
                <a:lnTo>
                  <a:pt x="1664108" y="1747095"/>
                </a:lnTo>
                <a:lnTo>
                  <a:pt x="0" y="17470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Hộp Văn bản 12">
            <a:extLst>
              <a:ext uri="{FF2B5EF4-FFF2-40B4-BE49-F238E27FC236}">
                <a16:creationId xmlns:a16="http://schemas.microsoft.com/office/drawing/2014/main" id="{97F18A0F-5D62-AA02-A533-4EFDF4454835}"/>
              </a:ext>
            </a:extLst>
          </p:cNvPr>
          <p:cNvSpPr txBox="1"/>
          <p:nvPr/>
        </p:nvSpPr>
        <p:spPr>
          <a:xfrm>
            <a:off x="3823324" y="5334271"/>
            <a:ext cx="609372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kumimoji="0" lang="en-US" altLang="en-US" sz="3200" b="0"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A67CD47-5EB0-0216-296E-CE91044F5628}"/>
              </a:ext>
            </a:extLst>
          </p:cNvPr>
          <p:cNvPicPr>
            <a:picLocks noChangeAspect="1"/>
          </p:cNvPicPr>
          <p:nvPr/>
        </p:nvPicPr>
        <p:blipFill>
          <a:blip r:embed="rId7"/>
          <a:stretch>
            <a:fillRect/>
          </a:stretch>
        </p:blipFill>
        <p:spPr>
          <a:xfrm>
            <a:off x="3614388" y="140385"/>
            <a:ext cx="1127858" cy="847417"/>
          </a:xfrm>
          <a:prstGeom prst="rect">
            <a:avLst/>
          </a:prstGeom>
        </p:spPr>
      </p:pic>
    </p:spTree>
    <p:extLst>
      <p:ext uri="{BB962C8B-B14F-4D97-AF65-F5344CB8AC3E}">
        <p14:creationId xmlns:p14="http://schemas.microsoft.com/office/powerpoint/2010/main" val="410202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b)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Ví</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dụ</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2</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7" name="Freeform 29">
            <a:extLst>
              <a:ext uri="{FF2B5EF4-FFF2-40B4-BE49-F238E27FC236}">
                <a16:creationId xmlns:a16="http://schemas.microsoft.com/office/drawing/2014/main" id="{5B3521B8-EDCF-C1D7-C63E-B6CBC5EFE545}"/>
              </a:ext>
            </a:extLst>
          </p:cNvPr>
          <p:cNvSpPr/>
          <p:nvPr/>
        </p:nvSpPr>
        <p:spPr>
          <a:xfrm>
            <a:off x="9222390" y="4488685"/>
            <a:ext cx="2555627" cy="2130574"/>
          </a:xfrm>
          <a:custGeom>
            <a:avLst/>
            <a:gdLst/>
            <a:ahLst/>
            <a:cxnLst/>
            <a:rect l="l" t="t" r="r" b="b"/>
            <a:pathLst>
              <a:path w="1664109" h="1747096">
                <a:moveTo>
                  <a:pt x="0" y="0"/>
                </a:moveTo>
                <a:lnTo>
                  <a:pt x="1664108" y="0"/>
                </a:lnTo>
                <a:lnTo>
                  <a:pt x="1664108" y="1747095"/>
                </a:lnTo>
                <a:lnTo>
                  <a:pt x="0" y="17470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Hộp Văn bản 12">
            <a:extLst>
              <a:ext uri="{FF2B5EF4-FFF2-40B4-BE49-F238E27FC236}">
                <a16:creationId xmlns:a16="http://schemas.microsoft.com/office/drawing/2014/main" id="{97F18A0F-5D62-AA02-A533-4EFDF4454835}"/>
              </a:ext>
            </a:extLst>
          </p:cNvPr>
          <p:cNvSpPr txBox="1"/>
          <p:nvPr/>
        </p:nvSpPr>
        <p:spPr>
          <a:xfrm>
            <a:off x="2844423" y="5072542"/>
            <a:ext cx="609372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altLang="en-US" sz="32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200" b="1" i="0" u="none" strike="noStrike" cap="none" normalizeH="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altLang="en-US" sz="3200" b="0"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p:txBody>
      </p:sp>
      <p:graphicFrame>
        <p:nvGraphicFramePr>
          <p:cNvPr id="2" name="Bảng 1">
            <a:extLst>
              <a:ext uri="{FF2B5EF4-FFF2-40B4-BE49-F238E27FC236}">
                <a16:creationId xmlns:a16="http://schemas.microsoft.com/office/drawing/2014/main" id="{2030F3A0-C5CC-721E-3361-0E55142D05BC}"/>
              </a:ext>
            </a:extLst>
          </p:cNvPr>
          <p:cNvGraphicFramePr>
            <a:graphicFrameLocks noGrp="1"/>
          </p:cNvGraphicFramePr>
          <p:nvPr>
            <p:extLst>
              <p:ext uri="{D42A27DB-BD31-4B8C-83A1-F6EECF244321}">
                <p14:modId xmlns:p14="http://schemas.microsoft.com/office/powerpoint/2010/main" val="2287987103"/>
              </p:ext>
            </p:extLst>
          </p:nvPr>
        </p:nvGraphicFramePr>
        <p:xfrm>
          <a:off x="660400" y="1599032"/>
          <a:ext cx="10858500" cy="2926080"/>
        </p:xfrm>
        <a:graphic>
          <a:graphicData uri="http://schemas.openxmlformats.org/drawingml/2006/table">
            <a:tbl>
              <a:tblPr firstRow="1" firstCol="1" bandRow="1">
                <a:tableStyleId>{5C22544A-7EE6-4342-B048-85BDC9FD1C3A}</a:tableStyleId>
              </a:tblPr>
              <a:tblGrid>
                <a:gridCol w="3619500">
                  <a:extLst>
                    <a:ext uri="{9D8B030D-6E8A-4147-A177-3AD203B41FA5}">
                      <a16:colId xmlns:a16="http://schemas.microsoft.com/office/drawing/2014/main" val="194665414"/>
                    </a:ext>
                  </a:extLst>
                </a:gridCol>
                <a:gridCol w="3619500">
                  <a:extLst>
                    <a:ext uri="{9D8B030D-6E8A-4147-A177-3AD203B41FA5}">
                      <a16:colId xmlns:a16="http://schemas.microsoft.com/office/drawing/2014/main" val="26563124"/>
                    </a:ext>
                  </a:extLst>
                </a:gridCol>
                <a:gridCol w="3619500">
                  <a:extLst>
                    <a:ext uri="{9D8B030D-6E8A-4147-A177-3AD203B41FA5}">
                      <a16:colId xmlns:a16="http://schemas.microsoft.com/office/drawing/2014/main" val="4116817415"/>
                    </a:ext>
                  </a:extLst>
                </a:gridCol>
              </a:tblGrid>
              <a:tr h="0">
                <a:tc gridSpan="3">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PHT 03: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biệt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2620935"/>
                  </a:ext>
                </a:extLst>
              </a:tr>
              <a:tr h="0">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Nguồn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gốc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Việt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a:effectLst/>
                          <a:latin typeface="Times New Roman" panose="02020603050405020304" pitchFamily="18" charset="0"/>
                          <a:cs typeface="Times New Roman" panose="02020603050405020304" pitchFamily="18" charset="0"/>
                        </a:rPr>
                        <a:t>Từ Hán Việt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767054"/>
                  </a:ext>
                </a:extLst>
              </a:tr>
              <a:tr h="0">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nghĩa</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Cha, </a:t>
                      </a:r>
                      <a:r>
                        <a:rPr lang="en-US" sz="3200" dirty="0" err="1">
                          <a:effectLst/>
                          <a:latin typeface="Times New Roman" panose="02020603050405020304" pitchFamily="18" charset="0"/>
                          <a:cs typeface="Times New Roman" panose="02020603050405020304" pitchFamily="18" charset="0"/>
                        </a:rPr>
                        <a:t>mẹ</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vợ</a:t>
                      </a: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Phụ</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mẫu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nhân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3815701"/>
                  </a:ext>
                </a:extLst>
              </a:tr>
              <a:tr h="0">
                <a:tc>
                  <a:txBody>
                    <a:bodyPr/>
                    <a:lstStyle/>
                    <a:p>
                      <a:pPr marL="0" marR="0" algn="l">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mật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gần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gũi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thiết</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Sắc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trọng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kính</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1688230"/>
                  </a:ext>
                </a:extLst>
              </a:tr>
            </a:tbl>
          </a:graphicData>
        </a:graphic>
      </p:graphicFrame>
      <p:pic>
        <p:nvPicPr>
          <p:cNvPr id="3" name="Picture 2">
            <a:extLst>
              <a:ext uri="{FF2B5EF4-FFF2-40B4-BE49-F238E27FC236}">
                <a16:creationId xmlns:a16="http://schemas.microsoft.com/office/drawing/2014/main" id="{03C13D08-F22D-DAD5-2794-AFE4D8494517}"/>
              </a:ext>
            </a:extLst>
          </p:cNvPr>
          <p:cNvPicPr>
            <a:picLocks noChangeAspect="1"/>
          </p:cNvPicPr>
          <p:nvPr/>
        </p:nvPicPr>
        <p:blipFill>
          <a:blip r:embed="rId7"/>
          <a:stretch>
            <a:fillRect/>
          </a:stretch>
        </p:blipFill>
        <p:spPr>
          <a:xfrm>
            <a:off x="3614388" y="140385"/>
            <a:ext cx="1127858" cy="847417"/>
          </a:xfrm>
          <a:prstGeom prst="rect">
            <a:avLst/>
          </a:prstGeom>
        </p:spPr>
      </p:pic>
    </p:spTree>
    <p:extLst>
      <p:ext uri="{BB962C8B-B14F-4D97-AF65-F5344CB8AC3E}">
        <p14:creationId xmlns:p14="http://schemas.microsoft.com/office/powerpoint/2010/main" val="4169538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I. Lý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Thuyết</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34" name="文本框 33"/>
          <p:cNvSpPr txBox="1"/>
          <p:nvPr/>
        </p:nvSpPr>
        <p:spPr>
          <a:xfrm>
            <a:off x="4178317" y="923911"/>
            <a:ext cx="3835366" cy="499624"/>
          </a:xfrm>
          <a:prstGeom prst="rect">
            <a:avLst/>
          </a:prstGeom>
          <a:noFill/>
        </p:spPr>
        <p:txBody>
          <a:bodyPr wrap="square" rtlCol="0">
            <a:spAutoFit/>
          </a:bodyPr>
          <a:lstStyle/>
          <a:p>
            <a:pPr algn="ctr">
              <a:lnSpc>
                <a:spcPct val="150000"/>
              </a:lnSpc>
            </a:pPr>
            <a:endParaRPr lang="zh-CN" altLang="en-US" sz="2000" dirty="0">
              <a:solidFill>
                <a:srgbClr val="663300"/>
              </a:solidFill>
              <a:cs typeface="+mn-ea"/>
              <a:sym typeface="+mn-lt"/>
            </a:endParaRPr>
          </a:p>
        </p:txBody>
      </p:sp>
      <p:sp>
        <p:nvSpPr>
          <p:cNvPr id="2" name="文本框 1"/>
          <p:cNvSpPr txBox="1"/>
          <p:nvPr/>
        </p:nvSpPr>
        <p:spPr>
          <a:xfrm>
            <a:off x="2637966" y="1423535"/>
            <a:ext cx="7291683" cy="3439239"/>
          </a:xfrm>
          <a:prstGeom prst="wedgeRoundRectCallout">
            <a:avLst>
              <a:gd name="adj1" fmla="val -57909"/>
              <a:gd name="adj2" fmla="val 17375"/>
              <a:gd name="adj3" fmla="val 16667"/>
            </a:avLst>
          </a:prstGeom>
          <a:noFill/>
          <a:ln w="38100">
            <a:solidFill>
              <a:srgbClr val="008000"/>
            </a:solidFill>
          </a:ln>
        </p:spPr>
        <p:txBody>
          <a:bodyPr wrap="square" rtlCol="0">
            <a:spAutoFit/>
          </a:bodyPr>
          <a:lstStyle/>
          <a:p>
            <a:pPr lvl="0"/>
            <a:r>
              <a:rPr lang="nl-NL" sz="2800" b="1" i="1" dirty="0">
                <a:solidFill>
                  <a:srgbClr val="002060"/>
                </a:solidFill>
                <a:latin typeface="Times New Roman" panose="02020603050405020304" pitchFamily="18" charset="0"/>
                <a:cs typeface="Times New Roman" panose="02020603050405020304" pitchFamily="18" charset="0"/>
              </a:rPr>
              <a:t>Qua các ví dụ tìm hiểu ở mục 1 và tìm hiểu mục kiến thức trong phần kiến thức ngữ văn, em hiểu </a:t>
            </a:r>
            <a:r>
              <a:rPr lang="en-US" sz="2800" b="1" i="1" dirty="0" err="1">
                <a:solidFill>
                  <a:srgbClr val="002060"/>
                </a:solidFill>
                <a:latin typeface="Times New Roman" panose="02020603050405020304" pitchFamily="18" charset="0"/>
                <a:cs typeface="Times New Roman" panose="02020603050405020304" pitchFamily="18" charset="0"/>
              </a:rPr>
              <a:t>sắc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nghĩa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từ</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ngữ</a:t>
            </a:r>
            <a:r>
              <a:rPr lang="nl-NL" sz="2800" b="1" i="1" dirty="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a:p>
            <a:pPr lvl="0"/>
            <a:r>
              <a:rPr lang="en-US" sz="2800" b="1" i="1" dirty="0" err="1">
                <a:solidFill>
                  <a:srgbClr val="002060"/>
                </a:solidFill>
                <a:latin typeface="Times New Roman" panose="02020603050405020304" pitchFamily="18" charset="0"/>
                <a:cs typeface="Times New Roman" panose="02020603050405020304" pitchFamily="18" charset="0"/>
              </a:rPr>
              <a:t>Nêu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sắc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nghĩa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chủ</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yếu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của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từ</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ngữ</a:t>
            </a:r>
            <a:r>
              <a:rPr lang="en-US" sz="2800" b="1" i="1" dirty="0">
                <a:solidFill>
                  <a:srgbClr val="002060"/>
                </a:solidFill>
                <a:latin typeface="Times New Roman" panose="02020603050405020304" pitchFamily="18" charset="0"/>
                <a:cs typeface="Times New Roman" panose="02020603050405020304" pitchFamily="18" charset="0"/>
              </a:rPr>
              <a:t> </a:t>
            </a:r>
            <a:r>
              <a:rPr lang="nl-NL" sz="2800" b="1" i="1" dirty="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a:p>
            <a:pPr lvl="0"/>
            <a:r>
              <a:rPr lang="nl-NL" sz="2800" b="1" i="1" dirty="0">
                <a:solidFill>
                  <a:srgbClr val="002060"/>
                </a:solidFill>
                <a:latin typeface="Times New Roman" panose="02020603050405020304" pitchFamily="18" charset="0"/>
                <a:cs typeface="Times New Roman" panose="02020603050405020304" pitchFamily="18" charset="0"/>
              </a:rPr>
              <a:t>Việc lựa chọn từ ngữ có sắc thái nghĩa phù hợp có tác dụng như thế nào cho hoạt động giao tiếp?</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文本框 25">
            <a:extLst>
              <a:ext uri="{FF2B5EF4-FFF2-40B4-BE49-F238E27FC236}">
                <a16:creationId xmlns:a16="http://schemas.microsoft.com/office/drawing/2014/main" id="{AD6AABE3-89E2-4FCB-CE68-E034E2FB6A77}"/>
              </a:ext>
            </a:extLst>
          </p:cNvPr>
          <p:cNvSpPr txBox="1"/>
          <p:nvPr/>
        </p:nvSpPr>
        <p:spPr>
          <a:xfrm>
            <a:off x="375113" y="693060"/>
            <a:ext cx="2791841" cy="553998"/>
          </a:xfrm>
          <a:prstGeom prst="rect">
            <a:avLst/>
          </a:prstGeom>
          <a:noFill/>
        </p:spPr>
        <p:txBody>
          <a:bodyPr vert="horz" wrap="square" rtlCol="0">
            <a:spAutoFit/>
          </a:bodyPr>
          <a:lstStyle/>
          <a:p>
            <a:pPr algn="ct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Kết</a:t>
            </a:r>
            <a:r>
              <a:rPr lang="en-US" altLang="zh-CN" sz="30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000" b="1" spc="300" dirty="0" err="1">
                <a:solidFill>
                  <a:srgbClr val="008000"/>
                </a:solidFill>
                <a:latin typeface="Times New Roman" panose="02020603050405020304" pitchFamily="18" charset="0"/>
                <a:cs typeface="Times New Roman" panose="02020603050405020304" pitchFamily="18" charset="0"/>
                <a:sym typeface="+mn-lt"/>
              </a:rPr>
              <a:t>luận</a:t>
            </a:r>
            <a:endParaRPr lang="zh-CN" altLang="en-US" sz="30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10" name="Freeform 6">
            <a:extLst>
              <a:ext uri="{FF2B5EF4-FFF2-40B4-BE49-F238E27FC236}">
                <a16:creationId xmlns:a16="http://schemas.microsoft.com/office/drawing/2014/main" id="{76E4306D-A9C8-C24C-7B38-FEACCD11287A}"/>
              </a:ext>
            </a:extLst>
          </p:cNvPr>
          <p:cNvSpPr/>
          <p:nvPr/>
        </p:nvSpPr>
        <p:spPr>
          <a:xfrm flipH="1">
            <a:off x="-12701" y="2352078"/>
            <a:ext cx="2424051" cy="4505922"/>
          </a:xfrm>
          <a:custGeom>
            <a:avLst/>
            <a:gdLst/>
            <a:ahLst/>
            <a:cxnLst/>
            <a:rect l="l" t="t" r="r" b="b"/>
            <a:pathLst>
              <a:path w="1533173" h="2865744">
                <a:moveTo>
                  <a:pt x="0" y="0"/>
                </a:moveTo>
                <a:lnTo>
                  <a:pt x="1533174" y="0"/>
                </a:lnTo>
                <a:lnTo>
                  <a:pt x="1533174" y="2865744"/>
                </a:lnTo>
                <a:lnTo>
                  <a:pt x="0" y="28657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2">
            <a:extLst>
              <a:ext uri="{FF2B5EF4-FFF2-40B4-BE49-F238E27FC236}">
                <a16:creationId xmlns:a16="http://schemas.microsoft.com/office/drawing/2014/main" id="{B8815850-26CE-CB91-DE23-2F174AF128FC}"/>
              </a:ext>
            </a:extLst>
          </p:cNvPr>
          <p:cNvSpPr/>
          <p:nvPr/>
        </p:nvSpPr>
        <p:spPr>
          <a:xfrm flipH="1">
            <a:off x="10043409" y="1772850"/>
            <a:ext cx="1921975" cy="3009012"/>
          </a:xfrm>
          <a:custGeom>
            <a:avLst/>
            <a:gdLst/>
            <a:ahLst/>
            <a:cxnLst/>
            <a:rect l="l" t="t" r="r" b="b"/>
            <a:pathLst>
              <a:path w="1545380" h="2310849">
                <a:moveTo>
                  <a:pt x="0" y="0"/>
                </a:moveTo>
                <a:lnTo>
                  <a:pt x="1545381" y="0"/>
                </a:lnTo>
                <a:lnTo>
                  <a:pt x="1545381" y="2310849"/>
                </a:lnTo>
                <a:lnTo>
                  <a:pt x="0" y="2310849"/>
                </a:lnTo>
                <a:lnTo>
                  <a:pt x="0" y="0"/>
                </a:lnTo>
                <a:close/>
              </a:path>
            </a:pathLst>
          </a:custGeom>
          <a:blipFill>
            <a:blip r:embed="rId7"/>
            <a:stretch>
              <a:fillRect/>
            </a:stretch>
          </a:blipFill>
        </p:spPr>
      </p:sp>
      <p:pic>
        <p:nvPicPr>
          <p:cNvPr id="4" name="Picture 3">
            <a:extLst>
              <a:ext uri="{FF2B5EF4-FFF2-40B4-BE49-F238E27FC236}">
                <a16:creationId xmlns:a16="http://schemas.microsoft.com/office/drawing/2014/main" id="{BE995DA9-51D2-5664-0BE2-0DE8961811AD}"/>
              </a:ext>
            </a:extLst>
          </p:cNvPr>
          <p:cNvPicPr>
            <a:picLocks noChangeAspect="1"/>
          </p:cNvPicPr>
          <p:nvPr/>
        </p:nvPicPr>
        <p:blipFill>
          <a:blip r:embed="rId8"/>
          <a:stretch>
            <a:fillRect/>
          </a:stretch>
        </p:blipFill>
        <p:spPr>
          <a:xfrm>
            <a:off x="3579447" y="122642"/>
            <a:ext cx="1127858" cy="847417"/>
          </a:xfrm>
          <a:prstGeom prst="rect">
            <a:avLst/>
          </a:prstGeom>
        </p:spPr>
      </p:pic>
    </p:spTree>
    <p:extLst>
      <p:ext uri="{BB962C8B-B14F-4D97-AF65-F5344CB8AC3E}">
        <p14:creationId xmlns:p14="http://schemas.microsoft.com/office/powerpoint/2010/main" val="4001901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6" presetClass="entr" presetSubtype="16" fill="hold" nodeType="withEffect">
                                  <p:stCondLst>
                                    <p:cond delay="90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0564"/>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Kết</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luận</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7" name="Hộp Văn bản 6">
            <a:extLst>
              <a:ext uri="{FF2B5EF4-FFF2-40B4-BE49-F238E27FC236}">
                <a16:creationId xmlns:a16="http://schemas.microsoft.com/office/drawing/2014/main" id="{5D8E48CE-7242-E3E7-9FDB-D9C168F22001}"/>
              </a:ext>
            </a:extLst>
          </p:cNvPr>
          <p:cNvSpPr txBox="1"/>
          <p:nvPr/>
        </p:nvSpPr>
        <p:spPr>
          <a:xfrm>
            <a:off x="1580400" y="1104523"/>
            <a:ext cx="8048767" cy="523220"/>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50A88AAF-303D-F91F-6D5E-453E573B7D47}"/>
              </a:ext>
            </a:extLst>
          </p:cNvPr>
          <p:cNvSpPr txBox="1"/>
          <p:nvPr/>
        </p:nvSpPr>
        <p:spPr>
          <a:xfrm>
            <a:off x="1580400" y="2770774"/>
            <a:ext cx="8048767" cy="523220"/>
          </a:xfrm>
          <a:prstGeom prst="rect">
            <a:avLst/>
          </a:prstGeom>
          <a:noFill/>
        </p:spPr>
        <p:txBody>
          <a:bodyPr wrap="square">
            <a:spAutoFit/>
          </a:bodyPr>
          <a:lstStyle/>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6DDAFD51-1503-374E-47C3-87C724C5314A}"/>
              </a:ext>
            </a:extLst>
          </p:cNvPr>
          <p:cNvSpPr txBox="1"/>
          <p:nvPr/>
        </p:nvSpPr>
        <p:spPr>
          <a:xfrm>
            <a:off x="2308395" y="3388456"/>
            <a:ext cx="6830704" cy="523220"/>
          </a:xfrm>
          <a:prstGeom prst="rect">
            <a:avLst/>
          </a:prstGeom>
          <a:noFill/>
        </p:spPr>
        <p:txBody>
          <a:bodyPr wrap="square">
            <a:spAutoFit/>
          </a:bodyPr>
          <a:lstStyle/>
          <a:p>
            <a:pPr marL="30480" marR="30480" algn="just">
              <a:spcBef>
                <a:spcPts val="0"/>
              </a:spcBef>
              <a:spcAft>
                <a:spcPts val="12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a:t>
            </a:r>
          </a:p>
        </p:txBody>
      </p:sp>
      <p:sp>
        <p:nvSpPr>
          <p:cNvPr id="19" name="Hộp Văn bản 18">
            <a:extLst>
              <a:ext uri="{FF2B5EF4-FFF2-40B4-BE49-F238E27FC236}">
                <a16:creationId xmlns:a16="http://schemas.microsoft.com/office/drawing/2014/main" id="{2111F1EB-67B0-F8A8-381A-A8E1C28D8975}"/>
              </a:ext>
            </a:extLst>
          </p:cNvPr>
          <p:cNvSpPr txBox="1"/>
          <p:nvPr/>
        </p:nvSpPr>
        <p:spPr>
          <a:xfrm>
            <a:off x="2308395" y="4006138"/>
            <a:ext cx="6830704" cy="523220"/>
          </a:xfrm>
          <a:prstGeom prst="rect">
            <a:avLst/>
          </a:prstGeom>
          <a:noFill/>
        </p:spPr>
        <p:txBody>
          <a:bodyPr wrap="square">
            <a:spAutoFit/>
          </a:bodyPr>
          <a:lstStyle/>
          <a:p>
            <a:pPr marL="30480" marR="30480" algn="just">
              <a:spcBef>
                <a:spcPts val="0"/>
              </a:spcBef>
              <a:spcAft>
                <a:spcPts val="1200"/>
              </a:spcAft>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图片 2">
            <a:extLst>
              <a:ext uri="{FF2B5EF4-FFF2-40B4-BE49-F238E27FC236}">
                <a16:creationId xmlns:a16="http://schemas.microsoft.com/office/drawing/2014/main" id="{BFFEDC04-4CD9-7BA6-71F0-7F3801C00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174" y="4117516"/>
            <a:ext cx="1538464" cy="2159336"/>
          </a:xfrm>
          <a:prstGeom prst="rect">
            <a:avLst/>
          </a:prstGeom>
        </p:spPr>
      </p:pic>
      <p:sp>
        <p:nvSpPr>
          <p:cNvPr id="21" name="Hộp Văn bản 20">
            <a:extLst>
              <a:ext uri="{FF2B5EF4-FFF2-40B4-BE49-F238E27FC236}">
                <a16:creationId xmlns:a16="http://schemas.microsoft.com/office/drawing/2014/main" id="{8911FB12-1143-99E3-C5E2-2DEFD9E43CC0}"/>
              </a:ext>
            </a:extLst>
          </p:cNvPr>
          <p:cNvSpPr txBox="1"/>
          <p:nvPr/>
        </p:nvSpPr>
        <p:spPr>
          <a:xfrm>
            <a:off x="2308395" y="5241500"/>
            <a:ext cx="8028295" cy="954107"/>
          </a:xfrm>
          <a:prstGeom prst="rect">
            <a:avLst/>
          </a:prstGeom>
          <a:noFill/>
        </p:spPr>
        <p:txBody>
          <a:bodyPr wrap="square">
            <a:spAutoFit/>
          </a:bodyPr>
          <a:lstStyle/>
          <a:p>
            <a:pPr marL="30480" marR="30480" algn="just">
              <a:spcBef>
                <a:spcPts val="0"/>
              </a:spcBef>
              <a:spcAft>
                <a:spcPts val="120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Freeform 19">
            <a:extLst>
              <a:ext uri="{FF2B5EF4-FFF2-40B4-BE49-F238E27FC236}">
                <a16:creationId xmlns:a16="http://schemas.microsoft.com/office/drawing/2014/main" id="{816B7B93-217C-5209-14F9-932E6CFDE01A}"/>
              </a:ext>
            </a:extLst>
          </p:cNvPr>
          <p:cNvSpPr/>
          <p:nvPr/>
        </p:nvSpPr>
        <p:spPr>
          <a:xfrm>
            <a:off x="8871195" y="2037271"/>
            <a:ext cx="2618288" cy="2297951"/>
          </a:xfrm>
          <a:custGeom>
            <a:avLst/>
            <a:gdLst/>
            <a:ahLst/>
            <a:cxnLst/>
            <a:rect l="l" t="t" r="r" b="b"/>
            <a:pathLst>
              <a:path w="3285539" h="2268852">
                <a:moveTo>
                  <a:pt x="0" y="0"/>
                </a:moveTo>
                <a:lnTo>
                  <a:pt x="3285539" y="0"/>
                </a:lnTo>
                <a:lnTo>
                  <a:pt x="3285539" y="2268853"/>
                </a:lnTo>
                <a:lnTo>
                  <a:pt x="0" y="2268853"/>
                </a:lnTo>
                <a:lnTo>
                  <a:pt x="0" y="0"/>
                </a:lnTo>
                <a:close/>
              </a:path>
            </a:pathLst>
          </a:custGeom>
          <a:blipFill>
            <a:blip r:embed="rId6"/>
            <a:stretch>
              <a:fillRect l="-1630" r="-1630"/>
            </a:stretch>
          </a:blipFill>
        </p:spPr>
      </p:sp>
      <p:sp>
        <p:nvSpPr>
          <p:cNvPr id="5" name="Freeform 17">
            <a:extLst>
              <a:ext uri="{FF2B5EF4-FFF2-40B4-BE49-F238E27FC236}">
                <a16:creationId xmlns:a16="http://schemas.microsoft.com/office/drawing/2014/main" id="{6EA71BDA-CCAB-CC27-6FCA-A6CD2D8EF61D}"/>
              </a:ext>
            </a:extLst>
          </p:cNvPr>
          <p:cNvSpPr/>
          <p:nvPr/>
        </p:nvSpPr>
        <p:spPr>
          <a:xfrm>
            <a:off x="3613092" y="118191"/>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Hộp Văn bản 6">
            <a:extLst>
              <a:ext uri="{FF2B5EF4-FFF2-40B4-BE49-F238E27FC236}">
                <a16:creationId xmlns:a16="http://schemas.microsoft.com/office/drawing/2014/main" id="{2C99A823-1487-085C-AEFC-691AE600F685}"/>
              </a:ext>
            </a:extLst>
          </p:cNvPr>
          <p:cNvSpPr txBox="1"/>
          <p:nvPr/>
        </p:nvSpPr>
        <p:spPr>
          <a:xfrm>
            <a:off x="2308395" y="1722205"/>
            <a:ext cx="5860284" cy="954107"/>
          </a:xfrm>
          <a:prstGeom prst="rect">
            <a:avLst/>
          </a:prstGeom>
          <a:noFill/>
        </p:spPr>
        <p:txBody>
          <a:bodyPr wrap="square">
            <a:spAutoFit/>
          </a:bodyPr>
          <a:lstStyle/>
          <a:p>
            <a:pPr marL="0" marR="0" algn="just">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2" name="Hộp Văn bản 20">
            <a:extLst>
              <a:ext uri="{FF2B5EF4-FFF2-40B4-BE49-F238E27FC236}">
                <a16:creationId xmlns:a16="http://schemas.microsoft.com/office/drawing/2014/main" id="{BB46ED8E-39A0-5F67-0AA0-72E2822CEE46}"/>
              </a:ext>
            </a:extLst>
          </p:cNvPr>
          <p:cNvSpPr txBox="1"/>
          <p:nvPr/>
        </p:nvSpPr>
        <p:spPr>
          <a:xfrm>
            <a:off x="1580400" y="4623820"/>
            <a:ext cx="9938500" cy="523220"/>
          </a:xfrm>
          <a:prstGeom prst="rect">
            <a:avLst/>
          </a:prstGeom>
          <a:noFill/>
        </p:spPr>
        <p:txBody>
          <a:bodyPr wrap="square">
            <a:spAutoFit/>
          </a:bodyPr>
          <a:lstStyle/>
          <a:p>
            <a:pPr marL="30480" marR="30480" algn="just">
              <a:spcBef>
                <a:spcPts val="0"/>
              </a:spcBef>
              <a:spcAft>
                <a:spcPts val="120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423E4FB5-BAC4-1E75-E9ED-1F02A4FEA696}"/>
              </a:ext>
            </a:extLst>
          </p:cNvPr>
          <p:cNvPicPr>
            <a:picLocks noChangeAspect="1"/>
          </p:cNvPicPr>
          <p:nvPr/>
        </p:nvPicPr>
        <p:blipFill>
          <a:blip r:embed="rId9"/>
          <a:stretch>
            <a:fillRect/>
          </a:stretch>
        </p:blipFill>
        <p:spPr>
          <a:xfrm>
            <a:off x="1920483" y="1819564"/>
            <a:ext cx="268541" cy="268541"/>
          </a:xfrm>
          <a:prstGeom prst="rect">
            <a:avLst/>
          </a:prstGeom>
        </p:spPr>
      </p:pic>
      <p:pic>
        <p:nvPicPr>
          <p:cNvPr id="27" name="Picture 26">
            <a:extLst>
              <a:ext uri="{FF2B5EF4-FFF2-40B4-BE49-F238E27FC236}">
                <a16:creationId xmlns:a16="http://schemas.microsoft.com/office/drawing/2014/main" id="{8BB8A2CC-75F3-C843-4112-5C0233C4965F}"/>
              </a:ext>
            </a:extLst>
          </p:cNvPr>
          <p:cNvPicPr>
            <a:picLocks noChangeAspect="1"/>
          </p:cNvPicPr>
          <p:nvPr/>
        </p:nvPicPr>
        <p:blipFill>
          <a:blip r:embed="rId9"/>
          <a:stretch>
            <a:fillRect/>
          </a:stretch>
        </p:blipFill>
        <p:spPr>
          <a:xfrm>
            <a:off x="1920483" y="3515795"/>
            <a:ext cx="268541" cy="268541"/>
          </a:xfrm>
          <a:prstGeom prst="rect">
            <a:avLst/>
          </a:prstGeom>
        </p:spPr>
      </p:pic>
      <p:pic>
        <p:nvPicPr>
          <p:cNvPr id="28" name="Picture 27">
            <a:extLst>
              <a:ext uri="{FF2B5EF4-FFF2-40B4-BE49-F238E27FC236}">
                <a16:creationId xmlns:a16="http://schemas.microsoft.com/office/drawing/2014/main" id="{A52E0D61-E2E2-F902-F493-30A3584637A8}"/>
              </a:ext>
            </a:extLst>
          </p:cNvPr>
          <p:cNvPicPr>
            <a:picLocks noChangeAspect="1"/>
          </p:cNvPicPr>
          <p:nvPr/>
        </p:nvPicPr>
        <p:blipFill>
          <a:blip r:embed="rId9"/>
          <a:stretch>
            <a:fillRect/>
          </a:stretch>
        </p:blipFill>
        <p:spPr>
          <a:xfrm>
            <a:off x="1920483" y="4117515"/>
            <a:ext cx="268541" cy="268541"/>
          </a:xfrm>
          <a:prstGeom prst="rect">
            <a:avLst/>
          </a:prstGeom>
        </p:spPr>
      </p:pic>
      <p:pic>
        <p:nvPicPr>
          <p:cNvPr id="29" name="Picture 28">
            <a:extLst>
              <a:ext uri="{FF2B5EF4-FFF2-40B4-BE49-F238E27FC236}">
                <a16:creationId xmlns:a16="http://schemas.microsoft.com/office/drawing/2014/main" id="{FCBC4364-96E2-B7F5-1F16-8B33F5F7096D}"/>
              </a:ext>
            </a:extLst>
          </p:cNvPr>
          <p:cNvPicPr>
            <a:picLocks noChangeAspect="1"/>
          </p:cNvPicPr>
          <p:nvPr/>
        </p:nvPicPr>
        <p:blipFill>
          <a:blip r:embed="rId9"/>
          <a:stretch>
            <a:fillRect/>
          </a:stretch>
        </p:blipFill>
        <p:spPr>
          <a:xfrm>
            <a:off x="1920483" y="5358878"/>
            <a:ext cx="268541" cy="268541"/>
          </a:xfrm>
          <a:prstGeom prst="rect">
            <a:avLst/>
          </a:prstGeom>
        </p:spPr>
      </p:pic>
    </p:spTree>
    <p:extLst>
      <p:ext uri="{BB962C8B-B14F-4D97-AF65-F5344CB8AC3E}">
        <p14:creationId xmlns:p14="http://schemas.microsoft.com/office/powerpoint/2010/main" val="236871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19" grpId="0"/>
      <p:bldP spid="21"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835" y="3066457"/>
            <a:ext cx="10936954" cy="2677850"/>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0281" y="918751"/>
            <a:ext cx="2002857" cy="2566161"/>
          </a:xfrm>
          <a:prstGeom prst="rect">
            <a:avLst/>
          </a:prstGeom>
        </p:spPr>
      </p:pic>
      <p:sp>
        <p:nvSpPr>
          <p:cNvPr id="26" name="文本框 25"/>
          <p:cNvSpPr txBox="1"/>
          <p:nvPr/>
        </p:nvSpPr>
        <p:spPr>
          <a:xfrm>
            <a:off x="3581969" y="3598946"/>
            <a:ext cx="5848633" cy="1015663"/>
          </a:xfrm>
          <a:prstGeom prst="rect">
            <a:avLst/>
          </a:prstGeom>
          <a:noFill/>
        </p:spPr>
        <p:txBody>
          <a:bodyPr vert="horz" wrap="square" rtlCol="0">
            <a:spAutoFit/>
          </a:bodyPr>
          <a:lstStyle/>
          <a:p>
            <a:r>
              <a:rPr lang="en-US" altLang="zh-CN" sz="6000" b="1" spc="300" dirty="0">
                <a:solidFill>
                  <a:srgbClr val="E55174"/>
                </a:solidFill>
                <a:latin typeface="Times New Roman" panose="02020603050405020304" pitchFamily="18" charset="0"/>
                <a:cs typeface="Times New Roman" panose="02020603050405020304" pitchFamily="18" charset="0"/>
                <a:sym typeface="+mn-lt"/>
              </a:rPr>
              <a:t>THỰC HÀNH</a:t>
            </a:r>
            <a:endParaRPr lang="zh-CN" altLang="en-US" sz="6000" b="1" spc="300" dirty="0">
              <a:solidFill>
                <a:srgbClr val="E55174"/>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3608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5535" y="-244274"/>
            <a:ext cx="3400511" cy="1295876"/>
          </a:xfrm>
          <a:prstGeom prst="rect">
            <a:avLst/>
          </a:prstGeom>
        </p:spPr>
      </p:pic>
      <p:sp>
        <p:nvSpPr>
          <p:cNvPr id="26" name="文本框 25"/>
          <p:cNvSpPr txBox="1"/>
          <p:nvPr/>
        </p:nvSpPr>
        <p:spPr>
          <a:xfrm>
            <a:off x="4178317" y="276506"/>
            <a:ext cx="3835366"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II.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Thực</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hành</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pic>
        <p:nvPicPr>
          <p:cNvPr id="4" name="Picture 1" descr="(Ảnh: Let's Discover the Doors of Knowledge - WordPress.com)">
            <a:extLst>
              <a:ext uri="{FF2B5EF4-FFF2-40B4-BE49-F238E27FC236}">
                <a16:creationId xmlns:a16="http://schemas.microsoft.com/office/drawing/2014/main" id="{0FDBB3F6-82A7-484B-99FC-7A16C2017C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602" y="1773555"/>
            <a:ext cx="4157968" cy="4273468"/>
          </a:xfrm>
          <a:prstGeom prst="rect">
            <a:avLst/>
          </a:prstGeom>
          <a:noFill/>
          <a:ln>
            <a:noFill/>
          </a:ln>
        </p:spPr>
      </p:pic>
      <p:sp>
        <p:nvSpPr>
          <p:cNvPr id="8" name="Hộp Văn bản 7">
            <a:extLst>
              <a:ext uri="{FF2B5EF4-FFF2-40B4-BE49-F238E27FC236}">
                <a16:creationId xmlns:a16="http://schemas.microsoft.com/office/drawing/2014/main" id="{9D72F898-DFA3-CF29-A6C1-8E10B788A28B}"/>
              </a:ext>
            </a:extLst>
          </p:cNvPr>
          <p:cNvSpPr txBox="1"/>
          <p:nvPr/>
        </p:nvSpPr>
        <p:spPr>
          <a:xfrm>
            <a:off x="5246557" y="1821505"/>
            <a:ext cx="6468907" cy="3834383"/>
          </a:xfrm>
          <a:prstGeom prst="rect">
            <a:avLst/>
          </a:prstGeom>
          <a:noFill/>
        </p:spPr>
        <p:txBody>
          <a:bodyPr wrap="square">
            <a:spAutoFit/>
          </a:bodyPr>
          <a:lstStyle/>
          <a:p>
            <a:pPr marL="0" marR="0">
              <a:spcBef>
                <a:spcPts val="750"/>
              </a:spcBef>
              <a:spcAft>
                <a:spcPts val="45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Think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180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Pair (Bắt cặp): </a:t>
            </a:r>
            <a:r>
              <a:rPr lang="vi-VN"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HS được ghép cặp với nhau để thảo luận về những ý tưởng vừa có.</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180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Share (Chia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HS chia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文本框 25">
            <a:extLst>
              <a:ext uri="{FF2B5EF4-FFF2-40B4-BE49-F238E27FC236}">
                <a16:creationId xmlns:a16="http://schemas.microsoft.com/office/drawing/2014/main" id="{CA88C609-46B5-1FA8-6F9A-A4153AE91492}"/>
              </a:ext>
            </a:extLst>
          </p:cNvPr>
          <p:cNvSpPr txBox="1"/>
          <p:nvPr/>
        </p:nvSpPr>
        <p:spPr>
          <a:xfrm>
            <a:off x="287567" y="1012746"/>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46</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338D7F66-CD65-39AF-C2E0-3519ECF71AB8}"/>
              </a:ext>
            </a:extLst>
          </p:cNvPr>
          <p:cNvPicPr>
            <a:picLocks noChangeAspect="1"/>
          </p:cNvPicPr>
          <p:nvPr/>
        </p:nvPicPr>
        <p:blipFill>
          <a:blip r:embed="rId6"/>
          <a:stretch>
            <a:fillRect/>
          </a:stretch>
        </p:blipFill>
        <p:spPr>
          <a:xfrm>
            <a:off x="4780058" y="1900260"/>
            <a:ext cx="399132" cy="417772"/>
          </a:xfrm>
          <a:prstGeom prst="rect">
            <a:avLst/>
          </a:prstGeom>
        </p:spPr>
      </p:pic>
      <p:pic>
        <p:nvPicPr>
          <p:cNvPr id="5" name="Picture 4">
            <a:extLst>
              <a:ext uri="{FF2B5EF4-FFF2-40B4-BE49-F238E27FC236}">
                <a16:creationId xmlns:a16="http://schemas.microsoft.com/office/drawing/2014/main" id="{BC5335F8-A2D0-F582-AB1C-D37FA58AA424}"/>
              </a:ext>
            </a:extLst>
          </p:cNvPr>
          <p:cNvPicPr>
            <a:picLocks noChangeAspect="1"/>
          </p:cNvPicPr>
          <p:nvPr/>
        </p:nvPicPr>
        <p:blipFill>
          <a:blip r:embed="rId6"/>
          <a:stretch>
            <a:fillRect/>
          </a:stretch>
        </p:blipFill>
        <p:spPr>
          <a:xfrm>
            <a:off x="4780058" y="3220601"/>
            <a:ext cx="399132" cy="417772"/>
          </a:xfrm>
          <a:prstGeom prst="rect">
            <a:avLst/>
          </a:prstGeom>
        </p:spPr>
      </p:pic>
      <p:pic>
        <p:nvPicPr>
          <p:cNvPr id="6" name="Picture 5">
            <a:extLst>
              <a:ext uri="{FF2B5EF4-FFF2-40B4-BE49-F238E27FC236}">
                <a16:creationId xmlns:a16="http://schemas.microsoft.com/office/drawing/2014/main" id="{8C1503D3-E33F-FB72-490E-DB6C9EABEBFA}"/>
              </a:ext>
            </a:extLst>
          </p:cNvPr>
          <p:cNvPicPr>
            <a:picLocks noChangeAspect="1"/>
          </p:cNvPicPr>
          <p:nvPr/>
        </p:nvPicPr>
        <p:blipFill>
          <a:blip r:embed="rId6"/>
          <a:stretch>
            <a:fillRect/>
          </a:stretch>
        </p:blipFill>
        <p:spPr>
          <a:xfrm>
            <a:off x="4780058" y="4331082"/>
            <a:ext cx="399132" cy="417772"/>
          </a:xfrm>
          <a:prstGeom prst="rect">
            <a:avLst/>
          </a:prstGeom>
        </p:spPr>
      </p:pic>
      <p:sp>
        <p:nvSpPr>
          <p:cNvPr id="7" name="Freeform 17">
            <a:extLst>
              <a:ext uri="{FF2B5EF4-FFF2-40B4-BE49-F238E27FC236}">
                <a16:creationId xmlns:a16="http://schemas.microsoft.com/office/drawing/2014/main" id="{734009E9-D9AA-6503-5062-02B5D8F7C27C}"/>
              </a:ext>
            </a:extLst>
          </p:cNvPr>
          <p:cNvSpPr/>
          <p:nvPr/>
        </p:nvSpPr>
        <p:spPr>
          <a:xfrm>
            <a:off x="3478181" y="115419"/>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115002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1,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46</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id="{10E6C36E-DD23-3A9A-2A7C-153BED7DCD3C}"/>
              </a:ext>
            </a:extLst>
          </p:cNvPr>
          <p:cNvSpPr txBox="1"/>
          <p:nvPr/>
        </p:nvSpPr>
        <p:spPr>
          <a:xfrm>
            <a:off x="660400" y="1116087"/>
            <a:ext cx="10858500" cy="1077218"/>
          </a:xfrm>
          <a:prstGeom prst="rect">
            <a:avLst/>
          </a:prstGeom>
          <a:noFill/>
        </p:spPr>
        <p:txBody>
          <a:bodyPr wrap="square">
            <a:spAutoFit/>
          </a:bodyPr>
          <a:lstStyle/>
          <a:p>
            <a:pPr marL="30480" marR="30480">
              <a:spcBef>
                <a:spcPts val="0"/>
              </a:spcBef>
              <a:spcAft>
                <a:spcPts val="1200"/>
              </a:spcAft>
            </a:pP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một từ đồng nghĩa với </a:t>
            </a:r>
            <a:r>
              <a:rPr lang="vi-VN" sz="32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ngút ngát</a:t>
            </a: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trong khổ thơ dưới đây và cho biết vì sao từ </a:t>
            </a:r>
            <a:r>
              <a:rPr lang="vi-VN" sz="32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ngút ngát</a:t>
            </a:r>
            <a:r>
              <a:rPr lang="vi-VN"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phù hợp trong văn cảnh này.</a:t>
            </a:r>
            <a:endPar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7A1F55B-3675-B804-A4C0-E4C65B239478}"/>
              </a:ext>
            </a:extLst>
          </p:cNvPr>
          <p:cNvSpPr txBox="1"/>
          <p:nvPr/>
        </p:nvSpPr>
        <p:spPr>
          <a:xfrm>
            <a:off x="492244" y="2400004"/>
            <a:ext cx="6198432" cy="2862322"/>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Gâm đôi bờ trắng cát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 ngồi dưới bến trông nhau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Non Thần hình như trẻ lại</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 lên ngút ngát một màu.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(Mai Liễu)</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17">
            <a:extLst>
              <a:ext uri="{FF2B5EF4-FFF2-40B4-BE49-F238E27FC236}">
                <a16:creationId xmlns:a16="http://schemas.microsoft.com/office/drawing/2014/main" id="{49B48C78-02F0-00CE-FD55-591376C9AAAD}"/>
              </a:ext>
            </a:extLst>
          </p:cNvPr>
          <p:cNvSpPr/>
          <p:nvPr/>
        </p:nvSpPr>
        <p:spPr>
          <a:xfrm>
            <a:off x="2863584" y="134464"/>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7" name="图片 2">
            <a:extLst>
              <a:ext uri="{FF2B5EF4-FFF2-40B4-BE49-F238E27FC236}">
                <a16:creationId xmlns:a16="http://schemas.microsoft.com/office/drawing/2014/main" id="{5087268B-9BCA-CED0-4713-6E1667DB87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174" y="4117516"/>
            <a:ext cx="1538464" cy="2159336"/>
          </a:xfrm>
          <a:prstGeom prst="rect">
            <a:avLst/>
          </a:prstGeom>
        </p:spPr>
      </p:pic>
      <p:pic>
        <p:nvPicPr>
          <p:cNvPr id="8" name="Picture 7">
            <a:extLst>
              <a:ext uri="{FF2B5EF4-FFF2-40B4-BE49-F238E27FC236}">
                <a16:creationId xmlns:a16="http://schemas.microsoft.com/office/drawing/2014/main" id="{C1E30188-A775-EB75-7FF6-C2CA7345416A}"/>
              </a:ext>
            </a:extLst>
          </p:cNvPr>
          <p:cNvPicPr>
            <a:picLocks noChangeAspect="1"/>
          </p:cNvPicPr>
          <p:nvPr/>
        </p:nvPicPr>
        <p:blipFill>
          <a:blip r:embed="rId8"/>
          <a:stretch>
            <a:fillRect/>
          </a:stretch>
        </p:blipFill>
        <p:spPr>
          <a:xfrm>
            <a:off x="6201217" y="2446019"/>
            <a:ext cx="5182537" cy="2717130"/>
          </a:xfrm>
          <a:prstGeom prst="rect">
            <a:avLst/>
          </a:prstGeom>
          <a:effectLst>
            <a:softEdge rad="127000"/>
          </a:effectLst>
        </p:spPr>
      </p:pic>
      <p:pic>
        <p:nvPicPr>
          <p:cNvPr id="10" name="Picture 9">
            <a:extLst>
              <a:ext uri="{FF2B5EF4-FFF2-40B4-BE49-F238E27FC236}">
                <a16:creationId xmlns:a16="http://schemas.microsoft.com/office/drawing/2014/main" id="{30C8E260-8A2A-152C-E9C9-7A127D92FE03}"/>
              </a:ext>
            </a:extLst>
          </p:cNvPr>
          <p:cNvPicPr>
            <a:picLocks noChangeAspect="1"/>
          </p:cNvPicPr>
          <p:nvPr/>
        </p:nvPicPr>
        <p:blipFill>
          <a:blip r:embed="rId9"/>
          <a:stretch>
            <a:fillRect/>
          </a:stretch>
        </p:blipFill>
        <p:spPr>
          <a:xfrm>
            <a:off x="142922" y="1276697"/>
            <a:ext cx="642805" cy="672825"/>
          </a:xfrm>
          <a:prstGeom prst="rect">
            <a:avLst/>
          </a:prstGeom>
        </p:spPr>
      </p:pic>
    </p:spTree>
    <p:extLst>
      <p:ext uri="{BB962C8B-B14F-4D97-AF65-F5344CB8AC3E}">
        <p14:creationId xmlns:p14="http://schemas.microsoft.com/office/powerpoint/2010/main" val="141550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810803" y="290154"/>
            <a:ext cx="5286828" cy="646331"/>
          </a:xfrm>
          <a:prstGeom prst="rect">
            <a:avLst/>
          </a:prstGeom>
          <a:noFill/>
        </p:spPr>
        <p:txBody>
          <a:bodyPr vert="horz" wrap="square" rtlCol="0">
            <a:spAutoFit/>
          </a:bodyPr>
          <a:lstStyle/>
          <a:p>
            <a:pPr algn="ct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1. </a:t>
            </a:r>
            <a:r>
              <a:rPr lang="en-US" altLang="zh-CN" sz="36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6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 1, </a:t>
            </a:r>
            <a:r>
              <a:rPr lang="en-US" altLang="zh-CN" sz="36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600" b="1" spc="300" dirty="0">
                <a:solidFill>
                  <a:srgbClr val="008000"/>
                </a:solidFill>
                <a:latin typeface="Times New Roman" panose="02020603050405020304" pitchFamily="18" charset="0"/>
                <a:cs typeface="Times New Roman" panose="02020603050405020304" pitchFamily="18" charset="0"/>
                <a:sym typeface="+mn-lt"/>
              </a:rPr>
              <a:t> 46</a:t>
            </a:r>
            <a:endParaRPr lang="zh-CN" altLang="en-US" sz="36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id="{10E6C36E-DD23-3A9A-2A7C-153BED7DCD3C}"/>
              </a:ext>
            </a:extLst>
          </p:cNvPr>
          <p:cNvSpPr txBox="1"/>
          <p:nvPr/>
        </p:nvSpPr>
        <p:spPr>
          <a:xfrm>
            <a:off x="660400" y="993255"/>
            <a:ext cx="10858500" cy="523220"/>
          </a:xfrm>
          <a:prstGeom prst="rect">
            <a:avLst/>
          </a:prstGeom>
          <a:noFill/>
        </p:spPr>
        <p:txBody>
          <a:bodyPr wrap="square">
            <a:spAutoFit/>
          </a:bodyPr>
          <a:lstStyle/>
          <a:p>
            <a:r>
              <a:rPr lang="vi-VN" sz="2800" b="1" dirty="0">
                <a:solidFill>
                  <a:srgbClr val="00CC00"/>
                </a:solidFill>
                <a:latin typeface="Times New Roman" panose="02020603050405020304" pitchFamily="18" charset="0"/>
                <a:cs typeface="Times New Roman" panose="02020603050405020304" pitchFamily="18" charset="0"/>
              </a:rPr>
              <a:t>Trả lời:</a:t>
            </a:r>
            <a:endParaRPr lang="en-US" sz="2800" dirty="0">
              <a:solidFill>
                <a:srgbClr val="00CC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6871622C-2F89-603A-1567-AE064091007C}"/>
              </a:ext>
            </a:extLst>
          </p:cNvPr>
          <p:cNvSpPr/>
          <p:nvPr/>
        </p:nvSpPr>
        <p:spPr>
          <a:xfrm>
            <a:off x="8782788" y="-15594"/>
            <a:ext cx="1166778" cy="1044294"/>
          </a:xfrm>
          <a:custGeom>
            <a:avLst/>
            <a:gdLst/>
            <a:ahLst/>
            <a:cxnLst/>
            <a:rect l="l" t="t" r="r" b="b"/>
            <a:pathLst>
              <a:path w="3045545" h="2900882">
                <a:moveTo>
                  <a:pt x="0" y="0"/>
                </a:moveTo>
                <a:lnTo>
                  <a:pt x="3045545" y="0"/>
                </a:lnTo>
                <a:lnTo>
                  <a:pt x="3045545" y="2900882"/>
                </a:lnTo>
                <a:lnTo>
                  <a:pt x="0" y="2900882"/>
                </a:lnTo>
                <a:lnTo>
                  <a:pt x="0" y="0"/>
                </a:lnTo>
                <a:close/>
              </a:path>
            </a:pathLst>
          </a:custGeom>
          <a:blipFill>
            <a:blip r:embed="rId5"/>
            <a:stretch>
              <a:fillRect/>
            </a:stretch>
          </a:blipFill>
        </p:spPr>
      </p:sp>
      <p:sp>
        <p:nvSpPr>
          <p:cNvPr id="3" name="Hộp Văn bản 4">
            <a:extLst>
              <a:ext uri="{FF2B5EF4-FFF2-40B4-BE49-F238E27FC236}">
                <a16:creationId xmlns:a16="http://schemas.microsoft.com/office/drawing/2014/main" id="{49362773-D0A2-D034-E344-323D4DDDF882}"/>
              </a:ext>
            </a:extLst>
          </p:cNvPr>
          <p:cNvSpPr txBox="1"/>
          <p:nvPr/>
        </p:nvSpPr>
        <p:spPr>
          <a:xfrm>
            <a:off x="1238528" y="5526679"/>
            <a:ext cx="10858500" cy="584775"/>
          </a:xfrm>
          <a:prstGeom prst="rect">
            <a:avLst/>
          </a:prstGeom>
          <a:noFill/>
        </p:spPr>
        <p:txBody>
          <a:bodyPr wrap="square">
            <a:spAutoFit/>
          </a:bodyPr>
          <a:lstStyle/>
          <a:p>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Bài</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thơ</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sử</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dụng</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từ</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ngút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phù</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hợp</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trong</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ngữ</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cảnh</a:t>
            </a:r>
            <a:r>
              <a:rPr lang="en-US" sz="3200" b="1" dirty="0">
                <a:solidFill>
                  <a:srgbClr val="00CC00"/>
                </a:solidFill>
                <a:latin typeface="Times New Roman" panose="02020603050405020304" pitchFamily="18" charset="0"/>
                <a:cs typeface="Times New Roman" panose="02020603050405020304" pitchFamily="18" charset="0"/>
              </a:rPr>
              <a:t> </a:t>
            </a:r>
            <a:r>
              <a:rPr lang="en-US" sz="3200" b="1" dirty="0" err="1">
                <a:solidFill>
                  <a:srgbClr val="00CC00"/>
                </a:solidFill>
                <a:latin typeface="Times New Roman" panose="02020603050405020304" pitchFamily="18" charset="0"/>
                <a:cs typeface="Times New Roman" panose="02020603050405020304" pitchFamily="18" charset="0"/>
              </a:rPr>
              <a:t>này</a:t>
            </a:r>
            <a:r>
              <a:rPr lang="en-US" sz="3200" b="1" dirty="0">
                <a:solidFill>
                  <a:srgbClr val="00CC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C63A30BB-14B2-EE0A-5FBC-A15E52864EC3}"/>
              </a:ext>
            </a:extLst>
          </p:cNvPr>
          <p:cNvSpPr txBox="1"/>
          <p:nvPr/>
        </p:nvSpPr>
        <p:spPr>
          <a:xfrm>
            <a:off x="7529949" y="1148735"/>
            <a:ext cx="261203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ngút ngàn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anose="02020603050405020304" pitchFamily="18" charset="0"/>
                <a:ea typeface="微软雅黑"/>
                <a:cs typeface="Times New Roman" panose="02020603050405020304" pitchFamily="18" charset="0"/>
              </a:rPr>
              <a:t>b</a:t>
            </a:r>
            <a:r>
              <a:rPr kumimoji="0" lang="en-US" sz="3200" b="1" i="0" u="none" strike="noStrike" kern="1200" cap="none" spc="0" normalizeH="0" baseline="0" noProof="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át</a:t>
            </a:r>
            <a:r>
              <a:rPr kumimoji="0" lang="en-US" sz="3200" b="1" i="0" u="none" strike="noStrike" kern="1200" cap="none" spc="0" normalizeH="0" noProof="0" smtClean="0">
                <a:ln>
                  <a:noFill/>
                </a:ln>
                <a:solidFill>
                  <a:srgbClr val="0070C0"/>
                </a:solidFill>
                <a:effectLst/>
                <a:uLnTx/>
                <a:uFillTx/>
                <a:latin typeface="Times New Roman" panose="02020603050405020304" pitchFamily="18" charset="0"/>
                <a:ea typeface="微软雅黑"/>
                <a:cs typeface="Times New Roman" panose="02020603050405020304" pitchFamily="18" charset="0"/>
              </a:rPr>
              <a:t> ngát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mênh mông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18C94F8C-6EC5-4402-525F-14694C8DF23B}"/>
              </a:ext>
            </a:extLst>
          </p:cNvPr>
          <p:cNvSpPr txBox="1"/>
          <p:nvPr/>
        </p:nvSpPr>
        <p:spPr>
          <a:xfrm>
            <a:off x="1331517" y="1655800"/>
            <a:ext cx="6198432" cy="584775"/>
          </a:xfrm>
          <a:prstGeom prst="rect">
            <a:avLst/>
          </a:prstGeom>
          <a:noFill/>
        </p:spPr>
        <p:txBody>
          <a:bodyPr wrap="square">
            <a:spAutoFit/>
          </a:bodyPr>
          <a:lstStyle/>
          <a:p>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Từ đồng nghĩa với từ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ngút ngát</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endParaRPr lang="en-US" sz="2000" b="1" dirty="0">
              <a:solidFill>
                <a:srgbClr val="FF0000"/>
              </a:solidFill>
            </a:endParaRPr>
          </a:p>
        </p:txBody>
      </p:sp>
      <p:pic>
        <p:nvPicPr>
          <p:cNvPr id="11" name="Picture 10">
            <a:extLst>
              <a:ext uri="{FF2B5EF4-FFF2-40B4-BE49-F238E27FC236}">
                <a16:creationId xmlns:a16="http://schemas.microsoft.com/office/drawing/2014/main" id="{ADB0B652-0329-2EB2-253D-66B83E7507BA}"/>
              </a:ext>
            </a:extLst>
          </p:cNvPr>
          <p:cNvPicPr>
            <a:picLocks noChangeAspect="1"/>
          </p:cNvPicPr>
          <p:nvPr/>
        </p:nvPicPr>
        <p:blipFill>
          <a:blip r:embed="rId6"/>
          <a:stretch>
            <a:fillRect/>
          </a:stretch>
        </p:blipFill>
        <p:spPr>
          <a:xfrm>
            <a:off x="1087630" y="2860901"/>
            <a:ext cx="2559258" cy="22106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id="{2477FE3D-E9EB-1928-AFD7-22F29AE2AEF4}"/>
              </a:ext>
            </a:extLst>
          </p:cNvPr>
          <p:cNvPicPr>
            <a:picLocks noChangeAspect="1"/>
          </p:cNvPicPr>
          <p:nvPr/>
        </p:nvPicPr>
        <p:blipFill>
          <a:blip r:embed="rId7"/>
          <a:stretch>
            <a:fillRect/>
          </a:stretch>
        </p:blipFill>
        <p:spPr>
          <a:xfrm>
            <a:off x="4796022" y="2967084"/>
            <a:ext cx="2534479" cy="21044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9E989A8D-C661-01B9-F95F-4029F36C9686}"/>
              </a:ext>
            </a:extLst>
          </p:cNvPr>
          <p:cNvPicPr>
            <a:picLocks noChangeAspect="1"/>
          </p:cNvPicPr>
          <p:nvPr/>
        </p:nvPicPr>
        <p:blipFill>
          <a:blip r:embed="rId8"/>
          <a:stretch>
            <a:fillRect/>
          </a:stretch>
        </p:blipFill>
        <p:spPr>
          <a:xfrm>
            <a:off x="8479634" y="2885377"/>
            <a:ext cx="2612036" cy="21861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Left Brace 13">
            <a:extLst>
              <a:ext uri="{FF2B5EF4-FFF2-40B4-BE49-F238E27FC236}">
                <a16:creationId xmlns:a16="http://schemas.microsoft.com/office/drawing/2014/main" id="{A056D799-11D4-8A73-2C51-C8343DF25FA0}"/>
              </a:ext>
            </a:extLst>
          </p:cNvPr>
          <p:cNvSpPr/>
          <p:nvPr/>
        </p:nvSpPr>
        <p:spPr>
          <a:xfrm>
            <a:off x="7175713" y="1378748"/>
            <a:ext cx="185979" cy="122995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9D70F0A2-0099-3656-354C-20AB40705780}"/>
              </a:ext>
            </a:extLst>
          </p:cNvPr>
          <p:cNvPicPr>
            <a:picLocks noChangeAspect="1"/>
          </p:cNvPicPr>
          <p:nvPr/>
        </p:nvPicPr>
        <p:blipFill>
          <a:blip r:embed="rId9"/>
          <a:stretch>
            <a:fillRect/>
          </a:stretch>
        </p:blipFill>
        <p:spPr>
          <a:xfrm>
            <a:off x="950759" y="1629317"/>
            <a:ext cx="575539" cy="531445"/>
          </a:xfrm>
          <a:prstGeom prst="rect">
            <a:avLst/>
          </a:prstGeom>
        </p:spPr>
      </p:pic>
      <p:pic>
        <p:nvPicPr>
          <p:cNvPr id="17" name="Picture 16">
            <a:extLst>
              <a:ext uri="{FF2B5EF4-FFF2-40B4-BE49-F238E27FC236}">
                <a16:creationId xmlns:a16="http://schemas.microsoft.com/office/drawing/2014/main" id="{A459CEA4-B10B-F11E-9B31-F195F951F581}"/>
              </a:ext>
            </a:extLst>
          </p:cNvPr>
          <p:cNvPicPr>
            <a:picLocks noChangeAspect="1"/>
          </p:cNvPicPr>
          <p:nvPr/>
        </p:nvPicPr>
        <p:blipFill>
          <a:blip r:embed="rId10"/>
          <a:stretch>
            <a:fillRect/>
          </a:stretch>
        </p:blipFill>
        <p:spPr>
          <a:xfrm>
            <a:off x="740089" y="5621880"/>
            <a:ext cx="580567" cy="448941"/>
          </a:xfrm>
          <a:prstGeom prst="rect">
            <a:avLst/>
          </a:prstGeom>
        </p:spPr>
      </p:pic>
    </p:spTree>
    <p:extLst>
      <p:ext uri="{BB962C8B-B14F-4D97-AF65-F5344CB8AC3E}">
        <p14:creationId xmlns:p14="http://schemas.microsoft.com/office/powerpoint/2010/main" val="5237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par>
                                <p:cTn id="29" presetID="21"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par>
                                <p:cTn id="32" presetID="21" presetClass="entr" presetSubtype="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10"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文本框 19"/>
          <p:cNvSpPr txBox="1"/>
          <p:nvPr/>
        </p:nvSpPr>
        <p:spPr>
          <a:xfrm>
            <a:off x="2836985" y="2515560"/>
            <a:ext cx="2989384" cy="523220"/>
          </a:xfrm>
          <a:prstGeom prst="rect">
            <a:avLst/>
          </a:prstGeom>
          <a:noFill/>
        </p:spPr>
        <p:txBody>
          <a:bodyPr wrap="square" rtlCol="0">
            <a:spAutoFit/>
          </a:bodyPr>
          <a:lstStyle/>
          <a:p>
            <a:r>
              <a:rPr lang="en-US" altLang="zh-CN" sz="2800" b="1" dirty="0">
                <a:solidFill>
                  <a:srgbClr val="663300"/>
                </a:solidFill>
                <a:latin typeface="Times New Roman" panose="02020603050405020304" pitchFamily="18" charset="0"/>
                <a:cs typeface="Times New Roman" panose="02020603050405020304" pitchFamily="18" charset="0"/>
                <a:sym typeface="+mn-lt"/>
              </a:rPr>
              <a:t>KHỞI ĐỘNG</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1" name="文本框 20"/>
          <p:cNvSpPr txBox="1"/>
          <p:nvPr/>
        </p:nvSpPr>
        <p:spPr>
          <a:xfrm>
            <a:off x="7262301" y="2529342"/>
            <a:ext cx="2989384" cy="954107"/>
          </a:xfrm>
          <a:prstGeom prst="rect">
            <a:avLst/>
          </a:prstGeom>
          <a:noFill/>
        </p:spPr>
        <p:txBody>
          <a:bodyPr wrap="square" rtlCol="0">
            <a:spAutoFit/>
          </a:bodyPr>
          <a:lstStyle/>
          <a:p>
            <a:pPr algn="ctr"/>
            <a:r>
              <a:rPr lang="en-US" altLang="zh-CN" sz="2800" b="1" dirty="0">
                <a:solidFill>
                  <a:srgbClr val="663300"/>
                </a:solidFill>
                <a:latin typeface="Times New Roman" panose="02020603050405020304" pitchFamily="18" charset="0"/>
                <a:cs typeface="Times New Roman" panose="02020603050405020304" pitchFamily="18" charset="0"/>
                <a:sym typeface="+mn-lt"/>
              </a:rPr>
              <a:t>HÌNH THÀNH KIẾN THỨC</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2" name="文本框 21"/>
          <p:cNvSpPr txBox="1"/>
          <p:nvPr/>
        </p:nvSpPr>
        <p:spPr>
          <a:xfrm>
            <a:off x="2836985" y="3915312"/>
            <a:ext cx="2989384" cy="523220"/>
          </a:xfrm>
          <a:prstGeom prst="rect">
            <a:avLst/>
          </a:prstGeom>
          <a:noFill/>
        </p:spPr>
        <p:txBody>
          <a:bodyPr wrap="square" rtlCol="0">
            <a:spAutoFit/>
          </a:bodyPr>
          <a:lstStyle/>
          <a:p>
            <a:r>
              <a:rPr lang="en-US" altLang="zh-CN" sz="2800" b="1" dirty="0">
                <a:solidFill>
                  <a:srgbClr val="663300"/>
                </a:solidFill>
                <a:latin typeface="Times New Roman" panose="02020603050405020304" pitchFamily="18" charset="0"/>
                <a:cs typeface="Times New Roman" panose="02020603050405020304" pitchFamily="18" charset="0"/>
                <a:sym typeface="+mn-lt"/>
              </a:rPr>
              <a:t>LUYỆN TẬP</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3" name="文本框 22"/>
          <p:cNvSpPr txBox="1"/>
          <p:nvPr/>
        </p:nvSpPr>
        <p:spPr>
          <a:xfrm>
            <a:off x="7262301" y="3934906"/>
            <a:ext cx="2989384" cy="523220"/>
          </a:xfrm>
          <a:prstGeom prst="rect">
            <a:avLst/>
          </a:prstGeom>
          <a:noFill/>
        </p:spPr>
        <p:txBody>
          <a:bodyPr wrap="square" rtlCol="0">
            <a:spAutoFit/>
          </a:bodyPr>
          <a:lstStyle/>
          <a:p>
            <a:r>
              <a:rPr lang="en-US" altLang="zh-CN" sz="2800" b="1" dirty="0">
                <a:solidFill>
                  <a:srgbClr val="663300"/>
                </a:solidFill>
                <a:latin typeface="Times New Roman" panose="02020603050405020304" pitchFamily="18" charset="0"/>
                <a:cs typeface="Times New Roman" panose="02020603050405020304" pitchFamily="18" charset="0"/>
                <a:sym typeface="+mn-lt"/>
              </a:rPr>
              <a:t>VẬN DỤNG</a:t>
            </a:r>
            <a:endParaRPr lang="zh-CN" altLang="en-US" sz="2800" b="1" dirty="0">
              <a:solidFill>
                <a:srgbClr val="663300"/>
              </a:solidFill>
              <a:latin typeface="Times New Roman" panose="02020603050405020304" pitchFamily="18" charset="0"/>
              <a:cs typeface="Times New Roman" panose="02020603050405020304" pitchFamily="18" charset="0"/>
              <a:sym typeface="+mn-lt"/>
            </a:endParaRPr>
          </a:p>
        </p:txBody>
      </p:sp>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95821">
            <a:off x="8597860" y="3153838"/>
            <a:ext cx="3506927" cy="3367271"/>
          </a:xfrm>
          <a:prstGeom prst="rect">
            <a:avLst/>
          </a:prstGeom>
        </p:spPr>
      </p:pic>
      <p:grpSp>
        <p:nvGrpSpPr>
          <p:cNvPr id="3" name="Group 2">
            <a:extLst>
              <a:ext uri="{FF2B5EF4-FFF2-40B4-BE49-F238E27FC236}">
                <a16:creationId xmlns:a16="http://schemas.microsoft.com/office/drawing/2014/main" id="{4789D2D2-DE1D-7446-F87E-FAF4EF50A312}"/>
              </a:ext>
            </a:extLst>
          </p:cNvPr>
          <p:cNvGrpSpPr/>
          <p:nvPr/>
        </p:nvGrpSpPr>
        <p:grpSpPr>
          <a:xfrm>
            <a:off x="3284282" y="996170"/>
            <a:ext cx="5186490" cy="923330"/>
            <a:chOff x="3334056" y="291899"/>
            <a:chExt cx="5186490" cy="923330"/>
          </a:xfrm>
        </p:grpSpPr>
        <p:sp>
          <p:nvSpPr>
            <p:cNvPr id="2" name="文本框 1"/>
            <p:cNvSpPr txBox="1"/>
            <p:nvPr/>
          </p:nvSpPr>
          <p:spPr>
            <a:xfrm>
              <a:off x="3611966" y="291899"/>
              <a:ext cx="4658482" cy="923330"/>
            </a:xfrm>
            <a:prstGeom prst="rect">
              <a:avLst/>
            </a:prstGeom>
            <a:noFill/>
          </p:spPr>
          <p:txBody>
            <a:bodyPr wrap="square" rtlCol="0">
              <a:spAutoFit/>
            </a:bodyPr>
            <a:lstStyle/>
            <a:p>
              <a:pPr algn="ctr"/>
              <a:r>
                <a:rPr lang="en-US" altLang="zh-CN" sz="5400" b="1" spc="600" dirty="0">
                  <a:solidFill>
                    <a:srgbClr val="E55174"/>
                  </a:solidFill>
                  <a:latin typeface="Times New Roman" panose="02020603050405020304" pitchFamily="18" charset="0"/>
                  <a:cs typeface="Times New Roman" panose="02020603050405020304" pitchFamily="18" charset="0"/>
                  <a:sym typeface="+mn-lt"/>
                </a:rPr>
                <a:t>NỘI DUNG</a:t>
              </a:r>
              <a:endParaRPr lang="zh-CN" altLang="en-US" sz="3200" b="1" spc="600" dirty="0">
                <a:solidFill>
                  <a:srgbClr val="E55174"/>
                </a:solidFill>
                <a:latin typeface="Times New Roman" panose="02020603050405020304" pitchFamily="18" charset="0"/>
                <a:cs typeface="Times New Roman" panose="02020603050405020304" pitchFamily="18" charset="0"/>
                <a:sym typeface="+mn-lt"/>
              </a:endParaRPr>
            </a:p>
          </p:txBody>
        </p:sp>
        <p:sp>
          <p:nvSpPr>
            <p:cNvPr id="26" name="五角星 25"/>
            <p:cNvSpPr/>
            <p:nvPr/>
          </p:nvSpPr>
          <p:spPr>
            <a:xfrm>
              <a:off x="3334056" y="432243"/>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五角星 26"/>
            <p:cNvSpPr/>
            <p:nvPr/>
          </p:nvSpPr>
          <p:spPr>
            <a:xfrm>
              <a:off x="7993008" y="463047"/>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2" name="组合 31"/>
          <p:cNvGrpSpPr/>
          <p:nvPr/>
        </p:nvGrpSpPr>
        <p:grpSpPr>
          <a:xfrm>
            <a:off x="2026937" y="2058412"/>
            <a:ext cx="669662" cy="1059204"/>
            <a:chOff x="2026937" y="2058412"/>
            <a:chExt cx="669662" cy="1059204"/>
          </a:xfrm>
        </p:grpSpPr>
        <p:pic>
          <p:nvPicPr>
            <p:cNvPr id="16" name="图片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6937" y="2058412"/>
              <a:ext cx="669662" cy="1059204"/>
            </a:xfrm>
            <a:prstGeom prst="rect">
              <a:avLst/>
            </a:prstGeom>
          </p:spPr>
        </p:pic>
        <p:sp>
          <p:nvSpPr>
            <p:cNvPr id="28" name="文本框 27"/>
            <p:cNvSpPr txBox="1"/>
            <p:nvPr/>
          </p:nvSpPr>
          <p:spPr>
            <a:xfrm>
              <a:off x="2170795" y="2574487"/>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1</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33" name="组合 32"/>
          <p:cNvGrpSpPr/>
          <p:nvPr/>
        </p:nvGrpSpPr>
        <p:grpSpPr>
          <a:xfrm>
            <a:off x="6404261" y="2058412"/>
            <a:ext cx="665285" cy="1059204"/>
            <a:chOff x="6404261" y="2058412"/>
            <a:chExt cx="665285" cy="1059204"/>
          </a:xfrm>
        </p:grpSpPr>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4261" y="2058412"/>
              <a:ext cx="665285" cy="1059204"/>
            </a:xfrm>
            <a:prstGeom prst="rect">
              <a:avLst/>
            </a:prstGeom>
          </p:spPr>
        </p:pic>
        <p:sp>
          <p:nvSpPr>
            <p:cNvPr id="29" name="文本框 28"/>
            <p:cNvSpPr txBox="1"/>
            <p:nvPr/>
          </p:nvSpPr>
          <p:spPr>
            <a:xfrm>
              <a:off x="6562091" y="2573822"/>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2</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34" name="组合 33"/>
          <p:cNvGrpSpPr/>
          <p:nvPr/>
        </p:nvGrpSpPr>
        <p:grpSpPr>
          <a:xfrm>
            <a:off x="2031699" y="3501073"/>
            <a:ext cx="665285" cy="1059204"/>
            <a:chOff x="2031699" y="3501073"/>
            <a:chExt cx="665285" cy="1059204"/>
          </a:xfrm>
        </p:grpSpPr>
        <p:pic>
          <p:nvPicPr>
            <p:cNvPr id="17" name="图片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1699" y="3501073"/>
              <a:ext cx="665285" cy="1059204"/>
            </a:xfrm>
            <a:prstGeom prst="rect">
              <a:avLst/>
            </a:prstGeom>
          </p:spPr>
        </p:pic>
        <p:sp>
          <p:nvSpPr>
            <p:cNvPr id="30" name="文本框 29"/>
            <p:cNvSpPr txBox="1"/>
            <p:nvPr/>
          </p:nvSpPr>
          <p:spPr>
            <a:xfrm>
              <a:off x="2185785" y="4021452"/>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3</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grpSp>
        <p:nvGrpSpPr>
          <p:cNvPr id="35" name="组合 34"/>
          <p:cNvGrpSpPr/>
          <p:nvPr/>
        </p:nvGrpSpPr>
        <p:grpSpPr>
          <a:xfrm>
            <a:off x="6395115" y="3651167"/>
            <a:ext cx="669662" cy="1059204"/>
            <a:chOff x="6399499" y="3501073"/>
            <a:chExt cx="669662" cy="1059204"/>
          </a:xfrm>
        </p:grpSpPr>
        <p:pic>
          <p:nvPicPr>
            <p:cNvPr id="18" name="图片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9499" y="3501073"/>
              <a:ext cx="669662" cy="1059204"/>
            </a:xfrm>
            <a:prstGeom prst="rect">
              <a:avLst/>
            </a:prstGeom>
          </p:spPr>
        </p:pic>
        <p:sp>
          <p:nvSpPr>
            <p:cNvPr id="31" name="文本框 30"/>
            <p:cNvSpPr txBox="1"/>
            <p:nvPr/>
          </p:nvSpPr>
          <p:spPr>
            <a:xfrm>
              <a:off x="6531383" y="3986785"/>
              <a:ext cx="284517" cy="523220"/>
            </a:xfrm>
            <a:prstGeom prst="rect">
              <a:avLst/>
            </a:prstGeom>
            <a:noFill/>
          </p:spPr>
          <p:txBody>
            <a:bodyPr wrap="square"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sym typeface="+mn-lt"/>
                </a:rPr>
                <a:t>4</a:t>
              </a:r>
              <a:endParaRPr lang="zh-CN" altLang="en-US" sz="2800" b="1" dirty="0">
                <a:solidFill>
                  <a:schemeClr val="bg1"/>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41060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fill="hold"/>
                                        <p:tgtEl>
                                          <p:spTgt spid="25"/>
                                        </p:tgtEl>
                                        <p:attrNameLst>
                                          <p:attrName>ppt_x</p:attrName>
                                        </p:attrNameLst>
                                      </p:cBhvr>
                                      <p:tavLst>
                                        <p:tav tm="0">
                                          <p:val>
                                            <p:strVal val="1+#ppt_w/2"/>
                                          </p:val>
                                        </p:tav>
                                        <p:tav tm="100000">
                                          <p:val>
                                            <p:strVal val="#ppt_x"/>
                                          </p:val>
                                        </p:tav>
                                      </p:tavLst>
                                    </p:anim>
                                    <p:anim calcmode="lin" valueType="num">
                                      <p:cBhvr additive="base">
                                        <p:cTn id="8" dur="2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47"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3500"/>
                            </p:stCondLst>
                            <p:childTnLst>
                              <p:par>
                                <p:cTn id="20" presetID="47" presetClass="entr" presetSubtype="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par>
                          <p:cTn id="25" fill="hold">
                            <p:stCondLst>
                              <p:cond delay="45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par>
                          <p:cTn id="29" fill="hold">
                            <p:stCondLst>
                              <p:cond delay="5000"/>
                            </p:stCondLst>
                            <p:childTnLst>
                              <p:par>
                                <p:cTn id="30" presetID="47" presetClass="entr" presetSubtype="0"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par>
                          <p:cTn id="39" fill="hold">
                            <p:stCondLst>
                              <p:cond delay="65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7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810803" y="290154"/>
            <a:ext cx="5286828"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1. </a:t>
            </a:r>
            <a:r>
              <a:rPr kumimoji="0" lang="en-US" altLang="zh-CN" sz="3200" b="1" i="0" u="none" strike="noStrike" kern="1200" cap="none" spc="300" normalizeH="0" baseline="0" noProof="0" dirty="0" err="1">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Bài</a:t>
            </a: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 </a:t>
            </a:r>
            <a:r>
              <a:rPr kumimoji="0" lang="en-US" altLang="zh-CN" sz="3200" b="1" i="0" u="none" strike="noStrike" kern="1200" cap="none" spc="300" normalizeH="0" baseline="0" noProof="0" dirty="0" err="1">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tập</a:t>
            </a: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 1, </a:t>
            </a:r>
            <a:r>
              <a:rPr kumimoji="0" lang="en-US" altLang="zh-CN" sz="3200" b="1" i="0" u="none" strike="noStrike" kern="1200" cap="none" spc="300" normalizeH="0" baseline="0" noProof="0" dirty="0" err="1">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trang</a:t>
            </a:r>
            <a:r>
              <a:rPr kumimoji="0" lang="en-US" altLang="zh-CN"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rPr>
              <a:t> 46</a:t>
            </a:r>
            <a:endParaRPr kumimoji="0" lang="zh-CN" altLang="en-US" sz="3200" b="1" i="0" u="none" strike="noStrike" kern="1200" cap="none" spc="300" normalizeH="0" baseline="0" noProof="0" dirty="0">
              <a:ln>
                <a:noFill/>
              </a:ln>
              <a:solidFill>
                <a:srgbClr val="008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id="{10E6C36E-DD23-3A9A-2A7C-153BED7DCD3C}"/>
              </a:ext>
            </a:extLst>
          </p:cNvPr>
          <p:cNvSpPr txBox="1"/>
          <p:nvPr/>
        </p:nvSpPr>
        <p:spPr>
          <a:xfrm>
            <a:off x="539064" y="1315211"/>
            <a:ext cx="6034868" cy="5693866"/>
          </a:xfrm>
          <a:prstGeom prst="rect">
            <a:avLst/>
          </a:prstGeom>
          <a:noFill/>
        </p:spPr>
        <p:txBody>
          <a:bodyPr wrap="square">
            <a:spAutoFit/>
          </a:bodyPr>
          <a:lstStyle/>
          <a:p>
            <a:pPr>
              <a:spcBef>
                <a:spcPts val="200"/>
              </a:spcBef>
              <a:spcAft>
                <a:spcPts val="360"/>
              </a:spcAft>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giải</a:t>
            </a: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ngát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 có trong từ điển tiếng Việt. Có thể đây là từ do tác giả tạo ra bằng cách kết hợp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ngàn</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bát 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Tiếng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tả cây cối vượn lên theo chiều cao, còn tiếng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tả cây cối lan ra theo chiều rộng. Mặc dù đồng nghĩa với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nhưng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ngút ngàn</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bát ngát</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đều thể hiện không gian quá rộng (trải rộng ra mênh mông, đến mức tựa như vượt khỏi tầm mắt), không gian thật hông phù hợp để miêu tả cảnh một ngon núi (Non Thần)</a:t>
            </a:r>
            <a:endPar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6871622C-2F89-603A-1567-AE064091007C}"/>
              </a:ext>
            </a:extLst>
          </p:cNvPr>
          <p:cNvSpPr/>
          <p:nvPr/>
        </p:nvSpPr>
        <p:spPr>
          <a:xfrm>
            <a:off x="8782788" y="-15594"/>
            <a:ext cx="1166778" cy="1044294"/>
          </a:xfrm>
          <a:custGeom>
            <a:avLst/>
            <a:gdLst/>
            <a:ahLst/>
            <a:cxnLst/>
            <a:rect l="l" t="t" r="r" b="b"/>
            <a:pathLst>
              <a:path w="3045545" h="2900882">
                <a:moveTo>
                  <a:pt x="0" y="0"/>
                </a:moveTo>
                <a:lnTo>
                  <a:pt x="3045545" y="0"/>
                </a:lnTo>
                <a:lnTo>
                  <a:pt x="3045545" y="2900882"/>
                </a:lnTo>
                <a:lnTo>
                  <a:pt x="0" y="290088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2DAF908F-590F-AE3A-5D77-DA8CB2CAABB7}"/>
              </a:ext>
            </a:extLst>
          </p:cNvPr>
          <p:cNvPicPr>
            <a:picLocks noChangeAspect="1"/>
          </p:cNvPicPr>
          <p:nvPr/>
        </p:nvPicPr>
        <p:blipFill>
          <a:blip r:embed="rId6"/>
          <a:stretch>
            <a:fillRect/>
          </a:stretch>
        </p:blipFill>
        <p:spPr>
          <a:xfrm>
            <a:off x="6747572" y="1315211"/>
            <a:ext cx="4954658" cy="3214932"/>
          </a:xfrm>
          <a:prstGeom prst="rect">
            <a:avLst/>
          </a:prstGeom>
        </p:spPr>
      </p:pic>
      <p:sp>
        <p:nvSpPr>
          <p:cNvPr id="4" name="Freeform 17">
            <a:extLst>
              <a:ext uri="{FF2B5EF4-FFF2-40B4-BE49-F238E27FC236}">
                <a16:creationId xmlns:a16="http://schemas.microsoft.com/office/drawing/2014/main" id="{3304A618-A513-9B53-F8AD-012121BDE586}"/>
              </a:ext>
            </a:extLst>
          </p:cNvPr>
          <p:cNvSpPr/>
          <p:nvPr/>
        </p:nvSpPr>
        <p:spPr>
          <a:xfrm>
            <a:off x="2863584" y="134464"/>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6" name="图片 2">
            <a:extLst>
              <a:ext uri="{FF2B5EF4-FFF2-40B4-BE49-F238E27FC236}">
                <a16:creationId xmlns:a16="http://schemas.microsoft.com/office/drawing/2014/main" id="{9BFD0A66-2F41-FB38-1719-FE7749087E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82788" y="4726710"/>
            <a:ext cx="1162865" cy="1632158"/>
          </a:xfrm>
          <a:prstGeom prst="rect">
            <a:avLst/>
          </a:prstGeom>
        </p:spPr>
      </p:pic>
    </p:spTree>
    <p:extLst>
      <p:ext uri="{BB962C8B-B14F-4D97-AF65-F5344CB8AC3E}">
        <p14:creationId xmlns:p14="http://schemas.microsoft.com/office/powerpoint/2010/main" val="234658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id="{10E6C36E-DD23-3A9A-2A7C-153BED7DCD3C}"/>
              </a:ext>
            </a:extLst>
          </p:cNvPr>
          <p:cNvSpPr txBox="1"/>
          <p:nvPr/>
        </p:nvSpPr>
        <p:spPr>
          <a:xfrm>
            <a:off x="660400" y="1165083"/>
            <a:ext cx="10858500" cy="1384995"/>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các từ trong khổ thơ dưới đây đồng nghĩa với từ </a:t>
            </a:r>
            <a:r>
              <a:rPr lang="vi-VN" alt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vi-VN" alt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Sắc thái nghĩa của các từ ấy khác nhau như thế nào? Vì sao đó là những từ phù hợp nhất để miêu tả sự vật? </a:t>
            </a:r>
          </a:p>
        </p:txBody>
      </p:sp>
      <p:sp>
        <p:nvSpPr>
          <p:cNvPr id="7" name="Freeform 8">
            <a:extLst>
              <a:ext uri="{FF2B5EF4-FFF2-40B4-BE49-F238E27FC236}">
                <a16:creationId xmlns:a16="http://schemas.microsoft.com/office/drawing/2014/main" id="{1AC83ACC-19BB-827D-3C87-FBAD258B6DC4}"/>
              </a:ext>
            </a:extLst>
          </p:cNvPr>
          <p:cNvSpPr/>
          <p:nvPr/>
        </p:nvSpPr>
        <p:spPr>
          <a:xfrm>
            <a:off x="3103478" y="63025"/>
            <a:ext cx="763985" cy="1039031"/>
          </a:xfrm>
          <a:custGeom>
            <a:avLst/>
            <a:gdLst/>
            <a:ahLst/>
            <a:cxnLst/>
            <a:rect l="l" t="t" r="r" b="b"/>
            <a:pathLst>
              <a:path w="1353658" h="2369642">
                <a:moveTo>
                  <a:pt x="0" y="0"/>
                </a:moveTo>
                <a:lnTo>
                  <a:pt x="1353658" y="0"/>
                </a:lnTo>
                <a:lnTo>
                  <a:pt x="1353658" y="2369642"/>
                </a:lnTo>
                <a:lnTo>
                  <a:pt x="0" y="2369642"/>
                </a:lnTo>
                <a:lnTo>
                  <a:pt x="0" y="0"/>
                </a:lnTo>
                <a:close/>
              </a:path>
            </a:pathLst>
          </a:custGeom>
          <a:blipFill>
            <a:blip r:embed="rId5"/>
            <a:stretch>
              <a:fillRect/>
            </a:stretch>
          </a:blipFill>
        </p:spPr>
      </p:sp>
      <p:sp>
        <p:nvSpPr>
          <p:cNvPr id="3" name="TextBox 2">
            <a:extLst>
              <a:ext uri="{FF2B5EF4-FFF2-40B4-BE49-F238E27FC236}">
                <a16:creationId xmlns:a16="http://schemas.microsoft.com/office/drawing/2014/main" id="{4CA583FA-D7B4-8F0E-C921-B3EC936E8811}"/>
              </a:ext>
            </a:extLst>
          </p:cNvPr>
          <p:cNvSpPr txBox="1"/>
          <p:nvPr/>
        </p:nvSpPr>
        <p:spPr>
          <a:xfrm>
            <a:off x="611993" y="2613105"/>
            <a:ext cx="6625716" cy="2959656"/>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Thúng cắp bên hông, nón đội đầu,</a:t>
            </a:r>
          </a:p>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Khuyên vàng, yếm thắm, áo the nâu,</a:t>
            </a:r>
          </a:p>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Trông u chẳng khác thời con gái</a:t>
            </a:r>
          </a:p>
          <a:p>
            <a:pPr marL="0" marR="0" lvl="0" indent="0" defTabSz="914400" rtl="0" eaLnBrk="0" fontAlgn="base" latinLnBrk="0" hangingPunct="0">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 sáng, môi hồng, má đỏ au.</a:t>
            </a:r>
            <a:endParaRPr lang="en-US" sz="2000" b="1" dirty="0">
              <a:solidFill>
                <a:srgbClr val="002060"/>
              </a:solidFill>
            </a:endParaRPr>
          </a:p>
        </p:txBody>
      </p:sp>
      <p:grpSp>
        <p:nvGrpSpPr>
          <p:cNvPr id="11" name="Group 10">
            <a:extLst>
              <a:ext uri="{FF2B5EF4-FFF2-40B4-BE49-F238E27FC236}">
                <a16:creationId xmlns:a16="http://schemas.microsoft.com/office/drawing/2014/main" id="{DB9AEE66-6D07-019C-8BB0-E174F3281C66}"/>
              </a:ext>
            </a:extLst>
          </p:cNvPr>
          <p:cNvGrpSpPr/>
          <p:nvPr/>
        </p:nvGrpSpPr>
        <p:grpSpPr>
          <a:xfrm>
            <a:off x="5092665" y="2443469"/>
            <a:ext cx="8105386" cy="4228199"/>
            <a:chOff x="5092665" y="2443469"/>
            <a:chExt cx="8105386" cy="4228199"/>
          </a:xfrm>
        </p:grpSpPr>
        <p:pic>
          <p:nvPicPr>
            <p:cNvPr id="6" name="Picture 5">
              <a:extLst>
                <a:ext uri="{FF2B5EF4-FFF2-40B4-BE49-F238E27FC236}">
                  <a16:creationId xmlns:a16="http://schemas.microsoft.com/office/drawing/2014/main" id="{6634BCC1-FB6D-A23A-DDDE-E580D83D4A1B}"/>
                </a:ext>
              </a:extLst>
            </p:cNvPr>
            <p:cNvPicPr>
              <a:picLocks noChangeAspect="1"/>
            </p:cNvPicPr>
            <p:nvPr/>
          </p:nvPicPr>
          <p:blipFill rotWithShape="1">
            <a:blip r:embed="rId6"/>
            <a:srcRect t="30447" r="65830"/>
            <a:stretch/>
          </p:blipFill>
          <p:spPr>
            <a:xfrm rot="20542075">
              <a:off x="5092665" y="2443469"/>
              <a:ext cx="8105386" cy="4228199"/>
            </a:xfrm>
            <a:prstGeom prst="rect">
              <a:avLst/>
            </a:prstGeom>
          </p:spPr>
        </p:pic>
        <p:pic>
          <p:nvPicPr>
            <p:cNvPr id="8" name="Picture 7">
              <a:extLst>
                <a:ext uri="{FF2B5EF4-FFF2-40B4-BE49-F238E27FC236}">
                  <a16:creationId xmlns:a16="http://schemas.microsoft.com/office/drawing/2014/main" id="{CAC48EFC-C104-F252-B113-F5A597ECC25C}"/>
                </a:ext>
              </a:extLst>
            </p:cNvPr>
            <p:cNvPicPr>
              <a:picLocks noChangeAspect="1"/>
            </p:cNvPicPr>
            <p:nvPr/>
          </p:nvPicPr>
          <p:blipFill>
            <a:blip r:embed="rId7"/>
            <a:stretch>
              <a:fillRect/>
            </a:stretch>
          </p:blipFill>
          <p:spPr>
            <a:xfrm>
              <a:off x="7237709" y="3118708"/>
              <a:ext cx="3843580" cy="2666173"/>
            </a:xfrm>
            <a:prstGeom prst="ellipse">
              <a:avLst/>
            </a:prstGeom>
            <a:ln>
              <a:noFill/>
            </a:ln>
            <a:effectLst>
              <a:softEdge rad="112500"/>
            </a:effectLst>
          </p:spPr>
        </p:pic>
      </p:grpSp>
      <p:pic>
        <p:nvPicPr>
          <p:cNvPr id="10" name="Picture 9">
            <a:extLst>
              <a:ext uri="{FF2B5EF4-FFF2-40B4-BE49-F238E27FC236}">
                <a16:creationId xmlns:a16="http://schemas.microsoft.com/office/drawing/2014/main" id="{63B6EABA-AC88-A1B2-8167-8AF4C7CBA848}"/>
              </a:ext>
            </a:extLst>
          </p:cNvPr>
          <p:cNvPicPr>
            <a:picLocks noChangeAspect="1"/>
          </p:cNvPicPr>
          <p:nvPr/>
        </p:nvPicPr>
        <p:blipFill>
          <a:blip r:embed="rId8"/>
          <a:stretch>
            <a:fillRect/>
          </a:stretch>
        </p:blipFill>
        <p:spPr>
          <a:xfrm>
            <a:off x="30295" y="1572354"/>
            <a:ext cx="642805" cy="672825"/>
          </a:xfrm>
          <a:prstGeom prst="rect">
            <a:avLst/>
          </a:prstGeom>
        </p:spPr>
      </p:pic>
      <p:pic>
        <p:nvPicPr>
          <p:cNvPr id="13" name="图片 2">
            <a:extLst>
              <a:ext uri="{FF2B5EF4-FFF2-40B4-BE49-F238E27FC236}">
                <a16:creationId xmlns:a16="http://schemas.microsoft.com/office/drawing/2014/main" id="{4DA3A6BF-21C8-E1CD-668C-ED95BB22C7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0760" y="5511246"/>
            <a:ext cx="944914" cy="1326249"/>
          </a:xfrm>
          <a:prstGeom prst="rect">
            <a:avLst/>
          </a:prstGeom>
        </p:spPr>
      </p:pic>
    </p:spTree>
    <p:extLst>
      <p:ext uri="{BB962C8B-B14F-4D97-AF65-F5344CB8AC3E}">
        <p14:creationId xmlns:p14="http://schemas.microsoft.com/office/powerpoint/2010/main" val="1104864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2,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2" name="Freeform 17">
            <a:extLst>
              <a:ext uri="{FF2B5EF4-FFF2-40B4-BE49-F238E27FC236}">
                <a16:creationId xmlns:a16="http://schemas.microsoft.com/office/drawing/2014/main" id="{120B1683-DE13-0D34-7709-3D937C8FD255}"/>
              </a:ext>
            </a:extLst>
          </p:cNvPr>
          <p:cNvSpPr/>
          <p:nvPr/>
        </p:nvSpPr>
        <p:spPr>
          <a:xfrm>
            <a:off x="2819072" y="158961"/>
            <a:ext cx="1130449" cy="847159"/>
          </a:xfrm>
          <a:custGeom>
            <a:avLst/>
            <a:gdLst/>
            <a:ahLst/>
            <a:cxnLst/>
            <a:rect l="l" t="t" r="r" b="b"/>
            <a:pathLst>
              <a:path w="1643667" h="1126659">
                <a:moveTo>
                  <a:pt x="0" y="0"/>
                </a:moveTo>
                <a:lnTo>
                  <a:pt x="1643667" y="0"/>
                </a:lnTo>
                <a:lnTo>
                  <a:pt x="1643667" y="1126659"/>
                </a:lnTo>
                <a:lnTo>
                  <a:pt x="0" y="11266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7" name="Group 16">
            <a:extLst>
              <a:ext uri="{FF2B5EF4-FFF2-40B4-BE49-F238E27FC236}">
                <a16:creationId xmlns:a16="http://schemas.microsoft.com/office/drawing/2014/main" id="{5CAFD38F-93D5-2DC8-1198-FE8B22E4BC16}"/>
              </a:ext>
            </a:extLst>
          </p:cNvPr>
          <p:cNvGrpSpPr/>
          <p:nvPr/>
        </p:nvGrpSpPr>
        <p:grpSpPr>
          <a:xfrm>
            <a:off x="160712" y="2128151"/>
            <a:ext cx="12031287" cy="2751478"/>
            <a:chOff x="2481559" y="2168420"/>
            <a:chExt cx="6549790" cy="2820572"/>
          </a:xfrm>
          <a:scene3d>
            <a:camera prst="orthographicFront">
              <a:rot lat="0" lon="0" rev="0"/>
            </a:camera>
            <a:lightRig rig="brightRoom" dir="t">
              <a:rot lat="0" lon="0" rev="600000"/>
            </a:lightRig>
          </a:scene3d>
        </p:grpSpPr>
        <p:sp>
          <p:nvSpPr>
            <p:cNvPr id="18" name="Freeform: Shape 17">
              <a:extLst>
                <a:ext uri="{FF2B5EF4-FFF2-40B4-BE49-F238E27FC236}">
                  <a16:creationId xmlns:a16="http://schemas.microsoft.com/office/drawing/2014/main" id="{AA725D79-F1C9-18CB-0BF1-3AF7AF3B4C9C}"/>
                </a:ext>
              </a:extLst>
            </p:cNvPr>
            <p:cNvSpPr/>
            <p:nvPr/>
          </p:nvSpPr>
          <p:spPr>
            <a:xfrm>
              <a:off x="2481559" y="2183778"/>
              <a:ext cx="2099794" cy="2739339"/>
            </a:xfrm>
            <a:custGeom>
              <a:avLst/>
              <a:gdLst>
                <a:gd name="connsiteX0" fmla="*/ 0 w 1631009"/>
                <a:gd name="connsiteY0" fmla="*/ 163101 h 1815882"/>
                <a:gd name="connsiteX1" fmla="*/ 163101 w 1631009"/>
                <a:gd name="connsiteY1" fmla="*/ 0 h 1815882"/>
                <a:gd name="connsiteX2" fmla="*/ 1467908 w 1631009"/>
                <a:gd name="connsiteY2" fmla="*/ 0 h 1815882"/>
                <a:gd name="connsiteX3" fmla="*/ 1631009 w 1631009"/>
                <a:gd name="connsiteY3" fmla="*/ 163101 h 1815882"/>
                <a:gd name="connsiteX4" fmla="*/ 1631009 w 1631009"/>
                <a:gd name="connsiteY4" fmla="*/ 1652781 h 1815882"/>
                <a:gd name="connsiteX5" fmla="*/ 1467908 w 1631009"/>
                <a:gd name="connsiteY5" fmla="*/ 1815882 h 1815882"/>
                <a:gd name="connsiteX6" fmla="*/ 163101 w 1631009"/>
                <a:gd name="connsiteY6" fmla="*/ 1815882 h 1815882"/>
                <a:gd name="connsiteX7" fmla="*/ 0 w 1631009"/>
                <a:gd name="connsiteY7" fmla="*/ 1652781 h 1815882"/>
                <a:gd name="connsiteX8" fmla="*/ 0 w 1631009"/>
                <a:gd name="connsiteY8" fmla="*/ 163101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009" h="1815882">
                  <a:moveTo>
                    <a:pt x="0" y="163101"/>
                  </a:moveTo>
                  <a:cubicBezTo>
                    <a:pt x="0" y="73023"/>
                    <a:pt x="73023" y="0"/>
                    <a:pt x="163101" y="0"/>
                  </a:cubicBezTo>
                  <a:lnTo>
                    <a:pt x="1467908" y="0"/>
                  </a:lnTo>
                  <a:cubicBezTo>
                    <a:pt x="1557986" y="0"/>
                    <a:pt x="1631009" y="73023"/>
                    <a:pt x="1631009" y="163101"/>
                  </a:cubicBezTo>
                  <a:lnTo>
                    <a:pt x="1631009" y="1652781"/>
                  </a:lnTo>
                  <a:cubicBezTo>
                    <a:pt x="1631009" y="1742859"/>
                    <a:pt x="1557986" y="1815882"/>
                    <a:pt x="1467908" y="1815882"/>
                  </a:cubicBezTo>
                  <a:lnTo>
                    <a:pt x="163101" y="1815882"/>
                  </a:lnTo>
                  <a:cubicBezTo>
                    <a:pt x="73023" y="1815882"/>
                    <a:pt x="0" y="1742859"/>
                    <a:pt x="0" y="1652781"/>
                  </a:cubicBezTo>
                  <a:lnTo>
                    <a:pt x="0" y="163101"/>
                  </a:lnTo>
                  <a:close/>
                </a:path>
              </a:pathLst>
            </a:custGeom>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451" tIns="154451" rIns="154451" bIns="154451" numCol="1" spcCol="1270" anchor="ctr" anchorCtr="0">
              <a:noAutofit/>
            </a:bodyPr>
            <a:lstStyle/>
            <a:p>
              <a:pPr lvl="0" algn="ctr" defTabSz="1244600">
                <a:lnSpc>
                  <a:spcPct val="90000"/>
                </a:lnSpc>
                <a:spcBef>
                  <a:spcPct val="0"/>
                </a:spcBef>
                <a:spcAft>
                  <a:spcPct val="35000"/>
                </a:spcAft>
              </a:pPr>
              <a:r>
                <a:rPr lang="vi-VN" sz="2800" b="1" i="0" kern="1200" baseline="0" smtClean="0">
                  <a:latin typeface="Times New Roman" panose="02020603050405020304" pitchFamily="18" charset="0"/>
                  <a:cs typeface="Times New Roman" panose="02020603050405020304" pitchFamily="18" charset="0"/>
                </a:rPr>
                <a:t>Thắm:</a:t>
              </a:r>
              <a:r>
                <a:rPr lang="en-US" sz="2800" b="1" i="0" kern="1200" baseline="0" smtClean="0">
                  <a:latin typeface="Times New Roman" panose="02020603050405020304" pitchFamily="18" charset="0"/>
                  <a:cs typeface="Times New Roman" panose="02020603050405020304" pitchFamily="18" charset="0"/>
                </a:rPr>
                <a:t> </a:t>
              </a:r>
              <a:r>
                <a:rPr lang="en-US" sz="2800" i="1" smtClean="0">
                  <a:latin typeface="Times New Roman" panose="02020603050405020304" pitchFamily="18" charset="0"/>
                  <a:cs typeface="Times New Roman" panose="02020603050405020304" pitchFamily="18" charset="0"/>
                </a:rPr>
                <a:t>chỉ </a:t>
              </a:r>
              <a:r>
                <a:rPr lang="en-US" sz="2800" i="1">
                  <a:latin typeface="Times New Roman" panose="02020603050405020304" pitchFamily="18" charset="0"/>
                  <a:cs typeface="Times New Roman" panose="02020603050405020304" pitchFamily="18" charset="0"/>
                </a:rPr>
                <a:t>màu</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đỏ đậm</a:t>
              </a:r>
              <a:r>
                <a:rPr lang="en-US" sz="2800">
                  <a:latin typeface="Times New Roman" panose="02020603050405020304" pitchFamily="18" charset="0"/>
                  <a:cs typeface="Times New Roman" panose="02020603050405020304" pitchFamily="18" charset="0"/>
                </a:rPr>
                <a:t> và </a:t>
              </a:r>
              <a:r>
                <a:rPr lang="en-US" sz="2800" i="1">
                  <a:latin typeface="Times New Roman" panose="02020603050405020304" pitchFamily="18" charset="0"/>
                  <a:cs typeface="Times New Roman" panose="02020603050405020304" pitchFamily="18" charset="0"/>
                </a:rPr>
                <a:t>tươi </a:t>
              </a:r>
              <a:r>
                <a:rPr lang="en-US" sz="2800">
                  <a:latin typeface="Times New Roman" panose="02020603050405020304" pitchFamily="18" charset="0"/>
                  <a:cs typeface="Times New Roman" panose="02020603050405020304" pitchFamily="18" charset="0"/>
                </a:rPr>
                <a:t>hoàn toàn phù hợp với việc miêu tả sự vật </a:t>
              </a:r>
              <a:r>
                <a:rPr lang="en-US" sz="2800" i="1">
                  <a:latin typeface="Times New Roman" panose="02020603050405020304" pitchFamily="18" charset="0"/>
                  <a:cs typeface="Times New Roman" panose="02020603050405020304" pitchFamily="18" charset="0"/>
                </a:rPr>
                <a:t>yếm</a:t>
              </a:r>
              <a:r>
                <a:rPr lang="en-US" sz="2800">
                  <a:latin typeface="Times New Roman" panose="02020603050405020304" pitchFamily="18" charset="0"/>
                  <a:cs typeface="Times New Roman" panose="02020603050405020304" pitchFamily="18" charset="0"/>
                </a:rPr>
                <a:t> (thường nói </a:t>
              </a:r>
              <a:r>
                <a:rPr lang="en-US" sz="2800" i="1">
                  <a:latin typeface="Times New Roman" panose="02020603050405020304" pitchFamily="18" charset="0"/>
                  <a:cs typeface="Times New Roman" panose="02020603050405020304" pitchFamily="18" charset="0"/>
                </a:rPr>
                <a:t>yếm thắm</a:t>
              </a:r>
              <a:r>
                <a:rPr lang="en-US" sz="2800">
                  <a:latin typeface="Times New Roman" panose="02020603050405020304" pitchFamily="18" charset="0"/>
                  <a:cs typeface="Times New Roman" panose="02020603050405020304" pitchFamily="18" charset="0"/>
                </a:rPr>
                <a:t>).</a:t>
              </a:r>
              <a:r>
                <a:rPr lang="vi-VN" sz="2800" b="1" i="0" kern="1200" baseline="0" smtClean="0">
                  <a:latin typeface="Times New Roman" panose="02020603050405020304" pitchFamily="18" charset="0"/>
                  <a:cs typeface="Times New Roman" panose="02020603050405020304" pitchFamily="18" charset="0"/>
                </a:rPr>
                <a:t> </a:t>
              </a:r>
              <a:endParaRPr lang="en-US" sz="2800" b="1" kern="1200" dirty="0">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6C40FF5C-7353-94D3-117D-BF83C6DD9076}"/>
                </a:ext>
              </a:extLst>
            </p:cNvPr>
            <p:cNvSpPr/>
            <p:nvPr/>
          </p:nvSpPr>
          <p:spPr>
            <a:xfrm>
              <a:off x="4729184" y="2190051"/>
              <a:ext cx="2054541" cy="2768465"/>
            </a:xfrm>
            <a:custGeom>
              <a:avLst/>
              <a:gdLst>
                <a:gd name="connsiteX0" fmla="*/ 0 w 1631009"/>
                <a:gd name="connsiteY0" fmla="*/ 163101 h 1815882"/>
                <a:gd name="connsiteX1" fmla="*/ 163101 w 1631009"/>
                <a:gd name="connsiteY1" fmla="*/ 0 h 1815882"/>
                <a:gd name="connsiteX2" fmla="*/ 1467908 w 1631009"/>
                <a:gd name="connsiteY2" fmla="*/ 0 h 1815882"/>
                <a:gd name="connsiteX3" fmla="*/ 1631009 w 1631009"/>
                <a:gd name="connsiteY3" fmla="*/ 163101 h 1815882"/>
                <a:gd name="connsiteX4" fmla="*/ 1631009 w 1631009"/>
                <a:gd name="connsiteY4" fmla="*/ 1652781 h 1815882"/>
                <a:gd name="connsiteX5" fmla="*/ 1467908 w 1631009"/>
                <a:gd name="connsiteY5" fmla="*/ 1815882 h 1815882"/>
                <a:gd name="connsiteX6" fmla="*/ 163101 w 1631009"/>
                <a:gd name="connsiteY6" fmla="*/ 1815882 h 1815882"/>
                <a:gd name="connsiteX7" fmla="*/ 0 w 1631009"/>
                <a:gd name="connsiteY7" fmla="*/ 1652781 h 1815882"/>
                <a:gd name="connsiteX8" fmla="*/ 0 w 1631009"/>
                <a:gd name="connsiteY8" fmla="*/ 163101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009" h="1815882">
                  <a:moveTo>
                    <a:pt x="0" y="163101"/>
                  </a:moveTo>
                  <a:cubicBezTo>
                    <a:pt x="0" y="73023"/>
                    <a:pt x="73023" y="0"/>
                    <a:pt x="163101" y="0"/>
                  </a:cubicBezTo>
                  <a:lnTo>
                    <a:pt x="1467908" y="0"/>
                  </a:lnTo>
                  <a:cubicBezTo>
                    <a:pt x="1557986" y="0"/>
                    <a:pt x="1631009" y="73023"/>
                    <a:pt x="1631009" y="163101"/>
                  </a:cubicBezTo>
                  <a:lnTo>
                    <a:pt x="1631009" y="1652781"/>
                  </a:lnTo>
                  <a:cubicBezTo>
                    <a:pt x="1631009" y="1742859"/>
                    <a:pt x="1557986" y="1815882"/>
                    <a:pt x="1467908" y="1815882"/>
                  </a:cubicBezTo>
                  <a:lnTo>
                    <a:pt x="163101" y="1815882"/>
                  </a:lnTo>
                  <a:cubicBezTo>
                    <a:pt x="73023" y="1815882"/>
                    <a:pt x="0" y="1742859"/>
                    <a:pt x="0" y="1652781"/>
                  </a:cubicBezTo>
                  <a:lnTo>
                    <a:pt x="0" y="163101"/>
                  </a:lnTo>
                  <a:close/>
                </a:path>
              </a:pathLst>
            </a:custGeom>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54451" tIns="154451" rIns="154451" bIns="154451" numCol="1" spcCol="1270" anchor="ctr" anchorCtr="0">
              <a:noAutofit/>
            </a:bodyPr>
            <a:lstStyle/>
            <a:p>
              <a:pPr lvl="0" algn="ctr" defTabSz="1244600">
                <a:lnSpc>
                  <a:spcPct val="90000"/>
                </a:lnSpc>
                <a:spcBef>
                  <a:spcPct val="0"/>
                </a:spcBef>
                <a:spcAft>
                  <a:spcPct val="35000"/>
                </a:spcAft>
              </a:pPr>
              <a:r>
                <a:rPr lang="vi-VN" sz="2800" b="1" i="0" kern="1200" baseline="0" dirty="0">
                  <a:latin typeface="Times New Roman" panose="02020603050405020304" pitchFamily="18" charset="0"/>
                  <a:cs typeface="Times New Roman" panose="02020603050405020304" pitchFamily="18" charset="0"/>
                </a:rPr>
                <a:t>Hồng</a:t>
              </a:r>
              <a:r>
                <a:rPr lang="vi-VN" sz="2800" b="1" i="0" kern="1200" baseline="0">
                  <a:latin typeface="Times New Roman" panose="02020603050405020304" pitchFamily="18" charset="0"/>
                  <a:cs typeface="Times New Roman" panose="02020603050405020304" pitchFamily="18" charset="0"/>
                </a:rPr>
                <a:t>: </a:t>
              </a:r>
              <a:r>
                <a:rPr lang="vi-VN" sz="2800" i="1" smtClean="0">
                  <a:latin typeface="Times New Roman" panose="02020603050405020304" pitchFamily="18" charset="0"/>
                  <a:cs typeface="Times New Roman" panose="02020603050405020304" pitchFamily="18" charset="0"/>
                </a:rPr>
                <a:t>chỉ </a:t>
              </a:r>
              <a:r>
                <a:rPr lang="vi-VN" sz="2800" i="1">
                  <a:latin typeface="Times New Roman" panose="02020603050405020304" pitchFamily="18" charset="0"/>
                  <a:cs typeface="Times New Roman" panose="02020603050405020304" pitchFamily="18" charset="0"/>
                </a:rPr>
                <a:t>màu đỏ nhạt và tươi, </a:t>
              </a:r>
              <a:r>
                <a:rPr lang="vi-VN" sz="2800">
                  <a:latin typeface="Times New Roman" panose="02020603050405020304" pitchFamily="18" charset="0"/>
                  <a:cs typeface="Times New Roman" panose="02020603050405020304" pitchFamily="18" charset="0"/>
                </a:rPr>
                <a:t>rất phù hợp với việc miêu tả màu của đôi môi đẹp ở người phụ nữ </a:t>
              </a:r>
              <a:r>
                <a:rPr lang="vi-VN" sz="2800">
                  <a:latin typeface="Times New Roman" panose="02020603050405020304" pitchFamily="18" charset="0"/>
                  <a:cs typeface="Times New Roman" panose="02020603050405020304" pitchFamily="18" charset="0"/>
                </a:rPr>
                <a:t>trẻ </a:t>
              </a:r>
              <a:r>
                <a:rPr lang="vi-VN" sz="2800" smtClean="0">
                  <a:latin typeface="Times New Roman" panose="02020603050405020304" pitchFamily="18" charset="0"/>
                  <a:cs typeface="Times New Roman" panose="02020603050405020304" pitchFamily="18" charset="0"/>
                </a:rPr>
                <a:t>trung</a:t>
              </a:r>
              <a:r>
                <a:rPr lang="vi-VN" sz="2800" b="1" i="0" kern="1200" baseline="0" smtClean="0">
                  <a:latin typeface="Times New Roman" panose="02020603050405020304" pitchFamily="18" charset="0"/>
                  <a:cs typeface="Times New Roman" panose="02020603050405020304" pitchFamily="18" charset="0"/>
                </a:rPr>
                <a:t>.</a:t>
              </a:r>
              <a:endParaRPr lang="en-US" sz="2800" b="1" kern="12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FC3B1082-8F46-5311-E342-967F2C41C5F3}"/>
                </a:ext>
              </a:extLst>
            </p:cNvPr>
            <p:cNvSpPr/>
            <p:nvPr/>
          </p:nvSpPr>
          <p:spPr>
            <a:xfrm>
              <a:off x="6883284" y="2168420"/>
              <a:ext cx="2148065" cy="2820572"/>
            </a:xfrm>
            <a:custGeom>
              <a:avLst/>
              <a:gdLst>
                <a:gd name="connsiteX0" fmla="*/ 0 w 1631009"/>
                <a:gd name="connsiteY0" fmla="*/ 163101 h 1815882"/>
                <a:gd name="connsiteX1" fmla="*/ 163101 w 1631009"/>
                <a:gd name="connsiteY1" fmla="*/ 0 h 1815882"/>
                <a:gd name="connsiteX2" fmla="*/ 1467908 w 1631009"/>
                <a:gd name="connsiteY2" fmla="*/ 0 h 1815882"/>
                <a:gd name="connsiteX3" fmla="*/ 1631009 w 1631009"/>
                <a:gd name="connsiteY3" fmla="*/ 163101 h 1815882"/>
                <a:gd name="connsiteX4" fmla="*/ 1631009 w 1631009"/>
                <a:gd name="connsiteY4" fmla="*/ 1652781 h 1815882"/>
                <a:gd name="connsiteX5" fmla="*/ 1467908 w 1631009"/>
                <a:gd name="connsiteY5" fmla="*/ 1815882 h 1815882"/>
                <a:gd name="connsiteX6" fmla="*/ 163101 w 1631009"/>
                <a:gd name="connsiteY6" fmla="*/ 1815882 h 1815882"/>
                <a:gd name="connsiteX7" fmla="*/ 0 w 1631009"/>
                <a:gd name="connsiteY7" fmla="*/ 1652781 h 1815882"/>
                <a:gd name="connsiteX8" fmla="*/ 0 w 1631009"/>
                <a:gd name="connsiteY8" fmla="*/ 163101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009" h="1815882">
                  <a:moveTo>
                    <a:pt x="0" y="163101"/>
                  </a:moveTo>
                  <a:cubicBezTo>
                    <a:pt x="0" y="73023"/>
                    <a:pt x="73023" y="0"/>
                    <a:pt x="163101" y="0"/>
                  </a:cubicBezTo>
                  <a:lnTo>
                    <a:pt x="1467908" y="0"/>
                  </a:lnTo>
                  <a:cubicBezTo>
                    <a:pt x="1557986" y="0"/>
                    <a:pt x="1631009" y="73023"/>
                    <a:pt x="1631009" y="163101"/>
                  </a:cubicBezTo>
                  <a:lnTo>
                    <a:pt x="1631009" y="1652781"/>
                  </a:lnTo>
                  <a:cubicBezTo>
                    <a:pt x="1631009" y="1742859"/>
                    <a:pt x="1557986" y="1815882"/>
                    <a:pt x="1467908" y="1815882"/>
                  </a:cubicBezTo>
                  <a:lnTo>
                    <a:pt x="163101" y="1815882"/>
                  </a:lnTo>
                  <a:cubicBezTo>
                    <a:pt x="73023" y="1815882"/>
                    <a:pt x="0" y="1742859"/>
                    <a:pt x="0" y="1652781"/>
                  </a:cubicBezTo>
                  <a:lnTo>
                    <a:pt x="0" y="163101"/>
                  </a:lnTo>
                  <a:close/>
                </a:path>
              </a:pathLst>
            </a:custGeom>
            <a:ln>
              <a:noFill/>
            </a:ln>
            <a:effectLst>
              <a:outerShdw blurRad="57785" dist="33020" dir="3180000" algn="ctr">
                <a:srgbClr val="000000">
                  <a:alpha val="30000"/>
                </a:srgbClr>
              </a:outerShdw>
            </a:effectLst>
            <a:sp3d prstMaterial="metal">
              <a:bevelT w="38100" h="57150" prst="angle"/>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54451" tIns="154451" rIns="154451" bIns="154451" numCol="1" spcCol="1270" anchor="ctr" anchorCtr="0">
              <a:noAutofit/>
            </a:bodyPr>
            <a:lstStyle/>
            <a:p>
              <a:pPr lvl="0" algn="ctr" defTabSz="1244600">
                <a:lnSpc>
                  <a:spcPct val="90000"/>
                </a:lnSpc>
                <a:spcBef>
                  <a:spcPct val="0"/>
                </a:spcBef>
                <a:spcAft>
                  <a:spcPct val="35000"/>
                </a:spcAft>
              </a:pPr>
              <a:r>
                <a:rPr lang="vi-VN" sz="2800" b="1" i="0" kern="1200" baseline="0" dirty="0">
                  <a:latin typeface="Times New Roman" panose="02020603050405020304" pitchFamily="18" charset="0"/>
                  <a:cs typeface="Times New Roman" panose="02020603050405020304" pitchFamily="18" charset="0"/>
                </a:rPr>
                <a:t>Đỏ au</a:t>
              </a:r>
              <a:r>
                <a:rPr lang="vi-VN" sz="2800" b="1" i="0" kern="1200" baseline="0">
                  <a:latin typeface="Times New Roman" panose="02020603050405020304" pitchFamily="18" charset="0"/>
                  <a:cs typeface="Times New Roman" panose="02020603050405020304" pitchFamily="18" charset="0"/>
                </a:rPr>
                <a:t>: </a:t>
              </a:r>
              <a:r>
                <a:rPr lang="vi-VN" sz="2800" i="1">
                  <a:latin typeface="Times New Roman" panose="02020603050405020304" pitchFamily="18" charset="0"/>
                  <a:cs typeface="Times New Roman" panose="02020603050405020304" pitchFamily="18" charset="0"/>
                </a:rPr>
                <a:t>chỉ màu đỏ tươi, </a:t>
              </a:r>
              <a:r>
                <a:rPr lang="vi-VN" sz="2800">
                  <a:latin typeface="Times New Roman" panose="02020603050405020304" pitchFamily="18" charset="0"/>
                  <a:cs typeface="Times New Roman" panose="02020603050405020304" pitchFamily="18" charset="0"/>
                </a:rPr>
                <a:t>trông thích mắt hoàn toàn phù hợp với sự biểu thị của nước da (đôi má) của người phụ nữ lao động hỏe mạnh</a:t>
              </a:r>
              <a:r>
                <a:rPr lang="vi-VN" sz="280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E5551AC9-932A-2F92-C038-061F3577AFF4}"/>
              </a:ext>
            </a:extLst>
          </p:cNvPr>
          <p:cNvSpPr txBox="1"/>
          <p:nvPr/>
        </p:nvSpPr>
        <p:spPr>
          <a:xfrm>
            <a:off x="842213" y="5113493"/>
            <a:ext cx="11577002" cy="2062103"/>
          </a:xfrm>
          <a:prstGeom prst="rect">
            <a:avLst/>
          </a:prstGeom>
          <a:noFill/>
        </p:spPr>
        <p:txBody>
          <a:bodyPr wrap="square">
            <a:spAutoFit/>
          </a:bodyPr>
          <a:lstStyle/>
          <a:p>
            <a:pPr lvl="0">
              <a:defRPr/>
            </a:pPr>
            <a:r>
              <a:rPr lang="vi-VN" sz="3200" b="1">
                <a:solidFill>
                  <a:srgbClr val="0070C0"/>
                </a:solidFill>
                <a:latin typeface="Times New Roman" panose="02020603050405020304" pitchFamily="18" charset="0"/>
                <a:cs typeface="Times New Roman" panose="02020603050405020304" pitchFamily="18" charset="0"/>
              </a:rPr>
              <a:t>sự phù hợp của những từ trên với việc miêu tả sự vật được chứng tỏ bởi việc không thể đổi vị trí của các từ này cho nhau; mặt khác cũng không thể thay thế các từ này bằng các từ đồng nghĩa nào khác phù hợp.</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2" name="TextBox 11">
            <a:extLst>
              <a:ext uri="{FF2B5EF4-FFF2-40B4-BE49-F238E27FC236}">
                <a16:creationId xmlns:a16="http://schemas.microsoft.com/office/drawing/2014/main" id="{5C8C21CA-A9FB-93FE-1AF9-411E982874A6}"/>
              </a:ext>
            </a:extLst>
          </p:cNvPr>
          <p:cNvSpPr txBox="1"/>
          <p:nvPr/>
        </p:nvSpPr>
        <p:spPr>
          <a:xfrm>
            <a:off x="944915" y="1438849"/>
            <a:ext cx="98391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Sự khác nhau về sắc thái nghĩa:</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4" name="TextBox 13">
            <a:extLst>
              <a:ext uri="{FF2B5EF4-FFF2-40B4-BE49-F238E27FC236}">
                <a16:creationId xmlns:a16="http://schemas.microsoft.com/office/drawing/2014/main" id="{02E62E8E-D3F5-6665-EA96-9E7D92AEC245}"/>
              </a:ext>
            </a:extLst>
          </p:cNvPr>
          <p:cNvSpPr txBox="1"/>
          <p:nvPr/>
        </p:nvSpPr>
        <p:spPr>
          <a:xfrm>
            <a:off x="944915" y="937796"/>
            <a:ext cx="98391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Các từ đồng nghĩa với từ đỏ: thắm, hồng, đỏ au.</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23" name="Picture 22">
            <a:extLst>
              <a:ext uri="{FF2B5EF4-FFF2-40B4-BE49-F238E27FC236}">
                <a16:creationId xmlns:a16="http://schemas.microsoft.com/office/drawing/2014/main" id="{85DD2258-58B8-107A-7515-AC8A5AEF53C4}"/>
              </a:ext>
            </a:extLst>
          </p:cNvPr>
          <p:cNvPicPr>
            <a:picLocks noChangeAspect="1"/>
          </p:cNvPicPr>
          <p:nvPr/>
        </p:nvPicPr>
        <p:blipFill>
          <a:blip r:embed="rId7"/>
          <a:stretch>
            <a:fillRect/>
          </a:stretch>
        </p:blipFill>
        <p:spPr>
          <a:xfrm rot="17324717">
            <a:off x="986157" y="836123"/>
            <a:ext cx="357568" cy="554595"/>
          </a:xfrm>
          <a:prstGeom prst="rect">
            <a:avLst/>
          </a:prstGeom>
        </p:spPr>
      </p:pic>
      <p:pic>
        <p:nvPicPr>
          <p:cNvPr id="24" name="Picture 23">
            <a:extLst>
              <a:ext uri="{FF2B5EF4-FFF2-40B4-BE49-F238E27FC236}">
                <a16:creationId xmlns:a16="http://schemas.microsoft.com/office/drawing/2014/main" id="{962AF295-6478-EBB1-80A5-7E795A631035}"/>
              </a:ext>
            </a:extLst>
          </p:cNvPr>
          <p:cNvPicPr>
            <a:picLocks noChangeAspect="1"/>
          </p:cNvPicPr>
          <p:nvPr/>
        </p:nvPicPr>
        <p:blipFill>
          <a:blip r:embed="rId7"/>
          <a:stretch>
            <a:fillRect/>
          </a:stretch>
        </p:blipFill>
        <p:spPr>
          <a:xfrm rot="17324717">
            <a:off x="986157" y="1486458"/>
            <a:ext cx="357568" cy="554595"/>
          </a:xfrm>
          <a:prstGeom prst="rect">
            <a:avLst/>
          </a:prstGeom>
        </p:spPr>
      </p:pic>
      <p:pic>
        <p:nvPicPr>
          <p:cNvPr id="27" name="Picture 26">
            <a:extLst>
              <a:ext uri="{FF2B5EF4-FFF2-40B4-BE49-F238E27FC236}">
                <a16:creationId xmlns:a16="http://schemas.microsoft.com/office/drawing/2014/main" id="{1260440F-F19C-CD79-CF6B-E04ED5F22A06}"/>
              </a:ext>
            </a:extLst>
          </p:cNvPr>
          <p:cNvPicPr>
            <a:picLocks noChangeAspect="1"/>
          </p:cNvPicPr>
          <p:nvPr/>
        </p:nvPicPr>
        <p:blipFill>
          <a:blip r:embed="rId8"/>
          <a:stretch>
            <a:fillRect/>
          </a:stretch>
        </p:blipFill>
        <p:spPr>
          <a:xfrm>
            <a:off x="80130" y="5483275"/>
            <a:ext cx="762083" cy="451881"/>
          </a:xfrm>
          <a:prstGeom prst="rect">
            <a:avLst/>
          </a:prstGeom>
        </p:spPr>
      </p:pic>
    </p:spTree>
    <p:extLst>
      <p:ext uri="{BB962C8B-B14F-4D97-AF65-F5344CB8AC3E}">
        <p14:creationId xmlns:p14="http://schemas.microsoft.com/office/powerpoint/2010/main" val="3724460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591460" y="290154"/>
            <a:ext cx="5334173" cy="584775"/>
          </a:xfrm>
          <a:prstGeom prst="rect">
            <a:avLst/>
          </a:prstGeom>
          <a:noFill/>
        </p:spPr>
        <p:txBody>
          <a:bodyPr vert="horz" wrap="square" rtlCol="0">
            <a:spAutoFit/>
          </a:bodyPr>
          <a:lstStyle/>
          <a:p>
            <a:pPr algn="ct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id="{10E6C36E-DD23-3A9A-2A7C-153BED7DCD3C}"/>
              </a:ext>
            </a:extLst>
          </p:cNvPr>
          <p:cNvSpPr txBox="1"/>
          <p:nvPr/>
        </p:nvSpPr>
        <p:spPr>
          <a:xfrm>
            <a:off x="871243" y="1254812"/>
            <a:ext cx="10660357" cy="1815882"/>
          </a:xfrm>
          <a:prstGeom prst="rect">
            <a:avLst/>
          </a:prstGeom>
          <a:noFill/>
        </p:spPr>
        <p:txBody>
          <a:bodyPr wrap="square">
            <a:spAutoFit/>
          </a:bodyPr>
          <a:lstStyle/>
          <a:p>
            <a:r>
              <a:rPr lang="en-US" sz="2800" b="1" dirty="0" err="1">
                <a:solidFill>
                  <a:srgbClr val="00CC00"/>
                </a:solidFill>
                <a:latin typeface="Times New Roman" panose="02020603050405020304" pitchFamily="18" charset="0"/>
                <a:cs typeface="Times New Roman" panose="02020603050405020304" pitchFamily="18" charset="0"/>
              </a:rPr>
              <a:t>Tìm</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từ</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láy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trong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khổ</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thơ</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dưới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đây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Chỉ</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ra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nghĩa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của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mỗi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từ</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láy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tìm</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được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Nêu</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dụng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của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việc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sử</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dụng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từ</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láy</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đó</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đối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với</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sự</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thể</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hiện</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tâm</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trạng</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của</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tác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giả</a:t>
            </a:r>
            <a:r>
              <a:rPr lang="en-US" sz="2800" b="1" dirty="0">
                <a:solidFill>
                  <a:srgbClr val="00CC00"/>
                </a:solidFill>
                <a:latin typeface="Times New Roman" panose="02020603050405020304" pitchFamily="18" charset="0"/>
                <a:cs typeface="Times New Roman" panose="02020603050405020304" pitchFamily="18" charset="0"/>
              </a:rPr>
              <a:t>. (Hoàn </a:t>
            </a:r>
            <a:r>
              <a:rPr lang="en-US" sz="2800" b="1" dirty="0" err="1">
                <a:solidFill>
                  <a:srgbClr val="00CC00"/>
                </a:solidFill>
                <a:latin typeface="Times New Roman" panose="02020603050405020304" pitchFamily="18" charset="0"/>
                <a:cs typeface="Times New Roman" panose="02020603050405020304" pitchFamily="18" charset="0"/>
              </a:rPr>
              <a:t>thành</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vào</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phiếu</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học</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tập</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CC00"/>
                </a:solidFill>
                <a:latin typeface="Times New Roman" panose="02020603050405020304" pitchFamily="18" charset="0"/>
                <a:cs typeface="Times New Roman" panose="02020603050405020304" pitchFamily="18" charset="0"/>
              </a:rPr>
              <a:t>số</a:t>
            </a:r>
            <a:r>
              <a:rPr lang="en-US" sz="2800" b="1" dirty="0">
                <a:solidFill>
                  <a:srgbClr val="00CC00"/>
                </a:solidFill>
                <a:latin typeface="Times New Roman" panose="02020603050405020304" pitchFamily="18" charset="0"/>
                <a:cs typeface="Times New Roman" panose="02020603050405020304" pitchFamily="18" charset="0"/>
              </a:rPr>
              <a:t> 04)</a:t>
            </a:r>
          </a:p>
          <a:p>
            <a:endParaRPr lang="en-US" sz="2800" b="1" dirty="0">
              <a:solidFill>
                <a:srgbClr val="00CC00"/>
              </a:solidFill>
              <a:latin typeface="Times New Roman" panose="02020603050405020304" pitchFamily="18" charset="0"/>
              <a:cs typeface="Times New Roman" panose="02020603050405020304" pitchFamily="18" charset="0"/>
            </a:endParaRPr>
          </a:p>
        </p:txBody>
      </p:sp>
      <p:sp>
        <p:nvSpPr>
          <p:cNvPr id="3" name="Freeform 15">
            <a:extLst>
              <a:ext uri="{FF2B5EF4-FFF2-40B4-BE49-F238E27FC236}">
                <a16:creationId xmlns:a16="http://schemas.microsoft.com/office/drawing/2014/main" id="{C51322FA-F509-7889-A091-7A51992178E2}"/>
              </a:ext>
            </a:extLst>
          </p:cNvPr>
          <p:cNvSpPr/>
          <p:nvPr/>
        </p:nvSpPr>
        <p:spPr>
          <a:xfrm>
            <a:off x="1333500" y="5031816"/>
            <a:ext cx="2720217" cy="1213995"/>
          </a:xfrm>
          <a:custGeom>
            <a:avLst/>
            <a:gdLst/>
            <a:ahLst/>
            <a:cxnLst/>
            <a:rect l="l" t="t" r="r" b="b"/>
            <a:pathLst>
              <a:path w="3443347" h="2057400">
                <a:moveTo>
                  <a:pt x="0" y="0"/>
                </a:moveTo>
                <a:lnTo>
                  <a:pt x="3443347" y="0"/>
                </a:lnTo>
                <a:lnTo>
                  <a:pt x="3443347"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Hộp Văn bản 4">
            <a:extLst>
              <a:ext uri="{FF2B5EF4-FFF2-40B4-BE49-F238E27FC236}">
                <a16:creationId xmlns:a16="http://schemas.microsoft.com/office/drawing/2014/main" id="{6238F114-4DE0-DDE0-7A2D-E813ABDDE50E}"/>
              </a:ext>
            </a:extLst>
          </p:cNvPr>
          <p:cNvSpPr txBox="1"/>
          <p:nvPr/>
        </p:nvSpPr>
        <p:spPr>
          <a:xfrm>
            <a:off x="1333500" y="2566531"/>
            <a:ext cx="6152181" cy="2677656"/>
          </a:xfrm>
          <a:prstGeom prst="rect">
            <a:avLst/>
          </a:prstGeom>
          <a:noFill/>
        </p:spPr>
        <p:txBody>
          <a:bodyPr wrap="square">
            <a:spAutoFit/>
          </a:bodyPr>
          <a:lstStyle/>
          <a:p>
            <a:endParaRPr lang="en-US" sz="2800" dirty="0">
              <a:latin typeface="Times New Roman" panose="02020603050405020304" pitchFamily="18" charset="0"/>
              <a:cs typeface="Times New Roman" panose="02020603050405020304" pitchFamily="18" charset="0"/>
            </a:endParaRPr>
          </a:p>
          <a:p>
            <a:r>
              <a:rPr lang="en-US" sz="2800" b="1" dirty="0" err="1">
                <a:solidFill>
                  <a:srgbClr val="0070C0"/>
                </a:solidFill>
                <a:latin typeface="Times New Roman" panose="02020603050405020304" pitchFamily="18" charset="0"/>
                <a:cs typeface="Times New Roman" panose="02020603050405020304" pitchFamily="18" charset="0"/>
              </a:rPr>
              <a:t>Mỗi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lần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hắt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bên</a:t>
            </a:r>
            <a:r>
              <a:rPr lang="en-US" sz="2800" b="1" dirty="0">
                <a:solidFill>
                  <a:srgbClr val="0070C0"/>
                </a:solidFill>
                <a:latin typeface="Times New Roman" panose="02020603050405020304" pitchFamily="18" charset="0"/>
                <a:cs typeface="Times New Roman" panose="02020603050405020304" pitchFamily="18" charset="0"/>
              </a:rPr>
              <a:t> song,</a:t>
            </a:r>
          </a:p>
          <a:p>
            <a:r>
              <a:rPr lang="en-US" sz="2800" b="1" dirty="0" err="1">
                <a:solidFill>
                  <a:srgbClr val="0070C0"/>
                </a:solidFill>
                <a:latin typeface="Times New Roman" panose="02020603050405020304" pitchFamily="18" charset="0"/>
                <a:cs typeface="Times New Roman" panose="02020603050405020304" pitchFamily="18" charset="0"/>
              </a:rPr>
              <a:t>Xao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trưa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não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nùng</a:t>
            </a:r>
            <a:r>
              <a:rPr lang="en-US" sz="2800" b="1" dirty="0">
                <a:solidFill>
                  <a:srgbClr val="0070C0"/>
                </a:solidFill>
                <a:latin typeface="Times New Roman" panose="02020603050405020304" pitchFamily="18" charset="0"/>
                <a:cs typeface="Times New Roman" panose="02020603050405020304" pitchFamily="18" charset="0"/>
              </a:rPr>
              <a:t>,</a:t>
            </a:r>
          </a:p>
          <a:p>
            <a:r>
              <a:rPr lang="en-US" sz="2800" b="1" dirty="0" err="1">
                <a:solidFill>
                  <a:srgbClr val="0070C0"/>
                </a:solidFill>
                <a:latin typeface="Times New Roman" panose="02020603050405020304" pitchFamily="18" charset="0"/>
                <a:cs typeface="Times New Roman" panose="02020603050405020304" pitchFamily="18" charset="0"/>
              </a:rPr>
              <a:t>Lòng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rượi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buồn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theo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vãng</a:t>
            </a:r>
            <a:r>
              <a:rPr lang="en-US" sz="2800" b="1" dirty="0">
                <a:solidFill>
                  <a:srgbClr val="0070C0"/>
                </a:solidFill>
                <a:latin typeface="Times New Roman" panose="02020603050405020304" pitchFamily="18" charset="0"/>
                <a:cs typeface="Times New Roman" panose="02020603050405020304" pitchFamily="18" charset="0"/>
              </a:rPr>
              <a:t>,</a:t>
            </a:r>
          </a:p>
          <a:p>
            <a:r>
              <a:rPr lang="en-US" sz="2800" b="1" dirty="0" err="1">
                <a:solidFill>
                  <a:srgbClr val="0070C0"/>
                </a:solidFill>
                <a:latin typeface="Times New Roman" panose="02020603050405020304" pitchFamily="18" charset="0"/>
                <a:cs typeface="Times New Roman" panose="02020603050405020304" pitchFamily="18" charset="0"/>
              </a:rPr>
              <a:t>Chập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chờn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ngày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a:t>
            </a:r>
          </a:p>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Trọng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a:t>
            </a:r>
            <a:r>
              <a:rPr lang="en-US" sz="2800" b="1" dirty="0">
                <a:solidFill>
                  <a:srgbClr val="0070C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68C696F6-10CE-DDCB-8DBC-6AEA6BC9AA48}"/>
              </a:ext>
            </a:extLst>
          </p:cNvPr>
          <p:cNvPicPr>
            <a:picLocks noChangeAspect="1"/>
          </p:cNvPicPr>
          <p:nvPr/>
        </p:nvPicPr>
        <p:blipFill>
          <a:blip r:embed="rId7"/>
          <a:stretch>
            <a:fillRect/>
          </a:stretch>
        </p:blipFill>
        <p:spPr>
          <a:xfrm>
            <a:off x="7331646" y="2689325"/>
            <a:ext cx="4530154" cy="2949489"/>
          </a:xfrm>
          <a:prstGeom prst="rect">
            <a:avLst/>
          </a:prstGeom>
          <a:effectLst>
            <a:softEdge rad="317500"/>
          </a:effectLst>
        </p:spPr>
      </p:pic>
      <p:pic>
        <p:nvPicPr>
          <p:cNvPr id="6" name="Picture 5">
            <a:extLst>
              <a:ext uri="{FF2B5EF4-FFF2-40B4-BE49-F238E27FC236}">
                <a16:creationId xmlns:a16="http://schemas.microsoft.com/office/drawing/2014/main" id="{30D82C29-C808-81A9-C40F-A5E00F7CD1AB}"/>
              </a:ext>
            </a:extLst>
          </p:cNvPr>
          <p:cNvPicPr>
            <a:picLocks noChangeAspect="1"/>
          </p:cNvPicPr>
          <p:nvPr/>
        </p:nvPicPr>
        <p:blipFill>
          <a:blip r:embed="rId8"/>
          <a:stretch>
            <a:fillRect/>
          </a:stretch>
        </p:blipFill>
        <p:spPr>
          <a:xfrm>
            <a:off x="250565" y="1537824"/>
            <a:ext cx="620678" cy="710720"/>
          </a:xfrm>
          <a:prstGeom prst="rect">
            <a:avLst/>
          </a:prstGeom>
        </p:spPr>
      </p:pic>
    </p:spTree>
    <p:extLst>
      <p:ext uri="{BB962C8B-B14F-4D97-AF65-F5344CB8AC3E}">
        <p14:creationId xmlns:p14="http://schemas.microsoft.com/office/powerpoint/2010/main" val="132191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773" y="-143300"/>
            <a:ext cx="5176137" cy="1168357"/>
          </a:xfrm>
          <a:prstGeom prst="rect">
            <a:avLst/>
          </a:prstGeom>
        </p:spPr>
      </p:pic>
      <p:sp>
        <p:nvSpPr>
          <p:cNvPr id="26" name="文本框 25"/>
          <p:cNvSpPr txBox="1"/>
          <p:nvPr/>
        </p:nvSpPr>
        <p:spPr>
          <a:xfrm>
            <a:off x="3861283" y="288648"/>
            <a:ext cx="5334173" cy="584775"/>
          </a:xfrm>
          <a:prstGeom prst="rect">
            <a:avLst/>
          </a:prstGeom>
          <a:noFill/>
        </p:spPr>
        <p:txBody>
          <a:bodyPr vert="horz" wrap="square" rtlCol="0">
            <a:spAutoFit/>
          </a:bodyPr>
          <a:lstStyle/>
          <a:p>
            <a:r>
              <a:rPr lang="en-US" altLang="zh-CN" sz="3200" b="1" spc="300" dirty="0">
                <a:solidFill>
                  <a:srgbClr val="008000"/>
                </a:solidFill>
                <a:latin typeface="Times New Roman" panose="02020603050405020304" pitchFamily="18" charset="0"/>
                <a:cs typeface="Times New Roman" panose="02020603050405020304" pitchFamily="18" charset="0"/>
                <a:sym typeface="+mn-lt"/>
              </a:rPr>
              <a:t>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Bài</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tập</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3,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graphicFrame>
        <p:nvGraphicFramePr>
          <p:cNvPr id="2" name="Bảng 1">
            <a:extLst>
              <a:ext uri="{FF2B5EF4-FFF2-40B4-BE49-F238E27FC236}">
                <a16:creationId xmlns:a16="http://schemas.microsoft.com/office/drawing/2014/main" id="{8F4F35F8-11F6-2BE1-1CC9-F61131714145}"/>
              </a:ext>
            </a:extLst>
          </p:cNvPr>
          <p:cNvGraphicFramePr>
            <a:graphicFrameLocks noGrp="1"/>
          </p:cNvGraphicFramePr>
          <p:nvPr>
            <p:extLst>
              <p:ext uri="{D42A27DB-BD31-4B8C-83A1-F6EECF244321}">
                <p14:modId xmlns:p14="http://schemas.microsoft.com/office/powerpoint/2010/main" val="3655424326"/>
              </p:ext>
            </p:extLst>
          </p:nvPr>
        </p:nvGraphicFramePr>
        <p:xfrm>
          <a:off x="660400" y="1194404"/>
          <a:ext cx="10858500" cy="5059617"/>
        </p:xfrm>
        <a:graphic>
          <a:graphicData uri="http://schemas.openxmlformats.org/drawingml/2006/table">
            <a:tbl>
              <a:tblPr firstRow="1" firstCol="1" bandRow="1">
                <a:tableStyleId>{5C22544A-7EE6-4342-B048-85BDC9FD1C3A}</a:tableStyleId>
              </a:tblPr>
              <a:tblGrid>
                <a:gridCol w="1288518">
                  <a:extLst>
                    <a:ext uri="{9D8B030D-6E8A-4147-A177-3AD203B41FA5}">
                      <a16:colId xmlns:a16="http://schemas.microsoft.com/office/drawing/2014/main" val="4064026635"/>
                    </a:ext>
                  </a:extLst>
                </a:gridCol>
                <a:gridCol w="5499286">
                  <a:extLst>
                    <a:ext uri="{9D8B030D-6E8A-4147-A177-3AD203B41FA5}">
                      <a16:colId xmlns:a16="http://schemas.microsoft.com/office/drawing/2014/main" val="2017961510"/>
                    </a:ext>
                  </a:extLst>
                </a:gridCol>
                <a:gridCol w="4070696">
                  <a:extLst>
                    <a:ext uri="{9D8B030D-6E8A-4147-A177-3AD203B41FA5}">
                      <a16:colId xmlns:a16="http://schemas.microsoft.com/office/drawing/2014/main" val="907395169"/>
                    </a:ext>
                  </a:extLst>
                </a:gridCol>
              </a:tblGrid>
              <a:tr h="536691">
                <a:tc gridSpan="3">
                  <a:txBody>
                    <a:bodyPr/>
                    <a:lstStyle/>
                    <a:p>
                      <a:pPr marL="0" marR="0" algn="ctr">
                        <a:spcBef>
                          <a:spcPts val="0"/>
                        </a:spcBef>
                        <a:spcAft>
                          <a:spcPts val="0"/>
                        </a:spcAft>
                        <a:tabLst>
                          <a:tab pos="1386840" algn="l"/>
                        </a:tabLst>
                      </a:pPr>
                      <a:r>
                        <a:rPr lang="en-US" sz="2800" b="1" dirty="0" err="1">
                          <a:solidFill>
                            <a:schemeClr val="bg1"/>
                          </a:solidFill>
                          <a:effectLst/>
                          <a:latin typeface="Times New Roman" panose="02020603050405020304" pitchFamily="18" charset="0"/>
                          <a:cs typeface="Times New Roman" panose="02020603050405020304" pitchFamily="18" charset="0"/>
                        </a:rPr>
                        <a:t>Phiếu</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học</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tập</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số</a:t>
                      </a:r>
                      <a:r>
                        <a:rPr lang="en-US" sz="2800" b="1" dirty="0">
                          <a:solidFill>
                            <a:schemeClr val="bg1"/>
                          </a:solidFill>
                          <a:effectLst/>
                          <a:latin typeface="Times New Roman" panose="02020603050405020304" pitchFamily="18" charset="0"/>
                          <a:cs typeface="Times New Roman" panose="02020603050405020304" pitchFamily="18" charset="0"/>
                        </a:rPr>
                        <a:t> 04</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5758893"/>
                  </a:ext>
                </a:extLst>
              </a:tr>
              <a:tr h="536691">
                <a:tc>
                  <a:txBody>
                    <a:bodyPr/>
                    <a:lstStyle/>
                    <a:p>
                      <a:pPr marL="0" marR="0" algn="ctr">
                        <a:spcBef>
                          <a:spcPts val="0"/>
                        </a:spcBef>
                        <a:spcAft>
                          <a:spcPts val="0"/>
                        </a:spcAft>
                        <a:tabLst>
                          <a:tab pos="1386840" algn="l"/>
                        </a:tabLst>
                      </a:pPr>
                      <a:r>
                        <a:rPr lang="en-US" sz="2800" b="1" dirty="0" err="1">
                          <a:solidFill>
                            <a:srgbClr val="7030A0"/>
                          </a:solidFill>
                          <a:effectLst/>
                          <a:latin typeface="Times New Roman" panose="02020603050405020304" pitchFamily="18" charset="0"/>
                          <a:cs typeface="Times New Roman" panose="02020603050405020304" pitchFamily="18" charset="0"/>
                        </a:rPr>
                        <a:t>Từ</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láy</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r>
                        <a:rPr lang="en-US" sz="2800" b="1" dirty="0" err="1">
                          <a:solidFill>
                            <a:srgbClr val="7030A0"/>
                          </a:solidFill>
                          <a:effectLst/>
                          <a:latin typeface="Times New Roman" panose="02020603050405020304" pitchFamily="18" charset="0"/>
                          <a:cs typeface="Times New Roman" panose="02020603050405020304" pitchFamily="18" charset="0"/>
                        </a:rPr>
                        <a:t>Nghĩa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của</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từ</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r>
                        <a:rPr lang="en-US" sz="2800" b="1" dirty="0" err="1">
                          <a:solidFill>
                            <a:srgbClr val="7030A0"/>
                          </a:solidFill>
                          <a:effectLst/>
                          <a:latin typeface="Times New Roman" panose="02020603050405020304" pitchFamily="18" charset="0"/>
                          <a:cs typeface="Times New Roman" panose="02020603050405020304" pitchFamily="18" charset="0"/>
                        </a:rPr>
                        <a:t>Tác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dụng</a:t>
                      </a:r>
                      <a:endParaRPr lang="en-US" sz="2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5297096"/>
                  </a:ext>
                </a:extLst>
              </a:tr>
              <a:tr h="1244438">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2774917"/>
                  </a:ext>
                </a:extLst>
              </a:tr>
              <a:tr h="1108978">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2919061633"/>
                  </a:ext>
                </a:extLst>
              </a:tr>
              <a:tr h="1632819">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1386840" algn="l"/>
                        </a:tabLst>
                      </a:pPr>
                      <a:endParaRPr lang="en-US" sz="2800" b="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gn="ctr">
                        <a:spcBef>
                          <a:spcPts val="0"/>
                        </a:spcBef>
                        <a:spcAft>
                          <a:spcPts val="0"/>
                        </a:spcAft>
                        <a:tabLst>
                          <a:tab pos="1386840" algn="l"/>
                        </a:tabLst>
                      </a:pPr>
                      <a:endParaRPr lang="en-US" sz="2800" b="1"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8391906"/>
                  </a:ext>
                </a:extLst>
              </a:tr>
            </a:tbl>
          </a:graphicData>
        </a:graphic>
      </p:graphicFrame>
      <p:sp>
        <p:nvSpPr>
          <p:cNvPr id="8" name="Hộp Văn bản 7">
            <a:extLst>
              <a:ext uri="{FF2B5EF4-FFF2-40B4-BE49-F238E27FC236}">
                <a16:creationId xmlns:a16="http://schemas.microsoft.com/office/drawing/2014/main" id="{AA4F569C-9EAC-5B22-FD66-7FE906817B4B}"/>
              </a:ext>
            </a:extLst>
          </p:cNvPr>
          <p:cNvSpPr txBox="1"/>
          <p:nvPr/>
        </p:nvSpPr>
        <p:spPr>
          <a:xfrm>
            <a:off x="660400" y="2430387"/>
            <a:ext cx="1072609" cy="954107"/>
          </a:xfrm>
          <a:prstGeom prst="rect">
            <a:avLst/>
          </a:prstGeom>
          <a:noFill/>
        </p:spPr>
        <p:txBody>
          <a:bodyPr wrap="square">
            <a:spAutoFit/>
          </a:bodyPr>
          <a:lstStyle/>
          <a:p>
            <a:pPr marL="0" marR="0" algn="ctr">
              <a:spcBef>
                <a:spcPts val="0"/>
              </a:spcBef>
              <a:spcAft>
                <a:spcPts val="0"/>
              </a:spcAft>
              <a:tabLst>
                <a:tab pos="1386840" algn="l"/>
              </a:tabLst>
            </a:pPr>
            <a:r>
              <a:rPr lang="en-US" sz="2800" b="1" dirty="0" err="1">
                <a:solidFill>
                  <a:srgbClr val="FF0000"/>
                </a:solidFill>
                <a:effectLst/>
                <a:latin typeface="Times New Roman" panose="02020603050405020304" pitchFamily="18" charset="0"/>
                <a:cs typeface="Times New Roman" panose="02020603050405020304" pitchFamily="18" charset="0"/>
              </a:rPr>
              <a:t>xao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xác</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F6341F3F-F059-4116-D8EF-7D2E4A38527C}"/>
              </a:ext>
            </a:extLst>
          </p:cNvPr>
          <p:cNvSpPr txBox="1"/>
          <p:nvPr/>
        </p:nvSpPr>
        <p:spPr>
          <a:xfrm>
            <a:off x="2051901" y="2169972"/>
            <a:ext cx="5529306" cy="1384995"/>
          </a:xfrm>
          <a:prstGeom prst="rect">
            <a:avLst/>
          </a:prstGeom>
          <a:noFill/>
        </p:spPr>
        <p:txBody>
          <a:bodyPr wrap="square">
            <a:spAutoFit/>
          </a:bodyPr>
          <a:lstStyle/>
          <a:p>
            <a:pPr>
              <a:tabLst>
                <a:tab pos="1386840" algn="l"/>
              </a:tabLst>
            </a:pP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gáy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tiếp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cảnh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lặng</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70F8B4C0-B5C0-A31E-102F-B6FAE70AC062}"/>
              </a:ext>
            </a:extLst>
          </p:cNvPr>
          <p:cNvSpPr txBox="1"/>
          <p:nvPr/>
        </p:nvSpPr>
        <p:spPr>
          <a:xfrm>
            <a:off x="558070" y="3548920"/>
            <a:ext cx="1391501" cy="954107"/>
          </a:xfrm>
          <a:prstGeom prst="rect">
            <a:avLst/>
          </a:prstGeom>
          <a:noFill/>
        </p:spPr>
        <p:txBody>
          <a:bodyPr wrap="square">
            <a:spAutoFit/>
          </a:bodyPr>
          <a:lstStyle/>
          <a:p>
            <a:pPr marL="0" marR="0" algn="ctr">
              <a:spcBef>
                <a:spcPts val="0"/>
              </a:spcBef>
              <a:spcAft>
                <a:spcPts val="0"/>
              </a:spcAft>
              <a:tabLst>
                <a:tab pos="1386840" algn="l"/>
              </a:tabLst>
            </a:pP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a:solidFill>
                  <a:srgbClr val="FF0000"/>
                </a:solidFill>
                <a:effectLst/>
                <a:latin typeface="Times New Roman" panose="02020603050405020304" pitchFamily="18" charset="0"/>
                <a:cs typeface="Times New Roman" panose="02020603050405020304" pitchFamily="18" charset="0"/>
              </a:rPr>
              <a:t>ão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nùng</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5F240D14-6F91-E6A0-BEF7-2B5E2168EFC9}"/>
              </a:ext>
            </a:extLst>
          </p:cNvPr>
          <p:cNvSpPr txBox="1"/>
          <p:nvPr/>
        </p:nvSpPr>
        <p:spPr>
          <a:xfrm>
            <a:off x="1988274" y="3724212"/>
            <a:ext cx="6759776" cy="523220"/>
          </a:xfrm>
          <a:prstGeom prst="rect">
            <a:avLst/>
          </a:prstGeom>
          <a:noFill/>
        </p:spPr>
        <p:txBody>
          <a:bodyPr wrap="square">
            <a:spAutoFit/>
          </a:bodyPr>
          <a:lstStyle/>
          <a:p>
            <a:pPr>
              <a:tabLst>
                <a:tab pos="1386840" algn="l"/>
              </a:tabLst>
            </a:pPr>
            <a:r>
              <a:rPr lang="en-US" sz="2800" b="1" dirty="0" err="1">
                <a:solidFill>
                  <a:srgbClr val="0070C0"/>
                </a:solidFill>
                <a:latin typeface="Times New Roman" panose="02020603050405020304" pitchFamily="18" charset="0"/>
                <a:cs typeface="Times New Roman" panose="02020603050405020304" pitchFamily="18" charset="0"/>
              </a:rPr>
              <a:t>Chỉ</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buồn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đau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day </a:t>
            </a:r>
            <a:r>
              <a:rPr lang="en-US" sz="2800" b="1" dirty="0" err="1">
                <a:solidFill>
                  <a:srgbClr val="0070C0"/>
                </a:solidFill>
                <a:latin typeface="Times New Roman" panose="02020603050405020304" pitchFamily="18" charset="0"/>
                <a:cs typeface="Times New Roman" panose="02020603050405020304" pitchFamily="18" charset="0"/>
              </a:rPr>
              <a:t>dứt</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173E1126-215F-88D6-647B-EC5D7F3C2796}"/>
              </a:ext>
            </a:extLst>
          </p:cNvPr>
          <p:cNvSpPr txBox="1"/>
          <p:nvPr/>
        </p:nvSpPr>
        <p:spPr>
          <a:xfrm>
            <a:off x="452296" y="4910232"/>
            <a:ext cx="1626850" cy="954107"/>
          </a:xfrm>
          <a:prstGeom prst="rect">
            <a:avLst/>
          </a:prstGeom>
          <a:noFill/>
        </p:spPr>
        <p:txBody>
          <a:bodyPr wrap="square">
            <a:spAutoFit/>
          </a:bodyPr>
          <a:lstStyle/>
          <a:p>
            <a:pPr marL="0" marR="0" algn="ctr">
              <a:spcBef>
                <a:spcPts val="0"/>
              </a:spcBef>
              <a:spcAft>
                <a:spcPts val="0"/>
              </a:spcAft>
              <a:tabLst>
                <a:tab pos="1386840" algn="l"/>
              </a:tabLst>
            </a:pPr>
            <a:r>
              <a:rPr lang="en-US" sz="2800" b="1" dirty="0" err="1">
                <a:solidFill>
                  <a:srgbClr val="FF0000"/>
                </a:solidFill>
                <a:latin typeface="Times New Roman" panose="02020603050405020304" pitchFamily="18" charset="0"/>
                <a:cs typeface="Times New Roman" panose="02020603050405020304" pitchFamily="18" charset="0"/>
              </a:rPr>
              <a:t>chập</a:t>
            </a:r>
            <a:endParaRPr lang="en-US" sz="2800" b="1" dirty="0">
              <a:solidFill>
                <a:srgbClr val="FF0000"/>
              </a:solidFill>
              <a:latin typeface="Times New Roman" panose="02020603050405020304" pitchFamily="18" charset="0"/>
              <a:cs typeface="Times New Roman" panose="02020603050405020304" pitchFamily="18" charset="0"/>
            </a:endParaRPr>
          </a:p>
          <a:p>
            <a:pPr marL="0" marR="0" algn="ctr">
              <a:spcBef>
                <a:spcPts val="0"/>
              </a:spcBef>
              <a:spcAft>
                <a:spcPts val="0"/>
              </a:spcAft>
              <a:tabLst>
                <a:tab pos="1386840" algn="l"/>
              </a:tabLst>
            </a:pPr>
            <a:r>
              <a:rPr lang="en-US" sz="2800" b="1" dirty="0" err="1">
                <a:solidFill>
                  <a:srgbClr val="FF0000"/>
                </a:solidFill>
                <a:latin typeface="Times New Roman" panose="02020603050405020304" pitchFamily="18" charset="0"/>
                <a:cs typeface="Times New Roman" panose="02020603050405020304" pitchFamily="18" charset="0"/>
              </a:rPr>
              <a:t>chờn</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B4AD2E70-FD0A-B8F7-4CB3-FEF3C4BBC553}"/>
              </a:ext>
            </a:extLst>
          </p:cNvPr>
          <p:cNvSpPr txBox="1"/>
          <p:nvPr/>
        </p:nvSpPr>
        <p:spPr>
          <a:xfrm>
            <a:off x="1988274" y="4949329"/>
            <a:ext cx="5310301" cy="954107"/>
          </a:xfrm>
          <a:prstGeom prst="rect">
            <a:avLst/>
          </a:prstGeom>
          <a:noFill/>
        </p:spPr>
        <p:txBody>
          <a:bodyPr wrap="square">
            <a:spAutoFit/>
          </a:bodyPr>
          <a:lstStyle/>
          <a:p>
            <a:pPr>
              <a:tabLst>
                <a:tab pos="1386840" algn="l"/>
              </a:tabLst>
            </a:pPr>
            <a:r>
              <a:rPr lang="en-US" sz="2800" b="1" dirty="0">
                <a:solidFill>
                  <a:srgbClr val="0070C0"/>
                </a:solidFill>
                <a:latin typeface="Times New Roman" panose="02020603050405020304" pitchFamily="18" charset="0"/>
                <a:cs typeface="Times New Roman" panose="02020603050405020304" pitchFamily="18" charset="0"/>
              </a:rPr>
              <a:t>Ở </a:t>
            </a:r>
            <a:r>
              <a:rPr lang="en-US" sz="2800" b="1" dirty="0" err="1">
                <a:solidFill>
                  <a:srgbClr val="0070C0"/>
                </a:solidFill>
                <a:latin typeface="Times New Roman" panose="02020603050405020304" pitchFamily="18" charset="0"/>
                <a:cs typeface="Times New Roman" panose="02020603050405020304" pitchFamily="18" charset="0"/>
              </a:rPr>
              <a:t>trạng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ẩn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hiện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tỏ</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mờ</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rõ</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B7F013F9-0553-5858-3924-E6ECFD502DA3}"/>
              </a:ext>
            </a:extLst>
          </p:cNvPr>
          <p:cNvSpPr txBox="1"/>
          <p:nvPr/>
        </p:nvSpPr>
        <p:spPr>
          <a:xfrm>
            <a:off x="7683538" y="2262273"/>
            <a:ext cx="3835362" cy="3970318"/>
          </a:xfrm>
          <a:prstGeom prst="rect">
            <a:avLst/>
          </a:prstGeom>
          <a:noFill/>
        </p:spPr>
        <p:txBody>
          <a:bodyPr wrap="square">
            <a:spAutoFit/>
          </a:bodyPr>
          <a:lstStyle/>
          <a:p>
            <a:pPr algn="just">
              <a:tabLst>
                <a:tab pos="1386840" algn="l"/>
              </a:tabLst>
            </a:pPr>
            <a:r>
              <a:rPr lang="vi-VN" sz="2800" b="1">
                <a:solidFill>
                  <a:srgbClr val="0070C0"/>
                </a:solidFill>
                <a:latin typeface="Times New Roman" panose="02020603050405020304" pitchFamily="18" charset="0"/>
                <a:cs typeface="Times New Roman" panose="02020603050405020304" pitchFamily="18" charset="0"/>
              </a:rPr>
              <a:t>Thể hiện tâm trạng của tác giả: các từ láy thể hiện (trực tiếp gián tiếp ) tâm trạng của tác giả: buồn, nhớ da diết khôn nguôi những ngày ấu thơ với những kỉ niệm đẹp đẽ về người mẹ thân yêu </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46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527" y="2515473"/>
            <a:ext cx="8742947" cy="2140660"/>
          </a:xfrm>
          <a:prstGeom prst="rect">
            <a:avLst/>
          </a:prstGeom>
        </p:spPr>
      </p:pic>
      <p:sp>
        <p:nvSpPr>
          <p:cNvPr id="26" name="文本框 25"/>
          <p:cNvSpPr txBox="1"/>
          <p:nvPr/>
        </p:nvSpPr>
        <p:spPr>
          <a:xfrm>
            <a:off x="3846729" y="2844325"/>
            <a:ext cx="4988672" cy="1015663"/>
          </a:xfrm>
          <a:prstGeom prst="rect">
            <a:avLst/>
          </a:prstGeom>
          <a:noFill/>
        </p:spPr>
        <p:txBody>
          <a:bodyPr vert="horz" wrap="square" rtlCol="0">
            <a:spAutoFit/>
          </a:bodyPr>
          <a:lstStyle/>
          <a:p>
            <a:r>
              <a:rPr lang="en-US" altLang="zh-CN" sz="6000" b="1" spc="300" dirty="0">
                <a:solidFill>
                  <a:srgbClr val="6F3A7D"/>
                </a:solidFill>
                <a:latin typeface="Times New Roman" panose="02020603050405020304" pitchFamily="18" charset="0"/>
                <a:cs typeface="Times New Roman" panose="02020603050405020304" pitchFamily="18" charset="0"/>
                <a:sym typeface="+mn-lt"/>
              </a:rPr>
              <a:t>VẬN DỤNG</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3895" y="1006873"/>
            <a:ext cx="1684210" cy="1752182"/>
          </a:xfrm>
          <a:prstGeom prst="rect">
            <a:avLst/>
          </a:prstGeom>
        </p:spPr>
      </p:pic>
    </p:spTree>
    <p:extLst>
      <p:ext uri="{BB962C8B-B14F-4D97-AF65-F5344CB8AC3E}">
        <p14:creationId xmlns:p14="http://schemas.microsoft.com/office/powerpoint/2010/main" val="255731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3161" y="-140137"/>
            <a:ext cx="5870770" cy="1168357"/>
          </a:xfrm>
          <a:prstGeom prst="rect">
            <a:avLst/>
          </a:prstGeom>
        </p:spPr>
      </p:pic>
      <p:sp>
        <p:nvSpPr>
          <p:cNvPr id="26" name="文本框 25"/>
          <p:cNvSpPr txBox="1"/>
          <p:nvPr/>
        </p:nvSpPr>
        <p:spPr>
          <a:xfrm>
            <a:off x="3206248" y="292264"/>
            <a:ext cx="6104595" cy="584775"/>
          </a:xfrm>
          <a:prstGeom prst="rect">
            <a:avLst/>
          </a:prstGeom>
          <a:noFill/>
        </p:spPr>
        <p:txBody>
          <a:bodyPr vert="horz" wrap="square" rtlCol="0">
            <a:spAutoFit/>
          </a:bodyPr>
          <a:lstStyle/>
          <a:p>
            <a:pPr algn="ct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Sách</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giáo</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khoa </a:t>
            </a:r>
            <a:r>
              <a:rPr lang="en-US" altLang="zh-CN" sz="3200" b="1" spc="300" dirty="0" err="1">
                <a:solidFill>
                  <a:srgbClr val="008000"/>
                </a:solidFill>
                <a:latin typeface="Times New Roman" panose="02020603050405020304" pitchFamily="18" charset="0"/>
                <a:cs typeface="Times New Roman" panose="02020603050405020304" pitchFamily="18" charset="0"/>
                <a:sym typeface="+mn-lt"/>
              </a:rPr>
              <a:t>trang</a:t>
            </a:r>
            <a:r>
              <a:rPr lang="en-US" altLang="zh-CN" sz="3200" b="1" spc="300" dirty="0">
                <a:solidFill>
                  <a:srgbClr val="008000"/>
                </a:solidFill>
                <a:latin typeface="Times New Roman" panose="02020603050405020304" pitchFamily="18" charset="0"/>
                <a:cs typeface="Times New Roman" panose="02020603050405020304" pitchFamily="18" charset="0"/>
                <a:sym typeface="+mn-lt"/>
              </a:rPr>
              <a:t> 47</a:t>
            </a:r>
            <a:endParaRPr lang="zh-CN" altLang="en-US" sz="3200" b="1" spc="300" dirty="0">
              <a:solidFill>
                <a:srgbClr val="008000"/>
              </a:solidFill>
              <a:latin typeface="Times New Roman" panose="02020603050405020304" pitchFamily="18" charset="0"/>
              <a:cs typeface="Times New Roman" panose="02020603050405020304" pitchFamily="18" charset="0"/>
              <a:sym typeface="+mn-lt"/>
            </a:endParaRPr>
          </a:p>
        </p:txBody>
      </p:sp>
      <p:sp>
        <p:nvSpPr>
          <p:cNvPr id="5" name="Hộp Văn bản 4">
            <a:extLst>
              <a:ext uri="{FF2B5EF4-FFF2-40B4-BE49-F238E27FC236}">
                <a16:creationId xmlns:a16="http://schemas.microsoft.com/office/drawing/2014/main" id="{10E6C36E-DD23-3A9A-2A7C-153BED7DCD3C}"/>
              </a:ext>
            </a:extLst>
          </p:cNvPr>
          <p:cNvSpPr txBox="1"/>
          <p:nvPr/>
        </p:nvSpPr>
        <p:spPr>
          <a:xfrm>
            <a:off x="359919" y="1098969"/>
            <a:ext cx="11472162" cy="1815882"/>
          </a:xfrm>
          <a:prstGeom prst="rect">
            <a:avLst/>
          </a:prstGeom>
          <a:noFill/>
        </p:spPr>
        <p:txBody>
          <a:bodyPr wrap="square">
            <a:spAutoFit/>
          </a:bodyPr>
          <a:lstStyle/>
          <a:p>
            <a:r>
              <a:rPr lang="vi-VN" sz="2800" b="1" dirty="0">
                <a:solidFill>
                  <a:srgbClr val="00CC00"/>
                </a:solidFill>
                <a:latin typeface="Times New Roman" panose="02020603050405020304" pitchFamily="18" charset="0"/>
                <a:cs typeface="Times New Roman" panose="02020603050405020304" pitchFamily="18" charset="0"/>
              </a:rPr>
              <a:t>Yêu cầu:</a:t>
            </a:r>
            <a:r>
              <a:rPr lang="en-US" sz="2800" b="1" dirty="0">
                <a:solidFill>
                  <a:srgbClr val="00CC0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khoảng</a:t>
            </a:r>
            <a:r>
              <a:rPr lang="en-US" sz="2800" b="1" dirty="0">
                <a:solidFill>
                  <a:srgbClr val="0070C0"/>
                </a:solidFill>
                <a:latin typeface="Times New Roman" panose="02020603050405020304" pitchFamily="18" charset="0"/>
                <a:cs typeface="Times New Roman" panose="02020603050405020304" pitchFamily="18" charset="0"/>
              </a:rPr>
              <a:t> 5 -7 </a:t>
            </a:r>
            <a:r>
              <a:rPr lang="en-US" sz="2800" b="1" dirty="0" err="1">
                <a:solidFill>
                  <a:srgbClr val="0070C0"/>
                </a:solidFill>
                <a:latin typeface="Times New Roman" panose="02020603050405020304" pitchFamily="18" charset="0"/>
                <a:cs typeface="Times New Roman" panose="02020603050405020304" pitchFamily="18" charset="0"/>
              </a:rPr>
              <a:t>dòng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sắc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rượi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buồn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buồn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rượi</a:t>
            </a:r>
            <a:r>
              <a:rPr lang="en-US" sz="2800" b="1" i="1" dirty="0">
                <a:solidFill>
                  <a:srgbClr val="0070C0"/>
                </a:solidFill>
                <a:latin typeface="Times New Roman" panose="02020603050405020304" pitchFamily="18" charset="0"/>
                <a:cs typeface="Times New Roman" panose="02020603050405020304" pitchFamily="18" charset="0"/>
              </a:rPr>
              <a:t>)</a:t>
            </a:r>
            <a:r>
              <a:rPr lang="vi-VN" sz="2800" b="1" i="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bài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Trọng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hợp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yêu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cầu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diễn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giả</a:t>
            </a:r>
            <a:r>
              <a:rPr lang="en-US" sz="2800" b="1" dirty="0">
                <a:solidFill>
                  <a:srgbClr val="0070C0"/>
                </a:solidFill>
                <a:latin typeface="Times New Roman" panose="02020603050405020304" pitchFamily="18" charset="0"/>
                <a:cs typeface="Times New Roman" panose="02020603050405020304" pitchFamily="18" charset="0"/>
              </a:rPr>
              <a:t> so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p>
        </p:txBody>
      </p:sp>
      <p:sp>
        <p:nvSpPr>
          <p:cNvPr id="4" name="Freeform 15">
            <a:extLst>
              <a:ext uri="{FF2B5EF4-FFF2-40B4-BE49-F238E27FC236}">
                <a16:creationId xmlns:a16="http://schemas.microsoft.com/office/drawing/2014/main" id="{BC99CAA9-7B3D-D40D-8107-EFE661270FB0}"/>
              </a:ext>
            </a:extLst>
          </p:cNvPr>
          <p:cNvSpPr/>
          <p:nvPr/>
        </p:nvSpPr>
        <p:spPr>
          <a:xfrm>
            <a:off x="104105" y="3089928"/>
            <a:ext cx="3348059" cy="3547612"/>
          </a:xfrm>
          <a:custGeom>
            <a:avLst/>
            <a:gdLst/>
            <a:ahLst/>
            <a:cxnLst/>
            <a:rect l="l" t="t" r="r" b="b"/>
            <a:pathLst>
              <a:path w="3348059" h="3547612">
                <a:moveTo>
                  <a:pt x="0" y="0"/>
                </a:moveTo>
                <a:lnTo>
                  <a:pt x="3348059" y="0"/>
                </a:lnTo>
                <a:lnTo>
                  <a:pt x="3348059" y="3547612"/>
                </a:lnTo>
                <a:lnTo>
                  <a:pt x="0" y="3547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Hộp Văn bản 11">
            <a:extLst>
              <a:ext uri="{FF2B5EF4-FFF2-40B4-BE49-F238E27FC236}">
                <a16:creationId xmlns:a16="http://schemas.microsoft.com/office/drawing/2014/main" id="{994E0159-C58F-1CE4-D3BE-289A19854188}"/>
              </a:ext>
            </a:extLst>
          </p:cNvPr>
          <p:cNvSpPr txBox="1"/>
          <p:nvPr/>
        </p:nvSpPr>
        <p:spPr>
          <a:xfrm>
            <a:off x="5430686" y="2591054"/>
            <a:ext cx="4226765" cy="545727"/>
          </a:xfrm>
          <a:prstGeom prst="rect">
            <a:avLst/>
          </a:prstGeom>
          <a:noFill/>
        </p:spPr>
        <p:txBody>
          <a:bodyPr wrap="square">
            <a:spAutoFit/>
          </a:bodyPr>
          <a:lstStyle/>
          <a:p>
            <a:pPr marL="0" marR="0" algn="just">
              <a:lnSpc>
                <a:spcPct val="115000"/>
              </a:lnSpc>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9">
            <a:extLst>
              <a:ext uri="{FF2B5EF4-FFF2-40B4-BE49-F238E27FC236}">
                <a16:creationId xmlns:a16="http://schemas.microsoft.com/office/drawing/2014/main" id="{A2605FDD-F639-E007-8C6A-F0AE3B3BAC17}"/>
              </a:ext>
            </a:extLst>
          </p:cNvPr>
          <p:cNvSpPr/>
          <p:nvPr/>
        </p:nvSpPr>
        <p:spPr>
          <a:xfrm>
            <a:off x="4091905" y="2526024"/>
            <a:ext cx="1202917" cy="736752"/>
          </a:xfrm>
          <a:custGeom>
            <a:avLst/>
            <a:gdLst/>
            <a:ahLst/>
            <a:cxnLst/>
            <a:rect l="l" t="t" r="r" b="b"/>
            <a:pathLst>
              <a:path w="2621314" h="1557497">
                <a:moveTo>
                  <a:pt x="0" y="0"/>
                </a:moveTo>
                <a:lnTo>
                  <a:pt x="2621314" y="0"/>
                </a:lnTo>
                <a:lnTo>
                  <a:pt x="2621314" y="1557498"/>
                </a:lnTo>
                <a:lnTo>
                  <a:pt x="0" y="1557498"/>
                </a:lnTo>
                <a:lnTo>
                  <a:pt x="0" y="0"/>
                </a:lnTo>
                <a:close/>
              </a:path>
            </a:pathLst>
          </a:custGeom>
          <a:blipFill>
            <a:blip r:embed="rId7"/>
            <a:stretch>
              <a:fillRect/>
            </a:stretch>
          </a:blipFill>
        </p:spPr>
      </p:sp>
      <p:sp>
        <p:nvSpPr>
          <p:cNvPr id="16" name="Hộp Văn bản 15">
            <a:extLst>
              <a:ext uri="{FF2B5EF4-FFF2-40B4-BE49-F238E27FC236}">
                <a16:creationId xmlns:a16="http://schemas.microsoft.com/office/drawing/2014/main" id="{1A599C03-2D5C-C2F3-B47C-270FD4DF6731}"/>
              </a:ext>
            </a:extLst>
          </p:cNvPr>
          <p:cNvSpPr txBox="1"/>
          <p:nvPr/>
        </p:nvSpPr>
        <p:spPr>
          <a:xfrm>
            <a:off x="3314347" y="3194830"/>
            <a:ext cx="8326561" cy="548099"/>
          </a:xfrm>
          <a:prstGeom prst="rect">
            <a:avLst/>
          </a:prstGeom>
          <a:noFill/>
        </p:spPr>
        <p:txBody>
          <a:bodyPr wrap="square">
            <a:spAutoFit/>
          </a:bodyPr>
          <a:lstStyle/>
          <a:p>
            <a:pPr marL="457200" marR="0" indent="-457200" algn="just">
              <a:lnSpc>
                <a:spcPct val="115000"/>
              </a:lnSpc>
              <a:buFont typeface="Wingdings" panose="05000000000000000000" pitchFamily="2" charset="2"/>
              <a:buChar char="v"/>
            </a:pPr>
            <a:r>
              <a:rPr lang="en-US" sz="2800" b="1" i="1" dirty="0" err="1">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i="1"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i="1"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5-7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7" name="Hộp Văn bản 16">
            <a:extLst>
              <a:ext uri="{FF2B5EF4-FFF2-40B4-BE49-F238E27FC236}">
                <a16:creationId xmlns:a16="http://schemas.microsoft.com/office/drawing/2014/main" id="{3AD1D0C0-A888-687B-34D3-EF5AF3D32352}"/>
              </a:ext>
            </a:extLst>
          </p:cNvPr>
          <p:cNvSpPr txBox="1"/>
          <p:nvPr/>
        </p:nvSpPr>
        <p:spPr>
          <a:xfrm>
            <a:off x="3314347" y="3800979"/>
            <a:ext cx="7944730" cy="2246769"/>
          </a:xfrm>
          <a:prstGeom prst="rect">
            <a:avLst/>
          </a:prstGeom>
          <a:noFill/>
        </p:spPr>
        <p:txBody>
          <a:bodyPr wrap="square">
            <a:spAutoFit/>
          </a:bodyPr>
          <a:lstStyle/>
          <a:p>
            <a:pPr marL="457200" marR="0" indent="-457200" algn="just">
              <a:spcBef>
                <a:spcPts val="0"/>
              </a:spcBef>
              <a:buFont typeface="Wingdings" panose="05000000000000000000" pitchFamily="2" charset="2"/>
              <a:buChar char="v"/>
            </a:pPr>
            <a:r>
              <a:rPr lang="en-US" sz="2800" b="1" i="1" dirty="0" err="1">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800" dirty="0">
              <a:solidFill>
                <a:srgbClr val="D3101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buFont typeface="Wingdings" panose="05000000000000000000" pitchFamily="2" charset="2"/>
              <a:buChar char="ü"/>
            </a:pPr>
            <a:r>
              <a:rPr lang="en-US"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Lư</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buFont typeface="Wingdings" panose="05000000000000000000" pitchFamily="2" charset="2"/>
              <a:buChar char="ü"/>
            </a:pP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438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1">
            <a:extLst>
              <a:ext uri="{FF2B5EF4-FFF2-40B4-BE49-F238E27FC236}">
                <a16:creationId xmlns:a16="http://schemas.microsoft.com/office/drawing/2014/main" id="{4005870F-2281-052C-6CC2-4ED4C7C3A47B}"/>
              </a:ext>
            </a:extLst>
          </p:cNvPr>
          <p:cNvPicPr>
            <a:picLocks noChangeAspect="1"/>
          </p:cNvPicPr>
          <p:nvPr/>
        </p:nvPicPr>
        <p:blipFill>
          <a:blip r:embed="rId4"/>
          <a:srcRect/>
          <a:stretch>
            <a:fillRect/>
          </a:stretch>
        </p:blipFill>
        <p:spPr>
          <a:xfrm>
            <a:off x="-10698" y="0"/>
            <a:ext cx="1414763" cy="1505067"/>
          </a:xfrm>
          <a:prstGeom prst="rect">
            <a:avLst/>
          </a:prstGeom>
        </p:spPr>
      </p:pic>
      <p:sp>
        <p:nvSpPr>
          <p:cNvPr id="2" name="Hộp Văn bản 1">
            <a:extLst>
              <a:ext uri="{FF2B5EF4-FFF2-40B4-BE49-F238E27FC236}">
                <a16:creationId xmlns:a16="http://schemas.microsoft.com/office/drawing/2014/main" id="{607CF144-4C72-B5FA-9A80-8C91D02CEAFC}"/>
              </a:ext>
            </a:extLst>
          </p:cNvPr>
          <p:cNvSpPr txBox="1"/>
          <p:nvPr/>
        </p:nvSpPr>
        <p:spPr>
          <a:xfrm>
            <a:off x="660400" y="1012954"/>
            <a:ext cx="10858500" cy="4832092"/>
          </a:xfrm>
          <a:prstGeom prst="rect">
            <a:avLst/>
          </a:prstGeom>
          <a:noFill/>
        </p:spPr>
        <p:txBody>
          <a:bodyPr wrap="square">
            <a:spAutoFit/>
          </a:bodyPr>
          <a:lstStyle/>
          <a:p>
            <a:pPr marL="0" marR="0" algn="ctr">
              <a:spcBef>
                <a:spcPts val="0"/>
              </a:spcBef>
              <a:tabLst>
                <a:tab pos="1386840" algn="l"/>
              </a:tabLst>
            </a:pPr>
            <a:r>
              <a:rPr lang="vi-VN" sz="2800" b="1" dirty="0">
                <a:solidFill>
                  <a:srgbClr val="008000"/>
                </a:solidFill>
                <a:effectLst/>
                <a:latin typeface="Times New Roman" panose="02020603050405020304" pitchFamily="18" charset="0"/>
                <a:ea typeface="MS Mincho" panose="02020609040205080304" pitchFamily="49" charset="-128"/>
                <a:cs typeface="Times New Roman" panose="02020603050405020304" pitchFamily="18" charset="0"/>
              </a:rPr>
              <a:t>PHIẾU CHỈNH SỬA BÀI VIẾT</a:t>
            </a:r>
            <a:endParaRPr lang="en-US" sz="2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tabLst>
                <a:tab pos="1386840" algn="l"/>
              </a:tabLst>
            </a:pPr>
            <a:r>
              <a:rPr lang="vi-VN" sz="2800" b="1" dirty="0">
                <a:solidFill>
                  <a:srgbClr val="00CC00"/>
                </a:solidFill>
                <a:effectLst/>
                <a:latin typeface="Times New Roman" panose="02020603050405020304" pitchFamily="18" charset="0"/>
                <a:ea typeface="MS Mincho" panose="02020609040205080304" pitchFamily="49" charset="-128"/>
                <a:cs typeface="Times New Roman" panose="02020603050405020304" pitchFamily="18" charset="0"/>
              </a:rPr>
              <a:t>Nhiệm vụ: </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Hãy đọc bài viết của mình và hoàn chỉnh bài viết bằng cách trả lời các câu hỏi sau:</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1. Bài viết  đảm bảo hình thức đoạn văn chưa?</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2. Nội dung đã đảm bảo các ý chưa? Nếu chưa cần bổ sung những ý nào?</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3. Bài viết có sai chính tả không? Nếu có em sửa chữa như thế nào?</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4. Đoạn văn viết đã</a:t>
            </a:r>
            <a:r>
              <a:rPr lang="vi-VN"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đưa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thái</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nghĩa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rượi</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rượi</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Nắng</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mới</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Lưu</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Trọng</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Lư</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Nếu</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khắc</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phục</a:t>
            </a:r>
            <a:r>
              <a:rPr lang="vi-VN"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tabLst>
                <a:tab pos="1386840" algn="l"/>
              </a:tabLst>
            </a:pP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5.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Đoạn</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đã</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800"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s</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ự</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rượi</a:t>
            </a:r>
            <a:r>
              <a:rPr lang="en-US" sz="2800" i="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buồn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57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2"/>
          <p:cNvSpPr/>
          <p:nvPr/>
        </p:nvSpPr>
        <p:spPr>
          <a:xfrm>
            <a:off x="660400" y="1028700"/>
            <a:ext cx="10858500" cy="5207000"/>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903470" y="1431598"/>
            <a:ext cx="10372361" cy="4401205"/>
          </a:xfrm>
          <a:prstGeom prst="rect">
            <a:avLst/>
          </a:prstGeom>
          <a:noFill/>
        </p:spPr>
        <p:txBody>
          <a:bodyPr vert="horz" wrap="square" rtlCol="0">
            <a:spAutoFit/>
          </a:bodyPr>
          <a:lstStyle/>
          <a:p>
            <a:pPr algn="ct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diết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khuất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trùm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diết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rượi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ủ </a:t>
            </a:r>
            <a:r>
              <a:rPr lang="en-US" sz="2800" dirty="0" err="1">
                <a:latin typeface="Times New Roman" panose="02020603050405020304" pitchFamily="18" charset="0"/>
                <a:cs typeface="Times New Roman" panose="02020603050405020304" pitchFamily="18" charset="0"/>
              </a:rPr>
              <a:t>rũ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rĩ</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5" name="Picture 23">
            <a:extLst>
              <a:ext uri="{FF2B5EF4-FFF2-40B4-BE49-F238E27FC236}">
                <a16:creationId xmlns:a16="http://schemas.microsoft.com/office/drawing/2014/main" id="{A535331F-38CC-E956-ABB3-D4ACD4DF13D4}"/>
              </a:ext>
            </a:extLst>
          </p:cNvPr>
          <p:cNvPicPr>
            <a:picLocks noChangeAspect="1"/>
          </p:cNvPicPr>
          <p:nvPr/>
        </p:nvPicPr>
        <p:blipFill>
          <a:blip r:embed="rId4"/>
          <a:srcRect/>
          <a:stretch>
            <a:fillRect/>
          </a:stretch>
        </p:blipFill>
        <p:spPr>
          <a:xfrm>
            <a:off x="3278272" y="299001"/>
            <a:ext cx="1806429" cy="1862297"/>
          </a:xfrm>
          <a:prstGeom prst="rect">
            <a:avLst/>
          </a:prstGeom>
        </p:spPr>
      </p:pic>
    </p:spTree>
    <p:extLst>
      <p:ext uri="{BB962C8B-B14F-4D97-AF65-F5344CB8AC3E}">
        <p14:creationId xmlns:p14="http://schemas.microsoft.com/office/powerpoint/2010/main" val="374506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5084" y="-1949016"/>
            <a:ext cx="8438222" cy="7413171"/>
          </a:xfrm>
          <a:prstGeom prst="rect">
            <a:avLst/>
          </a:prstGeom>
        </p:spPr>
      </p:pic>
      <p:pic>
        <p:nvPicPr>
          <p:cNvPr id="2" name="图片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84175" y="650748"/>
            <a:ext cx="5740040" cy="2002619"/>
          </a:xfrm>
          <a:prstGeom prst="rect">
            <a:avLst/>
          </a:prstGeom>
        </p:spPr>
      </p:pic>
      <p:sp>
        <p:nvSpPr>
          <p:cNvPr id="15" name="Hộp Văn bản 14">
            <a:extLst>
              <a:ext uri="{FF2B5EF4-FFF2-40B4-BE49-F238E27FC236}">
                <a16:creationId xmlns:a16="http://schemas.microsoft.com/office/drawing/2014/main" id="{7791098C-B178-EAEF-BC41-2DA66CE6CE52}"/>
              </a:ext>
            </a:extLst>
          </p:cNvPr>
          <p:cNvSpPr txBox="1"/>
          <p:nvPr/>
        </p:nvSpPr>
        <p:spPr>
          <a:xfrm>
            <a:off x="2143592" y="2653367"/>
            <a:ext cx="7764905" cy="2062103"/>
          </a:xfrm>
          <a:prstGeom prst="rect">
            <a:avLst/>
          </a:prstGeom>
          <a:noFill/>
        </p:spPr>
        <p:txBody>
          <a:bodyPr wrap="square">
            <a:spAutoFit/>
          </a:bodyPr>
          <a:lstStyle/>
          <a:p>
            <a:pPr marL="0" marR="0" algn="ctr">
              <a:spcBef>
                <a:spcPts val="0"/>
              </a:spcBef>
              <a:spcAft>
                <a:spcPts val="0"/>
              </a:spcAft>
              <a:tabLst>
                <a:tab pos="90170" algn="l"/>
                <a:tab pos="180340" algn="l"/>
                <a:tab pos="270510" algn="l"/>
              </a:tabLst>
            </a:pPr>
            <a:r>
              <a:rPr lang="de-DE" sz="32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Hư</a:t>
            </a:r>
            <a:r>
              <a:rPr lang="vi-VN" sz="3200" b="1" dirty="0" err="1">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ớng</a:t>
            </a:r>
            <a:r>
              <a:rPr lang="vi-VN" sz="32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rPr>
              <a:t> dẫn học tập:</a:t>
            </a:r>
            <a:endParaRPr lang="en-US" sz="3200" b="1" dirty="0">
              <a:solidFill>
                <a:srgbClr val="00CC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tabLst>
                <a:tab pos="90170" algn="l"/>
                <a:tab pos="180340" algn="l"/>
                <a:tab pos="27051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 thành các bài tập</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q"/>
              <a:tabLst>
                <a:tab pos="90170" algn="l"/>
                <a:tab pos="180340" algn="l"/>
                <a:tab pos="270510" algn="l"/>
              </a:tabLs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Chuẩn bị bài thực hành đọc hiểu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19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527" y="2515473"/>
            <a:ext cx="8742947" cy="2140660"/>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959" y="966013"/>
            <a:ext cx="1450082" cy="1857918"/>
          </a:xfrm>
          <a:prstGeom prst="rect">
            <a:avLst/>
          </a:prstGeom>
        </p:spPr>
      </p:pic>
      <p:sp>
        <p:nvSpPr>
          <p:cNvPr id="26" name="文本框 25"/>
          <p:cNvSpPr txBox="1"/>
          <p:nvPr/>
        </p:nvSpPr>
        <p:spPr>
          <a:xfrm>
            <a:off x="3840764" y="2823931"/>
            <a:ext cx="5444638" cy="1015663"/>
          </a:xfrm>
          <a:prstGeom prst="rect">
            <a:avLst/>
          </a:prstGeom>
          <a:noFill/>
        </p:spPr>
        <p:txBody>
          <a:bodyPr vert="horz" wrap="square" rtlCol="0">
            <a:spAutoFit/>
          </a:bodyPr>
          <a:lstStyle/>
          <a:p>
            <a:r>
              <a:rPr lang="en-US" altLang="zh-CN" sz="6000" b="1" spc="300" dirty="0">
                <a:solidFill>
                  <a:srgbClr val="6F3A7D"/>
                </a:solidFill>
                <a:latin typeface="Times New Roman" panose="02020603050405020304" pitchFamily="18" charset="0"/>
                <a:cs typeface="Times New Roman" panose="02020603050405020304" pitchFamily="18" charset="0"/>
                <a:sym typeface="+mn-lt"/>
              </a:rPr>
              <a:t>KHỞI ĐỘNG</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192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A189C5BE-C5A8-AAAD-E059-15EB1D25AD80}"/>
              </a:ext>
            </a:extLst>
          </p:cNvPr>
          <p:cNvSpPr/>
          <p:nvPr/>
        </p:nvSpPr>
        <p:spPr>
          <a:xfrm>
            <a:off x="585478" y="654459"/>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838" y="0"/>
            <a:ext cx="11662718" cy="6409079"/>
          </a:xfrm>
          <a:prstGeom prst="rect">
            <a:avLst/>
          </a:prstGeom>
        </p:spPr>
      </p:pic>
      <p:sp>
        <p:nvSpPr>
          <p:cNvPr id="10" name="Freeform 4">
            <a:extLst>
              <a:ext uri="{FF2B5EF4-FFF2-40B4-BE49-F238E27FC236}">
                <a16:creationId xmlns:a16="http://schemas.microsoft.com/office/drawing/2014/main" id="{45DE7122-0CFA-5B63-32BE-FCB8A76C8389}"/>
              </a:ext>
            </a:extLst>
          </p:cNvPr>
          <p:cNvSpPr/>
          <p:nvPr/>
        </p:nvSpPr>
        <p:spPr>
          <a:xfrm>
            <a:off x="7732089" y="2532979"/>
            <a:ext cx="3135780" cy="2520526"/>
          </a:xfrm>
          <a:custGeom>
            <a:avLst/>
            <a:gdLst/>
            <a:ahLst/>
            <a:cxnLst/>
            <a:rect l="l" t="t" r="r" b="b"/>
            <a:pathLst>
              <a:path w="3436785" h="2345606">
                <a:moveTo>
                  <a:pt x="0" y="0"/>
                </a:moveTo>
                <a:lnTo>
                  <a:pt x="3436785" y="0"/>
                </a:lnTo>
                <a:lnTo>
                  <a:pt x="3436785" y="2345606"/>
                </a:lnTo>
                <a:lnTo>
                  <a:pt x="0" y="2345606"/>
                </a:lnTo>
                <a:lnTo>
                  <a:pt x="0" y="0"/>
                </a:lnTo>
                <a:close/>
              </a:path>
            </a:pathLst>
          </a:custGeom>
          <a:blipFill>
            <a:blip r:embed="rId5"/>
            <a:stretch>
              <a:fillRect/>
            </a:stretch>
          </a:blipFill>
        </p:spPr>
      </p:sp>
      <p:sp>
        <p:nvSpPr>
          <p:cNvPr id="16" name="圆角矩形 14">
            <a:extLst>
              <a:ext uri="{FF2B5EF4-FFF2-40B4-BE49-F238E27FC236}">
                <a16:creationId xmlns:a16="http://schemas.microsoft.com/office/drawing/2014/main" id="{99A781B1-A042-A3B4-6C61-03DD522D8CE6}"/>
              </a:ext>
            </a:extLst>
          </p:cNvPr>
          <p:cNvSpPr/>
          <p:nvPr/>
        </p:nvSpPr>
        <p:spPr>
          <a:xfrm rot="16200000">
            <a:off x="5620994" y="-1542394"/>
            <a:ext cx="1459870" cy="6182109"/>
          </a:xfrm>
          <a:prstGeom prst="roundRect">
            <a:avLst/>
          </a:prstGeom>
          <a:solidFill>
            <a:schemeClr val="bg1"/>
          </a:solidFill>
          <a:ln w="88900" cmpd="sng">
            <a:solidFill>
              <a:srgbClr val="FBB1C7"/>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6000" b="1" dirty="0">
                <a:solidFill>
                  <a:srgbClr val="002060"/>
                </a:solidFill>
                <a:latin typeface="Times New Roman" panose="02020603050405020304" pitchFamily="18" charset="0"/>
                <a:cs typeface="Times New Roman" panose="02020603050405020304" pitchFamily="18" charset="0"/>
                <a:sym typeface="+mn-lt"/>
              </a:rPr>
              <a:t>AI NHANH HƠN</a:t>
            </a:r>
            <a:endParaRPr lang="zh-CN" altLang="en-US" sz="6000" b="1" dirty="0">
              <a:solidFill>
                <a:srgbClr val="002060"/>
              </a:solidFill>
              <a:latin typeface="Times New Roman" panose="02020603050405020304" pitchFamily="18" charset="0"/>
              <a:cs typeface="Times New Roman" panose="02020603050405020304" pitchFamily="18" charset="0"/>
              <a:sym typeface="+mn-lt"/>
            </a:endParaRPr>
          </a:p>
        </p:txBody>
      </p:sp>
      <p:sp>
        <p:nvSpPr>
          <p:cNvPr id="19" name="Hộp Văn bản 18">
            <a:extLst>
              <a:ext uri="{FF2B5EF4-FFF2-40B4-BE49-F238E27FC236}">
                <a16:creationId xmlns:a16="http://schemas.microsoft.com/office/drawing/2014/main" id="{5255C7E5-A8F5-3A54-F796-E0ABBFB82B0A}"/>
              </a:ext>
            </a:extLst>
          </p:cNvPr>
          <p:cNvSpPr txBox="1"/>
          <p:nvPr/>
        </p:nvSpPr>
        <p:spPr>
          <a:xfrm>
            <a:off x="890099" y="2263697"/>
            <a:ext cx="6360331" cy="2677656"/>
          </a:xfrm>
          <a:prstGeom prst="rect">
            <a:avLst/>
          </a:prstGeom>
          <a:noFill/>
        </p:spPr>
        <p:txBody>
          <a:bodyPr wrap="square">
            <a:spAutoFit/>
          </a:bodyPr>
          <a:lstStyle/>
          <a:p>
            <a:pPr marL="0" marR="0" algn="just">
              <a:spcBef>
                <a:spcPts val="0"/>
              </a:spcBef>
              <a:spcAft>
                <a:spcPts val="0"/>
              </a:spcAft>
              <a:tabLst>
                <a:tab pos="90170" algn="l"/>
                <a:tab pos="180340" algn="l"/>
                <a:tab pos="270510" algn="l"/>
              </a:tabLst>
            </a:pP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2800" b="1"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êu</a:t>
            </a:r>
            <a:r>
              <a:rPr lang="en-US"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tabLst>
                <a:tab pos="90170" algn="l"/>
                <a:tab pos="180340" algn="l"/>
                <a:tab pos="270510" algn="l"/>
              </a:tabLst>
            </a:pPr>
            <a:r>
              <a:rPr lang="en-US"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họn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tabLst>
                <a:tab pos="90170" algn="l"/>
                <a:tab pos="180340" algn="l"/>
                <a:tab pos="270510" algn="l"/>
              </a:tabLst>
            </a:pP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dán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543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9285" y="4912126"/>
            <a:ext cx="1295107" cy="1527178"/>
          </a:xfrm>
          <a:prstGeom prst="rect">
            <a:avLst/>
          </a:prstGeom>
        </p:spPr>
      </p:pic>
      <p:sp>
        <p:nvSpPr>
          <p:cNvPr id="8" name="Hộp Văn bản 7">
            <a:extLst>
              <a:ext uri="{FF2B5EF4-FFF2-40B4-BE49-F238E27FC236}">
                <a16:creationId xmlns:a16="http://schemas.microsoft.com/office/drawing/2014/main"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Bảng 5">
            <a:extLst>
              <a:ext uri="{FF2B5EF4-FFF2-40B4-BE49-F238E27FC236}">
                <a16:creationId xmlns:a16="http://schemas.microsoft.com/office/drawing/2014/main" id="{EB5875D6-8242-4093-738B-CA3AE9F83E21}"/>
              </a:ext>
            </a:extLst>
          </p:cNvPr>
          <p:cNvGraphicFramePr>
            <a:graphicFrameLocks noGrp="1"/>
          </p:cNvGraphicFramePr>
          <p:nvPr>
            <p:extLst>
              <p:ext uri="{D42A27DB-BD31-4B8C-83A1-F6EECF244321}">
                <p14:modId xmlns:p14="http://schemas.microsoft.com/office/powerpoint/2010/main" val="1709175442"/>
              </p:ext>
            </p:extLst>
          </p:nvPr>
        </p:nvGraphicFramePr>
        <p:xfrm>
          <a:off x="1394006" y="821798"/>
          <a:ext cx="9887263" cy="1706880"/>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val="2148702234"/>
                    </a:ext>
                  </a:extLst>
                </a:gridCol>
              </a:tblGrid>
              <a:tr h="1360161">
                <a:tc>
                  <a:txBody>
                    <a:bodyPr/>
                    <a:lstStyle/>
                    <a:p>
                      <a:pPr marL="0" marR="0">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a. (</a:t>
                      </a:r>
                      <a:r>
                        <a:rPr lang="en-US" sz="2800" dirty="0" err="1">
                          <a:solidFill>
                            <a:srgbClr val="002060"/>
                          </a:solidFill>
                          <a:effectLst/>
                          <a:latin typeface="Times New Roman" panose="02020603050405020304" pitchFamily="18" charset="0"/>
                          <a:cs typeface="Times New Roman" panose="02020603050405020304" pitchFamily="18" charset="0"/>
                        </a:rPr>
                        <a:t>trắng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xóa</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trắng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tinh</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00000"/>
                        </a:lnSpc>
                        <a:spcBef>
                          <a:spcPts val="0"/>
                        </a:spcBef>
                        <a:spcAft>
                          <a:spcPts val="0"/>
                        </a:spcAft>
                        <a:buFont typeface="+mj-lt"/>
                        <a:buNone/>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Bức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tường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vôi</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trông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rất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đẹp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mắt</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00000"/>
                        </a:lnSpc>
                        <a:spcBef>
                          <a:spcPts val="0"/>
                        </a:spcBef>
                        <a:spcAft>
                          <a:spcPts val="0"/>
                        </a:spcAft>
                        <a:buFont typeface="+mj-lt"/>
                        <a:buNone/>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Chiếc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áo</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mới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của</a:t>
                      </a:r>
                      <a:r>
                        <a:rPr lang="en-US" sz="2800" dirty="0">
                          <a:solidFill>
                            <a:srgbClr val="002060"/>
                          </a:solidFill>
                          <a:effectLst/>
                          <a:latin typeface="Times New Roman" panose="02020603050405020304" pitchFamily="18" charset="0"/>
                          <a:cs typeface="Times New Roman" panose="02020603050405020304" pitchFamily="18" charset="0"/>
                        </a:rPr>
                        <a:t> An …………………… </a:t>
                      </a:r>
                      <a:r>
                        <a:rPr lang="en-US" sz="2800" dirty="0" err="1">
                          <a:solidFill>
                            <a:srgbClr val="002060"/>
                          </a:solidFill>
                          <a:effectLst/>
                          <a:latin typeface="Times New Roman" panose="02020603050405020304" pitchFamily="18" charset="0"/>
                          <a:cs typeface="Times New Roman" panose="02020603050405020304" pitchFamily="18" charset="0"/>
                        </a:rPr>
                        <a:t>một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màu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trông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sạch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đẹp</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quá</a:t>
                      </a:r>
                      <a:r>
                        <a:rPr lang="en-US" sz="2800" dirty="0">
                          <a:solidFill>
                            <a:srgbClr val="002060"/>
                          </a:solidFill>
                          <a:effectLst/>
                          <a:latin typeface="Times New Roman" panose="02020603050405020304" pitchFamily="18" charset="0"/>
                          <a:cs typeface="Times New Roman" panose="02020603050405020304" pitchFamily="18" charset="0"/>
                        </a:rPr>
                        <a:t>!</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6747056"/>
                  </a:ext>
                </a:extLst>
              </a:tr>
            </a:tbl>
          </a:graphicData>
        </a:graphic>
      </p:graphicFrame>
      <p:graphicFrame>
        <p:nvGraphicFramePr>
          <p:cNvPr id="7" name="Bảng 6">
            <a:extLst>
              <a:ext uri="{FF2B5EF4-FFF2-40B4-BE49-F238E27FC236}">
                <a16:creationId xmlns:a16="http://schemas.microsoft.com/office/drawing/2014/main" id="{249EE212-F20A-B44F-5939-7CBAE78C6430}"/>
              </a:ext>
            </a:extLst>
          </p:cNvPr>
          <p:cNvGraphicFramePr>
            <a:graphicFrameLocks noGrp="1"/>
          </p:cNvGraphicFramePr>
          <p:nvPr>
            <p:extLst>
              <p:ext uri="{D42A27DB-BD31-4B8C-83A1-F6EECF244321}">
                <p14:modId xmlns:p14="http://schemas.microsoft.com/office/powerpoint/2010/main" val="1180173572"/>
              </p:ext>
            </p:extLst>
          </p:nvPr>
        </p:nvGraphicFramePr>
        <p:xfrm>
          <a:off x="1394006" y="2643672"/>
          <a:ext cx="9558976" cy="2133600"/>
        </p:xfrm>
        <a:graphic>
          <a:graphicData uri="http://schemas.openxmlformats.org/drawingml/2006/table">
            <a:tbl>
              <a:tblPr firstRow="1" firstCol="1" bandRow="1">
                <a:tableStyleId>{5C22544A-7EE6-4342-B048-85BDC9FD1C3A}</a:tableStyleId>
              </a:tblPr>
              <a:tblGrid>
                <a:gridCol w="9558976">
                  <a:extLst>
                    <a:ext uri="{9D8B030D-6E8A-4147-A177-3AD203B41FA5}">
                      <a16:colId xmlns:a16="http://schemas.microsoft.com/office/drawing/2014/main" val="2148702234"/>
                    </a:ext>
                  </a:extLst>
                </a:gridCol>
              </a:tblGrid>
              <a:tr h="1527178">
                <a:tc>
                  <a:txBody>
                    <a:bodyPr/>
                    <a:lstStyle/>
                    <a:p>
                      <a:pPr marL="0" marR="0" algn="just">
                        <a:lnSpc>
                          <a:spcPct val="100000"/>
                        </a:lnSpc>
                        <a:spcBef>
                          <a:spcPts val="0"/>
                        </a:spcBef>
                        <a:spcAft>
                          <a:spcPts val="0"/>
                        </a:spcAft>
                      </a:pPr>
                      <a:r>
                        <a:rPr lang="en-US" sz="2800" b="1" dirty="0">
                          <a:solidFill>
                            <a:srgbClr val="002060"/>
                          </a:solidFill>
                          <a:effectLst/>
                          <a:latin typeface="Times New Roman" panose="02020603050405020304" pitchFamily="18" charset="0"/>
                          <a:cs typeface="Times New Roman" panose="02020603050405020304" pitchFamily="18" charset="0"/>
                        </a:rPr>
                        <a:t>b. (</a:t>
                      </a:r>
                      <a:r>
                        <a:rPr lang="en-US" sz="2800" b="1" dirty="0" err="1">
                          <a:solidFill>
                            <a:srgbClr val="002060"/>
                          </a:solidFill>
                          <a:effectLst/>
                          <a:latin typeface="Times New Roman" panose="02020603050405020304" pitchFamily="18" charset="0"/>
                          <a:cs typeface="Times New Roman" panose="02020603050405020304" pitchFamily="18" charset="0"/>
                        </a:rPr>
                        <a:t>thân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mẫu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mẹ</a:t>
                      </a:r>
                      <a:r>
                        <a:rPr lang="en-US" sz="2800" b="1"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Công</a:t>
                      </a:r>
                      <a:r>
                        <a:rPr lang="en-US" sz="2800" dirty="0">
                          <a:solidFill>
                            <a:srgbClr val="002060"/>
                          </a:solidFill>
                          <a:effectLst/>
                          <a:latin typeface="Times New Roman" panose="02020603050405020304" pitchFamily="18" charset="0"/>
                          <a:cs typeface="Times New Roman" panose="02020603050405020304" pitchFamily="18" charset="0"/>
                        </a:rPr>
                        <a:t> cha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núi</a:t>
                      </a:r>
                      <a:r>
                        <a:rPr lang="en-US" sz="2800" dirty="0">
                          <a:solidFill>
                            <a:srgbClr val="002060"/>
                          </a:solidFill>
                          <a:effectLst/>
                          <a:latin typeface="Times New Roman" panose="02020603050405020304" pitchFamily="18" charset="0"/>
                          <a:cs typeface="Times New Roman" panose="02020603050405020304" pitchFamily="18" charset="0"/>
                        </a:rPr>
                        <a:t> Thái </a:t>
                      </a:r>
                      <a:r>
                        <a:rPr lang="en-US" sz="2800" dirty="0" err="1">
                          <a:solidFill>
                            <a:srgbClr val="002060"/>
                          </a:solidFill>
                          <a:effectLst/>
                          <a:latin typeface="Times New Roman" panose="02020603050405020304" pitchFamily="18" charset="0"/>
                          <a:cs typeface="Times New Roman" panose="02020603050405020304" pitchFamily="18" charset="0"/>
                        </a:rPr>
                        <a:t>Sơn</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dirty="0" err="1">
                          <a:solidFill>
                            <a:srgbClr val="002060"/>
                          </a:solidFill>
                          <a:effectLst/>
                          <a:latin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nguồn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chảy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ra.</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Nhà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máy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Dệt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kim</a:t>
                      </a:r>
                      <a:r>
                        <a:rPr lang="en-US" sz="2800" dirty="0">
                          <a:solidFill>
                            <a:srgbClr val="002060"/>
                          </a:solidFill>
                          <a:effectLst/>
                          <a:latin typeface="Times New Roman" panose="02020603050405020304" pitchFamily="18" charset="0"/>
                          <a:cs typeface="Times New Roman" panose="02020603050405020304" pitchFamily="18" charset="0"/>
                        </a:rPr>
                        <a:t> Vinh </a:t>
                      </a:r>
                      <a:r>
                        <a:rPr lang="en-US" sz="2800" dirty="0" err="1">
                          <a:solidFill>
                            <a:srgbClr val="002060"/>
                          </a:solidFill>
                          <a:effectLst/>
                          <a:latin typeface="Times New Roman" panose="02020603050405020304" pitchFamily="18" charset="0"/>
                          <a:cs typeface="Times New Roman" panose="02020603050405020304" pitchFamily="18" charset="0"/>
                        </a:rPr>
                        <a:t>mang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tên</a:t>
                      </a:r>
                      <a:r>
                        <a:rPr lang="en-US" sz="2800" dirty="0">
                          <a:solidFill>
                            <a:srgbClr val="002060"/>
                          </a:solidFill>
                          <a:effectLst/>
                          <a:latin typeface="Times New Roman" panose="02020603050405020304" pitchFamily="18" charset="0"/>
                          <a:cs typeface="Times New Roman" panose="02020603050405020304" pitchFamily="18" charset="0"/>
                        </a:rPr>
                        <a:t> Hoàng </a:t>
                      </a:r>
                      <a:r>
                        <a:rPr lang="en-US" sz="2800" dirty="0" err="1">
                          <a:solidFill>
                            <a:srgbClr val="002060"/>
                          </a:solidFill>
                          <a:effectLst/>
                          <a:latin typeface="Times New Roman" panose="02020603050405020304" pitchFamily="18" charset="0"/>
                          <a:cs typeface="Times New Roman" panose="02020603050405020304" pitchFamily="18" charset="0"/>
                        </a:rPr>
                        <a:t>Thị</a:t>
                      </a:r>
                      <a:r>
                        <a:rPr lang="en-US" sz="2800" dirty="0">
                          <a:solidFill>
                            <a:srgbClr val="002060"/>
                          </a:solidFill>
                          <a:effectLst/>
                          <a:latin typeface="Times New Roman" panose="02020603050405020304" pitchFamily="18" charset="0"/>
                          <a:cs typeface="Times New Roman" panose="02020603050405020304" pitchFamily="18" charset="0"/>
                        </a:rPr>
                        <a:t> Loan - ……………..    </a:t>
                      </a:r>
                      <a:r>
                        <a:rPr lang="en-US" sz="2800" dirty="0" err="1">
                          <a:solidFill>
                            <a:srgbClr val="002060"/>
                          </a:solidFill>
                          <a:effectLst/>
                          <a:latin typeface="Times New Roman" panose="02020603050405020304" pitchFamily="18" charset="0"/>
                          <a:cs typeface="Times New Roman" panose="02020603050405020304" pitchFamily="18" charset="0"/>
                        </a:rPr>
                        <a:t>Chủ</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tịch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Hồ</a:t>
                      </a:r>
                      <a:r>
                        <a:rPr lang="en-US" sz="2800" dirty="0">
                          <a:solidFill>
                            <a:srgbClr val="002060"/>
                          </a:solidFill>
                          <a:effectLst/>
                          <a:latin typeface="Times New Roman" panose="02020603050405020304" pitchFamily="18" charset="0"/>
                          <a:cs typeface="Times New Roman" panose="02020603050405020304" pitchFamily="18" charset="0"/>
                        </a:rPr>
                        <a:t> Chí Minh.</a:t>
                      </a:r>
                    </a:p>
                  </a:txBody>
                  <a:tcPr marL="68580" marR="68580" marT="0" marB="0">
                    <a:noFill/>
                  </a:tcPr>
                </a:tc>
                <a:extLst>
                  <a:ext uri="{0D108BD9-81ED-4DB2-BD59-A6C34878D82A}">
                    <a16:rowId xmlns:a16="http://schemas.microsoft.com/office/drawing/2014/main" val="2466747056"/>
                  </a:ext>
                </a:extLst>
              </a:tr>
            </a:tbl>
          </a:graphicData>
        </a:graphic>
      </p:graphicFrame>
      <p:graphicFrame>
        <p:nvGraphicFramePr>
          <p:cNvPr id="10" name="Bảng 9">
            <a:extLst>
              <a:ext uri="{FF2B5EF4-FFF2-40B4-BE49-F238E27FC236}">
                <a16:creationId xmlns:a16="http://schemas.microsoft.com/office/drawing/2014/main" id="{61B23CA2-B27B-8E27-FBC5-4EABFD5A1B3A}"/>
              </a:ext>
            </a:extLst>
          </p:cNvPr>
          <p:cNvGraphicFramePr>
            <a:graphicFrameLocks noGrp="1"/>
          </p:cNvGraphicFramePr>
          <p:nvPr>
            <p:extLst>
              <p:ext uri="{D42A27DB-BD31-4B8C-83A1-F6EECF244321}">
                <p14:modId xmlns:p14="http://schemas.microsoft.com/office/powerpoint/2010/main" val="2723622500"/>
              </p:ext>
            </p:extLst>
          </p:nvPr>
        </p:nvGraphicFramePr>
        <p:xfrm>
          <a:off x="1394006" y="4796282"/>
          <a:ext cx="9887263" cy="2148916"/>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val="2148702234"/>
                    </a:ext>
                  </a:extLst>
                </a:gridCol>
              </a:tblGrid>
              <a:tr h="2148916">
                <a:tc>
                  <a:txBody>
                    <a:bodyPr/>
                    <a:lstStyle/>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c. (</a:t>
                      </a:r>
                      <a:r>
                        <a:rPr lang="en-US" sz="2800" dirty="0" err="1">
                          <a:solidFill>
                            <a:srgbClr val="002060"/>
                          </a:solidFill>
                          <a:effectLst/>
                          <a:latin typeface="Times New Roman" panose="02020603050405020304" pitchFamily="18" charset="0"/>
                          <a:cs typeface="Times New Roman" panose="02020603050405020304" pitchFamily="18" charset="0"/>
                        </a:rPr>
                        <a:t>phu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nhân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vợ</a:t>
                      </a:r>
                      <a:r>
                        <a:rPr lang="en-US" sz="2800"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Tham</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dự</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buổi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chiêu</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đãi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có</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ngài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đại</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sứ</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Thuận</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thuận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chồng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tát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bể</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Đông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cũng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cạn</a:t>
                      </a:r>
                      <a:r>
                        <a:rPr lang="en-US" sz="2800" dirty="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66747056"/>
                  </a:ext>
                </a:extLst>
              </a:tr>
            </a:tbl>
          </a:graphicData>
        </a:graphic>
      </p:graphicFrame>
    </p:spTree>
    <p:extLst>
      <p:ext uri="{BB962C8B-B14F-4D97-AF65-F5344CB8AC3E}">
        <p14:creationId xmlns:p14="http://schemas.microsoft.com/office/powerpoint/2010/main" val="314327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9285" y="4912126"/>
            <a:ext cx="1295107" cy="1527178"/>
          </a:xfrm>
          <a:prstGeom prst="rect">
            <a:avLst/>
          </a:prstGeom>
        </p:spPr>
      </p:pic>
      <p:sp>
        <p:nvSpPr>
          <p:cNvPr id="8" name="Hộp Văn bản 7">
            <a:extLst>
              <a:ext uri="{FF2B5EF4-FFF2-40B4-BE49-F238E27FC236}">
                <a16:creationId xmlns:a16="http://schemas.microsoft.com/office/drawing/2014/main"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Bảng 5">
            <a:extLst>
              <a:ext uri="{FF2B5EF4-FFF2-40B4-BE49-F238E27FC236}">
                <a16:creationId xmlns:a16="http://schemas.microsoft.com/office/drawing/2014/main" id="{EB5875D6-8242-4093-738B-CA3AE9F83E21}"/>
              </a:ext>
            </a:extLst>
          </p:cNvPr>
          <p:cNvGraphicFramePr>
            <a:graphicFrameLocks noGrp="1"/>
          </p:cNvGraphicFramePr>
          <p:nvPr>
            <p:extLst>
              <p:ext uri="{D42A27DB-BD31-4B8C-83A1-F6EECF244321}">
                <p14:modId xmlns:p14="http://schemas.microsoft.com/office/powerpoint/2010/main" val="562186092"/>
              </p:ext>
            </p:extLst>
          </p:nvPr>
        </p:nvGraphicFramePr>
        <p:xfrm>
          <a:off x="1459320" y="1583798"/>
          <a:ext cx="9887263" cy="2926080"/>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val="2148702234"/>
                    </a:ext>
                  </a:extLst>
                </a:gridCol>
              </a:tblGrid>
              <a:tr h="1360161">
                <a:tc>
                  <a:txBody>
                    <a:bodyPr/>
                    <a:lstStyle/>
                    <a:p>
                      <a:pPr marL="0" marR="0">
                        <a:lnSpc>
                          <a:spcPct val="150000"/>
                        </a:lnSpc>
                        <a:spcBef>
                          <a:spcPts val="0"/>
                        </a:spcBef>
                        <a:spcAft>
                          <a:spcPts val="0"/>
                        </a:spcAft>
                      </a:pPr>
                      <a:r>
                        <a:rPr lang="en-US" sz="3200" dirty="0">
                          <a:solidFill>
                            <a:srgbClr val="002060"/>
                          </a:solidFill>
                          <a:effectLst/>
                          <a:latin typeface="Times New Roman" panose="02020603050405020304" pitchFamily="18" charset="0"/>
                          <a:cs typeface="Times New Roman" panose="02020603050405020304" pitchFamily="18" charset="0"/>
                        </a:rPr>
                        <a:t>a. (</a:t>
                      </a:r>
                      <a:r>
                        <a:rPr lang="en-US" sz="3200" dirty="0" err="1">
                          <a:solidFill>
                            <a:srgbClr val="002060"/>
                          </a:solidFill>
                          <a:effectLst/>
                          <a:latin typeface="Times New Roman" panose="02020603050405020304" pitchFamily="18" charset="0"/>
                          <a:cs typeface="Times New Roman" panose="02020603050405020304" pitchFamily="18" charset="0"/>
                        </a:rPr>
                        <a:t>trắng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xóa</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trắng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tinh</a:t>
                      </a:r>
                      <a:r>
                        <a:rPr lang="en-US" sz="32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50000"/>
                        </a:lnSpc>
                        <a:spcBef>
                          <a:spcPts val="0"/>
                        </a:spcBef>
                        <a:spcAft>
                          <a:spcPts val="0"/>
                        </a:spcAft>
                        <a:buFont typeface="+mj-lt"/>
                        <a:buNone/>
                      </a:pPr>
                      <a:r>
                        <a:rPr lang="en-US" sz="3200" dirty="0">
                          <a:solidFill>
                            <a:srgbClr val="002060"/>
                          </a:solidFill>
                          <a:effectLst/>
                          <a:latin typeface="Times New Roman" panose="02020603050405020304" pitchFamily="18" charset="0"/>
                          <a:cs typeface="Times New Roman" panose="02020603050405020304" pitchFamily="18" charset="0"/>
                        </a:rPr>
                        <a:t>1. </a:t>
                      </a:r>
                      <a:r>
                        <a:rPr lang="en-US" sz="3200" dirty="0" err="1">
                          <a:solidFill>
                            <a:srgbClr val="002060"/>
                          </a:solidFill>
                          <a:effectLst/>
                          <a:latin typeface="Times New Roman" panose="02020603050405020304" pitchFamily="18" charset="0"/>
                          <a:cs typeface="Times New Roman" panose="02020603050405020304" pitchFamily="18" charset="0"/>
                        </a:rPr>
                        <a:t>Bức</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tường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vôi</a:t>
                      </a:r>
                      <a:r>
                        <a:rPr lang="en-US" sz="3200" dirty="0">
                          <a:solidFill>
                            <a:srgbClr val="002060"/>
                          </a:solidFill>
                          <a:effectLst/>
                          <a:latin typeface="Times New Roman" panose="02020603050405020304" pitchFamily="18" charset="0"/>
                          <a:cs typeface="Times New Roman" panose="02020603050405020304" pitchFamily="18" charset="0"/>
                        </a:rPr>
                        <a:t> ………………, </a:t>
                      </a:r>
                      <a:r>
                        <a:rPr lang="en-US" sz="3200" dirty="0" err="1">
                          <a:solidFill>
                            <a:srgbClr val="002060"/>
                          </a:solidFill>
                          <a:effectLst/>
                          <a:latin typeface="Times New Roman" panose="02020603050405020304" pitchFamily="18" charset="0"/>
                          <a:cs typeface="Times New Roman" panose="02020603050405020304" pitchFamily="18" charset="0"/>
                        </a:rPr>
                        <a:t>trông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rất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đẹp</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mắt</a:t>
                      </a:r>
                      <a:r>
                        <a:rPr lang="en-US" sz="3200" dirty="0">
                          <a:solidFill>
                            <a:srgbClr val="002060"/>
                          </a:solidFill>
                          <a:effectLst/>
                          <a:latin typeface="Times New Roman" panose="02020603050405020304" pitchFamily="18" charset="0"/>
                          <a:cs typeface="Times New Roman" panose="02020603050405020304" pitchFamily="18" charset="0"/>
                        </a:rPr>
                        <a:t>.</a:t>
                      </a:r>
                    </a:p>
                    <a:p>
                      <a:pPr marL="0" marR="0" lvl="0" indent="0">
                        <a:lnSpc>
                          <a:spcPct val="150000"/>
                        </a:lnSpc>
                        <a:spcBef>
                          <a:spcPts val="0"/>
                        </a:spcBef>
                        <a:spcAft>
                          <a:spcPts val="0"/>
                        </a:spcAft>
                        <a:buFont typeface="+mj-lt"/>
                        <a:buNone/>
                      </a:pPr>
                      <a:r>
                        <a:rPr lang="en-US" sz="3200" dirty="0">
                          <a:solidFill>
                            <a:srgbClr val="002060"/>
                          </a:solidFill>
                          <a:effectLst/>
                          <a:latin typeface="Times New Roman" panose="02020603050405020304" pitchFamily="18" charset="0"/>
                          <a:cs typeface="Times New Roman" panose="02020603050405020304" pitchFamily="18" charset="0"/>
                        </a:rPr>
                        <a:t>2. </a:t>
                      </a:r>
                      <a:r>
                        <a:rPr lang="en-US" sz="3200" dirty="0" err="1">
                          <a:solidFill>
                            <a:srgbClr val="002060"/>
                          </a:solidFill>
                          <a:effectLst/>
                          <a:latin typeface="Times New Roman" panose="02020603050405020304" pitchFamily="18" charset="0"/>
                          <a:cs typeface="Times New Roman" panose="02020603050405020304" pitchFamily="18" charset="0"/>
                        </a:rPr>
                        <a:t>Chiếc</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áo</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mới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của</a:t>
                      </a:r>
                      <a:r>
                        <a:rPr lang="en-US" sz="3200" dirty="0">
                          <a:solidFill>
                            <a:srgbClr val="002060"/>
                          </a:solidFill>
                          <a:effectLst/>
                          <a:latin typeface="Times New Roman" panose="02020603050405020304" pitchFamily="18" charset="0"/>
                          <a:cs typeface="Times New Roman" panose="02020603050405020304" pitchFamily="18" charset="0"/>
                        </a:rPr>
                        <a:t> An …………………… </a:t>
                      </a:r>
                      <a:r>
                        <a:rPr lang="en-US" sz="3200" dirty="0" err="1">
                          <a:solidFill>
                            <a:srgbClr val="002060"/>
                          </a:solidFill>
                          <a:effectLst/>
                          <a:latin typeface="Times New Roman" panose="02020603050405020304" pitchFamily="18" charset="0"/>
                          <a:cs typeface="Times New Roman" panose="02020603050405020304" pitchFamily="18" charset="0"/>
                        </a:rPr>
                        <a:t>một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màu</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trông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sạch</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đẹp</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quá</a:t>
                      </a:r>
                      <a:r>
                        <a:rPr lang="en-US" sz="3200" dirty="0">
                          <a:solidFill>
                            <a:srgbClr val="002060"/>
                          </a:solidFill>
                          <a:effectLst/>
                          <a:latin typeface="Times New Roman" panose="02020603050405020304" pitchFamily="18" charset="0"/>
                          <a:cs typeface="Times New Roman" panose="02020603050405020304" pitchFamily="18" charset="0"/>
                        </a:rPr>
                        <a:t>!</a:t>
                      </a: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6747056"/>
                  </a:ext>
                </a:extLst>
              </a:tr>
            </a:tbl>
          </a:graphicData>
        </a:graphic>
      </p:graphicFrame>
      <p:sp>
        <p:nvSpPr>
          <p:cNvPr id="4" name="Hộp Văn bản 3">
            <a:extLst>
              <a:ext uri="{FF2B5EF4-FFF2-40B4-BE49-F238E27FC236}">
                <a16:creationId xmlns:a16="http://schemas.microsoft.com/office/drawing/2014/main" id="{6F0020EA-B050-27CD-E6EE-FAF283630954}"/>
              </a:ext>
            </a:extLst>
          </p:cNvPr>
          <p:cNvSpPr txBox="1"/>
          <p:nvPr/>
        </p:nvSpPr>
        <p:spPr>
          <a:xfrm>
            <a:off x="4786055" y="2418248"/>
            <a:ext cx="2102569"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cs typeface="Times New Roman" panose="02020603050405020304" pitchFamily="18" charset="0"/>
              </a:rPr>
              <a:t>trắng</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xóa</a:t>
            </a:r>
            <a:r>
              <a:rPr lang="en-US" sz="3200" b="1" dirty="0">
                <a:solidFill>
                  <a:srgbClr val="FF0000"/>
                </a:solidFill>
                <a:effectLst/>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984CE4E2-292F-0A94-A93D-F1EEEA01087A}"/>
              </a:ext>
            </a:extLst>
          </p:cNvPr>
          <p:cNvSpPr txBox="1"/>
          <p:nvPr/>
        </p:nvSpPr>
        <p:spPr>
          <a:xfrm>
            <a:off x="6051127" y="3208859"/>
            <a:ext cx="2102569"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cs typeface="Times New Roman" panose="02020603050405020304" pitchFamily="18" charset="0"/>
              </a:rPr>
              <a:t>trắng</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0308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66236" y="4994502"/>
            <a:ext cx="1295107" cy="1527178"/>
          </a:xfrm>
          <a:prstGeom prst="rect">
            <a:avLst/>
          </a:prstGeom>
        </p:spPr>
      </p:pic>
      <p:sp>
        <p:nvSpPr>
          <p:cNvPr id="8" name="Hộp Văn bản 7">
            <a:extLst>
              <a:ext uri="{FF2B5EF4-FFF2-40B4-BE49-F238E27FC236}">
                <a16:creationId xmlns:a16="http://schemas.microsoft.com/office/drawing/2014/main"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Bảng 12">
            <a:extLst>
              <a:ext uri="{FF2B5EF4-FFF2-40B4-BE49-F238E27FC236}">
                <a16:creationId xmlns:a16="http://schemas.microsoft.com/office/drawing/2014/main" id="{80E51B0F-5067-05FF-2CEC-DA77941C7E76}"/>
              </a:ext>
            </a:extLst>
          </p:cNvPr>
          <p:cNvGraphicFramePr>
            <a:graphicFrameLocks noGrp="1"/>
          </p:cNvGraphicFramePr>
          <p:nvPr>
            <p:extLst>
              <p:ext uri="{D42A27DB-BD31-4B8C-83A1-F6EECF244321}">
                <p14:modId xmlns:p14="http://schemas.microsoft.com/office/powerpoint/2010/main" val="2622769462"/>
              </p:ext>
            </p:extLst>
          </p:nvPr>
        </p:nvGraphicFramePr>
        <p:xfrm>
          <a:off x="1530657" y="1204796"/>
          <a:ext cx="9558976" cy="3657600"/>
        </p:xfrm>
        <a:graphic>
          <a:graphicData uri="http://schemas.openxmlformats.org/drawingml/2006/table">
            <a:tbl>
              <a:tblPr firstRow="1" firstCol="1" bandRow="1">
                <a:tableStyleId>{5C22544A-7EE6-4342-B048-85BDC9FD1C3A}</a:tableStyleId>
              </a:tblPr>
              <a:tblGrid>
                <a:gridCol w="9558976">
                  <a:extLst>
                    <a:ext uri="{9D8B030D-6E8A-4147-A177-3AD203B41FA5}">
                      <a16:colId xmlns:a16="http://schemas.microsoft.com/office/drawing/2014/main" val="2148702234"/>
                    </a:ext>
                  </a:extLst>
                </a:gridCol>
              </a:tblGrid>
              <a:tr h="2821808">
                <a:tc>
                  <a:txBody>
                    <a:bodyPr/>
                    <a:lstStyle/>
                    <a:p>
                      <a:pPr marL="0" marR="0" algn="just">
                        <a:lnSpc>
                          <a:spcPct val="150000"/>
                        </a:lnSpc>
                        <a:spcBef>
                          <a:spcPts val="0"/>
                        </a:spcBef>
                        <a:spcAft>
                          <a:spcPts val="1200"/>
                        </a:spcAft>
                      </a:pPr>
                      <a:r>
                        <a:rPr lang="en-US" sz="2800" b="1" dirty="0">
                          <a:solidFill>
                            <a:srgbClr val="002060"/>
                          </a:solidFill>
                          <a:effectLst/>
                          <a:latin typeface="Arial" panose="020B0604020202020204" pitchFamily="34" charset="0"/>
                          <a:cs typeface="Arial" panose="020B0604020202020204" pitchFamily="34" charset="0"/>
                        </a:rPr>
                        <a:t>b. </a:t>
                      </a:r>
                      <a:r>
                        <a:rPr lang="en-US" sz="2800" b="1" dirty="0">
                          <a:solidFill>
                            <a:srgbClr val="002060"/>
                          </a:solidFill>
                          <a:effectLst/>
                          <a:latin typeface="Times New Roman" panose="02020603050405020304" pitchFamily="18" charset="0"/>
                          <a:cs typeface="Times New Roman" panose="02020603050405020304" pitchFamily="18" charset="0"/>
                        </a:rPr>
                        <a:t>(</a:t>
                      </a:r>
                      <a:r>
                        <a:rPr lang="en-US" sz="2800" b="1" dirty="0" err="1">
                          <a:solidFill>
                            <a:srgbClr val="002060"/>
                          </a:solidFill>
                          <a:effectLst/>
                          <a:latin typeface="Times New Roman" panose="02020603050405020304" pitchFamily="18" charset="0"/>
                          <a:cs typeface="Times New Roman" panose="02020603050405020304" pitchFamily="18" charset="0"/>
                        </a:rPr>
                        <a:t>thân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mẫu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mẹ</a:t>
                      </a:r>
                      <a:r>
                        <a:rPr lang="en-US" sz="2800" b="1"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1200"/>
                        </a:spcAft>
                      </a:pPr>
                      <a:r>
                        <a:rPr lang="en-US" sz="2800" dirty="0">
                          <a:solidFill>
                            <a:srgbClr val="002060"/>
                          </a:solidFill>
                          <a:effectLst/>
                          <a:latin typeface="Times New Roman" panose="02020603050405020304" pitchFamily="18" charset="0"/>
                          <a:cs typeface="Times New Roman" panose="02020603050405020304" pitchFamily="18" charset="0"/>
                        </a:rPr>
                        <a:t>1. </a:t>
                      </a:r>
                      <a:r>
                        <a:rPr lang="en-US" sz="2800" dirty="0" err="1">
                          <a:solidFill>
                            <a:srgbClr val="002060"/>
                          </a:solidFill>
                          <a:effectLst/>
                          <a:latin typeface="Times New Roman" panose="02020603050405020304" pitchFamily="18" charset="0"/>
                          <a:cs typeface="Times New Roman" panose="02020603050405020304" pitchFamily="18" charset="0"/>
                        </a:rPr>
                        <a:t>Công</a:t>
                      </a:r>
                      <a:r>
                        <a:rPr lang="en-US" sz="2800" dirty="0">
                          <a:solidFill>
                            <a:srgbClr val="002060"/>
                          </a:solidFill>
                          <a:effectLst/>
                          <a:latin typeface="Times New Roman" panose="02020603050405020304" pitchFamily="18" charset="0"/>
                          <a:cs typeface="Times New Roman" panose="02020603050405020304" pitchFamily="18" charset="0"/>
                        </a:rPr>
                        <a:t> cha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núi</a:t>
                      </a:r>
                      <a:r>
                        <a:rPr lang="en-US" sz="2800" dirty="0">
                          <a:solidFill>
                            <a:srgbClr val="002060"/>
                          </a:solidFill>
                          <a:effectLst/>
                          <a:latin typeface="Times New Roman" panose="02020603050405020304" pitchFamily="18" charset="0"/>
                          <a:cs typeface="Times New Roman" panose="02020603050405020304" pitchFamily="18" charset="0"/>
                        </a:rPr>
                        <a:t> Thái </a:t>
                      </a:r>
                      <a:r>
                        <a:rPr lang="en-US" sz="2800" dirty="0" err="1">
                          <a:solidFill>
                            <a:srgbClr val="002060"/>
                          </a:solidFill>
                          <a:effectLst/>
                          <a:latin typeface="Times New Roman" panose="02020603050405020304" pitchFamily="18" charset="0"/>
                          <a:cs typeface="Times New Roman" panose="02020603050405020304" pitchFamily="18" charset="0"/>
                        </a:rPr>
                        <a:t>Sơn</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1200"/>
                        </a:spcAft>
                      </a:pPr>
                      <a:r>
                        <a:rPr lang="en-US" sz="2800" dirty="0" err="1">
                          <a:solidFill>
                            <a:srgbClr val="002060"/>
                          </a:solidFill>
                          <a:effectLst/>
                          <a:latin typeface="Times New Roman" panose="02020603050405020304" pitchFamily="18" charset="0"/>
                          <a:cs typeface="Times New Roman" panose="02020603050405020304" pitchFamily="18" charset="0"/>
                        </a:rPr>
                        <a:t>Nghĩa</a:t>
                      </a:r>
                      <a:r>
                        <a:rPr lang="en-US" sz="2800" dirty="0">
                          <a:solidFill>
                            <a:srgbClr val="002060"/>
                          </a:solidFill>
                          <a:effectLst/>
                          <a:latin typeface="Times New Roman" panose="02020603050405020304" pitchFamily="18" charset="0"/>
                          <a:cs typeface="Times New Roman" panose="02020603050405020304" pitchFamily="18" charset="0"/>
                        </a:rPr>
                        <a:t>   ……….   </a:t>
                      </a:r>
                      <a:r>
                        <a:rPr lang="en-US" sz="2800" dirty="0" err="1">
                          <a:solidFill>
                            <a:srgbClr val="002060"/>
                          </a:solidFill>
                          <a:effectLst/>
                          <a:latin typeface="Times New Roman" panose="02020603050405020304" pitchFamily="18" charset="0"/>
                          <a:cs typeface="Times New Roman" panose="02020603050405020304" pitchFamily="18" charset="0"/>
                        </a:rPr>
                        <a:t>như</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nước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trong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nguồn</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chảy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ra.</a:t>
                      </a:r>
                      <a:endParaRPr lang="en-US" sz="2800" dirty="0">
                        <a:solidFill>
                          <a:srgbClr val="002060"/>
                        </a:solidFill>
                        <a:effectLst/>
                        <a:latin typeface="Times New Roman" panose="02020603050405020304" pitchFamily="18" charset="0"/>
                        <a:cs typeface="Times New Roman" panose="02020603050405020304" pitchFamily="18" charset="0"/>
                      </a:endParaRPr>
                    </a:p>
                    <a:p>
                      <a:pPr marL="0" marR="0" algn="just">
                        <a:lnSpc>
                          <a:spcPct val="150000"/>
                        </a:lnSpc>
                        <a:spcBef>
                          <a:spcPts val="0"/>
                        </a:spcBef>
                        <a:spcAft>
                          <a:spcPts val="1200"/>
                        </a:spcAft>
                      </a:pPr>
                      <a:r>
                        <a:rPr lang="en-US" sz="2800" dirty="0">
                          <a:solidFill>
                            <a:srgbClr val="002060"/>
                          </a:solidFill>
                          <a:effectLst/>
                          <a:latin typeface="Times New Roman" panose="02020603050405020304" pitchFamily="18" charset="0"/>
                          <a:cs typeface="Times New Roman" panose="02020603050405020304" pitchFamily="18" charset="0"/>
                        </a:rPr>
                        <a:t>2. </a:t>
                      </a:r>
                      <a:r>
                        <a:rPr lang="en-US" sz="2800" dirty="0" err="1">
                          <a:solidFill>
                            <a:srgbClr val="002060"/>
                          </a:solidFill>
                          <a:effectLst/>
                          <a:latin typeface="Times New Roman" panose="02020603050405020304" pitchFamily="18" charset="0"/>
                          <a:cs typeface="Times New Roman" panose="02020603050405020304" pitchFamily="18" charset="0"/>
                        </a:rPr>
                        <a:t>Nhà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máy</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Dệt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kim</a:t>
                      </a:r>
                      <a:r>
                        <a:rPr lang="en-US" sz="2800" dirty="0">
                          <a:solidFill>
                            <a:srgbClr val="002060"/>
                          </a:solidFill>
                          <a:effectLst/>
                          <a:latin typeface="Times New Roman" panose="02020603050405020304" pitchFamily="18" charset="0"/>
                          <a:cs typeface="Times New Roman" panose="02020603050405020304" pitchFamily="18" charset="0"/>
                        </a:rPr>
                        <a:t> Vinh </a:t>
                      </a:r>
                      <a:r>
                        <a:rPr lang="en-US" sz="2800" dirty="0" err="1">
                          <a:solidFill>
                            <a:srgbClr val="002060"/>
                          </a:solidFill>
                          <a:effectLst/>
                          <a:latin typeface="Times New Roman" panose="02020603050405020304" pitchFamily="18" charset="0"/>
                          <a:cs typeface="Times New Roman" panose="02020603050405020304" pitchFamily="18" charset="0"/>
                        </a:rPr>
                        <a:t>mang</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tên</a:t>
                      </a:r>
                      <a:r>
                        <a:rPr lang="en-US" sz="2800" dirty="0">
                          <a:solidFill>
                            <a:srgbClr val="002060"/>
                          </a:solidFill>
                          <a:effectLst/>
                          <a:latin typeface="Times New Roman" panose="02020603050405020304" pitchFamily="18" charset="0"/>
                          <a:cs typeface="Times New Roman" panose="02020603050405020304" pitchFamily="18" charset="0"/>
                        </a:rPr>
                        <a:t> Hoàng </a:t>
                      </a:r>
                      <a:r>
                        <a:rPr lang="en-US" sz="2800" dirty="0" err="1">
                          <a:solidFill>
                            <a:srgbClr val="002060"/>
                          </a:solidFill>
                          <a:effectLst/>
                          <a:latin typeface="Times New Roman" panose="02020603050405020304" pitchFamily="18" charset="0"/>
                          <a:cs typeface="Times New Roman" panose="02020603050405020304" pitchFamily="18" charset="0"/>
                        </a:rPr>
                        <a:t>Thị</a:t>
                      </a:r>
                      <a:r>
                        <a:rPr lang="en-US" sz="2800" dirty="0">
                          <a:solidFill>
                            <a:srgbClr val="002060"/>
                          </a:solidFill>
                          <a:effectLst/>
                          <a:latin typeface="Times New Roman" panose="02020603050405020304" pitchFamily="18" charset="0"/>
                          <a:cs typeface="Times New Roman" panose="02020603050405020304" pitchFamily="18" charset="0"/>
                        </a:rPr>
                        <a:t> Loan - ……………..    </a:t>
                      </a:r>
                      <a:r>
                        <a:rPr lang="en-US" sz="2800" dirty="0" err="1">
                          <a:solidFill>
                            <a:srgbClr val="002060"/>
                          </a:solidFill>
                          <a:effectLst/>
                          <a:latin typeface="Times New Roman" panose="02020603050405020304" pitchFamily="18" charset="0"/>
                          <a:cs typeface="Times New Roman" panose="02020603050405020304" pitchFamily="18" charset="0"/>
                        </a:rPr>
                        <a:t>Chủ</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tịch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Hồ</a:t>
                      </a:r>
                      <a:r>
                        <a:rPr lang="en-US" sz="2800" dirty="0">
                          <a:solidFill>
                            <a:srgbClr val="002060"/>
                          </a:solidFill>
                          <a:effectLst/>
                          <a:latin typeface="Times New Roman" panose="02020603050405020304" pitchFamily="18" charset="0"/>
                          <a:cs typeface="Times New Roman" panose="02020603050405020304" pitchFamily="18" charset="0"/>
                        </a:rPr>
                        <a:t> Chí Minh.</a:t>
                      </a:r>
                    </a:p>
                  </a:txBody>
                  <a:tcPr marL="68580" marR="68580" marT="0" marB="0">
                    <a:noFill/>
                  </a:tcPr>
                </a:tc>
                <a:extLst>
                  <a:ext uri="{0D108BD9-81ED-4DB2-BD59-A6C34878D82A}">
                    <a16:rowId xmlns:a16="http://schemas.microsoft.com/office/drawing/2014/main" val="2466747056"/>
                  </a:ext>
                </a:extLst>
              </a:tr>
            </a:tbl>
          </a:graphicData>
        </a:graphic>
      </p:graphicFrame>
      <p:sp>
        <p:nvSpPr>
          <p:cNvPr id="3" name="Hộp Văn bản 2">
            <a:extLst>
              <a:ext uri="{FF2B5EF4-FFF2-40B4-BE49-F238E27FC236}">
                <a16:creationId xmlns:a16="http://schemas.microsoft.com/office/drawing/2014/main" id="{4C7D9B0E-BB67-8D9D-7834-50E2A5149920}"/>
              </a:ext>
            </a:extLst>
          </p:cNvPr>
          <p:cNvSpPr txBox="1"/>
          <p:nvPr/>
        </p:nvSpPr>
        <p:spPr>
          <a:xfrm>
            <a:off x="3033861" y="2805260"/>
            <a:ext cx="2102569"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mẹ</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C2823C03-36FB-1FB8-8CB4-09C08D7D1DF5}"/>
              </a:ext>
            </a:extLst>
          </p:cNvPr>
          <p:cNvSpPr txBox="1"/>
          <p:nvPr/>
        </p:nvSpPr>
        <p:spPr>
          <a:xfrm>
            <a:off x="1530657" y="4216947"/>
            <a:ext cx="2102569"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mẫu</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51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圆角矩形 17">
            <a:extLst>
              <a:ext uri="{FF2B5EF4-FFF2-40B4-BE49-F238E27FC236}">
                <a16:creationId xmlns:a16="http://schemas.microsoft.com/office/drawing/2014/main" id="{DEE924C4-0E7C-C381-60B4-29EBC0CDBB3B}"/>
              </a:ext>
            </a:extLst>
          </p:cNvPr>
          <p:cNvSpPr/>
          <p:nvPr/>
        </p:nvSpPr>
        <p:spPr>
          <a:xfrm>
            <a:off x="585478" y="211163"/>
            <a:ext cx="11133438" cy="6472441"/>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cs typeface="+mn-ea"/>
              <a:sym typeface="+mn-lt"/>
            </a:endParaRPr>
          </a:p>
        </p:txBody>
      </p:sp>
      <p:pic>
        <p:nvPicPr>
          <p:cNvPr id="11" name="图片 3">
            <a:extLst>
              <a:ext uri="{FF2B5EF4-FFF2-40B4-BE49-F238E27FC236}">
                <a16:creationId xmlns:a16="http://schemas.microsoft.com/office/drawing/2014/main" id="{B2A14BF2-5574-27D8-561C-6C3E82A850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628" y="-211163"/>
            <a:ext cx="12479628" cy="6858000"/>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9285" y="4912126"/>
            <a:ext cx="1295107" cy="1527178"/>
          </a:xfrm>
          <a:prstGeom prst="rect">
            <a:avLst/>
          </a:prstGeom>
        </p:spPr>
      </p:pic>
      <p:sp>
        <p:nvSpPr>
          <p:cNvPr id="8" name="Hộp Văn bản 7">
            <a:extLst>
              <a:ext uri="{FF2B5EF4-FFF2-40B4-BE49-F238E27FC236}">
                <a16:creationId xmlns:a16="http://schemas.microsoft.com/office/drawing/2014/main" id="{3B0E162E-F053-E06D-5E60-D0F7245F2D9C}"/>
              </a:ext>
            </a:extLst>
          </p:cNvPr>
          <p:cNvSpPr txBox="1"/>
          <p:nvPr/>
        </p:nvSpPr>
        <p:spPr>
          <a:xfrm>
            <a:off x="3048786" y="330115"/>
            <a:ext cx="6094428" cy="578882"/>
          </a:xfrm>
          <a:prstGeom prst="roundRect">
            <a:avLst/>
          </a:prstGeom>
          <a:noFill/>
        </p:spPr>
        <p:txBody>
          <a:bodyPr wrap="square">
            <a:spAutoFit/>
          </a:bodyPr>
          <a:lstStyle/>
          <a:p>
            <a:pPr marL="0" marR="0" algn="just">
              <a:lnSpc>
                <a:spcPct val="100000"/>
              </a:lnSpc>
              <a:spcBef>
                <a:spcPts val="0"/>
              </a:spcBef>
              <a:spcAft>
                <a:spcPts val="0"/>
              </a:spcAft>
              <a:tabLst>
                <a:tab pos="90170" algn="l"/>
                <a:tab pos="180340" algn="l"/>
                <a:tab pos="270510" algn="l"/>
              </a:tabLst>
            </a:pPr>
            <a:r>
              <a:rPr lang="en-US" sz="2800" b="1" dirty="0" err="1">
                <a:solidFill>
                  <a:srgbClr val="002060"/>
                </a:solidFill>
                <a:effectLst/>
                <a:latin typeface="Times New Roman" panose="02020603050405020304" pitchFamily="18" charset="0"/>
                <a:cs typeface="Times New Roman" panose="02020603050405020304" pitchFamily="18" charset="0"/>
              </a:rPr>
              <a:t>Chọn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từ</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thích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hợp</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điền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vào</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Bảng 13">
            <a:extLst>
              <a:ext uri="{FF2B5EF4-FFF2-40B4-BE49-F238E27FC236}">
                <a16:creationId xmlns:a16="http://schemas.microsoft.com/office/drawing/2014/main" id="{7F145CF1-C3C4-5E2B-CB03-CD12ECA43782}"/>
              </a:ext>
            </a:extLst>
          </p:cNvPr>
          <p:cNvGraphicFramePr>
            <a:graphicFrameLocks noGrp="1"/>
          </p:cNvGraphicFramePr>
          <p:nvPr>
            <p:extLst>
              <p:ext uri="{D42A27DB-BD31-4B8C-83A1-F6EECF244321}">
                <p14:modId xmlns:p14="http://schemas.microsoft.com/office/powerpoint/2010/main" val="500294776"/>
              </p:ext>
            </p:extLst>
          </p:nvPr>
        </p:nvGraphicFramePr>
        <p:xfrm>
          <a:off x="1619575" y="1487187"/>
          <a:ext cx="9887263" cy="3230880"/>
        </p:xfrm>
        <a:graphic>
          <a:graphicData uri="http://schemas.openxmlformats.org/drawingml/2006/table">
            <a:tbl>
              <a:tblPr firstRow="1" firstCol="1" bandRow="1">
                <a:tableStyleId>{5C22544A-7EE6-4342-B048-85BDC9FD1C3A}</a:tableStyleId>
              </a:tblPr>
              <a:tblGrid>
                <a:gridCol w="9887263">
                  <a:extLst>
                    <a:ext uri="{9D8B030D-6E8A-4147-A177-3AD203B41FA5}">
                      <a16:colId xmlns:a16="http://schemas.microsoft.com/office/drawing/2014/main" val="2148702234"/>
                    </a:ext>
                  </a:extLst>
                </a:gridCol>
              </a:tblGrid>
              <a:tr h="2148916">
                <a:tc>
                  <a:txBody>
                    <a:bodyPr/>
                    <a:lstStyle/>
                    <a:p>
                      <a:pPr marL="0" marR="0" algn="just">
                        <a:lnSpc>
                          <a:spcPct val="150000"/>
                        </a:lnSpc>
                        <a:spcBef>
                          <a:spcPts val="0"/>
                        </a:spcBef>
                        <a:spcAft>
                          <a:spcPts val="1200"/>
                        </a:spcAft>
                      </a:pPr>
                      <a:r>
                        <a:rPr lang="en-US" sz="3200" dirty="0">
                          <a:solidFill>
                            <a:srgbClr val="002060"/>
                          </a:solidFill>
                          <a:effectLst/>
                          <a:latin typeface="Arial" panose="020B0604020202020204" pitchFamily="34" charset="0"/>
                          <a:cs typeface="Arial" panose="020B0604020202020204" pitchFamily="34" charset="0"/>
                        </a:rPr>
                        <a:t>c. </a:t>
                      </a:r>
                      <a:r>
                        <a:rPr lang="en-US" sz="3200" dirty="0">
                          <a:solidFill>
                            <a:srgbClr val="002060"/>
                          </a:solidFill>
                          <a:effectLst/>
                          <a:latin typeface="Times New Roman" panose="02020603050405020304" pitchFamily="18" charset="0"/>
                          <a:cs typeface="Times New Roman" panose="02020603050405020304" pitchFamily="18" charset="0"/>
                        </a:rPr>
                        <a:t>(</a:t>
                      </a:r>
                      <a:r>
                        <a:rPr lang="en-US" sz="3200" dirty="0" err="1">
                          <a:solidFill>
                            <a:srgbClr val="002060"/>
                          </a:solidFill>
                          <a:effectLst/>
                          <a:latin typeface="Times New Roman" panose="02020603050405020304" pitchFamily="18" charset="0"/>
                          <a:cs typeface="Times New Roman" panose="02020603050405020304" pitchFamily="18" charset="0"/>
                        </a:rPr>
                        <a:t>phu</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nhân</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vợ</a:t>
                      </a:r>
                      <a:r>
                        <a:rPr lang="en-US" sz="3200"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1200"/>
                        </a:spcAft>
                      </a:pPr>
                      <a:r>
                        <a:rPr lang="en-US" sz="3200" dirty="0">
                          <a:solidFill>
                            <a:srgbClr val="002060"/>
                          </a:solidFill>
                          <a:effectLst/>
                          <a:latin typeface="Times New Roman" panose="02020603050405020304" pitchFamily="18" charset="0"/>
                          <a:cs typeface="Times New Roman" panose="02020603050405020304" pitchFamily="18" charset="0"/>
                        </a:rPr>
                        <a:t>1. </a:t>
                      </a:r>
                      <a:r>
                        <a:rPr lang="en-US" sz="3200" dirty="0" err="1">
                          <a:solidFill>
                            <a:srgbClr val="002060"/>
                          </a:solidFill>
                          <a:effectLst/>
                          <a:latin typeface="Times New Roman" panose="02020603050405020304" pitchFamily="18" charset="0"/>
                          <a:cs typeface="Times New Roman" panose="02020603050405020304" pitchFamily="18" charset="0"/>
                        </a:rPr>
                        <a:t>Tham</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dự</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buổi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chiêu</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đãi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có</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ngài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đại</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sứ</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và</a:t>
                      </a:r>
                      <a:r>
                        <a:rPr lang="en-US" sz="3200" dirty="0">
                          <a:solidFill>
                            <a:srgbClr val="002060"/>
                          </a:solidFill>
                          <a:effectLst/>
                          <a:latin typeface="Times New Roman" panose="02020603050405020304" pitchFamily="18" charset="0"/>
                          <a:cs typeface="Times New Roman" panose="02020603050405020304" pitchFamily="18" charset="0"/>
                        </a:rPr>
                        <a:t> ……………..</a:t>
                      </a:r>
                    </a:p>
                    <a:p>
                      <a:pPr marL="0" marR="0" algn="just">
                        <a:lnSpc>
                          <a:spcPct val="150000"/>
                        </a:lnSpc>
                        <a:spcBef>
                          <a:spcPts val="0"/>
                        </a:spcBef>
                        <a:spcAft>
                          <a:spcPts val="1200"/>
                        </a:spcAft>
                      </a:pPr>
                      <a:r>
                        <a:rPr lang="en-US" sz="3200" dirty="0">
                          <a:solidFill>
                            <a:srgbClr val="002060"/>
                          </a:solidFill>
                          <a:effectLst/>
                          <a:latin typeface="Times New Roman" panose="02020603050405020304" pitchFamily="18" charset="0"/>
                          <a:cs typeface="Times New Roman" panose="02020603050405020304" pitchFamily="18" charset="0"/>
                        </a:rPr>
                        <a:t>2. </a:t>
                      </a:r>
                      <a:r>
                        <a:rPr lang="en-US" sz="3200" dirty="0" err="1">
                          <a:solidFill>
                            <a:srgbClr val="002060"/>
                          </a:solidFill>
                          <a:effectLst/>
                          <a:latin typeface="Times New Roman" panose="02020603050405020304" pitchFamily="18" charset="0"/>
                          <a:cs typeface="Times New Roman" panose="02020603050405020304" pitchFamily="18" charset="0"/>
                        </a:rPr>
                        <a:t>Thuận</a:t>
                      </a:r>
                      <a:r>
                        <a:rPr lang="en-US" sz="3200" dirty="0">
                          <a:solidFill>
                            <a:srgbClr val="002060"/>
                          </a:solidFill>
                          <a:effectLst/>
                          <a:latin typeface="Times New Roman" panose="02020603050405020304" pitchFamily="18" charset="0"/>
                          <a:cs typeface="Times New Roman" panose="02020603050405020304" pitchFamily="18" charset="0"/>
                        </a:rPr>
                        <a:t> ………….. </a:t>
                      </a:r>
                      <a:r>
                        <a:rPr lang="en-US" sz="3200" dirty="0" err="1">
                          <a:solidFill>
                            <a:srgbClr val="002060"/>
                          </a:solidFill>
                          <a:effectLst/>
                          <a:latin typeface="Times New Roman" panose="02020603050405020304" pitchFamily="18" charset="0"/>
                          <a:cs typeface="Times New Roman" panose="02020603050405020304" pitchFamily="18" charset="0"/>
                        </a:rPr>
                        <a:t>thuận</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chồng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tát</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bể</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Đông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cũng</a:t>
                      </a:r>
                      <a:r>
                        <a:rPr lang="en-US" sz="3200" dirty="0">
                          <a:solidFill>
                            <a:srgbClr val="002060"/>
                          </a:solidFill>
                          <a:effectLst/>
                          <a:latin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cs typeface="Times New Roman" panose="02020603050405020304" pitchFamily="18" charset="0"/>
                        </a:rPr>
                        <a:t>cạn</a:t>
                      </a:r>
                      <a:r>
                        <a:rPr lang="en-US" sz="3200" dirty="0">
                          <a:solidFill>
                            <a:srgbClr val="002060"/>
                          </a:solidFill>
                          <a:effectLst/>
                          <a:latin typeface="Times New Roman" panose="02020603050405020304" pitchFamily="18"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66747056"/>
                  </a:ext>
                </a:extLst>
              </a:tr>
            </a:tbl>
          </a:graphicData>
        </a:graphic>
      </p:graphicFrame>
      <p:sp>
        <p:nvSpPr>
          <p:cNvPr id="3" name="Hộp Văn bản 2">
            <a:extLst>
              <a:ext uri="{FF2B5EF4-FFF2-40B4-BE49-F238E27FC236}">
                <a16:creationId xmlns:a16="http://schemas.microsoft.com/office/drawing/2014/main" id="{AC7FE9BC-C8EE-9101-F051-91821F66EB16}"/>
              </a:ext>
            </a:extLst>
          </p:cNvPr>
          <p:cNvSpPr txBox="1"/>
          <p:nvPr/>
        </p:nvSpPr>
        <p:spPr>
          <a:xfrm>
            <a:off x="1747048" y="3217837"/>
            <a:ext cx="2102569"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phu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80EBEDFC-8CAE-87F5-762D-D5A4FB3300DF}"/>
              </a:ext>
            </a:extLst>
          </p:cNvPr>
          <p:cNvSpPr txBox="1"/>
          <p:nvPr/>
        </p:nvSpPr>
        <p:spPr>
          <a:xfrm>
            <a:off x="3849617" y="4071304"/>
            <a:ext cx="2102569"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vợ</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43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208" y="2046841"/>
            <a:ext cx="10054883" cy="3231172"/>
          </a:xfrm>
          <a:prstGeom prst="rect">
            <a:avLst/>
          </a:prstGeom>
        </p:spPr>
      </p:pic>
      <p:sp>
        <p:nvSpPr>
          <p:cNvPr id="26" name="文本框 25"/>
          <p:cNvSpPr txBox="1"/>
          <p:nvPr/>
        </p:nvSpPr>
        <p:spPr>
          <a:xfrm>
            <a:off x="2942775" y="2296164"/>
            <a:ext cx="6491013" cy="1938992"/>
          </a:xfrm>
          <a:prstGeom prst="rect">
            <a:avLst/>
          </a:prstGeom>
          <a:noFill/>
        </p:spPr>
        <p:txBody>
          <a:bodyPr vert="horz" wrap="square" rtlCol="0">
            <a:spAutoFit/>
          </a:bodyPr>
          <a:lstStyle/>
          <a:p>
            <a:pPr algn="ctr"/>
            <a:r>
              <a:rPr lang="en-US" altLang="zh-CN" sz="6000" b="1" spc="300" dirty="0">
                <a:solidFill>
                  <a:srgbClr val="6F3A7D"/>
                </a:solidFill>
                <a:latin typeface="Times New Roman" panose="02020603050405020304" pitchFamily="18" charset="0"/>
                <a:cs typeface="Times New Roman" panose="02020603050405020304" pitchFamily="18" charset="0"/>
                <a:sym typeface="+mn-lt"/>
              </a:rPr>
              <a:t>HÌNH THÀNH KIẾN THỨC</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3939" y="555311"/>
            <a:ext cx="1419872" cy="1740853"/>
          </a:xfrm>
          <a:prstGeom prst="rect">
            <a:avLst/>
          </a:prstGeom>
        </p:spPr>
      </p:pic>
    </p:spTree>
    <p:extLst>
      <p:ext uri="{BB962C8B-B14F-4D97-AF65-F5344CB8AC3E}">
        <p14:creationId xmlns:p14="http://schemas.microsoft.com/office/powerpoint/2010/main" val="53933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duofd5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2006</Words>
  <Application>Microsoft Office PowerPoint</Application>
  <PresentationFormat>Widescreen</PresentationFormat>
  <Paragraphs>215</Paragraphs>
  <Slides>29</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微软雅黑</vt:lpstr>
      <vt:lpstr>宋体</vt:lpstr>
      <vt:lpstr>Arial</vt:lpstr>
      <vt:lpstr>Calibri</vt:lpstr>
      <vt:lpstr>MS Mincho</vt:lpstr>
      <vt:lpstr>Times New Roman</vt:lpstr>
      <vt:lpstr>Wingdings</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食品安全</dc:title>
  <dc:creator/>
  <cp:keywords>www.1ppt.com</cp:keywords>
  <dc:description>www.1ppt.com</dc:description>
  <cp:lastModifiedBy/>
  <cp:revision>1</cp:revision>
  <dcterms:created xsi:type="dcterms:W3CDTF">2017-04-12T11:07:27Z</dcterms:created>
  <dcterms:modified xsi:type="dcterms:W3CDTF">2023-07-22T09:08:23Z</dcterms:modified>
</cp:coreProperties>
</file>