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8" r:id="rId2"/>
    <p:sldId id="281" r:id="rId3"/>
    <p:sldId id="269" r:id="rId4"/>
    <p:sldId id="256" r:id="rId5"/>
    <p:sldId id="257" r:id="rId6"/>
    <p:sldId id="282" r:id="rId7"/>
    <p:sldId id="262" r:id="rId8"/>
    <p:sldId id="259" r:id="rId9"/>
    <p:sldId id="260" r:id="rId10"/>
    <p:sldId id="283" r:id="rId11"/>
    <p:sldId id="261" r:id="rId12"/>
    <p:sldId id="264" r:id="rId13"/>
    <p:sldId id="263" r:id="rId14"/>
    <p:sldId id="284" r:id="rId15"/>
    <p:sldId id="285" r:id="rId16"/>
    <p:sldId id="265" r:id="rId17"/>
    <p:sldId id="266" r:id="rId18"/>
    <p:sldId id="267" r:id="rId19"/>
    <p:sldId id="270" r:id="rId20"/>
    <p:sldId id="278" r:id="rId21"/>
    <p:sldId id="274" r:id="rId22"/>
  </p:sldIdLst>
  <p:sldSz cx="18288000" cy="10287000"/>
  <p:notesSz cx="6858000" cy="9144000"/>
  <p:embeddedFontLst>
    <p:embeddedFont>
      <p:font typeface="Nunito Sans Regular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宋体" pitchFamily="2" charset="-12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1" d="100"/>
          <a:sy n="51" d="100"/>
        </p:scale>
        <p:origin x="-45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B1FD9-EEF1-483F-AEB8-D835A186D9B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7365E-AD8F-432B-BC1D-9B5C846EC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91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7365E-AD8F-432B-BC1D-9B5C846EC7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08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0.sv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fif"/><Relationship Id="rId7" Type="http://schemas.openxmlformats.org/officeDocument/2006/relationships/image" Target="../media/image69.sv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102.sv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sv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2.svg"/><Relationship Id="rId7" Type="http://schemas.openxmlformats.org/officeDocument/2006/relationships/image" Target="../media/image116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114.svg"/><Relationship Id="rId4" Type="http://schemas.openxmlformats.org/officeDocument/2006/relationships/image" Target="../media/image97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8.sv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343400" y="6868316"/>
            <a:ext cx="7543713" cy="9525"/>
          </a:xfrm>
          <a:prstGeom prst="rect">
            <a:avLst/>
          </a:prstGeom>
          <a:solidFill>
            <a:srgbClr val="F9FCFF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49725" y="4845563"/>
            <a:ext cx="2531165" cy="40351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147901" y="2563569"/>
            <a:ext cx="4998525" cy="275373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57634" y="1406246"/>
            <a:ext cx="2465933" cy="38639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631533" y="5814501"/>
            <a:ext cx="2077659" cy="137881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="" xmlns:a16="http://schemas.microsoft.com/office/drawing/2014/main" id="{64DA0B74-FF71-EAB1-2172-3430C5563F90}"/>
              </a:ext>
            </a:extLst>
          </p:cNvPr>
          <p:cNvSpPr txBox="1"/>
          <p:nvPr/>
        </p:nvSpPr>
        <p:spPr>
          <a:xfrm>
            <a:off x="1161239" y="2781433"/>
            <a:ext cx="12730933" cy="269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HỌC HÔM NAY!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068800" y="3162300"/>
            <a:ext cx="47652" cy="3962400"/>
          </a:xfrm>
          <a:prstGeom prst="rect">
            <a:avLst/>
          </a:prstGeom>
          <a:solidFill>
            <a:srgbClr val="C0F0F7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330921" y="335989"/>
            <a:ext cx="1901313" cy="1873658"/>
          </a:xfrm>
          <a:prstGeom prst="rect">
            <a:avLst/>
          </a:prstGeom>
        </p:spPr>
      </p:pic>
      <p:sp>
        <p:nvSpPr>
          <p:cNvPr id="15" name="AutoShape 2">
            <a:extLst>
              <a:ext uri="{FF2B5EF4-FFF2-40B4-BE49-F238E27FC236}">
                <a16:creationId xmlns="" xmlns:a16="http://schemas.microsoft.com/office/drawing/2014/main" id="{68D82219-876A-171F-8C0D-0A31AEFD7EB6}"/>
              </a:ext>
            </a:extLst>
          </p:cNvPr>
          <p:cNvSpPr/>
          <p:nvPr/>
        </p:nvSpPr>
        <p:spPr>
          <a:xfrm>
            <a:off x="396631" y="472406"/>
            <a:ext cx="11179057" cy="961426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056A35F-17FE-4A93-48D6-4E9E0E380F21}"/>
              </a:ext>
            </a:extLst>
          </p:cNvPr>
          <p:cNvSpPr txBox="1"/>
          <p:nvPr/>
        </p:nvSpPr>
        <p:spPr>
          <a:xfrm>
            <a:off x="609600" y="472406"/>
            <a:ext cx="1075312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</a:rPr>
              <a:t>1. Tìm hiểu các phương pháp nhân giống cây trồng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4E73D082-4DEC-3174-B3D6-A584E7B442DA}"/>
              </a:ext>
            </a:extLst>
          </p:cNvPr>
          <p:cNvSpPr/>
          <p:nvPr/>
        </p:nvSpPr>
        <p:spPr>
          <a:xfrm>
            <a:off x="4419600" y="1866900"/>
            <a:ext cx="9982200" cy="9614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57D7050-DC5F-8184-D825-83C838DEF1F8}"/>
              </a:ext>
            </a:extLst>
          </p:cNvPr>
          <p:cNvSpPr txBox="1"/>
          <p:nvPr/>
        </p:nvSpPr>
        <p:spPr>
          <a:xfrm>
            <a:off x="4572000" y="1866900"/>
            <a:ext cx="10620348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i="1" dirty="0">
                <a:solidFill>
                  <a:schemeClr val="accent2">
                    <a:lumMod val="75000"/>
                  </a:schemeClr>
                </a:solidFill>
                <a:effectLst/>
              </a:rPr>
              <a:t>Nhân giống bằng phương pháp giâm cành là gì?</a:t>
            </a:r>
            <a:endParaRPr lang="vi-VN" sz="3500" dirty="0"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pic>
        <p:nvPicPr>
          <p:cNvPr id="9218" name="Picture 2" descr="CHUẨN NHẤT] Giâm cành là gì?">
            <a:extLst>
              <a:ext uri="{FF2B5EF4-FFF2-40B4-BE49-F238E27FC236}">
                <a16:creationId xmlns="" xmlns:a16="http://schemas.microsoft.com/office/drawing/2014/main" id="{7A4F3644-1881-E2AB-CBB9-097292636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42" y="3243401"/>
            <a:ext cx="6362700" cy="461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ỹ Thuật Giâm Cành &quot;hiệu quả nhất&quot; cho bà con nông dân">
            <a:extLst>
              <a:ext uri="{FF2B5EF4-FFF2-40B4-BE49-F238E27FC236}">
                <a16:creationId xmlns="" xmlns:a16="http://schemas.microsoft.com/office/drawing/2014/main" id="{939D003A-0E81-1F14-F3CA-D4A56FD3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11" y="3243401"/>
            <a:ext cx="5405954" cy="461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ỹ thuật giâm cành 1 phát ăn ngay cho “nông dân phố” - Sfarm">
            <a:extLst>
              <a:ext uri="{FF2B5EF4-FFF2-40B4-BE49-F238E27FC236}">
                <a16:creationId xmlns="" xmlns:a16="http://schemas.microsoft.com/office/drawing/2014/main" id="{586F74F5-F557-9C58-2434-FF20ED819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11" y="3243401"/>
            <a:ext cx="5524473" cy="468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05CE60-27FB-F6FC-77F1-31CD3A20D7C7}"/>
              </a:ext>
            </a:extLst>
          </p:cNvPr>
          <p:cNvSpPr txBox="1"/>
          <p:nvPr/>
        </p:nvSpPr>
        <p:spPr>
          <a:xfrm>
            <a:off x="3514547" y="8880226"/>
            <a:ext cx="1409700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cắm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224" name="Picture 8" descr="Đồ Vật, Đồ Đạc, Dụng Cụ Học Tập, Ống Đựng Bút, Tải hình PNG 411 -  Free.Vector6.com">
            <a:extLst>
              <a:ext uri="{FF2B5EF4-FFF2-40B4-BE49-F238E27FC236}">
                <a16:creationId xmlns="" xmlns:a16="http://schemas.microsoft.com/office/drawing/2014/main" id="{121685D7-62F8-8F7F-1F9B-15AE6F666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387796"/>
            <a:ext cx="2819400" cy="2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ình Lá Cành Cây Cho Ghép Ảnh Tách Nền PNG 3 - Free.Vector6.com">
            <a:extLst>
              <a:ext uri="{FF2B5EF4-FFF2-40B4-BE49-F238E27FC236}">
                <a16:creationId xmlns="" xmlns:a16="http://schemas.microsoft.com/office/drawing/2014/main" id="{1C5EE886-0581-B356-7207-0C608D967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74096">
            <a:off x="16338224" y="8152710"/>
            <a:ext cx="1756245" cy="19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7795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6200000">
            <a:off x="9570662" y="785238"/>
            <a:ext cx="47652" cy="3962400"/>
          </a:xfrm>
          <a:prstGeom prst="rect">
            <a:avLst/>
          </a:prstGeom>
          <a:solidFill>
            <a:srgbClr val="C0F0F7"/>
          </a:solidFill>
        </p:spPr>
      </p:sp>
      <p:sp>
        <p:nvSpPr>
          <p:cNvPr id="15" name="AutoShape 2">
            <a:extLst>
              <a:ext uri="{FF2B5EF4-FFF2-40B4-BE49-F238E27FC236}">
                <a16:creationId xmlns="" xmlns:a16="http://schemas.microsoft.com/office/drawing/2014/main" id="{68D82219-876A-171F-8C0D-0A31AEFD7EB6}"/>
              </a:ext>
            </a:extLst>
          </p:cNvPr>
          <p:cNvSpPr/>
          <p:nvPr/>
        </p:nvSpPr>
        <p:spPr>
          <a:xfrm>
            <a:off x="396631" y="472406"/>
            <a:ext cx="11179057" cy="961426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056A35F-17FE-4A93-48D6-4E9E0E380F21}"/>
              </a:ext>
            </a:extLst>
          </p:cNvPr>
          <p:cNvSpPr txBox="1"/>
          <p:nvPr/>
        </p:nvSpPr>
        <p:spPr>
          <a:xfrm>
            <a:off x="609600" y="472406"/>
            <a:ext cx="1075312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</a:rPr>
              <a:t>1. Tìm hiểu các phương pháp nhân giống cây trồng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857D7050-DC5F-8184-D825-83C838DEF1F8}"/>
              </a:ext>
            </a:extLst>
          </p:cNvPr>
          <p:cNvSpPr txBox="1"/>
          <p:nvPr/>
        </p:nvSpPr>
        <p:spPr>
          <a:xfrm>
            <a:off x="4238652" y="1714500"/>
            <a:ext cx="12877800" cy="813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i="1" dirty="0">
                <a:solidFill>
                  <a:srgbClr val="C00000"/>
                </a:solidFill>
                <a:effectLst/>
              </a:rPr>
              <a:t>Em hãy chỉ ra phương pháp giâm cành có trong </a:t>
            </a:r>
            <a:r>
              <a:rPr lang="en-US" sz="35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500" i="1" dirty="0">
                <a:solidFill>
                  <a:srgbClr val="C00000"/>
                </a:solidFill>
                <a:effectLst/>
              </a:rPr>
              <a:t>.</a:t>
            </a:r>
            <a:r>
              <a:rPr lang="vi-VN" sz="3500" i="1" dirty="0">
                <a:solidFill>
                  <a:srgbClr val="C00000"/>
                </a:solidFill>
                <a:effectLst/>
              </a:rPr>
              <a:t>3.3</a:t>
            </a:r>
            <a:endParaRPr lang="vi-VN" sz="3500" dirty="0">
              <a:solidFill>
                <a:srgbClr val="C00000"/>
              </a:solidFill>
              <a:effectLst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7E95537B-856F-D263-1559-54478EFBE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100380"/>
            <a:ext cx="6248400" cy="71554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65098F8-A9C9-7E9D-19B2-D15B5ED84857}"/>
              </a:ext>
            </a:extLst>
          </p:cNvPr>
          <p:cNvSpPr txBox="1"/>
          <p:nvPr/>
        </p:nvSpPr>
        <p:spPr>
          <a:xfrm>
            <a:off x="7598540" y="6530639"/>
            <a:ext cx="8541112" cy="3454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dirty="0">
                <a:solidFill>
                  <a:srgbClr val="0070C0"/>
                </a:solidFill>
                <a:effectLst/>
              </a:rPr>
              <a:t> </a:t>
            </a:r>
            <a:r>
              <a:rPr lang="en-US" sz="3500" dirty="0">
                <a:solidFill>
                  <a:srgbClr val="0070C0"/>
                </a:solidFill>
                <a:effectLst/>
              </a:rPr>
              <a:t>C</a:t>
            </a:r>
            <a:r>
              <a:rPr lang="vi-VN" sz="3500" dirty="0">
                <a:solidFill>
                  <a:srgbClr val="0070C0"/>
                </a:solidFill>
                <a:effectLst/>
              </a:rPr>
              <a:t>ó 3 hình có phương pháp giâm cành: </a:t>
            </a: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vi-VN" sz="3500" i="1" dirty="0">
                <a:solidFill>
                  <a:srgbClr val="0070C0"/>
                </a:solidFill>
                <a:effectLst/>
              </a:rPr>
              <a:t> Hình a</a:t>
            </a:r>
            <a:endParaRPr lang="vi-VN" sz="3500" dirty="0">
              <a:solidFill>
                <a:srgbClr val="0070C0"/>
              </a:solidFill>
              <a:effectLst/>
            </a:endParaRP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vi-VN" sz="3500" i="1" dirty="0">
                <a:solidFill>
                  <a:srgbClr val="0070C0"/>
                </a:solidFill>
                <a:effectLst/>
              </a:rPr>
              <a:t>Hình b</a:t>
            </a:r>
            <a:endParaRPr lang="vi-VN" sz="3500" dirty="0">
              <a:solidFill>
                <a:srgbClr val="0070C0"/>
              </a:solidFill>
              <a:effectLst/>
            </a:endParaRP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vi-VN" sz="3500" i="1" dirty="0">
                <a:solidFill>
                  <a:srgbClr val="0070C0"/>
                </a:solidFill>
                <a:effectLst/>
              </a:rPr>
              <a:t> Hình e</a:t>
            </a:r>
            <a:endParaRPr lang="vi-VN" sz="35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0242" name="Picture 2" descr="Bài văn mẫu lớp 12: Nghị luận về nỗ lực học tập là của thanh niên - Chia sẻ  kiến thức mỗi ngày">
            <a:extLst>
              <a:ext uri="{FF2B5EF4-FFF2-40B4-BE49-F238E27FC236}">
                <a16:creationId xmlns="" xmlns:a16="http://schemas.microsoft.com/office/drawing/2014/main" id="{C8098E87-DD34-0A24-6315-2209E3E55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937718"/>
            <a:ext cx="6875343" cy="359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6864A188-34E8-6C53-579F-D3A5EB2605B2}"/>
              </a:ext>
            </a:extLst>
          </p:cNvPr>
          <p:cNvSpPr/>
          <p:nvPr/>
        </p:nvSpPr>
        <p:spPr>
          <a:xfrm>
            <a:off x="7239000" y="6537231"/>
            <a:ext cx="8686800" cy="3448393"/>
          </a:xfrm>
          <a:custGeom>
            <a:avLst/>
            <a:gdLst>
              <a:gd name="connsiteX0" fmla="*/ 0 w 8686800"/>
              <a:gd name="connsiteY0" fmla="*/ 574744 h 3448393"/>
              <a:gd name="connsiteX1" fmla="*/ 574744 w 8686800"/>
              <a:gd name="connsiteY1" fmla="*/ 0 h 3448393"/>
              <a:gd name="connsiteX2" fmla="*/ 1305283 w 8686800"/>
              <a:gd name="connsiteY2" fmla="*/ 0 h 3448393"/>
              <a:gd name="connsiteX3" fmla="*/ 1734330 w 8686800"/>
              <a:gd name="connsiteY3" fmla="*/ 0 h 3448393"/>
              <a:gd name="connsiteX4" fmla="*/ 2314124 w 8686800"/>
              <a:gd name="connsiteY4" fmla="*/ 0 h 3448393"/>
              <a:gd name="connsiteX5" fmla="*/ 2743171 w 8686800"/>
              <a:gd name="connsiteY5" fmla="*/ 0 h 3448393"/>
              <a:gd name="connsiteX6" fmla="*/ 3096845 w 8686800"/>
              <a:gd name="connsiteY6" fmla="*/ 0 h 3448393"/>
              <a:gd name="connsiteX7" fmla="*/ 3450518 w 8686800"/>
              <a:gd name="connsiteY7" fmla="*/ 0 h 3448393"/>
              <a:gd name="connsiteX8" fmla="*/ 4105685 w 8686800"/>
              <a:gd name="connsiteY8" fmla="*/ 0 h 3448393"/>
              <a:gd name="connsiteX9" fmla="*/ 4610105 w 8686800"/>
              <a:gd name="connsiteY9" fmla="*/ 0 h 3448393"/>
              <a:gd name="connsiteX10" fmla="*/ 5340644 w 8686800"/>
              <a:gd name="connsiteY10" fmla="*/ 0 h 3448393"/>
              <a:gd name="connsiteX11" fmla="*/ 5769691 w 8686800"/>
              <a:gd name="connsiteY11" fmla="*/ 0 h 3448393"/>
              <a:gd name="connsiteX12" fmla="*/ 6349485 w 8686800"/>
              <a:gd name="connsiteY12" fmla="*/ 0 h 3448393"/>
              <a:gd name="connsiteX13" fmla="*/ 6778532 w 8686800"/>
              <a:gd name="connsiteY13" fmla="*/ 0 h 3448393"/>
              <a:gd name="connsiteX14" fmla="*/ 7509071 w 8686800"/>
              <a:gd name="connsiteY14" fmla="*/ 0 h 3448393"/>
              <a:gd name="connsiteX15" fmla="*/ 8112056 w 8686800"/>
              <a:gd name="connsiteY15" fmla="*/ 0 h 3448393"/>
              <a:gd name="connsiteX16" fmla="*/ 8686800 w 8686800"/>
              <a:gd name="connsiteY16" fmla="*/ 574744 h 3448393"/>
              <a:gd name="connsiteX17" fmla="*/ 8686800 w 8686800"/>
              <a:gd name="connsiteY17" fmla="*/ 1103492 h 3448393"/>
              <a:gd name="connsiteX18" fmla="*/ 8686800 w 8686800"/>
              <a:gd name="connsiteY18" fmla="*/ 1724197 h 3448393"/>
              <a:gd name="connsiteX19" fmla="*/ 8686800 w 8686800"/>
              <a:gd name="connsiteY19" fmla="*/ 2344901 h 3448393"/>
              <a:gd name="connsiteX20" fmla="*/ 8686800 w 8686800"/>
              <a:gd name="connsiteY20" fmla="*/ 2873649 h 3448393"/>
              <a:gd name="connsiteX21" fmla="*/ 8112056 w 8686800"/>
              <a:gd name="connsiteY21" fmla="*/ 3448393 h 3448393"/>
              <a:gd name="connsiteX22" fmla="*/ 7381517 w 8686800"/>
              <a:gd name="connsiteY22" fmla="*/ 3448393 h 3448393"/>
              <a:gd name="connsiteX23" fmla="*/ 6952470 w 8686800"/>
              <a:gd name="connsiteY23" fmla="*/ 3448393 h 3448393"/>
              <a:gd name="connsiteX24" fmla="*/ 6297303 w 8686800"/>
              <a:gd name="connsiteY24" fmla="*/ 3448393 h 3448393"/>
              <a:gd name="connsiteX25" fmla="*/ 5642137 w 8686800"/>
              <a:gd name="connsiteY25" fmla="*/ 3448393 h 3448393"/>
              <a:gd name="connsiteX26" fmla="*/ 4911597 w 8686800"/>
              <a:gd name="connsiteY26" fmla="*/ 3448393 h 3448393"/>
              <a:gd name="connsiteX27" fmla="*/ 4407177 w 8686800"/>
              <a:gd name="connsiteY27" fmla="*/ 3448393 h 3448393"/>
              <a:gd name="connsiteX28" fmla="*/ 3752011 w 8686800"/>
              <a:gd name="connsiteY28" fmla="*/ 3448393 h 3448393"/>
              <a:gd name="connsiteX29" fmla="*/ 3322964 w 8686800"/>
              <a:gd name="connsiteY29" fmla="*/ 3448393 h 3448393"/>
              <a:gd name="connsiteX30" fmla="*/ 2592424 w 8686800"/>
              <a:gd name="connsiteY30" fmla="*/ 3448393 h 3448393"/>
              <a:gd name="connsiteX31" fmla="*/ 2238751 w 8686800"/>
              <a:gd name="connsiteY31" fmla="*/ 3448393 h 3448393"/>
              <a:gd name="connsiteX32" fmla="*/ 1809704 w 8686800"/>
              <a:gd name="connsiteY32" fmla="*/ 3448393 h 3448393"/>
              <a:gd name="connsiteX33" fmla="*/ 1456030 w 8686800"/>
              <a:gd name="connsiteY33" fmla="*/ 3448393 h 3448393"/>
              <a:gd name="connsiteX34" fmla="*/ 574744 w 8686800"/>
              <a:gd name="connsiteY34" fmla="*/ 3448393 h 3448393"/>
              <a:gd name="connsiteX35" fmla="*/ 0 w 8686800"/>
              <a:gd name="connsiteY35" fmla="*/ 2873649 h 3448393"/>
              <a:gd name="connsiteX36" fmla="*/ 0 w 8686800"/>
              <a:gd name="connsiteY36" fmla="*/ 2321912 h 3448393"/>
              <a:gd name="connsiteX37" fmla="*/ 0 w 8686800"/>
              <a:gd name="connsiteY37" fmla="*/ 1816153 h 3448393"/>
              <a:gd name="connsiteX38" fmla="*/ 0 w 8686800"/>
              <a:gd name="connsiteY38" fmla="*/ 1218437 h 3448393"/>
              <a:gd name="connsiteX39" fmla="*/ 0 w 8686800"/>
              <a:gd name="connsiteY39" fmla="*/ 574744 h 344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86800" h="3448393" extrusionOk="0">
                <a:moveTo>
                  <a:pt x="0" y="574744"/>
                </a:moveTo>
                <a:cubicBezTo>
                  <a:pt x="-1518" y="271405"/>
                  <a:pt x="274177" y="15341"/>
                  <a:pt x="574744" y="0"/>
                </a:cubicBezTo>
                <a:cubicBezTo>
                  <a:pt x="931477" y="-54774"/>
                  <a:pt x="1120725" y="66647"/>
                  <a:pt x="1305283" y="0"/>
                </a:cubicBezTo>
                <a:cubicBezTo>
                  <a:pt x="1489841" y="-66647"/>
                  <a:pt x="1634980" y="32603"/>
                  <a:pt x="1734330" y="0"/>
                </a:cubicBezTo>
                <a:cubicBezTo>
                  <a:pt x="1833680" y="-32603"/>
                  <a:pt x="2067457" y="22966"/>
                  <a:pt x="2314124" y="0"/>
                </a:cubicBezTo>
                <a:cubicBezTo>
                  <a:pt x="2560791" y="-22966"/>
                  <a:pt x="2632510" y="26682"/>
                  <a:pt x="2743171" y="0"/>
                </a:cubicBezTo>
                <a:cubicBezTo>
                  <a:pt x="2853832" y="-26682"/>
                  <a:pt x="2976341" y="31296"/>
                  <a:pt x="3096845" y="0"/>
                </a:cubicBezTo>
                <a:cubicBezTo>
                  <a:pt x="3217349" y="-31296"/>
                  <a:pt x="3282698" y="42227"/>
                  <a:pt x="3450518" y="0"/>
                </a:cubicBezTo>
                <a:cubicBezTo>
                  <a:pt x="3618338" y="-42227"/>
                  <a:pt x="3874382" y="35349"/>
                  <a:pt x="4105685" y="0"/>
                </a:cubicBezTo>
                <a:cubicBezTo>
                  <a:pt x="4336988" y="-35349"/>
                  <a:pt x="4472630" y="20620"/>
                  <a:pt x="4610105" y="0"/>
                </a:cubicBezTo>
                <a:cubicBezTo>
                  <a:pt x="4747580" y="-20620"/>
                  <a:pt x="5009979" y="79544"/>
                  <a:pt x="5340644" y="0"/>
                </a:cubicBezTo>
                <a:cubicBezTo>
                  <a:pt x="5671309" y="-79544"/>
                  <a:pt x="5654881" y="11504"/>
                  <a:pt x="5769691" y="0"/>
                </a:cubicBezTo>
                <a:cubicBezTo>
                  <a:pt x="5884501" y="-11504"/>
                  <a:pt x="6069761" y="14835"/>
                  <a:pt x="6349485" y="0"/>
                </a:cubicBezTo>
                <a:cubicBezTo>
                  <a:pt x="6629209" y="-14835"/>
                  <a:pt x="6617906" y="46338"/>
                  <a:pt x="6778532" y="0"/>
                </a:cubicBezTo>
                <a:cubicBezTo>
                  <a:pt x="6939158" y="-46338"/>
                  <a:pt x="7177106" y="71677"/>
                  <a:pt x="7509071" y="0"/>
                </a:cubicBezTo>
                <a:cubicBezTo>
                  <a:pt x="7841036" y="-71677"/>
                  <a:pt x="7977196" y="68616"/>
                  <a:pt x="8112056" y="0"/>
                </a:cubicBezTo>
                <a:cubicBezTo>
                  <a:pt x="8420578" y="18596"/>
                  <a:pt x="8679529" y="203368"/>
                  <a:pt x="8686800" y="574744"/>
                </a:cubicBezTo>
                <a:cubicBezTo>
                  <a:pt x="8715931" y="833443"/>
                  <a:pt x="8681717" y="885922"/>
                  <a:pt x="8686800" y="1103492"/>
                </a:cubicBezTo>
                <a:cubicBezTo>
                  <a:pt x="8691883" y="1321062"/>
                  <a:pt x="8646901" y="1558930"/>
                  <a:pt x="8686800" y="1724197"/>
                </a:cubicBezTo>
                <a:cubicBezTo>
                  <a:pt x="8726699" y="1889465"/>
                  <a:pt x="8623388" y="2111786"/>
                  <a:pt x="8686800" y="2344901"/>
                </a:cubicBezTo>
                <a:cubicBezTo>
                  <a:pt x="8750212" y="2578016"/>
                  <a:pt x="8658995" y="2731588"/>
                  <a:pt x="8686800" y="2873649"/>
                </a:cubicBezTo>
                <a:cubicBezTo>
                  <a:pt x="8664579" y="3169461"/>
                  <a:pt x="8409395" y="3399797"/>
                  <a:pt x="8112056" y="3448393"/>
                </a:cubicBezTo>
                <a:cubicBezTo>
                  <a:pt x="7961032" y="3452548"/>
                  <a:pt x="7730453" y="3378235"/>
                  <a:pt x="7381517" y="3448393"/>
                </a:cubicBezTo>
                <a:cubicBezTo>
                  <a:pt x="7032581" y="3518551"/>
                  <a:pt x="7116614" y="3440572"/>
                  <a:pt x="6952470" y="3448393"/>
                </a:cubicBezTo>
                <a:cubicBezTo>
                  <a:pt x="6788326" y="3456214"/>
                  <a:pt x="6477892" y="3387175"/>
                  <a:pt x="6297303" y="3448393"/>
                </a:cubicBezTo>
                <a:cubicBezTo>
                  <a:pt x="6116714" y="3509611"/>
                  <a:pt x="5786571" y="3388037"/>
                  <a:pt x="5642137" y="3448393"/>
                </a:cubicBezTo>
                <a:cubicBezTo>
                  <a:pt x="5497703" y="3508749"/>
                  <a:pt x="5138278" y="3402980"/>
                  <a:pt x="4911597" y="3448393"/>
                </a:cubicBezTo>
                <a:cubicBezTo>
                  <a:pt x="4684916" y="3493806"/>
                  <a:pt x="4585377" y="3395511"/>
                  <a:pt x="4407177" y="3448393"/>
                </a:cubicBezTo>
                <a:cubicBezTo>
                  <a:pt x="4228977" y="3501275"/>
                  <a:pt x="4009139" y="3379904"/>
                  <a:pt x="3752011" y="3448393"/>
                </a:cubicBezTo>
                <a:cubicBezTo>
                  <a:pt x="3494883" y="3516882"/>
                  <a:pt x="3432088" y="3408326"/>
                  <a:pt x="3322964" y="3448393"/>
                </a:cubicBezTo>
                <a:cubicBezTo>
                  <a:pt x="3213840" y="3488460"/>
                  <a:pt x="2839048" y="3370672"/>
                  <a:pt x="2592424" y="3448393"/>
                </a:cubicBezTo>
                <a:cubicBezTo>
                  <a:pt x="2345800" y="3526114"/>
                  <a:pt x="2321809" y="3442480"/>
                  <a:pt x="2238751" y="3448393"/>
                </a:cubicBezTo>
                <a:cubicBezTo>
                  <a:pt x="2155693" y="3454306"/>
                  <a:pt x="1932345" y="3433709"/>
                  <a:pt x="1809704" y="3448393"/>
                </a:cubicBezTo>
                <a:cubicBezTo>
                  <a:pt x="1687063" y="3463077"/>
                  <a:pt x="1530382" y="3425274"/>
                  <a:pt x="1456030" y="3448393"/>
                </a:cubicBezTo>
                <a:cubicBezTo>
                  <a:pt x="1381678" y="3471512"/>
                  <a:pt x="868742" y="3389745"/>
                  <a:pt x="574744" y="3448393"/>
                </a:cubicBezTo>
                <a:cubicBezTo>
                  <a:pt x="220794" y="3519777"/>
                  <a:pt x="28653" y="3109963"/>
                  <a:pt x="0" y="2873649"/>
                </a:cubicBezTo>
                <a:cubicBezTo>
                  <a:pt x="-31415" y="2652301"/>
                  <a:pt x="44866" y="2512453"/>
                  <a:pt x="0" y="2321912"/>
                </a:cubicBezTo>
                <a:cubicBezTo>
                  <a:pt x="-44866" y="2131371"/>
                  <a:pt x="7197" y="2002610"/>
                  <a:pt x="0" y="1816153"/>
                </a:cubicBezTo>
                <a:cubicBezTo>
                  <a:pt x="-7197" y="1629696"/>
                  <a:pt x="32160" y="1405301"/>
                  <a:pt x="0" y="1218437"/>
                </a:cubicBezTo>
                <a:cubicBezTo>
                  <a:pt x="-32160" y="1031573"/>
                  <a:pt x="45027" y="732884"/>
                  <a:pt x="0" y="574744"/>
                </a:cubicBezTo>
                <a:close/>
              </a:path>
            </a:pathLst>
          </a:custGeom>
          <a:noFill/>
          <a:ln w="1270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324961315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>
            <a:extLst>
              <a:ext uri="{FF2B5EF4-FFF2-40B4-BE49-F238E27FC236}">
                <a16:creationId xmlns="" xmlns:a16="http://schemas.microsoft.com/office/drawing/2014/main" id="{157DE5AE-C78A-B8C1-05D1-408A3C565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7658100"/>
            <a:ext cx="2532704" cy="221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ivros Educação Didáticos - Gráfico vetorial grátis no Pixabay">
            <a:extLst>
              <a:ext uri="{FF2B5EF4-FFF2-40B4-BE49-F238E27FC236}">
                <a16:creationId xmlns="" xmlns:a16="http://schemas.microsoft.com/office/drawing/2014/main" id="{52E74B32-DAA0-9815-7FE1-BE1034A6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180" y="138116"/>
            <a:ext cx="1980944" cy="149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4871451" y="3848100"/>
            <a:ext cx="8589341" cy="9525"/>
          </a:xfrm>
          <a:prstGeom prst="rect">
            <a:avLst/>
          </a:prstGeom>
          <a:solidFill>
            <a:srgbClr val="C0F0F7"/>
          </a:solidFill>
        </p:spPr>
      </p:sp>
      <p:sp>
        <p:nvSpPr>
          <p:cNvPr id="9" name="AutoShape 2">
            <a:extLst>
              <a:ext uri="{FF2B5EF4-FFF2-40B4-BE49-F238E27FC236}">
                <a16:creationId xmlns="" xmlns:a16="http://schemas.microsoft.com/office/drawing/2014/main" id="{ED6BE1D4-B948-23CC-33A8-528E869664A9}"/>
              </a:ext>
            </a:extLst>
          </p:cNvPr>
          <p:cNvSpPr/>
          <p:nvPr/>
        </p:nvSpPr>
        <p:spPr>
          <a:xfrm>
            <a:off x="396631" y="472406"/>
            <a:ext cx="11179057" cy="961426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9FD4405-6751-E878-7873-627D2888D58E}"/>
              </a:ext>
            </a:extLst>
          </p:cNvPr>
          <p:cNvSpPr txBox="1"/>
          <p:nvPr/>
        </p:nvSpPr>
        <p:spPr>
          <a:xfrm>
            <a:off x="609600" y="472406"/>
            <a:ext cx="1075312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</a:rPr>
              <a:t>1. Tìm hiểu các phương pháp nhân giống cây trồng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56CDB92-8BF1-1B40-B61D-AD16659828A8}"/>
              </a:ext>
            </a:extLst>
          </p:cNvPr>
          <p:cNvSpPr txBox="1"/>
          <p:nvPr/>
        </p:nvSpPr>
        <p:spPr>
          <a:xfrm>
            <a:off x="609600" y="1961061"/>
            <a:ext cx="17373600" cy="16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500" i="1" dirty="0">
                <a:solidFill>
                  <a:srgbClr val="C00000"/>
                </a:solidFill>
                <a:effectLst/>
              </a:rPr>
              <a:t>Những cây trồng nào có thể nhân giống bằng phương pháp giâm cành: dứa (thơm), ngô (bắp), dưa chuột, chè, cam, hoa hồng?</a:t>
            </a:r>
            <a:endParaRPr lang="vi-VN" sz="3500" dirty="0">
              <a:solidFill>
                <a:srgbClr val="C00000"/>
              </a:solidFill>
              <a:effectLst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F87683B-2B2A-D872-105A-6849E98892D3}"/>
              </a:ext>
            </a:extLst>
          </p:cNvPr>
          <p:cNvSpPr/>
          <p:nvPr/>
        </p:nvSpPr>
        <p:spPr>
          <a:xfrm>
            <a:off x="314908" y="4223419"/>
            <a:ext cx="4100052" cy="441191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7DD0576E-0170-F7C3-A2AC-BB8C7C9AB303}"/>
              </a:ext>
            </a:extLst>
          </p:cNvPr>
          <p:cNvSpPr/>
          <p:nvPr/>
        </p:nvSpPr>
        <p:spPr>
          <a:xfrm>
            <a:off x="4773128" y="4223420"/>
            <a:ext cx="4100052" cy="441191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25D9DD72-556C-D883-377A-EDB16349B677}"/>
              </a:ext>
            </a:extLst>
          </p:cNvPr>
          <p:cNvSpPr/>
          <p:nvPr/>
        </p:nvSpPr>
        <p:spPr>
          <a:xfrm>
            <a:off x="9231348" y="4312353"/>
            <a:ext cx="4100052" cy="441191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39C9ADE6-CF59-5787-B2B0-5B7950253351}"/>
              </a:ext>
            </a:extLst>
          </p:cNvPr>
          <p:cNvSpPr/>
          <p:nvPr/>
        </p:nvSpPr>
        <p:spPr>
          <a:xfrm>
            <a:off x="13639800" y="4361674"/>
            <a:ext cx="4100052" cy="441191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7AD07CD-DC4D-A2CD-0BF9-F92CE249B266}"/>
              </a:ext>
            </a:extLst>
          </p:cNvPr>
          <p:cNvSpPr/>
          <p:nvPr/>
        </p:nvSpPr>
        <p:spPr>
          <a:xfrm>
            <a:off x="609600" y="9090058"/>
            <a:ext cx="2971800" cy="7245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Dứa</a:t>
            </a:r>
            <a:r>
              <a:rPr lang="en-US" sz="3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Thơm</a:t>
            </a:r>
            <a:r>
              <a:rPr lang="en-US" sz="3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7B9953C6-A2FF-0474-F16B-6A0D20C6015F}"/>
              </a:ext>
            </a:extLst>
          </p:cNvPr>
          <p:cNvSpPr/>
          <p:nvPr/>
        </p:nvSpPr>
        <p:spPr>
          <a:xfrm>
            <a:off x="5181600" y="9090058"/>
            <a:ext cx="2971800" cy="7245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</a:t>
            </a:r>
            <a:endParaRPr lang="en-US" sz="3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45A6565F-FCC4-D782-9F8F-A3F4B776B2EE}"/>
              </a:ext>
            </a:extLst>
          </p:cNvPr>
          <p:cNvSpPr/>
          <p:nvPr/>
        </p:nvSpPr>
        <p:spPr>
          <a:xfrm>
            <a:off x="9724103" y="9125700"/>
            <a:ext cx="2971800" cy="7245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9BECA07C-03B4-B78B-0236-8F46A8E3A269}"/>
              </a:ext>
            </a:extLst>
          </p:cNvPr>
          <p:cNvSpPr/>
          <p:nvPr/>
        </p:nvSpPr>
        <p:spPr>
          <a:xfrm>
            <a:off x="14478000" y="9203605"/>
            <a:ext cx="2971800" cy="7245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endParaRPr lang="en-US" sz="3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11">
            <a:extLst>
              <a:ext uri="{FF2B5EF4-FFF2-40B4-BE49-F238E27FC236}">
                <a16:creationId xmlns="" xmlns:a16="http://schemas.microsoft.com/office/drawing/2014/main" id="{4AD51036-CD88-6ED6-E786-F1BD19B994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25600" y="455640"/>
            <a:ext cx="2082260" cy="110927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397734" y="3124383"/>
            <a:ext cx="6675910" cy="9525"/>
          </a:xfrm>
          <a:prstGeom prst="rect">
            <a:avLst/>
          </a:prstGeom>
          <a:solidFill>
            <a:srgbClr val="1B344D"/>
          </a:solidFill>
        </p:spPr>
      </p:sp>
      <p:sp>
        <p:nvSpPr>
          <p:cNvPr id="16" name="AutoShape 2">
            <a:extLst>
              <a:ext uri="{FF2B5EF4-FFF2-40B4-BE49-F238E27FC236}">
                <a16:creationId xmlns="" xmlns:a16="http://schemas.microsoft.com/office/drawing/2014/main" id="{B0099D66-24A6-5A56-32DA-484B72B4C051}"/>
              </a:ext>
            </a:extLst>
          </p:cNvPr>
          <p:cNvSpPr/>
          <p:nvPr/>
        </p:nvSpPr>
        <p:spPr>
          <a:xfrm>
            <a:off x="711946" y="567281"/>
            <a:ext cx="11179057" cy="1058663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97AF9C-3EF0-4C36-5B3B-A27620F6DDEE}"/>
              </a:ext>
            </a:extLst>
          </p:cNvPr>
          <p:cNvSpPr txBox="1"/>
          <p:nvPr/>
        </p:nvSpPr>
        <p:spPr>
          <a:xfrm>
            <a:off x="666166" y="723900"/>
            <a:ext cx="1139518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2. Thực hành nhân giống bằng phương pháp giâm cành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3CFDB5B-C314-20E9-552A-B70D40FCE9E3}"/>
              </a:ext>
            </a:extLst>
          </p:cNvPr>
          <p:cNvSpPr txBox="1"/>
          <p:nvPr/>
        </p:nvSpPr>
        <p:spPr>
          <a:xfrm>
            <a:off x="2435223" y="2025102"/>
            <a:ext cx="12600931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F103B8E-CAA6-609E-7CFE-B664DF742F5D}"/>
              </a:ext>
            </a:extLst>
          </p:cNvPr>
          <p:cNvSpPr txBox="1"/>
          <p:nvPr/>
        </p:nvSpPr>
        <p:spPr>
          <a:xfrm>
            <a:off x="4240981" y="9080477"/>
            <a:ext cx="1059753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hực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268" name="Picture 4" descr="Hướng dẫn giâm cành hoa hồng đơn giản nhất - Niên Giám Nông Nghiệp">
            <a:extLst>
              <a:ext uri="{FF2B5EF4-FFF2-40B4-BE49-F238E27FC236}">
                <a16:creationId xmlns="" xmlns:a16="http://schemas.microsoft.com/office/drawing/2014/main" id="{0C9F25D6-AA7B-1956-290F-FA5E9C94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747" y="3371134"/>
            <a:ext cx="7847956" cy="507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toon Green Happy - Free vector graphic on Pixabay">
            <a:extLst>
              <a:ext uri="{FF2B5EF4-FFF2-40B4-BE49-F238E27FC236}">
                <a16:creationId xmlns="" xmlns:a16="http://schemas.microsoft.com/office/drawing/2014/main" id="{2AB47331-0283-C237-9A44-41C3A1624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922" y="34603"/>
            <a:ext cx="3246261" cy="34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Kỹ thuật giâm cành 1 phát ăn ngay cho “nông dân phố” - Sfarm">
            <a:extLst>
              <a:ext uri="{FF2B5EF4-FFF2-40B4-BE49-F238E27FC236}">
                <a16:creationId xmlns="" xmlns:a16="http://schemas.microsoft.com/office/drawing/2014/main" id="{36EFDDB9-85AA-6F8B-BA51-3A9DC9D8B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87" y="3413752"/>
            <a:ext cx="8111613" cy="498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Leaf Nature Nerves - Free vector graphic on Pixabay">
            <a:extLst>
              <a:ext uri="{FF2B5EF4-FFF2-40B4-BE49-F238E27FC236}">
                <a16:creationId xmlns="" xmlns:a16="http://schemas.microsoft.com/office/drawing/2014/main" id="{07A25A01-5550-F74A-1E55-54D8DC96B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8" y="1898245"/>
            <a:ext cx="1581334" cy="123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Leaf Nature Nerves - Free vector graphic on Pixabay">
            <a:extLst>
              <a:ext uri="{FF2B5EF4-FFF2-40B4-BE49-F238E27FC236}">
                <a16:creationId xmlns="" xmlns:a16="http://schemas.microsoft.com/office/drawing/2014/main" id="{C15F35B1-3E29-2331-7364-E1AA4390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08144">
            <a:off x="14816268" y="8775864"/>
            <a:ext cx="1581334" cy="123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all leaves image detail for autumn leaves clip art free graphic - Clipartix">
            <a:extLst>
              <a:ext uri="{FF2B5EF4-FFF2-40B4-BE49-F238E27FC236}">
                <a16:creationId xmlns="" xmlns:a16="http://schemas.microsoft.com/office/drawing/2014/main" id="{E4C97C73-70D9-223D-1B86-A4DC82CF0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574707"/>
            <a:ext cx="1833541" cy="167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391895" y="2781300"/>
            <a:ext cx="6675910" cy="9525"/>
          </a:xfrm>
          <a:prstGeom prst="rect">
            <a:avLst/>
          </a:prstGeom>
          <a:solidFill>
            <a:srgbClr val="1B344D"/>
          </a:solidFill>
        </p:spPr>
      </p:sp>
      <p:sp>
        <p:nvSpPr>
          <p:cNvPr id="16" name="AutoShape 2">
            <a:extLst>
              <a:ext uri="{FF2B5EF4-FFF2-40B4-BE49-F238E27FC236}">
                <a16:creationId xmlns="" xmlns:a16="http://schemas.microsoft.com/office/drawing/2014/main" id="{B0099D66-24A6-5A56-32DA-484B72B4C051}"/>
              </a:ext>
            </a:extLst>
          </p:cNvPr>
          <p:cNvSpPr/>
          <p:nvPr/>
        </p:nvSpPr>
        <p:spPr>
          <a:xfrm>
            <a:off x="711946" y="567281"/>
            <a:ext cx="11179057" cy="1058663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97AF9C-3EF0-4C36-5B3B-A27620F6DDEE}"/>
              </a:ext>
            </a:extLst>
          </p:cNvPr>
          <p:cNvSpPr txBox="1"/>
          <p:nvPr/>
        </p:nvSpPr>
        <p:spPr>
          <a:xfrm>
            <a:off x="684907" y="733425"/>
            <a:ext cx="1139518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2. Thực hành nhân giống bằng phương pháp giâm cành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C7865F-01CF-F05F-7627-ED317CA8BD8A}"/>
              </a:ext>
            </a:extLst>
          </p:cNvPr>
          <p:cNvSpPr txBox="1"/>
          <p:nvPr/>
        </p:nvSpPr>
        <p:spPr>
          <a:xfrm>
            <a:off x="1524000" y="1756446"/>
            <a:ext cx="3000419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5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5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500" b="1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500" i="1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Dao chiết ghép cành cán gỗ siêu sắc">
            <a:extLst>
              <a:ext uri="{FF2B5EF4-FFF2-40B4-BE49-F238E27FC236}">
                <a16:creationId xmlns="" xmlns:a16="http://schemas.microsoft.com/office/drawing/2014/main" id="{78D48604-92AE-72FC-60B4-4476D1304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5" y="3543299"/>
            <a:ext cx="5146499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44E120D-A37C-3E4C-B185-6D2A1DEAE92F}"/>
              </a:ext>
            </a:extLst>
          </p:cNvPr>
          <p:cNvSpPr txBox="1"/>
          <p:nvPr/>
        </p:nvSpPr>
        <p:spPr>
          <a:xfrm>
            <a:off x="924681" y="9170964"/>
            <a:ext cx="3599738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dirty="0">
                <a:solidFill>
                  <a:srgbClr val="0070C0"/>
                </a:solidFill>
                <a:effectLst/>
              </a:rPr>
              <a:t>2 dao nhỏ sắc</a:t>
            </a:r>
          </a:p>
        </p:txBody>
      </p:sp>
      <p:pic>
        <p:nvPicPr>
          <p:cNvPr id="13316" name="Picture 4" descr="Kéo tỉa lá chi răm, cắt lan Koshiji Nhật Bản K8">
            <a:extLst>
              <a:ext uri="{FF2B5EF4-FFF2-40B4-BE49-F238E27FC236}">
                <a16:creationId xmlns="" xmlns:a16="http://schemas.microsoft.com/office/drawing/2014/main" id="{78421B16-38B6-AA98-DAF4-BA8EB76C8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70" y="3543299"/>
            <a:ext cx="5790159" cy="541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352604B-8D73-DC23-FB46-D27E62528E54}"/>
              </a:ext>
            </a:extLst>
          </p:cNvPr>
          <p:cNvSpPr txBox="1"/>
          <p:nvPr/>
        </p:nvSpPr>
        <p:spPr>
          <a:xfrm>
            <a:off x="6301474" y="9153369"/>
            <a:ext cx="434340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dirty="0">
                <a:solidFill>
                  <a:srgbClr val="0070C0"/>
                </a:solidFill>
                <a:effectLst/>
              </a:rPr>
              <a:t>1 kéo cắt lá, cành</a:t>
            </a:r>
          </a:p>
        </p:txBody>
      </p:sp>
      <p:pic>
        <p:nvPicPr>
          <p:cNvPr id="13318" name="Picture 6" descr="Review Top 5 bình tưới cây cảnh phù hợp dành cho gia đình">
            <a:extLst>
              <a:ext uri="{FF2B5EF4-FFF2-40B4-BE49-F238E27FC236}">
                <a16:creationId xmlns="" xmlns:a16="http://schemas.microsoft.com/office/drawing/2014/main" id="{9839BA29-8D9C-EED3-A424-8FDE3F5C1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1003" y="3467099"/>
            <a:ext cx="6058334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16BFE25-3A2D-A0C6-2A5D-0EEC85738398}"/>
              </a:ext>
            </a:extLst>
          </p:cNvPr>
          <p:cNvSpPr txBox="1"/>
          <p:nvPr/>
        </p:nvSpPr>
        <p:spPr>
          <a:xfrm flipH="1">
            <a:off x="13639800" y="9205940"/>
            <a:ext cx="411480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dirty="0">
                <a:solidFill>
                  <a:srgbClr val="0070C0"/>
                </a:solidFill>
                <a:effectLst/>
              </a:rPr>
              <a:t>1 bình nước tưới</a:t>
            </a:r>
          </a:p>
        </p:txBody>
      </p:sp>
      <p:pic>
        <p:nvPicPr>
          <p:cNvPr id="29" name="Picture 8" descr="5 loại thuốc kích rễ tác dụng mạnh, hiệu quả bạn nên biết">
            <a:extLst>
              <a:ext uri="{FF2B5EF4-FFF2-40B4-BE49-F238E27FC236}">
                <a16:creationId xmlns="" xmlns:a16="http://schemas.microsoft.com/office/drawing/2014/main" id="{36C634BA-A771-8DA2-870F-4FD4DA4B3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1" y="3457574"/>
            <a:ext cx="5540395" cy="571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F1B0A1F-A692-0B77-6BA4-18CF2FF07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65" y="9286717"/>
            <a:ext cx="4031697" cy="80041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915506E-F2BF-9A4C-0483-5B594B4727EB}"/>
              </a:ext>
            </a:extLst>
          </p:cNvPr>
          <p:cNvSpPr txBox="1"/>
          <p:nvPr/>
        </p:nvSpPr>
        <p:spPr>
          <a:xfrm>
            <a:off x="-50607" y="9228840"/>
            <a:ext cx="619097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dirty="0">
                <a:solidFill>
                  <a:srgbClr val="0070C0"/>
                </a:solidFill>
              </a:rPr>
              <a:t>1 lọ thuốc kích thích ra rễ</a:t>
            </a:r>
          </a:p>
        </p:txBody>
      </p:sp>
      <p:pic>
        <p:nvPicPr>
          <p:cNvPr id="11264" name="Picture 11263">
            <a:extLst>
              <a:ext uri="{FF2B5EF4-FFF2-40B4-BE49-F238E27FC236}">
                <a16:creationId xmlns="" xmlns:a16="http://schemas.microsoft.com/office/drawing/2014/main" id="{38119A73-BC57-465D-4D35-B99341562D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678" y="9242468"/>
            <a:ext cx="4031697" cy="800411"/>
          </a:xfrm>
          <a:prstGeom prst="rect">
            <a:avLst/>
          </a:prstGeom>
        </p:spPr>
      </p:pic>
      <p:sp>
        <p:nvSpPr>
          <p:cNvPr id="11265" name="TextBox 11264">
            <a:extLst>
              <a:ext uri="{FF2B5EF4-FFF2-40B4-BE49-F238E27FC236}">
                <a16:creationId xmlns="" xmlns:a16="http://schemas.microsoft.com/office/drawing/2014/main" id="{7F0384B9-828B-B806-01D5-798682F8EEDC}"/>
              </a:ext>
            </a:extLst>
          </p:cNvPr>
          <p:cNvSpPr txBox="1"/>
          <p:nvPr/>
        </p:nvSpPr>
        <p:spPr>
          <a:xfrm>
            <a:off x="6140363" y="9120642"/>
            <a:ext cx="619097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dirty="0">
                <a:solidFill>
                  <a:srgbClr val="0070C0"/>
                </a:solidFill>
              </a:rPr>
              <a:t>1 khay đựng đất hoặc cát</a:t>
            </a:r>
          </a:p>
        </p:txBody>
      </p:sp>
      <p:pic>
        <p:nvPicPr>
          <p:cNvPr id="11267" name="Picture 10" descr="Bí quyết trộn đất trồng rau sạch trên sân thượng">
            <a:extLst>
              <a:ext uri="{FF2B5EF4-FFF2-40B4-BE49-F238E27FC236}">
                <a16:creationId xmlns="" xmlns:a16="http://schemas.microsoft.com/office/drawing/2014/main" id="{C21C6194-7CAE-3BED-546A-74AD1F0E4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790" y="3457574"/>
            <a:ext cx="6008185" cy="56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Trồng Cây, Môi Trường Xanh PNG - KhoThietKe.Net">
            <a:extLst>
              <a:ext uri="{FF2B5EF4-FFF2-40B4-BE49-F238E27FC236}">
                <a16:creationId xmlns="" xmlns:a16="http://schemas.microsoft.com/office/drawing/2014/main" id="{5F2A50D7-6A42-EDF6-36FA-A0003D75E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-509716"/>
            <a:ext cx="5181600" cy="42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15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31" grpId="0"/>
      <p:bldP spid="112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5668929" y="2861677"/>
            <a:ext cx="6675910" cy="9525"/>
          </a:xfrm>
          <a:prstGeom prst="rect">
            <a:avLst/>
          </a:prstGeom>
          <a:solidFill>
            <a:srgbClr val="1B344D"/>
          </a:solidFill>
        </p:spPr>
      </p:sp>
      <p:sp>
        <p:nvSpPr>
          <p:cNvPr id="16" name="AutoShape 2">
            <a:extLst>
              <a:ext uri="{FF2B5EF4-FFF2-40B4-BE49-F238E27FC236}">
                <a16:creationId xmlns="" xmlns:a16="http://schemas.microsoft.com/office/drawing/2014/main" id="{B0099D66-24A6-5A56-32DA-484B72B4C051}"/>
              </a:ext>
            </a:extLst>
          </p:cNvPr>
          <p:cNvSpPr/>
          <p:nvPr/>
        </p:nvSpPr>
        <p:spPr>
          <a:xfrm>
            <a:off x="711946" y="567281"/>
            <a:ext cx="11179057" cy="1058663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97AF9C-3EF0-4C36-5B3B-A27620F6DDEE}"/>
              </a:ext>
            </a:extLst>
          </p:cNvPr>
          <p:cNvSpPr txBox="1"/>
          <p:nvPr/>
        </p:nvSpPr>
        <p:spPr>
          <a:xfrm>
            <a:off x="684907" y="733425"/>
            <a:ext cx="1139518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2. Thực hành nhân giống bằng phương pháp giâm cành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526D332-29AB-1E32-AD1F-A8647BF6EB06}"/>
              </a:ext>
            </a:extLst>
          </p:cNvPr>
          <p:cNvSpPr txBox="1"/>
          <p:nvPr/>
        </p:nvSpPr>
        <p:spPr>
          <a:xfrm>
            <a:off x="1905000" y="1822310"/>
            <a:ext cx="498350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b="1" dirty="0">
                <a:solidFill>
                  <a:srgbClr val="0070C0"/>
                </a:solidFill>
                <a:effectLst/>
              </a:rPr>
              <a:t> Các bước giâm cành</a:t>
            </a:r>
            <a:endParaRPr lang="vi-VN" sz="3500" dirty="0">
              <a:solidFill>
                <a:srgbClr val="0070C0"/>
              </a:solidFill>
              <a:effectLst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="" xmlns:a16="http://schemas.microsoft.com/office/drawing/2014/main" id="{02BA36CC-EEF4-9203-14E9-942225C76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8384024"/>
            <a:ext cx="438132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5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r>
              <a:rPr kumimoji="0" lang="en-US" altLang="en-US" sz="35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altLang="en-US" sz="35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altLang="en-US" sz="35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5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kumimoji="0" lang="en-US" altLang="en-US" sz="35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5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endParaRPr kumimoji="0" lang="en-US" altLang="en-US" sz="35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5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       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="" xmlns:a16="http://schemas.microsoft.com/office/drawing/2014/main" id="{F78B77FE-F478-63FD-638F-DC775E2D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5" y="3848100"/>
            <a:ext cx="4641283" cy="412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7.png">
            <a:extLst>
              <a:ext uri="{FF2B5EF4-FFF2-40B4-BE49-F238E27FC236}">
                <a16:creationId xmlns="" xmlns:a16="http://schemas.microsoft.com/office/drawing/2014/main" id="{E3B200B2-571B-63A1-EC34-B6D1507802BF}"/>
              </a:ext>
            </a:extLst>
          </p:cNvPr>
          <p:cNvPicPr preferRelativeResize="0"/>
          <p:nvPr/>
        </p:nvPicPr>
        <p:blipFill>
          <a:blip r:embed="rId3"/>
          <a:srcRect/>
          <a:stretch>
            <a:fillRect/>
          </a:stretch>
        </p:blipFill>
        <p:spPr>
          <a:xfrm>
            <a:off x="5392546" y="3848100"/>
            <a:ext cx="6868719" cy="41251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359614F-7B4E-0185-8DA9-340EB93B82A9}"/>
              </a:ext>
            </a:extLst>
          </p:cNvPr>
          <p:cNvSpPr txBox="1"/>
          <p:nvPr/>
        </p:nvSpPr>
        <p:spPr>
          <a:xfrm>
            <a:off x="6731405" y="8396219"/>
            <a:ext cx="4191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500" i="1" dirty="0">
                <a:solidFill>
                  <a:srgbClr val="0070C0"/>
                </a:solidFill>
                <a:effectLst/>
              </a:rPr>
              <a:t>B2. Cắt cành giâm</a:t>
            </a:r>
            <a:endParaRPr lang="vi-VN" sz="35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9" name="image9.png">
            <a:extLst>
              <a:ext uri="{FF2B5EF4-FFF2-40B4-BE49-F238E27FC236}">
                <a16:creationId xmlns="" xmlns:a16="http://schemas.microsoft.com/office/drawing/2014/main" id="{B1C5663E-9EC3-2BE6-2324-C0CB1E762A57}"/>
              </a:ext>
            </a:extLst>
          </p:cNvPr>
          <p:cNvPicPr preferRelativeResize="0"/>
          <p:nvPr/>
        </p:nvPicPr>
        <p:blipFill>
          <a:blip r:embed="rId4"/>
          <a:srcRect/>
          <a:stretch>
            <a:fillRect/>
          </a:stretch>
        </p:blipFill>
        <p:spPr>
          <a:xfrm>
            <a:off x="12891483" y="3857625"/>
            <a:ext cx="5177440" cy="41156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645397C-D2F9-3EFA-9270-ADBD13FF813F}"/>
              </a:ext>
            </a:extLst>
          </p:cNvPr>
          <p:cNvSpPr txBox="1"/>
          <p:nvPr/>
        </p:nvSpPr>
        <p:spPr>
          <a:xfrm>
            <a:off x="13716000" y="8422014"/>
            <a:ext cx="41910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500" i="1" dirty="0">
                <a:solidFill>
                  <a:srgbClr val="0070C0"/>
                </a:solidFill>
                <a:effectLst/>
              </a:rPr>
              <a:t>B3. Xử lí cành giâm</a:t>
            </a:r>
            <a:endParaRPr lang="vi-VN" sz="3500" dirty="0">
              <a:solidFill>
                <a:srgbClr val="0070C0"/>
              </a:solidFill>
              <a:effectLst/>
            </a:endParaRPr>
          </a:p>
        </p:txBody>
      </p:sp>
      <p:pic>
        <p:nvPicPr>
          <p:cNvPr id="23" name="image3.png">
            <a:extLst>
              <a:ext uri="{FF2B5EF4-FFF2-40B4-BE49-F238E27FC236}">
                <a16:creationId xmlns="" xmlns:a16="http://schemas.microsoft.com/office/drawing/2014/main" id="{10E05757-2A77-03BB-D2A3-94FFADFDC863}"/>
              </a:ext>
            </a:extLst>
          </p:cNvPr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>
            <a:off x="121045" y="3846871"/>
            <a:ext cx="4983500" cy="45359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C5F7D87-D44C-5EE2-FA0E-A18785B87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8464690"/>
            <a:ext cx="4723545" cy="77730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7F57B3C-BACB-5ACA-A6CB-E6C08F557BA4}"/>
              </a:ext>
            </a:extLst>
          </p:cNvPr>
          <p:cNvSpPr txBox="1"/>
          <p:nvPr/>
        </p:nvSpPr>
        <p:spPr>
          <a:xfrm>
            <a:off x="249869" y="8252544"/>
            <a:ext cx="4854676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dirty="0">
                <a:solidFill>
                  <a:srgbClr val="0070C0"/>
                </a:solidFill>
                <a:effectLst/>
              </a:rPr>
              <a:t>B4. Cắm cành giâm</a:t>
            </a:r>
          </a:p>
        </p:txBody>
      </p:sp>
      <p:pic>
        <p:nvPicPr>
          <p:cNvPr id="28" name="image13.png">
            <a:extLst>
              <a:ext uri="{FF2B5EF4-FFF2-40B4-BE49-F238E27FC236}">
                <a16:creationId xmlns="" xmlns:a16="http://schemas.microsoft.com/office/drawing/2014/main" id="{A524B084-E382-0183-A913-D8E57C15F3F5}"/>
              </a:ext>
            </a:extLst>
          </p:cNvPr>
          <p:cNvPicPr preferRelativeResize="0"/>
          <p:nvPr/>
        </p:nvPicPr>
        <p:blipFill>
          <a:blip r:embed="rId7"/>
          <a:srcRect/>
          <a:stretch>
            <a:fillRect/>
          </a:stretch>
        </p:blipFill>
        <p:spPr>
          <a:xfrm>
            <a:off x="5326467" y="3648384"/>
            <a:ext cx="7018372" cy="4324897"/>
          </a:xfrm>
          <a:prstGeom prst="rect">
            <a:avLst/>
          </a:prstGeom>
        </p:spPr>
      </p:pic>
      <p:pic>
        <p:nvPicPr>
          <p:cNvPr id="14336" name="Picture 14335">
            <a:extLst>
              <a:ext uri="{FF2B5EF4-FFF2-40B4-BE49-F238E27FC236}">
                <a16:creationId xmlns="" xmlns:a16="http://schemas.microsoft.com/office/drawing/2014/main" id="{91926D50-8F66-8297-2385-713C1608C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661" y="8286710"/>
            <a:ext cx="4470539" cy="1733590"/>
          </a:xfrm>
          <a:prstGeom prst="rect">
            <a:avLst/>
          </a:prstGeom>
        </p:spPr>
      </p:pic>
      <p:sp>
        <p:nvSpPr>
          <p:cNvPr id="14339" name="TextBox 14338">
            <a:extLst>
              <a:ext uri="{FF2B5EF4-FFF2-40B4-BE49-F238E27FC236}">
                <a16:creationId xmlns="" xmlns:a16="http://schemas.microsoft.com/office/drawing/2014/main" id="{3E54340A-8A58-EE35-2E8A-ED1C65757795}"/>
              </a:ext>
            </a:extLst>
          </p:cNvPr>
          <p:cNvSpPr txBox="1"/>
          <p:nvPr/>
        </p:nvSpPr>
        <p:spPr>
          <a:xfrm>
            <a:off x="6283413" y="8396219"/>
            <a:ext cx="5718803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i="1" dirty="0">
                <a:solidFill>
                  <a:srgbClr val="0070C0"/>
                </a:solidFill>
                <a:effectLst/>
              </a:rPr>
              <a:t>B5. Chăm sóc cành giâm</a:t>
            </a:r>
            <a:endParaRPr lang="vi-VN" sz="3500" dirty="0">
              <a:solidFill>
                <a:srgbClr val="0070C0"/>
              </a:solidFill>
              <a:effectLst/>
            </a:endParaRPr>
          </a:p>
        </p:txBody>
      </p:sp>
      <p:pic>
        <p:nvPicPr>
          <p:cNvPr id="14340" name="Picture 4" descr="4 loại rau lớn nhanh như thổi, cây dễ trồng tại nhà">
            <a:extLst>
              <a:ext uri="{FF2B5EF4-FFF2-40B4-BE49-F238E27FC236}">
                <a16:creationId xmlns="" xmlns:a16="http://schemas.microsoft.com/office/drawing/2014/main" id="{048BC8AE-96FC-889F-B1B2-5800630C7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978" y="0"/>
            <a:ext cx="5177440" cy="388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8591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1" grpId="0"/>
      <p:bldP spid="27" grpId="0"/>
      <p:bldP spid="143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>
            <a:extLst>
              <a:ext uri="{FF2B5EF4-FFF2-40B4-BE49-F238E27FC236}">
                <a16:creationId xmlns="" xmlns:a16="http://schemas.microsoft.com/office/drawing/2014/main" id="{BB1E5EC9-25EA-39B2-D197-013CA98375AC}"/>
              </a:ext>
            </a:extLst>
          </p:cNvPr>
          <p:cNvSpPr/>
          <p:nvPr/>
        </p:nvSpPr>
        <p:spPr>
          <a:xfrm>
            <a:off x="711946" y="567281"/>
            <a:ext cx="11179057" cy="1058663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261C800-DB3F-0D0E-DDAD-CED356880E7B}"/>
              </a:ext>
            </a:extLst>
          </p:cNvPr>
          <p:cNvSpPr txBox="1"/>
          <p:nvPr/>
        </p:nvSpPr>
        <p:spPr>
          <a:xfrm>
            <a:off x="684907" y="733425"/>
            <a:ext cx="1139518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2. Thực hành nhân giống bằng phương pháp giâm cành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960354A-5E40-3D30-62A4-D2A1CB60528E}"/>
              </a:ext>
            </a:extLst>
          </p:cNvPr>
          <p:cNvSpPr txBox="1"/>
          <p:nvPr/>
        </p:nvSpPr>
        <p:spPr>
          <a:xfrm>
            <a:off x="1302774" y="2476500"/>
            <a:ext cx="16992600" cy="16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i="1" dirty="0">
                <a:solidFill>
                  <a:srgbClr val="C00000"/>
                </a:solidFill>
                <a:effectLst/>
              </a:rPr>
              <a:t> Em hãy kể tên một số loại cây trồng ở địa phương được nhân giống bằng phương pháp giâm cành?</a:t>
            </a:r>
            <a:endParaRPr lang="vi-VN" sz="3500" dirty="0">
              <a:solidFill>
                <a:srgbClr val="C00000"/>
              </a:solidFill>
              <a:effectLst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16D0EC3-1B96-62AB-8E1A-0BD43351D9BB}"/>
              </a:ext>
            </a:extLst>
          </p:cNvPr>
          <p:cNvSpPr/>
          <p:nvPr/>
        </p:nvSpPr>
        <p:spPr>
          <a:xfrm>
            <a:off x="1295400" y="2476500"/>
            <a:ext cx="16461658" cy="1752600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0EC5637B-3DA3-34F1-4408-BE5AF8B97A91}"/>
              </a:ext>
            </a:extLst>
          </p:cNvPr>
          <p:cNvSpPr/>
          <p:nvPr/>
        </p:nvSpPr>
        <p:spPr>
          <a:xfrm>
            <a:off x="457200" y="4619040"/>
            <a:ext cx="4953000" cy="4468421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D2D09193-AD44-4A85-EBAA-4B9417BF9993}"/>
              </a:ext>
            </a:extLst>
          </p:cNvPr>
          <p:cNvSpPr/>
          <p:nvPr/>
        </p:nvSpPr>
        <p:spPr>
          <a:xfrm>
            <a:off x="6547055" y="4533898"/>
            <a:ext cx="4953000" cy="4576915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9D78B754-2555-C21D-96E6-F0149967D528}"/>
              </a:ext>
            </a:extLst>
          </p:cNvPr>
          <p:cNvSpPr/>
          <p:nvPr/>
        </p:nvSpPr>
        <p:spPr>
          <a:xfrm>
            <a:off x="12318254" y="4680490"/>
            <a:ext cx="5181600" cy="4430323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C28ADCA-EDB0-7C76-5370-47C684F32A36}"/>
              </a:ext>
            </a:extLst>
          </p:cNvPr>
          <p:cNvSpPr txBox="1"/>
          <p:nvPr/>
        </p:nvSpPr>
        <p:spPr>
          <a:xfrm>
            <a:off x="1447800" y="9238104"/>
            <a:ext cx="406172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5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5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5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9B2B4C5-1883-D8F8-9BCA-D0304D70A527}"/>
              </a:ext>
            </a:extLst>
          </p:cNvPr>
          <p:cNvSpPr txBox="1"/>
          <p:nvPr/>
        </p:nvSpPr>
        <p:spPr>
          <a:xfrm>
            <a:off x="7834193" y="9238104"/>
            <a:ext cx="268140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5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endParaRPr lang="en-US" sz="35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8467C44-E36D-CE1C-F2C2-44304FCD1A07}"/>
              </a:ext>
            </a:extLst>
          </p:cNvPr>
          <p:cNvSpPr txBox="1"/>
          <p:nvPr/>
        </p:nvSpPr>
        <p:spPr>
          <a:xfrm>
            <a:off x="14401800" y="9246732"/>
            <a:ext cx="268140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5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35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Leaf Png Vector Transparent Background Free Download - PNGImages">
            <a:extLst>
              <a:ext uri="{FF2B5EF4-FFF2-40B4-BE49-F238E27FC236}">
                <a16:creationId xmlns="" xmlns:a16="http://schemas.microsoft.com/office/drawing/2014/main" id="{5E26023C-5336-781C-FACE-89EC7B61E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4913">
            <a:off x="13980050" y="-854958"/>
            <a:ext cx="33337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498DD4F-26C5-1464-CEB9-75A9FCF83674}"/>
              </a:ext>
            </a:extLst>
          </p:cNvPr>
          <p:cNvSpPr txBox="1"/>
          <p:nvPr/>
        </p:nvSpPr>
        <p:spPr>
          <a:xfrm>
            <a:off x="7315200" y="623342"/>
            <a:ext cx="419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69BDB62-DE2C-4F73-A115-2F5E0189C24B}"/>
              </a:ext>
            </a:extLst>
          </p:cNvPr>
          <p:cNvSpPr txBox="1"/>
          <p:nvPr/>
        </p:nvSpPr>
        <p:spPr>
          <a:xfrm>
            <a:off x="2362200" y="1864182"/>
            <a:ext cx="14250053" cy="16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vi-VN" sz="3500" i="1" dirty="0">
                <a:solidFill>
                  <a:schemeClr val="accent6">
                    <a:lumMod val="50000"/>
                  </a:schemeClr>
                </a:solidFill>
                <a:effectLst/>
              </a:rPr>
              <a:t>Theo em, cây tạo ra bằng phương pháp giâm cành có ưu điểm gì so với cây được nhân giống từ hạt?</a:t>
            </a:r>
            <a:endParaRPr lang="vi-VN" sz="3500" dirty="0"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82FDD77-A162-91BD-FF93-C415D9B8F3E3}"/>
              </a:ext>
            </a:extLst>
          </p:cNvPr>
          <p:cNvSpPr txBox="1"/>
          <p:nvPr/>
        </p:nvSpPr>
        <p:spPr>
          <a:xfrm>
            <a:off x="6227506" y="8825820"/>
            <a:ext cx="5693492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solidFill>
                  <a:srgbClr val="0070C0"/>
                </a:solidFill>
                <a:effectLst/>
              </a:rPr>
              <a:t> Giữ nguyên tính trạng tốt</a:t>
            </a:r>
          </a:p>
        </p:txBody>
      </p:sp>
      <p:pic>
        <p:nvPicPr>
          <p:cNvPr id="1030" name="Picture 6" descr="Combo 5 Bầu chiết cành cây, hộp chiết cây, dụng cụ chiết cành chuyên dụng –  VOLCANO.VN">
            <a:extLst>
              <a:ext uri="{FF2B5EF4-FFF2-40B4-BE49-F238E27FC236}">
                <a16:creationId xmlns="" xmlns:a16="http://schemas.microsoft.com/office/drawing/2014/main" id="{594ED398-C3F9-B6DC-57E5-61DAC325E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95700"/>
            <a:ext cx="5181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ìm hiểu phương pháp nhân giống vô tính cây ăn quả | Kỹ thuật nuôi trồng">
            <a:extLst>
              <a:ext uri="{FF2B5EF4-FFF2-40B4-BE49-F238E27FC236}">
                <a16:creationId xmlns="" xmlns:a16="http://schemas.microsoft.com/office/drawing/2014/main" id="{EB866E0B-79AE-EF9E-B320-77B73F4CC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95700"/>
            <a:ext cx="5715000" cy="47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ách giâm cành hoa hồng đơn giản tại nhà với tỷ lệ sống cao">
            <a:extLst>
              <a:ext uri="{FF2B5EF4-FFF2-40B4-BE49-F238E27FC236}">
                <a16:creationId xmlns="" xmlns:a16="http://schemas.microsoft.com/office/drawing/2014/main" id="{5C0B6886-97AA-5049-643F-9D367061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900" y="3695700"/>
            <a:ext cx="6286500" cy="48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A0EEE18-D153-1D5F-C670-735D44EE87EB}"/>
              </a:ext>
            </a:extLst>
          </p:cNvPr>
          <p:cNvSpPr txBox="1"/>
          <p:nvPr/>
        </p:nvSpPr>
        <p:spPr>
          <a:xfrm>
            <a:off x="681805" y="8825820"/>
            <a:ext cx="518160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solidFill>
                  <a:srgbClr val="0070C0"/>
                </a:solidFill>
                <a:effectLst/>
              </a:rPr>
              <a:t>Nhân nhanh giống cây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C2B0A55-1A02-D14B-56A1-330B325AEC8A}"/>
              </a:ext>
            </a:extLst>
          </p:cNvPr>
          <p:cNvSpPr txBox="1"/>
          <p:nvPr/>
        </p:nvSpPr>
        <p:spPr>
          <a:xfrm>
            <a:off x="12649200" y="8770325"/>
            <a:ext cx="5905500" cy="813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solidFill>
                  <a:srgbClr val="0070C0"/>
                </a:solidFill>
                <a:effectLst/>
              </a:rPr>
              <a:t>Thời gian</a:t>
            </a:r>
            <a:r>
              <a:rPr lang="en-US" sz="3500" dirty="0">
                <a:solidFill>
                  <a:srgbClr val="0070C0"/>
                </a:solidFill>
                <a:effectLst/>
              </a:rPr>
              <a:t> </a:t>
            </a:r>
            <a:r>
              <a:rPr lang="vi-VN" sz="3500" dirty="0">
                <a:solidFill>
                  <a:srgbClr val="0070C0"/>
                </a:solidFill>
                <a:effectLst/>
              </a:rPr>
              <a:t>thu hoạch ngắn</a:t>
            </a:r>
          </a:p>
        </p:txBody>
      </p:sp>
      <p:pic>
        <p:nvPicPr>
          <p:cNvPr id="1038" name="Picture 14" descr="Lá Dừa, Tranh Lá Cây, Tải PNG Miễn Phí - KhoThietKe.Net">
            <a:extLst>
              <a:ext uri="{FF2B5EF4-FFF2-40B4-BE49-F238E27FC236}">
                <a16:creationId xmlns="" xmlns:a16="http://schemas.microsoft.com/office/drawing/2014/main" id="{246CB791-FB2B-3223-8E8B-88CA96990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629" y="-114300"/>
            <a:ext cx="3356410" cy="358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ình nền, hình ảnh hoa đẹp hình vẽ dễ thương | VFO.VN">
            <a:extLst>
              <a:ext uri="{FF2B5EF4-FFF2-40B4-BE49-F238E27FC236}">
                <a16:creationId xmlns="" xmlns:a16="http://schemas.microsoft.com/office/drawing/2014/main" id="{4B82D7BF-0ED3-E960-0D90-2D32DDD75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2" y="876300"/>
            <a:ext cx="1850935" cy="258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9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89284D4-47EC-2ED7-0587-B1A68293A61C}"/>
              </a:ext>
            </a:extLst>
          </p:cNvPr>
          <p:cNvSpPr txBox="1"/>
          <p:nvPr/>
        </p:nvSpPr>
        <p:spPr>
          <a:xfrm>
            <a:off x="7315200" y="623342"/>
            <a:ext cx="419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B2432A67-591D-17BF-1841-58FFD048DE92}"/>
              </a:ext>
            </a:extLst>
          </p:cNvPr>
          <p:cNvSpPr/>
          <p:nvPr/>
        </p:nvSpPr>
        <p:spPr>
          <a:xfrm>
            <a:off x="533400" y="2019300"/>
            <a:ext cx="17221200" cy="7467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CD47770-18F9-0316-2110-D3CC28D8202C}"/>
              </a:ext>
            </a:extLst>
          </p:cNvPr>
          <p:cNvSpPr txBox="1"/>
          <p:nvPr/>
        </p:nvSpPr>
        <p:spPr>
          <a:xfrm>
            <a:off x="3733800" y="2019300"/>
            <a:ext cx="1173480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5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vát</a:t>
            </a: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tỉa</a:t>
            </a: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500" i="1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ách nhân giống hoa hồng bằng phương pháp giâm cành - Agri.vn">
            <a:extLst>
              <a:ext uri="{FF2B5EF4-FFF2-40B4-BE49-F238E27FC236}">
                <a16:creationId xmlns="" xmlns:a16="http://schemas.microsoft.com/office/drawing/2014/main" id="{B7EF4EDE-4A8D-65AE-668E-60DB439D7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5443"/>
            <a:ext cx="7391400" cy="49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h giâm cành hoa hồng những lưu ý và cách chăm sóc">
            <a:extLst>
              <a:ext uri="{FF2B5EF4-FFF2-40B4-BE49-F238E27FC236}">
                <a16:creationId xmlns="" xmlns:a16="http://schemas.microsoft.com/office/drawing/2014/main" id="{EEA2B760-3B23-A66D-BE44-9CFFB27B9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3285443"/>
            <a:ext cx="8001000" cy="488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18E87A6-944E-3906-1B96-48010E0A8D4B}"/>
              </a:ext>
            </a:extLst>
          </p:cNvPr>
          <p:cNvSpPr txBox="1"/>
          <p:nvPr/>
        </p:nvSpPr>
        <p:spPr>
          <a:xfrm>
            <a:off x="2286000" y="8372859"/>
            <a:ext cx="1600200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làm giảm thoát hơi nước nhằm tập trung nước nuôi các tế bào của cành.</a:t>
            </a:r>
          </a:p>
        </p:txBody>
      </p:sp>
      <p:pic>
        <p:nvPicPr>
          <p:cNvPr id="2056" name="Picture 8" descr="Oryza Sativa Rice Google Images Download - Logo Bông Lúa Vàng - (894x501)  Png Clipart Download">
            <a:extLst>
              <a:ext uri="{FF2B5EF4-FFF2-40B4-BE49-F238E27FC236}">
                <a16:creationId xmlns="" xmlns:a16="http://schemas.microsoft.com/office/drawing/2014/main" id="{FC4C60D7-5095-6D59-0FCF-CCE569C67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219459"/>
            <a:ext cx="314575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PK HÀ LAN 20-20-15 (50 KG)-MỚI - Công Ty Phân Bón Hà Lan">
            <a:extLst>
              <a:ext uri="{FF2B5EF4-FFF2-40B4-BE49-F238E27FC236}">
                <a16:creationId xmlns="" xmlns:a16="http://schemas.microsoft.com/office/drawing/2014/main" id="{2299AEDB-8C5A-7511-E18E-668E3546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682" flipH="1">
            <a:off x="15105251" y="3822"/>
            <a:ext cx="2819400" cy="210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9" name="Group 5">
            <a:extLst>
              <a:ext uri="{FF2B5EF4-FFF2-40B4-BE49-F238E27FC236}">
                <a16:creationId xmlns="" xmlns:a16="http://schemas.microsoft.com/office/drawing/2014/main" id="{3F2DF634-6472-6238-FF6E-38BD75D4F52C}"/>
              </a:ext>
            </a:extLst>
          </p:cNvPr>
          <p:cNvGrpSpPr/>
          <p:nvPr/>
        </p:nvGrpSpPr>
        <p:grpSpPr>
          <a:xfrm>
            <a:off x="-73819" y="8372859"/>
            <a:ext cx="2588419" cy="2651784"/>
            <a:chOff x="0" y="0"/>
            <a:chExt cx="3798733" cy="4100648"/>
          </a:xfrm>
        </p:grpSpPr>
        <p:pic>
          <p:nvPicPr>
            <p:cNvPr id="2051" name="Picture 6">
              <a:extLst>
                <a:ext uri="{FF2B5EF4-FFF2-40B4-BE49-F238E27FC236}">
                  <a16:creationId xmlns="" xmlns:a16="http://schemas.microsoft.com/office/drawing/2014/main" id="{5523DC24-0D95-0CF2-B287-05C08E270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9165" y="0"/>
              <a:ext cx="1560403" cy="2843300"/>
            </a:xfrm>
            <a:prstGeom prst="rect">
              <a:avLst/>
            </a:prstGeom>
          </p:spPr>
        </p:pic>
        <p:sp>
          <p:nvSpPr>
            <p:cNvPr id="2053" name="TextBox 7">
              <a:extLst>
                <a:ext uri="{FF2B5EF4-FFF2-40B4-BE49-F238E27FC236}">
                  <a16:creationId xmlns="" xmlns:a16="http://schemas.microsoft.com/office/drawing/2014/main" id="{FE376FA5-50C6-CF9F-1902-6DA2FC394CE0}"/>
                </a:ext>
              </a:extLst>
            </p:cNvPr>
            <p:cNvSpPr txBox="1"/>
            <p:nvPr/>
          </p:nvSpPr>
          <p:spPr>
            <a:xfrm>
              <a:off x="0" y="3657803"/>
              <a:ext cx="3798733" cy="4428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1B344D"/>
                  </a:solidFill>
                  <a:latin typeface="Nunito Sans Regular"/>
                </a:rPr>
                <a:t>The Studios</a:t>
              </a: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266700" y="2109569"/>
            <a:ext cx="18288000" cy="297772"/>
            <a:chOff x="0" y="0"/>
            <a:chExt cx="24384000" cy="397030"/>
          </a:xfrm>
        </p:grpSpPr>
        <p:sp>
          <p:nvSpPr>
            <p:cNvPr id="16" name="AutoShape 16"/>
            <p:cNvSpPr/>
            <p:nvPr/>
          </p:nvSpPr>
          <p:spPr>
            <a:xfrm>
              <a:off x="0" y="198515"/>
              <a:ext cx="24384000" cy="12700"/>
            </a:xfrm>
            <a:prstGeom prst="rect">
              <a:avLst/>
            </a:prstGeom>
            <a:solidFill>
              <a:srgbClr val="00A8A8"/>
            </a:solidFill>
          </p:spPr>
        </p:sp>
        <p:grpSp>
          <p:nvGrpSpPr>
            <p:cNvPr id="17" name="Group 17"/>
            <p:cNvGrpSpPr/>
            <p:nvPr/>
          </p:nvGrpSpPr>
          <p:grpSpPr>
            <a:xfrm>
              <a:off x="3517419" y="0"/>
              <a:ext cx="397030" cy="39703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A8A8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9168130" y="0"/>
              <a:ext cx="397030" cy="39703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A8A8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14818841" y="0"/>
              <a:ext cx="397030" cy="397030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A8A8"/>
              </a:solidFill>
            </p:spPr>
          </p:sp>
        </p:grpSp>
        <p:grpSp>
          <p:nvGrpSpPr>
            <p:cNvPr id="23" name="Group 23"/>
            <p:cNvGrpSpPr/>
            <p:nvPr/>
          </p:nvGrpSpPr>
          <p:grpSpPr>
            <a:xfrm>
              <a:off x="20469552" y="0"/>
              <a:ext cx="397030" cy="397030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A8A8"/>
              </a:solidFill>
            </p:spPr>
          </p:sp>
        </p:grp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54FD734-6C02-7035-39F2-70F167EF6452}"/>
              </a:ext>
            </a:extLst>
          </p:cNvPr>
          <p:cNvSpPr txBox="1"/>
          <p:nvPr/>
        </p:nvSpPr>
        <p:spPr>
          <a:xfrm>
            <a:off x="7315200" y="623342"/>
            <a:ext cx="419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23EE86D-B2EC-9BA4-9570-0BB48D27494F}"/>
              </a:ext>
            </a:extLst>
          </p:cNvPr>
          <p:cNvSpPr txBox="1"/>
          <p:nvPr/>
        </p:nvSpPr>
        <p:spPr>
          <a:xfrm>
            <a:off x="266700" y="2556227"/>
            <a:ext cx="18288000" cy="16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50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50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2341DE31-BB4C-359D-ACD2-88486618C214}"/>
              </a:ext>
            </a:extLst>
          </p:cNvPr>
          <p:cNvSpPr/>
          <p:nvPr/>
        </p:nvSpPr>
        <p:spPr>
          <a:xfrm>
            <a:off x="381000" y="5058585"/>
            <a:ext cx="4610100" cy="461367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9898F0C2-9B6B-6AA3-BD06-18595639C706}"/>
              </a:ext>
            </a:extLst>
          </p:cNvPr>
          <p:cNvSpPr/>
          <p:nvPr/>
        </p:nvSpPr>
        <p:spPr>
          <a:xfrm>
            <a:off x="6096000" y="4923503"/>
            <a:ext cx="4953000" cy="4740155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CF3CBE0-FEFC-06DC-DCEE-E32E276F13FB}"/>
              </a:ext>
            </a:extLst>
          </p:cNvPr>
          <p:cNvSpPr/>
          <p:nvPr/>
        </p:nvSpPr>
        <p:spPr>
          <a:xfrm>
            <a:off x="12496800" y="4821381"/>
            <a:ext cx="4953000" cy="494439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="" xmlns:a16="http://schemas.microsoft.com/office/drawing/2014/main" id="{06C99302-6C5D-7C24-9DB4-9EB4CBA46A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5934100" y="218089"/>
            <a:ext cx="1901313" cy="187365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A0C4238-2084-6511-625D-C8D9AC987F28}"/>
              </a:ext>
            </a:extLst>
          </p:cNvPr>
          <p:cNvSpPr txBox="1"/>
          <p:nvPr/>
        </p:nvSpPr>
        <p:spPr>
          <a:xfrm>
            <a:off x="526026" y="342900"/>
            <a:ext cx="17983200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vi-VN" sz="3000" i="1" dirty="0">
                <a:solidFill>
                  <a:srgbClr val="C00000"/>
                </a:solidFill>
                <a:effectLst/>
              </a:rPr>
              <a:t>Quan sát hình 3.1 và cho biết, mỗi loại cây trồng (a -&gt; c) được nhân giống bằng cách nào (1-&gt;3)?</a:t>
            </a:r>
            <a:endParaRPr lang="vi-VN" sz="3000" dirty="0">
              <a:solidFill>
                <a:srgbClr val="C00000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CB92A20-1880-533F-E421-48347512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50005"/>
            <a:ext cx="9372600" cy="84850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480EEBE-5E96-C150-ECC4-9B7345F1F746}"/>
              </a:ext>
            </a:extLst>
          </p:cNvPr>
          <p:cNvSpPr txBox="1"/>
          <p:nvPr/>
        </p:nvSpPr>
        <p:spPr>
          <a:xfrm>
            <a:off x="10213258" y="6286500"/>
            <a:ext cx="7620000" cy="3469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000" dirty="0">
                <a:solidFill>
                  <a:srgbClr val="0070C0"/>
                </a:solidFill>
                <a:effectLst/>
              </a:rPr>
              <a:t>a – 3: lúa được gieo trồng bằng hạt</a:t>
            </a:r>
          </a:p>
          <a:p>
            <a:pPr marL="457200" marR="0" lvl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000" dirty="0">
                <a:solidFill>
                  <a:srgbClr val="0070C0"/>
                </a:solidFill>
                <a:effectLst/>
              </a:rPr>
              <a:t>b – 1: cam, chanh gieo trồng bằng cách giâm cành</a:t>
            </a:r>
          </a:p>
          <a:p>
            <a:pPr marL="457200" marR="0" lvl="0" indent="-457200" algn="just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3000" dirty="0">
                <a:solidFill>
                  <a:srgbClr val="0070C0"/>
                </a:solidFill>
                <a:effectLst/>
              </a:rPr>
              <a:t>c – 2: chuối được gieo trồng bằng cách trồng bằng củ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36941B8-0754-1B2C-9C5C-7BB3F79FD739}"/>
              </a:ext>
            </a:extLst>
          </p:cNvPr>
          <p:cNvSpPr/>
          <p:nvPr/>
        </p:nvSpPr>
        <p:spPr>
          <a:xfrm>
            <a:off x="381000" y="228600"/>
            <a:ext cx="17373600" cy="9278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42D3258C-B108-64F8-8903-5354AD28E016}"/>
              </a:ext>
            </a:extLst>
          </p:cNvPr>
          <p:cNvSpPr/>
          <p:nvPr/>
        </p:nvSpPr>
        <p:spPr>
          <a:xfrm>
            <a:off x="10210800" y="6362700"/>
            <a:ext cx="7696200" cy="3276600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Xương Rồng Ngon Vectơ Những Bông - Miễn Phí vector hình ảnh trên Pixabay">
            <a:extLst>
              <a:ext uri="{FF2B5EF4-FFF2-40B4-BE49-F238E27FC236}">
                <a16:creationId xmlns="" xmlns:a16="http://schemas.microsoft.com/office/drawing/2014/main" id="{A7F678CE-7271-C8F6-B7DE-5E75CFA1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919845"/>
            <a:ext cx="4114800" cy="336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ector Transparente PNG Y SVG De Ilustración De Planta Verde Suculentas">
            <a:extLst>
              <a:ext uri="{FF2B5EF4-FFF2-40B4-BE49-F238E27FC236}">
                <a16:creationId xmlns="" xmlns:a16="http://schemas.microsoft.com/office/drawing/2014/main" id="{2BF9073D-60E4-09FC-CF5C-6A5EADA7B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800" y="337861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2852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4502764" y="2471482"/>
            <a:ext cx="12097380" cy="9570"/>
          </a:xfrm>
          <a:prstGeom prst="rect">
            <a:avLst/>
          </a:prstGeom>
          <a:solidFill>
            <a:srgbClr val="C0F0F7"/>
          </a:solidFill>
        </p:spPr>
      </p:sp>
      <p:sp>
        <p:nvSpPr>
          <p:cNvPr id="18" name="Google Shape;2086;p59">
            <a:extLst>
              <a:ext uri="{FF2B5EF4-FFF2-40B4-BE49-F238E27FC236}">
                <a16:creationId xmlns="" xmlns:a16="http://schemas.microsoft.com/office/drawing/2014/main" id="{4137239F-B459-F426-EEA8-2BC3B9DC377F}"/>
              </a:ext>
            </a:extLst>
          </p:cNvPr>
          <p:cNvSpPr txBox="1">
            <a:spLocks/>
          </p:cNvSpPr>
          <p:nvPr/>
        </p:nvSpPr>
        <p:spPr>
          <a:xfrm>
            <a:off x="5105400" y="1240599"/>
            <a:ext cx="9372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vi-VN" sz="6000" b="1" dirty="0">
                <a:solidFill>
                  <a:srgbClr val="FF0000"/>
                </a:solidFill>
                <a:latin typeface="+mn-lt"/>
              </a:rPr>
              <a:t>HƯỚNG DẪN VỀ NHÀ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2D98C71-1AD2-BE31-94C5-ABB5258D4F82}"/>
              </a:ext>
            </a:extLst>
          </p:cNvPr>
          <p:cNvSpPr txBox="1"/>
          <p:nvPr/>
        </p:nvSpPr>
        <p:spPr>
          <a:xfrm>
            <a:off x="863909" y="8300200"/>
            <a:ext cx="575960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D4574E1-C03F-63BC-447C-35DC9F853DF1}"/>
              </a:ext>
            </a:extLst>
          </p:cNvPr>
          <p:cNvSpPr txBox="1"/>
          <p:nvPr/>
        </p:nvSpPr>
        <p:spPr>
          <a:xfrm>
            <a:off x="6832754" y="8297254"/>
            <a:ext cx="575960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FFD7528-402F-3469-6441-F930FB0E590F}"/>
              </a:ext>
            </a:extLst>
          </p:cNvPr>
          <p:cNvSpPr txBox="1"/>
          <p:nvPr/>
        </p:nvSpPr>
        <p:spPr>
          <a:xfrm>
            <a:off x="12801600" y="8300202"/>
            <a:ext cx="575960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V2 Vở viết dễ thương vở viết vintage a5 vở cute giấy đẹp - Tập Học Sinh |  SachMoiNhat.com">
            <a:extLst>
              <a:ext uri="{FF2B5EF4-FFF2-40B4-BE49-F238E27FC236}">
                <a16:creationId xmlns="" xmlns:a16="http://schemas.microsoft.com/office/drawing/2014/main" id="{2941E5D0-2979-E4A5-BF19-C503888D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13" y="3711935"/>
            <a:ext cx="4333491" cy="433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bo 20 bút bi nước hình thú siêu cute túi zip Unicorn ngộ nghĩnh cho các  bạn teen | Lazada.vn">
            <a:extLst>
              <a:ext uri="{FF2B5EF4-FFF2-40B4-BE49-F238E27FC236}">
                <a16:creationId xmlns="" xmlns:a16="http://schemas.microsoft.com/office/drawing/2014/main" id="{473A7514-0F07-787B-8F85-1C7949310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633" y="3711934"/>
            <a:ext cx="5206437" cy="43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ã LIFEBOOK2 giảm 10% đơn 0Đ] Hộp Đựng Bút Vải Canvas Hoạt Hình Dung Tích  Lớn, Đa Chức Năng - Bóp Viết - Hộp Bút | Zalora.vn">
            <a:extLst>
              <a:ext uri="{FF2B5EF4-FFF2-40B4-BE49-F238E27FC236}">
                <a16:creationId xmlns="" xmlns:a16="http://schemas.microsoft.com/office/drawing/2014/main" id="{BA1E55D0-74D8-B133-0DD7-D7329BEB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490" y="3711934"/>
            <a:ext cx="5759601" cy="433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3831053" y="6607158"/>
            <a:ext cx="7637473" cy="9630"/>
          </a:xfrm>
          <a:prstGeom prst="rect">
            <a:avLst/>
          </a:prstGeom>
          <a:solidFill>
            <a:srgbClr val="F9FCF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269696" y="4230617"/>
            <a:ext cx="2514651" cy="4736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654568" y="1319883"/>
            <a:ext cx="2215956" cy="35532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67305" y="2686629"/>
            <a:ext cx="5629476" cy="22722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068916" y="6047920"/>
            <a:ext cx="2077659" cy="1378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27577E-1AB0-DF3C-952C-A8022AB674C7}"/>
              </a:ext>
            </a:extLst>
          </p:cNvPr>
          <p:cNvSpPr txBox="1"/>
          <p:nvPr/>
        </p:nvSpPr>
        <p:spPr>
          <a:xfrm>
            <a:off x="1057070" y="3161908"/>
            <a:ext cx="12511321" cy="2691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11" r="2911"/>
          <a:stretch>
            <a:fillRect/>
          </a:stretch>
        </p:blipFill>
        <p:spPr>
          <a:xfrm>
            <a:off x="0" y="0"/>
            <a:ext cx="6466678" cy="102870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7874276" y="6020642"/>
            <a:ext cx="9176631" cy="9565"/>
          </a:xfrm>
          <a:prstGeom prst="rect">
            <a:avLst/>
          </a:prstGeom>
          <a:solidFill>
            <a:srgbClr val="F9FCFF"/>
          </a:solidFill>
        </p:spPr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5638FEB-FA11-77BF-B00D-BCEB5EB3D1A2}"/>
              </a:ext>
            </a:extLst>
          </p:cNvPr>
          <p:cNvSpPr txBox="1"/>
          <p:nvPr/>
        </p:nvSpPr>
        <p:spPr>
          <a:xfrm>
            <a:off x="7162800" y="4457700"/>
            <a:ext cx="11811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5000" b="1" kern="1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BÀI</a:t>
            </a:r>
            <a:r>
              <a:rPr lang="en-US" sz="50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3: </a:t>
            </a:r>
            <a:r>
              <a:rPr lang="en-US" sz="5000" b="1" kern="1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NHÂN</a:t>
            </a:r>
            <a:r>
              <a:rPr lang="en-US" sz="50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GIỐNG</a:t>
            </a:r>
            <a:r>
              <a:rPr lang="en-US" sz="50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CÂY</a:t>
            </a:r>
            <a:r>
              <a:rPr lang="en-US" sz="5000" b="1" kern="100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5000" b="1" kern="100" dirty="0" err="1">
                <a:solidFill>
                  <a:srgbClr val="FFFF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TRỒNG</a:t>
            </a:r>
            <a:endParaRPr lang="en-US" sz="5000" kern="100" dirty="0">
              <a:solidFill>
                <a:srgbClr val="FFFF00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52" name="Picture 4" descr="Học viện Phật giáo Việt Nam hưởng ứng sáng kiến trồng 1 tỷ cây xanh | Môi  trường | Vietnam+ (VietnamPlus)">
            <a:extLst>
              <a:ext uri="{FF2B5EF4-FFF2-40B4-BE49-F238E27FC236}">
                <a16:creationId xmlns="" xmlns:a16="http://schemas.microsoft.com/office/drawing/2014/main" id="{971AFB82-99C4-056D-2520-92416CE8B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41" y="8602"/>
            <a:ext cx="6779342" cy="1026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10510" y="4951008"/>
            <a:ext cx="2774228" cy="39100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48256" y="1958821"/>
            <a:ext cx="3636482" cy="35753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69798" y="1958821"/>
            <a:ext cx="1753791" cy="2524605"/>
          </a:xfrm>
          <a:prstGeom prst="rect">
            <a:avLst/>
          </a:prstGeom>
        </p:spPr>
      </p:pic>
      <p:sp>
        <p:nvSpPr>
          <p:cNvPr id="20" name="AutoShape 2">
            <a:extLst>
              <a:ext uri="{FF2B5EF4-FFF2-40B4-BE49-F238E27FC236}">
                <a16:creationId xmlns="" xmlns:a16="http://schemas.microsoft.com/office/drawing/2014/main" id="{9870D522-3350-5313-1221-774B647EBBA7}"/>
              </a:ext>
            </a:extLst>
          </p:cNvPr>
          <p:cNvSpPr/>
          <p:nvPr/>
        </p:nvSpPr>
        <p:spPr>
          <a:xfrm>
            <a:off x="613518" y="3583453"/>
            <a:ext cx="11179057" cy="1255308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21" name="Google Shape;363;p37">
            <a:extLst>
              <a:ext uri="{FF2B5EF4-FFF2-40B4-BE49-F238E27FC236}">
                <a16:creationId xmlns="" xmlns:a16="http://schemas.microsoft.com/office/drawing/2014/main" id="{80484385-5C01-77F4-ADC9-E4550EDB3FB0}"/>
              </a:ext>
            </a:extLst>
          </p:cNvPr>
          <p:cNvSpPr txBox="1">
            <a:spLocks/>
          </p:cNvSpPr>
          <p:nvPr/>
        </p:nvSpPr>
        <p:spPr>
          <a:xfrm>
            <a:off x="4876800" y="8980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BCC57C3-7926-CECD-EADE-9F257E8962C3}"/>
              </a:ext>
            </a:extLst>
          </p:cNvPr>
          <p:cNvSpPr txBox="1"/>
          <p:nvPr/>
        </p:nvSpPr>
        <p:spPr>
          <a:xfrm>
            <a:off x="586162" y="3761859"/>
            <a:ext cx="1075312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</a:rPr>
              <a:t>1. Tìm hiểu các phương pháp nhân giống cây trồng</a:t>
            </a:r>
          </a:p>
        </p:txBody>
      </p:sp>
      <p:pic>
        <p:nvPicPr>
          <p:cNvPr id="25" name="Picture 8">
            <a:extLst>
              <a:ext uri="{FF2B5EF4-FFF2-40B4-BE49-F238E27FC236}">
                <a16:creationId xmlns="" xmlns:a16="http://schemas.microsoft.com/office/drawing/2014/main" id="{41880B6F-38D8-8BCF-1F9E-81FEB75489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32229" y="4601063"/>
            <a:ext cx="2438861" cy="4270703"/>
          </a:xfrm>
          <a:prstGeom prst="rect">
            <a:avLst/>
          </a:prstGeom>
        </p:spPr>
      </p:pic>
      <p:pic>
        <p:nvPicPr>
          <p:cNvPr id="26" name="Picture 9">
            <a:extLst>
              <a:ext uri="{FF2B5EF4-FFF2-40B4-BE49-F238E27FC236}">
                <a16:creationId xmlns="" xmlns:a16="http://schemas.microsoft.com/office/drawing/2014/main" id="{5D6290DB-EA4B-AF70-FB1C-C01BD8CD82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382402" y="1464964"/>
            <a:ext cx="5068801" cy="2806843"/>
          </a:xfrm>
          <a:prstGeom prst="rect">
            <a:avLst/>
          </a:prstGeom>
        </p:spPr>
      </p:pic>
      <p:pic>
        <p:nvPicPr>
          <p:cNvPr id="27" name="Picture 10">
            <a:extLst>
              <a:ext uri="{FF2B5EF4-FFF2-40B4-BE49-F238E27FC236}">
                <a16:creationId xmlns="" xmlns:a16="http://schemas.microsoft.com/office/drawing/2014/main" id="{665899FA-33C7-C6A8-837A-9A348A9580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04015">
            <a:off x="12820571" y="1947163"/>
            <a:ext cx="2450064" cy="2757469"/>
          </a:xfrm>
          <a:prstGeom prst="rect">
            <a:avLst/>
          </a:prstGeom>
        </p:spPr>
      </p:pic>
      <p:sp>
        <p:nvSpPr>
          <p:cNvPr id="28" name="AutoShape 2">
            <a:extLst>
              <a:ext uri="{FF2B5EF4-FFF2-40B4-BE49-F238E27FC236}">
                <a16:creationId xmlns="" xmlns:a16="http://schemas.microsoft.com/office/drawing/2014/main" id="{36C6663F-1F11-F0D3-45EF-454638F343D3}"/>
              </a:ext>
            </a:extLst>
          </p:cNvPr>
          <p:cNvSpPr/>
          <p:nvPr/>
        </p:nvSpPr>
        <p:spPr>
          <a:xfrm>
            <a:off x="595388" y="6134100"/>
            <a:ext cx="11179057" cy="1255308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9D86CC1-3719-A629-B347-75B6B010E32F}"/>
              </a:ext>
            </a:extLst>
          </p:cNvPr>
          <p:cNvSpPr txBox="1"/>
          <p:nvPr/>
        </p:nvSpPr>
        <p:spPr>
          <a:xfrm>
            <a:off x="549608" y="6413503"/>
            <a:ext cx="1139518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2. Thực hành nhân giống bằng phương pháp giâm cành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493E6C2-FCD6-5345-74A4-020274FEA28B}"/>
              </a:ext>
            </a:extLst>
          </p:cNvPr>
          <p:cNvSpPr txBox="1"/>
          <p:nvPr/>
        </p:nvSpPr>
        <p:spPr>
          <a:xfrm>
            <a:off x="8153400" y="1866900"/>
            <a:ext cx="474898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500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8F1A4CDD-8583-745F-6381-DBCADFF69614}"/>
              </a:ext>
            </a:extLst>
          </p:cNvPr>
          <p:cNvSpPr/>
          <p:nvPr/>
        </p:nvSpPr>
        <p:spPr>
          <a:xfrm>
            <a:off x="7467600" y="1714500"/>
            <a:ext cx="4952999" cy="96142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ìm hiểu phương pháp nhân giống hữu tính cây ăn quả | Kỹ thuật nuôi trồng">
            <a:extLst>
              <a:ext uri="{FF2B5EF4-FFF2-40B4-BE49-F238E27FC236}">
                <a16:creationId xmlns="" xmlns:a16="http://schemas.microsoft.com/office/drawing/2014/main" id="{17612E9D-AF9C-CED1-09F9-7082A8B35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086101"/>
            <a:ext cx="6172199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2">
            <a:extLst>
              <a:ext uri="{FF2B5EF4-FFF2-40B4-BE49-F238E27FC236}">
                <a16:creationId xmlns="" xmlns:a16="http://schemas.microsoft.com/office/drawing/2014/main" id="{86E4C0FE-BF22-4C1D-7E3F-089C7E56D890}"/>
              </a:ext>
            </a:extLst>
          </p:cNvPr>
          <p:cNvSpPr/>
          <p:nvPr/>
        </p:nvSpPr>
        <p:spPr>
          <a:xfrm>
            <a:off x="396631" y="472406"/>
            <a:ext cx="11179057" cy="961426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EA4055E-6D9B-F1AB-F6E9-CC5AFAA5253F}"/>
              </a:ext>
            </a:extLst>
          </p:cNvPr>
          <p:cNvSpPr txBox="1"/>
          <p:nvPr/>
        </p:nvSpPr>
        <p:spPr>
          <a:xfrm>
            <a:off x="609600" y="472406"/>
            <a:ext cx="1075312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</a:rPr>
              <a:t>1. Tìm hiểu các phương pháp nhân giống cây trồng</a:t>
            </a:r>
          </a:p>
        </p:txBody>
      </p:sp>
      <p:pic>
        <p:nvPicPr>
          <p:cNvPr id="4100" name="Picture 4" descr="6 Phương pháp nhân giống cây trồng dễ dàng thành công">
            <a:extLst>
              <a:ext uri="{FF2B5EF4-FFF2-40B4-BE49-F238E27FC236}">
                <a16:creationId xmlns="" xmlns:a16="http://schemas.microsoft.com/office/drawing/2014/main" id="{B76B0062-6776-20D0-C8AE-89CD9F53F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054" y="3086101"/>
            <a:ext cx="6355326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ây Keo Lai - VƯỜN ƯƠM CÂY GIỐNG LÂM NGHIỆP">
            <a:extLst>
              <a:ext uri="{FF2B5EF4-FFF2-40B4-BE49-F238E27FC236}">
                <a16:creationId xmlns="" xmlns:a16="http://schemas.microsoft.com/office/drawing/2014/main" id="{8FAF8833-F0E8-FA1E-DB8B-B52A8DB0E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834" y="3086102"/>
            <a:ext cx="501076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>
            <a:extLst>
              <a:ext uri="{FF2B5EF4-FFF2-40B4-BE49-F238E27FC236}">
                <a16:creationId xmlns="" xmlns:a16="http://schemas.microsoft.com/office/drawing/2014/main" id="{B0254D39-A359-68F2-B5D3-7EFF9453BD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95416" y="8696676"/>
            <a:ext cx="1164025" cy="114709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41979A0-E05D-8130-E42D-EADAF4BC96B3}"/>
              </a:ext>
            </a:extLst>
          </p:cNvPr>
          <p:cNvSpPr/>
          <p:nvPr/>
        </p:nvSpPr>
        <p:spPr>
          <a:xfrm>
            <a:off x="1828800" y="8779760"/>
            <a:ext cx="15468600" cy="114709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E68D4F5-926A-DE8C-50A3-9F07EE49BBD6}"/>
              </a:ext>
            </a:extLst>
          </p:cNvPr>
          <p:cNvSpPr txBox="1"/>
          <p:nvPr/>
        </p:nvSpPr>
        <p:spPr>
          <a:xfrm>
            <a:off x="1879190" y="8870017"/>
            <a:ext cx="1546860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110" name="Picture 14" descr="Cartoon Flowers Download Transparent PNG Image - Pngroyale">
            <a:extLst>
              <a:ext uri="{FF2B5EF4-FFF2-40B4-BE49-F238E27FC236}">
                <a16:creationId xmlns="" xmlns:a16="http://schemas.microsoft.com/office/drawing/2014/main" id="{2EB3BD36-22E6-0F7E-45F8-EA32CC684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068" y="50339"/>
            <a:ext cx="2857500" cy="303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="" xmlns:a16="http://schemas.microsoft.com/office/drawing/2014/main" id="{F7146334-1EE4-19EC-EFBC-4D43E6333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19848">
            <a:off x="2418334" y="1265899"/>
            <a:ext cx="2038921" cy="212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C8FBE49-8ADF-CE77-ABD8-3620E355F8E0}"/>
              </a:ext>
            </a:extLst>
          </p:cNvPr>
          <p:cNvSpPr txBox="1"/>
          <p:nvPr/>
        </p:nvSpPr>
        <p:spPr>
          <a:xfrm>
            <a:off x="533400" y="1946819"/>
            <a:ext cx="17754600" cy="16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vi-VN" sz="3500" i="1" dirty="0">
                <a:solidFill>
                  <a:srgbClr val="C00000"/>
                </a:solidFill>
                <a:effectLst/>
              </a:rPr>
              <a:t>Theo em, có những phương pháp nào để nhân giống? Nhân giống vô tính có những  phương pháp nào?</a:t>
            </a:r>
            <a:endParaRPr lang="vi-VN" sz="3500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image25.png">
            <a:extLst>
              <a:ext uri="{FF2B5EF4-FFF2-40B4-BE49-F238E27FC236}">
                <a16:creationId xmlns="" xmlns:a16="http://schemas.microsoft.com/office/drawing/2014/main" id="{1D88E022-40AA-A886-068B-88BA1C7CF26B}"/>
              </a:ext>
            </a:extLst>
          </p:cNvPr>
          <p:cNvPicPr preferRelativeResize="0"/>
          <p:nvPr/>
        </p:nvPicPr>
        <p:blipFill>
          <a:blip r:embed="rId2"/>
          <a:srcRect/>
          <a:stretch>
            <a:fillRect/>
          </a:stretch>
        </p:blipFill>
        <p:spPr>
          <a:xfrm>
            <a:off x="533400" y="3451092"/>
            <a:ext cx="8610600" cy="6416807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="" xmlns:a16="http://schemas.microsoft.com/office/drawing/2014/main" id="{13DFFC5A-B070-F50E-9146-7176CCA32E8F}"/>
              </a:ext>
            </a:extLst>
          </p:cNvPr>
          <p:cNvSpPr/>
          <p:nvPr/>
        </p:nvSpPr>
        <p:spPr>
          <a:xfrm>
            <a:off x="396631" y="472406"/>
            <a:ext cx="11179057" cy="961426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1FA6916-7B8C-B5BC-4708-8386D9F8EF81}"/>
              </a:ext>
            </a:extLst>
          </p:cNvPr>
          <p:cNvSpPr txBox="1"/>
          <p:nvPr/>
        </p:nvSpPr>
        <p:spPr>
          <a:xfrm>
            <a:off x="609600" y="472406"/>
            <a:ext cx="1075312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</a:rPr>
              <a:t>1. Tìm hiểu các phương pháp nhân giống cây trồng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8A90EC5-1D5F-834F-01EB-D59CD017D522}"/>
              </a:ext>
            </a:extLst>
          </p:cNvPr>
          <p:cNvSpPr txBox="1"/>
          <p:nvPr/>
        </p:nvSpPr>
        <p:spPr>
          <a:xfrm>
            <a:off x="11141494" y="3619499"/>
            <a:ext cx="6857999" cy="2570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dirty="0">
                <a:solidFill>
                  <a:srgbClr val="0070C0"/>
                </a:solidFill>
                <a:effectLst/>
              </a:rPr>
              <a:t> Nhân giống có 2 phương pháp: </a:t>
            </a:r>
          </a:p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i="1" dirty="0">
                <a:solidFill>
                  <a:srgbClr val="0070C0"/>
                </a:solidFill>
                <a:effectLst/>
              </a:rPr>
              <a:t>+ Nhân giống hữu tính</a:t>
            </a:r>
            <a:endParaRPr lang="vi-VN" sz="3500" dirty="0">
              <a:solidFill>
                <a:srgbClr val="0070C0"/>
              </a:solidFill>
              <a:effectLst/>
            </a:endParaRPr>
          </a:p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3500" i="1" dirty="0">
                <a:solidFill>
                  <a:srgbClr val="0070C0"/>
                </a:solidFill>
                <a:effectLst/>
              </a:rPr>
              <a:t>+ Nhân giống vô tính</a:t>
            </a:r>
            <a:endParaRPr lang="vi-VN" sz="3500" dirty="0">
              <a:solidFill>
                <a:srgbClr val="0070C0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257F000-3EE9-7597-797E-ED86318D1A67}"/>
              </a:ext>
            </a:extLst>
          </p:cNvPr>
          <p:cNvSpPr txBox="1"/>
          <p:nvPr/>
        </p:nvSpPr>
        <p:spPr>
          <a:xfrm>
            <a:off x="11046545" y="6992975"/>
            <a:ext cx="6629399" cy="2570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5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5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5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35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5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5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500" i="1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i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350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4D09B443-7BBD-D8F9-BF2A-84823E830D36}"/>
              </a:ext>
            </a:extLst>
          </p:cNvPr>
          <p:cNvCxnSpPr/>
          <p:nvPr/>
        </p:nvCxnSpPr>
        <p:spPr>
          <a:xfrm>
            <a:off x="10131230" y="6591300"/>
            <a:ext cx="7696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ownload Pink Flower Vector Free PNG HQ HQ PNG Image | FreePNGImg">
            <a:extLst>
              <a:ext uri="{FF2B5EF4-FFF2-40B4-BE49-F238E27FC236}">
                <a16:creationId xmlns="" xmlns:a16="http://schemas.microsoft.com/office/drawing/2014/main" id="{EE0A029F-83AA-792C-7ED6-5944BDA0A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617" y="5019085"/>
            <a:ext cx="1807307" cy="185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rtoon Flower Illustration with Lovely and Cute Design Stock Vector -  Illustration of bunch, cartoon: 105867026">
            <a:extLst>
              <a:ext uri="{FF2B5EF4-FFF2-40B4-BE49-F238E27FC236}">
                <a16:creationId xmlns="" xmlns:a16="http://schemas.microsoft.com/office/drawing/2014/main" id="{E3495570-567C-4A64-858A-1F2E553FD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4648" y="5099113"/>
            <a:ext cx="1983352" cy="20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ute Bee Cartoon. Bee and Flower Clipart Vector Illustration Stock Vector -  Illustration of cartoon, vector: 223759665">
            <a:extLst>
              <a:ext uri="{FF2B5EF4-FFF2-40B4-BE49-F238E27FC236}">
                <a16:creationId xmlns="" xmlns:a16="http://schemas.microsoft.com/office/drawing/2014/main" id="{AFC88713-310D-3845-E66A-6318B30AD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122221"/>
            <a:ext cx="1809339" cy="207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5887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" y="1814832"/>
            <a:ext cx="2354068" cy="1292597"/>
          </a:xfrm>
          <a:prstGeom prst="rect">
            <a:avLst/>
          </a:prstGeom>
        </p:spPr>
      </p:pic>
      <p:sp>
        <p:nvSpPr>
          <p:cNvPr id="20" name="AutoShape 2">
            <a:extLst>
              <a:ext uri="{FF2B5EF4-FFF2-40B4-BE49-F238E27FC236}">
                <a16:creationId xmlns="" xmlns:a16="http://schemas.microsoft.com/office/drawing/2014/main" id="{D109A6D2-3093-BE06-10EB-15317CA4EF5E}"/>
              </a:ext>
            </a:extLst>
          </p:cNvPr>
          <p:cNvSpPr/>
          <p:nvPr/>
        </p:nvSpPr>
        <p:spPr>
          <a:xfrm>
            <a:off x="396631" y="472406"/>
            <a:ext cx="11179057" cy="961426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4ECC214-6438-8C0E-B28B-0EF4C63701B8}"/>
              </a:ext>
            </a:extLst>
          </p:cNvPr>
          <p:cNvSpPr txBox="1"/>
          <p:nvPr/>
        </p:nvSpPr>
        <p:spPr>
          <a:xfrm>
            <a:off x="609600" y="472406"/>
            <a:ext cx="1075312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</a:rPr>
              <a:t>1. Tìm hiểu các phương pháp nhân giống cây trồng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25E8A93-426F-6E79-D9FC-9B433A70BE81}"/>
              </a:ext>
            </a:extLst>
          </p:cNvPr>
          <p:cNvSpPr txBox="1"/>
          <p:nvPr/>
        </p:nvSpPr>
        <p:spPr>
          <a:xfrm>
            <a:off x="3733800" y="2237229"/>
            <a:ext cx="127254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5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35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êu tên phương pháp nhân giống trong từng hình đó:</a:t>
            </a:r>
          </a:p>
        </p:txBody>
      </p:sp>
      <p:pic>
        <p:nvPicPr>
          <p:cNvPr id="24" name="image28.png">
            <a:extLst>
              <a:ext uri="{FF2B5EF4-FFF2-40B4-BE49-F238E27FC236}">
                <a16:creationId xmlns="" xmlns:a16="http://schemas.microsoft.com/office/drawing/2014/main" id="{1384FEB3-0503-7133-E082-29F9F2487BA6}"/>
              </a:ext>
            </a:extLst>
          </p:cNvPr>
          <p:cNvPicPr preferRelativeResize="0"/>
          <p:nvPr/>
        </p:nvPicPr>
        <p:blipFill>
          <a:blip r:embed="rId4"/>
          <a:srcRect/>
          <a:stretch>
            <a:fillRect/>
          </a:stretch>
        </p:blipFill>
        <p:spPr>
          <a:xfrm>
            <a:off x="208935" y="3432512"/>
            <a:ext cx="4505632" cy="4301788"/>
          </a:xfrm>
          <a:prstGeom prst="rect">
            <a:avLst/>
          </a:prstGeom>
        </p:spPr>
      </p:pic>
      <p:pic>
        <p:nvPicPr>
          <p:cNvPr id="25" name="image10.png">
            <a:extLst>
              <a:ext uri="{FF2B5EF4-FFF2-40B4-BE49-F238E27FC236}">
                <a16:creationId xmlns="" xmlns:a16="http://schemas.microsoft.com/office/drawing/2014/main" id="{AAEAA2E5-6D2F-20AB-2B4D-404843405B95}"/>
              </a:ext>
            </a:extLst>
          </p:cNvPr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>
            <a:off x="4901380" y="3480344"/>
            <a:ext cx="4097594" cy="4301787"/>
          </a:xfrm>
          <a:prstGeom prst="rect">
            <a:avLst/>
          </a:prstGeom>
        </p:spPr>
      </p:pic>
      <p:pic>
        <p:nvPicPr>
          <p:cNvPr id="26" name="image14.png">
            <a:extLst>
              <a:ext uri="{FF2B5EF4-FFF2-40B4-BE49-F238E27FC236}">
                <a16:creationId xmlns="" xmlns:a16="http://schemas.microsoft.com/office/drawing/2014/main" id="{F26F87C6-7DE1-FAEA-18D0-6895B05106D2}"/>
              </a:ext>
            </a:extLst>
          </p:cNvPr>
          <p:cNvPicPr preferRelativeResize="0"/>
          <p:nvPr/>
        </p:nvPicPr>
        <p:blipFill>
          <a:blip r:embed="rId6"/>
          <a:srcRect/>
          <a:stretch>
            <a:fillRect/>
          </a:stretch>
        </p:blipFill>
        <p:spPr>
          <a:xfrm>
            <a:off x="9185787" y="3432513"/>
            <a:ext cx="4516953" cy="4301787"/>
          </a:xfrm>
          <a:prstGeom prst="rect">
            <a:avLst/>
          </a:prstGeom>
        </p:spPr>
      </p:pic>
      <p:pic>
        <p:nvPicPr>
          <p:cNvPr id="27" name="image2.png">
            <a:extLst>
              <a:ext uri="{FF2B5EF4-FFF2-40B4-BE49-F238E27FC236}">
                <a16:creationId xmlns="" xmlns:a16="http://schemas.microsoft.com/office/drawing/2014/main" id="{5E2CCA9F-F072-0628-EA7E-9FFA7CBFB2B9}"/>
              </a:ext>
            </a:extLst>
          </p:cNvPr>
          <p:cNvPicPr preferRelativeResize="0"/>
          <p:nvPr/>
        </p:nvPicPr>
        <p:blipFill>
          <a:blip r:embed="rId7"/>
          <a:srcRect/>
          <a:stretch>
            <a:fillRect/>
          </a:stretch>
        </p:blipFill>
        <p:spPr>
          <a:xfrm>
            <a:off x="13889553" y="3429387"/>
            <a:ext cx="4196886" cy="430178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6DA330C-22BD-AFA3-995C-E4836F84460B}"/>
              </a:ext>
            </a:extLst>
          </p:cNvPr>
          <p:cNvSpPr/>
          <p:nvPr/>
        </p:nvSpPr>
        <p:spPr>
          <a:xfrm>
            <a:off x="396631" y="8115300"/>
            <a:ext cx="3260969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Chiết</a:t>
            </a:r>
            <a:r>
              <a:rPr lang="en-US" sz="3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en-US" sz="3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7F4EC51-5828-230F-84AC-9DEF57AF20DF}"/>
              </a:ext>
            </a:extLst>
          </p:cNvPr>
          <p:cNvSpPr/>
          <p:nvPr/>
        </p:nvSpPr>
        <p:spPr>
          <a:xfrm>
            <a:off x="5257800" y="8214852"/>
            <a:ext cx="3260969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Giâm</a:t>
            </a:r>
            <a:r>
              <a:rPr lang="en-US" sz="3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en-US" sz="3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D2AF0A9-1101-68EB-575A-0109B8F90D0B}"/>
              </a:ext>
            </a:extLst>
          </p:cNvPr>
          <p:cNvSpPr/>
          <p:nvPr/>
        </p:nvSpPr>
        <p:spPr>
          <a:xfrm>
            <a:off x="9813778" y="8109155"/>
            <a:ext cx="3260969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3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cành</a:t>
            </a:r>
            <a:endParaRPr lang="en-US" sz="3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CD5B5314-37A2-D466-F0B5-48180E4367ED}"/>
              </a:ext>
            </a:extLst>
          </p:cNvPr>
          <p:cNvSpPr/>
          <p:nvPr/>
        </p:nvSpPr>
        <p:spPr>
          <a:xfrm>
            <a:off x="14404169" y="8119623"/>
            <a:ext cx="3260969" cy="838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cấy</a:t>
            </a:r>
            <a:r>
              <a:rPr lang="en-US" sz="3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endParaRPr lang="en-US" sz="3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artoon Bee. Cute Insect Character. Vector Illustration Stock Vector -  Illustration of characters, kids: 168706631">
            <a:extLst>
              <a:ext uri="{FF2B5EF4-FFF2-40B4-BE49-F238E27FC236}">
                <a16:creationId xmlns="" xmlns:a16="http://schemas.microsoft.com/office/drawing/2014/main" id="{D9CCEACA-9D62-0A7F-764F-8F58757C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8825" y="266700"/>
            <a:ext cx="2979175" cy="312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con bifina - Men vi sinh Bifina Nhật Bản">
            <a:extLst>
              <a:ext uri="{FF2B5EF4-FFF2-40B4-BE49-F238E27FC236}">
                <a16:creationId xmlns="" xmlns:a16="http://schemas.microsoft.com/office/drawing/2014/main" id="{FD3FA25F-27CE-699E-9BC9-3FBD5C5E7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55" y="8894624"/>
            <a:ext cx="153352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" name="Picture 4" descr="icon bifina - Men vi sinh Bifina Nhật Bản">
            <a:extLst>
              <a:ext uri="{FF2B5EF4-FFF2-40B4-BE49-F238E27FC236}">
                <a16:creationId xmlns="" xmlns:a16="http://schemas.microsoft.com/office/drawing/2014/main" id="{B3C8F257-B4F0-C83D-4671-5BAC9E825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8848725"/>
            <a:ext cx="153352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4" descr="icon bifina - Men vi sinh Bifina Nhật Bản">
            <a:extLst>
              <a:ext uri="{FF2B5EF4-FFF2-40B4-BE49-F238E27FC236}">
                <a16:creationId xmlns="" xmlns:a16="http://schemas.microsoft.com/office/drawing/2014/main" id="{631E4C5A-AAE2-BC8E-776A-93D71C69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20" y="8848724"/>
            <a:ext cx="153352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097000" y="136455"/>
            <a:ext cx="3319176" cy="1768216"/>
          </a:xfrm>
          <a:prstGeom prst="rect">
            <a:avLst/>
          </a:prstGeom>
        </p:spPr>
      </p:pic>
      <p:sp>
        <p:nvSpPr>
          <p:cNvPr id="10" name="AutoShape 2">
            <a:extLst>
              <a:ext uri="{FF2B5EF4-FFF2-40B4-BE49-F238E27FC236}">
                <a16:creationId xmlns="" xmlns:a16="http://schemas.microsoft.com/office/drawing/2014/main" id="{DBF35990-3C98-C694-10D0-558D1022719D}"/>
              </a:ext>
            </a:extLst>
          </p:cNvPr>
          <p:cNvSpPr/>
          <p:nvPr/>
        </p:nvSpPr>
        <p:spPr>
          <a:xfrm>
            <a:off x="396631" y="472406"/>
            <a:ext cx="11179057" cy="961426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6B736E4-522D-C9E1-EFEB-42CC928F4C48}"/>
              </a:ext>
            </a:extLst>
          </p:cNvPr>
          <p:cNvSpPr txBox="1"/>
          <p:nvPr/>
        </p:nvSpPr>
        <p:spPr>
          <a:xfrm>
            <a:off x="609600" y="472406"/>
            <a:ext cx="1075312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</a:rPr>
              <a:t>1. Tìm hiểu các phương pháp nhân giống cây trồng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A2C4E9A-D430-116D-E68C-0439D967C208}"/>
              </a:ext>
            </a:extLst>
          </p:cNvPr>
          <p:cNvSpPr txBox="1"/>
          <p:nvPr/>
        </p:nvSpPr>
        <p:spPr>
          <a:xfrm>
            <a:off x="914400" y="1965927"/>
            <a:ext cx="16230600" cy="16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500" dirty="0">
                <a:solidFill>
                  <a:srgbClr val="0070C0"/>
                </a:solidFill>
                <a:effectLst/>
              </a:rPr>
              <a:t>Nhân giống cây trồng là việc tạo ra các cá thể mới với các đặc tính vốn có của giống cây trồng đó.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250D0B07-62A0-3D30-FF54-C3F1BF43A737}"/>
              </a:ext>
            </a:extLst>
          </p:cNvPr>
          <p:cNvSpPr/>
          <p:nvPr/>
        </p:nvSpPr>
        <p:spPr>
          <a:xfrm>
            <a:off x="152400" y="4106347"/>
            <a:ext cx="5313106" cy="511352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6203E1F-8C6D-FF8B-24F9-74E1B6FDC1D4}"/>
              </a:ext>
            </a:extLst>
          </p:cNvPr>
          <p:cNvSpPr/>
          <p:nvPr/>
        </p:nvSpPr>
        <p:spPr>
          <a:xfrm>
            <a:off x="6370074" y="4155987"/>
            <a:ext cx="5313106" cy="511352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1997A4CA-67C2-B58E-AC00-4C852A8629F9}"/>
              </a:ext>
            </a:extLst>
          </p:cNvPr>
          <p:cNvSpPr/>
          <p:nvPr/>
        </p:nvSpPr>
        <p:spPr>
          <a:xfrm>
            <a:off x="12587749" y="4106347"/>
            <a:ext cx="5313106" cy="511352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>
            <a:extLst>
              <a:ext uri="{FF2B5EF4-FFF2-40B4-BE49-F238E27FC236}">
                <a16:creationId xmlns="" xmlns:a16="http://schemas.microsoft.com/office/drawing/2014/main" id="{FBB0622B-6F3D-8AAC-14B4-F687A1004AA1}"/>
              </a:ext>
            </a:extLst>
          </p:cNvPr>
          <p:cNvSpPr/>
          <p:nvPr/>
        </p:nvSpPr>
        <p:spPr>
          <a:xfrm>
            <a:off x="396631" y="472406"/>
            <a:ext cx="11179057" cy="961426"/>
          </a:xfrm>
          <a:prstGeom prst="rect">
            <a:avLst/>
          </a:prstGeom>
          <a:solidFill>
            <a:srgbClr val="00A8A8"/>
          </a:solidFill>
        </p:spPr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83DF415-ED5A-0EF2-5C98-1EC52966562B}"/>
              </a:ext>
            </a:extLst>
          </p:cNvPr>
          <p:cNvSpPr txBox="1"/>
          <p:nvPr/>
        </p:nvSpPr>
        <p:spPr>
          <a:xfrm>
            <a:off x="609600" y="472406"/>
            <a:ext cx="1075312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500" dirty="0">
                <a:solidFill>
                  <a:srgbClr val="FFFF00"/>
                </a:solidFill>
                <a:effectLst/>
              </a:rPr>
              <a:t>1. Tìm hiểu các phương pháp nhân giống cây trồng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A8EEF78-9C4F-ECB1-3F62-79CF704E3E45}"/>
              </a:ext>
            </a:extLst>
          </p:cNvPr>
          <p:cNvSpPr txBox="1"/>
          <p:nvPr/>
        </p:nvSpPr>
        <p:spPr>
          <a:xfrm>
            <a:off x="1066800" y="8501488"/>
            <a:ext cx="5468311" cy="1685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500" i="1" dirty="0">
                <a:solidFill>
                  <a:srgbClr val="0070C0"/>
                </a:solidFill>
                <a:effectLst/>
              </a:rPr>
              <a:t> Nhân giống hữu tính</a:t>
            </a:r>
            <a:endParaRPr lang="vi-VN" sz="3500" dirty="0">
              <a:solidFill>
                <a:srgbClr val="0070C0"/>
              </a:solidFill>
              <a:effectLst/>
            </a:endParaRPr>
          </a:p>
          <a:p>
            <a:pPr marL="457200" marR="0" indent="-4572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500" i="1" dirty="0">
                <a:solidFill>
                  <a:srgbClr val="0070C0"/>
                </a:solidFill>
                <a:effectLst/>
              </a:rPr>
              <a:t> Nhân giống vô tính</a:t>
            </a:r>
            <a:endParaRPr lang="vi-VN" sz="3500" dirty="0">
              <a:solidFill>
                <a:srgbClr val="0070C0"/>
              </a:solidFill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B5CE2B3-7DCE-E850-86D8-9FC64DF89281}"/>
              </a:ext>
            </a:extLst>
          </p:cNvPr>
          <p:cNvSpPr txBox="1"/>
          <p:nvPr/>
        </p:nvSpPr>
        <p:spPr>
          <a:xfrm>
            <a:off x="9933921" y="1632317"/>
            <a:ext cx="6934200" cy="800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vi-VN" sz="3500" dirty="0">
                <a:solidFill>
                  <a:srgbClr val="0070C0"/>
                </a:solidFill>
                <a:effectLst/>
              </a:rPr>
              <a:t>Nhân giống vô tính gồm có:</a:t>
            </a:r>
          </a:p>
        </p:txBody>
      </p:sp>
      <p:pic>
        <p:nvPicPr>
          <p:cNvPr id="7170" name="Picture 2" descr="Nhân giống hữu tính - Vườn Phong Lan">
            <a:extLst>
              <a:ext uri="{FF2B5EF4-FFF2-40B4-BE49-F238E27FC236}">
                <a16:creationId xmlns="" xmlns:a16="http://schemas.microsoft.com/office/drawing/2014/main" id="{00E00C26-0C1A-CCC6-77D2-4C03B0BB5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82" y="2809419"/>
            <a:ext cx="7595419" cy="561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7A5F3986-5B12-CBAE-409A-A2A173CF18D6}"/>
              </a:ext>
            </a:extLst>
          </p:cNvPr>
          <p:cNvCxnSpPr/>
          <p:nvPr/>
        </p:nvCxnSpPr>
        <p:spPr>
          <a:xfrm flipH="1">
            <a:off x="8534401" y="2019300"/>
            <a:ext cx="838199" cy="807720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A66D279-351D-F27E-78A9-36353A815FC5}"/>
              </a:ext>
            </a:extLst>
          </p:cNvPr>
          <p:cNvSpPr txBox="1"/>
          <p:nvPr/>
        </p:nvSpPr>
        <p:spPr>
          <a:xfrm>
            <a:off x="159774" y="1920852"/>
            <a:ext cx="953483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vi-VN" sz="3500" dirty="0">
                <a:solidFill>
                  <a:srgbClr val="0070C0"/>
                </a:solidFill>
                <a:effectLst/>
              </a:rPr>
              <a:t>Nhân giống cây trồng có 2 phương pháp</a:t>
            </a:r>
            <a:endParaRPr lang="en-US" sz="35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BFDC918-FE82-D9CB-B383-3D21E7BDEECC}"/>
              </a:ext>
            </a:extLst>
          </p:cNvPr>
          <p:cNvSpPr txBox="1"/>
          <p:nvPr/>
        </p:nvSpPr>
        <p:spPr>
          <a:xfrm>
            <a:off x="10424131" y="8440577"/>
            <a:ext cx="5953780" cy="160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500" i="1" dirty="0">
                <a:solidFill>
                  <a:srgbClr val="0070C0"/>
                </a:solidFill>
                <a:effectLst/>
              </a:rPr>
              <a:t> Nhân giống tự nhiên</a:t>
            </a:r>
            <a:endParaRPr lang="vi-VN" sz="3500" dirty="0">
              <a:solidFill>
                <a:srgbClr val="0070C0"/>
              </a:solidFill>
              <a:effectLst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500" i="1" dirty="0">
                <a:solidFill>
                  <a:srgbClr val="0070C0"/>
                </a:solidFill>
                <a:effectLst/>
              </a:rPr>
              <a:t>Nhân giống nhân tạo</a:t>
            </a:r>
            <a:endParaRPr lang="vi-VN" sz="3500" dirty="0">
              <a:solidFill>
                <a:srgbClr val="0070C0"/>
              </a:solidFill>
              <a:effectLst/>
            </a:endParaRPr>
          </a:p>
        </p:txBody>
      </p:sp>
      <p:pic>
        <p:nvPicPr>
          <p:cNvPr id="7176" name="Picture 8" descr="Nơi sản sinh hàng triệu cây giống từ ống nghiệm | Dân Việt">
            <a:extLst>
              <a:ext uri="{FF2B5EF4-FFF2-40B4-BE49-F238E27FC236}">
                <a16:creationId xmlns="" xmlns:a16="http://schemas.microsoft.com/office/drawing/2014/main" id="{4F390627-A84F-A3E3-D53D-6C71B9665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750279"/>
            <a:ext cx="8175521" cy="561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ình Lá Cây Cho Ghép Ảnh Tách Nền PNG 16 - Free.Vector6.com">
            <a:extLst>
              <a:ext uri="{FF2B5EF4-FFF2-40B4-BE49-F238E27FC236}">
                <a16:creationId xmlns="" xmlns:a16="http://schemas.microsoft.com/office/drawing/2014/main" id="{1073E797-794C-FEC5-D673-34FCD99D2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013">
            <a:off x="16163185" y="166111"/>
            <a:ext cx="2369272" cy="184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ình Lá Cây Cho Ghép Ảnh Tách Nền PNG 11 - Free.Vector6.com">
            <a:extLst>
              <a:ext uri="{FF2B5EF4-FFF2-40B4-BE49-F238E27FC236}">
                <a16:creationId xmlns="" xmlns:a16="http://schemas.microsoft.com/office/drawing/2014/main" id="{E26141F0-9C20-6161-81A8-B29E1CA65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7473">
            <a:off x="6993580" y="8406141"/>
            <a:ext cx="2466945" cy="19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ình Lá Cành Cây Cho Ghép Ảnh Tách Nền PNG 14 - Free.Vector6.com">
            <a:extLst>
              <a:ext uri="{FF2B5EF4-FFF2-40B4-BE49-F238E27FC236}">
                <a16:creationId xmlns="" xmlns:a16="http://schemas.microsoft.com/office/drawing/2014/main" id="{A70C56E2-440B-C892-F730-1974D6654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0669" y="255304"/>
            <a:ext cx="2560704" cy="163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755</Words>
  <Application>Microsoft Office PowerPoint</Application>
  <PresentationFormat>Custom</PresentationFormat>
  <Paragraphs>92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Courier New</vt:lpstr>
      <vt:lpstr>Wingdings</vt:lpstr>
      <vt:lpstr>Nunito Sans Regular</vt:lpstr>
      <vt:lpstr>Times New Roman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Green Simple Illustrated People Statistics Infographic Education Presentation</dc:title>
  <dc:creator>ADMIN-TL</dc:creator>
  <cp:lastModifiedBy>VIP</cp:lastModifiedBy>
  <cp:revision>6</cp:revision>
  <dcterms:created xsi:type="dcterms:W3CDTF">2006-08-16T00:00:00Z</dcterms:created>
  <dcterms:modified xsi:type="dcterms:W3CDTF">2022-09-06T05:22:05Z</dcterms:modified>
  <dc:identifier>DAEqFTPDNYo</dc:identifier>
</cp:coreProperties>
</file>