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9" r:id="rId5"/>
    <p:sldId id="272" r:id="rId6"/>
    <p:sldId id="274" r:id="rId7"/>
    <p:sldId id="275" r:id="rId8"/>
    <p:sldId id="270" r:id="rId9"/>
    <p:sldId id="276" r:id="rId10"/>
    <p:sldId id="299" r:id="rId11"/>
    <p:sldId id="277" r:id="rId12"/>
    <p:sldId id="278" r:id="rId13"/>
    <p:sldId id="271" r:id="rId14"/>
    <p:sldId id="279" r:id="rId15"/>
    <p:sldId id="280" r:id="rId16"/>
    <p:sldId id="281" r:id="rId17"/>
    <p:sldId id="258" r:id="rId18"/>
    <p:sldId id="283" r:id="rId19"/>
    <p:sldId id="284" r:id="rId20"/>
    <p:sldId id="285" r:id="rId21"/>
    <p:sldId id="286" r:id="rId22"/>
    <p:sldId id="287" r:id="rId23"/>
    <p:sldId id="288" r:id="rId24"/>
    <p:sldId id="291" r:id="rId25"/>
    <p:sldId id="300" r:id="rId26"/>
    <p:sldId id="290" r:id="rId27"/>
    <p:sldId id="292" r:id="rId28"/>
    <p:sldId id="293" r:id="rId29"/>
    <p:sldId id="289" r:id="rId30"/>
    <p:sldId id="294" r:id="rId31"/>
    <p:sldId id="295" r:id="rId32"/>
    <p:sldId id="296" r:id="rId33"/>
    <p:sldId id="298" r:id="rId34"/>
    <p:sldId id="297" r:id="rId35"/>
    <p:sldId id="267" r:id="rId3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368"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AutoShape 2"/>
          <p:cNvSpPr/>
          <p:nvPr/>
        </p:nvSpPr>
        <p:spPr>
          <a:xfrm>
            <a:off x="5460469" y="6118633"/>
            <a:ext cx="7367062" cy="21327"/>
          </a:xfrm>
          <a:prstGeom prst="line">
            <a:avLst/>
          </a:prstGeom>
          <a:ln w="38100" cap="flat">
            <a:solidFill>
              <a:srgbClr val="4D5A46"/>
            </a:solidFill>
            <a:prstDash val="solid"/>
            <a:headEnd type="none" w="sm" len="sm"/>
            <a:tailEnd type="none" w="sm" len="sm"/>
          </a:ln>
        </p:spPr>
      </p:sp>
      <p:sp>
        <p:nvSpPr>
          <p:cNvPr id="3" name="Freeform 3"/>
          <p:cNvSpPr/>
          <p:nvPr/>
        </p:nvSpPr>
        <p:spPr>
          <a:xfrm rot="-5400000">
            <a:off x="997078" y="1060322"/>
            <a:ext cx="8322164" cy="8258920"/>
          </a:xfrm>
          <a:custGeom>
            <a:avLst/>
            <a:gdLst/>
            <a:ahLst/>
            <a:cxnLst/>
            <a:rect l="l" t="t" r="r" b="b"/>
            <a:pathLst>
              <a:path w="8322164" h="8258920">
                <a:moveTo>
                  <a:pt x="0" y="0"/>
                </a:moveTo>
                <a:lnTo>
                  <a:pt x="8322164" y="0"/>
                </a:lnTo>
                <a:lnTo>
                  <a:pt x="8322164" y="8258920"/>
                </a:lnTo>
                <a:lnTo>
                  <a:pt x="0" y="8258920"/>
                </a:lnTo>
                <a:lnTo>
                  <a:pt x="0" y="0"/>
                </a:lnTo>
                <a:close/>
              </a:path>
            </a:pathLst>
          </a:custGeom>
          <a:blipFill>
            <a:blip r:embed="rId2"/>
            <a:stretch>
              <a:fillRect b="-37329"/>
            </a:stretch>
          </a:blipFill>
        </p:spPr>
      </p:sp>
      <p:sp>
        <p:nvSpPr>
          <p:cNvPr id="5" name="TextBox 5"/>
          <p:cNvSpPr txBox="1"/>
          <p:nvPr/>
        </p:nvSpPr>
        <p:spPr>
          <a:xfrm>
            <a:off x="4331529" y="3013128"/>
            <a:ext cx="9912181" cy="2708434"/>
          </a:xfrm>
          <a:prstGeom prst="rect">
            <a:avLst/>
          </a:prstGeom>
        </p:spPr>
        <p:txBody>
          <a:bodyPr wrap="square" lIns="0" tIns="0" rIns="0" bIns="0" rtlCol="0" anchor="t">
            <a:spAutoFit/>
          </a:bodyPr>
          <a:lstStyle/>
          <a:p>
            <a:pPr algn="ctr"/>
            <a:r>
              <a:rPr lang="en-US" sz="8800" b="1">
                <a:effectLst>
                  <a:glow rad="63500">
                    <a:schemeClr val="accent1">
                      <a:satMod val="175000"/>
                      <a:alpha val="40000"/>
                    </a:schemeClr>
                  </a:glow>
                </a:effectLst>
                <a:latin typeface="Times New Roman" panose="02020603050405020304" pitchFamily="18" charset="0"/>
                <a:cs typeface="Times New Roman" panose="02020603050405020304" pitchFamily="18" charset="0"/>
              </a:rPr>
              <a:t>Trình bày ý kiến về một vấn đề</a:t>
            </a:r>
            <a:r>
              <a:rPr lang="vi-VN" sz="8800" b="1">
                <a:effectLst>
                  <a:glow rad="63500">
                    <a:schemeClr val="accent1">
                      <a:satMod val="175000"/>
                      <a:alpha val="40000"/>
                    </a:schemeClr>
                  </a:glow>
                </a:effectLst>
                <a:latin typeface="Times New Roman" panose="02020603050405020304" pitchFamily="18" charset="0"/>
                <a:cs typeface="Times New Roman" panose="02020603050405020304" pitchFamily="18" charset="0"/>
              </a:rPr>
              <a:t> xã hội</a:t>
            </a:r>
            <a:endParaRPr lang="en-US" sz="8000">
              <a:solidFill>
                <a:srgbClr val="C5A44F"/>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endParaRPr>
          </a:p>
        </p:txBody>
      </p:sp>
      <p:sp>
        <p:nvSpPr>
          <p:cNvPr id="7" name="Freeform 7"/>
          <p:cNvSpPr/>
          <p:nvPr/>
        </p:nvSpPr>
        <p:spPr>
          <a:xfrm rot="-5400000">
            <a:off x="9112378" y="1203942"/>
            <a:ext cx="8322164" cy="7971680"/>
          </a:xfrm>
          <a:custGeom>
            <a:avLst/>
            <a:gdLst/>
            <a:ahLst/>
            <a:cxnLst/>
            <a:rect l="l" t="t" r="r" b="b"/>
            <a:pathLst>
              <a:path w="8322164" h="7971680">
                <a:moveTo>
                  <a:pt x="0" y="0"/>
                </a:moveTo>
                <a:lnTo>
                  <a:pt x="8322164" y="0"/>
                </a:lnTo>
                <a:lnTo>
                  <a:pt x="8322164" y="7971680"/>
                </a:lnTo>
                <a:lnTo>
                  <a:pt x="0" y="7971680"/>
                </a:lnTo>
                <a:lnTo>
                  <a:pt x="0" y="0"/>
                </a:lnTo>
                <a:close/>
              </a:path>
            </a:pathLst>
          </a:custGeom>
          <a:blipFill>
            <a:blip r:embed="rId2"/>
            <a:stretch>
              <a:fillRect t="-42278"/>
            </a:stretch>
          </a:blipFill>
        </p:spPr>
      </p:sp>
      <p:sp>
        <p:nvSpPr>
          <p:cNvPr id="8" name="Freeform 8"/>
          <p:cNvSpPr/>
          <p:nvPr/>
        </p:nvSpPr>
        <p:spPr>
          <a:xfrm>
            <a:off x="13201933" y="4531277"/>
            <a:ext cx="5086067" cy="7078282"/>
          </a:xfrm>
          <a:custGeom>
            <a:avLst/>
            <a:gdLst/>
            <a:ahLst/>
            <a:cxnLst/>
            <a:rect l="l" t="t" r="r" b="b"/>
            <a:pathLst>
              <a:path w="5086067" h="7078282">
                <a:moveTo>
                  <a:pt x="0" y="0"/>
                </a:moveTo>
                <a:lnTo>
                  <a:pt x="5086067" y="0"/>
                </a:lnTo>
                <a:lnTo>
                  <a:pt x="5086067" y="7078282"/>
                </a:lnTo>
                <a:lnTo>
                  <a:pt x="0" y="7078282"/>
                </a:lnTo>
                <a:lnTo>
                  <a:pt x="0" y="0"/>
                </a:lnTo>
                <a:close/>
              </a:path>
            </a:pathLst>
          </a:custGeom>
          <a:blipFill>
            <a:blip r:embed="rId3"/>
            <a:stretch>
              <a:fillRect/>
            </a:stretch>
          </a:blipFill>
        </p:spPr>
      </p:sp>
      <p:sp>
        <p:nvSpPr>
          <p:cNvPr id="9" name="Freeform 9"/>
          <p:cNvSpPr/>
          <p:nvPr/>
        </p:nvSpPr>
        <p:spPr>
          <a:xfrm flipH="1" flipV="1">
            <a:off x="2872" y="-843072"/>
            <a:ext cx="5086067" cy="7078282"/>
          </a:xfrm>
          <a:custGeom>
            <a:avLst/>
            <a:gdLst/>
            <a:ahLst/>
            <a:cxnLst/>
            <a:rect l="l" t="t" r="r" b="b"/>
            <a:pathLst>
              <a:path w="5086067" h="7078282">
                <a:moveTo>
                  <a:pt x="5086067" y="7078282"/>
                </a:moveTo>
                <a:lnTo>
                  <a:pt x="0" y="7078282"/>
                </a:lnTo>
                <a:lnTo>
                  <a:pt x="0" y="0"/>
                </a:lnTo>
                <a:lnTo>
                  <a:pt x="5086067" y="0"/>
                </a:lnTo>
                <a:lnTo>
                  <a:pt x="5086067" y="7078282"/>
                </a:lnTo>
                <a:close/>
              </a:path>
            </a:pathLst>
          </a:custGeom>
          <a:blipFill>
            <a:blip r:embed="rId3"/>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a:off x="13049533" y="3721530"/>
            <a:ext cx="5558402" cy="7735630"/>
          </a:xfrm>
          <a:custGeom>
            <a:avLst/>
            <a:gdLst/>
            <a:ahLst/>
            <a:cxnLst/>
            <a:rect l="l" t="t" r="r" b="b"/>
            <a:pathLst>
              <a:path w="5558402" h="7735630">
                <a:moveTo>
                  <a:pt x="0" y="0"/>
                </a:moveTo>
                <a:lnTo>
                  <a:pt x="5558401" y="0"/>
                </a:lnTo>
                <a:lnTo>
                  <a:pt x="5558401" y="7735629"/>
                </a:lnTo>
                <a:lnTo>
                  <a:pt x="0" y="7735629"/>
                </a:lnTo>
                <a:lnTo>
                  <a:pt x="0" y="0"/>
                </a:lnTo>
                <a:close/>
              </a:path>
            </a:pathLst>
          </a:custGeom>
          <a:blipFill>
            <a:blip r:embed="rId2"/>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3262130008"/>
              </p:ext>
            </p:extLst>
          </p:nvPr>
        </p:nvGraphicFramePr>
        <p:xfrm>
          <a:off x="914400" y="1104900"/>
          <a:ext cx="12496800" cy="6940296"/>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3048000"/>
                <a:gridCol w="9448800"/>
              </a:tblGrid>
              <a:tr h="810726">
                <a:tc rowSpan="3">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accent6">
                        <a:lumMod val="60000"/>
                        <a:lumOff val="40000"/>
                      </a:schemeClr>
                    </a:solidFill>
                  </a:tcPr>
                </a:tc>
                <a:tc>
                  <a:txBody>
                    <a:bodyPr/>
                    <a:lstStyle/>
                    <a:p>
                      <a:pPr algn="just">
                        <a:lnSpc>
                          <a:spcPct val="115000"/>
                        </a:lnSpc>
                        <a:spcAft>
                          <a:spcPts val="0"/>
                        </a:spcAft>
                      </a:pPr>
                      <a:r>
                        <a:rPr lang="vi-VN"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 đầu:</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vấn đề và lí do chọn vấn đề.</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accent6">
                        <a:lumMod val="60000"/>
                        <a:lumOff val="40000"/>
                      </a:schemeClr>
                    </a:solidFill>
                  </a:tcPr>
                </a:tc>
              </a:tr>
              <a:tr h="1643724">
                <a:tc vMerge="1">
                  <a:txBody>
                    <a:bodyPr/>
                    <a:lstStyle/>
                    <a:p>
                      <a:endParaRPr lang="en-GB"/>
                    </a:p>
                  </a:txBody>
                  <a:tcPr/>
                </a:tc>
                <a:tc>
                  <a:txBody>
                    <a:bodyPr/>
                    <a:lstStyle/>
                    <a:p>
                      <a:pPr algn="just">
                        <a:lnSpc>
                          <a:spcPct val="115000"/>
                        </a:lnSpc>
                        <a:spcAft>
                          <a:spcPts val="0"/>
                        </a:spcAft>
                      </a:pPr>
                      <a:r>
                        <a:rPr lang="vi-VN"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chính:</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Trình tự các luận điểm</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Lí lẽ tương ứng với từng luận điểm</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Bằng chứng tương ứng với từng luận điểm</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accent6">
                        <a:lumMod val="40000"/>
                        <a:lumOff val="60000"/>
                      </a:schemeClr>
                    </a:solidFill>
                  </a:tcPr>
                </a:tc>
              </a:tr>
              <a:tr h="1366058">
                <a:tc vMerge="1">
                  <a:txBody>
                    <a:bodyPr/>
                    <a:lstStyle/>
                    <a:p>
                      <a:endParaRPr lang="en-GB"/>
                    </a:p>
                  </a:txBody>
                  <a:tcPr/>
                </a:tc>
                <a:tc>
                  <a:txBody>
                    <a:bodyPr/>
                    <a:lstStyle/>
                    <a:p>
                      <a:pPr algn="just">
                        <a:lnSpc>
                          <a:spcPct val="115000"/>
                        </a:lnSpc>
                        <a:spcAft>
                          <a:spcPts val="0"/>
                        </a:spcAft>
                      </a:pPr>
                      <a:r>
                        <a:rPr lang="vi-VN"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 thúc:</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Khái quát ý nghĩa vấn đề đã trình bày.</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Một số đề xuất, kiến nghị (nếu có).</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accent6">
                        <a:lumMod val="60000"/>
                        <a:lumOff val="40000"/>
                      </a:schemeClr>
                    </a:solidFill>
                  </a:tcPr>
                </a:tc>
              </a:tr>
              <a:tr h="1088392">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 thức và thái độ khi nói</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accent6">
                        <a:lumMod val="40000"/>
                        <a:lumOff val="60000"/>
                      </a:schemeClr>
                    </a:solidFill>
                  </a:tcPr>
                </a:tc>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 về người nghe; kết hợp lời nói và cử chỉ, động tác,…; giọng điệu và âm lượng phù hợp.</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accent6">
                        <a:lumMod val="40000"/>
                        <a:lumOff val="60000"/>
                      </a:schemeClr>
                    </a:solidFill>
                  </a:tcPr>
                </a:tc>
              </a:tr>
            </a:tbl>
          </a:graphicData>
        </a:graphic>
      </p:graphicFrame>
    </p:spTree>
    <p:extLst>
      <p:ext uri="{BB962C8B-B14F-4D97-AF65-F5344CB8AC3E}">
        <p14:creationId xmlns:p14="http://schemas.microsoft.com/office/powerpoint/2010/main" val="43717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grpSp>
        <p:nvGrpSpPr>
          <p:cNvPr id="2" name="Group 2"/>
          <p:cNvGrpSpPr/>
          <p:nvPr/>
        </p:nvGrpSpPr>
        <p:grpSpPr>
          <a:xfrm>
            <a:off x="772562" y="0"/>
            <a:ext cx="1714591" cy="3008957"/>
            <a:chOff x="0" y="0"/>
            <a:chExt cx="451579" cy="792482"/>
          </a:xfrm>
        </p:grpSpPr>
        <p:sp>
          <p:nvSpPr>
            <p:cNvPr id="3" name="Freeform 3"/>
            <p:cNvSpPr/>
            <p:nvPr/>
          </p:nvSpPr>
          <p:spPr>
            <a:xfrm>
              <a:off x="0" y="0"/>
              <a:ext cx="451579" cy="792482"/>
            </a:xfrm>
            <a:custGeom>
              <a:avLst/>
              <a:gdLst/>
              <a:ahLst/>
              <a:cxnLst/>
              <a:rect l="l" t="t" r="r" b="b"/>
              <a:pathLst>
                <a:path w="451579" h="792482">
                  <a:moveTo>
                    <a:pt x="0" y="0"/>
                  </a:moveTo>
                  <a:lnTo>
                    <a:pt x="451579" y="0"/>
                  </a:lnTo>
                  <a:lnTo>
                    <a:pt x="451579" y="792482"/>
                  </a:lnTo>
                  <a:lnTo>
                    <a:pt x="0" y="792482"/>
                  </a:lnTo>
                  <a:close/>
                </a:path>
              </a:pathLst>
            </a:custGeom>
            <a:solidFill>
              <a:srgbClr val="4D5A46"/>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132"/>
                </a:lnSpc>
              </a:pPr>
              <a:endParaRPr>
                <a:solidFill>
                  <a:prstClr val="black"/>
                </a:solidFill>
              </a:endParaRPr>
            </a:p>
          </p:txBody>
        </p:sp>
      </p:grpSp>
      <p:grpSp>
        <p:nvGrpSpPr>
          <p:cNvPr id="5" name="Group 5"/>
          <p:cNvGrpSpPr>
            <a:grpSpLocks noChangeAspect="1"/>
          </p:cNvGrpSpPr>
          <p:nvPr/>
        </p:nvGrpSpPr>
        <p:grpSpPr>
          <a:xfrm>
            <a:off x="772562" y="3533353"/>
            <a:ext cx="8899618" cy="5084044"/>
            <a:chOff x="0" y="0"/>
            <a:chExt cx="6339713" cy="3621659"/>
          </a:xfrm>
        </p:grpSpPr>
        <p:sp>
          <p:nvSpPr>
            <p:cNvPr id="6" name="Freeform 6"/>
            <p:cNvSpPr/>
            <p:nvPr/>
          </p:nvSpPr>
          <p:spPr>
            <a:xfrm>
              <a:off x="63500" y="63500"/>
              <a:ext cx="6212713" cy="3494659"/>
            </a:xfrm>
            <a:custGeom>
              <a:avLst/>
              <a:gdLst/>
              <a:ahLst/>
              <a:cxnLst/>
              <a:rect l="l" t="t" r="r" b="b"/>
              <a:pathLst>
                <a:path w="6212713" h="3494659">
                  <a:moveTo>
                    <a:pt x="6212713" y="0"/>
                  </a:moveTo>
                  <a:lnTo>
                    <a:pt x="6212713" y="3494659"/>
                  </a:lnTo>
                  <a:lnTo>
                    <a:pt x="0" y="3494659"/>
                  </a:lnTo>
                  <a:lnTo>
                    <a:pt x="0" y="0"/>
                  </a:lnTo>
                  <a:lnTo>
                    <a:pt x="6212713" y="0"/>
                  </a:lnTo>
                  <a:close/>
                </a:path>
              </a:pathLst>
            </a:custGeom>
            <a:blipFill>
              <a:blip r:embed="rId2"/>
              <a:stretch>
                <a:fillRect t="-9222" b="-9222"/>
              </a:stretch>
            </a:blipFill>
          </p:spPr>
        </p:sp>
        <p:sp>
          <p:nvSpPr>
            <p:cNvPr id="7" name="Freeform 7"/>
            <p:cNvSpPr/>
            <p:nvPr/>
          </p:nvSpPr>
          <p:spPr>
            <a:xfrm>
              <a:off x="0" y="0"/>
              <a:ext cx="6339713" cy="3621659"/>
            </a:xfrm>
            <a:custGeom>
              <a:avLst/>
              <a:gdLst/>
              <a:ahLst/>
              <a:cxnLst/>
              <a:rect l="l" t="t" r="r" b="b"/>
              <a:pathLst>
                <a:path w="6339713" h="3621659">
                  <a:moveTo>
                    <a:pt x="6339713" y="0"/>
                  </a:moveTo>
                  <a:lnTo>
                    <a:pt x="6339713" y="3621659"/>
                  </a:lnTo>
                  <a:lnTo>
                    <a:pt x="0" y="3621659"/>
                  </a:lnTo>
                  <a:lnTo>
                    <a:pt x="0" y="0"/>
                  </a:lnTo>
                  <a:lnTo>
                    <a:pt x="6339713" y="0"/>
                  </a:lnTo>
                  <a:close/>
                </a:path>
              </a:pathLst>
            </a:custGeom>
            <a:blipFill>
              <a:blip r:embed="rId3"/>
              <a:stretch>
                <a:fillRect l="-1" r="-1"/>
              </a:stretch>
            </a:blipFill>
          </p:spPr>
        </p:sp>
      </p:grpSp>
      <p:sp>
        <p:nvSpPr>
          <p:cNvPr id="8" name="Freeform 8"/>
          <p:cNvSpPr/>
          <p:nvPr/>
        </p:nvSpPr>
        <p:spPr>
          <a:xfrm flipH="1">
            <a:off x="0" y="5655574"/>
            <a:ext cx="3785590" cy="5268407"/>
          </a:xfrm>
          <a:custGeom>
            <a:avLst/>
            <a:gdLst/>
            <a:ahLst/>
            <a:cxnLst/>
            <a:rect l="l" t="t" r="r" b="b"/>
            <a:pathLst>
              <a:path w="3785590" h="5268407">
                <a:moveTo>
                  <a:pt x="3785590" y="0"/>
                </a:moveTo>
                <a:lnTo>
                  <a:pt x="0" y="0"/>
                </a:lnTo>
                <a:lnTo>
                  <a:pt x="0" y="5268408"/>
                </a:lnTo>
                <a:lnTo>
                  <a:pt x="3785590" y="5268408"/>
                </a:lnTo>
                <a:lnTo>
                  <a:pt x="3785590" y="0"/>
                </a:lnTo>
                <a:close/>
              </a:path>
            </a:pathLst>
          </a:custGeom>
          <a:blipFill>
            <a:blip r:embed="rId4"/>
            <a:stretch>
              <a:fillRect/>
            </a:stretch>
          </a:blipFill>
        </p:spPr>
      </p:sp>
      <p:sp>
        <p:nvSpPr>
          <p:cNvPr id="9" name="TextBox 9"/>
          <p:cNvSpPr txBox="1"/>
          <p:nvPr/>
        </p:nvSpPr>
        <p:spPr>
          <a:xfrm>
            <a:off x="3493086" y="1288050"/>
            <a:ext cx="9556447" cy="1231106"/>
          </a:xfrm>
          <a:prstGeom prst="rect">
            <a:avLst/>
          </a:prstGeom>
        </p:spPr>
        <p:txBody>
          <a:bodyPr lIns="0" tIns="0" rIns="0" bIns="0" rtlCol="0" anchor="t">
            <a:spAutoFit/>
          </a:bodyPr>
          <a:lstStyle/>
          <a:p>
            <a:r>
              <a:rPr lang="en-US" sz="8000" b="1">
                <a:latin typeface="Times New Roman" panose="02020603050405020304" pitchFamily="18" charset="0"/>
                <a:cs typeface="Times New Roman" panose="02020603050405020304" pitchFamily="18" charset="0"/>
              </a:rPr>
              <a:t>2. Thực hành </a:t>
            </a:r>
            <a:endParaRPr lang="en-GB" sz="8000">
              <a:latin typeface="Times New Roman" panose="02020603050405020304" pitchFamily="18" charset="0"/>
              <a:cs typeface="Times New Roman" panose="02020603050405020304" pitchFamily="18" charset="0"/>
            </a:endParaRPr>
          </a:p>
        </p:txBody>
      </p:sp>
      <p:sp>
        <p:nvSpPr>
          <p:cNvPr id="12" name="TextBox 12"/>
          <p:cNvSpPr txBox="1"/>
          <p:nvPr/>
        </p:nvSpPr>
        <p:spPr>
          <a:xfrm>
            <a:off x="10444742" y="3008957"/>
            <a:ext cx="6808251" cy="4431983"/>
          </a:xfrm>
          <a:prstGeom prst="rect">
            <a:avLst/>
          </a:prstGeom>
        </p:spPr>
        <p:txBody>
          <a:bodyPr lIns="0" tIns="0" rIns="0" bIns="0" rtlCol="0" anchor="t">
            <a:spAutoFit/>
          </a:bodyPr>
          <a:lstStyle/>
          <a:p>
            <a:pPr algn="just"/>
            <a:r>
              <a:rPr lang="en-US" sz="4800" b="1">
                <a:latin typeface="Times New Roman" panose="02020603050405020304" pitchFamily="18" charset="0"/>
                <a:cs typeface="Times New Roman" panose="02020603050405020304" pitchFamily="18" charset="0"/>
              </a:rPr>
              <a:t>Đề bài:</a:t>
            </a:r>
            <a:r>
              <a:rPr lang="en-US" sz="4800">
                <a:latin typeface="Times New Roman" panose="02020603050405020304" pitchFamily="18" charset="0"/>
                <a:cs typeface="Times New Roman" panose="02020603050405020304" pitchFamily="18" charset="0"/>
              </a:rPr>
              <a:t> </a:t>
            </a:r>
            <a:r>
              <a:rPr lang="vi-VN" sz="4800">
                <a:latin typeface="Times New Roman" panose="02020603050405020304" pitchFamily="18" charset="0"/>
                <a:cs typeface="Times New Roman" panose="02020603050405020304" pitchFamily="18" charset="0"/>
              </a:rPr>
              <a:t>Thái độ cần có của người lớn đối với ước mơ của trẻ em sau khi đọc xong văn bản “</a:t>
            </a:r>
            <a:r>
              <a:rPr lang="vi-VN" sz="4800" i="1">
                <a:latin typeface="Times New Roman" panose="02020603050405020304" pitchFamily="18" charset="0"/>
                <a:cs typeface="Times New Roman" panose="02020603050405020304" pitchFamily="18" charset="0"/>
              </a:rPr>
              <a:t>Trong mắt trẻ</a:t>
            </a:r>
            <a:r>
              <a:rPr lang="vi-VN" sz="4800">
                <a:latin typeface="Times New Roman" panose="02020603050405020304" pitchFamily="18" charset="0"/>
                <a:cs typeface="Times New Roman" panose="02020603050405020304" pitchFamily="18" charset="0"/>
              </a:rPr>
              <a:t>” (Trích “</a:t>
            </a:r>
            <a:r>
              <a:rPr lang="vi-VN" sz="4800" i="1">
                <a:latin typeface="Times New Roman" panose="02020603050405020304" pitchFamily="18" charset="0"/>
                <a:cs typeface="Times New Roman" panose="02020603050405020304" pitchFamily="18" charset="0"/>
              </a:rPr>
              <a:t>Hoàng tử bé</a:t>
            </a:r>
            <a:r>
              <a:rPr lang="vi-VN" sz="4800">
                <a:latin typeface="Times New Roman" panose="02020603050405020304" pitchFamily="18" charset="0"/>
                <a:cs typeface="Times New Roman" panose="02020603050405020304" pitchFamily="18" charset="0"/>
              </a:rPr>
              <a:t>” của Ê-xu-pe-ri).</a:t>
            </a:r>
            <a:endParaRPr lang="en-GB"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787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grpSp>
        <p:nvGrpSpPr>
          <p:cNvPr id="2" name="Group 2"/>
          <p:cNvGrpSpPr/>
          <p:nvPr/>
        </p:nvGrpSpPr>
        <p:grpSpPr>
          <a:xfrm>
            <a:off x="990600" y="5905500"/>
            <a:ext cx="16382999" cy="3493304"/>
            <a:chOff x="0" y="0"/>
            <a:chExt cx="3927991" cy="920047"/>
          </a:xfrm>
        </p:grpSpPr>
        <p:sp>
          <p:nvSpPr>
            <p:cNvPr id="3" name="Freeform 3"/>
            <p:cNvSpPr/>
            <p:nvPr/>
          </p:nvSpPr>
          <p:spPr>
            <a:xfrm>
              <a:off x="0" y="0"/>
              <a:ext cx="3927990" cy="920047"/>
            </a:xfrm>
            <a:custGeom>
              <a:avLst/>
              <a:gdLst/>
              <a:ahLst/>
              <a:cxnLst/>
              <a:rect l="l" t="t" r="r" b="b"/>
              <a:pathLst>
                <a:path w="3927990" h="920047">
                  <a:moveTo>
                    <a:pt x="0" y="0"/>
                  </a:moveTo>
                  <a:lnTo>
                    <a:pt x="3927990" y="0"/>
                  </a:lnTo>
                  <a:lnTo>
                    <a:pt x="3927990" y="920047"/>
                  </a:lnTo>
                  <a:lnTo>
                    <a:pt x="0" y="920047"/>
                  </a:lnTo>
                  <a:close/>
                </a:path>
              </a:pathLst>
            </a:custGeom>
            <a:solidFill>
              <a:srgbClr val="4D5A46"/>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132"/>
                </a:lnSpc>
              </a:pPr>
              <a:endParaRPr>
                <a:solidFill>
                  <a:prstClr val="black"/>
                </a:solidFill>
              </a:endParaRPr>
            </a:p>
          </p:txBody>
        </p:sp>
      </p:grpSp>
      <p:grpSp>
        <p:nvGrpSpPr>
          <p:cNvPr id="9" name="Group 9"/>
          <p:cNvGrpSpPr/>
          <p:nvPr/>
        </p:nvGrpSpPr>
        <p:grpSpPr>
          <a:xfrm>
            <a:off x="772562" y="0"/>
            <a:ext cx="1714591" cy="3008957"/>
            <a:chOff x="0" y="0"/>
            <a:chExt cx="451579" cy="792482"/>
          </a:xfrm>
        </p:grpSpPr>
        <p:sp>
          <p:nvSpPr>
            <p:cNvPr id="10" name="Freeform 10"/>
            <p:cNvSpPr/>
            <p:nvPr/>
          </p:nvSpPr>
          <p:spPr>
            <a:xfrm>
              <a:off x="0" y="0"/>
              <a:ext cx="451579" cy="792482"/>
            </a:xfrm>
            <a:custGeom>
              <a:avLst/>
              <a:gdLst/>
              <a:ahLst/>
              <a:cxnLst/>
              <a:rect l="l" t="t" r="r" b="b"/>
              <a:pathLst>
                <a:path w="451579" h="792482">
                  <a:moveTo>
                    <a:pt x="0" y="0"/>
                  </a:moveTo>
                  <a:lnTo>
                    <a:pt x="451579" y="0"/>
                  </a:lnTo>
                  <a:lnTo>
                    <a:pt x="451579" y="792482"/>
                  </a:lnTo>
                  <a:lnTo>
                    <a:pt x="0" y="792482"/>
                  </a:lnTo>
                  <a:close/>
                </a:path>
              </a:pathLst>
            </a:custGeom>
            <a:solidFill>
              <a:srgbClr val="4D5A46"/>
            </a:solidFill>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3132"/>
                </a:lnSpc>
              </a:pPr>
              <a:endParaRPr>
                <a:solidFill>
                  <a:prstClr val="black"/>
                </a:solidFill>
              </a:endParaRPr>
            </a:p>
          </p:txBody>
        </p:sp>
      </p:grpSp>
      <p:sp>
        <p:nvSpPr>
          <p:cNvPr id="12" name="TextBox 12"/>
          <p:cNvSpPr txBox="1"/>
          <p:nvPr/>
        </p:nvSpPr>
        <p:spPr>
          <a:xfrm>
            <a:off x="5483908" y="644485"/>
            <a:ext cx="11363501" cy="1231106"/>
          </a:xfrm>
          <a:prstGeom prst="rect">
            <a:avLst/>
          </a:prstGeom>
        </p:spPr>
        <p:txBody>
          <a:bodyPr lIns="0" tIns="0" rIns="0" bIns="0" rtlCol="0" anchor="t">
            <a:spAutoFit/>
          </a:bodyPr>
          <a:lstStyle/>
          <a:p>
            <a:r>
              <a:rPr lang="vi-VN" sz="8000" b="1">
                <a:latin typeface="Times New Roman" panose="02020603050405020304" pitchFamily="18" charset="0"/>
                <a:cs typeface="Times New Roman" panose="02020603050405020304" pitchFamily="18" charset="0"/>
              </a:rPr>
              <a:t>a) Chuẩn bị</a:t>
            </a:r>
            <a:r>
              <a:rPr lang="vi-VN" sz="8000">
                <a:latin typeface="Times New Roman" panose="02020603050405020304" pitchFamily="18" charset="0"/>
                <a:cs typeface="Times New Roman" panose="02020603050405020304" pitchFamily="18" charset="0"/>
              </a:rPr>
              <a:t> </a:t>
            </a:r>
            <a:endParaRPr lang="en-GB" sz="8000">
              <a:latin typeface="Times New Roman" panose="02020603050405020304" pitchFamily="18" charset="0"/>
              <a:cs typeface="Times New Roman" panose="02020603050405020304" pitchFamily="18" charset="0"/>
            </a:endParaRPr>
          </a:p>
        </p:txBody>
      </p:sp>
      <p:sp>
        <p:nvSpPr>
          <p:cNvPr id="13" name="Freeform 13"/>
          <p:cNvSpPr/>
          <p:nvPr/>
        </p:nvSpPr>
        <p:spPr>
          <a:xfrm rot="-8855748" flipH="1">
            <a:off x="15025674" y="-1014436"/>
            <a:ext cx="3619908" cy="5037828"/>
          </a:xfrm>
          <a:custGeom>
            <a:avLst/>
            <a:gdLst/>
            <a:ahLst/>
            <a:cxnLst/>
            <a:rect l="l" t="t" r="r" b="b"/>
            <a:pathLst>
              <a:path w="3619908" h="5037828">
                <a:moveTo>
                  <a:pt x="3619909" y="0"/>
                </a:moveTo>
                <a:lnTo>
                  <a:pt x="0" y="0"/>
                </a:lnTo>
                <a:lnTo>
                  <a:pt x="0" y="5037828"/>
                </a:lnTo>
                <a:lnTo>
                  <a:pt x="3619909" y="5037828"/>
                </a:lnTo>
                <a:lnTo>
                  <a:pt x="3619909" y="0"/>
                </a:lnTo>
                <a:close/>
              </a:path>
            </a:pathLst>
          </a:custGeom>
          <a:blipFill>
            <a:blip r:embed="rId2"/>
            <a:stretch>
              <a:fillRect/>
            </a:stretch>
          </a:blipFill>
        </p:spPr>
      </p:sp>
      <p:sp>
        <p:nvSpPr>
          <p:cNvPr id="15" name="Rounded Rectangle 14"/>
          <p:cNvSpPr/>
          <p:nvPr/>
        </p:nvSpPr>
        <p:spPr>
          <a:xfrm>
            <a:off x="1898928" y="3693847"/>
            <a:ext cx="4332834" cy="442330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7098831" y="3677518"/>
            <a:ext cx="4332834" cy="442330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12323012" y="3693848"/>
            <a:ext cx="4332834" cy="442330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057400" y="4209842"/>
            <a:ext cx="3957888" cy="3170099"/>
          </a:xfrm>
          <a:prstGeom prst="rect">
            <a:avLst/>
          </a:prstGeom>
        </p:spPr>
        <p:txBody>
          <a:bodyPr wrap="square">
            <a:spAutoFit/>
          </a:bodyPr>
          <a:lstStyle/>
          <a:p>
            <a:pPr algn="just">
              <a:spcAft>
                <a:spcPts val="0"/>
              </a:spcAft>
            </a:pPr>
            <a:r>
              <a:rPr lang="vi-VN" sz="4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Xem </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 văn bản “</a:t>
            </a:r>
            <a:r>
              <a:rPr lang="vi-VN" sz="40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mắt trẻ</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(Trích “</a:t>
            </a:r>
            <a:r>
              <a:rPr lang="vi-VN" sz="40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Hoàng tử bé</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của Ê-xu-pe-ri).</a:t>
            </a:r>
            <a:endParaRPr lang="en-GB" sz="4000">
              <a:effectLst/>
              <a:latin typeface="Times New Roman" panose="02020603050405020304" pitchFamily="18" charset="0"/>
              <a:ea typeface="Times New Roman" panose="02020603050405020304" pitchFamily="18" charset="0"/>
            </a:endParaRPr>
          </a:p>
        </p:txBody>
      </p:sp>
      <p:sp>
        <p:nvSpPr>
          <p:cNvPr id="19" name="Rectangle 18"/>
          <p:cNvSpPr/>
          <p:nvPr/>
        </p:nvSpPr>
        <p:spPr>
          <a:xfrm>
            <a:off x="7556969" y="4293513"/>
            <a:ext cx="3440836" cy="3170099"/>
          </a:xfrm>
          <a:prstGeom prst="rect">
            <a:avLst/>
          </a:prstGeom>
        </p:spPr>
        <p:txBody>
          <a:bodyPr wrap="square">
            <a:spAutoFit/>
          </a:bodyPr>
          <a:lstStyle/>
          <a:p>
            <a:pPr algn="just"/>
            <a:r>
              <a:rPr lang="en-US" sz="4000">
                <a:solidFill>
                  <a:srgbClr val="000000"/>
                </a:solidFill>
                <a:latin typeface="Times New Roman" panose="02020603050405020304" pitchFamily="18" charset="0"/>
                <a:ea typeface="Times New Roman" panose="02020603050405020304" pitchFamily="18" charset="0"/>
              </a:rPr>
              <a:t>Xác định đối tượng nghe, bối cảnh trình bày để chuẩn bị nội dung phù hợp.</a:t>
            </a:r>
            <a:endParaRPr lang="en-GB" sz="4000"/>
          </a:p>
        </p:txBody>
      </p:sp>
      <p:sp>
        <p:nvSpPr>
          <p:cNvPr id="20" name="Rectangle 19"/>
          <p:cNvSpPr/>
          <p:nvPr/>
        </p:nvSpPr>
        <p:spPr>
          <a:xfrm>
            <a:off x="12497359" y="4119902"/>
            <a:ext cx="3984140" cy="3785652"/>
          </a:xfrm>
          <a:prstGeom prst="rect">
            <a:avLst/>
          </a:prstGeom>
        </p:spPr>
        <p:txBody>
          <a:bodyPr wrap="square">
            <a:spAutoFit/>
          </a:bodyPr>
          <a:lstStyle/>
          <a:p>
            <a:pPr algn="just"/>
            <a:r>
              <a:rPr lang="en-US" sz="4000">
                <a:solidFill>
                  <a:srgbClr val="000000"/>
                </a:solidFill>
                <a:latin typeface="Times New Roman" panose="02020603050405020304" pitchFamily="18" charset="0"/>
                <a:ea typeface="Times New Roman" panose="02020603050405020304" pitchFamily="18" charset="0"/>
              </a:rPr>
              <a:t>Chuẩn bị các phương tiện như tranh, ảnh, video,…và máy chiếu, màn hình (nếu có).</a:t>
            </a:r>
            <a:endParaRPr lang="en-GB" sz="4000"/>
          </a:p>
        </p:txBody>
      </p:sp>
    </p:spTree>
    <p:extLst>
      <p:ext uri="{BB962C8B-B14F-4D97-AF65-F5344CB8AC3E}">
        <p14:creationId xmlns:p14="http://schemas.microsoft.com/office/powerpoint/2010/main" val="307690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circle(in)">
                                      <p:cBhvr>
                                        <p:cTn id="30" dur="2000"/>
                                        <p:tgtEl>
                                          <p:spTgt spid="20"/>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circle(in)">
                                      <p:cBhvr>
                                        <p:cTn id="3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6"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a:off x="13049533" y="3721530"/>
            <a:ext cx="5558402" cy="7735630"/>
          </a:xfrm>
          <a:custGeom>
            <a:avLst/>
            <a:gdLst/>
            <a:ahLst/>
            <a:cxnLst/>
            <a:rect l="l" t="t" r="r" b="b"/>
            <a:pathLst>
              <a:path w="5558402" h="7735630">
                <a:moveTo>
                  <a:pt x="0" y="0"/>
                </a:moveTo>
                <a:lnTo>
                  <a:pt x="5558401" y="0"/>
                </a:lnTo>
                <a:lnTo>
                  <a:pt x="5558401" y="7735629"/>
                </a:lnTo>
                <a:lnTo>
                  <a:pt x="0" y="7735629"/>
                </a:lnTo>
                <a:lnTo>
                  <a:pt x="0" y="0"/>
                </a:lnTo>
                <a:close/>
              </a:path>
            </a:pathLst>
          </a:custGeom>
          <a:blipFill>
            <a:blip r:embed="rId2"/>
            <a:stretch>
              <a:fillRect/>
            </a:stretch>
          </a:blipFill>
        </p:spPr>
      </p:sp>
      <p:sp>
        <p:nvSpPr>
          <p:cNvPr id="6" name="Rectangle 5"/>
          <p:cNvSpPr/>
          <p:nvPr/>
        </p:nvSpPr>
        <p:spPr>
          <a:xfrm>
            <a:off x="5920005" y="1639143"/>
            <a:ext cx="5674246" cy="743473"/>
          </a:xfrm>
          <a:prstGeom prst="rect">
            <a:avLst/>
          </a:prstGeom>
        </p:spPr>
        <p:txBody>
          <a:bodyPr wrap="none">
            <a:spAutoFit/>
          </a:bodyPr>
          <a:lstStyle/>
          <a:p>
            <a:pPr algn="ctr">
              <a:lnSpc>
                <a:spcPct val="115000"/>
              </a:lnSpc>
              <a:spcAft>
                <a:spcPts val="0"/>
              </a:spcAft>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PHIẾU HỌC TẬP SỐ 02</a:t>
            </a:r>
            <a:endParaRPr lang="en-GB" sz="4000">
              <a:effectLst/>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66984263"/>
              </p:ext>
            </p:extLst>
          </p:nvPr>
        </p:nvGraphicFramePr>
        <p:xfrm>
          <a:off x="838200" y="2691076"/>
          <a:ext cx="12496800" cy="7245858"/>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9448800"/>
                <a:gridCol w="3048000"/>
              </a:tblGrid>
              <a:tr h="0">
                <a:tc gridSpan="2">
                  <a:txBody>
                    <a:bodyPr/>
                    <a:lstStyle/>
                    <a:p>
                      <a:pPr algn="ctr">
                        <a:lnSpc>
                          <a:spcPct val="115000"/>
                        </a:lnSpc>
                        <a:spcAft>
                          <a:spcPts val="0"/>
                        </a:spcAft>
                      </a:pPr>
                      <a:r>
                        <a:rPr lang="en-US" sz="32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PHIẾU TÌM Ý</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sz="3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Đề bài: Thái độ cần có của người lớn đối với ước mơ của trẻ em sau khi đọc xong văn bản “</a:t>
                      </a:r>
                      <a:r>
                        <a:rPr lang="vi-VN" sz="32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 mắt trẻ</a:t>
                      </a:r>
                      <a:r>
                        <a:rPr lang="vi-VN" sz="3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(Trích “</a:t>
                      </a:r>
                      <a:r>
                        <a:rPr lang="vi-VN" sz="32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Hoàng tử bé</a:t>
                      </a:r>
                      <a:r>
                        <a:rPr lang="vi-VN" sz="3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của Ê-xu-pe-ri).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GB"/>
                    </a:p>
                  </a:txBody>
                  <a:tcPr/>
                </a:tc>
              </a:tr>
              <a:tr h="0">
                <a:tc>
                  <a:txBody>
                    <a:bodyPr/>
                    <a:lstStyle/>
                    <a:p>
                      <a:pPr algn="ctr">
                        <a:lnSpc>
                          <a:spcPct val="115000"/>
                        </a:lnSpc>
                        <a:spcAft>
                          <a:spcPts val="0"/>
                        </a:spcAft>
                      </a:pP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Câu trả lời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0">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Đoạn trích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mắt trẻ</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 lại chuyện gì?</a:t>
                      </a:r>
                      <a:endParaRPr lang="en-GB"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15000"/>
                        </a:lnSpc>
                        <a:spcAft>
                          <a:spcPts val="0"/>
                        </a:spcAft>
                      </a:pPr>
                      <a:r>
                        <a:rPr lang="en-US" sz="32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0">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của đặt ra vấn đề gì?</a:t>
                      </a:r>
                      <a:endParaRPr lang="en-GB"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15000"/>
                        </a:lnSpc>
                        <a:spcAft>
                          <a:spcPts val="0"/>
                        </a:spcAft>
                      </a:pPr>
                      <a:r>
                        <a:rPr lang="en-US" sz="32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0">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Ước mơ của trẻ em có đặc điểm gì?</a:t>
                      </a:r>
                      <a:endParaRPr lang="en-GB"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15000"/>
                        </a:lnSpc>
                        <a:spcAft>
                          <a:spcPts val="0"/>
                        </a:spcAft>
                      </a:pPr>
                      <a:r>
                        <a:rPr lang="en-US" sz="32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0">
                <a:tc>
                  <a:txBody>
                    <a:bodyPr/>
                    <a:lstStyle/>
                    <a:p>
                      <a:pPr marL="0" lvl="0" indent="0" algn="just">
                        <a:lnSpc>
                          <a:spcPct val="115000"/>
                        </a:lnSpc>
                        <a:spcAft>
                          <a:spcPts val="0"/>
                        </a:spcAft>
                        <a:buSzPts val="1400"/>
                        <a:buFont typeface="Times New Roman" panose="02020603050405020304" pitchFamily="18" charset="0"/>
                        <a:buNone/>
                      </a:pPr>
                      <a:r>
                        <a:rPr lang="vi-VN" sz="3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Thái </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 của người lớn đối với ước mơ của trẻ em có thể khác nhau như thế nào? Biểu hiện cụ thể ra sao?</a:t>
                      </a:r>
                      <a:endParaRPr lang="en-GB"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15000"/>
                        </a:lnSpc>
                        <a:spcAft>
                          <a:spcPts val="0"/>
                        </a:spcAft>
                      </a:pPr>
                      <a:r>
                        <a:rPr lang="en-US" sz="32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0">
                <a:tc>
                  <a:txBody>
                    <a:bodyPr/>
                    <a:lstStyle/>
                    <a:p>
                      <a:pPr marL="0" lvl="0" indent="0" algn="just">
                        <a:lnSpc>
                          <a:spcPct val="115000"/>
                        </a:lnSpc>
                        <a:spcAft>
                          <a:spcPts val="0"/>
                        </a:spcAft>
                        <a:buSzPts val="1400"/>
                        <a:buFont typeface="Times New Roman" panose="02020603050405020304" pitchFamily="18" charset="0"/>
                        <a:buNone/>
                      </a:pPr>
                      <a:r>
                        <a:rPr lang="vi-VN" sz="3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cần ủng hộ và phê phán những thái độ nào? Vì sao? </a:t>
                      </a:r>
                      <a:endParaRPr lang="en-GB"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15000"/>
                        </a:lnSpc>
                        <a:spcAft>
                          <a:spcPts val="0"/>
                        </a:spcAft>
                      </a:pPr>
                      <a:r>
                        <a:rPr lang="en-US" sz="32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0">
                <a:tc>
                  <a:txBody>
                    <a:bodyPr/>
                    <a:lstStyle/>
                    <a:p>
                      <a:pPr marL="0" lvl="0" indent="0" algn="just">
                        <a:lnSpc>
                          <a:spcPct val="115000"/>
                        </a:lnSpc>
                        <a:spcAft>
                          <a:spcPts val="0"/>
                        </a:spcAft>
                        <a:buSzPts val="1400"/>
                        <a:buFont typeface="Times New Roman" panose="02020603050405020304" pitchFamily="18" charset="0"/>
                        <a:buNone/>
                      </a:pPr>
                      <a:r>
                        <a:rPr lang="vi-VN" sz="3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 </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 làm gì để người lớn có thái độ tích cực với ước mơ của trẻ em?</a:t>
                      </a:r>
                      <a:endParaRPr lang="en-GB"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15000"/>
                        </a:lnSpc>
                        <a:spcAft>
                          <a:spcPts val="0"/>
                        </a:spcAft>
                      </a:pPr>
                      <a:r>
                        <a:rPr lang="en-US" sz="32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bl>
          </a:graphicData>
        </a:graphic>
      </p:graphicFrame>
      <p:sp>
        <p:nvSpPr>
          <p:cNvPr id="10" name="Rectangle 9"/>
          <p:cNvSpPr/>
          <p:nvPr/>
        </p:nvSpPr>
        <p:spPr>
          <a:xfrm>
            <a:off x="5516336" y="335741"/>
            <a:ext cx="6481583" cy="971356"/>
          </a:xfrm>
          <a:prstGeom prst="rect">
            <a:avLst/>
          </a:prstGeom>
        </p:spPr>
        <p:txBody>
          <a:bodyPr wrap="none">
            <a:spAutoFit/>
          </a:bodyPr>
          <a:lstStyle/>
          <a:p>
            <a:pPr algn="just">
              <a:lnSpc>
                <a:spcPct val="115000"/>
              </a:lnSpc>
              <a:spcAft>
                <a:spcPts val="0"/>
              </a:spcAft>
            </a:pPr>
            <a:r>
              <a:rPr lang="vi-VN" sz="5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Tìm ý và lập dàn ý</a:t>
            </a:r>
            <a:endParaRPr lang="en-GB" sz="5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170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554547" y="1028700"/>
            <a:ext cx="4854034" cy="8229600"/>
            <a:chOff x="0" y="0"/>
            <a:chExt cx="3741801" cy="6343904"/>
          </a:xfrm>
        </p:grpSpPr>
        <p:sp>
          <p:nvSpPr>
            <p:cNvPr id="3" name="Freeform 3"/>
            <p:cNvSpPr/>
            <p:nvPr/>
          </p:nvSpPr>
          <p:spPr>
            <a:xfrm>
              <a:off x="63500" y="63500"/>
              <a:ext cx="3614801" cy="6217031"/>
            </a:xfrm>
            <a:custGeom>
              <a:avLst/>
              <a:gdLst/>
              <a:ahLst/>
              <a:cxnLst/>
              <a:rect l="l" t="t" r="r" b="b"/>
              <a:pathLst>
                <a:path w="3614801" h="6217031">
                  <a:moveTo>
                    <a:pt x="3614801" y="1807464"/>
                  </a:moveTo>
                  <a:lnTo>
                    <a:pt x="3614801" y="6217031"/>
                  </a:lnTo>
                  <a:lnTo>
                    <a:pt x="0" y="6217031"/>
                  </a:lnTo>
                  <a:lnTo>
                    <a:pt x="0" y="1807464"/>
                  </a:lnTo>
                  <a:cubicBezTo>
                    <a:pt x="0" y="809244"/>
                    <a:pt x="809244" y="0"/>
                    <a:pt x="1807464" y="0"/>
                  </a:cubicBezTo>
                  <a:lnTo>
                    <a:pt x="1807464" y="0"/>
                  </a:lnTo>
                  <a:cubicBezTo>
                    <a:pt x="2805557" y="0"/>
                    <a:pt x="3614801" y="809244"/>
                    <a:pt x="3614801" y="1807464"/>
                  </a:cubicBezTo>
                  <a:close/>
                </a:path>
              </a:pathLst>
            </a:custGeom>
            <a:blipFill>
              <a:blip r:embed="rId2"/>
              <a:stretch>
                <a:fillRect l="-130899" r="-27244"/>
              </a:stretch>
            </a:blipFill>
          </p:spPr>
        </p:sp>
        <p:sp>
          <p:nvSpPr>
            <p:cNvPr id="4" name="Freeform 4"/>
            <p:cNvSpPr/>
            <p:nvPr/>
          </p:nvSpPr>
          <p:spPr>
            <a:xfrm>
              <a:off x="0" y="0"/>
              <a:ext cx="3741801" cy="6344031"/>
            </a:xfrm>
            <a:custGeom>
              <a:avLst/>
              <a:gdLst/>
              <a:ahLst/>
              <a:cxnLst/>
              <a:rect l="l" t="t" r="r" b="b"/>
              <a:pathLst>
                <a:path w="3741801" h="6344031">
                  <a:moveTo>
                    <a:pt x="3741801" y="1870964"/>
                  </a:moveTo>
                  <a:lnTo>
                    <a:pt x="3741801" y="6344031"/>
                  </a:lnTo>
                  <a:lnTo>
                    <a:pt x="0" y="6344031"/>
                  </a:lnTo>
                  <a:lnTo>
                    <a:pt x="0" y="1870964"/>
                  </a:lnTo>
                  <a:cubicBezTo>
                    <a:pt x="0" y="839343"/>
                    <a:pt x="839343" y="0"/>
                    <a:pt x="1870964" y="0"/>
                  </a:cubicBezTo>
                  <a:cubicBezTo>
                    <a:pt x="2902585" y="0"/>
                    <a:pt x="3741801" y="839343"/>
                    <a:pt x="3741801" y="1870964"/>
                  </a:cubicBezTo>
                  <a:close/>
                </a:path>
              </a:pathLst>
            </a:custGeom>
            <a:blipFill>
              <a:blip r:embed="rId3"/>
              <a:stretch>
                <a:fillRect l="-68" r="-68"/>
              </a:stretch>
            </a:blipFill>
          </p:spPr>
        </p:sp>
      </p:grpSp>
      <p:sp>
        <p:nvSpPr>
          <p:cNvPr id="5" name="Freeform 5"/>
          <p:cNvSpPr/>
          <p:nvPr/>
        </p:nvSpPr>
        <p:spPr>
          <a:xfrm flipH="1">
            <a:off x="0" y="5655574"/>
            <a:ext cx="3785590" cy="5268407"/>
          </a:xfrm>
          <a:custGeom>
            <a:avLst/>
            <a:gdLst/>
            <a:ahLst/>
            <a:cxnLst/>
            <a:rect l="l" t="t" r="r" b="b"/>
            <a:pathLst>
              <a:path w="3785590" h="5268407">
                <a:moveTo>
                  <a:pt x="3785590" y="0"/>
                </a:moveTo>
                <a:lnTo>
                  <a:pt x="0" y="0"/>
                </a:lnTo>
                <a:lnTo>
                  <a:pt x="0" y="5268408"/>
                </a:lnTo>
                <a:lnTo>
                  <a:pt x="3785590" y="5268408"/>
                </a:lnTo>
                <a:lnTo>
                  <a:pt x="3785590" y="0"/>
                </a:lnTo>
                <a:close/>
              </a:path>
            </a:pathLst>
          </a:custGeom>
          <a:blipFill>
            <a:blip r:embed="rId4"/>
            <a:stretch>
              <a:fillRect/>
            </a:stretch>
          </a:blipFill>
        </p:spPr>
      </p:sp>
      <p:grpSp>
        <p:nvGrpSpPr>
          <p:cNvPr id="6" name="Group 6"/>
          <p:cNvGrpSpPr/>
          <p:nvPr/>
        </p:nvGrpSpPr>
        <p:grpSpPr>
          <a:xfrm>
            <a:off x="772562" y="0"/>
            <a:ext cx="1714591" cy="3008957"/>
            <a:chOff x="0" y="0"/>
            <a:chExt cx="451579" cy="792482"/>
          </a:xfrm>
        </p:grpSpPr>
        <p:sp>
          <p:nvSpPr>
            <p:cNvPr id="7" name="Freeform 7"/>
            <p:cNvSpPr/>
            <p:nvPr/>
          </p:nvSpPr>
          <p:spPr>
            <a:xfrm>
              <a:off x="0" y="0"/>
              <a:ext cx="451579" cy="792482"/>
            </a:xfrm>
            <a:custGeom>
              <a:avLst/>
              <a:gdLst/>
              <a:ahLst/>
              <a:cxnLst/>
              <a:rect l="l" t="t" r="r" b="b"/>
              <a:pathLst>
                <a:path w="451579" h="792482">
                  <a:moveTo>
                    <a:pt x="0" y="0"/>
                  </a:moveTo>
                  <a:lnTo>
                    <a:pt x="451579" y="0"/>
                  </a:lnTo>
                  <a:lnTo>
                    <a:pt x="451579" y="792482"/>
                  </a:lnTo>
                  <a:lnTo>
                    <a:pt x="0" y="792482"/>
                  </a:lnTo>
                  <a:close/>
                </a:path>
              </a:pathLst>
            </a:custGeom>
            <a:solidFill>
              <a:srgbClr val="4D5A46"/>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3132"/>
                </a:lnSpc>
              </a:pPr>
              <a:endParaRPr>
                <a:solidFill>
                  <a:prstClr val="black"/>
                </a:solidFill>
              </a:endParaRPr>
            </a:p>
          </p:txBody>
        </p:sp>
      </p:grpSp>
      <p:sp>
        <p:nvSpPr>
          <p:cNvPr id="9" name="TextBox 9"/>
          <p:cNvSpPr txBox="1"/>
          <p:nvPr/>
        </p:nvSpPr>
        <p:spPr>
          <a:xfrm>
            <a:off x="4267200" y="703317"/>
            <a:ext cx="9648227" cy="1322478"/>
          </a:xfrm>
          <a:prstGeom prst="rect">
            <a:avLst/>
          </a:prstGeom>
        </p:spPr>
        <p:txBody>
          <a:bodyPr lIns="0" tIns="0" rIns="0" bIns="0" rtlCol="0" anchor="t">
            <a:spAutoFit/>
          </a:bodyPr>
          <a:lstStyle/>
          <a:p>
            <a:pPr>
              <a:lnSpc>
                <a:spcPts val="11472"/>
              </a:lnSpc>
            </a:pPr>
            <a:r>
              <a:rPr lang="en-US" sz="7200" b="1">
                <a:latin typeface="Times New Roman" panose="02020603050405020304" pitchFamily="18" charset="0"/>
                <a:cs typeface="Times New Roman" panose="02020603050405020304" pitchFamily="18" charset="0"/>
              </a:rPr>
              <a:t>Lập dàn ý</a:t>
            </a:r>
            <a:endParaRPr lang="en-US" sz="7200" b="1">
              <a:solidFill>
                <a:srgbClr val="C5A44F"/>
              </a:solidFill>
              <a:latin typeface="Times New Roman" panose="02020603050405020304" pitchFamily="18" charset="0"/>
              <a:cs typeface="Times New Roman" panose="02020603050405020304" pitchFamily="18" charset="0"/>
            </a:endParaRPr>
          </a:p>
        </p:txBody>
      </p:sp>
      <p:sp>
        <p:nvSpPr>
          <p:cNvPr id="11" name="TextBox 11"/>
          <p:cNvSpPr txBox="1"/>
          <p:nvPr/>
        </p:nvSpPr>
        <p:spPr>
          <a:xfrm>
            <a:off x="4938202" y="2605000"/>
            <a:ext cx="7808206" cy="807913"/>
          </a:xfrm>
          <a:prstGeom prst="rect">
            <a:avLst/>
          </a:prstGeom>
        </p:spPr>
        <p:txBody>
          <a:bodyPr lIns="0" tIns="0" rIns="0" bIns="0" rtlCol="0" anchor="t">
            <a:spAutoFit/>
          </a:bodyPr>
          <a:lstStyle/>
          <a:p>
            <a:pPr algn="just">
              <a:lnSpc>
                <a:spcPts val="6299"/>
              </a:lnSpc>
              <a:spcBef>
                <a:spcPct val="0"/>
              </a:spcBef>
            </a:pPr>
            <a:r>
              <a:rPr lang="en-US" sz="5400" b="1">
                <a:latin typeface="Times New Roman" panose="02020603050405020304" pitchFamily="18" charset="0"/>
                <a:cs typeface="Times New Roman" panose="02020603050405020304" pitchFamily="18" charset="0"/>
              </a:rPr>
              <a:t>Mở đầu</a:t>
            </a:r>
            <a:endParaRPr lang="en-US" sz="5400" b="1" spc="-89">
              <a:solidFill>
                <a:srgbClr val="4D5A46"/>
              </a:solidFill>
              <a:latin typeface="Times New Roman" panose="02020603050405020304" pitchFamily="18" charset="0"/>
              <a:cs typeface="Times New Roman" panose="02020603050405020304" pitchFamily="18" charset="0"/>
            </a:endParaRPr>
          </a:p>
        </p:txBody>
      </p:sp>
      <p:sp>
        <p:nvSpPr>
          <p:cNvPr id="12" name="TextBox 12"/>
          <p:cNvSpPr txBox="1"/>
          <p:nvPr/>
        </p:nvSpPr>
        <p:spPr>
          <a:xfrm>
            <a:off x="2906320" y="4571324"/>
            <a:ext cx="6808251" cy="4062651"/>
          </a:xfrm>
          <a:prstGeom prst="rect">
            <a:avLst/>
          </a:prstGeom>
        </p:spPr>
        <p:txBody>
          <a:bodyPr lIns="0" tIns="0" rIns="0" bIns="0" rtlCol="0" anchor="t">
            <a:spAutoFit/>
          </a:bodyPr>
          <a:lstStyle/>
          <a:p>
            <a:pPr algn="just"/>
            <a:r>
              <a:rPr lang="vi-VN" sz="4400">
                <a:latin typeface="Times New Roman" panose="02020603050405020304" pitchFamily="18" charset="0"/>
                <a:cs typeface="Times New Roman" panose="02020603050405020304" pitchFamily="18" charset="0"/>
              </a:rPr>
              <a:t>Nêu vấn đề cần trình bày: Người lớn cần hiểu và tôn trọng ước mơ của trẻ em. Đó là vấn đề được đặt ra trong đoạn trích “</a:t>
            </a:r>
            <a:r>
              <a:rPr lang="vi-VN" sz="4400" i="1">
                <a:latin typeface="Times New Roman" panose="02020603050405020304" pitchFamily="18" charset="0"/>
                <a:cs typeface="Times New Roman" panose="02020603050405020304" pitchFamily="18" charset="0"/>
              </a:rPr>
              <a:t>Trong mắt trẻ”</a:t>
            </a:r>
            <a:r>
              <a:rPr lang="vi-VN" sz="4400">
                <a:latin typeface="Times New Roman" panose="02020603050405020304" pitchFamily="18" charset="0"/>
                <a:cs typeface="Times New Roman" panose="02020603050405020304" pitchFamily="18" charset="0"/>
              </a:rPr>
              <a:t> của Ê-xu-pe-ri.</a:t>
            </a:r>
            <a:endParaRPr lang="en-GB"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52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grpSp>
        <p:nvGrpSpPr>
          <p:cNvPr id="2" name="Group 2"/>
          <p:cNvGrpSpPr/>
          <p:nvPr/>
        </p:nvGrpSpPr>
        <p:grpSpPr>
          <a:xfrm>
            <a:off x="457200" y="5905500"/>
            <a:ext cx="17449800" cy="3493304"/>
            <a:chOff x="0" y="0"/>
            <a:chExt cx="3927991" cy="920047"/>
          </a:xfrm>
        </p:grpSpPr>
        <p:sp>
          <p:nvSpPr>
            <p:cNvPr id="3" name="Freeform 3"/>
            <p:cNvSpPr/>
            <p:nvPr/>
          </p:nvSpPr>
          <p:spPr>
            <a:xfrm>
              <a:off x="0" y="0"/>
              <a:ext cx="3927990" cy="920047"/>
            </a:xfrm>
            <a:custGeom>
              <a:avLst/>
              <a:gdLst/>
              <a:ahLst/>
              <a:cxnLst/>
              <a:rect l="l" t="t" r="r" b="b"/>
              <a:pathLst>
                <a:path w="3927990" h="920047">
                  <a:moveTo>
                    <a:pt x="0" y="0"/>
                  </a:moveTo>
                  <a:lnTo>
                    <a:pt x="3927990" y="0"/>
                  </a:lnTo>
                  <a:lnTo>
                    <a:pt x="3927990" y="920047"/>
                  </a:lnTo>
                  <a:lnTo>
                    <a:pt x="0" y="920047"/>
                  </a:lnTo>
                  <a:close/>
                </a:path>
              </a:pathLst>
            </a:custGeom>
            <a:solidFill>
              <a:srgbClr val="4D5A46"/>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132"/>
                </a:lnSpc>
              </a:pPr>
              <a:endParaRPr>
                <a:solidFill>
                  <a:prstClr val="black"/>
                </a:solidFill>
              </a:endParaRPr>
            </a:p>
          </p:txBody>
        </p:sp>
      </p:grpSp>
      <p:sp>
        <p:nvSpPr>
          <p:cNvPr id="13" name="Freeform 13"/>
          <p:cNvSpPr/>
          <p:nvPr/>
        </p:nvSpPr>
        <p:spPr>
          <a:xfrm rot="-8855748" flipH="1">
            <a:off x="15025674" y="-1014436"/>
            <a:ext cx="3619908" cy="5037828"/>
          </a:xfrm>
          <a:custGeom>
            <a:avLst/>
            <a:gdLst/>
            <a:ahLst/>
            <a:cxnLst/>
            <a:rect l="l" t="t" r="r" b="b"/>
            <a:pathLst>
              <a:path w="3619908" h="5037828">
                <a:moveTo>
                  <a:pt x="3619909" y="0"/>
                </a:moveTo>
                <a:lnTo>
                  <a:pt x="0" y="0"/>
                </a:lnTo>
                <a:lnTo>
                  <a:pt x="0" y="5037828"/>
                </a:lnTo>
                <a:lnTo>
                  <a:pt x="3619909" y="5037828"/>
                </a:lnTo>
                <a:lnTo>
                  <a:pt x="3619909" y="0"/>
                </a:lnTo>
                <a:close/>
              </a:path>
            </a:pathLst>
          </a:custGeom>
          <a:blipFill>
            <a:blip r:embed="rId2"/>
            <a:stretch>
              <a:fillRect/>
            </a:stretch>
          </a:blipFill>
        </p:spPr>
      </p:sp>
      <p:sp>
        <p:nvSpPr>
          <p:cNvPr id="15" name="Rounded Rectangle 14"/>
          <p:cNvSpPr/>
          <p:nvPr/>
        </p:nvSpPr>
        <p:spPr>
          <a:xfrm>
            <a:off x="804909" y="1941589"/>
            <a:ext cx="3919491" cy="609784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ounded Rectangle 15"/>
          <p:cNvSpPr/>
          <p:nvPr/>
        </p:nvSpPr>
        <p:spPr>
          <a:xfrm>
            <a:off x="5334001" y="2019301"/>
            <a:ext cx="3200400" cy="609784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Rounded Rectangle 16"/>
          <p:cNvSpPr/>
          <p:nvPr/>
        </p:nvSpPr>
        <p:spPr>
          <a:xfrm>
            <a:off x="9144002" y="2019300"/>
            <a:ext cx="3647034" cy="609784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Rounded Rectangle 20"/>
          <p:cNvSpPr/>
          <p:nvPr/>
        </p:nvSpPr>
        <p:spPr>
          <a:xfrm>
            <a:off x="13301248" y="2019300"/>
            <a:ext cx="4164491" cy="609784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918852" y="2728355"/>
            <a:ext cx="3496859" cy="4524315"/>
          </a:xfrm>
          <a:prstGeom prst="rect">
            <a:avLst/>
          </a:prstGeom>
        </p:spPr>
        <p:txBody>
          <a:bodyPr wrap="square">
            <a:spAutoFit/>
          </a:bodyPr>
          <a:lstStyle/>
          <a:p>
            <a:pPr algn="just"/>
            <a:r>
              <a:rPr lang="en-US" sz="4800">
                <a:solidFill>
                  <a:srgbClr val="000000"/>
                </a:solidFill>
                <a:latin typeface="Times New Roman" panose="02020603050405020304" pitchFamily="18" charset="0"/>
                <a:ea typeface="Times New Roman" panose="02020603050405020304" pitchFamily="18" charset="0"/>
              </a:rPr>
              <a:t>Nội dung văn bản “</a:t>
            </a:r>
            <a:r>
              <a:rPr lang="en-US" sz="4800" i="1">
                <a:solidFill>
                  <a:srgbClr val="000000"/>
                </a:solidFill>
                <a:latin typeface="Times New Roman" panose="02020603050405020304" pitchFamily="18" charset="0"/>
                <a:ea typeface="Times New Roman" panose="02020603050405020304" pitchFamily="18" charset="0"/>
              </a:rPr>
              <a:t>Trong mắt trẻ</a:t>
            </a:r>
            <a:r>
              <a:rPr lang="en-US" sz="4800">
                <a:solidFill>
                  <a:srgbClr val="000000"/>
                </a:solidFill>
                <a:latin typeface="Times New Roman" panose="02020603050405020304" pitchFamily="18" charset="0"/>
                <a:ea typeface="Times New Roman" panose="02020603050405020304" pitchFamily="18" charset="0"/>
              </a:rPr>
              <a:t>” và vấn đề ước mơ của trẻ em.</a:t>
            </a:r>
            <a:endParaRPr lang="en-GB" sz="6600"/>
          </a:p>
        </p:txBody>
      </p:sp>
      <p:sp>
        <p:nvSpPr>
          <p:cNvPr id="6" name="Rectangle 5"/>
          <p:cNvSpPr/>
          <p:nvPr/>
        </p:nvSpPr>
        <p:spPr>
          <a:xfrm>
            <a:off x="5582321" y="2993174"/>
            <a:ext cx="2571079" cy="3046988"/>
          </a:xfrm>
          <a:prstGeom prst="rect">
            <a:avLst/>
          </a:prstGeom>
        </p:spPr>
        <p:txBody>
          <a:bodyPr wrap="square">
            <a:spAutoFit/>
          </a:bodyPr>
          <a:lstStyle/>
          <a:p>
            <a:pPr algn="just"/>
            <a:r>
              <a:rPr lang="en-US" sz="4800">
                <a:solidFill>
                  <a:srgbClr val="000000"/>
                </a:solidFill>
                <a:latin typeface="Times New Roman" panose="02020603050405020304" pitchFamily="18" charset="0"/>
                <a:ea typeface="Times New Roman" panose="02020603050405020304" pitchFamily="18" charset="0"/>
              </a:rPr>
              <a:t>Đặc điểm ước mơ của trẻ em.</a:t>
            </a:r>
            <a:endParaRPr lang="en-GB" sz="6600"/>
          </a:p>
        </p:txBody>
      </p:sp>
      <p:sp>
        <p:nvSpPr>
          <p:cNvPr id="7" name="Rectangle 6"/>
          <p:cNvSpPr/>
          <p:nvPr/>
        </p:nvSpPr>
        <p:spPr>
          <a:xfrm>
            <a:off x="9347944" y="2436734"/>
            <a:ext cx="3239149" cy="5262979"/>
          </a:xfrm>
          <a:prstGeom prst="rect">
            <a:avLst/>
          </a:prstGeom>
        </p:spPr>
        <p:txBody>
          <a:bodyPr wrap="square">
            <a:spAutoFit/>
          </a:bodyPr>
          <a:lstStyle/>
          <a:p>
            <a:pPr algn="just"/>
            <a:r>
              <a:rPr lang="en-US" sz="4800">
                <a:solidFill>
                  <a:srgbClr val="000000"/>
                </a:solidFill>
                <a:latin typeface="Times New Roman" panose="02020603050405020304" pitchFamily="18" charset="0"/>
                <a:ea typeface="Times New Roman" panose="02020603050405020304" pitchFamily="18" charset="0"/>
              </a:rPr>
              <a:t>Những thái độ khác nhau của người lớn đối với ước mơ của trẻ em.</a:t>
            </a:r>
            <a:endParaRPr lang="en-GB" sz="6600"/>
          </a:p>
        </p:txBody>
      </p:sp>
      <p:sp>
        <p:nvSpPr>
          <p:cNvPr id="8" name="Rectangle 7"/>
          <p:cNvSpPr/>
          <p:nvPr/>
        </p:nvSpPr>
        <p:spPr>
          <a:xfrm>
            <a:off x="13565759" y="2359022"/>
            <a:ext cx="3810001" cy="5262979"/>
          </a:xfrm>
          <a:prstGeom prst="rect">
            <a:avLst/>
          </a:prstGeom>
        </p:spPr>
        <p:txBody>
          <a:bodyPr wrap="square">
            <a:spAutoFit/>
          </a:bodyPr>
          <a:lstStyle/>
          <a:p>
            <a:pPr algn="just"/>
            <a:r>
              <a:rPr lang="en-US" sz="4800">
                <a:solidFill>
                  <a:srgbClr val="000000"/>
                </a:solidFill>
                <a:latin typeface="Times New Roman" panose="02020603050405020304" pitchFamily="18" charset="0"/>
                <a:ea typeface="Times New Roman" panose="02020603050405020304" pitchFamily="18" charset="0"/>
              </a:rPr>
              <a:t>Suy nghĩ của em về từng thái độ trên (nêu ý kiến, giải thích lí do ủng hộ hoặc phản đối).</a:t>
            </a:r>
            <a:endParaRPr lang="en-GB" sz="6600"/>
          </a:p>
        </p:txBody>
      </p:sp>
      <p:sp>
        <p:nvSpPr>
          <p:cNvPr id="12" name="Rectangle 11"/>
          <p:cNvSpPr/>
          <p:nvPr/>
        </p:nvSpPr>
        <p:spPr>
          <a:xfrm>
            <a:off x="5787207" y="77606"/>
            <a:ext cx="4939173" cy="1874872"/>
          </a:xfrm>
          <a:prstGeom prst="rect">
            <a:avLst/>
          </a:prstGeom>
        </p:spPr>
        <p:txBody>
          <a:bodyPr wrap="none">
            <a:spAutoFit/>
          </a:bodyPr>
          <a:lstStyle/>
          <a:p>
            <a:pPr lvl="0">
              <a:lnSpc>
                <a:spcPts val="13907"/>
              </a:lnSpc>
            </a:pPr>
            <a:r>
              <a:rPr lang="vi-VN" sz="9600" b="1" smtClean="0">
                <a:solidFill>
                  <a:prstClr val="black"/>
                </a:solidFill>
                <a:latin typeface="Times New Roman" panose="02020603050405020304" pitchFamily="18" charset="0"/>
                <a:cs typeface="Times New Roman" panose="02020603050405020304" pitchFamily="18" charset="0"/>
              </a:rPr>
              <a:t>Thân bài</a:t>
            </a:r>
            <a:endParaRPr lang="en-US" sz="9934">
              <a:solidFill>
                <a:srgbClr val="C5A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666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circle(in)">
                                      <p:cBhvr>
                                        <p:cTn id="35" dur="2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ircle(in)">
                                      <p:cBhvr>
                                        <p:cTn id="40" dur="2000"/>
                                        <p:tgtEl>
                                          <p:spTgt spid="8"/>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ircle(in)">
                                      <p:cBhvr>
                                        <p:cTn id="4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1" grpId="0" animBg="1"/>
      <p:bldP spid="5" grpId="0"/>
      <p:bldP spid="6" grpId="0"/>
      <p:bldP spid="7" grpId="0"/>
      <p:bldP spid="8"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grpSp>
        <p:nvGrpSpPr>
          <p:cNvPr id="2" name="Group 2"/>
          <p:cNvGrpSpPr/>
          <p:nvPr/>
        </p:nvGrpSpPr>
        <p:grpSpPr>
          <a:xfrm>
            <a:off x="772562" y="0"/>
            <a:ext cx="1714591" cy="3008957"/>
            <a:chOff x="0" y="0"/>
            <a:chExt cx="451579" cy="792482"/>
          </a:xfrm>
        </p:grpSpPr>
        <p:sp>
          <p:nvSpPr>
            <p:cNvPr id="3" name="Freeform 3"/>
            <p:cNvSpPr/>
            <p:nvPr/>
          </p:nvSpPr>
          <p:spPr>
            <a:xfrm>
              <a:off x="0" y="0"/>
              <a:ext cx="451579" cy="792482"/>
            </a:xfrm>
            <a:custGeom>
              <a:avLst/>
              <a:gdLst/>
              <a:ahLst/>
              <a:cxnLst/>
              <a:rect l="l" t="t" r="r" b="b"/>
              <a:pathLst>
                <a:path w="451579" h="792482">
                  <a:moveTo>
                    <a:pt x="0" y="0"/>
                  </a:moveTo>
                  <a:lnTo>
                    <a:pt x="451579" y="0"/>
                  </a:lnTo>
                  <a:lnTo>
                    <a:pt x="451579" y="792482"/>
                  </a:lnTo>
                  <a:lnTo>
                    <a:pt x="0" y="792482"/>
                  </a:lnTo>
                  <a:close/>
                </a:path>
              </a:pathLst>
            </a:custGeom>
            <a:solidFill>
              <a:srgbClr val="4D5A46"/>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132"/>
                </a:lnSpc>
              </a:pPr>
              <a:endParaRPr>
                <a:solidFill>
                  <a:prstClr val="black"/>
                </a:solidFill>
              </a:endParaRPr>
            </a:p>
          </p:txBody>
        </p:sp>
      </p:grpSp>
      <p:grpSp>
        <p:nvGrpSpPr>
          <p:cNvPr id="5" name="Group 5"/>
          <p:cNvGrpSpPr>
            <a:grpSpLocks noChangeAspect="1"/>
          </p:cNvGrpSpPr>
          <p:nvPr/>
        </p:nvGrpSpPr>
        <p:grpSpPr>
          <a:xfrm>
            <a:off x="772562" y="3533353"/>
            <a:ext cx="8899618" cy="5084044"/>
            <a:chOff x="0" y="0"/>
            <a:chExt cx="6339713" cy="3621659"/>
          </a:xfrm>
        </p:grpSpPr>
        <p:sp>
          <p:nvSpPr>
            <p:cNvPr id="6" name="Freeform 6"/>
            <p:cNvSpPr/>
            <p:nvPr/>
          </p:nvSpPr>
          <p:spPr>
            <a:xfrm>
              <a:off x="63500" y="63500"/>
              <a:ext cx="6212713" cy="3494659"/>
            </a:xfrm>
            <a:custGeom>
              <a:avLst/>
              <a:gdLst/>
              <a:ahLst/>
              <a:cxnLst/>
              <a:rect l="l" t="t" r="r" b="b"/>
              <a:pathLst>
                <a:path w="6212713" h="3494659">
                  <a:moveTo>
                    <a:pt x="6212713" y="0"/>
                  </a:moveTo>
                  <a:lnTo>
                    <a:pt x="6212713" y="3494659"/>
                  </a:lnTo>
                  <a:lnTo>
                    <a:pt x="0" y="3494659"/>
                  </a:lnTo>
                  <a:lnTo>
                    <a:pt x="0" y="0"/>
                  </a:lnTo>
                  <a:lnTo>
                    <a:pt x="6212713" y="0"/>
                  </a:lnTo>
                  <a:close/>
                </a:path>
              </a:pathLst>
            </a:custGeom>
            <a:blipFill>
              <a:blip r:embed="rId2"/>
              <a:stretch>
                <a:fillRect t="-9222" b="-9222"/>
              </a:stretch>
            </a:blipFill>
          </p:spPr>
        </p:sp>
        <p:sp>
          <p:nvSpPr>
            <p:cNvPr id="7" name="Freeform 7"/>
            <p:cNvSpPr/>
            <p:nvPr/>
          </p:nvSpPr>
          <p:spPr>
            <a:xfrm>
              <a:off x="0" y="0"/>
              <a:ext cx="6339713" cy="3621659"/>
            </a:xfrm>
            <a:custGeom>
              <a:avLst/>
              <a:gdLst/>
              <a:ahLst/>
              <a:cxnLst/>
              <a:rect l="l" t="t" r="r" b="b"/>
              <a:pathLst>
                <a:path w="6339713" h="3621659">
                  <a:moveTo>
                    <a:pt x="6339713" y="0"/>
                  </a:moveTo>
                  <a:lnTo>
                    <a:pt x="6339713" y="3621659"/>
                  </a:lnTo>
                  <a:lnTo>
                    <a:pt x="0" y="3621659"/>
                  </a:lnTo>
                  <a:lnTo>
                    <a:pt x="0" y="0"/>
                  </a:lnTo>
                  <a:lnTo>
                    <a:pt x="6339713" y="0"/>
                  </a:lnTo>
                  <a:close/>
                </a:path>
              </a:pathLst>
            </a:custGeom>
            <a:blipFill>
              <a:blip r:embed="rId3"/>
              <a:stretch>
                <a:fillRect l="-1" r="-1"/>
              </a:stretch>
            </a:blipFill>
          </p:spPr>
        </p:sp>
      </p:grpSp>
      <p:sp>
        <p:nvSpPr>
          <p:cNvPr id="8" name="Freeform 8"/>
          <p:cNvSpPr/>
          <p:nvPr/>
        </p:nvSpPr>
        <p:spPr>
          <a:xfrm flipH="1">
            <a:off x="0" y="5655574"/>
            <a:ext cx="3785590" cy="5268407"/>
          </a:xfrm>
          <a:custGeom>
            <a:avLst/>
            <a:gdLst/>
            <a:ahLst/>
            <a:cxnLst/>
            <a:rect l="l" t="t" r="r" b="b"/>
            <a:pathLst>
              <a:path w="3785590" h="5268407">
                <a:moveTo>
                  <a:pt x="3785590" y="0"/>
                </a:moveTo>
                <a:lnTo>
                  <a:pt x="0" y="0"/>
                </a:lnTo>
                <a:lnTo>
                  <a:pt x="0" y="5268408"/>
                </a:lnTo>
                <a:lnTo>
                  <a:pt x="3785590" y="5268408"/>
                </a:lnTo>
                <a:lnTo>
                  <a:pt x="3785590" y="0"/>
                </a:lnTo>
                <a:close/>
              </a:path>
            </a:pathLst>
          </a:custGeom>
          <a:blipFill>
            <a:blip r:embed="rId4"/>
            <a:stretch>
              <a:fillRect/>
            </a:stretch>
          </a:blipFill>
        </p:spPr>
      </p:sp>
      <p:sp>
        <p:nvSpPr>
          <p:cNvPr id="9" name="TextBox 9"/>
          <p:cNvSpPr txBox="1"/>
          <p:nvPr/>
        </p:nvSpPr>
        <p:spPr>
          <a:xfrm>
            <a:off x="3493086" y="1288050"/>
            <a:ext cx="9556447" cy="1676356"/>
          </a:xfrm>
          <a:prstGeom prst="rect">
            <a:avLst/>
          </a:prstGeom>
        </p:spPr>
        <p:txBody>
          <a:bodyPr lIns="0" tIns="0" rIns="0" bIns="0" rtlCol="0" anchor="t">
            <a:spAutoFit/>
          </a:bodyPr>
          <a:lstStyle/>
          <a:p>
            <a:pPr>
              <a:lnSpc>
                <a:spcPts val="13907"/>
              </a:lnSpc>
            </a:pPr>
            <a:r>
              <a:rPr lang="en-US" sz="9600" b="1">
                <a:latin typeface="Times New Roman" panose="02020603050405020304" pitchFamily="18" charset="0"/>
                <a:cs typeface="Times New Roman" panose="02020603050405020304" pitchFamily="18" charset="0"/>
              </a:rPr>
              <a:t>Kết thúc</a:t>
            </a:r>
            <a:endParaRPr lang="en-US" sz="9934">
              <a:solidFill>
                <a:srgbClr val="C5A44F"/>
              </a:solidFill>
              <a:latin typeface="Times New Roman" panose="02020603050405020304" pitchFamily="18" charset="0"/>
              <a:cs typeface="Times New Roman" panose="02020603050405020304" pitchFamily="18" charset="0"/>
            </a:endParaRPr>
          </a:p>
        </p:txBody>
      </p:sp>
      <p:sp>
        <p:nvSpPr>
          <p:cNvPr id="12" name="TextBox 12"/>
          <p:cNvSpPr txBox="1"/>
          <p:nvPr/>
        </p:nvSpPr>
        <p:spPr>
          <a:xfrm>
            <a:off x="10287000" y="3506139"/>
            <a:ext cx="7239000" cy="4062651"/>
          </a:xfrm>
          <a:prstGeom prst="rect">
            <a:avLst/>
          </a:prstGeom>
        </p:spPr>
        <p:txBody>
          <a:bodyPr wrap="square" lIns="0" tIns="0" rIns="0" bIns="0" rtlCol="0" anchor="t">
            <a:spAutoFit/>
          </a:bodyPr>
          <a:lstStyle/>
          <a:p>
            <a:pPr algn="just">
              <a:spcBef>
                <a:spcPct val="0"/>
              </a:spcBef>
            </a:pPr>
            <a:r>
              <a:rPr lang="en-US" sz="4400">
                <a:latin typeface="Times New Roman" panose="02020603050405020304" pitchFamily="18" charset="0"/>
                <a:cs typeface="Times New Roman" panose="02020603050405020304" pitchFamily="18" charset="0"/>
              </a:rPr>
              <a:t>Khái quát ý nghĩa vấn đề: Mỗi lứa tuổi có cách nhìn, cách nghĩ khác nhau; người lớn cần thấu hiểu và cảm thông với những suy nghĩ, hành động và ước mơ của trẻ em.</a:t>
            </a:r>
            <a:endParaRPr lang="en-US" sz="4000" spc="-60">
              <a:solidFill>
                <a:srgbClr val="4D5A4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21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flipH="1">
            <a:off x="0" y="5655574"/>
            <a:ext cx="3785590" cy="5268407"/>
          </a:xfrm>
          <a:custGeom>
            <a:avLst/>
            <a:gdLst/>
            <a:ahLst/>
            <a:cxnLst/>
            <a:rect l="l" t="t" r="r" b="b"/>
            <a:pathLst>
              <a:path w="3785590" h="5268407">
                <a:moveTo>
                  <a:pt x="3785590" y="0"/>
                </a:moveTo>
                <a:lnTo>
                  <a:pt x="0" y="0"/>
                </a:lnTo>
                <a:lnTo>
                  <a:pt x="0" y="5268408"/>
                </a:lnTo>
                <a:lnTo>
                  <a:pt x="3785590" y="5268408"/>
                </a:lnTo>
                <a:lnTo>
                  <a:pt x="3785590" y="0"/>
                </a:lnTo>
                <a:close/>
              </a:path>
            </a:pathLst>
          </a:custGeom>
          <a:blipFill>
            <a:blip r:embed="rId2"/>
            <a:stretch>
              <a:fillRect/>
            </a:stretch>
          </a:blipFill>
        </p:spPr>
      </p:sp>
      <p:graphicFrame>
        <p:nvGraphicFramePr>
          <p:cNvPr id="10" name="Table 9"/>
          <p:cNvGraphicFramePr>
            <a:graphicFrameLocks noGrp="1"/>
          </p:cNvGraphicFramePr>
          <p:nvPr>
            <p:extLst>
              <p:ext uri="{D42A27DB-BD31-4B8C-83A1-F6EECF244321}">
                <p14:modId xmlns:p14="http://schemas.microsoft.com/office/powerpoint/2010/main" val="4120848722"/>
              </p:ext>
            </p:extLst>
          </p:nvPr>
        </p:nvGraphicFramePr>
        <p:xfrm>
          <a:off x="3124200" y="342900"/>
          <a:ext cx="14630400" cy="9489186"/>
        </p:xfrm>
        <a:graphic>
          <a:graphicData uri="http://schemas.openxmlformats.org/drawingml/2006/table">
            <a:tbl>
              <a:tblPr firstRow="1" firstCol="1" bandRow="1">
                <a:effectLst>
                  <a:outerShdw blurRad="50800" dist="38100" algn="l" rotWithShape="0">
                    <a:prstClr val="black">
                      <a:alpha val="40000"/>
                    </a:prstClr>
                  </a:outerShdw>
                </a:effectLst>
              </a:tblPr>
              <a:tblGrid>
                <a:gridCol w="14630400"/>
              </a:tblGrid>
              <a:tr h="254515">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MS Mincho"/>
                          <a:cs typeface="Times New Roman" panose="02020603050405020304" pitchFamily="18" charset="0"/>
                        </a:rPr>
                        <a:t>Người nói</a:t>
                      </a:r>
                      <a:endParaRPr lang="en-GB"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r>
              <a:tr h="5853835">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trình bày:</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Vấn đề trình bày được nêu rõ ràng, cụ thể.</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phong phú, có trọng tâm, được trình bày lô gích; lí lẽ và bằng chứng làm nổi bật được vấn đề.</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giải đáp thắc mắc cụ thể, ngắn gọn, thỏa đáng.</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Hình thức trình bày:</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Bài trình bày có bố cục rõ ràng.</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 nội dung minh họa có chất lượng.</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Sử dụng công cụ, thiết bị hỗ trợ phù hợp.</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sự sáng tạo, tạo được điểm nhấn cho nội dung trình bày.</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Tác phong, thái độ trình bày:</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Phong thái tự tin, tôn trọng người nghe, sử dụng ngôn ngữ cơ thể sinh động, phù hợp.</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Nói trôi chảy, mạch lạc, không bị ngắt quãng, hoặc không có những từ ngữ chêm xen (à, ờ, thì, mà, là,…).</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Tốc độ nói vừa phải, có nhấn giọng ở những nội dung quan trọng.</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Bảo đảm yêu cầu về thời gian trình bày</a:t>
                      </a:r>
                      <a:r>
                        <a:rPr lang="vi-VN" sz="3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64" marR="56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flipH="1">
            <a:off x="0" y="5655574"/>
            <a:ext cx="3785590" cy="5268407"/>
          </a:xfrm>
          <a:custGeom>
            <a:avLst/>
            <a:gdLst/>
            <a:ahLst/>
            <a:cxnLst/>
            <a:rect l="l" t="t" r="r" b="b"/>
            <a:pathLst>
              <a:path w="3785590" h="5268407">
                <a:moveTo>
                  <a:pt x="3785590" y="0"/>
                </a:moveTo>
                <a:lnTo>
                  <a:pt x="0" y="0"/>
                </a:lnTo>
                <a:lnTo>
                  <a:pt x="0" y="5268408"/>
                </a:lnTo>
                <a:lnTo>
                  <a:pt x="3785590" y="5268408"/>
                </a:lnTo>
                <a:lnTo>
                  <a:pt x="3785590" y="0"/>
                </a:lnTo>
                <a:close/>
              </a:path>
            </a:pathLst>
          </a:custGeom>
          <a:blipFill>
            <a:blip r:embed="rId2"/>
            <a:stretch>
              <a:fillRect/>
            </a:stretch>
          </a:blipFill>
        </p:spPr>
      </p:sp>
      <p:graphicFrame>
        <p:nvGraphicFramePr>
          <p:cNvPr id="3" name="Table 2"/>
          <p:cNvGraphicFramePr>
            <a:graphicFrameLocks noGrp="1"/>
          </p:cNvGraphicFramePr>
          <p:nvPr>
            <p:extLst>
              <p:ext uri="{D42A27DB-BD31-4B8C-83A1-F6EECF244321}">
                <p14:modId xmlns:p14="http://schemas.microsoft.com/office/powerpoint/2010/main" val="780460395"/>
              </p:ext>
            </p:extLst>
          </p:nvPr>
        </p:nvGraphicFramePr>
        <p:xfrm>
          <a:off x="2819400" y="1181100"/>
          <a:ext cx="13943013" cy="6564567"/>
        </p:xfrm>
        <a:graphic>
          <a:graphicData uri="http://schemas.openxmlformats.org/drawingml/2006/table">
            <a:tbl>
              <a:tblPr firstRow="1" firstCol="1" bandRow="1"/>
              <a:tblGrid>
                <a:gridCol w="13943013"/>
              </a:tblGrid>
              <a:tr h="0">
                <a:tc>
                  <a:txBody>
                    <a:bodyPr/>
                    <a:lstStyle/>
                    <a:p>
                      <a:pPr algn="ctr">
                        <a:lnSpc>
                          <a:spcPct val="115000"/>
                        </a:lnSpc>
                        <a:spcAft>
                          <a:spcPts val="0"/>
                        </a:spcAft>
                      </a:pPr>
                      <a:r>
                        <a:rPr lang="en-US" sz="4400" b="1">
                          <a:solidFill>
                            <a:srgbClr val="0D0D0D"/>
                          </a:solidFill>
                          <a:effectLst/>
                          <a:latin typeface="Times New Roman" panose="02020603050405020304" pitchFamily="18" charset="0"/>
                          <a:ea typeface="MS Mincho"/>
                          <a:cs typeface="Times New Roman" panose="02020603050405020304" pitchFamily="18" charset="0"/>
                        </a:rPr>
                        <a:t>Người nghe</a:t>
                      </a:r>
                      <a:endParaRPr lang="en-GB" sz="4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r>
              <a:tr h="0">
                <a:tc>
                  <a:txBody>
                    <a:bodyPr/>
                    <a:lstStyle/>
                    <a:p>
                      <a:pPr algn="just">
                        <a:lnSpc>
                          <a:spcPct val="115000"/>
                        </a:lnSpc>
                        <a:spcAft>
                          <a:spcPts val="1200"/>
                        </a:spcAft>
                      </a:pPr>
                      <a:r>
                        <a:rPr lang="vi-VN" sz="4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Lắng nghe, xác định và ghi lại các thông tin chính của bài trình bày; những nội dung cần hỏi lại.</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200"/>
                        </a:spcAft>
                      </a:pPr>
                      <a:r>
                        <a:rPr lang="vi-VN" sz="4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Thể hiện thái độ chú ý lắng nghe; sử dụng các yếu tố cử chỉ, nét mặt, ánh mắt để khích lệ người nói.</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200"/>
                        </a:spcAft>
                      </a:pPr>
                      <a:r>
                        <a:rPr lang="vi-VN" sz="4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Hỏi lại những điểm chưa rõ (nếu cần); có thể trao đổi thêm quan điểm cá nhân về nội dung của bài trình bày.</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4400">
                          <a:solidFill>
                            <a:srgbClr val="0D0D0D"/>
                          </a:solidFill>
                          <a:effectLst/>
                          <a:latin typeface="Times New Roman" panose="02020603050405020304" pitchFamily="18" charset="0"/>
                          <a:ea typeface="MS Mincho"/>
                          <a:cs typeface="Times New Roman" panose="02020603050405020304" pitchFamily="18" charset="0"/>
                        </a:rPr>
                        <a:t>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9930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flipH="1">
            <a:off x="0" y="5655574"/>
            <a:ext cx="3785590" cy="5268407"/>
          </a:xfrm>
          <a:custGeom>
            <a:avLst/>
            <a:gdLst/>
            <a:ahLst/>
            <a:cxnLst/>
            <a:rect l="l" t="t" r="r" b="b"/>
            <a:pathLst>
              <a:path w="3785590" h="5268407">
                <a:moveTo>
                  <a:pt x="3785590" y="0"/>
                </a:moveTo>
                <a:lnTo>
                  <a:pt x="0" y="0"/>
                </a:lnTo>
                <a:lnTo>
                  <a:pt x="0" y="5268408"/>
                </a:lnTo>
                <a:lnTo>
                  <a:pt x="3785590" y="5268408"/>
                </a:lnTo>
                <a:lnTo>
                  <a:pt x="3785590" y="0"/>
                </a:lnTo>
                <a:close/>
              </a:path>
            </a:pathLst>
          </a:custGeom>
          <a:blipFill>
            <a:blip r:embed="rId2"/>
            <a:stretch>
              <a:fillRect/>
            </a:stretch>
          </a:blipFill>
        </p:spPr>
      </p:sp>
      <p:grpSp>
        <p:nvGrpSpPr>
          <p:cNvPr id="4" name="Group 4"/>
          <p:cNvGrpSpPr/>
          <p:nvPr/>
        </p:nvGrpSpPr>
        <p:grpSpPr>
          <a:xfrm>
            <a:off x="772562" y="0"/>
            <a:ext cx="1714591" cy="3008957"/>
            <a:chOff x="0" y="0"/>
            <a:chExt cx="451579" cy="792482"/>
          </a:xfrm>
        </p:grpSpPr>
        <p:sp>
          <p:nvSpPr>
            <p:cNvPr id="5" name="Freeform 5"/>
            <p:cNvSpPr/>
            <p:nvPr/>
          </p:nvSpPr>
          <p:spPr>
            <a:xfrm>
              <a:off x="0" y="0"/>
              <a:ext cx="451579" cy="792482"/>
            </a:xfrm>
            <a:custGeom>
              <a:avLst/>
              <a:gdLst/>
              <a:ahLst/>
              <a:cxnLst/>
              <a:rect l="l" t="t" r="r" b="b"/>
              <a:pathLst>
                <a:path w="451579" h="792482">
                  <a:moveTo>
                    <a:pt x="0" y="0"/>
                  </a:moveTo>
                  <a:lnTo>
                    <a:pt x="451579" y="0"/>
                  </a:lnTo>
                  <a:lnTo>
                    <a:pt x="451579" y="792482"/>
                  </a:lnTo>
                  <a:lnTo>
                    <a:pt x="0" y="792482"/>
                  </a:lnTo>
                  <a:close/>
                </a:path>
              </a:pathLst>
            </a:custGeom>
            <a:solidFill>
              <a:srgbClr val="4D5A46"/>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3132"/>
                </a:lnSpc>
              </a:pPr>
              <a:endParaRPr>
                <a:solidFill>
                  <a:prstClr val="black"/>
                </a:solidFill>
              </a:endParaRPr>
            </a:p>
          </p:txBody>
        </p:sp>
      </p:grpSp>
      <p:sp>
        <p:nvSpPr>
          <p:cNvPr id="7" name="TextBox 7"/>
          <p:cNvSpPr txBox="1"/>
          <p:nvPr/>
        </p:nvSpPr>
        <p:spPr>
          <a:xfrm>
            <a:off x="4038600" y="436975"/>
            <a:ext cx="11787433" cy="1015663"/>
          </a:xfrm>
          <a:prstGeom prst="rect">
            <a:avLst/>
          </a:prstGeom>
        </p:spPr>
        <p:txBody>
          <a:bodyPr lIns="0" tIns="0" rIns="0" bIns="0" rtlCol="0" anchor="t">
            <a:spAutoFit/>
          </a:bodyPr>
          <a:lstStyle/>
          <a:p>
            <a:r>
              <a:rPr lang="vi-VN" sz="6600" b="1">
                <a:latin typeface="Times New Roman" panose="02020603050405020304" pitchFamily="18" charset="0"/>
                <a:cs typeface="Times New Roman" panose="02020603050405020304" pitchFamily="18" charset="0"/>
              </a:rPr>
              <a:t>d. Kiểm tra và chỉnh sửa</a:t>
            </a:r>
            <a:endParaRPr lang="en-GB" sz="6600">
              <a:latin typeface="Times New Roman" panose="02020603050405020304" pitchFamily="18" charset="0"/>
              <a:cs typeface="Times New Roman" panose="02020603050405020304" pitchFamily="18" charset="0"/>
            </a:endParaRPr>
          </a:p>
        </p:txBody>
      </p:sp>
      <p:sp>
        <p:nvSpPr>
          <p:cNvPr id="9" name="TextBox 9"/>
          <p:cNvSpPr txBox="1"/>
          <p:nvPr/>
        </p:nvSpPr>
        <p:spPr>
          <a:xfrm>
            <a:off x="4648200" y="2019300"/>
            <a:ext cx="12010641" cy="835550"/>
          </a:xfrm>
          <a:prstGeom prst="rect">
            <a:avLst/>
          </a:prstGeom>
        </p:spPr>
        <p:txBody>
          <a:bodyPr lIns="0" tIns="0" rIns="0" bIns="0" rtlCol="0" anchor="t">
            <a:spAutoFit/>
          </a:bodyPr>
          <a:lstStyle/>
          <a:p>
            <a:pPr algn="just">
              <a:lnSpc>
                <a:spcPts val="7000"/>
              </a:lnSpc>
            </a:pPr>
            <a:r>
              <a:rPr lang="vi-VN" sz="5400" b="1">
                <a:latin typeface="Times New Roman" panose="02020603050405020304" pitchFamily="18" charset="0"/>
                <a:cs typeface="Times New Roman" panose="02020603050405020304" pitchFamily="18" charset="0"/>
              </a:rPr>
              <a:t>Bảng tự kiểm tra kĩ năng nghe</a:t>
            </a:r>
            <a:endParaRPr lang="en-US" sz="5000" spc="-100">
              <a:solidFill>
                <a:srgbClr val="4D5A46"/>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08536056"/>
              </p:ext>
            </p:extLst>
          </p:nvPr>
        </p:nvGraphicFramePr>
        <p:xfrm>
          <a:off x="3786433" y="3452355"/>
          <a:ext cx="12039600" cy="6007608"/>
        </p:xfrm>
        <a:graphic>
          <a:graphicData uri="http://schemas.openxmlformats.org/drawingml/2006/table">
            <a:tbl>
              <a:tblPr firstRow="1" firstCol="1" bandRow="1"/>
              <a:tblGrid>
                <a:gridCol w="6019800"/>
                <a:gridCol w="6019800"/>
              </a:tblGrid>
              <a:tr h="0">
                <a:tc>
                  <a:txBody>
                    <a:bodyPr/>
                    <a:lstStyle/>
                    <a:p>
                      <a:pPr algn="ctr">
                        <a:lnSpc>
                          <a:spcPct val="115000"/>
                        </a:lnSpc>
                        <a:spcAft>
                          <a:spcPts val="120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nói</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rgbClr val="FFE599"/>
                    </a:solidFill>
                  </a:tcPr>
                </a:tc>
                <a:tc>
                  <a:txBody>
                    <a:bodyPr/>
                    <a:lstStyle/>
                    <a:p>
                      <a:pPr algn="ctr">
                        <a:lnSpc>
                          <a:spcPct val="115000"/>
                        </a:lnSpc>
                        <a:spcAft>
                          <a:spcPts val="120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nghe</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rgbClr val="FFE599"/>
                    </a:solidFill>
                  </a:tcPr>
                </a:tc>
              </a:tr>
              <a:tr h="0">
                <a:tc>
                  <a:txBody>
                    <a:bodyPr/>
                    <a:lstStyle/>
                    <a:p>
                      <a:pPr algn="just">
                        <a:lnSpc>
                          <a:spcPct val="115000"/>
                        </a:lnSpc>
                        <a:spcAft>
                          <a:spcPts val="1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Lắng nghe nhận xét của các bạn và thầy, cô về bài trình bày.</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Rút kinh nghiệm về việc lựa chọn vấn đề trình bày, quá trình chuẩn bị, nội dung, cách thức và thái độ trình bày,…</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Tự đánh giá:</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Điều em hài lòng về bài trình bày của mình là gì</a:t>
                      </a:r>
                      <a:r>
                        <a:rPr lang="en-US" sz="28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Điều gì em muốn thay đổi trong bài trình bày đó?</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accent6">
                        <a:lumMod val="40000"/>
                        <a:lumOff val="60000"/>
                      </a:schemeClr>
                    </a:solidFill>
                  </a:tcPr>
                </a:tc>
                <a:tc>
                  <a:txBody>
                    <a:bodyPr/>
                    <a:lstStyle/>
                    <a:p>
                      <a:pPr marR="97790" algn="just">
                        <a:lnSpc>
                          <a:spcPct val="115000"/>
                        </a:lnSpc>
                        <a:spcAft>
                          <a:spcPts val="1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Kiểm tra việc nghe và ghi chép các nội dung thông tin đã chính xác chưa, thu hoạch được những gì,…</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R="97790" algn="just">
                        <a:lnSpc>
                          <a:spcPct val="115000"/>
                        </a:lnSpc>
                        <a:spcAft>
                          <a:spcPts val="1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Nêu nhận xét về nội dung, hình thức bài trình bày.</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Đánh giá:</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 thấy bài trình bày của bạn có thuyết phục không? Vì sao?</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Điều em học được từ bài trình bày của bạn là gì?</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186302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554547" y="1028700"/>
            <a:ext cx="4854034" cy="8229600"/>
            <a:chOff x="0" y="0"/>
            <a:chExt cx="3741801" cy="6343904"/>
          </a:xfrm>
        </p:grpSpPr>
        <p:sp>
          <p:nvSpPr>
            <p:cNvPr id="3" name="Freeform 3"/>
            <p:cNvSpPr/>
            <p:nvPr/>
          </p:nvSpPr>
          <p:spPr>
            <a:xfrm>
              <a:off x="63500" y="63500"/>
              <a:ext cx="3614801" cy="6217031"/>
            </a:xfrm>
            <a:custGeom>
              <a:avLst/>
              <a:gdLst/>
              <a:ahLst/>
              <a:cxnLst/>
              <a:rect l="l" t="t" r="r" b="b"/>
              <a:pathLst>
                <a:path w="3614801" h="6217031">
                  <a:moveTo>
                    <a:pt x="3614801" y="1807464"/>
                  </a:moveTo>
                  <a:lnTo>
                    <a:pt x="3614801" y="6217031"/>
                  </a:lnTo>
                  <a:lnTo>
                    <a:pt x="0" y="6217031"/>
                  </a:lnTo>
                  <a:lnTo>
                    <a:pt x="0" y="1807464"/>
                  </a:lnTo>
                  <a:cubicBezTo>
                    <a:pt x="0" y="809244"/>
                    <a:pt x="809244" y="0"/>
                    <a:pt x="1807464" y="0"/>
                  </a:cubicBezTo>
                  <a:lnTo>
                    <a:pt x="1807464" y="0"/>
                  </a:lnTo>
                  <a:cubicBezTo>
                    <a:pt x="2805557" y="0"/>
                    <a:pt x="3614801" y="809244"/>
                    <a:pt x="3614801" y="1807464"/>
                  </a:cubicBezTo>
                  <a:close/>
                </a:path>
              </a:pathLst>
            </a:custGeom>
            <a:blipFill>
              <a:blip r:embed="rId2"/>
              <a:stretch>
                <a:fillRect l="-36002" r="-122141"/>
              </a:stretch>
            </a:blipFill>
          </p:spPr>
        </p:sp>
        <p:sp>
          <p:nvSpPr>
            <p:cNvPr id="4" name="Freeform 4"/>
            <p:cNvSpPr/>
            <p:nvPr/>
          </p:nvSpPr>
          <p:spPr>
            <a:xfrm>
              <a:off x="0" y="0"/>
              <a:ext cx="3741801" cy="6344031"/>
            </a:xfrm>
            <a:custGeom>
              <a:avLst/>
              <a:gdLst/>
              <a:ahLst/>
              <a:cxnLst/>
              <a:rect l="l" t="t" r="r" b="b"/>
              <a:pathLst>
                <a:path w="3741801" h="6344031">
                  <a:moveTo>
                    <a:pt x="3741801" y="1870964"/>
                  </a:moveTo>
                  <a:lnTo>
                    <a:pt x="3741801" y="6344031"/>
                  </a:lnTo>
                  <a:lnTo>
                    <a:pt x="0" y="6344031"/>
                  </a:lnTo>
                  <a:lnTo>
                    <a:pt x="0" y="1870964"/>
                  </a:lnTo>
                  <a:cubicBezTo>
                    <a:pt x="0" y="839343"/>
                    <a:pt x="839343" y="0"/>
                    <a:pt x="1870964" y="0"/>
                  </a:cubicBezTo>
                  <a:cubicBezTo>
                    <a:pt x="2902585" y="0"/>
                    <a:pt x="3741801" y="839343"/>
                    <a:pt x="3741801" y="1870964"/>
                  </a:cubicBezTo>
                  <a:close/>
                </a:path>
              </a:pathLst>
            </a:custGeom>
            <a:blipFill>
              <a:blip r:embed="rId3"/>
              <a:stretch>
                <a:fillRect l="-68" r="-68"/>
              </a:stretch>
            </a:blipFill>
          </p:spPr>
        </p:sp>
      </p:grpSp>
      <p:sp>
        <p:nvSpPr>
          <p:cNvPr id="5" name="Freeform 5"/>
          <p:cNvSpPr/>
          <p:nvPr/>
        </p:nvSpPr>
        <p:spPr>
          <a:xfrm flipH="1">
            <a:off x="0" y="5655574"/>
            <a:ext cx="3785590" cy="5268407"/>
          </a:xfrm>
          <a:custGeom>
            <a:avLst/>
            <a:gdLst/>
            <a:ahLst/>
            <a:cxnLst/>
            <a:rect l="l" t="t" r="r" b="b"/>
            <a:pathLst>
              <a:path w="3785590" h="5268407">
                <a:moveTo>
                  <a:pt x="3785590" y="0"/>
                </a:moveTo>
                <a:lnTo>
                  <a:pt x="0" y="0"/>
                </a:lnTo>
                <a:lnTo>
                  <a:pt x="0" y="5268408"/>
                </a:lnTo>
                <a:lnTo>
                  <a:pt x="3785590" y="5268408"/>
                </a:lnTo>
                <a:lnTo>
                  <a:pt x="3785590" y="0"/>
                </a:lnTo>
                <a:close/>
              </a:path>
            </a:pathLst>
          </a:custGeom>
          <a:blipFill>
            <a:blip r:embed="rId4"/>
            <a:stretch>
              <a:fillRect/>
            </a:stretch>
          </a:blipFill>
        </p:spPr>
      </p:sp>
      <p:grpSp>
        <p:nvGrpSpPr>
          <p:cNvPr id="6" name="Group 6"/>
          <p:cNvGrpSpPr/>
          <p:nvPr/>
        </p:nvGrpSpPr>
        <p:grpSpPr>
          <a:xfrm>
            <a:off x="772562" y="0"/>
            <a:ext cx="1714591" cy="3008957"/>
            <a:chOff x="0" y="0"/>
            <a:chExt cx="451579" cy="792482"/>
          </a:xfrm>
        </p:grpSpPr>
        <p:sp>
          <p:nvSpPr>
            <p:cNvPr id="7" name="Freeform 7"/>
            <p:cNvSpPr/>
            <p:nvPr/>
          </p:nvSpPr>
          <p:spPr>
            <a:xfrm>
              <a:off x="0" y="0"/>
              <a:ext cx="451579" cy="792482"/>
            </a:xfrm>
            <a:custGeom>
              <a:avLst/>
              <a:gdLst/>
              <a:ahLst/>
              <a:cxnLst/>
              <a:rect l="l" t="t" r="r" b="b"/>
              <a:pathLst>
                <a:path w="451579" h="792482">
                  <a:moveTo>
                    <a:pt x="0" y="0"/>
                  </a:moveTo>
                  <a:lnTo>
                    <a:pt x="451579" y="0"/>
                  </a:lnTo>
                  <a:lnTo>
                    <a:pt x="451579" y="792482"/>
                  </a:lnTo>
                  <a:lnTo>
                    <a:pt x="0" y="792482"/>
                  </a:lnTo>
                  <a:close/>
                </a:path>
              </a:pathLst>
            </a:custGeom>
            <a:solidFill>
              <a:srgbClr val="4D5A46"/>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3132"/>
                </a:lnSpc>
              </a:pPr>
              <a:endParaRPr/>
            </a:p>
          </p:txBody>
        </p:sp>
      </p:grpSp>
      <p:sp>
        <p:nvSpPr>
          <p:cNvPr id="12" name="Rectangle 11"/>
          <p:cNvSpPr/>
          <p:nvPr/>
        </p:nvSpPr>
        <p:spPr>
          <a:xfrm>
            <a:off x="4439892" y="3899434"/>
            <a:ext cx="6118342" cy="2308324"/>
          </a:xfrm>
          <a:prstGeom prst="rect">
            <a:avLst/>
          </a:prstGeom>
        </p:spPr>
        <p:txBody>
          <a:bodyPr wrap="none">
            <a:spAutoFit/>
          </a:bodyPr>
          <a:lstStyle/>
          <a:p>
            <a:pPr algn="ctr"/>
            <a:r>
              <a:rPr lang="vi-VN" sz="7200" b="1">
                <a:solidFill>
                  <a:srgbClr val="FF0000"/>
                </a:solidFill>
                <a:effectLst>
                  <a:glow rad="63500">
                    <a:schemeClr val="accent1">
                      <a:satMod val="175000"/>
                      <a:alpha val="40000"/>
                    </a:schemeClr>
                  </a:glow>
                </a:effectLst>
                <a:latin typeface="Times New Roman" panose="02020603050405020304" pitchFamily="18" charset="0"/>
                <a:ea typeface="Times New Roman" panose="02020603050405020304" pitchFamily="18" charset="0"/>
              </a:rPr>
              <a:t>HOẠT ĐỘNG </a:t>
            </a:r>
            <a:endParaRPr lang="vi-VN" sz="7200" b="1" smtClean="0">
              <a:solidFill>
                <a:srgbClr val="FF0000"/>
              </a:solidFill>
              <a:effectLst>
                <a:glow rad="63500">
                  <a:schemeClr val="accent1">
                    <a:satMod val="175000"/>
                    <a:alpha val="40000"/>
                  </a:schemeClr>
                </a:glow>
              </a:effectLst>
              <a:latin typeface="Times New Roman" panose="02020603050405020304" pitchFamily="18" charset="0"/>
              <a:ea typeface="Times New Roman" panose="02020603050405020304" pitchFamily="18" charset="0"/>
            </a:endParaRPr>
          </a:p>
          <a:p>
            <a:pPr algn="ctr"/>
            <a:r>
              <a:rPr lang="vi-VN" sz="7200" b="1" smtClean="0">
                <a:solidFill>
                  <a:srgbClr val="FF0000"/>
                </a:solidFill>
                <a:effectLst>
                  <a:glow rad="63500">
                    <a:schemeClr val="accent1">
                      <a:satMod val="175000"/>
                      <a:alpha val="40000"/>
                    </a:schemeClr>
                  </a:glow>
                </a:effectLst>
                <a:latin typeface="Times New Roman" panose="02020603050405020304" pitchFamily="18" charset="0"/>
                <a:ea typeface="Times New Roman" panose="02020603050405020304" pitchFamily="18" charset="0"/>
              </a:rPr>
              <a:t>KHỞI </a:t>
            </a:r>
            <a:r>
              <a:rPr lang="vi-VN" sz="7200" b="1" smtClean="0">
                <a:solidFill>
                  <a:srgbClr val="FF0000"/>
                </a:solidFill>
                <a:effectLst>
                  <a:glow rad="63500">
                    <a:schemeClr val="accent1">
                      <a:satMod val="175000"/>
                      <a:alpha val="40000"/>
                    </a:schemeClr>
                  </a:glow>
                </a:effectLst>
                <a:latin typeface="Times New Roman" panose="02020603050405020304" pitchFamily="18" charset="0"/>
                <a:ea typeface="Times New Roman" panose="02020603050405020304" pitchFamily="18" charset="0"/>
              </a:rPr>
              <a:t>ĐỘNG</a:t>
            </a:r>
            <a:endParaRPr lang="en-GB" sz="9600">
              <a:effectLst>
                <a:glow rad="63500">
                  <a:schemeClr val="accent1">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anim calcmode="lin" valueType="num">
                                      <p:cBhvr>
                                        <p:cTn id="1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48498106"/>
              </p:ext>
            </p:extLst>
          </p:nvPr>
        </p:nvGraphicFramePr>
        <p:xfrm>
          <a:off x="533400" y="266700"/>
          <a:ext cx="17297401" cy="9548438"/>
        </p:xfrm>
        <a:graphic>
          <a:graphicData uri="http://schemas.openxmlformats.org/drawingml/2006/table">
            <a:tbl>
              <a:tblPr firstRow="1" firstCol="1" lastRow="1" lastCol="1" bandRow="1" bandCol="1"/>
              <a:tblGrid>
                <a:gridCol w="3048000"/>
                <a:gridCol w="4495800"/>
                <a:gridCol w="4648200"/>
                <a:gridCol w="5105401"/>
              </a:tblGrid>
              <a:tr h="445199">
                <a:tc gridSpan="4">
                  <a:txBody>
                    <a:bodyPr/>
                    <a:lstStyle/>
                    <a:p>
                      <a:pPr algn="ctr">
                        <a:lnSpc>
                          <a:spcPct val="115000"/>
                        </a:lnSpc>
                        <a:spcAft>
                          <a:spcPts val="0"/>
                        </a:spcAft>
                        <a:tabLst>
                          <a:tab pos="1386840" algn="l"/>
                        </a:tabLst>
                      </a:pPr>
                      <a:r>
                        <a:rPr lang="en-US" sz="2800" b="1">
                          <a:solidFill>
                            <a:srgbClr val="FF0000"/>
                          </a:solidFill>
                          <a:effectLst/>
                          <a:latin typeface="Times New Roman" panose="02020603050405020304" pitchFamily="18" charset="0"/>
                          <a:ea typeface="MS Mincho"/>
                          <a:cs typeface="Times New Roman" panose="02020603050405020304" pitchFamily="18" charset="0"/>
                        </a:rPr>
                        <a:t>PHIẾU ĐÁNH GIÁ  BÀI NÓI THEO TIÊU CHÍ</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445199">
                <a:tc gridSpan="4">
                  <a:txBody>
                    <a:bodyPr/>
                    <a:lstStyle/>
                    <a:p>
                      <a:pPr algn="just">
                        <a:lnSpc>
                          <a:spcPct val="115000"/>
                        </a:lnSpc>
                        <a:spcAft>
                          <a:spcPts val="0"/>
                        </a:spcAft>
                        <a:tabLst>
                          <a:tab pos="1386840" algn="l"/>
                        </a:tabLst>
                      </a:pPr>
                      <a:r>
                        <a:rPr lang="en-US" sz="2800" b="1">
                          <a:solidFill>
                            <a:srgbClr val="FF0000"/>
                          </a:solidFill>
                          <a:effectLst/>
                          <a:latin typeface="Times New Roman" panose="02020603050405020304" pitchFamily="18" charset="0"/>
                          <a:ea typeface="MS Mincho"/>
                          <a:cs typeface="Times New Roman" panose="02020603050405020304" pitchFamily="18" charset="0"/>
                        </a:rPr>
                        <a:t>                                         NHÓM............................</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968064">
                <a:tc>
                  <a:txBody>
                    <a:bodyPr/>
                    <a:lstStyle/>
                    <a:p>
                      <a:pPr algn="ctr">
                        <a:lnSpc>
                          <a:spcPct val="115000"/>
                        </a:lnSpc>
                        <a:spcAft>
                          <a:spcPts val="0"/>
                        </a:spcAft>
                        <a:tabLst>
                          <a:tab pos="1386840" algn="l"/>
                        </a:tabLst>
                      </a:pPr>
                      <a:r>
                        <a:rPr lang="en-US" sz="2800" b="1">
                          <a:effectLst/>
                          <a:latin typeface="Times New Roman" panose="02020603050405020304" pitchFamily="18" charset="0"/>
                          <a:ea typeface="MS Mincho"/>
                          <a:cs typeface="Times New Roman" panose="02020603050405020304" pitchFamily="18" charset="0"/>
                        </a:rPr>
                        <a:t>TIÊU CHÍ</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15000"/>
                        </a:lnSpc>
                        <a:spcAft>
                          <a:spcPts val="0"/>
                        </a:spcAft>
                        <a:tabLst>
                          <a:tab pos="1386840" algn="l"/>
                        </a:tabLst>
                      </a:pPr>
                      <a:r>
                        <a:rPr lang="en-US" sz="2800" b="1">
                          <a:effectLst/>
                          <a:latin typeface="Times New Roman" panose="02020603050405020304" pitchFamily="18" charset="0"/>
                          <a:ea typeface="MS Mincho"/>
                          <a:cs typeface="Times New Roman" panose="02020603050405020304" pitchFamily="18" charset="0"/>
                        </a:rPr>
                        <a:t>Chưa đạt</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1386840" algn="l"/>
                        </a:tabLst>
                      </a:pPr>
                      <a:r>
                        <a:rPr lang="en-US" sz="2800" b="1">
                          <a:effectLst/>
                          <a:latin typeface="Times New Roman" panose="02020603050405020304" pitchFamily="18" charset="0"/>
                          <a:ea typeface="MS Mincho"/>
                          <a:cs typeface="Times New Roman" panose="02020603050405020304" pitchFamily="18" charset="0"/>
                        </a:rPr>
                        <a:t>(0 điểm)</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15000"/>
                        </a:lnSpc>
                        <a:spcAft>
                          <a:spcPts val="0"/>
                        </a:spcAft>
                        <a:tabLst>
                          <a:tab pos="1386840" algn="l"/>
                        </a:tabLst>
                      </a:pPr>
                      <a:r>
                        <a:rPr lang="en-US" sz="2800" b="1">
                          <a:effectLst/>
                          <a:latin typeface="Times New Roman" panose="02020603050405020304" pitchFamily="18" charset="0"/>
                          <a:ea typeface="MS Mincho"/>
                          <a:cs typeface="Times New Roman" panose="02020603050405020304" pitchFamily="18" charset="0"/>
                        </a:rPr>
                        <a:t>Đạt</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1386840" algn="l"/>
                        </a:tabLst>
                      </a:pPr>
                      <a:r>
                        <a:rPr lang="en-US" sz="2800" b="1">
                          <a:effectLst/>
                          <a:latin typeface="Times New Roman" panose="02020603050405020304" pitchFamily="18" charset="0"/>
                          <a:ea typeface="MS Mincho"/>
                          <a:cs typeface="Times New Roman" panose="02020603050405020304" pitchFamily="18" charset="0"/>
                        </a:rPr>
                        <a:t>(1 điểm)</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15000"/>
                        </a:lnSpc>
                        <a:spcAft>
                          <a:spcPts val="0"/>
                        </a:spcAft>
                        <a:tabLst>
                          <a:tab pos="1386840" algn="l"/>
                        </a:tabLst>
                      </a:pPr>
                      <a:r>
                        <a:rPr lang="en-US" sz="2800" b="1">
                          <a:effectLst/>
                          <a:latin typeface="Times New Roman" panose="02020603050405020304" pitchFamily="18" charset="0"/>
                          <a:ea typeface="MS Mincho"/>
                          <a:cs typeface="Times New Roman" panose="02020603050405020304" pitchFamily="18" charset="0"/>
                        </a:rPr>
                        <a:t>Tốt</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1386840" algn="l"/>
                        </a:tabLst>
                      </a:pPr>
                      <a:r>
                        <a:rPr lang="en-US" sz="2800" b="1">
                          <a:effectLst/>
                          <a:latin typeface="Times New Roman" panose="02020603050405020304" pitchFamily="18" charset="0"/>
                          <a:ea typeface="MS Mincho"/>
                          <a:cs typeface="Times New Roman" panose="02020603050405020304" pitchFamily="18" charset="0"/>
                        </a:rPr>
                        <a:t>(2 điểm)</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968064">
                <a:tc>
                  <a:txBody>
                    <a:bodyPr/>
                    <a:lstStyle/>
                    <a:p>
                      <a:pPr algn="just">
                        <a:lnSpc>
                          <a:spcPct val="115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1. Giới thiệu được vấn đề</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just">
                        <a:lnSpc>
                          <a:spcPct val="115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Chưa có vấn đề  để nói</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Có giới thiệu vấn đề nhưng chưa rõ ràng quan điểm </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Dẫn dắt và giới thiệu vấn đề </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0172">
                <a:tc>
                  <a:txBody>
                    <a:bodyPr/>
                    <a:lstStyle/>
                    <a:p>
                      <a:pPr algn="just">
                        <a:lnSpc>
                          <a:spcPct val="115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2. Làm sáng tỏ vấn đề  </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just">
                        <a:lnSpc>
                          <a:spcPct val="115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Có ít lí lẽ, không có bằng chứng để thuyết phục người nghe</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Có lí lẽ, bằng chứng để người nghe hiểu được nội dung vấn đề nhưng chưa hấp dẫn.</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Lí lẽ sâu sắc, bằng chứng cụ thể phong phú, hấp dẫn, thuyết phục.</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0">
                <a:tc>
                  <a:txBody>
                    <a:bodyPr/>
                    <a:lstStyle/>
                    <a:p>
                      <a:pPr algn="just">
                        <a:lnSpc>
                          <a:spcPct val="115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3. Nói to, rõ ràng, truyền cảm, chủ động thuyết trình</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just">
                        <a:lnSpc>
                          <a:spcPct val="115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Nói nhỏ, khó nghe, nói lặp lại ngập ngừng nhiều lần, phụ thuộc văn bản chuẩn bị sẵn</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Nói to, nhưng đôi chỗ lặp lại hoặc ngập ngừng một vài câu, chủ động thuyết trình</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Nói to, truyền cảm hầu như không lặp lại hay ngập ngừng; chủ động thuyết trình</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0">
                <a:tc>
                  <a:txBody>
                    <a:bodyPr/>
                    <a:lstStyle/>
                    <a:p>
                      <a:pPr algn="just">
                        <a:lnSpc>
                          <a:spcPct val="115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4. Sử dụng yếu tố phi ngôn ngữ (điệu bộ, cử chỉ, nét mặt, ánh mắt,..) phù hợp</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just">
                        <a:lnSpc>
                          <a:spcPct val="115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Điệu bộ thiếu tự tin, mắt chưa nhìn vào người nghe, nét mặt chưa biểu cảm hoặc biểu cảm không phù hợp.</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Điệu bộ  tự tin, mắt chưa nhìn vào người nghe, biểu cảm phù hợp với nội dung vấn đề</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Điệu bộ tự tin, mắt nhìn vào người nghe, nét mặt sinh động.</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0930">
                <a:tc>
                  <a:txBody>
                    <a:bodyPr/>
                    <a:lstStyle/>
                    <a:p>
                      <a:pPr algn="just">
                        <a:lnSpc>
                          <a:spcPct val="115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5. Mở đầu và kết thúc hợp lí</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just">
                        <a:lnSpc>
                          <a:spcPct val="115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Không chào hỏi và/ hoặc không có lời kết thúc bài nói.</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Chào hỏi và có lời kết thúc bài nói.</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Chào hỏi có lời kết thúc bài nói ấn tượng.</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199">
                <a:tc gridSpan="4">
                  <a:txBody>
                    <a:bodyPr/>
                    <a:lstStyle/>
                    <a:p>
                      <a:pPr algn="r">
                        <a:lnSpc>
                          <a:spcPct val="115000"/>
                        </a:lnSpc>
                        <a:spcAft>
                          <a:spcPts val="0"/>
                        </a:spcAft>
                        <a:tabLst>
                          <a:tab pos="1386840" algn="l"/>
                        </a:tabLst>
                      </a:pPr>
                      <a:r>
                        <a:rPr lang="en-US" sz="2800" b="1">
                          <a:effectLst/>
                          <a:latin typeface="Times New Roman" panose="02020603050405020304" pitchFamily="18" charset="0"/>
                          <a:ea typeface="MS Mincho"/>
                          <a:cs typeface="Times New Roman" panose="02020603050405020304" pitchFamily="18" charset="0"/>
                        </a:rPr>
                        <a:t>Tổng:     ................/10 điểm</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14492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rot="-5400000">
            <a:off x="997078" y="1060322"/>
            <a:ext cx="8322164" cy="8258920"/>
          </a:xfrm>
          <a:custGeom>
            <a:avLst/>
            <a:gdLst/>
            <a:ahLst/>
            <a:cxnLst/>
            <a:rect l="l" t="t" r="r" b="b"/>
            <a:pathLst>
              <a:path w="8322164" h="8258920">
                <a:moveTo>
                  <a:pt x="0" y="0"/>
                </a:moveTo>
                <a:lnTo>
                  <a:pt x="8322164" y="0"/>
                </a:lnTo>
                <a:lnTo>
                  <a:pt x="8322164" y="8258920"/>
                </a:lnTo>
                <a:lnTo>
                  <a:pt x="0" y="8258920"/>
                </a:lnTo>
                <a:lnTo>
                  <a:pt x="0" y="0"/>
                </a:lnTo>
                <a:close/>
              </a:path>
            </a:pathLst>
          </a:custGeom>
          <a:blipFill>
            <a:blip r:embed="rId2"/>
            <a:stretch>
              <a:fillRect b="-37329"/>
            </a:stretch>
          </a:blipFill>
        </p:spPr>
      </p:sp>
      <p:sp>
        <p:nvSpPr>
          <p:cNvPr id="3" name="Freeform 3"/>
          <p:cNvSpPr/>
          <p:nvPr/>
        </p:nvSpPr>
        <p:spPr>
          <a:xfrm rot="-5400000">
            <a:off x="9112378" y="1203942"/>
            <a:ext cx="8322164" cy="7971680"/>
          </a:xfrm>
          <a:custGeom>
            <a:avLst/>
            <a:gdLst/>
            <a:ahLst/>
            <a:cxnLst/>
            <a:rect l="l" t="t" r="r" b="b"/>
            <a:pathLst>
              <a:path w="8322164" h="7971680">
                <a:moveTo>
                  <a:pt x="0" y="0"/>
                </a:moveTo>
                <a:lnTo>
                  <a:pt x="8322164" y="0"/>
                </a:lnTo>
                <a:lnTo>
                  <a:pt x="8322164" y="7971680"/>
                </a:lnTo>
                <a:lnTo>
                  <a:pt x="0" y="7971680"/>
                </a:lnTo>
                <a:lnTo>
                  <a:pt x="0" y="0"/>
                </a:lnTo>
                <a:close/>
              </a:path>
            </a:pathLst>
          </a:custGeom>
          <a:blipFill>
            <a:blip r:embed="rId2"/>
            <a:stretch>
              <a:fillRect t="-42278"/>
            </a:stretch>
          </a:blipFill>
        </p:spPr>
      </p:sp>
      <p:sp>
        <p:nvSpPr>
          <p:cNvPr id="4" name="Freeform 4"/>
          <p:cNvSpPr/>
          <p:nvPr/>
        </p:nvSpPr>
        <p:spPr>
          <a:xfrm flipH="1">
            <a:off x="-263983" y="4934122"/>
            <a:ext cx="4303986" cy="5989860"/>
          </a:xfrm>
          <a:custGeom>
            <a:avLst/>
            <a:gdLst/>
            <a:ahLst/>
            <a:cxnLst/>
            <a:rect l="l" t="t" r="r" b="b"/>
            <a:pathLst>
              <a:path w="4303986" h="5989860">
                <a:moveTo>
                  <a:pt x="4303987" y="0"/>
                </a:moveTo>
                <a:lnTo>
                  <a:pt x="0" y="0"/>
                </a:lnTo>
                <a:lnTo>
                  <a:pt x="0" y="5989860"/>
                </a:lnTo>
                <a:lnTo>
                  <a:pt x="4303987" y="5989860"/>
                </a:lnTo>
                <a:lnTo>
                  <a:pt x="4303987" y="0"/>
                </a:lnTo>
                <a:close/>
              </a:path>
            </a:pathLst>
          </a:custGeom>
          <a:blipFill>
            <a:blip r:embed="rId3"/>
            <a:stretch>
              <a:fillRect/>
            </a:stretch>
          </a:blipFill>
        </p:spPr>
      </p:sp>
      <p:sp>
        <p:nvSpPr>
          <p:cNvPr id="13" name="Rectangle 12"/>
          <p:cNvSpPr/>
          <p:nvPr/>
        </p:nvSpPr>
        <p:spPr>
          <a:xfrm>
            <a:off x="4599081" y="3467100"/>
            <a:ext cx="9377077" cy="2003625"/>
          </a:xfrm>
          <a:prstGeom prst="rect">
            <a:avLst/>
          </a:prstGeom>
        </p:spPr>
        <p:txBody>
          <a:bodyPr wrap="square">
            <a:spAutoFit/>
          </a:bodyPr>
          <a:lstStyle/>
          <a:p>
            <a:pPr algn="ctr">
              <a:lnSpc>
                <a:spcPct val="115000"/>
              </a:lnSpc>
              <a:spcAft>
                <a:spcPts val="0"/>
              </a:spcAft>
            </a:pPr>
            <a:r>
              <a:rPr lang="vi-VN" sz="5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Dự kiến nội dung cho phần tìm ý của bài n</a:t>
            </a:r>
            <a:r>
              <a:rPr lang="en-US" sz="5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ói</a:t>
            </a:r>
            <a:endParaRPr lang="en-GB" sz="5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727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rot="-5400000">
            <a:off x="997078" y="1060322"/>
            <a:ext cx="8322164" cy="8258920"/>
          </a:xfrm>
          <a:custGeom>
            <a:avLst/>
            <a:gdLst/>
            <a:ahLst/>
            <a:cxnLst/>
            <a:rect l="l" t="t" r="r" b="b"/>
            <a:pathLst>
              <a:path w="8322164" h="8258920">
                <a:moveTo>
                  <a:pt x="0" y="0"/>
                </a:moveTo>
                <a:lnTo>
                  <a:pt x="8322164" y="0"/>
                </a:lnTo>
                <a:lnTo>
                  <a:pt x="8322164" y="8258920"/>
                </a:lnTo>
                <a:lnTo>
                  <a:pt x="0" y="8258920"/>
                </a:lnTo>
                <a:lnTo>
                  <a:pt x="0" y="0"/>
                </a:lnTo>
                <a:close/>
              </a:path>
            </a:pathLst>
          </a:custGeom>
          <a:blipFill>
            <a:blip r:embed="rId2"/>
            <a:stretch>
              <a:fillRect b="-37329"/>
            </a:stretch>
          </a:blipFill>
        </p:spPr>
      </p:sp>
      <p:sp>
        <p:nvSpPr>
          <p:cNvPr id="3" name="Freeform 3"/>
          <p:cNvSpPr/>
          <p:nvPr/>
        </p:nvSpPr>
        <p:spPr>
          <a:xfrm rot="-5400000">
            <a:off x="9112378" y="1203942"/>
            <a:ext cx="8322164" cy="7971680"/>
          </a:xfrm>
          <a:custGeom>
            <a:avLst/>
            <a:gdLst/>
            <a:ahLst/>
            <a:cxnLst/>
            <a:rect l="l" t="t" r="r" b="b"/>
            <a:pathLst>
              <a:path w="8322164" h="7971680">
                <a:moveTo>
                  <a:pt x="0" y="0"/>
                </a:moveTo>
                <a:lnTo>
                  <a:pt x="8322164" y="0"/>
                </a:lnTo>
                <a:lnTo>
                  <a:pt x="8322164" y="7971680"/>
                </a:lnTo>
                <a:lnTo>
                  <a:pt x="0" y="7971680"/>
                </a:lnTo>
                <a:lnTo>
                  <a:pt x="0" y="0"/>
                </a:lnTo>
                <a:close/>
              </a:path>
            </a:pathLst>
          </a:custGeom>
          <a:blipFill>
            <a:blip r:embed="rId2"/>
            <a:stretch>
              <a:fillRect t="-42278"/>
            </a:stretch>
          </a:blipFill>
        </p:spPr>
      </p:sp>
      <p:sp>
        <p:nvSpPr>
          <p:cNvPr id="4" name="Freeform 4"/>
          <p:cNvSpPr/>
          <p:nvPr/>
        </p:nvSpPr>
        <p:spPr>
          <a:xfrm flipH="1">
            <a:off x="-263983" y="4934122"/>
            <a:ext cx="4303986" cy="5989860"/>
          </a:xfrm>
          <a:custGeom>
            <a:avLst/>
            <a:gdLst/>
            <a:ahLst/>
            <a:cxnLst/>
            <a:rect l="l" t="t" r="r" b="b"/>
            <a:pathLst>
              <a:path w="4303986" h="5989860">
                <a:moveTo>
                  <a:pt x="4303987" y="0"/>
                </a:moveTo>
                <a:lnTo>
                  <a:pt x="0" y="0"/>
                </a:lnTo>
                <a:lnTo>
                  <a:pt x="0" y="5989860"/>
                </a:lnTo>
                <a:lnTo>
                  <a:pt x="4303987" y="5989860"/>
                </a:lnTo>
                <a:lnTo>
                  <a:pt x="4303987" y="0"/>
                </a:lnTo>
                <a:close/>
              </a:path>
            </a:pathLst>
          </a:custGeom>
          <a:blipFill>
            <a:blip r:embed="rId3"/>
            <a:stretch>
              <a:fillRect/>
            </a:stretch>
          </a:blipFill>
        </p:spPr>
      </p:sp>
      <p:graphicFrame>
        <p:nvGraphicFramePr>
          <p:cNvPr id="5" name="Table 4"/>
          <p:cNvGraphicFramePr>
            <a:graphicFrameLocks noGrp="1"/>
          </p:cNvGraphicFramePr>
          <p:nvPr>
            <p:extLst>
              <p:ext uri="{D42A27DB-BD31-4B8C-83A1-F6EECF244321}">
                <p14:modId xmlns:p14="http://schemas.microsoft.com/office/powerpoint/2010/main" val="4248649815"/>
              </p:ext>
            </p:extLst>
          </p:nvPr>
        </p:nvGraphicFramePr>
        <p:xfrm>
          <a:off x="1676400" y="1790700"/>
          <a:ext cx="14990763" cy="6722904"/>
        </p:xfrm>
        <a:graphic>
          <a:graphicData uri="http://schemas.openxmlformats.org/drawingml/2006/table">
            <a:tbl>
              <a:tblPr firstRow="1" firstCol="1" bandRow="1"/>
              <a:tblGrid>
                <a:gridCol w="1884363"/>
                <a:gridCol w="13106400"/>
              </a:tblGrid>
              <a:tr h="1359821">
                <a:tc gridSpan="2">
                  <a:txBody>
                    <a:bodyPr/>
                    <a:lstStyle/>
                    <a:p>
                      <a:pPr algn="ctr">
                        <a:lnSpc>
                          <a:spcPct val="115000"/>
                        </a:lnSpc>
                        <a:spcAft>
                          <a:spcPts val="0"/>
                        </a:spcAft>
                      </a:pPr>
                      <a:r>
                        <a:rPr lang="en-US"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TÌM Ý</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vi-VN" sz="32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Đề bài: Thái độ cần có của người lớn đối với ước mơ của trẻ em sau khi đọc xong văn bản “</a:t>
                      </a:r>
                      <a:r>
                        <a:rPr lang="vi-VN" sz="3200" b="1"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 mắt trẻ</a:t>
                      </a:r>
                      <a:r>
                        <a:rPr lang="vi-VN" sz="32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(Trích “</a:t>
                      </a:r>
                      <a:r>
                        <a:rPr lang="vi-VN" sz="3200" b="1"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Hoàng tử bé</a:t>
                      </a:r>
                      <a:r>
                        <a:rPr lang="vi-VN" sz="32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của Ê-xu-pe-ri).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GB"/>
                    </a:p>
                  </a:txBody>
                  <a:tcPr/>
                </a:tc>
              </a:tr>
              <a:tr h="453274">
                <a:tc>
                  <a:txBody>
                    <a:bodyPr/>
                    <a:lstStyle/>
                    <a:p>
                      <a:pPr algn="ctr">
                        <a:lnSpc>
                          <a:spcPct val="115000"/>
                        </a:lnSpc>
                        <a:spcAft>
                          <a:spcPts val="0"/>
                        </a:spcAft>
                      </a:pP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Câu trả lời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4524534">
                <a:tc>
                  <a:txBody>
                    <a:bodyPr/>
                    <a:lstStyle/>
                    <a:p>
                      <a:pPr algn="just">
                        <a:lnSpc>
                          <a:spcPct val="115000"/>
                        </a:lnSpc>
                        <a:spcAft>
                          <a:spcPts val="120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Đoạn trích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mắt trẻ</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 lại chuyện gì?</a:t>
                      </a:r>
                      <a:endParaRPr lang="en-GB"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183515"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 trích “</a:t>
                      </a:r>
                      <a:r>
                        <a:rPr lang="vi-VN"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mắt trẻ</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kể lại chuyện: </a:t>
                      </a:r>
                      <a:r>
                        <a:rPr lang="vi-VN" sz="3200">
                          <a:solidFill>
                            <a:srgbClr val="0D0D0D"/>
                          </a:solidFill>
                          <a:effectLst/>
                          <a:latin typeface="Times New Roman" panose="02020603050405020304" pitchFamily="18" charset="0"/>
                          <a:ea typeface="MS Mincho"/>
                          <a:cs typeface="Times New Roman" panose="02020603050405020304" pitchFamily="18" charset="0"/>
                        </a:rPr>
                        <a:t>Nhân vật “tôi” phải từ bỏ ước mơ trở thành họa sĩ để làm một phi công, cố trở thành một người không mơ mộng, không tưởng tượng với những chuyện nhạt nhẽo trong thế giới trong thế giới của người lớn. Bất chợt, lúc gặp tai nạn trên sa mạc, những gì nhân vật “tôi” ngày xưa mong muốn người khác hiểu mình đã được như ý khi anh gặp được hoàng tử bé. </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Hoàng tử bé là tấm gương phản chiếu những giấc mộng ấu thơ chưa thành, là động lực làm sáng lại đôi mắt trẻ thơ hồn nhiên, vô tư, lạc quan nhìn cuộc đời mà nhân vật “tôi” đã đánh </a:t>
                      </a:r>
                      <a:r>
                        <a:rPr lang="vi-VN" sz="32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mất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102505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rot="-5400000">
            <a:off x="730378" y="793622"/>
            <a:ext cx="8855564" cy="8258920"/>
          </a:xfrm>
          <a:custGeom>
            <a:avLst/>
            <a:gdLst/>
            <a:ahLst/>
            <a:cxnLst/>
            <a:rect l="l" t="t" r="r" b="b"/>
            <a:pathLst>
              <a:path w="8322164" h="8258920">
                <a:moveTo>
                  <a:pt x="0" y="0"/>
                </a:moveTo>
                <a:lnTo>
                  <a:pt x="8322164" y="0"/>
                </a:lnTo>
                <a:lnTo>
                  <a:pt x="8322164" y="8258920"/>
                </a:lnTo>
                <a:lnTo>
                  <a:pt x="0" y="8258920"/>
                </a:lnTo>
                <a:lnTo>
                  <a:pt x="0" y="0"/>
                </a:lnTo>
                <a:close/>
              </a:path>
            </a:pathLst>
          </a:custGeom>
          <a:blipFill>
            <a:blip r:embed="rId2"/>
            <a:stretch>
              <a:fillRect b="-37329"/>
            </a:stretch>
          </a:blipFill>
        </p:spPr>
      </p:sp>
      <p:sp>
        <p:nvSpPr>
          <p:cNvPr id="3" name="Freeform 3"/>
          <p:cNvSpPr/>
          <p:nvPr/>
        </p:nvSpPr>
        <p:spPr>
          <a:xfrm rot="-5400000">
            <a:off x="8845678" y="937242"/>
            <a:ext cx="8855564" cy="7971680"/>
          </a:xfrm>
          <a:custGeom>
            <a:avLst/>
            <a:gdLst/>
            <a:ahLst/>
            <a:cxnLst/>
            <a:rect l="l" t="t" r="r" b="b"/>
            <a:pathLst>
              <a:path w="8322164" h="7971680">
                <a:moveTo>
                  <a:pt x="0" y="0"/>
                </a:moveTo>
                <a:lnTo>
                  <a:pt x="8322164" y="0"/>
                </a:lnTo>
                <a:lnTo>
                  <a:pt x="8322164" y="7971680"/>
                </a:lnTo>
                <a:lnTo>
                  <a:pt x="0" y="7971680"/>
                </a:lnTo>
                <a:lnTo>
                  <a:pt x="0" y="0"/>
                </a:lnTo>
                <a:close/>
              </a:path>
            </a:pathLst>
          </a:custGeom>
          <a:blipFill>
            <a:blip r:embed="rId2"/>
            <a:stretch>
              <a:fillRect t="-42278"/>
            </a:stretch>
          </a:blipFill>
        </p:spPr>
      </p:sp>
      <p:sp>
        <p:nvSpPr>
          <p:cNvPr id="4" name="Freeform 4"/>
          <p:cNvSpPr/>
          <p:nvPr/>
        </p:nvSpPr>
        <p:spPr>
          <a:xfrm flipH="1">
            <a:off x="-263983" y="4934122"/>
            <a:ext cx="4303986" cy="5989860"/>
          </a:xfrm>
          <a:custGeom>
            <a:avLst/>
            <a:gdLst/>
            <a:ahLst/>
            <a:cxnLst/>
            <a:rect l="l" t="t" r="r" b="b"/>
            <a:pathLst>
              <a:path w="4303986" h="5989860">
                <a:moveTo>
                  <a:pt x="4303987" y="0"/>
                </a:moveTo>
                <a:lnTo>
                  <a:pt x="0" y="0"/>
                </a:lnTo>
                <a:lnTo>
                  <a:pt x="0" y="5989860"/>
                </a:lnTo>
                <a:lnTo>
                  <a:pt x="4303987" y="5989860"/>
                </a:lnTo>
                <a:lnTo>
                  <a:pt x="4303987" y="0"/>
                </a:lnTo>
                <a:close/>
              </a:path>
            </a:pathLst>
          </a:custGeom>
          <a:blipFill>
            <a:blip r:embed="rId3"/>
            <a:stretch>
              <a:fillRect/>
            </a:stretch>
          </a:blipFill>
        </p:spPr>
      </p:sp>
      <p:graphicFrame>
        <p:nvGraphicFramePr>
          <p:cNvPr id="5" name="Table 4"/>
          <p:cNvGraphicFramePr>
            <a:graphicFrameLocks noGrp="1"/>
          </p:cNvGraphicFramePr>
          <p:nvPr>
            <p:extLst>
              <p:ext uri="{D42A27DB-BD31-4B8C-83A1-F6EECF244321}">
                <p14:modId xmlns:p14="http://schemas.microsoft.com/office/powerpoint/2010/main" val="4240102733"/>
              </p:ext>
            </p:extLst>
          </p:nvPr>
        </p:nvGraphicFramePr>
        <p:xfrm>
          <a:off x="2173238" y="1031269"/>
          <a:ext cx="14228763" cy="7805706"/>
        </p:xfrm>
        <a:graphic>
          <a:graphicData uri="http://schemas.openxmlformats.org/drawingml/2006/table">
            <a:tbl>
              <a:tblPr firstRow="1" firstCol="1" bandRow="1">
                <a:effectLst>
                  <a:outerShdw blurRad="50800" dist="38100" algn="l" rotWithShape="0">
                    <a:prstClr val="black">
                      <a:alpha val="40000"/>
                    </a:prstClr>
                  </a:outerShdw>
                </a:effectLst>
              </a:tblPr>
              <a:tblGrid>
                <a:gridCol w="2341563"/>
                <a:gridCol w="11887200"/>
              </a:tblGrid>
              <a:tr h="5046504">
                <a:tc>
                  <a:txBody>
                    <a:bodyPr/>
                    <a:lstStyle/>
                    <a:p>
                      <a:pPr algn="just">
                        <a:lnSpc>
                          <a:spcPct val="115000"/>
                        </a:lnSpc>
                        <a:spcAft>
                          <a:spcPts val="120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của đọan trích đặt ra vấn đề gì?</a:t>
                      </a:r>
                      <a:endParaRPr lang="en-GB"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cuộc gặp gỡ giữa với hoàng tử bé của nhân vật “tôi”, tác giả cho thấy cách nhìn về thế giới, về con người của trẻ con vốn ngây thơ, thuần phác và giàu trí tưởng tượng, đầy bay bổng và khác biệt với người lớn.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Người lớn cần tôn trọng ước mơ của trẻ thơ, cần quan tâm, chia sẻ, đồng cảm với tâm tư của trẻ thơ; cần tôn trọng góc nhìn đa diện đối với mỗi sự vật hiện tượng.</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 đó Vb đã giúp người đọc suy nghĩ về t</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hái độ cần có của người lớn đối với ước mơ của trẻ em</a:t>
                      </a:r>
                      <a:r>
                        <a:rPr lang="vi-VN" sz="3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605968">
                <a:tc>
                  <a:txBody>
                    <a:bodyPr/>
                    <a:lstStyle/>
                    <a:p>
                      <a:pPr algn="just">
                        <a:lnSpc>
                          <a:spcPct val="115000"/>
                        </a:lnSpc>
                        <a:spcAft>
                          <a:spcPts val="120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Ước mơ của trẻ em có đặc điểm gì?</a:t>
                      </a:r>
                      <a:endParaRPr lang="en-GB"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Ước mơ của trẻ thơ vốn tươi đẹp, phản chiếu đời sống tinh thần của trẻ. Mỗi ước mơ ẩn chứa sự trong sáng, hồn nhiên và phản chiếu vẻ đẹp tâm hồn của trẻ thơ. Với trẻ thơ, ước mơ của các em đều xuất phát từ khát vọng, sở thích, cá tính, .... Ước mơ của trẻ cần được người lớn vun đắp, nuôi dưỡng.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049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rot="-5400000">
            <a:off x="997078" y="1060322"/>
            <a:ext cx="8322164" cy="8258920"/>
          </a:xfrm>
          <a:custGeom>
            <a:avLst/>
            <a:gdLst/>
            <a:ahLst/>
            <a:cxnLst/>
            <a:rect l="l" t="t" r="r" b="b"/>
            <a:pathLst>
              <a:path w="8322164" h="8258920">
                <a:moveTo>
                  <a:pt x="0" y="0"/>
                </a:moveTo>
                <a:lnTo>
                  <a:pt x="8322164" y="0"/>
                </a:lnTo>
                <a:lnTo>
                  <a:pt x="8322164" y="8258920"/>
                </a:lnTo>
                <a:lnTo>
                  <a:pt x="0" y="8258920"/>
                </a:lnTo>
                <a:lnTo>
                  <a:pt x="0" y="0"/>
                </a:lnTo>
                <a:close/>
              </a:path>
            </a:pathLst>
          </a:custGeom>
          <a:blipFill>
            <a:blip r:embed="rId2"/>
            <a:stretch>
              <a:fillRect b="-37329"/>
            </a:stretch>
          </a:blipFill>
        </p:spPr>
      </p:sp>
      <p:sp>
        <p:nvSpPr>
          <p:cNvPr id="3" name="Freeform 3"/>
          <p:cNvSpPr/>
          <p:nvPr/>
        </p:nvSpPr>
        <p:spPr>
          <a:xfrm rot="-5400000">
            <a:off x="9112378" y="1203942"/>
            <a:ext cx="8322164" cy="7971680"/>
          </a:xfrm>
          <a:custGeom>
            <a:avLst/>
            <a:gdLst/>
            <a:ahLst/>
            <a:cxnLst/>
            <a:rect l="l" t="t" r="r" b="b"/>
            <a:pathLst>
              <a:path w="8322164" h="7971680">
                <a:moveTo>
                  <a:pt x="0" y="0"/>
                </a:moveTo>
                <a:lnTo>
                  <a:pt x="8322164" y="0"/>
                </a:lnTo>
                <a:lnTo>
                  <a:pt x="8322164" y="7971680"/>
                </a:lnTo>
                <a:lnTo>
                  <a:pt x="0" y="7971680"/>
                </a:lnTo>
                <a:lnTo>
                  <a:pt x="0" y="0"/>
                </a:lnTo>
                <a:close/>
              </a:path>
            </a:pathLst>
          </a:custGeom>
          <a:blipFill>
            <a:blip r:embed="rId2"/>
            <a:stretch>
              <a:fillRect t="-42278"/>
            </a:stretch>
          </a:blipFill>
        </p:spPr>
      </p:sp>
      <p:sp>
        <p:nvSpPr>
          <p:cNvPr id="4" name="Freeform 4"/>
          <p:cNvSpPr/>
          <p:nvPr/>
        </p:nvSpPr>
        <p:spPr>
          <a:xfrm flipH="1">
            <a:off x="-263983" y="4934122"/>
            <a:ext cx="4303986" cy="5989860"/>
          </a:xfrm>
          <a:custGeom>
            <a:avLst/>
            <a:gdLst/>
            <a:ahLst/>
            <a:cxnLst/>
            <a:rect l="l" t="t" r="r" b="b"/>
            <a:pathLst>
              <a:path w="4303986" h="5989860">
                <a:moveTo>
                  <a:pt x="4303987" y="0"/>
                </a:moveTo>
                <a:lnTo>
                  <a:pt x="0" y="0"/>
                </a:lnTo>
                <a:lnTo>
                  <a:pt x="0" y="5989860"/>
                </a:lnTo>
                <a:lnTo>
                  <a:pt x="4303987" y="5989860"/>
                </a:lnTo>
                <a:lnTo>
                  <a:pt x="4303987" y="0"/>
                </a:lnTo>
                <a:close/>
              </a:path>
            </a:pathLst>
          </a:custGeom>
          <a:blipFill>
            <a:blip r:embed="rId3"/>
            <a:stretch>
              <a:fillRect/>
            </a:stretch>
          </a:blipFill>
        </p:spPr>
      </p:sp>
      <p:graphicFrame>
        <p:nvGraphicFramePr>
          <p:cNvPr id="5" name="Table 4"/>
          <p:cNvGraphicFramePr>
            <a:graphicFrameLocks noGrp="1"/>
          </p:cNvGraphicFramePr>
          <p:nvPr>
            <p:extLst>
              <p:ext uri="{D42A27DB-BD31-4B8C-83A1-F6EECF244321}">
                <p14:modId xmlns:p14="http://schemas.microsoft.com/office/powerpoint/2010/main" val="3409867546"/>
              </p:ext>
            </p:extLst>
          </p:nvPr>
        </p:nvGraphicFramePr>
        <p:xfrm>
          <a:off x="1957302" y="1600200"/>
          <a:ext cx="14349498" cy="6889687"/>
        </p:xfrm>
        <a:graphic>
          <a:graphicData uri="http://schemas.openxmlformats.org/drawingml/2006/table">
            <a:tbl>
              <a:tblPr firstRow="1" firstCol="1" bandRow="1">
                <a:effectLst>
                  <a:outerShdw blurRad="50800" dist="38100" algn="l" rotWithShape="0">
                    <a:prstClr val="black">
                      <a:alpha val="40000"/>
                    </a:prstClr>
                  </a:outerShdw>
                </a:effectLst>
              </a:tblPr>
              <a:tblGrid>
                <a:gridCol w="2202607"/>
                <a:gridCol w="12146891"/>
              </a:tblGrid>
              <a:tr h="2387048">
                <a:tc>
                  <a:txBody>
                    <a:bodyPr/>
                    <a:lstStyle/>
                    <a:p>
                      <a:pPr algn="just">
                        <a:lnSpc>
                          <a:spcPct val="115000"/>
                        </a:lnSpc>
                        <a:spcAft>
                          <a:spcPts val="120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Thái độ của người lớn đối với ước mơ của trẻ em có thể khác nhau như thế nào? Biểu hiện cụ thể ra sao?</a:t>
                      </a:r>
                      <a:endParaRPr lang="en-GB" sz="3600">
                        <a:effectLst/>
                        <a:latin typeface="Arial" panose="020B0604020202020204" pitchFamily="34" charset="0"/>
                        <a:ea typeface="Times New Roman" panose="02020603050405020304" pitchFamily="18"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vi-VN" sz="3600"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 độ của người lớn với ước mơ của trẻ thơ thường là hai thái độ đối lập.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Một là ủng hộ, chấp nhận, cùng trẻ vun đắp ước mơ.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Hai là thờ ơ, dửng dưng hoặc ngăn cản, cấm hãm.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b="1"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 hiện: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rằng ước mơ của trẻ là không phù hợp, rồi áp đặt lên trẻ những điều mà người lớn mong muốn.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0"/>
                        </a:spcAft>
                      </a:pPr>
                      <a:r>
                        <a:rPr lang="vi-VN" sz="3600"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lớn đừng nhân danh bề trên mà áp đặt vào cuộc sống của con trẻ. Một mối nguy lớn nhất đe dọa trẻ nhỏ hiện nay là sự cơ giới hóa tâm hồn, cơ giới hóa tinh thần và sự cơ học hóa tính cách.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60999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rot="-5400000">
            <a:off x="997078" y="1060322"/>
            <a:ext cx="8322164" cy="8258920"/>
          </a:xfrm>
          <a:custGeom>
            <a:avLst/>
            <a:gdLst/>
            <a:ahLst/>
            <a:cxnLst/>
            <a:rect l="l" t="t" r="r" b="b"/>
            <a:pathLst>
              <a:path w="8322164" h="8258920">
                <a:moveTo>
                  <a:pt x="0" y="0"/>
                </a:moveTo>
                <a:lnTo>
                  <a:pt x="8322164" y="0"/>
                </a:lnTo>
                <a:lnTo>
                  <a:pt x="8322164" y="8258920"/>
                </a:lnTo>
                <a:lnTo>
                  <a:pt x="0" y="8258920"/>
                </a:lnTo>
                <a:lnTo>
                  <a:pt x="0" y="0"/>
                </a:lnTo>
                <a:close/>
              </a:path>
            </a:pathLst>
          </a:custGeom>
          <a:blipFill>
            <a:blip r:embed="rId2"/>
            <a:stretch>
              <a:fillRect b="-37329"/>
            </a:stretch>
          </a:blipFill>
        </p:spPr>
      </p:sp>
      <p:sp>
        <p:nvSpPr>
          <p:cNvPr id="3" name="Freeform 3"/>
          <p:cNvSpPr/>
          <p:nvPr/>
        </p:nvSpPr>
        <p:spPr>
          <a:xfrm rot="-5400000">
            <a:off x="9112378" y="1203942"/>
            <a:ext cx="8322164" cy="7971680"/>
          </a:xfrm>
          <a:custGeom>
            <a:avLst/>
            <a:gdLst/>
            <a:ahLst/>
            <a:cxnLst/>
            <a:rect l="l" t="t" r="r" b="b"/>
            <a:pathLst>
              <a:path w="8322164" h="7971680">
                <a:moveTo>
                  <a:pt x="0" y="0"/>
                </a:moveTo>
                <a:lnTo>
                  <a:pt x="8322164" y="0"/>
                </a:lnTo>
                <a:lnTo>
                  <a:pt x="8322164" y="7971680"/>
                </a:lnTo>
                <a:lnTo>
                  <a:pt x="0" y="7971680"/>
                </a:lnTo>
                <a:lnTo>
                  <a:pt x="0" y="0"/>
                </a:lnTo>
                <a:close/>
              </a:path>
            </a:pathLst>
          </a:custGeom>
          <a:blipFill>
            <a:blip r:embed="rId2"/>
            <a:stretch>
              <a:fillRect t="-42278"/>
            </a:stretch>
          </a:blipFill>
        </p:spPr>
      </p:sp>
      <p:sp>
        <p:nvSpPr>
          <p:cNvPr id="4" name="Freeform 4"/>
          <p:cNvSpPr/>
          <p:nvPr/>
        </p:nvSpPr>
        <p:spPr>
          <a:xfrm flipH="1">
            <a:off x="-263983" y="4934122"/>
            <a:ext cx="4303986" cy="5989860"/>
          </a:xfrm>
          <a:custGeom>
            <a:avLst/>
            <a:gdLst/>
            <a:ahLst/>
            <a:cxnLst/>
            <a:rect l="l" t="t" r="r" b="b"/>
            <a:pathLst>
              <a:path w="4303986" h="5989860">
                <a:moveTo>
                  <a:pt x="4303987" y="0"/>
                </a:moveTo>
                <a:lnTo>
                  <a:pt x="0" y="0"/>
                </a:lnTo>
                <a:lnTo>
                  <a:pt x="0" y="5989860"/>
                </a:lnTo>
                <a:lnTo>
                  <a:pt x="4303987" y="5989860"/>
                </a:lnTo>
                <a:lnTo>
                  <a:pt x="4303987" y="0"/>
                </a:lnTo>
                <a:close/>
              </a:path>
            </a:pathLst>
          </a:custGeom>
          <a:blipFill>
            <a:blip r:embed="rId3"/>
            <a:stretch>
              <a:fillRect/>
            </a:stretch>
          </a:blipFill>
        </p:spPr>
      </p:sp>
      <p:graphicFrame>
        <p:nvGraphicFramePr>
          <p:cNvPr id="5" name="Table 4"/>
          <p:cNvGraphicFramePr>
            <a:graphicFrameLocks noGrp="1"/>
          </p:cNvGraphicFramePr>
          <p:nvPr>
            <p:extLst>
              <p:ext uri="{D42A27DB-BD31-4B8C-83A1-F6EECF244321}">
                <p14:modId xmlns:p14="http://schemas.microsoft.com/office/powerpoint/2010/main" val="2039288942"/>
              </p:ext>
            </p:extLst>
          </p:nvPr>
        </p:nvGraphicFramePr>
        <p:xfrm>
          <a:off x="1846171" y="1429470"/>
          <a:ext cx="14882898" cy="7520623"/>
        </p:xfrm>
        <a:graphic>
          <a:graphicData uri="http://schemas.openxmlformats.org/drawingml/2006/table">
            <a:tbl>
              <a:tblPr firstRow="1" firstCol="1" bandRow="1"/>
              <a:tblGrid>
                <a:gridCol w="2202607"/>
                <a:gridCol w="12680291"/>
              </a:tblGrid>
              <a:tr h="2604052">
                <a:tc>
                  <a:txBody>
                    <a:bodyPr/>
                    <a:lstStyle/>
                    <a:p>
                      <a:pPr algn="just">
                        <a:lnSpc>
                          <a:spcPct val="115000"/>
                        </a:lnSpc>
                        <a:spcAft>
                          <a:spcPts val="120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em, cần ủng hộ và phê phán những thái độ nào? Vì sao? </a:t>
                      </a:r>
                      <a:endParaRPr lang="en-GB" sz="3600">
                        <a:effectLst/>
                        <a:latin typeface="Arial" panose="020B0604020202020204" pitchFamily="34" charset="0"/>
                        <a:ea typeface="Times New Roman" panose="02020603050405020304" pitchFamily="18"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em, cần ủng hộ và phê phán những thái độ nào? Vì sao?</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 ủng hộ thái độ tôn trọng, giúp đỡ ước mơ phù hợp của trẻ thơ. Ngược lại phê phán cách người lớn áp đặt, gạt bỏ ước mơ của trẻ thơ.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Bởi vì:</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Điều đó đ</a:t>
                      </a:r>
                      <a:r>
                        <a:rPr lang="vi-VN" sz="3600"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ã làm hại chính đứa con yêu quý của họ, tước đi những động lực sống của chúng.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Trẻ con hôm nay cần rất nhiều thứ, trong đó có tình yêu tương từ bố mẹ, gia đình, sự chia sẻ với bạn bè, sự tôn trọng của xã hội.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spc="-2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Trẻ em cần những ước mơ đẹp và cần được mọi người tôn trọng ước mơ đó. Nếu không có ước mơ, trong tương lai, những con búp bê, robot tinh tế và đẹp đẽ sẽ thay thế những đứa trẻ đáng yêu.</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32" marR="59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4689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rot="-5400000">
            <a:off x="997078" y="1060322"/>
            <a:ext cx="8322164" cy="8258920"/>
          </a:xfrm>
          <a:custGeom>
            <a:avLst/>
            <a:gdLst/>
            <a:ahLst/>
            <a:cxnLst/>
            <a:rect l="l" t="t" r="r" b="b"/>
            <a:pathLst>
              <a:path w="8322164" h="8258920">
                <a:moveTo>
                  <a:pt x="0" y="0"/>
                </a:moveTo>
                <a:lnTo>
                  <a:pt x="8322164" y="0"/>
                </a:lnTo>
                <a:lnTo>
                  <a:pt x="8322164" y="8258920"/>
                </a:lnTo>
                <a:lnTo>
                  <a:pt x="0" y="8258920"/>
                </a:lnTo>
                <a:lnTo>
                  <a:pt x="0" y="0"/>
                </a:lnTo>
                <a:close/>
              </a:path>
            </a:pathLst>
          </a:custGeom>
          <a:blipFill>
            <a:blip r:embed="rId2"/>
            <a:stretch>
              <a:fillRect b="-37329"/>
            </a:stretch>
          </a:blipFill>
        </p:spPr>
      </p:sp>
      <p:sp>
        <p:nvSpPr>
          <p:cNvPr id="3" name="Freeform 3"/>
          <p:cNvSpPr/>
          <p:nvPr/>
        </p:nvSpPr>
        <p:spPr>
          <a:xfrm rot="-5400000">
            <a:off x="9112378" y="1203942"/>
            <a:ext cx="8322164" cy="7971680"/>
          </a:xfrm>
          <a:custGeom>
            <a:avLst/>
            <a:gdLst/>
            <a:ahLst/>
            <a:cxnLst/>
            <a:rect l="l" t="t" r="r" b="b"/>
            <a:pathLst>
              <a:path w="8322164" h="7971680">
                <a:moveTo>
                  <a:pt x="0" y="0"/>
                </a:moveTo>
                <a:lnTo>
                  <a:pt x="8322164" y="0"/>
                </a:lnTo>
                <a:lnTo>
                  <a:pt x="8322164" y="7971680"/>
                </a:lnTo>
                <a:lnTo>
                  <a:pt x="0" y="7971680"/>
                </a:lnTo>
                <a:lnTo>
                  <a:pt x="0" y="0"/>
                </a:lnTo>
                <a:close/>
              </a:path>
            </a:pathLst>
          </a:custGeom>
          <a:blipFill>
            <a:blip r:embed="rId2"/>
            <a:stretch>
              <a:fillRect t="-42278"/>
            </a:stretch>
          </a:blipFill>
        </p:spPr>
      </p:sp>
      <p:graphicFrame>
        <p:nvGraphicFramePr>
          <p:cNvPr id="5" name="Table 4"/>
          <p:cNvGraphicFramePr>
            <a:graphicFrameLocks noGrp="1"/>
          </p:cNvGraphicFramePr>
          <p:nvPr>
            <p:extLst>
              <p:ext uri="{D42A27DB-BD31-4B8C-83A1-F6EECF244321}">
                <p14:modId xmlns:p14="http://schemas.microsoft.com/office/powerpoint/2010/main" val="2612171913"/>
              </p:ext>
            </p:extLst>
          </p:nvPr>
        </p:nvGraphicFramePr>
        <p:xfrm>
          <a:off x="1600200" y="1804746"/>
          <a:ext cx="15143163" cy="6258751"/>
        </p:xfrm>
        <a:graphic>
          <a:graphicData uri="http://schemas.openxmlformats.org/drawingml/2006/table">
            <a:tbl>
              <a:tblPr firstRow="1" firstCol="1" bandRow="1">
                <a:effectLst>
                  <a:outerShdw blurRad="50800" dist="38100" algn="l" rotWithShape="0">
                    <a:prstClr val="black">
                      <a:alpha val="40000"/>
                    </a:prstClr>
                  </a:outerShdw>
                </a:effectLst>
              </a:tblPr>
              <a:tblGrid>
                <a:gridCol w="3819539"/>
                <a:gridCol w="11323624"/>
              </a:tblGrid>
              <a:tr h="2267871">
                <a:tc>
                  <a:txBody>
                    <a:bodyPr/>
                    <a:lstStyle/>
                    <a:p>
                      <a:pPr marL="342900" lvl="0" indent="-342900" algn="just">
                        <a:lnSpc>
                          <a:spcPct val="115000"/>
                        </a:lnSpc>
                        <a:spcAft>
                          <a:spcPts val="1200"/>
                        </a:spcAft>
                        <a:buSzPts val="1400"/>
                        <a:buFont typeface="Times New Roman" panose="02020603050405020304" pitchFamily="18" charset="0"/>
                        <a:buChar char="-"/>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sẽ làm gì để người lớn có thái độ tích cực với ước mơ của trẻ em?</a:t>
                      </a:r>
                      <a:endParaRPr lang="en-GB" sz="3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vi-VN"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 xuất: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Trò chuyện bày tỏ đến chia sẻ ước mơ của mình với người lớn.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Cùng người lớn tham gia vào các hoạt động làm việc, vui chơi để người lớn có cơ hội tiếp xúc, thấu hiểu tâm lí, cảm xúc của mình.</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Xây dựng ước mơ đẹp và luôn nỗ lực để thực hiện ước mơ, mỗi ngày cần rèn luyện để trưởng thành, đem lại sự tin tưởng cho người thân, tạo cảm giác thoải mái, hạnh phúc, vui vẻ.</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6" name="Freeform 4"/>
          <p:cNvSpPr/>
          <p:nvPr/>
        </p:nvSpPr>
        <p:spPr>
          <a:xfrm flipH="1">
            <a:off x="-263983" y="4934122"/>
            <a:ext cx="4303986" cy="5989860"/>
          </a:xfrm>
          <a:custGeom>
            <a:avLst/>
            <a:gdLst/>
            <a:ahLst/>
            <a:cxnLst/>
            <a:rect l="l" t="t" r="r" b="b"/>
            <a:pathLst>
              <a:path w="4303986" h="5989860">
                <a:moveTo>
                  <a:pt x="4303987" y="0"/>
                </a:moveTo>
                <a:lnTo>
                  <a:pt x="0" y="0"/>
                </a:lnTo>
                <a:lnTo>
                  <a:pt x="0" y="5989860"/>
                </a:lnTo>
                <a:lnTo>
                  <a:pt x="4303987" y="5989860"/>
                </a:lnTo>
                <a:lnTo>
                  <a:pt x="4303987" y="0"/>
                </a:lnTo>
                <a:close/>
              </a:path>
            </a:pathLst>
          </a:custGeom>
          <a:blipFill>
            <a:blip r:embed="rId3"/>
            <a:stretch>
              <a:fillRect/>
            </a:stretch>
          </a:blipFill>
        </p:spPr>
      </p:sp>
    </p:spTree>
    <p:extLst>
      <p:ext uri="{BB962C8B-B14F-4D97-AF65-F5344CB8AC3E}">
        <p14:creationId xmlns:p14="http://schemas.microsoft.com/office/powerpoint/2010/main" val="11073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grpSp>
        <p:nvGrpSpPr>
          <p:cNvPr id="5" name="Group 5"/>
          <p:cNvGrpSpPr>
            <a:grpSpLocks noChangeAspect="1"/>
          </p:cNvGrpSpPr>
          <p:nvPr/>
        </p:nvGrpSpPr>
        <p:grpSpPr>
          <a:xfrm>
            <a:off x="457200" y="3372358"/>
            <a:ext cx="4359873" cy="6662057"/>
            <a:chOff x="0" y="0"/>
            <a:chExt cx="2620010" cy="5182870"/>
          </a:xfrm>
        </p:grpSpPr>
        <p:sp>
          <p:nvSpPr>
            <p:cNvPr id="6" name="Freeform 6"/>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sp>
        <p:sp>
          <p:nvSpPr>
            <p:cNvPr id="8" name="Freeform 8"/>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B5B5B"/>
            </a:solidFill>
          </p:spPr>
        </p:sp>
        <p:sp>
          <p:nvSpPr>
            <p:cNvPr id="9" name="Freeform 9"/>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B5B5B"/>
            </a:solidFill>
          </p:spPr>
        </p:sp>
        <p:sp>
          <p:nvSpPr>
            <p:cNvPr id="10" name="Freeform 10"/>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EBCEB5"/>
            </a:solidFill>
          </p:spPr>
        </p:sp>
        <p:sp>
          <p:nvSpPr>
            <p:cNvPr id="11" name="Freeform 11"/>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EBCEB5"/>
            </a:solidFill>
          </p:spPr>
        </p:sp>
        <p:sp>
          <p:nvSpPr>
            <p:cNvPr id="12" name="Freeform 12"/>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EBCEB5"/>
            </a:solidFill>
          </p:spPr>
        </p:sp>
        <p:sp>
          <p:nvSpPr>
            <p:cNvPr id="13" name="Freeform 13"/>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EBCEB5"/>
            </a:solidFill>
          </p:spPr>
        </p:sp>
        <p:sp>
          <p:nvSpPr>
            <p:cNvPr id="14" name="Freeform 14"/>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FCE9D8"/>
            </a:solidFill>
          </p:spPr>
        </p:sp>
      </p:grpSp>
      <p:grpSp>
        <p:nvGrpSpPr>
          <p:cNvPr id="18" name="Group 18"/>
          <p:cNvGrpSpPr>
            <a:grpSpLocks noChangeAspect="1"/>
          </p:cNvGrpSpPr>
          <p:nvPr/>
        </p:nvGrpSpPr>
        <p:grpSpPr>
          <a:xfrm>
            <a:off x="12801600" y="3168060"/>
            <a:ext cx="4763788" cy="6866355"/>
            <a:chOff x="0" y="0"/>
            <a:chExt cx="2620010" cy="5182870"/>
          </a:xfrm>
        </p:grpSpPr>
        <p:sp>
          <p:nvSpPr>
            <p:cNvPr id="19" name="Freeform 19"/>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sp>
        <p:sp>
          <p:nvSpPr>
            <p:cNvPr id="21" name="Freeform 21"/>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B5B5B"/>
            </a:solidFill>
          </p:spPr>
        </p:sp>
        <p:sp>
          <p:nvSpPr>
            <p:cNvPr id="22" name="Freeform 22"/>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B5B5B"/>
            </a:solidFill>
          </p:spPr>
        </p:sp>
        <p:sp>
          <p:nvSpPr>
            <p:cNvPr id="23" name="Freeform 23"/>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EBCEB5"/>
            </a:solidFill>
          </p:spPr>
        </p:sp>
        <p:sp>
          <p:nvSpPr>
            <p:cNvPr id="24" name="Freeform 24"/>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EBCEB5"/>
            </a:solidFill>
          </p:spPr>
        </p:sp>
        <p:sp>
          <p:nvSpPr>
            <p:cNvPr id="25" name="Freeform 25"/>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EBCEB5"/>
            </a:solidFill>
          </p:spPr>
        </p:sp>
        <p:sp>
          <p:nvSpPr>
            <p:cNvPr id="26" name="Freeform 26"/>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EBCEB5"/>
            </a:solidFill>
          </p:spPr>
        </p:sp>
        <p:sp>
          <p:nvSpPr>
            <p:cNvPr id="27" name="Freeform 27"/>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FCE9D8"/>
            </a:solidFill>
          </p:spPr>
        </p:sp>
      </p:grpSp>
      <p:sp>
        <p:nvSpPr>
          <p:cNvPr id="31" name="Freeform 31"/>
          <p:cNvSpPr/>
          <p:nvPr/>
        </p:nvSpPr>
        <p:spPr>
          <a:xfrm rot="-8855748" flipH="1">
            <a:off x="15025674" y="-1014436"/>
            <a:ext cx="3619908" cy="5037828"/>
          </a:xfrm>
          <a:custGeom>
            <a:avLst/>
            <a:gdLst/>
            <a:ahLst/>
            <a:cxnLst/>
            <a:rect l="l" t="t" r="r" b="b"/>
            <a:pathLst>
              <a:path w="3619908" h="5037828">
                <a:moveTo>
                  <a:pt x="3619909" y="0"/>
                </a:moveTo>
                <a:lnTo>
                  <a:pt x="0" y="0"/>
                </a:lnTo>
                <a:lnTo>
                  <a:pt x="0" y="5037828"/>
                </a:lnTo>
                <a:lnTo>
                  <a:pt x="3619909" y="5037828"/>
                </a:lnTo>
                <a:lnTo>
                  <a:pt x="3619909" y="0"/>
                </a:lnTo>
                <a:close/>
              </a:path>
            </a:pathLst>
          </a:custGeom>
          <a:blipFill>
            <a:blip r:embed="rId2"/>
            <a:stretch>
              <a:fillRect/>
            </a:stretch>
          </a:blipFill>
        </p:spPr>
      </p:sp>
      <p:sp>
        <p:nvSpPr>
          <p:cNvPr id="38" name="Rectangle 37"/>
          <p:cNvSpPr/>
          <p:nvPr/>
        </p:nvSpPr>
        <p:spPr>
          <a:xfrm>
            <a:off x="5593142" y="2052970"/>
            <a:ext cx="6370980" cy="5543056"/>
          </a:xfrm>
          <a:prstGeom prst="rect">
            <a:avLst/>
          </a:prstGeom>
        </p:spPr>
        <p:txBody>
          <a:bodyPr wrap="square">
            <a:spAutoFit/>
          </a:bodyPr>
          <a:lstStyle/>
          <a:p>
            <a:pPr algn="just">
              <a:lnSpc>
                <a:spcPct val="115000"/>
              </a:lnSpc>
              <a:spcAft>
                <a:spcPts val="1200"/>
              </a:spcAft>
            </a:pPr>
            <a:r>
              <a:rPr lang="vi-VN" sz="4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THAM KHẢO: </a:t>
            </a:r>
            <a:r>
              <a:rPr lang="vi-VN" sz="44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Đề bài: Thái độ cần có của người lớn đối với ước mơ của trẻ em sau khi đọc xong văn bản “</a:t>
            </a:r>
            <a:r>
              <a:rPr lang="vi-VN" sz="4400" b="1"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Trong mắt trẻ</a:t>
            </a:r>
            <a:r>
              <a:rPr lang="vi-VN" sz="44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(Trích “</a:t>
            </a:r>
            <a:r>
              <a:rPr lang="vi-VN" sz="4400" b="1"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Hoàng tử bé</a:t>
            </a:r>
            <a:r>
              <a:rPr lang="vi-VN" sz="44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của Ê-xu-pe-ri).</a:t>
            </a:r>
            <a:endParaRPr lang="en-GB" sz="4400">
              <a:effectLst/>
              <a:latin typeface="Times New Roman" panose="02020603050405020304" pitchFamily="18" charset="0"/>
              <a:ea typeface="Times New Roman" panose="02020603050405020304" pitchFamily="18" charset="0"/>
            </a:endParaRPr>
          </a:p>
        </p:txBody>
      </p:sp>
      <p:sp>
        <p:nvSpPr>
          <p:cNvPr id="28" name="Freeform 31"/>
          <p:cNvSpPr/>
          <p:nvPr/>
        </p:nvSpPr>
        <p:spPr>
          <a:xfrm rot="-8855748" flipH="1">
            <a:off x="-693426" y="-322595"/>
            <a:ext cx="3619908" cy="5037828"/>
          </a:xfrm>
          <a:custGeom>
            <a:avLst/>
            <a:gdLst/>
            <a:ahLst/>
            <a:cxnLst/>
            <a:rect l="l" t="t" r="r" b="b"/>
            <a:pathLst>
              <a:path w="3619908" h="5037828">
                <a:moveTo>
                  <a:pt x="3619909" y="0"/>
                </a:moveTo>
                <a:lnTo>
                  <a:pt x="0" y="0"/>
                </a:lnTo>
                <a:lnTo>
                  <a:pt x="0" y="5037828"/>
                </a:lnTo>
                <a:lnTo>
                  <a:pt x="3619909" y="5037828"/>
                </a:lnTo>
                <a:lnTo>
                  <a:pt x="3619909" y="0"/>
                </a:lnTo>
                <a:close/>
              </a:path>
            </a:pathLst>
          </a:custGeom>
          <a:blipFill>
            <a:blip r:embed="rId2"/>
            <a:stretch>
              <a:fillRect/>
            </a:stretch>
          </a:blipFill>
        </p:spPr>
      </p:sp>
    </p:spTree>
    <p:extLst>
      <p:ext uri="{BB962C8B-B14F-4D97-AF65-F5344CB8AC3E}">
        <p14:creationId xmlns:p14="http://schemas.microsoft.com/office/powerpoint/2010/main" val="278979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554547" y="1028700"/>
            <a:ext cx="4854034" cy="8229600"/>
            <a:chOff x="0" y="0"/>
            <a:chExt cx="3741801" cy="6343904"/>
          </a:xfrm>
        </p:grpSpPr>
        <p:sp>
          <p:nvSpPr>
            <p:cNvPr id="3" name="Freeform 3"/>
            <p:cNvSpPr/>
            <p:nvPr/>
          </p:nvSpPr>
          <p:spPr>
            <a:xfrm>
              <a:off x="63500" y="63500"/>
              <a:ext cx="3614801" cy="6217031"/>
            </a:xfrm>
            <a:custGeom>
              <a:avLst/>
              <a:gdLst/>
              <a:ahLst/>
              <a:cxnLst/>
              <a:rect l="l" t="t" r="r" b="b"/>
              <a:pathLst>
                <a:path w="3614801" h="6217031">
                  <a:moveTo>
                    <a:pt x="3614801" y="1807464"/>
                  </a:moveTo>
                  <a:lnTo>
                    <a:pt x="3614801" y="6217031"/>
                  </a:lnTo>
                  <a:lnTo>
                    <a:pt x="0" y="6217031"/>
                  </a:lnTo>
                  <a:lnTo>
                    <a:pt x="0" y="1807464"/>
                  </a:lnTo>
                  <a:cubicBezTo>
                    <a:pt x="0" y="809244"/>
                    <a:pt x="809244" y="0"/>
                    <a:pt x="1807464" y="0"/>
                  </a:cubicBezTo>
                  <a:lnTo>
                    <a:pt x="1807464" y="0"/>
                  </a:lnTo>
                  <a:cubicBezTo>
                    <a:pt x="2805557" y="0"/>
                    <a:pt x="3614801" y="809244"/>
                    <a:pt x="3614801" y="1807464"/>
                  </a:cubicBezTo>
                  <a:close/>
                </a:path>
              </a:pathLst>
            </a:custGeom>
            <a:blipFill>
              <a:blip r:embed="rId2"/>
              <a:stretch>
                <a:fillRect l="-36002" r="-122141"/>
              </a:stretch>
            </a:blipFill>
          </p:spPr>
        </p:sp>
        <p:sp>
          <p:nvSpPr>
            <p:cNvPr id="4" name="Freeform 4"/>
            <p:cNvSpPr/>
            <p:nvPr/>
          </p:nvSpPr>
          <p:spPr>
            <a:xfrm>
              <a:off x="0" y="0"/>
              <a:ext cx="3741801" cy="6344031"/>
            </a:xfrm>
            <a:custGeom>
              <a:avLst/>
              <a:gdLst/>
              <a:ahLst/>
              <a:cxnLst/>
              <a:rect l="l" t="t" r="r" b="b"/>
              <a:pathLst>
                <a:path w="3741801" h="6344031">
                  <a:moveTo>
                    <a:pt x="3741801" y="1870964"/>
                  </a:moveTo>
                  <a:lnTo>
                    <a:pt x="3741801" y="6344031"/>
                  </a:lnTo>
                  <a:lnTo>
                    <a:pt x="0" y="6344031"/>
                  </a:lnTo>
                  <a:lnTo>
                    <a:pt x="0" y="1870964"/>
                  </a:lnTo>
                  <a:cubicBezTo>
                    <a:pt x="0" y="839343"/>
                    <a:pt x="839343" y="0"/>
                    <a:pt x="1870964" y="0"/>
                  </a:cubicBezTo>
                  <a:cubicBezTo>
                    <a:pt x="2902585" y="0"/>
                    <a:pt x="3741801" y="839343"/>
                    <a:pt x="3741801" y="1870964"/>
                  </a:cubicBezTo>
                  <a:close/>
                </a:path>
              </a:pathLst>
            </a:custGeom>
            <a:blipFill>
              <a:blip r:embed="rId3"/>
              <a:stretch>
                <a:fillRect l="-68" r="-68"/>
              </a:stretch>
            </a:blipFill>
          </p:spPr>
        </p:sp>
      </p:grpSp>
      <p:sp>
        <p:nvSpPr>
          <p:cNvPr id="5" name="Freeform 5"/>
          <p:cNvSpPr/>
          <p:nvPr/>
        </p:nvSpPr>
        <p:spPr>
          <a:xfrm flipH="1">
            <a:off x="0" y="5655574"/>
            <a:ext cx="3785590" cy="5268407"/>
          </a:xfrm>
          <a:custGeom>
            <a:avLst/>
            <a:gdLst/>
            <a:ahLst/>
            <a:cxnLst/>
            <a:rect l="l" t="t" r="r" b="b"/>
            <a:pathLst>
              <a:path w="3785590" h="5268407">
                <a:moveTo>
                  <a:pt x="3785590" y="0"/>
                </a:moveTo>
                <a:lnTo>
                  <a:pt x="0" y="0"/>
                </a:lnTo>
                <a:lnTo>
                  <a:pt x="0" y="5268408"/>
                </a:lnTo>
                <a:lnTo>
                  <a:pt x="3785590" y="5268408"/>
                </a:lnTo>
                <a:lnTo>
                  <a:pt x="3785590" y="0"/>
                </a:lnTo>
                <a:close/>
              </a:path>
            </a:pathLst>
          </a:custGeom>
          <a:blipFill>
            <a:blip r:embed="rId4"/>
            <a:stretch>
              <a:fillRect/>
            </a:stretch>
          </a:blipFill>
        </p:spPr>
      </p:sp>
      <p:sp>
        <p:nvSpPr>
          <p:cNvPr id="12" name="Rectangle 11"/>
          <p:cNvSpPr/>
          <p:nvPr/>
        </p:nvSpPr>
        <p:spPr>
          <a:xfrm>
            <a:off x="4254868" y="3771900"/>
            <a:ext cx="7291484" cy="2554545"/>
          </a:xfrm>
          <a:prstGeom prst="rect">
            <a:avLst/>
          </a:prstGeom>
        </p:spPr>
        <p:txBody>
          <a:bodyPr wrap="none">
            <a:spAutoFit/>
          </a:bodyPr>
          <a:lstStyle/>
          <a:p>
            <a:pPr algn="ctr"/>
            <a:r>
              <a:rPr lang="vi-VN" sz="8000" b="1">
                <a:effectLst>
                  <a:glow rad="63500">
                    <a:schemeClr val="accent1">
                      <a:satMod val="175000"/>
                      <a:alpha val="40000"/>
                    </a:schemeClr>
                  </a:glow>
                </a:effectLst>
                <a:latin typeface="Times New Roman" panose="02020603050405020304" pitchFamily="18" charset="0"/>
                <a:cs typeface="Times New Roman" panose="02020603050405020304" pitchFamily="18" charset="0"/>
              </a:rPr>
              <a:t>HOẠT ĐỘNG </a:t>
            </a:r>
            <a:r>
              <a:rPr lang="vi-VN" sz="8000" b="1" smtClean="0">
                <a:effectLst>
                  <a:glow rad="63500">
                    <a:schemeClr val="accent1">
                      <a:satMod val="175000"/>
                      <a:alpha val="40000"/>
                    </a:schemeClr>
                  </a:glow>
                </a:effectLst>
                <a:latin typeface="Times New Roman" panose="02020603050405020304" pitchFamily="18" charset="0"/>
                <a:cs typeface="Times New Roman" panose="02020603050405020304" pitchFamily="18" charset="0"/>
              </a:rPr>
              <a:t>3</a:t>
            </a:r>
          </a:p>
          <a:p>
            <a:pPr algn="ctr"/>
            <a:r>
              <a:rPr lang="vi-VN" sz="8000" b="1" smtClean="0">
                <a:effectLst>
                  <a:glow rad="63500">
                    <a:schemeClr val="accent1">
                      <a:satMod val="175000"/>
                      <a:alpha val="40000"/>
                    </a:schemeClr>
                  </a:glow>
                </a:effectLst>
                <a:latin typeface="Times New Roman" panose="02020603050405020304" pitchFamily="18" charset="0"/>
                <a:cs typeface="Times New Roman" panose="02020603050405020304" pitchFamily="18" charset="0"/>
              </a:rPr>
              <a:t> </a:t>
            </a:r>
            <a:r>
              <a:rPr lang="vi-VN" sz="8000" b="1">
                <a:effectLst>
                  <a:glow rad="63500">
                    <a:schemeClr val="accent1">
                      <a:satMod val="175000"/>
                      <a:alpha val="40000"/>
                    </a:schemeClr>
                  </a:glow>
                </a:effectLst>
                <a:latin typeface="Times New Roman" panose="02020603050405020304" pitchFamily="18" charset="0"/>
                <a:cs typeface="Times New Roman" panose="02020603050405020304" pitchFamily="18" charset="0"/>
              </a:rPr>
              <a:t>LUYỆN TẬP</a:t>
            </a:r>
            <a:endParaRPr lang="en-GB" sz="8000">
              <a:effectLst>
                <a:glow rad="63500">
                  <a:schemeClr val="accent1">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03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anim calcmode="lin" valueType="num">
                                      <p:cBhvr>
                                        <p:cTn id="1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rot="-5400000">
            <a:off x="997078" y="1060322"/>
            <a:ext cx="8322164" cy="8258920"/>
          </a:xfrm>
          <a:custGeom>
            <a:avLst/>
            <a:gdLst/>
            <a:ahLst/>
            <a:cxnLst/>
            <a:rect l="l" t="t" r="r" b="b"/>
            <a:pathLst>
              <a:path w="8322164" h="8258920">
                <a:moveTo>
                  <a:pt x="0" y="0"/>
                </a:moveTo>
                <a:lnTo>
                  <a:pt x="8322164" y="0"/>
                </a:lnTo>
                <a:lnTo>
                  <a:pt x="8322164" y="8258920"/>
                </a:lnTo>
                <a:lnTo>
                  <a:pt x="0" y="8258920"/>
                </a:lnTo>
                <a:lnTo>
                  <a:pt x="0" y="0"/>
                </a:lnTo>
                <a:close/>
              </a:path>
            </a:pathLst>
          </a:custGeom>
          <a:blipFill>
            <a:blip r:embed="rId2"/>
            <a:stretch>
              <a:fillRect b="-37329"/>
            </a:stretch>
          </a:blipFill>
        </p:spPr>
      </p:sp>
      <p:sp>
        <p:nvSpPr>
          <p:cNvPr id="3" name="Freeform 3"/>
          <p:cNvSpPr/>
          <p:nvPr/>
        </p:nvSpPr>
        <p:spPr>
          <a:xfrm rot="-5400000">
            <a:off x="9112378" y="1203942"/>
            <a:ext cx="8322164" cy="7971680"/>
          </a:xfrm>
          <a:custGeom>
            <a:avLst/>
            <a:gdLst/>
            <a:ahLst/>
            <a:cxnLst/>
            <a:rect l="l" t="t" r="r" b="b"/>
            <a:pathLst>
              <a:path w="8322164" h="7971680">
                <a:moveTo>
                  <a:pt x="0" y="0"/>
                </a:moveTo>
                <a:lnTo>
                  <a:pt x="8322164" y="0"/>
                </a:lnTo>
                <a:lnTo>
                  <a:pt x="8322164" y="7971680"/>
                </a:lnTo>
                <a:lnTo>
                  <a:pt x="0" y="7971680"/>
                </a:lnTo>
                <a:lnTo>
                  <a:pt x="0" y="0"/>
                </a:lnTo>
                <a:close/>
              </a:path>
            </a:pathLst>
          </a:custGeom>
          <a:blipFill>
            <a:blip r:embed="rId2"/>
            <a:stretch>
              <a:fillRect t="-42278"/>
            </a:stretch>
          </a:blipFill>
        </p:spPr>
      </p:sp>
      <p:sp>
        <p:nvSpPr>
          <p:cNvPr id="4" name="Freeform 4"/>
          <p:cNvSpPr/>
          <p:nvPr/>
        </p:nvSpPr>
        <p:spPr>
          <a:xfrm flipH="1">
            <a:off x="-263983" y="4934122"/>
            <a:ext cx="4303986" cy="5989860"/>
          </a:xfrm>
          <a:custGeom>
            <a:avLst/>
            <a:gdLst/>
            <a:ahLst/>
            <a:cxnLst/>
            <a:rect l="l" t="t" r="r" b="b"/>
            <a:pathLst>
              <a:path w="4303986" h="5989860">
                <a:moveTo>
                  <a:pt x="4303987" y="0"/>
                </a:moveTo>
                <a:lnTo>
                  <a:pt x="0" y="0"/>
                </a:lnTo>
                <a:lnTo>
                  <a:pt x="0" y="5989860"/>
                </a:lnTo>
                <a:lnTo>
                  <a:pt x="4303987" y="5989860"/>
                </a:lnTo>
                <a:lnTo>
                  <a:pt x="4303987" y="0"/>
                </a:lnTo>
                <a:close/>
              </a:path>
            </a:pathLst>
          </a:custGeom>
          <a:blipFill>
            <a:blip r:embed="rId3"/>
            <a:stretch>
              <a:fillRect/>
            </a:stretch>
          </a:blipFill>
        </p:spPr>
      </p:sp>
      <p:sp>
        <p:nvSpPr>
          <p:cNvPr id="5" name="Rectangle 4"/>
          <p:cNvSpPr/>
          <p:nvPr/>
        </p:nvSpPr>
        <p:spPr>
          <a:xfrm>
            <a:off x="4800600" y="2552700"/>
            <a:ext cx="9220200" cy="4764381"/>
          </a:xfrm>
          <a:prstGeom prst="rect">
            <a:avLst/>
          </a:prstGeom>
        </p:spPr>
        <p:txBody>
          <a:bodyPr wrap="square">
            <a:spAutoFit/>
          </a:bodyPr>
          <a:lstStyle/>
          <a:p>
            <a:pPr algn="just">
              <a:lnSpc>
                <a:spcPct val="115000"/>
              </a:lnSpc>
              <a:spcAft>
                <a:spcPts val="0"/>
              </a:spcAft>
            </a:pPr>
            <a:r>
              <a:rPr lang="vi-VN" sz="6600">
                <a:latin typeface="Times New Roman" panose="02020603050405020304" pitchFamily="18" charset="0"/>
                <a:ea typeface="Times New Roman" panose="02020603050405020304" pitchFamily="18" charset="0"/>
                <a:cs typeface="Times New Roman" panose="02020603050405020304" pitchFamily="18" charset="0"/>
              </a:rPr>
              <a:t>Căn cứ vào góp ý của các bạn và phiếu đánh giá tiêu chí, hoàn thiện bài nói của em (nếu cần).</a:t>
            </a:r>
            <a:endParaRPr lang="en-GB" sz="6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980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grpSp>
        <p:nvGrpSpPr>
          <p:cNvPr id="2" name="Group 2"/>
          <p:cNvGrpSpPr/>
          <p:nvPr/>
        </p:nvGrpSpPr>
        <p:grpSpPr>
          <a:xfrm>
            <a:off x="772562" y="0"/>
            <a:ext cx="1714591" cy="3008957"/>
            <a:chOff x="0" y="0"/>
            <a:chExt cx="451579" cy="792482"/>
          </a:xfrm>
        </p:grpSpPr>
        <p:sp>
          <p:nvSpPr>
            <p:cNvPr id="3" name="Freeform 3"/>
            <p:cNvSpPr/>
            <p:nvPr/>
          </p:nvSpPr>
          <p:spPr>
            <a:xfrm>
              <a:off x="0" y="0"/>
              <a:ext cx="451579" cy="792482"/>
            </a:xfrm>
            <a:custGeom>
              <a:avLst/>
              <a:gdLst/>
              <a:ahLst/>
              <a:cxnLst/>
              <a:rect l="l" t="t" r="r" b="b"/>
              <a:pathLst>
                <a:path w="451579" h="792482">
                  <a:moveTo>
                    <a:pt x="0" y="0"/>
                  </a:moveTo>
                  <a:lnTo>
                    <a:pt x="451579" y="0"/>
                  </a:lnTo>
                  <a:lnTo>
                    <a:pt x="451579" y="792482"/>
                  </a:lnTo>
                  <a:lnTo>
                    <a:pt x="0" y="792482"/>
                  </a:lnTo>
                  <a:close/>
                </a:path>
              </a:pathLst>
            </a:custGeom>
            <a:solidFill>
              <a:srgbClr val="4D5A46"/>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132"/>
                </a:lnSpc>
              </a:pPr>
              <a:endParaRPr>
                <a:solidFill>
                  <a:prstClr val="black"/>
                </a:solidFill>
              </a:endParaRPr>
            </a:p>
          </p:txBody>
        </p:sp>
      </p:grpSp>
      <p:grpSp>
        <p:nvGrpSpPr>
          <p:cNvPr id="5" name="Group 5"/>
          <p:cNvGrpSpPr>
            <a:grpSpLocks noChangeAspect="1"/>
          </p:cNvGrpSpPr>
          <p:nvPr/>
        </p:nvGrpSpPr>
        <p:grpSpPr>
          <a:xfrm>
            <a:off x="1028700" y="3377221"/>
            <a:ext cx="5246370" cy="5246370"/>
            <a:chOff x="0" y="0"/>
            <a:chExt cx="6350889" cy="6350889"/>
          </a:xfrm>
        </p:grpSpPr>
        <p:sp>
          <p:nvSpPr>
            <p:cNvPr id="6" name="Freeform 6"/>
            <p:cNvSpPr/>
            <p:nvPr/>
          </p:nvSpPr>
          <p:spPr>
            <a:xfrm>
              <a:off x="63500" y="63500"/>
              <a:ext cx="6223889" cy="6223762"/>
            </a:xfrm>
            <a:custGeom>
              <a:avLst/>
              <a:gdLst/>
              <a:ahLst/>
              <a:cxnLst/>
              <a:rect l="l" t="t" r="r" b="b"/>
              <a:pathLst>
                <a:path w="6223889" h="6223762">
                  <a:moveTo>
                    <a:pt x="6223889" y="3111881"/>
                  </a:moveTo>
                  <a:cubicBezTo>
                    <a:pt x="6223889" y="4830572"/>
                    <a:pt x="4830572" y="6223762"/>
                    <a:pt x="3112008" y="6223762"/>
                  </a:cubicBezTo>
                  <a:cubicBezTo>
                    <a:pt x="1393444" y="6223762"/>
                    <a:pt x="0" y="4830572"/>
                    <a:pt x="0" y="3111881"/>
                  </a:cubicBezTo>
                  <a:cubicBezTo>
                    <a:pt x="0" y="1393190"/>
                    <a:pt x="1393317" y="0"/>
                    <a:pt x="3111881" y="0"/>
                  </a:cubicBezTo>
                  <a:cubicBezTo>
                    <a:pt x="4830445" y="0"/>
                    <a:pt x="6223889" y="1393317"/>
                    <a:pt x="6223889" y="3111881"/>
                  </a:cubicBezTo>
                  <a:close/>
                </a:path>
              </a:pathLst>
            </a:custGeom>
            <a:blipFill>
              <a:blip r:embed="rId2"/>
              <a:stretch>
                <a:fillRect l="-25045" r="-25045"/>
              </a:stretch>
            </a:blipFill>
          </p:spPr>
        </p:sp>
        <p:sp>
          <p:nvSpPr>
            <p:cNvPr id="7" name="Freeform 7"/>
            <p:cNvSpPr/>
            <p:nvPr/>
          </p:nvSpPr>
          <p:spPr>
            <a:xfrm>
              <a:off x="0" y="0"/>
              <a:ext cx="6350889" cy="6350762"/>
            </a:xfrm>
            <a:custGeom>
              <a:avLst/>
              <a:gdLst/>
              <a:ahLst/>
              <a:cxnLst/>
              <a:rect l="l" t="t" r="r" b="b"/>
              <a:pathLst>
                <a:path w="6350889" h="6350762">
                  <a:moveTo>
                    <a:pt x="6350889" y="3175381"/>
                  </a:moveTo>
                  <a:cubicBezTo>
                    <a:pt x="6350889" y="4023614"/>
                    <a:pt x="6020562" y="4821047"/>
                    <a:pt x="5420868" y="5420741"/>
                  </a:cubicBezTo>
                  <a:cubicBezTo>
                    <a:pt x="4821174" y="6020436"/>
                    <a:pt x="4023741" y="6350762"/>
                    <a:pt x="3175508" y="6350762"/>
                  </a:cubicBezTo>
                  <a:cubicBezTo>
                    <a:pt x="2327275" y="6350762"/>
                    <a:pt x="1529842" y="6020435"/>
                    <a:pt x="930148" y="5420741"/>
                  </a:cubicBezTo>
                  <a:cubicBezTo>
                    <a:pt x="330327" y="4821047"/>
                    <a:pt x="0" y="4023614"/>
                    <a:pt x="0" y="3175381"/>
                  </a:cubicBezTo>
                  <a:cubicBezTo>
                    <a:pt x="0" y="2327148"/>
                    <a:pt x="330327" y="1529715"/>
                    <a:pt x="930021" y="930021"/>
                  </a:cubicBezTo>
                  <a:cubicBezTo>
                    <a:pt x="1529715" y="330327"/>
                    <a:pt x="2327275" y="0"/>
                    <a:pt x="3175381" y="0"/>
                  </a:cubicBezTo>
                  <a:cubicBezTo>
                    <a:pt x="4023614" y="0"/>
                    <a:pt x="4821047" y="330327"/>
                    <a:pt x="5420741" y="930021"/>
                  </a:cubicBezTo>
                  <a:cubicBezTo>
                    <a:pt x="6020562" y="1529842"/>
                    <a:pt x="6350889" y="2327275"/>
                    <a:pt x="6350889" y="3175381"/>
                  </a:cubicBezTo>
                  <a:close/>
                </a:path>
              </a:pathLst>
            </a:custGeom>
            <a:blipFill>
              <a:blip r:embed="rId3"/>
              <a:stretch>
                <a:fillRect l="-30" r="-30"/>
              </a:stretch>
            </a:blipFill>
          </p:spPr>
        </p:sp>
      </p:grpSp>
      <p:sp>
        <p:nvSpPr>
          <p:cNvPr id="10" name="TextBox 10"/>
          <p:cNvSpPr txBox="1"/>
          <p:nvPr/>
        </p:nvSpPr>
        <p:spPr>
          <a:xfrm>
            <a:off x="6858000" y="1200457"/>
            <a:ext cx="7543800" cy="6647974"/>
          </a:xfrm>
          <a:prstGeom prst="rect">
            <a:avLst/>
          </a:prstGeom>
        </p:spPr>
        <p:txBody>
          <a:bodyPr wrap="square" lIns="0" tIns="0" rIns="0" bIns="0" rtlCol="0" anchor="t">
            <a:spAutoFit/>
          </a:bodyPr>
          <a:lstStyle/>
          <a:p>
            <a:pPr algn="just"/>
            <a:r>
              <a:rPr lang="vi-VN" sz="5400" smtClean="0">
                <a:latin typeface="Times New Roman" panose="02020603050405020304" pitchFamily="18" charset="0"/>
                <a:cs typeface="Times New Roman" panose="02020603050405020304" pitchFamily="18" charset="0"/>
              </a:rPr>
              <a:t>Em </a:t>
            </a:r>
            <a:r>
              <a:rPr lang="vi-VN" sz="5400">
                <a:latin typeface="Times New Roman" panose="02020603050405020304" pitchFamily="18" charset="0"/>
                <a:cs typeface="Times New Roman" panose="02020603050405020304" pitchFamily="18" charset="0"/>
              </a:rPr>
              <a:t>đã viết bài viết phân tích một tác phẩm truyện yêu thích nào? Tác phẩm đó có những đặc sắc nào về chủ đề và hình thức nghệ thuật? Tác phẩm đó gợi cho em suy ngẫm về những vấn đề xã hội nào?</a:t>
            </a:r>
            <a:endParaRPr lang="en-GB" sz="5400">
              <a:latin typeface="Times New Roman" panose="02020603050405020304" pitchFamily="18" charset="0"/>
              <a:cs typeface="Times New Roman" panose="02020603050405020304" pitchFamily="18" charset="0"/>
            </a:endParaRPr>
          </a:p>
        </p:txBody>
      </p:sp>
      <p:sp>
        <p:nvSpPr>
          <p:cNvPr id="11" name="Freeform 11"/>
          <p:cNvSpPr/>
          <p:nvPr/>
        </p:nvSpPr>
        <p:spPr>
          <a:xfrm>
            <a:off x="13049533" y="3721530"/>
            <a:ext cx="5558402" cy="7735630"/>
          </a:xfrm>
          <a:custGeom>
            <a:avLst/>
            <a:gdLst/>
            <a:ahLst/>
            <a:cxnLst/>
            <a:rect l="l" t="t" r="r" b="b"/>
            <a:pathLst>
              <a:path w="5558402" h="7735630">
                <a:moveTo>
                  <a:pt x="0" y="0"/>
                </a:moveTo>
                <a:lnTo>
                  <a:pt x="5558401" y="0"/>
                </a:lnTo>
                <a:lnTo>
                  <a:pt x="5558401" y="7735629"/>
                </a:lnTo>
                <a:lnTo>
                  <a:pt x="0" y="7735629"/>
                </a:lnTo>
                <a:lnTo>
                  <a:pt x="0" y="0"/>
                </a:lnTo>
                <a:close/>
              </a:path>
            </a:pathLst>
          </a:custGeom>
          <a:blipFill>
            <a:blip r:embed="rId4"/>
            <a:stretch>
              <a:fillRect/>
            </a:stretch>
          </a:blipFill>
        </p:spPr>
      </p:sp>
      <p:sp>
        <p:nvSpPr>
          <p:cNvPr id="13" name="TextBox 13"/>
          <p:cNvSpPr txBox="1"/>
          <p:nvPr/>
        </p:nvSpPr>
        <p:spPr>
          <a:xfrm>
            <a:off x="933342" y="1200457"/>
            <a:ext cx="1393031" cy="1323041"/>
          </a:xfrm>
          <a:prstGeom prst="rect">
            <a:avLst/>
          </a:prstGeom>
        </p:spPr>
        <p:txBody>
          <a:bodyPr lIns="0" tIns="0" rIns="0" bIns="0" rtlCol="0" anchor="t">
            <a:spAutoFit/>
          </a:bodyPr>
          <a:lstStyle/>
          <a:p>
            <a:pPr algn="ctr">
              <a:lnSpc>
                <a:spcPts val="10783"/>
              </a:lnSpc>
            </a:pPr>
            <a:r>
              <a:rPr lang="en-US" sz="7702">
                <a:solidFill>
                  <a:srgbClr val="C5A44F"/>
                </a:solidFill>
                <a:latin typeface="Brown Sugar"/>
              </a:rPr>
              <a:t>05</a:t>
            </a:r>
          </a:p>
        </p:txBody>
      </p:sp>
    </p:spTree>
    <p:extLst>
      <p:ext uri="{BB962C8B-B14F-4D97-AF65-F5344CB8AC3E}">
        <p14:creationId xmlns:p14="http://schemas.microsoft.com/office/powerpoint/2010/main" val="266969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554547" y="1028700"/>
            <a:ext cx="4854034" cy="8229600"/>
            <a:chOff x="0" y="0"/>
            <a:chExt cx="3741801" cy="6343904"/>
          </a:xfrm>
        </p:grpSpPr>
        <p:sp>
          <p:nvSpPr>
            <p:cNvPr id="3" name="Freeform 3"/>
            <p:cNvSpPr/>
            <p:nvPr/>
          </p:nvSpPr>
          <p:spPr>
            <a:xfrm>
              <a:off x="63500" y="63500"/>
              <a:ext cx="3614801" cy="6217031"/>
            </a:xfrm>
            <a:custGeom>
              <a:avLst/>
              <a:gdLst/>
              <a:ahLst/>
              <a:cxnLst/>
              <a:rect l="l" t="t" r="r" b="b"/>
              <a:pathLst>
                <a:path w="3614801" h="6217031">
                  <a:moveTo>
                    <a:pt x="3614801" y="1807464"/>
                  </a:moveTo>
                  <a:lnTo>
                    <a:pt x="3614801" y="6217031"/>
                  </a:lnTo>
                  <a:lnTo>
                    <a:pt x="0" y="6217031"/>
                  </a:lnTo>
                  <a:lnTo>
                    <a:pt x="0" y="1807464"/>
                  </a:lnTo>
                  <a:cubicBezTo>
                    <a:pt x="0" y="809244"/>
                    <a:pt x="809244" y="0"/>
                    <a:pt x="1807464" y="0"/>
                  </a:cubicBezTo>
                  <a:lnTo>
                    <a:pt x="1807464" y="0"/>
                  </a:lnTo>
                  <a:cubicBezTo>
                    <a:pt x="2805557" y="0"/>
                    <a:pt x="3614801" y="809244"/>
                    <a:pt x="3614801" y="1807464"/>
                  </a:cubicBezTo>
                  <a:close/>
                </a:path>
              </a:pathLst>
            </a:custGeom>
            <a:blipFill>
              <a:blip r:embed="rId2"/>
              <a:stretch>
                <a:fillRect l="-36002" r="-122141"/>
              </a:stretch>
            </a:blipFill>
          </p:spPr>
        </p:sp>
        <p:sp>
          <p:nvSpPr>
            <p:cNvPr id="4" name="Freeform 4"/>
            <p:cNvSpPr/>
            <p:nvPr/>
          </p:nvSpPr>
          <p:spPr>
            <a:xfrm>
              <a:off x="0" y="0"/>
              <a:ext cx="3741801" cy="6344031"/>
            </a:xfrm>
            <a:custGeom>
              <a:avLst/>
              <a:gdLst/>
              <a:ahLst/>
              <a:cxnLst/>
              <a:rect l="l" t="t" r="r" b="b"/>
              <a:pathLst>
                <a:path w="3741801" h="6344031">
                  <a:moveTo>
                    <a:pt x="3741801" y="1870964"/>
                  </a:moveTo>
                  <a:lnTo>
                    <a:pt x="3741801" y="6344031"/>
                  </a:lnTo>
                  <a:lnTo>
                    <a:pt x="0" y="6344031"/>
                  </a:lnTo>
                  <a:lnTo>
                    <a:pt x="0" y="1870964"/>
                  </a:lnTo>
                  <a:cubicBezTo>
                    <a:pt x="0" y="839343"/>
                    <a:pt x="839343" y="0"/>
                    <a:pt x="1870964" y="0"/>
                  </a:cubicBezTo>
                  <a:cubicBezTo>
                    <a:pt x="2902585" y="0"/>
                    <a:pt x="3741801" y="839343"/>
                    <a:pt x="3741801" y="1870964"/>
                  </a:cubicBezTo>
                  <a:close/>
                </a:path>
              </a:pathLst>
            </a:custGeom>
            <a:blipFill>
              <a:blip r:embed="rId3"/>
              <a:stretch>
                <a:fillRect l="-68" r="-68"/>
              </a:stretch>
            </a:blipFill>
          </p:spPr>
        </p:sp>
      </p:grpSp>
      <p:sp>
        <p:nvSpPr>
          <p:cNvPr id="5" name="Freeform 5"/>
          <p:cNvSpPr/>
          <p:nvPr/>
        </p:nvSpPr>
        <p:spPr>
          <a:xfrm flipH="1">
            <a:off x="0" y="5655574"/>
            <a:ext cx="3785590" cy="5268407"/>
          </a:xfrm>
          <a:custGeom>
            <a:avLst/>
            <a:gdLst/>
            <a:ahLst/>
            <a:cxnLst/>
            <a:rect l="l" t="t" r="r" b="b"/>
            <a:pathLst>
              <a:path w="3785590" h="5268407">
                <a:moveTo>
                  <a:pt x="3785590" y="0"/>
                </a:moveTo>
                <a:lnTo>
                  <a:pt x="0" y="0"/>
                </a:lnTo>
                <a:lnTo>
                  <a:pt x="0" y="5268408"/>
                </a:lnTo>
                <a:lnTo>
                  <a:pt x="3785590" y="5268408"/>
                </a:lnTo>
                <a:lnTo>
                  <a:pt x="3785590" y="0"/>
                </a:lnTo>
                <a:close/>
              </a:path>
            </a:pathLst>
          </a:custGeom>
          <a:blipFill>
            <a:blip r:embed="rId4"/>
            <a:stretch>
              <a:fillRect/>
            </a:stretch>
          </a:blipFill>
        </p:spPr>
      </p:sp>
      <p:sp>
        <p:nvSpPr>
          <p:cNvPr id="12" name="Rectangle 11"/>
          <p:cNvSpPr/>
          <p:nvPr/>
        </p:nvSpPr>
        <p:spPr>
          <a:xfrm>
            <a:off x="3200400" y="3619500"/>
            <a:ext cx="8002961" cy="2800767"/>
          </a:xfrm>
          <a:prstGeom prst="rect">
            <a:avLst/>
          </a:prstGeom>
        </p:spPr>
        <p:txBody>
          <a:bodyPr wrap="none">
            <a:spAutoFit/>
          </a:bodyPr>
          <a:lstStyle/>
          <a:p>
            <a:pPr algn="ctr"/>
            <a:r>
              <a:rPr lang="vi-VN" sz="8800" b="1">
                <a:effectLst>
                  <a:glow rad="63500">
                    <a:schemeClr val="accent1">
                      <a:satMod val="175000"/>
                      <a:alpha val="40000"/>
                    </a:schemeClr>
                  </a:glow>
                </a:effectLst>
                <a:latin typeface="Times New Roman" panose="02020603050405020304" pitchFamily="18" charset="0"/>
                <a:cs typeface="Times New Roman" panose="02020603050405020304" pitchFamily="18" charset="0"/>
              </a:rPr>
              <a:t>HOẠT ĐỘNG </a:t>
            </a:r>
            <a:r>
              <a:rPr lang="vi-VN" sz="8800" b="1" smtClean="0">
                <a:effectLst>
                  <a:glow rad="63500">
                    <a:schemeClr val="accent1">
                      <a:satMod val="175000"/>
                      <a:alpha val="40000"/>
                    </a:schemeClr>
                  </a:glow>
                </a:effectLst>
                <a:latin typeface="Times New Roman" panose="02020603050405020304" pitchFamily="18" charset="0"/>
                <a:cs typeface="Times New Roman" panose="02020603050405020304" pitchFamily="18" charset="0"/>
              </a:rPr>
              <a:t>4</a:t>
            </a:r>
            <a:endParaRPr lang="en-US" sz="8800" b="1" smtClean="0">
              <a:effectLst>
                <a:glow rad="63500">
                  <a:schemeClr val="accent1">
                    <a:satMod val="175000"/>
                    <a:alpha val="40000"/>
                  </a:schemeClr>
                </a:glow>
              </a:effectLst>
              <a:latin typeface="Times New Roman" panose="02020603050405020304" pitchFamily="18" charset="0"/>
              <a:cs typeface="Times New Roman" panose="02020603050405020304" pitchFamily="18" charset="0"/>
            </a:endParaRPr>
          </a:p>
          <a:p>
            <a:pPr algn="ctr"/>
            <a:r>
              <a:rPr lang="vi-VN" sz="8800" b="1" smtClean="0">
                <a:effectLst>
                  <a:glow rad="63500">
                    <a:schemeClr val="accent1">
                      <a:satMod val="175000"/>
                      <a:alpha val="40000"/>
                    </a:schemeClr>
                  </a:glow>
                </a:effectLst>
                <a:latin typeface="Times New Roman" panose="02020603050405020304" pitchFamily="18" charset="0"/>
                <a:cs typeface="Times New Roman" panose="02020603050405020304" pitchFamily="18" charset="0"/>
              </a:rPr>
              <a:t> </a:t>
            </a:r>
            <a:r>
              <a:rPr lang="vi-VN" sz="8800" b="1">
                <a:effectLst>
                  <a:glow rad="63500">
                    <a:schemeClr val="accent1">
                      <a:satMod val="175000"/>
                      <a:alpha val="40000"/>
                    </a:schemeClr>
                  </a:glow>
                </a:effectLst>
                <a:latin typeface="Times New Roman" panose="02020603050405020304" pitchFamily="18" charset="0"/>
                <a:cs typeface="Times New Roman" panose="02020603050405020304" pitchFamily="18" charset="0"/>
              </a:rPr>
              <a:t>VẬN DỤNG</a:t>
            </a:r>
            <a:endParaRPr lang="en-GB" sz="8800">
              <a:effectLst>
                <a:glow rad="63500">
                  <a:schemeClr val="accent1">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381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grpSp>
        <p:nvGrpSpPr>
          <p:cNvPr id="2" name="Group 2"/>
          <p:cNvGrpSpPr/>
          <p:nvPr/>
        </p:nvGrpSpPr>
        <p:grpSpPr>
          <a:xfrm>
            <a:off x="772562" y="0"/>
            <a:ext cx="1714591" cy="3008957"/>
            <a:chOff x="0" y="0"/>
            <a:chExt cx="451579" cy="792482"/>
          </a:xfrm>
        </p:grpSpPr>
        <p:sp>
          <p:nvSpPr>
            <p:cNvPr id="3" name="Freeform 3"/>
            <p:cNvSpPr/>
            <p:nvPr/>
          </p:nvSpPr>
          <p:spPr>
            <a:xfrm>
              <a:off x="0" y="0"/>
              <a:ext cx="451579" cy="792482"/>
            </a:xfrm>
            <a:custGeom>
              <a:avLst/>
              <a:gdLst/>
              <a:ahLst/>
              <a:cxnLst/>
              <a:rect l="l" t="t" r="r" b="b"/>
              <a:pathLst>
                <a:path w="451579" h="792482">
                  <a:moveTo>
                    <a:pt x="0" y="0"/>
                  </a:moveTo>
                  <a:lnTo>
                    <a:pt x="451579" y="0"/>
                  </a:lnTo>
                  <a:lnTo>
                    <a:pt x="451579" y="792482"/>
                  </a:lnTo>
                  <a:lnTo>
                    <a:pt x="0" y="792482"/>
                  </a:lnTo>
                  <a:close/>
                </a:path>
              </a:pathLst>
            </a:custGeom>
            <a:solidFill>
              <a:srgbClr val="4D5A46"/>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132"/>
                </a:lnSpc>
              </a:pPr>
              <a:endParaRPr>
                <a:solidFill>
                  <a:prstClr val="black"/>
                </a:solidFill>
              </a:endParaRPr>
            </a:p>
          </p:txBody>
        </p:sp>
      </p:grpSp>
      <p:grpSp>
        <p:nvGrpSpPr>
          <p:cNvPr id="5" name="Group 5"/>
          <p:cNvGrpSpPr>
            <a:grpSpLocks noChangeAspect="1"/>
          </p:cNvGrpSpPr>
          <p:nvPr/>
        </p:nvGrpSpPr>
        <p:grpSpPr>
          <a:xfrm>
            <a:off x="1028700" y="3377221"/>
            <a:ext cx="5246370" cy="5246370"/>
            <a:chOff x="0" y="0"/>
            <a:chExt cx="6350889" cy="6350889"/>
          </a:xfrm>
        </p:grpSpPr>
        <p:sp>
          <p:nvSpPr>
            <p:cNvPr id="6" name="Freeform 6"/>
            <p:cNvSpPr/>
            <p:nvPr/>
          </p:nvSpPr>
          <p:spPr>
            <a:xfrm>
              <a:off x="63500" y="63500"/>
              <a:ext cx="6223889" cy="6223762"/>
            </a:xfrm>
            <a:custGeom>
              <a:avLst/>
              <a:gdLst/>
              <a:ahLst/>
              <a:cxnLst/>
              <a:rect l="l" t="t" r="r" b="b"/>
              <a:pathLst>
                <a:path w="6223889" h="6223762">
                  <a:moveTo>
                    <a:pt x="6223889" y="3111881"/>
                  </a:moveTo>
                  <a:cubicBezTo>
                    <a:pt x="6223889" y="4830572"/>
                    <a:pt x="4830572" y="6223762"/>
                    <a:pt x="3112008" y="6223762"/>
                  </a:cubicBezTo>
                  <a:cubicBezTo>
                    <a:pt x="1393444" y="6223762"/>
                    <a:pt x="0" y="4830572"/>
                    <a:pt x="0" y="3111881"/>
                  </a:cubicBezTo>
                  <a:cubicBezTo>
                    <a:pt x="0" y="1393190"/>
                    <a:pt x="1393317" y="0"/>
                    <a:pt x="3111881" y="0"/>
                  </a:cubicBezTo>
                  <a:cubicBezTo>
                    <a:pt x="4830445" y="0"/>
                    <a:pt x="6223889" y="1393317"/>
                    <a:pt x="6223889" y="3111881"/>
                  </a:cubicBezTo>
                  <a:close/>
                </a:path>
              </a:pathLst>
            </a:custGeom>
            <a:blipFill>
              <a:blip r:embed="rId2"/>
              <a:stretch>
                <a:fillRect l="-25045" r="-25045"/>
              </a:stretch>
            </a:blipFill>
          </p:spPr>
        </p:sp>
        <p:sp>
          <p:nvSpPr>
            <p:cNvPr id="7" name="Freeform 7"/>
            <p:cNvSpPr/>
            <p:nvPr/>
          </p:nvSpPr>
          <p:spPr>
            <a:xfrm>
              <a:off x="0" y="0"/>
              <a:ext cx="6350889" cy="6350762"/>
            </a:xfrm>
            <a:custGeom>
              <a:avLst/>
              <a:gdLst/>
              <a:ahLst/>
              <a:cxnLst/>
              <a:rect l="l" t="t" r="r" b="b"/>
              <a:pathLst>
                <a:path w="6350889" h="6350762">
                  <a:moveTo>
                    <a:pt x="6350889" y="3175381"/>
                  </a:moveTo>
                  <a:cubicBezTo>
                    <a:pt x="6350889" y="4023614"/>
                    <a:pt x="6020562" y="4821047"/>
                    <a:pt x="5420868" y="5420741"/>
                  </a:cubicBezTo>
                  <a:cubicBezTo>
                    <a:pt x="4821174" y="6020436"/>
                    <a:pt x="4023741" y="6350762"/>
                    <a:pt x="3175508" y="6350762"/>
                  </a:cubicBezTo>
                  <a:cubicBezTo>
                    <a:pt x="2327275" y="6350762"/>
                    <a:pt x="1529842" y="6020435"/>
                    <a:pt x="930148" y="5420741"/>
                  </a:cubicBezTo>
                  <a:cubicBezTo>
                    <a:pt x="330327" y="4821047"/>
                    <a:pt x="0" y="4023614"/>
                    <a:pt x="0" y="3175381"/>
                  </a:cubicBezTo>
                  <a:cubicBezTo>
                    <a:pt x="0" y="2327148"/>
                    <a:pt x="330327" y="1529715"/>
                    <a:pt x="930021" y="930021"/>
                  </a:cubicBezTo>
                  <a:cubicBezTo>
                    <a:pt x="1529715" y="330327"/>
                    <a:pt x="2327275" y="0"/>
                    <a:pt x="3175381" y="0"/>
                  </a:cubicBezTo>
                  <a:cubicBezTo>
                    <a:pt x="4023614" y="0"/>
                    <a:pt x="4821047" y="330327"/>
                    <a:pt x="5420741" y="930021"/>
                  </a:cubicBezTo>
                  <a:cubicBezTo>
                    <a:pt x="6020562" y="1529842"/>
                    <a:pt x="6350889" y="2327275"/>
                    <a:pt x="6350889" y="3175381"/>
                  </a:cubicBezTo>
                  <a:close/>
                </a:path>
              </a:pathLst>
            </a:custGeom>
            <a:blipFill>
              <a:blip r:embed="rId3"/>
              <a:stretch>
                <a:fillRect l="-30" r="-30"/>
              </a:stretch>
            </a:blipFill>
          </p:spPr>
        </p:sp>
      </p:grpSp>
      <p:sp>
        <p:nvSpPr>
          <p:cNvPr id="8" name="TextBox 8"/>
          <p:cNvSpPr txBox="1"/>
          <p:nvPr/>
        </p:nvSpPr>
        <p:spPr>
          <a:xfrm>
            <a:off x="7147761" y="4228928"/>
            <a:ext cx="7182489" cy="3693319"/>
          </a:xfrm>
          <a:prstGeom prst="rect">
            <a:avLst/>
          </a:prstGeom>
        </p:spPr>
        <p:txBody>
          <a:bodyPr lIns="0" tIns="0" rIns="0" bIns="0" rtlCol="0" anchor="t">
            <a:spAutoFit/>
          </a:bodyPr>
          <a:lstStyle/>
          <a:p>
            <a:pPr algn="just">
              <a:spcBef>
                <a:spcPct val="0"/>
              </a:spcBef>
            </a:pPr>
            <a:r>
              <a:rPr lang="vi-VN" sz="8000" b="1">
                <a:latin typeface="Times New Roman" panose="02020603050405020304" pitchFamily="18" charset="0"/>
                <a:cs typeface="Times New Roman" panose="02020603050405020304" pitchFamily="18" charset="0"/>
              </a:rPr>
              <a:t>Đề bài:</a:t>
            </a:r>
            <a:r>
              <a:rPr lang="vi-VN" sz="8000">
                <a:latin typeface="Times New Roman" panose="02020603050405020304" pitchFamily="18" charset="0"/>
                <a:cs typeface="Times New Roman" panose="02020603050405020304" pitchFamily="18" charset="0"/>
              </a:rPr>
              <a:t> Về lời cảm ơn và xin lỗi trong cuộc sống</a:t>
            </a:r>
            <a:endParaRPr lang="en-US" sz="7200" spc="-89">
              <a:solidFill>
                <a:srgbClr val="4D5A46"/>
              </a:solidFill>
              <a:latin typeface="Times New Roman" panose="02020603050405020304" pitchFamily="18" charset="0"/>
              <a:cs typeface="Times New Roman" panose="02020603050405020304" pitchFamily="18" charset="0"/>
            </a:endParaRPr>
          </a:p>
        </p:txBody>
      </p:sp>
      <p:sp>
        <p:nvSpPr>
          <p:cNvPr id="11" name="Freeform 11"/>
          <p:cNvSpPr/>
          <p:nvPr/>
        </p:nvSpPr>
        <p:spPr>
          <a:xfrm>
            <a:off x="13049533" y="3721530"/>
            <a:ext cx="5558402" cy="7735630"/>
          </a:xfrm>
          <a:custGeom>
            <a:avLst/>
            <a:gdLst/>
            <a:ahLst/>
            <a:cxnLst/>
            <a:rect l="l" t="t" r="r" b="b"/>
            <a:pathLst>
              <a:path w="5558402" h="7735630">
                <a:moveTo>
                  <a:pt x="0" y="0"/>
                </a:moveTo>
                <a:lnTo>
                  <a:pt x="5558401" y="0"/>
                </a:lnTo>
                <a:lnTo>
                  <a:pt x="5558401" y="7735629"/>
                </a:lnTo>
                <a:lnTo>
                  <a:pt x="0" y="7735629"/>
                </a:lnTo>
                <a:lnTo>
                  <a:pt x="0" y="0"/>
                </a:lnTo>
                <a:close/>
              </a:path>
            </a:pathLst>
          </a:custGeom>
          <a:blipFill>
            <a:blip r:embed="rId4"/>
            <a:stretch>
              <a:fillRect/>
            </a:stretch>
          </a:blipFill>
        </p:spPr>
      </p:sp>
    </p:spTree>
    <p:extLst>
      <p:ext uri="{BB962C8B-B14F-4D97-AF65-F5344CB8AC3E}">
        <p14:creationId xmlns:p14="http://schemas.microsoft.com/office/powerpoint/2010/main" val="100187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rot="-5400000">
            <a:off x="997078" y="1060322"/>
            <a:ext cx="8322164" cy="8258920"/>
          </a:xfrm>
          <a:custGeom>
            <a:avLst/>
            <a:gdLst/>
            <a:ahLst/>
            <a:cxnLst/>
            <a:rect l="l" t="t" r="r" b="b"/>
            <a:pathLst>
              <a:path w="8322164" h="8258920">
                <a:moveTo>
                  <a:pt x="0" y="0"/>
                </a:moveTo>
                <a:lnTo>
                  <a:pt x="8322164" y="0"/>
                </a:lnTo>
                <a:lnTo>
                  <a:pt x="8322164" y="8258920"/>
                </a:lnTo>
                <a:lnTo>
                  <a:pt x="0" y="8258920"/>
                </a:lnTo>
                <a:lnTo>
                  <a:pt x="0" y="0"/>
                </a:lnTo>
                <a:close/>
              </a:path>
            </a:pathLst>
          </a:custGeom>
          <a:blipFill>
            <a:blip r:embed="rId2"/>
            <a:stretch>
              <a:fillRect b="-37329"/>
            </a:stretch>
          </a:blipFill>
        </p:spPr>
      </p:sp>
      <p:sp>
        <p:nvSpPr>
          <p:cNvPr id="3" name="Freeform 3"/>
          <p:cNvSpPr/>
          <p:nvPr/>
        </p:nvSpPr>
        <p:spPr>
          <a:xfrm rot="-5400000">
            <a:off x="9112378" y="1203942"/>
            <a:ext cx="8322164" cy="7971680"/>
          </a:xfrm>
          <a:custGeom>
            <a:avLst/>
            <a:gdLst/>
            <a:ahLst/>
            <a:cxnLst/>
            <a:rect l="l" t="t" r="r" b="b"/>
            <a:pathLst>
              <a:path w="8322164" h="7971680">
                <a:moveTo>
                  <a:pt x="0" y="0"/>
                </a:moveTo>
                <a:lnTo>
                  <a:pt x="8322164" y="0"/>
                </a:lnTo>
                <a:lnTo>
                  <a:pt x="8322164" y="7971680"/>
                </a:lnTo>
                <a:lnTo>
                  <a:pt x="0" y="7971680"/>
                </a:lnTo>
                <a:lnTo>
                  <a:pt x="0" y="0"/>
                </a:lnTo>
                <a:close/>
              </a:path>
            </a:pathLst>
          </a:custGeom>
          <a:blipFill>
            <a:blip r:embed="rId2"/>
            <a:stretch>
              <a:fillRect t="-42278"/>
            </a:stretch>
          </a:blipFill>
        </p:spPr>
      </p:sp>
      <p:sp>
        <p:nvSpPr>
          <p:cNvPr id="4" name="Freeform 4"/>
          <p:cNvSpPr/>
          <p:nvPr/>
        </p:nvSpPr>
        <p:spPr>
          <a:xfrm flipH="1">
            <a:off x="-263983" y="4934122"/>
            <a:ext cx="4303986" cy="5989860"/>
          </a:xfrm>
          <a:custGeom>
            <a:avLst/>
            <a:gdLst/>
            <a:ahLst/>
            <a:cxnLst/>
            <a:rect l="l" t="t" r="r" b="b"/>
            <a:pathLst>
              <a:path w="4303986" h="5989860">
                <a:moveTo>
                  <a:pt x="4303987" y="0"/>
                </a:moveTo>
                <a:lnTo>
                  <a:pt x="0" y="0"/>
                </a:lnTo>
                <a:lnTo>
                  <a:pt x="0" y="5989860"/>
                </a:lnTo>
                <a:lnTo>
                  <a:pt x="4303987" y="5989860"/>
                </a:lnTo>
                <a:lnTo>
                  <a:pt x="4303987" y="0"/>
                </a:lnTo>
                <a:close/>
              </a:path>
            </a:pathLst>
          </a:custGeom>
          <a:blipFill>
            <a:blip r:embed="rId3"/>
            <a:stretch>
              <a:fillRect/>
            </a:stretch>
          </a:blipFill>
        </p:spPr>
      </p:sp>
      <p:sp>
        <p:nvSpPr>
          <p:cNvPr id="13" name="Rectangle 12"/>
          <p:cNvSpPr/>
          <p:nvPr/>
        </p:nvSpPr>
        <p:spPr>
          <a:xfrm>
            <a:off x="6096000" y="2051168"/>
            <a:ext cx="4631396" cy="1107996"/>
          </a:xfrm>
          <a:prstGeom prst="rect">
            <a:avLst/>
          </a:prstGeom>
        </p:spPr>
        <p:txBody>
          <a:bodyPr wrap="none">
            <a:spAutoFit/>
          </a:bodyPr>
          <a:lstStyle/>
          <a:p>
            <a:r>
              <a:rPr lang="vi-VN" sz="6600" b="1">
                <a:latin typeface="Times New Roman" panose="02020603050405020304" pitchFamily="18" charset="0"/>
                <a:ea typeface="Times New Roman" panose="02020603050405020304" pitchFamily="18" charset="0"/>
              </a:rPr>
              <a:t>1. Giải thích</a:t>
            </a:r>
            <a:endParaRPr lang="en-GB" sz="8800"/>
          </a:p>
        </p:txBody>
      </p:sp>
      <p:sp>
        <p:nvSpPr>
          <p:cNvPr id="14" name="Rectangle 13"/>
          <p:cNvSpPr/>
          <p:nvPr/>
        </p:nvSpPr>
        <p:spPr>
          <a:xfrm>
            <a:off x="2819400" y="3848100"/>
            <a:ext cx="12725400" cy="4764381"/>
          </a:xfrm>
          <a:prstGeom prst="rect">
            <a:avLst/>
          </a:prstGeom>
        </p:spPr>
        <p:txBody>
          <a:bodyPr wrap="square">
            <a:spAutoFit/>
          </a:bodyPr>
          <a:lstStyle/>
          <a:p>
            <a:pPr algn="just">
              <a:lnSpc>
                <a:spcPct val="115000"/>
              </a:lnSpc>
              <a:spcAft>
                <a:spcPts val="0"/>
              </a:spcAft>
              <a:tabLst>
                <a:tab pos="679450" algn="l"/>
              </a:tabLst>
            </a:pPr>
            <a:r>
              <a:rPr lang="vi-VN" sz="4400" b="1">
                <a:latin typeface="Times New Roman" panose="02020603050405020304" pitchFamily="18" charset="0"/>
                <a:ea typeface="Times New Roman" panose="02020603050405020304" pitchFamily="18" charset="0"/>
                <a:cs typeface="Times New Roman" panose="02020603050405020304" pitchFamily="18" charset="0"/>
              </a:rPr>
              <a:t>- </a:t>
            </a:r>
            <a:r>
              <a:rPr lang="vi-VN" sz="4400">
                <a:latin typeface="Times New Roman" panose="02020603050405020304" pitchFamily="18" charset="0"/>
                <a:ea typeface="Times New Roman" panose="02020603050405020304" pitchFamily="18" charset="0"/>
                <a:cs typeface="Times New Roman" panose="02020603050405020304" pitchFamily="18" charset="0"/>
              </a:rPr>
              <a:t>Cảm ơn là lời nói bày tỏ sự biết ơn với người đã gúp đỡ ta vượt qua những khó khăn trong cuộc sống.</a:t>
            </a:r>
            <a:endParaRPr lang="en-GB" sz="4400">
              <a:latin typeface="Times New Roman" panose="02020603050405020304" pitchFamily="18" charset="0"/>
              <a:ea typeface="Times New Roman" panose="02020603050405020304" pitchFamily="18" charset="0"/>
            </a:endParaRPr>
          </a:p>
          <a:p>
            <a:pPr algn="just">
              <a:lnSpc>
                <a:spcPct val="115000"/>
              </a:lnSpc>
              <a:spcAft>
                <a:spcPts val="0"/>
              </a:spcAft>
              <a:tabLst>
                <a:tab pos="669290" algn="l"/>
              </a:tabLst>
            </a:pPr>
            <a:r>
              <a:rPr lang="vi-VN" sz="4400">
                <a:latin typeface="Times New Roman" panose="02020603050405020304" pitchFamily="18" charset="0"/>
                <a:ea typeface="Times New Roman" panose="02020603050405020304" pitchFamily="18" charset="0"/>
                <a:cs typeface="Times New Roman" panose="02020603050405020304" pitchFamily="18" charset="0"/>
              </a:rPr>
              <a:t>- Xin lỗi là lời bày tỏ sự ăn năn, hối hận khi ta phạm sai lầm hoặc làm tổn thương ai đó. </a:t>
            </a:r>
            <a:endParaRPr lang="en-GB" sz="4400">
              <a:latin typeface="Times New Roman" panose="02020603050405020304" pitchFamily="18" charset="0"/>
              <a:ea typeface="Times New Roman" panose="02020603050405020304" pitchFamily="18" charset="0"/>
            </a:endParaRPr>
          </a:p>
          <a:p>
            <a:pPr algn="just">
              <a:lnSpc>
                <a:spcPct val="115000"/>
              </a:lnSpc>
              <a:spcAft>
                <a:spcPts val="0"/>
              </a:spcAft>
              <a:tabLst>
                <a:tab pos="669290" algn="l"/>
              </a:tabLst>
            </a:pPr>
            <a:r>
              <a:rPr lang="en-US" sz="4400">
                <a:latin typeface="Times New Roman" panose="02020603050405020304" pitchFamily="18" charset="0"/>
                <a:ea typeface="Times New Roman" panose="02020603050405020304" pitchFamily="18" charset="0"/>
                <a:cs typeface="Times New Roman" panose="02020603050405020304" pitchFamily="18" charset="0"/>
              </a:rPr>
              <a:t>=</a:t>
            </a:r>
            <a:r>
              <a:rPr lang="vi-VN" sz="4400" smtClean="0">
                <a:latin typeface="Times New Roman" panose="02020603050405020304" pitchFamily="18" charset="0"/>
                <a:ea typeface="Times New Roman" panose="02020603050405020304" pitchFamily="18" charset="0"/>
                <a:cs typeface="Times New Roman" panose="02020603050405020304" pitchFamily="18" charset="0"/>
              </a:rPr>
              <a:t>&gt; </a:t>
            </a:r>
            <a:r>
              <a:rPr lang="vi-VN" sz="4400">
                <a:latin typeface="Times New Roman" panose="02020603050405020304" pitchFamily="18" charset="0"/>
                <a:ea typeface="Times New Roman" panose="02020603050405020304" pitchFamily="18" charset="0"/>
                <a:cs typeface="Times New Roman" panose="02020603050405020304" pitchFamily="18" charset="0"/>
              </a:rPr>
              <a:t>Những lời nói này thực sự là liều thuốc quí với cả người nói và người nghe.</a:t>
            </a:r>
            <a:endParaRPr lang="en-GB" sz="4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889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rot="-5400000">
            <a:off x="433760" y="1014040"/>
            <a:ext cx="9448800" cy="8258920"/>
          </a:xfrm>
          <a:custGeom>
            <a:avLst/>
            <a:gdLst/>
            <a:ahLst/>
            <a:cxnLst/>
            <a:rect l="l" t="t" r="r" b="b"/>
            <a:pathLst>
              <a:path w="8322164" h="8258920">
                <a:moveTo>
                  <a:pt x="0" y="0"/>
                </a:moveTo>
                <a:lnTo>
                  <a:pt x="8322164" y="0"/>
                </a:lnTo>
                <a:lnTo>
                  <a:pt x="8322164" y="8258920"/>
                </a:lnTo>
                <a:lnTo>
                  <a:pt x="0" y="8258920"/>
                </a:lnTo>
                <a:lnTo>
                  <a:pt x="0" y="0"/>
                </a:lnTo>
                <a:close/>
              </a:path>
            </a:pathLst>
          </a:custGeom>
          <a:blipFill>
            <a:blip r:embed="rId2"/>
            <a:stretch>
              <a:fillRect b="-37329"/>
            </a:stretch>
          </a:blipFill>
        </p:spPr>
      </p:sp>
      <p:sp>
        <p:nvSpPr>
          <p:cNvPr id="3" name="Freeform 3"/>
          <p:cNvSpPr/>
          <p:nvPr/>
        </p:nvSpPr>
        <p:spPr>
          <a:xfrm rot="-5400000">
            <a:off x="8549060" y="1157660"/>
            <a:ext cx="9448800" cy="7971680"/>
          </a:xfrm>
          <a:custGeom>
            <a:avLst/>
            <a:gdLst/>
            <a:ahLst/>
            <a:cxnLst/>
            <a:rect l="l" t="t" r="r" b="b"/>
            <a:pathLst>
              <a:path w="8322164" h="7971680">
                <a:moveTo>
                  <a:pt x="0" y="0"/>
                </a:moveTo>
                <a:lnTo>
                  <a:pt x="8322164" y="0"/>
                </a:lnTo>
                <a:lnTo>
                  <a:pt x="8322164" y="7971680"/>
                </a:lnTo>
                <a:lnTo>
                  <a:pt x="0" y="7971680"/>
                </a:lnTo>
                <a:lnTo>
                  <a:pt x="0" y="0"/>
                </a:lnTo>
                <a:close/>
              </a:path>
            </a:pathLst>
          </a:custGeom>
          <a:blipFill>
            <a:blip r:embed="rId2"/>
            <a:stretch>
              <a:fillRect t="-42278"/>
            </a:stretch>
          </a:blipFill>
        </p:spPr>
      </p:sp>
      <p:sp>
        <p:nvSpPr>
          <p:cNvPr id="4" name="Freeform 4"/>
          <p:cNvSpPr/>
          <p:nvPr/>
        </p:nvSpPr>
        <p:spPr>
          <a:xfrm flipH="1">
            <a:off x="-263983" y="4934122"/>
            <a:ext cx="4303986" cy="5989860"/>
          </a:xfrm>
          <a:custGeom>
            <a:avLst/>
            <a:gdLst/>
            <a:ahLst/>
            <a:cxnLst/>
            <a:rect l="l" t="t" r="r" b="b"/>
            <a:pathLst>
              <a:path w="4303986" h="5989860">
                <a:moveTo>
                  <a:pt x="4303987" y="0"/>
                </a:moveTo>
                <a:lnTo>
                  <a:pt x="0" y="0"/>
                </a:lnTo>
                <a:lnTo>
                  <a:pt x="0" y="5989860"/>
                </a:lnTo>
                <a:lnTo>
                  <a:pt x="4303987" y="5989860"/>
                </a:lnTo>
                <a:lnTo>
                  <a:pt x="4303987" y="0"/>
                </a:lnTo>
                <a:close/>
              </a:path>
            </a:pathLst>
          </a:custGeom>
          <a:blipFill>
            <a:blip r:embed="rId3"/>
            <a:stretch>
              <a:fillRect/>
            </a:stretch>
          </a:blipFill>
        </p:spPr>
      </p:sp>
      <p:sp>
        <p:nvSpPr>
          <p:cNvPr id="5" name="Rectangle 4"/>
          <p:cNvSpPr/>
          <p:nvPr/>
        </p:nvSpPr>
        <p:spPr>
          <a:xfrm>
            <a:off x="6670596" y="845237"/>
            <a:ext cx="3541354" cy="1015663"/>
          </a:xfrm>
          <a:prstGeom prst="rect">
            <a:avLst/>
          </a:prstGeom>
        </p:spPr>
        <p:txBody>
          <a:bodyPr wrap="none">
            <a:spAutoFit/>
          </a:bodyPr>
          <a:lstStyle/>
          <a:p>
            <a:r>
              <a:rPr lang="vi-VN" sz="6000" b="1">
                <a:latin typeface="Times New Roman" panose="02020603050405020304" pitchFamily="18" charset="0"/>
                <a:ea typeface="Times New Roman" panose="02020603050405020304" pitchFamily="18" charset="0"/>
              </a:rPr>
              <a:t>2.</a:t>
            </a:r>
            <a:r>
              <a:rPr lang="vi-VN" sz="6000">
                <a:latin typeface="Times New Roman" panose="02020603050405020304" pitchFamily="18" charset="0"/>
                <a:ea typeface="Times New Roman" panose="02020603050405020304" pitchFamily="18" charset="0"/>
              </a:rPr>
              <a:t> </a:t>
            </a:r>
            <a:r>
              <a:rPr lang="vi-VN" sz="6000" b="1">
                <a:latin typeface="Times New Roman" panose="02020603050405020304" pitchFamily="18" charset="0"/>
                <a:ea typeface="Times New Roman" panose="02020603050405020304" pitchFamily="18" charset="0"/>
              </a:rPr>
              <a:t>Ý nghĩa</a:t>
            </a:r>
            <a:endParaRPr lang="en-GB" sz="6000"/>
          </a:p>
        </p:txBody>
      </p:sp>
      <p:sp>
        <p:nvSpPr>
          <p:cNvPr id="6" name="Rectangle 5"/>
          <p:cNvSpPr/>
          <p:nvPr/>
        </p:nvSpPr>
        <p:spPr>
          <a:xfrm>
            <a:off x="3429000" y="1714500"/>
            <a:ext cx="13009501" cy="7879080"/>
          </a:xfrm>
          <a:prstGeom prst="rect">
            <a:avLst/>
          </a:prstGeom>
        </p:spPr>
        <p:txBody>
          <a:bodyPr wrap="square">
            <a:spAutoFit/>
          </a:bodyPr>
          <a:lstStyle/>
          <a:p>
            <a:pPr algn="just">
              <a:lnSpc>
                <a:spcPct val="115000"/>
              </a:lnSpc>
              <a:spcAft>
                <a:spcPts val="0"/>
              </a:spcAft>
              <a:tabLst>
                <a:tab pos="671830" algn="l"/>
              </a:tabLst>
            </a:pPr>
            <a:r>
              <a:rPr lang="vi-VN" sz="4000">
                <a:latin typeface="Times New Roman" panose="02020603050405020304" pitchFamily="18" charset="0"/>
                <a:ea typeface="Times New Roman" panose="02020603050405020304" pitchFamily="18" charset="0"/>
                <a:cs typeface="Times New Roman" panose="02020603050405020304" pitchFamily="18" charset="0"/>
              </a:rPr>
              <a:t>- Khi ta cảm ơn người đã giúp mình không chỉ là sự biết ơn, trân trọng mà còn có tác dụng làm cho người nhận nó thấy vui sướng, hạnh phúc và khích lệ họ tiếp tục làm những điều thiện, việc tốt cho mọi người.</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tabLst>
                <a:tab pos="671830" algn="l"/>
              </a:tabLst>
            </a:pPr>
            <a:r>
              <a:rPr lang="vi-VN" sz="4000">
                <a:latin typeface="Times New Roman" panose="02020603050405020304" pitchFamily="18" charset="0"/>
                <a:ea typeface="Times New Roman" panose="02020603050405020304" pitchFamily="18" charset="0"/>
                <a:cs typeface="Times New Roman" panose="02020603050405020304" pitchFamily="18" charset="0"/>
              </a:rPr>
              <a:t>- Khi ta biết nói lời xin lỗi, đó là khi ta nhận ra sai lầm và mong được tha thứ thì người nhận được lời xin lỗi cũng sẽ bao dung và độ lượng. Như vậy lời xin lỗi - cám ơn cũng là thể hiện phẩm chất, vẻ đẹp tâm hồn con người.</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tabLst>
                <a:tab pos="671830" algn="l"/>
              </a:tabLst>
            </a:pPr>
            <a:r>
              <a:rPr lang="vi-VN" sz="4000">
                <a:latin typeface="Times New Roman" panose="02020603050405020304" pitchFamily="18" charset="0"/>
                <a:ea typeface="Times New Roman" panose="02020603050405020304" pitchFamily="18" charset="0"/>
                <a:cs typeface="Times New Roman" panose="02020603050405020304" pitchFamily="18" charset="0"/>
              </a:rPr>
              <a:t>- Biết nói lời cảm ơn và xin lỗi sẽ giúp con người trưởng thành, hoàn thiện về nhân cách, giúp thanh thản về tâm hồn, thành công trong công việc....</a:t>
            </a:r>
            <a:endParaRPr lang="en-GB" sz="4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387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rot="-5400000">
            <a:off x="997078" y="1060322"/>
            <a:ext cx="8322164" cy="8258920"/>
          </a:xfrm>
          <a:custGeom>
            <a:avLst/>
            <a:gdLst/>
            <a:ahLst/>
            <a:cxnLst/>
            <a:rect l="l" t="t" r="r" b="b"/>
            <a:pathLst>
              <a:path w="8322164" h="8258920">
                <a:moveTo>
                  <a:pt x="0" y="0"/>
                </a:moveTo>
                <a:lnTo>
                  <a:pt x="8322164" y="0"/>
                </a:lnTo>
                <a:lnTo>
                  <a:pt x="8322164" y="8258920"/>
                </a:lnTo>
                <a:lnTo>
                  <a:pt x="0" y="8258920"/>
                </a:lnTo>
                <a:lnTo>
                  <a:pt x="0" y="0"/>
                </a:lnTo>
                <a:close/>
              </a:path>
            </a:pathLst>
          </a:custGeom>
          <a:blipFill>
            <a:blip r:embed="rId2"/>
            <a:stretch>
              <a:fillRect b="-37329"/>
            </a:stretch>
          </a:blipFill>
        </p:spPr>
      </p:sp>
      <p:sp>
        <p:nvSpPr>
          <p:cNvPr id="3" name="Freeform 3"/>
          <p:cNvSpPr/>
          <p:nvPr/>
        </p:nvSpPr>
        <p:spPr>
          <a:xfrm rot="-5400000">
            <a:off x="9112378" y="1203942"/>
            <a:ext cx="8322164" cy="7971680"/>
          </a:xfrm>
          <a:custGeom>
            <a:avLst/>
            <a:gdLst/>
            <a:ahLst/>
            <a:cxnLst/>
            <a:rect l="l" t="t" r="r" b="b"/>
            <a:pathLst>
              <a:path w="8322164" h="7971680">
                <a:moveTo>
                  <a:pt x="0" y="0"/>
                </a:moveTo>
                <a:lnTo>
                  <a:pt x="8322164" y="0"/>
                </a:lnTo>
                <a:lnTo>
                  <a:pt x="8322164" y="7971680"/>
                </a:lnTo>
                <a:lnTo>
                  <a:pt x="0" y="7971680"/>
                </a:lnTo>
                <a:lnTo>
                  <a:pt x="0" y="0"/>
                </a:lnTo>
                <a:close/>
              </a:path>
            </a:pathLst>
          </a:custGeom>
          <a:blipFill>
            <a:blip r:embed="rId2"/>
            <a:stretch>
              <a:fillRect t="-42278"/>
            </a:stretch>
          </a:blipFill>
        </p:spPr>
      </p:sp>
      <p:sp>
        <p:nvSpPr>
          <p:cNvPr id="4" name="Freeform 4"/>
          <p:cNvSpPr/>
          <p:nvPr/>
        </p:nvSpPr>
        <p:spPr>
          <a:xfrm flipH="1">
            <a:off x="-263983" y="4934122"/>
            <a:ext cx="4303986" cy="5989860"/>
          </a:xfrm>
          <a:custGeom>
            <a:avLst/>
            <a:gdLst/>
            <a:ahLst/>
            <a:cxnLst/>
            <a:rect l="l" t="t" r="r" b="b"/>
            <a:pathLst>
              <a:path w="4303986" h="5989860">
                <a:moveTo>
                  <a:pt x="4303987" y="0"/>
                </a:moveTo>
                <a:lnTo>
                  <a:pt x="0" y="0"/>
                </a:lnTo>
                <a:lnTo>
                  <a:pt x="0" y="5989860"/>
                </a:lnTo>
                <a:lnTo>
                  <a:pt x="4303987" y="5989860"/>
                </a:lnTo>
                <a:lnTo>
                  <a:pt x="4303987" y="0"/>
                </a:lnTo>
                <a:close/>
              </a:path>
            </a:pathLst>
          </a:custGeom>
          <a:blipFill>
            <a:blip r:embed="rId3"/>
            <a:stretch>
              <a:fillRect/>
            </a:stretch>
          </a:blipFill>
        </p:spPr>
      </p:sp>
      <p:sp>
        <p:nvSpPr>
          <p:cNvPr id="5" name="Rectangle 4"/>
          <p:cNvSpPr/>
          <p:nvPr/>
        </p:nvSpPr>
        <p:spPr>
          <a:xfrm>
            <a:off x="6515525" y="1690140"/>
            <a:ext cx="4057521" cy="1200329"/>
          </a:xfrm>
          <a:prstGeom prst="rect">
            <a:avLst/>
          </a:prstGeom>
        </p:spPr>
        <p:txBody>
          <a:bodyPr wrap="none">
            <a:spAutoFit/>
          </a:bodyPr>
          <a:lstStyle/>
          <a:p>
            <a:r>
              <a:rPr lang="vi-VN" sz="7200" b="1">
                <a:latin typeface="Times New Roman" panose="02020603050405020304" pitchFamily="18" charset="0"/>
                <a:ea typeface="Times New Roman" panose="02020603050405020304" pitchFamily="18" charset="0"/>
              </a:rPr>
              <a:t>3.</a:t>
            </a:r>
            <a:r>
              <a:rPr lang="vi-VN" sz="7200">
                <a:latin typeface="Times New Roman" panose="02020603050405020304" pitchFamily="18" charset="0"/>
                <a:ea typeface="Times New Roman" panose="02020603050405020304" pitchFamily="18" charset="0"/>
              </a:rPr>
              <a:t> </a:t>
            </a:r>
            <a:r>
              <a:rPr lang="vi-VN" sz="7200" b="1">
                <a:latin typeface="Times New Roman" panose="02020603050405020304" pitchFamily="18" charset="0"/>
                <a:ea typeface="Times New Roman" panose="02020603050405020304" pitchFamily="18" charset="0"/>
              </a:rPr>
              <a:t>Bài học</a:t>
            </a:r>
            <a:endParaRPr lang="en-GB" sz="9600"/>
          </a:p>
        </p:txBody>
      </p:sp>
      <p:sp>
        <p:nvSpPr>
          <p:cNvPr id="6" name="Rectangle 5"/>
          <p:cNvSpPr/>
          <p:nvPr/>
        </p:nvSpPr>
        <p:spPr>
          <a:xfrm>
            <a:off x="3276600" y="3551909"/>
            <a:ext cx="11353800" cy="3985706"/>
          </a:xfrm>
          <a:prstGeom prst="rect">
            <a:avLst/>
          </a:prstGeom>
        </p:spPr>
        <p:txBody>
          <a:bodyPr wrap="square">
            <a:spAutoFit/>
          </a:bodyPr>
          <a:lstStyle/>
          <a:p>
            <a:pPr algn="just">
              <a:lnSpc>
                <a:spcPct val="115000"/>
              </a:lnSpc>
              <a:spcAft>
                <a:spcPts val="0"/>
              </a:spcAft>
              <a:tabLst>
                <a:tab pos="279400" algn="l"/>
              </a:tabLst>
            </a:pPr>
            <a:r>
              <a:rPr lang="vi-VN" sz="4400">
                <a:latin typeface="Times New Roman" panose="02020603050405020304" pitchFamily="18" charset="0"/>
                <a:ea typeface="Times New Roman" panose="02020603050405020304" pitchFamily="18" charset="0"/>
                <a:cs typeface="Times New Roman" panose="02020603050405020304" pitchFamily="18" charset="0"/>
              </a:rPr>
              <a:t>- Cảm ơn và xin lỗi, thực sự là những câu nói cần thiết với cuộc sống hôm nay.</a:t>
            </a:r>
            <a:endParaRPr lang="en-GB" sz="4400">
              <a:latin typeface="Times New Roman" panose="02020603050405020304" pitchFamily="18" charset="0"/>
              <a:ea typeface="Times New Roman" panose="02020603050405020304" pitchFamily="18" charset="0"/>
            </a:endParaRPr>
          </a:p>
          <a:p>
            <a:pPr algn="just">
              <a:lnSpc>
                <a:spcPct val="115000"/>
              </a:lnSpc>
              <a:spcAft>
                <a:spcPts val="0"/>
              </a:spcAft>
              <a:tabLst>
                <a:tab pos="679450" algn="l"/>
              </a:tabLst>
            </a:pPr>
            <a:r>
              <a:rPr lang="vi-VN" sz="4400">
                <a:latin typeface="Times New Roman" panose="02020603050405020304" pitchFamily="18" charset="0"/>
                <a:ea typeface="Times New Roman" panose="02020603050405020304" pitchFamily="18" charset="0"/>
                <a:cs typeface="Times New Roman" panose="02020603050405020304" pitchFamily="18" charset="0"/>
              </a:rPr>
              <a:t>- Học sinh làm nhiều việc tốt để hạn chế phải xin lỗi và nhận được nhiều lời cảm ơn, không dửng dưng bạc bẽo với những gì mình được nhận.</a:t>
            </a:r>
            <a:endParaRPr lang="en-GB" sz="4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607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rot="-5400000">
            <a:off x="997078" y="1060322"/>
            <a:ext cx="8322164" cy="8258920"/>
          </a:xfrm>
          <a:custGeom>
            <a:avLst/>
            <a:gdLst/>
            <a:ahLst/>
            <a:cxnLst/>
            <a:rect l="l" t="t" r="r" b="b"/>
            <a:pathLst>
              <a:path w="8322164" h="8258920">
                <a:moveTo>
                  <a:pt x="0" y="0"/>
                </a:moveTo>
                <a:lnTo>
                  <a:pt x="8322164" y="0"/>
                </a:lnTo>
                <a:lnTo>
                  <a:pt x="8322164" y="8258920"/>
                </a:lnTo>
                <a:lnTo>
                  <a:pt x="0" y="8258920"/>
                </a:lnTo>
                <a:lnTo>
                  <a:pt x="0" y="0"/>
                </a:lnTo>
                <a:close/>
              </a:path>
            </a:pathLst>
          </a:custGeom>
          <a:blipFill>
            <a:blip r:embed="rId2"/>
            <a:stretch>
              <a:fillRect b="-37329"/>
            </a:stretch>
          </a:blipFill>
        </p:spPr>
      </p:sp>
      <p:sp>
        <p:nvSpPr>
          <p:cNvPr id="3" name="Freeform 3"/>
          <p:cNvSpPr/>
          <p:nvPr/>
        </p:nvSpPr>
        <p:spPr>
          <a:xfrm rot="-5400000">
            <a:off x="9112378" y="1203942"/>
            <a:ext cx="8322164" cy="7971680"/>
          </a:xfrm>
          <a:custGeom>
            <a:avLst/>
            <a:gdLst/>
            <a:ahLst/>
            <a:cxnLst/>
            <a:rect l="l" t="t" r="r" b="b"/>
            <a:pathLst>
              <a:path w="8322164" h="7971680">
                <a:moveTo>
                  <a:pt x="0" y="0"/>
                </a:moveTo>
                <a:lnTo>
                  <a:pt x="8322164" y="0"/>
                </a:lnTo>
                <a:lnTo>
                  <a:pt x="8322164" y="7971680"/>
                </a:lnTo>
                <a:lnTo>
                  <a:pt x="0" y="7971680"/>
                </a:lnTo>
                <a:lnTo>
                  <a:pt x="0" y="0"/>
                </a:lnTo>
                <a:close/>
              </a:path>
            </a:pathLst>
          </a:custGeom>
          <a:blipFill>
            <a:blip r:embed="rId2"/>
            <a:stretch>
              <a:fillRect t="-42278"/>
            </a:stretch>
          </a:blipFill>
        </p:spPr>
      </p:sp>
      <p:sp>
        <p:nvSpPr>
          <p:cNvPr id="4" name="Freeform 4"/>
          <p:cNvSpPr/>
          <p:nvPr/>
        </p:nvSpPr>
        <p:spPr>
          <a:xfrm flipH="1">
            <a:off x="-263983" y="4934122"/>
            <a:ext cx="4303986" cy="5989860"/>
          </a:xfrm>
          <a:custGeom>
            <a:avLst/>
            <a:gdLst/>
            <a:ahLst/>
            <a:cxnLst/>
            <a:rect l="l" t="t" r="r" b="b"/>
            <a:pathLst>
              <a:path w="4303986" h="5989860">
                <a:moveTo>
                  <a:pt x="4303987" y="0"/>
                </a:moveTo>
                <a:lnTo>
                  <a:pt x="0" y="0"/>
                </a:lnTo>
                <a:lnTo>
                  <a:pt x="0" y="5989860"/>
                </a:lnTo>
                <a:lnTo>
                  <a:pt x="4303987" y="5989860"/>
                </a:lnTo>
                <a:lnTo>
                  <a:pt x="4303987" y="0"/>
                </a:lnTo>
                <a:close/>
              </a:path>
            </a:pathLst>
          </a:custGeom>
          <a:blipFill>
            <a:blip r:embed="rId3"/>
            <a:stretch>
              <a:fillRect/>
            </a:stretch>
          </a:blipFill>
        </p:spPr>
      </p:sp>
      <p:grpSp>
        <p:nvGrpSpPr>
          <p:cNvPr id="5" name="Group 5"/>
          <p:cNvGrpSpPr/>
          <p:nvPr/>
        </p:nvGrpSpPr>
        <p:grpSpPr>
          <a:xfrm>
            <a:off x="10714525" y="3448222"/>
            <a:ext cx="10943127" cy="3921852"/>
            <a:chOff x="0" y="0"/>
            <a:chExt cx="2882140" cy="1032916"/>
          </a:xfrm>
        </p:grpSpPr>
        <p:sp>
          <p:nvSpPr>
            <p:cNvPr id="6" name="Freeform 6"/>
            <p:cNvSpPr/>
            <p:nvPr/>
          </p:nvSpPr>
          <p:spPr>
            <a:xfrm>
              <a:off x="0" y="0"/>
              <a:ext cx="2882141" cy="1032916"/>
            </a:xfrm>
            <a:custGeom>
              <a:avLst/>
              <a:gdLst/>
              <a:ahLst/>
              <a:cxnLst/>
              <a:rect l="l" t="t" r="r" b="b"/>
              <a:pathLst>
                <a:path w="2882141" h="1032916">
                  <a:moveTo>
                    <a:pt x="0" y="0"/>
                  </a:moveTo>
                  <a:lnTo>
                    <a:pt x="2882141" y="0"/>
                  </a:lnTo>
                  <a:lnTo>
                    <a:pt x="2882141" y="1032916"/>
                  </a:lnTo>
                  <a:lnTo>
                    <a:pt x="0" y="1032916"/>
                  </a:lnTo>
                  <a:close/>
                </a:path>
              </a:pathLst>
            </a:custGeom>
            <a:solidFill>
              <a:srgbClr val="4D5A46"/>
            </a:solidFill>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3132"/>
                </a:lnSpc>
              </a:pPr>
              <a:endParaRPr/>
            </a:p>
          </p:txBody>
        </p:sp>
      </p:grpSp>
      <p:sp>
        <p:nvSpPr>
          <p:cNvPr id="12" name="TextBox 12"/>
          <p:cNvSpPr txBox="1"/>
          <p:nvPr/>
        </p:nvSpPr>
        <p:spPr>
          <a:xfrm>
            <a:off x="3365122" y="4825655"/>
            <a:ext cx="8423121" cy="1166986"/>
          </a:xfrm>
          <a:prstGeom prst="rect">
            <a:avLst/>
          </a:prstGeom>
        </p:spPr>
        <p:txBody>
          <a:bodyPr wrap="square" lIns="0" tIns="0" rIns="0" bIns="0" rtlCol="0" anchor="t">
            <a:prstTxWarp prst="textCircle">
              <a:avLst/>
            </a:prstTxWarp>
            <a:spAutoFit/>
          </a:bodyPr>
          <a:lstStyle/>
          <a:p>
            <a:pPr algn="just">
              <a:lnSpc>
                <a:spcPts val="9100"/>
              </a:lnSpc>
              <a:spcBef>
                <a:spcPct val="0"/>
              </a:spcBef>
            </a:pPr>
            <a:r>
              <a:rPr lang="en-US" sz="11500" spc="-130">
                <a:solidFill>
                  <a:srgbClr val="FF0000"/>
                </a:solidFill>
                <a:latin typeface="Times New Roman" panose="02020603050405020304" pitchFamily="18" charset="0"/>
                <a:cs typeface="Times New Roman" panose="02020603050405020304" pitchFamily="18" charset="0"/>
              </a:rPr>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554547" y="1028700"/>
            <a:ext cx="4854034" cy="8229600"/>
            <a:chOff x="0" y="0"/>
            <a:chExt cx="3741801" cy="6343904"/>
          </a:xfrm>
        </p:grpSpPr>
        <p:sp>
          <p:nvSpPr>
            <p:cNvPr id="3" name="Freeform 3"/>
            <p:cNvSpPr/>
            <p:nvPr/>
          </p:nvSpPr>
          <p:spPr>
            <a:xfrm>
              <a:off x="63500" y="63500"/>
              <a:ext cx="3614801" cy="6217031"/>
            </a:xfrm>
            <a:custGeom>
              <a:avLst/>
              <a:gdLst/>
              <a:ahLst/>
              <a:cxnLst/>
              <a:rect l="l" t="t" r="r" b="b"/>
              <a:pathLst>
                <a:path w="3614801" h="6217031">
                  <a:moveTo>
                    <a:pt x="3614801" y="1807464"/>
                  </a:moveTo>
                  <a:lnTo>
                    <a:pt x="3614801" y="6217031"/>
                  </a:lnTo>
                  <a:lnTo>
                    <a:pt x="0" y="6217031"/>
                  </a:lnTo>
                  <a:lnTo>
                    <a:pt x="0" y="1807464"/>
                  </a:lnTo>
                  <a:cubicBezTo>
                    <a:pt x="0" y="809244"/>
                    <a:pt x="809244" y="0"/>
                    <a:pt x="1807464" y="0"/>
                  </a:cubicBezTo>
                  <a:lnTo>
                    <a:pt x="1807464" y="0"/>
                  </a:lnTo>
                  <a:cubicBezTo>
                    <a:pt x="2805557" y="0"/>
                    <a:pt x="3614801" y="809244"/>
                    <a:pt x="3614801" y="1807464"/>
                  </a:cubicBezTo>
                  <a:close/>
                </a:path>
              </a:pathLst>
            </a:custGeom>
            <a:blipFill>
              <a:blip r:embed="rId2"/>
              <a:stretch>
                <a:fillRect l="-36002" r="-122141"/>
              </a:stretch>
            </a:blipFill>
          </p:spPr>
        </p:sp>
        <p:sp>
          <p:nvSpPr>
            <p:cNvPr id="4" name="Freeform 4"/>
            <p:cNvSpPr/>
            <p:nvPr/>
          </p:nvSpPr>
          <p:spPr>
            <a:xfrm>
              <a:off x="0" y="0"/>
              <a:ext cx="3741801" cy="6344031"/>
            </a:xfrm>
            <a:custGeom>
              <a:avLst/>
              <a:gdLst/>
              <a:ahLst/>
              <a:cxnLst/>
              <a:rect l="l" t="t" r="r" b="b"/>
              <a:pathLst>
                <a:path w="3741801" h="6344031">
                  <a:moveTo>
                    <a:pt x="3741801" y="1870964"/>
                  </a:moveTo>
                  <a:lnTo>
                    <a:pt x="3741801" y="6344031"/>
                  </a:lnTo>
                  <a:lnTo>
                    <a:pt x="0" y="6344031"/>
                  </a:lnTo>
                  <a:lnTo>
                    <a:pt x="0" y="1870964"/>
                  </a:lnTo>
                  <a:cubicBezTo>
                    <a:pt x="0" y="839343"/>
                    <a:pt x="839343" y="0"/>
                    <a:pt x="1870964" y="0"/>
                  </a:cubicBezTo>
                  <a:cubicBezTo>
                    <a:pt x="2902585" y="0"/>
                    <a:pt x="3741801" y="839343"/>
                    <a:pt x="3741801" y="1870964"/>
                  </a:cubicBezTo>
                  <a:close/>
                </a:path>
              </a:pathLst>
            </a:custGeom>
            <a:blipFill>
              <a:blip r:embed="rId3"/>
              <a:stretch>
                <a:fillRect l="-68" r="-68"/>
              </a:stretch>
            </a:blipFill>
          </p:spPr>
        </p:sp>
      </p:grpSp>
      <p:sp>
        <p:nvSpPr>
          <p:cNvPr id="5" name="Freeform 5"/>
          <p:cNvSpPr/>
          <p:nvPr/>
        </p:nvSpPr>
        <p:spPr>
          <a:xfrm flipH="1">
            <a:off x="0" y="5655574"/>
            <a:ext cx="3785590" cy="5268407"/>
          </a:xfrm>
          <a:custGeom>
            <a:avLst/>
            <a:gdLst/>
            <a:ahLst/>
            <a:cxnLst/>
            <a:rect l="l" t="t" r="r" b="b"/>
            <a:pathLst>
              <a:path w="3785590" h="5268407">
                <a:moveTo>
                  <a:pt x="3785590" y="0"/>
                </a:moveTo>
                <a:lnTo>
                  <a:pt x="0" y="0"/>
                </a:lnTo>
                <a:lnTo>
                  <a:pt x="0" y="5268408"/>
                </a:lnTo>
                <a:lnTo>
                  <a:pt x="3785590" y="5268408"/>
                </a:lnTo>
                <a:lnTo>
                  <a:pt x="3785590" y="0"/>
                </a:lnTo>
                <a:close/>
              </a:path>
            </a:pathLst>
          </a:custGeom>
          <a:blipFill>
            <a:blip r:embed="rId4"/>
            <a:stretch>
              <a:fillRect/>
            </a:stretch>
          </a:blipFill>
        </p:spPr>
      </p:sp>
      <p:grpSp>
        <p:nvGrpSpPr>
          <p:cNvPr id="6" name="Group 6"/>
          <p:cNvGrpSpPr/>
          <p:nvPr/>
        </p:nvGrpSpPr>
        <p:grpSpPr>
          <a:xfrm>
            <a:off x="772562" y="0"/>
            <a:ext cx="1714591" cy="3008957"/>
            <a:chOff x="0" y="0"/>
            <a:chExt cx="451579" cy="792482"/>
          </a:xfrm>
        </p:grpSpPr>
        <p:sp>
          <p:nvSpPr>
            <p:cNvPr id="7" name="Freeform 7"/>
            <p:cNvSpPr/>
            <p:nvPr/>
          </p:nvSpPr>
          <p:spPr>
            <a:xfrm>
              <a:off x="0" y="0"/>
              <a:ext cx="451579" cy="792482"/>
            </a:xfrm>
            <a:custGeom>
              <a:avLst/>
              <a:gdLst/>
              <a:ahLst/>
              <a:cxnLst/>
              <a:rect l="l" t="t" r="r" b="b"/>
              <a:pathLst>
                <a:path w="451579" h="792482">
                  <a:moveTo>
                    <a:pt x="0" y="0"/>
                  </a:moveTo>
                  <a:lnTo>
                    <a:pt x="451579" y="0"/>
                  </a:lnTo>
                  <a:lnTo>
                    <a:pt x="451579" y="792482"/>
                  </a:lnTo>
                  <a:lnTo>
                    <a:pt x="0" y="792482"/>
                  </a:lnTo>
                  <a:close/>
                </a:path>
              </a:pathLst>
            </a:custGeom>
            <a:solidFill>
              <a:srgbClr val="4D5A46"/>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3132"/>
                </a:lnSpc>
              </a:pPr>
              <a:endParaRPr>
                <a:solidFill>
                  <a:prstClr val="black"/>
                </a:solidFill>
              </a:endParaRPr>
            </a:p>
          </p:txBody>
        </p:sp>
      </p:grpSp>
      <p:sp>
        <p:nvSpPr>
          <p:cNvPr id="12" name="Rectangle 11"/>
          <p:cNvSpPr/>
          <p:nvPr/>
        </p:nvSpPr>
        <p:spPr>
          <a:xfrm>
            <a:off x="962371" y="3531916"/>
            <a:ext cx="11030520" cy="2123658"/>
          </a:xfrm>
          <a:prstGeom prst="rect">
            <a:avLst/>
          </a:prstGeom>
        </p:spPr>
        <p:txBody>
          <a:bodyPr wrap="none">
            <a:spAutoFit/>
          </a:bodyPr>
          <a:lstStyle/>
          <a:p>
            <a:pPr algn="ctr"/>
            <a:r>
              <a:rPr lang="vi-VN" sz="66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HOẠT ĐỘNG </a:t>
            </a:r>
            <a:r>
              <a:rPr lang="vi-VN" sz="66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2</a:t>
            </a:r>
          </a:p>
          <a:p>
            <a:pPr algn="ctr"/>
            <a:r>
              <a:rPr lang="vi-VN" sz="66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 </a:t>
            </a:r>
            <a:r>
              <a:rPr lang="vi-VN" sz="66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HÌNH THÀNH KIẾN THỨC</a:t>
            </a:r>
            <a:endParaRPr lang="en-GB" sz="660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719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flipH="1">
            <a:off x="0" y="5655574"/>
            <a:ext cx="3785590" cy="5268407"/>
          </a:xfrm>
          <a:custGeom>
            <a:avLst/>
            <a:gdLst/>
            <a:ahLst/>
            <a:cxnLst/>
            <a:rect l="l" t="t" r="r" b="b"/>
            <a:pathLst>
              <a:path w="3785590" h="5268407">
                <a:moveTo>
                  <a:pt x="3785590" y="0"/>
                </a:moveTo>
                <a:lnTo>
                  <a:pt x="0" y="0"/>
                </a:lnTo>
                <a:lnTo>
                  <a:pt x="0" y="5268408"/>
                </a:lnTo>
                <a:lnTo>
                  <a:pt x="3785590" y="5268408"/>
                </a:lnTo>
                <a:lnTo>
                  <a:pt x="3785590" y="0"/>
                </a:lnTo>
                <a:close/>
              </a:path>
            </a:pathLst>
          </a:custGeom>
          <a:blipFill>
            <a:blip r:embed="rId2"/>
            <a:stretch>
              <a:fillRect/>
            </a:stretch>
          </a:blipFill>
        </p:spPr>
      </p:sp>
      <p:grpSp>
        <p:nvGrpSpPr>
          <p:cNvPr id="4" name="Group 4"/>
          <p:cNvGrpSpPr/>
          <p:nvPr/>
        </p:nvGrpSpPr>
        <p:grpSpPr>
          <a:xfrm>
            <a:off x="772562" y="0"/>
            <a:ext cx="1714591" cy="3008957"/>
            <a:chOff x="0" y="0"/>
            <a:chExt cx="451579" cy="792482"/>
          </a:xfrm>
        </p:grpSpPr>
        <p:sp>
          <p:nvSpPr>
            <p:cNvPr id="5" name="Freeform 5"/>
            <p:cNvSpPr/>
            <p:nvPr/>
          </p:nvSpPr>
          <p:spPr>
            <a:xfrm>
              <a:off x="0" y="0"/>
              <a:ext cx="451579" cy="792482"/>
            </a:xfrm>
            <a:custGeom>
              <a:avLst/>
              <a:gdLst/>
              <a:ahLst/>
              <a:cxnLst/>
              <a:rect l="l" t="t" r="r" b="b"/>
              <a:pathLst>
                <a:path w="451579" h="792482">
                  <a:moveTo>
                    <a:pt x="0" y="0"/>
                  </a:moveTo>
                  <a:lnTo>
                    <a:pt x="451579" y="0"/>
                  </a:lnTo>
                  <a:lnTo>
                    <a:pt x="451579" y="792482"/>
                  </a:lnTo>
                  <a:lnTo>
                    <a:pt x="0" y="792482"/>
                  </a:lnTo>
                  <a:close/>
                </a:path>
              </a:pathLst>
            </a:custGeom>
            <a:solidFill>
              <a:srgbClr val="4D5A46"/>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3132"/>
                </a:lnSpc>
              </a:pPr>
              <a:endParaRPr>
                <a:solidFill>
                  <a:prstClr val="black"/>
                </a:solidFill>
              </a:endParaRPr>
            </a:p>
          </p:txBody>
        </p:sp>
      </p:grpSp>
      <p:sp>
        <p:nvSpPr>
          <p:cNvPr id="10" name="Rectangle 9"/>
          <p:cNvSpPr/>
          <p:nvPr/>
        </p:nvSpPr>
        <p:spPr>
          <a:xfrm>
            <a:off x="6960969" y="605210"/>
            <a:ext cx="3959738" cy="873701"/>
          </a:xfrm>
          <a:prstGeom prst="rect">
            <a:avLst/>
          </a:prstGeom>
        </p:spPr>
        <p:txBody>
          <a:bodyPr wrap="none">
            <a:spAutoFit/>
          </a:bodyPr>
          <a:lstStyle/>
          <a:p>
            <a:pPr algn="just">
              <a:lnSpc>
                <a:spcPct val="115000"/>
              </a:lnSpc>
              <a:spcAft>
                <a:spcPts val="0"/>
              </a:spcAft>
            </a:pPr>
            <a:r>
              <a:rPr lang="en-US" sz="4800" b="1">
                <a:solidFill>
                  <a:srgbClr val="FF0000"/>
                </a:solidFill>
                <a:latin typeface="Times New Roman" panose="02020603050405020304" pitchFamily="18" charset="0"/>
                <a:ea typeface="MS Mincho"/>
                <a:cs typeface="Times New Roman" panose="02020603050405020304" pitchFamily="18" charset="0"/>
              </a:rPr>
              <a:t>1. Định hướng</a:t>
            </a:r>
            <a:endParaRPr lang="en-GB" sz="480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6892754" y="1778706"/>
            <a:ext cx="4017446" cy="873701"/>
          </a:xfrm>
          <a:prstGeom prst="rect">
            <a:avLst/>
          </a:prstGeom>
        </p:spPr>
        <p:txBody>
          <a:bodyPr wrap="none">
            <a:spAutoFit/>
          </a:bodyPr>
          <a:lstStyle/>
          <a:p>
            <a:pPr algn="just">
              <a:lnSpc>
                <a:spcPct val="115000"/>
              </a:lnSpc>
              <a:spcAft>
                <a:spcPts val="0"/>
              </a:spcAft>
            </a:pPr>
            <a:r>
              <a:rPr lang="en-US" sz="4800" b="1">
                <a:latin typeface="Times New Roman" panose="02020603050405020304" pitchFamily="18" charset="0"/>
                <a:ea typeface="MS Mincho"/>
                <a:cs typeface="Times New Roman" panose="02020603050405020304" pitchFamily="18" charset="0"/>
              </a:rPr>
              <a:t>1.1. Khái niệm</a:t>
            </a:r>
            <a:endParaRPr lang="en-GB" sz="480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3431640" y="3380454"/>
            <a:ext cx="14097000" cy="2923877"/>
          </a:xfrm>
          <a:prstGeom prst="rect">
            <a:avLst/>
          </a:prstGeom>
        </p:spPr>
        <p:txBody>
          <a:bodyPr wrap="square">
            <a:spAutoFit/>
          </a:bodyPr>
          <a:lstStyle/>
          <a:p>
            <a:pPr algn="just">
              <a:lnSpc>
                <a:spcPct val="115000"/>
              </a:lnSpc>
              <a:spcAft>
                <a:spcPts val="0"/>
              </a:spcAft>
            </a:pPr>
            <a:r>
              <a:rPr lang="en-US"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Trình bày ý kiến về một vấn đề xã hội là nêu rõ ý kiến (quan điểm) của người nói, sử dụng các luận điểm (lí lẽ) và bằng chứng tin cậy, cụ thể nhằm thuyết phục người nghe về một vấn đề xã hội. Trong khi trình bày có thể sử dụng công nghệ thông tin để tăng hiệu quả.</a:t>
            </a:r>
            <a:endParaRPr lang="en-GB" sz="400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3429000" y="6554227"/>
            <a:ext cx="14099639" cy="2215991"/>
          </a:xfrm>
          <a:prstGeom prst="rect">
            <a:avLst/>
          </a:prstGeom>
        </p:spPr>
        <p:txBody>
          <a:bodyPr wrap="square">
            <a:spAutoFit/>
          </a:bodyPr>
          <a:lstStyle/>
          <a:p>
            <a:pPr algn="just">
              <a:lnSpc>
                <a:spcPct val="115000"/>
              </a:lnSpc>
              <a:spcAft>
                <a:spcPts val="0"/>
              </a:spcAft>
            </a:pPr>
            <a:r>
              <a:rPr lang="en-US"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Vấn đề xã hội có thể là một câu hỏi cần trả lời, một điều cần giải quyết, một hiện tượng tích cực hoặc tiêu cực hay vừa có mặt tích cực vừa có mặt tiêu cực trong cuộc sống. </a:t>
            </a:r>
            <a:endParaRPr lang="en-GB" sz="4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368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grpSp>
        <p:nvGrpSpPr>
          <p:cNvPr id="2" name="Group 2"/>
          <p:cNvGrpSpPr/>
          <p:nvPr/>
        </p:nvGrpSpPr>
        <p:grpSpPr>
          <a:xfrm>
            <a:off x="772562" y="0"/>
            <a:ext cx="1714591" cy="3008957"/>
            <a:chOff x="0" y="0"/>
            <a:chExt cx="451579" cy="792482"/>
          </a:xfrm>
        </p:grpSpPr>
        <p:sp>
          <p:nvSpPr>
            <p:cNvPr id="3" name="Freeform 3"/>
            <p:cNvSpPr/>
            <p:nvPr/>
          </p:nvSpPr>
          <p:spPr>
            <a:xfrm>
              <a:off x="0" y="0"/>
              <a:ext cx="451579" cy="792482"/>
            </a:xfrm>
            <a:custGeom>
              <a:avLst/>
              <a:gdLst/>
              <a:ahLst/>
              <a:cxnLst/>
              <a:rect l="l" t="t" r="r" b="b"/>
              <a:pathLst>
                <a:path w="451579" h="792482">
                  <a:moveTo>
                    <a:pt x="0" y="0"/>
                  </a:moveTo>
                  <a:lnTo>
                    <a:pt x="451579" y="0"/>
                  </a:lnTo>
                  <a:lnTo>
                    <a:pt x="451579" y="792482"/>
                  </a:lnTo>
                  <a:lnTo>
                    <a:pt x="0" y="792482"/>
                  </a:lnTo>
                  <a:close/>
                </a:path>
              </a:pathLst>
            </a:custGeom>
            <a:solidFill>
              <a:srgbClr val="4D5A46"/>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132"/>
                </a:lnSpc>
              </a:pPr>
              <a:endParaRPr>
                <a:solidFill>
                  <a:prstClr val="black"/>
                </a:solidFill>
              </a:endParaRPr>
            </a:p>
          </p:txBody>
        </p:sp>
      </p:grpSp>
      <p:grpSp>
        <p:nvGrpSpPr>
          <p:cNvPr id="5" name="Group 5"/>
          <p:cNvGrpSpPr>
            <a:grpSpLocks noChangeAspect="1"/>
          </p:cNvGrpSpPr>
          <p:nvPr/>
        </p:nvGrpSpPr>
        <p:grpSpPr>
          <a:xfrm>
            <a:off x="1028700" y="3377221"/>
            <a:ext cx="5246370" cy="5246370"/>
            <a:chOff x="0" y="0"/>
            <a:chExt cx="6350889" cy="6350889"/>
          </a:xfrm>
        </p:grpSpPr>
        <p:sp>
          <p:nvSpPr>
            <p:cNvPr id="6" name="Freeform 6"/>
            <p:cNvSpPr/>
            <p:nvPr/>
          </p:nvSpPr>
          <p:spPr>
            <a:xfrm>
              <a:off x="63500" y="63500"/>
              <a:ext cx="6223889" cy="6223762"/>
            </a:xfrm>
            <a:custGeom>
              <a:avLst/>
              <a:gdLst/>
              <a:ahLst/>
              <a:cxnLst/>
              <a:rect l="l" t="t" r="r" b="b"/>
              <a:pathLst>
                <a:path w="6223889" h="6223762">
                  <a:moveTo>
                    <a:pt x="6223889" y="3111881"/>
                  </a:moveTo>
                  <a:cubicBezTo>
                    <a:pt x="6223889" y="4830572"/>
                    <a:pt x="4830572" y="6223762"/>
                    <a:pt x="3112008" y="6223762"/>
                  </a:cubicBezTo>
                  <a:cubicBezTo>
                    <a:pt x="1393444" y="6223762"/>
                    <a:pt x="0" y="4830572"/>
                    <a:pt x="0" y="3111881"/>
                  </a:cubicBezTo>
                  <a:cubicBezTo>
                    <a:pt x="0" y="1393190"/>
                    <a:pt x="1393317" y="0"/>
                    <a:pt x="3111881" y="0"/>
                  </a:cubicBezTo>
                  <a:cubicBezTo>
                    <a:pt x="4830445" y="0"/>
                    <a:pt x="6223889" y="1393317"/>
                    <a:pt x="6223889" y="3111881"/>
                  </a:cubicBezTo>
                  <a:close/>
                </a:path>
              </a:pathLst>
            </a:custGeom>
            <a:blipFill>
              <a:blip r:embed="rId2"/>
              <a:stretch>
                <a:fillRect l="-25045" r="-25045"/>
              </a:stretch>
            </a:blipFill>
          </p:spPr>
        </p:sp>
        <p:sp>
          <p:nvSpPr>
            <p:cNvPr id="7" name="Freeform 7"/>
            <p:cNvSpPr/>
            <p:nvPr/>
          </p:nvSpPr>
          <p:spPr>
            <a:xfrm>
              <a:off x="0" y="0"/>
              <a:ext cx="6350889" cy="6350762"/>
            </a:xfrm>
            <a:custGeom>
              <a:avLst/>
              <a:gdLst/>
              <a:ahLst/>
              <a:cxnLst/>
              <a:rect l="l" t="t" r="r" b="b"/>
              <a:pathLst>
                <a:path w="6350889" h="6350762">
                  <a:moveTo>
                    <a:pt x="6350889" y="3175381"/>
                  </a:moveTo>
                  <a:cubicBezTo>
                    <a:pt x="6350889" y="4023614"/>
                    <a:pt x="6020562" y="4821047"/>
                    <a:pt x="5420868" y="5420741"/>
                  </a:cubicBezTo>
                  <a:cubicBezTo>
                    <a:pt x="4821174" y="6020436"/>
                    <a:pt x="4023741" y="6350762"/>
                    <a:pt x="3175508" y="6350762"/>
                  </a:cubicBezTo>
                  <a:cubicBezTo>
                    <a:pt x="2327275" y="6350762"/>
                    <a:pt x="1529842" y="6020435"/>
                    <a:pt x="930148" y="5420741"/>
                  </a:cubicBezTo>
                  <a:cubicBezTo>
                    <a:pt x="330327" y="4821047"/>
                    <a:pt x="0" y="4023614"/>
                    <a:pt x="0" y="3175381"/>
                  </a:cubicBezTo>
                  <a:cubicBezTo>
                    <a:pt x="0" y="2327148"/>
                    <a:pt x="330327" y="1529715"/>
                    <a:pt x="930021" y="930021"/>
                  </a:cubicBezTo>
                  <a:cubicBezTo>
                    <a:pt x="1529715" y="330327"/>
                    <a:pt x="2327275" y="0"/>
                    <a:pt x="3175381" y="0"/>
                  </a:cubicBezTo>
                  <a:cubicBezTo>
                    <a:pt x="4023614" y="0"/>
                    <a:pt x="4821047" y="330327"/>
                    <a:pt x="5420741" y="930021"/>
                  </a:cubicBezTo>
                  <a:cubicBezTo>
                    <a:pt x="6020562" y="1529842"/>
                    <a:pt x="6350889" y="2327275"/>
                    <a:pt x="6350889" y="3175381"/>
                  </a:cubicBezTo>
                  <a:close/>
                </a:path>
              </a:pathLst>
            </a:custGeom>
            <a:blipFill>
              <a:blip r:embed="rId3"/>
              <a:stretch>
                <a:fillRect l="-30" r="-30"/>
              </a:stretch>
            </a:blipFill>
          </p:spPr>
        </p:sp>
      </p:grpSp>
      <p:sp>
        <p:nvSpPr>
          <p:cNvPr id="8" name="TextBox 8"/>
          <p:cNvSpPr txBox="1"/>
          <p:nvPr/>
        </p:nvSpPr>
        <p:spPr>
          <a:xfrm>
            <a:off x="7046686" y="7269269"/>
            <a:ext cx="6771965" cy="1477328"/>
          </a:xfrm>
          <a:prstGeom prst="rect">
            <a:avLst/>
          </a:prstGeom>
        </p:spPr>
        <p:txBody>
          <a:bodyPr wrap="square" lIns="0" tIns="0" rIns="0" bIns="0" rtlCol="0" anchor="t">
            <a:spAutoFit/>
          </a:bodyPr>
          <a:lstStyle/>
          <a:p>
            <a:pPr algn="just"/>
            <a:r>
              <a:rPr lang="vi-VN" sz="4800">
                <a:latin typeface="Times New Roman" panose="02020603050405020304" pitchFamily="18" charset="0"/>
                <a:cs typeface="Times New Roman" panose="02020603050405020304" pitchFamily="18" charset="0"/>
              </a:rPr>
              <a:t>+ Cần biết lựa chọn sách để đọc.</a:t>
            </a:r>
            <a:endParaRPr lang="en-GB" sz="4800">
              <a:latin typeface="Times New Roman" panose="02020603050405020304" pitchFamily="18" charset="0"/>
              <a:cs typeface="Times New Roman" panose="02020603050405020304" pitchFamily="18" charset="0"/>
            </a:endParaRPr>
          </a:p>
        </p:txBody>
      </p:sp>
      <p:sp>
        <p:nvSpPr>
          <p:cNvPr id="9" name="TextBox 9"/>
          <p:cNvSpPr txBox="1"/>
          <p:nvPr/>
        </p:nvSpPr>
        <p:spPr>
          <a:xfrm>
            <a:off x="7010400" y="2628900"/>
            <a:ext cx="6808251" cy="1477328"/>
          </a:xfrm>
          <a:prstGeom prst="rect">
            <a:avLst/>
          </a:prstGeom>
        </p:spPr>
        <p:txBody>
          <a:bodyPr lIns="0" tIns="0" rIns="0" bIns="0" rtlCol="0" anchor="t">
            <a:spAutoFit/>
          </a:bodyPr>
          <a:lstStyle/>
          <a:p>
            <a:pPr algn="just"/>
            <a:r>
              <a:rPr lang="vi-VN" sz="4800">
                <a:latin typeface="Times New Roman" panose="02020603050405020304" pitchFamily="18" charset="0"/>
                <a:cs typeface="Times New Roman" panose="02020603050405020304" pitchFamily="18" charset="0"/>
              </a:rPr>
              <a:t>+ Ngưỡng mộ và mê muội thần tượng.</a:t>
            </a:r>
            <a:endParaRPr lang="en-GB" sz="4800">
              <a:latin typeface="Times New Roman" panose="02020603050405020304" pitchFamily="18" charset="0"/>
              <a:cs typeface="Times New Roman" panose="02020603050405020304" pitchFamily="18" charset="0"/>
            </a:endParaRPr>
          </a:p>
        </p:txBody>
      </p:sp>
      <p:sp>
        <p:nvSpPr>
          <p:cNvPr id="10" name="TextBox 10"/>
          <p:cNvSpPr txBox="1"/>
          <p:nvPr/>
        </p:nvSpPr>
        <p:spPr>
          <a:xfrm>
            <a:off x="7010400" y="4639775"/>
            <a:ext cx="6808251" cy="2215991"/>
          </a:xfrm>
          <a:prstGeom prst="rect">
            <a:avLst/>
          </a:prstGeom>
        </p:spPr>
        <p:txBody>
          <a:bodyPr lIns="0" tIns="0" rIns="0" bIns="0" rtlCol="0" anchor="t">
            <a:spAutoFit/>
          </a:bodyPr>
          <a:lstStyle/>
          <a:p>
            <a:pPr algn="just"/>
            <a:r>
              <a:rPr lang="vi-VN" sz="4800">
                <a:latin typeface="Times New Roman" panose="02020603050405020304" pitchFamily="18" charset="0"/>
                <a:cs typeface="Times New Roman" panose="02020603050405020304" pitchFamily="18" charset="0"/>
              </a:rPr>
              <a:t>+ Học sinh Trung học cơ sỏ sử dụng xe máy phân khối lớn đến trường.</a:t>
            </a:r>
            <a:endParaRPr lang="en-GB" sz="4800">
              <a:latin typeface="Times New Roman" panose="02020603050405020304" pitchFamily="18" charset="0"/>
              <a:cs typeface="Times New Roman" panose="02020603050405020304" pitchFamily="18" charset="0"/>
            </a:endParaRPr>
          </a:p>
        </p:txBody>
      </p:sp>
      <p:sp>
        <p:nvSpPr>
          <p:cNvPr id="11" name="Freeform 11"/>
          <p:cNvSpPr/>
          <p:nvPr/>
        </p:nvSpPr>
        <p:spPr>
          <a:xfrm>
            <a:off x="13049533" y="3721530"/>
            <a:ext cx="5558402" cy="7735630"/>
          </a:xfrm>
          <a:custGeom>
            <a:avLst/>
            <a:gdLst/>
            <a:ahLst/>
            <a:cxnLst/>
            <a:rect l="l" t="t" r="r" b="b"/>
            <a:pathLst>
              <a:path w="5558402" h="7735630">
                <a:moveTo>
                  <a:pt x="0" y="0"/>
                </a:moveTo>
                <a:lnTo>
                  <a:pt x="5558401" y="0"/>
                </a:lnTo>
                <a:lnTo>
                  <a:pt x="5558401" y="7735629"/>
                </a:lnTo>
                <a:lnTo>
                  <a:pt x="0" y="7735629"/>
                </a:lnTo>
                <a:lnTo>
                  <a:pt x="0" y="0"/>
                </a:lnTo>
                <a:close/>
              </a:path>
            </a:pathLst>
          </a:custGeom>
          <a:blipFill>
            <a:blip r:embed="rId4"/>
            <a:stretch>
              <a:fillRect/>
            </a:stretch>
          </a:blipFill>
        </p:spPr>
      </p:sp>
      <p:sp>
        <p:nvSpPr>
          <p:cNvPr id="12" name="TextBox 12"/>
          <p:cNvSpPr txBox="1"/>
          <p:nvPr/>
        </p:nvSpPr>
        <p:spPr>
          <a:xfrm>
            <a:off x="4779945" y="151635"/>
            <a:ext cx="11363501" cy="1540037"/>
          </a:xfrm>
          <a:prstGeom prst="rect">
            <a:avLst/>
          </a:prstGeom>
        </p:spPr>
        <p:txBody>
          <a:bodyPr lIns="0" tIns="0" rIns="0" bIns="0" rtlCol="0" anchor="t">
            <a:spAutoFit/>
          </a:bodyPr>
          <a:lstStyle/>
          <a:p>
            <a:pPr>
              <a:lnSpc>
                <a:spcPts val="13907"/>
              </a:lnSpc>
            </a:pPr>
            <a:r>
              <a:rPr lang="vi-VN" sz="5400" b="1">
                <a:latin typeface="Times New Roman" panose="02020603050405020304" pitchFamily="18" charset="0"/>
                <a:cs typeface="Times New Roman" panose="02020603050405020304" pitchFamily="18" charset="0"/>
              </a:rPr>
              <a:t>- Một số vấn đề xã hội trong cuộc sống</a:t>
            </a:r>
            <a:r>
              <a:rPr lang="en-US" sz="6000" b="1" smtClean="0">
                <a:solidFill>
                  <a:srgbClr val="C5A44F"/>
                </a:solidFill>
                <a:latin typeface="Times New Roman" panose="02020603050405020304" pitchFamily="18" charset="0"/>
                <a:cs typeface="Times New Roman" panose="02020603050405020304" pitchFamily="18" charset="0"/>
              </a:rPr>
              <a:t> </a:t>
            </a:r>
            <a:endParaRPr lang="en-US" sz="6000" b="1">
              <a:solidFill>
                <a:srgbClr val="C5A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27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grpSp>
        <p:nvGrpSpPr>
          <p:cNvPr id="2" name="Group 2"/>
          <p:cNvGrpSpPr/>
          <p:nvPr/>
        </p:nvGrpSpPr>
        <p:grpSpPr>
          <a:xfrm>
            <a:off x="772562" y="0"/>
            <a:ext cx="1714591" cy="3008957"/>
            <a:chOff x="0" y="0"/>
            <a:chExt cx="451579" cy="792482"/>
          </a:xfrm>
        </p:grpSpPr>
        <p:sp>
          <p:nvSpPr>
            <p:cNvPr id="3" name="Freeform 3"/>
            <p:cNvSpPr/>
            <p:nvPr/>
          </p:nvSpPr>
          <p:spPr>
            <a:xfrm>
              <a:off x="0" y="0"/>
              <a:ext cx="451579" cy="792482"/>
            </a:xfrm>
            <a:custGeom>
              <a:avLst/>
              <a:gdLst/>
              <a:ahLst/>
              <a:cxnLst/>
              <a:rect l="l" t="t" r="r" b="b"/>
              <a:pathLst>
                <a:path w="451579" h="792482">
                  <a:moveTo>
                    <a:pt x="0" y="0"/>
                  </a:moveTo>
                  <a:lnTo>
                    <a:pt x="451579" y="0"/>
                  </a:lnTo>
                  <a:lnTo>
                    <a:pt x="451579" y="792482"/>
                  </a:lnTo>
                  <a:lnTo>
                    <a:pt x="0" y="792482"/>
                  </a:lnTo>
                  <a:close/>
                </a:path>
              </a:pathLst>
            </a:custGeom>
            <a:solidFill>
              <a:srgbClr val="4D5A46"/>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132"/>
                </a:lnSpc>
              </a:pPr>
              <a:endParaRPr>
                <a:solidFill>
                  <a:prstClr val="black"/>
                </a:solidFill>
              </a:endParaRPr>
            </a:p>
          </p:txBody>
        </p:sp>
      </p:grpSp>
      <p:grpSp>
        <p:nvGrpSpPr>
          <p:cNvPr id="5" name="Group 5"/>
          <p:cNvGrpSpPr>
            <a:grpSpLocks noChangeAspect="1"/>
          </p:cNvGrpSpPr>
          <p:nvPr/>
        </p:nvGrpSpPr>
        <p:grpSpPr>
          <a:xfrm>
            <a:off x="1028700" y="3377221"/>
            <a:ext cx="5246370" cy="5246370"/>
            <a:chOff x="0" y="0"/>
            <a:chExt cx="6350889" cy="6350889"/>
          </a:xfrm>
        </p:grpSpPr>
        <p:sp>
          <p:nvSpPr>
            <p:cNvPr id="6" name="Freeform 6"/>
            <p:cNvSpPr/>
            <p:nvPr/>
          </p:nvSpPr>
          <p:spPr>
            <a:xfrm>
              <a:off x="63500" y="63500"/>
              <a:ext cx="6223889" cy="6223762"/>
            </a:xfrm>
            <a:custGeom>
              <a:avLst/>
              <a:gdLst/>
              <a:ahLst/>
              <a:cxnLst/>
              <a:rect l="l" t="t" r="r" b="b"/>
              <a:pathLst>
                <a:path w="6223889" h="6223762">
                  <a:moveTo>
                    <a:pt x="6223889" y="3111881"/>
                  </a:moveTo>
                  <a:cubicBezTo>
                    <a:pt x="6223889" y="4830572"/>
                    <a:pt x="4830572" y="6223762"/>
                    <a:pt x="3112008" y="6223762"/>
                  </a:cubicBezTo>
                  <a:cubicBezTo>
                    <a:pt x="1393444" y="6223762"/>
                    <a:pt x="0" y="4830572"/>
                    <a:pt x="0" y="3111881"/>
                  </a:cubicBezTo>
                  <a:cubicBezTo>
                    <a:pt x="0" y="1393190"/>
                    <a:pt x="1393317" y="0"/>
                    <a:pt x="3111881" y="0"/>
                  </a:cubicBezTo>
                  <a:cubicBezTo>
                    <a:pt x="4830445" y="0"/>
                    <a:pt x="6223889" y="1393317"/>
                    <a:pt x="6223889" y="3111881"/>
                  </a:cubicBezTo>
                  <a:close/>
                </a:path>
              </a:pathLst>
            </a:custGeom>
            <a:blipFill>
              <a:blip r:embed="rId2"/>
              <a:stretch>
                <a:fillRect l="-25045" r="-25045"/>
              </a:stretch>
            </a:blipFill>
          </p:spPr>
        </p:sp>
        <p:sp>
          <p:nvSpPr>
            <p:cNvPr id="7" name="Freeform 7"/>
            <p:cNvSpPr/>
            <p:nvPr/>
          </p:nvSpPr>
          <p:spPr>
            <a:xfrm>
              <a:off x="0" y="0"/>
              <a:ext cx="6350889" cy="6350762"/>
            </a:xfrm>
            <a:custGeom>
              <a:avLst/>
              <a:gdLst/>
              <a:ahLst/>
              <a:cxnLst/>
              <a:rect l="l" t="t" r="r" b="b"/>
              <a:pathLst>
                <a:path w="6350889" h="6350762">
                  <a:moveTo>
                    <a:pt x="6350889" y="3175381"/>
                  </a:moveTo>
                  <a:cubicBezTo>
                    <a:pt x="6350889" y="4023614"/>
                    <a:pt x="6020562" y="4821047"/>
                    <a:pt x="5420868" y="5420741"/>
                  </a:cubicBezTo>
                  <a:cubicBezTo>
                    <a:pt x="4821174" y="6020436"/>
                    <a:pt x="4023741" y="6350762"/>
                    <a:pt x="3175508" y="6350762"/>
                  </a:cubicBezTo>
                  <a:cubicBezTo>
                    <a:pt x="2327275" y="6350762"/>
                    <a:pt x="1529842" y="6020435"/>
                    <a:pt x="930148" y="5420741"/>
                  </a:cubicBezTo>
                  <a:cubicBezTo>
                    <a:pt x="330327" y="4821047"/>
                    <a:pt x="0" y="4023614"/>
                    <a:pt x="0" y="3175381"/>
                  </a:cubicBezTo>
                  <a:cubicBezTo>
                    <a:pt x="0" y="2327148"/>
                    <a:pt x="330327" y="1529715"/>
                    <a:pt x="930021" y="930021"/>
                  </a:cubicBezTo>
                  <a:cubicBezTo>
                    <a:pt x="1529715" y="330327"/>
                    <a:pt x="2327275" y="0"/>
                    <a:pt x="3175381" y="0"/>
                  </a:cubicBezTo>
                  <a:cubicBezTo>
                    <a:pt x="4023614" y="0"/>
                    <a:pt x="4821047" y="330327"/>
                    <a:pt x="5420741" y="930021"/>
                  </a:cubicBezTo>
                  <a:cubicBezTo>
                    <a:pt x="6020562" y="1529842"/>
                    <a:pt x="6350889" y="2327275"/>
                    <a:pt x="6350889" y="3175381"/>
                  </a:cubicBezTo>
                  <a:close/>
                </a:path>
              </a:pathLst>
            </a:custGeom>
            <a:blipFill>
              <a:blip r:embed="rId3"/>
              <a:stretch>
                <a:fillRect l="-30" r="-30"/>
              </a:stretch>
            </a:blipFill>
          </p:spPr>
        </p:sp>
      </p:grpSp>
      <p:sp>
        <p:nvSpPr>
          <p:cNvPr id="9" name="TextBox 9"/>
          <p:cNvSpPr txBox="1"/>
          <p:nvPr/>
        </p:nvSpPr>
        <p:spPr>
          <a:xfrm>
            <a:off x="6447792" y="3310522"/>
            <a:ext cx="8030207" cy="2031325"/>
          </a:xfrm>
          <a:prstGeom prst="rect">
            <a:avLst/>
          </a:prstGeom>
        </p:spPr>
        <p:txBody>
          <a:bodyPr wrap="square" lIns="0" tIns="0" rIns="0" bIns="0" rtlCol="0" anchor="t">
            <a:spAutoFit/>
          </a:bodyPr>
          <a:lstStyle/>
          <a:p>
            <a:pPr algn="just"/>
            <a:r>
              <a:rPr lang="vi-VN" sz="4400">
                <a:latin typeface="Times New Roman" panose="02020603050405020304" pitchFamily="18" charset="0"/>
                <a:cs typeface="Times New Roman" panose="02020603050405020304" pitchFamily="18" charset="0"/>
              </a:rPr>
              <a:t>+ Giá trị của tình cha con được gợi ra sau khi đọc truyện ngắn “</a:t>
            </a:r>
            <a:r>
              <a:rPr lang="vi-VN" sz="4400" i="1">
                <a:latin typeface="Times New Roman" panose="02020603050405020304" pitchFamily="18" charset="0"/>
                <a:cs typeface="Times New Roman" panose="02020603050405020304" pitchFamily="18" charset="0"/>
              </a:rPr>
              <a:t>Lão Hạc</a:t>
            </a:r>
            <a:r>
              <a:rPr lang="vi-VN" sz="4400">
                <a:latin typeface="Times New Roman" panose="02020603050405020304" pitchFamily="18" charset="0"/>
                <a:cs typeface="Times New Roman" panose="02020603050405020304" pitchFamily="18" charset="0"/>
              </a:rPr>
              <a:t>” (Nam Cao).</a:t>
            </a:r>
            <a:endParaRPr lang="en-GB" sz="4400">
              <a:latin typeface="Times New Roman" panose="02020603050405020304" pitchFamily="18" charset="0"/>
              <a:cs typeface="Times New Roman" panose="02020603050405020304" pitchFamily="18" charset="0"/>
            </a:endParaRPr>
          </a:p>
        </p:txBody>
      </p:sp>
      <p:sp>
        <p:nvSpPr>
          <p:cNvPr id="10" name="TextBox 10"/>
          <p:cNvSpPr txBox="1"/>
          <p:nvPr/>
        </p:nvSpPr>
        <p:spPr>
          <a:xfrm>
            <a:off x="6629400" y="5752855"/>
            <a:ext cx="7848599" cy="3385542"/>
          </a:xfrm>
          <a:prstGeom prst="rect">
            <a:avLst/>
          </a:prstGeom>
        </p:spPr>
        <p:txBody>
          <a:bodyPr wrap="square" lIns="0" tIns="0" rIns="0" bIns="0" rtlCol="0" anchor="t">
            <a:spAutoFit/>
          </a:bodyPr>
          <a:lstStyle/>
          <a:p>
            <a:pPr algn="just"/>
            <a:r>
              <a:rPr lang="vi-VN" sz="4400">
                <a:latin typeface="Times New Roman" panose="02020603050405020304" pitchFamily="18" charset="0"/>
                <a:cs typeface="Times New Roman" panose="02020603050405020304" pitchFamily="18" charset="0"/>
              </a:rPr>
              <a:t>+ Thái độ cần có của người lớn đối với ước mơ của trẻ em sau khi đọc xong văn bản “</a:t>
            </a:r>
            <a:r>
              <a:rPr lang="vi-VN" sz="4400" i="1">
                <a:latin typeface="Times New Roman" panose="02020603050405020304" pitchFamily="18" charset="0"/>
                <a:cs typeface="Times New Roman" panose="02020603050405020304" pitchFamily="18" charset="0"/>
              </a:rPr>
              <a:t>Trong mắt trẻ</a:t>
            </a:r>
            <a:r>
              <a:rPr lang="vi-VN" sz="4400">
                <a:latin typeface="Times New Roman" panose="02020603050405020304" pitchFamily="18" charset="0"/>
                <a:cs typeface="Times New Roman" panose="02020603050405020304" pitchFamily="18" charset="0"/>
              </a:rPr>
              <a:t>” (Trích “</a:t>
            </a:r>
            <a:r>
              <a:rPr lang="vi-VN" sz="4400" i="1">
                <a:latin typeface="Times New Roman" panose="02020603050405020304" pitchFamily="18" charset="0"/>
                <a:cs typeface="Times New Roman" panose="02020603050405020304" pitchFamily="18" charset="0"/>
              </a:rPr>
              <a:t>Hoàng tử bé</a:t>
            </a:r>
            <a:r>
              <a:rPr lang="vi-VN" sz="4400">
                <a:latin typeface="Times New Roman" panose="02020603050405020304" pitchFamily="18" charset="0"/>
                <a:cs typeface="Times New Roman" panose="02020603050405020304" pitchFamily="18" charset="0"/>
              </a:rPr>
              <a:t>” của Ê-xu-pe-ri).</a:t>
            </a:r>
            <a:endParaRPr lang="en-GB" sz="4400">
              <a:latin typeface="Times New Roman" panose="02020603050405020304" pitchFamily="18" charset="0"/>
              <a:cs typeface="Times New Roman" panose="02020603050405020304" pitchFamily="18" charset="0"/>
            </a:endParaRPr>
          </a:p>
        </p:txBody>
      </p:sp>
      <p:sp>
        <p:nvSpPr>
          <p:cNvPr id="11" name="Freeform 11"/>
          <p:cNvSpPr/>
          <p:nvPr/>
        </p:nvSpPr>
        <p:spPr>
          <a:xfrm>
            <a:off x="13049533" y="3721530"/>
            <a:ext cx="5558402" cy="7735630"/>
          </a:xfrm>
          <a:custGeom>
            <a:avLst/>
            <a:gdLst/>
            <a:ahLst/>
            <a:cxnLst/>
            <a:rect l="l" t="t" r="r" b="b"/>
            <a:pathLst>
              <a:path w="5558402" h="7735630">
                <a:moveTo>
                  <a:pt x="0" y="0"/>
                </a:moveTo>
                <a:lnTo>
                  <a:pt x="5558401" y="0"/>
                </a:lnTo>
                <a:lnTo>
                  <a:pt x="5558401" y="7735629"/>
                </a:lnTo>
                <a:lnTo>
                  <a:pt x="0" y="7735629"/>
                </a:lnTo>
                <a:lnTo>
                  <a:pt x="0" y="0"/>
                </a:lnTo>
                <a:close/>
              </a:path>
            </a:pathLst>
          </a:custGeom>
          <a:blipFill>
            <a:blip r:embed="rId4"/>
            <a:stretch>
              <a:fillRect/>
            </a:stretch>
          </a:blipFill>
        </p:spPr>
      </p:sp>
      <p:sp>
        <p:nvSpPr>
          <p:cNvPr id="12" name="TextBox 12"/>
          <p:cNvSpPr txBox="1"/>
          <p:nvPr/>
        </p:nvSpPr>
        <p:spPr>
          <a:xfrm>
            <a:off x="3858666" y="760520"/>
            <a:ext cx="11363501" cy="1846659"/>
          </a:xfrm>
          <a:prstGeom prst="rect">
            <a:avLst/>
          </a:prstGeom>
        </p:spPr>
        <p:txBody>
          <a:bodyPr lIns="0" tIns="0" rIns="0" bIns="0" rtlCol="0" anchor="t">
            <a:spAutoFit/>
          </a:bodyPr>
          <a:lstStyle/>
          <a:p>
            <a:pPr algn="ctr"/>
            <a:r>
              <a:rPr lang="vi-VN" sz="6000" b="1">
                <a:latin typeface="Times New Roman" panose="02020603050405020304" pitchFamily="18" charset="0"/>
                <a:cs typeface="Times New Roman" panose="02020603050405020304" pitchFamily="18" charset="0"/>
              </a:rPr>
              <a:t>- Một số vấn đề xã hội đặt ra trong tác phẩm văn học</a:t>
            </a:r>
            <a:r>
              <a:rPr lang="vi-VN" sz="6000" b="1" smtClean="0">
                <a:latin typeface="Times New Roman" panose="02020603050405020304" pitchFamily="18" charset="0"/>
                <a:cs typeface="Times New Roman" panose="02020603050405020304" pitchFamily="18" charset="0"/>
              </a:rPr>
              <a:t>:</a:t>
            </a:r>
            <a:endParaRPr lang="en-GB" sz="6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32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a:off x="13049533" y="3721530"/>
            <a:ext cx="5558402" cy="7735630"/>
          </a:xfrm>
          <a:custGeom>
            <a:avLst/>
            <a:gdLst/>
            <a:ahLst/>
            <a:cxnLst/>
            <a:rect l="l" t="t" r="r" b="b"/>
            <a:pathLst>
              <a:path w="5558402" h="7735630">
                <a:moveTo>
                  <a:pt x="0" y="0"/>
                </a:moveTo>
                <a:lnTo>
                  <a:pt x="5558401" y="0"/>
                </a:lnTo>
                <a:lnTo>
                  <a:pt x="5558401" y="7735629"/>
                </a:lnTo>
                <a:lnTo>
                  <a:pt x="0" y="7735629"/>
                </a:lnTo>
                <a:lnTo>
                  <a:pt x="0" y="0"/>
                </a:lnTo>
                <a:close/>
              </a:path>
            </a:pathLst>
          </a:custGeom>
          <a:blipFill>
            <a:blip r:embed="rId2"/>
            <a:stretch>
              <a:fillRect/>
            </a:stretch>
          </a:blipFill>
        </p:spPr>
      </p:sp>
      <p:grpSp>
        <p:nvGrpSpPr>
          <p:cNvPr id="3" name="Group 3"/>
          <p:cNvGrpSpPr/>
          <p:nvPr/>
        </p:nvGrpSpPr>
        <p:grpSpPr>
          <a:xfrm>
            <a:off x="772562" y="0"/>
            <a:ext cx="1714591" cy="3008957"/>
            <a:chOff x="0" y="0"/>
            <a:chExt cx="451579" cy="792482"/>
          </a:xfrm>
        </p:grpSpPr>
        <p:sp>
          <p:nvSpPr>
            <p:cNvPr id="4" name="Freeform 4"/>
            <p:cNvSpPr/>
            <p:nvPr/>
          </p:nvSpPr>
          <p:spPr>
            <a:xfrm>
              <a:off x="0" y="0"/>
              <a:ext cx="451579" cy="792482"/>
            </a:xfrm>
            <a:custGeom>
              <a:avLst/>
              <a:gdLst/>
              <a:ahLst/>
              <a:cxnLst/>
              <a:rect l="l" t="t" r="r" b="b"/>
              <a:pathLst>
                <a:path w="451579" h="792482">
                  <a:moveTo>
                    <a:pt x="0" y="0"/>
                  </a:moveTo>
                  <a:lnTo>
                    <a:pt x="451579" y="0"/>
                  </a:lnTo>
                  <a:lnTo>
                    <a:pt x="451579" y="792482"/>
                  </a:lnTo>
                  <a:lnTo>
                    <a:pt x="0" y="792482"/>
                  </a:lnTo>
                  <a:close/>
                </a:path>
              </a:pathLst>
            </a:custGeom>
            <a:solidFill>
              <a:srgbClr val="4D5A46"/>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132"/>
                </a:lnSpc>
              </a:pPr>
              <a:endParaRPr>
                <a:solidFill>
                  <a:prstClr val="black"/>
                </a:solidFill>
              </a:endParaRPr>
            </a:p>
          </p:txBody>
        </p:sp>
      </p:grpSp>
      <p:sp>
        <p:nvSpPr>
          <p:cNvPr id="9" name="Rectangle 8"/>
          <p:cNvSpPr/>
          <p:nvPr/>
        </p:nvSpPr>
        <p:spPr>
          <a:xfrm>
            <a:off x="5872373" y="2184773"/>
            <a:ext cx="6226705" cy="808619"/>
          </a:xfrm>
          <a:prstGeom prst="rect">
            <a:avLst/>
          </a:prstGeom>
        </p:spPr>
        <p:txBody>
          <a:bodyPr wrap="none">
            <a:spAutoFit/>
          </a:bodyPr>
          <a:lstStyle/>
          <a:p>
            <a:pPr algn="ctr">
              <a:lnSpc>
                <a:spcPct val="115000"/>
              </a:lnSpc>
              <a:spcAft>
                <a:spcPts val="800"/>
              </a:spcAft>
            </a:pPr>
            <a:r>
              <a:rPr lang="vi-VN" sz="4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PHIẾU HỌC TẬP SỐ 01</a:t>
            </a:r>
            <a:endParaRPr lang="en-GB" sz="4400">
              <a:effectLst/>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310969755"/>
              </p:ext>
            </p:extLst>
          </p:nvPr>
        </p:nvGraphicFramePr>
        <p:xfrm>
          <a:off x="3048000" y="3467100"/>
          <a:ext cx="10105076" cy="6309360"/>
        </p:xfrm>
        <a:graphic>
          <a:graphicData uri="http://schemas.openxmlformats.org/drawingml/2006/table">
            <a:tbl>
              <a:tblPr firstRow="1" firstCol="1" bandRow="1">
                <a:effectLst>
                  <a:outerShdw blurRad="50800" dist="38100" algn="l" rotWithShape="0">
                    <a:prstClr val="black">
                      <a:alpha val="40000"/>
                    </a:prstClr>
                  </a:outerShdw>
                </a:effectLst>
              </a:tblPr>
              <a:tblGrid>
                <a:gridCol w="5562600"/>
                <a:gridCol w="4542476"/>
              </a:tblGrid>
              <a:tr h="419100">
                <a:tc>
                  <a:txBody>
                    <a:bodyPr/>
                    <a:lstStyle/>
                    <a:p>
                      <a:pPr algn="ctr">
                        <a:lnSpc>
                          <a:spcPct val="115000"/>
                        </a:lnSpc>
                        <a:spcAft>
                          <a:spcPts val="0"/>
                        </a:spcAft>
                      </a:pPr>
                      <a:r>
                        <a:rPr lang="vi-VN"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 điểm cần lưu ý</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 cầu cụ thể</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419100">
                <a:tc>
                  <a:txBody>
                    <a:bodyPr/>
                    <a:lstStyle/>
                    <a:p>
                      <a:pPr algn="ctr">
                        <a:lnSpc>
                          <a:spcPct val="115000"/>
                        </a:lnSpc>
                        <a:spcAft>
                          <a:spcPts val="0"/>
                        </a:spcAft>
                      </a:pP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Bối cảnh trình bày</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419100">
                <a:tc>
                  <a:txBody>
                    <a:bodyPr/>
                    <a:lstStyle/>
                    <a:p>
                      <a:pPr algn="ctr">
                        <a:lnSpc>
                          <a:spcPct val="115000"/>
                        </a:lnSpc>
                        <a:spcAft>
                          <a:spcPts val="0"/>
                        </a:spcAft>
                      </a:pP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Xác định vấn đề trình bày</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419100">
                <a:tc>
                  <a:txBody>
                    <a:bodyPr/>
                    <a:lstStyle/>
                    <a:p>
                      <a:pPr algn="ctr">
                        <a:lnSpc>
                          <a:spcPct val="115000"/>
                        </a:lnSpc>
                        <a:spcAft>
                          <a:spcPts val="0"/>
                        </a:spcAft>
                      </a:pP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 tượng người nghe</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419100">
                <a:tc>
                  <a:txBody>
                    <a:bodyPr/>
                    <a:lstStyle/>
                    <a:p>
                      <a:pPr algn="ctr">
                        <a:lnSpc>
                          <a:spcPct val="115000"/>
                        </a:lnSpc>
                        <a:spcAft>
                          <a:spcPts val="0"/>
                        </a:spcAft>
                      </a:pP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Mục đích</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en-US" sz="36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419100">
                <a:tc>
                  <a:txBody>
                    <a:bodyPr/>
                    <a:lstStyle/>
                    <a:p>
                      <a:pPr algn="ctr">
                        <a:lnSpc>
                          <a:spcPct val="115000"/>
                        </a:lnSpc>
                        <a:spcAft>
                          <a:spcPts val="0"/>
                        </a:spcAft>
                      </a:pP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 tiện hỗ trợ</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419100">
                <a:tc rowSpan="3">
                  <a:txBody>
                    <a:bodyPr/>
                    <a:lstStyle/>
                    <a:p>
                      <a:pPr algn="ctr">
                        <a:lnSpc>
                          <a:spcPct val="115000"/>
                        </a:lnSpc>
                        <a:spcAft>
                          <a:spcPts val="0"/>
                        </a:spcAft>
                      </a:pP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en-US" sz="3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Mở đầu</a:t>
                      </a:r>
                      <a:r>
                        <a:rPr lang="en-US" sz="3600" i="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419100">
                <a:tc vMerge="1">
                  <a:txBody>
                    <a:bodyPr/>
                    <a:lstStyle/>
                    <a:p>
                      <a:endParaRPr lang="en-GB"/>
                    </a:p>
                  </a:txBody>
                  <a:tcPr/>
                </a:tc>
                <a:tc>
                  <a:txBody>
                    <a:bodyPr/>
                    <a:lstStyle/>
                    <a:p>
                      <a:pPr algn="ctr">
                        <a:lnSpc>
                          <a:spcPct val="115000"/>
                        </a:lnSpc>
                        <a:spcAft>
                          <a:spcPts val="0"/>
                        </a:spcAft>
                      </a:pPr>
                      <a:r>
                        <a:rPr lang="en-US" sz="3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 chính</a:t>
                      </a:r>
                      <a:r>
                        <a:rPr lang="en-US" sz="3600" i="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419100">
                <a:tc vMerge="1">
                  <a:txBody>
                    <a:bodyPr/>
                    <a:lstStyle/>
                    <a:p>
                      <a:endParaRPr lang="en-GB"/>
                    </a:p>
                  </a:txBody>
                  <a:tcPr/>
                </a:tc>
                <a:tc>
                  <a:txBody>
                    <a:bodyPr/>
                    <a:lstStyle/>
                    <a:p>
                      <a:pPr algn="ctr">
                        <a:lnSpc>
                          <a:spcPct val="115000"/>
                        </a:lnSpc>
                        <a:spcAft>
                          <a:spcPts val="0"/>
                        </a:spcAft>
                      </a:pPr>
                      <a:r>
                        <a:rPr lang="en-US" sz="3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 thúc</a:t>
                      </a:r>
                      <a:r>
                        <a:rPr lang="en-US" sz="3600" i="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419100">
                <a:tc>
                  <a:txBody>
                    <a:bodyPr/>
                    <a:lstStyle/>
                    <a:p>
                      <a:pPr algn="ctr">
                        <a:lnSpc>
                          <a:spcPct val="115000"/>
                        </a:lnSpc>
                        <a:spcAft>
                          <a:spcPts val="0"/>
                        </a:spcAft>
                      </a:pP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 thức và thái độ khi nói</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0"/>
                        </a:spcAft>
                      </a:pP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bl>
          </a:graphicData>
        </a:graphic>
      </p:graphicFrame>
      <p:sp>
        <p:nvSpPr>
          <p:cNvPr id="13" name="Rectangle 12"/>
          <p:cNvSpPr/>
          <p:nvPr/>
        </p:nvSpPr>
        <p:spPr>
          <a:xfrm>
            <a:off x="3915724" y="290299"/>
            <a:ext cx="12010076" cy="1649682"/>
          </a:xfrm>
          <a:prstGeom prst="rect">
            <a:avLst/>
          </a:prstGeom>
        </p:spPr>
        <p:txBody>
          <a:bodyPr wrap="square">
            <a:spAutoFit/>
          </a:bodyPr>
          <a:lstStyle/>
          <a:p>
            <a:pPr algn="just">
              <a:lnSpc>
                <a:spcPct val="115000"/>
              </a:lnSpc>
              <a:spcAft>
                <a:spcPts val="0"/>
              </a:spcAft>
            </a:pPr>
            <a:r>
              <a:rPr lang="vi-VN" sz="4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1.2.</a:t>
            </a:r>
            <a:r>
              <a:rPr lang="vi-VN" sz="4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trình bày ý kiến về một vấn đề xã hội, các em cần dự kiến một số nội dung theo bảng sau:</a:t>
            </a:r>
            <a:endParaRPr lang="en-GB" sz="4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835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2" name="Freeform 2"/>
          <p:cNvSpPr/>
          <p:nvPr/>
        </p:nvSpPr>
        <p:spPr>
          <a:xfrm>
            <a:off x="13049533" y="3721530"/>
            <a:ext cx="5558402" cy="7735630"/>
          </a:xfrm>
          <a:custGeom>
            <a:avLst/>
            <a:gdLst/>
            <a:ahLst/>
            <a:cxnLst/>
            <a:rect l="l" t="t" r="r" b="b"/>
            <a:pathLst>
              <a:path w="5558402" h="7735630">
                <a:moveTo>
                  <a:pt x="0" y="0"/>
                </a:moveTo>
                <a:lnTo>
                  <a:pt x="5558401" y="0"/>
                </a:lnTo>
                <a:lnTo>
                  <a:pt x="5558401" y="7735629"/>
                </a:lnTo>
                <a:lnTo>
                  <a:pt x="0" y="7735629"/>
                </a:lnTo>
                <a:lnTo>
                  <a:pt x="0" y="0"/>
                </a:lnTo>
                <a:close/>
              </a:path>
            </a:pathLst>
          </a:custGeom>
          <a:blipFill>
            <a:blip r:embed="rId2"/>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869918909"/>
              </p:ext>
            </p:extLst>
          </p:nvPr>
        </p:nvGraphicFramePr>
        <p:xfrm>
          <a:off x="990600" y="1485900"/>
          <a:ext cx="11582400" cy="6898006"/>
        </p:xfrm>
        <a:graphic>
          <a:graphicData uri="http://schemas.openxmlformats.org/drawingml/2006/table">
            <a:tbl>
              <a:tblPr firstRow="1" firstCol="1" bandRow="1">
                <a:effectLst>
                  <a:outerShdw blurRad="50800" dist="38100" algn="l" rotWithShape="0">
                    <a:prstClr val="black">
                      <a:alpha val="40000"/>
                    </a:prstClr>
                  </a:outerShdw>
                </a:effectLst>
              </a:tblPr>
              <a:tblGrid>
                <a:gridCol w="3978539"/>
                <a:gridCol w="7603861"/>
              </a:tblGrid>
              <a:tr h="533060">
                <a:tc>
                  <a:txBody>
                    <a:bodyPr/>
                    <a:lstStyle/>
                    <a:p>
                      <a:pPr algn="ctr">
                        <a:lnSpc>
                          <a:spcPct val="115000"/>
                        </a:lnSpc>
                        <a:spcAft>
                          <a:spcPts val="0"/>
                        </a:spcAft>
                      </a:pPr>
                      <a:r>
                        <a:rPr lang="vi-VN"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điểm cần lưu ý</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accent6">
                        <a:lumMod val="60000"/>
                        <a:lumOff val="40000"/>
                      </a:schemeClr>
                    </a:solidFill>
                  </a:tcPr>
                </a:tc>
                <a:tc>
                  <a:txBody>
                    <a:bodyPr/>
                    <a:lstStyle/>
                    <a:p>
                      <a:pPr algn="ctr">
                        <a:lnSpc>
                          <a:spcPct val="115000"/>
                        </a:lnSpc>
                        <a:spcAft>
                          <a:spcPts val="0"/>
                        </a:spcAft>
                      </a:pPr>
                      <a:r>
                        <a:rPr lang="vi-VN"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 cụ thể</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accent6">
                        <a:lumMod val="40000"/>
                        <a:lumOff val="60000"/>
                      </a:schemeClr>
                    </a:solidFill>
                  </a:tcPr>
                </a:tc>
              </a:tr>
              <a:tr h="533060">
                <a:tc>
                  <a:txBody>
                    <a:bodyPr/>
                    <a:lstStyle/>
                    <a:p>
                      <a:pPr algn="just">
                        <a:lnSpc>
                          <a:spcPct val="115000"/>
                        </a:lnSpc>
                        <a:spcAft>
                          <a:spcPts val="0"/>
                        </a:spcAf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Bối cảnh trình bày</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accent6">
                        <a:lumMod val="40000"/>
                        <a:lumOff val="60000"/>
                      </a:schemeClr>
                    </a:solidFill>
                  </a:tcPr>
                </a:tc>
                <a:tc>
                  <a:txBody>
                    <a:bodyPr/>
                    <a:lstStyle/>
                    <a:p>
                      <a:pPr algn="just">
                        <a:lnSpc>
                          <a:spcPct val="115000"/>
                        </a:lnSpc>
                        <a:spcAft>
                          <a:spcPts val="0"/>
                        </a:spcAf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gian, thời gian</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accent6">
                        <a:lumMod val="60000"/>
                        <a:lumOff val="40000"/>
                      </a:schemeClr>
                    </a:solidFill>
                  </a:tcPr>
                </a:tc>
              </a:tr>
              <a:tr h="533060">
                <a:tc>
                  <a:txBody>
                    <a:bodyPr/>
                    <a:lstStyle/>
                    <a:p>
                      <a:pPr algn="just">
                        <a:lnSpc>
                          <a:spcPct val="115000"/>
                        </a:lnSpc>
                        <a:spcAft>
                          <a:spcPts val="0"/>
                        </a:spcAf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vấn đề trình bày</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accent6">
                        <a:lumMod val="60000"/>
                        <a:lumOff val="40000"/>
                      </a:schemeClr>
                    </a:solidFill>
                  </a:tcPr>
                </a:tc>
                <a:tc>
                  <a:txBody>
                    <a:bodyPr/>
                    <a:lstStyle/>
                    <a:p>
                      <a:pPr algn="just">
                        <a:lnSpc>
                          <a:spcPct val="115000"/>
                        </a:lnSpc>
                        <a:spcAft>
                          <a:spcPts val="0"/>
                        </a:spcAf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 tài</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accent6">
                        <a:lumMod val="40000"/>
                        <a:lumOff val="60000"/>
                      </a:schemeClr>
                    </a:solidFill>
                  </a:tcPr>
                </a:tc>
              </a:tr>
              <a:tr h="533060">
                <a:tc>
                  <a:txBody>
                    <a:bodyPr/>
                    <a:lstStyle/>
                    <a:p>
                      <a:pPr algn="just">
                        <a:lnSpc>
                          <a:spcPct val="115000"/>
                        </a:lnSpc>
                        <a:spcAft>
                          <a:spcPts val="0"/>
                        </a:spcAf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 tượng người nghe</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accent6">
                        <a:lumMod val="40000"/>
                        <a:lumOff val="60000"/>
                      </a:schemeClr>
                    </a:solidFill>
                  </a:tcPr>
                </a:tc>
                <a:tc>
                  <a:txBody>
                    <a:bodyPr/>
                    <a:lstStyle/>
                    <a:p>
                      <a:pPr algn="just">
                        <a:lnSpc>
                          <a:spcPct val="115000"/>
                        </a:lnSpc>
                        <a:spcAft>
                          <a:spcPts val="0"/>
                        </a:spcAf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Thầy cô, bạn bè, người thân trong gia đình</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accent6">
                        <a:lumMod val="60000"/>
                        <a:lumOff val="40000"/>
                      </a:schemeClr>
                    </a:solidFill>
                  </a:tcPr>
                </a:tc>
              </a:tr>
              <a:tr h="533060">
                <a:tc>
                  <a:txBody>
                    <a:bodyPr/>
                    <a:lstStyle/>
                    <a:p>
                      <a:pPr algn="just">
                        <a:lnSpc>
                          <a:spcPct val="115000"/>
                        </a:lnSpc>
                        <a:spcAft>
                          <a:spcPts val="0"/>
                        </a:spcAf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 đích</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accent6">
                        <a:lumMod val="60000"/>
                        <a:lumOff val="40000"/>
                      </a:schemeClr>
                    </a:solidFill>
                  </a:tcPr>
                </a:tc>
                <a:tc>
                  <a:txBody>
                    <a:bodyPr/>
                    <a:lstStyle/>
                    <a:p>
                      <a:pPr algn="just">
                        <a:lnSpc>
                          <a:spcPct val="115000"/>
                        </a:lnSpc>
                        <a:spcAft>
                          <a:spcPts val="0"/>
                        </a:spcAf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ý kiến, thuyết phục người nghe.</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accent6">
                        <a:lumMod val="40000"/>
                        <a:lumOff val="60000"/>
                      </a:schemeClr>
                    </a:solidFill>
                  </a:tcPr>
                </a:tc>
              </a:tr>
              <a:tr h="810726">
                <a:tc>
                  <a:txBody>
                    <a:bodyPr/>
                    <a:lstStyle/>
                    <a:p>
                      <a:pPr algn="just">
                        <a:lnSpc>
                          <a:spcPct val="115000"/>
                        </a:lnSpc>
                        <a:spcAft>
                          <a:spcPts val="0"/>
                        </a:spcAf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 tiện hỗ trợ</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accent6">
                        <a:lumMod val="40000"/>
                        <a:lumOff val="60000"/>
                      </a:schemeClr>
                    </a:solidFill>
                  </a:tcPr>
                </a:tc>
                <a:tc>
                  <a:txBody>
                    <a:bodyPr/>
                    <a:lstStyle/>
                    <a:p>
                      <a:pPr algn="just">
                        <a:lnSpc>
                          <a:spcPct val="115000"/>
                        </a:lnSpc>
                        <a:spcAft>
                          <a:spcPts val="0"/>
                        </a:spcAf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Máy móc thiết bị, tranh, ảnh, video clip, sơ đồ, bảng biểu.</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accent6">
                        <a:lumMod val="60000"/>
                        <a:lumOff val="40000"/>
                      </a:schemeClr>
                    </a:solidFill>
                  </a:tcPr>
                </a:tc>
              </a:tr>
            </a:tbl>
          </a:graphicData>
        </a:graphic>
      </p:graphicFrame>
    </p:spTree>
    <p:extLst>
      <p:ext uri="{BB962C8B-B14F-4D97-AF65-F5344CB8AC3E}">
        <p14:creationId xmlns:p14="http://schemas.microsoft.com/office/powerpoint/2010/main" val="57919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3019</Words>
  <Application>Microsoft Office PowerPoint</Application>
  <PresentationFormat>Custom</PresentationFormat>
  <Paragraphs>211</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Brown Sugar</vt:lpstr>
      <vt:lpstr>Calibri</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Vintage Group Project Presentation</dc:title>
  <cp:lastModifiedBy>asus PC</cp:lastModifiedBy>
  <cp:revision>67</cp:revision>
  <dcterms:created xsi:type="dcterms:W3CDTF">2006-08-16T00:00:00Z</dcterms:created>
  <dcterms:modified xsi:type="dcterms:W3CDTF">2023-10-24T09:10:18Z</dcterms:modified>
  <dc:identifier>DAFxYpgO9h0</dc:identifier>
</cp:coreProperties>
</file>