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00.svg" ContentType="image/svg+xml"/>
  <Override PartName="/ppt/media/image102.svg" ContentType="image/svg+xml"/>
  <Override PartName="/ppt/media/image104.svg" ContentType="image/svg+xml"/>
  <Override PartName="/ppt/media/image106.svg" ContentType="image/svg+xml"/>
  <Override PartName="/ppt/media/image108.svg" ContentType="image/svg+xml"/>
  <Override PartName="/ppt/media/image110.svg" ContentType="image/svg+xml"/>
  <Override PartName="/ppt/media/image112.svg" ContentType="image/svg+xml"/>
  <Override PartName="/ppt/media/image114.svg" ContentType="image/svg+xml"/>
  <Override PartName="/ppt/media/image116.svg" ContentType="image/svg+xml"/>
  <Override PartName="/ppt/media/image118.svg" ContentType="image/svg+xml"/>
  <Override PartName="/ppt/media/image12.svg" ContentType="image/svg+xml"/>
  <Override PartName="/ppt/media/image120.svg" ContentType="image/svg+xml"/>
  <Override PartName="/ppt/media/image122.svg" ContentType="image/svg+xml"/>
  <Override PartName="/ppt/media/image124.svg" ContentType="image/svg+xml"/>
  <Override PartName="/ppt/media/image126.svg" ContentType="image/svg+xml"/>
  <Override PartName="/ppt/media/image128.svg" ContentType="image/svg+xml"/>
  <Override PartName="/ppt/media/image130.svg" ContentType="image/svg+xml"/>
  <Override PartName="/ppt/media/image132.svg" ContentType="image/svg+xml"/>
  <Override PartName="/ppt/media/image14.svg" ContentType="image/svg+xml"/>
  <Override PartName="/ppt/media/image16.svg" ContentType="image/svg+xml"/>
  <Override PartName="/ppt/media/image18.svg" ContentType="image/svg+xml"/>
  <Override PartName="/ppt/media/image2.svg" ContentType="image/svg+xml"/>
  <Override PartName="/ppt/media/image20.svg" ContentType="image/svg+xml"/>
  <Override PartName="/ppt/media/image25.svg" ContentType="image/svg+xml"/>
  <Override PartName="/ppt/media/image27.svg" ContentType="image/svg+xml"/>
  <Override PartName="/ppt/media/image29.svg" ContentType="image/svg+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svg" ContentType="image/svg+xml"/>
  <Override PartName="/ppt/media/image41.svg" ContentType="image/svg+xml"/>
  <Override PartName="/ppt/media/image43.svg" ContentType="image/svg+xml"/>
  <Override PartName="/ppt/media/image45.svg" ContentType="image/svg+xml"/>
  <Override PartName="/ppt/media/image47.svg" ContentType="image/svg+xml"/>
  <Override PartName="/ppt/media/image49.svg" ContentType="image/svg+xml"/>
  <Override PartName="/ppt/media/image51.svg" ContentType="image/svg+xml"/>
  <Override PartName="/ppt/media/image53.svg" ContentType="image/svg+xml"/>
  <Override PartName="/ppt/media/image55.svg" ContentType="image/svg+xml"/>
  <Override PartName="/ppt/media/image57.svg" ContentType="image/svg+xml"/>
  <Override PartName="/ppt/media/image59.svg" ContentType="image/svg+xml"/>
  <Override PartName="/ppt/media/image6.svg" ContentType="image/svg+xml"/>
  <Override PartName="/ppt/media/image61.svg" ContentType="image/svg+xml"/>
  <Override PartName="/ppt/media/image63.svg" ContentType="image/svg+xml"/>
  <Override PartName="/ppt/media/image65.svg" ContentType="image/svg+xml"/>
  <Override PartName="/ppt/media/image67.svg" ContentType="image/svg+xml"/>
  <Override PartName="/ppt/media/image69.svg" ContentType="image/svg+xml"/>
  <Override PartName="/ppt/media/image71.svg" ContentType="image/svg+xml"/>
  <Override PartName="/ppt/media/image73.svg" ContentType="image/svg+xml"/>
  <Override PartName="/ppt/media/image75.svg" ContentType="image/svg+xml"/>
  <Override PartName="/ppt/media/image77.svg" ContentType="image/svg+xml"/>
  <Override PartName="/ppt/media/image79.svg" ContentType="image/svg+xml"/>
  <Override PartName="/ppt/media/image8.svg" ContentType="image/svg+xml"/>
  <Override PartName="/ppt/media/image81.svg" ContentType="image/svg+xml"/>
  <Override PartName="/ppt/media/image83.svg" ContentType="image/svg+xml"/>
  <Override PartName="/ppt/media/image85.svg" ContentType="image/svg+xml"/>
  <Override PartName="/ppt/media/image87.svg" ContentType="image/svg+xml"/>
  <Override PartName="/ppt/media/image89.svg" ContentType="image/svg+xml"/>
  <Override PartName="/ppt/media/image91.svg" ContentType="image/svg+xml"/>
  <Override PartName="/ppt/media/image93.svg" ContentType="image/svg+xml"/>
  <Override PartName="/ppt/media/image95.svg" ContentType="image/svg+xml"/>
  <Override PartName="/ppt/media/image98.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1" r:id="rId4"/>
    <p:sldId id="272" r:id="rId5"/>
    <p:sldId id="273" r:id="rId6"/>
    <p:sldId id="274" r:id="rId7"/>
    <p:sldId id="275" r:id="rId8"/>
    <p:sldId id="276" r:id="rId9"/>
    <p:sldId id="280" r:id="rId10"/>
    <p:sldId id="277" r:id="rId11"/>
    <p:sldId id="279" r:id="rId12"/>
    <p:sldId id="278" r:id="rId13"/>
    <p:sldId id="281" r:id="rId14"/>
    <p:sldId id="282" r:id="rId15"/>
    <p:sldId id="283" r:id="rId16"/>
    <p:sldId id="258" r:id="rId17"/>
    <p:sldId id="284" r:id="rId18"/>
    <p:sldId id="286" r:id="rId19"/>
    <p:sldId id="285" r:id="rId20"/>
    <p:sldId id="287" r:id="rId21"/>
    <p:sldId id="288" r:id="rId22"/>
    <p:sldId id="289" r:id="rId23"/>
    <p:sldId id="290" r:id="rId24"/>
    <p:sldId id="319" r:id="rId25"/>
    <p:sldId id="292" r:id="rId26"/>
    <p:sldId id="291" r:id="rId27"/>
    <p:sldId id="293" r:id="rId28"/>
    <p:sldId id="295" r:id="rId29"/>
    <p:sldId id="294" r:id="rId30"/>
    <p:sldId id="296" r:id="rId31"/>
    <p:sldId id="299" r:id="rId32"/>
    <p:sldId id="298" r:id="rId33"/>
    <p:sldId id="257" r:id="rId34"/>
    <p:sldId id="264" r:id="rId35"/>
    <p:sldId id="265" r:id="rId36"/>
    <p:sldId id="300" r:id="rId37"/>
    <p:sldId id="301" r:id="rId38"/>
    <p:sldId id="297" r:id="rId39"/>
    <p:sldId id="259" r:id="rId40"/>
    <p:sldId id="260" r:id="rId41"/>
    <p:sldId id="263" r:id="rId42"/>
    <p:sldId id="302" r:id="rId43"/>
    <p:sldId id="303" r:id="rId44"/>
    <p:sldId id="304" r:id="rId45"/>
    <p:sldId id="266" r:id="rId46"/>
    <p:sldId id="305" r:id="rId47"/>
    <p:sldId id="267" r:id="rId48"/>
    <p:sldId id="270" r:id="rId4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varScale="1">
        <p:scale>
          <a:sx n="44" d="100"/>
          <a:sy n="44" d="100"/>
        </p:scale>
        <p:origin x="66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7" Type="http://schemas.openxmlformats.org/officeDocument/2006/relationships/slideLayout" Target="../slideLayouts/slideLayout7.xml"/><Relationship Id="rId16" Type="http://schemas.openxmlformats.org/officeDocument/2006/relationships/image" Target="../media/image16.svg"/><Relationship Id="rId15" Type="http://schemas.openxmlformats.org/officeDocument/2006/relationships/image" Target="../media/image15.png"/><Relationship Id="rId14" Type="http://schemas.openxmlformats.org/officeDocument/2006/relationships/image" Target="../media/image14.svg"/><Relationship Id="rId13" Type="http://schemas.openxmlformats.org/officeDocument/2006/relationships/image" Target="../media/image13.png"/><Relationship Id="rId12" Type="http://schemas.openxmlformats.org/officeDocument/2006/relationships/image" Target="../media/image12.svg"/><Relationship Id="rId11" Type="http://schemas.openxmlformats.org/officeDocument/2006/relationships/image" Target="../media/image11.png"/><Relationship Id="rId10" Type="http://schemas.openxmlformats.org/officeDocument/2006/relationships/image" Target="../media/image10.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78.png"/><Relationship Id="rId8" Type="http://schemas.openxmlformats.org/officeDocument/2006/relationships/image" Target="../media/image77.svg"/><Relationship Id="rId7" Type="http://schemas.openxmlformats.org/officeDocument/2006/relationships/image" Target="../media/image76.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 Id="rId3" Type="http://schemas.openxmlformats.org/officeDocument/2006/relationships/image" Target="../media/image72.png"/><Relationship Id="rId2" Type="http://schemas.openxmlformats.org/officeDocument/2006/relationships/image" Target="../media/image71.svg"/><Relationship Id="rId17" Type="http://schemas.openxmlformats.org/officeDocument/2006/relationships/slideLayout" Target="../slideLayouts/slideLayout7.xml"/><Relationship Id="rId16" Type="http://schemas.openxmlformats.org/officeDocument/2006/relationships/image" Target="../media/image85.svg"/><Relationship Id="rId15" Type="http://schemas.openxmlformats.org/officeDocument/2006/relationships/image" Target="../media/image84.png"/><Relationship Id="rId14" Type="http://schemas.openxmlformats.org/officeDocument/2006/relationships/image" Target="../media/image83.svg"/><Relationship Id="rId13" Type="http://schemas.openxmlformats.org/officeDocument/2006/relationships/image" Target="../media/image82.png"/><Relationship Id="rId12" Type="http://schemas.openxmlformats.org/officeDocument/2006/relationships/image" Target="../media/image81.svg"/><Relationship Id="rId11" Type="http://schemas.openxmlformats.org/officeDocument/2006/relationships/image" Target="../media/image80.png"/><Relationship Id="rId10" Type="http://schemas.openxmlformats.org/officeDocument/2006/relationships/image" Target="../media/image79.svg"/><Relationship Id="rId1" Type="http://schemas.openxmlformats.org/officeDocument/2006/relationships/image" Target="../media/image70.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84.png"/><Relationship Id="rId7" Type="http://schemas.openxmlformats.org/officeDocument/2006/relationships/image" Target="../media/image82.png"/><Relationship Id="rId6" Type="http://schemas.openxmlformats.org/officeDocument/2006/relationships/image" Target="../media/image80.png"/><Relationship Id="rId5" Type="http://schemas.openxmlformats.org/officeDocument/2006/relationships/image" Target="../media/image78.png"/><Relationship Id="rId4" Type="http://schemas.openxmlformats.org/officeDocument/2006/relationships/image" Target="../media/image76.png"/><Relationship Id="rId3" Type="http://schemas.openxmlformats.org/officeDocument/2006/relationships/image" Target="../media/image74.png"/><Relationship Id="rId2" Type="http://schemas.openxmlformats.org/officeDocument/2006/relationships/image" Target="../media/image72.png"/><Relationship Id="rId1" Type="http://schemas.openxmlformats.org/officeDocument/2006/relationships/image" Target="../media/image70.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54.png"/><Relationship Id="rId7" Type="http://schemas.openxmlformats.org/officeDocument/2006/relationships/image" Target="../media/image26.png"/><Relationship Id="rId6" Type="http://schemas.openxmlformats.org/officeDocument/2006/relationships/image" Target="../media/image24.png"/><Relationship Id="rId5" Type="http://schemas.openxmlformats.org/officeDocument/2006/relationships/image" Target="../media/image89.svg"/><Relationship Id="rId4" Type="http://schemas.openxmlformats.org/officeDocument/2006/relationships/image" Target="../media/image88.png"/><Relationship Id="rId3" Type="http://schemas.openxmlformats.org/officeDocument/2006/relationships/image" Target="../media/image52.png"/><Relationship Id="rId2" Type="http://schemas.openxmlformats.org/officeDocument/2006/relationships/image" Target="../media/image87.svg"/><Relationship Id="rId1" Type="http://schemas.openxmlformats.org/officeDocument/2006/relationships/image" Target="../media/image86.png"/></Relationships>
</file>

<file path=ppt/slides/_rels/slide13.xml.rels><?xml version="1.0" encoding="UTF-8" standalone="yes"?>
<Relationships xmlns="http://schemas.openxmlformats.org/package/2006/relationships"><Relationship Id="rId9" Type="http://schemas.openxmlformats.org/officeDocument/2006/relationships/image" Target="../media/image94.png"/><Relationship Id="rId8" Type="http://schemas.openxmlformats.org/officeDocument/2006/relationships/image" Target="../media/image24.png"/><Relationship Id="rId7" Type="http://schemas.openxmlformats.org/officeDocument/2006/relationships/image" Target="../media/image11.png"/><Relationship Id="rId6" Type="http://schemas.openxmlformats.org/officeDocument/2006/relationships/image" Target="../media/image93.svg"/><Relationship Id="rId5" Type="http://schemas.openxmlformats.org/officeDocument/2006/relationships/image" Target="../media/image92.png"/><Relationship Id="rId4" Type="http://schemas.openxmlformats.org/officeDocument/2006/relationships/image" Target="../media/image91.svg"/><Relationship Id="rId3" Type="http://schemas.openxmlformats.org/officeDocument/2006/relationships/image" Target="../media/image90.png"/><Relationship Id="rId2" Type="http://schemas.openxmlformats.org/officeDocument/2006/relationships/image" Target="../media/image19.png"/><Relationship Id="rId13" Type="http://schemas.openxmlformats.org/officeDocument/2006/relationships/slideLayout" Target="../slideLayouts/slideLayout7.xml"/><Relationship Id="rId12" Type="http://schemas.openxmlformats.org/officeDocument/2006/relationships/image" Target="../media/image26.png"/><Relationship Id="rId11" Type="http://schemas.openxmlformats.org/officeDocument/2006/relationships/image" Target="../media/image34.png"/><Relationship Id="rId10" Type="http://schemas.openxmlformats.org/officeDocument/2006/relationships/image" Target="../media/image95.sv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9" Type="http://schemas.openxmlformats.org/officeDocument/2006/relationships/image" Target="../media/image97.png"/><Relationship Id="rId8" Type="http://schemas.openxmlformats.org/officeDocument/2006/relationships/image" Target="../media/image78.png"/><Relationship Id="rId7" Type="http://schemas.openxmlformats.org/officeDocument/2006/relationships/image" Target="../media/image28.png"/><Relationship Id="rId6" Type="http://schemas.openxmlformats.org/officeDocument/2006/relationships/image" Target="../media/image26.png"/><Relationship Id="rId5" Type="http://schemas.openxmlformats.org/officeDocument/2006/relationships/image" Target="../media/image96.jpeg"/><Relationship Id="rId4" Type="http://schemas.openxmlformats.org/officeDocument/2006/relationships/image" Target="../media/image11.png"/><Relationship Id="rId3" Type="http://schemas.openxmlformats.org/officeDocument/2006/relationships/image" Target="../media/image24.png"/><Relationship Id="rId2" Type="http://schemas.openxmlformats.org/officeDocument/2006/relationships/image" Target="../media/image19.png"/><Relationship Id="rId12" Type="http://schemas.openxmlformats.org/officeDocument/2006/relationships/slideLayout" Target="../slideLayouts/slideLayout7.xml"/><Relationship Id="rId11" Type="http://schemas.openxmlformats.org/officeDocument/2006/relationships/image" Target="../media/image34.png"/><Relationship Id="rId10" Type="http://schemas.openxmlformats.org/officeDocument/2006/relationships/image" Target="../media/image98.svg"/><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106.svg"/><Relationship Id="rId7" Type="http://schemas.openxmlformats.org/officeDocument/2006/relationships/image" Target="../media/image105.png"/><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svg"/><Relationship Id="rId3" Type="http://schemas.openxmlformats.org/officeDocument/2006/relationships/image" Target="../media/image101.png"/><Relationship Id="rId2" Type="http://schemas.openxmlformats.org/officeDocument/2006/relationships/image" Target="../media/image100.svg"/><Relationship Id="rId12" Type="http://schemas.openxmlformats.org/officeDocument/2006/relationships/slideLayout" Target="../slideLayouts/slideLayout7.xml"/><Relationship Id="rId11" Type="http://schemas.openxmlformats.org/officeDocument/2006/relationships/image" Target="../media/image48.png"/><Relationship Id="rId10" Type="http://schemas.openxmlformats.org/officeDocument/2006/relationships/image" Target="../media/image78.png"/><Relationship Id="rId1" Type="http://schemas.openxmlformats.org/officeDocument/2006/relationships/image" Target="../media/image99.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8.png"/><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42.png"/><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image" Target="../media/image36.png"/></Relationships>
</file>

<file path=ppt/slides/_rels/slide17.xml.rels><?xml version="1.0" encoding="UTF-8" standalone="yes"?>
<Relationships xmlns="http://schemas.openxmlformats.org/package/2006/relationships"><Relationship Id="rId9" Type="http://schemas.openxmlformats.org/officeDocument/2006/relationships/image" Target="../media/image113.png"/><Relationship Id="rId8" Type="http://schemas.openxmlformats.org/officeDocument/2006/relationships/image" Target="../media/image112.svg"/><Relationship Id="rId7" Type="http://schemas.openxmlformats.org/officeDocument/2006/relationships/image" Target="../media/image111.png"/><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8.svg"/><Relationship Id="rId3" Type="http://schemas.openxmlformats.org/officeDocument/2006/relationships/image" Target="../media/image107.png"/><Relationship Id="rId2" Type="http://schemas.openxmlformats.org/officeDocument/2006/relationships/image" Target="../media/image52.png"/><Relationship Id="rId16" Type="http://schemas.openxmlformats.org/officeDocument/2006/relationships/slideLayout" Target="../slideLayouts/slideLayout7.xml"/><Relationship Id="rId15" Type="http://schemas.openxmlformats.org/officeDocument/2006/relationships/image" Target="../media/image64.png"/><Relationship Id="rId14" Type="http://schemas.openxmlformats.org/officeDocument/2006/relationships/image" Target="../media/image118.svg"/><Relationship Id="rId13" Type="http://schemas.openxmlformats.org/officeDocument/2006/relationships/image" Target="../media/image117.png"/><Relationship Id="rId12" Type="http://schemas.openxmlformats.org/officeDocument/2006/relationships/image" Target="../media/image116.svg"/><Relationship Id="rId11" Type="http://schemas.openxmlformats.org/officeDocument/2006/relationships/image" Target="../media/image115.png"/><Relationship Id="rId10" Type="http://schemas.openxmlformats.org/officeDocument/2006/relationships/image" Target="../media/image114.svg"/><Relationship Id="rId1" Type="http://schemas.openxmlformats.org/officeDocument/2006/relationships/image" Target="../media/image62.png"/></Relationships>
</file>

<file path=ppt/slides/_rels/slide18.xml.rels><?xml version="1.0" encoding="UTF-8" standalone="yes"?>
<Relationships xmlns="http://schemas.openxmlformats.org/package/2006/relationships"><Relationship Id="rId9" Type="http://schemas.openxmlformats.org/officeDocument/2006/relationships/image" Target="../media/image126.svg"/><Relationship Id="rId8" Type="http://schemas.openxmlformats.org/officeDocument/2006/relationships/image" Target="../media/image125.png"/><Relationship Id="rId7" Type="http://schemas.openxmlformats.org/officeDocument/2006/relationships/image" Target="../media/image124.svg"/><Relationship Id="rId6" Type="http://schemas.openxmlformats.org/officeDocument/2006/relationships/image" Target="../media/image123.png"/><Relationship Id="rId5" Type="http://schemas.openxmlformats.org/officeDocument/2006/relationships/image" Target="../media/image122.svg"/><Relationship Id="rId4" Type="http://schemas.openxmlformats.org/officeDocument/2006/relationships/image" Target="../media/image121.png"/><Relationship Id="rId3" Type="http://schemas.openxmlformats.org/officeDocument/2006/relationships/image" Target="../media/image52.png"/><Relationship Id="rId2" Type="http://schemas.openxmlformats.org/officeDocument/2006/relationships/image" Target="../media/image120.svg"/><Relationship Id="rId15" Type="http://schemas.openxmlformats.org/officeDocument/2006/relationships/slideLayout" Target="../slideLayouts/slideLayout7.xml"/><Relationship Id="rId14" Type="http://schemas.openxmlformats.org/officeDocument/2006/relationships/image" Target="../media/image48.png"/><Relationship Id="rId13" Type="http://schemas.openxmlformats.org/officeDocument/2006/relationships/image" Target="../media/image82.png"/><Relationship Id="rId12" Type="http://schemas.openxmlformats.org/officeDocument/2006/relationships/image" Target="../media/image76.png"/><Relationship Id="rId11" Type="http://schemas.openxmlformats.org/officeDocument/2006/relationships/image" Target="../media/image128.svg"/><Relationship Id="rId10" Type="http://schemas.openxmlformats.org/officeDocument/2006/relationships/image" Target="../media/image127.png"/><Relationship Id="rId1" Type="http://schemas.openxmlformats.org/officeDocument/2006/relationships/image" Target="../media/image119.pn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4.png"/><Relationship Id="rId7" Type="http://schemas.openxmlformats.org/officeDocument/2006/relationships/image" Target="../media/image32.png"/><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6.png"/><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9" Type="http://schemas.openxmlformats.org/officeDocument/2006/relationships/image" Target="../media/image25.svg"/><Relationship Id="rId8" Type="http://schemas.openxmlformats.org/officeDocument/2006/relationships/image" Target="../media/image24.png"/><Relationship Id="rId7" Type="http://schemas.openxmlformats.org/officeDocument/2006/relationships/image" Target="../media/image23.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svg"/><Relationship Id="rId3" Type="http://schemas.openxmlformats.org/officeDocument/2006/relationships/image" Target="../media/image19.png"/><Relationship Id="rId20" Type="http://schemas.openxmlformats.org/officeDocument/2006/relationships/slideLayout" Target="../slideLayouts/slideLayout7.xml"/><Relationship Id="rId2" Type="http://schemas.openxmlformats.org/officeDocument/2006/relationships/image" Target="../media/image18.svg"/><Relationship Id="rId19" Type="http://schemas.openxmlformats.org/officeDocument/2006/relationships/image" Target="../media/image35.svg"/><Relationship Id="rId18" Type="http://schemas.openxmlformats.org/officeDocument/2006/relationships/image" Target="../media/image34.png"/><Relationship Id="rId17" Type="http://schemas.openxmlformats.org/officeDocument/2006/relationships/image" Target="../media/image33.svg"/><Relationship Id="rId16" Type="http://schemas.openxmlformats.org/officeDocument/2006/relationships/image" Target="../media/image32.png"/><Relationship Id="rId15" Type="http://schemas.openxmlformats.org/officeDocument/2006/relationships/image" Target="../media/image31.svg"/><Relationship Id="rId14" Type="http://schemas.openxmlformats.org/officeDocument/2006/relationships/image" Target="../media/image30.png"/><Relationship Id="rId13" Type="http://schemas.openxmlformats.org/officeDocument/2006/relationships/image" Target="../media/image29.svg"/><Relationship Id="rId12" Type="http://schemas.openxmlformats.org/officeDocument/2006/relationships/image" Target="../media/image28.png"/><Relationship Id="rId11" Type="http://schemas.openxmlformats.org/officeDocument/2006/relationships/image" Target="../media/image27.svg"/><Relationship Id="rId10" Type="http://schemas.openxmlformats.org/officeDocument/2006/relationships/image" Target="../media/image26.png"/><Relationship Id="rId1" Type="http://schemas.openxmlformats.org/officeDocument/2006/relationships/image" Target="../media/image17.png"/></Relationships>
</file>

<file path=ppt/slides/_rels/slide20.xml.rels><?xml version="1.0" encoding="UTF-8" standalone="yes"?>
<Relationships xmlns="http://schemas.openxmlformats.org/package/2006/relationships"><Relationship Id="rId9" Type="http://schemas.openxmlformats.org/officeDocument/2006/relationships/image" Target="../media/image94.png"/><Relationship Id="rId8" Type="http://schemas.openxmlformats.org/officeDocument/2006/relationships/image" Target="../media/image24.png"/><Relationship Id="rId7" Type="http://schemas.openxmlformats.org/officeDocument/2006/relationships/image" Target="../media/image11.png"/><Relationship Id="rId6" Type="http://schemas.openxmlformats.org/officeDocument/2006/relationships/image" Target="../media/image93.svg"/><Relationship Id="rId5" Type="http://schemas.openxmlformats.org/officeDocument/2006/relationships/image" Target="../media/image92.png"/><Relationship Id="rId4" Type="http://schemas.openxmlformats.org/officeDocument/2006/relationships/image" Target="../media/image91.svg"/><Relationship Id="rId3" Type="http://schemas.openxmlformats.org/officeDocument/2006/relationships/image" Target="../media/image90.png"/><Relationship Id="rId2" Type="http://schemas.openxmlformats.org/officeDocument/2006/relationships/image" Target="../media/image19.png"/><Relationship Id="rId13" Type="http://schemas.openxmlformats.org/officeDocument/2006/relationships/slideLayout" Target="../slideLayouts/slideLayout7.xml"/><Relationship Id="rId12" Type="http://schemas.openxmlformats.org/officeDocument/2006/relationships/image" Target="../media/image26.png"/><Relationship Id="rId11" Type="http://schemas.openxmlformats.org/officeDocument/2006/relationships/image" Target="../media/image34.png"/><Relationship Id="rId10" Type="http://schemas.openxmlformats.org/officeDocument/2006/relationships/image" Target="../media/image95.svg"/><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9" Type="http://schemas.openxmlformats.org/officeDocument/2006/relationships/image" Target="../media/image94.png"/><Relationship Id="rId8" Type="http://schemas.openxmlformats.org/officeDocument/2006/relationships/image" Target="../media/image24.png"/><Relationship Id="rId7" Type="http://schemas.openxmlformats.org/officeDocument/2006/relationships/image" Target="../media/image11.png"/><Relationship Id="rId6" Type="http://schemas.openxmlformats.org/officeDocument/2006/relationships/image" Target="../media/image93.svg"/><Relationship Id="rId5" Type="http://schemas.openxmlformats.org/officeDocument/2006/relationships/image" Target="../media/image92.png"/><Relationship Id="rId4" Type="http://schemas.openxmlformats.org/officeDocument/2006/relationships/image" Target="../media/image91.svg"/><Relationship Id="rId3" Type="http://schemas.openxmlformats.org/officeDocument/2006/relationships/image" Target="../media/image90.png"/><Relationship Id="rId2" Type="http://schemas.openxmlformats.org/officeDocument/2006/relationships/image" Target="../media/image19.png"/><Relationship Id="rId13" Type="http://schemas.openxmlformats.org/officeDocument/2006/relationships/slideLayout" Target="../slideLayouts/slideLayout7.xml"/><Relationship Id="rId12" Type="http://schemas.openxmlformats.org/officeDocument/2006/relationships/image" Target="../media/image26.png"/><Relationship Id="rId11" Type="http://schemas.openxmlformats.org/officeDocument/2006/relationships/image" Target="../media/image34.png"/><Relationship Id="rId10" Type="http://schemas.openxmlformats.org/officeDocument/2006/relationships/image" Target="../media/image95.svg"/><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9" Type="http://schemas.openxmlformats.org/officeDocument/2006/relationships/image" Target="../media/image94.png"/><Relationship Id="rId8" Type="http://schemas.openxmlformats.org/officeDocument/2006/relationships/image" Target="../media/image24.png"/><Relationship Id="rId7" Type="http://schemas.openxmlformats.org/officeDocument/2006/relationships/image" Target="../media/image11.png"/><Relationship Id="rId6" Type="http://schemas.openxmlformats.org/officeDocument/2006/relationships/image" Target="../media/image93.svg"/><Relationship Id="rId5" Type="http://schemas.openxmlformats.org/officeDocument/2006/relationships/image" Target="../media/image92.png"/><Relationship Id="rId4" Type="http://schemas.openxmlformats.org/officeDocument/2006/relationships/image" Target="../media/image91.svg"/><Relationship Id="rId3" Type="http://schemas.openxmlformats.org/officeDocument/2006/relationships/image" Target="../media/image90.png"/><Relationship Id="rId2" Type="http://schemas.openxmlformats.org/officeDocument/2006/relationships/image" Target="../media/image19.png"/><Relationship Id="rId13" Type="http://schemas.openxmlformats.org/officeDocument/2006/relationships/slideLayout" Target="../slideLayouts/slideLayout7.xml"/><Relationship Id="rId12" Type="http://schemas.openxmlformats.org/officeDocument/2006/relationships/image" Target="../media/image26.png"/><Relationship Id="rId11" Type="http://schemas.openxmlformats.org/officeDocument/2006/relationships/image" Target="../media/image34.png"/><Relationship Id="rId10" Type="http://schemas.openxmlformats.org/officeDocument/2006/relationships/image" Target="../media/image95.svg"/><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9" Type="http://schemas.openxmlformats.org/officeDocument/2006/relationships/image" Target="../media/image94.png"/><Relationship Id="rId8" Type="http://schemas.openxmlformats.org/officeDocument/2006/relationships/image" Target="../media/image132.svg"/><Relationship Id="rId7" Type="http://schemas.openxmlformats.org/officeDocument/2006/relationships/image" Target="../media/image131.png"/><Relationship Id="rId6" Type="http://schemas.openxmlformats.org/officeDocument/2006/relationships/image" Target="../media/image118.svg"/><Relationship Id="rId5" Type="http://schemas.openxmlformats.org/officeDocument/2006/relationships/image" Target="../media/image117.png"/><Relationship Id="rId4" Type="http://schemas.openxmlformats.org/officeDocument/2006/relationships/image" Target="../media/image54.png"/><Relationship Id="rId3" Type="http://schemas.openxmlformats.org/officeDocument/2006/relationships/image" Target="../media/image24.png"/><Relationship Id="rId2" Type="http://schemas.openxmlformats.org/officeDocument/2006/relationships/image" Target="../media/image130.svg"/><Relationship Id="rId12" Type="http://schemas.openxmlformats.org/officeDocument/2006/relationships/slideLayout" Target="../slideLayouts/slideLayout7.xml"/><Relationship Id="rId11" Type="http://schemas.openxmlformats.org/officeDocument/2006/relationships/image" Target="../media/image11.png"/><Relationship Id="rId10" Type="http://schemas.openxmlformats.org/officeDocument/2006/relationships/image" Target="../media/image95.svg"/><Relationship Id="rId1" Type="http://schemas.openxmlformats.org/officeDocument/2006/relationships/image" Target="../media/image129.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8.png"/><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42.png"/><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image" Target="../media/image36.png"/></Relationships>
</file>

<file path=ppt/slides/_rels/slide26.xml.rels><?xml version="1.0" encoding="UTF-8" standalone="yes"?>
<Relationships xmlns="http://schemas.openxmlformats.org/package/2006/relationships"><Relationship Id="rId9" Type="http://schemas.openxmlformats.org/officeDocument/2006/relationships/image" Target="../media/image98.svg"/><Relationship Id="rId8" Type="http://schemas.openxmlformats.org/officeDocument/2006/relationships/image" Target="../media/image97.png"/><Relationship Id="rId7" Type="http://schemas.openxmlformats.org/officeDocument/2006/relationships/image" Target="../media/image78.png"/><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11.png"/><Relationship Id="rId3" Type="http://schemas.openxmlformats.org/officeDocument/2006/relationships/image" Target="../media/image24.png"/><Relationship Id="rId2" Type="http://schemas.openxmlformats.org/officeDocument/2006/relationships/image" Target="../media/image19.png"/><Relationship Id="rId11" Type="http://schemas.openxmlformats.org/officeDocument/2006/relationships/slideLayout" Target="../slideLayouts/slideLayout7.xml"/><Relationship Id="rId10" Type="http://schemas.openxmlformats.org/officeDocument/2006/relationships/image" Target="../media/image34.png"/><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9" Type="http://schemas.openxmlformats.org/officeDocument/2006/relationships/image" Target="../media/image98.svg"/><Relationship Id="rId8" Type="http://schemas.openxmlformats.org/officeDocument/2006/relationships/image" Target="../media/image97.png"/><Relationship Id="rId7" Type="http://schemas.openxmlformats.org/officeDocument/2006/relationships/image" Target="../media/image78.png"/><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11.png"/><Relationship Id="rId3" Type="http://schemas.openxmlformats.org/officeDocument/2006/relationships/image" Target="../media/image24.png"/><Relationship Id="rId2" Type="http://schemas.openxmlformats.org/officeDocument/2006/relationships/image" Target="../media/image19.png"/><Relationship Id="rId11" Type="http://schemas.openxmlformats.org/officeDocument/2006/relationships/slideLayout" Target="../slideLayouts/slideLayout7.xml"/><Relationship Id="rId10" Type="http://schemas.openxmlformats.org/officeDocument/2006/relationships/image" Target="../media/image34.png"/><Relationship Id="rId1" Type="http://schemas.openxmlformats.org/officeDocument/2006/relationships/image" Target="../media/image17.png"/></Relationships>
</file>

<file path=ppt/slides/_rels/slide28.xml.rels><?xml version="1.0" encoding="UTF-8" standalone="yes"?>
<Relationships xmlns="http://schemas.openxmlformats.org/package/2006/relationships"><Relationship Id="rId9" Type="http://schemas.openxmlformats.org/officeDocument/2006/relationships/image" Target="../media/image98.svg"/><Relationship Id="rId8" Type="http://schemas.openxmlformats.org/officeDocument/2006/relationships/image" Target="../media/image97.png"/><Relationship Id="rId7" Type="http://schemas.openxmlformats.org/officeDocument/2006/relationships/image" Target="../media/image78.png"/><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11.png"/><Relationship Id="rId3" Type="http://schemas.openxmlformats.org/officeDocument/2006/relationships/image" Target="../media/image24.png"/><Relationship Id="rId2" Type="http://schemas.openxmlformats.org/officeDocument/2006/relationships/image" Target="../media/image19.png"/><Relationship Id="rId11" Type="http://schemas.openxmlformats.org/officeDocument/2006/relationships/slideLayout" Target="../slideLayouts/slideLayout7.xml"/><Relationship Id="rId10" Type="http://schemas.openxmlformats.org/officeDocument/2006/relationships/image" Target="../media/image34.png"/><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9" Type="http://schemas.openxmlformats.org/officeDocument/2006/relationships/image" Target="../media/image98.svg"/><Relationship Id="rId8" Type="http://schemas.openxmlformats.org/officeDocument/2006/relationships/image" Target="../media/image97.png"/><Relationship Id="rId7" Type="http://schemas.openxmlformats.org/officeDocument/2006/relationships/image" Target="../media/image78.png"/><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11.png"/><Relationship Id="rId3" Type="http://schemas.openxmlformats.org/officeDocument/2006/relationships/image" Target="../media/image24.png"/><Relationship Id="rId2" Type="http://schemas.openxmlformats.org/officeDocument/2006/relationships/image" Target="../media/image19.png"/><Relationship Id="rId11" Type="http://schemas.openxmlformats.org/officeDocument/2006/relationships/slideLayout" Target="../slideLayouts/slideLayout7.xml"/><Relationship Id="rId10" Type="http://schemas.openxmlformats.org/officeDocument/2006/relationships/image" Target="../media/image34.png"/><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image" Target="../media/image43.svg"/><Relationship Id="rId7" Type="http://schemas.openxmlformats.org/officeDocument/2006/relationships/image" Target="../media/image42.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3" Type="http://schemas.openxmlformats.org/officeDocument/2006/relationships/image" Target="../media/image38.png"/><Relationship Id="rId2" Type="http://schemas.openxmlformats.org/officeDocument/2006/relationships/image" Target="../media/image37.svg"/><Relationship Id="rId15" Type="http://schemas.openxmlformats.org/officeDocument/2006/relationships/slideLayout" Target="../slideLayouts/slideLayout7.xml"/><Relationship Id="rId14" Type="http://schemas.openxmlformats.org/officeDocument/2006/relationships/image" Target="../media/image49.svg"/><Relationship Id="rId13" Type="http://schemas.openxmlformats.org/officeDocument/2006/relationships/image" Target="../media/image48.png"/><Relationship Id="rId12" Type="http://schemas.openxmlformats.org/officeDocument/2006/relationships/image" Target="../media/image47.svg"/><Relationship Id="rId11" Type="http://schemas.openxmlformats.org/officeDocument/2006/relationships/image" Target="../media/image46.png"/><Relationship Id="rId10" Type="http://schemas.openxmlformats.org/officeDocument/2006/relationships/image" Target="../media/image45.svg"/><Relationship Id="rId1" Type="http://schemas.openxmlformats.org/officeDocument/2006/relationships/image" Target="../media/image36.png"/></Relationships>
</file>

<file path=ppt/slides/_rels/slide30.xml.rels><?xml version="1.0" encoding="UTF-8" standalone="yes"?>
<Relationships xmlns="http://schemas.openxmlformats.org/package/2006/relationships"><Relationship Id="rId9" Type="http://schemas.openxmlformats.org/officeDocument/2006/relationships/image" Target="../media/image98.svg"/><Relationship Id="rId8" Type="http://schemas.openxmlformats.org/officeDocument/2006/relationships/image" Target="../media/image97.png"/><Relationship Id="rId7" Type="http://schemas.openxmlformats.org/officeDocument/2006/relationships/image" Target="../media/image78.png"/><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11.png"/><Relationship Id="rId3" Type="http://schemas.openxmlformats.org/officeDocument/2006/relationships/image" Target="../media/image24.png"/><Relationship Id="rId2" Type="http://schemas.openxmlformats.org/officeDocument/2006/relationships/image" Target="../media/image19.png"/><Relationship Id="rId11" Type="http://schemas.openxmlformats.org/officeDocument/2006/relationships/slideLayout" Target="../slideLayouts/slideLayout7.xml"/><Relationship Id="rId10" Type="http://schemas.openxmlformats.org/officeDocument/2006/relationships/image" Target="../media/image34.png"/><Relationship Id="rId1" Type="http://schemas.openxmlformats.org/officeDocument/2006/relationships/image" Target="../media/image17.png"/></Relationships>
</file>

<file path=ppt/slides/_rels/slide31.xml.rels><?xml version="1.0" encoding="UTF-8" standalone="yes"?>
<Relationships xmlns="http://schemas.openxmlformats.org/package/2006/relationships"><Relationship Id="rId9" Type="http://schemas.openxmlformats.org/officeDocument/2006/relationships/image" Target="../media/image98.svg"/><Relationship Id="rId8" Type="http://schemas.openxmlformats.org/officeDocument/2006/relationships/image" Target="../media/image97.png"/><Relationship Id="rId7" Type="http://schemas.openxmlformats.org/officeDocument/2006/relationships/image" Target="../media/image78.png"/><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11.png"/><Relationship Id="rId3" Type="http://schemas.openxmlformats.org/officeDocument/2006/relationships/image" Target="../media/image24.png"/><Relationship Id="rId2" Type="http://schemas.openxmlformats.org/officeDocument/2006/relationships/image" Target="../media/image19.png"/><Relationship Id="rId11" Type="http://schemas.openxmlformats.org/officeDocument/2006/relationships/slideLayout" Target="../slideLayouts/slideLayout7.xml"/><Relationship Id="rId10" Type="http://schemas.openxmlformats.org/officeDocument/2006/relationships/image" Target="../media/image34.png"/><Relationship Id="rId1"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8.png"/><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42.png"/><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image" Target="../media/image36.png"/></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54.png"/><Relationship Id="rId7" Type="http://schemas.openxmlformats.org/officeDocument/2006/relationships/image" Target="../media/image26.png"/><Relationship Id="rId6" Type="http://schemas.openxmlformats.org/officeDocument/2006/relationships/image" Target="../media/image24.png"/><Relationship Id="rId5" Type="http://schemas.openxmlformats.org/officeDocument/2006/relationships/image" Target="../media/image89.svg"/><Relationship Id="rId4" Type="http://schemas.openxmlformats.org/officeDocument/2006/relationships/image" Target="../media/image88.png"/><Relationship Id="rId3" Type="http://schemas.openxmlformats.org/officeDocument/2006/relationships/image" Target="../media/image52.png"/><Relationship Id="rId2" Type="http://schemas.openxmlformats.org/officeDocument/2006/relationships/image" Target="../media/image87.svg"/><Relationship Id="rId1" Type="http://schemas.openxmlformats.org/officeDocument/2006/relationships/image" Target="../media/image86.png"/></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56.png"/><Relationship Id="rId3"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image" Target="../media/image50.png"/></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54.png"/><Relationship Id="rId7" Type="http://schemas.openxmlformats.org/officeDocument/2006/relationships/image" Target="../media/image26.png"/><Relationship Id="rId6" Type="http://schemas.openxmlformats.org/officeDocument/2006/relationships/image" Target="../media/image24.png"/><Relationship Id="rId5" Type="http://schemas.openxmlformats.org/officeDocument/2006/relationships/image" Target="../media/image89.svg"/><Relationship Id="rId4" Type="http://schemas.openxmlformats.org/officeDocument/2006/relationships/image" Target="../media/image88.png"/><Relationship Id="rId3" Type="http://schemas.openxmlformats.org/officeDocument/2006/relationships/image" Target="../media/image52.png"/><Relationship Id="rId2" Type="http://schemas.openxmlformats.org/officeDocument/2006/relationships/image" Target="../media/image87.svg"/><Relationship Id="rId1" Type="http://schemas.openxmlformats.org/officeDocument/2006/relationships/image" Target="../media/image86.png"/></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56.png"/><Relationship Id="rId3"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image" Target="../media/image50.png"/></Relationships>
</file>

<file path=ppt/slides/_rels/slide37.xml.rels><?xml version="1.0" encoding="UTF-8" standalone="yes"?>
<Relationships xmlns="http://schemas.openxmlformats.org/package/2006/relationships"><Relationship Id="rId9" Type="http://schemas.openxmlformats.org/officeDocument/2006/relationships/image" Target="../media/image98.svg"/><Relationship Id="rId8" Type="http://schemas.openxmlformats.org/officeDocument/2006/relationships/image" Target="../media/image97.png"/><Relationship Id="rId7" Type="http://schemas.openxmlformats.org/officeDocument/2006/relationships/image" Target="../media/image78.png"/><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11.png"/><Relationship Id="rId3" Type="http://schemas.openxmlformats.org/officeDocument/2006/relationships/image" Target="../media/image24.png"/><Relationship Id="rId2" Type="http://schemas.openxmlformats.org/officeDocument/2006/relationships/image" Target="../media/image19.png"/><Relationship Id="rId11" Type="http://schemas.openxmlformats.org/officeDocument/2006/relationships/slideLayout" Target="../slideLayouts/slideLayout7.xml"/><Relationship Id="rId10" Type="http://schemas.openxmlformats.org/officeDocument/2006/relationships/image" Target="../media/image34.png"/><Relationship Id="rId1" Type="http://schemas.openxmlformats.org/officeDocument/2006/relationships/image" Target="../media/image17.png"/></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84.png"/><Relationship Id="rId6" Type="http://schemas.openxmlformats.org/officeDocument/2006/relationships/image" Target="../media/image82.png"/><Relationship Id="rId5" Type="http://schemas.openxmlformats.org/officeDocument/2006/relationships/image" Target="../media/image80.png"/><Relationship Id="rId4" Type="http://schemas.openxmlformats.org/officeDocument/2006/relationships/image" Target="../media/image78.png"/><Relationship Id="rId3" Type="http://schemas.openxmlformats.org/officeDocument/2006/relationships/image" Target="../media/image76.png"/><Relationship Id="rId2" Type="http://schemas.openxmlformats.org/officeDocument/2006/relationships/image" Target="../media/image74.png"/><Relationship Id="rId1" Type="http://schemas.openxmlformats.org/officeDocument/2006/relationships/image" Target="../media/image72.png"/></Relationships>
</file>

<file path=ppt/slides/_rels/slide39.xml.rels><?xml version="1.0" encoding="UTF-8" standalone="yes"?>
<Relationships xmlns="http://schemas.openxmlformats.org/package/2006/relationships"><Relationship Id="rId9" Type="http://schemas.openxmlformats.org/officeDocument/2006/relationships/image" Target="../media/image126.svg"/><Relationship Id="rId8" Type="http://schemas.openxmlformats.org/officeDocument/2006/relationships/image" Target="../media/image125.png"/><Relationship Id="rId7" Type="http://schemas.openxmlformats.org/officeDocument/2006/relationships/image" Target="../media/image124.svg"/><Relationship Id="rId6" Type="http://schemas.openxmlformats.org/officeDocument/2006/relationships/image" Target="../media/image123.png"/><Relationship Id="rId5" Type="http://schemas.openxmlformats.org/officeDocument/2006/relationships/image" Target="../media/image122.svg"/><Relationship Id="rId4" Type="http://schemas.openxmlformats.org/officeDocument/2006/relationships/image" Target="../media/image121.png"/><Relationship Id="rId3" Type="http://schemas.openxmlformats.org/officeDocument/2006/relationships/image" Target="../media/image52.png"/><Relationship Id="rId2" Type="http://schemas.openxmlformats.org/officeDocument/2006/relationships/image" Target="../media/image120.svg"/><Relationship Id="rId15" Type="http://schemas.openxmlformats.org/officeDocument/2006/relationships/slideLayout" Target="../slideLayouts/slideLayout7.xml"/><Relationship Id="rId14" Type="http://schemas.openxmlformats.org/officeDocument/2006/relationships/image" Target="../media/image48.png"/><Relationship Id="rId13" Type="http://schemas.openxmlformats.org/officeDocument/2006/relationships/image" Target="../media/image82.png"/><Relationship Id="rId12" Type="http://schemas.openxmlformats.org/officeDocument/2006/relationships/image" Target="../media/image76.png"/><Relationship Id="rId11" Type="http://schemas.openxmlformats.org/officeDocument/2006/relationships/image" Target="../media/image128.svg"/><Relationship Id="rId10" Type="http://schemas.openxmlformats.org/officeDocument/2006/relationships/image" Target="../media/image127.png"/><Relationship Id="rId1" Type="http://schemas.openxmlformats.org/officeDocument/2006/relationships/image" Target="../media/image119.png"/></Relationships>
</file>

<file path=ppt/slides/_rels/slide4.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image" Target="../media/image43.svg"/><Relationship Id="rId7" Type="http://schemas.openxmlformats.org/officeDocument/2006/relationships/image" Target="../media/image42.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3" Type="http://schemas.openxmlformats.org/officeDocument/2006/relationships/image" Target="../media/image38.png"/><Relationship Id="rId2" Type="http://schemas.openxmlformats.org/officeDocument/2006/relationships/image" Target="../media/image37.svg"/><Relationship Id="rId15" Type="http://schemas.openxmlformats.org/officeDocument/2006/relationships/slideLayout" Target="../slideLayouts/slideLayout7.xml"/><Relationship Id="rId14" Type="http://schemas.openxmlformats.org/officeDocument/2006/relationships/image" Target="../media/image49.svg"/><Relationship Id="rId13" Type="http://schemas.openxmlformats.org/officeDocument/2006/relationships/image" Target="../media/image48.png"/><Relationship Id="rId12" Type="http://schemas.openxmlformats.org/officeDocument/2006/relationships/image" Target="../media/image47.svg"/><Relationship Id="rId11" Type="http://schemas.openxmlformats.org/officeDocument/2006/relationships/image" Target="../media/image46.png"/><Relationship Id="rId10" Type="http://schemas.openxmlformats.org/officeDocument/2006/relationships/image" Target="../media/image45.svg"/><Relationship Id="rId1" Type="http://schemas.openxmlformats.org/officeDocument/2006/relationships/image" Target="../media/image36.png"/></Relationships>
</file>

<file path=ppt/slides/_rels/slide40.xml.rels><?xml version="1.0" encoding="UTF-8" standalone="yes"?>
<Relationships xmlns="http://schemas.openxmlformats.org/package/2006/relationships"><Relationship Id="rId9" Type="http://schemas.openxmlformats.org/officeDocument/2006/relationships/image" Target="../media/image113.png"/><Relationship Id="rId8" Type="http://schemas.openxmlformats.org/officeDocument/2006/relationships/image" Target="../media/image112.svg"/><Relationship Id="rId7" Type="http://schemas.openxmlformats.org/officeDocument/2006/relationships/image" Target="../media/image111.png"/><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8.svg"/><Relationship Id="rId3" Type="http://schemas.openxmlformats.org/officeDocument/2006/relationships/image" Target="../media/image107.png"/><Relationship Id="rId2" Type="http://schemas.openxmlformats.org/officeDocument/2006/relationships/image" Target="../media/image52.png"/><Relationship Id="rId16" Type="http://schemas.openxmlformats.org/officeDocument/2006/relationships/slideLayout" Target="../slideLayouts/slideLayout7.xml"/><Relationship Id="rId15" Type="http://schemas.openxmlformats.org/officeDocument/2006/relationships/image" Target="../media/image64.png"/><Relationship Id="rId14" Type="http://schemas.openxmlformats.org/officeDocument/2006/relationships/image" Target="../media/image118.svg"/><Relationship Id="rId13" Type="http://schemas.openxmlformats.org/officeDocument/2006/relationships/image" Target="../media/image117.png"/><Relationship Id="rId12" Type="http://schemas.openxmlformats.org/officeDocument/2006/relationships/image" Target="../media/image116.svg"/><Relationship Id="rId11" Type="http://schemas.openxmlformats.org/officeDocument/2006/relationships/image" Target="../media/image115.png"/><Relationship Id="rId10" Type="http://schemas.openxmlformats.org/officeDocument/2006/relationships/image" Target="../media/image114.svg"/><Relationship Id="rId1" Type="http://schemas.openxmlformats.org/officeDocument/2006/relationships/image" Target="../media/image62.png"/></Relationships>
</file>

<file path=ppt/slides/_rels/slide41.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28.png"/><Relationship Id="rId7" Type="http://schemas.openxmlformats.org/officeDocument/2006/relationships/image" Target="../media/image26.png"/><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19.png"/><Relationship Id="rId12" Type="http://schemas.openxmlformats.org/officeDocument/2006/relationships/slideLayout" Target="../slideLayouts/slideLayout7.xml"/><Relationship Id="rId11" Type="http://schemas.openxmlformats.org/officeDocument/2006/relationships/image" Target="../media/image34.png"/><Relationship Id="rId10" Type="http://schemas.openxmlformats.org/officeDocument/2006/relationships/image" Target="../media/image32.png"/><Relationship Id="rId1" Type="http://schemas.openxmlformats.org/officeDocument/2006/relationships/image" Target="../media/image17.png"/></Relationships>
</file>

<file path=ppt/slides/_rels/slide42.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28.png"/><Relationship Id="rId7" Type="http://schemas.openxmlformats.org/officeDocument/2006/relationships/image" Target="../media/image26.png"/><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19.png"/><Relationship Id="rId12" Type="http://schemas.openxmlformats.org/officeDocument/2006/relationships/slideLayout" Target="../slideLayouts/slideLayout7.xml"/><Relationship Id="rId11" Type="http://schemas.openxmlformats.org/officeDocument/2006/relationships/image" Target="../media/image34.png"/><Relationship Id="rId10" Type="http://schemas.openxmlformats.org/officeDocument/2006/relationships/image" Target="../media/image32.png"/><Relationship Id="rId1" Type="http://schemas.openxmlformats.org/officeDocument/2006/relationships/image" Target="../media/image17.png"/></Relationships>
</file>

<file path=ppt/slides/_rels/slide43.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28.png"/><Relationship Id="rId7" Type="http://schemas.openxmlformats.org/officeDocument/2006/relationships/image" Target="../media/image26.png"/><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19.png"/><Relationship Id="rId12" Type="http://schemas.openxmlformats.org/officeDocument/2006/relationships/slideLayout" Target="../slideLayouts/slideLayout7.xml"/><Relationship Id="rId11" Type="http://schemas.openxmlformats.org/officeDocument/2006/relationships/image" Target="../media/image34.png"/><Relationship Id="rId10" Type="http://schemas.openxmlformats.org/officeDocument/2006/relationships/image" Target="../media/image32.png"/><Relationship Id="rId1" Type="http://schemas.openxmlformats.org/officeDocument/2006/relationships/image" Target="../media/image17.png"/></Relationships>
</file>

<file path=ppt/slides/_rels/slide44.xml.rels><?xml version="1.0" encoding="UTF-8" standalone="yes"?>
<Relationships xmlns="http://schemas.openxmlformats.org/package/2006/relationships"><Relationship Id="rId9" Type="http://schemas.openxmlformats.org/officeDocument/2006/relationships/image" Target="../media/image94.png"/><Relationship Id="rId8" Type="http://schemas.openxmlformats.org/officeDocument/2006/relationships/image" Target="../media/image132.svg"/><Relationship Id="rId7" Type="http://schemas.openxmlformats.org/officeDocument/2006/relationships/image" Target="../media/image131.png"/><Relationship Id="rId6" Type="http://schemas.openxmlformats.org/officeDocument/2006/relationships/image" Target="../media/image118.svg"/><Relationship Id="rId5" Type="http://schemas.openxmlformats.org/officeDocument/2006/relationships/image" Target="../media/image117.png"/><Relationship Id="rId4" Type="http://schemas.openxmlformats.org/officeDocument/2006/relationships/image" Target="../media/image54.png"/><Relationship Id="rId3" Type="http://schemas.openxmlformats.org/officeDocument/2006/relationships/image" Target="../media/image24.png"/><Relationship Id="rId2" Type="http://schemas.openxmlformats.org/officeDocument/2006/relationships/image" Target="../media/image130.svg"/><Relationship Id="rId12" Type="http://schemas.openxmlformats.org/officeDocument/2006/relationships/slideLayout" Target="../slideLayouts/slideLayout7.xml"/><Relationship Id="rId11" Type="http://schemas.openxmlformats.org/officeDocument/2006/relationships/image" Target="../media/image11.png"/><Relationship Id="rId10" Type="http://schemas.openxmlformats.org/officeDocument/2006/relationships/image" Target="../media/image95.svg"/><Relationship Id="rId1" Type="http://schemas.openxmlformats.org/officeDocument/2006/relationships/image" Target="../media/image129.png"/></Relationships>
</file>

<file path=ppt/slides/_rels/slide45.xml.rels><?xml version="1.0" encoding="UTF-8" standalone="yes"?>
<Relationships xmlns="http://schemas.openxmlformats.org/package/2006/relationships"><Relationship Id="rId9" Type="http://schemas.openxmlformats.org/officeDocument/2006/relationships/image" Target="../media/image94.png"/><Relationship Id="rId8" Type="http://schemas.openxmlformats.org/officeDocument/2006/relationships/image" Target="../media/image132.svg"/><Relationship Id="rId7" Type="http://schemas.openxmlformats.org/officeDocument/2006/relationships/image" Target="../media/image131.png"/><Relationship Id="rId6" Type="http://schemas.openxmlformats.org/officeDocument/2006/relationships/image" Target="../media/image118.svg"/><Relationship Id="rId5" Type="http://schemas.openxmlformats.org/officeDocument/2006/relationships/image" Target="../media/image117.png"/><Relationship Id="rId4" Type="http://schemas.openxmlformats.org/officeDocument/2006/relationships/image" Target="../media/image54.png"/><Relationship Id="rId3" Type="http://schemas.openxmlformats.org/officeDocument/2006/relationships/image" Target="../media/image24.png"/><Relationship Id="rId2" Type="http://schemas.openxmlformats.org/officeDocument/2006/relationships/image" Target="../media/image130.svg"/><Relationship Id="rId12" Type="http://schemas.openxmlformats.org/officeDocument/2006/relationships/slideLayout" Target="../slideLayouts/slideLayout7.xml"/><Relationship Id="rId11" Type="http://schemas.openxmlformats.org/officeDocument/2006/relationships/image" Target="../media/image11.png"/><Relationship Id="rId10" Type="http://schemas.openxmlformats.org/officeDocument/2006/relationships/image" Target="../media/image95.svg"/><Relationship Id="rId1" Type="http://schemas.openxmlformats.org/officeDocument/2006/relationships/image" Target="../media/image129.png"/></Relationships>
</file>

<file path=ppt/slides/_rels/slide46.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11.png"/><Relationship Id="rId7" Type="http://schemas.openxmlformats.org/officeDocument/2006/relationships/image" Target="../media/image93.svg"/><Relationship Id="rId6" Type="http://schemas.openxmlformats.org/officeDocument/2006/relationships/image" Target="../media/image92.png"/><Relationship Id="rId5" Type="http://schemas.openxmlformats.org/officeDocument/2006/relationships/image" Target="../media/image91.svg"/><Relationship Id="rId4" Type="http://schemas.openxmlformats.org/officeDocument/2006/relationships/image" Target="../media/image90.png"/><Relationship Id="rId3" Type="http://schemas.openxmlformats.org/officeDocument/2006/relationships/image" Target="../media/image133.jpeg"/><Relationship Id="rId2" Type="http://schemas.openxmlformats.org/officeDocument/2006/relationships/image" Target="../media/image19.png"/><Relationship Id="rId14" Type="http://schemas.openxmlformats.org/officeDocument/2006/relationships/slideLayout" Target="../slideLayouts/slideLayout7.xml"/><Relationship Id="rId13" Type="http://schemas.openxmlformats.org/officeDocument/2006/relationships/image" Target="../media/image26.png"/><Relationship Id="rId12" Type="http://schemas.openxmlformats.org/officeDocument/2006/relationships/image" Target="../media/image34.png"/><Relationship Id="rId11" Type="http://schemas.openxmlformats.org/officeDocument/2006/relationships/image" Target="../media/image95.svg"/><Relationship Id="rId10" Type="http://schemas.openxmlformats.org/officeDocument/2006/relationships/image" Target="../media/image94.png"/><Relationship Id="rId1" Type="http://schemas.openxmlformats.org/officeDocument/2006/relationships/image" Target="../media/image17.png"/></Relationships>
</file>

<file path=ppt/slides/_rels/slide47.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11.png"/><Relationship Id="rId7" Type="http://schemas.openxmlformats.org/officeDocument/2006/relationships/image" Target="../media/image24.png"/><Relationship Id="rId6" Type="http://schemas.openxmlformats.org/officeDocument/2006/relationships/image" Target="../media/image26.png"/><Relationship Id="rId5" Type="http://schemas.openxmlformats.org/officeDocument/2006/relationships/image" Target="../media/image120.svg"/><Relationship Id="rId4" Type="http://schemas.openxmlformats.org/officeDocument/2006/relationships/image" Target="../media/image119.png"/><Relationship Id="rId3" Type="http://schemas.openxmlformats.org/officeDocument/2006/relationships/image" Target="../media/image78.png"/><Relationship Id="rId2" Type="http://schemas.openxmlformats.org/officeDocument/2006/relationships/image" Target="../media/image132.svg"/><Relationship Id="rId10" Type="http://schemas.openxmlformats.org/officeDocument/2006/relationships/slideLayout" Target="../slideLayouts/slideLayout7.xml"/><Relationship Id="rId1" Type="http://schemas.openxmlformats.org/officeDocument/2006/relationships/image" Target="../media/image131.png"/></Relationships>
</file>

<file path=ppt/slides/_rels/slide5.xml.rels><?xml version="1.0" encoding="UTF-8" standalone="yes"?>
<Relationships xmlns="http://schemas.openxmlformats.org/package/2006/relationships"><Relationship Id="rId9" Type="http://schemas.openxmlformats.org/officeDocument/2006/relationships/image" Target="../media/image25.svg"/><Relationship Id="rId8" Type="http://schemas.openxmlformats.org/officeDocument/2006/relationships/image" Target="../media/image24.png"/><Relationship Id="rId7" Type="http://schemas.openxmlformats.org/officeDocument/2006/relationships/image" Target="../media/image23.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svg"/><Relationship Id="rId3" Type="http://schemas.openxmlformats.org/officeDocument/2006/relationships/image" Target="../media/image19.png"/><Relationship Id="rId20" Type="http://schemas.openxmlformats.org/officeDocument/2006/relationships/slideLayout" Target="../slideLayouts/slideLayout7.xml"/><Relationship Id="rId2" Type="http://schemas.openxmlformats.org/officeDocument/2006/relationships/image" Target="../media/image18.svg"/><Relationship Id="rId19" Type="http://schemas.openxmlformats.org/officeDocument/2006/relationships/image" Target="../media/image35.svg"/><Relationship Id="rId18" Type="http://schemas.openxmlformats.org/officeDocument/2006/relationships/image" Target="../media/image34.png"/><Relationship Id="rId17" Type="http://schemas.openxmlformats.org/officeDocument/2006/relationships/image" Target="../media/image33.svg"/><Relationship Id="rId16" Type="http://schemas.openxmlformats.org/officeDocument/2006/relationships/image" Target="../media/image32.png"/><Relationship Id="rId15" Type="http://schemas.openxmlformats.org/officeDocument/2006/relationships/image" Target="../media/image31.svg"/><Relationship Id="rId14" Type="http://schemas.openxmlformats.org/officeDocument/2006/relationships/image" Target="../media/image30.png"/><Relationship Id="rId13" Type="http://schemas.openxmlformats.org/officeDocument/2006/relationships/image" Target="../media/image29.svg"/><Relationship Id="rId12" Type="http://schemas.openxmlformats.org/officeDocument/2006/relationships/image" Target="../media/image28.png"/><Relationship Id="rId11" Type="http://schemas.openxmlformats.org/officeDocument/2006/relationships/image" Target="../media/image27.svg"/><Relationship Id="rId10" Type="http://schemas.openxmlformats.org/officeDocument/2006/relationships/image" Target="../media/image26.png"/><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57.svg"/><Relationship Id="rId7" Type="http://schemas.openxmlformats.org/officeDocument/2006/relationships/image" Target="../media/image56.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 Id="rId3" Type="http://schemas.openxmlformats.org/officeDocument/2006/relationships/image" Target="../media/image52.png"/><Relationship Id="rId2" Type="http://schemas.openxmlformats.org/officeDocument/2006/relationships/image" Target="../media/image51.svg"/><Relationship Id="rId15" Type="http://schemas.openxmlformats.org/officeDocument/2006/relationships/slideLayout" Target="../slideLayouts/slideLayout7.xml"/><Relationship Id="rId14" Type="http://schemas.openxmlformats.org/officeDocument/2006/relationships/image" Target="../media/image12.svg"/><Relationship Id="rId13" Type="http://schemas.openxmlformats.org/officeDocument/2006/relationships/image" Target="../media/image11.png"/><Relationship Id="rId12" Type="http://schemas.openxmlformats.org/officeDocument/2006/relationships/image" Target="../media/image25.svg"/><Relationship Id="rId11" Type="http://schemas.openxmlformats.org/officeDocument/2006/relationships/image" Target="../media/image24.png"/><Relationship Id="rId10" Type="http://schemas.openxmlformats.org/officeDocument/2006/relationships/image" Target="../media/image27.svg"/><Relationship Id="rId1" Type="http://schemas.openxmlformats.org/officeDocument/2006/relationships/image" Target="../media/image50.png"/></Relationships>
</file>

<file path=ppt/slides/_rels/slide7.xml.rels><?xml version="1.0" encoding="UTF-8" standalone="yes"?>
<Relationships xmlns="http://schemas.openxmlformats.org/package/2006/relationships"><Relationship Id="rId9" Type="http://schemas.openxmlformats.org/officeDocument/2006/relationships/image" Target="../media/image64.png"/><Relationship Id="rId8" Type="http://schemas.openxmlformats.org/officeDocument/2006/relationships/image" Target="../media/image63.svg"/><Relationship Id="rId7" Type="http://schemas.openxmlformats.org/officeDocument/2006/relationships/image" Target="../media/image62.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45.svg"/><Relationship Id="rId3" Type="http://schemas.openxmlformats.org/officeDocument/2006/relationships/image" Target="../media/image44.png"/><Relationship Id="rId2" Type="http://schemas.openxmlformats.org/officeDocument/2006/relationships/image" Target="../media/image59.svg"/><Relationship Id="rId17" Type="http://schemas.openxmlformats.org/officeDocument/2006/relationships/slideLayout" Target="../slideLayouts/slideLayout7.xml"/><Relationship Id="rId16" Type="http://schemas.openxmlformats.org/officeDocument/2006/relationships/image" Target="../media/image69.svg"/><Relationship Id="rId15" Type="http://schemas.openxmlformats.org/officeDocument/2006/relationships/image" Target="../media/image68.png"/><Relationship Id="rId14" Type="http://schemas.openxmlformats.org/officeDocument/2006/relationships/image" Target="../media/image67.svg"/><Relationship Id="rId13" Type="http://schemas.openxmlformats.org/officeDocument/2006/relationships/image" Target="../media/image66.png"/><Relationship Id="rId12" Type="http://schemas.openxmlformats.org/officeDocument/2006/relationships/image" Target="../media/image12.svg"/><Relationship Id="rId11" Type="http://schemas.openxmlformats.org/officeDocument/2006/relationships/image" Target="../media/image11.png"/><Relationship Id="rId10" Type="http://schemas.openxmlformats.org/officeDocument/2006/relationships/image" Target="../media/image65.svg"/><Relationship Id="rId1" Type="http://schemas.openxmlformats.org/officeDocument/2006/relationships/image" Target="../media/image58.png"/></Relationships>
</file>

<file path=ppt/slides/_rels/slide8.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image" Target="../media/image43.svg"/><Relationship Id="rId7" Type="http://schemas.openxmlformats.org/officeDocument/2006/relationships/image" Target="../media/image42.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3" Type="http://schemas.openxmlformats.org/officeDocument/2006/relationships/image" Target="../media/image38.png"/><Relationship Id="rId2" Type="http://schemas.openxmlformats.org/officeDocument/2006/relationships/image" Target="../media/image37.svg"/><Relationship Id="rId15" Type="http://schemas.openxmlformats.org/officeDocument/2006/relationships/slideLayout" Target="../slideLayouts/slideLayout7.xml"/><Relationship Id="rId14" Type="http://schemas.openxmlformats.org/officeDocument/2006/relationships/image" Target="../media/image49.svg"/><Relationship Id="rId13" Type="http://schemas.openxmlformats.org/officeDocument/2006/relationships/image" Target="../media/image48.png"/><Relationship Id="rId12" Type="http://schemas.openxmlformats.org/officeDocument/2006/relationships/image" Target="../media/image47.svg"/><Relationship Id="rId11" Type="http://schemas.openxmlformats.org/officeDocument/2006/relationships/image" Target="../media/image46.png"/><Relationship Id="rId10" Type="http://schemas.openxmlformats.org/officeDocument/2006/relationships/image" Target="../media/image45.svg"/><Relationship Id="rId1" Type="http://schemas.openxmlformats.org/officeDocument/2006/relationships/image" Target="../media/image36.png"/></Relationships>
</file>

<file path=ppt/slides/_rels/slide9.xml.rels><?xml version="1.0" encoding="UTF-8" standalone="yes"?>
<Relationships xmlns="http://schemas.openxmlformats.org/package/2006/relationships"><Relationship Id="rId9" Type="http://schemas.openxmlformats.org/officeDocument/2006/relationships/image" Target="../media/image78.png"/><Relationship Id="rId8" Type="http://schemas.openxmlformats.org/officeDocument/2006/relationships/image" Target="../media/image77.svg"/><Relationship Id="rId7" Type="http://schemas.openxmlformats.org/officeDocument/2006/relationships/image" Target="../media/image76.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 Id="rId3" Type="http://schemas.openxmlformats.org/officeDocument/2006/relationships/image" Target="../media/image72.png"/><Relationship Id="rId2" Type="http://schemas.openxmlformats.org/officeDocument/2006/relationships/image" Target="../media/image71.svg"/><Relationship Id="rId17" Type="http://schemas.openxmlformats.org/officeDocument/2006/relationships/slideLayout" Target="../slideLayouts/slideLayout7.xml"/><Relationship Id="rId16" Type="http://schemas.openxmlformats.org/officeDocument/2006/relationships/image" Target="../media/image85.svg"/><Relationship Id="rId15" Type="http://schemas.openxmlformats.org/officeDocument/2006/relationships/image" Target="../media/image84.png"/><Relationship Id="rId14" Type="http://schemas.openxmlformats.org/officeDocument/2006/relationships/image" Target="../media/image83.svg"/><Relationship Id="rId13" Type="http://schemas.openxmlformats.org/officeDocument/2006/relationships/image" Target="../media/image82.png"/><Relationship Id="rId12" Type="http://schemas.openxmlformats.org/officeDocument/2006/relationships/image" Target="../media/image81.svg"/><Relationship Id="rId11" Type="http://schemas.openxmlformats.org/officeDocument/2006/relationships/image" Target="../media/image80.png"/><Relationship Id="rId10" Type="http://schemas.openxmlformats.org/officeDocument/2006/relationships/image" Target="../media/image79.svg"/><Relationship Id="rId1"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rot="709028">
            <a:off x="643561" y="824658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5400000" flipV="1">
            <a:off x="15596506" y="-505615"/>
            <a:ext cx="1335062" cy="4047926"/>
          </a:xfrm>
          <a:custGeom>
            <a:avLst/>
            <a:gdLst/>
            <a:ahLst/>
            <a:cxnLst/>
            <a:rect l="l" t="t" r="r" b="b"/>
            <a:pathLst>
              <a:path w="1335062" h="4047926">
                <a:moveTo>
                  <a:pt x="0" y="4047925"/>
                </a:moveTo>
                <a:lnTo>
                  <a:pt x="1335062" y="4047925"/>
                </a:lnTo>
                <a:lnTo>
                  <a:pt x="1335062" y="0"/>
                </a:lnTo>
                <a:lnTo>
                  <a:pt x="0" y="0"/>
                </a:lnTo>
                <a:lnTo>
                  <a:pt x="0" y="4047925"/>
                </a:lnTo>
                <a:close/>
              </a:path>
            </a:pathLst>
          </a:custGeom>
          <a:blipFill>
            <a:blip r:embed="rId3">
              <a:extLst>
                <a:ext uri="{96DAC541-7B7A-43D3-8B79-37D633B846F1}">
                  <asvg:svgBlip xmlns:asvg="http://schemas.microsoft.com/office/drawing/2016/SVG/main" r:embed="rId4"/>
                </a:ext>
              </a:extLst>
            </a:blip>
            <a:stretch>
              <a:fillRect t="-2665"/>
            </a:stretch>
          </a:blipFill>
        </p:spPr>
      </p:sp>
      <p:sp>
        <p:nvSpPr>
          <p:cNvPr id="4" name="Freeform 4"/>
          <p:cNvSpPr/>
          <p:nvPr/>
        </p:nvSpPr>
        <p:spPr>
          <a:xfrm>
            <a:off x="0" y="0"/>
            <a:ext cx="3220712" cy="1980738"/>
          </a:xfrm>
          <a:custGeom>
            <a:avLst/>
            <a:gdLst/>
            <a:ahLst/>
            <a:cxnLst/>
            <a:rect l="l" t="t" r="r" b="b"/>
            <a:pathLst>
              <a:path w="3220712" h="1980738">
                <a:moveTo>
                  <a:pt x="0" y="0"/>
                </a:moveTo>
                <a:lnTo>
                  <a:pt x="3220712" y="0"/>
                </a:lnTo>
                <a:lnTo>
                  <a:pt x="3220712" y="1980738"/>
                </a:lnTo>
                <a:lnTo>
                  <a:pt x="0" y="19807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2286000" y="1980738"/>
            <a:ext cx="14229088" cy="4719340"/>
          </a:xfrm>
          <a:prstGeom prst="rect">
            <a:avLst/>
          </a:prstGeom>
        </p:spPr>
        <p:txBody>
          <a:bodyPr lIns="0" tIns="0" rIns="0" bIns="0" rtlCol="0" anchor="t">
            <a:prstTxWarp prst="textCanUp">
              <a:avLst/>
            </a:prstTxWarp>
            <a:spAutoFit/>
          </a:bodyPr>
          <a:lstStyle/>
          <a:p>
            <a:pPr algn="ctr"/>
            <a:r>
              <a:rPr lang="vi-VN" sz="11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Phân tích một </a:t>
            </a:r>
            <a:endParaRPr lang="en-US" sz="115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ndParaRPr>
          </a:p>
          <a:p>
            <a:pPr algn="ctr"/>
            <a:r>
              <a:rPr lang="vi-VN" sz="115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tác </a:t>
            </a:r>
            <a:r>
              <a:rPr lang="vi-VN" sz="11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phẩm truyện</a:t>
            </a:r>
            <a:endParaRPr lang="en-US" sz="211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ndParaRPr>
          </a:p>
        </p:txBody>
      </p:sp>
      <p:sp>
        <p:nvSpPr>
          <p:cNvPr id="6" name="Freeform 6"/>
          <p:cNvSpPr/>
          <p:nvPr/>
        </p:nvSpPr>
        <p:spPr>
          <a:xfrm rot="98916">
            <a:off x="5413283" y="6710093"/>
            <a:ext cx="7221052" cy="1417131"/>
          </a:xfrm>
          <a:custGeom>
            <a:avLst/>
            <a:gdLst/>
            <a:ahLst/>
            <a:cxnLst/>
            <a:rect l="l" t="t" r="r" b="b"/>
            <a:pathLst>
              <a:path w="7221052" h="1417131">
                <a:moveTo>
                  <a:pt x="0" y="0"/>
                </a:moveTo>
                <a:lnTo>
                  <a:pt x="7221052" y="0"/>
                </a:lnTo>
                <a:lnTo>
                  <a:pt x="7221052" y="1417131"/>
                </a:lnTo>
                <a:lnTo>
                  <a:pt x="0" y="14171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795632" y="3437092"/>
            <a:ext cx="481551" cy="2038310"/>
          </a:xfrm>
          <a:custGeom>
            <a:avLst/>
            <a:gdLst/>
            <a:ahLst/>
            <a:cxnLst/>
            <a:rect l="l" t="t" r="r" b="b"/>
            <a:pathLst>
              <a:path w="481551" h="2038310">
                <a:moveTo>
                  <a:pt x="0" y="0"/>
                </a:moveTo>
                <a:lnTo>
                  <a:pt x="481551" y="0"/>
                </a:lnTo>
                <a:lnTo>
                  <a:pt x="481551" y="2038310"/>
                </a:lnTo>
                <a:lnTo>
                  <a:pt x="0" y="20383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rot="-7674156">
            <a:off x="13542368" y="6277270"/>
            <a:ext cx="1395412" cy="1159460"/>
          </a:xfrm>
          <a:custGeom>
            <a:avLst/>
            <a:gdLst/>
            <a:ahLst/>
            <a:cxnLst/>
            <a:rect l="l" t="t" r="r" b="b"/>
            <a:pathLst>
              <a:path w="1395412" h="1159460">
                <a:moveTo>
                  <a:pt x="0" y="0"/>
                </a:moveTo>
                <a:lnTo>
                  <a:pt x="1395412" y="0"/>
                </a:lnTo>
                <a:lnTo>
                  <a:pt x="1395412" y="1159460"/>
                </a:lnTo>
                <a:lnTo>
                  <a:pt x="0" y="11594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flipH="1" flipV="1">
            <a:off x="15687747" y="7952309"/>
            <a:ext cx="2600253" cy="2334691"/>
          </a:xfrm>
          <a:custGeom>
            <a:avLst/>
            <a:gdLst/>
            <a:ahLst/>
            <a:cxnLst/>
            <a:rect l="l" t="t" r="r" b="b"/>
            <a:pathLst>
              <a:path w="2600253" h="2334691">
                <a:moveTo>
                  <a:pt x="2600253" y="2334691"/>
                </a:moveTo>
                <a:lnTo>
                  <a:pt x="0" y="2334691"/>
                </a:lnTo>
                <a:lnTo>
                  <a:pt x="0" y="0"/>
                </a:lnTo>
                <a:lnTo>
                  <a:pt x="2600253" y="0"/>
                </a:lnTo>
                <a:lnTo>
                  <a:pt x="2600253" y="2334691"/>
                </a:lnTo>
                <a:close/>
              </a:path>
            </a:pathLst>
          </a:custGeom>
          <a:blipFill>
            <a:blip r:embed="rId13">
              <a:extLst>
                <a:ext uri="{96DAC541-7B7A-43D3-8B79-37D633B846F1}">
                  <asvg:svgBlip xmlns:asvg="http://schemas.microsoft.com/office/drawing/2016/SVG/main" r:embed="rId14"/>
                </a:ext>
              </a:extLst>
            </a:blip>
            <a:stretch>
              <a:fillRect l="-20788" t="-31836"/>
            </a:stretch>
          </a:blipFill>
        </p:spPr>
      </p:sp>
      <p:sp>
        <p:nvSpPr>
          <p:cNvPr id="12" name="Freeform 12"/>
          <p:cNvSpPr/>
          <p:nvPr/>
        </p:nvSpPr>
        <p:spPr>
          <a:xfrm rot="5400000">
            <a:off x="15929052" y="-261085"/>
            <a:ext cx="2660495" cy="2502909"/>
          </a:xfrm>
          <a:custGeom>
            <a:avLst/>
            <a:gdLst/>
            <a:ahLst/>
            <a:cxnLst/>
            <a:rect l="l" t="t" r="r" b="b"/>
            <a:pathLst>
              <a:path w="2660495" h="2502909">
                <a:moveTo>
                  <a:pt x="0" y="0"/>
                </a:moveTo>
                <a:lnTo>
                  <a:pt x="2660496" y="0"/>
                </a:lnTo>
                <a:lnTo>
                  <a:pt x="2660496" y="2502909"/>
                </a:lnTo>
                <a:lnTo>
                  <a:pt x="0" y="2502909"/>
                </a:lnTo>
                <a:lnTo>
                  <a:pt x="0" y="0"/>
                </a:lnTo>
                <a:close/>
              </a:path>
            </a:pathLst>
          </a:custGeom>
          <a:blipFill>
            <a:blip r:embed="rId15">
              <a:extLst>
                <a:ext uri="{96DAC541-7B7A-43D3-8B79-37D633B846F1}">
                  <asvg:svgBlip xmlns:asvg="http://schemas.microsoft.com/office/drawing/2016/SVG/main" r:embed="rId16"/>
                </a:ext>
              </a:extLst>
            </a:blip>
            <a:stretch>
              <a:fillRect l="-31086" t="-29760"/>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121208" y="860216"/>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7727625">
            <a:off x="3738753" y="1158786"/>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2533132" y="2463722"/>
            <a:ext cx="6275511" cy="5514314"/>
            <a:chOff x="0" y="0"/>
            <a:chExt cx="3622362" cy="2288224"/>
          </a:xfrm>
        </p:grpSpPr>
        <p:sp>
          <p:nvSpPr>
            <p:cNvPr id="6" name="Freeform 6"/>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7" name="Group 7"/>
          <p:cNvGrpSpPr/>
          <p:nvPr/>
        </p:nvGrpSpPr>
        <p:grpSpPr>
          <a:xfrm>
            <a:off x="2688919" y="2555115"/>
            <a:ext cx="5976690" cy="5255385"/>
            <a:chOff x="0" y="-4262"/>
            <a:chExt cx="3630108" cy="2294709"/>
          </a:xfrm>
        </p:grpSpPr>
        <p:sp>
          <p:nvSpPr>
            <p:cNvPr id="8" name="Freeform 8"/>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0" name="Freeform 10"/>
          <p:cNvSpPr/>
          <p:nvPr/>
        </p:nvSpPr>
        <p:spPr>
          <a:xfrm rot="-6479695">
            <a:off x="2232948" y="2321778"/>
            <a:ext cx="1118040" cy="1369727"/>
          </a:xfrm>
          <a:custGeom>
            <a:avLst/>
            <a:gdLst/>
            <a:ahLst/>
            <a:cxnLst/>
            <a:rect l="l" t="t" r="r" b="b"/>
            <a:pathLst>
              <a:path w="1118040" h="1369727">
                <a:moveTo>
                  <a:pt x="0" y="0"/>
                </a:moveTo>
                <a:lnTo>
                  <a:pt x="1118039" y="0"/>
                </a:lnTo>
                <a:lnTo>
                  <a:pt x="1118039" y="1369727"/>
                </a:lnTo>
                <a:lnTo>
                  <a:pt x="0" y="13697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7145107" y="5505761"/>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2" name="Group 12"/>
          <p:cNvGrpSpPr/>
          <p:nvPr/>
        </p:nvGrpSpPr>
        <p:grpSpPr>
          <a:xfrm>
            <a:off x="10286423" y="2463722"/>
            <a:ext cx="6275511" cy="5346778"/>
            <a:chOff x="0" y="0"/>
            <a:chExt cx="3622362" cy="2288224"/>
          </a:xfrm>
        </p:grpSpPr>
        <p:sp>
          <p:nvSpPr>
            <p:cNvPr id="13" name="Freeform 13"/>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14" name="Group 14"/>
          <p:cNvGrpSpPr/>
          <p:nvPr/>
        </p:nvGrpSpPr>
        <p:grpSpPr>
          <a:xfrm>
            <a:off x="10442210" y="2562132"/>
            <a:ext cx="5963937" cy="4867368"/>
            <a:chOff x="0" y="0"/>
            <a:chExt cx="3622362" cy="2288224"/>
          </a:xfrm>
        </p:grpSpPr>
        <p:sp>
          <p:nvSpPr>
            <p:cNvPr id="15" name="Freeform 1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7" name="Freeform 17"/>
          <p:cNvSpPr/>
          <p:nvPr/>
        </p:nvSpPr>
        <p:spPr>
          <a:xfrm rot="-6479695">
            <a:off x="9986239" y="2321778"/>
            <a:ext cx="1118040" cy="1369727"/>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Freeform 18"/>
          <p:cNvSpPr/>
          <p:nvPr/>
        </p:nvSpPr>
        <p:spPr>
          <a:xfrm>
            <a:off x="14898398" y="5505761"/>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p:cNvSpPr/>
          <p:nvPr/>
        </p:nvSpPr>
        <p:spPr>
          <a:xfrm>
            <a:off x="14450549" y="0"/>
            <a:ext cx="3837451" cy="3629397"/>
          </a:xfrm>
          <a:custGeom>
            <a:avLst/>
            <a:gdLst/>
            <a:ahLst/>
            <a:cxnLst/>
            <a:rect l="l" t="t" r="r" b="b"/>
            <a:pathLst>
              <a:path w="3837451" h="3629397">
                <a:moveTo>
                  <a:pt x="0" y="0"/>
                </a:moveTo>
                <a:lnTo>
                  <a:pt x="3837451" y="0"/>
                </a:lnTo>
                <a:lnTo>
                  <a:pt x="3837451" y="3629397"/>
                </a:lnTo>
                <a:lnTo>
                  <a:pt x="0" y="3629397"/>
                </a:lnTo>
                <a:lnTo>
                  <a:pt x="0" y="0"/>
                </a:lnTo>
                <a:close/>
              </a:path>
            </a:pathLst>
          </a:custGeom>
          <a:blipFill>
            <a:blip r:embed="rId9">
              <a:extLst>
                <a:ext uri="{96DAC541-7B7A-43D3-8B79-37D633B846F1}">
                  <asvg:svgBlip xmlns:asvg="http://schemas.microsoft.com/office/drawing/2016/SVG/main" r:embed="rId10"/>
                </a:ext>
              </a:extLst>
            </a:blip>
            <a:stretch>
              <a:fillRect l="-771" t="-14210" r="-15158" b="-119"/>
            </a:stretch>
          </a:blipFill>
        </p:spPr>
      </p:sp>
      <p:sp>
        <p:nvSpPr>
          <p:cNvPr id="20" name="Freeform 20"/>
          <p:cNvSpPr/>
          <p:nvPr/>
        </p:nvSpPr>
        <p:spPr>
          <a:xfrm>
            <a:off x="7831" y="8411287"/>
            <a:ext cx="2084739" cy="1913260"/>
          </a:xfrm>
          <a:custGeom>
            <a:avLst/>
            <a:gdLst/>
            <a:ahLst/>
            <a:cxnLst/>
            <a:rect l="l" t="t" r="r" b="b"/>
            <a:pathLst>
              <a:path w="2084739" h="1913260">
                <a:moveTo>
                  <a:pt x="0" y="0"/>
                </a:moveTo>
                <a:lnTo>
                  <a:pt x="2084739" y="0"/>
                </a:lnTo>
                <a:lnTo>
                  <a:pt x="2084739" y="1913261"/>
                </a:lnTo>
                <a:lnTo>
                  <a:pt x="0" y="1913261"/>
                </a:lnTo>
                <a:lnTo>
                  <a:pt x="0" y="0"/>
                </a:lnTo>
                <a:close/>
              </a:path>
            </a:pathLst>
          </a:custGeom>
          <a:blipFill>
            <a:blip r:embed="rId11">
              <a:extLst>
                <a:ext uri="{96DAC541-7B7A-43D3-8B79-37D633B846F1}">
                  <asvg:svgBlip xmlns:asvg="http://schemas.microsoft.com/office/drawing/2016/SVG/main" r:embed="rId12"/>
                </a:ext>
              </a:extLst>
            </a:blip>
            <a:stretch>
              <a:fillRect l="-21559" b="-29804"/>
            </a:stretch>
          </a:blipFill>
        </p:spPr>
      </p:sp>
      <p:sp>
        <p:nvSpPr>
          <p:cNvPr id="23" name="Freeform 23"/>
          <p:cNvSpPr/>
          <p:nvPr/>
        </p:nvSpPr>
        <p:spPr>
          <a:xfrm rot="-5400000">
            <a:off x="-909958" y="2270836"/>
            <a:ext cx="3028394" cy="544122"/>
          </a:xfrm>
          <a:custGeom>
            <a:avLst/>
            <a:gdLst/>
            <a:ahLst/>
            <a:cxnLst/>
            <a:rect l="l" t="t" r="r" b="b"/>
            <a:pathLst>
              <a:path w="3028394" h="544122">
                <a:moveTo>
                  <a:pt x="0" y="0"/>
                </a:moveTo>
                <a:lnTo>
                  <a:pt x="3028394" y="0"/>
                </a:lnTo>
                <a:lnTo>
                  <a:pt x="3028394" y="544122"/>
                </a:lnTo>
                <a:lnTo>
                  <a:pt x="0" y="5441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4" name="Freeform 24"/>
          <p:cNvSpPr/>
          <p:nvPr/>
        </p:nvSpPr>
        <p:spPr>
          <a:xfrm rot="-446954">
            <a:off x="16407355" y="8312905"/>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 name="Rectangle 2"/>
          <p:cNvSpPr/>
          <p:nvPr/>
        </p:nvSpPr>
        <p:spPr>
          <a:xfrm>
            <a:off x="2950218" y="2762225"/>
            <a:ext cx="5279382" cy="4764381"/>
          </a:xfrm>
          <a:prstGeom prst="rect">
            <a:avLst/>
          </a:prstGeom>
        </p:spPr>
        <p:txBody>
          <a:bodyPr wrap="square">
            <a:spAutoFit/>
          </a:bodyPr>
          <a:lstStyle/>
          <a:p>
            <a:pPr algn="just">
              <a:lnSpc>
                <a:spcPct val="115000"/>
              </a:lnSpc>
              <a:spcAft>
                <a:spcPts val="0"/>
              </a:spcAft>
            </a:pPr>
            <a:r>
              <a:rPr lang="vi-VN" sz="4400">
                <a:latin typeface="Times New Roman" panose="02020603050405020304" pitchFamily="18" charset="0"/>
                <a:ea typeface="Calibri" panose="020F0502020204030204" pitchFamily="34" charset="0"/>
                <a:cs typeface="Times New Roman" panose="02020603050405020304" pitchFamily="18" charset="0"/>
              </a:rPr>
              <a:t>- </a:t>
            </a:r>
            <a:r>
              <a:rPr lang="vi-VN" sz="4400">
                <a:latin typeface="Times New Roman" panose="02020603050405020304" pitchFamily="18" charset="0"/>
                <a:ea typeface="Times New Roman" panose="02020603050405020304" pitchFamily="18" charset="0"/>
                <a:cs typeface="Times New Roman" panose="02020603050405020304" pitchFamily="18" charset="0"/>
              </a:rPr>
              <a:t>Các bước thực hiện: </a:t>
            </a:r>
            <a:endParaRPr lang="en-GB" sz="44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400">
                <a:latin typeface="Times New Roman" panose="02020603050405020304" pitchFamily="18" charset="0"/>
                <a:ea typeface="Times New Roman" panose="02020603050405020304" pitchFamily="18" charset="0"/>
                <a:cs typeface="Times New Roman" panose="02020603050405020304" pitchFamily="18" charset="0"/>
              </a:rPr>
              <a:t>+ Trước khi viết, cần tìm ý, lập dàn ý.</a:t>
            </a:r>
            <a:endParaRPr lang="en-GB" sz="44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400">
                <a:latin typeface="Times New Roman" panose="02020603050405020304" pitchFamily="18" charset="0"/>
                <a:ea typeface="Times New Roman" panose="02020603050405020304" pitchFamily="18" charset="0"/>
                <a:cs typeface="Times New Roman" panose="02020603050405020304" pitchFamily="18" charset="0"/>
              </a:rPr>
              <a:t>+ </a:t>
            </a:r>
            <a:r>
              <a:rPr lang="vi-VN" sz="4400">
                <a:latin typeface="Times New Roman" panose="02020603050405020304" pitchFamily="18" charset="0"/>
                <a:ea typeface="Calibri" panose="020F0502020204030204" pitchFamily="34" charset="0"/>
                <a:cs typeface="Times New Roman" panose="02020603050405020304" pitchFamily="18" charset="0"/>
              </a:rPr>
              <a:t>Căn cứ vào đề bài để xác định cách tìm ý cho phù hợp.</a:t>
            </a:r>
            <a:endParaRPr lang="en-GB" sz="4400">
              <a:effectLst/>
              <a:latin typeface="Times New Roman" panose="02020603050405020304" pitchFamily="18" charset="0"/>
              <a:ea typeface="Times New Roman" panose="02020603050405020304" pitchFamily="18" charset="0"/>
            </a:endParaRPr>
          </a:p>
        </p:txBody>
      </p:sp>
      <p:sp>
        <p:nvSpPr>
          <p:cNvPr id="9" name="Rectangle 8"/>
          <p:cNvSpPr/>
          <p:nvPr/>
        </p:nvSpPr>
        <p:spPr>
          <a:xfrm>
            <a:off x="10874182" y="3593263"/>
            <a:ext cx="5282120" cy="2800767"/>
          </a:xfrm>
          <a:prstGeom prst="rect">
            <a:avLst/>
          </a:prstGeom>
        </p:spPr>
        <p:txBody>
          <a:bodyPr wrap="square">
            <a:spAutoFit/>
          </a:bodyPr>
          <a:lstStyle/>
          <a:p>
            <a:pPr algn="just"/>
            <a:r>
              <a:rPr lang="vi-VN" sz="4400">
                <a:latin typeface="Times New Roman" panose="02020603050405020304" pitchFamily="18" charset="0"/>
                <a:ea typeface="Calibri" panose="020F0502020204030204" pitchFamily="34" charset="0"/>
              </a:rPr>
              <a:t>Các nhận xét, đánh giá phải rõ ràng, đúng đắn, có lí lẽ và bằng chứng thuyết phục.</a:t>
            </a:r>
            <a:endParaRPr lang="en-GB"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par>
                                <p:cTn id="36" presetID="16" presetClass="entr" presetSubtype="21"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121208" y="860216"/>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1"/>
            <a:stretch>
              <a:fillRect/>
            </a:stretch>
          </a:blipFill>
        </p:spPr>
      </p:sp>
      <p:sp>
        <p:nvSpPr>
          <p:cNvPr id="4" name="Freeform 4"/>
          <p:cNvSpPr/>
          <p:nvPr/>
        </p:nvSpPr>
        <p:spPr>
          <a:xfrm rot="7727625">
            <a:off x="3738753" y="1158786"/>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2"/>
            <a:stretch>
              <a:fillRect/>
            </a:stretch>
          </a:blipFill>
        </p:spPr>
      </p:sp>
      <p:grpSp>
        <p:nvGrpSpPr>
          <p:cNvPr id="5" name="Group 5"/>
          <p:cNvGrpSpPr/>
          <p:nvPr/>
        </p:nvGrpSpPr>
        <p:grpSpPr>
          <a:xfrm>
            <a:off x="2525874" y="2227343"/>
            <a:ext cx="6275511" cy="4889296"/>
            <a:chOff x="0" y="0"/>
            <a:chExt cx="3622362" cy="2288224"/>
          </a:xfrm>
        </p:grpSpPr>
        <p:sp>
          <p:nvSpPr>
            <p:cNvPr id="6" name="Freeform 6"/>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7" name="Group 7"/>
          <p:cNvGrpSpPr/>
          <p:nvPr/>
        </p:nvGrpSpPr>
        <p:grpSpPr>
          <a:xfrm>
            <a:off x="2681661" y="2325752"/>
            <a:ext cx="5963937" cy="4646547"/>
            <a:chOff x="0" y="0"/>
            <a:chExt cx="3622362" cy="2288224"/>
          </a:xfrm>
        </p:grpSpPr>
        <p:sp>
          <p:nvSpPr>
            <p:cNvPr id="8" name="Freeform 8"/>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0" name="Freeform 10"/>
          <p:cNvSpPr/>
          <p:nvPr/>
        </p:nvSpPr>
        <p:spPr>
          <a:xfrm rot="-6479695">
            <a:off x="2225690" y="2085399"/>
            <a:ext cx="1118040" cy="1369727"/>
          </a:xfrm>
          <a:custGeom>
            <a:avLst/>
            <a:gdLst/>
            <a:ahLst/>
            <a:cxnLst/>
            <a:rect l="l" t="t" r="r" b="b"/>
            <a:pathLst>
              <a:path w="1118040" h="1369727">
                <a:moveTo>
                  <a:pt x="0" y="0"/>
                </a:moveTo>
                <a:lnTo>
                  <a:pt x="1118039" y="0"/>
                </a:lnTo>
                <a:lnTo>
                  <a:pt x="1118039" y="1369727"/>
                </a:lnTo>
                <a:lnTo>
                  <a:pt x="0" y="1369727"/>
                </a:lnTo>
                <a:lnTo>
                  <a:pt x="0" y="0"/>
                </a:lnTo>
                <a:close/>
              </a:path>
            </a:pathLst>
          </a:custGeom>
          <a:blipFill>
            <a:blip r:embed="rId3"/>
            <a:stretch>
              <a:fillRect/>
            </a:stretch>
          </a:blipFill>
        </p:spPr>
      </p:sp>
      <p:sp>
        <p:nvSpPr>
          <p:cNvPr id="11" name="Freeform 11"/>
          <p:cNvSpPr/>
          <p:nvPr/>
        </p:nvSpPr>
        <p:spPr>
          <a:xfrm>
            <a:off x="7145107" y="5505761"/>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4"/>
            <a:stretch>
              <a:fillRect/>
            </a:stretch>
          </a:blipFill>
        </p:spPr>
      </p:sp>
      <p:grpSp>
        <p:nvGrpSpPr>
          <p:cNvPr id="12" name="Group 12"/>
          <p:cNvGrpSpPr/>
          <p:nvPr/>
        </p:nvGrpSpPr>
        <p:grpSpPr>
          <a:xfrm>
            <a:off x="10279165" y="2227343"/>
            <a:ext cx="6275511" cy="5110775"/>
            <a:chOff x="0" y="0"/>
            <a:chExt cx="3622362" cy="2288224"/>
          </a:xfrm>
        </p:grpSpPr>
        <p:sp>
          <p:nvSpPr>
            <p:cNvPr id="13" name="Freeform 13"/>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14" name="Group 14"/>
          <p:cNvGrpSpPr/>
          <p:nvPr/>
        </p:nvGrpSpPr>
        <p:grpSpPr>
          <a:xfrm>
            <a:off x="10434952" y="2325753"/>
            <a:ext cx="5963937" cy="4651060"/>
            <a:chOff x="0" y="0"/>
            <a:chExt cx="3622362" cy="2288224"/>
          </a:xfrm>
        </p:grpSpPr>
        <p:sp>
          <p:nvSpPr>
            <p:cNvPr id="15" name="Freeform 1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7" name="Freeform 17"/>
          <p:cNvSpPr/>
          <p:nvPr/>
        </p:nvSpPr>
        <p:spPr>
          <a:xfrm rot="-6479695">
            <a:off x="9978981" y="2085399"/>
            <a:ext cx="1118040" cy="1369727"/>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3"/>
            <a:stretch>
              <a:fillRect/>
            </a:stretch>
          </a:blipFill>
        </p:spPr>
      </p:sp>
      <p:sp>
        <p:nvSpPr>
          <p:cNvPr id="18" name="Freeform 18"/>
          <p:cNvSpPr/>
          <p:nvPr/>
        </p:nvSpPr>
        <p:spPr>
          <a:xfrm>
            <a:off x="14898398" y="5505761"/>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4"/>
            <a:stretch>
              <a:fillRect/>
            </a:stretch>
          </a:blipFill>
        </p:spPr>
      </p:sp>
      <p:sp>
        <p:nvSpPr>
          <p:cNvPr id="19" name="Freeform 19"/>
          <p:cNvSpPr/>
          <p:nvPr/>
        </p:nvSpPr>
        <p:spPr>
          <a:xfrm>
            <a:off x="14450549" y="-72572"/>
            <a:ext cx="3837451" cy="3629397"/>
          </a:xfrm>
          <a:custGeom>
            <a:avLst/>
            <a:gdLst/>
            <a:ahLst/>
            <a:cxnLst/>
            <a:rect l="l" t="t" r="r" b="b"/>
            <a:pathLst>
              <a:path w="3837451" h="3629397">
                <a:moveTo>
                  <a:pt x="0" y="0"/>
                </a:moveTo>
                <a:lnTo>
                  <a:pt x="3837451" y="0"/>
                </a:lnTo>
                <a:lnTo>
                  <a:pt x="3837451" y="3629397"/>
                </a:lnTo>
                <a:lnTo>
                  <a:pt x="0" y="3629397"/>
                </a:lnTo>
                <a:lnTo>
                  <a:pt x="0" y="0"/>
                </a:lnTo>
                <a:close/>
              </a:path>
            </a:pathLst>
          </a:custGeom>
          <a:blipFill>
            <a:blip r:embed="rId5"/>
            <a:stretch>
              <a:fillRect l="-771" t="-14210" r="-15158" b="-119"/>
            </a:stretch>
          </a:blipFill>
        </p:spPr>
      </p:sp>
      <p:sp>
        <p:nvSpPr>
          <p:cNvPr id="20" name="Freeform 20"/>
          <p:cNvSpPr/>
          <p:nvPr/>
        </p:nvSpPr>
        <p:spPr>
          <a:xfrm>
            <a:off x="7831" y="8411287"/>
            <a:ext cx="2084739" cy="1913260"/>
          </a:xfrm>
          <a:custGeom>
            <a:avLst/>
            <a:gdLst/>
            <a:ahLst/>
            <a:cxnLst/>
            <a:rect l="l" t="t" r="r" b="b"/>
            <a:pathLst>
              <a:path w="2084739" h="1913260">
                <a:moveTo>
                  <a:pt x="0" y="0"/>
                </a:moveTo>
                <a:lnTo>
                  <a:pt x="2084739" y="0"/>
                </a:lnTo>
                <a:lnTo>
                  <a:pt x="2084739" y="1913261"/>
                </a:lnTo>
                <a:lnTo>
                  <a:pt x="0" y="1913261"/>
                </a:lnTo>
                <a:lnTo>
                  <a:pt x="0" y="0"/>
                </a:lnTo>
                <a:close/>
              </a:path>
            </a:pathLst>
          </a:custGeom>
          <a:blipFill>
            <a:blip r:embed="rId6"/>
            <a:stretch>
              <a:fillRect l="-21559" b="-29804"/>
            </a:stretch>
          </a:blipFill>
        </p:spPr>
      </p:sp>
      <p:sp>
        <p:nvSpPr>
          <p:cNvPr id="23" name="Freeform 23"/>
          <p:cNvSpPr/>
          <p:nvPr/>
        </p:nvSpPr>
        <p:spPr>
          <a:xfrm rot="-5400000">
            <a:off x="-909958" y="2270836"/>
            <a:ext cx="3028394" cy="544122"/>
          </a:xfrm>
          <a:custGeom>
            <a:avLst/>
            <a:gdLst/>
            <a:ahLst/>
            <a:cxnLst/>
            <a:rect l="l" t="t" r="r" b="b"/>
            <a:pathLst>
              <a:path w="3028394" h="544122">
                <a:moveTo>
                  <a:pt x="0" y="0"/>
                </a:moveTo>
                <a:lnTo>
                  <a:pt x="3028394" y="0"/>
                </a:lnTo>
                <a:lnTo>
                  <a:pt x="3028394" y="544122"/>
                </a:lnTo>
                <a:lnTo>
                  <a:pt x="0" y="544122"/>
                </a:lnTo>
                <a:lnTo>
                  <a:pt x="0" y="0"/>
                </a:lnTo>
                <a:close/>
              </a:path>
            </a:pathLst>
          </a:custGeom>
          <a:blipFill>
            <a:blip r:embed="rId7"/>
            <a:stretch>
              <a:fillRect/>
            </a:stretch>
          </a:blipFill>
        </p:spPr>
      </p:sp>
      <p:sp>
        <p:nvSpPr>
          <p:cNvPr id="24" name="Freeform 24"/>
          <p:cNvSpPr/>
          <p:nvPr/>
        </p:nvSpPr>
        <p:spPr>
          <a:xfrm rot="-446954">
            <a:off x="16407355" y="8312905"/>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8"/>
            <a:stretch>
              <a:fillRect/>
            </a:stretch>
          </a:blipFill>
        </p:spPr>
      </p:sp>
      <p:sp>
        <p:nvSpPr>
          <p:cNvPr id="9" name="Rectangle 8"/>
          <p:cNvSpPr/>
          <p:nvPr/>
        </p:nvSpPr>
        <p:spPr>
          <a:xfrm rot="10800000" flipV="1">
            <a:off x="2990346" y="2787483"/>
            <a:ext cx="5388784" cy="3785652"/>
          </a:xfrm>
          <a:prstGeom prst="rect">
            <a:avLst/>
          </a:prstGeom>
        </p:spPr>
        <p:txBody>
          <a:bodyPr wrap="square">
            <a:spAutoFit/>
          </a:bodyPr>
          <a:lstStyle/>
          <a:p>
            <a:pPr algn="just"/>
            <a:r>
              <a:rPr lang="vi-VN" sz="4800">
                <a:latin typeface="Times New Roman" panose="02020603050405020304" pitchFamily="18" charset="0"/>
                <a:ea typeface="Calibri" panose="020F0502020204030204" pitchFamily="34" charset="0"/>
              </a:rPr>
              <a:t>Để bài viết thuyết phục, cần kết hợp các yếu tố tự sự, biểu cảm, miêu tả trong quá trình nghị luận.</a:t>
            </a:r>
            <a:endParaRPr lang="en-GB" sz="4800"/>
          </a:p>
        </p:txBody>
      </p:sp>
      <p:sp>
        <p:nvSpPr>
          <p:cNvPr id="16" name="Rectangle 15"/>
          <p:cNvSpPr/>
          <p:nvPr/>
        </p:nvSpPr>
        <p:spPr>
          <a:xfrm>
            <a:off x="10976295" y="3156815"/>
            <a:ext cx="5121689" cy="3046988"/>
          </a:xfrm>
          <a:prstGeom prst="rect">
            <a:avLst/>
          </a:prstGeom>
        </p:spPr>
        <p:txBody>
          <a:bodyPr wrap="square">
            <a:spAutoFit/>
          </a:bodyPr>
          <a:lstStyle/>
          <a:p>
            <a:pPr algn="just"/>
            <a:r>
              <a:rPr lang="vi-VN" sz="4800">
                <a:latin typeface="Times New Roman" panose="02020603050405020304" pitchFamily="18" charset="0"/>
                <a:ea typeface="Calibri" panose="020F0502020204030204" pitchFamily="34" charset="0"/>
              </a:rPr>
              <a:t>Bài văn cần có bố cục mạch lạc, lời văn chuẩn xác, gợi cảm.</a:t>
            </a:r>
            <a:endParaRPr lang="en-GB" sz="4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05167" y="-671667"/>
            <a:ext cx="7162800" cy="11173134"/>
            <a:chOff x="0" y="0"/>
            <a:chExt cx="662484" cy="1404901"/>
          </a:xfrm>
        </p:grpSpPr>
        <p:sp>
          <p:nvSpPr>
            <p:cNvPr id="3" name="Freeform 3"/>
            <p:cNvSpPr/>
            <p:nvPr/>
          </p:nvSpPr>
          <p:spPr>
            <a:xfrm>
              <a:off x="0" y="0"/>
              <a:ext cx="662484" cy="1404901"/>
            </a:xfrm>
            <a:custGeom>
              <a:avLst/>
              <a:gdLst/>
              <a:ahLst/>
              <a:cxnLst/>
              <a:rect l="l" t="t" r="r" b="b"/>
              <a:pathLst>
                <a:path w="662484" h="1404901">
                  <a:moveTo>
                    <a:pt x="220947" y="1385832"/>
                  </a:moveTo>
                  <a:cubicBezTo>
                    <a:pt x="254911" y="1397345"/>
                    <a:pt x="293524" y="1404901"/>
                    <a:pt x="331420" y="1404901"/>
                  </a:cubicBezTo>
                  <a:cubicBezTo>
                    <a:pt x="369318" y="1404901"/>
                    <a:pt x="405785" y="1398424"/>
                    <a:pt x="439391" y="1386910"/>
                  </a:cubicBezTo>
                  <a:cubicBezTo>
                    <a:pt x="440107" y="1386550"/>
                    <a:pt x="440822" y="1386550"/>
                    <a:pt x="441537" y="1386191"/>
                  </a:cubicBezTo>
                  <a:cubicBezTo>
                    <a:pt x="567741" y="1340136"/>
                    <a:pt x="660696" y="1218522"/>
                    <a:pt x="662484" y="1063246"/>
                  </a:cubicBezTo>
                  <a:lnTo>
                    <a:pt x="662484" y="0"/>
                  </a:lnTo>
                  <a:lnTo>
                    <a:pt x="0" y="0"/>
                  </a:lnTo>
                  <a:lnTo>
                    <a:pt x="0" y="1062457"/>
                  </a:lnTo>
                  <a:cubicBezTo>
                    <a:pt x="1788" y="1219241"/>
                    <a:pt x="93313" y="1340856"/>
                    <a:pt x="220947" y="1385832"/>
                  </a:cubicBezTo>
                  <a:close/>
                </a:path>
              </a:pathLst>
            </a:custGeom>
            <a:solidFill>
              <a:srgbClr val="60699E"/>
            </a:solidFill>
          </p:spPr>
        </p:sp>
        <p:sp>
          <p:nvSpPr>
            <p:cNvPr id="4" name="TextBox 4"/>
            <p:cNvSpPr txBox="1"/>
            <p:nvPr/>
          </p:nvSpPr>
          <p:spPr>
            <a:xfrm>
              <a:off x="0" y="-38100"/>
              <a:ext cx="662484" cy="1316001"/>
            </a:xfrm>
            <a:prstGeom prst="rect">
              <a:avLst/>
            </a:prstGeom>
          </p:spPr>
          <p:txBody>
            <a:bodyPr lIns="50800" tIns="50800" rIns="50800" bIns="50800" rtlCol="0" anchor="ctr"/>
            <a:lstStyle/>
            <a:p>
              <a:pPr algn="ctr">
                <a:lnSpc>
                  <a:spcPts val="2660"/>
                </a:lnSpc>
                <a:spcBef>
                  <a:spcPct val="0"/>
                </a:spcBef>
              </a:pPr>
              <a:endParaRPr>
                <a:solidFill>
                  <a:prstClr val="black"/>
                </a:solidFill>
              </a:endParaRPr>
            </a:p>
          </p:txBody>
        </p:sp>
      </p:grpSp>
      <p:sp>
        <p:nvSpPr>
          <p:cNvPr id="19" name="Freeform 19"/>
          <p:cNvSpPr/>
          <p:nvPr/>
        </p:nvSpPr>
        <p:spPr>
          <a:xfrm>
            <a:off x="8889001" y="3449333"/>
            <a:ext cx="9398999" cy="6837667"/>
          </a:xfrm>
          <a:custGeom>
            <a:avLst/>
            <a:gdLst/>
            <a:ahLst/>
            <a:cxnLst/>
            <a:rect l="l" t="t" r="r" b="b"/>
            <a:pathLst>
              <a:path w="9398999" h="6837667">
                <a:moveTo>
                  <a:pt x="0" y="0"/>
                </a:moveTo>
                <a:lnTo>
                  <a:pt x="9398999" y="0"/>
                </a:lnTo>
                <a:lnTo>
                  <a:pt x="9398999" y="6837667"/>
                </a:lnTo>
                <a:lnTo>
                  <a:pt x="0" y="6837667"/>
                </a:lnTo>
                <a:lnTo>
                  <a:pt x="0" y="0"/>
                </a:lnTo>
                <a:close/>
              </a:path>
            </a:pathLst>
          </a:custGeom>
          <a:blipFill>
            <a:blip r:embed="rId1">
              <a:extLst>
                <a:ext uri="{96DAC541-7B7A-43D3-8B79-37D633B846F1}">
                  <asvg:svgBlip xmlns:asvg="http://schemas.microsoft.com/office/drawing/2016/SVG/main" r:embed="rId2"/>
                </a:ext>
              </a:extLst>
            </a:blip>
            <a:stretch>
              <a:fillRect r="-13138" b="-24697"/>
            </a:stretch>
          </a:blipFill>
        </p:spPr>
      </p:sp>
      <p:sp>
        <p:nvSpPr>
          <p:cNvPr id="20" name="TextBox 20"/>
          <p:cNvSpPr txBox="1"/>
          <p:nvPr/>
        </p:nvSpPr>
        <p:spPr>
          <a:xfrm rot="431965">
            <a:off x="14120567" y="2409158"/>
            <a:ext cx="4102314" cy="1522751"/>
          </a:xfrm>
          <a:prstGeom prst="rect">
            <a:avLst/>
          </a:prstGeom>
        </p:spPr>
        <p:txBody>
          <a:bodyPr lIns="0" tIns="0" rIns="0" bIns="0" rtlCol="0" anchor="t">
            <a:spAutoFit/>
          </a:bodyPr>
          <a:lstStyle/>
          <a:p>
            <a:pPr algn="ctr">
              <a:lnSpc>
                <a:spcPts val="5400"/>
              </a:lnSpc>
            </a:pPr>
            <a:r>
              <a:rPr lang="en-US" sz="3600" spc="230">
                <a:solidFill>
                  <a:srgbClr val="60699E"/>
                </a:solidFill>
                <a:latin typeface="Lazydog Bold"/>
              </a:rPr>
              <a:t>WORK EXPERIENCE</a:t>
            </a:r>
            <a:endParaRPr lang="en-US" sz="3600" spc="230">
              <a:solidFill>
                <a:srgbClr val="60699E"/>
              </a:solidFill>
              <a:latin typeface="Lazydog Bold"/>
            </a:endParaRPr>
          </a:p>
        </p:txBody>
      </p:sp>
      <p:sp>
        <p:nvSpPr>
          <p:cNvPr id="21" name="Freeform 21"/>
          <p:cNvSpPr/>
          <p:nvPr/>
        </p:nvSpPr>
        <p:spPr>
          <a:xfrm rot="6027510">
            <a:off x="13129202" y="2590154"/>
            <a:ext cx="1327301" cy="1274209"/>
          </a:xfrm>
          <a:custGeom>
            <a:avLst/>
            <a:gdLst/>
            <a:ahLst/>
            <a:cxnLst/>
            <a:rect l="l" t="t" r="r" b="b"/>
            <a:pathLst>
              <a:path w="1327301" h="1274209">
                <a:moveTo>
                  <a:pt x="0" y="0"/>
                </a:moveTo>
                <a:lnTo>
                  <a:pt x="1327301" y="0"/>
                </a:lnTo>
                <a:lnTo>
                  <a:pt x="1327301" y="1274208"/>
                </a:lnTo>
                <a:lnTo>
                  <a:pt x="0" y="1274208"/>
                </a:lnTo>
                <a:lnTo>
                  <a:pt x="0" y="0"/>
                </a:lnTo>
                <a:close/>
              </a:path>
            </a:pathLst>
          </a:custGeom>
          <a:blipFill>
            <a:blip r:embed="rId3"/>
            <a:stretch>
              <a:fillRect/>
            </a:stretch>
          </a:blipFill>
        </p:spPr>
      </p:sp>
      <p:sp>
        <p:nvSpPr>
          <p:cNvPr id="22" name="Freeform 22"/>
          <p:cNvSpPr/>
          <p:nvPr/>
        </p:nvSpPr>
        <p:spPr>
          <a:xfrm>
            <a:off x="872498" y="8930383"/>
            <a:ext cx="1426810" cy="661521"/>
          </a:xfrm>
          <a:custGeom>
            <a:avLst/>
            <a:gdLst/>
            <a:ahLst/>
            <a:cxnLst/>
            <a:rect l="l" t="t" r="r" b="b"/>
            <a:pathLst>
              <a:path w="1426810" h="661521">
                <a:moveTo>
                  <a:pt x="0" y="0"/>
                </a:moveTo>
                <a:lnTo>
                  <a:pt x="1426811" y="0"/>
                </a:lnTo>
                <a:lnTo>
                  <a:pt x="1426811" y="661521"/>
                </a:lnTo>
                <a:lnTo>
                  <a:pt x="0" y="6615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Freeform 23"/>
          <p:cNvSpPr/>
          <p:nvPr/>
        </p:nvSpPr>
        <p:spPr>
          <a:xfrm>
            <a:off x="16666255" y="509266"/>
            <a:ext cx="827317" cy="1038869"/>
          </a:xfrm>
          <a:custGeom>
            <a:avLst/>
            <a:gdLst/>
            <a:ahLst/>
            <a:cxnLst/>
            <a:rect l="l" t="t" r="r" b="b"/>
            <a:pathLst>
              <a:path w="827317" h="1038869">
                <a:moveTo>
                  <a:pt x="0" y="0"/>
                </a:moveTo>
                <a:lnTo>
                  <a:pt x="827317" y="0"/>
                </a:lnTo>
                <a:lnTo>
                  <a:pt x="827317" y="1038868"/>
                </a:lnTo>
                <a:lnTo>
                  <a:pt x="0" y="1038868"/>
                </a:lnTo>
                <a:lnTo>
                  <a:pt x="0" y="0"/>
                </a:lnTo>
                <a:close/>
              </a:path>
            </a:pathLst>
          </a:custGeom>
          <a:blipFill>
            <a:blip r:embed="rId6"/>
            <a:stretch>
              <a:fillRect/>
            </a:stretch>
          </a:blipFill>
        </p:spPr>
      </p:sp>
      <p:sp>
        <p:nvSpPr>
          <p:cNvPr id="24" name="Freeform 24"/>
          <p:cNvSpPr/>
          <p:nvPr/>
        </p:nvSpPr>
        <p:spPr>
          <a:xfrm rot="-1524734">
            <a:off x="10733230" y="657257"/>
            <a:ext cx="879808" cy="843016"/>
          </a:xfrm>
          <a:custGeom>
            <a:avLst/>
            <a:gdLst/>
            <a:ahLst/>
            <a:cxnLst/>
            <a:rect l="l" t="t" r="r" b="b"/>
            <a:pathLst>
              <a:path w="879808" h="843016">
                <a:moveTo>
                  <a:pt x="0" y="0"/>
                </a:moveTo>
                <a:lnTo>
                  <a:pt x="879808" y="0"/>
                </a:lnTo>
                <a:lnTo>
                  <a:pt x="879808" y="843016"/>
                </a:lnTo>
                <a:lnTo>
                  <a:pt x="0" y="843016"/>
                </a:lnTo>
                <a:lnTo>
                  <a:pt x="0" y="0"/>
                </a:lnTo>
                <a:close/>
              </a:path>
            </a:pathLst>
          </a:custGeom>
          <a:blipFill>
            <a:blip r:embed="rId7"/>
            <a:stretch>
              <a:fillRect/>
            </a:stretch>
          </a:blipFill>
        </p:spPr>
      </p:sp>
      <p:sp>
        <p:nvSpPr>
          <p:cNvPr id="28" name="Freeform 28"/>
          <p:cNvSpPr/>
          <p:nvPr/>
        </p:nvSpPr>
        <p:spPr>
          <a:xfrm>
            <a:off x="0" y="0"/>
            <a:ext cx="1738930" cy="1548134"/>
          </a:xfrm>
          <a:custGeom>
            <a:avLst/>
            <a:gdLst/>
            <a:ahLst/>
            <a:cxnLst/>
            <a:rect l="l" t="t" r="r" b="b"/>
            <a:pathLst>
              <a:path w="1738930" h="1548134">
                <a:moveTo>
                  <a:pt x="0" y="0"/>
                </a:moveTo>
                <a:lnTo>
                  <a:pt x="1738930" y="0"/>
                </a:lnTo>
                <a:lnTo>
                  <a:pt x="1738930" y="1548134"/>
                </a:lnTo>
                <a:lnTo>
                  <a:pt x="0" y="1548134"/>
                </a:lnTo>
                <a:lnTo>
                  <a:pt x="0" y="0"/>
                </a:lnTo>
                <a:close/>
              </a:path>
            </a:pathLst>
          </a:custGeom>
          <a:blipFill>
            <a:blip r:embed="rId8"/>
            <a:stretch>
              <a:fillRect l="-29270" t="-42298"/>
            </a:stretch>
          </a:blipFill>
        </p:spPr>
      </p:sp>
      <p:sp>
        <p:nvSpPr>
          <p:cNvPr id="29" name="Rectangle 28"/>
          <p:cNvSpPr/>
          <p:nvPr/>
        </p:nvSpPr>
        <p:spPr>
          <a:xfrm>
            <a:off x="1217891" y="1803764"/>
            <a:ext cx="7886215" cy="2130904"/>
          </a:xfrm>
          <a:prstGeom prst="rect">
            <a:avLst/>
          </a:prstGeom>
        </p:spPr>
        <p:txBody>
          <a:bodyPr wrap="square">
            <a:spAutoFit/>
          </a:bodyPr>
          <a:lstStyle/>
          <a:p>
            <a:pPr algn="ctr">
              <a:lnSpc>
                <a:spcPct val="115000"/>
              </a:lnSpc>
              <a:spcAft>
                <a:spcPts val="0"/>
              </a:spcAft>
              <a:tabLst>
                <a:tab pos="424815" algn="l"/>
              </a:tabLst>
            </a:pPr>
            <a:r>
              <a:rPr lang="vi-VN" sz="6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 Đọc và phân tích bài viết tham khảo</a:t>
            </a:r>
            <a:endParaRPr lang="en-GB" sz="6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 name="Rectangle 29"/>
          <p:cNvSpPr/>
          <p:nvPr/>
        </p:nvSpPr>
        <p:spPr>
          <a:xfrm>
            <a:off x="869465" y="4443587"/>
            <a:ext cx="8426935" cy="2959272"/>
          </a:xfrm>
          <a:prstGeom prst="rect">
            <a:avLst/>
          </a:prstGeom>
        </p:spPr>
        <p:txBody>
          <a:bodyPr wrap="square">
            <a:spAutoFit/>
          </a:bodyPr>
          <a:lstStyle/>
          <a:p>
            <a:pPr algn="ctr">
              <a:lnSpc>
                <a:spcPct val="115000"/>
              </a:lnSpc>
              <a:spcAft>
                <a:spcPts val="0"/>
              </a:spcAft>
              <a:tabLst>
                <a:tab pos="424815" algn="l"/>
              </a:tabLst>
            </a:pPr>
            <a:r>
              <a:rPr lang="vi-VN"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Bài viết tham khảo: </a:t>
            </a:r>
            <a:endParaRPr lang="en-GB"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424815" algn="l"/>
              </a:tabLst>
            </a:pPr>
            <a:r>
              <a:rPr lang="vi-VN" sz="5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Bức tranh của em gái tôi </a:t>
            </a:r>
            <a:r>
              <a:rPr lang="vi-VN"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Lời tự thú chân thành</a:t>
            </a:r>
            <a:endParaRPr lang="en-GB" sz="5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inVertical)">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2"/>
            <a:stretch>
              <a:fillRect/>
            </a:stretch>
          </a:blipFill>
        </p:spPr>
      </p:sp>
      <p:sp>
        <p:nvSpPr>
          <p:cNvPr id="10" name="Freeform 10"/>
          <p:cNvSpPr/>
          <p:nvPr/>
        </p:nvSpPr>
        <p:spPr>
          <a:xfrm>
            <a:off x="15197782" y="8026734"/>
            <a:ext cx="1865919" cy="1646673"/>
          </a:xfrm>
          <a:custGeom>
            <a:avLst/>
            <a:gdLst/>
            <a:ahLst/>
            <a:cxnLst/>
            <a:rect l="l" t="t" r="r" b="b"/>
            <a:pathLst>
              <a:path w="1865919" h="1646673">
                <a:moveTo>
                  <a:pt x="0" y="0"/>
                </a:moveTo>
                <a:lnTo>
                  <a:pt x="1865919" y="0"/>
                </a:lnTo>
                <a:lnTo>
                  <a:pt x="1865919" y="1646673"/>
                </a:lnTo>
                <a:lnTo>
                  <a:pt x="0" y="1646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rot="-5400000">
            <a:off x="15265234" y="3619766"/>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4678861">
            <a:off x="14128070" y="6788666"/>
            <a:ext cx="1058633" cy="879628"/>
          </a:xfrm>
          <a:custGeom>
            <a:avLst/>
            <a:gdLst/>
            <a:ahLst/>
            <a:cxnLst/>
            <a:rect l="l" t="t" r="r" b="b"/>
            <a:pathLst>
              <a:path w="1058633" h="879628">
                <a:moveTo>
                  <a:pt x="0" y="0"/>
                </a:moveTo>
                <a:lnTo>
                  <a:pt x="1058633" y="0"/>
                </a:lnTo>
                <a:lnTo>
                  <a:pt x="1058633" y="879628"/>
                </a:lnTo>
                <a:lnTo>
                  <a:pt x="0" y="879628"/>
                </a:lnTo>
                <a:lnTo>
                  <a:pt x="0" y="0"/>
                </a:lnTo>
                <a:close/>
              </a:path>
            </a:pathLst>
          </a:custGeom>
          <a:blipFill>
            <a:blip r:embed="rId7"/>
            <a:stretch>
              <a:fillRect/>
            </a:stretch>
          </a:blipFill>
        </p:spPr>
      </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8"/>
            <a:stretch>
              <a:fillRect/>
            </a:stretch>
          </a:blipFill>
        </p:spPr>
      </p:sp>
      <p:sp>
        <p:nvSpPr>
          <p:cNvPr id="14" name="Freeform 14"/>
          <p:cNvSpPr/>
          <p:nvPr/>
        </p:nvSpPr>
        <p:spPr>
          <a:xfrm>
            <a:off x="8557878" y="7624859"/>
            <a:ext cx="1685119" cy="925283"/>
          </a:xfrm>
          <a:custGeom>
            <a:avLst/>
            <a:gdLst/>
            <a:ahLst/>
            <a:cxnLst/>
            <a:rect l="l" t="t" r="r" b="b"/>
            <a:pathLst>
              <a:path w="1685119" h="925283">
                <a:moveTo>
                  <a:pt x="0" y="0"/>
                </a:moveTo>
                <a:lnTo>
                  <a:pt x="1685119" y="0"/>
                </a:lnTo>
                <a:lnTo>
                  <a:pt x="1685119" y="925284"/>
                </a:lnTo>
                <a:lnTo>
                  <a:pt x="0" y="9252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rot="1981402">
            <a:off x="3282589" y="61184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1"/>
            <a:stretch>
              <a:fillRect/>
            </a:stretch>
          </a:blipFill>
        </p:spPr>
      </p:sp>
      <p:sp>
        <p:nvSpPr>
          <p:cNvPr id="16" name="Freeform 16"/>
          <p:cNvSpPr/>
          <p:nvPr/>
        </p:nvSpPr>
        <p:spPr>
          <a:xfrm rot="-522393">
            <a:off x="740664" y="714673"/>
            <a:ext cx="879808" cy="843016"/>
          </a:xfrm>
          <a:custGeom>
            <a:avLst/>
            <a:gdLst/>
            <a:ahLst/>
            <a:cxnLst/>
            <a:rect l="l" t="t" r="r" b="b"/>
            <a:pathLst>
              <a:path w="879808" h="843016">
                <a:moveTo>
                  <a:pt x="0" y="0"/>
                </a:moveTo>
                <a:lnTo>
                  <a:pt x="879807" y="0"/>
                </a:lnTo>
                <a:lnTo>
                  <a:pt x="879807" y="843016"/>
                </a:lnTo>
                <a:lnTo>
                  <a:pt x="0" y="843016"/>
                </a:lnTo>
                <a:lnTo>
                  <a:pt x="0" y="0"/>
                </a:lnTo>
                <a:close/>
              </a:path>
            </a:pathLst>
          </a:custGeom>
          <a:blipFill>
            <a:blip r:embed="rId12"/>
            <a:stretch>
              <a:fillRect/>
            </a:stretch>
          </a:blipFill>
        </p:spPr>
      </p:sp>
      <p:graphicFrame>
        <p:nvGraphicFramePr>
          <p:cNvPr id="17" name="Table 16"/>
          <p:cNvGraphicFramePr>
            <a:graphicFrameLocks noGrp="1"/>
          </p:cNvGraphicFramePr>
          <p:nvPr/>
        </p:nvGraphicFramePr>
        <p:xfrm>
          <a:off x="3138798" y="2680963"/>
          <a:ext cx="11201400" cy="4605907"/>
        </p:xfrm>
        <a:graphic>
          <a:graphicData uri="http://schemas.openxmlformats.org/drawingml/2006/table">
            <a:tbl>
              <a:tblPr firstRow="1" firstCol="1" bandRow="1">
                <a:effectLst>
                  <a:outerShdw blurRad="50800" dist="38100" algn="l" rotWithShape="0">
                    <a:prstClr val="black">
                      <a:alpha val="40000"/>
                    </a:prstClr>
                  </a:outerShdw>
                </a:effectLst>
              </a:tblPr>
              <a:tblGrid>
                <a:gridCol w="11201400"/>
              </a:tblGrid>
              <a:tr h="811972">
                <a:tc>
                  <a:txBody>
                    <a:bodyPr/>
                    <a:lstStyle/>
                    <a:p>
                      <a:pPr>
                        <a:lnSpc>
                          <a:spcPct val="115000"/>
                        </a:lnSpc>
                        <a:spcAft>
                          <a:spcPts val="0"/>
                        </a:spcAft>
                        <a:tabLst>
                          <a:tab pos="1386840" algn="l"/>
                        </a:tabLst>
                      </a:pPr>
                      <a:r>
                        <a:rPr lang="vi-VN" sz="4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HT  01:</a:t>
                      </a:r>
                      <a:r>
                        <a:rPr lang="vi-VN"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 tích bài viết tham khảo</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7889">
                <a:tc>
                  <a:txBody>
                    <a:bodyPr/>
                    <a:lstStyle/>
                    <a:p>
                      <a:pPr indent="12700">
                        <a:lnSpc>
                          <a:spcPct val="115000"/>
                        </a:lnSpc>
                        <a:spcAft>
                          <a:spcPts val="0"/>
                        </a:spcAft>
                        <a:tabLst>
                          <a:tab pos="521335" algn="l"/>
                        </a:tabLst>
                      </a:pPr>
                      <a:r>
                        <a:rPr lang="vi-VN" sz="44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Chỉ ra bố cục của bài viết tham khảo.</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0">
                        <a:lnSpc>
                          <a:spcPct val="115000"/>
                        </a:lnSpc>
                        <a:spcAft>
                          <a:spcPts val="0"/>
                        </a:spcAft>
                        <a:tabLst>
                          <a:tab pos="521335" algn="l"/>
                        </a:tabLst>
                      </a:pPr>
                      <a:r>
                        <a:rPr lang="vi-VN" sz="44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Phần Mở bài nêu những nội dung gì?</a:t>
                      </a:r>
                      <a:r>
                        <a:rPr lang="vi-VN" sz="4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0">
                        <a:lnSpc>
                          <a:spcPct val="115000"/>
                        </a:lnSpc>
                        <a:spcAft>
                          <a:spcPts val="0"/>
                        </a:spcAft>
                        <a:tabLst>
                          <a:tab pos="521335" algn="l"/>
                        </a:tabLst>
                      </a:pPr>
                      <a:r>
                        <a:rPr lang="vi-VN" sz="4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44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Thân bài triển khai như thế nào?</a:t>
                      </a:r>
                      <a:r>
                        <a:rPr lang="vi-VN" sz="4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0">
                        <a:lnSpc>
                          <a:spcPct val="115000"/>
                        </a:lnSpc>
                        <a:spcAft>
                          <a:spcPts val="0"/>
                        </a:spcAft>
                        <a:tabLst>
                          <a:tab pos="521335" algn="l"/>
                        </a:tabLst>
                      </a:pPr>
                      <a:r>
                        <a:rPr lang="vi-VN" sz="4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44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Kết bài khẳng định điểu gì?</a:t>
                      </a:r>
                      <a:r>
                        <a:rPr lang="vi-VN" sz="4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4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2"/>
            <a:stretch>
              <a:fillRect/>
            </a:stretch>
          </a:blipFill>
        </p:spPr>
      </p:sp>
      <p:sp>
        <p:nvSpPr>
          <p:cNvPr id="4" name="TextBox 4"/>
          <p:cNvSpPr txBox="1"/>
          <p:nvPr/>
        </p:nvSpPr>
        <p:spPr>
          <a:xfrm>
            <a:off x="2346948" y="1784158"/>
            <a:ext cx="13585573" cy="1482522"/>
          </a:xfrm>
          <a:prstGeom prst="rect">
            <a:avLst/>
          </a:prstGeom>
        </p:spPr>
        <p:txBody>
          <a:bodyPr lIns="0" tIns="0" rIns="0" bIns="0" rtlCol="0" anchor="t">
            <a:spAutoFit/>
          </a:bodyPr>
          <a:lstStyle/>
          <a:p>
            <a:pPr algn="ctr">
              <a:lnSpc>
                <a:spcPts val="12480"/>
              </a:lnSpc>
            </a:pPr>
            <a:r>
              <a:rPr lang="vi-VN" sz="9600" b="1">
                <a:latin typeface="Times New Roman" panose="02020603050405020304" pitchFamily="18" charset="0"/>
                <a:cs typeface="Times New Roman" panose="02020603050405020304" pitchFamily="18" charset="0"/>
              </a:rPr>
              <a:t>Mở bài</a:t>
            </a:r>
            <a:endParaRPr lang="en-US" sz="10400" spc="312">
              <a:solidFill>
                <a:srgbClr val="DF98B6"/>
              </a:solidFill>
              <a:latin typeface="Times New Roman" panose="02020603050405020304" pitchFamily="18" charset="0"/>
              <a:cs typeface="Times New Roman" panose="02020603050405020304" pitchFamily="18" charset="0"/>
            </a:endParaRPr>
          </a:p>
        </p:txBody>
      </p:sp>
      <p:sp>
        <p:nvSpPr>
          <p:cNvPr id="5" name="Freeform 5"/>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3"/>
            <a:stretch>
              <a:fillRect/>
            </a:stretch>
          </a:blipFill>
        </p:spPr>
      </p:sp>
      <p:sp>
        <p:nvSpPr>
          <p:cNvPr id="6" name="Freeform 6"/>
          <p:cNvSpPr/>
          <p:nvPr/>
        </p:nvSpPr>
        <p:spPr>
          <a:xfrm rot="2996376">
            <a:off x="2563949" y="4726809"/>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4"/>
            <a:stretch>
              <a:fillRect/>
            </a:stretch>
          </a:blipFill>
        </p:spPr>
      </p:sp>
      <p:grpSp>
        <p:nvGrpSpPr>
          <p:cNvPr id="7" name="Group 7"/>
          <p:cNvGrpSpPr>
            <a:grpSpLocks noChangeAspect="1"/>
          </p:cNvGrpSpPr>
          <p:nvPr/>
        </p:nvGrpSpPr>
        <p:grpSpPr>
          <a:xfrm>
            <a:off x="13577043" y="5010728"/>
            <a:ext cx="4710957" cy="5276272"/>
            <a:chOff x="0" y="0"/>
            <a:chExt cx="6350000" cy="7112000"/>
          </a:xfrm>
        </p:grpSpPr>
        <p:sp>
          <p:nvSpPr>
            <p:cNvPr id="8" name="Freeform 8"/>
            <p:cNvSpPr/>
            <p:nvPr/>
          </p:nvSpPr>
          <p:spPr>
            <a:xfrm>
              <a:off x="0" y="0"/>
              <a:ext cx="6350000" cy="7112000"/>
            </a:xfrm>
            <a:custGeom>
              <a:avLst/>
              <a:gdLst/>
              <a:ahLst/>
              <a:cxnLst/>
              <a:rect l="l" t="t" r="r" b="b"/>
              <a:pathLst>
                <a:path w="6350000" h="7112000">
                  <a:moveTo>
                    <a:pt x="247650" y="5636260"/>
                  </a:moveTo>
                  <a:cubicBezTo>
                    <a:pt x="247650" y="5636260"/>
                    <a:pt x="490220" y="4747260"/>
                    <a:pt x="403860" y="3859530"/>
                  </a:cubicBezTo>
                  <a:cubicBezTo>
                    <a:pt x="320040" y="2992120"/>
                    <a:pt x="0" y="2226310"/>
                    <a:pt x="0" y="2226310"/>
                  </a:cubicBezTo>
                  <a:cubicBezTo>
                    <a:pt x="0" y="2226310"/>
                    <a:pt x="518160" y="2293620"/>
                    <a:pt x="1247140" y="1606550"/>
                  </a:cubicBezTo>
                  <a:cubicBezTo>
                    <a:pt x="1851660" y="1038860"/>
                    <a:pt x="1681480" y="368300"/>
                    <a:pt x="1681480" y="368300"/>
                  </a:cubicBezTo>
                  <a:cubicBezTo>
                    <a:pt x="1681480" y="368300"/>
                    <a:pt x="2184400" y="801370"/>
                    <a:pt x="3131820" y="590550"/>
                  </a:cubicBezTo>
                  <a:cubicBezTo>
                    <a:pt x="3719830" y="459740"/>
                    <a:pt x="4610100" y="0"/>
                    <a:pt x="4610100" y="0"/>
                  </a:cubicBezTo>
                  <a:cubicBezTo>
                    <a:pt x="4610100" y="0"/>
                    <a:pt x="4692650" y="787400"/>
                    <a:pt x="5349240" y="1544320"/>
                  </a:cubicBezTo>
                  <a:cubicBezTo>
                    <a:pt x="5867400" y="2139950"/>
                    <a:pt x="6350000" y="2448560"/>
                    <a:pt x="6350000" y="2448560"/>
                  </a:cubicBezTo>
                  <a:cubicBezTo>
                    <a:pt x="6350000" y="2448560"/>
                    <a:pt x="6097270" y="2863850"/>
                    <a:pt x="5969000" y="3613150"/>
                  </a:cubicBezTo>
                  <a:cubicBezTo>
                    <a:pt x="5801360" y="4597400"/>
                    <a:pt x="6131560" y="5524500"/>
                    <a:pt x="6131560" y="5524500"/>
                  </a:cubicBezTo>
                  <a:cubicBezTo>
                    <a:pt x="6131560" y="5524500"/>
                    <a:pt x="4946650" y="5589270"/>
                    <a:pt x="4263390" y="5957570"/>
                  </a:cubicBezTo>
                  <a:cubicBezTo>
                    <a:pt x="3580130" y="6325870"/>
                    <a:pt x="2975610" y="7112000"/>
                    <a:pt x="2975610" y="7112000"/>
                  </a:cubicBezTo>
                  <a:cubicBezTo>
                    <a:pt x="2975610" y="7112000"/>
                    <a:pt x="2675890" y="6337300"/>
                    <a:pt x="1846580" y="5911850"/>
                  </a:cubicBezTo>
                  <a:cubicBezTo>
                    <a:pt x="1069340" y="5511800"/>
                    <a:pt x="247650" y="5636260"/>
                    <a:pt x="247650" y="5636260"/>
                  </a:cubicBezTo>
                  <a:close/>
                </a:path>
              </a:pathLst>
            </a:custGeom>
            <a:solidFill>
              <a:srgbClr val="60699E"/>
            </a:solidFill>
            <a:ln w="12700">
              <a:solidFill>
                <a:srgbClr val="000000"/>
              </a:solidFill>
            </a:ln>
          </p:spPr>
        </p:sp>
      </p:grpSp>
      <p:grpSp>
        <p:nvGrpSpPr>
          <p:cNvPr id="9" name="Group 9"/>
          <p:cNvGrpSpPr>
            <a:grpSpLocks noChangeAspect="1"/>
          </p:cNvGrpSpPr>
          <p:nvPr/>
        </p:nvGrpSpPr>
        <p:grpSpPr>
          <a:xfrm>
            <a:off x="13711407" y="5161216"/>
            <a:ext cx="4442228" cy="4975296"/>
            <a:chOff x="0" y="0"/>
            <a:chExt cx="6350000" cy="7112000"/>
          </a:xfrm>
        </p:grpSpPr>
        <p:sp>
          <p:nvSpPr>
            <p:cNvPr id="10" name="Freeform 10"/>
            <p:cNvSpPr/>
            <p:nvPr/>
          </p:nvSpPr>
          <p:spPr>
            <a:xfrm>
              <a:off x="0" y="0"/>
              <a:ext cx="6350000" cy="7112000"/>
            </a:xfrm>
            <a:custGeom>
              <a:avLst/>
              <a:gdLst/>
              <a:ahLst/>
              <a:cxnLst/>
              <a:rect l="l" t="t" r="r" b="b"/>
              <a:pathLst>
                <a:path w="6350000" h="7112000">
                  <a:moveTo>
                    <a:pt x="247650" y="5636260"/>
                  </a:moveTo>
                  <a:cubicBezTo>
                    <a:pt x="247650" y="5636260"/>
                    <a:pt x="490220" y="4747260"/>
                    <a:pt x="403860" y="3859530"/>
                  </a:cubicBezTo>
                  <a:cubicBezTo>
                    <a:pt x="320040" y="2992120"/>
                    <a:pt x="0" y="2226310"/>
                    <a:pt x="0" y="2226310"/>
                  </a:cubicBezTo>
                  <a:cubicBezTo>
                    <a:pt x="0" y="2226310"/>
                    <a:pt x="518160" y="2293620"/>
                    <a:pt x="1247140" y="1606550"/>
                  </a:cubicBezTo>
                  <a:cubicBezTo>
                    <a:pt x="1851660" y="1038860"/>
                    <a:pt x="1681480" y="368300"/>
                    <a:pt x="1681480" y="368300"/>
                  </a:cubicBezTo>
                  <a:cubicBezTo>
                    <a:pt x="1681480" y="368300"/>
                    <a:pt x="2184400" y="801370"/>
                    <a:pt x="3131820" y="590550"/>
                  </a:cubicBezTo>
                  <a:cubicBezTo>
                    <a:pt x="3719830" y="459740"/>
                    <a:pt x="4610100" y="0"/>
                    <a:pt x="4610100" y="0"/>
                  </a:cubicBezTo>
                  <a:cubicBezTo>
                    <a:pt x="4610100" y="0"/>
                    <a:pt x="4692650" y="787400"/>
                    <a:pt x="5349240" y="1544320"/>
                  </a:cubicBezTo>
                  <a:cubicBezTo>
                    <a:pt x="5867400" y="2139950"/>
                    <a:pt x="6350000" y="2448560"/>
                    <a:pt x="6350000" y="2448560"/>
                  </a:cubicBezTo>
                  <a:cubicBezTo>
                    <a:pt x="6350000" y="2448560"/>
                    <a:pt x="6097270" y="2863850"/>
                    <a:pt x="5969000" y="3613150"/>
                  </a:cubicBezTo>
                  <a:cubicBezTo>
                    <a:pt x="5801360" y="4597400"/>
                    <a:pt x="6131560" y="5524500"/>
                    <a:pt x="6131560" y="5524500"/>
                  </a:cubicBezTo>
                  <a:cubicBezTo>
                    <a:pt x="6131560" y="5524500"/>
                    <a:pt x="4946650" y="5589270"/>
                    <a:pt x="4263390" y="5957570"/>
                  </a:cubicBezTo>
                  <a:cubicBezTo>
                    <a:pt x="3580130" y="6325870"/>
                    <a:pt x="2975610" y="7112000"/>
                    <a:pt x="2975610" y="7112000"/>
                  </a:cubicBezTo>
                  <a:cubicBezTo>
                    <a:pt x="2975610" y="7112000"/>
                    <a:pt x="2675890" y="6337300"/>
                    <a:pt x="1846580" y="5911850"/>
                  </a:cubicBezTo>
                  <a:cubicBezTo>
                    <a:pt x="1069340" y="5511800"/>
                    <a:pt x="247650" y="5636260"/>
                    <a:pt x="247650" y="5636260"/>
                  </a:cubicBezTo>
                  <a:close/>
                </a:path>
              </a:pathLst>
            </a:custGeom>
            <a:blipFill>
              <a:blip r:embed="rId5"/>
              <a:stretch>
                <a:fillRect l="-54334" t="-2941" r="-59552" b="-24292"/>
              </a:stretch>
            </a:blipFill>
          </p:spPr>
        </p:sp>
      </p:gr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6"/>
            <a:stretch>
              <a:fillRect/>
            </a:stretch>
          </a:blipFill>
        </p:spPr>
      </p:sp>
      <p:sp>
        <p:nvSpPr>
          <p:cNvPr id="12" name="Freeform 12"/>
          <p:cNvSpPr/>
          <p:nvPr/>
        </p:nvSpPr>
        <p:spPr>
          <a:xfrm rot="-10800000">
            <a:off x="7251372" y="7648864"/>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7"/>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8"/>
            <a:stretch>
              <a:fillRect l="-3280" t="-21119" r="-38153" b="-9171"/>
            </a:stretch>
          </a:blipFill>
        </p:spPr>
      </p:sp>
      <p:sp>
        <p:nvSpPr>
          <p:cNvPr id="14" name="Freeform 14"/>
          <p:cNvSpPr/>
          <p:nvPr/>
        </p:nvSpPr>
        <p:spPr>
          <a:xfrm>
            <a:off x="804677" y="730468"/>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1"/>
            <a:stretch>
              <a:fillRect/>
            </a:stretch>
          </a:blipFill>
        </p:spPr>
      </p:sp>
      <p:sp>
        <p:nvSpPr>
          <p:cNvPr id="18" name="Rectangle 17"/>
          <p:cNvSpPr/>
          <p:nvPr/>
        </p:nvSpPr>
        <p:spPr>
          <a:xfrm>
            <a:off x="5089773" y="3769221"/>
            <a:ext cx="7696200" cy="3914918"/>
          </a:xfrm>
          <a:prstGeom prst="rect">
            <a:avLst/>
          </a:prstGeom>
        </p:spPr>
        <p:txBody>
          <a:bodyPr wrap="square">
            <a:spAutoFit/>
          </a:bodyPr>
          <a:lstStyle/>
          <a:p>
            <a:pPr algn="just">
              <a:lnSpc>
                <a:spcPct val="115000"/>
              </a:lnSpc>
              <a:spcAft>
                <a:spcPts val="0"/>
              </a:spcAft>
              <a:tabLst>
                <a:tab pos="424815" algn="l"/>
              </a:tabLst>
            </a:pPr>
            <a:r>
              <a:rPr lang="vi-VN" sz="54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Giới thiệu ngắn gọn tác giả, tác phẩm</a:t>
            </a:r>
            <a:endParaRPr lang="en-GB" sz="54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424815" algn="l"/>
              </a:tabLst>
            </a:pPr>
            <a:r>
              <a:rPr lang="vi-VN" sz="54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Nêu ý kiến khái quát về tác phẩm</a:t>
            </a:r>
            <a:endParaRPr lang="en-GB" sz="5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3" name="Freeform 3"/>
          <p:cNvSpPr/>
          <p:nvPr/>
        </p:nvSpPr>
        <p:spPr>
          <a:xfrm rot="-10800000">
            <a:off x="5638800" y="114300"/>
            <a:ext cx="7162798" cy="1907058"/>
          </a:xfrm>
          <a:custGeom>
            <a:avLst/>
            <a:gdLst/>
            <a:ahLst/>
            <a:cxnLst/>
            <a:rect l="l" t="t" r="r" b="b"/>
            <a:pathLst>
              <a:path w="4378441" h="1066747">
                <a:moveTo>
                  <a:pt x="0" y="0"/>
                </a:moveTo>
                <a:lnTo>
                  <a:pt x="4378442" y="0"/>
                </a:lnTo>
                <a:lnTo>
                  <a:pt x="4378442" y="1066748"/>
                </a:lnTo>
                <a:lnTo>
                  <a:pt x="0" y="106674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TextBox 4"/>
          <p:cNvSpPr txBox="1"/>
          <p:nvPr/>
        </p:nvSpPr>
        <p:spPr>
          <a:xfrm>
            <a:off x="2047738" y="245374"/>
            <a:ext cx="15147825" cy="1538883"/>
          </a:xfrm>
          <a:prstGeom prst="rect">
            <a:avLst/>
          </a:prstGeom>
        </p:spPr>
        <p:txBody>
          <a:bodyPr lIns="0" tIns="0" rIns="0" bIns="0" rtlCol="0" anchor="t">
            <a:spAutoFit/>
          </a:bodyPr>
          <a:lstStyle/>
          <a:p>
            <a:pPr algn="ctr">
              <a:lnSpc>
                <a:spcPts val="12960"/>
              </a:lnSpc>
            </a:pPr>
            <a:r>
              <a:rPr lang="vi-VN" sz="9600" b="1">
                <a:solidFill>
                  <a:srgbClr val="FF0000"/>
                </a:solidFill>
                <a:effectLst/>
                <a:latin typeface="Times New Roman" panose="02020603050405020304" pitchFamily="18" charset="0"/>
                <a:cs typeface="Times New Roman" panose="02020603050405020304" pitchFamily="18" charset="0"/>
              </a:rPr>
              <a:t>Thân bài</a:t>
            </a:r>
            <a:endParaRPr lang="en-US" sz="10800" spc="324">
              <a:solidFill>
                <a:srgbClr val="FF0000"/>
              </a:solidFill>
              <a:effectLst/>
              <a:latin typeface="Times New Roman" panose="02020603050405020304" pitchFamily="18" charset="0"/>
              <a:cs typeface="Times New Roman" panose="02020603050405020304" pitchFamily="18" charset="0"/>
            </a:endParaRPr>
          </a:p>
        </p:txBody>
      </p:sp>
      <p:sp>
        <p:nvSpPr>
          <p:cNvPr id="5" name="Freeform 5"/>
          <p:cNvSpPr/>
          <p:nvPr/>
        </p:nvSpPr>
        <p:spPr>
          <a:xfrm>
            <a:off x="1629836" y="1775986"/>
            <a:ext cx="926459" cy="1163362"/>
          </a:xfrm>
          <a:custGeom>
            <a:avLst/>
            <a:gdLst/>
            <a:ahLst/>
            <a:cxnLst/>
            <a:rect l="l" t="t" r="r" b="b"/>
            <a:pathLst>
              <a:path w="926459" h="1163362">
                <a:moveTo>
                  <a:pt x="0" y="0"/>
                </a:moveTo>
                <a:lnTo>
                  <a:pt x="926459" y="0"/>
                </a:lnTo>
                <a:lnTo>
                  <a:pt x="926459" y="1163362"/>
                </a:lnTo>
                <a:lnTo>
                  <a:pt x="0" y="11633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4466626" y="7586134"/>
            <a:ext cx="3054775" cy="2277196"/>
          </a:xfrm>
          <a:custGeom>
            <a:avLst/>
            <a:gdLst/>
            <a:ahLst/>
            <a:cxnLst/>
            <a:rect l="l" t="t" r="r" b="b"/>
            <a:pathLst>
              <a:path w="3054775" h="2277196">
                <a:moveTo>
                  <a:pt x="0" y="0"/>
                </a:moveTo>
                <a:lnTo>
                  <a:pt x="3054775" y="0"/>
                </a:lnTo>
                <a:lnTo>
                  <a:pt x="3054775" y="2277195"/>
                </a:lnTo>
                <a:lnTo>
                  <a:pt x="0" y="22771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404659" y="4229176"/>
            <a:ext cx="2330857" cy="2267288"/>
          </a:xfrm>
          <a:custGeom>
            <a:avLst/>
            <a:gdLst/>
            <a:ahLst/>
            <a:cxnLst/>
            <a:rect l="l" t="t" r="r" b="b"/>
            <a:pathLst>
              <a:path w="2330857" h="2267288">
                <a:moveTo>
                  <a:pt x="0" y="0"/>
                </a:moveTo>
                <a:lnTo>
                  <a:pt x="2330857" y="0"/>
                </a:lnTo>
                <a:lnTo>
                  <a:pt x="2330857" y="2267288"/>
                </a:lnTo>
                <a:lnTo>
                  <a:pt x="0" y="22672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rot="-10800000">
            <a:off x="7629803" y="9524594"/>
            <a:ext cx="3028394" cy="544122"/>
          </a:xfrm>
          <a:custGeom>
            <a:avLst/>
            <a:gdLst/>
            <a:ahLst/>
            <a:cxnLst/>
            <a:rect l="l" t="t" r="r" b="b"/>
            <a:pathLst>
              <a:path w="3028394" h="544122">
                <a:moveTo>
                  <a:pt x="0" y="0"/>
                </a:moveTo>
                <a:lnTo>
                  <a:pt x="3028394" y="0"/>
                </a:lnTo>
                <a:lnTo>
                  <a:pt x="3028394" y="544121"/>
                </a:lnTo>
                <a:lnTo>
                  <a:pt x="0" y="544121"/>
                </a:lnTo>
                <a:lnTo>
                  <a:pt x="0" y="0"/>
                </a:lnTo>
                <a:close/>
              </a:path>
            </a:pathLst>
          </a:custGeom>
          <a:blipFill>
            <a:blip r:embed="rId9"/>
            <a:stretch>
              <a:fillRect/>
            </a:stretch>
          </a:blipFill>
        </p:spPr>
      </p:sp>
      <p:sp>
        <p:nvSpPr>
          <p:cNvPr id="9" name="Freeform 9"/>
          <p:cNvSpPr/>
          <p:nvPr/>
        </p:nvSpPr>
        <p:spPr>
          <a:xfrm>
            <a:off x="14450549" y="0"/>
            <a:ext cx="3837451" cy="3629397"/>
          </a:xfrm>
          <a:custGeom>
            <a:avLst/>
            <a:gdLst/>
            <a:ahLst/>
            <a:cxnLst/>
            <a:rect l="l" t="t" r="r" b="b"/>
            <a:pathLst>
              <a:path w="3837451" h="3629397">
                <a:moveTo>
                  <a:pt x="0" y="0"/>
                </a:moveTo>
                <a:lnTo>
                  <a:pt x="3837451" y="0"/>
                </a:lnTo>
                <a:lnTo>
                  <a:pt x="3837451" y="3629397"/>
                </a:lnTo>
                <a:lnTo>
                  <a:pt x="0" y="3629397"/>
                </a:lnTo>
                <a:lnTo>
                  <a:pt x="0" y="0"/>
                </a:lnTo>
                <a:close/>
              </a:path>
            </a:pathLst>
          </a:custGeom>
          <a:blipFill>
            <a:blip r:embed="rId10"/>
            <a:stretch>
              <a:fillRect l="-771" t="-14210" r="-15158" b="-119"/>
            </a:stretch>
          </a:blipFill>
        </p:spPr>
      </p:sp>
      <p:sp>
        <p:nvSpPr>
          <p:cNvPr id="10" name="TextBox 10"/>
          <p:cNvSpPr txBox="1"/>
          <p:nvPr/>
        </p:nvSpPr>
        <p:spPr>
          <a:xfrm>
            <a:off x="3548359" y="2701420"/>
            <a:ext cx="11207864" cy="1477328"/>
          </a:xfrm>
          <a:prstGeom prst="rect">
            <a:avLst/>
          </a:prstGeom>
        </p:spPr>
        <p:txBody>
          <a:bodyPr lIns="0" tIns="0" rIns="0" bIns="0" rtlCol="0" anchor="t">
            <a:spAutoFit/>
          </a:bodyPr>
          <a:lstStyle/>
          <a:p>
            <a:r>
              <a:rPr lang="vi-VN" sz="4800">
                <a:latin typeface="Times New Roman" panose="02020603050405020304" pitchFamily="18" charset="0"/>
                <a:cs typeface="Times New Roman" panose="02020603050405020304" pitchFamily="18" charset="0"/>
              </a:rPr>
              <a:t>- Nêu ngắn gọn nội đung chính và chủ đề của tác phẩm (đoạn văn 2,3,4)</a:t>
            </a:r>
            <a:endParaRPr lang="en-GB" sz="4800">
              <a:latin typeface="Times New Roman" panose="02020603050405020304" pitchFamily="18" charset="0"/>
              <a:cs typeface="Times New Roman" panose="02020603050405020304" pitchFamily="18" charset="0"/>
            </a:endParaRPr>
          </a:p>
        </p:txBody>
      </p:sp>
      <p:sp>
        <p:nvSpPr>
          <p:cNvPr id="11" name="Freeform 11"/>
          <p:cNvSpPr/>
          <p:nvPr/>
        </p:nvSpPr>
        <p:spPr>
          <a:xfrm rot="-7650384">
            <a:off x="16123766" y="4134473"/>
            <a:ext cx="1521321" cy="1264080"/>
          </a:xfrm>
          <a:custGeom>
            <a:avLst/>
            <a:gdLst/>
            <a:ahLst/>
            <a:cxnLst/>
            <a:rect l="l" t="t" r="r" b="b"/>
            <a:pathLst>
              <a:path w="1521321" h="1264080">
                <a:moveTo>
                  <a:pt x="0" y="0"/>
                </a:moveTo>
                <a:lnTo>
                  <a:pt x="1521321" y="0"/>
                </a:lnTo>
                <a:lnTo>
                  <a:pt x="1521321" y="1264079"/>
                </a:lnTo>
                <a:lnTo>
                  <a:pt x="0" y="1264079"/>
                </a:lnTo>
                <a:lnTo>
                  <a:pt x="0" y="0"/>
                </a:lnTo>
                <a:close/>
              </a:path>
            </a:pathLst>
          </a:custGeom>
          <a:blipFill>
            <a:blip r:embed="rId11"/>
            <a:stretch>
              <a:fillRect/>
            </a:stretch>
          </a:blipFill>
        </p:spPr>
      </p:sp>
      <p:sp>
        <p:nvSpPr>
          <p:cNvPr id="12" name="Rectangle 11"/>
          <p:cNvSpPr/>
          <p:nvPr/>
        </p:nvSpPr>
        <p:spPr>
          <a:xfrm>
            <a:off x="3462292" y="4652076"/>
            <a:ext cx="12620763" cy="830997"/>
          </a:xfrm>
          <a:prstGeom prst="rect">
            <a:avLst/>
          </a:prstGeom>
        </p:spPr>
        <p:txBody>
          <a:bodyPr wrap="none">
            <a:spAutoFit/>
          </a:bodyPr>
          <a:lstStyle/>
          <a:p>
            <a:r>
              <a:rPr lang="vi-VN" sz="4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Phân tích nhân vật: Kiều Phương, nhân vật “tôi</a:t>
            </a:r>
            <a:r>
              <a:rPr lang="vi-VN" sz="4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4800">
              <a:latin typeface="Times New Roman" panose="02020603050405020304" pitchFamily="18" charset="0"/>
              <a:cs typeface="Times New Roman" panose="02020603050405020304" pitchFamily="18" charset="0"/>
            </a:endParaRPr>
          </a:p>
        </p:txBody>
      </p:sp>
      <p:sp>
        <p:nvSpPr>
          <p:cNvPr id="13" name="Rectangle 12"/>
          <p:cNvSpPr/>
          <p:nvPr/>
        </p:nvSpPr>
        <p:spPr>
          <a:xfrm>
            <a:off x="3515702" y="6075579"/>
            <a:ext cx="11552099" cy="1791260"/>
          </a:xfrm>
          <a:prstGeom prst="rect">
            <a:avLst/>
          </a:prstGeom>
        </p:spPr>
        <p:txBody>
          <a:bodyPr wrap="square">
            <a:spAutoFit/>
          </a:bodyPr>
          <a:lstStyle/>
          <a:p>
            <a:pPr algn="just">
              <a:lnSpc>
                <a:spcPct val="115000"/>
              </a:lnSpc>
              <a:spcAft>
                <a:spcPts val="0"/>
              </a:spcAft>
              <a:tabLst>
                <a:tab pos="424815" algn="l"/>
              </a:tabLst>
            </a:pPr>
            <a:r>
              <a:rPr lang="vi-VN" sz="4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Phân tích tác dụng của đặc sắc nghệ thuật của truyện là ngôi kể thứ nhất- đoạn 10,11.</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1129893" y="690756"/>
            <a:ext cx="16028214" cy="8905489"/>
          </a:xfrm>
          <a:custGeom>
            <a:avLst/>
            <a:gdLst/>
            <a:ahLst/>
            <a:cxnLst/>
            <a:rect l="l" t="t" r="r" b="b"/>
            <a:pathLst>
              <a:path w="16028214" h="8905489">
                <a:moveTo>
                  <a:pt x="0" y="0"/>
                </a:moveTo>
                <a:lnTo>
                  <a:pt x="16028214" y="0"/>
                </a:lnTo>
                <a:lnTo>
                  <a:pt x="16028214" y="8905488"/>
                </a:lnTo>
                <a:lnTo>
                  <a:pt x="0" y="8905488"/>
                </a:lnTo>
                <a:lnTo>
                  <a:pt x="0" y="0"/>
                </a:lnTo>
                <a:close/>
              </a:path>
            </a:pathLst>
          </a:custGeom>
          <a:blipFill>
            <a:blip r:embed="rId1"/>
            <a:stretch>
              <a:fillRect/>
            </a:stretch>
          </a:blipFill>
        </p:spPr>
      </p:sp>
      <p:sp>
        <p:nvSpPr>
          <p:cNvPr id="3" name="Freeform 3"/>
          <p:cNvSpPr/>
          <p:nvPr/>
        </p:nvSpPr>
        <p:spPr>
          <a:xfrm>
            <a:off x="1503670" y="898431"/>
            <a:ext cx="15280661" cy="8490138"/>
          </a:xfrm>
          <a:custGeom>
            <a:avLst/>
            <a:gdLst/>
            <a:ahLst/>
            <a:cxnLst/>
            <a:rect l="l" t="t" r="r" b="b"/>
            <a:pathLst>
              <a:path w="15280661" h="8490138">
                <a:moveTo>
                  <a:pt x="0" y="0"/>
                </a:moveTo>
                <a:lnTo>
                  <a:pt x="15280660" y="0"/>
                </a:lnTo>
                <a:lnTo>
                  <a:pt x="15280660" y="8490138"/>
                </a:lnTo>
                <a:lnTo>
                  <a:pt x="0" y="8490138"/>
                </a:lnTo>
                <a:lnTo>
                  <a:pt x="0" y="0"/>
                </a:lnTo>
                <a:close/>
              </a:path>
            </a:pathLst>
          </a:custGeom>
          <a:blipFill>
            <a:blip r:embed="rId2"/>
            <a:stretch>
              <a:fillRect/>
            </a:stretch>
          </a:blipFill>
        </p:spPr>
      </p:sp>
      <p:sp>
        <p:nvSpPr>
          <p:cNvPr id="4" name="TextBox 4"/>
          <p:cNvSpPr txBox="1"/>
          <p:nvPr/>
        </p:nvSpPr>
        <p:spPr>
          <a:xfrm>
            <a:off x="1687102" y="1874995"/>
            <a:ext cx="15147825" cy="1530612"/>
          </a:xfrm>
          <a:prstGeom prst="rect">
            <a:avLst/>
          </a:prstGeom>
        </p:spPr>
        <p:txBody>
          <a:bodyPr lIns="0" tIns="0" rIns="0" bIns="0" rtlCol="0" anchor="t">
            <a:spAutoFit/>
          </a:bodyPr>
          <a:lstStyle/>
          <a:p>
            <a:pPr algn="ctr">
              <a:lnSpc>
                <a:spcPts val="12960"/>
              </a:lnSpc>
            </a:pPr>
            <a:r>
              <a:rPr lang="vi-VN" sz="8800" b="1">
                <a:latin typeface="Times New Roman" panose="02020603050405020304" pitchFamily="18" charset="0"/>
                <a:cs typeface="Times New Roman" panose="02020603050405020304" pitchFamily="18" charset="0"/>
              </a:rPr>
              <a:t>Kết bài</a:t>
            </a:r>
            <a:endParaRPr lang="en-US" sz="9600" spc="324">
              <a:solidFill>
                <a:srgbClr val="DF98B6"/>
              </a:solidFill>
              <a:latin typeface="Times New Roman" panose="02020603050405020304" pitchFamily="18" charset="0"/>
              <a:cs typeface="Times New Roman" panose="02020603050405020304" pitchFamily="18" charset="0"/>
            </a:endParaRPr>
          </a:p>
        </p:txBody>
      </p:sp>
      <p:sp>
        <p:nvSpPr>
          <p:cNvPr id="5" name="TextBox 5"/>
          <p:cNvSpPr txBox="1"/>
          <p:nvPr/>
        </p:nvSpPr>
        <p:spPr>
          <a:xfrm>
            <a:off x="3657082" y="4589846"/>
            <a:ext cx="11207864" cy="2769989"/>
          </a:xfrm>
          <a:prstGeom prst="rect">
            <a:avLst/>
          </a:prstGeom>
        </p:spPr>
        <p:txBody>
          <a:bodyPr lIns="0" tIns="0" rIns="0" bIns="0" rtlCol="0" anchor="t">
            <a:spAutoFit/>
          </a:bodyPr>
          <a:lstStyle/>
          <a:p>
            <a:pPr algn="ctr"/>
            <a:r>
              <a:rPr lang="vi-VN" sz="6000">
                <a:latin typeface="Times New Roman" panose="02020603050405020304" pitchFamily="18" charset="0"/>
                <a:cs typeface="Times New Roman" panose="02020603050405020304" pitchFamily="18" charset="0"/>
              </a:rPr>
              <a:t>Khẳng định tài năng, tâm huyết của tác giả và ý nghĩa của tác phẩm (đoạn cuối)</a:t>
            </a:r>
            <a:endParaRPr lang="en-GB" sz="6000">
              <a:latin typeface="Times New Roman" panose="02020603050405020304" pitchFamily="18" charset="0"/>
              <a:cs typeface="Times New Roman" panose="02020603050405020304" pitchFamily="18" charset="0"/>
            </a:endParaRPr>
          </a:p>
        </p:txBody>
      </p:sp>
      <p:sp>
        <p:nvSpPr>
          <p:cNvPr id="6" name="Freeform 6"/>
          <p:cNvSpPr/>
          <p:nvPr/>
        </p:nvSpPr>
        <p:spPr>
          <a:xfrm>
            <a:off x="2612284" y="2444343"/>
            <a:ext cx="822511" cy="1032833"/>
          </a:xfrm>
          <a:custGeom>
            <a:avLst/>
            <a:gdLst/>
            <a:ahLst/>
            <a:cxnLst/>
            <a:rect l="l" t="t" r="r" b="b"/>
            <a:pathLst>
              <a:path w="822511" h="1032833">
                <a:moveTo>
                  <a:pt x="0" y="0"/>
                </a:moveTo>
                <a:lnTo>
                  <a:pt x="822511" y="0"/>
                </a:lnTo>
                <a:lnTo>
                  <a:pt x="822511" y="1032834"/>
                </a:lnTo>
                <a:lnTo>
                  <a:pt x="0" y="1032834"/>
                </a:lnTo>
                <a:lnTo>
                  <a:pt x="0" y="0"/>
                </a:lnTo>
                <a:close/>
              </a:path>
            </a:pathLst>
          </a:custGeom>
          <a:blipFill>
            <a:blip r:embed="rId3"/>
            <a:stretch>
              <a:fillRect/>
            </a:stretch>
          </a:blipFill>
        </p:spPr>
      </p:sp>
      <p:sp>
        <p:nvSpPr>
          <p:cNvPr id="7" name="Freeform 7"/>
          <p:cNvSpPr/>
          <p:nvPr/>
        </p:nvSpPr>
        <p:spPr>
          <a:xfrm flipH="1">
            <a:off x="15462981" y="690756"/>
            <a:ext cx="1796319" cy="1995910"/>
          </a:xfrm>
          <a:custGeom>
            <a:avLst/>
            <a:gdLst/>
            <a:ahLst/>
            <a:cxnLst/>
            <a:rect l="l" t="t" r="r" b="b"/>
            <a:pathLst>
              <a:path w="1796319" h="1995910">
                <a:moveTo>
                  <a:pt x="1796319" y="0"/>
                </a:moveTo>
                <a:lnTo>
                  <a:pt x="0" y="0"/>
                </a:lnTo>
                <a:lnTo>
                  <a:pt x="0" y="1995909"/>
                </a:lnTo>
                <a:lnTo>
                  <a:pt x="1796319" y="1995909"/>
                </a:lnTo>
                <a:lnTo>
                  <a:pt x="1796319" y="0"/>
                </a:lnTo>
                <a:close/>
              </a:path>
            </a:pathLst>
          </a:custGeom>
          <a:blipFill>
            <a:blip r:embed="rId4"/>
            <a:stretch>
              <a:fillRect/>
            </a:stretch>
          </a:blipFill>
        </p:spPr>
      </p:sp>
      <p:sp>
        <p:nvSpPr>
          <p:cNvPr id="8" name="Freeform 8"/>
          <p:cNvSpPr/>
          <p:nvPr/>
        </p:nvSpPr>
        <p:spPr>
          <a:xfrm rot="1097580" flipH="1">
            <a:off x="1243278" y="501797"/>
            <a:ext cx="1284901" cy="1574152"/>
          </a:xfrm>
          <a:custGeom>
            <a:avLst/>
            <a:gdLst/>
            <a:ahLst/>
            <a:cxnLst/>
            <a:rect l="l" t="t" r="r" b="b"/>
            <a:pathLst>
              <a:path w="1284901" h="1574152">
                <a:moveTo>
                  <a:pt x="1284901" y="0"/>
                </a:moveTo>
                <a:lnTo>
                  <a:pt x="0" y="0"/>
                </a:lnTo>
                <a:lnTo>
                  <a:pt x="0" y="1574151"/>
                </a:lnTo>
                <a:lnTo>
                  <a:pt x="1284901" y="1574151"/>
                </a:lnTo>
                <a:lnTo>
                  <a:pt x="1284901" y="0"/>
                </a:lnTo>
                <a:close/>
              </a:path>
            </a:pathLst>
          </a:custGeom>
          <a:blipFill>
            <a:blip r:embed="rId5"/>
            <a:stretch>
              <a:fillRect/>
            </a:stretch>
          </a:blipFill>
        </p:spPr>
      </p:sp>
      <p:sp>
        <p:nvSpPr>
          <p:cNvPr id="10" name="Freeform 10"/>
          <p:cNvSpPr/>
          <p:nvPr/>
        </p:nvSpPr>
        <p:spPr>
          <a:xfrm rot="-446954">
            <a:off x="15918690" y="856444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6"/>
            <a:stretch>
              <a:fillRect/>
            </a:stretch>
          </a:blipFill>
        </p:spPr>
      </p:sp>
      <p:sp>
        <p:nvSpPr>
          <p:cNvPr id="11" name="Freeform 11"/>
          <p:cNvSpPr/>
          <p:nvPr/>
        </p:nvSpPr>
        <p:spPr>
          <a:xfrm rot="572939">
            <a:off x="724545" y="8237807"/>
            <a:ext cx="1521321" cy="1264080"/>
          </a:xfrm>
          <a:custGeom>
            <a:avLst/>
            <a:gdLst/>
            <a:ahLst/>
            <a:cxnLst/>
            <a:rect l="l" t="t" r="r" b="b"/>
            <a:pathLst>
              <a:path w="1521321" h="1264080">
                <a:moveTo>
                  <a:pt x="0" y="0"/>
                </a:moveTo>
                <a:lnTo>
                  <a:pt x="1521322" y="0"/>
                </a:lnTo>
                <a:lnTo>
                  <a:pt x="1521322" y="1264080"/>
                </a:lnTo>
                <a:lnTo>
                  <a:pt x="0" y="1264080"/>
                </a:lnTo>
                <a:lnTo>
                  <a:pt x="0" y="0"/>
                </a:lnTo>
                <a:close/>
              </a:path>
            </a:pathLst>
          </a:custGeom>
          <a:blipFill>
            <a:blip r:embed="rId7"/>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067075" y="-443067"/>
            <a:ext cx="5268715" cy="11173134"/>
            <a:chOff x="0" y="0"/>
            <a:chExt cx="662484" cy="1404901"/>
          </a:xfrm>
        </p:grpSpPr>
        <p:sp>
          <p:nvSpPr>
            <p:cNvPr id="3" name="Freeform 3"/>
            <p:cNvSpPr/>
            <p:nvPr/>
          </p:nvSpPr>
          <p:spPr>
            <a:xfrm>
              <a:off x="0" y="0"/>
              <a:ext cx="662484" cy="1404901"/>
            </a:xfrm>
            <a:custGeom>
              <a:avLst/>
              <a:gdLst/>
              <a:ahLst/>
              <a:cxnLst/>
              <a:rect l="l" t="t" r="r" b="b"/>
              <a:pathLst>
                <a:path w="662484" h="1404901">
                  <a:moveTo>
                    <a:pt x="220947" y="1385832"/>
                  </a:moveTo>
                  <a:cubicBezTo>
                    <a:pt x="254911" y="1397345"/>
                    <a:pt x="293524" y="1404901"/>
                    <a:pt x="331420" y="1404901"/>
                  </a:cubicBezTo>
                  <a:cubicBezTo>
                    <a:pt x="369318" y="1404901"/>
                    <a:pt x="405785" y="1398424"/>
                    <a:pt x="439391" y="1386910"/>
                  </a:cubicBezTo>
                  <a:cubicBezTo>
                    <a:pt x="440107" y="1386550"/>
                    <a:pt x="440822" y="1386550"/>
                    <a:pt x="441537" y="1386191"/>
                  </a:cubicBezTo>
                  <a:cubicBezTo>
                    <a:pt x="567741" y="1340136"/>
                    <a:pt x="660696" y="1218522"/>
                    <a:pt x="662484" y="1063246"/>
                  </a:cubicBezTo>
                  <a:lnTo>
                    <a:pt x="662484" y="0"/>
                  </a:lnTo>
                  <a:lnTo>
                    <a:pt x="0" y="0"/>
                  </a:lnTo>
                  <a:lnTo>
                    <a:pt x="0" y="1062457"/>
                  </a:lnTo>
                  <a:cubicBezTo>
                    <a:pt x="1788" y="1219241"/>
                    <a:pt x="93313" y="1340856"/>
                    <a:pt x="220947" y="1385832"/>
                  </a:cubicBezTo>
                  <a:close/>
                </a:path>
              </a:pathLst>
            </a:custGeom>
            <a:solidFill>
              <a:srgbClr val="60699E"/>
            </a:solidFill>
          </p:spPr>
        </p:sp>
        <p:sp>
          <p:nvSpPr>
            <p:cNvPr id="4" name="TextBox 4"/>
            <p:cNvSpPr txBox="1"/>
            <p:nvPr/>
          </p:nvSpPr>
          <p:spPr>
            <a:xfrm>
              <a:off x="0" y="-38100"/>
              <a:ext cx="662484" cy="1316001"/>
            </a:xfrm>
            <a:prstGeom prst="rect">
              <a:avLst/>
            </a:prstGeom>
          </p:spPr>
          <p:txBody>
            <a:bodyPr lIns="50800" tIns="50800" rIns="50800" bIns="50800" rtlCol="0" anchor="ctr"/>
            <a:lstStyle/>
            <a:p>
              <a:pPr algn="ctr">
                <a:lnSpc>
                  <a:spcPts val="2660"/>
                </a:lnSpc>
                <a:spcBef>
                  <a:spcPct val="0"/>
                </a:spcBef>
              </a:pPr>
              <a:endParaRPr>
                <a:solidFill>
                  <a:prstClr val="black"/>
                </a:solidFill>
              </a:endParaRPr>
            </a:p>
          </p:txBody>
        </p:sp>
      </p:grpSp>
      <p:sp>
        <p:nvSpPr>
          <p:cNvPr id="15" name="Freeform 15"/>
          <p:cNvSpPr/>
          <p:nvPr/>
        </p:nvSpPr>
        <p:spPr>
          <a:xfrm rot="8579544">
            <a:off x="12813639" y="2860664"/>
            <a:ext cx="751303" cy="624264"/>
          </a:xfrm>
          <a:custGeom>
            <a:avLst/>
            <a:gdLst/>
            <a:ahLst/>
            <a:cxnLst/>
            <a:rect l="l" t="t" r="r" b="b"/>
            <a:pathLst>
              <a:path w="751303" h="624264">
                <a:moveTo>
                  <a:pt x="0" y="0"/>
                </a:moveTo>
                <a:lnTo>
                  <a:pt x="751303" y="0"/>
                </a:lnTo>
                <a:lnTo>
                  <a:pt x="751303" y="624264"/>
                </a:lnTo>
                <a:lnTo>
                  <a:pt x="0" y="624264"/>
                </a:lnTo>
                <a:lnTo>
                  <a:pt x="0" y="0"/>
                </a:lnTo>
                <a:close/>
              </a:path>
            </a:pathLst>
          </a:custGeom>
          <a:blipFill>
            <a:blip r:embed="rId1"/>
            <a:stretch>
              <a:fillRect/>
            </a:stretch>
          </a:blipFill>
        </p:spPr>
      </p:sp>
      <p:sp>
        <p:nvSpPr>
          <p:cNvPr id="16" name="Freeform 16"/>
          <p:cNvSpPr/>
          <p:nvPr/>
        </p:nvSpPr>
        <p:spPr>
          <a:xfrm rot="-9774528">
            <a:off x="7821798" y="701860"/>
            <a:ext cx="1499037" cy="1439076"/>
          </a:xfrm>
          <a:custGeom>
            <a:avLst/>
            <a:gdLst/>
            <a:ahLst/>
            <a:cxnLst/>
            <a:rect l="l" t="t" r="r" b="b"/>
            <a:pathLst>
              <a:path w="1499037" h="1439076">
                <a:moveTo>
                  <a:pt x="0" y="0"/>
                </a:moveTo>
                <a:lnTo>
                  <a:pt x="1499037" y="0"/>
                </a:lnTo>
                <a:lnTo>
                  <a:pt x="1499037" y="1439076"/>
                </a:lnTo>
                <a:lnTo>
                  <a:pt x="0" y="1439076"/>
                </a:lnTo>
                <a:lnTo>
                  <a:pt x="0" y="0"/>
                </a:lnTo>
                <a:close/>
              </a:path>
            </a:pathLst>
          </a:custGeom>
          <a:blipFill>
            <a:blip r:embed="rId2"/>
            <a:stretch>
              <a:fillRect/>
            </a:stretch>
          </a:blipFill>
        </p:spPr>
      </p:sp>
      <p:sp>
        <p:nvSpPr>
          <p:cNvPr id="17" name="Freeform 17"/>
          <p:cNvSpPr/>
          <p:nvPr/>
        </p:nvSpPr>
        <p:spPr>
          <a:xfrm>
            <a:off x="7643430" y="4513509"/>
            <a:ext cx="361510" cy="453951"/>
          </a:xfrm>
          <a:custGeom>
            <a:avLst/>
            <a:gdLst/>
            <a:ahLst/>
            <a:cxnLst/>
            <a:rect l="l" t="t" r="r" b="b"/>
            <a:pathLst>
              <a:path w="361510" h="453951">
                <a:moveTo>
                  <a:pt x="0" y="0"/>
                </a:moveTo>
                <a:lnTo>
                  <a:pt x="361510" y="0"/>
                </a:lnTo>
                <a:lnTo>
                  <a:pt x="361510" y="453951"/>
                </a:lnTo>
                <a:lnTo>
                  <a:pt x="0" y="4539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Freeform 18"/>
          <p:cNvSpPr/>
          <p:nvPr/>
        </p:nvSpPr>
        <p:spPr>
          <a:xfrm>
            <a:off x="17041994" y="6359009"/>
            <a:ext cx="798622" cy="844696"/>
          </a:xfrm>
          <a:custGeom>
            <a:avLst/>
            <a:gdLst/>
            <a:ahLst/>
            <a:cxnLst/>
            <a:rect l="l" t="t" r="r" b="b"/>
            <a:pathLst>
              <a:path w="798622" h="844696">
                <a:moveTo>
                  <a:pt x="0" y="0"/>
                </a:moveTo>
                <a:lnTo>
                  <a:pt x="798622" y="0"/>
                </a:lnTo>
                <a:lnTo>
                  <a:pt x="798622" y="844697"/>
                </a:lnTo>
                <a:lnTo>
                  <a:pt x="0" y="8446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19"/>
          <p:cNvSpPr/>
          <p:nvPr/>
        </p:nvSpPr>
        <p:spPr>
          <a:xfrm>
            <a:off x="5548166" y="1488215"/>
            <a:ext cx="1426810" cy="661521"/>
          </a:xfrm>
          <a:custGeom>
            <a:avLst/>
            <a:gdLst/>
            <a:ahLst/>
            <a:cxnLst/>
            <a:rect l="l" t="t" r="r" b="b"/>
            <a:pathLst>
              <a:path w="1426810" h="661521">
                <a:moveTo>
                  <a:pt x="0" y="0"/>
                </a:moveTo>
                <a:lnTo>
                  <a:pt x="1426811" y="0"/>
                </a:lnTo>
                <a:lnTo>
                  <a:pt x="1426811" y="661521"/>
                </a:lnTo>
                <a:lnTo>
                  <a:pt x="0" y="6615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Freeform 20"/>
          <p:cNvSpPr/>
          <p:nvPr/>
        </p:nvSpPr>
        <p:spPr>
          <a:xfrm>
            <a:off x="0" y="0"/>
            <a:ext cx="3734806" cy="4372213"/>
          </a:xfrm>
          <a:custGeom>
            <a:avLst/>
            <a:gdLst/>
            <a:ahLst/>
            <a:cxnLst/>
            <a:rect l="l" t="t" r="r" b="b"/>
            <a:pathLst>
              <a:path w="3734806" h="4372213">
                <a:moveTo>
                  <a:pt x="0" y="0"/>
                </a:moveTo>
                <a:lnTo>
                  <a:pt x="3734806" y="0"/>
                </a:lnTo>
                <a:lnTo>
                  <a:pt x="3734806" y="4372213"/>
                </a:lnTo>
                <a:lnTo>
                  <a:pt x="0" y="43722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1" name="Freeform 21"/>
          <p:cNvSpPr/>
          <p:nvPr/>
        </p:nvSpPr>
        <p:spPr>
          <a:xfrm flipH="1">
            <a:off x="14197395" y="8322011"/>
            <a:ext cx="4090605" cy="1964989"/>
          </a:xfrm>
          <a:custGeom>
            <a:avLst/>
            <a:gdLst/>
            <a:ahLst/>
            <a:cxnLst/>
            <a:rect l="l" t="t" r="r" b="b"/>
            <a:pathLst>
              <a:path w="4090605" h="1964989">
                <a:moveTo>
                  <a:pt x="4090605" y="0"/>
                </a:moveTo>
                <a:lnTo>
                  <a:pt x="0" y="0"/>
                </a:lnTo>
                <a:lnTo>
                  <a:pt x="0" y="1964989"/>
                </a:lnTo>
                <a:lnTo>
                  <a:pt x="4090605" y="1964989"/>
                </a:lnTo>
                <a:lnTo>
                  <a:pt x="4090605"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8" name="Freeform 28"/>
          <p:cNvSpPr/>
          <p:nvPr/>
        </p:nvSpPr>
        <p:spPr>
          <a:xfrm rot="-490225">
            <a:off x="14830911" y="570973"/>
            <a:ext cx="1400300" cy="1486805"/>
          </a:xfrm>
          <a:custGeom>
            <a:avLst/>
            <a:gdLst/>
            <a:ahLst/>
            <a:cxnLst/>
            <a:rect l="l" t="t" r="r" b="b"/>
            <a:pathLst>
              <a:path w="1400300" h="1486805">
                <a:moveTo>
                  <a:pt x="0" y="0"/>
                </a:moveTo>
                <a:lnTo>
                  <a:pt x="1400300" y="0"/>
                </a:lnTo>
                <a:lnTo>
                  <a:pt x="1400300" y="1486805"/>
                </a:lnTo>
                <a:lnTo>
                  <a:pt x="0" y="148680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9" name="Freeform 29"/>
          <p:cNvSpPr/>
          <p:nvPr/>
        </p:nvSpPr>
        <p:spPr>
          <a:xfrm flipH="1">
            <a:off x="4243108" y="8491709"/>
            <a:ext cx="1131184" cy="1256872"/>
          </a:xfrm>
          <a:custGeom>
            <a:avLst/>
            <a:gdLst/>
            <a:ahLst/>
            <a:cxnLst/>
            <a:rect l="l" t="t" r="r" b="b"/>
            <a:pathLst>
              <a:path w="1131184" h="1256872">
                <a:moveTo>
                  <a:pt x="1131185" y="0"/>
                </a:moveTo>
                <a:lnTo>
                  <a:pt x="0" y="0"/>
                </a:lnTo>
                <a:lnTo>
                  <a:pt x="0" y="1256871"/>
                </a:lnTo>
                <a:lnTo>
                  <a:pt x="1131185" y="1256871"/>
                </a:lnTo>
                <a:lnTo>
                  <a:pt x="1131185" y="0"/>
                </a:lnTo>
                <a:close/>
              </a:path>
            </a:pathLst>
          </a:custGeom>
          <a:blipFill>
            <a:blip r:embed="rId15"/>
            <a:stretch>
              <a:fillRect/>
            </a:stretch>
          </a:blipFill>
        </p:spPr>
      </p:sp>
      <p:sp>
        <p:nvSpPr>
          <p:cNvPr id="30" name="Rectangle 29"/>
          <p:cNvSpPr/>
          <p:nvPr/>
        </p:nvSpPr>
        <p:spPr>
          <a:xfrm>
            <a:off x="514309" y="2478307"/>
            <a:ext cx="5999463" cy="1323439"/>
          </a:xfrm>
          <a:prstGeom prst="rect">
            <a:avLst/>
          </a:prstGeom>
        </p:spPr>
        <p:txBody>
          <a:bodyPr wrap="none">
            <a:spAutoFit/>
          </a:bodyPr>
          <a:lstStyle/>
          <a:p>
            <a:r>
              <a:rPr lang="vi-VN" sz="8000" b="1">
                <a:solidFill>
                  <a:srgbClr val="FF0000"/>
                </a:solidFill>
                <a:latin typeface="Times New Roman" panose="02020603050405020304" pitchFamily="18" charset="0"/>
                <a:ea typeface="MS Mincho"/>
                <a:cs typeface="Times New Roman" panose="02020603050405020304" pitchFamily="18" charset="0"/>
              </a:rPr>
              <a:t>2. Thực hành</a:t>
            </a:r>
            <a:endParaRPr lang="en-GB" sz="8000">
              <a:latin typeface="Times New Roman" panose="02020603050405020304" pitchFamily="18" charset="0"/>
              <a:cs typeface="Times New Roman" panose="02020603050405020304" pitchFamily="18" charset="0"/>
            </a:endParaRPr>
          </a:p>
        </p:txBody>
      </p:sp>
      <p:sp>
        <p:nvSpPr>
          <p:cNvPr id="31" name="Rectangle 30"/>
          <p:cNvSpPr/>
          <p:nvPr/>
        </p:nvSpPr>
        <p:spPr>
          <a:xfrm>
            <a:off x="203223" y="4130317"/>
            <a:ext cx="6771753" cy="2428357"/>
          </a:xfrm>
          <a:prstGeom prst="rect">
            <a:avLst/>
          </a:prstGeom>
        </p:spPr>
        <p:txBody>
          <a:bodyPr wrap="square">
            <a:spAutoFit/>
          </a:bodyPr>
          <a:lstStyle/>
          <a:p>
            <a:pPr algn="just">
              <a:lnSpc>
                <a:spcPct val="115000"/>
              </a:lnSpc>
              <a:spcAft>
                <a:spcPts val="0"/>
              </a:spcAft>
            </a:pPr>
            <a:r>
              <a:rPr lang="vi-VN" sz="6600" b="1">
                <a:solidFill>
                  <a:srgbClr val="0070C0"/>
                </a:solidFill>
                <a:latin typeface="Times New Roman" panose="02020603050405020304" pitchFamily="18" charset="0"/>
                <a:ea typeface="MS Mincho"/>
                <a:cs typeface="Times New Roman" panose="02020603050405020304" pitchFamily="18" charset="0"/>
              </a:rPr>
              <a:t>1.1. Thực hành viết theo các bước</a:t>
            </a:r>
            <a:endParaRPr lang="en-GB" sz="6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Rectangle 31"/>
          <p:cNvSpPr/>
          <p:nvPr/>
        </p:nvSpPr>
        <p:spPr>
          <a:xfrm>
            <a:off x="7754336" y="4130317"/>
            <a:ext cx="10533664" cy="1927002"/>
          </a:xfrm>
          <a:prstGeom prst="rect">
            <a:avLst/>
          </a:prstGeom>
        </p:spPr>
        <p:txBody>
          <a:bodyPr wrap="square">
            <a:spAutoFit/>
          </a:bodyPr>
          <a:lstStyle/>
          <a:p>
            <a:pPr algn="ctr">
              <a:lnSpc>
                <a:spcPct val="115000"/>
              </a:lnSpc>
              <a:spcAft>
                <a:spcPts val="0"/>
              </a:spcAft>
            </a:pPr>
            <a:r>
              <a:rPr lang="vi-VN" sz="5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ĐỀ BÀI:</a:t>
            </a:r>
            <a:r>
              <a:rPr lang="vi-VN"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5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Phân tích truyện ngắn “</a:t>
            </a:r>
            <a:r>
              <a:rPr lang="vi-VN" sz="54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Lão Hạc</a:t>
            </a:r>
            <a:r>
              <a:rPr lang="vi-VN" sz="5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của Nam Cao.</a:t>
            </a:r>
            <a:endParaRPr lang="en-GB" sz="5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rot="-10800000">
            <a:off x="15627505" y="7784091"/>
            <a:ext cx="2660495" cy="2502909"/>
          </a:xfrm>
          <a:custGeom>
            <a:avLst/>
            <a:gdLst/>
            <a:ahLst/>
            <a:cxnLst/>
            <a:rect l="l" t="t" r="r" b="b"/>
            <a:pathLst>
              <a:path w="2660495" h="2502909">
                <a:moveTo>
                  <a:pt x="0" y="0"/>
                </a:moveTo>
                <a:lnTo>
                  <a:pt x="2660495" y="0"/>
                </a:lnTo>
                <a:lnTo>
                  <a:pt x="2660495" y="2502909"/>
                </a:lnTo>
                <a:lnTo>
                  <a:pt x="0" y="2502909"/>
                </a:lnTo>
                <a:lnTo>
                  <a:pt x="0" y="0"/>
                </a:lnTo>
                <a:close/>
              </a:path>
            </a:pathLst>
          </a:custGeom>
          <a:blipFill>
            <a:blip r:embed="rId1">
              <a:extLst>
                <a:ext uri="{96DAC541-7B7A-43D3-8B79-37D633B846F1}">
                  <asvg:svgBlip xmlns:asvg="http://schemas.microsoft.com/office/drawing/2016/SVG/main" r:embed="rId2"/>
                </a:ext>
              </a:extLst>
            </a:blip>
            <a:stretch>
              <a:fillRect l="-31086" t="-29760"/>
            </a:stretch>
          </a:blipFill>
        </p:spPr>
      </p:sp>
      <p:sp>
        <p:nvSpPr>
          <p:cNvPr id="3" name="TextBox 3"/>
          <p:cNvSpPr txBox="1"/>
          <p:nvPr/>
        </p:nvSpPr>
        <p:spPr>
          <a:xfrm>
            <a:off x="6238828" y="1399414"/>
            <a:ext cx="15147825" cy="1231106"/>
          </a:xfrm>
          <a:prstGeom prst="rect">
            <a:avLst/>
          </a:prstGeom>
        </p:spPr>
        <p:txBody>
          <a:bodyPr lIns="0" tIns="0" rIns="0" bIns="0" rtlCol="0" anchor="t">
            <a:spAutoFit/>
          </a:bodyPr>
          <a:lstStyle/>
          <a:p>
            <a:r>
              <a:rPr lang="vi-VN" sz="8000" b="1">
                <a:latin typeface="Times New Roman" panose="02020603050405020304" pitchFamily="18" charset="0"/>
                <a:cs typeface="Times New Roman" panose="02020603050405020304" pitchFamily="18" charset="0"/>
              </a:rPr>
              <a:t>a. Chuẩn bị</a:t>
            </a:r>
            <a:endParaRPr lang="en-GB" sz="8000">
              <a:latin typeface="Times New Roman" panose="02020603050405020304" pitchFamily="18" charset="0"/>
              <a:cs typeface="Times New Roman" panose="02020603050405020304" pitchFamily="18" charset="0"/>
            </a:endParaRPr>
          </a:p>
        </p:txBody>
      </p:sp>
      <p:sp>
        <p:nvSpPr>
          <p:cNvPr id="4" name="Freeform 4"/>
          <p:cNvSpPr/>
          <p:nvPr/>
        </p:nvSpPr>
        <p:spPr>
          <a:xfrm rot="7727625">
            <a:off x="1425030" y="12439"/>
            <a:ext cx="1871481" cy="1796622"/>
          </a:xfrm>
          <a:custGeom>
            <a:avLst/>
            <a:gdLst/>
            <a:ahLst/>
            <a:cxnLst/>
            <a:rect l="l" t="t" r="r" b="b"/>
            <a:pathLst>
              <a:path w="1871481" h="1796622">
                <a:moveTo>
                  <a:pt x="0" y="0"/>
                </a:moveTo>
                <a:lnTo>
                  <a:pt x="1871481" y="0"/>
                </a:lnTo>
                <a:lnTo>
                  <a:pt x="1871481" y="1796621"/>
                </a:lnTo>
                <a:lnTo>
                  <a:pt x="0" y="1796621"/>
                </a:lnTo>
                <a:lnTo>
                  <a:pt x="0" y="0"/>
                </a:lnTo>
                <a:close/>
              </a:path>
            </a:pathLst>
          </a:custGeom>
          <a:blipFill>
            <a:blip r:embed="rId3"/>
            <a:stretch>
              <a:fillRect/>
            </a:stretch>
          </a:blipFill>
        </p:spPr>
      </p:sp>
      <p:sp>
        <p:nvSpPr>
          <p:cNvPr id="5" name="Freeform 5"/>
          <p:cNvSpPr/>
          <p:nvPr/>
        </p:nvSpPr>
        <p:spPr>
          <a:xfrm>
            <a:off x="0" y="8539433"/>
            <a:ext cx="1095507" cy="1747567"/>
          </a:xfrm>
          <a:custGeom>
            <a:avLst/>
            <a:gdLst/>
            <a:ahLst/>
            <a:cxnLst/>
            <a:rect l="l" t="t" r="r" b="b"/>
            <a:pathLst>
              <a:path w="1095507" h="1747567">
                <a:moveTo>
                  <a:pt x="0" y="0"/>
                </a:moveTo>
                <a:lnTo>
                  <a:pt x="1095507" y="0"/>
                </a:lnTo>
                <a:lnTo>
                  <a:pt x="1095507" y="1747567"/>
                </a:lnTo>
                <a:lnTo>
                  <a:pt x="0" y="1747567"/>
                </a:lnTo>
                <a:lnTo>
                  <a:pt x="0" y="0"/>
                </a:lnTo>
                <a:close/>
              </a:path>
            </a:pathLst>
          </a:custGeom>
          <a:blipFill>
            <a:blip r:embed="rId4">
              <a:extLst>
                <a:ext uri="{96DAC541-7B7A-43D3-8B79-37D633B846F1}">
                  <asvg:svgBlip xmlns:asvg="http://schemas.microsoft.com/office/drawing/2016/SVG/main" r:embed="rId5"/>
                </a:ext>
              </a:extLst>
            </a:blip>
            <a:stretch>
              <a:fillRect l="-523" b="-8181"/>
            </a:stretch>
          </a:blipFill>
        </p:spPr>
      </p:sp>
      <p:sp>
        <p:nvSpPr>
          <p:cNvPr id="6" name="Freeform 6"/>
          <p:cNvSpPr/>
          <p:nvPr/>
        </p:nvSpPr>
        <p:spPr>
          <a:xfrm>
            <a:off x="13882834" y="13748"/>
            <a:ext cx="4417625" cy="2668046"/>
          </a:xfrm>
          <a:custGeom>
            <a:avLst/>
            <a:gdLst/>
            <a:ahLst/>
            <a:cxnLst/>
            <a:rect l="l" t="t" r="r" b="b"/>
            <a:pathLst>
              <a:path w="4417625" h="2668046">
                <a:moveTo>
                  <a:pt x="0" y="0"/>
                </a:moveTo>
                <a:lnTo>
                  <a:pt x="4417625" y="0"/>
                </a:lnTo>
                <a:lnTo>
                  <a:pt x="4417625" y="2668046"/>
                </a:lnTo>
                <a:lnTo>
                  <a:pt x="0" y="2668046"/>
                </a:lnTo>
                <a:lnTo>
                  <a:pt x="0" y="0"/>
                </a:lnTo>
                <a:close/>
              </a:path>
            </a:pathLst>
          </a:custGeom>
          <a:blipFill>
            <a:blip r:embed="rId6">
              <a:extLst>
                <a:ext uri="{96DAC541-7B7A-43D3-8B79-37D633B846F1}">
                  <asvg:svgBlip xmlns:asvg="http://schemas.microsoft.com/office/drawing/2016/SVG/main" r:embed="rId7"/>
                </a:ext>
              </a:extLst>
            </a:blip>
            <a:stretch>
              <a:fillRect t="-129729" r="-107365"/>
            </a:stretch>
          </a:blipFill>
        </p:spPr>
      </p:sp>
      <p:sp>
        <p:nvSpPr>
          <p:cNvPr id="7" name="AutoShape 7"/>
          <p:cNvSpPr/>
          <p:nvPr/>
        </p:nvSpPr>
        <p:spPr>
          <a:xfrm>
            <a:off x="66078" y="5143500"/>
            <a:ext cx="18221922" cy="0"/>
          </a:xfrm>
          <a:prstGeom prst="line">
            <a:avLst/>
          </a:prstGeom>
          <a:ln w="47625" cap="flat">
            <a:solidFill>
              <a:srgbClr val="60699E"/>
            </a:solidFill>
            <a:prstDash val="lgDash"/>
            <a:headEnd type="none" w="sm" len="sm"/>
            <a:tailEnd type="none" w="sm" len="sm"/>
          </a:ln>
        </p:spPr>
      </p:sp>
      <p:sp>
        <p:nvSpPr>
          <p:cNvPr id="8" name="Freeform 8"/>
          <p:cNvSpPr/>
          <p:nvPr/>
        </p:nvSpPr>
        <p:spPr>
          <a:xfrm>
            <a:off x="2879932" y="4572074"/>
            <a:ext cx="5502068" cy="4891149"/>
          </a:xfrm>
          <a:custGeom>
            <a:avLst/>
            <a:gdLst/>
            <a:ahLst/>
            <a:cxnLst/>
            <a:rect l="l" t="t" r="r" b="b"/>
            <a:pathLst>
              <a:path w="4544322" h="4891149">
                <a:moveTo>
                  <a:pt x="0" y="0"/>
                </a:moveTo>
                <a:lnTo>
                  <a:pt x="4544322" y="0"/>
                </a:lnTo>
                <a:lnTo>
                  <a:pt x="4544322" y="4891150"/>
                </a:lnTo>
                <a:lnTo>
                  <a:pt x="0" y="489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TextBox 9"/>
          <p:cNvSpPr txBox="1"/>
          <p:nvPr/>
        </p:nvSpPr>
        <p:spPr>
          <a:xfrm>
            <a:off x="3349410" y="6180853"/>
            <a:ext cx="4422989" cy="1846659"/>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Xem lại nội dung đọc hiểu văn bản </a:t>
            </a:r>
            <a:r>
              <a:rPr lang="en-US" sz="4000" i="1">
                <a:latin typeface="Times New Roman" panose="02020603050405020304" pitchFamily="18" charset="0"/>
                <a:cs typeface="Times New Roman" panose="02020603050405020304" pitchFamily="18" charset="0"/>
              </a:rPr>
              <a:t>Lão Hạc</a:t>
            </a:r>
            <a:r>
              <a:rPr lang="en-US" sz="4000">
                <a:latin typeface="Times New Roman" panose="02020603050405020304" pitchFamily="18" charset="0"/>
                <a:cs typeface="Times New Roman" panose="02020603050405020304" pitchFamily="18" charset="0"/>
              </a:rPr>
              <a:t> của Nam Cao.</a:t>
            </a:r>
            <a:endParaRPr lang="en-US" sz="4000" spc="-72">
              <a:solidFill>
                <a:srgbClr val="60699E"/>
              </a:solidFill>
              <a:latin typeface="Times New Roman" panose="02020603050405020304" pitchFamily="18" charset="0"/>
              <a:cs typeface="Times New Roman" panose="02020603050405020304" pitchFamily="18" charset="0"/>
            </a:endParaRPr>
          </a:p>
        </p:txBody>
      </p:sp>
      <p:sp>
        <p:nvSpPr>
          <p:cNvPr id="10" name="Freeform 10"/>
          <p:cNvSpPr/>
          <p:nvPr/>
        </p:nvSpPr>
        <p:spPr>
          <a:xfrm>
            <a:off x="5645324" y="4284237"/>
            <a:ext cx="638979" cy="859263"/>
          </a:xfrm>
          <a:custGeom>
            <a:avLst/>
            <a:gdLst/>
            <a:ahLst/>
            <a:cxnLst/>
            <a:rect l="l" t="t" r="r" b="b"/>
            <a:pathLst>
              <a:path w="638979" h="859263">
                <a:moveTo>
                  <a:pt x="0" y="0"/>
                </a:moveTo>
                <a:lnTo>
                  <a:pt x="638979" y="0"/>
                </a:lnTo>
                <a:lnTo>
                  <a:pt x="638979" y="859263"/>
                </a:lnTo>
                <a:lnTo>
                  <a:pt x="0" y="8592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8964445" y="4699059"/>
            <a:ext cx="6808955" cy="4891149"/>
          </a:xfrm>
          <a:custGeom>
            <a:avLst/>
            <a:gdLst/>
            <a:ahLst/>
            <a:cxnLst/>
            <a:rect l="l" t="t" r="r" b="b"/>
            <a:pathLst>
              <a:path w="4544322" h="4891149">
                <a:moveTo>
                  <a:pt x="0" y="0"/>
                </a:moveTo>
                <a:lnTo>
                  <a:pt x="4544322" y="0"/>
                </a:lnTo>
                <a:lnTo>
                  <a:pt x="4544322" y="4891150"/>
                </a:lnTo>
                <a:lnTo>
                  <a:pt x="0" y="489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TextBox 12"/>
          <p:cNvSpPr txBox="1"/>
          <p:nvPr/>
        </p:nvSpPr>
        <p:spPr>
          <a:xfrm>
            <a:off x="9817160" y="6180853"/>
            <a:ext cx="5166737" cy="3077766"/>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Nắm vững các thông tin liên quan (thể loại, chủ đề, các nhân vật cần chú ý và các nét đặc sắc nghệ thuật của truyện).</a:t>
            </a:r>
            <a:endParaRPr lang="en-US" sz="4000" spc="-72">
              <a:solidFill>
                <a:srgbClr val="60699E"/>
              </a:solidFill>
              <a:latin typeface="Times New Roman" panose="02020603050405020304" pitchFamily="18" charset="0"/>
              <a:cs typeface="Times New Roman" panose="02020603050405020304" pitchFamily="18" charset="0"/>
            </a:endParaRPr>
          </a:p>
        </p:txBody>
      </p:sp>
      <p:sp>
        <p:nvSpPr>
          <p:cNvPr id="13" name="Freeform 13"/>
          <p:cNvSpPr/>
          <p:nvPr/>
        </p:nvSpPr>
        <p:spPr>
          <a:xfrm>
            <a:off x="12368661" y="4572074"/>
            <a:ext cx="638979" cy="859263"/>
          </a:xfrm>
          <a:custGeom>
            <a:avLst/>
            <a:gdLst/>
            <a:ahLst/>
            <a:cxnLst/>
            <a:rect l="l" t="t" r="r" b="b"/>
            <a:pathLst>
              <a:path w="638979" h="859263">
                <a:moveTo>
                  <a:pt x="0" y="0"/>
                </a:moveTo>
                <a:lnTo>
                  <a:pt x="638979" y="0"/>
                </a:lnTo>
                <a:lnTo>
                  <a:pt x="638979" y="859263"/>
                </a:lnTo>
                <a:lnTo>
                  <a:pt x="0" y="8592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643628" y="766090"/>
            <a:ext cx="926459" cy="1163362"/>
          </a:xfrm>
          <a:custGeom>
            <a:avLst/>
            <a:gdLst/>
            <a:ahLst/>
            <a:cxnLst/>
            <a:rect l="l" t="t" r="r" b="b"/>
            <a:pathLst>
              <a:path w="926459" h="1163362">
                <a:moveTo>
                  <a:pt x="0" y="0"/>
                </a:moveTo>
                <a:lnTo>
                  <a:pt x="926459" y="0"/>
                </a:lnTo>
                <a:lnTo>
                  <a:pt x="926459" y="1163362"/>
                </a:lnTo>
                <a:lnTo>
                  <a:pt x="0" y="1163362"/>
                </a:lnTo>
                <a:lnTo>
                  <a:pt x="0" y="0"/>
                </a:lnTo>
                <a:close/>
              </a:path>
            </a:pathLst>
          </a:custGeom>
          <a:blipFill>
            <a:blip r:embed="rId12"/>
            <a:stretch>
              <a:fillRect/>
            </a:stretch>
          </a:blipFill>
        </p:spPr>
      </p:sp>
      <p:sp>
        <p:nvSpPr>
          <p:cNvPr id="15" name="Freeform 15"/>
          <p:cNvSpPr/>
          <p:nvPr/>
        </p:nvSpPr>
        <p:spPr>
          <a:xfrm rot="-10800000">
            <a:off x="7273469" y="313328"/>
            <a:ext cx="3028394" cy="544122"/>
          </a:xfrm>
          <a:custGeom>
            <a:avLst/>
            <a:gdLst/>
            <a:ahLst/>
            <a:cxnLst/>
            <a:rect l="l" t="t" r="r" b="b"/>
            <a:pathLst>
              <a:path w="3028394" h="544122">
                <a:moveTo>
                  <a:pt x="0" y="0"/>
                </a:moveTo>
                <a:lnTo>
                  <a:pt x="3028394" y="0"/>
                </a:lnTo>
                <a:lnTo>
                  <a:pt x="3028394" y="544122"/>
                </a:lnTo>
                <a:lnTo>
                  <a:pt x="0" y="544122"/>
                </a:lnTo>
                <a:lnTo>
                  <a:pt x="0" y="0"/>
                </a:lnTo>
                <a:close/>
              </a:path>
            </a:pathLst>
          </a:custGeom>
          <a:blipFill>
            <a:blip r:embed="rId13"/>
            <a:stretch>
              <a:fillRect/>
            </a:stretch>
          </a:blipFill>
        </p:spPr>
      </p:sp>
      <p:sp>
        <p:nvSpPr>
          <p:cNvPr id="16" name="Freeform 16"/>
          <p:cNvSpPr/>
          <p:nvPr/>
        </p:nvSpPr>
        <p:spPr>
          <a:xfrm rot="-7650384">
            <a:off x="15732854" y="6356899"/>
            <a:ext cx="1080159" cy="897514"/>
          </a:xfrm>
          <a:custGeom>
            <a:avLst/>
            <a:gdLst/>
            <a:ahLst/>
            <a:cxnLst/>
            <a:rect l="l" t="t" r="r" b="b"/>
            <a:pathLst>
              <a:path w="1080159" h="897514">
                <a:moveTo>
                  <a:pt x="0" y="0"/>
                </a:moveTo>
                <a:lnTo>
                  <a:pt x="1080158" y="0"/>
                </a:lnTo>
                <a:lnTo>
                  <a:pt x="1080158" y="897514"/>
                </a:lnTo>
                <a:lnTo>
                  <a:pt x="0" y="897514"/>
                </a:lnTo>
                <a:lnTo>
                  <a:pt x="0" y="0"/>
                </a:lnTo>
                <a:close/>
              </a:path>
            </a:pathLst>
          </a:custGeom>
          <a:blipFill>
            <a:blip r:embed="rId14"/>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53234" y="1706018"/>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stretch>
              <a:fillRect/>
            </a:stretch>
          </a:blipFill>
        </p:spPr>
      </p:sp>
      <p:sp>
        <p:nvSpPr>
          <p:cNvPr id="3" name="Freeform 3"/>
          <p:cNvSpPr/>
          <p:nvPr/>
        </p:nvSpPr>
        <p:spPr>
          <a:xfrm>
            <a:off x="1981960" y="1890616"/>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2"/>
            <a:stretch>
              <a:fillRect/>
            </a:stretch>
          </a:blipFill>
        </p:spPr>
      </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3"/>
            <a:stretch>
              <a:fillRect/>
            </a:stretch>
          </a:blipFill>
        </p:spPr>
      </p:sp>
      <p:sp>
        <p:nvSpPr>
          <p:cNvPr id="14" name="Freeform 14"/>
          <p:cNvSpPr/>
          <p:nvPr/>
        </p:nvSpPr>
        <p:spPr>
          <a:xfrm rot="-522393">
            <a:off x="3505802" y="2109785"/>
            <a:ext cx="720796" cy="690654"/>
          </a:xfrm>
          <a:custGeom>
            <a:avLst/>
            <a:gdLst/>
            <a:ahLst/>
            <a:cxnLst/>
            <a:rect l="l" t="t" r="r" b="b"/>
            <a:pathLst>
              <a:path w="720796" h="690654">
                <a:moveTo>
                  <a:pt x="0" y="0"/>
                </a:moveTo>
                <a:lnTo>
                  <a:pt x="720796" y="0"/>
                </a:lnTo>
                <a:lnTo>
                  <a:pt x="720796" y="690654"/>
                </a:lnTo>
                <a:lnTo>
                  <a:pt x="0" y="690654"/>
                </a:lnTo>
                <a:lnTo>
                  <a:pt x="0" y="0"/>
                </a:lnTo>
                <a:close/>
              </a:path>
            </a:pathLst>
          </a:custGeom>
          <a:blipFill>
            <a:blip r:embed="rId4"/>
            <a:stretch>
              <a:fillRect/>
            </a:stretch>
          </a:blipFill>
        </p:spPr>
      </p:sp>
      <p:sp>
        <p:nvSpPr>
          <p:cNvPr id="15" name="Freeform 15"/>
          <p:cNvSpPr/>
          <p:nvPr/>
        </p:nvSpPr>
        <p:spPr>
          <a:xfrm rot="-5400000">
            <a:off x="-863928" y="7025617"/>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5"/>
            <a:stretch>
              <a:fillRect/>
            </a:stretch>
          </a:blipFill>
        </p:spPr>
      </p:sp>
      <p:sp>
        <p:nvSpPr>
          <p:cNvPr id="16" name="Freeform 16"/>
          <p:cNvSpPr/>
          <p:nvPr/>
        </p:nvSpPr>
        <p:spPr>
          <a:xfrm rot="-7640091">
            <a:off x="16466008" y="1400055"/>
            <a:ext cx="1586585" cy="1318308"/>
          </a:xfrm>
          <a:custGeom>
            <a:avLst/>
            <a:gdLst/>
            <a:ahLst/>
            <a:cxnLst/>
            <a:rect l="l" t="t" r="r" b="b"/>
            <a:pathLst>
              <a:path w="1586585" h="1318308">
                <a:moveTo>
                  <a:pt x="0" y="0"/>
                </a:moveTo>
                <a:lnTo>
                  <a:pt x="1586584" y="0"/>
                </a:lnTo>
                <a:lnTo>
                  <a:pt x="1586584" y="1318308"/>
                </a:lnTo>
                <a:lnTo>
                  <a:pt x="0" y="1318308"/>
                </a:lnTo>
                <a:lnTo>
                  <a:pt x="0" y="0"/>
                </a:lnTo>
                <a:close/>
              </a:path>
            </a:pathLst>
          </a:custGeom>
          <a:blipFill>
            <a:blip r:embed="rId6"/>
            <a:stretch>
              <a:fillRect/>
            </a:stretch>
          </a:blipFill>
        </p:spPr>
      </p:sp>
      <p:sp>
        <p:nvSpPr>
          <p:cNvPr id="17" name="Freeform 17"/>
          <p:cNvSpPr/>
          <p:nvPr/>
        </p:nvSpPr>
        <p:spPr>
          <a:xfrm>
            <a:off x="492996" y="746636"/>
            <a:ext cx="2083408" cy="1143980"/>
          </a:xfrm>
          <a:custGeom>
            <a:avLst/>
            <a:gdLst/>
            <a:ahLst/>
            <a:cxnLst/>
            <a:rect l="l" t="t" r="r" b="b"/>
            <a:pathLst>
              <a:path w="2083408" h="1143980">
                <a:moveTo>
                  <a:pt x="0" y="0"/>
                </a:moveTo>
                <a:lnTo>
                  <a:pt x="2083408" y="0"/>
                </a:lnTo>
                <a:lnTo>
                  <a:pt x="2083408" y="1143980"/>
                </a:lnTo>
                <a:lnTo>
                  <a:pt x="0" y="1143980"/>
                </a:lnTo>
                <a:lnTo>
                  <a:pt x="0" y="0"/>
                </a:lnTo>
                <a:close/>
              </a:path>
            </a:pathLst>
          </a:custGeom>
          <a:blipFill>
            <a:blip r:embed="rId7"/>
            <a:stretch>
              <a:fillRect/>
            </a:stretch>
          </a:blipFill>
        </p:spPr>
      </p:sp>
      <p:sp>
        <p:nvSpPr>
          <p:cNvPr id="18" name="Freeform 18"/>
          <p:cNvSpPr/>
          <p:nvPr/>
        </p:nvSpPr>
        <p:spPr>
          <a:xfrm rot="1981402">
            <a:off x="16884289" y="888328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8"/>
            <a:stretch>
              <a:fillRect/>
            </a:stretch>
          </a:blipFill>
        </p:spPr>
      </p:sp>
      <p:sp>
        <p:nvSpPr>
          <p:cNvPr id="19" name="Rectangle 18"/>
          <p:cNvSpPr/>
          <p:nvPr/>
        </p:nvSpPr>
        <p:spPr>
          <a:xfrm>
            <a:off x="5622767" y="344676"/>
            <a:ext cx="6939720" cy="1069075"/>
          </a:xfrm>
          <a:prstGeom prst="rect">
            <a:avLst/>
          </a:prstGeom>
        </p:spPr>
        <p:txBody>
          <a:bodyPr wrap="none">
            <a:spAutoFit/>
          </a:bodyPr>
          <a:lstStyle/>
          <a:p>
            <a:pPr algn="just">
              <a:lnSpc>
                <a:spcPct val="115000"/>
              </a:lnSpc>
              <a:spcAft>
                <a:spcPts val="0"/>
              </a:spcAft>
            </a:pPr>
            <a:r>
              <a:rPr lang="vi-VN" sz="6000" b="1">
                <a:latin typeface="Times New Roman" panose="02020603050405020304" pitchFamily="18" charset="0"/>
                <a:ea typeface="Calibri" panose="020F0502020204030204" pitchFamily="34" charset="0"/>
                <a:cs typeface="Times New Roman" panose="02020603050405020304" pitchFamily="18" charset="0"/>
              </a:rPr>
              <a:t>b.Tìm ý và lập dàn ý</a:t>
            </a:r>
            <a:endParaRPr lang="en-GB" sz="6000">
              <a:effectLst/>
              <a:latin typeface="Times New Roman" panose="02020603050405020304" pitchFamily="18" charset="0"/>
              <a:ea typeface="Times New Roman" panose="02020603050405020304" pitchFamily="18" charset="0"/>
            </a:endParaRPr>
          </a:p>
        </p:txBody>
      </p:sp>
      <p:graphicFrame>
        <p:nvGraphicFramePr>
          <p:cNvPr id="20" name="Table 19"/>
          <p:cNvGraphicFramePr>
            <a:graphicFrameLocks noGrp="1"/>
          </p:cNvGraphicFramePr>
          <p:nvPr/>
        </p:nvGraphicFramePr>
        <p:xfrm>
          <a:off x="2788043" y="2366744"/>
          <a:ext cx="12587396" cy="6940296"/>
        </p:xfrm>
        <a:graphic>
          <a:graphicData uri="http://schemas.openxmlformats.org/drawingml/2006/table">
            <a:tbl>
              <a:tblPr firstRow="1" firstCol="1" bandRow="1">
                <a:effectLst>
                  <a:outerShdw blurRad="63500" sx="102000" sy="102000" algn="ctr" rotWithShape="0">
                    <a:prstClr val="black">
                      <a:alpha val="40000"/>
                    </a:prstClr>
                  </a:outerShdw>
                </a:effectLst>
              </a:tblPr>
              <a:tblGrid>
                <a:gridCol w="10377596"/>
                <a:gridCol w="2209800"/>
              </a:tblGrid>
              <a:tr h="0">
                <a:tc>
                  <a:txBody>
                    <a:bodyPr/>
                    <a:lstStyle/>
                    <a:p>
                      <a:pPr algn="ctr">
                        <a:lnSpc>
                          <a:spcPct val="115000"/>
                        </a:lnSpc>
                        <a:spcAft>
                          <a:spcPts val="0"/>
                        </a:spcAft>
                      </a:pP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hỏi tìm ý</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 lời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44958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Cốt truyện</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tác phẩm </a:t>
                      </a:r>
                      <a:r>
                        <a:rPr lang="en-US" sz="3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Lão Hạc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Nam Cao có gì đặc sắc?</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 đề</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truyện là gì?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Ấn tượng</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em sau khi đọc văn bản như thế nào?</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36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 vật</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nào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 chú ý</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phân tích?</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Nét đặc sắc và tác dụng của một số yếu tố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thức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truyện là gì?</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thể rút ra những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học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nào từ văn bản truyện?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 em,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 sắc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đáng nhớ nhất sau khi đọc truyện?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2496908" y="3337452"/>
            <a:ext cx="12736387" cy="2621954"/>
          </a:xfrm>
          <a:prstGeom prst="rect">
            <a:avLst/>
          </a:prstGeom>
        </p:spPr>
        <p:txBody>
          <a:bodyPr lIns="0" tIns="0" rIns="0" bIns="0" rtlCol="0" anchor="t">
            <a:prstTxWarp prst="textCanUp">
              <a:avLst/>
            </a:prstTxWarp>
            <a:spAutoFit/>
          </a:bodyPr>
          <a:lstStyle/>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a:t>
            </a: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1</a:t>
            </a:r>
            <a:endPar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pt-BR"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KHỞI ĐỘNG</a:t>
            </a:r>
            <a:endParaRPr lang="en-GB"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grpSp>
        <p:nvGrpSpPr>
          <p:cNvPr id="7" name="Group 7"/>
          <p:cNvGrpSpPr>
            <a:grpSpLocks noChangeAspect="1"/>
          </p:cNvGrpSpPr>
          <p:nvPr/>
        </p:nvGrpSpPr>
        <p:grpSpPr>
          <a:xfrm>
            <a:off x="3457681" y="6738113"/>
            <a:ext cx="3448575" cy="3368756"/>
            <a:chOff x="0" y="0"/>
            <a:chExt cx="4828540" cy="4716780"/>
          </a:xfrm>
        </p:grpSpPr>
        <p:sp>
          <p:nvSpPr>
            <p:cNvPr id="8" name="Freeform 8"/>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a:stretch>
                <a:fillRect l="-23133" r="-23133"/>
              </a:stretch>
            </a:blipFill>
          </p:spPr>
        </p:sp>
      </p:grpSp>
      <p:grpSp>
        <p:nvGrpSpPr>
          <p:cNvPr id="9" name="Group 9"/>
          <p:cNvGrpSpPr>
            <a:grpSpLocks noChangeAspect="1"/>
          </p:cNvGrpSpPr>
          <p:nvPr/>
        </p:nvGrpSpPr>
        <p:grpSpPr>
          <a:xfrm>
            <a:off x="7420834" y="6738113"/>
            <a:ext cx="3448575" cy="3368756"/>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23133" r="-23133"/>
              </a:stretch>
            </a:blipFill>
          </p:spPr>
        </p:sp>
      </p:grpSp>
      <p:grpSp>
        <p:nvGrpSpPr>
          <p:cNvPr id="11" name="Group 11"/>
          <p:cNvGrpSpPr>
            <a:grpSpLocks noChangeAspect="1"/>
          </p:cNvGrpSpPr>
          <p:nvPr/>
        </p:nvGrpSpPr>
        <p:grpSpPr>
          <a:xfrm>
            <a:off x="11381743" y="6738113"/>
            <a:ext cx="3448575" cy="3368756"/>
            <a:chOff x="0" y="0"/>
            <a:chExt cx="4828540" cy="4716780"/>
          </a:xfrm>
        </p:grpSpPr>
        <p:sp>
          <p:nvSpPr>
            <p:cNvPr id="12" name="Freeform 12"/>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t="-116235" r="-58336" b="-26721"/>
              </a:stretch>
            </a:blipFill>
          </p:spPr>
        </p:sp>
      </p:gr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rot="-522393">
            <a:off x="3505802" y="2109785"/>
            <a:ext cx="720796" cy="690654"/>
          </a:xfrm>
          <a:custGeom>
            <a:avLst/>
            <a:gdLst/>
            <a:ahLst/>
            <a:cxnLst/>
            <a:rect l="l" t="t" r="r" b="b"/>
            <a:pathLst>
              <a:path w="720796" h="690654">
                <a:moveTo>
                  <a:pt x="0" y="0"/>
                </a:moveTo>
                <a:lnTo>
                  <a:pt x="720796" y="0"/>
                </a:lnTo>
                <a:lnTo>
                  <a:pt x="720796" y="690654"/>
                </a:lnTo>
                <a:lnTo>
                  <a:pt x="0" y="6906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Freeform 15"/>
          <p:cNvSpPr/>
          <p:nvPr/>
        </p:nvSpPr>
        <p:spPr>
          <a:xfrm rot="-5400000">
            <a:off x="-863928" y="7025617"/>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6" name="Freeform 16"/>
          <p:cNvSpPr/>
          <p:nvPr/>
        </p:nvSpPr>
        <p:spPr>
          <a:xfrm rot="-7640091">
            <a:off x="16466008" y="1400055"/>
            <a:ext cx="1586585" cy="1318308"/>
          </a:xfrm>
          <a:custGeom>
            <a:avLst/>
            <a:gdLst/>
            <a:ahLst/>
            <a:cxnLst/>
            <a:rect l="l" t="t" r="r" b="b"/>
            <a:pathLst>
              <a:path w="1586585" h="1318308">
                <a:moveTo>
                  <a:pt x="0" y="0"/>
                </a:moveTo>
                <a:lnTo>
                  <a:pt x="1586584" y="0"/>
                </a:lnTo>
                <a:lnTo>
                  <a:pt x="1586584" y="1318308"/>
                </a:lnTo>
                <a:lnTo>
                  <a:pt x="0" y="131830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7" name="Freeform 17"/>
          <p:cNvSpPr/>
          <p:nvPr/>
        </p:nvSpPr>
        <p:spPr>
          <a:xfrm>
            <a:off x="492996" y="746636"/>
            <a:ext cx="2083408" cy="1143980"/>
          </a:xfrm>
          <a:custGeom>
            <a:avLst/>
            <a:gdLst/>
            <a:ahLst/>
            <a:cxnLst/>
            <a:rect l="l" t="t" r="r" b="b"/>
            <a:pathLst>
              <a:path w="2083408" h="1143980">
                <a:moveTo>
                  <a:pt x="0" y="0"/>
                </a:moveTo>
                <a:lnTo>
                  <a:pt x="2083408" y="0"/>
                </a:lnTo>
                <a:lnTo>
                  <a:pt x="2083408" y="1143980"/>
                </a:lnTo>
                <a:lnTo>
                  <a:pt x="0" y="114398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8" name="Freeform 18"/>
          <p:cNvSpPr/>
          <p:nvPr/>
        </p:nvSpPr>
        <p:spPr>
          <a:xfrm rot="1981402">
            <a:off x="16884289" y="888328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2"/>
            <a:stretch>
              <a:fillRect/>
            </a:stretch>
          </a:blipFill>
        </p:spPr>
      </p:sp>
      <p:sp>
        <p:nvSpPr>
          <p:cNvPr id="10" name="Freeform 10"/>
          <p:cNvSpPr/>
          <p:nvPr/>
        </p:nvSpPr>
        <p:spPr>
          <a:xfrm>
            <a:off x="15197782" y="8026734"/>
            <a:ext cx="1865919" cy="1646673"/>
          </a:xfrm>
          <a:custGeom>
            <a:avLst/>
            <a:gdLst/>
            <a:ahLst/>
            <a:cxnLst/>
            <a:rect l="l" t="t" r="r" b="b"/>
            <a:pathLst>
              <a:path w="1865919" h="1646673">
                <a:moveTo>
                  <a:pt x="0" y="0"/>
                </a:moveTo>
                <a:lnTo>
                  <a:pt x="1865919" y="0"/>
                </a:lnTo>
                <a:lnTo>
                  <a:pt x="1865919" y="1646673"/>
                </a:lnTo>
                <a:lnTo>
                  <a:pt x="0" y="1646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rot="-5400000">
            <a:off x="15265234" y="3619766"/>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4678861">
            <a:off x="14834322" y="7501030"/>
            <a:ext cx="1058633" cy="879628"/>
          </a:xfrm>
          <a:custGeom>
            <a:avLst/>
            <a:gdLst/>
            <a:ahLst/>
            <a:cxnLst/>
            <a:rect l="l" t="t" r="r" b="b"/>
            <a:pathLst>
              <a:path w="1058633" h="879628">
                <a:moveTo>
                  <a:pt x="0" y="0"/>
                </a:moveTo>
                <a:lnTo>
                  <a:pt x="1058633" y="0"/>
                </a:lnTo>
                <a:lnTo>
                  <a:pt x="1058633" y="879628"/>
                </a:lnTo>
                <a:lnTo>
                  <a:pt x="0" y="879628"/>
                </a:lnTo>
                <a:lnTo>
                  <a:pt x="0" y="0"/>
                </a:lnTo>
                <a:close/>
              </a:path>
            </a:pathLst>
          </a:custGeom>
          <a:blipFill>
            <a:blip r:embed="rId7"/>
            <a:stretch>
              <a:fillRect/>
            </a:stretch>
          </a:blipFill>
        </p:spPr>
      </p:sp>
      <p:sp>
        <p:nvSpPr>
          <p:cNvPr id="13" name="Freeform 13"/>
          <p:cNvSpPr/>
          <p:nvPr/>
        </p:nvSpPr>
        <p:spPr>
          <a:xfrm>
            <a:off x="16280067" y="648595"/>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8"/>
            <a:stretch>
              <a:fillRect/>
            </a:stretch>
          </a:blipFill>
        </p:spPr>
      </p:sp>
      <p:sp>
        <p:nvSpPr>
          <p:cNvPr id="14" name="Freeform 14"/>
          <p:cNvSpPr/>
          <p:nvPr/>
        </p:nvSpPr>
        <p:spPr>
          <a:xfrm>
            <a:off x="322814" y="8748124"/>
            <a:ext cx="1685119" cy="925283"/>
          </a:xfrm>
          <a:custGeom>
            <a:avLst/>
            <a:gdLst/>
            <a:ahLst/>
            <a:cxnLst/>
            <a:rect l="l" t="t" r="r" b="b"/>
            <a:pathLst>
              <a:path w="1685119" h="925283">
                <a:moveTo>
                  <a:pt x="0" y="0"/>
                </a:moveTo>
                <a:lnTo>
                  <a:pt x="1685119" y="0"/>
                </a:lnTo>
                <a:lnTo>
                  <a:pt x="1685119" y="925284"/>
                </a:lnTo>
                <a:lnTo>
                  <a:pt x="0" y="9252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rot="1981402">
            <a:off x="2301477" y="302876"/>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1"/>
            <a:stretch>
              <a:fillRect/>
            </a:stretch>
          </a:blipFill>
        </p:spPr>
      </p:sp>
      <p:sp>
        <p:nvSpPr>
          <p:cNvPr id="16" name="Freeform 16"/>
          <p:cNvSpPr/>
          <p:nvPr/>
        </p:nvSpPr>
        <p:spPr>
          <a:xfrm rot="-522393">
            <a:off x="740664" y="714673"/>
            <a:ext cx="879808" cy="843016"/>
          </a:xfrm>
          <a:custGeom>
            <a:avLst/>
            <a:gdLst/>
            <a:ahLst/>
            <a:cxnLst/>
            <a:rect l="l" t="t" r="r" b="b"/>
            <a:pathLst>
              <a:path w="879808" h="843016">
                <a:moveTo>
                  <a:pt x="0" y="0"/>
                </a:moveTo>
                <a:lnTo>
                  <a:pt x="879807" y="0"/>
                </a:lnTo>
                <a:lnTo>
                  <a:pt x="879807" y="843016"/>
                </a:lnTo>
                <a:lnTo>
                  <a:pt x="0" y="843016"/>
                </a:lnTo>
                <a:lnTo>
                  <a:pt x="0" y="0"/>
                </a:lnTo>
                <a:close/>
              </a:path>
            </a:pathLst>
          </a:custGeom>
          <a:blipFill>
            <a:blip r:embed="rId12"/>
            <a:stretch>
              <a:fillRect/>
            </a:stretch>
          </a:blipFill>
        </p:spPr>
      </p:sp>
      <p:graphicFrame>
        <p:nvGraphicFramePr>
          <p:cNvPr id="17" name="Table 16"/>
          <p:cNvGraphicFramePr>
            <a:graphicFrameLocks noGrp="1"/>
          </p:cNvGraphicFramePr>
          <p:nvPr/>
        </p:nvGraphicFramePr>
        <p:xfrm>
          <a:off x="2913895" y="1744526"/>
          <a:ext cx="12316544" cy="6729984"/>
        </p:xfrm>
        <a:graphic>
          <a:graphicData uri="http://schemas.openxmlformats.org/drawingml/2006/table">
            <a:tbl>
              <a:tblPr firstRow="1" firstCol="1" bandRow="1">
                <a:effectLst>
                  <a:outerShdw blurRad="50800" dist="38100" algn="l" rotWithShape="0">
                    <a:prstClr val="black">
                      <a:alpha val="40000"/>
                    </a:prstClr>
                  </a:outerShdw>
                </a:effectLst>
              </a:tblPr>
              <a:tblGrid>
                <a:gridCol w="3083624"/>
                <a:gridCol w="9232920"/>
              </a:tblGrid>
              <a:tr h="458177">
                <a:tc>
                  <a:txBody>
                    <a:bodyPr/>
                    <a:lstStyle/>
                    <a:p>
                      <a:pPr algn="ctr">
                        <a:lnSpc>
                          <a:spcPct val="115000"/>
                        </a:lnSpc>
                        <a:spcAft>
                          <a:spcPts val="0"/>
                        </a:spcAft>
                      </a:pP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hỏi tìm ý</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 lời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832708">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Cốt truyện</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tác phẩm </a:t>
                      </a:r>
                      <a:r>
                        <a:rPr lang="en-US" sz="3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Lão Hạc</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Nam Cao có gì đặc sắc?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Cốt truyện độc đáo:</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từ những sự việc tưởng như vụn vặt, tác giả tạo nên sức hấp dẫn cho câu chuyện (từ việc làng mất vé sợi, lão Hạc bán chó, đến việc lão Hạc nhờ ông giáo coi sóc mảnh vườn, việc xin bả chó, và cuối cùng là cái chết thê thảm)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0885">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 đề</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truyện là gì?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Ấn tượng</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em sau khi đọc văn bản như thế nào?</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 Chủ đề</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truyện: </a:t>
                      </a:r>
                      <a:r>
                        <a:rPr lang="vi-VN" sz="3200">
                          <a:effectLst/>
                          <a:latin typeface="Times New Roman" panose="02020603050405020304" pitchFamily="18" charset="0"/>
                          <a:ea typeface="MS Mincho"/>
                          <a:cs typeface="Times New Roman" panose="02020603050405020304" pitchFamily="18" charset="0"/>
                        </a:rPr>
                        <a:t>cuộc sống khốn khổ và nhân phẩm của người nông dân trước cách mạng thánh Tám 1945.</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effectLst/>
                          <a:latin typeface="Times New Roman" panose="02020603050405020304" pitchFamily="18" charset="0"/>
                          <a:ea typeface="MS Mincho"/>
                          <a:cs typeface="Times New Roman" panose="02020603050405020304" pitchFamily="18" charset="0"/>
                        </a:rPr>
                        <a:t>-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Ấn tượng</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 của em</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về tác phẩm: Xúc động, xót xa trước số phận của người nông dân trong xã hội cũ; trân trọng, cảm phục trước vẻ đẹp cao quí của họ.</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615011" y="201469"/>
            <a:ext cx="15993782" cy="9895031"/>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stretch>
              <a:fillRect/>
            </a:stretch>
          </a:blipFill>
        </p:spPr>
      </p:sp>
      <p:sp>
        <p:nvSpPr>
          <p:cNvPr id="3" name="Freeform 3"/>
          <p:cNvSpPr/>
          <p:nvPr/>
        </p:nvSpPr>
        <p:spPr>
          <a:xfrm>
            <a:off x="990600" y="419101"/>
            <a:ext cx="15289467" cy="9459284"/>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2"/>
            <a:stretch>
              <a:fillRect/>
            </a:stretch>
          </a:blipFill>
        </p:spPr>
      </p:sp>
      <p:sp>
        <p:nvSpPr>
          <p:cNvPr id="10" name="Freeform 10"/>
          <p:cNvSpPr/>
          <p:nvPr/>
        </p:nvSpPr>
        <p:spPr>
          <a:xfrm>
            <a:off x="15197782" y="8026734"/>
            <a:ext cx="1865919" cy="1646673"/>
          </a:xfrm>
          <a:custGeom>
            <a:avLst/>
            <a:gdLst/>
            <a:ahLst/>
            <a:cxnLst/>
            <a:rect l="l" t="t" r="r" b="b"/>
            <a:pathLst>
              <a:path w="1865919" h="1646673">
                <a:moveTo>
                  <a:pt x="0" y="0"/>
                </a:moveTo>
                <a:lnTo>
                  <a:pt x="1865919" y="0"/>
                </a:lnTo>
                <a:lnTo>
                  <a:pt x="1865919" y="1646673"/>
                </a:lnTo>
                <a:lnTo>
                  <a:pt x="0" y="1646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rot="-5400000">
            <a:off x="15265234" y="3619766"/>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4678861">
            <a:off x="16826390" y="6417069"/>
            <a:ext cx="1058633" cy="879628"/>
          </a:xfrm>
          <a:custGeom>
            <a:avLst/>
            <a:gdLst/>
            <a:ahLst/>
            <a:cxnLst/>
            <a:rect l="l" t="t" r="r" b="b"/>
            <a:pathLst>
              <a:path w="1058633" h="879628">
                <a:moveTo>
                  <a:pt x="0" y="0"/>
                </a:moveTo>
                <a:lnTo>
                  <a:pt x="1058633" y="0"/>
                </a:lnTo>
                <a:lnTo>
                  <a:pt x="1058633" y="879628"/>
                </a:lnTo>
                <a:lnTo>
                  <a:pt x="0" y="879628"/>
                </a:lnTo>
                <a:lnTo>
                  <a:pt x="0" y="0"/>
                </a:lnTo>
                <a:close/>
              </a:path>
            </a:pathLst>
          </a:custGeom>
          <a:blipFill>
            <a:blip r:embed="rId7"/>
            <a:stretch>
              <a:fillRect/>
            </a:stretch>
          </a:blipFill>
        </p:spPr>
      </p:sp>
      <p:sp>
        <p:nvSpPr>
          <p:cNvPr id="13" name="Freeform 13"/>
          <p:cNvSpPr/>
          <p:nvPr/>
        </p:nvSpPr>
        <p:spPr>
          <a:xfrm>
            <a:off x="16280067" y="648595"/>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8"/>
            <a:stretch>
              <a:fillRect/>
            </a:stretch>
          </a:blipFill>
        </p:spPr>
      </p:sp>
      <p:sp>
        <p:nvSpPr>
          <p:cNvPr id="14" name="Freeform 14"/>
          <p:cNvSpPr/>
          <p:nvPr/>
        </p:nvSpPr>
        <p:spPr>
          <a:xfrm>
            <a:off x="535787" y="8872774"/>
            <a:ext cx="1685119" cy="925283"/>
          </a:xfrm>
          <a:custGeom>
            <a:avLst/>
            <a:gdLst/>
            <a:ahLst/>
            <a:cxnLst/>
            <a:rect l="l" t="t" r="r" b="b"/>
            <a:pathLst>
              <a:path w="1685119" h="925283">
                <a:moveTo>
                  <a:pt x="0" y="0"/>
                </a:moveTo>
                <a:lnTo>
                  <a:pt x="1685119" y="0"/>
                </a:lnTo>
                <a:lnTo>
                  <a:pt x="1685119" y="925284"/>
                </a:lnTo>
                <a:lnTo>
                  <a:pt x="0" y="9252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rot="1981402">
            <a:off x="2301477" y="302876"/>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1"/>
            <a:stretch>
              <a:fillRect/>
            </a:stretch>
          </a:blipFill>
        </p:spPr>
      </p:sp>
      <p:sp>
        <p:nvSpPr>
          <p:cNvPr id="16" name="Freeform 16"/>
          <p:cNvSpPr/>
          <p:nvPr/>
        </p:nvSpPr>
        <p:spPr>
          <a:xfrm rot="-522393">
            <a:off x="740664" y="714673"/>
            <a:ext cx="879808" cy="843016"/>
          </a:xfrm>
          <a:custGeom>
            <a:avLst/>
            <a:gdLst/>
            <a:ahLst/>
            <a:cxnLst/>
            <a:rect l="l" t="t" r="r" b="b"/>
            <a:pathLst>
              <a:path w="879808" h="843016">
                <a:moveTo>
                  <a:pt x="0" y="0"/>
                </a:moveTo>
                <a:lnTo>
                  <a:pt x="879807" y="0"/>
                </a:lnTo>
                <a:lnTo>
                  <a:pt x="879807" y="843016"/>
                </a:lnTo>
                <a:lnTo>
                  <a:pt x="0" y="843016"/>
                </a:lnTo>
                <a:lnTo>
                  <a:pt x="0" y="0"/>
                </a:lnTo>
                <a:close/>
              </a:path>
            </a:pathLst>
          </a:custGeom>
          <a:blipFill>
            <a:blip r:embed="rId12"/>
            <a:stretch>
              <a:fillRect/>
            </a:stretch>
          </a:blipFill>
        </p:spPr>
      </p:sp>
      <p:graphicFrame>
        <p:nvGraphicFramePr>
          <p:cNvPr id="4" name="Table 3"/>
          <p:cNvGraphicFramePr>
            <a:graphicFrameLocks noGrp="1"/>
          </p:cNvGraphicFramePr>
          <p:nvPr/>
        </p:nvGraphicFramePr>
        <p:xfrm>
          <a:off x="1563402" y="1737500"/>
          <a:ext cx="14097000" cy="6729984"/>
        </p:xfrm>
        <a:graphic>
          <a:graphicData uri="http://schemas.openxmlformats.org/drawingml/2006/table">
            <a:tbl>
              <a:tblPr firstRow="1" firstCol="1" bandRow="1">
                <a:effectLst>
                  <a:outerShdw blurRad="50800" dist="38100" algn="l" rotWithShape="0">
                    <a:prstClr val="black">
                      <a:alpha val="40000"/>
                    </a:prstClr>
                  </a:outerShdw>
                </a:effectLst>
              </a:tblPr>
              <a:tblGrid>
                <a:gridCol w="2798354"/>
                <a:gridCol w="11298646"/>
              </a:tblGrid>
              <a:tr h="962248">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 vật</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nào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 chú ý</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phân tích?</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 vật</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cần chú ý phân tích: Lão Hạc, ông giáo</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8244">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Nét đặc sắc và tác dụng của một số yếu tố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thức</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truyện là gì?</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4. Nét đặc sắc và tác dụng của một số yếu tố hình thức trong truyện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Xây dựng nhân vật sinh động, khắc họa tâm lí nhân vật tinh tế</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Trần thuật bằng ngôi thứ nhất làm tăng tính khách quan, chân thực cho câu chuyện.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Kết hợp linh hoạt tự sự với một số phương thức biểu đạt khác. Nhiều đoạn văn mang tính triết lí về cuộc sống, con người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Cốt truyện độc đáo, tình tiết đặc sắc, kết thúc bất ngờ, giàu ý nghĩa</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Lời văn kể sinh động, chân thực, thay đổi theo diễn biến cốt truyện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990601" y="159085"/>
            <a:ext cx="15618192" cy="986121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stretch>
              <a:fillRect/>
            </a:stretch>
          </a:blipFill>
        </p:spPr>
      </p:sp>
      <p:sp>
        <p:nvSpPr>
          <p:cNvPr id="3" name="Freeform 3"/>
          <p:cNvSpPr/>
          <p:nvPr/>
        </p:nvSpPr>
        <p:spPr>
          <a:xfrm>
            <a:off x="1349650" y="378583"/>
            <a:ext cx="14930417" cy="9426958"/>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2"/>
            <a:stretch>
              <a:fillRect/>
            </a:stretch>
          </a:blipFill>
        </p:spPr>
      </p:sp>
      <p:sp>
        <p:nvSpPr>
          <p:cNvPr id="10" name="Freeform 10"/>
          <p:cNvSpPr/>
          <p:nvPr/>
        </p:nvSpPr>
        <p:spPr>
          <a:xfrm>
            <a:off x="15197782" y="8026734"/>
            <a:ext cx="1865919" cy="1646673"/>
          </a:xfrm>
          <a:custGeom>
            <a:avLst/>
            <a:gdLst/>
            <a:ahLst/>
            <a:cxnLst/>
            <a:rect l="l" t="t" r="r" b="b"/>
            <a:pathLst>
              <a:path w="1865919" h="1646673">
                <a:moveTo>
                  <a:pt x="0" y="0"/>
                </a:moveTo>
                <a:lnTo>
                  <a:pt x="1865919" y="0"/>
                </a:lnTo>
                <a:lnTo>
                  <a:pt x="1865919" y="1646673"/>
                </a:lnTo>
                <a:lnTo>
                  <a:pt x="0" y="1646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rot="-5400000">
            <a:off x="15265234" y="3619766"/>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4678861">
            <a:off x="13750130" y="9233592"/>
            <a:ext cx="1058633" cy="879628"/>
          </a:xfrm>
          <a:custGeom>
            <a:avLst/>
            <a:gdLst/>
            <a:ahLst/>
            <a:cxnLst/>
            <a:rect l="l" t="t" r="r" b="b"/>
            <a:pathLst>
              <a:path w="1058633" h="879628">
                <a:moveTo>
                  <a:pt x="0" y="0"/>
                </a:moveTo>
                <a:lnTo>
                  <a:pt x="1058633" y="0"/>
                </a:lnTo>
                <a:lnTo>
                  <a:pt x="1058633" y="879628"/>
                </a:lnTo>
                <a:lnTo>
                  <a:pt x="0" y="879628"/>
                </a:lnTo>
                <a:lnTo>
                  <a:pt x="0" y="0"/>
                </a:lnTo>
                <a:close/>
              </a:path>
            </a:pathLst>
          </a:custGeom>
          <a:blipFill>
            <a:blip r:embed="rId7"/>
            <a:stretch>
              <a:fillRect/>
            </a:stretch>
          </a:blipFill>
        </p:spPr>
      </p:sp>
      <p:sp>
        <p:nvSpPr>
          <p:cNvPr id="13" name="Freeform 13"/>
          <p:cNvSpPr/>
          <p:nvPr/>
        </p:nvSpPr>
        <p:spPr>
          <a:xfrm>
            <a:off x="16280067" y="648595"/>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8"/>
            <a:stretch>
              <a:fillRect/>
            </a:stretch>
          </a:blipFill>
        </p:spPr>
      </p:sp>
      <p:sp>
        <p:nvSpPr>
          <p:cNvPr id="14" name="Freeform 14"/>
          <p:cNvSpPr/>
          <p:nvPr/>
        </p:nvSpPr>
        <p:spPr>
          <a:xfrm>
            <a:off x="-9541" y="8670678"/>
            <a:ext cx="1685119" cy="925283"/>
          </a:xfrm>
          <a:custGeom>
            <a:avLst/>
            <a:gdLst/>
            <a:ahLst/>
            <a:cxnLst/>
            <a:rect l="l" t="t" r="r" b="b"/>
            <a:pathLst>
              <a:path w="1685119" h="925283">
                <a:moveTo>
                  <a:pt x="0" y="0"/>
                </a:moveTo>
                <a:lnTo>
                  <a:pt x="1685119" y="0"/>
                </a:lnTo>
                <a:lnTo>
                  <a:pt x="1685119" y="925284"/>
                </a:lnTo>
                <a:lnTo>
                  <a:pt x="0" y="9252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rot="1981402">
            <a:off x="2301477" y="302876"/>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1"/>
            <a:stretch>
              <a:fillRect/>
            </a:stretch>
          </a:blipFill>
        </p:spPr>
      </p:sp>
      <p:sp>
        <p:nvSpPr>
          <p:cNvPr id="16" name="Freeform 16"/>
          <p:cNvSpPr/>
          <p:nvPr/>
        </p:nvSpPr>
        <p:spPr>
          <a:xfrm rot="-522393">
            <a:off x="740664" y="714673"/>
            <a:ext cx="879808" cy="843016"/>
          </a:xfrm>
          <a:custGeom>
            <a:avLst/>
            <a:gdLst/>
            <a:ahLst/>
            <a:cxnLst/>
            <a:rect l="l" t="t" r="r" b="b"/>
            <a:pathLst>
              <a:path w="879808" h="843016">
                <a:moveTo>
                  <a:pt x="0" y="0"/>
                </a:moveTo>
                <a:lnTo>
                  <a:pt x="879807" y="0"/>
                </a:lnTo>
                <a:lnTo>
                  <a:pt x="879807" y="843016"/>
                </a:lnTo>
                <a:lnTo>
                  <a:pt x="0" y="843016"/>
                </a:lnTo>
                <a:lnTo>
                  <a:pt x="0" y="0"/>
                </a:lnTo>
                <a:close/>
              </a:path>
            </a:pathLst>
          </a:custGeom>
          <a:blipFill>
            <a:blip r:embed="rId12"/>
            <a:stretch>
              <a:fillRect/>
            </a:stretch>
          </a:blipFill>
        </p:spPr>
      </p:sp>
      <p:graphicFrame>
        <p:nvGraphicFramePr>
          <p:cNvPr id="4" name="Table 3"/>
          <p:cNvGraphicFramePr>
            <a:graphicFrameLocks noGrp="1"/>
          </p:cNvGraphicFramePr>
          <p:nvPr/>
        </p:nvGraphicFramePr>
        <p:xfrm>
          <a:off x="2034627" y="968516"/>
          <a:ext cx="13069125" cy="8202168"/>
        </p:xfrm>
        <a:graphic>
          <a:graphicData uri="http://schemas.openxmlformats.org/drawingml/2006/table">
            <a:tbl>
              <a:tblPr firstRow="1" firstCol="1" bandRow="1">
                <a:effectLst>
                  <a:outerShdw blurRad="50800" dist="38100" algn="l" rotWithShape="0">
                    <a:prstClr val="black">
                      <a:alpha val="40000"/>
                    </a:prstClr>
                  </a:outerShdw>
                </a:effectLst>
              </a:tblPr>
              <a:tblGrid>
                <a:gridCol w="3310632"/>
                <a:gridCol w="9758493"/>
              </a:tblGrid>
              <a:tr h="4494057">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Có thể rút ra những </a:t>
                      </a: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học</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nào từ văn bản truyện?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 bài học từ văn bản truyện Lão Hạc:</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Bài học về tình cảm cha con thiêng liêng, bất tử.</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Cần bồi đắp tâm hồn nhân cách của mình để nó thực sự trong sáng, và thuần khiết.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đánh giá, nhìn nhận về một con người ta không nên </a:t>
                      </a: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 cứ vào những hành động bên ngoài của con người mà cần thấu hiểu, sự cảm nhận chân thành, sự yêu thương thật sự.</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4343">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Với em, </a:t>
                      </a: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 </a:t>
                      </a: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 sắc</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đáng nhớ nhất sau khi đọc truyện?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3600">
                          <a:effectLst/>
                          <a:latin typeface="Times New Roman" panose="02020603050405020304" pitchFamily="18" charset="0"/>
                          <a:ea typeface="Arial" panose="020B0604020202020204" pitchFamily="34" charset="0"/>
                          <a:cs typeface="Times New Roman" panose="02020603050405020304" pitchFamily="18" charset="0"/>
                        </a:rPr>
                        <a:t>- Tác phẩm phản ánh chân thực và cảm động số phận đau thương của người nông dân trong xã hội cũ và ca ngợi cao quý của họ.</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effectLst/>
                          <a:latin typeface="Times New Roman" panose="02020603050405020304" pitchFamily="18" charset="0"/>
                          <a:ea typeface="Arial" panose="020B0604020202020204" pitchFamily="34" charset="0"/>
                          <a:cs typeface="Times New Roman" panose="02020603050405020304" pitchFamily="18" charset="0"/>
                        </a:rPr>
                        <a:t>- Đồng thời tác giả gửi gắm tấm lòng yêu thương, trân trọng đối với người nông dân trong xã hội ấy.</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4" name="Freeform 4"/>
          <p:cNvSpPr/>
          <p:nvPr/>
        </p:nvSpPr>
        <p:spPr>
          <a:xfrm>
            <a:off x="10827038" y="6448728"/>
            <a:ext cx="1322192" cy="361950"/>
          </a:xfrm>
          <a:custGeom>
            <a:avLst/>
            <a:gdLst/>
            <a:ahLst/>
            <a:cxnLst/>
            <a:rect l="l" t="t" r="r" b="b"/>
            <a:pathLst>
              <a:path w="1322192" h="361950">
                <a:moveTo>
                  <a:pt x="0" y="0"/>
                </a:moveTo>
                <a:lnTo>
                  <a:pt x="1322191" y="0"/>
                </a:lnTo>
                <a:lnTo>
                  <a:pt x="1322191" y="361950"/>
                </a:lnTo>
                <a:lnTo>
                  <a:pt x="0" y="36195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5" name="Freeform 5"/>
          <p:cNvSpPr/>
          <p:nvPr/>
        </p:nvSpPr>
        <p:spPr>
          <a:xfrm>
            <a:off x="2266501" y="3323922"/>
            <a:ext cx="790620" cy="992787"/>
          </a:xfrm>
          <a:custGeom>
            <a:avLst/>
            <a:gdLst/>
            <a:ahLst/>
            <a:cxnLst/>
            <a:rect l="l" t="t" r="r" b="b"/>
            <a:pathLst>
              <a:path w="790620" h="992787">
                <a:moveTo>
                  <a:pt x="0" y="0"/>
                </a:moveTo>
                <a:lnTo>
                  <a:pt x="790619" y="0"/>
                </a:lnTo>
                <a:lnTo>
                  <a:pt x="790619" y="992787"/>
                </a:lnTo>
                <a:lnTo>
                  <a:pt x="0" y="992787"/>
                </a:lnTo>
                <a:lnTo>
                  <a:pt x="0" y="0"/>
                </a:lnTo>
                <a:close/>
              </a:path>
            </a:pathLst>
          </a:custGeom>
          <a:blipFill>
            <a:blip r:embed="rId3"/>
            <a:stretch>
              <a:fillRect/>
            </a:stretch>
          </a:blipFill>
        </p:spPr>
      </p:sp>
      <p:sp>
        <p:nvSpPr>
          <p:cNvPr id="6" name="Freeform 6"/>
          <p:cNvSpPr/>
          <p:nvPr/>
        </p:nvSpPr>
        <p:spPr>
          <a:xfrm flipH="1" flipV="1">
            <a:off x="16447917" y="8648811"/>
            <a:ext cx="1840083" cy="1638189"/>
          </a:xfrm>
          <a:custGeom>
            <a:avLst/>
            <a:gdLst/>
            <a:ahLst/>
            <a:cxnLst/>
            <a:rect l="l" t="t" r="r" b="b"/>
            <a:pathLst>
              <a:path w="1840083" h="1638189">
                <a:moveTo>
                  <a:pt x="1840083" y="1638189"/>
                </a:moveTo>
                <a:lnTo>
                  <a:pt x="0" y="1638189"/>
                </a:lnTo>
                <a:lnTo>
                  <a:pt x="0" y="0"/>
                </a:lnTo>
                <a:lnTo>
                  <a:pt x="1840083" y="0"/>
                </a:lnTo>
                <a:lnTo>
                  <a:pt x="1840083" y="1638189"/>
                </a:lnTo>
                <a:close/>
              </a:path>
            </a:pathLst>
          </a:custGeom>
          <a:blipFill>
            <a:blip r:embed="rId4"/>
            <a:stretch>
              <a:fillRect l="-29270" t="-42298"/>
            </a:stretch>
          </a:blipFill>
        </p:spPr>
      </p:sp>
      <p:sp>
        <p:nvSpPr>
          <p:cNvPr id="7" name="Freeform 7"/>
          <p:cNvSpPr/>
          <p:nvPr/>
        </p:nvSpPr>
        <p:spPr>
          <a:xfrm>
            <a:off x="0" y="0"/>
            <a:ext cx="1840083" cy="1638189"/>
          </a:xfrm>
          <a:custGeom>
            <a:avLst/>
            <a:gdLst/>
            <a:ahLst/>
            <a:cxnLst/>
            <a:rect l="l" t="t" r="r" b="b"/>
            <a:pathLst>
              <a:path w="1840083" h="1638189">
                <a:moveTo>
                  <a:pt x="0" y="0"/>
                </a:moveTo>
                <a:lnTo>
                  <a:pt x="1840083" y="0"/>
                </a:lnTo>
                <a:lnTo>
                  <a:pt x="1840083" y="1638189"/>
                </a:lnTo>
                <a:lnTo>
                  <a:pt x="0" y="1638189"/>
                </a:lnTo>
                <a:lnTo>
                  <a:pt x="0" y="0"/>
                </a:lnTo>
                <a:close/>
              </a:path>
            </a:pathLst>
          </a:custGeom>
          <a:blipFill>
            <a:blip r:embed="rId4"/>
            <a:stretch>
              <a:fillRect l="-29270" t="-42298"/>
            </a:stretch>
          </a:blipFill>
        </p:spPr>
      </p:sp>
      <p:sp>
        <p:nvSpPr>
          <p:cNvPr id="8" name="Freeform 8"/>
          <p:cNvSpPr/>
          <p:nvPr/>
        </p:nvSpPr>
        <p:spPr>
          <a:xfrm rot="-490225">
            <a:off x="15280944" y="1273980"/>
            <a:ext cx="1598076" cy="1696799"/>
          </a:xfrm>
          <a:custGeom>
            <a:avLst/>
            <a:gdLst/>
            <a:ahLst/>
            <a:cxnLst/>
            <a:rect l="l" t="t" r="r" b="b"/>
            <a:pathLst>
              <a:path w="1598076" h="1696799">
                <a:moveTo>
                  <a:pt x="0" y="0"/>
                </a:moveTo>
                <a:lnTo>
                  <a:pt x="1598077" y="0"/>
                </a:lnTo>
                <a:lnTo>
                  <a:pt x="1598077" y="1696799"/>
                </a:lnTo>
                <a:lnTo>
                  <a:pt x="0" y="16967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8409793" y="-22920"/>
            <a:ext cx="1468414" cy="2947339"/>
          </a:xfrm>
          <a:custGeom>
            <a:avLst/>
            <a:gdLst/>
            <a:ahLst/>
            <a:cxnLst/>
            <a:rect l="l" t="t" r="r" b="b"/>
            <a:pathLst>
              <a:path w="1468414" h="2947339">
                <a:moveTo>
                  <a:pt x="0" y="0"/>
                </a:moveTo>
                <a:lnTo>
                  <a:pt x="1468414" y="0"/>
                </a:lnTo>
                <a:lnTo>
                  <a:pt x="1468414" y="2947339"/>
                </a:lnTo>
                <a:lnTo>
                  <a:pt x="0" y="2947339"/>
                </a:lnTo>
                <a:lnTo>
                  <a:pt x="0" y="0"/>
                </a:lnTo>
                <a:close/>
              </a:path>
            </a:pathLst>
          </a:custGeom>
          <a:blipFill>
            <a:blip r:embed="rId7">
              <a:extLst>
                <a:ext uri="{96DAC541-7B7A-43D3-8B79-37D633B846F1}">
                  <asvg:svgBlip xmlns:asvg="http://schemas.microsoft.com/office/drawing/2016/SVG/main" r:embed="rId8"/>
                </a:ext>
              </a:extLst>
            </a:blip>
            <a:stretch>
              <a:fillRect t="-23013" r="-4009"/>
            </a:stretch>
          </a:blipFill>
        </p:spPr>
      </p:sp>
      <p:sp>
        <p:nvSpPr>
          <p:cNvPr id="10" name="Freeform 10"/>
          <p:cNvSpPr/>
          <p:nvPr/>
        </p:nvSpPr>
        <p:spPr>
          <a:xfrm>
            <a:off x="665506" y="8186956"/>
            <a:ext cx="2587392" cy="1420713"/>
          </a:xfrm>
          <a:custGeom>
            <a:avLst/>
            <a:gdLst/>
            <a:ahLst/>
            <a:cxnLst/>
            <a:rect l="l" t="t" r="r" b="b"/>
            <a:pathLst>
              <a:path w="2587392" h="1420713">
                <a:moveTo>
                  <a:pt x="0" y="0"/>
                </a:moveTo>
                <a:lnTo>
                  <a:pt x="2587391" y="0"/>
                </a:lnTo>
                <a:lnTo>
                  <a:pt x="2587391" y="1420713"/>
                </a:lnTo>
                <a:lnTo>
                  <a:pt x="0" y="14207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rot="-2121315">
            <a:off x="8531056" y="8734157"/>
            <a:ext cx="1225888" cy="1018602"/>
          </a:xfrm>
          <a:custGeom>
            <a:avLst/>
            <a:gdLst/>
            <a:ahLst/>
            <a:cxnLst/>
            <a:rect l="l" t="t" r="r" b="b"/>
            <a:pathLst>
              <a:path w="1225888" h="1018602">
                <a:moveTo>
                  <a:pt x="0" y="0"/>
                </a:moveTo>
                <a:lnTo>
                  <a:pt x="1225888" y="0"/>
                </a:lnTo>
                <a:lnTo>
                  <a:pt x="1225888" y="1018602"/>
                </a:lnTo>
                <a:lnTo>
                  <a:pt x="0" y="1018602"/>
                </a:lnTo>
                <a:lnTo>
                  <a:pt x="0" y="0"/>
                </a:lnTo>
                <a:close/>
              </a:path>
            </a:pathLst>
          </a:custGeom>
          <a:blipFill>
            <a:blip r:embed="rId11"/>
            <a:stretch>
              <a:fillRect/>
            </a:stretch>
          </a:blipFill>
        </p:spPr>
      </p:sp>
      <p:sp>
        <p:nvSpPr>
          <p:cNvPr id="12" name="TextBox 4"/>
          <p:cNvSpPr txBox="1"/>
          <p:nvPr/>
        </p:nvSpPr>
        <p:spPr>
          <a:xfrm>
            <a:off x="1371600" y="3659425"/>
            <a:ext cx="15147825" cy="1667123"/>
          </a:xfrm>
          <a:prstGeom prst="rect">
            <a:avLst/>
          </a:prstGeom>
        </p:spPr>
        <p:txBody>
          <a:bodyPr lIns="0" tIns="0" rIns="0" bIns="0" rtlCol="0" anchor="t">
            <a:spAutoFit/>
          </a:bodyPr>
          <a:lstStyle/>
          <a:p>
            <a:pPr algn="ctr">
              <a:lnSpc>
                <a:spcPts val="12960"/>
              </a:lnSpc>
            </a:pPr>
            <a:r>
              <a:rPr lang="vi-VN" sz="13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Lập dàn ý</a:t>
            </a:r>
            <a:endParaRPr lang="en-US" sz="15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1138910" y="190501"/>
            <a:ext cx="16028214" cy="9993214"/>
          </a:xfrm>
          <a:custGeom>
            <a:avLst/>
            <a:gdLst/>
            <a:ahLst/>
            <a:cxnLst/>
            <a:rect l="l" t="t" r="r" b="b"/>
            <a:pathLst>
              <a:path w="16028214" h="8905489">
                <a:moveTo>
                  <a:pt x="0" y="0"/>
                </a:moveTo>
                <a:lnTo>
                  <a:pt x="16028214" y="0"/>
                </a:lnTo>
                <a:lnTo>
                  <a:pt x="16028214" y="8905488"/>
                </a:lnTo>
                <a:lnTo>
                  <a:pt x="0" y="8905488"/>
                </a:lnTo>
                <a:lnTo>
                  <a:pt x="0" y="0"/>
                </a:lnTo>
                <a:close/>
              </a:path>
            </a:pathLst>
          </a:custGeom>
          <a:blipFill>
            <a:blip r:embed="rId1"/>
            <a:stretch>
              <a:fillRect/>
            </a:stretch>
          </a:blipFill>
        </p:spPr>
      </p:sp>
      <p:sp>
        <p:nvSpPr>
          <p:cNvPr id="3" name="Freeform 3"/>
          <p:cNvSpPr/>
          <p:nvPr/>
        </p:nvSpPr>
        <p:spPr>
          <a:xfrm>
            <a:off x="1512687" y="448906"/>
            <a:ext cx="15280661" cy="9527132"/>
          </a:xfrm>
          <a:custGeom>
            <a:avLst/>
            <a:gdLst/>
            <a:ahLst/>
            <a:cxnLst/>
            <a:rect l="l" t="t" r="r" b="b"/>
            <a:pathLst>
              <a:path w="15280661" h="8490138">
                <a:moveTo>
                  <a:pt x="0" y="0"/>
                </a:moveTo>
                <a:lnTo>
                  <a:pt x="15280660" y="0"/>
                </a:lnTo>
                <a:lnTo>
                  <a:pt x="15280660" y="8490138"/>
                </a:lnTo>
                <a:lnTo>
                  <a:pt x="0" y="8490138"/>
                </a:lnTo>
                <a:lnTo>
                  <a:pt x="0" y="0"/>
                </a:lnTo>
                <a:close/>
              </a:path>
            </a:pathLst>
          </a:custGeom>
          <a:blipFill>
            <a:blip r:embed="rId2"/>
            <a:stretch>
              <a:fillRect/>
            </a:stretch>
          </a:blipFill>
        </p:spPr>
      </p:sp>
      <p:sp>
        <p:nvSpPr>
          <p:cNvPr id="6" name="Freeform 6"/>
          <p:cNvSpPr/>
          <p:nvPr/>
        </p:nvSpPr>
        <p:spPr>
          <a:xfrm>
            <a:off x="3011642" y="511073"/>
            <a:ext cx="822511" cy="1032833"/>
          </a:xfrm>
          <a:custGeom>
            <a:avLst/>
            <a:gdLst/>
            <a:ahLst/>
            <a:cxnLst/>
            <a:rect l="l" t="t" r="r" b="b"/>
            <a:pathLst>
              <a:path w="822511" h="1032833">
                <a:moveTo>
                  <a:pt x="0" y="0"/>
                </a:moveTo>
                <a:lnTo>
                  <a:pt x="822511" y="0"/>
                </a:lnTo>
                <a:lnTo>
                  <a:pt x="822511" y="1032834"/>
                </a:lnTo>
                <a:lnTo>
                  <a:pt x="0" y="1032834"/>
                </a:lnTo>
                <a:lnTo>
                  <a:pt x="0" y="0"/>
                </a:lnTo>
                <a:close/>
              </a:path>
            </a:pathLst>
          </a:custGeom>
          <a:blipFill>
            <a:blip r:embed="rId3"/>
            <a:stretch>
              <a:fillRect/>
            </a:stretch>
          </a:blipFill>
        </p:spPr>
      </p:sp>
      <p:sp>
        <p:nvSpPr>
          <p:cNvPr id="7" name="Freeform 7"/>
          <p:cNvSpPr/>
          <p:nvPr/>
        </p:nvSpPr>
        <p:spPr>
          <a:xfrm flipH="1">
            <a:off x="16379174" y="190501"/>
            <a:ext cx="1796319" cy="1995910"/>
          </a:xfrm>
          <a:custGeom>
            <a:avLst/>
            <a:gdLst/>
            <a:ahLst/>
            <a:cxnLst/>
            <a:rect l="l" t="t" r="r" b="b"/>
            <a:pathLst>
              <a:path w="1796319" h="1995910">
                <a:moveTo>
                  <a:pt x="1796319" y="0"/>
                </a:moveTo>
                <a:lnTo>
                  <a:pt x="0" y="0"/>
                </a:lnTo>
                <a:lnTo>
                  <a:pt x="0" y="1995909"/>
                </a:lnTo>
                <a:lnTo>
                  <a:pt x="1796319" y="1995909"/>
                </a:lnTo>
                <a:lnTo>
                  <a:pt x="1796319" y="0"/>
                </a:lnTo>
                <a:close/>
              </a:path>
            </a:pathLst>
          </a:custGeom>
          <a:blipFill>
            <a:blip r:embed="rId4"/>
            <a:stretch>
              <a:fillRect/>
            </a:stretch>
          </a:blipFill>
        </p:spPr>
      </p:sp>
      <p:sp>
        <p:nvSpPr>
          <p:cNvPr id="8" name="Freeform 8"/>
          <p:cNvSpPr/>
          <p:nvPr/>
        </p:nvSpPr>
        <p:spPr>
          <a:xfrm rot="1097580" flipH="1">
            <a:off x="1243278" y="501797"/>
            <a:ext cx="1284901" cy="1574152"/>
          </a:xfrm>
          <a:custGeom>
            <a:avLst/>
            <a:gdLst/>
            <a:ahLst/>
            <a:cxnLst/>
            <a:rect l="l" t="t" r="r" b="b"/>
            <a:pathLst>
              <a:path w="1284901" h="1574152">
                <a:moveTo>
                  <a:pt x="1284901" y="0"/>
                </a:moveTo>
                <a:lnTo>
                  <a:pt x="0" y="0"/>
                </a:lnTo>
                <a:lnTo>
                  <a:pt x="0" y="1574151"/>
                </a:lnTo>
                <a:lnTo>
                  <a:pt x="1284901" y="1574151"/>
                </a:lnTo>
                <a:lnTo>
                  <a:pt x="1284901" y="0"/>
                </a:lnTo>
                <a:close/>
              </a:path>
            </a:pathLst>
          </a:custGeom>
          <a:blipFill>
            <a:blip r:embed="rId5"/>
            <a:stretch>
              <a:fillRect/>
            </a:stretch>
          </a:blipFill>
        </p:spPr>
      </p:sp>
      <p:sp>
        <p:nvSpPr>
          <p:cNvPr id="10" name="Freeform 10"/>
          <p:cNvSpPr/>
          <p:nvPr/>
        </p:nvSpPr>
        <p:spPr>
          <a:xfrm rot="-446954">
            <a:off x="15918690" y="856444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6"/>
            <a:stretch>
              <a:fillRect/>
            </a:stretch>
          </a:blipFill>
        </p:spPr>
      </p:sp>
      <p:sp>
        <p:nvSpPr>
          <p:cNvPr id="11" name="Freeform 11"/>
          <p:cNvSpPr/>
          <p:nvPr/>
        </p:nvSpPr>
        <p:spPr>
          <a:xfrm rot="572939">
            <a:off x="724545" y="8237807"/>
            <a:ext cx="1521321" cy="1264080"/>
          </a:xfrm>
          <a:custGeom>
            <a:avLst/>
            <a:gdLst/>
            <a:ahLst/>
            <a:cxnLst/>
            <a:rect l="l" t="t" r="r" b="b"/>
            <a:pathLst>
              <a:path w="1521321" h="1264080">
                <a:moveTo>
                  <a:pt x="0" y="0"/>
                </a:moveTo>
                <a:lnTo>
                  <a:pt x="1521322" y="0"/>
                </a:lnTo>
                <a:lnTo>
                  <a:pt x="1521322" y="1264080"/>
                </a:lnTo>
                <a:lnTo>
                  <a:pt x="0" y="1264080"/>
                </a:lnTo>
                <a:lnTo>
                  <a:pt x="0" y="0"/>
                </a:lnTo>
                <a:close/>
              </a:path>
            </a:pathLst>
          </a:custGeom>
          <a:blipFill>
            <a:blip r:embed="rId7"/>
            <a:stretch>
              <a:fillRect/>
            </a:stretch>
          </a:blipFill>
        </p:spPr>
      </p:sp>
      <p:graphicFrame>
        <p:nvGraphicFramePr>
          <p:cNvPr id="12" name="Table 11"/>
          <p:cNvGraphicFramePr>
            <a:graphicFrameLocks noGrp="1"/>
          </p:cNvGraphicFramePr>
          <p:nvPr/>
        </p:nvGraphicFramePr>
        <p:xfrm>
          <a:off x="1972734" y="1054703"/>
          <a:ext cx="14105466" cy="8412480"/>
        </p:xfrm>
        <a:graphic>
          <a:graphicData uri="http://schemas.openxmlformats.org/drawingml/2006/table">
            <a:tbl>
              <a:tblPr firstRow="1" firstCol="1" bandRow="1">
                <a:effectLst>
                  <a:outerShdw blurRad="50800" dist="38100" algn="l" rotWithShape="0">
                    <a:prstClr val="black">
                      <a:alpha val="40000"/>
                    </a:prstClr>
                  </a:outerShdw>
                </a:effectLst>
              </a:tblPr>
              <a:tblGrid>
                <a:gridCol w="1311133"/>
                <a:gridCol w="12794333"/>
              </a:tblGrid>
              <a:tr h="809615">
                <a:tc>
                  <a:txBody>
                    <a:bodyPr/>
                    <a:lstStyle/>
                    <a:p>
                      <a:pPr algn="ctr">
                        <a:lnSpc>
                          <a:spcPct val="115000"/>
                        </a:lnSpc>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SzPts val="1400"/>
                        <a:buFont typeface="Times New Roman" panose="02020603050405020304" pitchFamily="18" charset="0"/>
                        <a:buChar char="-"/>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Giới thiệu, tác giả, tác phẩm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Char char="-"/>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 xét chung về chủ đề và vài nét nghệ thuật đặc sắc của tác phẩm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4382">
                <a:tc>
                  <a:txBody>
                    <a:bodyPr/>
                    <a:lstStyle/>
                    <a:p>
                      <a:pPr algn="ctr">
                        <a:lnSpc>
                          <a:spcPct val="115000"/>
                        </a:lnSpc>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chủ đề và phân tích các biểu hiện làm rõ chủ đề của tác phẩm: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Phân tích </a:t>
                      </a: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 tài</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 những nét </a:t>
                      </a: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đặc sắc của cốt truyện</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việc làm sáng tỏ chủ đề.</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Phân tích các nhân vật nhằm làm rõ chủ đề của truyện: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Nhân vật lão Hạc (các chi tiết về hoàn cảnh, việc làm, cử chỉ, lời nói…) trong mối quan hệ với các nhân vật khác: con trai, ông giáo, “cậu Vàng”,…</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Nhân vật ông giáo (Ông giáo là người thế nào, những chi tiết nào thể hiện điều đó?...)</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Phân tích tác dụng của các nét đặc sắc nghệ thuật trong truyện: nghệ thuật khắc họa đặc điểm tính cách nhân vật, bút pháp miêu tả (ngoại hình và nội tâm), lựa chọn chi tiết giàu ý nghĩa, lời văn giản dị, tự nhiên,…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251">
                <a:tc>
                  <a:txBody>
                    <a:bodyPr/>
                    <a:lstStyle/>
                    <a:p>
                      <a:pPr algn="ctr">
                        <a:lnSpc>
                          <a:spcPct val="115000"/>
                        </a:lnSpc>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Khái quát về giá trị nội dung và nghệ thuật của truyện. Nêu tác động của truyện đối với em.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304800" y="114301"/>
            <a:ext cx="17983199" cy="9221118"/>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stretch>
              <a:fillRect/>
            </a:stretch>
          </a:blipFill>
        </p:spPr>
      </p:sp>
      <p:sp>
        <p:nvSpPr>
          <p:cNvPr id="3" name="Freeform 3"/>
          <p:cNvSpPr/>
          <p:nvPr/>
        </p:nvSpPr>
        <p:spPr>
          <a:xfrm>
            <a:off x="501680" y="411203"/>
            <a:ext cx="17481520" cy="8739615"/>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2"/>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3"/>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4"/>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5"/>
            <a:stretch>
              <a:fillRect/>
            </a:stretch>
          </a:blipFill>
        </p:spPr>
      </p:sp>
      <p:sp>
        <p:nvSpPr>
          <p:cNvPr id="12" name="Freeform 12"/>
          <p:cNvSpPr/>
          <p:nvPr/>
        </p:nvSpPr>
        <p:spPr>
          <a:xfrm rot="-10800000">
            <a:off x="7447380" y="9260110"/>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6"/>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7"/>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0"/>
            <a:stretch>
              <a:fillRect/>
            </a:stretch>
          </a:blipFill>
        </p:spPr>
      </p:sp>
      <p:sp>
        <p:nvSpPr>
          <p:cNvPr id="19" name="Rectangle 18"/>
          <p:cNvSpPr/>
          <p:nvPr/>
        </p:nvSpPr>
        <p:spPr>
          <a:xfrm>
            <a:off x="7173850" y="613169"/>
            <a:ext cx="2792752" cy="1166730"/>
          </a:xfrm>
          <a:prstGeom prst="rect">
            <a:avLst/>
          </a:prstGeom>
        </p:spPr>
        <p:txBody>
          <a:bodyPr wrap="none">
            <a:spAutoFit/>
          </a:bodyPr>
          <a:lstStyle/>
          <a:p>
            <a:pPr lvl="0">
              <a:lnSpc>
                <a:spcPct val="115000"/>
              </a:lnSpc>
            </a:pPr>
            <a:r>
              <a:rPr lang="vi-VN" sz="6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 bài</a:t>
            </a:r>
            <a:endParaRPr lang="en-GB" sz="6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20"/>
          <p:cNvSpPr/>
          <p:nvPr/>
        </p:nvSpPr>
        <p:spPr>
          <a:xfrm>
            <a:off x="1622032" y="1889190"/>
            <a:ext cx="14989567" cy="6463308"/>
          </a:xfrm>
          <a:prstGeom prst="rect">
            <a:avLst/>
          </a:prstGeom>
        </p:spPr>
        <p:txBody>
          <a:bodyPr wrap="square">
            <a:spAutoFit/>
          </a:bodyPr>
          <a:lstStyle/>
          <a:p>
            <a:pPr lvl="0" algn="just">
              <a:lnSpc>
                <a:spcPct val="115000"/>
              </a:lnSpc>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Cao là nhà văn hiện thực xuất sắc, một nhà nhân đạo chủ nghĩa lớn trong nền văn học dân tộc. Trước cách mạng tháng Tám 1945, các sáng tác của nhà văn chủ yếu tập trung vào hai đề tài người nông dân và người trí thức bị đói nghèo vùi dập.</a:t>
            </a:r>
            <a:endParaRPr lang="en-GB" sz="4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Truyện ngắn “</a:t>
            </a:r>
            <a:r>
              <a:rPr lang="vi-VN" sz="40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Lão Hạc</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tác phẩm tiêu biểu của nhà văn viết về người nông dân. Nhan đề “</a:t>
            </a:r>
            <a:r>
              <a:rPr lang="vi-VN" sz="40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Lão Hạc</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được đặt theo nhân vật chính của tác phẩm. Với ngòi bút khắc họa nhân vật tinh tế, cách kể chuyện đặc sắc, tình tiết hấp dẫn, truyện đã khắc họa cảm động về số phận đau khổ và phẩm chất cao đẹp của người nông dân trong xã hội cũ.</a:t>
            </a:r>
            <a:endParaRPr lang="en-GB" sz="4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ircle(in)">
                                      <p:cBhvr>
                                        <p:cTn id="1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378600" y="-4061"/>
            <a:ext cx="17983199" cy="10022192"/>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stretch>
              <a:fillRect/>
            </a:stretch>
          </a:blipFill>
        </p:spPr>
      </p:sp>
      <p:sp>
        <p:nvSpPr>
          <p:cNvPr id="3" name="Freeform 3"/>
          <p:cNvSpPr/>
          <p:nvPr/>
        </p:nvSpPr>
        <p:spPr>
          <a:xfrm>
            <a:off x="575480" y="292841"/>
            <a:ext cx="17481520" cy="9498859"/>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2"/>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3"/>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4"/>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5"/>
            <a:stretch>
              <a:fillRect/>
            </a:stretch>
          </a:blipFill>
        </p:spPr>
      </p:sp>
      <p:sp>
        <p:nvSpPr>
          <p:cNvPr id="12" name="Freeform 12"/>
          <p:cNvSpPr/>
          <p:nvPr/>
        </p:nvSpPr>
        <p:spPr>
          <a:xfrm rot="-10800000">
            <a:off x="12366171" y="9744486"/>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6"/>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7"/>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0"/>
            <a:stretch>
              <a:fillRect/>
            </a:stretch>
          </a:blipFill>
        </p:spPr>
      </p:sp>
      <p:sp>
        <p:nvSpPr>
          <p:cNvPr id="4" name="Rectangle 3"/>
          <p:cNvSpPr/>
          <p:nvPr/>
        </p:nvSpPr>
        <p:spPr>
          <a:xfrm>
            <a:off x="7236479" y="452312"/>
            <a:ext cx="2858475" cy="923330"/>
          </a:xfrm>
          <a:prstGeom prst="rect">
            <a:avLst/>
          </a:prstGeom>
        </p:spPr>
        <p:txBody>
          <a:bodyPr wrap="none">
            <a:spAutoFit/>
          </a:bodyPr>
          <a:lstStyle/>
          <a:p>
            <a:r>
              <a:rPr lang="en-US" sz="5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 bài</a:t>
            </a:r>
            <a:endParaRPr lang="en-GB" sz="7200"/>
          </a:p>
        </p:txBody>
      </p:sp>
      <p:sp>
        <p:nvSpPr>
          <p:cNvPr id="7" name="Rectangle 6"/>
          <p:cNvSpPr/>
          <p:nvPr/>
        </p:nvSpPr>
        <p:spPr>
          <a:xfrm>
            <a:off x="1629904" y="1571533"/>
            <a:ext cx="15667496" cy="1451359"/>
          </a:xfrm>
          <a:prstGeom prst="rect">
            <a:avLst/>
          </a:prstGeom>
        </p:spPr>
        <p:txBody>
          <a:bodyPr wrap="square">
            <a:spAutoFit/>
          </a:bodyPr>
          <a:lstStyle/>
          <a:p>
            <a:pPr algn="just">
              <a:lnSpc>
                <a:spcPct val="115000"/>
              </a:lnSpc>
              <a:spcAft>
                <a:spcPts val="0"/>
              </a:spcAft>
              <a:tabLst>
                <a:tab pos="5376545" algn="l"/>
              </a:tabLst>
            </a:pPr>
            <a:r>
              <a:rPr lang="vi-VN" sz="4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Luận điểm 1:</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Phân tích </a:t>
            </a:r>
            <a:r>
              <a:rPr lang="vi-VN" sz="4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đề tài</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và những nét </a:t>
            </a:r>
            <a:r>
              <a:rPr lang="vi-VN" sz="4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đặc sắc của cốt truyện</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việc làm sáng tỏ chủ đề.</a:t>
            </a:r>
            <a:endParaRPr lang="en-GB" sz="4000">
              <a:effectLst/>
              <a:latin typeface="Times New Roman" panose="02020603050405020304" pitchFamily="18" charset="0"/>
              <a:ea typeface="Times New Roman" panose="02020603050405020304" pitchFamily="18" charset="0"/>
            </a:endParaRPr>
          </a:p>
        </p:txBody>
      </p:sp>
      <p:sp>
        <p:nvSpPr>
          <p:cNvPr id="8" name="Rectangle 7"/>
          <p:cNvSpPr/>
          <p:nvPr/>
        </p:nvSpPr>
        <p:spPr>
          <a:xfrm>
            <a:off x="1629904" y="3268972"/>
            <a:ext cx="15102211" cy="800219"/>
          </a:xfrm>
          <a:prstGeom prst="rect">
            <a:avLst/>
          </a:prstGeom>
        </p:spPr>
        <p:txBody>
          <a:bodyPr wrap="none">
            <a:spAutoFit/>
          </a:bodyPr>
          <a:lstStyle/>
          <a:p>
            <a:pPr algn="just">
              <a:lnSpc>
                <a:spcPct val="115000"/>
              </a:lnSpc>
              <a:spcAft>
                <a:spcPts val="0"/>
              </a:spcAft>
              <a:tabLst>
                <a:tab pos="5376545" algn="l"/>
              </a:tabLst>
            </a:pPr>
            <a:r>
              <a:rPr lang="vi-VN" sz="4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Luận điểm 2</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Phân tích các nhân vật nhằm làm rõ chủ đề của truyện: </a:t>
            </a:r>
            <a:endParaRPr lang="en-GB" sz="4000">
              <a:effectLst/>
              <a:latin typeface="Times New Roman" panose="02020603050405020304" pitchFamily="18" charset="0"/>
              <a:ea typeface="Times New Roman" panose="02020603050405020304" pitchFamily="18" charset="0"/>
            </a:endParaRPr>
          </a:p>
        </p:txBody>
      </p:sp>
      <p:sp>
        <p:nvSpPr>
          <p:cNvPr id="9" name="Rectangle 8"/>
          <p:cNvSpPr/>
          <p:nvPr/>
        </p:nvSpPr>
        <p:spPr>
          <a:xfrm>
            <a:off x="1783554" y="4414062"/>
            <a:ext cx="15209046" cy="2215991"/>
          </a:xfrm>
          <a:prstGeom prst="rect">
            <a:avLst/>
          </a:prstGeom>
        </p:spPr>
        <p:txBody>
          <a:bodyPr wrap="square">
            <a:spAutoFit/>
          </a:bodyPr>
          <a:lstStyle/>
          <a:p>
            <a:pPr algn="just">
              <a:lnSpc>
                <a:spcPct val="115000"/>
              </a:lnSpc>
              <a:spcAft>
                <a:spcPts val="0"/>
              </a:spcAft>
              <a:tabLst>
                <a:tab pos="5376545" algn="l"/>
              </a:tabLs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Nhân vật Lão Hạc là hình ảnh điển hình cho số phận của người nông dân trong xã hội cũ có cuộc đời đau khổ và phẩm chất vô cùng trong sáng, cao đẹp.</a:t>
            </a:r>
            <a:endParaRPr lang="en-GB" sz="400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1737357" y="8187025"/>
            <a:ext cx="15157766" cy="1508105"/>
          </a:xfrm>
          <a:prstGeom prst="rect">
            <a:avLst/>
          </a:prstGeom>
        </p:spPr>
        <p:txBody>
          <a:bodyPr wrap="square">
            <a:spAutoFit/>
          </a:bodyPr>
          <a:lstStyle/>
          <a:p>
            <a:pPr algn="just">
              <a:lnSpc>
                <a:spcPct val="115000"/>
              </a:lnSpc>
              <a:spcAft>
                <a:spcPts val="0"/>
              </a:spcAft>
              <a:tabLst>
                <a:tab pos="5376545" algn="l"/>
              </a:tabLs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Lão Hạc là hiện thân cho số phận bi thảm của người nông dân trước cách mạng tháng Tám.</a:t>
            </a:r>
            <a:endParaRPr lang="en-GB" sz="4000">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2819400" y="6743668"/>
            <a:ext cx="9144000" cy="1451359"/>
          </a:xfrm>
          <a:prstGeom prst="rect">
            <a:avLst/>
          </a:prstGeom>
        </p:spPr>
        <p:txBody>
          <a:bodyPr>
            <a:spAutoFit/>
          </a:bodyPr>
          <a:lstStyle/>
          <a:p>
            <a:pPr marL="285750" indent="-285750" algn="just">
              <a:lnSpc>
                <a:spcPct val="115000"/>
              </a:lnSpc>
              <a:spcAft>
                <a:spcPts val="0"/>
              </a:spcAft>
              <a:buFontTx/>
              <a:buChar char="-"/>
              <a:tabLst>
                <a:tab pos="5376545" algn="l"/>
              </a:tabLst>
            </a:pPr>
            <a:r>
              <a:rPr lang="vi-VN" sz="4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 </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 về vật chất: </a:t>
            </a:r>
            <a:endParaRPr lang="vi-VN" sz="4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5376545" algn="l"/>
              </a:tabLst>
            </a:pPr>
            <a:r>
              <a:rPr lang="vi-VN" sz="4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 khổ về tinh thần</a:t>
            </a:r>
            <a:r>
              <a:rPr lang="vi-VN" sz="40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304800" y="114301"/>
            <a:ext cx="17983199" cy="9221118"/>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stretch>
              <a:fillRect/>
            </a:stretch>
          </a:blipFill>
        </p:spPr>
      </p:sp>
      <p:sp>
        <p:nvSpPr>
          <p:cNvPr id="3" name="Freeform 3"/>
          <p:cNvSpPr/>
          <p:nvPr/>
        </p:nvSpPr>
        <p:spPr>
          <a:xfrm>
            <a:off x="501680" y="411203"/>
            <a:ext cx="17481520" cy="8739615"/>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2"/>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3"/>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4"/>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5"/>
            <a:stretch>
              <a:fillRect/>
            </a:stretch>
          </a:blipFill>
        </p:spPr>
      </p:sp>
      <p:sp>
        <p:nvSpPr>
          <p:cNvPr id="12" name="Freeform 12"/>
          <p:cNvSpPr/>
          <p:nvPr/>
        </p:nvSpPr>
        <p:spPr>
          <a:xfrm rot="-10800000">
            <a:off x="7447380" y="9260110"/>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6"/>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7"/>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0"/>
            <a:stretch>
              <a:fillRect/>
            </a:stretch>
          </a:blipFill>
        </p:spPr>
      </p:sp>
      <p:sp>
        <p:nvSpPr>
          <p:cNvPr id="4" name="Rectangle 3"/>
          <p:cNvSpPr/>
          <p:nvPr/>
        </p:nvSpPr>
        <p:spPr>
          <a:xfrm>
            <a:off x="2252291" y="1257537"/>
            <a:ext cx="14723541" cy="2572627"/>
          </a:xfrm>
          <a:prstGeom prst="rect">
            <a:avLst/>
          </a:prstGeom>
        </p:spPr>
        <p:txBody>
          <a:bodyPr wrap="square">
            <a:spAutoFit/>
          </a:bodyPr>
          <a:lstStyle/>
          <a:p>
            <a:pPr algn="just">
              <a:lnSpc>
                <a:spcPct val="115000"/>
              </a:lnSpc>
              <a:spcAft>
                <a:spcPts val="0"/>
              </a:spcAft>
              <a:tabLst>
                <a:tab pos="5376545" algn="l"/>
              </a:tabLst>
            </a:pPr>
            <a:r>
              <a:rPr lang="vi-VN" sz="4800">
                <a:latin typeface="Times New Roman" panose="02020603050405020304" pitchFamily="18" charset="0"/>
                <a:ea typeface="Arial" panose="020B0604020202020204" pitchFamily="34" charset="0"/>
                <a:cs typeface="Times New Roman" panose="02020603050405020304" pitchFamily="18" charset="0"/>
              </a:rPr>
              <a:t>* Lão Hạc lại là người nông dân có bao phẩm chất tốt đẹp như hiền lành, chất phác, vị tha, nhân hậu, thương con vô bờ, có nhân cách sáng trong, lương thiện.</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2222955" y="4295039"/>
            <a:ext cx="14935200" cy="3490186"/>
          </a:xfrm>
          <a:prstGeom prst="rect">
            <a:avLst/>
          </a:prstGeom>
        </p:spPr>
        <p:txBody>
          <a:bodyPr wrap="square">
            <a:spAutoFit/>
          </a:bodyPr>
          <a:lstStyle/>
          <a:p>
            <a:pPr algn="just">
              <a:lnSpc>
                <a:spcPct val="115000"/>
              </a:lnSpc>
              <a:spcAft>
                <a:spcPts val="0"/>
              </a:spcAft>
              <a:tabLst>
                <a:tab pos="5376545" algn="l"/>
              </a:tabLst>
            </a:pPr>
            <a:r>
              <a:rPr lang="vi-VN" sz="4800">
                <a:latin typeface="Times New Roman" panose="02020603050405020304" pitchFamily="18" charset="0"/>
                <a:ea typeface="Arial" panose="020B0604020202020204" pitchFamily="34" charset="0"/>
                <a:cs typeface="Times New Roman" panose="02020603050405020304" pitchFamily="18" charset="0"/>
              </a:rPr>
              <a:t>- Lão Hạc hiện lên là người giàu lòng nhân hậu, nghĩa tình.</a:t>
            </a:r>
            <a:endParaRPr lang="en-GB" sz="4800">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spcAft>
                <a:spcPts val="0"/>
              </a:spcAft>
              <a:buSzPts val="1400"/>
              <a:tabLst>
                <a:tab pos="5376545" algn="l"/>
              </a:tabLst>
            </a:pPr>
            <a:r>
              <a:rPr lang="vi-VN" sz="4800" smtClean="0">
                <a:latin typeface="Times New Roman" panose="02020603050405020304" pitchFamily="18" charset="0"/>
                <a:ea typeface="Arial" panose="020B0604020202020204" pitchFamily="34" charset="0"/>
                <a:cs typeface="Times New Roman" panose="02020603050405020304" pitchFamily="18" charset="0"/>
              </a:rPr>
              <a:t>- Lão </a:t>
            </a:r>
            <a:r>
              <a:rPr lang="vi-VN" sz="4800">
                <a:latin typeface="Times New Roman" panose="02020603050405020304" pitchFamily="18" charset="0"/>
                <a:ea typeface="Arial" panose="020B0604020202020204" pitchFamily="34" charset="0"/>
                <a:cs typeface="Times New Roman" panose="02020603050405020304" pitchFamily="18" charset="0"/>
              </a:rPr>
              <a:t>Hạc là người cha có tình thương con sâu nặng:</a:t>
            </a:r>
            <a:endParaRPr lang="en-GB" sz="4800">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spcAft>
                <a:spcPts val="0"/>
              </a:spcAft>
              <a:buSzPts val="1400"/>
              <a:tabLst>
                <a:tab pos="5376545" algn="l"/>
              </a:tabLst>
            </a:pPr>
            <a:r>
              <a:rPr lang="vi-VN" sz="4800" smtClean="0">
                <a:latin typeface="Times New Roman" panose="02020603050405020304" pitchFamily="18" charset="0"/>
                <a:ea typeface="Arial" panose="020B0604020202020204" pitchFamily="34" charset="0"/>
                <a:cs typeface="Times New Roman" panose="02020603050405020304" pitchFamily="18" charset="0"/>
              </a:rPr>
              <a:t>- Lão </a:t>
            </a:r>
            <a:r>
              <a:rPr lang="vi-VN" sz="4800">
                <a:latin typeface="Times New Roman" panose="02020603050405020304" pitchFamily="18" charset="0"/>
                <a:ea typeface="Arial" panose="020B0604020202020204" pitchFamily="34" charset="0"/>
                <a:cs typeface="Times New Roman" panose="02020603050405020304" pitchFamily="18" charset="0"/>
              </a:rPr>
              <a:t>Hạc là người giàu lòng tự trọng và nhân cách lương thiện, cao cả</a:t>
            </a:r>
            <a:r>
              <a:rPr lang="vi-VN" sz="4800" smtClean="0">
                <a:latin typeface="Times New Roman" panose="02020603050405020304" pitchFamily="18" charset="0"/>
                <a:ea typeface="Arial" panose="020B0604020202020204" pitchFamily="34" charset="0"/>
                <a:cs typeface="Times New Roman" panose="02020603050405020304" pitchFamily="18" charset="0"/>
              </a:rPr>
              <a:t>:</a:t>
            </a:r>
            <a:endParaRPr lang="en-GB" sz="480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272144" y="445615"/>
            <a:ext cx="17983199" cy="9221118"/>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stretch>
              <a:fillRect/>
            </a:stretch>
          </a:blipFill>
        </p:spPr>
      </p:sp>
      <p:sp>
        <p:nvSpPr>
          <p:cNvPr id="3" name="Freeform 3"/>
          <p:cNvSpPr/>
          <p:nvPr/>
        </p:nvSpPr>
        <p:spPr>
          <a:xfrm>
            <a:off x="469024" y="742517"/>
            <a:ext cx="17481520" cy="8739615"/>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2"/>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3"/>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4"/>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5"/>
            <a:stretch>
              <a:fillRect/>
            </a:stretch>
          </a:blipFill>
        </p:spPr>
      </p:sp>
      <p:sp>
        <p:nvSpPr>
          <p:cNvPr id="12" name="Freeform 12"/>
          <p:cNvSpPr/>
          <p:nvPr/>
        </p:nvSpPr>
        <p:spPr>
          <a:xfrm rot="-10800000">
            <a:off x="7447380" y="9260110"/>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6"/>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7"/>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0"/>
            <a:stretch>
              <a:fillRect/>
            </a:stretch>
          </a:blipFill>
        </p:spPr>
      </p:sp>
      <p:sp>
        <p:nvSpPr>
          <p:cNvPr id="4" name="Rectangle 3"/>
          <p:cNvSpPr/>
          <p:nvPr/>
        </p:nvSpPr>
        <p:spPr>
          <a:xfrm>
            <a:off x="5791200" y="1435491"/>
            <a:ext cx="7154523" cy="1015663"/>
          </a:xfrm>
          <a:prstGeom prst="rect">
            <a:avLst/>
          </a:prstGeom>
        </p:spPr>
        <p:txBody>
          <a:bodyPr wrap="none">
            <a:spAutoFit/>
          </a:bodyPr>
          <a:lstStyle/>
          <a:p>
            <a:r>
              <a:rPr lang="vi-VN" sz="6000" b="1">
                <a:solidFill>
                  <a:srgbClr val="000000"/>
                </a:solidFill>
                <a:latin typeface="Times New Roman" panose="02020603050405020304" pitchFamily="18" charset="0"/>
                <a:ea typeface="Times New Roman" panose="02020603050405020304" pitchFamily="18" charset="0"/>
              </a:rPr>
              <a:t>b. Nhân vật ông giáo</a:t>
            </a:r>
            <a:r>
              <a:rPr lang="vi-VN" sz="6000">
                <a:solidFill>
                  <a:srgbClr val="000000"/>
                </a:solidFill>
                <a:latin typeface="Times New Roman" panose="02020603050405020304" pitchFamily="18" charset="0"/>
                <a:ea typeface="Times New Roman" panose="02020603050405020304" pitchFamily="18" charset="0"/>
              </a:rPr>
              <a:t> </a:t>
            </a:r>
            <a:endParaRPr lang="en-GB" sz="6000"/>
          </a:p>
        </p:txBody>
      </p:sp>
      <p:sp>
        <p:nvSpPr>
          <p:cNvPr id="7" name="Rectangle 6"/>
          <p:cNvSpPr/>
          <p:nvPr/>
        </p:nvSpPr>
        <p:spPr>
          <a:xfrm>
            <a:off x="2149741" y="3116944"/>
            <a:ext cx="14150258" cy="3268587"/>
          </a:xfrm>
          <a:prstGeom prst="rect">
            <a:avLst/>
          </a:prstGeom>
        </p:spPr>
        <p:txBody>
          <a:bodyPr wrap="square">
            <a:spAutoFit/>
          </a:bodyPr>
          <a:lstStyle/>
          <a:p>
            <a:pPr algn="just">
              <a:lnSpc>
                <a:spcPct val="115000"/>
              </a:lnSpc>
              <a:spcAft>
                <a:spcPts val="0"/>
              </a:spcAft>
              <a:tabLst>
                <a:tab pos="5376545" algn="l"/>
              </a:tabLst>
            </a:pPr>
            <a:r>
              <a:rPr lang="vi-VN" sz="4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Ông giáo l</a:t>
            </a:r>
            <a:r>
              <a:rPr lang="vi-VN" sz="4800">
                <a:latin typeface="Times New Roman" panose="02020603050405020304" pitchFamily="18" charset="0"/>
                <a:ea typeface="Times New Roman" panose="02020603050405020304" pitchFamily="18" charset="0"/>
                <a:cs typeface="Times New Roman" panose="02020603050405020304" pitchFamily="18" charset="0"/>
              </a:rPr>
              <a:t>à trí thức nghèo, sống mòn mỏi, bế tắc:</a:t>
            </a:r>
            <a:endParaRPr lang="en-GB" sz="4800">
              <a:latin typeface="Times New Roman" panose="02020603050405020304" pitchFamily="18" charset="0"/>
              <a:ea typeface="Times New Roman" panose="02020603050405020304" pitchFamily="18" charset="0"/>
            </a:endParaRPr>
          </a:p>
          <a:p>
            <a:pPr algn="just">
              <a:lnSpc>
                <a:spcPct val="115000"/>
              </a:lnSpc>
              <a:spcAft>
                <a:spcPts val="0"/>
              </a:spcAft>
              <a:tabLst>
                <a:tab pos="5376545" algn="l"/>
              </a:tabLst>
            </a:pPr>
            <a:r>
              <a:rPr lang="vi-VN" sz="4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4800">
                <a:latin typeface="Times New Roman" panose="02020603050405020304" pitchFamily="18" charset="0"/>
                <a:ea typeface="Times New Roman" panose="02020603050405020304" pitchFamily="18" charset="0"/>
                <a:cs typeface="Times New Roman" panose="02020603050405020304" pitchFamily="18" charset="0"/>
              </a:rPr>
              <a:t>Ông giáo là trí thức có trái tim nhân hậu, đáng quí:</a:t>
            </a:r>
            <a:endParaRPr lang="en-GB" sz="4800">
              <a:latin typeface="Times New Roman" panose="02020603050405020304" pitchFamily="18" charset="0"/>
              <a:ea typeface="Times New Roman" panose="02020603050405020304" pitchFamily="18" charset="0"/>
            </a:endParaRPr>
          </a:p>
          <a:p>
            <a:r>
              <a:rPr lang="vi-VN" sz="4800" smtClean="0">
                <a:latin typeface="Times New Roman" panose="02020603050405020304" pitchFamily="18" charset="0"/>
                <a:ea typeface="Times New Roman" panose="02020603050405020304" pitchFamily="18" charset="0"/>
              </a:rPr>
              <a:t>- </a:t>
            </a:r>
            <a:r>
              <a:rPr lang="vi-VN" sz="4800">
                <a:latin typeface="Times New Roman" panose="02020603050405020304" pitchFamily="18" charset="0"/>
                <a:ea typeface="Times New Roman" panose="02020603050405020304" pitchFamily="18" charset="0"/>
              </a:rPr>
              <a:t>Ông giáo là người trí thức giàu lòng trắc ẩn, luôn trăn trở, thấu hiểu, đồng cảm với nỗi đau khổ của con người</a:t>
            </a:r>
            <a:endParaRPr lang="en-GB" sz="4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1129893" y="690756"/>
            <a:ext cx="16028214" cy="8905489"/>
          </a:xfrm>
          <a:custGeom>
            <a:avLst/>
            <a:gdLst/>
            <a:ahLst/>
            <a:cxnLst/>
            <a:rect l="l" t="t" r="r" b="b"/>
            <a:pathLst>
              <a:path w="16028214" h="8905489">
                <a:moveTo>
                  <a:pt x="0" y="0"/>
                </a:moveTo>
                <a:lnTo>
                  <a:pt x="16028214" y="0"/>
                </a:lnTo>
                <a:lnTo>
                  <a:pt x="16028214" y="8905488"/>
                </a:lnTo>
                <a:lnTo>
                  <a:pt x="0" y="890548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503670" y="898431"/>
            <a:ext cx="15280661" cy="8490138"/>
          </a:xfrm>
          <a:custGeom>
            <a:avLst/>
            <a:gdLst/>
            <a:ahLst/>
            <a:cxnLst/>
            <a:rect l="l" t="t" r="r" b="b"/>
            <a:pathLst>
              <a:path w="15280661" h="8490138">
                <a:moveTo>
                  <a:pt x="0" y="0"/>
                </a:moveTo>
                <a:lnTo>
                  <a:pt x="15280660" y="0"/>
                </a:lnTo>
                <a:lnTo>
                  <a:pt x="15280660" y="8490138"/>
                </a:lnTo>
                <a:lnTo>
                  <a:pt x="0" y="84901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4419600" y="2686666"/>
            <a:ext cx="10393313" cy="4924425"/>
          </a:xfrm>
          <a:prstGeom prst="rect">
            <a:avLst/>
          </a:prstGeom>
        </p:spPr>
        <p:txBody>
          <a:bodyPr wrap="square" lIns="0" tIns="0" rIns="0" bIns="0" rtlCol="0" anchor="t">
            <a:spAutoFit/>
          </a:bodyPr>
          <a:lstStyle/>
          <a:p>
            <a:pPr algn="ctr"/>
            <a:r>
              <a:rPr lang="vi-VN" sz="8000">
                <a:latin typeface="+mj-lt"/>
              </a:rPr>
              <a:t>Trong các tác phẩm truyện đã đọc, em ấn tượng với tác phẩm nào nhất? Tại sao?</a:t>
            </a:r>
            <a:endParaRPr lang="en-GB" sz="8000">
              <a:latin typeface="+mj-lt"/>
            </a:endParaRPr>
          </a:p>
        </p:txBody>
      </p:sp>
      <p:sp>
        <p:nvSpPr>
          <p:cNvPr id="6" name="Freeform 6"/>
          <p:cNvSpPr/>
          <p:nvPr/>
        </p:nvSpPr>
        <p:spPr>
          <a:xfrm>
            <a:off x="2612284" y="2444343"/>
            <a:ext cx="822511" cy="1032833"/>
          </a:xfrm>
          <a:custGeom>
            <a:avLst/>
            <a:gdLst/>
            <a:ahLst/>
            <a:cxnLst/>
            <a:rect l="l" t="t" r="r" b="b"/>
            <a:pathLst>
              <a:path w="822511" h="1032833">
                <a:moveTo>
                  <a:pt x="0" y="0"/>
                </a:moveTo>
                <a:lnTo>
                  <a:pt x="822511" y="0"/>
                </a:lnTo>
                <a:lnTo>
                  <a:pt x="822511" y="1032834"/>
                </a:lnTo>
                <a:lnTo>
                  <a:pt x="0" y="10328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a:off x="15462981" y="690756"/>
            <a:ext cx="1796319" cy="1995910"/>
          </a:xfrm>
          <a:custGeom>
            <a:avLst/>
            <a:gdLst/>
            <a:ahLst/>
            <a:cxnLst/>
            <a:rect l="l" t="t" r="r" b="b"/>
            <a:pathLst>
              <a:path w="1796319" h="1995910">
                <a:moveTo>
                  <a:pt x="1796319" y="0"/>
                </a:moveTo>
                <a:lnTo>
                  <a:pt x="0" y="0"/>
                </a:lnTo>
                <a:lnTo>
                  <a:pt x="0" y="1995909"/>
                </a:lnTo>
                <a:lnTo>
                  <a:pt x="1796319" y="1995909"/>
                </a:lnTo>
                <a:lnTo>
                  <a:pt x="1796319"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rot="1097580" flipH="1">
            <a:off x="1243278" y="501797"/>
            <a:ext cx="1284901" cy="1574152"/>
          </a:xfrm>
          <a:custGeom>
            <a:avLst/>
            <a:gdLst/>
            <a:ahLst/>
            <a:cxnLst/>
            <a:rect l="l" t="t" r="r" b="b"/>
            <a:pathLst>
              <a:path w="1284901" h="1574152">
                <a:moveTo>
                  <a:pt x="1284901" y="0"/>
                </a:moveTo>
                <a:lnTo>
                  <a:pt x="0" y="0"/>
                </a:lnTo>
                <a:lnTo>
                  <a:pt x="0" y="1574151"/>
                </a:lnTo>
                <a:lnTo>
                  <a:pt x="1284901" y="1574151"/>
                </a:lnTo>
                <a:lnTo>
                  <a:pt x="1284901"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rot="-446954">
            <a:off x="15918690" y="856444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Freeform 11"/>
          <p:cNvSpPr/>
          <p:nvPr/>
        </p:nvSpPr>
        <p:spPr>
          <a:xfrm rot="572939">
            <a:off x="724545" y="8237807"/>
            <a:ext cx="1521321" cy="1264080"/>
          </a:xfrm>
          <a:custGeom>
            <a:avLst/>
            <a:gdLst/>
            <a:ahLst/>
            <a:cxnLst/>
            <a:rect l="l" t="t" r="r" b="b"/>
            <a:pathLst>
              <a:path w="1521321" h="1264080">
                <a:moveTo>
                  <a:pt x="0" y="0"/>
                </a:moveTo>
                <a:lnTo>
                  <a:pt x="1521322" y="0"/>
                </a:lnTo>
                <a:lnTo>
                  <a:pt x="1521322" y="1264080"/>
                </a:lnTo>
                <a:lnTo>
                  <a:pt x="0" y="126408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304800" y="114301"/>
            <a:ext cx="17983199" cy="9221118"/>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stretch>
              <a:fillRect/>
            </a:stretch>
          </a:blipFill>
        </p:spPr>
      </p:sp>
      <p:sp>
        <p:nvSpPr>
          <p:cNvPr id="3" name="Freeform 3"/>
          <p:cNvSpPr/>
          <p:nvPr/>
        </p:nvSpPr>
        <p:spPr>
          <a:xfrm>
            <a:off x="501680" y="411203"/>
            <a:ext cx="17481520" cy="8739615"/>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2"/>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3"/>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4"/>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5"/>
            <a:stretch>
              <a:fillRect/>
            </a:stretch>
          </a:blipFill>
        </p:spPr>
      </p:sp>
      <p:sp>
        <p:nvSpPr>
          <p:cNvPr id="12" name="Freeform 12"/>
          <p:cNvSpPr/>
          <p:nvPr/>
        </p:nvSpPr>
        <p:spPr>
          <a:xfrm rot="-10800000">
            <a:off x="7447380" y="9260110"/>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6"/>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7"/>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0"/>
            <a:stretch>
              <a:fillRect/>
            </a:stretch>
          </a:blipFill>
        </p:spPr>
      </p:sp>
      <p:sp>
        <p:nvSpPr>
          <p:cNvPr id="4" name="Rectangle 3"/>
          <p:cNvSpPr/>
          <p:nvPr/>
        </p:nvSpPr>
        <p:spPr>
          <a:xfrm>
            <a:off x="2607778" y="1352579"/>
            <a:ext cx="13470422" cy="2923877"/>
          </a:xfrm>
          <a:prstGeom prst="rect">
            <a:avLst/>
          </a:prstGeom>
        </p:spPr>
        <p:txBody>
          <a:bodyPr wrap="square">
            <a:spAutoFit/>
          </a:bodyPr>
          <a:lstStyle/>
          <a:p>
            <a:pPr algn="just">
              <a:lnSpc>
                <a:spcPct val="115000"/>
              </a:lnSpc>
              <a:spcAft>
                <a:spcPts val="0"/>
              </a:spcAft>
              <a:tabLst>
                <a:tab pos="5376545" algn="l"/>
              </a:tabLst>
            </a:pPr>
            <a:r>
              <a:rPr lang="vi-VN" sz="4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 điểm 3: </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 tích tác dụng của các nét đặc sắc nghệ thuật trong truyện: nghệ thuật khắc họa đặc điểm tính cách nhân vật, bút pháp miêu tả (ngoại hình và nội tâm), lựa chọn chi tiết giàu ý nghĩa, lời văn giản dị, tự nhiên,…</a:t>
            </a:r>
            <a:endParaRPr lang="en-GB" sz="400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945252" y="4822528"/>
            <a:ext cx="14086114" cy="2831544"/>
          </a:xfrm>
          <a:prstGeom prst="rect">
            <a:avLst/>
          </a:prstGeom>
        </p:spPr>
        <p:txBody>
          <a:bodyPr wrap="square">
            <a:spAutoFit/>
          </a:bodyPr>
          <a:lstStyle/>
          <a:p>
            <a:pPr marL="285750" indent="-285750" algn="just">
              <a:lnSpc>
                <a:spcPct val="115000"/>
              </a:lnSpc>
              <a:spcAft>
                <a:spcPts val="0"/>
              </a:spcAft>
              <a:buFontTx/>
              <a:buChar char="-"/>
              <a:tabLst>
                <a:tab pos="5376545" algn="l"/>
              </a:tabLst>
            </a:pPr>
            <a:r>
              <a:rPr lang="vi-VN" sz="4000" smtClean="0">
                <a:latin typeface="Times New Roman" panose="02020603050405020304" pitchFamily="18" charset="0"/>
                <a:ea typeface="Arial" panose="020B0604020202020204" pitchFamily="34" charset="0"/>
                <a:cs typeface="Times New Roman" panose="02020603050405020304" pitchFamily="18" charset="0"/>
              </a:rPr>
              <a:t>Trần </a:t>
            </a:r>
            <a:r>
              <a:rPr lang="vi-VN" sz="4000">
                <a:latin typeface="Times New Roman" panose="02020603050405020304" pitchFamily="18" charset="0"/>
                <a:ea typeface="Arial" panose="020B0604020202020204" pitchFamily="34" charset="0"/>
                <a:cs typeface="Times New Roman" panose="02020603050405020304" pitchFamily="18" charset="0"/>
              </a:rPr>
              <a:t>thuật bằng ngôi thứ </a:t>
            </a:r>
            <a:r>
              <a:rPr lang="vi-VN" sz="4000" smtClean="0">
                <a:latin typeface="Times New Roman" panose="02020603050405020304" pitchFamily="18" charset="0"/>
                <a:ea typeface="Arial" panose="020B0604020202020204" pitchFamily="34" charset="0"/>
                <a:cs typeface="Times New Roman" panose="02020603050405020304" pitchFamily="18" charset="0"/>
              </a:rPr>
              <a:t>nhất.</a:t>
            </a:r>
            <a:endParaRPr lang="vi-VN" sz="4000" smtClean="0">
              <a:latin typeface="Times New Roman" panose="02020603050405020304" pitchFamily="18" charset="0"/>
              <a:ea typeface="Arial" panose="020B0604020202020204" pitchFamily="34" charset="0"/>
              <a:cs typeface="Times New Roman" panose="02020603050405020304" pitchFamily="18" charset="0"/>
            </a:endParaRPr>
          </a:p>
          <a:p>
            <a:pPr marL="285750" indent="-285750" algn="just">
              <a:lnSpc>
                <a:spcPct val="115000"/>
              </a:lnSpc>
              <a:spcAft>
                <a:spcPts val="0"/>
              </a:spcAft>
              <a:buFontTx/>
              <a:buChar char="-"/>
              <a:tabLst>
                <a:tab pos="5376545" algn="l"/>
              </a:tabLst>
            </a:pPr>
            <a:r>
              <a:rPr lang="vi-VN" sz="4000" smtClean="0">
                <a:latin typeface="Times New Roman" panose="02020603050405020304" pitchFamily="18" charset="0"/>
                <a:ea typeface="Arial" panose="020B0604020202020204" pitchFamily="34" charset="0"/>
                <a:cs typeface="Times New Roman" panose="02020603050405020304" pitchFamily="18" charset="0"/>
              </a:rPr>
              <a:t>Kết </a:t>
            </a:r>
            <a:r>
              <a:rPr lang="vi-VN" sz="4000">
                <a:latin typeface="Times New Roman" panose="02020603050405020304" pitchFamily="18" charset="0"/>
                <a:ea typeface="Arial" panose="020B0604020202020204" pitchFamily="34" charset="0"/>
                <a:cs typeface="Times New Roman" panose="02020603050405020304" pitchFamily="18" charset="0"/>
              </a:rPr>
              <a:t>hợp linh hoạt tự sự với một số phương thức biểu đạt khác.</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4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Tx/>
              <a:buChar char="-"/>
              <a:tabLst>
                <a:tab pos="5376545" algn="l"/>
              </a:tabLst>
            </a:pPr>
            <a:r>
              <a:rPr lang="vi-VN" sz="4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a:latin typeface="Times New Roman" panose="02020603050405020304" pitchFamily="18" charset="0"/>
                <a:ea typeface="Arial" panose="020B0604020202020204" pitchFamily="34" charset="0"/>
                <a:cs typeface="Times New Roman" panose="02020603050405020304" pitchFamily="18" charset="0"/>
              </a:rPr>
              <a:t>Xây dựng nhân vật sinh động, khắc họa tâm lí nhân vật tinh tế. </a:t>
            </a:r>
            <a:endParaRPr lang="en-GB" sz="4000">
              <a:latin typeface="Times New Roman" panose="02020603050405020304" pitchFamily="18" charset="0"/>
              <a:ea typeface="Times New Roman" panose="02020603050405020304" pitchFamily="18" charset="0"/>
            </a:endParaRPr>
          </a:p>
          <a:p>
            <a:r>
              <a:rPr lang="vi-VN" sz="4000">
                <a:latin typeface="Times New Roman" panose="02020603050405020304" pitchFamily="18" charset="0"/>
                <a:ea typeface="Arial" panose="020B0604020202020204" pitchFamily="34" charset="0"/>
              </a:rPr>
              <a:t>- Cốt truyện độc đáo</a:t>
            </a:r>
            <a:endParaRPr lang="en-GB" sz="5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304800" y="114301"/>
            <a:ext cx="17983199" cy="9221118"/>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stretch>
              <a:fillRect/>
            </a:stretch>
          </a:blipFill>
        </p:spPr>
      </p:sp>
      <p:sp>
        <p:nvSpPr>
          <p:cNvPr id="3" name="Freeform 3"/>
          <p:cNvSpPr/>
          <p:nvPr/>
        </p:nvSpPr>
        <p:spPr>
          <a:xfrm>
            <a:off x="501680" y="411203"/>
            <a:ext cx="17481520" cy="8739615"/>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2"/>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3"/>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4"/>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5"/>
            <a:stretch>
              <a:fillRect/>
            </a:stretch>
          </a:blipFill>
        </p:spPr>
      </p:sp>
      <p:sp>
        <p:nvSpPr>
          <p:cNvPr id="12" name="Freeform 12"/>
          <p:cNvSpPr/>
          <p:nvPr/>
        </p:nvSpPr>
        <p:spPr>
          <a:xfrm rot="-10800000">
            <a:off x="7447380" y="9260110"/>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6"/>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7"/>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0"/>
            <a:stretch>
              <a:fillRect/>
            </a:stretch>
          </a:blipFill>
        </p:spPr>
      </p:sp>
      <p:sp>
        <p:nvSpPr>
          <p:cNvPr id="4" name="Rectangle 3"/>
          <p:cNvSpPr/>
          <p:nvPr/>
        </p:nvSpPr>
        <p:spPr>
          <a:xfrm>
            <a:off x="7696200" y="1487599"/>
            <a:ext cx="2842445" cy="1107996"/>
          </a:xfrm>
          <a:prstGeom prst="rect">
            <a:avLst/>
          </a:prstGeom>
        </p:spPr>
        <p:txBody>
          <a:bodyPr wrap="none">
            <a:spAutoFit/>
          </a:bodyPr>
          <a:lstStyle/>
          <a:p>
            <a:r>
              <a:rPr lang="en-US" sz="6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 bài</a:t>
            </a:r>
            <a:endParaRPr lang="en-GB" sz="6600"/>
          </a:p>
        </p:txBody>
      </p:sp>
      <p:sp>
        <p:nvSpPr>
          <p:cNvPr id="7" name="Rectangle 6"/>
          <p:cNvSpPr/>
          <p:nvPr/>
        </p:nvSpPr>
        <p:spPr>
          <a:xfrm>
            <a:off x="3810000" y="3671991"/>
            <a:ext cx="10668000" cy="3277820"/>
          </a:xfrm>
          <a:prstGeom prst="rect">
            <a:avLst/>
          </a:prstGeom>
        </p:spPr>
        <p:txBody>
          <a:bodyPr wrap="square">
            <a:spAutoFit/>
          </a:bodyPr>
          <a:lstStyle/>
          <a:p>
            <a:pPr algn="just">
              <a:lnSpc>
                <a:spcPct val="115000"/>
              </a:lnSpc>
              <a:spcAft>
                <a:spcPts val="0"/>
              </a:spcAft>
            </a:pPr>
            <a:r>
              <a:rPr lang="vi-VN" sz="6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Khái quát về giá trị nội dung và nghệ thuật của truyện. Nêu tác động của truyện đối với em.</a:t>
            </a:r>
            <a:endParaRPr lang="en-GB" sz="60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1129893" y="690756"/>
            <a:ext cx="16028214" cy="8905489"/>
          </a:xfrm>
          <a:custGeom>
            <a:avLst/>
            <a:gdLst/>
            <a:ahLst/>
            <a:cxnLst/>
            <a:rect l="l" t="t" r="r" b="b"/>
            <a:pathLst>
              <a:path w="16028214" h="8905489">
                <a:moveTo>
                  <a:pt x="0" y="0"/>
                </a:moveTo>
                <a:lnTo>
                  <a:pt x="16028214" y="0"/>
                </a:lnTo>
                <a:lnTo>
                  <a:pt x="16028214" y="8905488"/>
                </a:lnTo>
                <a:lnTo>
                  <a:pt x="0" y="8905488"/>
                </a:lnTo>
                <a:lnTo>
                  <a:pt x="0" y="0"/>
                </a:lnTo>
                <a:close/>
              </a:path>
            </a:pathLst>
          </a:custGeom>
          <a:blipFill>
            <a:blip r:embed="rId1"/>
            <a:stretch>
              <a:fillRect/>
            </a:stretch>
          </a:blipFill>
        </p:spPr>
      </p:sp>
      <p:sp>
        <p:nvSpPr>
          <p:cNvPr id="3" name="Freeform 3"/>
          <p:cNvSpPr/>
          <p:nvPr/>
        </p:nvSpPr>
        <p:spPr>
          <a:xfrm>
            <a:off x="1503670" y="898431"/>
            <a:ext cx="15280661" cy="8490138"/>
          </a:xfrm>
          <a:custGeom>
            <a:avLst/>
            <a:gdLst/>
            <a:ahLst/>
            <a:cxnLst/>
            <a:rect l="l" t="t" r="r" b="b"/>
            <a:pathLst>
              <a:path w="15280661" h="8490138">
                <a:moveTo>
                  <a:pt x="0" y="0"/>
                </a:moveTo>
                <a:lnTo>
                  <a:pt x="15280660" y="0"/>
                </a:lnTo>
                <a:lnTo>
                  <a:pt x="15280660" y="8490138"/>
                </a:lnTo>
                <a:lnTo>
                  <a:pt x="0" y="8490138"/>
                </a:lnTo>
                <a:lnTo>
                  <a:pt x="0" y="0"/>
                </a:lnTo>
                <a:close/>
              </a:path>
            </a:pathLst>
          </a:custGeom>
          <a:blipFill>
            <a:blip r:embed="rId2"/>
            <a:stretch>
              <a:fillRect/>
            </a:stretch>
          </a:blipFill>
        </p:spPr>
      </p:sp>
      <p:sp>
        <p:nvSpPr>
          <p:cNvPr id="4" name="TextBox 4"/>
          <p:cNvSpPr txBox="1"/>
          <p:nvPr/>
        </p:nvSpPr>
        <p:spPr>
          <a:xfrm>
            <a:off x="3249672" y="1773423"/>
            <a:ext cx="15147825" cy="1477328"/>
          </a:xfrm>
          <a:prstGeom prst="rect">
            <a:avLst/>
          </a:prstGeom>
        </p:spPr>
        <p:txBody>
          <a:bodyPr lIns="0" tIns="0" rIns="0" bIns="0" rtlCol="0" anchor="t">
            <a:spAutoFit/>
          </a:bodyPr>
          <a:lstStyle/>
          <a:p>
            <a:r>
              <a:rPr lang="vi-VN" sz="9600" b="1">
                <a:latin typeface="Times New Roman" panose="02020603050405020304" pitchFamily="18" charset="0"/>
                <a:cs typeface="Times New Roman" panose="02020603050405020304" pitchFamily="18" charset="0"/>
              </a:rPr>
              <a:t>c. Hướng dẫn viết bài</a:t>
            </a:r>
            <a:endParaRPr lang="en-GB" sz="9600">
              <a:latin typeface="Times New Roman" panose="02020603050405020304" pitchFamily="18" charset="0"/>
              <a:cs typeface="Times New Roman" panose="02020603050405020304" pitchFamily="18" charset="0"/>
            </a:endParaRPr>
          </a:p>
        </p:txBody>
      </p:sp>
      <p:sp>
        <p:nvSpPr>
          <p:cNvPr id="5" name="TextBox 5"/>
          <p:cNvSpPr txBox="1"/>
          <p:nvPr/>
        </p:nvSpPr>
        <p:spPr>
          <a:xfrm>
            <a:off x="4419600" y="4622593"/>
            <a:ext cx="11207864" cy="2492990"/>
          </a:xfrm>
          <a:prstGeom prst="rect">
            <a:avLst/>
          </a:prstGeom>
        </p:spPr>
        <p:txBody>
          <a:bodyPr lIns="0" tIns="0" rIns="0" bIns="0" rtlCol="0" anchor="t">
            <a:spAutoFit/>
          </a:bodyPr>
          <a:lstStyle/>
          <a:p>
            <a:r>
              <a:rPr lang="vi-VN" sz="5400">
                <a:latin typeface="Times New Roman" panose="02020603050405020304" pitchFamily="18" charset="0"/>
                <a:cs typeface="Times New Roman" panose="02020603050405020304" pitchFamily="18" charset="0"/>
              </a:rPr>
              <a:t>* Viết đoạn văn mở bài</a:t>
            </a:r>
            <a:endParaRPr lang="en-GB" sz="5400">
              <a:latin typeface="Times New Roman" panose="02020603050405020304" pitchFamily="18" charset="0"/>
              <a:cs typeface="Times New Roman" panose="02020603050405020304" pitchFamily="18" charset="0"/>
            </a:endParaRPr>
          </a:p>
          <a:p>
            <a:r>
              <a:rPr lang="vi-VN" sz="5400">
                <a:latin typeface="Times New Roman" panose="02020603050405020304" pitchFamily="18" charset="0"/>
                <a:cs typeface="Times New Roman" panose="02020603050405020304" pitchFamily="18" charset="0"/>
              </a:rPr>
              <a:t>* Viết đoạn văn kết bài</a:t>
            </a:r>
            <a:endParaRPr lang="en-GB" sz="5400">
              <a:latin typeface="Times New Roman" panose="02020603050405020304" pitchFamily="18" charset="0"/>
              <a:cs typeface="Times New Roman" panose="02020603050405020304" pitchFamily="18" charset="0"/>
            </a:endParaRPr>
          </a:p>
          <a:p>
            <a:r>
              <a:rPr lang="vi-VN" sz="5400">
                <a:latin typeface="Times New Roman" panose="02020603050405020304" pitchFamily="18" charset="0"/>
                <a:cs typeface="Times New Roman" panose="02020603050405020304" pitchFamily="18" charset="0"/>
              </a:rPr>
              <a:t>*Viết đoạn văn phát triển ý thân bài</a:t>
            </a:r>
            <a:endParaRPr lang="en-US" sz="4800" spc="-20">
              <a:solidFill>
                <a:srgbClr val="60699E"/>
              </a:solidFill>
              <a:latin typeface="Times New Roman" panose="02020603050405020304" pitchFamily="18" charset="0"/>
              <a:cs typeface="Times New Roman" panose="02020603050405020304" pitchFamily="18" charset="0"/>
            </a:endParaRPr>
          </a:p>
        </p:txBody>
      </p:sp>
      <p:sp>
        <p:nvSpPr>
          <p:cNvPr id="6" name="Freeform 6"/>
          <p:cNvSpPr/>
          <p:nvPr/>
        </p:nvSpPr>
        <p:spPr>
          <a:xfrm>
            <a:off x="2612284" y="2444343"/>
            <a:ext cx="822511" cy="1032833"/>
          </a:xfrm>
          <a:custGeom>
            <a:avLst/>
            <a:gdLst/>
            <a:ahLst/>
            <a:cxnLst/>
            <a:rect l="l" t="t" r="r" b="b"/>
            <a:pathLst>
              <a:path w="822511" h="1032833">
                <a:moveTo>
                  <a:pt x="0" y="0"/>
                </a:moveTo>
                <a:lnTo>
                  <a:pt x="822511" y="0"/>
                </a:lnTo>
                <a:lnTo>
                  <a:pt x="822511" y="1032834"/>
                </a:lnTo>
                <a:lnTo>
                  <a:pt x="0" y="1032834"/>
                </a:lnTo>
                <a:lnTo>
                  <a:pt x="0" y="0"/>
                </a:lnTo>
                <a:close/>
              </a:path>
            </a:pathLst>
          </a:custGeom>
          <a:blipFill>
            <a:blip r:embed="rId3"/>
            <a:stretch>
              <a:fillRect/>
            </a:stretch>
          </a:blipFill>
        </p:spPr>
      </p:sp>
      <p:sp>
        <p:nvSpPr>
          <p:cNvPr id="7" name="Freeform 7"/>
          <p:cNvSpPr/>
          <p:nvPr/>
        </p:nvSpPr>
        <p:spPr>
          <a:xfrm flipH="1">
            <a:off x="15462981" y="690756"/>
            <a:ext cx="1796319" cy="1995910"/>
          </a:xfrm>
          <a:custGeom>
            <a:avLst/>
            <a:gdLst/>
            <a:ahLst/>
            <a:cxnLst/>
            <a:rect l="l" t="t" r="r" b="b"/>
            <a:pathLst>
              <a:path w="1796319" h="1995910">
                <a:moveTo>
                  <a:pt x="1796319" y="0"/>
                </a:moveTo>
                <a:lnTo>
                  <a:pt x="0" y="0"/>
                </a:lnTo>
                <a:lnTo>
                  <a:pt x="0" y="1995909"/>
                </a:lnTo>
                <a:lnTo>
                  <a:pt x="1796319" y="1995909"/>
                </a:lnTo>
                <a:lnTo>
                  <a:pt x="1796319" y="0"/>
                </a:lnTo>
                <a:close/>
              </a:path>
            </a:pathLst>
          </a:custGeom>
          <a:blipFill>
            <a:blip r:embed="rId4"/>
            <a:stretch>
              <a:fillRect/>
            </a:stretch>
          </a:blipFill>
        </p:spPr>
      </p:sp>
      <p:sp>
        <p:nvSpPr>
          <p:cNvPr id="8" name="Freeform 8"/>
          <p:cNvSpPr/>
          <p:nvPr/>
        </p:nvSpPr>
        <p:spPr>
          <a:xfrm rot="1097580" flipH="1">
            <a:off x="1243278" y="501797"/>
            <a:ext cx="1284901" cy="1574152"/>
          </a:xfrm>
          <a:custGeom>
            <a:avLst/>
            <a:gdLst/>
            <a:ahLst/>
            <a:cxnLst/>
            <a:rect l="l" t="t" r="r" b="b"/>
            <a:pathLst>
              <a:path w="1284901" h="1574152">
                <a:moveTo>
                  <a:pt x="1284901" y="0"/>
                </a:moveTo>
                <a:lnTo>
                  <a:pt x="0" y="0"/>
                </a:lnTo>
                <a:lnTo>
                  <a:pt x="0" y="1574151"/>
                </a:lnTo>
                <a:lnTo>
                  <a:pt x="1284901" y="1574151"/>
                </a:lnTo>
                <a:lnTo>
                  <a:pt x="1284901" y="0"/>
                </a:lnTo>
                <a:close/>
              </a:path>
            </a:pathLst>
          </a:custGeom>
          <a:blipFill>
            <a:blip r:embed="rId5"/>
            <a:stretch>
              <a:fillRect/>
            </a:stretch>
          </a:blipFill>
        </p:spPr>
      </p:sp>
      <p:sp>
        <p:nvSpPr>
          <p:cNvPr id="10" name="Freeform 10"/>
          <p:cNvSpPr/>
          <p:nvPr/>
        </p:nvSpPr>
        <p:spPr>
          <a:xfrm rot="-446954">
            <a:off x="15918690" y="856444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6"/>
            <a:stretch>
              <a:fillRect/>
            </a:stretch>
          </a:blipFill>
        </p:spPr>
      </p:sp>
      <p:sp>
        <p:nvSpPr>
          <p:cNvPr id="11" name="Freeform 11"/>
          <p:cNvSpPr/>
          <p:nvPr/>
        </p:nvSpPr>
        <p:spPr>
          <a:xfrm rot="572939">
            <a:off x="724545" y="8237807"/>
            <a:ext cx="1521321" cy="1264080"/>
          </a:xfrm>
          <a:custGeom>
            <a:avLst/>
            <a:gdLst/>
            <a:ahLst/>
            <a:cxnLst/>
            <a:rect l="l" t="t" r="r" b="b"/>
            <a:pathLst>
              <a:path w="1521321" h="1264080">
                <a:moveTo>
                  <a:pt x="0" y="0"/>
                </a:moveTo>
                <a:lnTo>
                  <a:pt x="1521322" y="0"/>
                </a:lnTo>
                <a:lnTo>
                  <a:pt x="1521322" y="1264080"/>
                </a:lnTo>
                <a:lnTo>
                  <a:pt x="0" y="1264080"/>
                </a:lnTo>
                <a:lnTo>
                  <a:pt x="0" y="0"/>
                </a:lnTo>
                <a:close/>
              </a:path>
            </a:pathLst>
          </a:custGeom>
          <a:blipFill>
            <a:blip r:embed="rId7"/>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6" name="Group 6"/>
          <p:cNvGrpSpPr/>
          <p:nvPr/>
        </p:nvGrpSpPr>
        <p:grpSpPr>
          <a:xfrm>
            <a:off x="1028700" y="3971415"/>
            <a:ext cx="394573" cy="39457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AF2"/>
            </a:solidFill>
          </p:spPr>
        </p:sp>
      </p:grpSp>
      <p:grpSp>
        <p:nvGrpSpPr>
          <p:cNvPr id="10" name="Group 10"/>
          <p:cNvGrpSpPr/>
          <p:nvPr/>
        </p:nvGrpSpPr>
        <p:grpSpPr>
          <a:xfrm>
            <a:off x="5920867" y="3971415"/>
            <a:ext cx="394573" cy="39457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AF2"/>
            </a:solidFill>
          </p:spPr>
        </p:sp>
      </p:grpSp>
      <p:sp>
        <p:nvSpPr>
          <p:cNvPr id="19" name="Freeform 19"/>
          <p:cNvSpPr/>
          <p:nvPr/>
        </p:nvSpPr>
        <p:spPr>
          <a:xfrm>
            <a:off x="8889001" y="3449333"/>
            <a:ext cx="9398999" cy="6837667"/>
          </a:xfrm>
          <a:custGeom>
            <a:avLst/>
            <a:gdLst/>
            <a:ahLst/>
            <a:cxnLst/>
            <a:rect l="l" t="t" r="r" b="b"/>
            <a:pathLst>
              <a:path w="9398999" h="6837667">
                <a:moveTo>
                  <a:pt x="0" y="0"/>
                </a:moveTo>
                <a:lnTo>
                  <a:pt x="9398999" y="0"/>
                </a:lnTo>
                <a:lnTo>
                  <a:pt x="9398999" y="6837667"/>
                </a:lnTo>
                <a:lnTo>
                  <a:pt x="0" y="6837667"/>
                </a:lnTo>
                <a:lnTo>
                  <a:pt x="0" y="0"/>
                </a:lnTo>
                <a:close/>
              </a:path>
            </a:pathLst>
          </a:custGeom>
          <a:blipFill>
            <a:blip r:embed="rId1">
              <a:extLst>
                <a:ext uri="{96DAC541-7B7A-43D3-8B79-37D633B846F1}">
                  <asvg:svgBlip xmlns:asvg="http://schemas.microsoft.com/office/drawing/2016/SVG/main" r:embed="rId2"/>
                </a:ext>
              </a:extLst>
            </a:blip>
            <a:stretch>
              <a:fillRect r="-13138" b="-24697"/>
            </a:stretch>
          </a:blipFill>
        </p:spPr>
      </p:sp>
      <p:sp>
        <p:nvSpPr>
          <p:cNvPr id="20" name="TextBox 20"/>
          <p:cNvSpPr txBox="1"/>
          <p:nvPr/>
        </p:nvSpPr>
        <p:spPr>
          <a:xfrm rot="431965">
            <a:off x="14120567" y="2409158"/>
            <a:ext cx="4102314" cy="1522751"/>
          </a:xfrm>
          <a:prstGeom prst="rect">
            <a:avLst/>
          </a:prstGeom>
        </p:spPr>
        <p:txBody>
          <a:bodyPr lIns="0" tIns="0" rIns="0" bIns="0" rtlCol="0" anchor="t">
            <a:spAutoFit/>
          </a:bodyPr>
          <a:lstStyle/>
          <a:p>
            <a:pPr algn="ctr">
              <a:lnSpc>
                <a:spcPts val="5400"/>
              </a:lnSpc>
            </a:pPr>
            <a:r>
              <a:rPr lang="en-US" sz="3600" spc="230">
                <a:solidFill>
                  <a:srgbClr val="60699E"/>
                </a:solidFill>
                <a:latin typeface="Lazydog Bold"/>
              </a:rPr>
              <a:t>WORK EXPERIENCE</a:t>
            </a:r>
            <a:endParaRPr lang="en-US" sz="3600" spc="230">
              <a:solidFill>
                <a:srgbClr val="60699E"/>
              </a:solidFill>
              <a:latin typeface="Lazydog Bold"/>
            </a:endParaRPr>
          </a:p>
        </p:txBody>
      </p:sp>
      <p:sp>
        <p:nvSpPr>
          <p:cNvPr id="21" name="Freeform 21"/>
          <p:cNvSpPr/>
          <p:nvPr/>
        </p:nvSpPr>
        <p:spPr>
          <a:xfrm rot="6027510">
            <a:off x="13129202" y="2590154"/>
            <a:ext cx="1327301" cy="1274209"/>
          </a:xfrm>
          <a:custGeom>
            <a:avLst/>
            <a:gdLst/>
            <a:ahLst/>
            <a:cxnLst/>
            <a:rect l="l" t="t" r="r" b="b"/>
            <a:pathLst>
              <a:path w="1327301" h="1274209">
                <a:moveTo>
                  <a:pt x="0" y="0"/>
                </a:moveTo>
                <a:lnTo>
                  <a:pt x="1327301" y="0"/>
                </a:lnTo>
                <a:lnTo>
                  <a:pt x="1327301" y="1274208"/>
                </a:lnTo>
                <a:lnTo>
                  <a:pt x="0" y="1274208"/>
                </a:lnTo>
                <a:lnTo>
                  <a:pt x="0" y="0"/>
                </a:lnTo>
                <a:close/>
              </a:path>
            </a:pathLst>
          </a:custGeom>
          <a:blipFill>
            <a:blip r:embed="rId3"/>
            <a:stretch>
              <a:fillRect/>
            </a:stretch>
          </a:blipFill>
        </p:spPr>
      </p:sp>
      <p:sp>
        <p:nvSpPr>
          <p:cNvPr id="22" name="Freeform 22"/>
          <p:cNvSpPr/>
          <p:nvPr/>
        </p:nvSpPr>
        <p:spPr>
          <a:xfrm>
            <a:off x="872498" y="8930383"/>
            <a:ext cx="1426810" cy="661521"/>
          </a:xfrm>
          <a:custGeom>
            <a:avLst/>
            <a:gdLst/>
            <a:ahLst/>
            <a:cxnLst/>
            <a:rect l="l" t="t" r="r" b="b"/>
            <a:pathLst>
              <a:path w="1426810" h="661521">
                <a:moveTo>
                  <a:pt x="0" y="0"/>
                </a:moveTo>
                <a:lnTo>
                  <a:pt x="1426811" y="0"/>
                </a:lnTo>
                <a:lnTo>
                  <a:pt x="1426811" y="661521"/>
                </a:lnTo>
                <a:lnTo>
                  <a:pt x="0" y="6615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Freeform 23"/>
          <p:cNvSpPr/>
          <p:nvPr/>
        </p:nvSpPr>
        <p:spPr>
          <a:xfrm>
            <a:off x="16666255" y="509266"/>
            <a:ext cx="827317" cy="1038869"/>
          </a:xfrm>
          <a:custGeom>
            <a:avLst/>
            <a:gdLst/>
            <a:ahLst/>
            <a:cxnLst/>
            <a:rect l="l" t="t" r="r" b="b"/>
            <a:pathLst>
              <a:path w="827317" h="1038869">
                <a:moveTo>
                  <a:pt x="0" y="0"/>
                </a:moveTo>
                <a:lnTo>
                  <a:pt x="827317" y="0"/>
                </a:lnTo>
                <a:lnTo>
                  <a:pt x="827317" y="1038868"/>
                </a:lnTo>
                <a:lnTo>
                  <a:pt x="0" y="1038868"/>
                </a:lnTo>
                <a:lnTo>
                  <a:pt x="0" y="0"/>
                </a:lnTo>
                <a:close/>
              </a:path>
            </a:pathLst>
          </a:custGeom>
          <a:blipFill>
            <a:blip r:embed="rId6"/>
            <a:stretch>
              <a:fillRect/>
            </a:stretch>
          </a:blipFill>
        </p:spPr>
      </p:sp>
      <p:sp>
        <p:nvSpPr>
          <p:cNvPr id="24" name="Freeform 24"/>
          <p:cNvSpPr/>
          <p:nvPr/>
        </p:nvSpPr>
        <p:spPr>
          <a:xfrm rot="-1524734">
            <a:off x="10733230" y="657257"/>
            <a:ext cx="879808" cy="843016"/>
          </a:xfrm>
          <a:custGeom>
            <a:avLst/>
            <a:gdLst/>
            <a:ahLst/>
            <a:cxnLst/>
            <a:rect l="l" t="t" r="r" b="b"/>
            <a:pathLst>
              <a:path w="879808" h="843016">
                <a:moveTo>
                  <a:pt x="0" y="0"/>
                </a:moveTo>
                <a:lnTo>
                  <a:pt x="879808" y="0"/>
                </a:lnTo>
                <a:lnTo>
                  <a:pt x="879808" y="843016"/>
                </a:lnTo>
                <a:lnTo>
                  <a:pt x="0" y="843016"/>
                </a:lnTo>
                <a:lnTo>
                  <a:pt x="0" y="0"/>
                </a:lnTo>
                <a:close/>
              </a:path>
            </a:pathLst>
          </a:custGeom>
          <a:blipFill>
            <a:blip r:embed="rId7"/>
            <a:stretch>
              <a:fillRect/>
            </a:stretch>
          </a:blipFill>
        </p:spPr>
      </p:sp>
      <p:sp>
        <p:nvSpPr>
          <p:cNvPr id="28" name="Freeform 28"/>
          <p:cNvSpPr/>
          <p:nvPr/>
        </p:nvSpPr>
        <p:spPr>
          <a:xfrm>
            <a:off x="0" y="0"/>
            <a:ext cx="1738930" cy="1548134"/>
          </a:xfrm>
          <a:custGeom>
            <a:avLst/>
            <a:gdLst/>
            <a:ahLst/>
            <a:cxnLst/>
            <a:rect l="l" t="t" r="r" b="b"/>
            <a:pathLst>
              <a:path w="1738930" h="1548134">
                <a:moveTo>
                  <a:pt x="0" y="0"/>
                </a:moveTo>
                <a:lnTo>
                  <a:pt x="1738930" y="0"/>
                </a:lnTo>
                <a:lnTo>
                  <a:pt x="1738930" y="1548134"/>
                </a:lnTo>
                <a:lnTo>
                  <a:pt x="0" y="1548134"/>
                </a:lnTo>
                <a:lnTo>
                  <a:pt x="0" y="0"/>
                </a:lnTo>
                <a:close/>
              </a:path>
            </a:pathLst>
          </a:custGeom>
          <a:blipFill>
            <a:blip r:embed="rId8"/>
            <a:stretch>
              <a:fillRect l="-29270" t="-42298"/>
            </a:stretch>
          </a:blipFill>
        </p:spPr>
      </p:sp>
      <p:sp>
        <p:nvSpPr>
          <p:cNvPr id="29" name="Rectangle 28"/>
          <p:cNvSpPr/>
          <p:nvPr/>
        </p:nvSpPr>
        <p:spPr>
          <a:xfrm>
            <a:off x="2299309" y="3543300"/>
            <a:ext cx="9452048" cy="3207032"/>
          </a:xfrm>
          <a:prstGeom prst="rect">
            <a:avLst/>
          </a:prstGeom>
        </p:spPr>
        <p:txBody>
          <a:bodyPr wrap="square">
            <a:spAutoFit/>
          </a:bodyPr>
          <a:lstStyle/>
          <a:p>
            <a:pPr algn="ctr">
              <a:lnSpc>
                <a:spcPct val="115000"/>
              </a:lnSpc>
              <a:spcAft>
                <a:spcPts val="0"/>
              </a:spcAft>
            </a:pPr>
            <a:r>
              <a:rPr lang="vi-VN" sz="88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Bảng kiểm đánh giá kĩ năng viết bài </a:t>
            </a:r>
            <a:endParaRPr lang="en-GB" sz="88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flipH="1">
            <a:off x="0" y="3352739"/>
            <a:ext cx="5590748" cy="6934261"/>
          </a:xfrm>
          <a:custGeom>
            <a:avLst/>
            <a:gdLst/>
            <a:ahLst/>
            <a:cxnLst/>
            <a:rect l="l" t="t" r="r" b="b"/>
            <a:pathLst>
              <a:path w="5590748" h="6934261">
                <a:moveTo>
                  <a:pt x="5590748" y="0"/>
                </a:moveTo>
                <a:lnTo>
                  <a:pt x="0" y="0"/>
                </a:lnTo>
                <a:lnTo>
                  <a:pt x="0" y="6934261"/>
                </a:lnTo>
                <a:lnTo>
                  <a:pt x="5590748" y="6934261"/>
                </a:lnTo>
                <a:lnTo>
                  <a:pt x="5590748" y="0"/>
                </a:lnTo>
                <a:close/>
              </a:path>
            </a:pathLst>
          </a:custGeom>
          <a:blipFill>
            <a:blip r:embed="rId1"/>
            <a:stretch>
              <a:fillRect/>
            </a:stretch>
          </a:blipFill>
        </p:spPr>
      </p:sp>
      <p:sp>
        <p:nvSpPr>
          <p:cNvPr id="12" name="Freeform 12"/>
          <p:cNvSpPr/>
          <p:nvPr/>
        </p:nvSpPr>
        <p:spPr>
          <a:xfrm rot="7558229">
            <a:off x="369413" y="908533"/>
            <a:ext cx="1661309" cy="1594857"/>
          </a:xfrm>
          <a:custGeom>
            <a:avLst/>
            <a:gdLst/>
            <a:ahLst/>
            <a:cxnLst/>
            <a:rect l="l" t="t" r="r" b="b"/>
            <a:pathLst>
              <a:path w="1661309" h="1594857">
                <a:moveTo>
                  <a:pt x="0" y="0"/>
                </a:moveTo>
                <a:lnTo>
                  <a:pt x="1661309" y="0"/>
                </a:lnTo>
                <a:lnTo>
                  <a:pt x="1661309" y="1594857"/>
                </a:lnTo>
                <a:lnTo>
                  <a:pt x="0" y="1594857"/>
                </a:lnTo>
                <a:lnTo>
                  <a:pt x="0" y="0"/>
                </a:lnTo>
                <a:close/>
              </a:path>
            </a:pathLst>
          </a:custGeom>
          <a:blipFill>
            <a:blip r:embed="rId2"/>
            <a:stretch>
              <a:fillRect/>
            </a:stretch>
          </a:blipFill>
        </p:spPr>
      </p:sp>
      <p:sp>
        <p:nvSpPr>
          <p:cNvPr id="13" name="Freeform 13"/>
          <p:cNvSpPr/>
          <p:nvPr/>
        </p:nvSpPr>
        <p:spPr>
          <a:xfrm flipH="1">
            <a:off x="16447917" y="34380"/>
            <a:ext cx="1840083" cy="1638189"/>
          </a:xfrm>
          <a:custGeom>
            <a:avLst/>
            <a:gdLst/>
            <a:ahLst/>
            <a:cxnLst/>
            <a:rect l="l" t="t" r="r" b="b"/>
            <a:pathLst>
              <a:path w="1840083" h="1638189">
                <a:moveTo>
                  <a:pt x="1840083" y="0"/>
                </a:moveTo>
                <a:lnTo>
                  <a:pt x="0" y="0"/>
                </a:lnTo>
                <a:lnTo>
                  <a:pt x="0" y="1638189"/>
                </a:lnTo>
                <a:lnTo>
                  <a:pt x="1840083" y="1638189"/>
                </a:lnTo>
                <a:lnTo>
                  <a:pt x="1840083" y="0"/>
                </a:lnTo>
                <a:close/>
              </a:path>
            </a:pathLst>
          </a:custGeom>
          <a:blipFill>
            <a:blip r:embed="rId3"/>
            <a:stretch>
              <a:fillRect l="-29270" t="-42298"/>
            </a:stretch>
          </a:blipFill>
        </p:spPr>
      </p:sp>
      <p:sp>
        <p:nvSpPr>
          <p:cNvPr id="14" name="Freeform 14"/>
          <p:cNvSpPr/>
          <p:nvPr/>
        </p:nvSpPr>
        <p:spPr>
          <a:xfrm rot="2292004">
            <a:off x="1970908" y="370345"/>
            <a:ext cx="1426810" cy="661521"/>
          </a:xfrm>
          <a:custGeom>
            <a:avLst/>
            <a:gdLst/>
            <a:ahLst/>
            <a:cxnLst/>
            <a:rect l="l" t="t" r="r" b="b"/>
            <a:pathLst>
              <a:path w="1426810" h="661521">
                <a:moveTo>
                  <a:pt x="0" y="0"/>
                </a:moveTo>
                <a:lnTo>
                  <a:pt x="1426810" y="0"/>
                </a:lnTo>
                <a:lnTo>
                  <a:pt x="1426810" y="661522"/>
                </a:lnTo>
                <a:lnTo>
                  <a:pt x="0" y="661522"/>
                </a:lnTo>
                <a:lnTo>
                  <a:pt x="0" y="0"/>
                </a:lnTo>
                <a:close/>
              </a:path>
            </a:pathLst>
          </a:custGeom>
          <a:blipFill>
            <a:blip r:embed="rId4"/>
            <a:stretch>
              <a:fillRect/>
            </a:stretch>
          </a:blipFill>
        </p:spPr>
      </p:sp>
      <p:sp>
        <p:nvSpPr>
          <p:cNvPr id="15" name="Freeform 15"/>
          <p:cNvSpPr/>
          <p:nvPr/>
        </p:nvSpPr>
        <p:spPr>
          <a:xfrm rot="-522393">
            <a:off x="760163" y="1141943"/>
            <a:ext cx="879808" cy="843016"/>
          </a:xfrm>
          <a:custGeom>
            <a:avLst/>
            <a:gdLst/>
            <a:ahLst/>
            <a:cxnLst/>
            <a:rect l="l" t="t" r="r" b="b"/>
            <a:pathLst>
              <a:path w="879808" h="843016">
                <a:moveTo>
                  <a:pt x="0" y="0"/>
                </a:moveTo>
                <a:lnTo>
                  <a:pt x="879808" y="0"/>
                </a:lnTo>
                <a:lnTo>
                  <a:pt x="879808" y="843016"/>
                </a:lnTo>
                <a:lnTo>
                  <a:pt x="0" y="843016"/>
                </a:lnTo>
                <a:lnTo>
                  <a:pt x="0" y="0"/>
                </a:lnTo>
                <a:close/>
              </a:path>
            </a:pathLst>
          </a:custGeom>
          <a:blipFill>
            <a:blip r:embed="rId5"/>
            <a:stretch>
              <a:fillRect/>
            </a:stretch>
          </a:blipFill>
        </p:spPr>
      </p:sp>
      <p:sp>
        <p:nvSpPr>
          <p:cNvPr id="16" name="Freeform 16"/>
          <p:cNvSpPr/>
          <p:nvPr/>
        </p:nvSpPr>
        <p:spPr>
          <a:xfrm>
            <a:off x="16762743" y="8738866"/>
            <a:ext cx="827317" cy="1038869"/>
          </a:xfrm>
          <a:custGeom>
            <a:avLst/>
            <a:gdLst/>
            <a:ahLst/>
            <a:cxnLst/>
            <a:rect l="l" t="t" r="r" b="b"/>
            <a:pathLst>
              <a:path w="827317" h="1038869">
                <a:moveTo>
                  <a:pt x="0" y="0"/>
                </a:moveTo>
                <a:lnTo>
                  <a:pt x="827318" y="0"/>
                </a:lnTo>
                <a:lnTo>
                  <a:pt x="827318" y="1038868"/>
                </a:lnTo>
                <a:lnTo>
                  <a:pt x="0" y="1038868"/>
                </a:lnTo>
                <a:lnTo>
                  <a:pt x="0" y="0"/>
                </a:lnTo>
                <a:close/>
              </a:path>
            </a:pathLst>
          </a:custGeom>
          <a:blipFill>
            <a:blip r:embed="rId6"/>
            <a:stretch>
              <a:fillRect/>
            </a:stretch>
          </a:blipFill>
        </p:spPr>
      </p:sp>
      <p:graphicFrame>
        <p:nvGraphicFramePr>
          <p:cNvPr id="18" name="Table 17"/>
          <p:cNvGraphicFramePr>
            <a:graphicFrameLocks noGrp="1"/>
          </p:cNvGraphicFramePr>
          <p:nvPr/>
        </p:nvGraphicFramePr>
        <p:xfrm>
          <a:off x="4495801" y="190500"/>
          <a:ext cx="13334999" cy="9534144"/>
        </p:xfrm>
        <a:graphic>
          <a:graphicData uri="http://schemas.openxmlformats.org/drawingml/2006/table">
            <a:tbl>
              <a:tblPr firstRow="1" firstCol="1" bandRow="1">
                <a:effectLst>
                  <a:outerShdw blurRad="50800" dist="38100" algn="l" rotWithShape="0">
                    <a:prstClr val="black">
                      <a:alpha val="40000"/>
                    </a:prstClr>
                  </a:outerShdw>
                </a:effectLst>
              </a:tblPr>
              <a:tblGrid>
                <a:gridCol w="1878169"/>
                <a:gridCol w="9521490"/>
                <a:gridCol w="792340"/>
                <a:gridCol w="1143000"/>
              </a:tblGrid>
              <a:tr h="754982">
                <a:tc gridSpan="2">
                  <a:txBody>
                    <a:bodyPr/>
                    <a:lstStyle/>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cPr/>
                </a:tc>
                <a:tc>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503321">
                <a:tc rowSpan="2">
                  <a:txBody>
                    <a:bodyPr/>
                    <a:lstStyle/>
                    <a:p>
                      <a:pPr algn="ctr">
                        <a:lnSpc>
                          <a:spcPct val="115000"/>
                        </a:lnSpc>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Mở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Giới thiệu tác giả, tác phẩm (nếu có).</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6643">
                <a:tc vMerge="1">
                  <a:tcPr/>
                </a:tc>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khái quát đặc sắc của tác phẩm (về chủ đề, hình thức nghệ thuật nổi bật của tác phẩm).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661">
                <a:tc rowSpan="4">
                  <a:txBody>
                    <a:bodyPr/>
                    <a:lstStyle/>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Thân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SzPts val="1400"/>
                        <a:buFont typeface="Times New Roman" panose="02020603050405020304" pitchFamily="18" charset="0"/>
                        <a:buChar char="-"/>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Nêu chủ đề tác phẩm</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321">
                <a:tc vMerge="1">
                  <a:tcPr/>
                </a:tc>
                <a:tc>
                  <a:txBody>
                    <a:bodyPr/>
                    <a:lstStyle/>
                    <a:p>
                      <a:pPr marL="342900" lvl="0" indent="-342900" algn="just">
                        <a:lnSpc>
                          <a:spcPct val="115000"/>
                        </a:lnSpc>
                        <a:spcAft>
                          <a:spcPts val="0"/>
                        </a:spcAft>
                        <a:buSzPts val="1400"/>
                        <a:buFont typeface="Times New Roman" panose="02020603050405020304" pitchFamily="18" charset="0"/>
                        <a:buChar char="-"/>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Phân tích các nhân vật làm rõ chủ đề tác phẩm.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6643">
                <a:tc vMerge="1">
                  <a:tcPr/>
                </a:tc>
                <a:tc>
                  <a:txBody>
                    <a:bodyPr/>
                    <a:lstStyle/>
                    <a:p>
                      <a:pPr marL="342900" lvl="0" indent="-342900" algn="just">
                        <a:lnSpc>
                          <a:spcPct val="115000"/>
                        </a:lnSpc>
                        <a:spcAft>
                          <a:spcPts val="0"/>
                        </a:spcAft>
                        <a:buSzPts val="1400"/>
                        <a:buFont typeface="Times New Roman" panose="02020603050405020304" pitchFamily="18" charset="0"/>
                        <a:buChar char="-"/>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Nêu và phân tích tác dụng của các nét đặc sắc nghệ thuật trong tác phẩm.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321">
                <a:tc vMerge="1">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Sử dụng các bằng chứng có trong tác phẩm.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982">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Sử dụng các phương tiện để liên kết các luận điểm, lí lẽ, bằng chứng.</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982">
                <a:tc rowSpan="2">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Khẳng định lại thành công nổi bật của tác phẩm (chủ đề, hình thức nghệ thuật,...).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321">
                <a:tc vMerge="1">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Nêu suy nghĩ, bài học, cảm xúc rút ra từ tác phẩm.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982">
                <a:tc>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Diễn đạt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Đảm bảo đúng chính tả, ngữ pháp, không mắc lỗi diễn đạt (dùng từ, đặt câu).</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6" name="Group 6"/>
          <p:cNvGrpSpPr/>
          <p:nvPr/>
        </p:nvGrpSpPr>
        <p:grpSpPr>
          <a:xfrm>
            <a:off x="1028700" y="3971415"/>
            <a:ext cx="394573" cy="39457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AF2"/>
            </a:solidFill>
          </p:spPr>
        </p:sp>
      </p:grpSp>
      <p:grpSp>
        <p:nvGrpSpPr>
          <p:cNvPr id="10" name="Group 10"/>
          <p:cNvGrpSpPr/>
          <p:nvPr/>
        </p:nvGrpSpPr>
        <p:grpSpPr>
          <a:xfrm>
            <a:off x="5920867" y="3971415"/>
            <a:ext cx="394573" cy="39457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AF2"/>
            </a:solidFill>
          </p:spPr>
        </p:sp>
      </p:grpSp>
      <p:sp>
        <p:nvSpPr>
          <p:cNvPr id="19" name="Freeform 19"/>
          <p:cNvSpPr/>
          <p:nvPr/>
        </p:nvSpPr>
        <p:spPr>
          <a:xfrm>
            <a:off x="8889001" y="3449333"/>
            <a:ext cx="9398999" cy="6837667"/>
          </a:xfrm>
          <a:custGeom>
            <a:avLst/>
            <a:gdLst/>
            <a:ahLst/>
            <a:cxnLst/>
            <a:rect l="l" t="t" r="r" b="b"/>
            <a:pathLst>
              <a:path w="9398999" h="6837667">
                <a:moveTo>
                  <a:pt x="0" y="0"/>
                </a:moveTo>
                <a:lnTo>
                  <a:pt x="9398999" y="0"/>
                </a:lnTo>
                <a:lnTo>
                  <a:pt x="9398999" y="6837667"/>
                </a:lnTo>
                <a:lnTo>
                  <a:pt x="0" y="6837667"/>
                </a:lnTo>
                <a:lnTo>
                  <a:pt x="0" y="0"/>
                </a:lnTo>
                <a:close/>
              </a:path>
            </a:pathLst>
          </a:custGeom>
          <a:blipFill>
            <a:blip r:embed="rId1">
              <a:extLst>
                <a:ext uri="{96DAC541-7B7A-43D3-8B79-37D633B846F1}">
                  <asvg:svgBlip xmlns:asvg="http://schemas.microsoft.com/office/drawing/2016/SVG/main" r:embed="rId2"/>
                </a:ext>
              </a:extLst>
            </a:blip>
            <a:stretch>
              <a:fillRect r="-13138" b="-24697"/>
            </a:stretch>
          </a:blipFill>
        </p:spPr>
      </p:sp>
      <p:sp>
        <p:nvSpPr>
          <p:cNvPr id="20" name="TextBox 20"/>
          <p:cNvSpPr txBox="1"/>
          <p:nvPr/>
        </p:nvSpPr>
        <p:spPr>
          <a:xfrm rot="431965">
            <a:off x="14120567" y="2409158"/>
            <a:ext cx="4102314" cy="1522751"/>
          </a:xfrm>
          <a:prstGeom prst="rect">
            <a:avLst/>
          </a:prstGeom>
        </p:spPr>
        <p:txBody>
          <a:bodyPr lIns="0" tIns="0" rIns="0" bIns="0" rtlCol="0" anchor="t">
            <a:spAutoFit/>
          </a:bodyPr>
          <a:lstStyle/>
          <a:p>
            <a:pPr algn="ctr">
              <a:lnSpc>
                <a:spcPts val="5400"/>
              </a:lnSpc>
            </a:pPr>
            <a:r>
              <a:rPr lang="en-US" sz="3600" spc="230">
                <a:solidFill>
                  <a:srgbClr val="60699E"/>
                </a:solidFill>
                <a:latin typeface="Lazydog Bold"/>
              </a:rPr>
              <a:t>WORK EXPERIENCE</a:t>
            </a:r>
            <a:endParaRPr lang="en-US" sz="3600" spc="230">
              <a:solidFill>
                <a:srgbClr val="60699E"/>
              </a:solidFill>
              <a:latin typeface="Lazydog Bold"/>
            </a:endParaRPr>
          </a:p>
        </p:txBody>
      </p:sp>
      <p:sp>
        <p:nvSpPr>
          <p:cNvPr id="21" name="Freeform 21"/>
          <p:cNvSpPr/>
          <p:nvPr/>
        </p:nvSpPr>
        <p:spPr>
          <a:xfrm rot="6027510">
            <a:off x="13129202" y="2590154"/>
            <a:ext cx="1327301" cy="1274209"/>
          </a:xfrm>
          <a:custGeom>
            <a:avLst/>
            <a:gdLst/>
            <a:ahLst/>
            <a:cxnLst/>
            <a:rect l="l" t="t" r="r" b="b"/>
            <a:pathLst>
              <a:path w="1327301" h="1274209">
                <a:moveTo>
                  <a:pt x="0" y="0"/>
                </a:moveTo>
                <a:lnTo>
                  <a:pt x="1327301" y="0"/>
                </a:lnTo>
                <a:lnTo>
                  <a:pt x="1327301" y="1274208"/>
                </a:lnTo>
                <a:lnTo>
                  <a:pt x="0" y="1274208"/>
                </a:lnTo>
                <a:lnTo>
                  <a:pt x="0" y="0"/>
                </a:lnTo>
                <a:close/>
              </a:path>
            </a:pathLst>
          </a:custGeom>
          <a:blipFill>
            <a:blip r:embed="rId3"/>
            <a:stretch>
              <a:fillRect/>
            </a:stretch>
          </a:blipFill>
        </p:spPr>
      </p:sp>
      <p:sp>
        <p:nvSpPr>
          <p:cNvPr id="22" name="Freeform 22"/>
          <p:cNvSpPr/>
          <p:nvPr/>
        </p:nvSpPr>
        <p:spPr>
          <a:xfrm>
            <a:off x="872498" y="8930383"/>
            <a:ext cx="1426810" cy="661521"/>
          </a:xfrm>
          <a:custGeom>
            <a:avLst/>
            <a:gdLst/>
            <a:ahLst/>
            <a:cxnLst/>
            <a:rect l="l" t="t" r="r" b="b"/>
            <a:pathLst>
              <a:path w="1426810" h="661521">
                <a:moveTo>
                  <a:pt x="0" y="0"/>
                </a:moveTo>
                <a:lnTo>
                  <a:pt x="1426811" y="0"/>
                </a:lnTo>
                <a:lnTo>
                  <a:pt x="1426811" y="661521"/>
                </a:lnTo>
                <a:lnTo>
                  <a:pt x="0" y="6615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Freeform 23"/>
          <p:cNvSpPr/>
          <p:nvPr/>
        </p:nvSpPr>
        <p:spPr>
          <a:xfrm>
            <a:off x="16666255" y="509266"/>
            <a:ext cx="827317" cy="1038869"/>
          </a:xfrm>
          <a:custGeom>
            <a:avLst/>
            <a:gdLst/>
            <a:ahLst/>
            <a:cxnLst/>
            <a:rect l="l" t="t" r="r" b="b"/>
            <a:pathLst>
              <a:path w="827317" h="1038869">
                <a:moveTo>
                  <a:pt x="0" y="0"/>
                </a:moveTo>
                <a:lnTo>
                  <a:pt x="827317" y="0"/>
                </a:lnTo>
                <a:lnTo>
                  <a:pt x="827317" y="1038868"/>
                </a:lnTo>
                <a:lnTo>
                  <a:pt x="0" y="1038868"/>
                </a:lnTo>
                <a:lnTo>
                  <a:pt x="0" y="0"/>
                </a:lnTo>
                <a:close/>
              </a:path>
            </a:pathLst>
          </a:custGeom>
          <a:blipFill>
            <a:blip r:embed="rId6"/>
            <a:stretch>
              <a:fillRect/>
            </a:stretch>
          </a:blipFill>
        </p:spPr>
      </p:sp>
      <p:sp>
        <p:nvSpPr>
          <p:cNvPr id="24" name="Freeform 24"/>
          <p:cNvSpPr/>
          <p:nvPr/>
        </p:nvSpPr>
        <p:spPr>
          <a:xfrm rot="-1524734">
            <a:off x="13631161" y="625449"/>
            <a:ext cx="879808" cy="843016"/>
          </a:xfrm>
          <a:custGeom>
            <a:avLst/>
            <a:gdLst/>
            <a:ahLst/>
            <a:cxnLst/>
            <a:rect l="l" t="t" r="r" b="b"/>
            <a:pathLst>
              <a:path w="879808" h="843016">
                <a:moveTo>
                  <a:pt x="0" y="0"/>
                </a:moveTo>
                <a:lnTo>
                  <a:pt x="879808" y="0"/>
                </a:lnTo>
                <a:lnTo>
                  <a:pt x="879808" y="843016"/>
                </a:lnTo>
                <a:lnTo>
                  <a:pt x="0" y="843016"/>
                </a:lnTo>
                <a:lnTo>
                  <a:pt x="0" y="0"/>
                </a:lnTo>
                <a:close/>
              </a:path>
            </a:pathLst>
          </a:custGeom>
          <a:blipFill>
            <a:blip r:embed="rId7"/>
            <a:stretch>
              <a:fillRect/>
            </a:stretch>
          </a:blipFill>
        </p:spPr>
      </p:sp>
      <p:sp>
        <p:nvSpPr>
          <p:cNvPr id="28" name="Freeform 28"/>
          <p:cNvSpPr/>
          <p:nvPr/>
        </p:nvSpPr>
        <p:spPr>
          <a:xfrm>
            <a:off x="0" y="0"/>
            <a:ext cx="1738930" cy="1548134"/>
          </a:xfrm>
          <a:custGeom>
            <a:avLst/>
            <a:gdLst/>
            <a:ahLst/>
            <a:cxnLst/>
            <a:rect l="l" t="t" r="r" b="b"/>
            <a:pathLst>
              <a:path w="1738930" h="1548134">
                <a:moveTo>
                  <a:pt x="0" y="0"/>
                </a:moveTo>
                <a:lnTo>
                  <a:pt x="1738930" y="0"/>
                </a:lnTo>
                <a:lnTo>
                  <a:pt x="1738930" y="1548134"/>
                </a:lnTo>
                <a:lnTo>
                  <a:pt x="0" y="1548134"/>
                </a:lnTo>
                <a:lnTo>
                  <a:pt x="0" y="0"/>
                </a:lnTo>
                <a:close/>
              </a:path>
            </a:pathLst>
          </a:custGeom>
          <a:blipFill>
            <a:blip r:embed="rId8"/>
            <a:stretch>
              <a:fillRect l="-29270" t="-42298"/>
            </a:stretch>
          </a:blipFill>
        </p:spPr>
      </p:sp>
      <p:sp>
        <p:nvSpPr>
          <p:cNvPr id="29" name="Rectangle 28"/>
          <p:cNvSpPr/>
          <p:nvPr/>
        </p:nvSpPr>
        <p:spPr>
          <a:xfrm>
            <a:off x="4800600" y="624804"/>
            <a:ext cx="7486345" cy="923330"/>
          </a:xfrm>
          <a:prstGeom prst="rect">
            <a:avLst/>
          </a:prstGeom>
        </p:spPr>
        <p:txBody>
          <a:bodyPr wrap="none">
            <a:spAutoFit/>
          </a:bodyPr>
          <a:lstStyle/>
          <a:p>
            <a:r>
              <a:rPr lang="vi-VN" sz="5400" b="1">
                <a:latin typeface="Times New Roman" panose="02020603050405020304" pitchFamily="18" charset="0"/>
                <a:cs typeface="Times New Roman" panose="02020603050405020304" pitchFamily="18" charset="0"/>
              </a:rPr>
              <a:t>d. Kiểm tra và chỉnh sửa</a:t>
            </a:r>
            <a:endParaRPr lang="en-GB" sz="5400">
              <a:latin typeface="Times New Roman" panose="02020603050405020304" pitchFamily="18" charset="0"/>
              <a:cs typeface="Times New Roman" panose="02020603050405020304" pitchFamily="18" charset="0"/>
            </a:endParaRPr>
          </a:p>
        </p:txBody>
      </p:sp>
      <p:sp>
        <p:nvSpPr>
          <p:cNvPr id="2" name="Rectangle 1"/>
          <p:cNvSpPr/>
          <p:nvPr/>
        </p:nvSpPr>
        <p:spPr>
          <a:xfrm>
            <a:off x="1325704" y="1943100"/>
            <a:ext cx="12701487" cy="6998839"/>
          </a:xfrm>
          <a:prstGeom prst="rect">
            <a:avLst/>
          </a:prstGeom>
        </p:spPr>
        <p:txBody>
          <a:bodyPr wrap="square">
            <a:spAutoFit/>
          </a:bodyPr>
          <a:lstStyle/>
          <a:p>
            <a:pPr algn="just">
              <a:lnSpc>
                <a:spcPct val="115000"/>
              </a:lnSpc>
              <a:spcAft>
                <a:spcPts val="0"/>
              </a:spcAft>
              <a:tabLst>
                <a:tab pos="1386840" algn="l"/>
              </a:tabLst>
            </a:pPr>
            <a:r>
              <a:rPr lang="vi-VN" sz="4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4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lại bài viết, kiểm tra các ý đã đầy đủ và đúng trình tự được nêu ở dàn ý.</a:t>
            </a:r>
            <a:endParaRPr lang="en-GB" sz="44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Phát hiện sửa lỗi về viết:</a:t>
            </a:r>
            <a:endParaRPr lang="en-GB" sz="44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Lỗi về ý: Thiếu ý (ý sơ sài, chưa nêu hết được những điều cần viết), ý lộn xộn (các ý không được sắp xếp theo một trình tự hợp lí), lạc ý (nêu các ý không liên quan đến nội dung bài yêu cầu), ý tản mạn (nêu các ý không tập trung vào nội dung chính của bài viết)</a:t>
            </a:r>
            <a:endParaRPr lang="en-GB" sz="4400">
              <a:latin typeface="Times New Roman" panose="02020603050405020304" pitchFamily="18" charset="0"/>
              <a:ea typeface="Times New Roman" panose="02020603050405020304" pitchFamily="18" charset="0"/>
              <a:cs typeface="Times New Roman" panose="02020603050405020304" pitchFamily="18" charset="0"/>
            </a:endParaRPr>
          </a:p>
          <a:p>
            <a:r>
              <a:rPr lang="vi-VN"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Lỗi về diễn đạt (dùng từ, viết câu), chính tả.</a:t>
            </a:r>
            <a:endParaRPr lang="en-GB" sz="4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flipH="1">
            <a:off x="0" y="3352739"/>
            <a:ext cx="5590748" cy="6934261"/>
          </a:xfrm>
          <a:custGeom>
            <a:avLst/>
            <a:gdLst/>
            <a:ahLst/>
            <a:cxnLst/>
            <a:rect l="l" t="t" r="r" b="b"/>
            <a:pathLst>
              <a:path w="5590748" h="6934261">
                <a:moveTo>
                  <a:pt x="5590748" y="0"/>
                </a:moveTo>
                <a:lnTo>
                  <a:pt x="0" y="0"/>
                </a:lnTo>
                <a:lnTo>
                  <a:pt x="0" y="6934261"/>
                </a:lnTo>
                <a:lnTo>
                  <a:pt x="5590748" y="6934261"/>
                </a:lnTo>
                <a:lnTo>
                  <a:pt x="5590748" y="0"/>
                </a:lnTo>
                <a:close/>
              </a:path>
            </a:pathLst>
          </a:custGeom>
          <a:blipFill>
            <a:blip r:embed="rId1"/>
            <a:stretch>
              <a:fillRect/>
            </a:stretch>
          </a:blipFill>
        </p:spPr>
      </p:sp>
      <p:sp>
        <p:nvSpPr>
          <p:cNvPr id="12" name="Freeform 12"/>
          <p:cNvSpPr/>
          <p:nvPr/>
        </p:nvSpPr>
        <p:spPr>
          <a:xfrm rot="7558229">
            <a:off x="369413" y="908533"/>
            <a:ext cx="1661309" cy="1594857"/>
          </a:xfrm>
          <a:custGeom>
            <a:avLst/>
            <a:gdLst/>
            <a:ahLst/>
            <a:cxnLst/>
            <a:rect l="l" t="t" r="r" b="b"/>
            <a:pathLst>
              <a:path w="1661309" h="1594857">
                <a:moveTo>
                  <a:pt x="0" y="0"/>
                </a:moveTo>
                <a:lnTo>
                  <a:pt x="1661309" y="0"/>
                </a:lnTo>
                <a:lnTo>
                  <a:pt x="1661309" y="1594857"/>
                </a:lnTo>
                <a:lnTo>
                  <a:pt x="0" y="1594857"/>
                </a:lnTo>
                <a:lnTo>
                  <a:pt x="0" y="0"/>
                </a:lnTo>
                <a:close/>
              </a:path>
            </a:pathLst>
          </a:custGeom>
          <a:blipFill>
            <a:blip r:embed="rId2"/>
            <a:stretch>
              <a:fillRect/>
            </a:stretch>
          </a:blipFill>
        </p:spPr>
      </p:sp>
      <p:sp>
        <p:nvSpPr>
          <p:cNvPr id="13" name="Freeform 13"/>
          <p:cNvSpPr/>
          <p:nvPr/>
        </p:nvSpPr>
        <p:spPr>
          <a:xfrm flipH="1">
            <a:off x="16447917" y="34380"/>
            <a:ext cx="1840083" cy="1638189"/>
          </a:xfrm>
          <a:custGeom>
            <a:avLst/>
            <a:gdLst/>
            <a:ahLst/>
            <a:cxnLst/>
            <a:rect l="l" t="t" r="r" b="b"/>
            <a:pathLst>
              <a:path w="1840083" h="1638189">
                <a:moveTo>
                  <a:pt x="1840083" y="0"/>
                </a:moveTo>
                <a:lnTo>
                  <a:pt x="0" y="0"/>
                </a:lnTo>
                <a:lnTo>
                  <a:pt x="0" y="1638189"/>
                </a:lnTo>
                <a:lnTo>
                  <a:pt x="1840083" y="1638189"/>
                </a:lnTo>
                <a:lnTo>
                  <a:pt x="1840083" y="0"/>
                </a:lnTo>
                <a:close/>
              </a:path>
            </a:pathLst>
          </a:custGeom>
          <a:blipFill>
            <a:blip r:embed="rId3"/>
            <a:stretch>
              <a:fillRect l="-29270" t="-42298"/>
            </a:stretch>
          </a:blipFill>
        </p:spPr>
      </p:sp>
      <p:sp>
        <p:nvSpPr>
          <p:cNvPr id="14" name="Freeform 14"/>
          <p:cNvSpPr/>
          <p:nvPr/>
        </p:nvSpPr>
        <p:spPr>
          <a:xfrm rot="2292004">
            <a:off x="17044374" y="4599446"/>
            <a:ext cx="1426810" cy="661521"/>
          </a:xfrm>
          <a:custGeom>
            <a:avLst/>
            <a:gdLst/>
            <a:ahLst/>
            <a:cxnLst/>
            <a:rect l="l" t="t" r="r" b="b"/>
            <a:pathLst>
              <a:path w="1426810" h="661521">
                <a:moveTo>
                  <a:pt x="0" y="0"/>
                </a:moveTo>
                <a:lnTo>
                  <a:pt x="1426810" y="0"/>
                </a:lnTo>
                <a:lnTo>
                  <a:pt x="1426810" y="661522"/>
                </a:lnTo>
                <a:lnTo>
                  <a:pt x="0" y="661522"/>
                </a:lnTo>
                <a:lnTo>
                  <a:pt x="0" y="0"/>
                </a:lnTo>
                <a:close/>
              </a:path>
            </a:pathLst>
          </a:custGeom>
          <a:blipFill>
            <a:blip r:embed="rId4"/>
            <a:stretch>
              <a:fillRect/>
            </a:stretch>
          </a:blipFill>
        </p:spPr>
      </p:sp>
      <p:sp>
        <p:nvSpPr>
          <p:cNvPr id="15" name="Freeform 15"/>
          <p:cNvSpPr/>
          <p:nvPr/>
        </p:nvSpPr>
        <p:spPr>
          <a:xfrm rot="-522393">
            <a:off x="760163" y="1141943"/>
            <a:ext cx="879808" cy="843016"/>
          </a:xfrm>
          <a:custGeom>
            <a:avLst/>
            <a:gdLst/>
            <a:ahLst/>
            <a:cxnLst/>
            <a:rect l="l" t="t" r="r" b="b"/>
            <a:pathLst>
              <a:path w="879808" h="843016">
                <a:moveTo>
                  <a:pt x="0" y="0"/>
                </a:moveTo>
                <a:lnTo>
                  <a:pt x="879808" y="0"/>
                </a:lnTo>
                <a:lnTo>
                  <a:pt x="879808" y="843016"/>
                </a:lnTo>
                <a:lnTo>
                  <a:pt x="0" y="843016"/>
                </a:lnTo>
                <a:lnTo>
                  <a:pt x="0" y="0"/>
                </a:lnTo>
                <a:close/>
              </a:path>
            </a:pathLst>
          </a:custGeom>
          <a:blipFill>
            <a:blip r:embed="rId5"/>
            <a:stretch>
              <a:fillRect/>
            </a:stretch>
          </a:blipFill>
        </p:spPr>
      </p:sp>
      <p:sp>
        <p:nvSpPr>
          <p:cNvPr id="16" name="Freeform 16"/>
          <p:cNvSpPr/>
          <p:nvPr/>
        </p:nvSpPr>
        <p:spPr>
          <a:xfrm>
            <a:off x="16762743" y="8738866"/>
            <a:ext cx="827317" cy="1038869"/>
          </a:xfrm>
          <a:custGeom>
            <a:avLst/>
            <a:gdLst/>
            <a:ahLst/>
            <a:cxnLst/>
            <a:rect l="l" t="t" r="r" b="b"/>
            <a:pathLst>
              <a:path w="827317" h="1038869">
                <a:moveTo>
                  <a:pt x="0" y="0"/>
                </a:moveTo>
                <a:lnTo>
                  <a:pt x="827318" y="0"/>
                </a:lnTo>
                <a:lnTo>
                  <a:pt x="827318" y="1038868"/>
                </a:lnTo>
                <a:lnTo>
                  <a:pt x="0" y="1038868"/>
                </a:lnTo>
                <a:lnTo>
                  <a:pt x="0" y="0"/>
                </a:lnTo>
                <a:close/>
              </a:path>
            </a:pathLst>
          </a:custGeom>
          <a:blipFill>
            <a:blip r:embed="rId6"/>
            <a:stretch>
              <a:fillRect/>
            </a:stretch>
          </a:blipFill>
        </p:spPr>
      </p:sp>
      <p:sp>
        <p:nvSpPr>
          <p:cNvPr id="3" name="Rectangle 2"/>
          <p:cNvSpPr/>
          <p:nvPr/>
        </p:nvSpPr>
        <p:spPr>
          <a:xfrm>
            <a:off x="5410200" y="2881082"/>
            <a:ext cx="10338297" cy="2308324"/>
          </a:xfrm>
          <a:prstGeom prst="rect">
            <a:avLst/>
          </a:prstGeom>
        </p:spPr>
        <p:txBody>
          <a:bodyPr wrap="square">
            <a:spAutoFit/>
          </a:bodyPr>
          <a:lstStyle/>
          <a:p>
            <a:pPr algn="ctr"/>
            <a:r>
              <a:rPr lang="vi-VN" sz="7200" b="1">
                <a:solidFill>
                  <a:srgbClr val="FF0000"/>
                </a:solidFill>
                <a:effectLst>
                  <a:glow rad="101600">
                    <a:schemeClr val="accent2">
                      <a:satMod val="175000"/>
                      <a:alpha val="40000"/>
                    </a:schemeClr>
                  </a:glow>
                </a:effectLst>
                <a:latin typeface="Times New Roman" panose="02020603050405020304" pitchFamily="18" charset="0"/>
                <a:ea typeface="Times New Roman" panose="02020603050405020304" pitchFamily="18" charset="0"/>
              </a:rPr>
              <a:t>PHIẾU KIỂM TRA, CHỈNH SỬA BÀI VIẾT</a:t>
            </a:r>
            <a:endParaRPr lang="en-GB" sz="9600">
              <a:effectLst>
                <a:glow rad="101600">
                  <a:schemeClr val="accent2">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304800" y="114301"/>
            <a:ext cx="17983199" cy="9221118"/>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stretch>
              <a:fillRect/>
            </a:stretch>
          </a:blipFill>
        </p:spPr>
      </p:sp>
      <p:sp>
        <p:nvSpPr>
          <p:cNvPr id="3" name="Freeform 3"/>
          <p:cNvSpPr/>
          <p:nvPr/>
        </p:nvSpPr>
        <p:spPr>
          <a:xfrm>
            <a:off x="501680" y="411203"/>
            <a:ext cx="17481520" cy="8739615"/>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2"/>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3"/>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4"/>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5"/>
            <a:stretch>
              <a:fillRect/>
            </a:stretch>
          </a:blipFill>
        </p:spPr>
      </p:sp>
      <p:sp>
        <p:nvSpPr>
          <p:cNvPr id="12" name="Freeform 12"/>
          <p:cNvSpPr/>
          <p:nvPr/>
        </p:nvSpPr>
        <p:spPr>
          <a:xfrm rot="-10800000">
            <a:off x="7447380" y="9260110"/>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6"/>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7"/>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0"/>
            <a:stretch>
              <a:fillRect/>
            </a:stretch>
          </a:blipFill>
        </p:spPr>
      </p:sp>
      <p:graphicFrame>
        <p:nvGraphicFramePr>
          <p:cNvPr id="4" name="Table 3"/>
          <p:cNvGraphicFramePr>
            <a:graphicFrameLocks noGrp="1"/>
          </p:cNvGraphicFramePr>
          <p:nvPr/>
        </p:nvGraphicFramePr>
        <p:xfrm>
          <a:off x="2226584" y="869140"/>
          <a:ext cx="13685639" cy="7711440"/>
        </p:xfrm>
        <a:graphic>
          <a:graphicData uri="http://schemas.openxmlformats.org/drawingml/2006/table">
            <a:tbl>
              <a:tblPr firstRow="1" firstCol="1" bandRow="1">
                <a:effectLst>
                  <a:outerShdw blurRad="50800" dist="38100" dir="18900000" algn="bl" rotWithShape="0">
                    <a:prstClr val="black">
                      <a:alpha val="40000"/>
                    </a:prstClr>
                  </a:outerShdw>
                </a:effectLst>
              </a:tblPr>
              <a:tblGrid>
                <a:gridCol w="5479814"/>
                <a:gridCol w="5843625"/>
                <a:gridCol w="2362200"/>
              </a:tblGrid>
              <a:tr h="791533">
                <a:tc gridSpan="2">
                  <a:txBody>
                    <a:bodyPr/>
                    <a:lstStyle/>
                    <a:p>
                      <a:pPr>
                        <a:lnSpc>
                          <a:spcPct val="115000"/>
                        </a:lnSpc>
                        <a:spcAft>
                          <a:spcPts val="0"/>
                        </a:spcAft>
                      </a:pPr>
                      <a:r>
                        <a:rPr lang="vi-VN"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lỗi cần sửa</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cPr/>
                </a:tc>
                <a:tc>
                  <a:txBody>
                    <a:bodyPr/>
                    <a:lstStyle/>
                    <a:p>
                      <a:pPr>
                        <a:lnSpc>
                          <a:spcPct val="115000"/>
                        </a:lnSpc>
                        <a:spcAft>
                          <a:spcPts val="0"/>
                        </a:spcAft>
                      </a:pPr>
                      <a:r>
                        <a:rPr lang="en-US" sz="40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a:t>
                      </a: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395767">
                <a:tc rowSpan="2">
                  <a:txBody>
                    <a:bodyPr/>
                    <a:lstStyle/>
                    <a:p>
                      <a:pPr algn="just">
                        <a:lnSpc>
                          <a:spcPct val="115000"/>
                        </a:lnSpc>
                        <a:spcAft>
                          <a:spcPts val="0"/>
                        </a:spcAft>
                        <a:tabLst>
                          <a:tab pos="1386840" algn="l"/>
                        </a:tabLs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và sửa ý và trình tự triển khai ý</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tự triển khai ý</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114">
                <a:tc vMerge="1">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ý cần bổ sung</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67">
                <a:tc rowSpan="4">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sửa lỗi về ý</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 ý</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67">
                <a:tc vMerge="1">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 xếp lại ý lộn xộn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67">
                <a:tc vMerge="1">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lại các ý lạc đề</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67">
                <a:tc vMerge="1">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lại các ý tản mạn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67">
                <a:tc rowSpan="2">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sửa  lỗi diễn đạt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dùng từ</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67">
                <a:tc vMerge="1">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viết câu</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67">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chính tả</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chính tả</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3" name="TextBox 3"/>
          <p:cNvSpPr txBox="1"/>
          <p:nvPr/>
        </p:nvSpPr>
        <p:spPr>
          <a:xfrm>
            <a:off x="3248557" y="401179"/>
            <a:ext cx="12113071" cy="1661993"/>
          </a:xfrm>
          <a:prstGeom prst="rect">
            <a:avLst/>
          </a:prstGeom>
        </p:spPr>
        <p:txBody>
          <a:bodyPr wrap="square" lIns="0" tIns="0" rIns="0" bIns="0" rtlCol="0" anchor="t">
            <a:spAutoFit/>
          </a:bodyPr>
          <a:lstStyle/>
          <a:p>
            <a:pPr algn="ctr"/>
            <a:r>
              <a:rPr lang="vi-VN" sz="5400" b="1">
                <a:latin typeface="Times New Roman" panose="02020603050405020304" pitchFamily="18" charset="0"/>
                <a:cs typeface="Times New Roman" panose="02020603050405020304" pitchFamily="18" charset="0"/>
              </a:rPr>
              <a:t>2.2. Rèn luyện kĩ năng phân tích tác dụng của yếu tố hình thức truyện</a:t>
            </a:r>
            <a:endParaRPr lang="en-GB" sz="5400">
              <a:latin typeface="Times New Roman" panose="02020603050405020304" pitchFamily="18" charset="0"/>
              <a:cs typeface="Times New Roman" panose="02020603050405020304" pitchFamily="18" charset="0"/>
            </a:endParaRPr>
          </a:p>
        </p:txBody>
      </p:sp>
      <p:sp>
        <p:nvSpPr>
          <p:cNvPr id="4" name="Freeform 4"/>
          <p:cNvSpPr/>
          <p:nvPr/>
        </p:nvSpPr>
        <p:spPr>
          <a:xfrm rot="7727625">
            <a:off x="503068" y="-305162"/>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1"/>
            <a:stretch>
              <a:fillRect/>
            </a:stretch>
          </a:blipFill>
        </p:spPr>
      </p:sp>
      <p:grpSp>
        <p:nvGrpSpPr>
          <p:cNvPr id="5" name="Group 5"/>
          <p:cNvGrpSpPr/>
          <p:nvPr/>
        </p:nvGrpSpPr>
        <p:grpSpPr>
          <a:xfrm>
            <a:off x="2305188" y="3660498"/>
            <a:ext cx="6275511" cy="4998014"/>
            <a:chOff x="0" y="0"/>
            <a:chExt cx="3622362" cy="2288224"/>
          </a:xfrm>
        </p:grpSpPr>
        <p:sp>
          <p:nvSpPr>
            <p:cNvPr id="6" name="Freeform 6"/>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7" name="Group 7"/>
          <p:cNvGrpSpPr/>
          <p:nvPr/>
        </p:nvGrpSpPr>
        <p:grpSpPr>
          <a:xfrm>
            <a:off x="2460975" y="3810235"/>
            <a:ext cx="5963937" cy="4749867"/>
            <a:chOff x="0" y="0"/>
            <a:chExt cx="3622362" cy="2288224"/>
          </a:xfrm>
        </p:grpSpPr>
        <p:sp>
          <p:nvSpPr>
            <p:cNvPr id="8" name="Freeform 8"/>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0" name="Freeform 10"/>
          <p:cNvSpPr/>
          <p:nvPr/>
        </p:nvSpPr>
        <p:spPr>
          <a:xfrm rot="-6479695">
            <a:off x="1756169" y="3017872"/>
            <a:ext cx="1409611" cy="1369727"/>
          </a:xfrm>
          <a:custGeom>
            <a:avLst/>
            <a:gdLst/>
            <a:ahLst/>
            <a:cxnLst/>
            <a:rect l="l" t="t" r="r" b="b"/>
            <a:pathLst>
              <a:path w="1118040" h="1369727">
                <a:moveTo>
                  <a:pt x="0" y="0"/>
                </a:moveTo>
                <a:lnTo>
                  <a:pt x="1118039" y="0"/>
                </a:lnTo>
                <a:lnTo>
                  <a:pt x="1118039" y="1369727"/>
                </a:lnTo>
                <a:lnTo>
                  <a:pt x="0" y="1369727"/>
                </a:lnTo>
                <a:lnTo>
                  <a:pt x="0" y="0"/>
                </a:lnTo>
                <a:close/>
              </a:path>
            </a:pathLst>
          </a:custGeom>
          <a:blipFill>
            <a:blip r:embed="rId2"/>
            <a:stretch>
              <a:fillRect/>
            </a:stretch>
          </a:blipFill>
        </p:spPr>
      </p:sp>
      <p:sp>
        <p:nvSpPr>
          <p:cNvPr id="11" name="Freeform 11"/>
          <p:cNvSpPr/>
          <p:nvPr/>
        </p:nvSpPr>
        <p:spPr>
          <a:xfrm>
            <a:off x="8349084" y="8322222"/>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3"/>
            <a:stretch>
              <a:fillRect/>
            </a:stretch>
          </a:blipFill>
        </p:spPr>
      </p:sp>
      <p:grpSp>
        <p:nvGrpSpPr>
          <p:cNvPr id="12" name="Group 12"/>
          <p:cNvGrpSpPr/>
          <p:nvPr/>
        </p:nvGrpSpPr>
        <p:grpSpPr>
          <a:xfrm>
            <a:off x="10058479" y="3622371"/>
            <a:ext cx="6288930" cy="5039992"/>
            <a:chOff x="0" y="-618747"/>
            <a:chExt cx="3630108" cy="2909194"/>
          </a:xfrm>
        </p:grpSpPr>
        <p:sp>
          <p:nvSpPr>
            <p:cNvPr id="13" name="Freeform 13"/>
            <p:cNvSpPr/>
            <p:nvPr/>
          </p:nvSpPr>
          <p:spPr>
            <a:xfrm>
              <a:off x="0" y="-618747"/>
              <a:ext cx="3630108" cy="2909194"/>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14" name="Group 14"/>
          <p:cNvGrpSpPr/>
          <p:nvPr/>
        </p:nvGrpSpPr>
        <p:grpSpPr>
          <a:xfrm>
            <a:off x="10214266" y="3822347"/>
            <a:ext cx="5976690" cy="4741417"/>
            <a:chOff x="0" y="-589383"/>
            <a:chExt cx="3630108" cy="2879831"/>
          </a:xfrm>
        </p:grpSpPr>
        <p:sp>
          <p:nvSpPr>
            <p:cNvPr id="15" name="Freeform 15"/>
            <p:cNvSpPr/>
            <p:nvPr/>
          </p:nvSpPr>
          <p:spPr>
            <a:xfrm>
              <a:off x="0" y="-589383"/>
              <a:ext cx="3630108" cy="2879831"/>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7" name="Freeform 17"/>
          <p:cNvSpPr/>
          <p:nvPr/>
        </p:nvSpPr>
        <p:spPr>
          <a:xfrm rot="-6479695">
            <a:off x="9795924" y="3285745"/>
            <a:ext cx="1118040" cy="1369727"/>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2"/>
            <a:stretch>
              <a:fillRect/>
            </a:stretch>
          </a:blipFill>
        </p:spPr>
      </p:sp>
      <p:sp>
        <p:nvSpPr>
          <p:cNvPr id="18" name="Freeform 18"/>
          <p:cNvSpPr/>
          <p:nvPr/>
        </p:nvSpPr>
        <p:spPr>
          <a:xfrm>
            <a:off x="16151025" y="4317466"/>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3"/>
            <a:stretch>
              <a:fillRect/>
            </a:stretch>
          </a:blipFill>
        </p:spPr>
      </p:sp>
      <p:sp>
        <p:nvSpPr>
          <p:cNvPr id="19" name="Freeform 19"/>
          <p:cNvSpPr/>
          <p:nvPr/>
        </p:nvSpPr>
        <p:spPr>
          <a:xfrm>
            <a:off x="14450549" y="0"/>
            <a:ext cx="3837451" cy="3629397"/>
          </a:xfrm>
          <a:custGeom>
            <a:avLst/>
            <a:gdLst/>
            <a:ahLst/>
            <a:cxnLst/>
            <a:rect l="l" t="t" r="r" b="b"/>
            <a:pathLst>
              <a:path w="3837451" h="3629397">
                <a:moveTo>
                  <a:pt x="0" y="0"/>
                </a:moveTo>
                <a:lnTo>
                  <a:pt x="3837451" y="0"/>
                </a:lnTo>
                <a:lnTo>
                  <a:pt x="3837451" y="3629397"/>
                </a:lnTo>
                <a:lnTo>
                  <a:pt x="0" y="3629397"/>
                </a:lnTo>
                <a:lnTo>
                  <a:pt x="0" y="0"/>
                </a:lnTo>
                <a:close/>
              </a:path>
            </a:pathLst>
          </a:custGeom>
          <a:blipFill>
            <a:blip r:embed="rId4"/>
            <a:stretch>
              <a:fillRect l="-771" t="-14210" r="-15158" b="-119"/>
            </a:stretch>
          </a:blipFill>
        </p:spPr>
      </p:sp>
      <p:sp>
        <p:nvSpPr>
          <p:cNvPr id="20" name="Freeform 20"/>
          <p:cNvSpPr/>
          <p:nvPr/>
        </p:nvSpPr>
        <p:spPr>
          <a:xfrm>
            <a:off x="7831" y="8411287"/>
            <a:ext cx="2084739" cy="1913260"/>
          </a:xfrm>
          <a:custGeom>
            <a:avLst/>
            <a:gdLst/>
            <a:ahLst/>
            <a:cxnLst/>
            <a:rect l="l" t="t" r="r" b="b"/>
            <a:pathLst>
              <a:path w="2084739" h="1913260">
                <a:moveTo>
                  <a:pt x="0" y="0"/>
                </a:moveTo>
                <a:lnTo>
                  <a:pt x="2084739" y="0"/>
                </a:lnTo>
                <a:lnTo>
                  <a:pt x="2084739" y="1913261"/>
                </a:lnTo>
                <a:lnTo>
                  <a:pt x="0" y="1913261"/>
                </a:lnTo>
                <a:lnTo>
                  <a:pt x="0" y="0"/>
                </a:lnTo>
                <a:close/>
              </a:path>
            </a:pathLst>
          </a:custGeom>
          <a:blipFill>
            <a:blip r:embed="rId5"/>
            <a:stretch>
              <a:fillRect l="-21559" b="-29804"/>
            </a:stretch>
          </a:blipFill>
        </p:spPr>
      </p:sp>
      <p:sp>
        <p:nvSpPr>
          <p:cNvPr id="23" name="Freeform 23"/>
          <p:cNvSpPr/>
          <p:nvPr/>
        </p:nvSpPr>
        <p:spPr>
          <a:xfrm rot="-5400000">
            <a:off x="-909958" y="2270836"/>
            <a:ext cx="3028394" cy="544122"/>
          </a:xfrm>
          <a:custGeom>
            <a:avLst/>
            <a:gdLst/>
            <a:ahLst/>
            <a:cxnLst/>
            <a:rect l="l" t="t" r="r" b="b"/>
            <a:pathLst>
              <a:path w="3028394" h="544122">
                <a:moveTo>
                  <a:pt x="0" y="0"/>
                </a:moveTo>
                <a:lnTo>
                  <a:pt x="3028394" y="0"/>
                </a:lnTo>
                <a:lnTo>
                  <a:pt x="3028394" y="544122"/>
                </a:lnTo>
                <a:lnTo>
                  <a:pt x="0" y="544122"/>
                </a:lnTo>
                <a:lnTo>
                  <a:pt x="0" y="0"/>
                </a:lnTo>
                <a:close/>
              </a:path>
            </a:pathLst>
          </a:custGeom>
          <a:blipFill>
            <a:blip r:embed="rId6"/>
            <a:stretch>
              <a:fillRect/>
            </a:stretch>
          </a:blipFill>
        </p:spPr>
      </p:sp>
      <p:sp>
        <p:nvSpPr>
          <p:cNvPr id="24" name="Freeform 24"/>
          <p:cNvSpPr/>
          <p:nvPr/>
        </p:nvSpPr>
        <p:spPr>
          <a:xfrm rot="-446954">
            <a:off x="16407355" y="8312905"/>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7"/>
            <a:stretch>
              <a:fillRect/>
            </a:stretch>
          </a:blipFill>
        </p:spPr>
      </p:sp>
      <p:sp>
        <p:nvSpPr>
          <p:cNvPr id="25" name="Rectangle 24"/>
          <p:cNvSpPr/>
          <p:nvPr/>
        </p:nvSpPr>
        <p:spPr>
          <a:xfrm>
            <a:off x="7376722" y="2379842"/>
            <a:ext cx="3927678" cy="971356"/>
          </a:xfrm>
          <a:prstGeom prst="rect">
            <a:avLst/>
          </a:prstGeom>
        </p:spPr>
        <p:txBody>
          <a:bodyPr wrap="none">
            <a:spAutoFit/>
          </a:bodyPr>
          <a:lstStyle/>
          <a:p>
            <a:pPr algn="just">
              <a:lnSpc>
                <a:spcPct val="115000"/>
              </a:lnSpc>
              <a:spcAft>
                <a:spcPts val="0"/>
              </a:spcAft>
            </a:pPr>
            <a:r>
              <a:rPr lang="vi-VN" sz="54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 Cách thức</a:t>
            </a:r>
            <a:endParaRPr lang="en-GB" sz="5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 name="Rectangle 25"/>
          <p:cNvSpPr/>
          <p:nvPr/>
        </p:nvSpPr>
        <p:spPr>
          <a:xfrm>
            <a:off x="2754246" y="4286747"/>
            <a:ext cx="5376642" cy="4056495"/>
          </a:xfrm>
          <a:prstGeom prst="rect">
            <a:avLst/>
          </a:prstGeom>
        </p:spPr>
        <p:txBody>
          <a:bodyPr wrap="square">
            <a:spAutoFit/>
          </a:bodyPr>
          <a:lstStyle/>
          <a:p>
            <a:pPr algn="just">
              <a:lnSpc>
                <a:spcPct val="115000"/>
              </a:lnSpc>
              <a:spcAft>
                <a:spcPts val="0"/>
              </a:spcAft>
            </a:pPr>
            <a:r>
              <a:rPr lang="vi-VN" sz="3200">
                <a:latin typeface="Times New Roman" panose="02020603050405020304" pitchFamily="18" charset="0"/>
                <a:ea typeface="Times New Roman" panose="02020603050405020304" pitchFamily="18" charset="0"/>
                <a:cs typeface="Times New Roman" panose="02020603050405020304" pitchFamily="18" charset="0"/>
              </a:rPr>
              <a:t>Hiểu một tác phẩm truyện không phải chỉ hiểu nội dung như chủ đề, tình cảm, thái độ của nhà văn... mà cần nhận biết và hiểu được các yếu tố hình thức và tác dụng của chúng trong việc biểu đạt nội dung.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ectangle 26"/>
          <p:cNvSpPr/>
          <p:nvPr/>
        </p:nvSpPr>
        <p:spPr>
          <a:xfrm>
            <a:off x="10501677" y="4655366"/>
            <a:ext cx="5385549" cy="2862322"/>
          </a:xfrm>
          <a:prstGeom prst="rect">
            <a:avLst/>
          </a:prstGeom>
        </p:spPr>
        <p:txBody>
          <a:bodyPr wrap="square">
            <a:spAutoFit/>
          </a:bodyPr>
          <a:lstStyle/>
          <a:p>
            <a:pPr algn="just"/>
            <a:r>
              <a:rPr lang="vi-VN" sz="3600">
                <a:latin typeface="Times New Roman" panose="02020603050405020304" pitchFamily="18" charset="0"/>
                <a:ea typeface="Times New Roman" panose="02020603050405020304" pitchFamily="18" charset="0"/>
                <a:cs typeface="Times New Roman" panose="02020603050405020304" pitchFamily="18" charset="0"/>
              </a:rPr>
              <a:t>Các yếu tố hình thức của truyện thường được chú ý phân tích là nghệ thuật xây dựng nhân vật, cốt truyện, ngôi kể, tình tiết, lời văn,...</a:t>
            </a:r>
            <a:endParaRPr lang="en-GB" sz="4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rot="-10800000">
            <a:off x="15627505" y="7784091"/>
            <a:ext cx="2660495" cy="2502909"/>
          </a:xfrm>
          <a:custGeom>
            <a:avLst/>
            <a:gdLst/>
            <a:ahLst/>
            <a:cxnLst/>
            <a:rect l="l" t="t" r="r" b="b"/>
            <a:pathLst>
              <a:path w="2660495" h="2502909">
                <a:moveTo>
                  <a:pt x="0" y="0"/>
                </a:moveTo>
                <a:lnTo>
                  <a:pt x="2660495" y="0"/>
                </a:lnTo>
                <a:lnTo>
                  <a:pt x="2660495" y="2502909"/>
                </a:lnTo>
                <a:lnTo>
                  <a:pt x="0" y="2502909"/>
                </a:lnTo>
                <a:lnTo>
                  <a:pt x="0" y="0"/>
                </a:lnTo>
                <a:close/>
              </a:path>
            </a:pathLst>
          </a:custGeom>
          <a:blipFill>
            <a:blip r:embed="rId1">
              <a:extLst>
                <a:ext uri="{96DAC541-7B7A-43D3-8B79-37D633B846F1}">
                  <asvg:svgBlip xmlns:asvg="http://schemas.microsoft.com/office/drawing/2016/SVG/main" r:embed="rId2"/>
                </a:ext>
              </a:extLst>
            </a:blip>
            <a:stretch>
              <a:fillRect l="-31086" t="-29760"/>
            </a:stretch>
          </a:blipFill>
        </p:spPr>
      </p:sp>
      <p:sp>
        <p:nvSpPr>
          <p:cNvPr id="3" name="TextBox 3"/>
          <p:cNvSpPr txBox="1"/>
          <p:nvPr/>
        </p:nvSpPr>
        <p:spPr>
          <a:xfrm>
            <a:off x="3816255" y="1488844"/>
            <a:ext cx="11079113" cy="1661993"/>
          </a:xfrm>
          <a:prstGeom prst="rect">
            <a:avLst/>
          </a:prstGeom>
        </p:spPr>
        <p:txBody>
          <a:bodyPr wrap="square" lIns="0" tIns="0" rIns="0" bIns="0" rtlCol="0" anchor="t">
            <a:spAutoFit/>
          </a:bodyPr>
          <a:lstStyle/>
          <a:p>
            <a:pPr algn="ctr"/>
            <a:r>
              <a:rPr lang="vi-VN" sz="5400" b="1">
                <a:latin typeface="Times New Roman" panose="02020603050405020304" pitchFamily="18" charset="0"/>
                <a:cs typeface="Times New Roman" panose="02020603050405020304" pitchFamily="18" charset="0"/>
              </a:rPr>
              <a:t>Ví dụ: Đoạn văn đã phân tích nghệ thuật xây dựng nhân vật</a:t>
            </a:r>
            <a:endParaRPr lang="en-US" sz="5400" spc="288">
              <a:solidFill>
                <a:srgbClr val="DF98B6"/>
              </a:solidFill>
              <a:latin typeface="Times New Roman" panose="02020603050405020304" pitchFamily="18" charset="0"/>
              <a:cs typeface="Times New Roman" panose="02020603050405020304" pitchFamily="18" charset="0"/>
            </a:endParaRPr>
          </a:p>
        </p:txBody>
      </p:sp>
      <p:sp>
        <p:nvSpPr>
          <p:cNvPr id="4" name="Freeform 4"/>
          <p:cNvSpPr/>
          <p:nvPr/>
        </p:nvSpPr>
        <p:spPr>
          <a:xfrm rot="7727625">
            <a:off x="1798469" y="292512"/>
            <a:ext cx="1871481" cy="1796622"/>
          </a:xfrm>
          <a:custGeom>
            <a:avLst/>
            <a:gdLst/>
            <a:ahLst/>
            <a:cxnLst/>
            <a:rect l="l" t="t" r="r" b="b"/>
            <a:pathLst>
              <a:path w="1871481" h="1796622">
                <a:moveTo>
                  <a:pt x="0" y="0"/>
                </a:moveTo>
                <a:lnTo>
                  <a:pt x="1871481" y="0"/>
                </a:lnTo>
                <a:lnTo>
                  <a:pt x="1871481" y="1796621"/>
                </a:lnTo>
                <a:lnTo>
                  <a:pt x="0" y="1796621"/>
                </a:lnTo>
                <a:lnTo>
                  <a:pt x="0" y="0"/>
                </a:lnTo>
                <a:close/>
              </a:path>
            </a:pathLst>
          </a:custGeom>
          <a:blipFill>
            <a:blip r:embed="rId3"/>
            <a:stretch>
              <a:fillRect/>
            </a:stretch>
          </a:blipFill>
        </p:spPr>
      </p:sp>
      <p:sp>
        <p:nvSpPr>
          <p:cNvPr id="5" name="Freeform 5"/>
          <p:cNvSpPr/>
          <p:nvPr/>
        </p:nvSpPr>
        <p:spPr>
          <a:xfrm>
            <a:off x="0" y="8539433"/>
            <a:ext cx="1095507" cy="1747567"/>
          </a:xfrm>
          <a:custGeom>
            <a:avLst/>
            <a:gdLst/>
            <a:ahLst/>
            <a:cxnLst/>
            <a:rect l="l" t="t" r="r" b="b"/>
            <a:pathLst>
              <a:path w="1095507" h="1747567">
                <a:moveTo>
                  <a:pt x="0" y="0"/>
                </a:moveTo>
                <a:lnTo>
                  <a:pt x="1095507" y="0"/>
                </a:lnTo>
                <a:lnTo>
                  <a:pt x="1095507" y="1747567"/>
                </a:lnTo>
                <a:lnTo>
                  <a:pt x="0" y="1747567"/>
                </a:lnTo>
                <a:lnTo>
                  <a:pt x="0" y="0"/>
                </a:lnTo>
                <a:close/>
              </a:path>
            </a:pathLst>
          </a:custGeom>
          <a:blipFill>
            <a:blip r:embed="rId4">
              <a:extLst>
                <a:ext uri="{96DAC541-7B7A-43D3-8B79-37D633B846F1}">
                  <asvg:svgBlip xmlns:asvg="http://schemas.microsoft.com/office/drawing/2016/SVG/main" r:embed="rId5"/>
                </a:ext>
              </a:extLst>
            </a:blip>
            <a:stretch>
              <a:fillRect l="-523" b="-8181"/>
            </a:stretch>
          </a:blipFill>
        </p:spPr>
      </p:sp>
      <p:sp>
        <p:nvSpPr>
          <p:cNvPr id="6" name="Freeform 6"/>
          <p:cNvSpPr/>
          <p:nvPr/>
        </p:nvSpPr>
        <p:spPr>
          <a:xfrm>
            <a:off x="13882834" y="13748"/>
            <a:ext cx="4417625" cy="2668046"/>
          </a:xfrm>
          <a:custGeom>
            <a:avLst/>
            <a:gdLst/>
            <a:ahLst/>
            <a:cxnLst/>
            <a:rect l="l" t="t" r="r" b="b"/>
            <a:pathLst>
              <a:path w="4417625" h="2668046">
                <a:moveTo>
                  <a:pt x="0" y="0"/>
                </a:moveTo>
                <a:lnTo>
                  <a:pt x="4417625" y="0"/>
                </a:lnTo>
                <a:lnTo>
                  <a:pt x="4417625" y="2668046"/>
                </a:lnTo>
                <a:lnTo>
                  <a:pt x="0" y="2668046"/>
                </a:lnTo>
                <a:lnTo>
                  <a:pt x="0" y="0"/>
                </a:lnTo>
                <a:close/>
              </a:path>
            </a:pathLst>
          </a:custGeom>
          <a:blipFill>
            <a:blip r:embed="rId6">
              <a:extLst>
                <a:ext uri="{96DAC541-7B7A-43D3-8B79-37D633B846F1}">
                  <asvg:svgBlip xmlns:asvg="http://schemas.microsoft.com/office/drawing/2016/SVG/main" r:embed="rId7"/>
                </a:ext>
              </a:extLst>
            </a:blip>
            <a:stretch>
              <a:fillRect t="-129729" r="-107365"/>
            </a:stretch>
          </a:blipFill>
        </p:spPr>
      </p:sp>
      <p:sp>
        <p:nvSpPr>
          <p:cNvPr id="7" name="AutoShape 7"/>
          <p:cNvSpPr/>
          <p:nvPr/>
        </p:nvSpPr>
        <p:spPr>
          <a:xfrm>
            <a:off x="66078" y="5143500"/>
            <a:ext cx="18221922" cy="0"/>
          </a:xfrm>
          <a:prstGeom prst="line">
            <a:avLst/>
          </a:prstGeom>
          <a:ln w="47625" cap="flat">
            <a:solidFill>
              <a:srgbClr val="60699E"/>
            </a:solidFill>
            <a:prstDash val="lgDash"/>
            <a:headEnd type="none" w="sm" len="sm"/>
            <a:tailEnd type="none" w="sm" len="sm"/>
          </a:ln>
        </p:spPr>
      </p:sp>
      <p:sp>
        <p:nvSpPr>
          <p:cNvPr id="8" name="Freeform 8"/>
          <p:cNvSpPr/>
          <p:nvPr/>
        </p:nvSpPr>
        <p:spPr>
          <a:xfrm>
            <a:off x="1570087" y="4699059"/>
            <a:ext cx="6621413" cy="4891149"/>
          </a:xfrm>
          <a:custGeom>
            <a:avLst/>
            <a:gdLst/>
            <a:ahLst/>
            <a:cxnLst/>
            <a:rect l="l" t="t" r="r" b="b"/>
            <a:pathLst>
              <a:path w="4544322" h="4891149">
                <a:moveTo>
                  <a:pt x="0" y="0"/>
                </a:moveTo>
                <a:lnTo>
                  <a:pt x="4544322" y="0"/>
                </a:lnTo>
                <a:lnTo>
                  <a:pt x="4544322" y="4891150"/>
                </a:lnTo>
                <a:lnTo>
                  <a:pt x="0" y="489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TextBox 9"/>
          <p:cNvSpPr txBox="1"/>
          <p:nvPr/>
        </p:nvSpPr>
        <p:spPr>
          <a:xfrm>
            <a:off x="1869106" y="5770278"/>
            <a:ext cx="6023373" cy="3877985"/>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Câu 1: thực hiện chức năng chuyển đoạn và liên kết.</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Câu 2: Nêu yếu tố hình thức cần phân tích.</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Câu 3: Xác định yếu tố hình thức cần phân tích:ngôn ngữ nhân vật.</a:t>
            </a:r>
            <a:endParaRPr lang="en-GB" sz="3600">
              <a:latin typeface="Times New Roman" panose="02020603050405020304" pitchFamily="18" charset="0"/>
              <a:cs typeface="Times New Roman" panose="02020603050405020304" pitchFamily="18" charset="0"/>
            </a:endParaRPr>
          </a:p>
        </p:txBody>
      </p:sp>
      <p:sp>
        <p:nvSpPr>
          <p:cNvPr id="10" name="Freeform 10"/>
          <p:cNvSpPr/>
          <p:nvPr/>
        </p:nvSpPr>
        <p:spPr>
          <a:xfrm>
            <a:off x="5919339" y="4572074"/>
            <a:ext cx="638979" cy="859263"/>
          </a:xfrm>
          <a:custGeom>
            <a:avLst/>
            <a:gdLst/>
            <a:ahLst/>
            <a:cxnLst/>
            <a:rect l="l" t="t" r="r" b="b"/>
            <a:pathLst>
              <a:path w="638979" h="859263">
                <a:moveTo>
                  <a:pt x="0" y="0"/>
                </a:moveTo>
                <a:lnTo>
                  <a:pt x="638979" y="0"/>
                </a:lnTo>
                <a:lnTo>
                  <a:pt x="638979" y="859263"/>
                </a:lnTo>
                <a:lnTo>
                  <a:pt x="0" y="8592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10096500" y="4699059"/>
            <a:ext cx="6621412" cy="4891149"/>
          </a:xfrm>
          <a:custGeom>
            <a:avLst/>
            <a:gdLst/>
            <a:ahLst/>
            <a:cxnLst/>
            <a:rect l="l" t="t" r="r" b="b"/>
            <a:pathLst>
              <a:path w="4544322" h="4891149">
                <a:moveTo>
                  <a:pt x="0" y="0"/>
                </a:moveTo>
                <a:lnTo>
                  <a:pt x="4544322" y="0"/>
                </a:lnTo>
                <a:lnTo>
                  <a:pt x="4544322" y="4891150"/>
                </a:lnTo>
                <a:lnTo>
                  <a:pt x="0" y="489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TextBox 12"/>
          <p:cNvSpPr txBox="1"/>
          <p:nvPr/>
        </p:nvSpPr>
        <p:spPr>
          <a:xfrm>
            <a:off x="10350066" y="5845670"/>
            <a:ext cx="5996470" cy="3323987"/>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Câu 4: Nêu bằng chứng tiêu biểu, xác thực để làm rõ cho các yếu tố.</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Câu 5: Nhận xét về tác dụng của yếu tố hình thức vừa tìm hiểu</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Câu 6: Diễn giải thêm tác dụng.</a:t>
            </a:r>
            <a:endParaRPr lang="en-GB" sz="3600">
              <a:latin typeface="Times New Roman" panose="02020603050405020304" pitchFamily="18" charset="0"/>
              <a:cs typeface="Times New Roman" panose="02020603050405020304" pitchFamily="18" charset="0"/>
            </a:endParaRPr>
          </a:p>
        </p:txBody>
      </p:sp>
      <p:sp>
        <p:nvSpPr>
          <p:cNvPr id="13" name="Freeform 13"/>
          <p:cNvSpPr/>
          <p:nvPr/>
        </p:nvSpPr>
        <p:spPr>
          <a:xfrm>
            <a:off x="12368661" y="4572074"/>
            <a:ext cx="638979" cy="859263"/>
          </a:xfrm>
          <a:custGeom>
            <a:avLst/>
            <a:gdLst/>
            <a:ahLst/>
            <a:cxnLst/>
            <a:rect l="l" t="t" r="r" b="b"/>
            <a:pathLst>
              <a:path w="638979" h="859263">
                <a:moveTo>
                  <a:pt x="0" y="0"/>
                </a:moveTo>
                <a:lnTo>
                  <a:pt x="638979" y="0"/>
                </a:lnTo>
                <a:lnTo>
                  <a:pt x="638979" y="859263"/>
                </a:lnTo>
                <a:lnTo>
                  <a:pt x="0" y="8592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643628" y="766090"/>
            <a:ext cx="926459" cy="1163362"/>
          </a:xfrm>
          <a:custGeom>
            <a:avLst/>
            <a:gdLst/>
            <a:ahLst/>
            <a:cxnLst/>
            <a:rect l="l" t="t" r="r" b="b"/>
            <a:pathLst>
              <a:path w="926459" h="1163362">
                <a:moveTo>
                  <a:pt x="0" y="0"/>
                </a:moveTo>
                <a:lnTo>
                  <a:pt x="926459" y="0"/>
                </a:lnTo>
                <a:lnTo>
                  <a:pt x="926459" y="1163362"/>
                </a:lnTo>
                <a:lnTo>
                  <a:pt x="0" y="1163362"/>
                </a:lnTo>
                <a:lnTo>
                  <a:pt x="0" y="0"/>
                </a:lnTo>
                <a:close/>
              </a:path>
            </a:pathLst>
          </a:custGeom>
          <a:blipFill>
            <a:blip r:embed="rId12"/>
            <a:stretch>
              <a:fillRect/>
            </a:stretch>
          </a:blipFill>
        </p:spPr>
      </p:sp>
      <p:sp>
        <p:nvSpPr>
          <p:cNvPr id="15" name="Freeform 15"/>
          <p:cNvSpPr/>
          <p:nvPr/>
        </p:nvSpPr>
        <p:spPr>
          <a:xfrm rot="-10800000">
            <a:off x="7273469" y="313328"/>
            <a:ext cx="3028394" cy="544122"/>
          </a:xfrm>
          <a:custGeom>
            <a:avLst/>
            <a:gdLst/>
            <a:ahLst/>
            <a:cxnLst/>
            <a:rect l="l" t="t" r="r" b="b"/>
            <a:pathLst>
              <a:path w="3028394" h="544122">
                <a:moveTo>
                  <a:pt x="0" y="0"/>
                </a:moveTo>
                <a:lnTo>
                  <a:pt x="3028394" y="0"/>
                </a:lnTo>
                <a:lnTo>
                  <a:pt x="3028394" y="544122"/>
                </a:lnTo>
                <a:lnTo>
                  <a:pt x="0" y="544122"/>
                </a:lnTo>
                <a:lnTo>
                  <a:pt x="0" y="0"/>
                </a:lnTo>
                <a:close/>
              </a:path>
            </a:pathLst>
          </a:custGeom>
          <a:blipFill>
            <a:blip r:embed="rId13"/>
            <a:stretch>
              <a:fillRect/>
            </a:stretch>
          </a:blipFill>
        </p:spPr>
      </p:sp>
      <p:sp>
        <p:nvSpPr>
          <p:cNvPr id="16" name="Freeform 16"/>
          <p:cNvSpPr/>
          <p:nvPr/>
        </p:nvSpPr>
        <p:spPr>
          <a:xfrm rot="-7650384">
            <a:off x="16679529" y="6040902"/>
            <a:ext cx="1080159" cy="897514"/>
          </a:xfrm>
          <a:custGeom>
            <a:avLst/>
            <a:gdLst/>
            <a:ahLst/>
            <a:cxnLst/>
            <a:rect l="l" t="t" r="r" b="b"/>
            <a:pathLst>
              <a:path w="1080159" h="897514">
                <a:moveTo>
                  <a:pt x="0" y="0"/>
                </a:moveTo>
                <a:lnTo>
                  <a:pt x="1080158" y="0"/>
                </a:lnTo>
                <a:lnTo>
                  <a:pt x="1080158" y="897514"/>
                </a:lnTo>
                <a:lnTo>
                  <a:pt x="0" y="897514"/>
                </a:lnTo>
                <a:lnTo>
                  <a:pt x="0" y="0"/>
                </a:lnTo>
                <a:close/>
              </a:path>
            </a:pathLst>
          </a:custGeom>
          <a:blipFill>
            <a:blip r:embed="rId14"/>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1129893" y="690756"/>
            <a:ext cx="16028214" cy="8905489"/>
          </a:xfrm>
          <a:custGeom>
            <a:avLst/>
            <a:gdLst/>
            <a:ahLst/>
            <a:cxnLst/>
            <a:rect l="l" t="t" r="r" b="b"/>
            <a:pathLst>
              <a:path w="16028214" h="8905489">
                <a:moveTo>
                  <a:pt x="0" y="0"/>
                </a:moveTo>
                <a:lnTo>
                  <a:pt x="16028214" y="0"/>
                </a:lnTo>
                <a:lnTo>
                  <a:pt x="16028214" y="8905488"/>
                </a:lnTo>
                <a:lnTo>
                  <a:pt x="0" y="890548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503670" y="898431"/>
            <a:ext cx="15280661" cy="8490138"/>
          </a:xfrm>
          <a:custGeom>
            <a:avLst/>
            <a:gdLst/>
            <a:ahLst/>
            <a:cxnLst/>
            <a:rect l="l" t="t" r="r" b="b"/>
            <a:pathLst>
              <a:path w="15280661" h="8490138">
                <a:moveTo>
                  <a:pt x="0" y="0"/>
                </a:moveTo>
                <a:lnTo>
                  <a:pt x="15280660" y="0"/>
                </a:lnTo>
                <a:lnTo>
                  <a:pt x="15280660" y="8490138"/>
                </a:lnTo>
                <a:lnTo>
                  <a:pt x="0" y="84901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3858935" y="2686666"/>
            <a:ext cx="13112284" cy="4431983"/>
          </a:xfrm>
          <a:prstGeom prst="rect">
            <a:avLst/>
          </a:prstGeom>
        </p:spPr>
        <p:txBody>
          <a:bodyPr wrap="square" lIns="0" tIns="0" rIns="0" bIns="0" rtlCol="0" anchor="t">
            <a:spAutoFit/>
          </a:bodyPr>
          <a:lstStyle/>
          <a:p>
            <a:pPr lvl="0"/>
            <a:r>
              <a:rPr lang="vi-VN" sz="7200">
                <a:latin typeface="+mj-lt"/>
              </a:rPr>
              <a:t>Nội dung truyện</a:t>
            </a:r>
            <a:endParaRPr lang="en-GB" sz="7200">
              <a:latin typeface="+mj-lt"/>
            </a:endParaRPr>
          </a:p>
          <a:p>
            <a:pPr lvl="0"/>
            <a:r>
              <a:rPr lang="vi-VN" sz="7200">
                <a:latin typeface="+mj-lt"/>
              </a:rPr>
              <a:t>Đề tài, cốt truyện</a:t>
            </a:r>
            <a:endParaRPr lang="en-GB" sz="7200">
              <a:latin typeface="+mj-lt"/>
            </a:endParaRPr>
          </a:p>
          <a:p>
            <a:pPr lvl="0"/>
            <a:r>
              <a:rPr lang="vi-VN" sz="7200">
                <a:latin typeface="+mj-lt"/>
              </a:rPr>
              <a:t>Nhân vật </a:t>
            </a:r>
            <a:endParaRPr lang="en-GB" sz="7200">
              <a:latin typeface="+mj-lt"/>
            </a:endParaRPr>
          </a:p>
          <a:p>
            <a:pPr lvl="0"/>
            <a:r>
              <a:rPr lang="vi-VN" sz="7200">
                <a:latin typeface="+mj-lt"/>
              </a:rPr>
              <a:t>Nghệ thuật xây dựng truyện...</a:t>
            </a:r>
            <a:endParaRPr lang="en-GB" sz="7200">
              <a:latin typeface="+mj-lt"/>
            </a:endParaRPr>
          </a:p>
        </p:txBody>
      </p:sp>
      <p:sp>
        <p:nvSpPr>
          <p:cNvPr id="6" name="Freeform 6"/>
          <p:cNvSpPr/>
          <p:nvPr/>
        </p:nvSpPr>
        <p:spPr>
          <a:xfrm>
            <a:off x="2382098" y="1555825"/>
            <a:ext cx="822511" cy="1032833"/>
          </a:xfrm>
          <a:custGeom>
            <a:avLst/>
            <a:gdLst/>
            <a:ahLst/>
            <a:cxnLst/>
            <a:rect l="l" t="t" r="r" b="b"/>
            <a:pathLst>
              <a:path w="822511" h="1032833">
                <a:moveTo>
                  <a:pt x="0" y="0"/>
                </a:moveTo>
                <a:lnTo>
                  <a:pt x="822511" y="0"/>
                </a:lnTo>
                <a:lnTo>
                  <a:pt x="822511" y="1032834"/>
                </a:lnTo>
                <a:lnTo>
                  <a:pt x="0" y="10328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a:off x="15462981" y="690756"/>
            <a:ext cx="1796319" cy="1995910"/>
          </a:xfrm>
          <a:custGeom>
            <a:avLst/>
            <a:gdLst/>
            <a:ahLst/>
            <a:cxnLst/>
            <a:rect l="l" t="t" r="r" b="b"/>
            <a:pathLst>
              <a:path w="1796319" h="1995910">
                <a:moveTo>
                  <a:pt x="1796319" y="0"/>
                </a:moveTo>
                <a:lnTo>
                  <a:pt x="0" y="0"/>
                </a:lnTo>
                <a:lnTo>
                  <a:pt x="0" y="1995909"/>
                </a:lnTo>
                <a:lnTo>
                  <a:pt x="1796319" y="1995909"/>
                </a:lnTo>
                <a:lnTo>
                  <a:pt x="1796319"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rot="1097580" flipH="1">
            <a:off x="1243278" y="501797"/>
            <a:ext cx="1284901" cy="1574152"/>
          </a:xfrm>
          <a:custGeom>
            <a:avLst/>
            <a:gdLst/>
            <a:ahLst/>
            <a:cxnLst/>
            <a:rect l="l" t="t" r="r" b="b"/>
            <a:pathLst>
              <a:path w="1284901" h="1574152">
                <a:moveTo>
                  <a:pt x="1284901" y="0"/>
                </a:moveTo>
                <a:lnTo>
                  <a:pt x="0" y="0"/>
                </a:lnTo>
                <a:lnTo>
                  <a:pt x="0" y="1574151"/>
                </a:lnTo>
                <a:lnTo>
                  <a:pt x="1284901" y="1574151"/>
                </a:lnTo>
                <a:lnTo>
                  <a:pt x="1284901"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rot="-446954">
            <a:off x="15918690" y="856444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Freeform 11"/>
          <p:cNvSpPr/>
          <p:nvPr/>
        </p:nvSpPr>
        <p:spPr>
          <a:xfrm rot="572939">
            <a:off x="724545" y="8237807"/>
            <a:ext cx="1521321" cy="1264080"/>
          </a:xfrm>
          <a:custGeom>
            <a:avLst/>
            <a:gdLst/>
            <a:ahLst/>
            <a:cxnLst/>
            <a:rect l="l" t="t" r="r" b="b"/>
            <a:pathLst>
              <a:path w="1521321" h="1264080">
                <a:moveTo>
                  <a:pt x="0" y="0"/>
                </a:moveTo>
                <a:lnTo>
                  <a:pt x="1521322" y="0"/>
                </a:lnTo>
                <a:lnTo>
                  <a:pt x="1521322" y="1264080"/>
                </a:lnTo>
                <a:lnTo>
                  <a:pt x="0" y="126408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067075" y="-443067"/>
            <a:ext cx="5268715" cy="11173134"/>
            <a:chOff x="0" y="0"/>
            <a:chExt cx="662484" cy="1404901"/>
          </a:xfrm>
        </p:grpSpPr>
        <p:sp>
          <p:nvSpPr>
            <p:cNvPr id="3" name="Freeform 3"/>
            <p:cNvSpPr/>
            <p:nvPr/>
          </p:nvSpPr>
          <p:spPr>
            <a:xfrm>
              <a:off x="0" y="0"/>
              <a:ext cx="662484" cy="1404901"/>
            </a:xfrm>
            <a:custGeom>
              <a:avLst/>
              <a:gdLst/>
              <a:ahLst/>
              <a:cxnLst/>
              <a:rect l="l" t="t" r="r" b="b"/>
              <a:pathLst>
                <a:path w="662484" h="1404901">
                  <a:moveTo>
                    <a:pt x="220947" y="1385832"/>
                  </a:moveTo>
                  <a:cubicBezTo>
                    <a:pt x="254911" y="1397345"/>
                    <a:pt x="293524" y="1404901"/>
                    <a:pt x="331420" y="1404901"/>
                  </a:cubicBezTo>
                  <a:cubicBezTo>
                    <a:pt x="369318" y="1404901"/>
                    <a:pt x="405785" y="1398424"/>
                    <a:pt x="439391" y="1386910"/>
                  </a:cubicBezTo>
                  <a:cubicBezTo>
                    <a:pt x="440107" y="1386550"/>
                    <a:pt x="440822" y="1386550"/>
                    <a:pt x="441537" y="1386191"/>
                  </a:cubicBezTo>
                  <a:cubicBezTo>
                    <a:pt x="567741" y="1340136"/>
                    <a:pt x="660696" y="1218522"/>
                    <a:pt x="662484" y="1063246"/>
                  </a:cubicBezTo>
                  <a:lnTo>
                    <a:pt x="662484" y="0"/>
                  </a:lnTo>
                  <a:lnTo>
                    <a:pt x="0" y="0"/>
                  </a:lnTo>
                  <a:lnTo>
                    <a:pt x="0" y="1062457"/>
                  </a:lnTo>
                  <a:cubicBezTo>
                    <a:pt x="1788" y="1219241"/>
                    <a:pt x="93313" y="1340856"/>
                    <a:pt x="220947" y="1385832"/>
                  </a:cubicBezTo>
                  <a:close/>
                </a:path>
              </a:pathLst>
            </a:custGeom>
            <a:solidFill>
              <a:srgbClr val="60699E"/>
            </a:solidFill>
          </p:spPr>
        </p:sp>
        <p:sp>
          <p:nvSpPr>
            <p:cNvPr id="4" name="TextBox 4"/>
            <p:cNvSpPr txBox="1"/>
            <p:nvPr/>
          </p:nvSpPr>
          <p:spPr>
            <a:xfrm>
              <a:off x="0" y="-38100"/>
              <a:ext cx="662484" cy="1316001"/>
            </a:xfrm>
            <a:prstGeom prst="rect">
              <a:avLst/>
            </a:prstGeom>
          </p:spPr>
          <p:txBody>
            <a:bodyPr lIns="50800" tIns="50800" rIns="50800" bIns="50800" rtlCol="0" anchor="ctr"/>
            <a:lstStyle/>
            <a:p>
              <a:pPr algn="ctr">
                <a:lnSpc>
                  <a:spcPts val="2660"/>
                </a:lnSpc>
                <a:spcBef>
                  <a:spcPct val="0"/>
                </a:spcBef>
              </a:pPr>
            </a:p>
          </p:txBody>
        </p:sp>
      </p:grpSp>
      <p:sp>
        <p:nvSpPr>
          <p:cNvPr id="5" name="TextBox 5"/>
          <p:cNvSpPr txBox="1"/>
          <p:nvPr/>
        </p:nvSpPr>
        <p:spPr>
          <a:xfrm>
            <a:off x="693619" y="3855626"/>
            <a:ext cx="7311321" cy="1769715"/>
          </a:xfrm>
          <a:prstGeom prst="rect">
            <a:avLst/>
          </a:prstGeom>
        </p:spPr>
        <p:txBody>
          <a:bodyPr lIns="0" tIns="0" rIns="0" bIns="0" rtlCol="0" anchor="t">
            <a:spAutoFit/>
          </a:bodyPr>
          <a:lstStyle/>
          <a:p>
            <a:r>
              <a:rPr lang="vi-VN" sz="115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 Bài tập </a:t>
            </a:r>
            <a:endParaRPr lang="en-GB" sz="115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15" name="Freeform 15"/>
          <p:cNvSpPr/>
          <p:nvPr/>
        </p:nvSpPr>
        <p:spPr>
          <a:xfrm rot="8579544">
            <a:off x="12813639" y="2860664"/>
            <a:ext cx="751303" cy="624264"/>
          </a:xfrm>
          <a:custGeom>
            <a:avLst/>
            <a:gdLst/>
            <a:ahLst/>
            <a:cxnLst/>
            <a:rect l="l" t="t" r="r" b="b"/>
            <a:pathLst>
              <a:path w="751303" h="624264">
                <a:moveTo>
                  <a:pt x="0" y="0"/>
                </a:moveTo>
                <a:lnTo>
                  <a:pt x="751303" y="0"/>
                </a:lnTo>
                <a:lnTo>
                  <a:pt x="751303" y="624264"/>
                </a:lnTo>
                <a:lnTo>
                  <a:pt x="0" y="624264"/>
                </a:lnTo>
                <a:lnTo>
                  <a:pt x="0" y="0"/>
                </a:lnTo>
                <a:close/>
              </a:path>
            </a:pathLst>
          </a:custGeom>
          <a:blipFill>
            <a:blip r:embed="rId1"/>
            <a:stretch>
              <a:fillRect/>
            </a:stretch>
          </a:blipFill>
        </p:spPr>
      </p:sp>
      <p:sp>
        <p:nvSpPr>
          <p:cNvPr id="16" name="Freeform 16"/>
          <p:cNvSpPr/>
          <p:nvPr/>
        </p:nvSpPr>
        <p:spPr>
          <a:xfrm rot="-9774528">
            <a:off x="2764523" y="1502877"/>
            <a:ext cx="1499037" cy="1439076"/>
          </a:xfrm>
          <a:custGeom>
            <a:avLst/>
            <a:gdLst/>
            <a:ahLst/>
            <a:cxnLst/>
            <a:rect l="l" t="t" r="r" b="b"/>
            <a:pathLst>
              <a:path w="1499037" h="1439076">
                <a:moveTo>
                  <a:pt x="0" y="0"/>
                </a:moveTo>
                <a:lnTo>
                  <a:pt x="1499037" y="0"/>
                </a:lnTo>
                <a:lnTo>
                  <a:pt x="1499037" y="1439076"/>
                </a:lnTo>
                <a:lnTo>
                  <a:pt x="0" y="1439076"/>
                </a:lnTo>
                <a:lnTo>
                  <a:pt x="0" y="0"/>
                </a:lnTo>
                <a:close/>
              </a:path>
            </a:pathLst>
          </a:custGeom>
          <a:blipFill>
            <a:blip r:embed="rId2"/>
            <a:stretch>
              <a:fillRect/>
            </a:stretch>
          </a:blipFill>
        </p:spPr>
      </p:sp>
      <p:sp>
        <p:nvSpPr>
          <p:cNvPr id="17" name="Freeform 17"/>
          <p:cNvSpPr/>
          <p:nvPr/>
        </p:nvSpPr>
        <p:spPr>
          <a:xfrm>
            <a:off x="7643430" y="4513509"/>
            <a:ext cx="361510" cy="453951"/>
          </a:xfrm>
          <a:custGeom>
            <a:avLst/>
            <a:gdLst/>
            <a:ahLst/>
            <a:cxnLst/>
            <a:rect l="l" t="t" r="r" b="b"/>
            <a:pathLst>
              <a:path w="361510" h="453951">
                <a:moveTo>
                  <a:pt x="0" y="0"/>
                </a:moveTo>
                <a:lnTo>
                  <a:pt x="361510" y="0"/>
                </a:lnTo>
                <a:lnTo>
                  <a:pt x="361510" y="453951"/>
                </a:lnTo>
                <a:lnTo>
                  <a:pt x="0" y="4539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Freeform 18"/>
          <p:cNvSpPr/>
          <p:nvPr/>
        </p:nvSpPr>
        <p:spPr>
          <a:xfrm>
            <a:off x="17041994" y="6359009"/>
            <a:ext cx="798622" cy="844696"/>
          </a:xfrm>
          <a:custGeom>
            <a:avLst/>
            <a:gdLst/>
            <a:ahLst/>
            <a:cxnLst/>
            <a:rect l="l" t="t" r="r" b="b"/>
            <a:pathLst>
              <a:path w="798622" h="844696">
                <a:moveTo>
                  <a:pt x="0" y="0"/>
                </a:moveTo>
                <a:lnTo>
                  <a:pt x="798622" y="0"/>
                </a:lnTo>
                <a:lnTo>
                  <a:pt x="798622" y="844697"/>
                </a:lnTo>
                <a:lnTo>
                  <a:pt x="0" y="8446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19"/>
          <p:cNvSpPr/>
          <p:nvPr/>
        </p:nvSpPr>
        <p:spPr>
          <a:xfrm>
            <a:off x="5548166" y="1488215"/>
            <a:ext cx="1426810" cy="661521"/>
          </a:xfrm>
          <a:custGeom>
            <a:avLst/>
            <a:gdLst/>
            <a:ahLst/>
            <a:cxnLst/>
            <a:rect l="l" t="t" r="r" b="b"/>
            <a:pathLst>
              <a:path w="1426810" h="661521">
                <a:moveTo>
                  <a:pt x="0" y="0"/>
                </a:moveTo>
                <a:lnTo>
                  <a:pt x="1426811" y="0"/>
                </a:lnTo>
                <a:lnTo>
                  <a:pt x="1426811" y="661521"/>
                </a:lnTo>
                <a:lnTo>
                  <a:pt x="0" y="6615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Freeform 20"/>
          <p:cNvSpPr/>
          <p:nvPr/>
        </p:nvSpPr>
        <p:spPr>
          <a:xfrm>
            <a:off x="0" y="0"/>
            <a:ext cx="3734806" cy="4372213"/>
          </a:xfrm>
          <a:custGeom>
            <a:avLst/>
            <a:gdLst/>
            <a:ahLst/>
            <a:cxnLst/>
            <a:rect l="l" t="t" r="r" b="b"/>
            <a:pathLst>
              <a:path w="3734806" h="4372213">
                <a:moveTo>
                  <a:pt x="0" y="0"/>
                </a:moveTo>
                <a:lnTo>
                  <a:pt x="3734806" y="0"/>
                </a:lnTo>
                <a:lnTo>
                  <a:pt x="3734806" y="4372213"/>
                </a:lnTo>
                <a:lnTo>
                  <a:pt x="0" y="43722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1" name="Freeform 21"/>
          <p:cNvSpPr/>
          <p:nvPr/>
        </p:nvSpPr>
        <p:spPr>
          <a:xfrm flipH="1">
            <a:off x="14197395" y="8322011"/>
            <a:ext cx="4090605" cy="1964989"/>
          </a:xfrm>
          <a:custGeom>
            <a:avLst/>
            <a:gdLst/>
            <a:ahLst/>
            <a:cxnLst/>
            <a:rect l="l" t="t" r="r" b="b"/>
            <a:pathLst>
              <a:path w="4090605" h="1964989">
                <a:moveTo>
                  <a:pt x="4090605" y="0"/>
                </a:moveTo>
                <a:lnTo>
                  <a:pt x="0" y="0"/>
                </a:lnTo>
                <a:lnTo>
                  <a:pt x="0" y="1964989"/>
                </a:lnTo>
                <a:lnTo>
                  <a:pt x="4090605" y="1964989"/>
                </a:lnTo>
                <a:lnTo>
                  <a:pt x="4090605"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8" name="Freeform 28"/>
          <p:cNvSpPr/>
          <p:nvPr/>
        </p:nvSpPr>
        <p:spPr>
          <a:xfrm rot="-490225">
            <a:off x="14830911" y="570973"/>
            <a:ext cx="1400300" cy="1486805"/>
          </a:xfrm>
          <a:custGeom>
            <a:avLst/>
            <a:gdLst/>
            <a:ahLst/>
            <a:cxnLst/>
            <a:rect l="l" t="t" r="r" b="b"/>
            <a:pathLst>
              <a:path w="1400300" h="1486805">
                <a:moveTo>
                  <a:pt x="0" y="0"/>
                </a:moveTo>
                <a:lnTo>
                  <a:pt x="1400300" y="0"/>
                </a:lnTo>
                <a:lnTo>
                  <a:pt x="1400300" y="1486805"/>
                </a:lnTo>
                <a:lnTo>
                  <a:pt x="0" y="148680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9" name="Freeform 29"/>
          <p:cNvSpPr/>
          <p:nvPr/>
        </p:nvSpPr>
        <p:spPr>
          <a:xfrm flipH="1">
            <a:off x="4243108" y="8491709"/>
            <a:ext cx="1131184" cy="1256872"/>
          </a:xfrm>
          <a:custGeom>
            <a:avLst/>
            <a:gdLst/>
            <a:ahLst/>
            <a:cxnLst/>
            <a:rect l="l" t="t" r="r" b="b"/>
            <a:pathLst>
              <a:path w="1131184" h="1256872">
                <a:moveTo>
                  <a:pt x="1131185" y="0"/>
                </a:moveTo>
                <a:lnTo>
                  <a:pt x="0" y="0"/>
                </a:lnTo>
                <a:lnTo>
                  <a:pt x="0" y="1256871"/>
                </a:lnTo>
                <a:lnTo>
                  <a:pt x="1131185" y="1256871"/>
                </a:lnTo>
                <a:lnTo>
                  <a:pt x="1131185" y="0"/>
                </a:lnTo>
                <a:close/>
              </a:path>
            </a:pathLst>
          </a:custGeom>
          <a:blipFill>
            <a:blip r:embed="rId15"/>
            <a:stretch>
              <a:fillRect/>
            </a:stretch>
          </a:blipFill>
        </p:spPr>
      </p:sp>
      <p:sp>
        <p:nvSpPr>
          <p:cNvPr id="30" name="Rectangle 29"/>
          <p:cNvSpPr/>
          <p:nvPr/>
        </p:nvSpPr>
        <p:spPr>
          <a:xfrm>
            <a:off x="8740403" y="3816773"/>
            <a:ext cx="9100213" cy="2882649"/>
          </a:xfrm>
          <a:prstGeom prst="rect">
            <a:avLst/>
          </a:prstGeom>
        </p:spPr>
        <p:txBody>
          <a:bodyPr wrap="square">
            <a:spAutoFit/>
          </a:bodyPr>
          <a:lstStyle/>
          <a:p>
            <a:pPr algn="ctr">
              <a:lnSpc>
                <a:spcPct val="115000"/>
              </a:lnSpc>
              <a:spcAft>
                <a:spcPts val="0"/>
              </a:spcAft>
            </a:pPr>
            <a:r>
              <a:rPr lang="vi-VN"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Viết đoạn văn phân tích tác dụng của cách kết thúc truyện </a:t>
            </a:r>
            <a:r>
              <a:rPr lang="vi-VN" sz="5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Lão Hạc</a:t>
            </a:r>
            <a:r>
              <a:rPr lang="vi-VN"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(Nam Cao).</a:t>
            </a:r>
            <a:endParaRPr lang="en-GB" sz="540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2"/>
            <a:stretch>
              <a:fillRect/>
            </a:stretch>
          </a:blipFill>
        </p:spPr>
      </p:sp>
      <p:sp>
        <p:nvSpPr>
          <p:cNvPr id="4" name="TextBox 4"/>
          <p:cNvSpPr txBox="1"/>
          <p:nvPr/>
        </p:nvSpPr>
        <p:spPr>
          <a:xfrm>
            <a:off x="2351213" y="2369146"/>
            <a:ext cx="13585573" cy="2954655"/>
          </a:xfrm>
          <a:prstGeom prst="rect">
            <a:avLst/>
          </a:prstGeom>
        </p:spPr>
        <p:txBody>
          <a:bodyPr lIns="0" tIns="0" rIns="0" bIns="0" rtlCol="0" anchor="t">
            <a:spAutoFit/>
          </a:bodyPr>
          <a:lstStyle/>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a:t>
            </a: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ĐỘNG </a:t>
            </a: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3</a:t>
            </a:r>
            <a:endParaRPr lang="en-US"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endParaRPr lang="en-GB"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grpSp>
        <p:nvGrpSpPr>
          <p:cNvPr id="7" name="Group 7"/>
          <p:cNvGrpSpPr>
            <a:grpSpLocks noChangeAspect="1"/>
          </p:cNvGrpSpPr>
          <p:nvPr/>
        </p:nvGrpSpPr>
        <p:grpSpPr>
          <a:xfrm>
            <a:off x="3457681" y="6738113"/>
            <a:ext cx="3448575" cy="3368756"/>
            <a:chOff x="0" y="0"/>
            <a:chExt cx="4828540" cy="4716780"/>
          </a:xfrm>
        </p:grpSpPr>
        <p:sp>
          <p:nvSpPr>
            <p:cNvPr id="8" name="Freeform 8"/>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3"/>
              <a:stretch>
                <a:fillRect l="-23133" r="-23133"/>
              </a:stretch>
            </a:blipFill>
          </p:spPr>
        </p:sp>
      </p:grpSp>
      <p:grpSp>
        <p:nvGrpSpPr>
          <p:cNvPr id="9" name="Group 9"/>
          <p:cNvGrpSpPr>
            <a:grpSpLocks noChangeAspect="1"/>
          </p:cNvGrpSpPr>
          <p:nvPr/>
        </p:nvGrpSpPr>
        <p:grpSpPr>
          <a:xfrm>
            <a:off x="7420834" y="6738113"/>
            <a:ext cx="3448575" cy="3368756"/>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23133" r="-23133"/>
              </a:stretch>
            </a:blipFill>
          </p:spPr>
        </p:sp>
      </p:grpSp>
      <p:grpSp>
        <p:nvGrpSpPr>
          <p:cNvPr id="11" name="Group 11"/>
          <p:cNvGrpSpPr>
            <a:grpSpLocks noChangeAspect="1"/>
          </p:cNvGrpSpPr>
          <p:nvPr/>
        </p:nvGrpSpPr>
        <p:grpSpPr>
          <a:xfrm>
            <a:off x="11381743" y="6738113"/>
            <a:ext cx="3448575" cy="3368756"/>
            <a:chOff x="0" y="0"/>
            <a:chExt cx="4828540" cy="4716780"/>
          </a:xfrm>
        </p:grpSpPr>
        <p:sp>
          <p:nvSpPr>
            <p:cNvPr id="12" name="Freeform 12"/>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a:stretch>
                <a:fillRect t="-116235" r="-58336" b="-26721"/>
              </a:stretch>
            </a:blipFill>
          </p:spPr>
        </p:sp>
      </p:gr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stretch>
              <a:fillRect/>
            </a:stretch>
          </a:blipFill>
        </p:spPr>
      </p:sp>
      <p:sp>
        <p:nvSpPr>
          <p:cNvPr id="14" name="Freeform 14"/>
          <p:cNvSpPr/>
          <p:nvPr/>
        </p:nvSpPr>
        <p:spPr>
          <a:xfrm rot="-522393">
            <a:off x="3505802" y="2109785"/>
            <a:ext cx="720796" cy="690654"/>
          </a:xfrm>
          <a:custGeom>
            <a:avLst/>
            <a:gdLst/>
            <a:ahLst/>
            <a:cxnLst/>
            <a:rect l="l" t="t" r="r" b="b"/>
            <a:pathLst>
              <a:path w="720796" h="690654">
                <a:moveTo>
                  <a:pt x="0" y="0"/>
                </a:moveTo>
                <a:lnTo>
                  <a:pt x="720796" y="0"/>
                </a:lnTo>
                <a:lnTo>
                  <a:pt x="720796" y="690654"/>
                </a:lnTo>
                <a:lnTo>
                  <a:pt x="0" y="690654"/>
                </a:lnTo>
                <a:lnTo>
                  <a:pt x="0" y="0"/>
                </a:lnTo>
                <a:close/>
              </a:path>
            </a:pathLst>
          </a:custGeom>
          <a:blipFill>
            <a:blip r:embed="rId7"/>
            <a:stretch>
              <a:fillRect/>
            </a:stretch>
          </a:blipFill>
        </p:spPr>
      </p:sp>
      <p:sp>
        <p:nvSpPr>
          <p:cNvPr id="15" name="Freeform 15"/>
          <p:cNvSpPr/>
          <p:nvPr/>
        </p:nvSpPr>
        <p:spPr>
          <a:xfrm rot="-5400000">
            <a:off x="-863928" y="7025617"/>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8"/>
            <a:stretch>
              <a:fillRect/>
            </a:stretch>
          </a:blipFill>
        </p:spPr>
      </p:sp>
      <p:sp>
        <p:nvSpPr>
          <p:cNvPr id="16" name="Freeform 16"/>
          <p:cNvSpPr/>
          <p:nvPr/>
        </p:nvSpPr>
        <p:spPr>
          <a:xfrm rot="-7640091">
            <a:off x="16466008" y="1400055"/>
            <a:ext cx="1586585" cy="1318308"/>
          </a:xfrm>
          <a:custGeom>
            <a:avLst/>
            <a:gdLst/>
            <a:ahLst/>
            <a:cxnLst/>
            <a:rect l="l" t="t" r="r" b="b"/>
            <a:pathLst>
              <a:path w="1586585" h="1318308">
                <a:moveTo>
                  <a:pt x="0" y="0"/>
                </a:moveTo>
                <a:lnTo>
                  <a:pt x="1586584" y="0"/>
                </a:lnTo>
                <a:lnTo>
                  <a:pt x="1586584" y="1318308"/>
                </a:lnTo>
                <a:lnTo>
                  <a:pt x="0" y="1318308"/>
                </a:lnTo>
                <a:lnTo>
                  <a:pt x="0" y="0"/>
                </a:lnTo>
                <a:close/>
              </a:path>
            </a:pathLst>
          </a:custGeom>
          <a:blipFill>
            <a:blip r:embed="rId9"/>
            <a:stretch>
              <a:fillRect/>
            </a:stretch>
          </a:blipFill>
        </p:spPr>
      </p:sp>
      <p:sp>
        <p:nvSpPr>
          <p:cNvPr id="17" name="Freeform 17"/>
          <p:cNvSpPr/>
          <p:nvPr/>
        </p:nvSpPr>
        <p:spPr>
          <a:xfrm>
            <a:off x="492996" y="746636"/>
            <a:ext cx="2083408" cy="1143980"/>
          </a:xfrm>
          <a:custGeom>
            <a:avLst/>
            <a:gdLst/>
            <a:ahLst/>
            <a:cxnLst/>
            <a:rect l="l" t="t" r="r" b="b"/>
            <a:pathLst>
              <a:path w="2083408" h="1143980">
                <a:moveTo>
                  <a:pt x="0" y="0"/>
                </a:moveTo>
                <a:lnTo>
                  <a:pt x="2083408" y="0"/>
                </a:lnTo>
                <a:lnTo>
                  <a:pt x="2083408" y="1143980"/>
                </a:lnTo>
                <a:lnTo>
                  <a:pt x="0" y="1143980"/>
                </a:lnTo>
                <a:lnTo>
                  <a:pt x="0" y="0"/>
                </a:lnTo>
                <a:close/>
              </a:path>
            </a:pathLst>
          </a:custGeom>
          <a:blipFill>
            <a:blip r:embed="rId10"/>
            <a:stretch>
              <a:fillRect/>
            </a:stretch>
          </a:blipFill>
        </p:spPr>
      </p:sp>
      <p:sp>
        <p:nvSpPr>
          <p:cNvPr id="18" name="Freeform 18"/>
          <p:cNvSpPr/>
          <p:nvPr/>
        </p:nvSpPr>
        <p:spPr>
          <a:xfrm rot="1981402">
            <a:off x="16884289" y="888328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1"/>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2"/>
            <a:stretch>
              <a:fillRect/>
            </a:stretch>
          </a:blipFill>
        </p:spPr>
      </p:sp>
      <p:sp>
        <p:nvSpPr>
          <p:cNvPr id="4" name="TextBox 4"/>
          <p:cNvSpPr txBox="1"/>
          <p:nvPr/>
        </p:nvSpPr>
        <p:spPr>
          <a:xfrm>
            <a:off x="2351212" y="3317891"/>
            <a:ext cx="13585573" cy="1477328"/>
          </a:xfrm>
          <a:prstGeom prst="rect">
            <a:avLst/>
          </a:prstGeom>
        </p:spPr>
        <p:txBody>
          <a:bodyPr lIns="0" tIns="0" rIns="0" bIns="0" rtlCol="0" anchor="t">
            <a:spAutoFit/>
          </a:bodyPr>
          <a:lstStyle/>
          <a:p>
            <a:pPr algn="ctr"/>
            <a:r>
              <a:rPr lang="vi-VN" sz="9600">
                <a:latin typeface="Times New Roman" panose="02020603050405020304" pitchFamily="18" charset="0"/>
                <a:cs typeface="Times New Roman" panose="02020603050405020304" pitchFamily="18" charset="0"/>
              </a:rPr>
              <a:t>Bài văn của học sinh </a:t>
            </a:r>
            <a:endParaRPr lang="en-GB" sz="9600">
              <a:solidFill>
                <a:prstClr val="black"/>
              </a:solidFill>
              <a:latin typeface="Times New Roman" panose="02020603050405020304" pitchFamily="18" charset="0"/>
              <a:cs typeface="Times New Roman" panose="02020603050405020304" pitchFamily="18" charset="0"/>
            </a:endParaRPr>
          </a:p>
        </p:txBody>
      </p:sp>
      <p:grpSp>
        <p:nvGrpSpPr>
          <p:cNvPr id="7" name="Group 7"/>
          <p:cNvGrpSpPr>
            <a:grpSpLocks noChangeAspect="1"/>
          </p:cNvGrpSpPr>
          <p:nvPr/>
        </p:nvGrpSpPr>
        <p:grpSpPr>
          <a:xfrm>
            <a:off x="3457681" y="6738113"/>
            <a:ext cx="3448575" cy="3368756"/>
            <a:chOff x="0" y="0"/>
            <a:chExt cx="4828540" cy="4716780"/>
          </a:xfrm>
        </p:grpSpPr>
        <p:sp>
          <p:nvSpPr>
            <p:cNvPr id="8" name="Freeform 8"/>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3"/>
              <a:stretch>
                <a:fillRect l="-23133" r="-23133"/>
              </a:stretch>
            </a:blipFill>
          </p:spPr>
        </p:sp>
      </p:grpSp>
      <p:grpSp>
        <p:nvGrpSpPr>
          <p:cNvPr id="9" name="Group 9"/>
          <p:cNvGrpSpPr>
            <a:grpSpLocks noChangeAspect="1"/>
          </p:cNvGrpSpPr>
          <p:nvPr/>
        </p:nvGrpSpPr>
        <p:grpSpPr>
          <a:xfrm>
            <a:off x="7420834" y="6738113"/>
            <a:ext cx="3448575" cy="3368756"/>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23133" r="-23133"/>
              </a:stretch>
            </a:blipFill>
          </p:spPr>
        </p:sp>
      </p:grpSp>
      <p:grpSp>
        <p:nvGrpSpPr>
          <p:cNvPr id="11" name="Group 11"/>
          <p:cNvGrpSpPr>
            <a:grpSpLocks noChangeAspect="1"/>
          </p:cNvGrpSpPr>
          <p:nvPr/>
        </p:nvGrpSpPr>
        <p:grpSpPr>
          <a:xfrm>
            <a:off x="11381743" y="6738113"/>
            <a:ext cx="3448575" cy="3368756"/>
            <a:chOff x="0" y="0"/>
            <a:chExt cx="4828540" cy="4716780"/>
          </a:xfrm>
        </p:grpSpPr>
        <p:sp>
          <p:nvSpPr>
            <p:cNvPr id="12" name="Freeform 12"/>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a:stretch>
                <a:fillRect t="-116235" r="-58336" b="-26721"/>
              </a:stretch>
            </a:blipFill>
          </p:spPr>
        </p:sp>
      </p:gr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stretch>
              <a:fillRect/>
            </a:stretch>
          </a:blipFill>
        </p:spPr>
      </p:sp>
      <p:sp>
        <p:nvSpPr>
          <p:cNvPr id="14" name="Freeform 14"/>
          <p:cNvSpPr/>
          <p:nvPr/>
        </p:nvSpPr>
        <p:spPr>
          <a:xfrm rot="-522393">
            <a:off x="3505802" y="2109785"/>
            <a:ext cx="720796" cy="690654"/>
          </a:xfrm>
          <a:custGeom>
            <a:avLst/>
            <a:gdLst/>
            <a:ahLst/>
            <a:cxnLst/>
            <a:rect l="l" t="t" r="r" b="b"/>
            <a:pathLst>
              <a:path w="720796" h="690654">
                <a:moveTo>
                  <a:pt x="0" y="0"/>
                </a:moveTo>
                <a:lnTo>
                  <a:pt x="720796" y="0"/>
                </a:lnTo>
                <a:lnTo>
                  <a:pt x="720796" y="690654"/>
                </a:lnTo>
                <a:lnTo>
                  <a:pt x="0" y="690654"/>
                </a:lnTo>
                <a:lnTo>
                  <a:pt x="0" y="0"/>
                </a:lnTo>
                <a:close/>
              </a:path>
            </a:pathLst>
          </a:custGeom>
          <a:blipFill>
            <a:blip r:embed="rId7"/>
            <a:stretch>
              <a:fillRect/>
            </a:stretch>
          </a:blipFill>
        </p:spPr>
      </p:sp>
      <p:sp>
        <p:nvSpPr>
          <p:cNvPr id="15" name="Freeform 15"/>
          <p:cNvSpPr/>
          <p:nvPr/>
        </p:nvSpPr>
        <p:spPr>
          <a:xfrm rot="-5400000">
            <a:off x="-863928" y="7025617"/>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8"/>
            <a:stretch>
              <a:fillRect/>
            </a:stretch>
          </a:blipFill>
        </p:spPr>
      </p:sp>
      <p:sp>
        <p:nvSpPr>
          <p:cNvPr id="16" name="Freeform 16"/>
          <p:cNvSpPr/>
          <p:nvPr/>
        </p:nvSpPr>
        <p:spPr>
          <a:xfrm rot="-7640091">
            <a:off x="16466008" y="1400055"/>
            <a:ext cx="1586585" cy="1318308"/>
          </a:xfrm>
          <a:custGeom>
            <a:avLst/>
            <a:gdLst/>
            <a:ahLst/>
            <a:cxnLst/>
            <a:rect l="l" t="t" r="r" b="b"/>
            <a:pathLst>
              <a:path w="1586585" h="1318308">
                <a:moveTo>
                  <a:pt x="0" y="0"/>
                </a:moveTo>
                <a:lnTo>
                  <a:pt x="1586584" y="0"/>
                </a:lnTo>
                <a:lnTo>
                  <a:pt x="1586584" y="1318308"/>
                </a:lnTo>
                <a:lnTo>
                  <a:pt x="0" y="1318308"/>
                </a:lnTo>
                <a:lnTo>
                  <a:pt x="0" y="0"/>
                </a:lnTo>
                <a:close/>
              </a:path>
            </a:pathLst>
          </a:custGeom>
          <a:blipFill>
            <a:blip r:embed="rId9"/>
            <a:stretch>
              <a:fillRect/>
            </a:stretch>
          </a:blipFill>
        </p:spPr>
      </p:sp>
      <p:sp>
        <p:nvSpPr>
          <p:cNvPr id="17" name="Freeform 17"/>
          <p:cNvSpPr/>
          <p:nvPr/>
        </p:nvSpPr>
        <p:spPr>
          <a:xfrm>
            <a:off x="492996" y="746636"/>
            <a:ext cx="2083408" cy="1143980"/>
          </a:xfrm>
          <a:custGeom>
            <a:avLst/>
            <a:gdLst/>
            <a:ahLst/>
            <a:cxnLst/>
            <a:rect l="l" t="t" r="r" b="b"/>
            <a:pathLst>
              <a:path w="2083408" h="1143980">
                <a:moveTo>
                  <a:pt x="0" y="0"/>
                </a:moveTo>
                <a:lnTo>
                  <a:pt x="2083408" y="0"/>
                </a:lnTo>
                <a:lnTo>
                  <a:pt x="2083408" y="1143980"/>
                </a:lnTo>
                <a:lnTo>
                  <a:pt x="0" y="1143980"/>
                </a:lnTo>
                <a:lnTo>
                  <a:pt x="0" y="0"/>
                </a:lnTo>
                <a:close/>
              </a:path>
            </a:pathLst>
          </a:custGeom>
          <a:blipFill>
            <a:blip r:embed="rId10"/>
            <a:stretch>
              <a:fillRect/>
            </a:stretch>
          </a:blipFill>
        </p:spPr>
      </p:sp>
      <p:sp>
        <p:nvSpPr>
          <p:cNvPr id="18" name="Freeform 18"/>
          <p:cNvSpPr/>
          <p:nvPr/>
        </p:nvSpPr>
        <p:spPr>
          <a:xfrm rot="1981402">
            <a:off x="16884289" y="888328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1"/>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2"/>
            <a:stretch>
              <a:fillRect/>
            </a:stretch>
          </a:blipFill>
        </p:spPr>
      </p:sp>
      <p:sp>
        <p:nvSpPr>
          <p:cNvPr id="4" name="TextBox 4"/>
          <p:cNvSpPr txBox="1"/>
          <p:nvPr/>
        </p:nvSpPr>
        <p:spPr>
          <a:xfrm>
            <a:off x="2351213" y="2369146"/>
            <a:ext cx="13585573" cy="2954655"/>
          </a:xfrm>
          <a:prstGeom prst="rect">
            <a:avLst/>
          </a:prstGeom>
        </p:spPr>
        <p:txBody>
          <a:bodyPr lIns="0" tIns="0" rIns="0" bIns="0" rtlCol="0" anchor="t">
            <a:spAutoFit/>
          </a:bodyPr>
          <a:lstStyle/>
          <a:p>
            <a:pPr algn="ctr"/>
            <a:r>
              <a:rPr lang="en-GB"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a:t>
            </a: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ĐỘNG </a:t>
            </a: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4</a:t>
            </a:r>
            <a:endParaRPr lang="en-US"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endParaRPr lang="en-GB"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grpSp>
        <p:nvGrpSpPr>
          <p:cNvPr id="7" name="Group 7"/>
          <p:cNvGrpSpPr>
            <a:grpSpLocks noChangeAspect="1"/>
          </p:cNvGrpSpPr>
          <p:nvPr/>
        </p:nvGrpSpPr>
        <p:grpSpPr>
          <a:xfrm>
            <a:off x="3457681" y="6738113"/>
            <a:ext cx="3448575" cy="3368756"/>
            <a:chOff x="0" y="0"/>
            <a:chExt cx="4828540" cy="4716780"/>
          </a:xfrm>
        </p:grpSpPr>
        <p:sp>
          <p:nvSpPr>
            <p:cNvPr id="8" name="Freeform 8"/>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3"/>
              <a:stretch>
                <a:fillRect l="-23133" r="-23133"/>
              </a:stretch>
            </a:blipFill>
          </p:spPr>
        </p:sp>
      </p:grpSp>
      <p:grpSp>
        <p:nvGrpSpPr>
          <p:cNvPr id="9" name="Group 9"/>
          <p:cNvGrpSpPr>
            <a:grpSpLocks noChangeAspect="1"/>
          </p:cNvGrpSpPr>
          <p:nvPr/>
        </p:nvGrpSpPr>
        <p:grpSpPr>
          <a:xfrm>
            <a:off x="7420834" y="6738113"/>
            <a:ext cx="3448575" cy="3368756"/>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23133" r="-23133"/>
              </a:stretch>
            </a:blipFill>
          </p:spPr>
        </p:sp>
      </p:grpSp>
      <p:grpSp>
        <p:nvGrpSpPr>
          <p:cNvPr id="11" name="Group 11"/>
          <p:cNvGrpSpPr>
            <a:grpSpLocks noChangeAspect="1"/>
          </p:cNvGrpSpPr>
          <p:nvPr/>
        </p:nvGrpSpPr>
        <p:grpSpPr>
          <a:xfrm>
            <a:off x="11381743" y="6738113"/>
            <a:ext cx="3448575" cy="3368756"/>
            <a:chOff x="0" y="0"/>
            <a:chExt cx="4828540" cy="4716780"/>
          </a:xfrm>
        </p:grpSpPr>
        <p:sp>
          <p:nvSpPr>
            <p:cNvPr id="12" name="Freeform 12"/>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a:stretch>
                <a:fillRect t="-116235" r="-58336" b="-26721"/>
              </a:stretch>
            </a:blipFill>
          </p:spPr>
        </p:sp>
      </p:gr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stretch>
              <a:fillRect/>
            </a:stretch>
          </a:blipFill>
        </p:spPr>
      </p:sp>
      <p:sp>
        <p:nvSpPr>
          <p:cNvPr id="14" name="Freeform 14"/>
          <p:cNvSpPr/>
          <p:nvPr/>
        </p:nvSpPr>
        <p:spPr>
          <a:xfrm rot="-522393">
            <a:off x="3505802" y="2109785"/>
            <a:ext cx="720796" cy="690654"/>
          </a:xfrm>
          <a:custGeom>
            <a:avLst/>
            <a:gdLst/>
            <a:ahLst/>
            <a:cxnLst/>
            <a:rect l="l" t="t" r="r" b="b"/>
            <a:pathLst>
              <a:path w="720796" h="690654">
                <a:moveTo>
                  <a:pt x="0" y="0"/>
                </a:moveTo>
                <a:lnTo>
                  <a:pt x="720796" y="0"/>
                </a:lnTo>
                <a:lnTo>
                  <a:pt x="720796" y="690654"/>
                </a:lnTo>
                <a:lnTo>
                  <a:pt x="0" y="690654"/>
                </a:lnTo>
                <a:lnTo>
                  <a:pt x="0" y="0"/>
                </a:lnTo>
                <a:close/>
              </a:path>
            </a:pathLst>
          </a:custGeom>
          <a:blipFill>
            <a:blip r:embed="rId7"/>
            <a:stretch>
              <a:fillRect/>
            </a:stretch>
          </a:blipFill>
        </p:spPr>
      </p:sp>
      <p:sp>
        <p:nvSpPr>
          <p:cNvPr id="15" name="Freeform 15"/>
          <p:cNvSpPr/>
          <p:nvPr/>
        </p:nvSpPr>
        <p:spPr>
          <a:xfrm rot="-5400000">
            <a:off x="-863928" y="7025617"/>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8"/>
            <a:stretch>
              <a:fillRect/>
            </a:stretch>
          </a:blipFill>
        </p:spPr>
      </p:sp>
      <p:sp>
        <p:nvSpPr>
          <p:cNvPr id="16" name="Freeform 16"/>
          <p:cNvSpPr/>
          <p:nvPr/>
        </p:nvSpPr>
        <p:spPr>
          <a:xfrm rot="-7640091">
            <a:off x="16466008" y="1400055"/>
            <a:ext cx="1586585" cy="1318308"/>
          </a:xfrm>
          <a:custGeom>
            <a:avLst/>
            <a:gdLst/>
            <a:ahLst/>
            <a:cxnLst/>
            <a:rect l="l" t="t" r="r" b="b"/>
            <a:pathLst>
              <a:path w="1586585" h="1318308">
                <a:moveTo>
                  <a:pt x="0" y="0"/>
                </a:moveTo>
                <a:lnTo>
                  <a:pt x="1586584" y="0"/>
                </a:lnTo>
                <a:lnTo>
                  <a:pt x="1586584" y="1318308"/>
                </a:lnTo>
                <a:lnTo>
                  <a:pt x="0" y="1318308"/>
                </a:lnTo>
                <a:lnTo>
                  <a:pt x="0" y="0"/>
                </a:lnTo>
                <a:close/>
              </a:path>
            </a:pathLst>
          </a:custGeom>
          <a:blipFill>
            <a:blip r:embed="rId9"/>
            <a:stretch>
              <a:fillRect/>
            </a:stretch>
          </a:blipFill>
        </p:spPr>
      </p:sp>
      <p:sp>
        <p:nvSpPr>
          <p:cNvPr id="17" name="Freeform 17"/>
          <p:cNvSpPr/>
          <p:nvPr/>
        </p:nvSpPr>
        <p:spPr>
          <a:xfrm>
            <a:off x="492996" y="746636"/>
            <a:ext cx="2083408" cy="1143980"/>
          </a:xfrm>
          <a:custGeom>
            <a:avLst/>
            <a:gdLst/>
            <a:ahLst/>
            <a:cxnLst/>
            <a:rect l="l" t="t" r="r" b="b"/>
            <a:pathLst>
              <a:path w="2083408" h="1143980">
                <a:moveTo>
                  <a:pt x="0" y="0"/>
                </a:moveTo>
                <a:lnTo>
                  <a:pt x="2083408" y="0"/>
                </a:lnTo>
                <a:lnTo>
                  <a:pt x="2083408" y="1143980"/>
                </a:lnTo>
                <a:lnTo>
                  <a:pt x="0" y="1143980"/>
                </a:lnTo>
                <a:lnTo>
                  <a:pt x="0" y="0"/>
                </a:lnTo>
                <a:close/>
              </a:path>
            </a:pathLst>
          </a:custGeom>
          <a:blipFill>
            <a:blip r:embed="rId10"/>
            <a:stretch>
              <a:fillRect/>
            </a:stretch>
          </a:blipFill>
        </p:spPr>
      </p:sp>
      <p:sp>
        <p:nvSpPr>
          <p:cNvPr id="18" name="Freeform 18"/>
          <p:cNvSpPr/>
          <p:nvPr/>
        </p:nvSpPr>
        <p:spPr>
          <a:xfrm rot="1981402">
            <a:off x="16884289" y="888328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1"/>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TextBox 2"/>
          <p:cNvSpPr txBox="1"/>
          <p:nvPr/>
        </p:nvSpPr>
        <p:spPr>
          <a:xfrm>
            <a:off x="1840083" y="3142424"/>
            <a:ext cx="15347614" cy="3046988"/>
          </a:xfrm>
          <a:prstGeom prst="rect">
            <a:avLst/>
          </a:prstGeom>
        </p:spPr>
        <p:txBody>
          <a:bodyPr lIns="0" tIns="0" rIns="0" bIns="0" rtlCol="0" anchor="t">
            <a:spAutoFit/>
          </a:bodyPr>
          <a:lstStyle/>
          <a:p>
            <a:pPr algn="ctr"/>
            <a:r>
              <a:rPr lang="vi-VN" sz="6600" b="1">
                <a:latin typeface="Times New Roman" panose="02020603050405020304" pitchFamily="18" charset="0"/>
                <a:cs typeface="Times New Roman" panose="02020603050405020304" pitchFamily="18" charset="0"/>
              </a:rPr>
              <a:t>Nhắc lại những yêu cầu của việc phân tích tác phẩm truyện mà em cần lưu ý nhớ kĩ để thực hiện các bài viết tiếp theo.</a:t>
            </a:r>
            <a:endParaRPr lang="en-US" sz="8000" spc="359">
              <a:solidFill>
                <a:srgbClr val="DF98B6"/>
              </a:solidFill>
              <a:latin typeface="Times New Roman" panose="02020603050405020304" pitchFamily="18" charset="0"/>
              <a:cs typeface="Times New Roman" panose="02020603050405020304" pitchFamily="18" charset="0"/>
            </a:endParaRPr>
          </a:p>
        </p:txBody>
      </p:sp>
      <p:sp>
        <p:nvSpPr>
          <p:cNvPr id="4" name="Freeform 4"/>
          <p:cNvSpPr/>
          <p:nvPr/>
        </p:nvSpPr>
        <p:spPr>
          <a:xfrm>
            <a:off x="10827038" y="6448728"/>
            <a:ext cx="1322192" cy="361950"/>
          </a:xfrm>
          <a:custGeom>
            <a:avLst/>
            <a:gdLst/>
            <a:ahLst/>
            <a:cxnLst/>
            <a:rect l="l" t="t" r="r" b="b"/>
            <a:pathLst>
              <a:path w="1322192" h="361950">
                <a:moveTo>
                  <a:pt x="0" y="0"/>
                </a:moveTo>
                <a:lnTo>
                  <a:pt x="1322191" y="0"/>
                </a:lnTo>
                <a:lnTo>
                  <a:pt x="1322191" y="361950"/>
                </a:lnTo>
                <a:lnTo>
                  <a:pt x="0" y="36195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5" name="Freeform 5"/>
          <p:cNvSpPr/>
          <p:nvPr/>
        </p:nvSpPr>
        <p:spPr>
          <a:xfrm>
            <a:off x="1470193" y="1504235"/>
            <a:ext cx="790620" cy="992787"/>
          </a:xfrm>
          <a:custGeom>
            <a:avLst/>
            <a:gdLst/>
            <a:ahLst/>
            <a:cxnLst/>
            <a:rect l="l" t="t" r="r" b="b"/>
            <a:pathLst>
              <a:path w="790620" h="992787">
                <a:moveTo>
                  <a:pt x="0" y="0"/>
                </a:moveTo>
                <a:lnTo>
                  <a:pt x="790619" y="0"/>
                </a:lnTo>
                <a:lnTo>
                  <a:pt x="790619" y="992787"/>
                </a:lnTo>
                <a:lnTo>
                  <a:pt x="0" y="992787"/>
                </a:lnTo>
                <a:lnTo>
                  <a:pt x="0" y="0"/>
                </a:lnTo>
                <a:close/>
              </a:path>
            </a:pathLst>
          </a:custGeom>
          <a:blipFill>
            <a:blip r:embed="rId3"/>
            <a:stretch>
              <a:fillRect/>
            </a:stretch>
          </a:blipFill>
        </p:spPr>
      </p:sp>
      <p:sp>
        <p:nvSpPr>
          <p:cNvPr id="6" name="Freeform 6"/>
          <p:cNvSpPr/>
          <p:nvPr/>
        </p:nvSpPr>
        <p:spPr>
          <a:xfrm flipH="1" flipV="1">
            <a:off x="16447917" y="8648811"/>
            <a:ext cx="1840083" cy="1638189"/>
          </a:xfrm>
          <a:custGeom>
            <a:avLst/>
            <a:gdLst/>
            <a:ahLst/>
            <a:cxnLst/>
            <a:rect l="l" t="t" r="r" b="b"/>
            <a:pathLst>
              <a:path w="1840083" h="1638189">
                <a:moveTo>
                  <a:pt x="1840083" y="1638189"/>
                </a:moveTo>
                <a:lnTo>
                  <a:pt x="0" y="1638189"/>
                </a:lnTo>
                <a:lnTo>
                  <a:pt x="0" y="0"/>
                </a:lnTo>
                <a:lnTo>
                  <a:pt x="1840083" y="0"/>
                </a:lnTo>
                <a:lnTo>
                  <a:pt x="1840083" y="1638189"/>
                </a:lnTo>
                <a:close/>
              </a:path>
            </a:pathLst>
          </a:custGeom>
          <a:blipFill>
            <a:blip r:embed="rId4"/>
            <a:stretch>
              <a:fillRect l="-29270" t="-42298"/>
            </a:stretch>
          </a:blipFill>
        </p:spPr>
      </p:sp>
      <p:sp>
        <p:nvSpPr>
          <p:cNvPr id="7" name="Freeform 7"/>
          <p:cNvSpPr/>
          <p:nvPr/>
        </p:nvSpPr>
        <p:spPr>
          <a:xfrm>
            <a:off x="0" y="0"/>
            <a:ext cx="1840083" cy="1638189"/>
          </a:xfrm>
          <a:custGeom>
            <a:avLst/>
            <a:gdLst/>
            <a:ahLst/>
            <a:cxnLst/>
            <a:rect l="l" t="t" r="r" b="b"/>
            <a:pathLst>
              <a:path w="1840083" h="1638189">
                <a:moveTo>
                  <a:pt x="0" y="0"/>
                </a:moveTo>
                <a:lnTo>
                  <a:pt x="1840083" y="0"/>
                </a:lnTo>
                <a:lnTo>
                  <a:pt x="1840083" y="1638189"/>
                </a:lnTo>
                <a:lnTo>
                  <a:pt x="0" y="1638189"/>
                </a:lnTo>
                <a:lnTo>
                  <a:pt x="0" y="0"/>
                </a:lnTo>
                <a:close/>
              </a:path>
            </a:pathLst>
          </a:custGeom>
          <a:blipFill>
            <a:blip r:embed="rId4"/>
            <a:stretch>
              <a:fillRect l="-29270" t="-42298"/>
            </a:stretch>
          </a:blipFill>
        </p:spPr>
      </p:sp>
      <p:sp>
        <p:nvSpPr>
          <p:cNvPr id="8" name="Freeform 8"/>
          <p:cNvSpPr/>
          <p:nvPr/>
        </p:nvSpPr>
        <p:spPr>
          <a:xfrm rot="-490225">
            <a:off x="15280944" y="1273980"/>
            <a:ext cx="1598076" cy="1696799"/>
          </a:xfrm>
          <a:custGeom>
            <a:avLst/>
            <a:gdLst/>
            <a:ahLst/>
            <a:cxnLst/>
            <a:rect l="l" t="t" r="r" b="b"/>
            <a:pathLst>
              <a:path w="1598076" h="1696799">
                <a:moveTo>
                  <a:pt x="0" y="0"/>
                </a:moveTo>
                <a:lnTo>
                  <a:pt x="1598077" y="0"/>
                </a:lnTo>
                <a:lnTo>
                  <a:pt x="1598077" y="1696799"/>
                </a:lnTo>
                <a:lnTo>
                  <a:pt x="0" y="16967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8409793" y="-22920"/>
            <a:ext cx="1468414" cy="2947339"/>
          </a:xfrm>
          <a:custGeom>
            <a:avLst/>
            <a:gdLst/>
            <a:ahLst/>
            <a:cxnLst/>
            <a:rect l="l" t="t" r="r" b="b"/>
            <a:pathLst>
              <a:path w="1468414" h="2947339">
                <a:moveTo>
                  <a:pt x="0" y="0"/>
                </a:moveTo>
                <a:lnTo>
                  <a:pt x="1468414" y="0"/>
                </a:lnTo>
                <a:lnTo>
                  <a:pt x="1468414" y="2947339"/>
                </a:lnTo>
                <a:lnTo>
                  <a:pt x="0" y="2947339"/>
                </a:lnTo>
                <a:lnTo>
                  <a:pt x="0" y="0"/>
                </a:lnTo>
                <a:close/>
              </a:path>
            </a:pathLst>
          </a:custGeom>
          <a:blipFill>
            <a:blip r:embed="rId7">
              <a:extLst>
                <a:ext uri="{96DAC541-7B7A-43D3-8B79-37D633B846F1}">
                  <asvg:svgBlip xmlns:asvg="http://schemas.microsoft.com/office/drawing/2016/SVG/main" r:embed="rId8"/>
                </a:ext>
              </a:extLst>
            </a:blip>
            <a:stretch>
              <a:fillRect t="-23013" r="-4009"/>
            </a:stretch>
          </a:blipFill>
        </p:spPr>
      </p:sp>
      <p:sp>
        <p:nvSpPr>
          <p:cNvPr id="10" name="Freeform 10"/>
          <p:cNvSpPr/>
          <p:nvPr/>
        </p:nvSpPr>
        <p:spPr>
          <a:xfrm>
            <a:off x="665506" y="8186956"/>
            <a:ext cx="2587392" cy="1420713"/>
          </a:xfrm>
          <a:custGeom>
            <a:avLst/>
            <a:gdLst/>
            <a:ahLst/>
            <a:cxnLst/>
            <a:rect l="l" t="t" r="r" b="b"/>
            <a:pathLst>
              <a:path w="2587392" h="1420713">
                <a:moveTo>
                  <a:pt x="0" y="0"/>
                </a:moveTo>
                <a:lnTo>
                  <a:pt x="2587391" y="0"/>
                </a:lnTo>
                <a:lnTo>
                  <a:pt x="2587391" y="1420713"/>
                </a:lnTo>
                <a:lnTo>
                  <a:pt x="0" y="14207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rot="-2121315">
            <a:off x="8531056" y="8734157"/>
            <a:ext cx="1225888" cy="1018602"/>
          </a:xfrm>
          <a:custGeom>
            <a:avLst/>
            <a:gdLst/>
            <a:ahLst/>
            <a:cxnLst/>
            <a:rect l="l" t="t" r="r" b="b"/>
            <a:pathLst>
              <a:path w="1225888" h="1018602">
                <a:moveTo>
                  <a:pt x="0" y="0"/>
                </a:moveTo>
                <a:lnTo>
                  <a:pt x="1225888" y="0"/>
                </a:lnTo>
                <a:lnTo>
                  <a:pt x="1225888" y="1018602"/>
                </a:lnTo>
                <a:lnTo>
                  <a:pt x="0" y="1018602"/>
                </a:lnTo>
                <a:lnTo>
                  <a:pt x="0" y="0"/>
                </a:lnTo>
                <a:close/>
              </a:path>
            </a:pathLst>
          </a:custGeom>
          <a:blipFill>
            <a:blip r:embed="rId11"/>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4" name="Freeform 4"/>
          <p:cNvSpPr/>
          <p:nvPr/>
        </p:nvSpPr>
        <p:spPr>
          <a:xfrm>
            <a:off x="12532167" y="9827835"/>
            <a:ext cx="1322192" cy="361950"/>
          </a:xfrm>
          <a:custGeom>
            <a:avLst/>
            <a:gdLst/>
            <a:ahLst/>
            <a:cxnLst/>
            <a:rect l="l" t="t" r="r" b="b"/>
            <a:pathLst>
              <a:path w="1322192" h="361950">
                <a:moveTo>
                  <a:pt x="0" y="0"/>
                </a:moveTo>
                <a:lnTo>
                  <a:pt x="1322191" y="0"/>
                </a:lnTo>
                <a:lnTo>
                  <a:pt x="1322191" y="361950"/>
                </a:lnTo>
                <a:lnTo>
                  <a:pt x="0" y="36195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5" name="Freeform 5"/>
          <p:cNvSpPr/>
          <p:nvPr/>
        </p:nvSpPr>
        <p:spPr>
          <a:xfrm>
            <a:off x="524731" y="3423392"/>
            <a:ext cx="790620" cy="992787"/>
          </a:xfrm>
          <a:custGeom>
            <a:avLst/>
            <a:gdLst/>
            <a:ahLst/>
            <a:cxnLst/>
            <a:rect l="l" t="t" r="r" b="b"/>
            <a:pathLst>
              <a:path w="790620" h="992787">
                <a:moveTo>
                  <a:pt x="0" y="0"/>
                </a:moveTo>
                <a:lnTo>
                  <a:pt x="790619" y="0"/>
                </a:lnTo>
                <a:lnTo>
                  <a:pt x="790619" y="992787"/>
                </a:lnTo>
                <a:lnTo>
                  <a:pt x="0" y="992787"/>
                </a:lnTo>
                <a:lnTo>
                  <a:pt x="0" y="0"/>
                </a:lnTo>
                <a:close/>
              </a:path>
            </a:pathLst>
          </a:custGeom>
          <a:blipFill>
            <a:blip r:embed="rId3"/>
            <a:stretch>
              <a:fillRect/>
            </a:stretch>
          </a:blipFill>
        </p:spPr>
      </p:sp>
      <p:sp>
        <p:nvSpPr>
          <p:cNvPr id="6" name="Freeform 6"/>
          <p:cNvSpPr/>
          <p:nvPr/>
        </p:nvSpPr>
        <p:spPr>
          <a:xfrm flipH="1" flipV="1">
            <a:off x="16447917" y="8648811"/>
            <a:ext cx="1840083" cy="1638189"/>
          </a:xfrm>
          <a:custGeom>
            <a:avLst/>
            <a:gdLst/>
            <a:ahLst/>
            <a:cxnLst/>
            <a:rect l="l" t="t" r="r" b="b"/>
            <a:pathLst>
              <a:path w="1840083" h="1638189">
                <a:moveTo>
                  <a:pt x="1840083" y="1638189"/>
                </a:moveTo>
                <a:lnTo>
                  <a:pt x="0" y="1638189"/>
                </a:lnTo>
                <a:lnTo>
                  <a:pt x="0" y="0"/>
                </a:lnTo>
                <a:lnTo>
                  <a:pt x="1840083" y="0"/>
                </a:lnTo>
                <a:lnTo>
                  <a:pt x="1840083" y="1638189"/>
                </a:lnTo>
                <a:close/>
              </a:path>
            </a:pathLst>
          </a:custGeom>
          <a:blipFill>
            <a:blip r:embed="rId4"/>
            <a:stretch>
              <a:fillRect l="-29270" t="-42298"/>
            </a:stretch>
          </a:blipFill>
        </p:spPr>
      </p:sp>
      <p:sp>
        <p:nvSpPr>
          <p:cNvPr id="7" name="Freeform 7"/>
          <p:cNvSpPr/>
          <p:nvPr/>
        </p:nvSpPr>
        <p:spPr>
          <a:xfrm>
            <a:off x="0" y="0"/>
            <a:ext cx="1840083" cy="1638189"/>
          </a:xfrm>
          <a:custGeom>
            <a:avLst/>
            <a:gdLst/>
            <a:ahLst/>
            <a:cxnLst/>
            <a:rect l="l" t="t" r="r" b="b"/>
            <a:pathLst>
              <a:path w="1840083" h="1638189">
                <a:moveTo>
                  <a:pt x="0" y="0"/>
                </a:moveTo>
                <a:lnTo>
                  <a:pt x="1840083" y="0"/>
                </a:lnTo>
                <a:lnTo>
                  <a:pt x="1840083" y="1638189"/>
                </a:lnTo>
                <a:lnTo>
                  <a:pt x="0" y="1638189"/>
                </a:lnTo>
                <a:lnTo>
                  <a:pt x="0" y="0"/>
                </a:lnTo>
                <a:close/>
              </a:path>
            </a:pathLst>
          </a:custGeom>
          <a:blipFill>
            <a:blip r:embed="rId4"/>
            <a:stretch>
              <a:fillRect l="-29270" t="-42298"/>
            </a:stretch>
          </a:blipFill>
        </p:spPr>
      </p:sp>
      <p:sp>
        <p:nvSpPr>
          <p:cNvPr id="8" name="Freeform 8"/>
          <p:cNvSpPr/>
          <p:nvPr/>
        </p:nvSpPr>
        <p:spPr>
          <a:xfrm rot="-490225">
            <a:off x="15280944" y="1273980"/>
            <a:ext cx="1598076" cy="1696799"/>
          </a:xfrm>
          <a:custGeom>
            <a:avLst/>
            <a:gdLst/>
            <a:ahLst/>
            <a:cxnLst/>
            <a:rect l="l" t="t" r="r" b="b"/>
            <a:pathLst>
              <a:path w="1598076" h="1696799">
                <a:moveTo>
                  <a:pt x="0" y="0"/>
                </a:moveTo>
                <a:lnTo>
                  <a:pt x="1598077" y="0"/>
                </a:lnTo>
                <a:lnTo>
                  <a:pt x="1598077" y="1696799"/>
                </a:lnTo>
                <a:lnTo>
                  <a:pt x="0" y="16967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16819586" y="-824960"/>
            <a:ext cx="1468414" cy="2947339"/>
          </a:xfrm>
          <a:custGeom>
            <a:avLst/>
            <a:gdLst/>
            <a:ahLst/>
            <a:cxnLst/>
            <a:rect l="l" t="t" r="r" b="b"/>
            <a:pathLst>
              <a:path w="1468414" h="2947339">
                <a:moveTo>
                  <a:pt x="0" y="0"/>
                </a:moveTo>
                <a:lnTo>
                  <a:pt x="1468414" y="0"/>
                </a:lnTo>
                <a:lnTo>
                  <a:pt x="1468414" y="2947339"/>
                </a:lnTo>
                <a:lnTo>
                  <a:pt x="0" y="2947339"/>
                </a:lnTo>
                <a:lnTo>
                  <a:pt x="0" y="0"/>
                </a:lnTo>
                <a:close/>
              </a:path>
            </a:pathLst>
          </a:custGeom>
          <a:blipFill>
            <a:blip r:embed="rId7">
              <a:extLst>
                <a:ext uri="{96DAC541-7B7A-43D3-8B79-37D633B846F1}">
                  <asvg:svgBlip xmlns:asvg="http://schemas.microsoft.com/office/drawing/2016/SVG/main" r:embed="rId8"/>
                </a:ext>
              </a:extLst>
            </a:blip>
            <a:stretch>
              <a:fillRect t="-23013" r="-4009"/>
            </a:stretch>
          </a:blipFill>
        </p:spPr>
      </p:sp>
      <p:sp>
        <p:nvSpPr>
          <p:cNvPr id="10" name="Freeform 10"/>
          <p:cNvSpPr/>
          <p:nvPr/>
        </p:nvSpPr>
        <p:spPr>
          <a:xfrm>
            <a:off x="665506" y="8186956"/>
            <a:ext cx="2587392" cy="1420713"/>
          </a:xfrm>
          <a:custGeom>
            <a:avLst/>
            <a:gdLst/>
            <a:ahLst/>
            <a:cxnLst/>
            <a:rect l="l" t="t" r="r" b="b"/>
            <a:pathLst>
              <a:path w="2587392" h="1420713">
                <a:moveTo>
                  <a:pt x="0" y="0"/>
                </a:moveTo>
                <a:lnTo>
                  <a:pt x="2587391" y="0"/>
                </a:lnTo>
                <a:lnTo>
                  <a:pt x="2587391" y="1420713"/>
                </a:lnTo>
                <a:lnTo>
                  <a:pt x="0" y="14207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rot="-2121315">
            <a:off x="5321714" y="9049048"/>
            <a:ext cx="1225888" cy="1018602"/>
          </a:xfrm>
          <a:custGeom>
            <a:avLst/>
            <a:gdLst/>
            <a:ahLst/>
            <a:cxnLst/>
            <a:rect l="l" t="t" r="r" b="b"/>
            <a:pathLst>
              <a:path w="1225888" h="1018602">
                <a:moveTo>
                  <a:pt x="0" y="0"/>
                </a:moveTo>
                <a:lnTo>
                  <a:pt x="1225888" y="0"/>
                </a:lnTo>
                <a:lnTo>
                  <a:pt x="1225888" y="1018602"/>
                </a:lnTo>
                <a:lnTo>
                  <a:pt x="0" y="1018602"/>
                </a:lnTo>
                <a:lnTo>
                  <a:pt x="0" y="0"/>
                </a:lnTo>
                <a:close/>
              </a:path>
            </a:pathLst>
          </a:custGeom>
          <a:blipFill>
            <a:blip r:embed="rId11"/>
            <a:stretch>
              <a:fillRect/>
            </a:stretch>
          </a:blipFill>
        </p:spPr>
      </p:sp>
      <p:graphicFrame>
        <p:nvGraphicFramePr>
          <p:cNvPr id="3" name="Table 2"/>
          <p:cNvGraphicFramePr>
            <a:graphicFrameLocks noGrp="1"/>
          </p:cNvGraphicFramePr>
          <p:nvPr/>
        </p:nvGraphicFramePr>
        <p:xfrm>
          <a:off x="1469176" y="929036"/>
          <a:ext cx="14625320" cy="7999732"/>
        </p:xfrm>
        <a:graphic>
          <a:graphicData uri="http://schemas.openxmlformats.org/drawingml/2006/table">
            <a:tbl>
              <a:tblPr firstRow="1" firstCol="1" bandRow="1">
                <a:effectLst>
                  <a:outerShdw blurRad="50800" dist="38100" algn="l" rotWithShape="0">
                    <a:prstClr val="black">
                      <a:alpha val="40000"/>
                    </a:prstClr>
                  </a:outerShdw>
                </a:effectLst>
              </a:tblPr>
              <a:tblGrid>
                <a:gridCol w="2654596"/>
                <a:gridCol w="11970724"/>
              </a:tblGrid>
              <a:tr h="472766">
                <a:tc>
                  <a:txBody>
                    <a:bodyPr/>
                    <a:lstStyle/>
                    <a:p>
                      <a:pPr algn="ctr">
                        <a:lnSpc>
                          <a:spcPct val="115000"/>
                        </a:lnSpc>
                        <a:spcAft>
                          <a:spcPts val="0"/>
                        </a:spcAf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Các phần</a:t>
                      </a:r>
                      <a:endParaRPr lang="en-GB" sz="3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Yêu cầu cụ thể</a:t>
                      </a:r>
                      <a:endParaRPr lang="en-GB" sz="3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8299">
                <a:tc>
                  <a:txBody>
                    <a:bodyPr/>
                    <a:lstStyle/>
                    <a:p>
                      <a:pPr algn="ctr">
                        <a:lnSpc>
                          <a:spcPct val="115000"/>
                        </a:lnSpc>
                        <a:spcAft>
                          <a:spcPts val="0"/>
                        </a:spcAf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Mở bài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Giới thiệu tác giả, tác phẩm.</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Nêu khái quát chủ đề và vài nét đặc sắc về hình thức nghệ thuật của tác phẩm.</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3831">
                <a:tc>
                  <a:txBody>
                    <a:bodyPr/>
                    <a:lstStyle/>
                    <a:p>
                      <a:pPr algn="ctr">
                        <a:lnSpc>
                          <a:spcPct val="11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 bài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chủ đề và phân tích các biểu hiện làm rõ chủ đề của tác phẩm:</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1: Phân tích </a:t>
                      </a: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 tài</a:t>
                      </a: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 những nét </a:t>
                      </a: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đặc sắc của cốt truyện</a:t>
                      </a: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việc làm sáng tỏ chủ đề.</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2: Phân tích các nhân vật nhằm làm rõ chủ đề của truyện: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3: Phân tích tác dụng của các nét đặc sắc nghệ thuật trong truyện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5532">
                <a:tc>
                  <a:txBody>
                    <a:bodyPr/>
                    <a:lstStyle/>
                    <a:p>
                      <a:pPr algn="ctr">
                        <a:lnSpc>
                          <a:spcPct val="11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Khái quát về giá trị nội dung và nghệ thuật của truyện. Nêu tác động của truyện đối với em.</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2"/>
            <a:stretch>
              <a:fillRect/>
            </a:stretch>
          </a:blipFill>
        </p:spPr>
      </p:sp>
      <p:grpSp>
        <p:nvGrpSpPr>
          <p:cNvPr id="4" name="Group 4"/>
          <p:cNvGrpSpPr>
            <a:grpSpLocks noChangeAspect="1"/>
          </p:cNvGrpSpPr>
          <p:nvPr/>
        </p:nvGrpSpPr>
        <p:grpSpPr>
          <a:xfrm>
            <a:off x="309596" y="4829296"/>
            <a:ext cx="5183401" cy="5246370"/>
            <a:chOff x="0" y="0"/>
            <a:chExt cx="6272530" cy="6348730"/>
          </a:xfrm>
        </p:grpSpPr>
        <p:sp>
          <p:nvSpPr>
            <p:cNvPr id="5" name="Freeform 5"/>
            <p:cNvSpPr/>
            <p:nvPr/>
          </p:nvSpPr>
          <p:spPr>
            <a:xfrm>
              <a:off x="-13970" y="-35560"/>
              <a:ext cx="6300470" cy="6395720"/>
            </a:xfrm>
            <a:custGeom>
              <a:avLst/>
              <a:gdLst/>
              <a:ahLst/>
              <a:cxnLst/>
              <a:rect l="l" t="t" r="r" b="b"/>
              <a:pathLst>
                <a:path w="6300470" h="6395720">
                  <a:moveTo>
                    <a:pt x="6136640" y="3745230"/>
                  </a:moveTo>
                  <a:cubicBezTo>
                    <a:pt x="6017260" y="3867150"/>
                    <a:pt x="5831840" y="3977640"/>
                    <a:pt x="5584190" y="4072890"/>
                  </a:cubicBezTo>
                  <a:cubicBezTo>
                    <a:pt x="5877560" y="4509770"/>
                    <a:pt x="6050280" y="4935220"/>
                    <a:pt x="6083300" y="5306060"/>
                  </a:cubicBezTo>
                  <a:cubicBezTo>
                    <a:pt x="6113780" y="5651500"/>
                    <a:pt x="6024880" y="5937250"/>
                    <a:pt x="5825490" y="6131560"/>
                  </a:cubicBezTo>
                  <a:cubicBezTo>
                    <a:pt x="5722620" y="6230620"/>
                    <a:pt x="5594350" y="6303010"/>
                    <a:pt x="5444490" y="6343650"/>
                  </a:cubicBezTo>
                  <a:cubicBezTo>
                    <a:pt x="5290820" y="6385560"/>
                    <a:pt x="5116830" y="6395720"/>
                    <a:pt x="4928870" y="6372860"/>
                  </a:cubicBezTo>
                  <a:cubicBezTo>
                    <a:pt x="4525010" y="6323330"/>
                    <a:pt x="4069080" y="6122670"/>
                    <a:pt x="3608070" y="5793740"/>
                  </a:cubicBezTo>
                  <a:cubicBezTo>
                    <a:pt x="3295650" y="6094730"/>
                    <a:pt x="2964180" y="6289040"/>
                    <a:pt x="2650490" y="6357620"/>
                  </a:cubicBezTo>
                  <a:cubicBezTo>
                    <a:pt x="2564130" y="6376670"/>
                    <a:pt x="2480310" y="6385560"/>
                    <a:pt x="2399030" y="6385560"/>
                  </a:cubicBezTo>
                  <a:cubicBezTo>
                    <a:pt x="2203450" y="6385560"/>
                    <a:pt x="2024380" y="6332220"/>
                    <a:pt x="1870710" y="6226810"/>
                  </a:cubicBezTo>
                  <a:cubicBezTo>
                    <a:pt x="1625600" y="6059170"/>
                    <a:pt x="1463040" y="5767070"/>
                    <a:pt x="1412240" y="5405120"/>
                  </a:cubicBezTo>
                  <a:cubicBezTo>
                    <a:pt x="1357630" y="5013960"/>
                    <a:pt x="1432560" y="4556760"/>
                    <a:pt x="1629410" y="4083050"/>
                  </a:cubicBezTo>
                  <a:cubicBezTo>
                    <a:pt x="1452880" y="4154170"/>
                    <a:pt x="1311910" y="4203700"/>
                    <a:pt x="1211580" y="4231640"/>
                  </a:cubicBezTo>
                  <a:cubicBezTo>
                    <a:pt x="1074420" y="4269740"/>
                    <a:pt x="1049020" y="4255770"/>
                    <a:pt x="1042670" y="4241800"/>
                  </a:cubicBezTo>
                  <a:cubicBezTo>
                    <a:pt x="1035050" y="4226560"/>
                    <a:pt x="1042670" y="4193540"/>
                    <a:pt x="1184910" y="4094480"/>
                  </a:cubicBezTo>
                  <a:cubicBezTo>
                    <a:pt x="1287780" y="4022090"/>
                    <a:pt x="1445260" y="3926840"/>
                    <a:pt x="1642110" y="3817620"/>
                  </a:cubicBezTo>
                  <a:cubicBezTo>
                    <a:pt x="1179830" y="3775710"/>
                    <a:pt x="781050" y="3677920"/>
                    <a:pt x="490220" y="3534410"/>
                  </a:cubicBezTo>
                  <a:cubicBezTo>
                    <a:pt x="210820" y="3397250"/>
                    <a:pt x="43180" y="3221990"/>
                    <a:pt x="17780" y="3041650"/>
                  </a:cubicBezTo>
                  <a:cubicBezTo>
                    <a:pt x="0" y="2915920"/>
                    <a:pt x="49530" y="2792730"/>
                    <a:pt x="163830" y="2674620"/>
                  </a:cubicBezTo>
                  <a:cubicBezTo>
                    <a:pt x="283210" y="2552700"/>
                    <a:pt x="468630" y="2442210"/>
                    <a:pt x="716280" y="2346960"/>
                  </a:cubicBezTo>
                  <a:cubicBezTo>
                    <a:pt x="422910" y="1911350"/>
                    <a:pt x="250190" y="1484630"/>
                    <a:pt x="217170" y="1113790"/>
                  </a:cubicBezTo>
                  <a:cubicBezTo>
                    <a:pt x="186690" y="768350"/>
                    <a:pt x="275590" y="482600"/>
                    <a:pt x="474980" y="288290"/>
                  </a:cubicBezTo>
                  <a:cubicBezTo>
                    <a:pt x="577850" y="189230"/>
                    <a:pt x="706120" y="116840"/>
                    <a:pt x="855980" y="76200"/>
                  </a:cubicBezTo>
                  <a:cubicBezTo>
                    <a:pt x="1009650" y="34290"/>
                    <a:pt x="1182370" y="24130"/>
                    <a:pt x="1371600" y="48260"/>
                  </a:cubicBezTo>
                  <a:cubicBezTo>
                    <a:pt x="1775460" y="97790"/>
                    <a:pt x="2231390" y="298450"/>
                    <a:pt x="2692400" y="627380"/>
                  </a:cubicBezTo>
                  <a:cubicBezTo>
                    <a:pt x="3004820" y="326390"/>
                    <a:pt x="3336290" y="132080"/>
                    <a:pt x="3649980" y="63500"/>
                  </a:cubicBezTo>
                  <a:cubicBezTo>
                    <a:pt x="3942080" y="0"/>
                    <a:pt x="4211320" y="45720"/>
                    <a:pt x="4429760" y="194310"/>
                  </a:cubicBezTo>
                  <a:cubicBezTo>
                    <a:pt x="4674870" y="361950"/>
                    <a:pt x="4837430" y="654050"/>
                    <a:pt x="4888230" y="1016000"/>
                  </a:cubicBezTo>
                  <a:cubicBezTo>
                    <a:pt x="4942840" y="1407160"/>
                    <a:pt x="4867910" y="1864360"/>
                    <a:pt x="4671060" y="2338070"/>
                  </a:cubicBezTo>
                  <a:cubicBezTo>
                    <a:pt x="4847590" y="2266950"/>
                    <a:pt x="4988560" y="2217420"/>
                    <a:pt x="5088890" y="2189480"/>
                  </a:cubicBezTo>
                  <a:cubicBezTo>
                    <a:pt x="5226050" y="2151380"/>
                    <a:pt x="5251450" y="2165350"/>
                    <a:pt x="5257800" y="2179320"/>
                  </a:cubicBezTo>
                  <a:cubicBezTo>
                    <a:pt x="5265420" y="2194560"/>
                    <a:pt x="5257800" y="2227580"/>
                    <a:pt x="5115559" y="2326640"/>
                  </a:cubicBezTo>
                  <a:cubicBezTo>
                    <a:pt x="5012689" y="2399030"/>
                    <a:pt x="4855209" y="2494280"/>
                    <a:pt x="4658359" y="2603500"/>
                  </a:cubicBezTo>
                  <a:cubicBezTo>
                    <a:pt x="5120639" y="2645410"/>
                    <a:pt x="5519419" y="2743200"/>
                    <a:pt x="5810250" y="2886710"/>
                  </a:cubicBezTo>
                  <a:cubicBezTo>
                    <a:pt x="6089650" y="3023870"/>
                    <a:pt x="6257290" y="3199130"/>
                    <a:pt x="6282690" y="3379470"/>
                  </a:cubicBezTo>
                  <a:cubicBezTo>
                    <a:pt x="6300470" y="3505200"/>
                    <a:pt x="6250940" y="3628390"/>
                    <a:pt x="6136640" y="3745230"/>
                  </a:cubicBezTo>
                  <a:close/>
                </a:path>
              </a:pathLst>
            </a:custGeom>
            <a:solidFill>
              <a:srgbClr val="FFFAF2"/>
            </a:solidFill>
          </p:spPr>
        </p:sp>
        <p:sp>
          <p:nvSpPr>
            <p:cNvPr id="6" name="Freeform 6"/>
            <p:cNvSpPr/>
            <p:nvPr/>
          </p:nvSpPr>
          <p:spPr>
            <a:xfrm>
              <a:off x="2540" y="19050"/>
              <a:ext cx="6266181" cy="6310630"/>
            </a:xfrm>
            <a:custGeom>
              <a:avLst/>
              <a:gdLst/>
              <a:ahLst/>
              <a:cxnLst/>
              <a:rect l="l" t="t" r="r" b="b"/>
              <a:pathLst>
                <a:path w="6266181" h="6310630">
                  <a:moveTo>
                    <a:pt x="2385060" y="6310630"/>
                  </a:moveTo>
                  <a:cubicBezTo>
                    <a:pt x="2065020" y="6310630"/>
                    <a:pt x="1791970" y="6163310"/>
                    <a:pt x="1614170" y="5895340"/>
                  </a:cubicBezTo>
                  <a:cubicBezTo>
                    <a:pt x="1475740" y="5687060"/>
                    <a:pt x="1402080" y="5415280"/>
                    <a:pt x="1399540" y="5107940"/>
                  </a:cubicBezTo>
                  <a:cubicBezTo>
                    <a:pt x="1397000" y="4770120"/>
                    <a:pt x="1477010" y="4404360"/>
                    <a:pt x="1638300" y="4020820"/>
                  </a:cubicBezTo>
                  <a:lnTo>
                    <a:pt x="1649730" y="3992880"/>
                  </a:lnTo>
                  <a:lnTo>
                    <a:pt x="1621790" y="4004309"/>
                  </a:lnTo>
                  <a:cubicBezTo>
                    <a:pt x="1337310" y="4118609"/>
                    <a:pt x="1140460" y="4182109"/>
                    <a:pt x="1066800" y="4182109"/>
                  </a:cubicBezTo>
                  <a:cubicBezTo>
                    <a:pt x="1049020" y="4182109"/>
                    <a:pt x="1045210" y="4178300"/>
                    <a:pt x="1045210" y="4178300"/>
                  </a:cubicBezTo>
                  <a:cubicBezTo>
                    <a:pt x="1040130" y="4156709"/>
                    <a:pt x="1160780" y="4042409"/>
                    <a:pt x="1654810" y="3769359"/>
                  </a:cubicBezTo>
                  <a:lnTo>
                    <a:pt x="1691640" y="3749039"/>
                  </a:lnTo>
                  <a:lnTo>
                    <a:pt x="1649730" y="3745230"/>
                  </a:lnTo>
                  <a:cubicBezTo>
                    <a:pt x="584200" y="3653790"/>
                    <a:pt x="63500" y="3296920"/>
                    <a:pt x="20320" y="2983230"/>
                  </a:cubicBezTo>
                  <a:cubicBezTo>
                    <a:pt x="0" y="2837180"/>
                    <a:pt x="62230" y="2555240"/>
                    <a:pt x="713740" y="2307590"/>
                  </a:cubicBezTo>
                  <a:lnTo>
                    <a:pt x="728980" y="2302510"/>
                  </a:lnTo>
                  <a:lnTo>
                    <a:pt x="720090" y="2289810"/>
                  </a:lnTo>
                  <a:cubicBezTo>
                    <a:pt x="466090" y="1913890"/>
                    <a:pt x="306070" y="1555750"/>
                    <a:pt x="242570" y="1224280"/>
                  </a:cubicBezTo>
                  <a:cubicBezTo>
                    <a:pt x="185420" y="923290"/>
                    <a:pt x="213360" y="652780"/>
                    <a:pt x="323850" y="444500"/>
                  </a:cubicBezTo>
                  <a:cubicBezTo>
                    <a:pt x="476250" y="157480"/>
                    <a:pt x="773430" y="0"/>
                    <a:pt x="1160780" y="0"/>
                  </a:cubicBezTo>
                  <a:cubicBezTo>
                    <a:pt x="1607820" y="0"/>
                    <a:pt x="2128520" y="204470"/>
                    <a:pt x="2668270" y="591820"/>
                  </a:cubicBezTo>
                  <a:lnTo>
                    <a:pt x="2677160" y="598170"/>
                  </a:lnTo>
                  <a:lnTo>
                    <a:pt x="2684780" y="590550"/>
                  </a:lnTo>
                  <a:cubicBezTo>
                    <a:pt x="3084830" y="204470"/>
                    <a:pt x="3500120" y="0"/>
                    <a:pt x="3882390" y="0"/>
                  </a:cubicBezTo>
                  <a:cubicBezTo>
                    <a:pt x="4202430" y="0"/>
                    <a:pt x="4475480" y="147320"/>
                    <a:pt x="4653280" y="415290"/>
                  </a:cubicBezTo>
                  <a:cubicBezTo>
                    <a:pt x="4791710" y="623570"/>
                    <a:pt x="4865370" y="895350"/>
                    <a:pt x="4867910" y="1202690"/>
                  </a:cubicBezTo>
                  <a:cubicBezTo>
                    <a:pt x="4870450" y="1540510"/>
                    <a:pt x="4790440" y="1906270"/>
                    <a:pt x="4629150" y="2289810"/>
                  </a:cubicBezTo>
                  <a:lnTo>
                    <a:pt x="4617720" y="2317750"/>
                  </a:lnTo>
                  <a:lnTo>
                    <a:pt x="4645660" y="2306320"/>
                  </a:lnTo>
                  <a:cubicBezTo>
                    <a:pt x="4930140" y="2192020"/>
                    <a:pt x="5126990" y="2128520"/>
                    <a:pt x="5200651" y="2128520"/>
                  </a:cubicBezTo>
                  <a:cubicBezTo>
                    <a:pt x="5218430" y="2128520"/>
                    <a:pt x="5222241" y="2132330"/>
                    <a:pt x="5222241" y="2132330"/>
                  </a:cubicBezTo>
                  <a:cubicBezTo>
                    <a:pt x="5227321" y="2153920"/>
                    <a:pt x="5106671" y="2268220"/>
                    <a:pt x="4612641" y="2541270"/>
                  </a:cubicBezTo>
                  <a:lnTo>
                    <a:pt x="4575811" y="2561590"/>
                  </a:lnTo>
                  <a:lnTo>
                    <a:pt x="4617721" y="2565400"/>
                  </a:lnTo>
                  <a:cubicBezTo>
                    <a:pt x="5681980" y="2656840"/>
                    <a:pt x="6202680" y="3013710"/>
                    <a:pt x="6245861" y="3327400"/>
                  </a:cubicBezTo>
                  <a:cubicBezTo>
                    <a:pt x="6266181" y="3473450"/>
                    <a:pt x="6203951" y="3755390"/>
                    <a:pt x="5552441" y="4003040"/>
                  </a:cubicBezTo>
                  <a:lnTo>
                    <a:pt x="5537201" y="4008120"/>
                  </a:lnTo>
                  <a:lnTo>
                    <a:pt x="5546091" y="4020820"/>
                  </a:lnTo>
                  <a:cubicBezTo>
                    <a:pt x="5798821" y="4395470"/>
                    <a:pt x="5960111" y="4753610"/>
                    <a:pt x="6022341" y="5085080"/>
                  </a:cubicBezTo>
                  <a:cubicBezTo>
                    <a:pt x="6079491" y="5386070"/>
                    <a:pt x="6051551" y="5656580"/>
                    <a:pt x="5941061" y="5864860"/>
                  </a:cubicBezTo>
                  <a:cubicBezTo>
                    <a:pt x="5788661" y="6151880"/>
                    <a:pt x="5491481" y="6309360"/>
                    <a:pt x="5104131" y="6309360"/>
                  </a:cubicBezTo>
                  <a:cubicBezTo>
                    <a:pt x="4657091" y="6309360"/>
                    <a:pt x="4136391" y="6104890"/>
                    <a:pt x="3596641" y="5717540"/>
                  </a:cubicBezTo>
                  <a:lnTo>
                    <a:pt x="3587751" y="5711190"/>
                  </a:lnTo>
                  <a:lnTo>
                    <a:pt x="3580131" y="5718810"/>
                  </a:lnTo>
                  <a:cubicBezTo>
                    <a:pt x="3182620" y="6106160"/>
                    <a:pt x="2768600" y="6310630"/>
                    <a:pt x="2385060" y="6310630"/>
                  </a:cubicBezTo>
                  <a:close/>
                </a:path>
              </a:pathLst>
            </a:custGeom>
            <a:blipFill>
              <a:blip r:embed="rId3"/>
              <a:stretch>
                <a:fillRect l="-25948" t="-28239" r="-68843"/>
              </a:stretch>
            </a:blipFill>
          </p:spPr>
        </p:sp>
      </p:grpSp>
      <p:sp>
        <p:nvSpPr>
          <p:cNvPr id="10" name="Freeform 10"/>
          <p:cNvSpPr/>
          <p:nvPr/>
        </p:nvSpPr>
        <p:spPr>
          <a:xfrm>
            <a:off x="15197782" y="8026734"/>
            <a:ext cx="1865919" cy="1646673"/>
          </a:xfrm>
          <a:custGeom>
            <a:avLst/>
            <a:gdLst/>
            <a:ahLst/>
            <a:cxnLst/>
            <a:rect l="l" t="t" r="r" b="b"/>
            <a:pathLst>
              <a:path w="1865919" h="1646673">
                <a:moveTo>
                  <a:pt x="0" y="0"/>
                </a:moveTo>
                <a:lnTo>
                  <a:pt x="1865919" y="0"/>
                </a:lnTo>
                <a:lnTo>
                  <a:pt x="1865919" y="1646673"/>
                </a:lnTo>
                <a:lnTo>
                  <a:pt x="0" y="16466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a:off x="15265234" y="3619766"/>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4678861">
            <a:off x="14128070" y="6788666"/>
            <a:ext cx="1058633" cy="879628"/>
          </a:xfrm>
          <a:custGeom>
            <a:avLst/>
            <a:gdLst/>
            <a:ahLst/>
            <a:cxnLst/>
            <a:rect l="l" t="t" r="r" b="b"/>
            <a:pathLst>
              <a:path w="1058633" h="879628">
                <a:moveTo>
                  <a:pt x="0" y="0"/>
                </a:moveTo>
                <a:lnTo>
                  <a:pt x="1058633" y="0"/>
                </a:lnTo>
                <a:lnTo>
                  <a:pt x="1058633" y="879628"/>
                </a:lnTo>
                <a:lnTo>
                  <a:pt x="0" y="879628"/>
                </a:lnTo>
                <a:lnTo>
                  <a:pt x="0" y="0"/>
                </a:lnTo>
                <a:close/>
              </a:path>
            </a:pathLst>
          </a:custGeom>
          <a:blipFill>
            <a:blip r:embed="rId8"/>
            <a:stretch>
              <a:fillRect/>
            </a:stretch>
          </a:blipFill>
        </p:spPr>
      </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9"/>
            <a:stretch>
              <a:fillRect/>
            </a:stretch>
          </a:blipFill>
        </p:spPr>
      </p:sp>
      <p:sp>
        <p:nvSpPr>
          <p:cNvPr id="14" name="Freeform 14"/>
          <p:cNvSpPr/>
          <p:nvPr/>
        </p:nvSpPr>
        <p:spPr>
          <a:xfrm>
            <a:off x="8557878" y="7624859"/>
            <a:ext cx="1685119" cy="925283"/>
          </a:xfrm>
          <a:custGeom>
            <a:avLst/>
            <a:gdLst/>
            <a:ahLst/>
            <a:cxnLst/>
            <a:rect l="l" t="t" r="r" b="b"/>
            <a:pathLst>
              <a:path w="1685119" h="925283">
                <a:moveTo>
                  <a:pt x="0" y="0"/>
                </a:moveTo>
                <a:lnTo>
                  <a:pt x="1685119" y="0"/>
                </a:lnTo>
                <a:lnTo>
                  <a:pt x="1685119" y="925284"/>
                </a:lnTo>
                <a:lnTo>
                  <a:pt x="0" y="9252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Freeform 15"/>
          <p:cNvSpPr/>
          <p:nvPr/>
        </p:nvSpPr>
        <p:spPr>
          <a:xfrm rot="1981402">
            <a:off x="3538405" y="2210983"/>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2"/>
            <a:stretch>
              <a:fillRect/>
            </a:stretch>
          </a:blipFill>
        </p:spPr>
      </p:sp>
      <p:sp>
        <p:nvSpPr>
          <p:cNvPr id="16" name="Freeform 16"/>
          <p:cNvSpPr/>
          <p:nvPr/>
        </p:nvSpPr>
        <p:spPr>
          <a:xfrm rot="-522393">
            <a:off x="740664" y="714673"/>
            <a:ext cx="879808" cy="843016"/>
          </a:xfrm>
          <a:custGeom>
            <a:avLst/>
            <a:gdLst/>
            <a:ahLst/>
            <a:cxnLst/>
            <a:rect l="l" t="t" r="r" b="b"/>
            <a:pathLst>
              <a:path w="879808" h="843016">
                <a:moveTo>
                  <a:pt x="0" y="0"/>
                </a:moveTo>
                <a:lnTo>
                  <a:pt x="879807" y="0"/>
                </a:lnTo>
                <a:lnTo>
                  <a:pt x="879807" y="843016"/>
                </a:lnTo>
                <a:lnTo>
                  <a:pt x="0" y="843016"/>
                </a:lnTo>
                <a:lnTo>
                  <a:pt x="0" y="0"/>
                </a:lnTo>
                <a:close/>
              </a:path>
            </a:pathLst>
          </a:custGeom>
          <a:blipFill>
            <a:blip r:embed="rId13"/>
            <a:stretch>
              <a:fillRect/>
            </a:stretch>
          </a:blipFill>
        </p:spPr>
      </p:sp>
      <p:sp>
        <p:nvSpPr>
          <p:cNvPr id="17" name="Rectangle 16"/>
          <p:cNvSpPr/>
          <p:nvPr/>
        </p:nvSpPr>
        <p:spPr>
          <a:xfrm>
            <a:off x="5105400" y="2898071"/>
            <a:ext cx="9983974" cy="3309624"/>
          </a:xfrm>
          <a:prstGeom prst="rect">
            <a:avLst/>
          </a:prstGeom>
        </p:spPr>
        <p:txBody>
          <a:bodyPr wrap="square">
            <a:spAutoFit/>
          </a:bodyPr>
          <a:lstStyle/>
          <a:p>
            <a:pPr algn="ctr">
              <a:lnSpc>
                <a:spcPct val="115000"/>
              </a:lnSpc>
            </a:pPr>
            <a:r>
              <a:rPr lang="vi-VN" sz="4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en-GB" sz="4400">
              <a:latin typeface="Times New Roman" panose="02020603050405020304" pitchFamily="18" charset="0"/>
              <a:ea typeface="Times New Roman" panose="02020603050405020304" pitchFamily="18" charset="0"/>
            </a:endParaRPr>
          </a:p>
          <a:p>
            <a:pPr>
              <a:lnSpc>
                <a:spcPct val="115000"/>
              </a:lnSpc>
              <a:spcAft>
                <a:spcPts val="800"/>
              </a:spcAft>
            </a:pPr>
            <a:r>
              <a:rPr lang="vi-VN" sz="4400">
                <a:latin typeface="Times New Roman" panose="02020603050405020304" pitchFamily="18" charset="0"/>
                <a:ea typeface="Times New Roman" panose="02020603050405020304" pitchFamily="18" charset="0"/>
                <a:cs typeface="Times New Roman" panose="02020603050405020304" pitchFamily="18" charset="0"/>
              </a:rPr>
              <a:t>- Hoàn thiện lại bài viết theo bảng kiểm.</a:t>
            </a:r>
            <a:endParaRPr lang="en-GB" sz="4400">
              <a:latin typeface="Times New Roman" panose="02020603050405020304" pitchFamily="18" charset="0"/>
              <a:ea typeface="Times New Roman" panose="02020603050405020304" pitchFamily="18" charset="0"/>
            </a:endParaRPr>
          </a:p>
          <a:p>
            <a:pPr>
              <a:lnSpc>
                <a:spcPct val="115000"/>
              </a:lnSpc>
              <a:spcAft>
                <a:spcPts val="800"/>
              </a:spcAft>
            </a:pPr>
            <a:r>
              <a:rPr lang="vi-VN" sz="4400">
                <a:latin typeface="Times New Roman" panose="02020603050405020304" pitchFamily="18" charset="0"/>
                <a:ea typeface="Times New Roman" panose="02020603050405020304" pitchFamily="18" charset="0"/>
                <a:cs typeface="Times New Roman" panose="02020603050405020304" pitchFamily="18" charset="0"/>
              </a:rPr>
              <a:t>- Chuẩn bị bài nói và nghe: Trình bày ý kiến về một vấn đề xã hội</a:t>
            </a:r>
            <a:endParaRPr lang="en-GB" sz="44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TextBox 2"/>
          <p:cNvSpPr txBox="1"/>
          <p:nvPr/>
        </p:nvSpPr>
        <p:spPr>
          <a:xfrm>
            <a:off x="2800696" y="2986405"/>
            <a:ext cx="12686608" cy="1970219"/>
          </a:xfrm>
          <a:prstGeom prst="rect">
            <a:avLst/>
          </a:prstGeom>
        </p:spPr>
        <p:txBody>
          <a:bodyPr lIns="0" tIns="0" rIns="0" bIns="0" rtlCol="0" anchor="t">
            <a:spAutoFit/>
          </a:bodyPr>
          <a:lstStyle/>
          <a:p>
            <a:pPr algn="ctr">
              <a:lnSpc>
                <a:spcPts val="16640"/>
              </a:lnSpc>
            </a:pPr>
            <a:r>
              <a:rPr lang="en-US" sz="12800" smtClean="0">
                <a:solidFill>
                  <a:srgbClr val="DF98B6"/>
                </a:solidFill>
                <a:latin typeface="Lazydog Bold"/>
              </a:rPr>
              <a:t>Thank you!!!</a:t>
            </a:r>
            <a:endParaRPr lang="en-US" sz="12800">
              <a:solidFill>
                <a:srgbClr val="DF98B6"/>
              </a:solidFill>
              <a:latin typeface="Lazydog Bold"/>
            </a:endParaRPr>
          </a:p>
        </p:txBody>
      </p:sp>
      <p:sp>
        <p:nvSpPr>
          <p:cNvPr id="3" name="Freeform 3"/>
          <p:cNvSpPr/>
          <p:nvPr/>
        </p:nvSpPr>
        <p:spPr>
          <a:xfrm>
            <a:off x="8449722" y="0"/>
            <a:ext cx="1404340" cy="2448964"/>
          </a:xfrm>
          <a:custGeom>
            <a:avLst/>
            <a:gdLst/>
            <a:ahLst/>
            <a:cxnLst/>
            <a:rect l="l" t="t" r="r" b="b"/>
            <a:pathLst>
              <a:path w="1404340" h="2448964">
                <a:moveTo>
                  <a:pt x="0" y="0"/>
                </a:moveTo>
                <a:lnTo>
                  <a:pt x="1404341" y="0"/>
                </a:lnTo>
                <a:lnTo>
                  <a:pt x="1404341" y="2448964"/>
                </a:lnTo>
                <a:lnTo>
                  <a:pt x="0" y="2448964"/>
                </a:lnTo>
                <a:lnTo>
                  <a:pt x="0" y="0"/>
                </a:lnTo>
                <a:close/>
              </a:path>
            </a:pathLst>
          </a:custGeom>
          <a:blipFill>
            <a:blip r:embed="rId1">
              <a:extLst>
                <a:ext uri="{96DAC541-7B7A-43D3-8B79-37D633B846F1}">
                  <asvg:svgBlip xmlns:asvg="http://schemas.microsoft.com/office/drawing/2016/SVG/main" r:embed="rId2"/>
                </a:ext>
              </a:extLst>
            </a:blip>
            <a:stretch>
              <a:fillRect l="-1124" t="-43178" r="-4054"/>
            </a:stretch>
          </a:blipFill>
        </p:spPr>
      </p:sp>
      <p:sp>
        <p:nvSpPr>
          <p:cNvPr id="4" name="Freeform 4"/>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3"/>
            <a:stretch>
              <a:fillRect l="-3280" t="-21119" r="-38153" b="-9171"/>
            </a:stretch>
          </a:blipFill>
        </p:spPr>
      </p:sp>
      <p:sp>
        <p:nvSpPr>
          <p:cNvPr id="5" name="Freeform 5"/>
          <p:cNvSpPr/>
          <p:nvPr/>
        </p:nvSpPr>
        <p:spPr>
          <a:xfrm rot="-10800000" flipH="1">
            <a:off x="0" y="6396994"/>
            <a:ext cx="4134925" cy="3890006"/>
          </a:xfrm>
          <a:custGeom>
            <a:avLst/>
            <a:gdLst/>
            <a:ahLst/>
            <a:cxnLst/>
            <a:rect l="l" t="t" r="r" b="b"/>
            <a:pathLst>
              <a:path w="4134925" h="3890006">
                <a:moveTo>
                  <a:pt x="4134925" y="0"/>
                </a:moveTo>
                <a:lnTo>
                  <a:pt x="0" y="0"/>
                </a:lnTo>
                <a:lnTo>
                  <a:pt x="0" y="3890006"/>
                </a:lnTo>
                <a:lnTo>
                  <a:pt x="4134925" y="3890006"/>
                </a:lnTo>
                <a:lnTo>
                  <a:pt x="4134925" y="0"/>
                </a:lnTo>
                <a:close/>
              </a:path>
            </a:pathLst>
          </a:custGeom>
          <a:blipFill>
            <a:blip r:embed="rId4">
              <a:extLst>
                <a:ext uri="{96DAC541-7B7A-43D3-8B79-37D633B846F1}">
                  <asvg:svgBlip xmlns:asvg="http://schemas.microsoft.com/office/drawing/2016/SVG/main" r:embed="rId5"/>
                </a:ext>
              </a:extLst>
            </a:blip>
            <a:stretch>
              <a:fillRect l="-31086" t="-29760"/>
            </a:stretch>
          </a:blipFill>
        </p:spPr>
      </p:sp>
      <p:sp>
        <p:nvSpPr>
          <p:cNvPr id="8" name="Freeform 8"/>
          <p:cNvSpPr/>
          <p:nvPr/>
        </p:nvSpPr>
        <p:spPr>
          <a:xfrm rot="-348449">
            <a:off x="806351" y="849129"/>
            <a:ext cx="1058681" cy="1014408"/>
          </a:xfrm>
          <a:custGeom>
            <a:avLst/>
            <a:gdLst/>
            <a:ahLst/>
            <a:cxnLst/>
            <a:rect l="l" t="t" r="r" b="b"/>
            <a:pathLst>
              <a:path w="1058681" h="1014408">
                <a:moveTo>
                  <a:pt x="0" y="0"/>
                </a:moveTo>
                <a:lnTo>
                  <a:pt x="1058680" y="0"/>
                </a:lnTo>
                <a:lnTo>
                  <a:pt x="1058680" y="1014408"/>
                </a:lnTo>
                <a:lnTo>
                  <a:pt x="0" y="1014408"/>
                </a:lnTo>
                <a:lnTo>
                  <a:pt x="0" y="0"/>
                </a:lnTo>
                <a:close/>
              </a:path>
            </a:pathLst>
          </a:custGeom>
          <a:blipFill>
            <a:blip r:embed="rId6"/>
            <a:stretch>
              <a:fillRect/>
            </a:stretch>
          </a:blipFill>
        </p:spPr>
      </p:sp>
      <p:sp>
        <p:nvSpPr>
          <p:cNvPr id="9" name="Freeform 9"/>
          <p:cNvSpPr/>
          <p:nvPr/>
        </p:nvSpPr>
        <p:spPr>
          <a:xfrm>
            <a:off x="12980323" y="3092743"/>
            <a:ext cx="744174" cy="934465"/>
          </a:xfrm>
          <a:custGeom>
            <a:avLst/>
            <a:gdLst/>
            <a:ahLst/>
            <a:cxnLst/>
            <a:rect l="l" t="t" r="r" b="b"/>
            <a:pathLst>
              <a:path w="744174" h="934465">
                <a:moveTo>
                  <a:pt x="0" y="0"/>
                </a:moveTo>
                <a:lnTo>
                  <a:pt x="744173" y="0"/>
                </a:lnTo>
                <a:lnTo>
                  <a:pt x="744173" y="934465"/>
                </a:lnTo>
                <a:lnTo>
                  <a:pt x="0" y="934465"/>
                </a:lnTo>
                <a:lnTo>
                  <a:pt x="0" y="0"/>
                </a:lnTo>
                <a:close/>
              </a:path>
            </a:pathLst>
          </a:custGeom>
          <a:blipFill>
            <a:blip r:embed="rId7"/>
            <a:stretch>
              <a:fillRect/>
            </a:stretch>
          </a:blipFill>
        </p:spPr>
      </p:sp>
      <p:sp>
        <p:nvSpPr>
          <p:cNvPr id="10" name="Freeform 10"/>
          <p:cNvSpPr/>
          <p:nvPr/>
        </p:nvSpPr>
        <p:spPr>
          <a:xfrm rot="2996376">
            <a:off x="3590768" y="2806049"/>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8"/>
            <a:stretch>
              <a:fillRect/>
            </a:stretch>
          </a:blipFill>
        </p:spPr>
      </p:sp>
      <p:sp>
        <p:nvSpPr>
          <p:cNvPr id="11" name="Freeform 11"/>
          <p:cNvSpPr/>
          <p:nvPr/>
        </p:nvSpPr>
        <p:spPr>
          <a:xfrm rot="-10800000">
            <a:off x="15408385" y="6277716"/>
            <a:ext cx="2870774" cy="651274"/>
          </a:xfrm>
          <a:custGeom>
            <a:avLst/>
            <a:gdLst/>
            <a:ahLst/>
            <a:cxnLst/>
            <a:rect l="l" t="t" r="r" b="b"/>
            <a:pathLst>
              <a:path w="2870774" h="651274">
                <a:moveTo>
                  <a:pt x="0" y="0"/>
                </a:moveTo>
                <a:lnTo>
                  <a:pt x="2870774" y="0"/>
                </a:lnTo>
                <a:lnTo>
                  <a:pt x="2870774" y="651274"/>
                </a:lnTo>
                <a:lnTo>
                  <a:pt x="0" y="651274"/>
                </a:lnTo>
                <a:lnTo>
                  <a:pt x="0" y="0"/>
                </a:lnTo>
                <a:close/>
              </a:path>
            </a:pathLst>
          </a:custGeom>
          <a:blipFill>
            <a:blip r:embed="rId9"/>
            <a:stretch>
              <a:fillRect l="-26264"/>
            </a:stretch>
          </a:blipFill>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2362200" y="3301488"/>
            <a:ext cx="13073795" cy="1842011"/>
          </a:xfrm>
          <a:prstGeom prst="rect">
            <a:avLst/>
          </a:prstGeom>
        </p:spPr>
        <p:txBody>
          <a:bodyPr wrap="square" lIns="0" tIns="0" rIns="0" bIns="0" rtlCol="0" anchor="t">
            <a:prstTxWarp prst="textCanUp">
              <a:avLst/>
            </a:prstTxWarp>
            <a:spAutoFit/>
          </a:bodyPr>
          <a:lstStyle/>
          <a:p>
            <a:pPr algn="ctr"/>
            <a:r>
              <a:rPr lang="vi-VN" sz="8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HOẠT ĐỘNG </a:t>
            </a:r>
            <a:r>
              <a:rPr lang="vi-VN" sz="80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2</a:t>
            </a:r>
            <a:endParaRPr lang="vi-VN" sz="80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ndParaRPr>
          </a:p>
          <a:p>
            <a:pPr algn="ctr"/>
            <a:r>
              <a:rPr lang="vi-VN" sz="80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 </a:t>
            </a:r>
            <a:r>
              <a:rPr lang="vi-VN" sz="8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HÌNH THÀNH KIẾN THỨC</a:t>
            </a:r>
            <a:endParaRPr lang="en-GB" sz="8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ndParaRPr>
          </a:p>
        </p:txBody>
      </p:sp>
      <p:grpSp>
        <p:nvGrpSpPr>
          <p:cNvPr id="7" name="Group 7"/>
          <p:cNvGrpSpPr>
            <a:grpSpLocks noChangeAspect="1"/>
          </p:cNvGrpSpPr>
          <p:nvPr/>
        </p:nvGrpSpPr>
        <p:grpSpPr>
          <a:xfrm>
            <a:off x="3457681" y="6738113"/>
            <a:ext cx="3448575" cy="3368756"/>
            <a:chOff x="0" y="0"/>
            <a:chExt cx="4828540" cy="4716780"/>
          </a:xfrm>
        </p:grpSpPr>
        <p:sp>
          <p:nvSpPr>
            <p:cNvPr id="8" name="Freeform 8"/>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a:stretch>
                <a:fillRect l="-23133" r="-23133"/>
              </a:stretch>
            </a:blipFill>
          </p:spPr>
        </p:sp>
      </p:grpSp>
      <p:grpSp>
        <p:nvGrpSpPr>
          <p:cNvPr id="9" name="Group 9"/>
          <p:cNvGrpSpPr>
            <a:grpSpLocks noChangeAspect="1"/>
          </p:cNvGrpSpPr>
          <p:nvPr/>
        </p:nvGrpSpPr>
        <p:grpSpPr>
          <a:xfrm>
            <a:off x="7420834" y="6738113"/>
            <a:ext cx="3448575" cy="3368756"/>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23133" r="-23133"/>
              </a:stretch>
            </a:blipFill>
          </p:spPr>
        </p:sp>
      </p:grpSp>
      <p:grpSp>
        <p:nvGrpSpPr>
          <p:cNvPr id="11" name="Group 11"/>
          <p:cNvGrpSpPr>
            <a:grpSpLocks noChangeAspect="1"/>
          </p:cNvGrpSpPr>
          <p:nvPr/>
        </p:nvGrpSpPr>
        <p:grpSpPr>
          <a:xfrm>
            <a:off x="11381743" y="6738113"/>
            <a:ext cx="3448575" cy="3368756"/>
            <a:chOff x="0" y="0"/>
            <a:chExt cx="4828540" cy="4716780"/>
          </a:xfrm>
        </p:grpSpPr>
        <p:sp>
          <p:nvSpPr>
            <p:cNvPr id="12" name="Freeform 12"/>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t="-116235" r="-58336" b="-26721"/>
              </a:stretch>
            </a:blipFill>
          </p:spPr>
        </p:sp>
      </p:gr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rot="-522393">
            <a:off x="3505802" y="2109785"/>
            <a:ext cx="720796" cy="690654"/>
          </a:xfrm>
          <a:custGeom>
            <a:avLst/>
            <a:gdLst/>
            <a:ahLst/>
            <a:cxnLst/>
            <a:rect l="l" t="t" r="r" b="b"/>
            <a:pathLst>
              <a:path w="720796" h="690654">
                <a:moveTo>
                  <a:pt x="0" y="0"/>
                </a:moveTo>
                <a:lnTo>
                  <a:pt x="720796" y="0"/>
                </a:lnTo>
                <a:lnTo>
                  <a:pt x="720796" y="690654"/>
                </a:lnTo>
                <a:lnTo>
                  <a:pt x="0" y="6906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Freeform 15"/>
          <p:cNvSpPr/>
          <p:nvPr/>
        </p:nvSpPr>
        <p:spPr>
          <a:xfrm rot="-5400000">
            <a:off x="-863928" y="7025617"/>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6" name="Freeform 16"/>
          <p:cNvSpPr/>
          <p:nvPr/>
        </p:nvSpPr>
        <p:spPr>
          <a:xfrm rot="-7640091">
            <a:off x="16466008" y="1400055"/>
            <a:ext cx="1586585" cy="1318308"/>
          </a:xfrm>
          <a:custGeom>
            <a:avLst/>
            <a:gdLst/>
            <a:ahLst/>
            <a:cxnLst/>
            <a:rect l="l" t="t" r="r" b="b"/>
            <a:pathLst>
              <a:path w="1586585" h="1318308">
                <a:moveTo>
                  <a:pt x="0" y="0"/>
                </a:moveTo>
                <a:lnTo>
                  <a:pt x="1586584" y="0"/>
                </a:lnTo>
                <a:lnTo>
                  <a:pt x="1586584" y="1318308"/>
                </a:lnTo>
                <a:lnTo>
                  <a:pt x="0" y="131830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7" name="Freeform 17"/>
          <p:cNvSpPr/>
          <p:nvPr/>
        </p:nvSpPr>
        <p:spPr>
          <a:xfrm>
            <a:off x="492996" y="746636"/>
            <a:ext cx="2083408" cy="1143980"/>
          </a:xfrm>
          <a:custGeom>
            <a:avLst/>
            <a:gdLst/>
            <a:ahLst/>
            <a:cxnLst/>
            <a:rect l="l" t="t" r="r" b="b"/>
            <a:pathLst>
              <a:path w="2083408" h="1143980">
                <a:moveTo>
                  <a:pt x="0" y="0"/>
                </a:moveTo>
                <a:lnTo>
                  <a:pt x="2083408" y="0"/>
                </a:lnTo>
                <a:lnTo>
                  <a:pt x="2083408" y="1143980"/>
                </a:lnTo>
                <a:lnTo>
                  <a:pt x="0" y="114398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8" name="Freeform 18"/>
          <p:cNvSpPr/>
          <p:nvPr/>
        </p:nvSpPr>
        <p:spPr>
          <a:xfrm rot="1981402">
            <a:off x="16884289" y="888328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flipH="1">
            <a:off x="0" y="3352739"/>
            <a:ext cx="5590748" cy="6934261"/>
          </a:xfrm>
          <a:custGeom>
            <a:avLst/>
            <a:gdLst/>
            <a:ahLst/>
            <a:cxnLst/>
            <a:rect l="l" t="t" r="r" b="b"/>
            <a:pathLst>
              <a:path w="5590748" h="6934261">
                <a:moveTo>
                  <a:pt x="5590748" y="0"/>
                </a:moveTo>
                <a:lnTo>
                  <a:pt x="0" y="0"/>
                </a:lnTo>
                <a:lnTo>
                  <a:pt x="0" y="6934261"/>
                </a:lnTo>
                <a:lnTo>
                  <a:pt x="5590748" y="6934261"/>
                </a:lnTo>
                <a:lnTo>
                  <a:pt x="5590748"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TextBox 3"/>
          <p:cNvSpPr txBox="1"/>
          <p:nvPr/>
        </p:nvSpPr>
        <p:spPr>
          <a:xfrm>
            <a:off x="7086600" y="1985275"/>
            <a:ext cx="6400800" cy="1107996"/>
          </a:xfrm>
          <a:prstGeom prst="rect">
            <a:avLst/>
          </a:prstGeom>
        </p:spPr>
        <p:txBody>
          <a:bodyPr wrap="square" lIns="0" tIns="0" rIns="0" bIns="0" rtlCol="0" anchor="t">
            <a:spAutoFit/>
          </a:bodyPr>
          <a:lstStyle/>
          <a:p>
            <a:r>
              <a:rPr lang="vi-VN" sz="7200" b="1">
                <a:latin typeface="Times New Roman" panose="02020603050405020304" pitchFamily="18" charset="0"/>
                <a:cs typeface="Times New Roman" panose="02020603050405020304" pitchFamily="18" charset="0"/>
              </a:rPr>
              <a:t>1. 1. Khái niệm</a:t>
            </a:r>
            <a:endParaRPr lang="en-GB" sz="7200">
              <a:latin typeface="Times New Roman" panose="02020603050405020304" pitchFamily="18" charset="0"/>
              <a:cs typeface="Times New Roman" panose="02020603050405020304" pitchFamily="18" charset="0"/>
            </a:endParaRPr>
          </a:p>
        </p:txBody>
      </p:sp>
      <p:sp>
        <p:nvSpPr>
          <p:cNvPr id="11" name="TextBox 11"/>
          <p:cNvSpPr txBox="1"/>
          <p:nvPr/>
        </p:nvSpPr>
        <p:spPr>
          <a:xfrm>
            <a:off x="6858000" y="455455"/>
            <a:ext cx="12698657" cy="1231106"/>
          </a:xfrm>
          <a:prstGeom prst="rect">
            <a:avLst/>
          </a:prstGeom>
        </p:spPr>
        <p:txBody>
          <a:bodyPr lIns="0" tIns="0" rIns="0" bIns="0" rtlCol="0" anchor="t">
            <a:spAutoFit/>
          </a:bodyPr>
          <a:lstStyle/>
          <a:p>
            <a:r>
              <a:rPr lang="vi-VN" sz="8000" b="1">
                <a:latin typeface="Times New Roman" panose="02020603050405020304" pitchFamily="18" charset="0"/>
                <a:cs typeface="Times New Roman" panose="02020603050405020304" pitchFamily="18" charset="0"/>
              </a:rPr>
              <a:t>1. Định hướng</a:t>
            </a:r>
            <a:endParaRPr lang="en-GB" sz="8000">
              <a:latin typeface="Times New Roman" panose="02020603050405020304" pitchFamily="18" charset="0"/>
              <a:cs typeface="Times New Roman" panose="02020603050405020304" pitchFamily="18" charset="0"/>
            </a:endParaRPr>
          </a:p>
        </p:txBody>
      </p:sp>
      <p:sp>
        <p:nvSpPr>
          <p:cNvPr id="12" name="Freeform 12"/>
          <p:cNvSpPr/>
          <p:nvPr/>
        </p:nvSpPr>
        <p:spPr>
          <a:xfrm rot="7558229">
            <a:off x="4073311" y="1196695"/>
            <a:ext cx="1661309" cy="1594857"/>
          </a:xfrm>
          <a:custGeom>
            <a:avLst/>
            <a:gdLst/>
            <a:ahLst/>
            <a:cxnLst/>
            <a:rect l="l" t="t" r="r" b="b"/>
            <a:pathLst>
              <a:path w="1661309" h="1594857">
                <a:moveTo>
                  <a:pt x="0" y="0"/>
                </a:moveTo>
                <a:lnTo>
                  <a:pt x="1661309" y="0"/>
                </a:lnTo>
                <a:lnTo>
                  <a:pt x="1661309" y="1594857"/>
                </a:lnTo>
                <a:lnTo>
                  <a:pt x="0" y="15948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flipH="1">
            <a:off x="16447917" y="34380"/>
            <a:ext cx="1840083" cy="1638189"/>
          </a:xfrm>
          <a:custGeom>
            <a:avLst/>
            <a:gdLst/>
            <a:ahLst/>
            <a:cxnLst/>
            <a:rect l="l" t="t" r="r" b="b"/>
            <a:pathLst>
              <a:path w="1840083" h="1638189">
                <a:moveTo>
                  <a:pt x="1840083" y="0"/>
                </a:moveTo>
                <a:lnTo>
                  <a:pt x="0" y="0"/>
                </a:lnTo>
                <a:lnTo>
                  <a:pt x="0" y="1638189"/>
                </a:lnTo>
                <a:lnTo>
                  <a:pt x="1840083" y="1638189"/>
                </a:lnTo>
                <a:lnTo>
                  <a:pt x="1840083" y="0"/>
                </a:lnTo>
                <a:close/>
              </a:path>
            </a:pathLst>
          </a:custGeom>
          <a:blipFill>
            <a:blip r:embed="rId5">
              <a:extLst>
                <a:ext uri="{96DAC541-7B7A-43D3-8B79-37D633B846F1}">
                  <asvg:svgBlip xmlns:asvg="http://schemas.microsoft.com/office/drawing/2016/SVG/main" r:embed="rId6"/>
                </a:ext>
              </a:extLst>
            </a:blip>
            <a:stretch>
              <a:fillRect l="-29270" t="-42298"/>
            </a:stretch>
          </a:blipFill>
        </p:spPr>
      </p:sp>
      <p:sp>
        <p:nvSpPr>
          <p:cNvPr id="14" name="Freeform 14"/>
          <p:cNvSpPr/>
          <p:nvPr/>
        </p:nvSpPr>
        <p:spPr>
          <a:xfrm rot="2292004">
            <a:off x="15284159" y="3216957"/>
            <a:ext cx="1426810" cy="661521"/>
          </a:xfrm>
          <a:custGeom>
            <a:avLst/>
            <a:gdLst/>
            <a:ahLst/>
            <a:cxnLst/>
            <a:rect l="l" t="t" r="r" b="b"/>
            <a:pathLst>
              <a:path w="1426810" h="661521">
                <a:moveTo>
                  <a:pt x="0" y="0"/>
                </a:moveTo>
                <a:lnTo>
                  <a:pt x="1426810" y="0"/>
                </a:lnTo>
                <a:lnTo>
                  <a:pt x="1426810" y="661522"/>
                </a:lnTo>
                <a:lnTo>
                  <a:pt x="0" y="6615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p:cNvSpPr/>
          <p:nvPr/>
        </p:nvSpPr>
        <p:spPr>
          <a:xfrm rot="-522393">
            <a:off x="760163" y="1141943"/>
            <a:ext cx="879808" cy="843016"/>
          </a:xfrm>
          <a:custGeom>
            <a:avLst/>
            <a:gdLst/>
            <a:ahLst/>
            <a:cxnLst/>
            <a:rect l="l" t="t" r="r" b="b"/>
            <a:pathLst>
              <a:path w="879808" h="843016">
                <a:moveTo>
                  <a:pt x="0" y="0"/>
                </a:moveTo>
                <a:lnTo>
                  <a:pt x="879808" y="0"/>
                </a:lnTo>
                <a:lnTo>
                  <a:pt x="879808" y="843016"/>
                </a:lnTo>
                <a:lnTo>
                  <a:pt x="0" y="8430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Freeform 16"/>
          <p:cNvSpPr/>
          <p:nvPr/>
        </p:nvSpPr>
        <p:spPr>
          <a:xfrm>
            <a:off x="16762743" y="8738866"/>
            <a:ext cx="827317" cy="1038869"/>
          </a:xfrm>
          <a:custGeom>
            <a:avLst/>
            <a:gdLst/>
            <a:ahLst/>
            <a:cxnLst/>
            <a:rect l="l" t="t" r="r" b="b"/>
            <a:pathLst>
              <a:path w="827317" h="1038869">
                <a:moveTo>
                  <a:pt x="0" y="0"/>
                </a:moveTo>
                <a:lnTo>
                  <a:pt x="827318" y="0"/>
                </a:lnTo>
                <a:lnTo>
                  <a:pt x="827318" y="1038868"/>
                </a:lnTo>
                <a:lnTo>
                  <a:pt x="0" y="10388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7" name="Freeform 17"/>
          <p:cNvSpPr/>
          <p:nvPr/>
        </p:nvSpPr>
        <p:spPr>
          <a:xfrm rot="-2121315">
            <a:off x="10652837" y="8734157"/>
            <a:ext cx="1225888" cy="1018602"/>
          </a:xfrm>
          <a:custGeom>
            <a:avLst/>
            <a:gdLst/>
            <a:ahLst/>
            <a:cxnLst/>
            <a:rect l="l" t="t" r="r" b="b"/>
            <a:pathLst>
              <a:path w="1225888" h="1018602">
                <a:moveTo>
                  <a:pt x="0" y="0"/>
                </a:moveTo>
                <a:lnTo>
                  <a:pt x="1225889" y="0"/>
                </a:lnTo>
                <a:lnTo>
                  <a:pt x="1225889" y="1018602"/>
                </a:lnTo>
                <a:lnTo>
                  <a:pt x="0" y="101860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8" name="Rectangle 17"/>
          <p:cNvSpPr/>
          <p:nvPr/>
        </p:nvSpPr>
        <p:spPr>
          <a:xfrm>
            <a:off x="6705600" y="4244962"/>
            <a:ext cx="10363200" cy="4339650"/>
          </a:xfrm>
          <a:prstGeom prst="rect">
            <a:avLst/>
          </a:prstGeom>
        </p:spPr>
        <p:txBody>
          <a:bodyPr wrap="square">
            <a:spAutoFit/>
          </a:bodyPr>
          <a:lstStyle/>
          <a:p>
            <a:pPr algn="just">
              <a:lnSpc>
                <a:spcPct val="115000"/>
              </a:lnSpc>
              <a:spcAft>
                <a:spcPts val="0"/>
              </a:spcAft>
            </a:pPr>
            <a:r>
              <a:rPr lang="vi-VN" sz="4800">
                <a:latin typeface="Times New Roman" panose="02020603050405020304" pitchFamily="18" charset="0"/>
                <a:ea typeface="Calibri" panose="020F0502020204030204" pitchFamily="34" charset="0"/>
                <a:cs typeface="Times New Roman" panose="02020603050405020304" pitchFamily="18" charset="0"/>
              </a:rPr>
              <a:t>- Phân tích một tác phẩm truyện là </a:t>
            </a:r>
            <a:r>
              <a:rPr lang="vi-VN" sz="4800" b="1">
                <a:latin typeface="Times New Roman" panose="02020603050405020304" pitchFamily="18" charset="0"/>
                <a:ea typeface="Calibri" panose="020F0502020204030204" pitchFamily="34" charset="0"/>
                <a:cs typeface="Times New Roman" panose="02020603050405020304" pitchFamily="18" charset="0"/>
              </a:rPr>
              <a:t>kiểu bài nghị luận văn học</a:t>
            </a:r>
            <a:r>
              <a:rPr lang="vi-VN" sz="4800">
                <a:latin typeface="Times New Roman" panose="02020603050405020304" pitchFamily="18" charset="0"/>
                <a:ea typeface="Calibri" panose="020F0502020204030204" pitchFamily="34" charset="0"/>
                <a:cs typeface="Times New Roman" panose="02020603050405020304" pitchFamily="18" charset="0"/>
              </a:rPr>
              <a:t> mà trong đó, người viết </a:t>
            </a:r>
            <a:r>
              <a:rPr lang="vi-VN" sz="4800" b="1">
                <a:latin typeface="Times New Roman" panose="02020603050405020304" pitchFamily="18" charset="0"/>
                <a:ea typeface="Calibri" panose="020F0502020204030204" pitchFamily="34" charset="0"/>
                <a:cs typeface="Times New Roman" panose="02020603050405020304" pitchFamily="18" charset="0"/>
              </a:rPr>
              <a:t>dùng lí lẽ và bằng chứng</a:t>
            </a:r>
            <a:r>
              <a:rPr lang="vi-VN" sz="4800">
                <a:latin typeface="Times New Roman" panose="02020603050405020304" pitchFamily="18" charset="0"/>
                <a:ea typeface="Calibri" panose="020F0502020204030204" pitchFamily="34" charset="0"/>
                <a:cs typeface="Times New Roman" panose="02020603050405020304" pitchFamily="18" charset="0"/>
              </a:rPr>
              <a:t> để làm rõ một số </a:t>
            </a:r>
            <a:r>
              <a:rPr lang="vi-VN" sz="4800" b="1">
                <a:latin typeface="Times New Roman" panose="02020603050405020304" pitchFamily="18" charset="0"/>
                <a:ea typeface="Calibri" panose="020F0502020204030204" pitchFamily="34" charset="0"/>
                <a:cs typeface="Times New Roman" panose="02020603050405020304" pitchFamily="18" charset="0"/>
              </a:rPr>
              <a:t>đặc điểm về nội dung và nghệ thuật</a:t>
            </a:r>
            <a:r>
              <a:rPr lang="vi-VN" sz="4800">
                <a:latin typeface="Times New Roman" panose="02020603050405020304" pitchFamily="18" charset="0"/>
                <a:ea typeface="Calibri" panose="020F0502020204030204" pitchFamily="34" charset="0"/>
                <a:cs typeface="Times New Roman" panose="02020603050405020304" pitchFamily="18" charset="0"/>
              </a:rPr>
              <a:t> của tác phẩm.</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TextBox 2"/>
          <p:cNvSpPr txBox="1"/>
          <p:nvPr/>
        </p:nvSpPr>
        <p:spPr>
          <a:xfrm>
            <a:off x="3314944" y="324989"/>
            <a:ext cx="11543570" cy="2215991"/>
          </a:xfrm>
          <a:prstGeom prst="rect">
            <a:avLst/>
          </a:prstGeom>
        </p:spPr>
        <p:txBody>
          <a:bodyPr wrap="square" lIns="0" tIns="0" rIns="0" bIns="0" rtlCol="0" anchor="t">
            <a:spAutoFit/>
          </a:bodyPr>
          <a:lstStyle/>
          <a:p>
            <a:pPr algn="ctr"/>
            <a:r>
              <a:rPr lang="vi-VN" sz="7200">
                <a:latin typeface="Times New Roman" panose="02020603050405020304" pitchFamily="18" charset="0"/>
                <a:cs typeface="Times New Roman" panose="02020603050405020304" pitchFamily="18" charset="0"/>
              </a:rPr>
              <a:t>- Để viết bài văn phân tích một tác phẩm </a:t>
            </a:r>
            <a:r>
              <a:rPr lang="vi-VN" sz="7200" smtClean="0">
                <a:latin typeface="Times New Roman" panose="02020603050405020304" pitchFamily="18" charset="0"/>
                <a:cs typeface="Times New Roman" panose="02020603050405020304" pitchFamily="18" charset="0"/>
              </a:rPr>
              <a:t>truyện cần </a:t>
            </a:r>
            <a:r>
              <a:rPr lang="vi-VN" sz="7200">
                <a:latin typeface="Times New Roman" panose="02020603050405020304" pitchFamily="18" charset="0"/>
                <a:cs typeface="Times New Roman" panose="02020603050405020304" pitchFamily="18" charset="0"/>
              </a:rPr>
              <a:t>phải</a:t>
            </a:r>
            <a:endParaRPr lang="en-US" sz="7200" spc="288">
              <a:solidFill>
                <a:srgbClr val="DF98B6"/>
              </a:solidFill>
              <a:latin typeface="Times New Roman" panose="02020603050405020304" pitchFamily="18" charset="0"/>
              <a:cs typeface="Times New Roman" panose="02020603050405020304" pitchFamily="18" charset="0"/>
            </a:endParaRPr>
          </a:p>
        </p:txBody>
      </p:sp>
      <p:sp>
        <p:nvSpPr>
          <p:cNvPr id="3" name="Freeform 3"/>
          <p:cNvSpPr/>
          <p:nvPr/>
        </p:nvSpPr>
        <p:spPr>
          <a:xfrm>
            <a:off x="1623927" y="1727036"/>
            <a:ext cx="926459" cy="1163362"/>
          </a:xfrm>
          <a:custGeom>
            <a:avLst/>
            <a:gdLst/>
            <a:ahLst/>
            <a:cxnLst/>
            <a:rect l="l" t="t" r="r" b="b"/>
            <a:pathLst>
              <a:path w="926459" h="1163362">
                <a:moveTo>
                  <a:pt x="0" y="0"/>
                </a:moveTo>
                <a:lnTo>
                  <a:pt x="926459" y="0"/>
                </a:lnTo>
                <a:lnTo>
                  <a:pt x="926459" y="1163362"/>
                </a:lnTo>
                <a:lnTo>
                  <a:pt x="0" y="116336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4" name="Group 4"/>
          <p:cNvGrpSpPr/>
          <p:nvPr/>
        </p:nvGrpSpPr>
        <p:grpSpPr>
          <a:xfrm>
            <a:off x="478695" y="2690408"/>
            <a:ext cx="6275511" cy="3964201"/>
            <a:chOff x="0" y="0"/>
            <a:chExt cx="3622362" cy="2288224"/>
          </a:xfrm>
        </p:grpSpPr>
        <p:sp>
          <p:nvSpPr>
            <p:cNvPr id="5" name="Freeform 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DF98B6"/>
            </a:solidFill>
          </p:spPr>
        </p:sp>
      </p:grpSp>
      <p:grpSp>
        <p:nvGrpSpPr>
          <p:cNvPr id="6" name="Group 6"/>
          <p:cNvGrpSpPr/>
          <p:nvPr/>
        </p:nvGrpSpPr>
        <p:grpSpPr>
          <a:xfrm>
            <a:off x="714790" y="2723165"/>
            <a:ext cx="5963937" cy="3767382"/>
            <a:chOff x="0" y="0"/>
            <a:chExt cx="3622362" cy="2288224"/>
          </a:xfrm>
        </p:grpSpPr>
        <p:sp>
          <p:nvSpPr>
            <p:cNvPr id="7" name="Freeform 7"/>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8" name="Freeform 8"/>
          <p:cNvSpPr/>
          <p:nvPr/>
        </p:nvSpPr>
        <p:spPr>
          <a:xfrm rot="-6479695">
            <a:off x="258819" y="2482811"/>
            <a:ext cx="1118040" cy="1369727"/>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12022497" y="5917452"/>
            <a:ext cx="6265503" cy="4369548"/>
          </a:xfrm>
          <a:custGeom>
            <a:avLst/>
            <a:gdLst/>
            <a:ahLst/>
            <a:cxnLst/>
            <a:rect l="l" t="t" r="r" b="b"/>
            <a:pathLst>
              <a:path w="6265503" h="4369548">
                <a:moveTo>
                  <a:pt x="0" y="0"/>
                </a:moveTo>
                <a:lnTo>
                  <a:pt x="6265503" y="0"/>
                </a:lnTo>
                <a:lnTo>
                  <a:pt x="6265503" y="4369548"/>
                </a:lnTo>
                <a:lnTo>
                  <a:pt x="0" y="4369548"/>
                </a:lnTo>
                <a:lnTo>
                  <a:pt x="0" y="0"/>
                </a:lnTo>
                <a:close/>
              </a:path>
            </a:pathLst>
          </a:custGeom>
          <a:blipFill>
            <a:blip r:embed="rId5">
              <a:extLst>
                <a:ext uri="{96DAC541-7B7A-43D3-8B79-37D633B846F1}">
                  <asvg:svgBlip xmlns:asvg="http://schemas.microsoft.com/office/drawing/2016/SVG/main" r:embed="rId6"/>
                </a:ext>
              </a:extLst>
            </a:blip>
            <a:stretch>
              <a:fillRect r="-36651" b="-28344"/>
            </a:stretch>
          </a:blipFill>
        </p:spPr>
      </p:sp>
      <p:grpSp>
        <p:nvGrpSpPr>
          <p:cNvPr id="11" name="Group 11"/>
          <p:cNvGrpSpPr/>
          <p:nvPr/>
        </p:nvGrpSpPr>
        <p:grpSpPr>
          <a:xfrm>
            <a:off x="10426863" y="3079980"/>
            <a:ext cx="7648469" cy="4462102"/>
            <a:chOff x="0" y="0"/>
            <a:chExt cx="3622362" cy="2288224"/>
          </a:xfrm>
        </p:grpSpPr>
        <p:sp>
          <p:nvSpPr>
            <p:cNvPr id="12" name="Freeform 12"/>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DF98B6"/>
            </a:solidFill>
          </p:spPr>
        </p:sp>
      </p:grpSp>
      <p:grpSp>
        <p:nvGrpSpPr>
          <p:cNvPr id="13" name="Group 13"/>
          <p:cNvGrpSpPr/>
          <p:nvPr/>
        </p:nvGrpSpPr>
        <p:grpSpPr>
          <a:xfrm>
            <a:off x="10662958" y="3112736"/>
            <a:ext cx="7268729" cy="4240563"/>
            <a:chOff x="0" y="0"/>
            <a:chExt cx="3622362" cy="2288224"/>
          </a:xfrm>
        </p:grpSpPr>
        <p:sp>
          <p:nvSpPr>
            <p:cNvPr id="14" name="Freeform 14"/>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5" name="Freeform 15"/>
          <p:cNvSpPr/>
          <p:nvPr/>
        </p:nvSpPr>
        <p:spPr>
          <a:xfrm rot="-6479695">
            <a:off x="10206987" y="2872383"/>
            <a:ext cx="1118040" cy="1369727"/>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Freeform 17"/>
          <p:cNvSpPr/>
          <p:nvPr/>
        </p:nvSpPr>
        <p:spPr>
          <a:xfrm rot="-4792434">
            <a:off x="16410944" y="8778315"/>
            <a:ext cx="1155324" cy="959969"/>
          </a:xfrm>
          <a:custGeom>
            <a:avLst/>
            <a:gdLst/>
            <a:ahLst/>
            <a:cxnLst/>
            <a:rect l="l" t="t" r="r" b="b"/>
            <a:pathLst>
              <a:path w="1155324" h="959969">
                <a:moveTo>
                  <a:pt x="0" y="0"/>
                </a:moveTo>
                <a:lnTo>
                  <a:pt x="1155324" y="0"/>
                </a:lnTo>
                <a:lnTo>
                  <a:pt x="1155324" y="959970"/>
                </a:lnTo>
                <a:lnTo>
                  <a:pt x="0" y="959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flipH="1">
            <a:off x="16818048" y="746475"/>
            <a:ext cx="882504" cy="980560"/>
          </a:xfrm>
          <a:custGeom>
            <a:avLst/>
            <a:gdLst/>
            <a:ahLst/>
            <a:cxnLst/>
            <a:rect l="l" t="t" r="r" b="b"/>
            <a:pathLst>
              <a:path w="882504" h="980560">
                <a:moveTo>
                  <a:pt x="882504" y="0"/>
                </a:moveTo>
                <a:lnTo>
                  <a:pt x="0" y="0"/>
                </a:lnTo>
                <a:lnTo>
                  <a:pt x="0" y="980561"/>
                </a:lnTo>
                <a:lnTo>
                  <a:pt x="882504" y="980561"/>
                </a:lnTo>
                <a:lnTo>
                  <a:pt x="882504"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Freeform 19"/>
          <p:cNvSpPr/>
          <p:nvPr/>
        </p:nvSpPr>
        <p:spPr>
          <a:xfrm rot="8579544">
            <a:off x="16430654" y="1907426"/>
            <a:ext cx="1339504" cy="1113006"/>
          </a:xfrm>
          <a:custGeom>
            <a:avLst/>
            <a:gdLst/>
            <a:ahLst/>
            <a:cxnLst/>
            <a:rect l="l" t="t" r="r" b="b"/>
            <a:pathLst>
              <a:path w="1339504" h="1113006">
                <a:moveTo>
                  <a:pt x="0" y="0"/>
                </a:moveTo>
                <a:lnTo>
                  <a:pt x="1339504" y="0"/>
                </a:lnTo>
                <a:lnTo>
                  <a:pt x="1339504" y="1113006"/>
                </a:lnTo>
                <a:lnTo>
                  <a:pt x="0" y="111300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0" name="Freeform 20"/>
          <p:cNvSpPr/>
          <p:nvPr/>
        </p:nvSpPr>
        <p:spPr>
          <a:xfrm>
            <a:off x="651010" y="8134312"/>
            <a:ext cx="1296768" cy="1869216"/>
          </a:xfrm>
          <a:custGeom>
            <a:avLst/>
            <a:gdLst/>
            <a:ahLst/>
            <a:cxnLst/>
            <a:rect l="l" t="t" r="r" b="b"/>
            <a:pathLst>
              <a:path w="1296768" h="1869216">
                <a:moveTo>
                  <a:pt x="0" y="0"/>
                </a:moveTo>
                <a:lnTo>
                  <a:pt x="1296768" y="0"/>
                </a:lnTo>
                <a:lnTo>
                  <a:pt x="1296768" y="1869216"/>
                </a:lnTo>
                <a:lnTo>
                  <a:pt x="0" y="18692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1" name="Freeform 21"/>
          <p:cNvSpPr/>
          <p:nvPr/>
        </p:nvSpPr>
        <p:spPr>
          <a:xfrm rot="8579544">
            <a:off x="4961967" y="3482975"/>
            <a:ext cx="949046" cy="788571"/>
          </a:xfrm>
          <a:custGeom>
            <a:avLst/>
            <a:gdLst/>
            <a:ahLst/>
            <a:cxnLst/>
            <a:rect l="l" t="t" r="r" b="b"/>
            <a:pathLst>
              <a:path w="949046" h="788571">
                <a:moveTo>
                  <a:pt x="0" y="0"/>
                </a:moveTo>
                <a:lnTo>
                  <a:pt x="949046" y="0"/>
                </a:lnTo>
                <a:lnTo>
                  <a:pt x="949046" y="788571"/>
                </a:lnTo>
                <a:lnTo>
                  <a:pt x="0" y="78857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2" name="Freeform 22"/>
          <p:cNvSpPr/>
          <p:nvPr/>
        </p:nvSpPr>
        <p:spPr>
          <a:xfrm rot="-2424433">
            <a:off x="13170404" y="5903387"/>
            <a:ext cx="949046" cy="788571"/>
          </a:xfrm>
          <a:custGeom>
            <a:avLst/>
            <a:gdLst/>
            <a:ahLst/>
            <a:cxnLst/>
            <a:rect l="l" t="t" r="r" b="b"/>
            <a:pathLst>
              <a:path w="949046" h="788571">
                <a:moveTo>
                  <a:pt x="0" y="0"/>
                </a:moveTo>
                <a:lnTo>
                  <a:pt x="949046" y="0"/>
                </a:lnTo>
                <a:lnTo>
                  <a:pt x="949046" y="788571"/>
                </a:lnTo>
                <a:lnTo>
                  <a:pt x="0" y="78857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grpSp>
        <p:nvGrpSpPr>
          <p:cNvPr id="23" name="Group 4"/>
          <p:cNvGrpSpPr/>
          <p:nvPr/>
        </p:nvGrpSpPr>
        <p:grpSpPr>
          <a:xfrm>
            <a:off x="3658051" y="6021920"/>
            <a:ext cx="7153422" cy="3964201"/>
            <a:chOff x="0" y="0"/>
            <a:chExt cx="3622362" cy="2288224"/>
          </a:xfrm>
        </p:grpSpPr>
        <p:sp>
          <p:nvSpPr>
            <p:cNvPr id="24" name="Freeform 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DF98B6"/>
            </a:solidFill>
          </p:spPr>
        </p:sp>
      </p:grpSp>
      <p:grpSp>
        <p:nvGrpSpPr>
          <p:cNvPr id="25" name="Group 6"/>
          <p:cNvGrpSpPr/>
          <p:nvPr/>
        </p:nvGrpSpPr>
        <p:grpSpPr>
          <a:xfrm>
            <a:off x="3937734" y="6054677"/>
            <a:ext cx="6798260" cy="3767382"/>
            <a:chOff x="0" y="0"/>
            <a:chExt cx="3622362" cy="2288224"/>
          </a:xfrm>
        </p:grpSpPr>
        <p:sp>
          <p:nvSpPr>
            <p:cNvPr id="26" name="Freeform 7"/>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27" name="Freeform 8"/>
          <p:cNvSpPr/>
          <p:nvPr/>
        </p:nvSpPr>
        <p:spPr>
          <a:xfrm rot="-6479695">
            <a:off x="3876684" y="5297271"/>
            <a:ext cx="1118040" cy="1561345"/>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8" name="Freeform 21"/>
          <p:cNvSpPr/>
          <p:nvPr/>
        </p:nvSpPr>
        <p:spPr>
          <a:xfrm rot="8579544">
            <a:off x="8630022" y="5711136"/>
            <a:ext cx="949046" cy="788571"/>
          </a:xfrm>
          <a:custGeom>
            <a:avLst/>
            <a:gdLst/>
            <a:ahLst/>
            <a:cxnLst/>
            <a:rect l="l" t="t" r="r" b="b"/>
            <a:pathLst>
              <a:path w="949046" h="788571">
                <a:moveTo>
                  <a:pt x="0" y="0"/>
                </a:moveTo>
                <a:lnTo>
                  <a:pt x="949046" y="0"/>
                </a:lnTo>
                <a:lnTo>
                  <a:pt x="949046" y="788571"/>
                </a:lnTo>
                <a:lnTo>
                  <a:pt x="0" y="78857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9" name="Rectangle 28"/>
          <p:cNvSpPr/>
          <p:nvPr/>
        </p:nvSpPr>
        <p:spPr>
          <a:xfrm>
            <a:off x="1533910" y="4143433"/>
            <a:ext cx="4378122" cy="830997"/>
          </a:xfrm>
          <a:prstGeom prst="rect">
            <a:avLst/>
          </a:prstGeom>
        </p:spPr>
        <p:txBody>
          <a:bodyPr wrap="none">
            <a:spAutoFit/>
          </a:bodyPr>
          <a:lstStyle/>
          <a:p>
            <a:pPr algn="just"/>
            <a:r>
              <a:rPr lang="vi-VN" sz="4800">
                <a:latin typeface="Times New Roman" panose="02020603050405020304" pitchFamily="18" charset="0"/>
                <a:ea typeface="Calibri" panose="020F0502020204030204" pitchFamily="34" charset="0"/>
              </a:rPr>
              <a:t>Nêu được chủ đề</a:t>
            </a:r>
            <a:endParaRPr lang="en-GB" sz="4800"/>
          </a:p>
        </p:txBody>
      </p:sp>
      <p:sp>
        <p:nvSpPr>
          <p:cNvPr id="30" name="Rectangle 29"/>
          <p:cNvSpPr/>
          <p:nvPr/>
        </p:nvSpPr>
        <p:spPr>
          <a:xfrm>
            <a:off x="11042721" y="3404118"/>
            <a:ext cx="6406855" cy="3785652"/>
          </a:xfrm>
          <a:prstGeom prst="rect">
            <a:avLst/>
          </a:prstGeom>
        </p:spPr>
        <p:txBody>
          <a:bodyPr wrap="square">
            <a:spAutoFit/>
          </a:bodyPr>
          <a:lstStyle/>
          <a:p>
            <a:pPr algn="just"/>
            <a:r>
              <a:rPr lang="vi-VN" sz="4800">
                <a:latin typeface="Times New Roman" panose="02020603050405020304" pitchFamily="18" charset="0"/>
                <a:ea typeface="Calibri" panose="020F0502020204030204" pitchFamily="34" charset="0"/>
              </a:rPr>
              <a:t>Dẫn ra và phân tích được tác dụng của một số đặc sắc về hình thức nghệ thuật được dùng trong tác phẩm.</a:t>
            </a:r>
            <a:endParaRPr lang="en-GB" sz="4800"/>
          </a:p>
        </p:txBody>
      </p:sp>
      <p:sp>
        <p:nvSpPr>
          <p:cNvPr id="31" name="Rectangle 30"/>
          <p:cNvSpPr/>
          <p:nvPr/>
        </p:nvSpPr>
        <p:spPr>
          <a:xfrm>
            <a:off x="4692664" y="6426518"/>
            <a:ext cx="5190985" cy="3046988"/>
          </a:xfrm>
          <a:prstGeom prst="rect">
            <a:avLst/>
          </a:prstGeom>
        </p:spPr>
        <p:txBody>
          <a:bodyPr wrap="square">
            <a:spAutoFit/>
          </a:bodyPr>
          <a:lstStyle/>
          <a:p>
            <a:pPr algn="just"/>
            <a:r>
              <a:rPr lang="vi-VN" sz="4800">
                <a:latin typeface="Times New Roman" panose="02020603050405020304" pitchFamily="18" charset="0"/>
                <a:ea typeface="Calibri" panose="020F0502020204030204" pitchFamily="34" charset="0"/>
              </a:rPr>
              <a:t>Từ đó, nêu được những nhận xét, đánh giá về những nét đặc sắc này.</a:t>
            </a:r>
            <a:endParaRPr lang="en-GB" sz="4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par>
                                <p:cTn id="37" presetID="16" presetClass="entr" presetSubtype="21"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par>
                                <p:cTn id="43" presetID="16" presetClass="entr" presetSubtype="21"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500"/>
                                        <p:tgtEl>
                                          <p:spTgt spid="31"/>
                                        </p:tgtEl>
                                      </p:cBhvr>
                                    </p:animEffect>
                                  </p:childTnLst>
                                </p:cTn>
                              </p:par>
                              <p:par>
                                <p:cTn id="51" presetID="16" presetClass="entr" presetSubtype="21"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par>
                                <p:cTn id="54" presetID="16" presetClass="entr" presetSubtype="21"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arn(inVertical)">
                                      <p:cBhvr>
                                        <p:cTn id="56" dur="500"/>
                                        <p:tgtEl>
                                          <p:spTgt spid="23"/>
                                        </p:tgtEl>
                                      </p:cBhvr>
                                    </p:animEffect>
                                  </p:childTnLst>
                                </p:cTn>
                              </p:par>
                              <p:par>
                                <p:cTn id="57" presetID="16" presetClass="entr" presetSubtype="21"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inVertical)">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1129893" y="0"/>
            <a:ext cx="16028214" cy="9596245"/>
          </a:xfrm>
          <a:custGeom>
            <a:avLst/>
            <a:gdLst/>
            <a:ahLst/>
            <a:cxnLst/>
            <a:rect l="l" t="t" r="r" b="b"/>
            <a:pathLst>
              <a:path w="16028214" h="8905489">
                <a:moveTo>
                  <a:pt x="0" y="0"/>
                </a:moveTo>
                <a:lnTo>
                  <a:pt x="16028214" y="0"/>
                </a:lnTo>
                <a:lnTo>
                  <a:pt x="16028214" y="8905488"/>
                </a:lnTo>
                <a:lnTo>
                  <a:pt x="0" y="890548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503670" y="190500"/>
            <a:ext cx="15280661" cy="9198069"/>
          </a:xfrm>
          <a:custGeom>
            <a:avLst/>
            <a:gdLst/>
            <a:ahLst/>
            <a:cxnLst/>
            <a:rect l="l" t="t" r="r" b="b"/>
            <a:pathLst>
              <a:path w="15280661" h="8490138">
                <a:moveTo>
                  <a:pt x="0" y="0"/>
                </a:moveTo>
                <a:lnTo>
                  <a:pt x="15280660" y="0"/>
                </a:lnTo>
                <a:lnTo>
                  <a:pt x="15280660" y="8490138"/>
                </a:lnTo>
                <a:lnTo>
                  <a:pt x="0" y="84901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361402" y="2857500"/>
            <a:ext cx="822511" cy="1032833"/>
          </a:xfrm>
          <a:custGeom>
            <a:avLst/>
            <a:gdLst/>
            <a:ahLst/>
            <a:cxnLst/>
            <a:rect l="l" t="t" r="r" b="b"/>
            <a:pathLst>
              <a:path w="822511" h="1032833">
                <a:moveTo>
                  <a:pt x="0" y="0"/>
                </a:moveTo>
                <a:lnTo>
                  <a:pt x="822511" y="0"/>
                </a:lnTo>
                <a:lnTo>
                  <a:pt x="822511" y="1032834"/>
                </a:lnTo>
                <a:lnTo>
                  <a:pt x="0" y="10328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a:off x="16501498" y="511202"/>
            <a:ext cx="1796319" cy="1995910"/>
          </a:xfrm>
          <a:custGeom>
            <a:avLst/>
            <a:gdLst/>
            <a:ahLst/>
            <a:cxnLst/>
            <a:rect l="l" t="t" r="r" b="b"/>
            <a:pathLst>
              <a:path w="1796319" h="1995910">
                <a:moveTo>
                  <a:pt x="1796319" y="0"/>
                </a:moveTo>
                <a:lnTo>
                  <a:pt x="0" y="0"/>
                </a:lnTo>
                <a:lnTo>
                  <a:pt x="0" y="1995909"/>
                </a:lnTo>
                <a:lnTo>
                  <a:pt x="1796319" y="1995909"/>
                </a:lnTo>
                <a:lnTo>
                  <a:pt x="1796319"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rot="1097580" flipH="1">
            <a:off x="1243278" y="501797"/>
            <a:ext cx="1284901" cy="1574152"/>
          </a:xfrm>
          <a:custGeom>
            <a:avLst/>
            <a:gdLst/>
            <a:ahLst/>
            <a:cxnLst/>
            <a:rect l="l" t="t" r="r" b="b"/>
            <a:pathLst>
              <a:path w="1284901" h="1574152">
                <a:moveTo>
                  <a:pt x="1284901" y="0"/>
                </a:moveTo>
                <a:lnTo>
                  <a:pt x="0" y="0"/>
                </a:lnTo>
                <a:lnTo>
                  <a:pt x="0" y="1574151"/>
                </a:lnTo>
                <a:lnTo>
                  <a:pt x="1284901" y="1574151"/>
                </a:lnTo>
                <a:lnTo>
                  <a:pt x="1284901"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rot="-446954">
            <a:off x="15918690" y="856444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Freeform 11"/>
          <p:cNvSpPr/>
          <p:nvPr/>
        </p:nvSpPr>
        <p:spPr>
          <a:xfrm rot="572939">
            <a:off x="724545" y="8237807"/>
            <a:ext cx="1521321" cy="1264080"/>
          </a:xfrm>
          <a:custGeom>
            <a:avLst/>
            <a:gdLst/>
            <a:ahLst/>
            <a:cxnLst/>
            <a:rect l="l" t="t" r="r" b="b"/>
            <a:pathLst>
              <a:path w="1521321" h="1264080">
                <a:moveTo>
                  <a:pt x="0" y="0"/>
                </a:moveTo>
                <a:lnTo>
                  <a:pt x="1521322" y="0"/>
                </a:lnTo>
                <a:lnTo>
                  <a:pt x="1521322" y="1264080"/>
                </a:lnTo>
                <a:lnTo>
                  <a:pt x="0" y="126408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3" name="Rectangle 12"/>
          <p:cNvSpPr/>
          <p:nvPr/>
        </p:nvSpPr>
        <p:spPr>
          <a:xfrm>
            <a:off x="2579962" y="1028213"/>
            <a:ext cx="13265363" cy="743473"/>
          </a:xfrm>
          <a:prstGeom prst="rect">
            <a:avLst/>
          </a:prstGeom>
        </p:spPr>
        <p:txBody>
          <a:bodyPr wrap="none">
            <a:spAutoFit/>
          </a:bodyPr>
          <a:lstStyle/>
          <a:p>
            <a:pPr algn="just">
              <a:lnSpc>
                <a:spcPct val="115000"/>
              </a:lnSpc>
              <a:spcAft>
                <a:spcPts val="0"/>
              </a:spcAft>
            </a:pPr>
            <a:r>
              <a:rPr lang="vi-VN" sz="40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1. 2. </a:t>
            </a:r>
            <a:r>
              <a:rPr lang="vi-VN" sz="4000" b="1">
                <a:solidFill>
                  <a:srgbClr val="0070C0"/>
                </a:solidFill>
                <a:latin typeface="Times New Roman" panose="02020603050405020304" pitchFamily="18" charset="0"/>
                <a:ea typeface="MS Mincho"/>
                <a:cs typeface="Times New Roman" panose="02020603050405020304" pitchFamily="18" charset="0"/>
              </a:rPr>
              <a:t>Yêu cầu đối với </a:t>
            </a:r>
            <a:r>
              <a:rPr lang="vi-VN" sz="40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bài văn phân tích một tác phẩm truyện</a:t>
            </a:r>
            <a:endParaRPr lang="en-GB" sz="4000">
              <a:effectLst/>
              <a:latin typeface="Times New Roman" panose="02020603050405020304" pitchFamily="18" charset="0"/>
              <a:ea typeface="Times New Roman" panose="02020603050405020304" pitchFamily="18" charset="0"/>
            </a:endParaRPr>
          </a:p>
        </p:txBody>
      </p:sp>
      <p:graphicFrame>
        <p:nvGraphicFramePr>
          <p:cNvPr id="14" name="Table 13"/>
          <p:cNvGraphicFramePr>
            <a:graphicFrameLocks noGrp="1"/>
          </p:cNvGraphicFramePr>
          <p:nvPr/>
        </p:nvGraphicFramePr>
        <p:xfrm>
          <a:off x="2421717" y="2428324"/>
          <a:ext cx="13342066" cy="6309360"/>
        </p:xfrm>
        <a:graphic>
          <a:graphicData uri="http://schemas.openxmlformats.org/drawingml/2006/table">
            <a:tbl>
              <a:tblPr firstRow="1" firstCol="1" bandRow="1">
                <a:effectLst>
                  <a:outerShdw blurRad="50800" dist="38100" algn="l" rotWithShape="0">
                    <a:prstClr val="black">
                      <a:alpha val="40000"/>
                    </a:prstClr>
                  </a:outerShdw>
                </a:effectLst>
              </a:tblPr>
              <a:tblGrid>
                <a:gridCol w="10723075"/>
                <a:gridCol w="2618991"/>
              </a:tblGrid>
              <a:tr h="0">
                <a:tc gridSpan="2">
                  <a:txBody>
                    <a:bodyPr/>
                    <a:lstStyle/>
                    <a:p>
                      <a:pPr algn="ctr">
                        <a:lnSpc>
                          <a:spcPct val="115000"/>
                        </a:lnSpc>
                        <a:spcAft>
                          <a:spcPts val="0"/>
                        </a:spcAft>
                      </a:pPr>
                      <a:r>
                        <a:rPr lang="vi-VN" sz="3600" b="1">
                          <a:solidFill>
                            <a:srgbClr val="00B0F0"/>
                          </a:solidFill>
                          <a:effectLst/>
                          <a:latin typeface="Times New Roman" panose="02020603050405020304" pitchFamily="18" charset="0"/>
                          <a:ea typeface="MS Mincho"/>
                          <a:cs typeface="Times New Roman" panose="02020603050405020304" pitchFamily="18" charset="0"/>
                        </a:rPr>
                        <a:t>PHT số 01: Yêu cầu đối với </a:t>
                      </a:r>
                      <a:r>
                        <a:rPr lang="vi-VN" sz="3600" b="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bài văn</a:t>
                      </a:r>
                      <a:r>
                        <a:rPr lang="vi-VN" sz="3600" b="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phân tích một tác phẩm truyện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cPr/>
                </a:tc>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thể loại văn bản cần viết.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 vi cần phân tích ở dạng bài một tác phẩm truyện là những phương diện nào của tác phẩm</a:t>
                      </a: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 thực hiện khi viết</a:t>
                      </a: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gì?</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 về bằng chứng và lí lẽ trong bài viết cần như thế nào?</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 nghị luận, người viết có cần kết hợp các yếu tố nào khác không?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 cục, lời văn cần đảm bảo yêu cầu gì?</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121207" y="647700"/>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7727625">
            <a:off x="3738753" y="1158786"/>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2294302" y="2217380"/>
            <a:ext cx="6275511" cy="3964201"/>
            <a:chOff x="0" y="0"/>
            <a:chExt cx="3622362" cy="2288224"/>
          </a:xfrm>
        </p:grpSpPr>
        <p:sp>
          <p:nvSpPr>
            <p:cNvPr id="6" name="Freeform 6"/>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7" name="Group 7"/>
          <p:cNvGrpSpPr/>
          <p:nvPr/>
        </p:nvGrpSpPr>
        <p:grpSpPr>
          <a:xfrm>
            <a:off x="2450089" y="2315790"/>
            <a:ext cx="5963937" cy="3767382"/>
            <a:chOff x="0" y="0"/>
            <a:chExt cx="3622362" cy="2288224"/>
          </a:xfrm>
        </p:grpSpPr>
        <p:sp>
          <p:nvSpPr>
            <p:cNvPr id="8" name="Freeform 8"/>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0" name="Freeform 10"/>
          <p:cNvSpPr/>
          <p:nvPr/>
        </p:nvSpPr>
        <p:spPr>
          <a:xfrm rot="-6479695">
            <a:off x="1994118" y="2075436"/>
            <a:ext cx="1118040" cy="1369727"/>
          </a:xfrm>
          <a:custGeom>
            <a:avLst/>
            <a:gdLst/>
            <a:ahLst/>
            <a:cxnLst/>
            <a:rect l="l" t="t" r="r" b="b"/>
            <a:pathLst>
              <a:path w="1118040" h="1369727">
                <a:moveTo>
                  <a:pt x="0" y="0"/>
                </a:moveTo>
                <a:lnTo>
                  <a:pt x="1118039" y="0"/>
                </a:lnTo>
                <a:lnTo>
                  <a:pt x="1118039" y="1369727"/>
                </a:lnTo>
                <a:lnTo>
                  <a:pt x="0" y="13697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7145107" y="5505761"/>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2" name="Group 12"/>
          <p:cNvGrpSpPr/>
          <p:nvPr/>
        </p:nvGrpSpPr>
        <p:grpSpPr>
          <a:xfrm>
            <a:off x="8913927" y="1023411"/>
            <a:ext cx="7409178" cy="7607913"/>
            <a:chOff x="0" y="0"/>
            <a:chExt cx="3622362" cy="2288224"/>
          </a:xfrm>
        </p:grpSpPr>
        <p:sp>
          <p:nvSpPr>
            <p:cNvPr id="13" name="Freeform 13"/>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14" name="Group 14"/>
          <p:cNvGrpSpPr/>
          <p:nvPr/>
        </p:nvGrpSpPr>
        <p:grpSpPr>
          <a:xfrm>
            <a:off x="9126000" y="1181101"/>
            <a:ext cx="7041318" cy="7230186"/>
            <a:chOff x="0" y="0"/>
            <a:chExt cx="3622362" cy="2288224"/>
          </a:xfrm>
        </p:grpSpPr>
        <p:sp>
          <p:nvSpPr>
            <p:cNvPr id="15" name="Freeform 1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7" name="Freeform 17"/>
          <p:cNvSpPr/>
          <p:nvPr/>
        </p:nvSpPr>
        <p:spPr>
          <a:xfrm rot="-6479695">
            <a:off x="8492822" y="889119"/>
            <a:ext cx="1118040" cy="1369727"/>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Freeform 18"/>
          <p:cNvSpPr/>
          <p:nvPr/>
        </p:nvSpPr>
        <p:spPr>
          <a:xfrm>
            <a:off x="14898398" y="5505761"/>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p:cNvSpPr/>
          <p:nvPr/>
        </p:nvSpPr>
        <p:spPr>
          <a:xfrm>
            <a:off x="14450549" y="0"/>
            <a:ext cx="3837451" cy="3629397"/>
          </a:xfrm>
          <a:custGeom>
            <a:avLst/>
            <a:gdLst/>
            <a:ahLst/>
            <a:cxnLst/>
            <a:rect l="l" t="t" r="r" b="b"/>
            <a:pathLst>
              <a:path w="3837451" h="3629397">
                <a:moveTo>
                  <a:pt x="0" y="0"/>
                </a:moveTo>
                <a:lnTo>
                  <a:pt x="3837451" y="0"/>
                </a:lnTo>
                <a:lnTo>
                  <a:pt x="3837451" y="3629397"/>
                </a:lnTo>
                <a:lnTo>
                  <a:pt x="0" y="3629397"/>
                </a:lnTo>
                <a:lnTo>
                  <a:pt x="0" y="0"/>
                </a:lnTo>
                <a:close/>
              </a:path>
            </a:pathLst>
          </a:custGeom>
          <a:blipFill>
            <a:blip r:embed="rId9">
              <a:extLst>
                <a:ext uri="{96DAC541-7B7A-43D3-8B79-37D633B846F1}">
                  <asvg:svgBlip xmlns:asvg="http://schemas.microsoft.com/office/drawing/2016/SVG/main" r:embed="rId10"/>
                </a:ext>
              </a:extLst>
            </a:blip>
            <a:stretch>
              <a:fillRect l="-771" t="-14210" r="-15158" b="-119"/>
            </a:stretch>
          </a:blipFill>
        </p:spPr>
      </p:sp>
      <p:sp>
        <p:nvSpPr>
          <p:cNvPr id="20" name="Freeform 20"/>
          <p:cNvSpPr/>
          <p:nvPr/>
        </p:nvSpPr>
        <p:spPr>
          <a:xfrm>
            <a:off x="7831" y="8411287"/>
            <a:ext cx="2084739" cy="1913260"/>
          </a:xfrm>
          <a:custGeom>
            <a:avLst/>
            <a:gdLst/>
            <a:ahLst/>
            <a:cxnLst/>
            <a:rect l="l" t="t" r="r" b="b"/>
            <a:pathLst>
              <a:path w="2084739" h="1913260">
                <a:moveTo>
                  <a:pt x="0" y="0"/>
                </a:moveTo>
                <a:lnTo>
                  <a:pt x="2084739" y="0"/>
                </a:lnTo>
                <a:lnTo>
                  <a:pt x="2084739" y="1913261"/>
                </a:lnTo>
                <a:lnTo>
                  <a:pt x="0" y="1913261"/>
                </a:lnTo>
                <a:lnTo>
                  <a:pt x="0" y="0"/>
                </a:lnTo>
                <a:close/>
              </a:path>
            </a:pathLst>
          </a:custGeom>
          <a:blipFill>
            <a:blip r:embed="rId11">
              <a:extLst>
                <a:ext uri="{96DAC541-7B7A-43D3-8B79-37D633B846F1}">
                  <asvg:svgBlip xmlns:asvg="http://schemas.microsoft.com/office/drawing/2016/SVG/main" r:embed="rId12"/>
                </a:ext>
              </a:extLst>
            </a:blip>
            <a:stretch>
              <a:fillRect l="-21559" b="-29804"/>
            </a:stretch>
          </a:blipFill>
        </p:spPr>
      </p:sp>
      <p:sp>
        <p:nvSpPr>
          <p:cNvPr id="23" name="Freeform 23"/>
          <p:cNvSpPr/>
          <p:nvPr/>
        </p:nvSpPr>
        <p:spPr>
          <a:xfrm rot="-5400000">
            <a:off x="-909958" y="2270836"/>
            <a:ext cx="3028394" cy="544122"/>
          </a:xfrm>
          <a:custGeom>
            <a:avLst/>
            <a:gdLst/>
            <a:ahLst/>
            <a:cxnLst/>
            <a:rect l="l" t="t" r="r" b="b"/>
            <a:pathLst>
              <a:path w="3028394" h="544122">
                <a:moveTo>
                  <a:pt x="0" y="0"/>
                </a:moveTo>
                <a:lnTo>
                  <a:pt x="3028394" y="0"/>
                </a:lnTo>
                <a:lnTo>
                  <a:pt x="3028394" y="544122"/>
                </a:lnTo>
                <a:lnTo>
                  <a:pt x="0" y="5441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4" name="Freeform 24"/>
          <p:cNvSpPr/>
          <p:nvPr/>
        </p:nvSpPr>
        <p:spPr>
          <a:xfrm rot="-446954">
            <a:off x="16407355" y="8312905"/>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5" name="Rectangle 24"/>
          <p:cNvSpPr/>
          <p:nvPr/>
        </p:nvSpPr>
        <p:spPr>
          <a:xfrm>
            <a:off x="2780783" y="3397199"/>
            <a:ext cx="4957061" cy="1508105"/>
          </a:xfrm>
          <a:prstGeom prst="rect">
            <a:avLst/>
          </a:prstGeom>
        </p:spPr>
        <p:txBody>
          <a:bodyPr wrap="square">
            <a:spAutoFit/>
          </a:bodyPr>
          <a:lstStyle/>
          <a:p>
            <a:pPr algn="just">
              <a:lnSpc>
                <a:spcPct val="115000"/>
              </a:lnSpc>
              <a:spcAft>
                <a:spcPts val="0"/>
              </a:spcAft>
            </a:pPr>
            <a:r>
              <a:rPr lang="vi-VN" sz="4000" b="1">
                <a:latin typeface="Times New Roman" panose="02020603050405020304" pitchFamily="18" charset="0"/>
                <a:ea typeface="Times New Roman" panose="02020603050405020304" pitchFamily="18" charset="0"/>
                <a:cs typeface="Times New Roman" panose="02020603050405020304" pitchFamily="18" charset="0"/>
              </a:rPr>
              <a:t>Kiểu bài: </a:t>
            </a:r>
            <a:r>
              <a:rPr lang="vi-VN" sz="4000">
                <a:latin typeface="Times New Roman" panose="02020603050405020304" pitchFamily="18" charset="0"/>
                <a:ea typeface="Times New Roman" panose="02020603050405020304" pitchFamily="18" charset="0"/>
                <a:cs typeface="Times New Roman" panose="02020603050405020304" pitchFamily="18" charset="0"/>
              </a:rPr>
              <a:t>nghị luận về tác phẩm truyện.</a:t>
            </a:r>
            <a:endParaRPr lang="en-GB" sz="4000">
              <a:effectLst/>
              <a:latin typeface="Times New Roman" panose="02020603050405020304" pitchFamily="18" charset="0"/>
              <a:ea typeface="Times New Roman" panose="02020603050405020304" pitchFamily="18" charset="0"/>
            </a:endParaRPr>
          </a:p>
        </p:txBody>
      </p:sp>
      <p:sp>
        <p:nvSpPr>
          <p:cNvPr id="26" name="Rectangle 25"/>
          <p:cNvSpPr/>
          <p:nvPr/>
        </p:nvSpPr>
        <p:spPr>
          <a:xfrm>
            <a:off x="9604601" y="1780227"/>
            <a:ext cx="5968095" cy="5755422"/>
          </a:xfrm>
          <a:prstGeom prst="rect">
            <a:avLst/>
          </a:prstGeom>
        </p:spPr>
        <p:txBody>
          <a:bodyPr wrap="square">
            <a:spAutoFit/>
          </a:bodyPr>
          <a:lstStyle/>
          <a:p>
            <a:pPr algn="just">
              <a:lnSpc>
                <a:spcPct val="115000"/>
              </a:lnSpc>
              <a:spcAft>
                <a:spcPts val="0"/>
              </a:spcAft>
            </a:pPr>
            <a:r>
              <a:rPr lang="vi-VN" sz="4000" b="1">
                <a:latin typeface="Times New Roman" panose="02020603050405020304" pitchFamily="18" charset="0"/>
                <a:ea typeface="Times New Roman" panose="02020603050405020304" pitchFamily="18" charset="0"/>
                <a:cs typeface="Times New Roman" panose="02020603050405020304" pitchFamily="18" charset="0"/>
              </a:rPr>
              <a:t>Phạm vi phân tích:</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latin typeface="Times New Roman" panose="02020603050405020304" pitchFamily="18" charset="0"/>
                <a:ea typeface="Times New Roman" panose="02020603050405020304" pitchFamily="18" charset="0"/>
                <a:cs typeface="Times New Roman" panose="02020603050405020304" pitchFamily="18" charset="0"/>
              </a:rPr>
              <a:t>+ Nhận xét, đánh giá về tác phẩm phải bám sát nội dung và hình thức của tác phẩm. </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latin typeface="Times New Roman" panose="02020603050405020304" pitchFamily="18" charset="0"/>
                <a:ea typeface="Times New Roman" panose="02020603050405020304" pitchFamily="18" charset="0"/>
                <a:cs typeface="Times New Roman" panose="02020603050405020304" pitchFamily="18" charset="0"/>
              </a:rPr>
              <a:t>+ P</a:t>
            </a:r>
            <a:r>
              <a:rPr lang="vi-VN" sz="4000">
                <a:latin typeface="Times New Roman" panose="02020603050405020304" pitchFamily="18" charset="0"/>
                <a:ea typeface="Calibri" panose="020F0502020204030204" pitchFamily="34" charset="0"/>
                <a:cs typeface="Times New Roman" panose="02020603050405020304" pitchFamily="18" charset="0"/>
              </a:rPr>
              <a:t>hải bám sát cốt truyện, chủ đề, nhân vật, những nét đặc sắc về nghệ thuật trong tác phẩm.</a:t>
            </a:r>
            <a:endParaRPr lang="en-GB" sz="40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par>
                                <p:cTn id="36" presetID="16" presetClass="entr" presetSubtype="21"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12032</Words>
  <Application>WPS Presentation</Application>
  <PresentationFormat>Custom</PresentationFormat>
  <Paragraphs>501</Paragraphs>
  <Slides>47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47</vt:i4>
      </vt:variant>
    </vt:vector>
  </HeadingPairs>
  <TitlesOfParts>
    <vt:vector size="58" baseType="lpstr">
      <vt:lpstr>Arial</vt:lpstr>
      <vt:lpstr>SimSun</vt:lpstr>
      <vt:lpstr>Wingdings</vt:lpstr>
      <vt:lpstr>Times New Roman</vt:lpstr>
      <vt:lpstr>Calibri</vt:lpstr>
      <vt:lpstr>MS Mincho</vt:lpstr>
      <vt:lpstr>Segoe Print</vt:lpstr>
      <vt:lpstr>Microsoft YaHei</vt:lpstr>
      <vt:lpstr>Arial Unicode MS</vt:lpstr>
      <vt:lpstr>Lazydog Bold</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Yellow Playful Cute UI Style Portfolio Presentation</dc:title>
  <dc:creator/>
  <cp:lastModifiedBy>Admin</cp:lastModifiedBy>
  <cp:revision>90</cp:revision>
  <dcterms:created xsi:type="dcterms:W3CDTF">2006-08-16T00:00:00Z</dcterms:created>
  <dcterms:modified xsi:type="dcterms:W3CDTF">2024-02-18T14:12:14Z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47762843C79842DC96FFA8A3B115284A_12</vt:lpwstr>
  </property>
  <property fmtid="{D5CDD505-2E9C-101B-9397-08002B2CF9AE}" pid="3" name="KSOProductBuildVer">
    <vt:lpwstr>1033-12.2.0.13431</vt:lpwstr>
  </property>
</Properties>
</file>