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91" r:id="rId22"/>
    <p:sldId id="288" r:id="rId23"/>
    <p:sldId id="293" r:id="rId24"/>
    <p:sldId id="294" r:id="rId25"/>
    <p:sldId id="296" r:id="rId26"/>
    <p:sldId id="295" r:id="rId27"/>
    <p:sldId id="292" r:id="rId28"/>
    <p:sldId id="289" r:id="rId29"/>
    <p:sldId id="290" r:id="rId30"/>
    <p:sldId id="297" r:id="rId31"/>
    <p:sldId id="298" r:id="rId32"/>
    <p:sldId id="299" r:id="rId33"/>
    <p:sldId id="300" r:id="rId34"/>
    <p:sldId id="302" r:id="rId35"/>
    <p:sldId id="303" r:id="rId36"/>
    <p:sldId id="304" r:id="rId37"/>
    <p:sldId id="305" r:id="rId38"/>
    <p:sldId id="301" r:id="rId39"/>
    <p:sldId id="260" r:id="rId40"/>
    <p:sldId id="261" r:id="rId41"/>
    <p:sldId id="268" r:id="rId4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svg"/><Relationship Id="rId3" Type="http://schemas.openxmlformats.org/officeDocument/2006/relationships/image" Target="../media/image56.svg"/><Relationship Id="rId7" Type="http://schemas.openxmlformats.org/officeDocument/2006/relationships/image" Target="../media/image24.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2.svg"/><Relationship Id="rId5" Type="http://schemas.openxmlformats.org/officeDocument/2006/relationships/image" Target="../media/image58.svg"/><Relationship Id="rId15" Type="http://schemas.openxmlformats.org/officeDocument/2006/relationships/image" Target="../media/image31.png"/><Relationship Id="rId4" Type="http://schemas.openxmlformats.org/officeDocument/2006/relationships/image" Target="../media/image29.png"/><Relationship Id="rId14" Type="http://schemas.openxmlformats.org/officeDocument/2006/relationships/image" Target="../media/image30.png"/><Relationship Id="rId9"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4.svg"/><Relationship Id="rId7" Type="http://schemas.openxmlformats.org/officeDocument/2006/relationships/image" Target="../media/image7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0.svg"/><Relationship Id="rId4" Type="http://schemas.openxmlformats.org/officeDocument/2006/relationships/image" Target="../media/image27.png"/><Relationship Id="rId9" Type="http://schemas.openxmlformats.org/officeDocument/2006/relationships/image" Target="../media/image78.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2.svg"/><Relationship Id="rId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54.sv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74.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svg"/><Relationship Id="rId5" Type="http://schemas.openxmlformats.org/officeDocument/2006/relationships/image" Target="../media/image66.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70.svg"/></Relationships>
</file>

<file path=ppt/slides/_rels/slide15.xml.rels><?xml version="1.0" encoding="UTF-8" standalone="yes"?>
<Relationships xmlns="http://schemas.openxmlformats.org/package/2006/relationships"><Relationship Id="rId3" Type="http://schemas.openxmlformats.org/officeDocument/2006/relationships/image" Target="../media/image88.svg"/><Relationship Id="rId7" Type="http://schemas.openxmlformats.org/officeDocument/2006/relationships/image" Target="../media/image9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90.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6.sv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2.svg"/><Relationship Id="rId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54.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4.sv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2.png"/><Relationship Id="rId9" Type="http://schemas.openxmlformats.org/officeDocument/2006/relationships/image" Target="../media/image16.sv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74.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svg"/><Relationship Id="rId5" Type="http://schemas.openxmlformats.org/officeDocument/2006/relationships/image" Target="../media/image66.sv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8.sv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8.sv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8.sv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8.sv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2.png"/><Relationship Id="rId9" Type="http://schemas.openxmlformats.org/officeDocument/2006/relationships/image" Target="../media/image16.sv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2.svg"/><Relationship Id="rId4" Type="http://schemas.openxmlformats.org/officeDocument/2006/relationships/image" Target="../media/image16.png"/><Relationship Id="rId9" Type="http://schemas.openxmlformats.org/officeDocument/2006/relationships/image" Target="../media/image36.sv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2.svg"/><Relationship Id="rId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54.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2.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2.png"/><Relationship Id="rId9" Type="http://schemas.openxmlformats.org/officeDocument/2006/relationships/image" Target="../media/image16.svg"/></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6.sv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6.sv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4.svg"/></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2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94.svg"/><Relationship Id="rId4" Type="http://schemas.openxmlformats.org/officeDocument/2006/relationships/image" Target="../media/image45.png"/><Relationship Id="rId9" Type="http://schemas.openxmlformats.org/officeDocument/2006/relationships/image" Target="../media/image96.sv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74.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svg"/><Relationship Id="rId5" Type="http://schemas.openxmlformats.org/officeDocument/2006/relationships/image" Target="../media/image66.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70.svg"/></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image" Target="../media/image56.svg"/><Relationship Id="rId7" Type="http://schemas.openxmlformats.org/officeDocument/2006/relationships/image" Target="../media/image24.svg"/><Relationship Id="rId12"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2.svg"/><Relationship Id="rId5" Type="http://schemas.openxmlformats.org/officeDocument/2006/relationships/image" Target="../media/image58.svg"/><Relationship Id="rId10"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60.sv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6.svg"/><Relationship Id="rId3" Type="http://schemas.openxmlformats.org/officeDocument/2006/relationships/image" Target="../media/image30.svg"/><Relationship Id="rId7" Type="http://schemas.openxmlformats.org/officeDocument/2006/relationships/image" Target="../media/image84.svg"/><Relationship Id="rId12"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32.svg"/><Relationship Id="rId5" Type="http://schemas.openxmlformats.org/officeDocument/2006/relationships/image" Target="../media/image40.sv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86.sv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4.svg"/></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8.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6.svg"/></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2.svg"/><Relationship Id="rId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54.sv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2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94.svg"/><Relationship Id="rId4" Type="http://schemas.openxmlformats.org/officeDocument/2006/relationships/image" Target="../media/image45.png"/><Relationship Id="rId9" Type="http://schemas.openxmlformats.org/officeDocument/2006/relationships/image" Target="../media/image96.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2.svg"/><Relationship Id="rId7" Type="http://schemas.openxmlformats.org/officeDocument/2006/relationships/image" Target="../media/image8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82.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2.svg"/><Relationship Id="rId7" Type="http://schemas.openxmlformats.org/officeDocument/2006/relationships/image" Target="../media/image8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82.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866086" y="2418937"/>
            <a:ext cx="8530617" cy="9235904"/>
          </a:xfrm>
          <a:custGeom>
            <a:avLst/>
            <a:gdLst/>
            <a:ahLst/>
            <a:cxnLst/>
            <a:rect l="l" t="t" r="r" b="b"/>
            <a:pathLst>
              <a:path w="8530617" h="9235904">
                <a:moveTo>
                  <a:pt x="0" y="0"/>
                </a:moveTo>
                <a:lnTo>
                  <a:pt x="8530617" y="0"/>
                </a:lnTo>
                <a:lnTo>
                  <a:pt x="8530617" y="9235904"/>
                </a:lnTo>
                <a:lnTo>
                  <a:pt x="0" y="92359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600200" y="952500"/>
            <a:ext cx="8458200" cy="1034381"/>
          </a:xfrm>
          <a:custGeom>
            <a:avLst/>
            <a:gdLst/>
            <a:ahLst/>
            <a:cxnLst/>
            <a:rect l="l" t="t" r="r" b="b"/>
            <a:pathLst>
              <a:path w="6135252" h="1035324">
                <a:moveTo>
                  <a:pt x="0" y="0"/>
                </a:moveTo>
                <a:lnTo>
                  <a:pt x="6135252" y="0"/>
                </a:lnTo>
                <a:lnTo>
                  <a:pt x="6135252" y="1035324"/>
                </a:lnTo>
                <a:lnTo>
                  <a:pt x="0" y="103532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TextBox 9"/>
          <p:cNvSpPr txBox="1"/>
          <p:nvPr/>
        </p:nvSpPr>
        <p:spPr>
          <a:xfrm>
            <a:off x="2027474" y="1165380"/>
            <a:ext cx="7802326" cy="677108"/>
          </a:xfrm>
          <a:prstGeom prst="rect">
            <a:avLst/>
          </a:prstGeom>
        </p:spPr>
        <p:txBody>
          <a:bodyPr wrap="square" lIns="0" tIns="0" rIns="0" bIns="0" rtlCol="0" anchor="t">
            <a:spAutoFit/>
          </a:bodyPr>
          <a:lstStyle/>
          <a:p>
            <a:r>
              <a:rPr lang="vi-VN" sz="4400" b="1">
                <a:latin typeface="+mj-lt"/>
              </a:rPr>
              <a:t>THỰC HÀNH TIẾNG VIỆT</a:t>
            </a:r>
            <a:endParaRPr lang="en-GB" sz="4400">
              <a:latin typeface="+mj-lt"/>
            </a:endParaRPr>
          </a:p>
        </p:txBody>
      </p:sp>
      <p:sp>
        <p:nvSpPr>
          <p:cNvPr id="10" name="TextBox 10"/>
          <p:cNvSpPr txBox="1"/>
          <p:nvPr/>
        </p:nvSpPr>
        <p:spPr>
          <a:xfrm>
            <a:off x="330752" y="2970193"/>
            <a:ext cx="11195770" cy="5309146"/>
          </a:xfrm>
          <a:prstGeom prst="rect">
            <a:avLst/>
          </a:prstGeom>
        </p:spPr>
        <p:txBody>
          <a:bodyPr wrap="square" lIns="0" tIns="0" rIns="0" bIns="0" rtlCol="0" anchor="t">
            <a:spAutoFit/>
          </a:bodyPr>
          <a:lstStyle/>
          <a:p>
            <a:pPr algn="ctr"/>
            <a:r>
              <a:rPr lang="vi-VN" sz="11500" b="1">
                <a:ln w="9525">
                  <a:solidFill>
                    <a:schemeClr val="bg1"/>
                  </a:solidFill>
                  <a:prstDash val="solid"/>
                </a:ln>
                <a:effectLst>
                  <a:outerShdw blurRad="12700" dist="38100" dir="2700000" algn="tl" rotWithShape="0">
                    <a:schemeClr val="bg1">
                      <a:lumMod val="50000"/>
                    </a:schemeClr>
                  </a:outerShdw>
                </a:effectLst>
                <a:latin typeface="+mj-lt"/>
              </a:rPr>
              <a:t>Từ ngữ toàn dân, từ địa phương </a:t>
            </a:r>
            <a:r>
              <a:rPr lang="vi-VN" sz="11500" b="1" smtClean="0">
                <a:ln w="9525">
                  <a:solidFill>
                    <a:schemeClr val="bg1"/>
                  </a:solidFill>
                  <a:prstDash val="solid"/>
                </a:ln>
                <a:effectLst>
                  <a:outerShdw blurRad="12700" dist="38100" dir="2700000" algn="tl" rotWithShape="0">
                    <a:schemeClr val="bg1">
                      <a:lumMod val="50000"/>
                    </a:schemeClr>
                  </a:outerShdw>
                </a:effectLst>
                <a:latin typeface="+mj-lt"/>
              </a:rPr>
              <a:t>và </a:t>
            </a:r>
            <a:r>
              <a:rPr lang="vi-VN" sz="11500" b="1">
                <a:ln w="9525">
                  <a:solidFill>
                    <a:schemeClr val="bg1"/>
                  </a:solidFill>
                  <a:prstDash val="solid"/>
                </a:ln>
                <a:effectLst>
                  <a:outerShdw blurRad="12700" dist="38100" dir="2700000" algn="tl" rotWithShape="0">
                    <a:schemeClr val="bg1">
                      <a:lumMod val="50000"/>
                    </a:schemeClr>
                  </a:outerShdw>
                </a:effectLst>
                <a:latin typeface="+mj-lt"/>
              </a:rPr>
              <a:t>biệt ngữ xã hội</a:t>
            </a:r>
            <a:endParaRPr lang="en-GB" sz="11500" b="1">
              <a:ln w="9525">
                <a:solidFill>
                  <a:schemeClr val="bg1"/>
                </a:solidFill>
                <a:prstDash val="solid"/>
              </a:ln>
              <a:effectLst>
                <a:outerShdw blurRad="12700" dist="38100" dir="2700000" algn="tl" rotWithShape="0">
                  <a:schemeClr val="bg1">
                    <a:lumMod val="50000"/>
                  </a:scheme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9A6A3"/>
        </a:solidFill>
        <a:effectLst/>
      </p:bgPr>
    </p:bg>
    <p:spTree>
      <p:nvGrpSpPr>
        <p:cNvPr id="1" name=""/>
        <p:cNvGrpSpPr/>
        <p:nvPr/>
      </p:nvGrpSpPr>
      <p:grpSpPr>
        <a:xfrm>
          <a:off x="0" y="0"/>
          <a:ext cx="0" cy="0"/>
          <a:chOff x="0" y="0"/>
          <a:chExt cx="0" cy="0"/>
        </a:xfrm>
      </p:grpSpPr>
      <p:sp>
        <p:nvSpPr>
          <p:cNvPr id="2" name="Freeform 2"/>
          <p:cNvSpPr/>
          <p:nvPr/>
        </p:nvSpPr>
        <p:spPr>
          <a:xfrm>
            <a:off x="1398494" y="0"/>
            <a:ext cx="16432306" cy="9867900"/>
          </a:xfrm>
          <a:custGeom>
            <a:avLst/>
            <a:gdLst/>
            <a:ahLst/>
            <a:cxnLst/>
            <a:rect l="l" t="t" r="r" b="b"/>
            <a:pathLst>
              <a:path w="15491012" h="8229600">
                <a:moveTo>
                  <a:pt x="0" y="0"/>
                </a:moveTo>
                <a:lnTo>
                  <a:pt x="15491012" y="0"/>
                </a:lnTo>
                <a:lnTo>
                  <a:pt x="15491012" y="8229600"/>
                </a:lnTo>
                <a:lnTo>
                  <a:pt x="0" y="82296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5466345" y="5472474"/>
            <a:ext cx="7748797" cy="8805451"/>
          </a:xfrm>
          <a:custGeom>
            <a:avLst/>
            <a:gdLst/>
            <a:ahLst/>
            <a:cxnLst/>
            <a:rect l="l" t="t" r="r" b="b"/>
            <a:pathLst>
              <a:path w="7748797" h="8805451">
                <a:moveTo>
                  <a:pt x="7748797" y="0"/>
                </a:moveTo>
                <a:lnTo>
                  <a:pt x="0" y="0"/>
                </a:lnTo>
                <a:lnTo>
                  <a:pt x="0" y="8805451"/>
                </a:lnTo>
                <a:lnTo>
                  <a:pt x="7748797" y="8805451"/>
                </a:lnTo>
                <a:lnTo>
                  <a:pt x="7748797"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8">
              <a:extLst>
                <a:ext uri="{96DAC541-7B7A-43D3-8B79-37D633B846F1}">
                  <asvg:svgBlip xmlns:asvg="http://schemas.microsoft.com/office/drawing/2016/SVG/main" xmlns="" r:embed="rId13"/>
                </a:ext>
              </a:extLst>
            </a:blip>
            <a:stretch>
              <a:fillRect/>
            </a:stretch>
          </a:blipFill>
        </p:spPr>
      </p:sp>
      <p:sp>
        <p:nvSpPr>
          <p:cNvPr id="11" name="Freeform 11"/>
          <p:cNvSpPr/>
          <p:nvPr/>
        </p:nvSpPr>
        <p:spPr>
          <a:xfrm flipH="1">
            <a:off x="14613972" y="-2057400"/>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8">
              <a:extLst>
                <a:ext uri="{96DAC541-7B7A-43D3-8B79-37D633B846F1}">
                  <asvg:svgBlip xmlns:asvg="http://schemas.microsoft.com/office/drawing/2016/SVG/main" xmlns="" r:embed="rId13"/>
                </a:ext>
              </a:extLst>
            </a:blip>
            <a:stretch>
              <a:fillRect/>
            </a:stretch>
          </a:blipFill>
        </p:spPr>
      </p:sp>
      <p:sp>
        <p:nvSpPr>
          <p:cNvPr id="12" name="Freeform 6"/>
          <p:cNvSpPr/>
          <p:nvPr/>
        </p:nvSpPr>
        <p:spPr>
          <a:xfrm>
            <a:off x="14935200" y="21658"/>
            <a:ext cx="4193449" cy="5137457"/>
          </a:xfrm>
          <a:custGeom>
            <a:avLst/>
            <a:gdLst/>
            <a:ahLst/>
            <a:cxnLst/>
            <a:rect l="l" t="t" r="r" b="b"/>
            <a:pathLst>
              <a:path w="4193449" h="5137457">
                <a:moveTo>
                  <a:pt x="0" y="0"/>
                </a:moveTo>
                <a:lnTo>
                  <a:pt x="4193449" y="0"/>
                </a:lnTo>
                <a:lnTo>
                  <a:pt x="4193449" y="5137456"/>
                </a:lnTo>
                <a:lnTo>
                  <a:pt x="0" y="5137456"/>
                </a:lnTo>
                <a:lnTo>
                  <a:pt x="0" y="0"/>
                </a:lnTo>
                <a:close/>
              </a:path>
            </a:pathLst>
          </a:custGeom>
          <a:blipFill>
            <a:blip r:embed="rId14">
              <a:extLst>
                <a:ext uri="{96DAC541-7B7A-43D3-8B79-37D633B846F1}">
                  <asvg:svgBlip xmlns:asvg="http://schemas.microsoft.com/office/drawing/2016/SVG/main" xmlns="" r:embed="rId11"/>
                </a:ext>
              </a:extLst>
            </a:blip>
            <a:stretch>
              <a:fillRect/>
            </a:stretch>
          </a:blipFill>
        </p:spPr>
      </p:sp>
      <p:sp>
        <p:nvSpPr>
          <p:cNvPr id="13" name="Freeform 5"/>
          <p:cNvSpPr/>
          <p:nvPr/>
        </p:nvSpPr>
        <p:spPr>
          <a:xfrm>
            <a:off x="-1809030" y="3314700"/>
            <a:ext cx="4947681" cy="7209735"/>
          </a:xfrm>
          <a:custGeom>
            <a:avLst/>
            <a:gdLst/>
            <a:ahLst/>
            <a:cxnLst/>
            <a:rect l="l" t="t" r="r" b="b"/>
            <a:pathLst>
              <a:path w="4947681" h="7209735">
                <a:moveTo>
                  <a:pt x="0" y="0"/>
                </a:moveTo>
                <a:lnTo>
                  <a:pt x="4947680" y="0"/>
                </a:lnTo>
                <a:lnTo>
                  <a:pt x="4947680" y="7209735"/>
                </a:lnTo>
                <a:lnTo>
                  <a:pt x="0" y="7209735"/>
                </a:lnTo>
                <a:lnTo>
                  <a:pt x="0" y="0"/>
                </a:lnTo>
                <a:close/>
              </a:path>
            </a:pathLst>
          </a:custGeom>
          <a:blipFill>
            <a:blip r:embed="rId15">
              <a:extLst>
                <a:ext uri="{96DAC541-7B7A-43D3-8B79-37D633B846F1}">
                  <asvg:svgBlip xmlns:asvg="http://schemas.microsoft.com/office/drawing/2016/SVG/main" xmlns="" r:embed="rId9"/>
                </a:ext>
              </a:extLst>
            </a:blip>
            <a:stretch>
              <a:fillRect/>
            </a:stretch>
          </a:blipFill>
        </p:spPr>
      </p:sp>
      <p:graphicFrame>
        <p:nvGraphicFramePr>
          <p:cNvPr id="14" name="Table 13"/>
          <p:cNvGraphicFramePr>
            <a:graphicFrameLocks noGrp="1"/>
          </p:cNvGraphicFramePr>
          <p:nvPr>
            <p:extLst>
              <p:ext uri="{D42A27DB-BD31-4B8C-83A1-F6EECF244321}">
                <p14:modId xmlns:p14="http://schemas.microsoft.com/office/powerpoint/2010/main" val="2690853859"/>
              </p:ext>
            </p:extLst>
          </p:nvPr>
        </p:nvGraphicFramePr>
        <p:xfrm>
          <a:off x="3581400" y="1485900"/>
          <a:ext cx="10735161" cy="6449431"/>
        </p:xfrm>
        <a:graphic>
          <a:graphicData uri="http://schemas.openxmlformats.org/drawingml/2006/table">
            <a:tbl>
              <a:tblPr firstRow="1" firstCol="1" bandRow="1">
                <a:effectLst>
                  <a:outerShdw blurRad="50800" dist="38100" dir="18900000" algn="bl" rotWithShape="0">
                    <a:prstClr val="black">
                      <a:alpha val="40000"/>
                    </a:prstClr>
                  </a:outerShdw>
                </a:effectLst>
              </a:tblPr>
              <a:tblGrid>
                <a:gridCol w="1049743"/>
                <a:gridCol w="2912657"/>
                <a:gridCol w="3200400"/>
                <a:gridCol w="3572361"/>
              </a:tblGrid>
              <a:tr h="1041620">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ngữ địa phương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ngữ toàn dân tương ứng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Tác dụng và phạm vi sử dụng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879">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r>
                        <a:rPr lang="vi-VN"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ngó</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vi-VN"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 chừng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vi-VN"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 người đọc nhận ra con người, sự việc được nói đến trong các bài ca dao là ở Nam Bộ.</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649">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r>
                        <a:rPr lang="vi-VN"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kêu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de-DE"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 hổng trống hảng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 không có gì che chắn</a:t>
                      </a:r>
                      <a:r>
                        <a:rPr lang="de-DE"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580823">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vi-VN"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5" marR="48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bl>
          </a:graphicData>
        </a:graphic>
      </p:graphicFrame>
    </p:spTree>
    <p:extLst>
      <p:ext uri="{BB962C8B-B14F-4D97-AF65-F5344CB8AC3E}">
        <p14:creationId xmlns:p14="http://schemas.microsoft.com/office/powerpoint/2010/main" val="405202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5400000">
            <a:off x="4869163" y="-2343789"/>
            <a:ext cx="7875380" cy="15556307"/>
          </a:xfrm>
          <a:custGeom>
            <a:avLst/>
            <a:gdLst/>
            <a:ahLst/>
            <a:cxnLst/>
            <a:rect l="l" t="t" r="r" b="b"/>
            <a:pathLst>
              <a:path w="7875380" h="15556307">
                <a:moveTo>
                  <a:pt x="0" y="0"/>
                </a:moveTo>
                <a:lnTo>
                  <a:pt x="7875381" y="0"/>
                </a:lnTo>
                <a:lnTo>
                  <a:pt x="7875381" y="15556307"/>
                </a:lnTo>
                <a:lnTo>
                  <a:pt x="0" y="15556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294116" y="1901403"/>
            <a:ext cx="5027364" cy="8520955"/>
          </a:xfrm>
          <a:custGeom>
            <a:avLst/>
            <a:gdLst/>
            <a:ahLst/>
            <a:cxnLst/>
            <a:rect l="l" t="t" r="r" b="b"/>
            <a:pathLst>
              <a:path w="5027364" h="8520955">
                <a:moveTo>
                  <a:pt x="0" y="0"/>
                </a:moveTo>
                <a:lnTo>
                  <a:pt x="5027363" y="0"/>
                </a:lnTo>
                <a:lnTo>
                  <a:pt x="5027363" y="8520955"/>
                </a:lnTo>
                <a:lnTo>
                  <a:pt x="0" y="85209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1758461" y="6006485"/>
            <a:ext cx="3219248" cy="4648733"/>
          </a:xfrm>
          <a:custGeom>
            <a:avLst/>
            <a:gdLst/>
            <a:ahLst/>
            <a:cxnLst/>
            <a:rect l="l" t="t" r="r" b="b"/>
            <a:pathLst>
              <a:path w="3219248" h="4648733">
                <a:moveTo>
                  <a:pt x="0" y="0"/>
                </a:moveTo>
                <a:lnTo>
                  <a:pt x="3219247" y="0"/>
                </a:lnTo>
                <a:lnTo>
                  <a:pt x="3219247" y="4648733"/>
                </a:lnTo>
                <a:lnTo>
                  <a:pt x="0" y="46487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5174992" y="342900"/>
            <a:ext cx="7315200" cy="2052319"/>
          </a:xfrm>
          <a:custGeom>
            <a:avLst/>
            <a:gdLst/>
            <a:ahLst/>
            <a:cxnLst/>
            <a:rect l="l" t="t" r="r" b="b"/>
            <a:pathLst>
              <a:path w="7315200" h="3364992">
                <a:moveTo>
                  <a:pt x="0" y="0"/>
                </a:moveTo>
                <a:lnTo>
                  <a:pt x="7315200" y="0"/>
                </a:lnTo>
                <a:lnTo>
                  <a:pt x="7315200" y="3364992"/>
                </a:lnTo>
                <a:lnTo>
                  <a:pt x="0" y="33649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rot="-207504">
            <a:off x="6355481" y="664882"/>
            <a:ext cx="6865234" cy="1231106"/>
          </a:xfrm>
          <a:prstGeom prst="rect">
            <a:avLst/>
          </a:prstGeom>
        </p:spPr>
        <p:txBody>
          <a:bodyPr lIns="0" tIns="0" rIns="0" bIns="0" rtlCol="0" anchor="t">
            <a:spAutoFit/>
          </a:bodyPr>
          <a:lstStyle/>
          <a:p>
            <a:r>
              <a:rPr lang="vi-VN" sz="8000" b="1">
                <a:solidFill>
                  <a:schemeClr val="bg1"/>
                </a:solidFill>
                <a:latin typeface="Times New Roman" panose="02020603050405020304" pitchFamily="18" charset="0"/>
                <a:cs typeface="Times New Roman" panose="02020603050405020304" pitchFamily="18" charset="0"/>
              </a:rPr>
              <a:t>b. Kết luận</a:t>
            </a:r>
            <a:endParaRPr lang="en-GB" sz="8000">
              <a:solidFill>
                <a:schemeClr val="bg1"/>
              </a:solidFill>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20075536"/>
              </p:ext>
            </p:extLst>
          </p:nvPr>
        </p:nvGraphicFramePr>
        <p:xfrm>
          <a:off x="2713672" y="2610072"/>
          <a:ext cx="8868728" cy="6309360"/>
        </p:xfrm>
        <a:graphic>
          <a:graphicData uri="http://schemas.openxmlformats.org/drawingml/2006/table">
            <a:tbl>
              <a:tblPr firstRow="1" firstCol="1" bandRow="1">
                <a:effectLst>
                  <a:outerShdw blurRad="50800" dist="38100" algn="l" rotWithShape="0">
                    <a:prstClr val="black">
                      <a:alpha val="40000"/>
                    </a:prstClr>
                  </a:outerShdw>
                </a:effectLst>
              </a:tblPr>
              <a:tblGrid>
                <a:gridCol w="1096328"/>
                <a:gridCol w="3657600"/>
                <a:gridCol w="4114800"/>
              </a:tblGrid>
              <a:tr h="0">
                <a:tc gridSpan="3">
                  <a:txBody>
                    <a:bodyPr/>
                    <a:lstStyle/>
                    <a:p>
                      <a:pPr algn="ctr">
                        <a:lnSpc>
                          <a:spcPct val="115000"/>
                        </a:lnSpc>
                        <a:spcAft>
                          <a:spcPts val="0"/>
                        </a:spcAft>
                      </a:pPr>
                      <a:r>
                        <a:rPr lang="vi-VN" sz="3600" b="1" u="sng">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03</a:t>
                      </a:r>
                      <a:r>
                        <a:rPr lang="vi-VN"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về của </a:t>
                      </a:r>
                      <a:r>
                        <a:rPr lang="nl-NL"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ừ ngữ toàn dân, từ ngữ địa phương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GB"/>
                    </a:p>
                  </a:txBody>
                  <a:tcPr/>
                </a:tc>
                <a:tc hMerge="1">
                  <a:txBody>
                    <a:bodyPr/>
                    <a:lstStyle/>
                    <a:p>
                      <a:endParaRPr lang="en-GB"/>
                    </a:p>
                  </a:txBody>
                  <a:tcPr/>
                </a:tc>
              </a:tr>
              <a:tr h="0">
                <a:tc>
                  <a:txBody>
                    <a:bodyPr/>
                    <a:lstStyle/>
                    <a:p>
                      <a:pPr algn="ctr">
                        <a:lnSpc>
                          <a:spcPct val="115000"/>
                        </a:lnSpc>
                        <a:spcAft>
                          <a:spcPts val="0"/>
                        </a:spcAft>
                        <a:tabLst>
                          <a:tab pos="90170" algn="l"/>
                          <a:tab pos="180340" algn="l"/>
                          <a:tab pos="270510" algn="l"/>
                        </a:tabLst>
                      </a:pPr>
                      <a:r>
                        <a:rPr lang="vi-VN"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nl-NL"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ừ ngữ toàn dân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(Nhóm 1,2)</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 ngữ địa phương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(Nhóm 3,4)</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Vai trò</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13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A7E"/>
        </a:solidFill>
        <a:effectLst/>
      </p:bgPr>
    </p:bg>
    <p:spTree>
      <p:nvGrpSpPr>
        <p:cNvPr id="1" name=""/>
        <p:cNvGrpSpPr/>
        <p:nvPr/>
      </p:nvGrpSpPr>
      <p:grpSpPr>
        <a:xfrm>
          <a:off x="0" y="0"/>
          <a:ext cx="0" cy="0"/>
          <a:chOff x="0" y="0"/>
          <a:chExt cx="0" cy="0"/>
        </a:xfrm>
      </p:grpSpPr>
      <p:sp>
        <p:nvSpPr>
          <p:cNvPr id="2" name="Freeform 2"/>
          <p:cNvSpPr/>
          <p:nvPr/>
        </p:nvSpPr>
        <p:spPr>
          <a:xfrm>
            <a:off x="1845020" y="1028700"/>
            <a:ext cx="14597960" cy="8229600"/>
          </a:xfrm>
          <a:custGeom>
            <a:avLst/>
            <a:gdLst/>
            <a:ahLst/>
            <a:cxnLst/>
            <a:rect l="l" t="t" r="r" b="b"/>
            <a:pathLst>
              <a:path w="14597960" h="8229600">
                <a:moveTo>
                  <a:pt x="0" y="0"/>
                </a:moveTo>
                <a:lnTo>
                  <a:pt x="14597960" y="0"/>
                </a:lnTo>
                <a:lnTo>
                  <a:pt x="14597960" y="8229600"/>
                </a:lnTo>
                <a:lnTo>
                  <a:pt x="0" y="82296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160736" y="-5842541"/>
            <a:ext cx="7748797" cy="8805451"/>
          </a:xfrm>
          <a:custGeom>
            <a:avLst/>
            <a:gdLst/>
            <a:ahLst/>
            <a:cxnLst/>
            <a:rect l="l" t="t" r="r" b="b"/>
            <a:pathLst>
              <a:path w="7748797" h="8805451">
                <a:moveTo>
                  <a:pt x="0" y="0"/>
                </a:moveTo>
                <a:lnTo>
                  <a:pt x="7748797" y="0"/>
                </a:lnTo>
                <a:lnTo>
                  <a:pt x="7748797" y="8805451"/>
                </a:lnTo>
                <a:lnTo>
                  <a:pt x="0" y="88054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925990" y="2895297"/>
            <a:ext cx="10184722" cy="7573730"/>
          </a:xfrm>
          <a:custGeom>
            <a:avLst/>
            <a:gdLst/>
            <a:ahLst/>
            <a:cxnLst/>
            <a:rect l="l" t="t" r="r" b="b"/>
            <a:pathLst>
              <a:path w="10184722" h="7573730">
                <a:moveTo>
                  <a:pt x="0" y="0"/>
                </a:moveTo>
                <a:lnTo>
                  <a:pt x="10184722" y="0"/>
                </a:lnTo>
                <a:lnTo>
                  <a:pt x="10184722" y="7573729"/>
                </a:lnTo>
                <a:lnTo>
                  <a:pt x="0" y="75737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3060947" y="1222072"/>
            <a:ext cx="9271260" cy="1107996"/>
          </a:xfrm>
          <a:prstGeom prst="rect">
            <a:avLst/>
          </a:prstGeom>
        </p:spPr>
        <p:txBody>
          <a:bodyPr lIns="0" tIns="0" rIns="0" bIns="0" rtlCol="0" anchor="t">
            <a:spAutoFit/>
          </a:bodyPr>
          <a:lstStyle/>
          <a:p>
            <a:r>
              <a:rPr lang="vi-VN" sz="7200" b="1">
                <a:latin typeface="Times New Roman" panose="02020603050405020304" pitchFamily="18" charset="0"/>
                <a:cs typeface="Times New Roman" panose="02020603050405020304" pitchFamily="18" charset="0"/>
              </a:rPr>
              <a:t>b1. Từ ngữ toàn dân</a:t>
            </a:r>
            <a:endParaRPr lang="en-GB" sz="7200">
              <a:latin typeface="Times New Roman" panose="02020603050405020304" pitchFamily="18" charset="0"/>
              <a:cs typeface="Times New Roman" panose="02020603050405020304" pitchFamily="18" charset="0"/>
            </a:endParaRPr>
          </a:p>
        </p:txBody>
      </p:sp>
      <p:sp>
        <p:nvSpPr>
          <p:cNvPr id="6" name="TextBox 6"/>
          <p:cNvSpPr txBox="1"/>
          <p:nvPr/>
        </p:nvSpPr>
        <p:spPr>
          <a:xfrm>
            <a:off x="3813947" y="2895297"/>
            <a:ext cx="7189528" cy="566245"/>
          </a:xfrm>
          <a:prstGeom prst="rect">
            <a:avLst/>
          </a:prstGeom>
        </p:spPr>
        <p:txBody>
          <a:bodyPr lIns="0" tIns="0" rIns="0" bIns="0" rtlCol="0" anchor="t">
            <a:spAutoFit/>
          </a:bodyPr>
          <a:lstStyle/>
          <a:p>
            <a:pPr>
              <a:lnSpc>
                <a:spcPts val="4200"/>
              </a:lnSpc>
            </a:pPr>
            <a:r>
              <a:rPr lang="vi-VN" sz="5400" b="1">
                <a:latin typeface="Times New Roman" panose="02020603050405020304" pitchFamily="18" charset="0"/>
                <a:cs typeface="Times New Roman" panose="02020603050405020304" pitchFamily="18" charset="0"/>
              </a:rPr>
              <a:t>* Khái niệm</a:t>
            </a:r>
            <a:endParaRPr lang="en-US" sz="4800">
              <a:solidFill>
                <a:srgbClr val="31313D"/>
              </a:solidFill>
              <a:latin typeface="Times New Roman" panose="02020603050405020304" pitchFamily="18" charset="0"/>
              <a:cs typeface="Times New Roman" panose="02020603050405020304" pitchFamily="18" charset="0"/>
            </a:endParaRPr>
          </a:p>
        </p:txBody>
      </p:sp>
      <p:sp>
        <p:nvSpPr>
          <p:cNvPr id="7" name="TextBox 7"/>
          <p:cNvSpPr txBox="1"/>
          <p:nvPr/>
        </p:nvSpPr>
        <p:spPr>
          <a:xfrm>
            <a:off x="2588061" y="3971507"/>
            <a:ext cx="8030467" cy="4062651"/>
          </a:xfrm>
          <a:prstGeom prst="rect">
            <a:avLst/>
          </a:prstGeom>
        </p:spPr>
        <p:txBody>
          <a:bodyPr wrap="square" lIns="0" tIns="0" rIns="0" bIns="0" rtlCol="0" anchor="t">
            <a:spAutoFit/>
          </a:bodyPr>
          <a:lstStyle/>
          <a:p>
            <a:r>
              <a:rPr lang="vi-VN" sz="4400">
                <a:latin typeface="Times New Roman" panose="02020603050405020304" pitchFamily="18" charset="0"/>
                <a:cs typeface="Times New Roman" panose="02020603050405020304" pitchFamily="18" charset="0"/>
              </a:rPr>
              <a:t>Từ ngữ toàn dân của một ngôn ngữ là:  </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Từ ngữ được sử dụng rộng rãi ở mọi vùng miền đất nước; </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Khối lượng từ ngữ cơ bản, có số lượng lớn nhất của một ngôn ngữ.</a:t>
            </a:r>
            <a:endParaRPr lang="en-GB" sz="4400">
              <a:latin typeface="Times New Roman" panose="02020603050405020304" pitchFamily="18" charset="0"/>
              <a:cs typeface="Times New Roman" panose="02020603050405020304" pitchFamily="18" charset="0"/>
            </a:endParaRPr>
          </a:p>
        </p:txBody>
      </p:sp>
      <p:sp>
        <p:nvSpPr>
          <p:cNvPr id="8" name="Freeform 8"/>
          <p:cNvSpPr/>
          <p:nvPr/>
        </p:nvSpPr>
        <p:spPr>
          <a:xfrm flipH="1">
            <a:off x="14613972" y="-2057400"/>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419191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82246">
            <a:off x="2651804" y="1355088"/>
            <a:ext cx="13647261" cy="8051884"/>
          </a:xfrm>
          <a:custGeom>
            <a:avLst/>
            <a:gdLst/>
            <a:ahLst/>
            <a:cxnLst/>
            <a:rect l="l" t="t" r="r" b="b"/>
            <a:pathLst>
              <a:path w="13647261" h="8051884">
                <a:moveTo>
                  <a:pt x="0" y="0"/>
                </a:moveTo>
                <a:lnTo>
                  <a:pt x="13647261" y="0"/>
                </a:lnTo>
                <a:lnTo>
                  <a:pt x="13647261" y="8051884"/>
                </a:lnTo>
                <a:lnTo>
                  <a:pt x="0" y="8051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4995581" y="-604007"/>
            <a:ext cx="4527437" cy="3265414"/>
          </a:xfrm>
          <a:custGeom>
            <a:avLst/>
            <a:gdLst/>
            <a:ahLst/>
            <a:cxnLst/>
            <a:rect l="l" t="t" r="r" b="b"/>
            <a:pathLst>
              <a:path w="4527437" h="3265414">
                <a:moveTo>
                  <a:pt x="4527438" y="0"/>
                </a:moveTo>
                <a:lnTo>
                  <a:pt x="0" y="0"/>
                </a:lnTo>
                <a:lnTo>
                  <a:pt x="0" y="3265414"/>
                </a:lnTo>
                <a:lnTo>
                  <a:pt x="4527438" y="3265414"/>
                </a:lnTo>
                <a:lnTo>
                  <a:pt x="452743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80060" y="2015214"/>
            <a:ext cx="4912842" cy="8470417"/>
          </a:xfrm>
          <a:custGeom>
            <a:avLst/>
            <a:gdLst/>
            <a:ahLst/>
            <a:cxnLst/>
            <a:rect l="l" t="t" r="r" b="b"/>
            <a:pathLst>
              <a:path w="4912842" h="8470417">
                <a:moveTo>
                  <a:pt x="0" y="0"/>
                </a:moveTo>
                <a:lnTo>
                  <a:pt x="4912842" y="0"/>
                </a:lnTo>
                <a:lnTo>
                  <a:pt x="4912842" y="8470417"/>
                </a:lnTo>
                <a:lnTo>
                  <a:pt x="0" y="847041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5334000" y="444217"/>
            <a:ext cx="9661581" cy="2872581"/>
          </a:xfrm>
          <a:prstGeom prst="rect">
            <a:avLst/>
          </a:prstGeom>
        </p:spPr>
        <p:txBody>
          <a:bodyPr wrap="square" lIns="0" tIns="0" rIns="0" bIns="0" rtlCol="0" anchor="t">
            <a:spAutoFit/>
          </a:bodyPr>
          <a:lstStyle/>
          <a:p>
            <a:pPr>
              <a:lnSpc>
                <a:spcPts val="22399"/>
              </a:lnSpc>
            </a:pPr>
            <a:r>
              <a:rPr lang="vi-VN" sz="5400" b="1">
                <a:latin typeface="Times New Roman" panose="02020603050405020304" pitchFamily="18" charset="0"/>
                <a:cs typeface="Times New Roman" panose="02020603050405020304" pitchFamily="18" charset="0"/>
              </a:rPr>
              <a:t>* Vai trò của từ ngữ toàn dân</a:t>
            </a:r>
            <a:endParaRPr lang="en-US" sz="5400">
              <a:solidFill>
                <a:srgbClr val="459994"/>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5867400" y="3379369"/>
            <a:ext cx="9829800" cy="4431983"/>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 Có vai trò rất quan trọng trong giao tiếp ở mọi lĩnh vực của đời sống xã hội.</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Là cơ sở cho sự thống nhất ngôn ngữ.</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Hiểu được nghĩa và sử dụng đúng từ ngữ toàn dân là điều kiện để giao tiếp hiệu quả.</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48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a:off x="2123785" y="2105841"/>
            <a:ext cx="13802840" cy="7436280"/>
          </a:xfrm>
          <a:custGeom>
            <a:avLst/>
            <a:gdLst/>
            <a:ahLst/>
            <a:cxnLst/>
            <a:rect l="l" t="t" r="r" b="b"/>
            <a:pathLst>
              <a:path w="13802840" h="7436280">
                <a:moveTo>
                  <a:pt x="0" y="0"/>
                </a:moveTo>
                <a:lnTo>
                  <a:pt x="13802840" y="0"/>
                </a:lnTo>
                <a:lnTo>
                  <a:pt x="13802840" y="7436281"/>
                </a:lnTo>
                <a:lnTo>
                  <a:pt x="0" y="74362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5399811" y="-5691045"/>
            <a:ext cx="7748797" cy="8805451"/>
          </a:xfrm>
          <a:custGeom>
            <a:avLst/>
            <a:gdLst/>
            <a:ahLst/>
            <a:cxnLst/>
            <a:rect l="l" t="t" r="r" b="b"/>
            <a:pathLst>
              <a:path w="7748797" h="8805451">
                <a:moveTo>
                  <a:pt x="7748796" y="0"/>
                </a:moveTo>
                <a:lnTo>
                  <a:pt x="0" y="0"/>
                </a:lnTo>
                <a:lnTo>
                  <a:pt x="0" y="8805451"/>
                </a:lnTo>
                <a:lnTo>
                  <a:pt x="7748796" y="8805451"/>
                </a:lnTo>
                <a:lnTo>
                  <a:pt x="7748796"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4104236" y="526747"/>
            <a:ext cx="10394608" cy="3245153"/>
          </a:xfrm>
          <a:custGeom>
            <a:avLst/>
            <a:gdLst/>
            <a:ahLst/>
            <a:cxnLst/>
            <a:rect l="l" t="t" r="r" b="b"/>
            <a:pathLst>
              <a:path w="8975965" h="4308463">
                <a:moveTo>
                  <a:pt x="0" y="0"/>
                </a:moveTo>
                <a:lnTo>
                  <a:pt x="8975965" y="0"/>
                </a:lnTo>
                <a:lnTo>
                  <a:pt x="8975965" y="4308464"/>
                </a:lnTo>
                <a:lnTo>
                  <a:pt x="0" y="43084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676316" y="1480882"/>
            <a:ext cx="3894283" cy="8255880"/>
          </a:xfrm>
          <a:custGeom>
            <a:avLst/>
            <a:gdLst/>
            <a:ahLst/>
            <a:cxnLst/>
            <a:rect l="l" t="t" r="r" b="b"/>
            <a:pathLst>
              <a:path w="3894283" h="8255880">
                <a:moveTo>
                  <a:pt x="0" y="0"/>
                </a:moveTo>
                <a:lnTo>
                  <a:pt x="3894283" y="0"/>
                </a:lnTo>
                <a:lnTo>
                  <a:pt x="3894283" y="8255880"/>
                </a:lnTo>
                <a:lnTo>
                  <a:pt x="0" y="825588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4009161" y="1968372"/>
            <a:ext cx="3036922" cy="6456357"/>
          </a:xfrm>
          <a:custGeom>
            <a:avLst/>
            <a:gdLst/>
            <a:ahLst/>
            <a:cxnLst/>
            <a:rect l="l" t="t" r="r" b="b"/>
            <a:pathLst>
              <a:path w="3036922" h="6456357">
                <a:moveTo>
                  <a:pt x="0" y="0"/>
                </a:moveTo>
                <a:lnTo>
                  <a:pt x="3036922" y="0"/>
                </a:lnTo>
                <a:lnTo>
                  <a:pt x="3036922" y="6456357"/>
                </a:lnTo>
                <a:lnTo>
                  <a:pt x="0" y="64563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4104236" y="1771295"/>
            <a:ext cx="9589843" cy="1107996"/>
          </a:xfrm>
          <a:prstGeom prst="rect">
            <a:avLst/>
          </a:prstGeom>
        </p:spPr>
        <p:txBody>
          <a:bodyPr lIns="0" tIns="0" rIns="0" bIns="0" rtlCol="0" anchor="t">
            <a:spAutoFit/>
          </a:bodyPr>
          <a:lstStyle/>
          <a:p>
            <a:pPr algn="ctr"/>
            <a:r>
              <a:rPr lang="vi-VN" sz="7200" b="1">
                <a:solidFill>
                  <a:schemeClr val="bg1"/>
                </a:solidFill>
                <a:latin typeface="Times New Roman" panose="02020603050405020304" pitchFamily="18" charset="0"/>
                <a:cs typeface="Times New Roman" panose="02020603050405020304" pitchFamily="18" charset="0"/>
              </a:rPr>
              <a:t>b2. Từ ngữ địa phương</a:t>
            </a:r>
            <a:endParaRPr lang="en-GB" sz="7200">
              <a:solidFill>
                <a:schemeClr val="bg1"/>
              </a:solidFill>
              <a:latin typeface="Times New Roman" panose="02020603050405020304" pitchFamily="18" charset="0"/>
              <a:cs typeface="Times New Roman" panose="02020603050405020304" pitchFamily="18" charset="0"/>
            </a:endParaRPr>
          </a:p>
        </p:txBody>
      </p:sp>
      <p:sp>
        <p:nvSpPr>
          <p:cNvPr id="10" name="TextBox 10"/>
          <p:cNvSpPr txBox="1"/>
          <p:nvPr/>
        </p:nvSpPr>
        <p:spPr>
          <a:xfrm>
            <a:off x="4570599" y="4186647"/>
            <a:ext cx="8816541" cy="566245"/>
          </a:xfrm>
          <a:prstGeom prst="rect">
            <a:avLst/>
          </a:prstGeom>
        </p:spPr>
        <p:txBody>
          <a:bodyPr lIns="0" tIns="0" rIns="0" bIns="0" rtlCol="0" anchor="t">
            <a:spAutoFit/>
          </a:bodyPr>
          <a:lstStyle/>
          <a:p>
            <a:pPr algn="ctr">
              <a:lnSpc>
                <a:spcPts val="4200"/>
              </a:lnSpc>
            </a:pPr>
            <a:r>
              <a:rPr lang="vi-VN" sz="5400" b="1">
                <a:latin typeface="Times New Roman" panose="02020603050405020304" pitchFamily="18" charset="0"/>
                <a:cs typeface="Times New Roman" panose="02020603050405020304" pitchFamily="18" charset="0"/>
              </a:rPr>
              <a:t>* Khái niệm</a:t>
            </a:r>
            <a:endParaRPr lang="en-US" sz="5400">
              <a:solidFill>
                <a:srgbClr val="31313D"/>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865161" y="5337184"/>
            <a:ext cx="9144000" cy="3422091"/>
          </a:xfrm>
          <a:prstGeom prst="rect">
            <a:avLst/>
          </a:prstGeom>
        </p:spPr>
        <p:txBody>
          <a:bodyPr>
            <a:spAutoFit/>
          </a:bodyPr>
          <a:lstStyle/>
          <a:p>
            <a:pPr marL="457200" algn="just">
              <a:lnSpc>
                <a:spcPct val="115000"/>
              </a:lnSpc>
              <a:spcAft>
                <a:spcPts val="0"/>
              </a:spcAft>
            </a:pPr>
            <a:r>
              <a:rPr lang="vi-VN" sz="4800">
                <a:latin typeface="Times New Roman" panose="02020603050405020304" pitchFamily="18" charset="0"/>
                <a:ea typeface="Times New Roman" panose="02020603050405020304" pitchFamily="18" charset="0"/>
                <a:cs typeface="Times New Roman" panose="02020603050405020304" pitchFamily="18" charset="0"/>
              </a:rPr>
              <a:t>- Nhóm từ chỉ được sử dụng ở một số vùng miền nhất định.</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vi-VN" sz="4800">
                <a:latin typeface="Times New Roman" panose="02020603050405020304" pitchFamily="18" charset="0"/>
                <a:ea typeface="Times New Roman" panose="02020603050405020304" pitchFamily="18" charset="0"/>
                <a:cs typeface="Times New Roman" panose="02020603050405020304" pitchFamily="18" charset="0"/>
              </a:rPr>
              <a:t>- Số lượng không lớn và có phạm vi sử dụng hạn chế.</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68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ppt_w</p:attrName>
                                        </p:attrNameLst>
                                      </p:cBhvr>
                                      <p:tavLst>
                                        <p:tav tm="0" fmla="#ppt_w*sin(2.5*pi*$)">
                                          <p:val>
                                            <p:fltVal val="0"/>
                                          </p:val>
                                        </p:tav>
                                        <p:tav tm="100000">
                                          <p:val>
                                            <p:fltVal val="1"/>
                                          </p:val>
                                        </p:tav>
                                      </p:tavLst>
                                    </p:anim>
                                    <p:anim calcmode="lin" valueType="num">
                                      <p:cBhvr>
                                        <p:cTn id="4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grpSp>
        <p:nvGrpSpPr>
          <p:cNvPr id="2" name="Group 2"/>
          <p:cNvGrpSpPr/>
          <p:nvPr/>
        </p:nvGrpSpPr>
        <p:grpSpPr>
          <a:xfrm>
            <a:off x="2894718" y="-10553700"/>
            <a:ext cx="13227663" cy="1322766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9994"/>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446016" y="2579458"/>
            <a:ext cx="4764486" cy="9292436"/>
          </a:xfrm>
          <a:custGeom>
            <a:avLst/>
            <a:gdLst/>
            <a:ahLst/>
            <a:cxnLst/>
            <a:rect l="l" t="t" r="r" b="b"/>
            <a:pathLst>
              <a:path w="4764486" h="9292436">
                <a:moveTo>
                  <a:pt x="0" y="0"/>
                </a:moveTo>
                <a:lnTo>
                  <a:pt x="4764486" y="0"/>
                </a:lnTo>
                <a:lnTo>
                  <a:pt x="4764486" y="9292437"/>
                </a:lnTo>
                <a:lnTo>
                  <a:pt x="0" y="92924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045496" y="-95678"/>
            <a:ext cx="5115175" cy="5615461"/>
          </a:xfrm>
          <a:custGeom>
            <a:avLst/>
            <a:gdLst/>
            <a:ahLst/>
            <a:cxnLst/>
            <a:rect l="l" t="t" r="r" b="b"/>
            <a:pathLst>
              <a:path w="5115175" h="5615461">
                <a:moveTo>
                  <a:pt x="0" y="0"/>
                </a:moveTo>
                <a:lnTo>
                  <a:pt x="5115174" y="0"/>
                </a:lnTo>
                <a:lnTo>
                  <a:pt x="5115174" y="5615462"/>
                </a:lnTo>
                <a:lnTo>
                  <a:pt x="0" y="56154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4724400" y="3249273"/>
            <a:ext cx="9325194" cy="702115"/>
          </a:xfrm>
          <a:prstGeom prst="rect">
            <a:avLst/>
          </a:prstGeom>
        </p:spPr>
        <p:txBody>
          <a:bodyPr lIns="0" tIns="0" rIns="0" bIns="0" rtlCol="0" anchor="t">
            <a:spAutoFit/>
          </a:bodyPr>
          <a:lstStyle/>
          <a:p>
            <a:pPr algn="ctr">
              <a:lnSpc>
                <a:spcPts val="4759"/>
              </a:lnSpc>
            </a:pPr>
            <a:r>
              <a:rPr lang="vi-VN" sz="8000" b="1">
                <a:solidFill>
                  <a:srgbClr val="FF0000"/>
                </a:solidFill>
                <a:latin typeface="Times New Roman" panose="02020603050405020304" pitchFamily="18" charset="0"/>
                <a:cs typeface="Times New Roman" panose="02020603050405020304" pitchFamily="18" charset="0"/>
              </a:rPr>
              <a:t>* Vai trò</a:t>
            </a:r>
            <a:endParaRPr lang="en-US" sz="7200">
              <a:solidFill>
                <a:srgbClr val="FF0000"/>
              </a:solidFill>
              <a:latin typeface="Times New Roman" panose="02020603050405020304" pitchFamily="18" charset="0"/>
              <a:cs typeface="Times New Roman" panose="02020603050405020304" pitchFamily="18" charset="0"/>
            </a:endParaRPr>
          </a:p>
        </p:txBody>
      </p:sp>
      <p:sp>
        <p:nvSpPr>
          <p:cNvPr id="9" name="Freeform 9"/>
          <p:cNvSpPr/>
          <p:nvPr/>
        </p:nvSpPr>
        <p:spPr>
          <a:xfrm flipH="1" flipV="1">
            <a:off x="15466464" y="7050540"/>
            <a:ext cx="5082613" cy="4415520"/>
          </a:xfrm>
          <a:custGeom>
            <a:avLst/>
            <a:gdLst/>
            <a:ahLst/>
            <a:cxnLst/>
            <a:rect l="l" t="t" r="r" b="b"/>
            <a:pathLst>
              <a:path w="5082613" h="4415520">
                <a:moveTo>
                  <a:pt x="5082613" y="4415520"/>
                </a:moveTo>
                <a:lnTo>
                  <a:pt x="0" y="4415520"/>
                </a:lnTo>
                <a:lnTo>
                  <a:pt x="0" y="0"/>
                </a:lnTo>
                <a:lnTo>
                  <a:pt x="5082613" y="0"/>
                </a:lnTo>
                <a:lnTo>
                  <a:pt x="5082613" y="441552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Rectangle 9"/>
          <p:cNvSpPr/>
          <p:nvPr/>
        </p:nvSpPr>
        <p:spPr>
          <a:xfrm>
            <a:off x="4937344" y="4465559"/>
            <a:ext cx="9846757" cy="2923877"/>
          </a:xfrm>
          <a:prstGeom prst="rect">
            <a:avLst/>
          </a:prstGeom>
        </p:spPr>
        <p:txBody>
          <a:bodyPr wrap="square">
            <a:spAutoFit/>
          </a:bodyPr>
          <a:lstStyle/>
          <a:p>
            <a:pPr marL="457200" algn="just">
              <a:lnSpc>
                <a:spcPct val="115000"/>
              </a:lnSpc>
              <a:spcAft>
                <a:spcPts val="0"/>
              </a:spcAft>
            </a:pPr>
            <a:r>
              <a:rPr lang="vi-VN" sz="4000" smtClean="0">
                <a:latin typeface="Times New Roman" panose="02020603050405020304" pitchFamily="18" charset="0"/>
                <a:ea typeface="Times New Roman" panose="02020603050405020304" pitchFamily="18" charset="0"/>
                <a:cs typeface="Times New Roman" panose="02020603050405020304" pitchFamily="18" charset="0"/>
              </a:rPr>
              <a:t>- Phản </a:t>
            </a:r>
            <a:r>
              <a:rPr lang="vi-VN" sz="4000">
                <a:latin typeface="Times New Roman" panose="02020603050405020304" pitchFamily="18" charset="0"/>
                <a:ea typeface="Times New Roman" panose="02020603050405020304" pitchFamily="18" charset="0"/>
                <a:cs typeface="Times New Roman" panose="02020603050405020304" pitchFamily="18" charset="0"/>
              </a:rPr>
              <a:t>ánh được nét riêng của con người, sự vật ở mỗi vùng miền nên có vai trò rất quan trọng nhất là đối với hoạt động giao tiếp hằng ngày và đối với sáng tác văn chương</a:t>
            </a:r>
            <a:r>
              <a:rPr lang="vi-VN" sz="40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5425301" y="7903607"/>
            <a:ext cx="9456986" cy="1938992"/>
          </a:xfrm>
          <a:prstGeom prst="rect">
            <a:avLst/>
          </a:prstGeom>
        </p:spPr>
        <p:txBody>
          <a:bodyPr wrap="square">
            <a:spAutoFit/>
          </a:bodyPr>
          <a:lstStyle/>
          <a:p>
            <a:pPr algn="just"/>
            <a:r>
              <a:rPr lang="vi-VN" sz="4000" b="1">
                <a:latin typeface="Times New Roman" panose="02020603050405020304" pitchFamily="18" charset="0"/>
                <a:ea typeface="Times New Roman" panose="02020603050405020304" pitchFamily="18" charset="0"/>
                <a:cs typeface="Times New Roman" panose="02020603050405020304" pitchFamily="18" charset="0"/>
              </a:rPr>
              <a:t>-</a:t>
            </a:r>
            <a:r>
              <a:rPr lang="vi-VN" sz="4000">
                <a:latin typeface="Times New Roman" panose="02020603050405020304" pitchFamily="18" charset="0"/>
                <a:ea typeface="Times New Roman" panose="02020603050405020304" pitchFamily="18" charset="0"/>
                <a:cs typeface="Times New Roman" panose="02020603050405020304" pitchFamily="18" charset="0"/>
              </a:rPr>
              <a:t>Hiểu được nghĩa và sử dụng đúng chỗ, đúng mức từ ngữ địa phương sẽ góp phần nâng cao hiệu quả giáo tiếp.</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9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5400000">
            <a:off x="3905863" y="-2256789"/>
            <a:ext cx="8925684" cy="16432608"/>
          </a:xfrm>
          <a:custGeom>
            <a:avLst/>
            <a:gdLst/>
            <a:ahLst/>
            <a:cxnLst/>
            <a:rect l="l" t="t" r="r" b="b"/>
            <a:pathLst>
              <a:path w="7875380" h="15556307">
                <a:moveTo>
                  <a:pt x="0" y="0"/>
                </a:moveTo>
                <a:lnTo>
                  <a:pt x="7875381" y="0"/>
                </a:lnTo>
                <a:lnTo>
                  <a:pt x="7875381" y="15556307"/>
                </a:lnTo>
                <a:lnTo>
                  <a:pt x="0" y="15556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294116" y="1901403"/>
            <a:ext cx="5027364" cy="8520955"/>
          </a:xfrm>
          <a:custGeom>
            <a:avLst/>
            <a:gdLst/>
            <a:ahLst/>
            <a:cxnLst/>
            <a:rect l="l" t="t" r="r" b="b"/>
            <a:pathLst>
              <a:path w="5027364" h="8520955">
                <a:moveTo>
                  <a:pt x="0" y="0"/>
                </a:moveTo>
                <a:lnTo>
                  <a:pt x="5027363" y="0"/>
                </a:lnTo>
                <a:lnTo>
                  <a:pt x="5027363" y="8520955"/>
                </a:lnTo>
                <a:lnTo>
                  <a:pt x="0" y="85209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1758461" y="6006485"/>
            <a:ext cx="3219248" cy="4648733"/>
          </a:xfrm>
          <a:custGeom>
            <a:avLst/>
            <a:gdLst/>
            <a:ahLst/>
            <a:cxnLst/>
            <a:rect l="l" t="t" r="r" b="b"/>
            <a:pathLst>
              <a:path w="3219248" h="4648733">
                <a:moveTo>
                  <a:pt x="0" y="0"/>
                </a:moveTo>
                <a:lnTo>
                  <a:pt x="3219247" y="0"/>
                </a:lnTo>
                <a:lnTo>
                  <a:pt x="3219247" y="4648733"/>
                </a:lnTo>
                <a:lnTo>
                  <a:pt x="0" y="46487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5191476" y="140940"/>
            <a:ext cx="7315200" cy="2730073"/>
          </a:xfrm>
          <a:custGeom>
            <a:avLst/>
            <a:gdLst/>
            <a:ahLst/>
            <a:cxnLst/>
            <a:rect l="l" t="t" r="r" b="b"/>
            <a:pathLst>
              <a:path w="7315200" h="3364992">
                <a:moveTo>
                  <a:pt x="0" y="0"/>
                </a:moveTo>
                <a:lnTo>
                  <a:pt x="7315200" y="0"/>
                </a:lnTo>
                <a:lnTo>
                  <a:pt x="7315200" y="3364992"/>
                </a:lnTo>
                <a:lnTo>
                  <a:pt x="0" y="33649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rot="-207504">
            <a:off x="5293816" y="189371"/>
            <a:ext cx="6865234" cy="2462213"/>
          </a:xfrm>
          <a:prstGeom prst="rect">
            <a:avLst/>
          </a:prstGeom>
        </p:spPr>
        <p:txBody>
          <a:bodyPr lIns="0" tIns="0" rIns="0" bIns="0" rtlCol="0" anchor="t">
            <a:spAutoFit/>
          </a:bodyPr>
          <a:lstStyle/>
          <a:p>
            <a:pPr algn="ctr"/>
            <a:r>
              <a:rPr lang="vi-VN" sz="8000" b="1">
                <a:solidFill>
                  <a:schemeClr val="bg1"/>
                </a:solidFill>
              </a:rPr>
              <a:t>2. Biệt ngữ </a:t>
            </a:r>
            <a:endParaRPr lang="vi-VN" sz="8000" b="1" smtClean="0">
              <a:solidFill>
                <a:schemeClr val="bg1"/>
              </a:solidFill>
            </a:endParaRPr>
          </a:p>
          <a:p>
            <a:pPr algn="ctr"/>
            <a:r>
              <a:rPr lang="vi-VN" sz="8000" b="1" smtClean="0">
                <a:solidFill>
                  <a:schemeClr val="bg1"/>
                </a:solidFill>
              </a:rPr>
              <a:t>xã </a:t>
            </a:r>
            <a:r>
              <a:rPr lang="vi-VN" sz="8000" b="1">
                <a:solidFill>
                  <a:schemeClr val="bg1"/>
                </a:solidFill>
              </a:rPr>
              <a:t>hội</a:t>
            </a:r>
            <a:endParaRPr lang="en-GB" sz="800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434435245"/>
              </p:ext>
            </p:extLst>
          </p:nvPr>
        </p:nvGraphicFramePr>
        <p:xfrm>
          <a:off x="1435100" y="3960308"/>
          <a:ext cx="9220200" cy="5114350"/>
        </p:xfrm>
        <a:graphic>
          <a:graphicData uri="http://schemas.openxmlformats.org/drawingml/2006/table">
            <a:tbl>
              <a:tblPr firstRow="1" firstCol="1" bandRow="1">
                <a:effectLst>
                  <a:outerShdw blurRad="50800" dist="38100" algn="l" rotWithShape="0">
                    <a:prstClr val="black">
                      <a:alpha val="40000"/>
                    </a:prstClr>
                  </a:outerShdw>
                </a:effectLst>
              </a:tblPr>
              <a:tblGrid>
                <a:gridCol w="7255908"/>
                <a:gridCol w="1964292"/>
              </a:tblGrid>
              <a:tr h="0">
                <a:tc gridSpan="2">
                  <a:txBody>
                    <a:bodyPr/>
                    <a:lstStyle/>
                    <a:p>
                      <a:pPr algn="ctr">
                        <a:lnSpc>
                          <a:spcPct val="115000"/>
                        </a:lnSpc>
                        <a:spcAft>
                          <a:spcPts val="0"/>
                        </a:spcAft>
                      </a:pPr>
                      <a:r>
                        <a:rPr lang="vi-VN" sz="3200" b="1" u="sng">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04:</a:t>
                      </a:r>
                      <a:r>
                        <a:rPr lang="vi-VN"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Ví dụ:</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Chán quá, hôm nay mình phải nhận con </a:t>
                      </a: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ngỗng</a:t>
                      </a: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bài tập làm văn.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Trúng tủ</a:t>
                      </a: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hắn nghiễm nhiên đạt điểm cao nhất lớp.</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0">
                <a:tc>
                  <a:txBody>
                    <a:bodyPr/>
                    <a:lstStyle/>
                    <a:p>
                      <a:pPr algn="just">
                        <a:lnSpc>
                          <a:spcPct val="115000"/>
                        </a:lnSpc>
                        <a:spcAft>
                          <a:spcPts val="0"/>
                        </a:spcAft>
                        <a:tabLst>
                          <a:tab pos="90170" algn="l"/>
                          <a:tab pos="180340" algn="l"/>
                          <a:tab pos="270510" algn="l"/>
                        </a:tabLs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tabLst>
                          <a:tab pos="90170" algn="l"/>
                          <a:tab pos="180340" algn="l"/>
                          <a:tab pos="27051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từ ngữ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ngỗng</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trúng tủ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nghĩa là gì?</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200" b="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9358">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 lớp xã hội nào thường dùng các từ ngữ này.Tác dụng của việc sử dụng những từ ngữ này trong giao tiếp</a:t>
                      </a:r>
                      <a:r>
                        <a:rPr lang="vi-VN"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200" b="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7682325" y="2827341"/>
            <a:ext cx="2244653" cy="873701"/>
          </a:xfrm>
          <a:prstGeom prst="rect">
            <a:avLst/>
          </a:prstGeom>
        </p:spPr>
        <p:txBody>
          <a:bodyPr wrap="none">
            <a:spAutoFit/>
          </a:bodyPr>
          <a:lstStyle/>
          <a:p>
            <a:pPr algn="just">
              <a:lnSpc>
                <a:spcPct val="115000"/>
              </a:lnSpc>
              <a:spcAft>
                <a:spcPts val="0"/>
              </a:spcAft>
            </a:pPr>
            <a:r>
              <a:rPr lang="vi-VN" sz="4800" b="1">
                <a:latin typeface="Times New Roman" panose="02020603050405020304" pitchFamily="18" charset="0"/>
                <a:ea typeface="Times New Roman" panose="02020603050405020304" pitchFamily="18" charset="0"/>
                <a:cs typeface="Times New Roman" panose="02020603050405020304" pitchFamily="18" charset="0"/>
              </a:rPr>
              <a:t>a. Ví dụ</a:t>
            </a:r>
            <a:endParaRPr lang="en-GB" sz="4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950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C686"/>
        </a:solidFill>
        <a:effectLst/>
      </p:bgPr>
    </p:bg>
    <p:spTree>
      <p:nvGrpSpPr>
        <p:cNvPr id="1" name=""/>
        <p:cNvGrpSpPr/>
        <p:nvPr/>
      </p:nvGrpSpPr>
      <p:grpSpPr>
        <a:xfrm>
          <a:off x="0" y="0"/>
          <a:ext cx="0" cy="0"/>
          <a:chOff x="0" y="0"/>
          <a:chExt cx="0" cy="0"/>
        </a:xfrm>
      </p:grpSpPr>
      <p:sp>
        <p:nvSpPr>
          <p:cNvPr id="2" name="Freeform 2"/>
          <p:cNvSpPr/>
          <p:nvPr/>
        </p:nvSpPr>
        <p:spPr>
          <a:xfrm flipH="1" flipV="1">
            <a:off x="15254654" y="7050540"/>
            <a:ext cx="5082613" cy="4415520"/>
          </a:xfrm>
          <a:custGeom>
            <a:avLst/>
            <a:gdLst/>
            <a:ahLst/>
            <a:cxnLst/>
            <a:rect l="l" t="t" r="r" b="b"/>
            <a:pathLst>
              <a:path w="5082613" h="4415520">
                <a:moveTo>
                  <a:pt x="5082613" y="4415520"/>
                </a:moveTo>
                <a:lnTo>
                  <a:pt x="0" y="4415520"/>
                </a:lnTo>
                <a:lnTo>
                  <a:pt x="0" y="0"/>
                </a:lnTo>
                <a:lnTo>
                  <a:pt x="5082613" y="0"/>
                </a:lnTo>
                <a:lnTo>
                  <a:pt x="5082613" y="441552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45020" y="1028700"/>
            <a:ext cx="14597960" cy="8229600"/>
          </a:xfrm>
          <a:custGeom>
            <a:avLst/>
            <a:gdLst/>
            <a:ahLst/>
            <a:cxnLst/>
            <a:rect l="l" t="t" r="r" b="b"/>
            <a:pathLst>
              <a:path w="14597960" h="8229600">
                <a:moveTo>
                  <a:pt x="0" y="0"/>
                </a:moveTo>
                <a:lnTo>
                  <a:pt x="14597960" y="0"/>
                </a:lnTo>
                <a:lnTo>
                  <a:pt x="14597960"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47903" y="3422622"/>
            <a:ext cx="4170577" cy="6596097"/>
          </a:xfrm>
          <a:custGeom>
            <a:avLst/>
            <a:gdLst/>
            <a:ahLst/>
            <a:cxnLst/>
            <a:rect l="l" t="t" r="r" b="b"/>
            <a:pathLst>
              <a:path w="4170577" h="6596097">
                <a:moveTo>
                  <a:pt x="0" y="0"/>
                </a:moveTo>
                <a:lnTo>
                  <a:pt x="4170577" y="0"/>
                </a:lnTo>
                <a:lnTo>
                  <a:pt x="4170577" y="6596097"/>
                </a:lnTo>
                <a:lnTo>
                  <a:pt x="0" y="659609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250008" y="385237"/>
            <a:ext cx="4322775" cy="8873063"/>
          </a:xfrm>
          <a:custGeom>
            <a:avLst/>
            <a:gdLst/>
            <a:ahLst/>
            <a:cxnLst/>
            <a:rect l="l" t="t" r="r" b="b"/>
            <a:pathLst>
              <a:path w="4322775" h="8873063">
                <a:moveTo>
                  <a:pt x="0" y="0"/>
                </a:moveTo>
                <a:lnTo>
                  <a:pt x="4322774" y="0"/>
                </a:lnTo>
                <a:lnTo>
                  <a:pt x="4322774" y="8873063"/>
                </a:lnTo>
                <a:lnTo>
                  <a:pt x="0" y="88730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4052247" y="2095500"/>
            <a:ext cx="9197761" cy="2215991"/>
          </a:xfrm>
          <a:prstGeom prst="rect">
            <a:avLst/>
          </a:prstGeom>
        </p:spPr>
        <p:txBody>
          <a:bodyPr lIns="0" tIns="0" rIns="0" bIns="0" rtlCol="0" anchor="t">
            <a:spAutoFit/>
          </a:bodyPr>
          <a:lstStyle/>
          <a:p>
            <a:pPr algn="just"/>
            <a:r>
              <a:rPr lang="vi-VN" sz="4800">
                <a:latin typeface="Times New Roman" panose="02020603050405020304" pitchFamily="18" charset="0"/>
                <a:cs typeface="Times New Roman" panose="02020603050405020304" pitchFamily="18" charset="0"/>
              </a:rPr>
              <a:t>- Từ “</a:t>
            </a:r>
            <a:r>
              <a:rPr lang="vi-VN" sz="4800" b="1" i="1">
                <a:latin typeface="Times New Roman" panose="02020603050405020304" pitchFamily="18" charset="0"/>
                <a:cs typeface="Times New Roman" panose="02020603050405020304" pitchFamily="18" charset="0"/>
              </a:rPr>
              <a:t>ngỗng</a:t>
            </a:r>
            <a:r>
              <a:rPr lang="vi-VN" sz="4800" i="1">
                <a:latin typeface="Times New Roman" panose="02020603050405020304" pitchFamily="18" charset="0"/>
                <a:cs typeface="Times New Roman" panose="02020603050405020304" pitchFamily="18" charset="0"/>
              </a:rPr>
              <a:t>”</a:t>
            </a:r>
            <a:r>
              <a:rPr lang="vi-VN" sz="4800">
                <a:latin typeface="Times New Roman" panose="02020603050405020304" pitchFamily="18" charset="0"/>
                <a:cs typeface="Times New Roman" panose="02020603050405020304" pitchFamily="18" charset="0"/>
              </a:rPr>
              <a:t> có nghĩa là điểm hai, việc gọi như vậy xuất phát từ hình dạng con ngỗng giống với điểm 2.</a:t>
            </a:r>
            <a:endParaRPr lang="en-GB" sz="4800">
              <a:latin typeface="Times New Roman" panose="02020603050405020304" pitchFamily="18" charset="0"/>
              <a:cs typeface="Times New Roman" panose="02020603050405020304" pitchFamily="18" charset="0"/>
            </a:endParaRPr>
          </a:p>
        </p:txBody>
      </p:sp>
      <p:sp>
        <p:nvSpPr>
          <p:cNvPr id="9" name="TextBox 9"/>
          <p:cNvSpPr txBox="1"/>
          <p:nvPr/>
        </p:nvSpPr>
        <p:spPr>
          <a:xfrm>
            <a:off x="4374121" y="4799310"/>
            <a:ext cx="8864644" cy="2215991"/>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 Từ “</a:t>
            </a:r>
            <a:r>
              <a:rPr lang="vi-VN" sz="4800" b="1" i="1">
                <a:latin typeface="Times New Roman" panose="02020603050405020304" pitchFamily="18" charset="0"/>
                <a:cs typeface="Times New Roman" panose="02020603050405020304" pitchFamily="18" charset="0"/>
              </a:rPr>
              <a:t>trúng tủ</a:t>
            </a:r>
            <a:r>
              <a:rPr lang="vi-VN" sz="4800">
                <a:latin typeface="Times New Roman" panose="02020603050405020304" pitchFamily="18" charset="0"/>
                <a:cs typeface="Times New Roman" panose="02020603050405020304" pitchFamily="18" charset="0"/>
              </a:rPr>
              <a:t>” có nghĩa là ôn trúng những gì mình đã đoán được, làm trúng bài khi thi cử, kiểm tra.</a:t>
            </a:r>
            <a:endParaRPr lang="en-GB" sz="4800">
              <a:latin typeface="Times New Roman" panose="02020603050405020304" pitchFamily="18" charset="0"/>
              <a:cs typeface="Times New Roman" panose="02020603050405020304" pitchFamily="18" charset="0"/>
            </a:endParaRPr>
          </a:p>
        </p:txBody>
      </p:sp>
      <p:sp>
        <p:nvSpPr>
          <p:cNvPr id="10" name="Freeform 10"/>
          <p:cNvSpPr/>
          <p:nvPr/>
        </p:nvSpPr>
        <p:spPr>
          <a:xfrm>
            <a:off x="-5160736" y="-5842541"/>
            <a:ext cx="7748797" cy="8805451"/>
          </a:xfrm>
          <a:custGeom>
            <a:avLst/>
            <a:gdLst/>
            <a:ahLst/>
            <a:cxnLst/>
            <a:rect l="l" t="t" r="r" b="b"/>
            <a:pathLst>
              <a:path w="7748797" h="8805451">
                <a:moveTo>
                  <a:pt x="0" y="0"/>
                </a:moveTo>
                <a:lnTo>
                  <a:pt x="7748797" y="0"/>
                </a:lnTo>
                <a:lnTo>
                  <a:pt x="7748797" y="8805451"/>
                </a:lnTo>
                <a:lnTo>
                  <a:pt x="0" y="88054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extLst>
      <p:ext uri="{BB962C8B-B14F-4D97-AF65-F5344CB8AC3E}">
        <p14:creationId xmlns:p14="http://schemas.microsoft.com/office/powerpoint/2010/main" val="23992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5400000">
            <a:off x="4869163" y="-2343789"/>
            <a:ext cx="7875380" cy="15556307"/>
          </a:xfrm>
          <a:custGeom>
            <a:avLst/>
            <a:gdLst/>
            <a:ahLst/>
            <a:cxnLst/>
            <a:rect l="l" t="t" r="r" b="b"/>
            <a:pathLst>
              <a:path w="7875380" h="15556307">
                <a:moveTo>
                  <a:pt x="0" y="0"/>
                </a:moveTo>
                <a:lnTo>
                  <a:pt x="7875381" y="0"/>
                </a:lnTo>
                <a:lnTo>
                  <a:pt x="7875381" y="15556307"/>
                </a:lnTo>
                <a:lnTo>
                  <a:pt x="0" y="15556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294116" y="1901403"/>
            <a:ext cx="5027364" cy="8520955"/>
          </a:xfrm>
          <a:custGeom>
            <a:avLst/>
            <a:gdLst/>
            <a:ahLst/>
            <a:cxnLst/>
            <a:rect l="l" t="t" r="r" b="b"/>
            <a:pathLst>
              <a:path w="5027364" h="8520955">
                <a:moveTo>
                  <a:pt x="0" y="0"/>
                </a:moveTo>
                <a:lnTo>
                  <a:pt x="5027363" y="0"/>
                </a:lnTo>
                <a:lnTo>
                  <a:pt x="5027363" y="8520955"/>
                </a:lnTo>
                <a:lnTo>
                  <a:pt x="0" y="85209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1758461" y="6006485"/>
            <a:ext cx="3219248" cy="4648733"/>
          </a:xfrm>
          <a:custGeom>
            <a:avLst/>
            <a:gdLst/>
            <a:ahLst/>
            <a:cxnLst/>
            <a:rect l="l" t="t" r="r" b="b"/>
            <a:pathLst>
              <a:path w="3219248" h="4648733">
                <a:moveTo>
                  <a:pt x="0" y="0"/>
                </a:moveTo>
                <a:lnTo>
                  <a:pt x="3219247" y="0"/>
                </a:lnTo>
                <a:lnTo>
                  <a:pt x="3219247" y="4648733"/>
                </a:lnTo>
                <a:lnTo>
                  <a:pt x="0" y="46487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5149253" y="447567"/>
            <a:ext cx="7315200" cy="3364992"/>
          </a:xfrm>
          <a:custGeom>
            <a:avLst/>
            <a:gdLst/>
            <a:ahLst/>
            <a:cxnLst/>
            <a:rect l="l" t="t" r="r" b="b"/>
            <a:pathLst>
              <a:path w="7315200" h="3364992">
                <a:moveTo>
                  <a:pt x="0" y="0"/>
                </a:moveTo>
                <a:lnTo>
                  <a:pt x="7315200" y="0"/>
                </a:lnTo>
                <a:lnTo>
                  <a:pt x="7315200" y="3364992"/>
                </a:lnTo>
                <a:lnTo>
                  <a:pt x="0" y="33649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rot="-207504">
            <a:off x="5797570" y="1249175"/>
            <a:ext cx="6865234" cy="1354217"/>
          </a:xfrm>
          <a:prstGeom prst="rect">
            <a:avLst/>
          </a:prstGeom>
        </p:spPr>
        <p:txBody>
          <a:bodyPr lIns="0" tIns="0" rIns="0" bIns="0" rtlCol="0" anchor="t">
            <a:spAutoFit/>
          </a:bodyPr>
          <a:lstStyle/>
          <a:p>
            <a:r>
              <a:rPr lang="vi-VN" sz="8800" b="1">
                <a:solidFill>
                  <a:schemeClr val="bg1"/>
                </a:solidFill>
                <a:latin typeface="Times New Roman" panose="02020603050405020304" pitchFamily="18" charset="0"/>
                <a:cs typeface="Times New Roman" panose="02020603050405020304" pitchFamily="18" charset="0"/>
              </a:rPr>
              <a:t>b. Kết luận</a:t>
            </a:r>
            <a:endParaRPr lang="en-GB" sz="8800">
              <a:solidFill>
                <a:schemeClr val="bg1"/>
              </a:solidFill>
              <a:latin typeface="Times New Roman" panose="02020603050405020304" pitchFamily="18" charset="0"/>
              <a:cs typeface="Times New Roman" panose="02020603050405020304" pitchFamily="18" charset="0"/>
            </a:endParaRPr>
          </a:p>
        </p:txBody>
      </p:sp>
      <p:sp>
        <p:nvSpPr>
          <p:cNvPr id="10" name="TextBox 10"/>
          <p:cNvSpPr txBox="1"/>
          <p:nvPr/>
        </p:nvSpPr>
        <p:spPr>
          <a:xfrm>
            <a:off x="2212712" y="4020537"/>
            <a:ext cx="9197761" cy="738664"/>
          </a:xfrm>
          <a:prstGeom prst="rect">
            <a:avLst/>
          </a:prstGeom>
        </p:spPr>
        <p:txBody>
          <a:bodyPr lIns="0" tIns="0" rIns="0" bIns="0" rtlCol="0" anchor="t">
            <a:spAutoFit/>
          </a:bodyPr>
          <a:lstStyle/>
          <a:p>
            <a:r>
              <a:rPr lang="vi-VN" sz="4800" b="1">
                <a:latin typeface="Times New Roman" panose="02020603050405020304" pitchFamily="18" charset="0"/>
                <a:cs typeface="Times New Roman" panose="02020603050405020304" pitchFamily="18" charset="0"/>
              </a:rPr>
              <a:t>* Khái niệm</a:t>
            </a:r>
            <a:endParaRPr lang="en-US" sz="4800">
              <a:solidFill>
                <a:srgbClr val="31313D"/>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2212712" y="5358164"/>
            <a:ext cx="9197761" cy="2215991"/>
          </a:xfrm>
          <a:prstGeom prst="rect">
            <a:avLst/>
          </a:prstGeom>
        </p:spPr>
        <p:txBody>
          <a:bodyPr lIns="0" tIns="0" rIns="0" bIns="0" rtlCol="0" anchor="t">
            <a:spAutoFit/>
          </a:bodyPr>
          <a:lstStyle/>
          <a:p>
            <a:r>
              <a:rPr lang="vi-VN" sz="4800">
                <a:latin typeface="Times New Roman" panose="02020603050405020304" pitchFamily="18" charset="0"/>
                <a:cs typeface="Times New Roman" panose="02020603050405020304" pitchFamily="18" charset="0"/>
              </a:rPr>
              <a:t>Biệt ngữ xã hội là những từ ngữ được dùng với nghĩa riêng trong một nhóm xã hội nhất định. </a:t>
            </a:r>
            <a:endParaRPr lang="en-US" sz="4800">
              <a:solidFill>
                <a:srgbClr val="31313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54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82246">
            <a:off x="2662085" y="495658"/>
            <a:ext cx="14106251" cy="8916928"/>
          </a:xfrm>
          <a:custGeom>
            <a:avLst/>
            <a:gdLst/>
            <a:ahLst/>
            <a:cxnLst/>
            <a:rect l="l" t="t" r="r" b="b"/>
            <a:pathLst>
              <a:path w="13647261" h="8051884">
                <a:moveTo>
                  <a:pt x="0" y="0"/>
                </a:moveTo>
                <a:lnTo>
                  <a:pt x="13647261" y="0"/>
                </a:lnTo>
                <a:lnTo>
                  <a:pt x="13647261" y="8051884"/>
                </a:lnTo>
                <a:lnTo>
                  <a:pt x="0" y="8051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4995581" y="-604007"/>
            <a:ext cx="4527437" cy="3265414"/>
          </a:xfrm>
          <a:custGeom>
            <a:avLst/>
            <a:gdLst/>
            <a:ahLst/>
            <a:cxnLst/>
            <a:rect l="l" t="t" r="r" b="b"/>
            <a:pathLst>
              <a:path w="4527437" h="3265414">
                <a:moveTo>
                  <a:pt x="4527438" y="0"/>
                </a:moveTo>
                <a:lnTo>
                  <a:pt x="0" y="0"/>
                </a:lnTo>
                <a:lnTo>
                  <a:pt x="0" y="3265414"/>
                </a:lnTo>
                <a:lnTo>
                  <a:pt x="4527438" y="3265414"/>
                </a:lnTo>
                <a:lnTo>
                  <a:pt x="452743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80060" y="2015214"/>
            <a:ext cx="4912842" cy="8470417"/>
          </a:xfrm>
          <a:custGeom>
            <a:avLst/>
            <a:gdLst/>
            <a:ahLst/>
            <a:cxnLst/>
            <a:rect l="l" t="t" r="r" b="b"/>
            <a:pathLst>
              <a:path w="4912842" h="8470417">
                <a:moveTo>
                  <a:pt x="0" y="0"/>
                </a:moveTo>
                <a:lnTo>
                  <a:pt x="4912842" y="0"/>
                </a:lnTo>
                <a:lnTo>
                  <a:pt x="4912842" y="8470417"/>
                </a:lnTo>
                <a:lnTo>
                  <a:pt x="0" y="847041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6733006" y="834361"/>
            <a:ext cx="8527899" cy="1477328"/>
          </a:xfrm>
          <a:prstGeom prst="rect">
            <a:avLst/>
          </a:prstGeom>
        </p:spPr>
        <p:txBody>
          <a:bodyPr lIns="0" tIns="0" rIns="0" bIns="0" rtlCol="0" anchor="t">
            <a:spAutoFit/>
          </a:bodyPr>
          <a:lstStyle/>
          <a:p>
            <a:r>
              <a:rPr lang="vi-VN" sz="9600" b="1">
                <a:latin typeface="Times New Roman" panose="02020603050405020304" pitchFamily="18" charset="0"/>
                <a:cs typeface="Times New Roman" panose="02020603050405020304" pitchFamily="18" charset="0"/>
              </a:rPr>
              <a:t>* Vai trò</a:t>
            </a:r>
            <a:endParaRPr lang="en-GB" sz="9600">
              <a:latin typeface="Times New Roman" panose="02020603050405020304" pitchFamily="18" charset="0"/>
              <a:cs typeface="Times New Roman" panose="02020603050405020304" pitchFamily="18" charset="0"/>
            </a:endParaRPr>
          </a:p>
        </p:txBody>
      </p:sp>
      <p:sp>
        <p:nvSpPr>
          <p:cNvPr id="8" name="TextBox 8"/>
          <p:cNvSpPr txBox="1"/>
          <p:nvPr/>
        </p:nvSpPr>
        <p:spPr>
          <a:xfrm>
            <a:off x="5637408" y="2482568"/>
            <a:ext cx="10593192" cy="2031325"/>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Trong tác phẩm văn chương, lời ăn tiếng nói của nhân vật cũng có thể phản ánh biệt ngữ của nhóm xã hội mà nhân vật thuộc vào. </a:t>
            </a:r>
            <a:endParaRPr lang="en-GB" sz="4400">
              <a:latin typeface="Times New Roman" panose="02020603050405020304" pitchFamily="18" charset="0"/>
              <a:cs typeface="Times New Roman" panose="02020603050405020304" pitchFamily="18" charset="0"/>
            </a:endParaRPr>
          </a:p>
        </p:txBody>
      </p:sp>
      <p:sp>
        <p:nvSpPr>
          <p:cNvPr id="9" name="TextBox 9"/>
          <p:cNvSpPr txBox="1"/>
          <p:nvPr/>
        </p:nvSpPr>
        <p:spPr>
          <a:xfrm>
            <a:off x="5718302" y="5143500"/>
            <a:ext cx="10512298" cy="2708434"/>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Tuy nhiên, việc sử dụng biệt ngữ</a:t>
            </a:r>
            <a:r>
              <a:rPr lang="vi-VN" sz="4400" b="1">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xã hội trong đời sống cũng như trong văn chương đều cần có chừng mực để đảm bảo hiệu quả giao tiếp và giữ gìn sự trong sáng của tiếng Việt.</a:t>
            </a:r>
            <a:endParaRPr lang="en-US" sz="4400">
              <a:solidFill>
                <a:srgbClr val="C65D2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8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A9F9B"/>
        </a:solidFill>
        <a:effectLst/>
      </p:bgPr>
    </p:bg>
    <p:spTree>
      <p:nvGrpSpPr>
        <p:cNvPr id="1" name=""/>
        <p:cNvGrpSpPr/>
        <p:nvPr/>
      </p:nvGrpSpPr>
      <p:grpSpPr>
        <a:xfrm>
          <a:off x="0" y="0"/>
          <a:ext cx="0" cy="0"/>
          <a:chOff x="0" y="0"/>
          <a:chExt cx="0" cy="0"/>
        </a:xfrm>
      </p:grpSpPr>
      <p:sp>
        <p:nvSpPr>
          <p:cNvPr id="2" name="Freeform 2"/>
          <p:cNvSpPr/>
          <p:nvPr/>
        </p:nvSpPr>
        <p:spPr>
          <a:xfrm flipV="1">
            <a:off x="5329177" y="2955640"/>
            <a:ext cx="11892023" cy="5395183"/>
          </a:xfrm>
          <a:custGeom>
            <a:avLst/>
            <a:gdLst/>
            <a:ahLst/>
            <a:cxnLst/>
            <a:rect l="l" t="t" r="r" b="b"/>
            <a:pathLst>
              <a:path w="8954661" h="5395183">
                <a:moveTo>
                  <a:pt x="0" y="5395184"/>
                </a:moveTo>
                <a:lnTo>
                  <a:pt x="8954660" y="5395184"/>
                </a:lnTo>
                <a:lnTo>
                  <a:pt x="8954660" y="0"/>
                </a:lnTo>
                <a:lnTo>
                  <a:pt x="0" y="0"/>
                </a:lnTo>
                <a:lnTo>
                  <a:pt x="0" y="5395184"/>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6282" y="6052137"/>
            <a:ext cx="5431312" cy="4190827"/>
          </a:xfrm>
          <a:custGeom>
            <a:avLst/>
            <a:gdLst/>
            <a:ahLst/>
            <a:cxnLst/>
            <a:rect l="l" t="t" r="r" b="b"/>
            <a:pathLst>
              <a:path w="5431312" h="4190827">
                <a:moveTo>
                  <a:pt x="0" y="0"/>
                </a:moveTo>
                <a:lnTo>
                  <a:pt x="5431312" y="0"/>
                </a:lnTo>
                <a:lnTo>
                  <a:pt x="5431312" y="4190827"/>
                </a:lnTo>
                <a:lnTo>
                  <a:pt x="0" y="41908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29478" y="-669140"/>
            <a:ext cx="5082613" cy="4415520"/>
          </a:xfrm>
          <a:custGeom>
            <a:avLst/>
            <a:gdLst/>
            <a:ahLst/>
            <a:cxnLst/>
            <a:rect l="l" t="t" r="r" b="b"/>
            <a:pathLst>
              <a:path w="5082613" h="4415520">
                <a:moveTo>
                  <a:pt x="0" y="0"/>
                </a:moveTo>
                <a:lnTo>
                  <a:pt x="5082613" y="0"/>
                </a:lnTo>
                <a:lnTo>
                  <a:pt x="5082613" y="4415519"/>
                </a:lnTo>
                <a:lnTo>
                  <a:pt x="0" y="44155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7138629"/>
            <a:ext cx="7748797" cy="8805451"/>
          </a:xfrm>
          <a:custGeom>
            <a:avLst/>
            <a:gdLst/>
            <a:ahLst/>
            <a:cxnLst/>
            <a:rect l="l" t="t" r="r" b="b"/>
            <a:pathLst>
              <a:path w="7748797" h="8805451">
                <a:moveTo>
                  <a:pt x="7748797" y="0"/>
                </a:moveTo>
                <a:lnTo>
                  <a:pt x="0" y="0"/>
                </a:lnTo>
                <a:lnTo>
                  <a:pt x="0" y="8805451"/>
                </a:lnTo>
                <a:lnTo>
                  <a:pt x="7748797" y="8805451"/>
                </a:lnTo>
                <a:lnTo>
                  <a:pt x="774879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5486737" y="4574810"/>
            <a:ext cx="8797100" cy="2954655"/>
          </a:xfrm>
          <a:prstGeom prst="rect">
            <a:avLst/>
          </a:prstGeom>
        </p:spPr>
        <p:txBody>
          <a:bodyPr lIns="0" tIns="0" rIns="0" bIns="0" rtlCol="0" anchor="t">
            <a:spAutoFit/>
          </a:bodyPr>
          <a:lstStyle/>
          <a:p>
            <a:pPr algn="ctr"/>
            <a:r>
              <a:rPr lang="nl-NL" sz="9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HOẠT ĐỘNG </a:t>
            </a:r>
            <a:r>
              <a:rPr lang="nl-NL" sz="96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1</a:t>
            </a:r>
            <a:endParaRPr lang="vi-VN" sz="96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a:p>
            <a:pPr algn="ctr"/>
            <a:r>
              <a:rPr lang="nl-NL" sz="96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KHỞI </a:t>
            </a:r>
            <a:r>
              <a:rPr lang="nl-NL" sz="9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ĐỘNG</a:t>
            </a:r>
            <a:endParaRPr lang="en-GB" sz="9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534337">
            <a:off x="13238596" y="1088547"/>
            <a:ext cx="2090482" cy="2281563"/>
          </a:xfrm>
          <a:custGeom>
            <a:avLst/>
            <a:gdLst/>
            <a:ahLst/>
            <a:cxnLst/>
            <a:rect l="l" t="t" r="r" b="b"/>
            <a:pathLst>
              <a:path w="2090482" h="2281563">
                <a:moveTo>
                  <a:pt x="0" y="0"/>
                </a:moveTo>
                <a:lnTo>
                  <a:pt x="2090482" y="0"/>
                </a:lnTo>
                <a:lnTo>
                  <a:pt x="2090482" y="2281563"/>
                </a:lnTo>
                <a:lnTo>
                  <a:pt x="0" y="22815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307495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9F9B"/>
        </a:solidFill>
        <a:effectLst/>
      </p:bgPr>
    </p:bg>
    <p:spTree>
      <p:nvGrpSpPr>
        <p:cNvPr id="1" name=""/>
        <p:cNvGrpSpPr/>
        <p:nvPr/>
      </p:nvGrpSpPr>
      <p:grpSpPr>
        <a:xfrm>
          <a:off x="0" y="0"/>
          <a:ext cx="0" cy="0"/>
          <a:chOff x="0" y="0"/>
          <a:chExt cx="0" cy="0"/>
        </a:xfrm>
      </p:grpSpPr>
      <p:sp>
        <p:nvSpPr>
          <p:cNvPr id="2" name="Freeform 2"/>
          <p:cNvSpPr/>
          <p:nvPr/>
        </p:nvSpPr>
        <p:spPr>
          <a:xfrm flipV="1">
            <a:off x="5329177" y="1562098"/>
            <a:ext cx="12958823" cy="6788723"/>
          </a:xfrm>
          <a:custGeom>
            <a:avLst/>
            <a:gdLst/>
            <a:ahLst/>
            <a:cxnLst/>
            <a:rect l="l" t="t" r="r" b="b"/>
            <a:pathLst>
              <a:path w="8954661" h="5395183">
                <a:moveTo>
                  <a:pt x="0" y="5395184"/>
                </a:moveTo>
                <a:lnTo>
                  <a:pt x="8954660" y="5395184"/>
                </a:lnTo>
                <a:lnTo>
                  <a:pt x="8954660" y="0"/>
                </a:lnTo>
                <a:lnTo>
                  <a:pt x="0" y="0"/>
                </a:lnTo>
                <a:lnTo>
                  <a:pt x="0" y="5395184"/>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6282" y="6052137"/>
            <a:ext cx="5431312" cy="4190827"/>
          </a:xfrm>
          <a:custGeom>
            <a:avLst/>
            <a:gdLst/>
            <a:ahLst/>
            <a:cxnLst/>
            <a:rect l="l" t="t" r="r" b="b"/>
            <a:pathLst>
              <a:path w="5431312" h="4190827">
                <a:moveTo>
                  <a:pt x="0" y="0"/>
                </a:moveTo>
                <a:lnTo>
                  <a:pt x="5431312" y="0"/>
                </a:lnTo>
                <a:lnTo>
                  <a:pt x="5431312" y="4190827"/>
                </a:lnTo>
                <a:lnTo>
                  <a:pt x="0" y="41908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29478" y="-669140"/>
            <a:ext cx="5082613" cy="4415520"/>
          </a:xfrm>
          <a:custGeom>
            <a:avLst/>
            <a:gdLst/>
            <a:ahLst/>
            <a:cxnLst/>
            <a:rect l="l" t="t" r="r" b="b"/>
            <a:pathLst>
              <a:path w="5082613" h="4415520">
                <a:moveTo>
                  <a:pt x="0" y="0"/>
                </a:moveTo>
                <a:lnTo>
                  <a:pt x="5082613" y="0"/>
                </a:lnTo>
                <a:lnTo>
                  <a:pt x="5082613" y="4415519"/>
                </a:lnTo>
                <a:lnTo>
                  <a:pt x="0" y="44155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7138629"/>
            <a:ext cx="7748797" cy="8805451"/>
          </a:xfrm>
          <a:custGeom>
            <a:avLst/>
            <a:gdLst/>
            <a:ahLst/>
            <a:cxnLst/>
            <a:rect l="l" t="t" r="r" b="b"/>
            <a:pathLst>
              <a:path w="7748797" h="8805451">
                <a:moveTo>
                  <a:pt x="7748797" y="0"/>
                </a:moveTo>
                <a:lnTo>
                  <a:pt x="0" y="0"/>
                </a:lnTo>
                <a:lnTo>
                  <a:pt x="0" y="8805451"/>
                </a:lnTo>
                <a:lnTo>
                  <a:pt x="7748797" y="8805451"/>
                </a:lnTo>
                <a:lnTo>
                  <a:pt x="774879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5393319" y="3510049"/>
            <a:ext cx="9905663" cy="2954655"/>
          </a:xfrm>
          <a:prstGeom prst="rect">
            <a:avLst/>
          </a:prstGeom>
        </p:spPr>
        <p:txBody>
          <a:bodyPr wrap="square" lIns="0" tIns="0" rIns="0" bIns="0" rtlCol="0" anchor="t">
            <a:spAutoFit/>
          </a:bodyPr>
          <a:lstStyle/>
          <a:p>
            <a:pPr algn="ctr"/>
            <a:r>
              <a:rPr lang="vi-VN"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HOẠT ĐỘNG </a:t>
            </a:r>
            <a:r>
              <a:rPr lang="vi-VN" sz="9600" b="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3 </a:t>
            </a:r>
            <a:r>
              <a:rPr lang="vi-VN"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THỰC HÀNH</a:t>
            </a:r>
            <a:endParaRPr lang="en-GB"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534337">
            <a:off x="13238596" y="1088547"/>
            <a:ext cx="2090482" cy="2281563"/>
          </a:xfrm>
          <a:custGeom>
            <a:avLst/>
            <a:gdLst/>
            <a:ahLst/>
            <a:cxnLst/>
            <a:rect l="l" t="t" r="r" b="b"/>
            <a:pathLst>
              <a:path w="2090482" h="2281563">
                <a:moveTo>
                  <a:pt x="0" y="0"/>
                </a:moveTo>
                <a:lnTo>
                  <a:pt x="2090482" y="0"/>
                </a:lnTo>
                <a:lnTo>
                  <a:pt x="2090482" y="2281563"/>
                </a:lnTo>
                <a:lnTo>
                  <a:pt x="0" y="22815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18974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flipH="1">
            <a:off x="5614635" y="1028700"/>
            <a:ext cx="10778787" cy="5173818"/>
          </a:xfrm>
          <a:custGeom>
            <a:avLst/>
            <a:gdLst/>
            <a:ahLst/>
            <a:cxnLst/>
            <a:rect l="l" t="t" r="r" b="b"/>
            <a:pathLst>
              <a:path w="10778787" h="5173818">
                <a:moveTo>
                  <a:pt x="10778787" y="0"/>
                </a:moveTo>
                <a:lnTo>
                  <a:pt x="0" y="0"/>
                </a:lnTo>
                <a:lnTo>
                  <a:pt x="0" y="5173818"/>
                </a:lnTo>
                <a:lnTo>
                  <a:pt x="10778787" y="5173818"/>
                </a:lnTo>
                <a:lnTo>
                  <a:pt x="10778787"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9237" y="2334195"/>
            <a:ext cx="5292138" cy="8793582"/>
          </a:xfrm>
          <a:custGeom>
            <a:avLst/>
            <a:gdLst/>
            <a:ahLst/>
            <a:cxnLst/>
            <a:rect l="l" t="t" r="r" b="b"/>
            <a:pathLst>
              <a:path w="5292138" h="8793582">
                <a:moveTo>
                  <a:pt x="0" y="0"/>
                </a:moveTo>
                <a:lnTo>
                  <a:pt x="5292138" y="0"/>
                </a:lnTo>
                <a:lnTo>
                  <a:pt x="5292138" y="8793582"/>
                </a:lnTo>
                <a:lnTo>
                  <a:pt x="0" y="87935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flipH="1">
            <a:off x="14995581" y="-604007"/>
            <a:ext cx="4527437" cy="3265414"/>
          </a:xfrm>
          <a:custGeom>
            <a:avLst/>
            <a:gdLst/>
            <a:ahLst/>
            <a:cxnLst/>
            <a:rect l="l" t="t" r="r" b="b"/>
            <a:pathLst>
              <a:path w="4527437" h="3265414">
                <a:moveTo>
                  <a:pt x="4527438" y="0"/>
                </a:moveTo>
                <a:lnTo>
                  <a:pt x="0" y="0"/>
                </a:lnTo>
                <a:lnTo>
                  <a:pt x="0" y="3265414"/>
                </a:lnTo>
                <a:lnTo>
                  <a:pt x="4527438" y="3265414"/>
                </a:lnTo>
                <a:lnTo>
                  <a:pt x="4527438"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Rectangle 9"/>
          <p:cNvSpPr/>
          <p:nvPr/>
        </p:nvSpPr>
        <p:spPr>
          <a:xfrm>
            <a:off x="7438496" y="2569914"/>
            <a:ext cx="7597804" cy="1862048"/>
          </a:xfrm>
          <a:prstGeom prst="rect">
            <a:avLst/>
          </a:prstGeom>
        </p:spPr>
        <p:txBody>
          <a:bodyPr wrap="square">
            <a:spAutoFit/>
          </a:bodyPr>
          <a:lstStyle/>
          <a:p>
            <a:r>
              <a:rPr lang="vi-VN" sz="11500" b="1" u="sng"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rPr>
              <a:t>1. Bài tập 1</a:t>
            </a:r>
            <a:endParaRPr lang="en-GB" sz="199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2780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a:off x="1371600" y="9624"/>
            <a:ext cx="15239999" cy="10113156"/>
          </a:xfrm>
          <a:custGeom>
            <a:avLst/>
            <a:gdLst/>
            <a:ahLst/>
            <a:cxnLst/>
            <a:rect l="l" t="t" r="r" b="b"/>
            <a:pathLst>
              <a:path w="13802840" h="7436280">
                <a:moveTo>
                  <a:pt x="0" y="0"/>
                </a:moveTo>
                <a:lnTo>
                  <a:pt x="13802840" y="0"/>
                </a:lnTo>
                <a:lnTo>
                  <a:pt x="13802840" y="7436281"/>
                </a:lnTo>
                <a:lnTo>
                  <a:pt x="0" y="74362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5399811" y="-5691045"/>
            <a:ext cx="7748797" cy="8805451"/>
          </a:xfrm>
          <a:custGeom>
            <a:avLst/>
            <a:gdLst/>
            <a:ahLst/>
            <a:cxnLst/>
            <a:rect l="l" t="t" r="r" b="b"/>
            <a:pathLst>
              <a:path w="7748797" h="8805451">
                <a:moveTo>
                  <a:pt x="7748796" y="0"/>
                </a:moveTo>
                <a:lnTo>
                  <a:pt x="0" y="0"/>
                </a:lnTo>
                <a:lnTo>
                  <a:pt x="0" y="8805451"/>
                </a:lnTo>
                <a:lnTo>
                  <a:pt x="7748796" y="8805451"/>
                </a:lnTo>
                <a:lnTo>
                  <a:pt x="7748796"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484054" y="1866900"/>
            <a:ext cx="3894283" cy="8255880"/>
          </a:xfrm>
          <a:custGeom>
            <a:avLst/>
            <a:gdLst/>
            <a:ahLst/>
            <a:cxnLst/>
            <a:rect l="l" t="t" r="r" b="b"/>
            <a:pathLst>
              <a:path w="3894283" h="8255880">
                <a:moveTo>
                  <a:pt x="0" y="0"/>
                </a:moveTo>
                <a:lnTo>
                  <a:pt x="3894283" y="0"/>
                </a:lnTo>
                <a:lnTo>
                  <a:pt x="3894283" y="8255880"/>
                </a:lnTo>
                <a:lnTo>
                  <a:pt x="0" y="8255880"/>
                </a:lnTo>
                <a:lnTo>
                  <a:pt x="0" y="0"/>
                </a:lnTo>
                <a:close/>
              </a:path>
            </a:pathLst>
          </a:custGeom>
          <a:blipFill>
            <a:blip r:embed="rId8">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5697200" y="3863181"/>
            <a:ext cx="3036922" cy="6456357"/>
          </a:xfrm>
          <a:custGeom>
            <a:avLst/>
            <a:gdLst/>
            <a:ahLst/>
            <a:cxnLst/>
            <a:rect l="l" t="t" r="r" b="b"/>
            <a:pathLst>
              <a:path w="3036922" h="6456357">
                <a:moveTo>
                  <a:pt x="0" y="0"/>
                </a:moveTo>
                <a:lnTo>
                  <a:pt x="3036922" y="0"/>
                </a:lnTo>
                <a:lnTo>
                  <a:pt x="3036922" y="6456357"/>
                </a:lnTo>
                <a:lnTo>
                  <a:pt x="0" y="64563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499790468"/>
              </p:ext>
            </p:extLst>
          </p:nvPr>
        </p:nvGraphicFramePr>
        <p:xfrm>
          <a:off x="3900985" y="1104900"/>
          <a:ext cx="11401986" cy="8412480"/>
        </p:xfrm>
        <a:graphic>
          <a:graphicData uri="http://schemas.openxmlformats.org/drawingml/2006/table">
            <a:tbl>
              <a:tblPr firstRow="1" firstCol="1" bandRow="1">
                <a:effectLst>
                  <a:outerShdw blurRad="50800" dist="38100" algn="l" rotWithShape="0">
                    <a:prstClr val="black">
                      <a:alpha val="40000"/>
                    </a:prstClr>
                  </a:outerShdw>
                </a:effectLst>
              </a:tblPr>
              <a:tblGrid>
                <a:gridCol w="5461757"/>
                <a:gridCol w="1520629"/>
                <a:gridCol w="4419600"/>
              </a:tblGrid>
              <a:tr h="329634">
                <a:tc gridSpan="3">
                  <a:txBody>
                    <a:bodyPr/>
                    <a:lstStyle/>
                    <a:p>
                      <a:pPr algn="ctr">
                        <a:lnSpc>
                          <a:spcPct val="115000"/>
                        </a:lnSpc>
                        <a:spcAft>
                          <a:spcPts val="0"/>
                        </a:spcAft>
                        <a:tabLst>
                          <a:tab pos="1386840" algn="l"/>
                        </a:tabLst>
                      </a:pPr>
                      <a:r>
                        <a:rPr lang="vi-VN" sz="3200" b="1">
                          <a:solidFill>
                            <a:srgbClr val="2F5496"/>
                          </a:solidFill>
                          <a:effectLst/>
                          <a:latin typeface="Times New Roman" panose="02020603050405020304" pitchFamily="18" charset="0"/>
                          <a:ea typeface="Arial" panose="020B0604020202020204" pitchFamily="34" charset="0"/>
                          <a:cs typeface="Times New Roman" panose="02020603050405020304" pitchFamily="18" charset="0"/>
                        </a:rPr>
                        <a:t>PHT số 05: </a:t>
                      </a:r>
                      <a:r>
                        <a:rPr lang="en-US" sz="3200" b="1">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Bài tập 1, trang 19 SGK</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GB"/>
                    </a:p>
                  </a:txBody>
                  <a:tcPr/>
                </a:tc>
                <a:tc hMerge="1">
                  <a:txBody>
                    <a:bodyPr/>
                    <a:lstStyle/>
                    <a:p>
                      <a:endParaRPr lang="en-GB"/>
                    </a:p>
                  </a:txBody>
                  <a:tcPr/>
                </a:tc>
              </a:tr>
              <a:tr h="988901">
                <a:tc>
                  <a:txBody>
                    <a:bodyPr/>
                    <a:lstStyle/>
                    <a:p>
                      <a:pPr>
                        <a:lnSpc>
                          <a:spcPct val="115000"/>
                        </a:lnSpc>
                        <a:spcAft>
                          <a:spcPts val="0"/>
                        </a:spcAft>
                        <a:tabLst>
                          <a:tab pos="1386840"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Câu</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Từ ngữ địa phương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Phạm vi sử dụng/Tác dụng đối với việc phán ánh con người, sự việc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901">
                <a:tc>
                  <a:txBody>
                    <a:bodyPr/>
                    <a:lstStyle/>
                    <a:p>
                      <a:pPr>
                        <a:lnSpc>
                          <a:spcPct val="115000"/>
                        </a:lnSpc>
                        <a:spcAft>
                          <a:spcPts val="0"/>
                        </a:spcAft>
                        <a:tabLst>
                          <a:tab pos="1386840" algn="l"/>
                        </a:tabLst>
                      </a:pPr>
                      <a:r>
                        <a:rPr lang="vi-VN" sz="3200">
                          <a:effectLst/>
                          <a:latin typeface="Times New Roman" panose="02020603050405020304" pitchFamily="18" charset="0"/>
                          <a:ea typeface="Arial" panose="020B0604020202020204" pitchFamily="34" charset="0"/>
                          <a:cs typeface="Times New Roman" panose="02020603050405020304" pitchFamily="18" charset="0"/>
                        </a:rPr>
                        <a:t>a. </a:t>
                      </a:r>
                      <a:r>
                        <a:rPr lang="vi-VN" sz="3200" i="1">
                          <a:effectLst/>
                          <a:latin typeface="Times New Roman" panose="02020603050405020304" pitchFamily="18" charset="0"/>
                          <a:ea typeface="Arial" panose="020B0604020202020204" pitchFamily="34" charset="0"/>
                          <a:cs typeface="Times New Roman" panose="02020603050405020304" pitchFamily="18" charset="0"/>
                        </a:rPr>
                        <a:t>Sáng ra bờ suối, tối vào hang,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3200" i="1">
                          <a:effectLst/>
                          <a:latin typeface="Times New Roman" panose="02020603050405020304" pitchFamily="18" charset="0"/>
                          <a:ea typeface="Arial" panose="020B0604020202020204" pitchFamily="34" charset="0"/>
                          <a:cs typeface="Times New Roman" panose="02020603050405020304" pitchFamily="18" charset="0"/>
                        </a:rPr>
                        <a:t>    Cháo bẹ rau măng vẫn sẵn sàng</a:t>
                      </a:r>
                      <a:r>
                        <a:rPr lang="vi-VN" sz="3200" i="1" smtClean="0">
                          <a:effectLst/>
                          <a:latin typeface="Times New Roman" panose="02020603050405020304" pitchFamily="18" charset="0"/>
                          <a:ea typeface="Arial" panose="020B0604020202020204" pitchFamily="34" charset="0"/>
                          <a:cs typeface="Times New Roman" panose="02020603050405020304" pitchFamily="18" charset="0"/>
                        </a:rPr>
                        <a:t>.</a:t>
                      </a:r>
                      <a:r>
                        <a:rPr lang="en-GB"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Arial" panose="020B0604020202020204" pitchFamily="34" charset="0"/>
                          <a:cs typeface="Times New Roman" panose="02020603050405020304" pitchFamily="18" charset="0"/>
                        </a:rPr>
                        <a:t>(</a:t>
                      </a:r>
                      <a:r>
                        <a:rPr lang="en-US" sz="3200">
                          <a:effectLst/>
                          <a:latin typeface="Times New Roman" panose="02020603050405020304" pitchFamily="18" charset="0"/>
                          <a:ea typeface="Arial" panose="020B0604020202020204" pitchFamily="34" charset="0"/>
                          <a:cs typeface="Times New Roman" panose="02020603050405020304" pitchFamily="18" charset="0"/>
                        </a:rPr>
                        <a:t>Hồ Chí Minh)</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901">
                <a:tc>
                  <a:txBody>
                    <a:bodyPr/>
                    <a:lstStyle/>
                    <a:p>
                      <a:pPr>
                        <a:lnSpc>
                          <a:spcPct val="115000"/>
                        </a:lnSpc>
                        <a:spcAft>
                          <a:spcPts val="0"/>
                        </a:spcAft>
                        <a:tabLst>
                          <a:tab pos="1386840" algn="l"/>
                          <a:tab pos="230505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Muôn đời biết ơn chiếc gậy tầm vông đã dựng nên Thành đồng Tổ quốc!     </a:t>
                      </a:r>
                      <a:r>
                        <a:rPr lang="en-US" sz="3200" i="1"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(Thép Mới)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901">
                <a:tc>
                  <a:txBody>
                    <a:bodyPr/>
                    <a:lstStyle/>
                    <a:p>
                      <a:pPr>
                        <a:lnSpc>
                          <a:spcPct val="115000"/>
                        </a:lnSpc>
                        <a:spcAft>
                          <a:spcPts val="0"/>
                        </a:spcAft>
                        <a:tabLst>
                          <a:tab pos="138684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Chị cho tôi một gói độ mười viên thuốc cảm và một đòn bánh tét…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(Đoàn Giỏi)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267">
                <a:tc>
                  <a:txBody>
                    <a:bodyPr/>
                    <a:lstStyle/>
                    <a:p>
                      <a:pPr>
                        <a:lnSpc>
                          <a:spcPct val="115000"/>
                        </a:lnSpc>
                        <a:spcAft>
                          <a:spcPts val="0"/>
                        </a:spcAft>
                        <a:tabLst>
                          <a:tab pos="138684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Thuyền em đã nhẹ, chèo lẹ khó theo</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(Ca dao)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546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C686"/>
        </a:solidFill>
        <a:effectLst/>
      </p:bgPr>
    </p:bg>
    <p:spTree>
      <p:nvGrpSpPr>
        <p:cNvPr id="1" name=""/>
        <p:cNvGrpSpPr/>
        <p:nvPr/>
      </p:nvGrpSpPr>
      <p:grpSpPr>
        <a:xfrm>
          <a:off x="0" y="0"/>
          <a:ext cx="0" cy="0"/>
          <a:chOff x="0" y="0"/>
          <a:chExt cx="0" cy="0"/>
        </a:xfrm>
      </p:grpSpPr>
      <p:sp>
        <p:nvSpPr>
          <p:cNvPr id="2" name="Freeform 2"/>
          <p:cNvSpPr/>
          <p:nvPr/>
        </p:nvSpPr>
        <p:spPr>
          <a:xfrm flipH="1" flipV="1">
            <a:off x="15254654" y="7050540"/>
            <a:ext cx="5082613" cy="4415520"/>
          </a:xfrm>
          <a:custGeom>
            <a:avLst/>
            <a:gdLst/>
            <a:ahLst/>
            <a:cxnLst/>
            <a:rect l="l" t="t" r="r" b="b"/>
            <a:pathLst>
              <a:path w="5082613" h="4415520">
                <a:moveTo>
                  <a:pt x="5082613" y="4415520"/>
                </a:moveTo>
                <a:lnTo>
                  <a:pt x="0" y="4415520"/>
                </a:lnTo>
                <a:lnTo>
                  <a:pt x="0" y="0"/>
                </a:lnTo>
                <a:lnTo>
                  <a:pt x="5082613" y="0"/>
                </a:lnTo>
                <a:lnTo>
                  <a:pt x="5082613" y="441552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50045" y="575329"/>
            <a:ext cx="14597960" cy="8873063"/>
          </a:xfrm>
          <a:custGeom>
            <a:avLst/>
            <a:gdLst/>
            <a:ahLst/>
            <a:cxnLst/>
            <a:rect l="l" t="t" r="r" b="b"/>
            <a:pathLst>
              <a:path w="14597960" h="8229600">
                <a:moveTo>
                  <a:pt x="0" y="0"/>
                </a:moveTo>
                <a:lnTo>
                  <a:pt x="14597960" y="0"/>
                </a:lnTo>
                <a:lnTo>
                  <a:pt x="14597960"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35243" y="4076700"/>
            <a:ext cx="4170577" cy="6596097"/>
          </a:xfrm>
          <a:custGeom>
            <a:avLst/>
            <a:gdLst/>
            <a:ahLst/>
            <a:cxnLst/>
            <a:rect l="l" t="t" r="r" b="b"/>
            <a:pathLst>
              <a:path w="4170577" h="6596097">
                <a:moveTo>
                  <a:pt x="0" y="0"/>
                </a:moveTo>
                <a:lnTo>
                  <a:pt x="4170577" y="0"/>
                </a:lnTo>
                <a:lnTo>
                  <a:pt x="4170577" y="6596097"/>
                </a:lnTo>
                <a:lnTo>
                  <a:pt x="0" y="659609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250008" y="385237"/>
            <a:ext cx="4322775" cy="8873063"/>
          </a:xfrm>
          <a:custGeom>
            <a:avLst/>
            <a:gdLst/>
            <a:ahLst/>
            <a:cxnLst/>
            <a:rect l="l" t="t" r="r" b="b"/>
            <a:pathLst>
              <a:path w="4322775" h="8873063">
                <a:moveTo>
                  <a:pt x="0" y="0"/>
                </a:moveTo>
                <a:lnTo>
                  <a:pt x="4322774" y="0"/>
                </a:lnTo>
                <a:lnTo>
                  <a:pt x="4322774" y="8873063"/>
                </a:lnTo>
                <a:lnTo>
                  <a:pt x="0" y="88730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5160736" y="-5842541"/>
            <a:ext cx="7748797" cy="8805451"/>
          </a:xfrm>
          <a:custGeom>
            <a:avLst/>
            <a:gdLst/>
            <a:ahLst/>
            <a:cxnLst/>
            <a:rect l="l" t="t" r="r" b="b"/>
            <a:pathLst>
              <a:path w="7748797" h="8805451">
                <a:moveTo>
                  <a:pt x="0" y="0"/>
                </a:moveTo>
                <a:lnTo>
                  <a:pt x="7748797" y="0"/>
                </a:lnTo>
                <a:lnTo>
                  <a:pt x="7748797" y="8805451"/>
                </a:lnTo>
                <a:lnTo>
                  <a:pt x="0" y="88054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10"/>
          <p:cNvSpPr/>
          <p:nvPr/>
        </p:nvSpPr>
        <p:spPr>
          <a:xfrm>
            <a:off x="7620000" y="575329"/>
            <a:ext cx="2472152" cy="1015663"/>
          </a:xfrm>
          <a:prstGeom prst="rect">
            <a:avLst/>
          </a:prstGeom>
        </p:spPr>
        <p:txBody>
          <a:bodyPr wrap="none">
            <a:spAutoFit/>
          </a:bodyPr>
          <a:lstStyle/>
          <a:p>
            <a:r>
              <a:rPr lang="vi-VN" sz="6000" b="1">
                <a:latin typeface="Times New Roman" panose="02020603050405020304" pitchFamily="18" charset="0"/>
                <a:ea typeface="Times New Roman" panose="02020603050405020304" pitchFamily="18" charset="0"/>
              </a:rPr>
              <a:t>Phần a</a:t>
            </a:r>
            <a:endParaRPr lang="en-GB" sz="8000" b="1"/>
          </a:p>
        </p:txBody>
      </p:sp>
      <p:sp>
        <p:nvSpPr>
          <p:cNvPr id="12" name="Rectangle 11"/>
          <p:cNvSpPr/>
          <p:nvPr/>
        </p:nvSpPr>
        <p:spPr>
          <a:xfrm>
            <a:off x="2486154" y="1854759"/>
            <a:ext cx="9340442" cy="808619"/>
          </a:xfrm>
          <a:prstGeom prst="rect">
            <a:avLst/>
          </a:prstGeom>
        </p:spPr>
        <p:txBody>
          <a:bodyPr wrap="none">
            <a:spAutoFit/>
          </a:bodyPr>
          <a:lstStyle/>
          <a:p>
            <a:pPr algn="just">
              <a:lnSpc>
                <a:spcPct val="115000"/>
              </a:lnSpc>
              <a:spcAft>
                <a:spcPts val="0"/>
              </a:spcAft>
              <a:tabLst>
                <a:tab pos="138684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 Từ địa phương là </a:t>
            </a:r>
            <a:r>
              <a:rPr lang="vi-VN" sz="4400" i="1">
                <a:latin typeface="Times New Roman" panose="02020603050405020304" pitchFamily="18" charset="0"/>
                <a:ea typeface="Times New Roman" panose="02020603050405020304" pitchFamily="18" charset="0"/>
                <a:cs typeface="Times New Roman" panose="02020603050405020304" pitchFamily="18" charset="0"/>
              </a:rPr>
              <a:t>bẹ </a:t>
            </a:r>
            <a:r>
              <a:rPr lang="vi-VN" sz="4400">
                <a:latin typeface="Times New Roman" panose="02020603050405020304" pitchFamily="18" charset="0"/>
                <a:ea typeface="Times New Roman" panose="02020603050405020304" pitchFamily="18" charset="0"/>
                <a:cs typeface="Times New Roman" panose="02020603050405020304" pitchFamily="18" charset="0"/>
              </a:rPr>
              <a:t>(có nghĩa là ngô). </a:t>
            </a:r>
            <a:endParaRPr lang="en-GB" sz="440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2438400" y="2763575"/>
            <a:ext cx="11409918" cy="808619"/>
          </a:xfrm>
          <a:prstGeom prst="rect">
            <a:avLst/>
          </a:prstGeom>
        </p:spPr>
        <p:txBody>
          <a:bodyPr wrap="none">
            <a:spAutoFit/>
          </a:bodyPr>
          <a:lstStyle/>
          <a:p>
            <a:pPr algn="just">
              <a:lnSpc>
                <a:spcPct val="115000"/>
              </a:lnSpc>
              <a:spcAft>
                <a:spcPts val="0"/>
              </a:spcAft>
              <a:tabLst>
                <a:tab pos="138684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 Từ này được dùng ở các tỉnh miền núi phía Bắc.</a:t>
            </a:r>
            <a:endParaRPr lang="en-GB" sz="440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2438400" y="3722086"/>
            <a:ext cx="11201400" cy="3985706"/>
          </a:xfrm>
          <a:prstGeom prst="rect">
            <a:avLst/>
          </a:prstGeom>
        </p:spPr>
        <p:txBody>
          <a:bodyPr wrap="square">
            <a:spAutoFit/>
          </a:bodyPr>
          <a:lstStyle/>
          <a:p>
            <a:pPr algn="just">
              <a:lnSpc>
                <a:spcPct val="115000"/>
              </a:lnSpc>
              <a:spcAft>
                <a:spcPts val="0"/>
              </a:spcAft>
              <a:tabLst>
                <a:tab pos="138684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 Tác dụng: Việc sử dụng từ này trong câu thơ của Chủ tịch Hồ Chí Minh bổ sung thông tin về nơi Bác Hồ đã từng sống và làm việc (vùng Việt Bắc); qua đó, cho biết thêm về cuộ sống gian lao nhưng đầy tinh thần lạc quan của Người.</a:t>
            </a:r>
            <a:endParaRPr lang="en-GB" sz="4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64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C686"/>
        </a:solidFill>
        <a:effectLst/>
      </p:bgPr>
    </p:bg>
    <p:spTree>
      <p:nvGrpSpPr>
        <p:cNvPr id="1" name=""/>
        <p:cNvGrpSpPr/>
        <p:nvPr/>
      </p:nvGrpSpPr>
      <p:grpSpPr>
        <a:xfrm>
          <a:off x="0" y="0"/>
          <a:ext cx="0" cy="0"/>
          <a:chOff x="0" y="0"/>
          <a:chExt cx="0" cy="0"/>
        </a:xfrm>
      </p:grpSpPr>
      <p:sp>
        <p:nvSpPr>
          <p:cNvPr id="2" name="Freeform 2"/>
          <p:cNvSpPr/>
          <p:nvPr/>
        </p:nvSpPr>
        <p:spPr>
          <a:xfrm flipH="1" flipV="1">
            <a:off x="15254654" y="7050540"/>
            <a:ext cx="5082613" cy="4415520"/>
          </a:xfrm>
          <a:custGeom>
            <a:avLst/>
            <a:gdLst/>
            <a:ahLst/>
            <a:cxnLst/>
            <a:rect l="l" t="t" r="r" b="b"/>
            <a:pathLst>
              <a:path w="5082613" h="4415520">
                <a:moveTo>
                  <a:pt x="5082613" y="4415520"/>
                </a:moveTo>
                <a:lnTo>
                  <a:pt x="0" y="4415520"/>
                </a:lnTo>
                <a:lnTo>
                  <a:pt x="0" y="0"/>
                </a:lnTo>
                <a:lnTo>
                  <a:pt x="5082613" y="0"/>
                </a:lnTo>
                <a:lnTo>
                  <a:pt x="5082613" y="441552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45020" y="647700"/>
            <a:ext cx="14597960" cy="8610600"/>
          </a:xfrm>
          <a:custGeom>
            <a:avLst/>
            <a:gdLst/>
            <a:ahLst/>
            <a:cxnLst/>
            <a:rect l="l" t="t" r="r" b="b"/>
            <a:pathLst>
              <a:path w="14597960" h="8229600">
                <a:moveTo>
                  <a:pt x="0" y="0"/>
                </a:moveTo>
                <a:lnTo>
                  <a:pt x="14597960" y="0"/>
                </a:lnTo>
                <a:lnTo>
                  <a:pt x="14597960"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04646" y="3954213"/>
            <a:ext cx="4170577" cy="6596097"/>
          </a:xfrm>
          <a:custGeom>
            <a:avLst/>
            <a:gdLst/>
            <a:ahLst/>
            <a:cxnLst/>
            <a:rect l="l" t="t" r="r" b="b"/>
            <a:pathLst>
              <a:path w="4170577" h="6596097">
                <a:moveTo>
                  <a:pt x="0" y="0"/>
                </a:moveTo>
                <a:lnTo>
                  <a:pt x="4170577" y="0"/>
                </a:lnTo>
                <a:lnTo>
                  <a:pt x="4170577" y="6596097"/>
                </a:lnTo>
                <a:lnTo>
                  <a:pt x="0" y="659609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250008" y="385237"/>
            <a:ext cx="4322775" cy="8873063"/>
          </a:xfrm>
          <a:custGeom>
            <a:avLst/>
            <a:gdLst/>
            <a:ahLst/>
            <a:cxnLst/>
            <a:rect l="l" t="t" r="r" b="b"/>
            <a:pathLst>
              <a:path w="4322775" h="8873063">
                <a:moveTo>
                  <a:pt x="0" y="0"/>
                </a:moveTo>
                <a:lnTo>
                  <a:pt x="4322774" y="0"/>
                </a:lnTo>
                <a:lnTo>
                  <a:pt x="4322774" y="8873063"/>
                </a:lnTo>
                <a:lnTo>
                  <a:pt x="0" y="88730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5160736" y="-5842541"/>
            <a:ext cx="7748797" cy="8805451"/>
          </a:xfrm>
          <a:custGeom>
            <a:avLst/>
            <a:gdLst/>
            <a:ahLst/>
            <a:cxnLst/>
            <a:rect l="l" t="t" r="r" b="b"/>
            <a:pathLst>
              <a:path w="7748797" h="8805451">
                <a:moveTo>
                  <a:pt x="0" y="0"/>
                </a:moveTo>
                <a:lnTo>
                  <a:pt x="7748797" y="0"/>
                </a:lnTo>
                <a:lnTo>
                  <a:pt x="7748797" y="8805451"/>
                </a:lnTo>
                <a:lnTo>
                  <a:pt x="0" y="88054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6" name="Rectangle 5"/>
          <p:cNvSpPr/>
          <p:nvPr/>
        </p:nvSpPr>
        <p:spPr>
          <a:xfrm>
            <a:off x="6862606" y="866656"/>
            <a:ext cx="2281394" cy="923330"/>
          </a:xfrm>
          <a:prstGeom prst="rect">
            <a:avLst/>
          </a:prstGeom>
        </p:spPr>
        <p:txBody>
          <a:bodyPr wrap="none">
            <a:spAutoFit/>
          </a:bodyPr>
          <a:lstStyle/>
          <a:p>
            <a:r>
              <a:rPr lang="vi-VN" sz="5400" b="1">
                <a:latin typeface="Times New Roman" panose="02020603050405020304" pitchFamily="18" charset="0"/>
                <a:ea typeface="Times New Roman" panose="02020603050405020304" pitchFamily="18" charset="0"/>
              </a:rPr>
              <a:t>Phần b</a:t>
            </a:r>
            <a:endParaRPr lang="en-GB" sz="7200" b="1"/>
          </a:p>
        </p:txBody>
      </p:sp>
      <p:sp>
        <p:nvSpPr>
          <p:cNvPr id="7" name="Rectangle 6"/>
          <p:cNvSpPr/>
          <p:nvPr/>
        </p:nvSpPr>
        <p:spPr>
          <a:xfrm>
            <a:off x="3985218" y="2158666"/>
            <a:ext cx="6172202" cy="707886"/>
          </a:xfrm>
          <a:prstGeom prst="rect">
            <a:avLst/>
          </a:prstGeom>
        </p:spPr>
        <p:txBody>
          <a:bodyPr wrap="none">
            <a:spAutoFit/>
          </a:bodyPr>
          <a:lstStyle/>
          <a:p>
            <a:r>
              <a:rPr lang="vi-VN" sz="4000">
                <a:latin typeface="Times New Roman" panose="02020603050405020304" pitchFamily="18" charset="0"/>
                <a:ea typeface="Times New Roman" panose="02020603050405020304" pitchFamily="18" charset="0"/>
              </a:rPr>
              <a:t>- Từ địa phương là </a:t>
            </a:r>
            <a:r>
              <a:rPr lang="vi-VN" sz="4000" i="1">
                <a:latin typeface="Times New Roman" panose="02020603050405020304" pitchFamily="18" charset="0"/>
                <a:ea typeface="Times New Roman" panose="02020603050405020304" pitchFamily="18" charset="0"/>
              </a:rPr>
              <a:t>tầm vông</a:t>
            </a:r>
            <a:r>
              <a:rPr lang="vi-VN" sz="4000">
                <a:latin typeface="Times New Roman" panose="02020603050405020304" pitchFamily="18" charset="0"/>
                <a:ea typeface="Times New Roman" panose="02020603050405020304" pitchFamily="18" charset="0"/>
              </a:rPr>
              <a:t> </a:t>
            </a:r>
            <a:endParaRPr lang="en-GB" sz="5400"/>
          </a:p>
        </p:txBody>
      </p:sp>
      <p:sp>
        <p:nvSpPr>
          <p:cNvPr id="8" name="Rectangle 7"/>
          <p:cNvSpPr/>
          <p:nvPr/>
        </p:nvSpPr>
        <p:spPr>
          <a:xfrm>
            <a:off x="3985218" y="3183226"/>
            <a:ext cx="9099286" cy="743473"/>
          </a:xfrm>
          <a:prstGeom prst="rect">
            <a:avLst/>
          </a:prstGeom>
        </p:spPr>
        <p:txBody>
          <a:bodyPr wrap="none">
            <a:spAutoFit/>
          </a:bodyPr>
          <a:lstStyle/>
          <a:p>
            <a:pPr algn="just">
              <a:lnSpc>
                <a:spcPct val="115000"/>
              </a:lnSpc>
              <a:spcAft>
                <a:spcPts val="0"/>
              </a:spcAft>
              <a:tabLst>
                <a:tab pos="138684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rPr>
              <a:t>- Từ này được sử dụng ở các tỉnh Nam Bộ. </a:t>
            </a:r>
            <a:endParaRPr lang="en-GB" sz="40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023256" y="4502263"/>
            <a:ext cx="9845144" cy="3631763"/>
          </a:xfrm>
          <a:prstGeom prst="rect">
            <a:avLst/>
          </a:prstGeom>
        </p:spPr>
        <p:txBody>
          <a:bodyPr wrap="square">
            <a:spAutoFit/>
          </a:bodyPr>
          <a:lstStyle/>
          <a:p>
            <a:pPr algn="just">
              <a:lnSpc>
                <a:spcPct val="115000"/>
              </a:lnSpc>
              <a:spcAft>
                <a:spcPts val="0"/>
              </a:spcAft>
              <a:tabLst>
                <a:tab pos="138684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rPr>
              <a:t>- Việc sử dụng từ này trong tùy bút </a:t>
            </a:r>
            <a:r>
              <a:rPr lang="vi-VN" sz="4000" i="1">
                <a:latin typeface="Times New Roman" panose="02020603050405020304" pitchFamily="18" charset="0"/>
                <a:ea typeface="Times New Roman" panose="02020603050405020304" pitchFamily="18" charset="0"/>
                <a:cs typeface="Times New Roman" panose="02020603050405020304" pitchFamily="18" charset="0"/>
              </a:rPr>
              <a:t>Cây tre Việt Nam</a:t>
            </a:r>
            <a:r>
              <a:rPr lang="vi-VN" sz="4000">
                <a:latin typeface="Times New Roman" panose="02020603050405020304" pitchFamily="18" charset="0"/>
                <a:ea typeface="Times New Roman" panose="02020603050405020304" pitchFamily="18" charset="0"/>
                <a:cs typeface="Times New Roman" panose="02020603050405020304" pitchFamily="18" charset="0"/>
              </a:rPr>
              <a:t> (Thép Mới) đã góp phần phản ánh một loại vũ khí thô sơ được sử dụng phổ biến và có hiệu quả trong cuộc kháng chiến anh dũng của nhân dân Nam Bộ chống thực dân Pháp.</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459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C686"/>
        </a:solidFill>
        <a:effectLst/>
      </p:bgPr>
    </p:bg>
    <p:spTree>
      <p:nvGrpSpPr>
        <p:cNvPr id="1" name=""/>
        <p:cNvGrpSpPr/>
        <p:nvPr/>
      </p:nvGrpSpPr>
      <p:grpSpPr>
        <a:xfrm>
          <a:off x="0" y="0"/>
          <a:ext cx="0" cy="0"/>
          <a:chOff x="0" y="0"/>
          <a:chExt cx="0" cy="0"/>
        </a:xfrm>
      </p:grpSpPr>
      <p:sp>
        <p:nvSpPr>
          <p:cNvPr id="2" name="Freeform 2"/>
          <p:cNvSpPr/>
          <p:nvPr/>
        </p:nvSpPr>
        <p:spPr>
          <a:xfrm flipH="1" flipV="1">
            <a:off x="15254654" y="7050540"/>
            <a:ext cx="5082613" cy="4415520"/>
          </a:xfrm>
          <a:custGeom>
            <a:avLst/>
            <a:gdLst/>
            <a:ahLst/>
            <a:cxnLst/>
            <a:rect l="l" t="t" r="r" b="b"/>
            <a:pathLst>
              <a:path w="5082613" h="4415520">
                <a:moveTo>
                  <a:pt x="5082613" y="4415520"/>
                </a:moveTo>
                <a:lnTo>
                  <a:pt x="0" y="4415520"/>
                </a:lnTo>
                <a:lnTo>
                  <a:pt x="0" y="0"/>
                </a:lnTo>
                <a:lnTo>
                  <a:pt x="5082613" y="0"/>
                </a:lnTo>
                <a:lnTo>
                  <a:pt x="5082613" y="441552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45020" y="1144916"/>
            <a:ext cx="14597960" cy="8229600"/>
          </a:xfrm>
          <a:custGeom>
            <a:avLst/>
            <a:gdLst/>
            <a:ahLst/>
            <a:cxnLst/>
            <a:rect l="l" t="t" r="r" b="b"/>
            <a:pathLst>
              <a:path w="14597960" h="8229600">
                <a:moveTo>
                  <a:pt x="0" y="0"/>
                </a:moveTo>
                <a:lnTo>
                  <a:pt x="14597960" y="0"/>
                </a:lnTo>
                <a:lnTo>
                  <a:pt x="14597960"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47903" y="3422622"/>
            <a:ext cx="4170577" cy="6596097"/>
          </a:xfrm>
          <a:custGeom>
            <a:avLst/>
            <a:gdLst/>
            <a:ahLst/>
            <a:cxnLst/>
            <a:rect l="l" t="t" r="r" b="b"/>
            <a:pathLst>
              <a:path w="4170577" h="6596097">
                <a:moveTo>
                  <a:pt x="0" y="0"/>
                </a:moveTo>
                <a:lnTo>
                  <a:pt x="4170577" y="0"/>
                </a:lnTo>
                <a:lnTo>
                  <a:pt x="4170577" y="6596097"/>
                </a:lnTo>
                <a:lnTo>
                  <a:pt x="0" y="659609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250008" y="385237"/>
            <a:ext cx="4322775" cy="8873063"/>
          </a:xfrm>
          <a:custGeom>
            <a:avLst/>
            <a:gdLst/>
            <a:ahLst/>
            <a:cxnLst/>
            <a:rect l="l" t="t" r="r" b="b"/>
            <a:pathLst>
              <a:path w="4322775" h="8873063">
                <a:moveTo>
                  <a:pt x="0" y="0"/>
                </a:moveTo>
                <a:lnTo>
                  <a:pt x="4322774" y="0"/>
                </a:lnTo>
                <a:lnTo>
                  <a:pt x="4322774" y="8873063"/>
                </a:lnTo>
                <a:lnTo>
                  <a:pt x="0" y="88730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5160736" y="-5842541"/>
            <a:ext cx="7748797" cy="8805451"/>
          </a:xfrm>
          <a:custGeom>
            <a:avLst/>
            <a:gdLst/>
            <a:ahLst/>
            <a:cxnLst/>
            <a:rect l="l" t="t" r="r" b="b"/>
            <a:pathLst>
              <a:path w="7748797" h="8805451">
                <a:moveTo>
                  <a:pt x="0" y="0"/>
                </a:moveTo>
                <a:lnTo>
                  <a:pt x="7748797" y="0"/>
                </a:lnTo>
                <a:lnTo>
                  <a:pt x="7748797" y="8805451"/>
                </a:lnTo>
                <a:lnTo>
                  <a:pt x="0" y="88054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6" name="Rectangle 5"/>
          <p:cNvSpPr/>
          <p:nvPr/>
        </p:nvSpPr>
        <p:spPr>
          <a:xfrm>
            <a:off x="7528775" y="1150172"/>
            <a:ext cx="2654894" cy="1107996"/>
          </a:xfrm>
          <a:prstGeom prst="rect">
            <a:avLst/>
          </a:prstGeom>
        </p:spPr>
        <p:txBody>
          <a:bodyPr wrap="none">
            <a:spAutoFit/>
          </a:bodyPr>
          <a:lstStyle/>
          <a:p>
            <a:r>
              <a:rPr lang="vi-VN" sz="6600" b="1">
                <a:latin typeface="Times New Roman" panose="02020603050405020304" pitchFamily="18" charset="0"/>
                <a:ea typeface="Times New Roman" panose="02020603050405020304" pitchFamily="18" charset="0"/>
              </a:rPr>
              <a:t>Phần c</a:t>
            </a:r>
            <a:endParaRPr lang="en-GB" sz="6600" b="1"/>
          </a:p>
        </p:txBody>
      </p:sp>
      <p:sp>
        <p:nvSpPr>
          <p:cNvPr id="7" name="Rectangle 6"/>
          <p:cNvSpPr/>
          <p:nvPr/>
        </p:nvSpPr>
        <p:spPr>
          <a:xfrm>
            <a:off x="4705988" y="2621373"/>
            <a:ext cx="5998180" cy="769441"/>
          </a:xfrm>
          <a:prstGeom prst="rect">
            <a:avLst/>
          </a:prstGeom>
        </p:spPr>
        <p:txBody>
          <a:bodyPr wrap="none">
            <a:spAutoFit/>
          </a:bodyPr>
          <a:lstStyle/>
          <a:p>
            <a:r>
              <a:rPr lang="vi-VN" sz="4400">
                <a:latin typeface="Times New Roman" panose="02020603050405020304" pitchFamily="18" charset="0"/>
                <a:ea typeface="Times New Roman" panose="02020603050405020304" pitchFamily="18" charset="0"/>
              </a:rPr>
              <a:t>- Từ địa phương là từ </a:t>
            </a:r>
            <a:r>
              <a:rPr lang="vi-VN" sz="4400" i="1">
                <a:latin typeface="Times New Roman" panose="02020603050405020304" pitchFamily="18" charset="0"/>
                <a:ea typeface="Times New Roman" panose="02020603050405020304" pitchFamily="18" charset="0"/>
              </a:rPr>
              <a:t>đòn</a:t>
            </a:r>
            <a:endParaRPr lang="en-GB" sz="4400"/>
          </a:p>
        </p:txBody>
      </p:sp>
      <p:sp>
        <p:nvSpPr>
          <p:cNvPr id="8" name="Rectangle 7"/>
          <p:cNvSpPr/>
          <p:nvPr/>
        </p:nvSpPr>
        <p:spPr>
          <a:xfrm>
            <a:off x="4705988" y="3747741"/>
            <a:ext cx="9032045" cy="1649682"/>
          </a:xfrm>
          <a:prstGeom prst="rect">
            <a:avLst/>
          </a:prstGeom>
        </p:spPr>
        <p:txBody>
          <a:bodyPr wrap="square">
            <a:spAutoFit/>
          </a:bodyPr>
          <a:lstStyle/>
          <a:p>
            <a:pPr algn="just">
              <a:lnSpc>
                <a:spcPct val="115000"/>
              </a:lnSpc>
              <a:spcAft>
                <a:spcPts val="0"/>
              </a:spcAft>
              <a:tabLst>
                <a:tab pos="138684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 Được sử dụng ở các tỉnh miền Trung, miền Nam. </a:t>
            </a:r>
            <a:endParaRPr lang="en-GB" sz="44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524006" y="5482714"/>
            <a:ext cx="9144000" cy="3207032"/>
          </a:xfrm>
          <a:prstGeom prst="rect">
            <a:avLst/>
          </a:prstGeom>
        </p:spPr>
        <p:txBody>
          <a:bodyPr>
            <a:spAutoFit/>
          </a:bodyPr>
          <a:lstStyle/>
          <a:p>
            <a:pPr algn="just">
              <a:lnSpc>
                <a:spcPct val="115000"/>
              </a:lnSpc>
              <a:spcAft>
                <a:spcPts val="0"/>
              </a:spcAft>
              <a:tabLst>
                <a:tab pos="138684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 Việc sử dụng từ này trong </a:t>
            </a:r>
            <a:r>
              <a:rPr lang="vi-VN" sz="4400" i="1">
                <a:latin typeface="Times New Roman" panose="02020603050405020304" pitchFamily="18" charset="0"/>
                <a:ea typeface="Times New Roman" panose="02020603050405020304" pitchFamily="18" charset="0"/>
                <a:cs typeface="Times New Roman" panose="02020603050405020304" pitchFamily="18" charset="0"/>
              </a:rPr>
              <a:t>Đất rừng phương Nam </a:t>
            </a:r>
            <a:r>
              <a:rPr lang="vi-VN" sz="4400">
                <a:latin typeface="Times New Roman" panose="02020603050405020304" pitchFamily="18" charset="0"/>
                <a:ea typeface="Times New Roman" panose="02020603050405020304" pitchFamily="18" charset="0"/>
                <a:cs typeface="Times New Roman" panose="02020603050405020304" pitchFamily="18" charset="0"/>
              </a:rPr>
              <a:t>(Đoàn Giỏi) giúp người đọc nhận ra nhân vật và sự việc được nói đến là ở một tỉnh miền Nam.</a:t>
            </a:r>
            <a:endParaRPr lang="en-GB" sz="4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193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C686"/>
        </a:solidFill>
        <a:effectLst/>
      </p:bgPr>
    </p:bg>
    <p:spTree>
      <p:nvGrpSpPr>
        <p:cNvPr id="1" name=""/>
        <p:cNvGrpSpPr/>
        <p:nvPr/>
      </p:nvGrpSpPr>
      <p:grpSpPr>
        <a:xfrm>
          <a:off x="0" y="0"/>
          <a:ext cx="0" cy="0"/>
          <a:chOff x="0" y="0"/>
          <a:chExt cx="0" cy="0"/>
        </a:xfrm>
      </p:grpSpPr>
      <p:sp>
        <p:nvSpPr>
          <p:cNvPr id="2" name="Freeform 2"/>
          <p:cNvSpPr/>
          <p:nvPr/>
        </p:nvSpPr>
        <p:spPr>
          <a:xfrm flipH="1" flipV="1">
            <a:off x="15254654" y="7050540"/>
            <a:ext cx="5082613" cy="4415520"/>
          </a:xfrm>
          <a:custGeom>
            <a:avLst/>
            <a:gdLst/>
            <a:ahLst/>
            <a:cxnLst/>
            <a:rect l="l" t="t" r="r" b="b"/>
            <a:pathLst>
              <a:path w="5082613" h="4415520">
                <a:moveTo>
                  <a:pt x="5082613" y="4415520"/>
                </a:moveTo>
                <a:lnTo>
                  <a:pt x="0" y="4415520"/>
                </a:lnTo>
                <a:lnTo>
                  <a:pt x="0" y="0"/>
                </a:lnTo>
                <a:lnTo>
                  <a:pt x="5082613" y="0"/>
                </a:lnTo>
                <a:lnTo>
                  <a:pt x="5082613" y="441552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45020" y="1028700"/>
            <a:ext cx="14597960" cy="8229600"/>
          </a:xfrm>
          <a:custGeom>
            <a:avLst/>
            <a:gdLst/>
            <a:ahLst/>
            <a:cxnLst/>
            <a:rect l="l" t="t" r="r" b="b"/>
            <a:pathLst>
              <a:path w="14597960" h="8229600">
                <a:moveTo>
                  <a:pt x="0" y="0"/>
                </a:moveTo>
                <a:lnTo>
                  <a:pt x="14597960" y="0"/>
                </a:lnTo>
                <a:lnTo>
                  <a:pt x="14597960"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47903" y="3422622"/>
            <a:ext cx="4170577" cy="6596097"/>
          </a:xfrm>
          <a:custGeom>
            <a:avLst/>
            <a:gdLst/>
            <a:ahLst/>
            <a:cxnLst/>
            <a:rect l="l" t="t" r="r" b="b"/>
            <a:pathLst>
              <a:path w="4170577" h="6596097">
                <a:moveTo>
                  <a:pt x="0" y="0"/>
                </a:moveTo>
                <a:lnTo>
                  <a:pt x="4170577" y="0"/>
                </a:lnTo>
                <a:lnTo>
                  <a:pt x="4170577" y="6596097"/>
                </a:lnTo>
                <a:lnTo>
                  <a:pt x="0" y="659609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250008" y="385237"/>
            <a:ext cx="4322775" cy="8873063"/>
          </a:xfrm>
          <a:custGeom>
            <a:avLst/>
            <a:gdLst/>
            <a:ahLst/>
            <a:cxnLst/>
            <a:rect l="l" t="t" r="r" b="b"/>
            <a:pathLst>
              <a:path w="4322775" h="8873063">
                <a:moveTo>
                  <a:pt x="0" y="0"/>
                </a:moveTo>
                <a:lnTo>
                  <a:pt x="4322774" y="0"/>
                </a:lnTo>
                <a:lnTo>
                  <a:pt x="4322774" y="8873063"/>
                </a:lnTo>
                <a:lnTo>
                  <a:pt x="0" y="88730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5160736" y="-5842541"/>
            <a:ext cx="7748797" cy="8805451"/>
          </a:xfrm>
          <a:custGeom>
            <a:avLst/>
            <a:gdLst/>
            <a:ahLst/>
            <a:cxnLst/>
            <a:rect l="l" t="t" r="r" b="b"/>
            <a:pathLst>
              <a:path w="7748797" h="8805451">
                <a:moveTo>
                  <a:pt x="0" y="0"/>
                </a:moveTo>
                <a:lnTo>
                  <a:pt x="7748797" y="0"/>
                </a:lnTo>
                <a:lnTo>
                  <a:pt x="7748797" y="8805451"/>
                </a:lnTo>
                <a:lnTo>
                  <a:pt x="0" y="88054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6" name="Rectangle 5"/>
          <p:cNvSpPr/>
          <p:nvPr/>
        </p:nvSpPr>
        <p:spPr>
          <a:xfrm>
            <a:off x="7617451" y="1334564"/>
            <a:ext cx="2751074" cy="1107996"/>
          </a:xfrm>
          <a:prstGeom prst="rect">
            <a:avLst/>
          </a:prstGeom>
        </p:spPr>
        <p:txBody>
          <a:bodyPr wrap="none">
            <a:spAutoFit/>
          </a:bodyPr>
          <a:lstStyle/>
          <a:p>
            <a:r>
              <a:rPr lang="vi-VN" sz="6600" b="1">
                <a:latin typeface="Times New Roman" panose="02020603050405020304" pitchFamily="18" charset="0"/>
                <a:ea typeface="Times New Roman" panose="02020603050405020304" pitchFamily="18" charset="0"/>
                <a:cs typeface="Times New Roman" panose="02020603050405020304" pitchFamily="18" charset="0"/>
              </a:rPr>
              <a:t>Phần d</a:t>
            </a:r>
            <a:endParaRPr lang="en-GB" sz="6600" b="1">
              <a:latin typeface="Times New Roman" panose="02020603050405020304" pitchFamily="18" charset="0"/>
              <a:cs typeface="Times New Roman" panose="02020603050405020304" pitchFamily="18" charset="0"/>
            </a:endParaRPr>
          </a:p>
        </p:txBody>
      </p:sp>
      <p:sp>
        <p:nvSpPr>
          <p:cNvPr id="7" name="Rectangle 6"/>
          <p:cNvSpPr/>
          <p:nvPr/>
        </p:nvSpPr>
        <p:spPr>
          <a:xfrm>
            <a:off x="4943715" y="2689047"/>
            <a:ext cx="5095690" cy="769441"/>
          </a:xfrm>
          <a:prstGeom prst="rect">
            <a:avLst/>
          </a:prstGeom>
        </p:spPr>
        <p:txBody>
          <a:bodyPr wrap="none">
            <a:spAutoFit/>
          </a:bodyPr>
          <a:lstStyle/>
          <a:p>
            <a:r>
              <a:rPr lang="vi-VN" sz="4400">
                <a:latin typeface="Times New Roman" panose="02020603050405020304" pitchFamily="18" charset="0"/>
                <a:ea typeface="Times New Roman" panose="02020603050405020304" pitchFamily="18" charset="0"/>
                <a:cs typeface="Times New Roman" panose="02020603050405020304" pitchFamily="18" charset="0"/>
              </a:rPr>
              <a:t>- Từ địa phương là </a:t>
            </a:r>
            <a:r>
              <a:rPr lang="vi-VN" sz="4400" i="1">
                <a:latin typeface="Times New Roman" panose="02020603050405020304" pitchFamily="18" charset="0"/>
                <a:ea typeface="Times New Roman" panose="02020603050405020304" pitchFamily="18" charset="0"/>
                <a:cs typeface="Times New Roman" panose="02020603050405020304" pitchFamily="18" charset="0"/>
              </a:rPr>
              <a:t>lẹ</a:t>
            </a:r>
            <a:r>
              <a:rPr lang="vi-VN" sz="4400">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latin typeface="Times New Roman" panose="02020603050405020304" pitchFamily="18" charset="0"/>
              <a:cs typeface="Times New Roman" panose="02020603050405020304" pitchFamily="18" charset="0"/>
            </a:endParaRPr>
          </a:p>
        </p:txBody>
      </p:sp>
      <p:sp>
        <p:nvSpPr>
          <p:cNvPr id="8" name="Rectangle 7"/>
          <p:cNvSpPr/>
          <p:nvPr/>
        </p:nvSpPr>
        <p:spPr>
          <a:xfrm>
            <a:off x="4877428" y="4070989"/>
            <a:ext cx="8183651" cy="871008"/>
          </a:xfrm>
          <a:prstGeom prst="rect">
            <a:avLst/>
          </a:prstGeom>
        </p:spPr>
        <p:txBody>
          <a:bodyPr wrap="none">
            <a:spAutoFit/>
          </a:bodyPr>
          <a:lstStyle/>
          <a:p>
            <a:pPr algn="just">
              <a:lnSpc>
                <a:spcPct val="115000"/>
              </a:lnSpc>
              <a:spcAft>
                <a:spcPts val="0"/>
              </a:spcAft>
              <a:tabLst>
                <a:tab pos="138684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 Được dùng ở các tỉnh miền Nam.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4937389" y="5484849"/>
            <a:ext cx="8532976" cy="3207032"/>
          </a:xfrm>
          <a:prstGeom prst="rect">
            <a:avLst/>
          </a:prstGeom>
        </p:spPr>
        <p:txBody>
          <a:bodyPr wrap="square">
            <a:spAutoFit/>
          </a:bodyPr>
          <a:lstStyle/>
          <a:p>
            <a:pPr algn="just">
              <a:lnSpc>
                <a:spcPct val="115000"/>
              </a:lnSpc>
              <a:spcAft>
                <a:spcPts val="0"/>
              </a:spcAft>
              <a:tabLst>
                <a:tab pos="1386840" algn="l"/>
              </a:tabLst>
            </a:pPr>
            <a:r>
              <a:rPr lang="vi-VN" sz="4400" smtClean="0">
                <a:latin typeface="Times New Roman" panose="02020603050405020304" pitchFamily="18" charset="0"/>
                <a:ea typeface="Times New Roman" panose="02020603050405020304" pitchFamily="18" charset="0"/>
                <a:cs typeface="Times New Roman" panose="02020603050405020304" pitchFamily="18" charset="0"/>
              </a:rPr>
              <a:t>- Từ </a:t>
            </a:r>
            <a:r>
              <a:rPr lang="vi-VN" sz="4400">
                <a:latin typeface="Times New Roman" panose="02020603050405020304" pitchFamily="18" charset="0"/>
                <a:ea typeface="Times New Roman" panose="02020603050405020304" pitchFamily="18" charset="0"/>
                <a:cs typeface="Times New Roman" panose="02020603050405020304" pitchFamily="18" charset="0"/>
              </a:rPr>
              <a:t>này giúp người đọc (người nghe) nhận ra sự việc, con người được nói đến trong câu là ở miền Nam.</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6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flipH="1">
            <a:off x="5614635" y="1028700"/>
            <a:ext cx="10778787" cy="5173818"/>
          </a:xfrm>
          <a:custGeom>
            <a:avLst/>
            <a:gdLst/>
            <a:ahLst/>
            <a:cxnLst/>
            <a:rect l="l" t="t" r="r" b="b"/>
            <a:pathLst>
              <a:path w="10778787" h="5173818">
                <a:moveTo>
                  <a:pt x="10778787" y="0"/>
                </a:moveTo>
                <a:lnTo>
                  <a:pt x="0" y="0"/>
                </a:lnTo>
                <a:lnTo>
                  <a:pt x="0" y="5173818"/>
                </a:lnTo>
                <a:lnTo>
                  <a:pt x="10778787" y="5173818"/>
                </a:lnTo>
                <a:lnTo>
                  <a:pt x="10778787"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9237" y="2334195"/>
            <a:ext cx="5292138" cy="8793582"/>
          </a:xfrm>
          <a:custGeom>
            <a:avLst/>
            <a:gdLst/>
            <a:ahLst/>
            <a:cxnLst/>
            <a:rect l="l" t="t" r="r" b="b"/>
            <a:pathLst>
              <a:path w="5292138" h="8793582">
                <a:moveTo>
                  <a:pt x="0" y="0"/>
                </a:moveTo>
                <a:lnTo>
                  <a:pt x="5292138" y="0"/>
                </a:lnTo>
                <a:lnTo>
                  <a:pt x="5292138" y="8793582"/>
                </a:lnTo>
                <a:lnTo>
                  <a:pt x="0" y="87935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flipH="1">
            <a:off x="14995581" y="-604007"/>
            <a:ext cx="4527437" cy="3265414"/>
          </a:xfrm>
          <a:custGeom>
            <a:avLst/>
            <a:gdLst/>
            <a:ahLst/>
            <a:cxnLst/>
            <a:rect l="l" t="t" r="r" b="b"/>
            <a:pathLst>
              <a:path w="4527437" h="3265414">
                <a:moveTo>
                  <a:pt x="4527438" y="0"/>
                </a:moveTo>
                <a:lnTo>
                  <a:pt x="0" y="0"/>
                </a:lnTo>
                <a:lnTo>
                  <a:pt x="0" y="3265414"/>
                </a:lnTo>
                <a:lnTo>
                  <a:pt x="4527438" y="3265414"/>
                </a:lnTo>
                <a:lnTo>
                  <a:pt x="4527438"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Rectangle 9"/>
          <p:cNvSpPr/>
          <p:nvPr/>
        </p:nvSpPr>
        <p:spPr>
          <a:xfrm>
            <a:off x="7877825" y="2583141"/>
            <a:ext cx="7315199" cy="1569660"/>
          </a:xfrm>
          <a:prstGeom prst="rect">
            <a:avLst/>
          </a:prstGeom>
        </p:spPr>
        <p:txBody>
          <a:bodyPr wrap="square">
            <a:spAutoFit/>
          </a:bodyPr>
          <a:lstStyle/>
          <a:p>
            <a:r>
              <a:rPr lang="vi-VN" sz="9600" b="1" u="sng" smtClean="0">
                <a:solidFill>
                  <a:schemeClr val="bg1"/>
                </a:solidFill>
                <a:latin typeface="Times New Roman" panose="02020603050405020304" pitchFamily="18" charset="0"/>
                <a:ea typeface="Times New Roman" panose="02020603050405020304" pitchFamily="18" charset="0"/>
              </a:rPr>
              <a:t>2. </a:t>
            </a:r>
            <a:r>
              <a:rPr lang="vi-VN" sz="9600" b="1" u="sng">
                <a:solidFill>
                  <a:schemeClr val="bg1"/>
                </a:solidFill>
                <a:latin typeface="Times New Roman" panose="02020603050405020304" pitchFamily="18" charset="0"/>
                <a:ea typeface="Times New Roman" panose="02020603050405020304" pitchFamily="18" charset="0"/>
              </a:rPr>
              <a:t>Bài tập </a:t>
            </a:r>
            <a:r>
              <a:rPr lang="vi-VN" sz="9600" b="1" u="sng" smtClean="0">
                <a:solidFill>
                  <a:schemeClr val="bg1"/>
                </a:solidFill>
                <a:latin typeface="Times New Roman" panose="02020603050405020304" pitchFamily="18" charset="0"/>
                <a:ea typeface="Times New Roman" panose="02020603050405020304" pitchFamily="18" charset="0"/>
              </a:rPr>
              <a:t>2</a:t>
            </a:r>
            <a:endParaRPr lang="en-GB" sz="9600">
              <a:solidFill>
                <a:schemeClr val="bg1"/>
              </a:solidFill>
            </a:endParaRPr>
          </a:p>
        </p:txBody>
      </p:sp>
    </p:spTree>
    <p:extLst>
      <p:ext uri="{BB962C8B-B14F-4D97-AF65-F5344CB8AC3E}">
        <p14:creationId xmlns:p14="http://schemas.microsoft.com/office/powerpoint/2010/main" val="25336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5400000">
            <a:off x="3530003" y="-3187105"/>
            <a:ext cx="9525001" cy="16585007"/>
          </a:xfrm>
          <a:custGeom>
            <a:avLst/>
            <a:gdLst/>
            <a:ahLst/>
            <a:cxnLst/>
            <a:rect l="l" t="t" r="r" b="b"/>
            <a:pathLst>
              <a:path w="7875380" h="15556307">
                <a:moveTo>
                  <a:pt x="0" y="0"/>
                </a:moveTo>
                <a:lnTo>
                  <a:pt x="7875381" y="0"/>
                </a:lnTo>
                <a:lnTo>
                  <a:pt x="7875381" y="15556307"/>
                </a:lnTo>
                <a:lnTo>
                  <a:pt x="0" y="15556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260636" y="1831196"/>
            <a:ext cx="5027364" cy="8520955"/>
          </a:xfrm>
          <a:custGeom>
            <a:avLst/>
            <a:gdLst/>
            <a:ahLst/>
            <a:cxnLst/>
            <a:rect l="l" t="t" r="r" b="b"/>
            <a:pathLst>
              <a:path w="5027364" h="8520955">
                <a:moveTo>
                  <a:pt x="0" y="0"/>
                </a:moveTo>
                <a:lnTo>
                  <a:pt x="5027363" y="0"/>
                </a:lnTo>
                <a:lnTo>
                  <a:pt x="5027363" y="8520955"/>
                </a:lnTo>
                <a:lnTo>
                  <a:pt x="0" y="85209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12" name="Table 11"/>
          <p:cNvGraphicFramePr>
            <a:graphicFrameLocks noGrp="1"/>
          </p:cNvGraphicFramePr>
          <p:nvPr>
            <p:extLst>
              <p:ext uri="{D42A27DB-BD31-4B8C-83A1-F6EECF244321}">
                <p14:modId xmlns:p14="http://schemas.microsoft.com/office/powerpoint/2010/main" val="3509684718"/>
              </p:ext>
            </p:extLst>
          </p:nvPr>
        </p:nvGraphicFramePr>
        <p:xfrm>
          <a:off x="1486217" y="1255618"/>
          <a:ext cx="12077383" cy="8078882"/>
        </p:xfrm>
        <a:graphic>
          <a:graphicData uri="http://schemas.openxmlformats.org/drawingml/2006/table">
            <a:tbl>
              <a:tblPr firstRow="1" firstCol="1" bandRow="1">
                <a:effectLst>
                  <a:outerShdw blurRad="50800" dist="38100" algn="l" rotWithShape="0">
                    <a:prstClr val="black">
                      <a:alpha val="40000"/>
                    </a:prstClr>
                  </a:outerShdw>
                </a:effectLst>
              </a:tblPr>
              <a:tblGrid>
                <a:gridCol w="6543578"/>
                <a:gridCol w="2547307"/>
                <a:gridCol w="2986498"/>
              </a:tblGrid>
              <a:tr h="0">
                <a:tc gridSpan="3">
                  <a:txBody>
                    <a:bodyPr/>
                    <a:lstStyle/>
                    <a:p>
                      <a:pPr algn="ctr">
                        <a:lnSpc>
                          <a:spcPct val="115000"/>
                        </a:lnSpc>
                        <a:spcAft>
                          <a:spcPts val="0"/>
                        </a:spcAft>
                        <a:tabLst>
                          <a:tab pos="1386840" algn="l"/>
                        </a:tabLst>
                      </a:pPr>
                      <a:r>
                        <a:rPr lang="vi-VN" sz="3200" b="1">
                          <a:solidFill>
                            <a:srgbClr val="2F5496"/>
                          </a:solidFill>
                          <a:effectLst/>
                          <a:latin typeface="Times New Roman" panose="02020603050405020304" pitchFamily="18" charset="0"/>
                          <a:ea typeface="Arial" panose="020B0604020202020204" pitchFamily="34" charset="0"/>
                          <a:cs typeface="Times New Roman" panose="02020603050405020304" pitchFamily="18" charset="0"/>
                        </a:rPr>
                        <a:t>PHT số 06: </a:t>
                      </a:r>
                      <a:r>
                        <a:rPr lang="en-US" sz="3200" b="1">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trang 19 SGK</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GB"/>
                    </a:p>
                  </a:txBody>
                  <a:tcPr/>
                </a:tc>
                <a:tc hMerge="1">
                  <a:txBody>
                    <a:bodyPr/>
                    <a:lstStyle/>
                    <a:p>
                      <a:endParaRPr lang="en-GB"/>
                    </a:p>
                  </a:txBody>
                  <a:tcPr/>
                </a:tc>
              </a:tr>
              <a:tr h="0">
                <a:tc>
                  <a:txBody>
                    <a:bodyPr/>
                    <a:lstStyle/>
                    <a:p>
                      <a:pPr>
                        <a:lnSpc>
                          <a:spcPct val="115000"/>
                        </a:lnSpc>
                        <a:spcAft>
                          <a:spcPts val="0"/>
                        </a:spcAft>
                        <a:tabLst>
                          <a:tab pos="1386840"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Câu</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Từ ngữ địa phương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Từ toàn dân cùng nghĩa</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tabLst>
                          <a:tab pos="1386840" algn="l"/>
                        </a:tabLst>
                      </a:pPr>
                      <a:r>
                        <a:rPr lang="vi-VN" sz="3200">
                          <a:effectLst/>
                          <a:latin typeface="Times New Roman" panose="02020603050405020304" pitchFamily="18" charset="0"/>
                          <a:ea typeface="Arial" panose="020B0604020202020204" pitchFamily="34" charset="0"/>
                          <a:cs typeface="Times New Roman" panose="02020603050405020304" pitchFamily="18" charset="0"/>
                        </a:rPr>
                        <a:t>a. … </a:t>
                      </a:r>
                      <a:r>
                        <a:rPr lang="vi-VN" sz="3200" i="1">
                          <a:effectLst/>
                          <a:latin typeface="Times New Roman" panose="02020603050405020304" pitchFamily="18" charset="0"/>
                          <a:ea typeface="Arial" panose="020B0604020202020204" pitchFamily="34" charset="0"/>
                          <a:cs typeface="Times New Roman" panose="02020603050405020304" pitchFamily="18" charset="0"/>
                        </a:rPr>
                        <a:t>Lão viết văn tự nhượng cho tôi để không ai còn tơ tưởng </a:t>
                      </a:r>
                      <a:r>
                        <a:rPr lang="vi-VN" sz="3200" b="1" i="1">
                          <a:effectLst/>
                          <a:latin typeface="Times New Roman" panose="02020603050405020304" pitchFamily="18" charset="0"/>
                          <a:ea typeface="Arial" panose="020B0604020202020204" pitchFamily="34" charset="0"/>
                          <a:cs typeface="Times New Roman" panose="02020603050405020304" pitchFamily="18" charset="0"/>
                        </a:rPr>
                        <a:t>dòm ngó</a:t>
                      </a:r>
                      <a:r>
                        <a:rPr lang="vi-VN" sz="3200" i="1">
                          <a:effectLst/>
                          <a:latin typeface="Times New Roman" panose="02020603050405020304" pitchFamily="18" charset="0"/>
                          <a:ea typeface="Arial" panose="020B0604020202020204" pitchFamily="34" charset="0"/>
                          <a:cs typeface="Times New Roman" panose="02020603050405020304" pitchFamily="18" charset="0"/>
                        </a:rPr>
                        <a:t> đến</a:t>
                      </a:r>
                      <a:r>
                        <a:rPr lang="vi-VN" sz="3200">
                          <a:effectLst/>
                          <a:latin typeface="Times New Roman" panose="02020603050405020304" pitchFamily="18" charset="0"/>
                          <a:ea typeface="Arial" panose="020B0604020202020204" pitchFamily="34" charset="0"/>
                          <a:cs typeface="Times New Roman" panose="02020603050405020304" pitchFamily="18" charset="0"/>
                        </a:rPr>
                        <a:t>. (Nam Cao)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2090">
                <a:tc>
                  <a:txBody>
                    <a:bodyPr/>
                    <a:lstStyle/>
                    <a:p>
                      <a:pPr>
                        <a:lnSpc>
                          <a:spcPct val="115000"/>
                        </a:lnSpc>
                        <a:spcAft>
                          <a:spcPts val="0"/>
                        </a:spcAft>
                        <a:tabLst>
                          <a:tab pos="138684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Đón </a:t>
                      </a:r>
                      <a:r>
                        <a:rPr lang="en-US" sz="3200" b="1" i="1">
                          <a:effectLst/>
                          <a:latin typeface="Times New Roman" panose="02020603050405020304" pitchFamily="18" charset="0"/>
                          <a:ea typeface="Times New Roman" panose="02020603050405020304" pitchFamily="18" charset="0"/>
                          <a:cs typeface="Times New Roman" panose="02020603050405020304" pitchFamily="18" charset="0"/>
                        </a:rPr>
                        <a:t>ba, nội</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gầy gò, cười phô cả lợi: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a:effectLst/>
                          <a:latin typeface="Times New Roman" panose="02020603050405020304" pitchFamily="18" charset="0"/>
                          <a:ea typeface="Times New Roman" panose="02020603050405020304" pitchFamily="18" charset="0"/>
                          <a:cs typeface="Times New Roman" panose="02020603050405020304" pitchFamily="18" charset="0"/>
                        </a:rPr>
                        <a:t>Má</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tưởng con về được, mưa gió tối trời vầy khéo cảm.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(Nguyễn Ngọc Tư)</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800">
                <a:tc>
                  <a:txBody>
                    <a:bodyPr/>
                    <a:lstStyle/>
                    <a:p>
                      <a:pPr>
                        <a:lnSpc>
                          <a:spcPct val="115000"/>
                        </a:lnSpc>
                        <a:spcAft>
                          <a:spcPts val="0"/>
                        </a:spcAft>
                        <a:tabLst>
                          <a:tab pos="138684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Một hôm, chú Biểu đến nhà, chú mang theo xâu ếch dài </a:t>
                      </a:r>
                      <a:r>
                        <a:rPr lang="en-US" sz="3200" b="1" i="1">
                          <a:effectLst/>
                          <a:latin typeface="Times New Roman" panose="02020603050405020304" pitchFamily="18" charset="0"/>
                          <a:ea typeface="Times New Roman" panose="02020603050405020304" pitchFamily="18" charset="0"/>
                          <a:cs typeface="Times New Roman" panose="02020603050405020304" pitchFamily="18" charset="0"/>
                        </a:rPr>
                        <a:t>thiệt</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dài, bỗ bã:</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Cái này má </a:t>
                      </a:r>
                      <a:r>
                        <a:rPr lang="en-US" sz="3200" b="1" i="1">
                          <a:effectLst/>
                          <a:latin typeface="Times New Roman" panose="02020603050405020304" pitchFamily="18" charset="0"/>
                          <a:ea typeface="Times New Roman" panose="02020603050405020304" pitchFamily="18" charset="0"/>
                          <a:cs typeface="Times New Roman" panose="02020603050405020304" pitchFamily="18" charset="0"/>
                        </a:rPr>
                        <a:t>gởi</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3200" b="1" i="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3200" b="1" i="1">
                          <a:effectLst/>
                          <a:latin typeface="Times New Roman" panose="02020603050405020304" pitchFamily="18" charset="0"/>
                          <a:ea typeface="Times New Roman" panose="02020603050405020304" pitchFamily="18" charset="0"/>
                          <a:cs typeface="Times New Roman" panose="02020603050405020304" pitchFamily="18" charset="0"/>
                        </a:rPr>
                        <a:t>biểu</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phải đem đến tận nhà.</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(Nguyễn Ngọc Tư)</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320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535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82246">
            <a:off x="2651804" y="1355088"/>
            <a:ext cx="13647261" cy="8051884"/>
          </a:xfrm>
          <a:custGeom>
            <a:avLst/>
            <a:gdLst/>
            <a:ahLst/>
            <a:cxnLst/>
            <a:rect l="l" t="t" r="r" b="b"/>
            <a:pathLst>
              <a:path w="13647261" h="8051884">
                <a:moveTo>
                  <a:pt x="0" y="0"/>
                </a:moveTo>
                <a:lnTo>
                  <a:pt x="13647261" y="0"/>
                </a:lnTo>
                <a:lnTo>
                  <a:pt x="13647261" y="8051884"/>
                </a:lnTo>
                <a:lnTo>
                  <a:pt x="0" y="8051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4995581" y="-604007"/>
            <a:ext cx="4527437" cy="3265414"/>
          </a:xfrm>
          <a:custGeom>
            <a:avLst/>
            <a:gdLst/>
            <a:ahLst/>
            <a:cxnLst/>
            <a:rect l="l" t="t" r="r" b="b"/>
            <a:pathLst>
              <a:path w="4527437" h="3265414">
                <a:moveTo>
                  <a:pt x="4527438" y="0"/>
                </a:moveTo>
                <a:lnTo>
                  <a:pt x="0" y="0"/>
                </a:lnTo>
                <a:lnTo>
                  <a:pt x="0" y="3265414"/>
                </a:lnTo>
                <a:lnTo>
                  <a:pt x="4527438" y="3265414"/>
                </a:lnTo>
                <a:lnTo>
                  <a:pt x="452743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80060" y="2015214"/>
            <a:ext cx="4912842" cy="8470417"/>
          </a:xfrm>
          <a:custGeom>
            <a:avLst/>
            <a:gdLst/>
            <a:ahLst/>
            <a:cxnLst/>
            <a:rect l="l" t="t" r="r" b="b"/>
            <a:pathLst>
              <a:path w="4912842" h="8470417">
                <a:moveTo>
                  <a:pt x="0" y="0"/>
                </a:moveTo>
                <a:lnTo>
                  <a:pt x="4912842" y="0"/>
                </a:lnTo>
                <a:lnTo>
                  <a:pt x="4912842" y="8470417"/>
                </a:lnTo>
                <a:lnTo>
                  <a:pt x="0" y="847041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1854762232"/>
              </p:ext>
            </p:extLst>
          </p:nvPr>
        </p:nvGraphicFramePr>
        <p:xfrm>
          <a:off x="5426070" y="1943100"/>
          <a:ext cx="9280529" cy="7123354"/>
        </p:xfrm>
        <a:graphic>
          <a:graphicData uri="http://schemas.openxmlformats.org/drawingml/2006/table">
            <a:tbl>
              <a:tblPr firstRow="1" firstCol="1" bandRow="1">
                <a:effectLst>
                  <a:outerShdw blurRad="50800" dist="38100" algn="l" rotWithShape="0">
                    <a:prstClr val="black">
                      <a:alpha val="40000"/>
                    </a:prstClr>
                  </a:outerShdw>
                </a:effectLst>
              </a:tblPr>
              <a:tblGrid>
                <a:gridCol w="3717930"/>
                <a:gridCol w="5562599"/>
              </a:tblGrid>
              <a:tr h="717176">
                <a:tc>
                  <a:txBody>
                    <a:bodyPr/>
                    <a:lstStyle/>
                    <a:p>
                      <a:pPr algn="ctr">
                        <a:lnSpc>
                          <a:spcPct val="115000"/>
                        </a:lnSpc>
                        <a:spcAft>
                          <a:spcPts val="0"/>
                        </a:spcAft>
                        <a:tabLst>
                          <a:tab pos="1386840" algn="l"/>
                        </a:tabLs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Câu (Từ in đậm)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Từ toàn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dân cùng nghĩa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176">
                <a:tc>
                  <a:txBody>
                    <a:bodyPr/>
                    <a:lstStyle/>
                    <a:p>
                      <a:pPr algn="ct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4000" b="1">
                          <a:effectLst/>
                          <a:latin typeface="Times New Roman" panose="02020603050405020304" pitchFamily="18" charset="0"/>
                          <a:ea typeface="Times New Roman" panose="02020603050405020304" pitchFamily="18" charset="0"/>
                          <a:cs typeface="Times New Roman" panose="02020603050405020304" pitchFamily="18" charset="0"/>
                        </a:rPr>
                        <a:t>dòm ngó</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nhòm ngó</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5765">
                <a:tc>
                  <a:txBody>
                    <a:bodyPr/>
                    <a:lstStyle/>
                    <a:p>
                      <a:pPr algn="ct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4000" b="1">
                          <a:effectLst/>
                          <a:latin typeface="Times New Roman" panose="02020603050405020304" pitchFamily="18" charset="0"/>
                          <a:ea typeface="Times New Roman" panose="02020603050405020304" pitchFamily="18" charset="0"/>
                          <a:cs typeface="Times New Roman" panose="02020603050405020304" pitchFamily="18" charset="0"/>
                        </a:rPr>
                        <a:t>- ba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vi-VN" sz="4000" b="1">
                          <a:effectLst/>
                          <a:latin typeface="Times New Roman" panose="02020603050405020304" pitchFamily="18" charset="0"/>
                          <a:ea typeface="Times New Roman" panose="02020603050405020304" pitchFamily="18" charset="0"/>
                          <a:cs typeface="Times New Roman" panose="02020603050405020304" pitchFamily="18" charset="0"/>
                        </a:rPr>
                        <a:t>- nội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vi-VN" sz="4000" b="1">
                          <a:effectLst/>
                          <a:latin typeface="Times New Roman" panose="02020603050405020304" pitchFamily="18" charset="0"/>
                          <a:ea typeface="Times New Roman" panose="02020603050405020304" pitchFamily="18" charset="0"/>
                          <a:cs typeface="Times New Roman" panose="02020603050405020304" pitchFamily="18" charset="0"/>
                        </a:rPr>
                        <a:t>- má</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bố, cha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bà nội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mẹ</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5882">
                <a:tc>
                  <a:txBody>
                    <a:bodyPr/>
                    <a:lstStyle/>
                    <a:p>
                      <a:pPr marL="342900" lvl="0" indent="-342900" algn="ctr">
                        <a:lnSpc>
                          <a:spcPct val="115000"/>
                        </a:lnSpc>
                        <a:spcAft>
                          <a:spcPts val="0"/>
                        </a:spcAft>
                        <a:buFont typeface="+mj-lt"/>
                        <a:buAutoNum type="alphaLcPeriod"/>
                        <a:tabLst>
                          <a:tab pos="1386840" algn="l"/>
                        </a:tabLst>
                      </a:pPr>
                      <a:r>
                        <a:rPr lang="vi-VN" sz="4000" b="1">
                          <a:effectLst/>
                          <a:latin typeface="Times New Roman" panose="02020603050405020304" pitchFamily="18" charset="0"/>
                          <a:ea typeface="Times New Roman" panose="02020603050405020304" pitchFamily="18" charset="0"/>
                          <a:cs typeface="Times New Roman" panose="02020603050405020304" pitchFamily="18" charset="0"/>
                        </a:rPr>
                        <a:t>c. - thiệt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lnSpc>
                          <a:spcPct val="115000"/>
                        </a:lnSpc>
                        <a:spcAft>
                          <a:spcPts val="0"/>
                        </a:spcAft>
                        <a:buFont typeface="+mj-lt"/>
                        <a:buAutoNum type="alphaLcPeriod"/>
                        <a:tabLst>
                          <a:tab pos="1386840" algn="l"/>
                        </a:tabLst>
                      </a:pPr>
                      <a:r>
                        <a:rPr lang="vi-VN" sz="4000" b="1">
                          <a:effectLst/>
                          <a:latin typeface="Times New Roman" panose="02020603050405020304" pitchFamily="18" charset="0"/>
                          <a:ea typeface="Times New Roman" panose="02020603050405020304" pitchFamily="18" charset="0"/>
                          <a:cs typeface="Times New Roman" panose="02020603050405020304" pitchFamily="18" charset="0"/>
                        </a:rPr>
                        <a:t>- gởi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lnSpc>
                          <a:spcPct val="115000"/>
                        </a:lnSpc>
                        <a:spcAft>
                          <a:spcPts val="0"/>
                        </a:spcAft>
                        <a:buFont typeface="+mj-lt"/>
                        <a:buAutoNum type="alphaLcPeriod"/>
                        <a:tabLst>
                          <a:tab pos="1386840" algn="l"/>
                        </a:tabLst>
                      </a:pPr>
                      <a:r>
                        <a:rPr lang="vi-VN" sz="4000" b="1">
                          <a:effectLst/>
                          <a:latin typeface="Times New Roman" panose="02020603050405020304" pitchFamily="18" charset="0"/>
                          <a:ea typeface="Times New Roman" panose="02020603050405020304" pitchFamily="18" charset="0"/>
                          <a:cs typeface="Times New Roman" panose="02020603050405020304" pitchFamily="18" charset="0"/>
                        </a:rPr>
                        <a:t>- mầy</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lnSpc>
                          <a:spcPct val="115000"/>
                        </a:lnSpc>
                        <a:spcAft>
                          <a:spcPts val="0"/>
                        </a:spcAft>
                        <a:buFont typeface="+mj-lt"/>
                        <a:buAutoNum type="alphaLcPeriod"/>
                        <a:tabLst>
                          <a:tab pos="1386840" algn="l"/>
                        </a:tabLst>
                      </a:pPr>
                      <a:r>
                        <a:rPr lang="vi-VN" sz="4000" b="1">
                          <a:effectLst/>
                          <a:latin typeface="Times New Roman" panose="02020603050405020304" pitchFamily="18" charset="0"/>
                          <a:ea typeface="Times New Roman" panose="02020603050405020304" pitchFamily="18" charset="0"/>
                          <a:cs typeface="Times New Roman" panose="02020603050405020304" pitchFamily="18" charset="0"/>
                        </a:rPr>
                        <a:t>- biểu</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lnSpc>
                          <a:spcPct val="115000"/>
                        </a:lnSpc>
                        <a:spcAft>
                          <a:spcPts val="0"/>
                        </a:spcAft>
                        <a:buFont typeface="+mj-lt"/>
                        <a:buAutoNum type="alphaLcPeriod"/>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thật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gửi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mày</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bảo</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90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flipH="1">
            <a:off x="5614635" y="1028700"/>
            <a:ext cx="10778787" cy="5173818"/>
          </a:xfrm>
          <a:custGeom>
            <a:avLst/>
            <a:gdLst/>
            <a:ahLst/>
            <a:cxnLst/>
            <a:rect l="l" t="t" r="r" b="b"/>
            <a:pathLst>
              <a:path w="10778787" h="5173818">
                <a:moveTo>
                  <a:pt x="10778787" y="0"/>
                </a:moveTo>
                <a:lnTo>
                  <a:pt x="0" y="0"/>
                </a:lnTo>
                <a:lnTo>
                  <a:pt x="0" y="5173818"/>
                </a:lnTo>
                <a:lnTo>
                  <a:pt x="10778787" y="5173818"/>
                </a:lnTo>
                <a:lnTo>
                  <a:pt x="10778787"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9237" y="2334195"/>
            <a:ext cx="5292138" cy="8793582"/>
          </a:xfrm>
          <a:custGeom>
            <a:avLst/>
            <a:gdLst/>
            <a:ahLst/>
            <a:cxnLst/>
            <a:rect l="l" t="t" r="r" b="b"/>
            <a:pathLst>
              <a:path w="5292138" h="8793582">
                <a:moveTo>
                  <a:pt x="0" y="0"/>
                </a:moveTo>
                <a:lnTo>
                  <a:pt x="5292138" y="0"/>
                </a:lnTo>
                <a:lnTo>
                  <a:pt x="5292138" y="8793582"/>
                </a:lnTo>
                <a:lnTo>
                  <a:pt x="0" y="87935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flipH="1">
            <a:off x="14995581" y="-604007"/>
            <a:ext cx="4527437" cy="3265414"/>
          </a:xfrm>
          <a:custGeom>
            <a:avLst/>
            <a:gdLst/>
            <a:ahLst/>
            <a:cxnLst/>
            <a:rect l="l" t="t" r="r" b="b"/>
            <a:pathLst>
              <a:path w="4527437" h="3265414">
                <a:moveTo>
                  <a:pt x="4527438" y="0"/>
                </a:moveTo>
                <a:lnTo>
                  <a:pt x="0" y="0"/>
                </a:lnTo>
                <a:lnTo>
                  <a:pt x="0" y="3265414"/>
                </a:lnTo>
                <a:lnTo>
                  <a:pt x="4527438" y="3265414"/>
                </a:lnTo>
                <a:lnTo>
                  <a:pt x="4527438"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6520148" y="2057723"/>
            <a:ext cx="9040636" cy="2898229"/>
          </a:xfrm>
          <a:prstGeom prst="rect">
            <a:avLst/>
          </a:prstGeom>
        </p:spPr>
        <p:txBody>
          <a:bodyPr wrap="square" lIns="0" tIns="0" rIns="0" bIns="0" rtlCol="0" anchor="t">
            <a:spAutoFit/>
          </a:bodyPr>
          <a:lstStyle/>
          <a:p>
            <a:pPr algn="ctr">
              <a:lnSpc>
                <a:spcPts val="11327"/>
              </a:lnSpc>
            </a:pPr>
            <a:r>
              <a:rPr lang="vi-VN" sz="8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Khám phá ngôn ngữ vùng miền</a:t>
            </a:r>
            <a:endParaRPr lang="en-US" sz="8091"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97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flipH="1">
            <a:off x="5614635" y="1028700"/>
            <a:ext cx="10778787" cy="5173818"/>
          </a:xfrm>
          <a:custGeom>
            <a:avLst/>
            <a:gdLst/>
            <a:ahLst/>
            <a:cxnLst/>
            <a:rect l="l" t="t" r="r" b="b"/>
            <a:pathLst>
              <a:path w="10778787" h="5173818">
                <a:moveTo>
                  <a:pt x="10778787" y="0"/>
                </a:moveTo>
                <a:lnTo>
                  <a:pt x="0" y="0"/>
                </a:lnTo>
                <a:lnTo>
                  <a:pt x="0" y="5173818"/>
                </a:lnTo>
                <a:lnTo>
                  <a:pt x="10778787" y="5173818"/>
                </a:lnTo>
                <a:lnTo>
                  <a:pt x="10778787"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89237" y="2334195"/>
            <a:ext cx="5292138" cy="8793582"/>
          </a:xfrm>
          <a:custGeom>
            <a:avLst/>
            <a:gdLst/>
            <a:ahLst/>
            <a:cxnLst/>
            <a:rect l="l" t="t" r="r" b="b"/>
            <a:pathLst>
              <a:path w="5292138" h="8793582">
                <a:moveTo>
                  <a:pt x="0" y="0"/>
                </a:moveTo>
                <a:lnTo>
                  <a:pt x="5292138" y="0"/>
                </a:lnTo>
                <a:lnTo>
                  <a:pt x="5292138" y="8793582"/>
                </a:lnTo>
                <a:lnTo>
                  <a:pt x="0" y="87935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flipH="1">
            <a:off x="14995581" y="-604007"/>
            <a:ext cx="4527437" cy="3265414"/>
          </a:xfrm>
          <a:custGeom>
            <a:avLst/>
            <a:gdLst/>
            <a:ahLst/>
            <a:cxnLst/>
            <a:rect l="l" t="t" r="r" b="b"/>
            <a:pathLst>
              <a:path w="4527437" h="3265414">
                <a:moveTo>
                  <a:pt x="4527438" y="0"/>
                </a:moveTo>
                <a:lnTo>
                  <a:pt x="0" y="0"/>
                </a:lnTo>
                <a:lnTo>
                  <a:pt x="0" y="3265414"/>
                </a:lnTo>
                <a:lnTo>
                  <a:pt x="4527438" y="3265414"/>
                </a:lnTo>
                <a:lnTo>
                  <a:pt x="4527438"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Rectangle 9"/>
          <p:cNvSpPr/>
          <p:nvPr/>
        </p:nvSpPr>
        <p:spPr>
          <a:xfrm>
            <a:off x="8680315" y="3015444"/>
            <a:ext cx="4647426" cy="1200329"/>
          </a:xfrm>
          <a:prstGeom prst="rect">
            <a:avLst/>
          </a:prstGeom>
        </p:spPr>
        <p:txBody>
          <a:bodyPr wrap="none">
            <a:spAutoFit/>
          </a:bodyPr>
          <a:lstStyle/>
          <a:p>
            <a:r>
              <a:rPr lang="vi-VN" sz="7200" b="1" u="sng" smtClean="0">
                <a:solidFill>
                  <a:schemeClr val="bg1"/>
                </a:solidFill>
                <a:latin typeface="Times New Roman" panose="02020603050405020304" pitchFamily="18" charset="0"/>
                <a:ea typeface="Times New Roman" panose="02020603050405020304" pitchFamily="18" charset="0"/>
              </a:rPr>
              <a:t>3. </a:t>
            </a:r>
            <a:r>
              <a:rPr lang="vi-VN" sz="7200" b="1" u="sng">
                <a:solidFill>
                  <a:schemeClr val="bg1"/>
                </a:solidFill>
                <a:latin typeface="Times New Roman" panose="02020603050405020304" pitchFamily="18" charset="0"/>
                <a:ea typeface="Times New Roman" panose="02020603050405020304" pitchFamily="18" charset="0"/>
              </a:rPr>
              <a:t>Bài tập 3</a:t>
            </a:r>
            <a:endParaRPr lang="en-GB" sz="9600">
              <a:solidFill>
                <a:schemeClr val="bg1"/>
              </a:solidFill>
            </a:endParaRPr>
          </a:p>
        </p:txBody>
      </p:sp>
    </p:spTree>
    <p:extLst>
      <p:ext uri="{BB962C8B-B14F-4D97-AF65-F5344CB8AC3E}">
        <p14:creationId xmlns:p14="http://schemas.microsoft.com/office/powerpoint/2010/main" val="466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5400000">
            <a:off x="4869163" y="-2343789"/>
            <a:ext cx="7875380" cy="15556307"/>
          </a:xfrm>
          <a:custGeom>
            <a:avLst/>
            <a:gdLst/>
            <a:ahLst/>
            <a:cxnLst/>
            <a:rect l="l" t="t" r="r" b="b"/>
            <a:pathLst>
              <a:path w="7875380" h="15556307">
                <a:moveTo>
                  <a:pt x="0" y="0"/>
                </a:moveTo>
                <a:lnTo>
                  <a:pt x="7875381" y="0"/>
                </a:lnTo>
                <a:lnTo>
                  <a:pt x="7875381" y="15556307"/>
                </a:lnTo>
                <a:lnTo>
                  <a:pt x="0" y="15556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558490" y="1900207"/>
            <a:ext cx="5027364" cy="8520955"/>
          </a:xfrm>
          <a:custGeom>
            <a:avLst/>
            <a:gdLst/>
            <a:ahLst/>
            <a:cxnLst/>
            <a:rect l="l" t="t" r="r" b="b"/>
            <a:pathLst>
              <a:path w="5027364" h="8520955">
                <a:moveTo>
                  <a:pt x="0" y="0"/>
                </a:moveTo>
                <a:lnTo>
                  <a:pt x="5027363" y="0"/>
                </a:lnTo>
                <a:lnTo>
                  <a:pt x="5027363" y="8520955"/>
                </a:lnTo>
                <a:lnTo>
                  <a:pt x="0" y="85209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666155" y="5895833"/>
            <a:ext cx="3219248" cy="4648733"/>
          </a:xfrm>
          <a:custGeom>
            <a:avLst/>
            <a:gdLst/>
            <a:ahLst/>
            <a:cxnLst/>
            <a:rect l="l" t="t" r="r" b="b"/>
            <a:pathLst>
              <a:path w="3219248" h="4648733">
                <a:moveTo>
                  <a:pt x="0" y="0"/>
                </a:moveTo>
                <a:lnTo>
                  <a:pt x="3219247" y="0"/>
                </a:lnTo>
                <a:lnTo>
                  <a:pt x="3219247" y="4648733"/>
                </a:lnTo>
                <a:lnTo>
                  <a:pt x="0" y="46487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Rectangle 11"/>
          <p:cNvSpPr/>
          <p:nvPr/>
        </p:nvSpPr>
        <p:spPr>
          <a:xfrm>
            <a:off x="2561992" y="2538062"/>
            <a:ext cx="9250439" cy="5927777"/>
          </a:xfrm>
          <a:prstGeom prst="rect">
            <a:avLst/>
          </a:prstGeom>
        </p:spPr>
        <p:txBody>
          <a:bodyPr wrap="square">
            <a:spAutoFit/>
          </a:bodyPr>
          <a:lstStyle/>
          <a:p>
            <a:pPr algn="just">
              <a:lnSpc>
                <a:spcPct val="115000"/>
              </a:lnSpc>
              <a:spcAft>
                <a:spcPts val="0"/>
              </a:spcAft>
              <a:tabLst>
                <a:tab pos="1386840" algn="l"/>
              </a:tabLst>
            </a:pPr>
            <a:r>
              <a:rPr lang="vi-VN" sz="4800">
                <a:latin typeface="Times New Roman" panose="02020603050405020304" pitchFamily="18" charset="0"/>
                <a:ea typeface="Times New Roman" panose="02020603050405020304" pitchFamily="18" charset="0"/>
                <a:cs typeface="Times New Roman" panose="02020603050405020304" pitchFamily="18" charset="0"/>
              </a:rPr>
              <a:t>- Các biệt ngữ xã hội trong những câu đã cho:</a:t>
            </a:r>
            <a:endParaRPr lang="en-GB" sz="480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4800">
                <a:latin typeface="Times New Roman" panose="02020603050405020304" pitchFamily="18" charset="0"/>
                <a:ea typeface="Times New Roman" panose="02020603050405020304" pitchFamily="18" charset="0"/>
                <a:cs typeface="Times New Roman" panose="02020603050405020304" pitchFamily="18" charset="0"/>
              </a:rPr>
              <a:t>+</a:t>
            </a:r>
            <a:r>
              <a:rPr lang="vi-VN" sz="4800" i="1">
                <a:latin typeface="Times New Roman" panose="02020603050405020304" pitchFamily="18" charset="0"/>
                <a:ea typeface="Times New Roman" panose="02020603050405020304" pitchFamily="18" charset="0"/>
                <a:cs typeface="Times New Roman" panose="02020603050405020304" pitchFamily="18" charset="0"/>
              </a:rPr>
              <a:t> </a:t>
            </a:r>
            <a:r>
              <a:rPr lang="vi-VN" sz="4800" b="1" i="1">
                <a:latin typeface="Times New Roman" panose="02020603050405020304" pitchFamily="18" charset="0"/>
                <a:ea typeface="Times New Roman" panose="02020603050405020304" pitchFamily="18" charset="0"/>
                <a:cs typeface="Times New Roman" panose="02020603050405020304" pitchFamily="18" charset="0"/>
              </a:rPr>
              <a:t>bỉ</a:t>
            </a:r>
            <a:r>
              <a:rPr lang="vi-VN" sz="4800">
                <a:latin typeface="Times New Roman" panose="02020603050405020304" pitchFamily="18" charset="0"/>
                <a:ea typeface="Times New Roman" panose="02020603050405020304" pitchFamily="18" charset="0"/>
                <a:cs typeface="Times New Roman" panose="02020603050405020304" pitchFamily="18" charset="0"/>
              </a:rPr>
              <a:t>: đàn bà, con gái</a:t>
            </a:r>
            <a:endParaRPr lang="en-GB" sz="480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4800">
                <a:latin typeface="Times New Roman" panose="02020603050405020304" pitchFamily="18" charset="0"/>
                <a:ea typeface="Times New Roman" panose="02020603050405020304" pitchFamily="18" charset="0"/>
                <a:cs typeface="Times New Roman" panose="02020603050405020304" pitchFamily="18" charset="0"/>
              </a:rPr>
              <a:t>+ </a:t>
            </a:r>
            <a:r>
              <a:rPr lang="vi-VN" sz="4800" b="1" i="1">
                <a:latin typeface="Times New Roman" panose="02020603050405020304" pitchFamily="18" charset="0"/>
                <a:ea typeface="Times New Roman" panose="02020603050405020304" pitchFamily="18" charset="0"/>
                <a:cs typeface="Times New Roman" panose="02020603050405020304" pitchFamily="18" charset="0"/>
              </a:rPr>
              <a:t>hắc</a:t>
            </a:r>
            <a:r>
              <a:rPr lang="vi-VN" sz="4800">
                <a:latin typeface="Times New Roman" panose="02020603050405020304" pitchFamily="18" charset="0"/>
                <a:ea typeface="Times New Roman" panose="02020603050405020304" pitchFamily="18" charset="0"/>
                <a:cs typeface="Times New Roman" panose="02020603050405020304" pitchFamily="18" charset="0"/>
              </a:rPr>
              <a:t>: cẩn thận, khôn ngoan</a:t>
            </a:r>
            <a:endParaRPr lang="en-GB" sz="480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4800">
                <a:latin typeface="Times New Roman" panose="02020603050405020304" pitchFamily="18" charset="0"/>
                <a:ea typeface="Times New Roman" panose="02020603050405020304" pitchFamily="18" charset="0"/>
                <a:cs typeface="Times New Roman" panose="02020603050405020304" pitchFamily="18" charset="0"/>
              </a:rPr>
              <a:t>+ </a:t>
            </a:r>
            <a:r>
              <a:rPr lang="vi-VN" sz="4800" b="1" i="1">
                <a:latin typeface="Times New Roman" panose="02020603050405020304" pitchFamily="18" charset="0"/>
                <a:ea typeface="Times New Roman" panose="02020603050405020304" pitchFamily="18" charset="0"/>
                <a:cs typeface="Times New Roman" panose="02020603050405020304" pitchFamily="18" charset="0"/>
              </a:rPr>
              <a:t>cá</a:t>
            </a:r>
            <a:r>
              <a:rPr lang="vi-VN" sz="4800">
                <a:latin typeface="Times New Roman" panose="02020603050405020304" pitchFamily="18" charset="0"/>
                <a:ea typeface="Times New Roman" panose="02020603050405020304" pitchFamily="18" charset="0"/>
                <a:cs typeface="Times New Roman" panose="02020603050405020304" pitchFamily="18" charset="0"/>
              </a:rPr>
              <a:t>: ví tiền</a:t>
            </a:r>
            <a:endParaRPr lang="en-GB" sz="480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4800">
                <a:latin typeface="Times New Roman" panose="02020603050405020304" pitchFamily="18" charset="0"/>
                <a:ea typeface="Times New Roman" panose="02020603050405020304" pitchFamily="18" charset="0"/>
                <a:cs typeface="Times New Roman" panose="02020603050405020304" pitchFamily="18" charset="0"/>
              </a:rPr>
              <a:t>+ </a:t>
            </a:r>
            <a:r>
              <a:rPr lang="vi-VN" sz="4800" b="1" i="1">
                <a:latin typeface="Times New Roman" panose="02020603050405020304" pitchFamily="18" charset="0"/>
                <a:ea typeface="Times New Roman" panose="02020603050405020304" pitchFamily="18" charset="0"/>
                <a:cs typeface="Times New Roman" panose="02020603050405020304" pitchFamily="18" charset="0"/>
              </a:rPr>
              <a:t>vỏ lõi</a:t>
            </a:r>
            <a:r>
              <a:rPr lang="vi-VN" sz="4800">
                <a:latin typeface="Times New Roman" panose="02020603050405020304" pitchFamily="18" charset="0"/>
                <a:ea typeface="Times New Roman" panose="02020603050405020304" pitchFamily="18" charset="0"/>
                <a:cs typeface="Times New Roman" panose="02020603050405020304" pitchFamily="18" charset="0"/>
              </a:rPr>
              <a:t>: kẻ cắp nhỏ tuổi</a:t>
            </a:r>
            <a:endParaRPr lang="en-GB" sz="4800">
              <a:latin typeface="Times New Roman" panose="02020603050405020304" pitchFamily="18" charset="0"/>
              <a:ea typeface="Times New Roman" panose="02020603050405020304" pitchFamily="18" charset="0"/>
            </a:endParaRPr>
          </a:p>
          <a:p>
            <a:r>
              <a:rPr lang="vi-VN" sz="4800">
                <a:latin typeface="Times New Roman" panose="02020603050405020304" pitchFamily="18" charset="0"/>
                <a:ea typeface="Times New Roman" panose="02020603050405020304" pitchFamily="18" charset="0"/>
              </a:rPr>
              <a:t>+ </a:t>
            </a:r>
            <a:r>
              <a:rPr lang="vi-VN" sz="4800" b="1" i="1">
                <a:latin typeface="Times New Roman" panose="02020603050405020304" pitchFamily="18" charset="0"/>
                <a:ea typeface="Times New Roman" panose="02020603050405020304" pitchFamily="18" charset="0"/>
              </a:rPr>
              <a:t>mõi</a:t>
            </a:r>
            <a:r>
              <a:rPr lang="vi-VN" sz="4800">
                <a:latin typeface="Times New Roman" panose="02020603050405020304" pitchFamily="18" charset="0"/>
                <a:ea typeface="Times New Roman" panose="02020603050405020304" pitchFamily="18" charset="0"/>
              </a:rPr>
              <a:t>: lấy cắp</a:t>
            </a:r>
            <a:endParaRPr lang="en-GB" sz="4800"/>
          </a:p>
        </p:txBody>
      </p:sp>
    </p:spTree>
    <p:extLst>
      <p:ext uri="{BB962C8B-B14F-4D97-AF65-F5344CB8AC3E}">
        <p14:creationId xmlns:p14="http://schemas.microsoft.com/office/powerpoint/2010/main" val="40169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5400000">
            <a:off x="4869163" y="-2343789"/>
            <a:ext cx="7875380" cy="15556307"/>
          </a:xfrm>
          <a:custGeom>
            <a:avLst/>
            <a:gdLst/>
            <a:ahLst/>
            <a:cxnLst/>
            <a:rect l="l" t="t" r="r" b="b"/>
            <a:pathLst>
              <a:path w="7875380" h="15556307">
                <a:moveTo>
                  <a:pt x="0" y="0"/>
                </a:moveTo>
                <a:lnTo>
                  <a:pt x="7875381" y="0"/>
                </a:lnTo>
                <a:lnTo>
                  <a:pt x="7875381" y="15556307"/>
                </a:lnTo>
                <a:lnTo>
                  <a:pt x="0" y="15556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558490" y="1900207"/>
            <a:ext cx="5027364" cy="8520955"/>
          </a:xfrm>
          <a:custGeom>
            <a:avLst/>
            <a:gdLst/>
            <a:ahLst/>
            <a:cxnLst/>
            <a:rect l="l" t="t" r="r" b="b"/>
            <a:pathLst>
              <a:path w="5027364" h="8520955">
                <a:moveTo>
                  <a:pt x="0" y="0"/>
                </a:moveTo>
                <a:lnTo>
                  <a:pt x="5027363" y="0"/>
                </a:lnTo>
                <a:lnTo>
                  <a:pt x="5027363" y="8520955"/>
                </a:lnTo>
                <a:lnTo>
                  <a:pt x="0" y="85209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666155" y="5895833"/>
            <a:ext cx="3219248" cy="4648733"/>
          </a:xfrm>
          <a:custGeom>
            <a:avLst/>
            <a:gdLst/>
            <a:ahLst/>
            <a:cxnLst/>
            <a:rect l="l" t="t" r="r" b="b"/>
            <a:pathLst>
              <a:path w="3219248" h="4648733">
                <a:moveTo>
                  <a:pt x="0" y="0"/>
                </a:moveTo>
                <a:lnTo>
                  <a:pt x="3219247" y="0"/>
                </a:lnTo>
                <a:lnTo>
                  <a:pt x="3219247" y="4648733"/>
                </a:lnTo>
                <a:lnTo>
                  <a:pt x="0" y="46487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Rectangle 11"/>
          <p:cNvSpPr/>
          <p:nvPr/>
        </p:nvSpPr>
        <p:spPr>
          <a:xfrm>
            <a:off x="3218809" y="2785514"/>
            <a:ext cx="9144000" cy="5543056"/>
          </a:xfrm>
          <a:prstGeom prst="rect">
            <a:avLst/>
          </a:prstGeom>
        </p:spPr>
        <p:txBody>
          <a:bodyPr>
            <a:spAutoFit/>
          </a:bodyPr>
          <a:lstStyle/>
          <a:p>
            <a:pPr algn="just">
              <a:lnSpc>
                <a:spcPct val="115000"/>
              </a:lnSpc>
              <a:tabLst>
                <a:tab pos="1386840" algn="l"/>
              </a:tabLst>
            </a:pPr>
            <a:r>
              <a:rPr lang="vi-VN" sz="4400">
                <a:latin typeface="Times New Roman" panose="02020603050405020304" pitchFamily="18" charset="0"/>
                <a:cs typeface="Times New Roman" panose="02020603050405020304" pitchFamily="18" charset="0"/>
              </a:rPr>
              <a:t>- </a:t>
            </a:r>
            <a:r>
              <a:rPr lang="vi-VN" sz="4400" b="1">
                <a:latin typeface="Times New Roman" panose="02020603050405020304" pitchFamily="18" charset="0"/>
                <a:cs typeface="Times New Roman" panose="02020603050405020304" pitchFamily="18" charset="0"/>
              </a:rPr>
              <a:t>Tác dụng</a:t>
            </a:r>
            <a:r>
              <a:rPr lang="vi-VN" sz="4400">
                <a:latin typeface="Times New Roman" panose="02020603050405020304" pitchFamily="18" charset="0"/>
                <a:cs typeface="Times New Roman" panose="02020603050405020304" pitchFamily="18" charset="0"/>
              </a:rPr>
              <a:t>: góp phần thể hiện đặc điểm nhân vật được nói đến: Đó là những kẻ thuộc giới lưu manh, trộm cắp. Việc chúng đặt ra và sử dụng biệt ngữ xã hội (với nghĩa đã chỉ ra) trong giao tiếp là nhằm che dấu những việc làm xấu xa, tội lỗi của mình.</a:t>
            </a:r>
            <a:endParaRPr lang="en-GB" sz="44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A9F9B"/>
        </a:solidFill>
        <a:effectLst/>
      </p:bgPr>
    </p:bg>
    <p:spTree>
      <p:nvGrpSpPr>
        <p:cNvPr id="1" name=""/>
        <p:cNvGrpSpPr/>
        <p:nvPr/>
      </p:nvGrpSpPr>
      <p:grpSpPr>
        <a:xfrm>
          <a:off x="0" y="0"/>
          <a:ext cx="0" cy="0"/>
          <a:chOff x="0" y="0"/>
          <a:chExt cx="0" cy="0"/>
        </a:xfrm>
      </p:grpSpPr>
      <p:sp>
        <p:nvSpPr>
          <p:cNvPr id="2" name="Freeform 2"/>
          <p:cNvSpPr/>
          <p:nvPr/>
        </p:nvSpPr>
        <p:spPr>
          <a:xfrm flipV="1">
            <a:off x="5329177" y="1562098"/>
            <a:ext cx="12958823" cy="6788723"/>
          </a:xfrm>
          <a:custGeom>
            <a:avLst/>
            <a:gdLst/>
            <a:ahLst/>
            <a:cxnLst/>
            <a:rect l="l" t="t" r="r" b="b"/>
            <a:pathLst>
              <a:path w="8954661" h="5395183">
                <a:moveTo>
                  <a:pt x="0" y="5395184"/>
                </a:moveTo>
                <a:lnTo>
                  <a:pt x="8954660" y="5395184"/>
                </a:lnTo>
                <a:lnTo>
                  <a:pt x="8954660" y="0"/>
                </a:lnTo>
                <a:lnTo>
                  <a:pt x="0" y="0"/>
                </a:lnTo>
                <a:lnTo>
                  <a:pt x="0" y="5395184"/>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6282" y="6052137"/>
            <a:ext cx="5431312" cy="4190827"/>
          </a:xfrm>
          <a:custGeom>
            <a:avLst/>
            <a:gdLst/>
            <a:ahLst/>
            <a:cxnLst/>
            <a:rect l="l" t="t" r="r" b="b"/>
            <a:pathLst>
              <a:path w="5431312" h="4190827">
                <a:moveTo>
                  <a:pt x="0" y="0"/>
                </a:moveTo>
                <a:lnTo>
                  <a:pt x="5431312" y="0"/>
                </a:lnTo>
                <a:lnTo>
                  <a:pt x="5431312" y="4190827"/>
                </a:lnTo>
                <a:lnTo>
                  <a:pt x="0" y="41908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29478" y="-669140"/>
            <a:ext cx="5082613" cy="4415520"/>
          </a:xfrm>
          <a:custGeom>
            <a:avLst/>
            <a:gdLst/>
            <a:ahLst/>
            <a:cxnLst/>
            <a:rect l="l" t="t" r="r" b="b"/>
            <a:pathLst>
              <a:path w="5082613" h="4415520">
                <a:moveTo>
                  <a:pt x="0" y="0"/>
                </a:moveTo>
                <a:lnTo>
                  <a:pt x="5082613" y="0"/>
                </a:lnTo>
                <a:lnTo>
                  <a:pt x="5082613" y="4415519"/>
                </a:lnTo>
                <a:lnTo>
                  <a:pt x="0" y="44155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7138629"/>
            <a:ext cx="7748797" cy="8805451"/>
          </a:xfrm>
          <a:custGeom>
            <a:avLst/>
            <a:gdLst/>
            <a:ahLst/>
            <a:cxnLst/>
            <a:rect l="l" t="t" r="r" b="b"/>
            <a:pathLst>
              <a:path w="7748797" h="8805451">
                <a:moveTo>
                  <a:pt x="7748797" y="0"/>
                </a:moveTo>
                <a:lnTo>
                  <a:pt x="0" y="0"/>
                </a:lnTo>
                <a:lnTo>
                  <a:pt x="0" y="8805451"/>
                </a:lnTo>
                <a:lnTo>
                  <a:pt x="7748797" y="8805451"/>
                </a:lnTo>
                <a:lnTo>
                  <a:pt x="774879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5393319" y="3510049"/>
            <a:ext cx="9905663" cy="2954655"/>
          </a:xfrm>
          <a:prstGeom prst="rect">
            <a:avLst/>
          </a:prstGeom>
        </p:spPr>
        <p:txBody>
          <a:bodyPr wrap="square" lIns="0" tIns="0" rIns="0" bIns="0" rtlCol="0" anchor="t">
            <a:spAutoFit/>
          </a:bodyPr>
          <a:lstStyle/>
          <a:p>
            <a:pPr algn="ctr"/>
            <a:r>
              <a:rPr lang="vi-VN"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HOẠT ĐỘNG </a:t>
            </a:r>
            <a:r>
              <a:rPr lang="vi-VN" sz="9600" b="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4 </a:t>
            </a:r>
            <a:r>
              <a:rPr lang="vi-VN"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VẬN DỤNG</a:t>
            </a:r>
            <a:endParaRPr lang="en-GB"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534337">
            <a:off x="13238596" y="1088547"/>
            <a:ext cx="2090482" cy="2281563"/>
          </a:xfrm>
          <a:custGeom>
            <a:avLst/>
            <a:gdLst/>
            <a:ahLst/>
            <a:cxnLst/>
            <a:rect l="l" t="t" r="r" b="b"/>
            <a:pathLst>
              <a:path w="2090482" h="2281563">
                <a:moveTo>
                  <a:pt x="0" y="0"/>
                </a:moveTo>
                <a:lnTo>
                  <a:pt x="2090482" y="0"/>
                </a:lnTo>
                <a:lnTo>
                  <a:pt x="2090482" y="2281563"/>
                </a:lnTo>
                <a:lnTo>
                  <a:pt x="0" y="22815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38908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59994"/>
        </a:solidFill>
        <a:effectLst/>
      </p:bgPr>
    </p:bg>
    <p:spTree>
      <p:nvGrpSpPr>
        <p:cNvPr id="1" name=""/>
        <p:cNvGrpSpPr/>
        <p:nvPr/>
      </p:nvGrpSpPr>
      <p:grpSpPr>
        <a:xfrm>
          <a:off x="0" y="0"/>
          <a:ext cx="0" cy="0"/>
          <a:chOff x="0" y="0"/>
          <a:chExt cx="0" cy="0"/>
        </a:xfrm>
      </p:grpSpPr>
      <p:sp>
        <p:nvSpPr>
          <p:cNvPr id="2" name="Freeform 2"/>
          <p:cNvSpPr/>
          <p:nvPr/>
        </p:nvSpPr>
        <p:spPr>
          <a:xfrm flipV="1">
            <a:off x="5235472" y="2062624"/>
            <a:ext cx="12023828" cy="7244357"/>
          </a:xfrm>
          <a:custGeom>
            <a:avLst/>
            <a:gdLst/>
            <a:ahLst/>
            <a:cxnLst/>
            <a:rect l="l" t="t" r="r" b="b"/>
            <a:pathLst>
              <a:path w="12023828" h="7244357">
                <a:moveTo>
                  <a:pt x="0" y="7244357"/>
                </a:moveTo>
                <a:lnTo>
                  <a:pt x="12023828" y="7244357"/>
                </a:lnTo>
                <a:lnTo>
                  <a:pt x="12023828" y="0"/>
                </a:lnTo>
                <a:lnTo>
                  <a:pt x="0" y="0"/>
                </a:lnTo>
                <a:lnTo>
                  <a:pt x="0" y="7244357"/>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192160" y="-1008962"/>
            <a:ext cx="5287772" cy="4593752"/>
          </a:xfrm>
          <a:custGeom>
            <a:avLst/>
            <a:gdLst/>
            <a:ahLst/>
            <a:cxnLst/>
            <a:rect l="l" t="t" r="r" b="b"/>
            <a:pathLst>
              <a:path w="5287772" h="4593752">
                <a:moveTo>
                  <a:pt x="0" y="0"/>
                </a:moveTo>
                <a:lnTo>
                  <a:pt x="5287773" y="0"/>
                </a:lnTo>
                <a:lnTo>
                  <a:pt x="5287773" y="4593752"/>
                </a:lnTo>
                <a:lnTo>
                  <a:pt x="0" y="45937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451726" y="2393572"/>
            <a:ext cx="4958917" cy="8523138"/>
          </a:xfrm>
          <a:custGeom>
            <a:avLst/>
            <a:gdLst/>
            <a:ahLst/>
            <a:cxnLst/>
            <a:rect l="l" t="t" r="r" b="b"/>
            <a:pathLst>
              <a:path w="4958917" h="8523138">
                <a:moveTo>
                  <a:pt x="4958917" y="0"/>
                </a:moveTo>
                <a:lnTo>
                  <a:pt x="0" y="0"/>
                </a:lnTo>
                <a:lnTo>
                  <a:pt x="0" y="8523138"/>
                </a:lnTo>
                <a:lnTo>
                  <a:pt x="4958917" y="8523138"/>
                </a:lnTo>
                <a:lnTo>
                  <a:pt x="495891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Rectangle 8"/>
          <p:cNvSpPr/>
          <p:nvPr/>
        </p:nvSpPr>
        <p:spPr>
          <a:xfrm>
            <a:off x="6013671" y="4152900"/>
            <a:ext cx="7848600" cy="3785652"/>
          </a:xfrm>
          <a:prstGeom prst="rect">
            <a:avLst/>
          </a:prstGeom>
        </p:spPr>
        <p:txBody>
          <a:bodyPr wrap="square">
            <a:spAutoFit/>
          </a:bodyPr>
          <a:lstStyle/>
          <a:p>
            <a:pPr algn="just"/>
            <a:r>
              <a:rPr lang="vi-VN" sz="4800" b="1" u="sng">
                <a:solidFill>
                  <a:srgbClr val="0070C0"/>
                </a:solidFill>
                <a:latin typeface="Times New Roman" panose="02020603050405020304" pitchFamily="18" charset="0"/>
                <a:ea typeface="Calibri" panose="020F0502020204030204" pitchFamily="34" charset="0"/>
              </a:rPr>
              <a:t>Bài tập 4 trang 20:</a:t>
            </a:r>
            <a:r>
              <a:rPr lang="vi-VN" sz="4800">
                <a:solidFill>
                  <a:srgbClr val="0070C0"/>
                </a:solidFill>
                <a:latin typeface="Times New Roman" panose="02020603050405020304" pitchFamily="18" charset="0"/>
                <a:ea typeface="Times New Roman" panose="02020603050405020304" pitchFamily="18" charset="0"/>
              </a:rPr>
              <a:t> </a:t>
            </a:r>
            <a:r>
              <a:rPr lang="vi-VN" sz="4800">
                <a:solidFill>
                  <a:srgbClr val="0D0D0D"/>
                </a:solidFill>
                <a:latin typeface="Times New Roman" panose="02020603050405020304" pitchFamily="18" charset="0"/>
                <a:ea typeface="Calibri" panose="020F0502020204030204" pitchFamily="34" charset="0"/>
              </a:rPr>
              <a:t>Viết một đoạn văn (khoảng 6 – 8 dòng) nêu ý kiến của em về hiện tượng sử dụng biệt ngữ xã hội trên mạng xã hội hiện nay.</a:t>
            </a:r>
            <a:endParaRPr lang="en-GB" sz="4800"/>
          </a:p>
        </p:txBody>
      </p:sp>
    </p:spTree>
    <p:extLst>
      <p:ext uri="{BB962C8B-B14F-4D97-AF65-F5344CB8AC3E}">
        <p14:creationId xmlns:p14="http://schemas.microsoft.com/office/powerpoint/2010/main" val="97565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a:off x="2123785" y="2105841"/>
            <a:ext cx="13802840" cy="7436280"/>
          </a:xfrm>
          <a:custGeom>
            <a:avLst/>
            <a:gdLst/>
            <a:ahLst/>
            <a:cxnLst/>
            <a:rect l="l" t="t" r="r" b="b"/>
            <a:pathLst>
              <a:path w="13802840" h="7436280">
                <a:moveTo>
                  <a:pt x="0" y="0"/>
                </a:moveTo>
                <a:lnTo>
                  <a:pt x="13802840" y="0"/>
                </a:lnTo>
                <a:lnTo>
                  <a:pt x="13802840" y="7436281"/>
                </a:lnTo>
                <a:lnTo>
                  <a:pt x="0" y="74362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5399811" y="-5691045"/>
            <a:ext cx="7748797" cy="8805451"/>
          </a:xfrm>
          <a:custGeom>
            <a:avLst/>
            <a:gdLst/>
            <a:ahLst/>
            <a:cxnLst/>
            <a:rect l="l" t="t" r="r" b="b"/>
            <a:pathLst>
              <a:path w="7748797" h="8805451">
                <a:moveTo>
                  <a:pt x="7748796" y="0"/>
                </a:moveTo>
                <a:lnTo>
                  <a:pt x="0" y="0"/>
                </a:lnTo>
                <a:lnTo>
                  <a:pt x="0" y="8805451"/>
                </a:lnTo>
                <a:lnTo>
                  <a:pt x="7748796" y="8805451"/>
                </a:lnTo>
                <a:lnTo>
                  <a:pt x="7748796"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3789156" y="457241"/>
            <a:ext cx="10829211" cy="4308463"/>
          </a:xfrm>
          <a:custGeom>
            <a:avLst/>
            <a:gdLst/>
            <a:ahLst/>
            <a:cxnLst/>
            <a:rect l="l" t="t" r="r" b="b"/>
            <a:pathLst>
              <a:path w="8975965" h="4308463">
                <a:moveTo>
                  <a:pt x="0" y="0"/>
                </a:moveTo>
                <a:lnTo>
                  <a:pt x="8975965" y="0"/>
                </a:lnTo>
                <a:lnTo>
                  <a:pt x="8975965" y="4308464"/>
                </a:lnTo>
                <a:lnTo>
                  <a:pt x="0" y="43084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676316" y="1480882"/>
            <a:ext cx="3894283" cy="8255880"/>
          </a:xfrm>
          <a:custGeom>
            <a:avLst/>
            <a:gdLst/>
            <a:ahLst/>
            <a:cxnLst/>
            <a:rect l="l" t="t" r="r" b="b"/>
            <a:pathLst>
              <a:path w="3894283" h="8255880">
                <a:moveTo>
                  <a:pt x="0" y="0"/>
                </a:moveTo>
                <a:lnTo>
                  <a:pt x="3894283" y="0"/>
                </a:lnTo>
                <a:lnTo>
                  <a:pt x="3894283" y="8255880"/>
                </a:lnTo>
                <a:lnTo>
                  <a:pt x="0" y="825588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4009161" y="1968372"/>
            <a:ext cx="3036922" cy="6456357"/>
          </a:xfrm>
          <a:custGeom>
            <a:avLst/>
            <a:gdLst/>
            <a:ahLst/>
            <a:cxnLst/>
            <a:rect l="l" t="t" r="r" b="b"/>
            <a:pathLst>
              <a:path w="3036922" h="6456357">
                <a:moveTo>
                  <a:pt x="0" y="0"/>
                </a:moveTo>
                <a:lnTo>
                  <a:pt x="3036922" y="0"/>
                </a:lnTo>
                <a:lnTo>
                  <a:pt x="3036922" y="6456357"/>
                </a:lnTo>
                <a:lnTo>
                  <a:pt x="0" y="64563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2362759" y="839582"/>
            <a:ext cx="13563866" cy="2442976"/>
          </a:xfrm>
          <a:prstGeom prst="rect">
            <a:avLst/>
          </a:prstGeom>
        </p:spPr>
        <p:txBody>
          <a:bodyPr wrap="square" lIns="0" tIns="0" rIns="0" bIns="0" rtlCol="0" anchor="t">
            <a:spAutoFit/>
          </a:bodyPr>
          <a:lstStyle/>
          <a:p>
            <a:pPr algn="ctr">
              <a:lnSpc>
                <a:spcPts val="22399"/>
              </a:lnSpc>
            </a:pPr>
            <a:r>
              <a:rPr lang="en-US" sz="8000" b="1">
                <a:solidFill>
                  <a:schemeClr val="bg1"/>
                </a:solidFill>
                <a:latin typeface="Times New Roman" panose="02020603050405020304" pitchFamily="18" charset="0"/>
                <a:cs typeface="Times New Roman" panose="02020603050405020304" pitchFamily="18" charset="0"/>
              </a:rPr>
              <a:t>Yêu cầu của đoạn văn</a:t>
            </a:r>
            <a:endParaRPr lang="en-US" sz="11500">
              <a:solidFill>
                <a:schemeClr val="bg1"/>
              </a:solidFill>
              <a:latin typeface="Times New Roman" panose="02020603050405020304" pitchFamily="18" charset="0"/>
              <a:cs typeface="Times New Roman" panose="02020603050405020304" pitchFamily="18" charset="0"/>
            </a:endParaRPr>
          </a:p>
        </p:txBody>
      </p:sp>
      <p:sp>
        <p:nvSpPr>
          <p:cNvPr id="10" name="TextBox 10"/>
          <p:cNvSpPr txBox="1"/>
          <p:nvPr/>
        </p:nvSpPr>
        <p:spPr>
          <a:xfrm>
            <a:off x="4446108" y="4812064"/>
            <a:ext cx="9755001" cy="2769989"/>
          </a:xfrm>
          <a:prstGeom prst="rect">
            <a:avLst/>
          </a:prstGeom>
        </p:spPr>
        <p:txBody>
          <a:bodyPr wrap="square" lIns="0" tIns="0" rIns="0" bIns="0" rtlCol="0" anchor="t">
            <a:spAutoFit/>
          </a:bodyPr>
          <a:lstStyle/>
          <a:p>
            <a:pPr algn="ctr"/>
            <a:r>
              <a:rPr lang="en-US" sz="6000" b="1" i="1">
                <a:latin typeface="Times New Roman" panose="02020603050405020304" pitchFamily="18" charset="0"/>
                <a:cs typeface="Times New Roman" panose="02020603050405020304" pitchFamily="18" charset="0"/>
              </a:rPr>
              <a:t>Hình thức:</a:t>
            </a:r>
            <a:r>
              <a:rPr lang="en-US" sz="6000">
                <a:latin typeface="Times New Roman" panose="02020603050405020304" pitchFamily="18" charset="0"/>
                <a:cs typeface="Times New Roman" panose="02020603050405020304" pitchFamily="18" charset="0"/>
              </a:rPr>
              <a:t> là một đoạn văn nghị luận về một hiện tượng đời sống, có độ dài từ 6-8 dòng.</a:t>
            </a:r>
            <a:endParaRPr lang="en-US" sz="5400">
              <a:solidFill>
                <a:srgbClr val="31313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4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9A6A3"/>
        </a:solidFill>
        <a:effectLst/>
      </p:bgPr>
    </p:bg>
    <p:spTree>
      <p:nvGrpSpPr>
        <p:cNvPr id="1" name=""/>
        <p:cNvGrpSpPr/>
        <p:nvPr/>
      </p:nvGrpSpPr>
      <p:grpSpPr>
        <a:xfrm>
          <a:off x="0" y="0"/>
          <a:ext cx="0" cy="0"/>
          <a:chOff x="0" y="0"/>
          <a:chExt cx="0" cy="0"/>
        </a:xfrm>
      </p:grpSpPr>
      <p:sp>
        <p:nvSpPr>
          <p:cNvPr id="2" name="Freeform 2"/>
          <p:cNvSpPr/>
          <p:nvPr/>
        </p:nvSpPr>
        <p:spPr>
          <a:xfrm>
            <a:off x="1463937" y="1082726"/>
            <a:ext cx="15491012" cy="8229600"/>
          </a:xfrm>
          <a:custGeom>
            <a:avLst/>
            <a:gdLst/>
            <a:ahLst/>
            <a:cxnLst/>
            <a:rect l="l" t="t" r="r" b="b"/>
            <a:pathLst>
              <a:path w="15491012" h="8229600">
                <a:moveTo>
                  <a:pt x="0" y="0"/>
                </a:moveTo>
                <a:lnTo>
                  <a:pt x="15491012" y="0"/>
                </a:lnTo>
                <a:lnTo>
                  <a:pt x="15491012" y="8229600"/>
                </a:lnTo>
                <a:lnTo>
                  <a:pt x="0" y="82296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5466345" y="5472474"/>
            <a:ext cx="7748797" cy="8805451"/>
          </a:xfrm>
          <a:custGeom>
            <a:avLst/>
            <a:gdLst/>
            <a:ahLst/>
            <a:cxnLst/>
            <a:rect l="l" t="t" r="r" b="b"/>
            <a:pathLst>
              <a:path w="7748797" h="8805451">
                <a:moveTo>
                  <a:pt x="7748797" y="0"/>
                </a:moveTo>
                <a:lnTo>
                  <a:pt x="0" y="0"/>
                </a:lnTo>
                <a:lnTo>
                  <a:pt x="0" y="8805451"/>
                </a:lnTo>
                <a:lnTo>
                  <a:pt x="7748797" y="8805451"/>
                </a:lnTo>
                <a:lnTo>
                  <a:pt x="7748797"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15016" y="1880964"/>
            <a:ext cx="4947681" cy="7209735"/>
          </a:xfrm>
          <a:custGeom>
            <a:avLst/>
            <a:gdLst/>
            <a:ahLst/>
            <a:cxnLst/>
            <a:rect l="l" t="t" r="r" b="b"/>
            <a:pathLst>
              <a:path w="4947681" h="7209735">
                <a:moveTo>
                  <a:pt x="0" y="0"/>
                </a:moveTo>
                <a:lnTo>
                  <a:pt x="4947680" y="0"/>
                </a:lnTo>
                <a:lnTo>
                  <a:pt x="4947680" y="7209735"/>
                </a:lnTo>
                <a:lnTo>
                  <a:pt x="0" y="72097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4385011" y="447567"/>
            <a:ext cx="4193449" cy="5137457"/>
          </a:xfrm>
          <a:custGeom>
            <a:avLst/>
            <a:gdLst/>
            <a:ahLst/>
            <a:cxnLst/>
            <a:rect l="l" t="t" r="r" b="b"/>
            <a:pathLst>
              <a:path w="4193449" h="5137457">
                <a:moveTo>
                  <a:pt x="0" y="0"/>
                </a:moveTo>
                <a:lnTo>
                  <a:pt x="4193449" y="0"/>
                </a:lnTo>
                <a:lnTo>
                  <a:pt x="4193449" y="5137456"/>
                </a:lnTo>
                <a:lnTo>
                  <a:pt x="0" y="51374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5648602" y="1880964"/>
            <a:ext cx="8424703" cy="6647974"/>
          </a:xfrm>
          <a:prstGeom prst="rect">
            <a:avLst/>
          </a:prstGeom>
        </p:spPr>
        <p:txBody>
          <a:bodyPr wrap="square" lIns="0" tIns="0" rIns="0" bIns="0" rtlCol="0" anchor="t">
            <a:spAutoFit/>
          </a:bodyPr>
          <a:lstStyle/>
          <a:p>
            <a:pPr algn="just"/>
            <a:r>
              <a:rPr lang="vi-VN" sz="5400" b="1" i="1">
                <a:latin typeface="Times New Roman" panose="02020603050405020304" pitchFamily="18" charset="0"/>
                <a:cs typeface="Times New Roman" panose="02020603050405020304" pitchFamily="18" charset="0"/>
              </a:rPr>
              <a:t>Nội dung</a:t>
            </a:r>
            <a:r>
              <a:rPr lang="vi-VN" sz="5400" b="1" i="1" smtClean="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Nêu ý kiến của em về hiện tượng sử dụng biệt ngữ xã hội trên mạng xã hội hiện nay: </a:t>
            </a:r>
            <a:r>
              <a:rPr lang="vi-VN" sz="5400" i="1">
                <a:latin typeface="Times New Roman" panose="02020603050405020304" pitchFamily="18" charset="0"/>
                <a:cs typeface="Times New Roman" panose="02020603050405020304" pitchFamily="18" charset="0"/>
              </a:rPr>
              <a:t>đồng tình với việc sử dụng biệt ngữ ở mạng xã hội nhưng cần có chừng mực, và cần đi đôi với việc giữ gìn sự trong sáng của tiếng Việt.</a:t>
            </a:r>
            <a:endParaRPr lang="en-GB" sz="5400">
              <a:latin typeface="Times New Roman" panose="02020603050405020304" pitchFamily="18" charset="0"/>
              <a:cs typeface="Times New Roman" panose="02020603050405020304" pitchFamily="18" charset="0"/>
            </a:endParaRPr>
          </a:p>
        </p:txBody>
      </p:sp>
      <p:sp>
        <p:nvSpPr>
          <p:cNvPr id="10" name="Freeform 10"/>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flipH="1">
            <a:off x="14613972" y="-2057400"/>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270768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5400000">
            <a:off x="4444676" y="-2768276"/>
            <a:ext cx="8724355" cy="15556307"/>
          </a:xfrm>
          <a:custGeom>
            <a:avLst/>
            <a:gdLst/>
            <a:ahLst/>
            <a:cxnLst/>
            <a:rect l="l" t="t" r="r" b="b"/>
            <a:pathLst>
              <a:path w="7875380" h="15556307">
                <a:moveTo>
                  <a:pt x="0" y="0"/>
                </a:moveTo>
                <a:lnTo>
                  <a:pt x="7875381" y="0"/>
                </a:lnTo>
                <a:lnTo>
                  <a:pt x="7875381" y="15556307"/>
                </a:lnTo>
                <a:lnTo>
                  <a:pt x="0" y="15556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334000" y="212401"/>
            <a:ext cx="7315200" cy="1730700"/>
          </a:xfrm>
          <a:custGeom>
            <a:avLst/>
            <a:gdLst/>
            <a:ahLst/>
            <a:cxnLst/>
            <a:rect l="l" t="t" r="r" b="b"/>
            <a:pathLst>
              <a:path w="7315200" h="3364992">
                <a:moveTo>
                  <a:pt x="0" y="0"/>
                </a:moveTo>
                <a:lnTo>
                  <a:pt x="7315200" y="0"/>
                </a:lnTo>
                <a:lnTo>
                  <a:pt x="7315200" y="3364992"/>
                </a:lnTo>
                <a:lnTo>
                  <a:pt x="0" y="33649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83636" y="2299110"/>
            <a:ext cx="3543898" cy="7987890"/>
          </a:xfrm>
          <a:custGeom>
            <a:avLst/>
            <a:gdLst/>
            <a:ahLst/>
            <a:cxnLst/>
            <a:rect l="l" t="t" r="r" b="b"/>
            <a:pathLst>
              <a:path w="5562476" h="7987890">
                <a:moveTo>
                  <a:pt x="0" y="0"/>
                </a:moveTo>
                <a:lnTo>
                  <a:pt x="5562476" y="0"/>
                </a:lnTo>
                <a:lnTo>
                  <a:pt x="5562476" y="7987890"/>
                </a:lnTo>
                <a:lnTo>
                  <a:pt x="0" y="798789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544202" y="3196993"/>
            <a:ext cx="5183659" cy="6406769"/>
          </a:xfrm>
          <a:custGeom>
            <a:avLst/>
            <a:gdLst/>
            <a:ahLst/>
            <a:cxnLst/>
            <a:rect l="l" t="t" r="r" b="b"/>
            <a:pathLst>
              <a:path w="5183659" h="6406769">
                <a:moveTo>
                  <a:pt x="0" y="0"/>
                </a:moveTo>
                <a:lnTo>
                  <a:pt x="5183659" y="0"/>
                </a:lnTo>
                <a:lnTo>
                  <a:pt x="5183659" y="6406769"/>
                </a:lnTo>
                <a:lnTo>
                  <a:pt x="0" y="640676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rot="-207504">
            <a:off x="6252864" y="-752849"/>
            <a:ext cx="5484001" cy="2523768"/>
          </a:xfrm>
          <a:prstGeom prst="rect">
            <a:avLst/>
          </a:prstGeom>
        </p:spPr>
        <p:txBody>
          <a:bodyPr lIns="0" tIns="0" rIns="0" bIns="0" rtlCol="0" anchor="t">
            <a:spAutoFit/>
          </a:bodyPr>
          <a:lstStyle/>
          <a:p>
            <a:pPr algn="ctr">
              <a:lnSpc>
                <a:spcPts val="22400"/>
              </a:lnSpc>
            </a:pPr>
            <a:r>
              <a:rPr lang="en-US" sz="9600" b="1" i="1">
                <a:solidFill>
                  <a:schemeClr val="bg1"/>
                </a:solidFill>
                <a:latin typeface="Times New Roman" panose="02020603050405020304" pitchFamily="18" charset="0"/>
                <a:cs typeface="Times New Roman" panose="02020603050405020304" pitchFamily="18" charset="0"/>
              </a:rPr>
              <a:t>Gợi ý</a:t>
            </a:r>
            <a:endParaRPr lang="en-US" sz="16000" spc="688">
              <a:solidFill>
                <a:schemeClr val="bg1"/>
              </a:solidFill>
              <a:latin typeface="Times New Roman" panose="02020603050405020304" pitchFamily="18" charset="0"/>
              <a:cs typeface="Times New Roman" panose="02020603050405020304" pitchFamily="18" charset="0"/>
            </a:endParaRPr>
          </a:p>
        </p:txBody>
      </p:sp>
      <p:sp>
        <p:nvSpPr>
          <p:cNvPr id="9" name="Freeform 9"/>
          <p:cNvSpPr/>
          <p:nvPr/>
        </p:nvSpPr>
        <p:spPr>
          <a:xfrm flipH="1" flipV="1">
            <a:off x="14818048" y="8059466"/>
            <a:ext cx="5588000" cy="4114800"/>
          </a:xfrm>
          <a:custGeom>
            <a:avLst/>
            <a:gdLst/>
            <a:ahLst/>
            <a:cxnLst/>
            <a:rect l="l" t="t" r="r" b="b"/>
            <a:pathLst>
              <a:path w="5588000" h="4114800">
                <a:moveTo>
                  <a:pt x="5588000" y="4114800"/>
                </a:moveTo>
                <a:lnTo>
                  <a:pt x="0" y="4114800"/>
                </a:lnTo>
                <a:lnTo>
                  <a:pt x="0" y="0"/>
                </a:lnTo>
                <a:lnTo>
                  <a:pt x="5588000" y="0"/>
                </a:lnTo>
                <a:lnTo>
                  <a:pt x="5588000" y="411480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2364655" y="-1848084"/>
            <a:ext cx="5588000" cy="4114800"/>
          </a:xfrm>
          <a:custGeom>
            <a:avLst/>
            <a:gdLst/>
            <a:ahLst/>
            <a:cxnLst/>
            <a:rect l="l" t="t" r="r" b="b"/>
            <a:pathLst>
              <a:path w="5588000" h="4114800">
                <a:moveTo>
                  <a:pt x="0" y="0"/>
                </a:moveTo>
                <a:lnTo>
                  <a:pt x="5588000" y="0"/>
                </a:lnTo>
                <a:lnTo>
                  <a:pt x="55880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3294880">
            <a:off x="15364094" y="-776470"/>
            <a:ext cx="4067796" cy="2448074"/>
          </a:xfrm>
          <a:custGeom>
            <a:avLst/>
            <a:gdLst/>
            <a:ahLst/>
            <a:cxnLst/>
            <a:rect l="l" t="t" r="r" b="b"/>
            <a:pathLst>
              <a:path w="4067796" h="2448074">
                <a:moveTo>
                  <a:pt x="0" y="0"/>
                </a:moveTo>
                <a:lnTo>
                  <a:pt x="4067796" y="0"/>
                </a:lnTo>
                <a:lnTo>
                  <a:pt x="4067796" y="2448074"/>
                </a:lnTo>
                <a:lnTo>
                  <a:pt x="0" y="244807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Rectangle 11"/>
          <p:cNvSpPr/>
          <p:nvPr/>
        </p:nvSpPr>
        <p:spPr>
          <a:xfrm>
            <a:off x="3401472" y="2111828"/>
            <a:ext cx="11072492" cy="7049302"/>
          </a:xfrm>
          <a:prstGeom prst="rect">
            <a:avLst/>
          </a:prstGeom>
        </p:spPr>
        <p:txBody>
          <a:bodyPr wrap="square">
            <a:spAutoFit/>
          </a:bodyPr>
          <a:lstStyle/>
          <a:p>
            <a:pPr indent="248920"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Hiện nay, trên mạng xã hội xuất hiện một hiện tượng khá phổ biến đó là việc sử dụng biệt ngữ xã hội, nhất là giới trẻ. Đây là hiện tượng bình thường, phản ánh sự vận động của ngôn ngữ dưới sự tác động của các nhân tố tâm lí, xã hội và phương tiện giao tiếp mới (internet). Hiện tượng này xét ở góc độ nào đó cũng có mặt tích cực (chẳng hạn: đáp ứng nhu cầu sở thích của một nhóm xã hội nhất định). Tuy nhiên, </a:t>
            </a:r>
            <a:r>
              <a:rPr lang="vi-VN" sz="36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việc sử dụng biệt ngữ ở mạng xã hội nhưng cần có chừng mực, không ảnh hưởng đến việc giao tiếp trong môi trường giao tiếp chính thức và cần có ý thức giữ gìn sự trong sáng của tiếng Việt.</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253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A9F9B"/>
        </a:solidFill>
        <a:effectLst/>
      </p:bgPr>
    </p:bg>
    <p:spTree>
      <p:nvGrpSpPr>
        <p:cNvPr id="1" name=""/>
        <p:cNvGrpSpPr/>
        <p:nvPr/>
      </p:nvGrpSpPr>
      <p:grpSpPr>
        <a:xfrm>
          <a:off x="0" y="0"/>
          <a:ext cx="0" cy="0"/>
          <a:chOff x="0" y="0"/>
          <a:chExt cx="0" cy="0"/>
        </a:xfrm>
      </p:grpSpPr>
      <p:sp>
        <p:nvSpPr>
          <p:cNvPr id="2" name="Freeform 2"/>
          <p:cNvSpPr/>
          <p:nvPr/>
        </p:nvSpPr>
        <p:spPr>
          <a:xfrm flipV="1">
            <a:off x="3886201" y="1694822"/>
            <a:ext cx="10579100" cy="5395183"/>
          </a:xfrm>
          <a:custGeom>
            <a:avLst/>
            <a:gdLst/>
            <a:ahLst/>
            <a:cxnLst/>
            <a:rect l="l" t="t" r="r" b="b"/>
            <a:pathLst>
              <a:path w="8954661" h="5395183">
                <a:moveTo>
                  <a:pt x="0" y="5395184"/>
                </a:moveTo>
                <a:lnTo>
                  <a:pt x="8954660" y="5395184"/>
                </a:lnTo>
                <a:lnTo>
                  <a:pt x="8954660" y="0"/>
                </a:lnTo>
                <a:lnTo>
                  <a:pt x="0" y="0"/>
                </a:lnTo>
                <a:lnTo>
                  <a:pt x="0" y="5395184"/>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14212" y="5877038"/>
            <a:ext cx="5431312" cy="4190827"/>
          </a:xfrm>
          <a:custGeom>
            <a:avLst/>
            <a:gdLst/>
            <a:ahLst/>
            <a:cxnLst/>
            <a:rect l="l" t="t" r="r" b="b"/>
            <a:pathLst>
              <a:path w="5431312" h="4190827">
                <a:moveTo>
                  <a:pt x="0" y="0"/>
                </a:moveTo>
                <a:lnTo>
                  <a:pt x="5431312" y="0"/>
                </a:lnTo>
                <a:lnTo>
                  <a:pt x="5431312" y="4190827"/>
                </a:lnTo>
                <a:lnTo>
                  <a:pt x="0" y="41908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29478" y="-669140"/>
            <a:ext cx="5082613" cy="4415520"/>
          </a:xfrm>
          <a:custGeom>
            <a:avLst/>
            <a:gdLst/>
            <a:ahLst/>
            <a:cxnLst/>
            <a:rect l="l" t="t" r="r" b="b"/>
            <a:pathLst>
              <a:path w="5082613" h="4415520">
                <a:moveTo>
                  <a:pt x="0" y="0"/>
                </a:moveTo>
                <a:lnTo>
                  <a:pt x="5082613" y="0"/>
                </a:lnTo>
                <a:lnTo>
                  <a:pt x="5082613" y="4415519"/>
                </a:lnTo>
                <a:lnTo>
                  <a:pt x="0" y="44155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7138629"/>
            <a:ext cx="7748797" cy="8805451"/>
          </a:xfrm>
          <a:custGeom>
            <a:avLst/>
            <a:gdLst/>
            <a:ahLst/>
            <a:cxnLst/>
            <a:rect l="l" t="t" r="r" b="b"/>
            <a:pathLst>
              <a:path w="7748797" h="8805451">
                <a:moveTo>
                  <a:pt x="7748797" y="0"/>
                </a:moveTo>
                <a:lnTo>
                  <a:pt x="0" y="0"/>
                </a:lnTo>
                <a:lnTo>
                  <a:pt x="0" y="8805451"/>
                </a:lnTo>
                <a:lnTo>
                  <a:pt x="7748797" y="8805451"/>
                </a:lnTo>
                <a:lnTo>
                  <a:pt x="774879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534337">
            <a:off x="13795575" y="2693362"/>
            <a:ext cx="2090482" cy="2281563"/>
          </a:xfrm>
          <a:custGeom>
            <a:avLst/>
            <a:gdLst/>
            <a:ahLst/>
            <a:cxnLst/>
            <a:rect l="l" t="t" r="r" b="b"/>
            <a:pathLst>
              <a:path w="2090482" h="2281563">
                <a:moveTo>
                  <a:pt x="0" y="0"/>
                </a:moveTo>
                <a:lnTo>
                  <a:pt x="2090482" y="0"/>
                </a:lnTo>
                <a:lnTo>
                  <a:pt x="2090482" y="2281563"/>
                </a:lnTo>
                <a:lnTo>
                  <a:pt x="0" y="22815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Rectangle 11"/>
          <p:cNvSpPr/>
          <p:nvPr/>
        </p:nvSpPr>
        <p:spPr>
          <a:xfrm>
            <a:off x="4312592" y="4413024"/>
            <a:ext cx="9726317" cy="923330"/>
          </a:xfrm>
          <a:prstGeom prst="rect">
            <a:avLst/>
          </a:prstGeom>
        </p:spPr>
        <p:txBody>
          <a:bodyPr wrap="none">
            <a:spAutoFit/>
          </a:bodyPr>
          <a:lstStyle/>
          <a:p>
            <a:r>
              <a:rPr lang="vi-VN" sz="5400" b="1">
                <a:solidFill>
                  <a:srgbClr val="FF0000"/>
                </a:solidFill>
                <a:latin typeface="Times New Roman" panose="02020603050405020304" pitchFamily="18" charset="0"/>
                <a:ea typeface="MS Mincho"/>
              </a:rPr>
              <a:t>PHIẾU CHỈNH SỬA BÀI VIẾT</a:t>
            </a:r>
            <a:endParaRPr lang="en-GB" sz="7200"/>
          </a:p>
        </p:txBody>
      </p:sp>
    </p:spTree>
    <p:extLst>
      <p:ext uri="{BB962C8B-B14F-4D97-AF65-F5344CB8AC3E}">
        <p14:creationId xmlns:p14="http://schemas.microsoft.com/office/powerpoint/2010/main" val="17898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1C686"/>
        </a:solidFill>
        <a:effectLst/>
      </p:bgPr>
    </p:bg>
    <p:spTree>
      <p:nvGrpSpPr>
        <p:cNvPr id="1" name=""/>
        <p:cNvGrpSpPr/>
        <p:nvPr/>
      </p:nvGrpSpPr>
      <p:grpSpPr>
        <a:xfrm>
          <a:off x="0" y="0"/>
          <a:ext cx="0" cy="0"/>
          <a:chOff x="0" y="0"/>
          <a:chExt cx="0" cy="0"/>
        </a:xfrm>
      </p:grpSpPr>
      <p:sp>
        <p:nvSpPr>
          <p:cNvPr id="2" name="Freeform 2"/>
          <p:cNvSpPr/>
          <p:nvPr/>
        </p:nvSpPr>
        <p:spPr>
          <a:xfrm flipH="1" flipV="1">
            <a:off x="15254654" y="7050540"/>
            <a:ext cx="5082613" cy="4415520"/>
          </a:xfrm>
          <a:custGeom>
            <a:avLst/>
            <a:gdLst/>
            <a:ahLst/>
            <a:cxnLst/>
            <a:rect l="l" t="t" r="r" b="b"/>
            <a:pathLst>
              <a:path w="5082613" h="4415520">
                <a:moveTo>
                  <a:pt x="5082613" y="4415520"/>
                </a:moveTo>
                <a:lnTo>
                  <a:pt x="0" y="4415520"/>
                </a:lnTo>
                <a:lnTo>
                  <a:pt x="0" y="0"/>
                </a:lnTo>
                <a:lnTo>
                  <a:pt x="5082613" y="0"/>
                </a:lnTo>
                <a:lnTo>
                  <a:pt x="5082613" y="441552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45020" y="342900"/>
            <a:ext cx="14597960" cy="9829800"/>
          </a:xfrm>
          <a:custGeom>
            <a:avLst/>
            <a:gdLst/>
            <a:ahLst/>
            <a:cxnLst/>
            <a:rect l="l" t="t" r="r" b="b"/>
            <a:pathLst>
              <a:path w="14597960" h="8229600">
                <a:moveTo>
                  <a:pt x="0" y="0"/>
                </a:moveTo>
                <a:lnTo>
                  <a:pt x="14597960" y="0"/>
                </a:lnTo>
                <a:lnTo>
                  <a:pt x="14597960"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86338" y="3924300"/>
            <a:ext cx="4170577" cy="6596097"/>
          </a:xfrm>
          <a:custGeom>
            <a:avLst/>
            <a:gdLst/>
            <a:ahLst/>
            <a:cxnLst/>
            <a:rect l="l" t="t" r="r" b="b"/>
            <a:pathLst>
              <a:path w="4170577" h="6596097">
                <a:moveTo>
                  <a:pt x="0" y="0"/>
                </a:moveTo>
                <a:lnTo>
                  <a:pt x="4170577" y="0"/>
                </a:lnTo>
                <a:lnTo>
                  <a:pt x="4170577" y="6596097"/>
                </a:lnTo>
                <a:lnTo>
                  <a:pt x="0" y="659609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859000" y="706968"/>
            <a:ext cx="4322775" cy="8873063"/>
          </a:xfrm>
          <a:custGeom>
            <a:avLst/>
            <a:gdLst/>
            <a:ahLst/>
            <a:cxnLst/>
            <a:rect l="l" t="t" r="r" b="b"/>
            <a:pathLst>
              <a:path w="4322775" h="8873063">
                <a:moveTo>
                  <a:pt x="0" y="0"/>
                </a:moveTo>
                <a:lnTo>
                  <a:pt x="4322774" y="0"/>
                </a:lnTo>
                <a:lnTo>
                  <a:pt x="4322774" y="8873063"/>
                </a:lnTo>
                <a:lnTo>
                  <a:pt x="0" y="88730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5160736" y="-5842541"/>
            <a:ext cx="7748797" cy="8805451"/>
          </a:xfrm>
          <a:custGeom>
            <a:avLst/>
            <a:gdLst/>
            <a:ahLst/>
            <a:cxnLst/>
            <a:rect l="l" t="t" r="r" b="b"/>
            <a:pathLst>
              <a:path w="7748797" h="8805451">
                <a:moveTo>
                  <a:pt x="0" y="0"/>
                </a:moveTo>
                <a:lnTo>
                  <a:pt x="7748797" y="0"/>
                </a:lnTo>
                <a:lnTo>
                  <a:pt x="7748797" y="8805451"/>
                </a:lnTo>
                <a:lnTo>
                  <a:pt x="0" y="88054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10"/>
          <p:cNvSpPr/>
          <p:nvPr/>
        </p:nvSpPr>
        <p:spPr>
          <a:xfrm>
            <a:off x="3279893" y="954147"/>
            <a:ext cx="11579107" cy="8378704"/>
          </a:xfrm>
          <a:prstGeom prst="rect">
            <a:avLst/>
          </a:prstGeom>
        </p:spPr>
        <p:txBody>
          <a:bodyPr wrap="square">
            <a:spAutoFit/>
          </a:bodyPr>
          <a:lstStyle/>
          <a:p>
            <a:pPr>
              <a:lnSpc>
                <a:spcPct val="115000"/>
              </a:lnSpc>
              <a:spcAft>
                <a:spcPts val="1000"/>
              </a:spcAft>
              <a:tabLst>
                <a:tab pos="1386840" algn="l"/>
              </a:tabLst>
            </a:pPr>
            <a:r>
              <a:rPr lang="vi-VN" sz="3600" b="1">
                <a:solidFill>
                  <a:srgbClr val="003366"/>
                </a:solidFill>
                <a:latin typeface="Times New Roman" panose="02020603050405020304" pitchFamily="18" charset="0"/>
                <a:ea typeface="MS Mincho"/>
                <a:cs typeface="Times New Roman" panose="02020603050405020304" pitchFamily="18" charset="0"/>
              </a:rPr>
              <a:t>Nhiệm vụ:</a:t>
            </a:r>
            <a:r>
              <a:rPr lang="vi-VN" sz="3600" b="1">
                <a:solidFill>
                  <a:srgbClr val="0070C0"/>
                </a:solidFill>
                <a:latin typeface="Times New Roman" panose="02020603050405020304" pitchFamily="18" charset="0"/>
                <a:ea typeface="MS Mincho"/>
                <a:cs typeface="Times New Roman" panose="02020603050405020304" pitchFamily="18" charset="0"/>
              </a:rPr>
              <a:t> </a:t>
            </a:r>
            <a:r>
              <a:rPr lang="vi-VN" sz="3600" b="1">
                <a:latin typeface="Times New Roman" panose="02020603050405020304" pitchFamily="18" charset="0"/>
                <a:ea typeface="MS Mincho"/>
                <a:cs typeface="Times New Roman" panose="02020603050405020304" pitchFamily="18" charset="0"/>
              </a:rPr>
              <a:t>Hãy đọc bài viết của mình và hoàn chỉnh bài viết bằng cách trả lời các câu hỏi sau:</a:t>
            </a:r>
            <a:endParaRPr lang="en-GB" sz="3600">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r>
              <a:rPr lang="vi-VN" sz="3600">
                <a:solidFill>
                  <a:srgbClr val="0D0D0D"/>
                </a:solidFill>
                <a:latin typeface="Times New Roman" panose="02020603050405020304" pitchFamily="18" charset="0"/>
                <a:ea typeface="MS Mincho"/>
                <a:cs typeface="Times New Roman" panose="02020603050405020304" pitchFamily="18" charset="0"/>
              </a:rPr>
              <a:t>1. Bài viết  đảm bảo hình thức đoạn văn chưa? Dung lượng có đạt yêu cầu không</a:t>
            </a:r>
            <a:r>
              <a:rPr lang="vi-VN" sz="3600" smtClean="0">
                <a:solidFill>
                  <a:srgbClr val="0D0D0D"/>
                </a:solidFill>
                <a:latin typeface="Times New Roman" panose="02020603050405020304" pitchFamily="18" charset="0"/>
                <a:ea typeface="MS Mincho"/>
                <a:cs typeface="Times New Roman" panose="02020603050405020304" pitchFamily="18" charset="0"/>
              </a:rPr>
              <a:t>?...........................</a:t>
            </a:r>
            <a:endParaRPr lang="en-US" sz="3600" smtClean="0">
              <a:solidFill>
                <a:srgbClr val="0D0D0D"/>
              </a:solidFill>
              <a:latin typeface="Times New Roman" panose="02020603050405020304" pitchFamily="18" charset="0"/>
              <a:ea typeface="MS Mincho"/>
              <a:cs typeface="Times New Roman" panose="02020603050405020304" pitchFamily="18" charset="0"/>
            </a:endParaRPr>
          </a:p>
          <a:p>
            <a:pPr algn="just">
              <a:lnSpc>
                <a:spcPct val="115000"/>
              </a:lnSpc>
              <a:spcAft>
                <a:spcPts val="1000"/>
              </a:spcAft>
              <a:tabLst>
                <a:tab pos="1386840" algn="l"/>
              </a:tabLst>
            </a:pPr>
            <a:r>
              <a:rPr lang="vi-VN" sz="3600" smtClean="0">
                <a:solidFill>
                  <a:srgbClr val="0D0D0D"/>
                </a:solidFill>
                <a:latin typeface="Times New Roman" panose="02020603050405020304" pitchFamily="18" charset="0"/>
                <a:ea typeface="MS Mincho"/>
                <a:cs typeface="Times New Roman" panose="02020603050405020304" pitchFamily="18" charset="0"/>
              </a:rPr>
              <a:t>2</a:t>
            </a:r>
            <a:r>
              <a:rPr lang="vi-VN" sz="3600">
                <a:solidFill>
                  <a:srgbClr val="0D0D0D"/>
                </a:solidFill>
                <a:latin typeface="Times New Roman" panose="02020603050405020304" pitchFamily="18" charset="0"/>
                <a:ea typeface="MS Mincho"/>
                <a:cs typeface="Times New Roman" panose="02020603050405020304" pitchFamily="18" charset="0"/>
              </a:rPr>
              <a:t>. Nội dung đã đảm bảo các ý chưa? Nếu chưa cần bổ sung những ý nào</a:t>
            </a:r>
            <a:r>
              <a:rPr lang="vi-VN" sz="3600" smtClean="0">
                <a:solidFill>
                  <a:srgbClr val="0D0D0D"/>
                </a:solidFill>
                <a:latin typeface="Times New Roman" panose="02020603050405020304" pitchFamily="18" charset="0"/>
                <a:ea typeface="MS Mincho"/>
                <a:cs typeface="Times New Roman" panose="02020603050405020304" pitchFamily="18" charset="0"/>
              </a:rPr>
              <a:t>?................................ </a:t>
            </a:r>
            <a:endParaRPr lang="en-US" sz="3600" smtClean="0">
              <a:solidFill>
                <a:srgbClr val="0D0D0D"/>
              </a:solidFill>
              <a:latin typeface="Times New Roman" panose="02020603050405020304" pitchFamily="18" charset="0"/>
              <a:ea typeface="MS Mincho"/>
              <a:cs typeface="Times New Roman" panose="02020603050405020304" pitchFamily="18" charset="0"/>
            </a:endParaRPr>
          </a:p>
          <a:p>
            <a:pPr algn="just">
              <a:lnSpc>
                <a:spcPct val="115000"/>
              </a:lnSpc>
              <a:spcAft>
                <a:spcPts val="1000"/>
              </a:spcAft>
              <a:tabLst>
                <a:tab pos="1386840" algn="l"/>
              </a:tabLst>
            </a:pPr>
            <a:r>
              <a:rPr lang="vi-VN" sz="3600" smtClean="0">
                <a:latin typeface="Times New Roman" panose="02020603050405020304" pitchFamily="18" charset="0"/>
                <a:ea typeface="MS Mincho"/>
                <a:cs typeface="Times New Roman" panose="02020603050405020304" pitchFamily="18" charset="0"/>
              </a:rPr>
              <a:t>3</a:t>
            </a:r>
            <a:r>
              <a:rPr lang="vi-VN" sz="3600">
                <a:latin typeface="Times New Roman" panose="02020603050405020304" pitchFamily="18" charset="0"/>
                <a:ea typeface="MS Mincho"/>
                <a:cs typeface="Times New Roman" panose="02020603050405020304" pitchFamily="18" charset="0"/>
              </a:rPr>
              <a:t>. Bài viết có sai chính tả không? Nếu có em sửa chữa như thế nào</a:t>
            </a:r>
            <a:r>
              <a:rPr lang="vi-VN" sz="3600" smtClean="0">
                <a:latin typeface="Times New Roman" panose="02020603050405020304" pitchFamily="18" charset="0"/>
                <a:ea typeface="MS Mincho"/>
                <a:cs typeface="Times New Roman" panose="02020603050405020304" pitchFamily="18" charset="0"/>
              </a:rPr>
              <a:t>?</a:t>
            </a:r>
            <a:r>
              <a:rPr lang="vi-VN" sz="3600" smtClean="0">
                <a:solidFill>
                  <a:srgbClr val="0D0D0D"/>
                </a:solidFill>
                <a:latin typeface="Times New Roman" panose="02020603050405020304" pitchFamily="18" charset="0"/>
                <a:ea typeface="MS Mincho"/>
                <a:cs typeface="Times New Roman" panose="02020603050405020304" pitchFamily="18" charset="0"/>
              </a:rPr>
              <a:t>...........................</a:t>
            </a:r>
            <a:endParaRPr lang="en-GB" sz="3600">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r>
              <a:rPr lang="vi-VN" sz="3600">
                <a:latin typeface="Times New Roman" panose="02020603050405020304" pitchFamily="18" charset="0"/>
                <a:ea typeface="MS Mincho"/>
                <a:cs typeface="Times New Roman" panose="02020603050405020304" pitchFamily="18" charset="0"/>
              </a:rPr>
              <a:t>4. Đoạn văn viết đã </a:t>
            </a:r>
            <a:r>
              <a:rPr lang="vi-VN" sz="36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 ý kiến của em về hiện tượng sử dụng biệt ngữ xã hội trên mạng xã hội hiện nay. Có lí lẽ rõ ràng, có bằng chứng phù hợp, thể hiện ý kiến cụ thể, thuyết phục</a:t>
            </a:r>
            <a:endParaRPr lang="en-GB" sz="3600">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r>
              <a:rPr lang="vi-VN" sz="3600">
                <a:latin typeface="Times New Roman" panose="02020603050405020304" pitchFamily="18" charset="0"/>
                <a:ea typeface="MS Mincho"/>
                <a:cs typeface="Times New Roman" panose="02020603050405020304" pitchFamily="18" charset="0"/>
              </a:rPr>
              <a:t>Nếu chưa, hãy khắc phục.</a:t>
            </a:r>
            <a:endParaRPr lang="en-GB" sz="36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5400000">
            <a:off x="4869163" y="-2343789"/>
            <a:ext cx="7875380" cy="15556307"/>
          </a:xfrm>
          <a:custGeom>
            <a:avLst/>
            <a:gdLst/>
            <a:ahLst/>
            <a:cxnLst/>
            <a:rect l="l" t="t" r="r" b="b"/>
            <a:pathLst>
              <a:path w="7875380" h="15556307">
                <a:moveTo>
                  <a:pt x="0" y="0"/>
                </a:moveTo>
                <a:lnTo>
                  <a:pt x="7875381" y="0"/>
                </a:lnTo>
                <a:lnTo>
                  <a:pt x="7875381" y="15556307"/>
                </a:lnTo>
                <a:lnTo>
                  <a:pt x="0" y="15556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1809030" y="8220200"/>
            <a:ext cx="5588000" cy="4114800"/>
          </a:xfrm>
          <a:custGeom>
            <a:avLst/>
            <a:gdLst/>
            <a:ahLst/>
            <a:cxnLst/>
            <a:rect l="l" t="t" r="r" b="b"/>
            <a:pathLst>
              <a:path w="5588000" h="4114800">
                <a:moveTo>
                  <a:pt x="0" y="4114800"/>
                </a:moveTo>
                <a:lnTo>
                  <a:pt x="5588000" y="4114800"/>
                </a:lnTo>
                <a:lnTo>
                  <a:pt x="5588000" y="0"/>
                </a:lnTo>
                <a:lnTo>
                  <a:pt x="0" y="0"/>
                </a:lnTo>
                <a:lnTo>
                  <a:pt x="0"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294116" y="1901403"/>
            <a:ext cx="5027364" cy="8520955"/>
          </a:xfrm>
          <a:custGeom>
            <a:avLst/>
            <a:gdLst/>
            <a:ahLst/>
            <a:cxnLst/>
            <a:rect l="l" t="t" r="r" b="b"/>
            <a:pathLst>
              <a:path w="5027364" h="8520955">
                <a:moveTo>
                  <a:pt x="0" y="0"/>
                </a:moveTo>
                <a:lnTo>
                  <a:pt x="5027363" y="0"/>
                </a:lnTo>
                <a:lnTo>
                  <a:pt x="5027363" y="8520955"/>
                </a:lnTo>
                <a:lnTo>
                  <a:pt x="0" y="85209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924207">
            <a:off x="-1370141" y="-776470"/>
            <a:ext cx="4067796" cy="2448074"/>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1758461" y="6006485"/>
            <a:ext cx="3219248" cy="4648733"/>
          </a:xfrm>
          <a:custGeom>
            <a:avLst/>
            <a:gdLst/>
            <a:ahLst/>
            <a:cxnLst/>
            <a:rect l="l" t="t" r="r" b="b"/>
            <a:pathLst>
              <a:path w="3219248" h="4648733">
                <a:moveTo>
                  <a:pt x="0" y="0"/>
                </a:moveTo>
                <a:lnTo>
                  <a:pt x="3219247" y="0"/>
                </a:lnTo>
                <a:lnTo>
                  <a:pt x="3219247" y="4648733"/>
                </a:lnTo>
                <a:lnTo>
                  <a:pt x="0" y="46487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6131933" y="483480"/>
            <a:ext cx="5387779" cy="1930014"/>
          </a:xfrm>
          <a:custGeom>
            <a:avLst/>
            <a:gdLst/>
            <a:ahLst/>
            <a:cxnLst/>
            <a:rect l="l" t="t" r="r" b="b"/>
            <a:pathLst>
              <a:path w="7315200" h="3364992">
                <a:moveTo>
                  <a:pt x="0" y="0"/>
                </a:moveTo>
                <a:lnTo>
                  <a:pt x="7315200" y="0"/>
                </a:lnTo>
                <a:lnTo>
                  <a:pt x="7315200" y="3364992"/>
                </a:lnTo>
                <a:lnTo>
                  <a:pt x="0" y="33649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TextBox 11"/>
          <p:cNvSpPr txBox="1"/>
          <p:nvPr/>
        </p:nvSpPr>
        <p:spPr>
          <a:xfrm>
            <a:off x="2062527" y="2713756"/>
            <a:ext cx="9197761" cy="6585457"/>
          </a:xfrm>
          <a:prstGeom prst="rect">
            <a:avLst/>
          </a:prstGeom>
        </p:spPr>
        <p:txBody>
          <a:bodyPr lIns="0" tIns="0" rIns="0" bIns="0" rtlCol="0" anchor="t">
            <a:spAutoFit/>
          </a:bodyPr>
          <a:lstStyle/>
          <a:p>
            <a:pPr algn="ctr"/>
            <a:r>
              <a:rPr lang="vi-VN" sz="6600">
                <a:latin typeface="Times New Roman" panose="02020603050405020304" pitchFamily="18" charset="0"/>
                <a:cs typeface="Times New Roman" panose="02020603050405020304" pitchFamily="18" charset="0"/>
              </a:rPr>
              <a:t>HS lên tham gia trò chơi. Mỗi đội 3 em. Thực hiện phiếu HT số 01. Trong 2 phút, đội nào làm chính xác, nhanh hơn đội đó chiến thắng. </a:t>
            </a:r>
            <a:endParaRPr lang="en-GB" sz="6600">
              <a:latin typeface="Times New Roman" panose="02020603050405020304" pitchFamily="18" charset="0"/>
              <a:cs typeface="Times New Roman" panose="02020603050405020304" pitchFamily="18" charset="0"/>
            </a:endParaRPr>
          </a:p>
          <a:p>
            <a:pPr>
              <a:lnSpc>
                <a:spcPts val="4200"/>
              </a:lnSpc>
            </a:pPr>
            <a:endParaRPr lang="en-US" sz="3000">
              <a:solidFill>
                <a:srgbClr val="31313D"/>
              </a:solidFill>
              <a:latin typeface="Public Sans"/>
            </a:endParaRPr>
          </a:p>
        </p:txBody>
      </p:sp>
    </p:spTree>
    <p:extLst>
      <p:ext uri="{BB962C8B-B14F-4D97-AF65-F5344CB8AC3E}">
        <p14:creationId xmlns:p14="http://schemas.microsoft.com/office/powerpoint/2010/main" val="17970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82246">
            <a:off x="2651804" y="1355088"/>
            <a:ext cx="13647261" cy="8051884"/>
          </a:xfrm>
          <a:custGeom>
            <a:avLst/>
            <a:gdLst/>
            <a:ahLst/>
            <a:cxnLst/>
            <a:rect l="l" t="t" r="r" b="b"/>
            <a:pathLst>
              <a:path w="13647261" h="8051884">
                <a:moveTo>
                  <a:pt x="0" y="0"/>
                </a:moveTo>
                <a:lnTo>
                  <a:pt x="13647261" y="0"/>
                </a:lnTo>
                <a:lnTo>
                  <a:pt x="13647261" y="8051884"/>
                </a:lnTo>
                <a:lnTo>
                  <a:pt x="0" y="8051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4995581" y="-604007"/>
            <a:ext cx="4527437" cy="3265414"/>
          </a:xfrm>
          <a:custGeom>
            <a:avLst/>
            <a:gdLst/>
            <a:ahLst/>
            <a:cxnLst/>
            <a:rect l="l" t="t" r="r" b="b"/>
            <a:pathLst>
              <a:path w="4527437" h="3265414">
                <a:moveTo>
                  <a:pt x="4527438" y="0"/>
                </a:moveTo>
                <a:lnTo>
                  <a:pt x="0" y="0"/>
                </a:lnTo>
                <a:lnTo>
                  <a:pt x="0" y="3265414"/>
                </a:lnTo>
                <a:lnTo>
                  <a:pt x="4527438" y="3265414"/>
                </a:lnTo>
                <a:lnTo>
                  <a:pt x="452743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80060" y="2015214"/>
            <a:ext cx="4912842" cy="8470417"/>
          </a:xfrm>
          <a:custGeom>
            <a:avLst/>
            <a:gdLst/>
            <a:ahLst/>
            <a:cxnLst/>
            <a:rect l="l" t="t" r="r" b="b"/>
            <a:pathLst>
              <a:path w="4912842" h="8470417">
                <a:moveTo>
                  <a:pt x="0" y="0"/>
                </a:moveTo>
                <a:lnTo>
                  <a:pt x="4912842" y="0"/>
                </a:lnTo>
                <a:lnTo>
                  <a:pt x="4912842" y="8470417"/>
                </a:lnTo>
                <a:lnTo>
                  <a:pt x="0" y="847041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Rectangle 9"/>
          <p:cNvSpPr/>
          <p:nvPr/>
        </p:nvSpPr>
        <p:spPr>
          <a:xfrm>
            <a:off x="5866094" y="3314700"/>
            <a:ext cx="9678705" cy="3207032"/>
          </a:xfrm>
          <a:prstGeom prst="rect">
            <a:avLst/>
          </a:prstGeom>
        </p:spPr>
        <p:txBody>
          <a:bodyPr wrap="square">
            <a:spAutoFit/>
          </a:bodyPr>
          <a:lstStyle/>
          <a:p>
            <a:pPr algn="ctr">
              <a:lnSpc>
                <a:spcPct val="115000"/>
              </a:lnSpc>
              <a:spcAft>
                <a:spcPts val="0"/>
              </a:spcAft>
            </a:pPr>
            <a:r>
              <a:rPr lang="vi-VN" sz="4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GB" sz="4400">
              <a:latin typeface="Times New Roman" panose="02020603050405020304" pitchFamily="18" charset="0"/>
              <a:ea typeface="Times New Roman" panose="02020603050405020304" pitchFamily="18" charset="0"/>
            </a:endParaRPr>
          </a:p>
          <a:p>
            <a:pPr>
              <a:lnSpc>
                <a:spcPct val="115000"/>
              </a:lnSpc>
              <a:spcAft>
                <a:spcPts val="0"/>
              </a:spcAft>
              <a:tabLst>
                <a:tab pos="90170" algn="l"/>
                <a:tab pos="180340" algn="l"/>
                <a:tab pos="270510" algn="l"/>
              </a:tabLst>
            </a:pP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Hoàn thành các bài tập</a:t>
            </a:r>
            <a:endParaRPr lang="en-GB" sz="4400">
              <a:latin typeface="Times New Roman" panose="02020603050405020304" pitchFamily="18" charset="0"/>
              <a:ea typeface="Times New Roman" panose="02020603050405020304" pitchFamily="18" charset="0"/>
            </a:endParaRPr>
          </a:p>
          <a:p>
            <a:pPr>
              <a:lnSpc>
                <a:spcPct val="115000"/>
              </a:lnSpc>
              <a:spcAft>
                <a:spcPts val="0"/>
              </a:spcAft>
              <a:tabLst>
                <a:tab pos="90170" algn="l"/>
                <a:tab pos="180340" algn="l"/>
                <a:tab pos="270510" algn="l"/>
              </a:tabLst>
            </a:pP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Chuẩn bị bài thực hành đọc hiểu văn bản: “</a:t>
            </a:r>
            <a:r>
              <a:rPr lang="vi-VN" sz="4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thầy đầu tiên” </a:t>
            </a: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(Ai-ma-tốp)</a:t>
            </a:r>
            <a:endParaRPr lang="en-GB" sz="4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59994"/>
        </a:solidFill>
        <a:effectLst/>
      </p:bgPr>
    </p:bg>
    <p:spTree>
      <p:nvGrpSpPr>
        <p:cNvPr id="1" name=""/>
        <p:cNvGrpSpPr/>
        <p:nvPr/>
      </p:nvGrpSpPr>
      <p:grpSpPr>
        <a:xfrm>
          <a:off x="0" y="0"/>
          <a:ext cx="0" cy="0"/>
          <a:chOff x="0" y="0"/>
          <a:chExt cx="0" cy="0"/>
        </a:xfrm>
      </p:grpSpPr>
      <p:sp>
        <p:nvSpPr>
          <p:cNvPr id="2" name="Freeform 2"/>
          <p:cNvSpPr/>
          <p:nvPr/>
        </p:nvSpPr>
        <p:spPr>
          <a:xfrm flipV="1">
            <a:off x="5235472" y="2062624"/>
            <a:ext cx="12023828" cy="7244357"/>
          </a:xfrm>
          <a:custGeom>
            <a:avLst/>
            <a:gdLst/>
            <a:ahLst/>
            <a:cxnLst/>
            <a:rect l="l" t="t" r="r" b="b"/>
            <a:pathLst>
              <a:path w="12023828" h="7244357">
                <a:moveTo>
                  <a:pt x="0" y="7244357"/>
                </a:moveTo>
                <a:lnTo>
                  <a:pt x="12023828" y="7244357"/>
                </a:lnTo>
                <a:lnTo>
                  <a:pt x="12023828" y="0"/>
                </a:lnTo>
                <a:lnTo>
                  <a:pt x="0" y="0"/>
                </a:lnTo>
                <a:lnTo>
                  <a:pt x="0" y="7244357"/>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192160" y="-1008962"/>
            <a:ext cx="5287772" cy="4593752"/>
          </a:xfrm>
          <a:custGeom>
            <a:avLst/>
            <a:gdLst/>
            <a:ahLst/>
            <a:cxnLst/>
            <a:rect l="l" t="t" r="r" b="b"/>
            <a:pathLst>
              <a:path w="5287772" h="4593752">
                <a:moveTo>
                  <a:pt x="0" y="0"/>
                </a:moveTo>
                <a:lnTo>
                  <a:pt x="5287773" y="0"/>
                </a:lnTo>
                <a:lnTo>
                  <a:pt x="5287773" y="4593752"/>
                </a:lnTo>
                <a:lnTo>
                  <a:pt x="0" y="45937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451726" y="2393572"/>
            <a:ext cx="4958917" cy="8523138"/>
          </a:xfrm>
          <a:custGeom>
            <a:avLst/>
            <a:gdLst/>
            <a:ahLst/>
            <a:cxnLst/>
            <a:rect l="l" t="t" r="r" b="b"/>
            <a:pathLst>
              <a:path w="4958917" h="8523138">
                <a:moveTo>
                  <a:pt x="4958917" y="0"/>
                </a:moveTo>
                <a:lnTo>
                  <a:pt x="0" y="0"/>
                </a:lnTo>
                <a:lnTo>
                  <a:pt x="0" y="8523138"/>
                </a:lnTo>
                <a:lnTo>
                  <a:pt x="4958917" y="8523138"/>
                </a:lnTo>
                <a:lnTo>
                  <a:pt x="495891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5029200" y="3529025"/>
            <a:ext cx="11304119" cy="3411383"/>
          </a:xfrm>
          <a:prstGeom prst="rect">
            <a:avLst/>
          </a:prstGeom>
        </p:spPr>
        <p:txBody>
          <a:bodyPr lIns="0" tIns="0" rIns="0" bIns="0" rtlCol="0" anchor="t">
            <a:spAutoFit/>
          </a:bodyPr>
          <a:lstStyle/>
          <a:p>
            <a:pPr algn="ctr">
              <a:lnSpc>
                <a:spcPts val="32038"/>
              </a:lnSpc>
            </a:pPr>
            <a:r>
              <a:rPr lang="vi-VN" sz="11100" b="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Thank you</a:t>
            </a:r>
            <a:r>
              <a:rPr lang="en-US" sz="11100" b="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endParaRPr lang="en-US" sz="111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8" name="TextBox 8"/>
          <p:cNvSpPr txBox="1"/>
          <p:nvPr/>
        </p:nvSpPr>
        <p:spPr>
          <a:xfrm rot="-1510220">
            <a:off x="4567346" y="1513597"/>
            <a:ext cx="6306661" cy="1804778"/>
          </a:xfrm>
          <a:prstGeom prst="rect">
            <a:avLst/>
          </a:prstGeom>
        </p:spPr>
        <p:txBody>
          <a:bodyPr lIns="0" tIns="0" rIns="0" bIns="0" rtlCol="0" anchor="t">
            <a:spAutoFit/>
          </a:bodyPr>
          <a:lstStyle/>
          <a:p>
            <a:pPr algn="ctr">
              <a:lnSpc>
                <a:spcPts val="7337"/>
              </a:lnSpc>
            </a:pPr>
            <a:r>
              <a:rPr lang="en-US" sz="5240">
                <a:solidFill>
                  <a:srgbClr val="FFFFFF"/>
                </a:solidFill>
                <a:latin typeface="Public Sans"/>
              </a:rPr>
              <a:t>STUDY HARD AND...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82246">
            <a:off x="2656793" y="496062"/>
            <a:ext cx="15364424" cy="9373563"/>
          </a:xfrm>
          <a:custGeom>
            <a:avLst/>
            <a:gdLst/>
            <a:ahLst/>
            <a:cxnLst/>
            <a:rect l="l" t="t" r="r" b="b"/>
            <a:pathLst>
              <a:path w="13647261" h="8051884">
                <a:moveTo>
                  <a:pt x="0" y="0"/>
                </a:moveTo>
                <a:lnTo>
                  <a:pt x="13647261" y="0"/>
                </a:lnTo>
                <a:lnTo>
                  <a:pt x="13647261" y="8051884"/>
                </a:lnTo>
                <a:lnTo>
                  <a:pt x="0" y="8051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3946633" y="7615645"/>
            <a:ext cx="4712961" cy="3322637"/>
          </a:xfrm>
          <a:custGeom>
            <a:avLst/>
            <a:gdLst/>
            <a:ahLst/>
            <a:cxnLst/>
            <a:rect l="l" t="t" r="r" b="b"/>
            <a:pathLst>
              <a:path w="4712961" h="3322637">
                <a:moveTo>
                  <a:pt x="4712961" y="0"/>
                </a:moveTo>
                <a:lnTo>
                  <a:pt x="0" y="0"/>
                </a:lnTo>
                <a:lnTo>
                  <a:pt x="0" y="3322637"/>
                </a:lnTo>
                <a:lnTo>
                  <a:pt x="4712961" y="3322637"/>
                </a:lnTo>
                <a:lnTo>
                  <a:pt x="471296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990600" y="3492947"/>
            <a:ext cx="5520542" cy="6794053"/>
          </a:xfrm>
          <a:custGeom>
            <a:avLst/>
            <a:gdLst/>
            <a:ahLst/>
            <a:cxnLst/>
            <a:rect l="l" t="t" r="r" b="b"/>
            <a:pathLst>
              <a:path w="7027900" h="7937053">
                <a:moveTo>
                  <a:pt x="0" y="0"/>
                </a:moveTo>
                <a:lnTo>
                  <a:pt x="7027900" y="0"/>
                </a:lnTo>
                <a:lnTo>
                  <a:pt x="7027900" y="7937054"/>
                </a:lnTo>
                <a:lnTo>
                  <a:pt x="0" y="793705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5583573" y="-1179060"/>
            <a:ext cx="5082613" cy="4415520"/>
          </a:xfrm>
          <a:custGeom>
            <a:avLst/>
            <a:gdLst/>
            <a:ahLst/>
            <a:cxnLst/>
            <a:rect l="l" t="t" r="r" b="b"/>
            <a:pathLst>
              <a:path w="5082613" h="4415520">
                <a:moveTo>
                  <a:pt x="5082613" y="0"/>
                </a:moveTo>
                <a:lnTo>
                  <a:pt x="0" y="0"/>
                </a:lnTo>
                <a:lnTo>
                  <a:pt x="0" y="4415520"/>
                </a:lnTo>
                <a:lnTo>
                  <a:pt x="5082613" y="4415520"/>
                </a:lnTo>
                <a:lnTo>
                  <a:pt x="5082613"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2352357586"/>
              </p:ext>
            </p:extLst>
          </p:nvPr>
        </p:nvGraphicFramePr>
        <p:xfrm>
          <a:off x="4651998" y="1004701"/>
          <a:ext cx="12035802" cy="8412480"/>
        </p:xfrm>
        <a:graphic>
          <a:graphicData uri="http://schemas.openxmlformats.org/drawingml/2006/table">
            <a:tbl>
              <a:tblPr firstRow="1" firstCol="1" bandRow="1">
                <a:effectLst>
                  <a:outerShdw blurRad="50800" dist="38100" dir="18900000" algn="bl" rotWithShape="0">
                    <a:prstClr val="black">
                      <a:alpha val="40000"/>
                    </a:prstClr>
                  </a:outerShdw>
                </a:effectLst>
              </a:tblPr>
              <a:tblGrid>
                <a:gridCol w="2452880"/>
                <a:gridCol w="4445845"/>
                <a:gridCol w="5137077"/>
              </a:tblGrid>
              <a:tr h="1114900">
                <a:tc gridSpan="3">
                  <a:txBody>
                    <a:bodyPr/>
                    <a:lstStyle/>
                    <a:p>
                      <a:pPr algn="just">
                        <a:lnSpc>
                          <a:spcPct val="115000"/>
                        </a:lnSpc>
                        <a:spcAft>
                          <a:spcPts val="0"/>
                        </a:spcAft>
                        <a:tabLst>
                          <a:tab pos="90170" algn="l"/>
                          <a:tab pos="180340" algn="l"/>
                          <a:tab pos="270510" algn="l"/>
                        </a:tabLst>
                      </a:pPr>
                      <a:r>
                        <a:rPr lang="vi-VN" sz="4000" b="1" u="sng">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01:</a:t>
                      </a:r>
                      <a:r>
                        <a:rPr lang="vi-VN"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Tìm từ ngữ được sử dụng ở một địa phương (vùng miền) tương đương với mỗi từ ngữ toàn dân sau, nêu rõ tên địa phương sử dụng từ ngữ đó</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GB"/>
                    </a:p>
                  </a:txBody>
                  <a:tcPr/>
                </a:tc>
                <a:tc hMerge="1">
                  <a:txBody>
                    <a:bodyPr/>
                    <a:lstStyle/>
                    <a:p>
                      <a:endParaRPr lang="en-GB"/>
                    </a:p>
                  </a:txBody>
                  <a:tcPr/>
                </a:tc>
              </a:tr>
              <a:tr h="1114900">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ngữ toàn dân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ngữ địa phương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vùng (địa phương sử dụng)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50">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50">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50">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 sắn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50">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50">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50">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50">
                <a:tc>
                  <a:txBody>
                    <a:bodyPr/>
                    <a:lstStyle/>
                    <a:p>
                      <a:pPr algn="just">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 mũ</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074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2" name="Freeform 2"/>
          <p:cNvSpPr/>
          <p:nvPr/>
        </p:nvSpPr>
        <p:spPr>
          <a:xfrm rot="82246">
            <a:off x="2656793" y="496062"/>
            <a:ext cx="15364424" cy="9373563"/>
          </a:xfrm>
          <a:custGeom>
            <a:avLst/>
            <a:gdLst/>
            <a:ahLst/>
            <a:cxnLst/>
            <a:rect l="l" t="t" r="r" b="b"/>
            <a:pathLst>
              <a:path w="13647261" h="8051884">
                <a:moveTo>
                  <a:pt x="0" y="0"/>
                </a:moveTo>
                <a:lnTo>
                  <a:pt x="13647261" y="0"/>
                </a:lnTo>
                <a:lnTo>
                  <a:pt x="13647261" y="8051884"/>
                </a:lnTo>
                <a:lnTo>
                  <a:pt x="0" y="8051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3946633" y="7615645"/>
            <a:ext cx="4712961" cy="3322637"/>
          </a:xfrm>
          <a:custGeom>
            <a:avLst/>
            <a:gdLst/>
            <a:ahLst/>
            <a:cxnLst/>
            <a:rect l="l" t="t" r="r" b="b"/>
            <a:pathLst>
              <a:path w="4712961" h="3322637">
                <a:moveTo>
                  <a:pt x="4712961" y="0"/>
                </a:moveTo>
                <a:lnTo>
                  <a:pt x="0" y="0"/>
                </a:lnTo>
                <a:lnTo>
                  <a:pt x="0" y="3322637"/>
                </a:lnTo>
                <a:lnTo>
                  <a:pt x="4712961" y="3322637"/>
                </a:lnTo>
                <a:lnTo>
                  <a:pt x="471296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990600" y="3492947"/>
            <a:ext cx="5520542" cy="6794053"/>
          </a:xfrm>
          <a:custGeom>
            <a:avLst/>
            <a:gdLst/>
            <a:ahLst/>
            <a:cxnLst/>
            <a:rect l="l" t="t" r="r" b="b"/>
            <a:pathLst>
              <a:path w="7027900" h="7937053">
                <a:moveTo>
                  <a:pt x="0" y="0"/>
                </a:moveTo>
                <a:lnTo>
                  <a:pt x="7027900" y="0"/>
                </a:lnTo>
                <a:lnTo>
                  <a:pt x="7027900" y="7937054"/>
                </a:lnTo>
                <a:lnTo>
                  <a:pt x="0" y="793705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5583573" y="-1179060"/>
            <a:ext cx="5082613" cy="4415520"/>
          </a:xfrm>
          <a:custGeom>
            <a:avLst/>
            <a:gdLst/>
            <a:ahLst/>
            <a:cxnLst/>
            <a:rect l="l" t="t" r="r" b="b"/>
            <a:pathLst>
              <a:path w="5082613" h="4415520">
                <a:moveTo>
                  <a:pt x="5082613" y="0"/>
                </a:moveTo>
                <a:lnTo>
                  <a:pt x="0" y="0"/>
                </a:lnTo>
                <a:lnTo>
                  <a:pt x="0" y="4415520"/>
                </a:lnTo>
                <a:lnTo>
                  <a:pt x="5082613" y="4415520"/>
                </a:lnTo>
                <a:lnTo>
                  <a:pt x="5082613"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3604044873"/>
              </p:ext>
            </p:extLst>
          </p:nvPr>
        </p:nvGraphicFramePr>
        <p:xfrm>
          <a:off x="3962400" y="609658"/>
          <a:ext cx="11963400" cy="9146370"/>
        </p:xfrm>
        <a:graphic>
          <a:graphicData uri="http://schemas.openxmlformats.org/drawingml/2006/table">
            <a:tbl>
              <a:tblPr firstRow="1" firstCol="1" bandRow="1">
                <a:effectLst>
                  <a:outerShdw blurRad="50800" dist="38100" algn="l" rotWithShape="0">
                    <a:prstClr val="black">
                      <a:alpha val="40000"/>
                    </a:prstClr>
                  </a:outerShdw>
                </a:effectLst>
              </a:tblPr>
              <a:tblGrid>
                <a:gridCol w="3269501"/>
                <a:gridCol w="3863955"/>
                <a:gridCol w="4829944"/>
              </a:tblGrid>
              <a:tr h="926123">
                <a:tc gridSpan="3">
                  <a:txBody>
                    <a:bodyPr/>
                    <a:lstStyle/>
                    <a:p>
                      <a:pPr algn="just">
                        <a:lnSpc>
                          <a:spcPct val="115000"/>
                        </a:lnSpc>
                        <a:spcAft>
                          <a:spcPts val="0"/>
                        </a:spcAft>
                        <a:tabLst>
                          <a:tab pos="90170" algn="l"/>
                          <a:tab pos="180340" algn="l"/>
                          <a:tab pos="270510" algn="l"/>
                        </a:tabLst>
                      </a:pPr>
                      <a:r>
                        <a:rPr lang="vi-VN" sz="4000" b="1" u="sng">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01:</a:t>
                      </a:r>
                      <a:r>
                        <a:rPr lang="vi-VN"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Tìm từ ngữ được sử dụng ở một địa phương (vùng miền) tương đương với mỗi từ ngữ toàn dân sau, nêu rõ tên địa phương sử dụng từ ngữ đó</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hMerge="1">
                  <a:txBody>
                    <a:bodyPr/>
                    <a:lstStyle/>
                    <a:p>
                      <a:endParaRPr lang="en-GB"/>
                    </a:p>
                  </a:txBody>
                  <a:tcPr/>
                </a:tc>
              </a:tr>
              <a:tr h="926123">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ngữ toàn dân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ngữ địa phương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vùng (địa phương sử dụng)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062">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 Bộ</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062">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 Bộ</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062">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 sắn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 Bộ</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062">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bẹ</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 núi phía Bắc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062">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 và Trung Bộ</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062">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Bộ</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890">
                <a:tc>
                  <a:txBody>
                    <a:bodyPr/>
                    <a:lstStyle/>
                    <a:p>
                      <a:pPr algn="ctr">
                        <a:lnSpc>
                          <a:spcPct val="115000"/>
                        </a:lnSpc>
                        <a:spcAft>
                          <a:spcPts val="0"/>
                        </a:spcAft>
                        <a:tabLst>
                          <a:tab pos="90170" algn="l"/>
                          <a:tab pos="180340" algn="l"/>
                          <a:tab pos="270510" algn="l"/>
                        </a:tabLst>
                      </a:pPr>
                      <a:r>
                        <a:rPr lang="vi-VN" sz="4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Bộ</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062">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rứa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Bộ</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7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9F9B"/>
        </a:solidFill>
        <a:effectLst/>
      </p:bgPr>
    </p:bg>
    <p:spTree>
      <p:nvGrpSpPr>
        <p:cNvPr id="1" name=""/>
        <p:cNvGrpSpPr/>
        <p:nvPr/>
      </p:nvGrpSpPr>
      <p:grpSpPr>
        <a:xfrm>
          <a:off x="0" y="0"/>
          <a:ext cx="0" cy="0"/>
          <a:chOff x="0" y="0"/>
          <a:chExt cx="0" cy="0"/>
        </a:xfrm>
      </p:grpSpPr>
      <p:sp>
        <p:nvSpPr>
          <p:cNvPr id="2" name="Freeform 2"/>
          <p:cNvSpPr/>
          <p:nvPr/>
        </p:nvSpPr>
        <p:spPr>
          <a:xfrm flipV="1">
            <a:off x="5329177" y="1562098"/>
            <a:ext cx="12958823" cy="6788723"/>
          </a:xfrm>
          <a:custGeom>
            <a:avLst/>
            <a:gdLst/>
            <a:ahLst/>
            <a:cxnLst/>
            <a:rect l="l" t="t" r="r" b="b"/>
            <a:pathLst>
              <a:path w="8954661" h="5395183">
                <a:moveTo>
                  <a:pt x="0" y="5395184"/>
                </a:moveTo>
                <a:lnTo>
                  <a:pt x="8954660" y="5395184"/>
                </a:lnTo>
                <a:lnTo>
                  <a:pt x="8954660" y="0"/>
                </a:lnTo>
                <a:lnTo>
                  <a:pt x="0" y="0"/>
                </a:lnTo>
                <a:lnTo>
                  <a:pt x="0" y="5395184"/>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6282" y="6052137"/>
            <a:ext cx="5431312" cy="4190827"/>
          </a:xfrm>
          <a:custGeom>
            <a:avLst/>
            <a:gdLst/>
            <a:ahLst/>
            <a:cxnLst/>
            <a:rect l="l" t="t" r="r" b="b"/>
            <a:pathLst>
              <a:path w="5431312" h="4190827">
                <a:moveTo>
                  <a:pt x="0" y="0"/>
                </a:moveTo>
                <a:lnTo>
                  <a:pt x="5431312" y="0"/>
                </a:lnTo>
                <a:lnTo>
                  <a:pt x="5431312" y="4190827"/>
                </a:lnTo>
                <a:lnTo>
                  <a:pt x="0" y="41908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29478" y="-669140"/>
            <a:ext cx="5082613" cy="4415520"/>
          </a:xfrm>
          <a:custGeom>
            <a:avLst/>
            <a:gdLst/>
            <a:ahLst/>
            <a:cxnLst/>
            <a:rect l="l" t="t" r="r" b="b"/>
            <a:pathLst>
              <a:path w="5082613" h="4415520">
                <a:moveTo>
                  <a:pt x="0" y="0"/>
                </a:moveTo>
                <a:lnTo>
                  <a:pt x="5082613" y="0"/>
                </a:lnTo>
                <a:lnTo>
                  <a:pt x="5082613" y="4415519"/>
                </a:lnTo>
                <a:lnTo>
                  <a:pt x="0" y="44155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65300" y="7138629"/>
            <a:ext cx="7748797" cy="8805451"/>
          </a:xfrm>
          <a:custGeom>
            <a:avLst/>
            <a:gdLst/>
            <a:ahLst/>
            <a:cxnLst/>
            <a:rect l="l" t="t" r="r" b="b"/>
            <a:pathLst>
              <a:path w="7748797" h="8805451">
                <a:moveTo>
                  <a:pt x="7748797" y="0"/>
                </a:moveTo>
                <a:lnTo>
                  <a:pt x="0" y="0"/>
                </a:lnTo>
                <a:lnTo>
                  <a:pt x="0" y="8805451"/>
                </a:lnTo>
                <a:lnTo>
                  <a:pt x="7748797" y="8805451"/>
                </a:lnTo>
                <a:lnTo>
                  <a:pt x="774879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14465300" y="-1695863"/>
            <a:ext cx="5588000" cy="41148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5393319" y="3510049"/>
            <a:ext cx="9905663" cy="4431983"/>
          </a:xfrm>
          <a:prstGeom prst="rect">
            <a:avLst/>
          </a:prstGeom>
        </p:spPr>
        <p:txBody>
          <a:bodyPr wrap="square" lIns="0" tIns="0" rIns="0" bIns="0" rtlCol="0" anchor="t">
            <a:spAutoFit/>
          </a:bodyPr>
          <a:lstStyle/>
          <a:p>
            <a:pPr algn="ctr"/>
            <a:r>
              <a:rPr lang="vi-VN"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HOẠT ĐỘNG 2</a:t>
            </a:r>
            <a:r>
              <a:rPr lang="vi-VN" sz="9600" b="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vi-VN" sz="9600" b="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HÌNH </a:t>
            </a:r>
            <a:r>
              <a:rPr lang="vi-VN"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THÀNH KIẾN THỨC</a:t>
            </a:r>
            <a:endParaRPr lang="en-GB"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534337">
            <a:off x="13238596" y="1088547"/>
            <a:ext cx="2090482" cy="2281563"/>
          </a:xfrm>
          <a:custGeom>
            <a:avLst/>
            <a:gdLst/>
            <a:ahLst/>
            <a:cxnLst/>
            <a:rect l="l" t="t" r="r" b="b"/>
            <a:pathLst>
              <a:path w="2090482" h="2281563">
                <a:moveTo>
                  <a:pt x="0" y="0"/>
                </a:moveTo>
                <a:lnTo>
                  <a:pt x="2090482" y="0"/>
                </a:lnTo>
                <a:lnTo>
                  <a:pt x="2090482" y="2281563"/>
                </a:lnTo>
                <a:lnTo>
                  <a:pt x="0" y="22815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5213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5ED"/>
        </a:solidFill>
        <a:effectLst/>
      </p:bgPr>
    </p:bg>
    <p:spTree>
      <p:nvGrpSpPr>
        <p:cNvPr id="1" name=""/>
        <p:cNvGrpSpPr/>
        <p:nvPr/>
      </p:nvGrpSpPr>
      <p:grpSpPr>
        <a:xfrm>
          <a:off x="0" y="0"/>
          <a:ext cx="0" cy="0"/>
          <a:chOff x="0" y="0"/>
          <a:chExt cx="0" cy="0"/>
        </a:xfrm>
      </p:grpSpPr>
      <p:sp>
        <p:nvSpPr>
          <p:cNvPr id="3" name="Freeform 3"/>
          <p:cNvSpPr/>
          <p:nvPr/>
        </p:nvSpPr>
        <p:spPr>
          <a:xfrm>
            <a:off x="789237" y="2334195"/>
            <a:ext cx="5292138" cy="8793582"/>
          </a:xfrm>
          <a:custGeom>
            <a:avLst/>
            <a:gdLst/>
            <a:ahLst/>
            <a:cxnLst/>
            <a:rect l="l" t="t" r="r" b="b"/>
            <a:pathLst>
              <a:path w="5292138" h="8793582">
                <a:moveTo>
                  <a:pt x="0" y="0"/>
                </a:moveTo>
                <a:lnTo>
                  <a:pt x="5292138" y="0"/>
                </a:lnTo>
                <a:lnTo>
                  <a:pt x="5292138" y="8793582"/>
                </a:lnTo>
                <a:lnTo>
                  <a:pt x="0" y="8793582"/>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V="1">
            <a:off x="0" y="9624"/>
            <a:ext cx="3789156" cy="2671355"/>
          </a:xfrm>
          <a:custGeom>
            <a:avLst/>
            <a:gdLst/>
            <a:ahLst/>
            <a:cxnLst/>
            <a:rect l="l" t="t" r="r" b="b"/>
            <a:pathLst>
              <a:path w="3789156" h="2671355">
                <a:moveTo>
                  <a:pt x="0" y="2671355"/>
                </a:moveTo>
                <a:lnTo>
                  <a:pt x="3789156" y="2671355"/>
                </a:lnTo>
                <a:lnTo>
                  <a:pt x="3789156" y="0"/>
                </a:lnTo>
                <a:lnTo>
                  <a:pt x="0" y="0"/>
                </a:lnTo>
                <a:lnTo>
                  <a:pt x="0" y="2671355"/>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4498844" y="7615645"/>
            <a:ext cx="3789156" cy="2671355"/>
          </a:xfrm>
          <a:custGeom>
            <a:avLst/>
            <a:gdLst/>
            <a:ahLst/>
            <a:cxnLst/>
            <a:rect l="l" t="t" r="r" b="b"/>
            <a:pathLst>
              <a:path w="3789156" h="2671355">
                <a:moveTo>
                  <a:pt x="3789156" y="0"/>
                </a:moveTo>
                <a:lnTo>
                  <a:pt x="0" y="0"/>
                </a:lnTo>
                <a:lnTo>
                  <a:pt x="0" y="2671355"/>
                </a:lnTo>
                <a:lnTo>
                  <a:pt x="3789156" y="2671355"/>
                </a:lnTo>
                <a:lnTo>
                  <a:pt x="3789156"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flipH="1">
            <a:off x="14995581" y="-604007"/>
            <a:ext cx="4527437" cy="3265414"/>
          </a:xfrm>
          <a:custGeom>
            <a:avLst/>
            <a:gdLst/>
            <a:ahLst/>
            <a:cxnLst/>
            <a:rect l="l" t="t" r="r" b="b"/>
            <a:pathLst>
              <a:path w="4527437" h="3265414">
                <a:moveTo>
                  <a:pt x="4527438" y="0"/>
                </a:moveTo>
                <a:lnTo>
                  <a:pt x="0" y="0"/>
                </a:lnTo>
                <a:lnTo>
                  <a:pt x="0" y="3265414"/>
                </a:lnTo>
                <a:lnTo>
                  <a:pt x="4527438" y="3265414"/>
                </a:lnTo>
                <a:lnTo>
                  <a:pt x="4527438"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7064281" y="3407229"/>
            <a:ext cx="7850465" cy="2031325"/>
          </a:xfrm>
          <a:prstGeom prst="rect">
            <a:avLst/>
          </a:prstGeom>
        </p:spPr>
        <p:txBody>
          <a:bodyPr wrap="square" lIns="0" tIns="0" rIns="0" bIns="0" rtlCol="0" anchor="t">
            <a:spAutoFit/>
          </a:bodyPr>
          <a:lstStyle/>
          <a:p>
            <a:r>
              <a:rPr lang="de-DE" sz="6600" b="1">
                <a:latin typeface="Times New Roman" panose="02020603050405020304" pitchFamily="18" charset="0"/>
                <a:cs typeface="Times New Roman" panose="02020603050405020304" pitchFamily="18" charset="0"/>
              </a:rPr>
              <a:t>1. </a:t>
            </a:r>
            <a:r>
              <a:rPr lang="vi-VN" sz="6600" b="1">
                <a:latin typeface="Times New Roman" panose="02020603050405020304" pitchFamily="18" charset="0"/>
                <a:cs typeface="Times New Roman" panose="02020603050405020304" pitchFamily="18" charset="0"/>
              </a:rPr>
              <a:t>Từ ngữ toàn dân và từ ngữ địa phương</a:t>
            </a:r>
            <a:endParaRPr lang="en-GB" sz="6600">
              <a:latin typeface="Times New Roman" panose="02020603050405020304" pitchFamily="18" charset="0"/>
              <a:cs typeface="Times New Roman" panose="02020603050405020304" pitchFamily="18" charset="0"/>
            </a:endParaRPr>
          </a:p>
        </p:txBody>
      </p:sp>
      <p:sp>
        <p:nvSpPr>
          <p:cNvPr id="8" name="TextBox 8"/>
          <p:cNvSpPr txBox="1"/>
          <p:nvPr/>
        </p:nvSpPr>
        <p:spPr>
          <a:xfrm>
            <a:off x="7093310" y="1657086"/>
            <a:ext cx="7821436" cy="1354217"/>
          </a:xfrm>
          <a:prstGeom prst="rect">
            <a:avLst/>
          </a:prstGeom>
        </p:spPr>
        <p:txBody>
          <a:bodyPr wrap="square" lIns="0" tIns="0" rIns="0" bIns="0" rtlCol="0" anchor="t">
            <a:spAutoFit/>
          </a:bodyPr>
          <a:lstStyle/>
          <a:p>
            <a:r>
              <a:rPr lang="de-DE" sz="8800" b="1">
                <a:latin typeface="Times New Roman" panose="02020603050405020304" pitchFamily="18" charset="0"/>
                <a:cs typeface="Times New Roman" panose="02020603050405020304" pitchFamily="18" charset="0"/>
              </a:rPr>
              <a:t>I. </a:t>
            </a:r>
            <a:r>
              <a:rPr lang="vi-VN" sz="8800" b="1">
                <a:latin typeface="Times New Roman" panose="02020603050405020304" pitchFamily="18" charset="0"/>
                <a:cs typeface="Times New Roman" panose="02020603050405020304" pitchFamily="18" charset="0"/>
              </a:rPr>
              <a:t>LÍ THUYẾT</a:t>
            </a:r>
            <a:endParaRPr lang="en-GB" sz="8800">
              <a:latin typeface="Times New Roman" panose="02020603050405020304" pitchFamily="18" charset="0"/>
              <a:cs typeface="Times New Roman" panose="02020603050405020304" pitchFamily="18" charset="0"/>
            </a:endParaRPr>
          </a:p>
        </p:txBody>
      </p:sp>
      <p:sp>
        <p:nvSpPr>
          <p:cNvPr id="10" name="Rectangle 9"/>
          <p:cNvSpPr/>
          <p:nvPr/>
        </p:nvSpPr>
        <p:spPr>
          <a:xfrm>
            <a:off x="8534400" y="6019268"/>
            <a:ext cx="2757999" cy="1015663"/>
          </a:xfrm>
          <a:prstGeom prst="rect">
            <a:avLst/>
          </a:prstGeom>
        </p:spPr>
        <p:txBody>
          <a:bodyPr wrap="none">
            <a:spAutoFit/>
          </a:bodyPr>
          <a:lstStyle/>
          <a:p>
            <a:r>
              <a:rPr lang="vi-VN" sz="6000" b="1">
                <a:latin typeface="Times New Roman" panose="02020603050405020304" pitchFamily="18" charset="0"/>
                <a:ea typeface="Times New Roman" panose="02020603050405020304" pitchFamily="18" charset="0"/>
                <a:cs typeface="Times New Roman" panose="02020603050405020304" pitchFamily="18" charset="0"/>
              </a:rPr>
              <a:t>a. Ví dụ</a:t>
            </a:r>
            <a:endParaRPr lang="en-GB" sz="8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2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C686"/>
        </a:solidFill>
        <a:effectLst/>
      </p:bgPr>
    </p:bg>
    <p:spTree>
      <p:nvGrpSpPr>
        <p:cNvPr id="1" name=""/>
        <p:cNvGrpSpPr/>
        <p:nvPr/>
      </p:nvGrpSpPr>
      <p:grpSpPr>
        <a:xfrm>
          <a:off x="0" y="0"/>
          <a:ext cx="0" cy="0"/>
          <a:chOff x="0" y="0"/>
          <a:chExt cx="0" cy="0"/>
        </a:xfrm>
      </p:grpSpPr>
      <p:sp>
        <p:nvSpPr>
          <p:cNvPr id="2" name="Freeform 2"/>
          <p:cNvSpPr/>
          <p:nvPr/>
        </p:nvSpPr>
        <p:spPr>
          <a:xfrm flipH="1" flipV="1">
            <a:off x="15254654" y="7050540"/>
            <a:ext cx="5082613" cy="4415520"/>
          </a:xfrm>
          <a:custGeom>
            <a:avLst/>
            <a:gdLst/>
            <a:ahLst/>
            <a:cxnLst/>
            <a:rect l="l" t="t" r="r" b="b"/>
            <a:pathLst>
              <a:path w="5082613" h="4415520">
                <a:moveTo>
                  <a:pt x="5082613" y="4415520"/>
                </a:moveTo>
                <a:lnTo>
                  <a:pt x="0" y="4415520"/>
                </a:lnTo>
                <a:lnTo>
                  <a:pt x="0" y="0"/>
                </a:lnTo>
                <a:lnTo>
                  <a:pt x="5082613" y="0"/>
                </a:lnTo>
                <a:lnTo>
                  <a:pt x="5082613" y="441552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7200" y="571500"/>
            <a:ext cx="15985780" cy="9715500"/>
          </a:xfrm>
          <a:custGeom>
            <a:avLst/>
            <a:gdLst/>
            <a:ahLst/>
            <a:cxnLst/>
            <a:rect l="l" t="t" r="r" b="b"/>
            <a:pathLst>
              <a:path w="14597960" h="8229600">
                <a:moveTo>
                  <a:pt x="0" y="0"/>
                </a:moveTo>
                <a:lnTo>
                  <a:pt x="14597960" y="0"/>
                </a:lnTo>
                <a:lnTo>
                  <a:pt x="14597960"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4281592" y="385237"/>
            <a:ext cx="4322775" cy="8873063"/>
          </a:xfrm>
          <a:custGeom>
            <a:avLst/>
            <a:gdLst/>
            <a:ahLst/>
            <a:cxnLst/>
            <a:rect l="l" t="t" r="r" b="b"/>
            <a:pathLst>
              <a:path w="4322775" h="8873063">
                <a:moveTo>
                  <a:pt x="0" y="0"/>
                </a:moveTo>
                <a:lnTo>
                  <a:pt x="4322774" y="0"/>
                </a:lnTo>
                <a:lnTo>
                  <a:pt x="4322774" y="8873063"/>
                </a:lnTo>
                <a:lnTo>
                  <a:pt x="0" y="8873063"/>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5160736" y="-5842541"/>
            <a:ext cx="7748797" cy="8805451"/>
          </a:xfrm>
          <a:custGeom>
            <a:avLst/>
            <a:gdLst/>
            <a:ahLst/>
            <a:cxnLst/>
            <a:rect l="l" t="t" r="r" b="b"/>
            <a:pathLst>
              <a:path w="7748797" h="8805451">
                <a:moveTo>
                  <a:pt x="0" y="0"/>
                </a:moveTo>
                <a:lnTo>
                  <a:pt x="7748797" y="0"/>
                </a:lnTo>
                <a:lnTo>
                  <a:pt x="7748797" y="8805451"/>
                </a:lnTo>
                <a:lnTo>
                  <a:pt x="0" y="88054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1773153742"/>
              </p:ext>
            </p:extLst>
          </p:nvPr>
        </p:nvGraphicFramePr>
        <p:xfrm>
          <a:off x="2133600" y="723900"/>
          <a:ext cx="11773683" cy="9464040"/>
        </p:xfrm>
        <a:graphic>
          <a:graphicData uri="http://schemas.openxmlformats.org/drawingml/2006/table">
            <a:tbl>
              <a:tblPr firstRow="1" firstCol="1" bandRow="1">
                <a:effectLst>
                  <a:outerShdw blurRad="50800" dist="38100" algn="l" rotWithShape="0">
                    <a:prstClr val="black">
                      <a:alpha val="40000"/>
                    </a:prstClr>
                  </a:outerShdw>
                </a:effectLst>
              </a:tblPr>
              <a:tblGrid>
                <a:gridCol w="5638800"/>
                <a:gridCol w="1828800"/>
                <a:gridCol w="2133673"/>
                <a:gridCol w="2172410"/>
              </a:tblGrid>
              <a:tr h="641688">
                <a:tc gridSpan="4">
                  <a:txBody>
                    <a:bodyPr/>
                    <a:lstStyle/>
                    <a:p>
                      <a:pPr algn="ctr">
                        <a:lnSpc>
                          <a:spcPct val="115000"/>
                        </a:lnSpc>
                        <a:spcAft>
                          <a:spcPts val="0"/>
                        </a:spcAft>
                        <a:tabLst>
                          <a:tab pos="90170" algn="l"/>
                          <a:tab pos="180340" algn="l"/>
                          <a:tab pos="270510" algn="l"/>
                        </a:tabLst>
                      </a:pPr>
                      <a:r>
                        <a:rPr lang="vi-VN" sz="3600" b="1" u="sng">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02</a:t>
                      </a:r>
                      <a:r>
                        <a:rPr lang="vi-VN"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ví dụ về của </a:t>
                      </a:r>
                      <a:r>
                        <a:rPr lang="nl-NL"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3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ừ ngữ toàn dân, từ ngữ địa phương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568112">
                <a:tc>
                  <a:txBody>
                    <a:bodyPr/>
                    <a:lstStyle/>
                    <a:p>
                      <a:pPr algn="just">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Từ ngữ địa phương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Từ ngữ toàn dân tương ứng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Tác dụng và phạm vi sử dụng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529">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de-DE"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Ngó lên Hòn Kẽm, Đá </a:t>
                      </a:r>
                      <a:r>
                        <a:rPr lang="vi-VN"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de-DE"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 </a:t>
                      </a:r>
                      <a:r>
                        <a:rPr lang="de-DE"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 nhớ mẹ quá chừng bậu ơi</a:t>
                      </a:r>
                      <a:r>
                        <a:rPr lang="de-DE"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 dao)</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529">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2. </a:t>
                      </a:r>
                      <a:r>
                        <a:rPr lang="de-DE"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 như bưng lại kêu là </a:t>
                      </a:r>
                      <a:r>
                        <a:rPr lang="vi-VN"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de-DE"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 </a:t>
                      </a:r>
                      <a:r>
                        <a:rPr lang="de-DE"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hổng trống hảng lại kêu là buồng</a:t>
                      </a:r>
                      <a:r>
                        <a:rPr lang="de-DE"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 dao)                   </a:t>
                      </a:r>
                      <a:r>
                        <a:rPr lang="vi-VN"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1942">
                <a:tc>
                  <a:txBody>
                    <a:bodyPr/>
                    <a:lstStyle/>
                    <a:p>
                      <a:pPr algn="just">
                        <a:lnSpc>
                          <a:spcPct val="115000"/>
                        </a:lnSpc>
                        <a:spcAft>
                          <a:spcPts val="0"/>
                        </a:spcAf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3. </a:t>
                      </a:r>
                      <a:r>
                        <a:rPr lang="de-DE"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cây, không trái, không </a:t>
                      </a:r>
                      <a:r>
                        <a:rPr lang="vi-VN"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de-DE"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a:t>
                      </a:r>
                      <a:r>
                        <a:rPr lang="de-DE" sz="3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 ăn được đố là lá </a:t>
                      </a:r>
                      <a:r>
                        <a:rPr lang="de-DE"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a:t>
                      </a:r>
                      <a:r>
                        <a:rPr lang="de-DE" sz="3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3600" i="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đố)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353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1903</Words>
  <Application>Microsoft Office PowerPoint</Application>
  <PresentationFormat>Custom</PresentationFormat>
  <Paragraphs>255</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MS Mincho</vt:lpstr>
      <vt:lpstr>Public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asus PC</cp:lastModifiedBy>
  <cp:revision>76</cp:revision>
  <dcterms:created xsi:type="dcterms:W3CDTF">2006-08-16T00:00:00Z</dcterms:created>
  <dcterms:modified xsi:type="dcterms:W3CDTF">2023-10-24T09:21:53Z</dcterms:modified>
  <dc:identifier>DAFo_5PLMrQ</dc:identifier>
</cp:coreProperties>
</file>