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6" r:id="rId2"/>
    <p:sldId id="333" r:id="rId3"/>
    <p:sldId id="298" r:id="rId4"/>
    <p:sldId id="277" r:id="rId5"/>
    <p:sldId id="310" r:id="rId6"/>
    <p:sldId id="311" r:id="rId7"/>
    <p:sldId id="313" r:id="rId8"/>
    <p:sldId id="312" r:id="rId9"/>
    <p:sldId id="314" r:id="rId10"/>
    <p:sldId id="315" r:id="rId11"/>
    <p:sldId id="301" r:id="rId12"/>
    <p:sldId id="316" r:id="rId13"/>
    <p:sldId id="278" r:id="rId14"/>
    <p:sldId id="318" r:id="rId15"/>
    <p:sldId id="328" r:id="rId16"/>
    <p:sldId id="317" r:id="rId17"/>
    <p:sldId id="325" r:id="rId18"/>
    <p:sldId id="275" r:id="rId1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29" autoAdjust="0"/>
    <p:restoredTop sz="94622" autoAdjust="0"/>
  </p:normalViewPr>
  <p:slideViewPr>
    <p:cSldViewPr>
      <p:cViewPr varScale="1">
        <p:scale>
          <a:sx n="45" d="100"/>
          <a:sy n="45" d="100"/>
        </p:scale>
        <p:origin x="292" y="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NUL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10.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29.png"/><Relationship Id="rId4" Type="http://schemas.openxmlformats.org/officeDocument/2006/relationships/image" Target="NUL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4.png"/><Relationship Id="rId7" Type="http://schemas.openxmlformats.org/officeDocument/2006/relationships/image" Target="../media/image7.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9.svg"/></Relationships>
</file>

<file path=ppt/slides/_rels/slide1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3.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4.sv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NUL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NUL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NUL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3.png"/><Relationship Id="rId7" Type="http://schemas.openxmlformats.org/officeDocument/2006/relationships/image" Target="../media/image20.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5476"/>
          </a:xfrm>
          <a:custGeom>
            <a:avLst/>
            <a:gdLst/>
            <a:ahLst/>
            <a:cxnLst/>
            <a:rect l="l" t="t" r="r" b="b"/>
            <a:pathLst>
              <a:path w="13420725" h="21421725">
                <a:moveTo>
                  <a:pt x="0" y="0"/>
                </a:moveTo>
                <a:lnTo>
                  <a:pt x="13420725" y="0"/>
                </a:lnTo>
                <a:lnTo>
                  <a:pt x="13420725" y="21421725"/>
                </a:lnTo>
                <a:lnTo>
                  <a:pt x="0" y="21421725"/>
                </a:lnTo>
                <a:lnTo>
                  <a:pt x="0" y="0"/>
                </a:lnTo>
                <a:close/>
              </a:path>
            </a:pathLst>
          </a:custGeom>
          <a:blipFill>
            <a:blip r:embed="rId2"/>
            <a:stretch>
              <a:fillRect l="-147656" t="-19163" r="-69596" b="-5060"/>
            </a:stretch>
          </a:blipFill>
        </p:spPr>
      </p:sp>
      <p:sp>
        <p:nvSpPr>
          <p:cNvPr id="3" name="Freeform 3"/>
          <p:cNvSpPr/>
          <p:nvPr/>
        </p:nvSpPr>
        <p:spPr>
          <a:xfrm>
            <a:off x="9052793" y="7768712"/>
            <a:ext cx="5158745" cy="3752987"/>
          </a:xfrm>
          <a:custGeom>
            <a:avLst/>
            <a:gdLst/>
            <a:ahLst/>
            <a:cxnLst/>
            <a:rect l="l" t="t" r="r" b="b"/>
            <a:pathLst>
              <a:path w="10744200" h="7816406">
                <a:moveTo>
                  <a:pt x="0" y="0"/>
                </a:moveTo>
                <a:lnTo>
                  <a:pt x="10744200" y="0"/>
                </a:lnTo>
                <a:lnTo>
                  <a:pt x="10744200" y="7816406"/>
                </a:lnTo>
                <a:lnTo>
                  <a:pt x="0" y="7816406"/>
                </a:lnTo>
                <a:lnTo>
                  <a:pt x="0" y="0"/>
                </a:lnTo>
                <a:close/>
              </a:path>
            </a:pathLst>
          </a:custGeom>
          <a:blipFill>
            <a:blip r:embed="rId3"/>
            <a:stretch>
              <a:fillRect/>
            </a:stretch>
          </a:blipFill>
        </p:spPr>
      </p:sp>
      <p:sp>
        <p:nvSpPr>
          <p:cNvPr id="7" name="Freeform 7"/>
          <p:cNvSpPr/>
          <p:nvPr/>
        </p:nvSpPr>
        <p:spPr>
          <a:xfrm>
            <a:off x="10470158" y="6877143"/>
            <a:ext cx="937551" cy="1150369"/>
          </a:xfrm>
          <a:custGeom>
            <a:avLst/>
            <a:gdLst/>
            <a:ahLst/>
            <a:cxnLst/>
            <a:rect l="l" t="t" r="r" b="b"/>
            <a:pathLst>
              <a:path w="1952653" h="2395893">
                <a:moveTo>
                  <a:pt x="0" y="0"/>
                </a:moveTo>
                <a:lnTo>
                  <a:pt x="1952652" y="0"/>
                </a:lnTo>
                <a:lnTo>
                  <a:pt x="1952652" y="2395893"/>
                </a:lnTo>
                <a:lnTo>
                  <a:pt x="0" y="2395893"/>
                </a:lnTo>
                <a:lnTo>
                  <a:pt x="0" y="0"/>
                </a:lnTo>
                <a:close/>
              </a:path>
            </a:pathLst>
          </a:custGeom>
          <a:blipFill>
            <a:blip r:embed="rId4"/>
            <a:stretch>
              <a:fillRect/>
            </a:stretch>
          </a:blipFill>
        </p:spPr>
      </p:sp>
      <p:sp>
        <p:nvSpPr>
          <p:cNvPr id="8" name="Freeform 8"/>
          <p:cNvSpPr/>
          <p:nvPr/>
        </p:nvSpPr>
        <p:spPr>
          <a:xfrm flipH="1">
            <a:off x="6647435" y="6827013"/>
            <a:ext cx="937551" cy="1150369"/>
          </a:xfrm>
          <a:custGeom>
            <a:avLst/>
            <a:gdLst/>
            <a:ahLst/>
            <a:cxnLst/>
            <a:rect l="l" t="t" r="r" b="b"/>
            <a:pathLst>
              <a:path w="1952653" h="2395893">
                <a:moveTo>
                  <a:pt x="1952653" y="0"/>
                </a:moveTo>
                <a:lnTo>
                  <a:pt x="0" y="0"/>
                </a:lnTo>
                <a:lnTo>
                  <a:pt x="0" y="2395893"/>
                </a:lnTo>
                <a:lnTo>
                  <a:pt x="1952653" y="2395893"/>
                </a:lnTo>
                <a:lnTo>
                  <a:pt x="1952653" y="0"/>
                </a:lnTo>
                <a:close/>
              </a:path>
            </a:pathLst>
          </a:custGeom>
          <a:blipFill>
            <a:blip r:embed="rId4"/>
            <a:stretch>
              <a:fillRect/>
            </a:stretch>
          </a:blipFill>
        </p:spPr>
      </p:sp>
      <p:sp>
        <p:nvSpPr>
          <p:cNvPr id="9" name="Freeform 9"/>
          <p:cNvSpPr/>
          <p:nvPr/>
        </p:nvSpPr>
        <p:spPr>
          <a:xfrm>
            <a:off x="3673179" y="-1309144"/>
            <a:ext cx="5158745" cy="3752987"/>
          </a:xfrm>
          <a:custGeom>
            <a:avLst/>
            <a:gdLst/>
            <a:ahLst/>
            <a:cxnLst/>
            <a:rect l="l" t="t" r="r" b="b"/>
            <a:pathLst>
              <a:path w="10744200" h="7816406">
                <a:moveTo>
                  <a:pt x="0" y="0"/>
                </a:moveTo>
                <a:lnTo>
                  <a:pt x="10744200" y="0"/>
                </a:lnTo>
                <a:lnTo>
                  <a:pt x="10744200" y="7816406"/>
                </a:lnTo>
                <a:lnTo>
                  <a:pt x="0" y="7816406"/>
                </a:lnTo>
                <a:lnTo>
                  <a:pt x="0" y="0"/>
                </a:lnTo>
                <a:close/>
              </a:path>
            </a:pathLst>
          </a:custGeom>
          <a:blipFill>
            <a:blip r:embed="rId3"/>
            <a:stretch>
              <a:fillRect/>
            </a:stretch>
          </a:blipFill>
        </p:spPr>
      </p:sp>
      <p:sp>
        <p:nvSpPr>
          <p:cNvPr id="11" name="Freeform 11"/>
          <p:cNvSpPr/>
          <p:nvPr/>
        </p:nvSpPr>
        <p:spPr>
          <a:xfrm>
            <a:off x="10972800" y="4365100"/>
            <a:ext cx="3592409" cy="5514713"/>
          </a:xfrm>
          <a:custGeom>
            <a:avLst/>
            <a:gdLst/>
            <a:ahLst/>
            <a:cxnLst/>
            <a:rect l="l" t="t" r="r" b="b"/>
            <a:pathLst>
              <a:path w="5206662" h="8248177">
                <a:moveTo>
                  <a:pt x="0" y="0"/>
                </a:moveTo>
                <a:lnTo>
                  <a:pt x="5206662" y="0"/>
                </a:lnTo>
                <a:lnTo>
                  <a:pt x="5206662" y="8248177"/>
                </a:lnTo>
                <a:lnTo>
                  <a:pt x="0" y="8248177"/>
                </a:lnTo>
                <a:lnTo>
                  <a:pt x="0" y="0"/>
                </a:lnTo>
                <a:close/>
              </a:path>
            </a:pathLst>
          </a:custGeom>
          <a:blipFill>
            <a:blip r:embed="rId5"/>
            <a:stretch>
              <a:fillRect/>
            </a:stretch>
          </a:blipFill>
        </p:spPr>
      </p:sp>
      <p:sp>
        <p:nvSpPr>
          <p:cNvPr id="12" name="Freeform 12"/>
          <p:cNvSpPr/>
          <p:nvPr/>
        </p:nvSpPr>
        <p:spPr>
          <a:xfrm>
            <a:off x="13373594" y="9138108"/>
            <a:ext cx="2877144" cy="1014193"/>
          </a:xfrm>
          <a:custGeom>
            <a:avLst/>
            <a:gdLst/>
            <a:ahLst/>
            <a:cxnLst/>
            <a:rect l="l" t="t" r="r" b="b"/>
            <a:pathLst>
              <a:path w="5992273" h="2112276">
                <a:moveTo>
                  <a:pt x="0" y="0"/>
                </a:moveTo>
                <a:lnTo>
                  <a:pt x="5992274" y="0"/>
                </a:lnTo>
                <a:lnTo>
                  <a:pt x="5992274" y="2112276"/>
                </a:lnTo>
                <a:lnTo>
                  <a:pt x="0" y="2112276"/>
                </a:lnTo>
                <a:lnTo>
                  <a:pt x="0" y="0"/>
                </a:lnTo>
                <a:close/>
              </a:path>
            </a:pathLst>
          </a:custGeom>
          <a:blipFill>
            <a:blip r:embed="rId6"/>
            <a:stretch>
              <a:fillRect/>
            </a:stretch>
          </a:blipFill>
        </p:spPr>
      </p:sp>
      <p:sp>
        <p:nvSpPr>
          <p:cNvPr id="13" name="Freeform 13"/>
          <p:cNvSpPr/>
          <p:nvPr/>
        </p:nvSpPr>
        <p:spPr>
          <a:xfrm>
            <a:off x="321347" y="9272807"/>
            <a:ext cx="2877144" cy="1014193"/>
          </a:xfrm>
          <a:custGeom>
            <a:avLst/>
            <a:gdLst/>
            <a:ahLst/>
            <a:cxnLst/>
            <a:rect l="l" t="t" r="r" b="b"/>
            <a:pathLst>
              <a:path w="5992273" h="2112276">
                <a:moveTo>
                  <a:pt x="0" y="0"/>
                </a:moveTo>
                <a:lnTo>
                  <a:pt x="5992274" y="0"/>
                </a:lnTo>
                <a:lnTo>
                  <a:pt x="5992274" y="2112276"/>
                </a:lnTo>
                <a:lnTo>
                  <a:pt x="0" y="2112276"/>
                </a:lnTo>
                <a:lnTo>
                  <a:pt x="0" y="0"/>
                </a:lnTo>
                <a:close/>
              </a:path>
            </a:pathLst>
          </a:custGeom>
          <a:blipFill>
            <a:blip r:embed="rId6"/>
            <a:stretch>
              <a:fillRect/>
            </a:stretch>
          </a:blipFill>
        </p:spPr>
      </p:sp>
      <p:sp>
        <p:nvSpPr>
          <p:cNvPr id="14" name="Freeform 14"/>
          <p:cNvSpPr/>
          <p:nvPr/>
        </p:nvSpPr>
        <p:spPr>
          <a:xfrm>
            <a:off x="2931487" y="3652828"/>
            <a:ext cx="4332967" cy="6501287"/>
          </a:xfrm>
          <a:custGeom>
            <a:avLst/>
            <a:gdLst/>
            <a:ahLst/>
            <a:cxnLst/>
            <a:rect l="l" t="t" r="r" b="b"/>
            <a:pathLst>
              <a:path w="5601417" h="7510280">
                <a:moveTo>
                  <a:pt x="0" y="0"/>
                </a:moveTo>
                <a:lnTo>
                  <a:pt x="5601417" y="0"/>
                </a:lnTo>
                <a:lnTo>
                  <a:pt x="5601417" y="7510280"/>
                </a:lnTo>
                <a:lnTo>
                  <a:pt x="0" y="7510280"/>
                </a:lnTo>
                <a:lnTo>
                  <a:pt x="0" y="0"/>
                </a:lnTo>
                <a:close/>
              </a:path>
            </a:pathLst>
          </a:custGeom>
          <a:blipFill>
            <a:blip r:embed="rId7"/>
            <a:stretch>
              <a:fillRect/>
            </a:stretch>
          </a:blipFill>
        </p:spPr>
      </p:sp>
      <p:sp>
        <p:nvSpPr>
          <p:cNvPr id="15" name="Freeform 15"/>
          <p:cNvSpPr/>
          <p:nvPr/>
        </p:nvSpPr>
        <p:spPr>
          <a:xfrm>
            <a:off x="6368627" y="4079769"/>
            <a:ext cx="5150794" cy="6075108"/>
          </a:xfrm>
          <a:custGeom>
            <a:avLst/>
            <a:gdLst/>
            <a:ahLst/>
            <a:cxnLst/>
            <a:rect l="l" t="t" r="r" b="b"/>
            <a:pathLst>
              <a:path w="6073970" h="8436070">
                <a:moveTo>
                  <a:pt x="0" y="0"/>
                </a:moveTo>
                <a:lnTo>
                  <a:pt x="6073970" y="0"/>
                </a:lnTo>
                <a:lnTo>
                  <a:pt x="6073970" y="8436070"/>
                </a:lnTo>
                <a:lnTo>
                  <a:pt x="0" y="8436070"/>
                </a:lnTo>
                <a:lnTo>
                  <a:pt x="0" y="0"/>
                </a:lnTo>
                <a:close/>
              </a:path>
            </a:pathLst>
          </a:custGeom>
          <a:blipFill>
            <a:blip r:embed="rId8"/>
            <a:stretch>
              <a:fillRect/>
            </a:stretch>
          </a:blipFill>
        </p:spPr>
      </p:sp>
      <p:sp>
        <p:nvSpPr>
          <p:cNvPr id="26" name="Rectangle 25"/>
          <p:cNvSpPr/>
          <p:nvPr/>
        </p:nvSpPr>
        <p:spPr>
          <a:xfrm>
            <a:off x="2743200" y="1287882"/>
            <a:ext cx="12617794" cy="323165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prstTxWarp prst="textStop">
              <a:avLst/>
            </a:prstTxWarp>
            <a:spAutoFit/>
            <a:scene3d>
              <a:camera prst="perspectiveRelaxed"/>
              <a:lightRig rig="threePt" dir="t"/>
            </a:scene3d>
          </a:bodyPr>
          <a:lstStyle/>
          <a:p>
            <a:pPr algn="ctr">
              <a:spcAft>
                <a:spcPts val="0"/>
              </a:spcAft>
            </a:pPr>
            <a:r>
              <a:rPr lang="vi-VN" sz="9600" b="1"/>
              <a:t>TỰ ĐÁNH GIÁ BÀI 9</a:t>
            </a:r>
            <a:endParaRPr lang="en-GB" sz="5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3081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80">
                                          <p:stCondLst>
                                            <p:cond delay="0"/>
                                          </p:stCondLst>
                                        </p:cTn>
                                        <p:tgtEl>
                                          <p:spTgt spid="26"/>
                                        </p:tgtEl>
                                      </p:cBhvr>
                                    </p:animEffect>
                                    <p:anim calcmode="lin" valueType="num">
                                      <p:cBhvr>
                                        <p:cTn id="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3" dur="26">
                                          <p:stCondLst>
                                            <p:cond delay="650"/>
                                          </p:stCondLst>
                                        </p:cTn>
                                        <p:tgtEl>
                                          <p:spTgt spid="26"/>
                                        </p:tgtEl>
                                      </p:cBhvr>
                                      <p:to x="100000" y="60000"/>
                                    </p:animScale>
                                    <p:animScale>
                                      <p:cBhvr>
                                        <p:cTn id="14" dur="166" decel="50000">
                                          <p:stCondLst>
                                            <p:cond delay="676"/>
                                          </p:stCondLst>
                                        </p:cTn>
                                        <p:tgtEl>
                                          <p:spTgt spid="26"/>
                                        </p:tgtEl>
                                      </p:cBhvr>
                                      <p:to x="100000" y="100000"/>
                                    </p:animScale>
                                    <p:animScale>
                                      <p:cBhvr>
                                        <p:cTn id="15" dur="26">
                                          <p:stCondLst>
                                            <p:cond delay="1312"/>
                                          </p:stCondLst>
                                        </p:cTn>
                                        <p:tgtEl>
                                          <p:spTgt spid="26"/>
                                        </p:tgtEl>
                                      </p:cBhvr>
                                      <p:to x="100000" y="80000"/>
                                    </p:animScale>
                                    <p:animScale>
                                      <p:cBhvr>
                                        <p:cTn id="16" dur="166" decel="50000">
                                          <p:stCondLst>
                                            <p:cond delay="1338"/>
                                          </p:stCondLst>
                                        </p:cTn>
                                        <p:tgtEl>
                                          <p:spTgt spid="26"/>
                                        </p:tgtEl>
                                      </p:cBhvr>
                                      <p:to x="100000" y="100000"/>
                                    </p:animScale>
                                    <p:animScale>
                                      <p:cBhvr>
                                        <p:cTn id="17" dur="26">
                                          <p:stCondLst>
                                            <p:cond delay="1642"/>
                                          </p:stCondLst>
                                        </p:cTn>
                                        <p:tgtEl>
                                          <p:spTgt spid="26"/>
                                        </p:tgtEl>
                                      </p:cBhvr>
                                      <p:to x="100000" y="90000"/>
                                    </p:animScale>
                                    <p:animScale>
                                      <p:cBhvr>
                                        <p:cTn id="18" dur="166" decel="50000">
                                          <p:stCondLst>
                                            <p:cond delay="1668"/>
                                          </p:stCondLst>
                                        </p:cTn>
                                        <p:tgtEl>
                                          <p:spTgt spid="26"/>
                                        </p:tgtEl>
                                      </p:cBhvr>
                                      <p:to x="100000" y="100000"/>
                                    </p:animScale>
                                    <p:animScale>
                                      <p:cBhvr>
                                        <p:cTn id="19" dur="26">
                                          <p:stCondLst>
                                            <p:cond delay="1808"/>
                                          </p:stCondLst>
                                        </p:cTn>
                                        <p:tgtEl>
                                          <p:spTgt spid="26"/>
                                        </p:tgtEl>
                                      </p:cBhvr>
                                      <p:to x="100000" y="95000"/>
                                    </p:animScale>
                                    <p:animScale>
                                      <p:cBhvr>
                                        <p:cTn id="20" dur="166" decel="50000">
                                          <p:stCondLst>
                                            <p:cond delay="1834"/>
                                          </p:stCondLst>
                                        </p:cTn>
                                        <p:tgtEl>
                                          <p:spTgt spid="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2" name="Freeform 2"/>
          <p:cNvSpPr/>
          <p:nvPr/>
        </p:nvSpPr>
        <p:spPr>
          <a:xfrm>
            <a:off x="-1950067" y="8346278"/>
            <a:ext cx="21051858" cy="11420633"/>
          </a:xfrm>
          <a:custGeom>
            <a:avLst/>
            <a:gdLst/>
            <a:ahLst/>
            <a:cxnLst/>
            <a:rect l="l" t="t" r="r" b="b"/>
            <a:pathLst>
              <a:path w="21051858" h="11420633">
                <a:moveTo>
                  <a:pt x="0" y="0"/>
                </a:moveTo>
                <a:lnTo>
                  <a:pt x="21051858" y="0"/>
                </a:lnTo>
                <a:lnTo>
                  <a:pt x="21051858" y="11420633"/>
                </a:lnTo>
                <a:lnTo>
                  <a:pt x="0" y="11420633"/>
                </a:lnTo>
                <a:lnTo>
                  <a:pt x="0" y="0"/>
                </a:lnTo>
                <a:close/>
              </a:path>
            </a:pathLst>
          </a:custGeom>
          <a:blipFill>
            <a:blip r:embed="rId2"/>
            <a:stretch>
              <a:fillRect/>
            </a:stretch>
          </a:blipFill>
        </p:spPr>
      </p:sp>
      <p:sp>
        <p:nvSpPr>
          <p:cNvPr id="3" name="Freeform 3"/>
          <p:cNvSpPr/>
          <p:nvPr/>
        </p:nvSpPr>
        <p:spPr>
          <a:xfrm>
            <a:off x="-420870" y="-1562793"/>
            <a:ext cx="7315200" cy="3125585"/>
          </a:xfrm>
          <a:custGeom>
            <a:avLst/>
            <a:gdLst/>
            <a:ahLst/>
            <a:cxnLst/>
            <a:rect l="l" t="t" r="r" b="b"/>
            <a:pathLst>
              <a:path w="7315200" h="3125585">
                <a:moveTo>
                  <a:pt x="0" y="0"/>
                </a:moveTo>
                <a:lnTo>
                  <a:pt x="7315200" y="0"/>
                </a:lnTo>
                <a:lnTo>
                  <a:pt x="7315200" y="3125586"/>
                </a:lnTo>
                <a:lnTo>
                  <a:pt x="0" y="3125586"/>
                </a:lnTo>
                <a:lnTo>
                  <a:pt x="0" y="0"/>
                </a:lnTo>
                <a:close/>
              </a:path>
            </a:pathLst>
          </a:custGeom>
          <a:blipFill>
            <a:blip r:embed="rId3">
              <a:alphaModFix amt="29000"/>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16663106" y="3858156"/>
            <a:ext cx="7315200" cy="3125585"/>
          </a:xfrm>
          <a:custGeom>
            <a:avLst/>
            <a:gdLst/>
            <a:ahLst/>
            <a:cxnLst/>
            <a:rect l="l" t="t" r="r" b="b"/>
            <a:pathLst>
              <a:path w="7315200" h="3125585">
                <a:moveTo>
                  <a:pt x="0" y="0"/>
                </a:moveTo>
                <a:lnTo>
                  <a:pt x="7315200" y="0"/>
                </a:lnTo>
                <a:lnTo>
                  <a:pt x="7315200" y="3125585"/>
                </a:lnTo>
                <a:lnTo>
                  <a:pt x="0" y="3125585"/>
                </a:lnTo>
                <a:lnTo>
                  <a:pt x="0" y="0"/>
                </a:lnTo>
                <a:close/>
              </a:path>
            </a:pathLst>
          </a:custGeom>
          <a:blipFill>
            <a:blip r:embed="rId3">
              <a:alphaModFix amt="29000"/>
              <a:extLst>
                <a:ext uri="{96DAC541-7B7A-43D3-8B79-37D633B846F1}">
                  <asvg:svgBlip xmlns:asvg="http://schemas.microsoft.com/office/drawing/2016/SVG/main" xmlns="" r:embed="rId4"/>
                </a:ext>
              </a:extLst>
            </a:blip>
            <a:stretch>
              <a:fillRect/>
            </a:stretch>
          </a:blipFill>
        </p:spPr>
      </p:sp>
      <p:grpSp>
        <p:nvGrpSpPr>
          <p:cNvPr id="11" name="Group 11"/>
          <p:cNvGrpSpPr/>
          <p:nvPr/>
        </p:nvGrpSpPr>
        <p:grpSpPr>
          <a:xfrm flipH="1">
            <a:off x="7543801" y="554715"/>
            <a:ext cx="494850" cy="321585"/>
            <a:chOff x="0" y="0"/>
            <a:chExt cx="1654335" cy="136232"/>
          </a:xfrm>
        </p:grpSpPr>
        <p:sp>
          <p:nvSpPr>
            <p:cNvPr id="12" name="Freeform 12"/>
            <p:cNvSpPr/>
            <p:nvPr/>
          </p:nvSpPr>
          <p:spPr>
            <a:xfrm>
              <a:off x="0" y="0"/>
              <a:ext cx="1654335" cy="136232"/>
            </a:xfrm>
            <a:custGeom>
              <a:avLst/>
              <a:gdLst/>
              <a:ahLst/>
              <a:cxnLst/>
              <a:rect l="l" t="t" r="r" b="b"/>
              <a:pathLst>
                <a:path w="1654335" h="136232">
                  <a:moveTo>
                    <a:pt x="62859" y="0"/>
                  </a:moveTo>
                  <a:lnTo>
                    <a:pt x="1591476" y="0"/>
                  </a:lnTo>
                  <a:cubicBezTo>
                    <a:pt x="1608148" y="0"/>
                    <a:pt x="1624136" y="6623"/>
                    <a:pt x="1635924" y="18411"/>
                  </a:cubicBezTo>
                  <a:cubicBezTo>
                    <a:pt x="1647713" y="30199"/>
                    <a:pt x="1654335" y="46188"/>
                    <a:pt x="1654335" y="62859"/>
                  </a:cubicBezTo>
                  <a:lnTo>
                    <a:pt x="1654335" y="73373"/>
                  </a:lnTo>
                  <a:cubicBezTo>
                    <a:pt x="1654335" y="108089"/>
                    <a:pt x="1626192" y="136232"/>
                    <a:pt x="1591476" y="136232"/>
                  </a:cubicBezTo>
                  <a:lnTo>
                    <a:pt x="62859" y="136232"/>
                  </a:lnTo>
                  <a:cubicBezTo>
                    <a:pt x="28143" y="136232"/>
                    <a:pt x="0" y="108089"/>
                    <a:pt x="0" y="73373"/>
                  </a:cubicBezTo>
                  <a:lnTo>
                    <a:pt x="0" y="62859"/>
                  </a:lnTo>
                  <a:cubicBezTo>
                    <a:pt x="0" y="28143"/>
                    <a:pt x="28143" y="0"/>
                    <a:pt x="62859" y="0"/>
                  </a:cubicBezTo>
                  <a:close/>
                </a:path>
              </a:pathLst>
            </a:custGeom>
            <a:solidFill>
              <a:srgbClr val="E4E0A7"/>
            </a:solidFill>
          </p:spPr>
        </p:sp>
        <p:sp>
          <p:nvSpPr>
            <p:cNvPr id="13" name="TextBox 13"/>
            <p:cNvSpPr txBox="1"/>
            <p:nvPr/>
          </p:nvSpPr>
          <p:spPr>
            <a:xfrm>
              <a:off x="0" y="-47625"/>
              <a:ext cx="1654335" cy="183857"/>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4" name="TextBox 14"/>
          <p:cNvSpPr txBox="1"/>
          <p:nvPr/>
        </p:nvSpPr>
        <p:spPr>
          <a:xfrm>
            <a:off x="7391400" y="94493"/>
            <a:ext cx="8182424" cy="1129605"/>
          </a:xfrm>
          <a:prstGeom prst="rect">
            <a:avLst/>
          </a:prstGeom>
        </p:spPr>
        <p:txBody>
          <a:bodyPr wrap="square" lIns="0" tIns="0" rIns="0" bIns="0" rtlCol="0" anchor="t">
            <a:spAutoFit/>
          </a:bodyPr>
          <a:lstStyle/>
          <a:p>
            <a:pPr algn="ctr">
              <a:lnSpc>
                <a:spcPts val="9897"/>
              </a:lnSpc>
            </a:pPr>
            <a:r>
              <a:rPr lang="vi-VN" sz="6000" b="1">
                <a:latin typeface="Times New Roman" panose="02020603050405020304" pitchFamily="18" charset="0"/>
                <a:cs typeface="Times New Roman" panose="02020603050405020304" pitchFamily="18" charset="0"/>
              </a:rPr>
              <a:t>Trả </a:t>
            </a:r>
            <a:r>
              <a:rPr lang="vi-VN" sz="6000" b="1" smtClean="0">
                <a:latin typeface="Times New Roman" panose="02020603050405020304" pitchFamily="18" charset="0"/>
                <a:cs typeface="Times New Roman" panose="02020603050405020304" pitchFamily="18" charset="0"/>
              </a:rPr>
              <a:t>lời</a:t>
            </a:r>
            <a:endParaRPr lang="en-GB" sz="6000">
              <a:latin typeface="Times New Roman" panose="02020603050405020304" pitchFamily="18" charset="0"/>
              <a:cs typeface="Times New Roman" panose="02020603050405020304" pitchFamily="18" charset="0"/>
            </a:endParaRPr>
          </a:p>
        </p:txBody>
      </p:sp>
      <p:sp>
        <p:nvSpPr>
          <p:cNvPr id="23" name="TextBox 10"/>
          <p:cNvSpPr txBox="1"/>
          <p:nvPr/>
        </p:nvSpPr>
        <p:spPr>
          <a:xfrm>
            <a:off x="7089918" y="1525915"/>
            <a:ext cx="9826482" cy="6771084"/>
          </a:xfrm>
          <a:prstGeom prst="rect">
            <a:avLst/>
          </a:prstGeom>
        </p:spPr>
        <p:txBody>
          <a:bodyPr wrap="square" lIns="0" tIns="0" rIns="0" bIns="0" rtlCol="0" anchor="t">
            <a:spAutoFit/>
          </a:bodyPr>
          <a:lstStyle/>
          <a:p>
            <a:pPr lvl="0" fontAlgn="base"/>
            <a:r>
              <a:rPr lang="vi-VN" sz="4400" smtClean="0">
                <a:latin typeface="Times New Roman" panose="02020603050405020304" pitchFamily="18" charset="0"/>
                <a:cs typeface="Times New Roman" panose="02020603050405020304" pitchFamily="18" charset="0"/>
              </a:rPr>
              <a:t>- Bố </a:t>
            </a:r>
            <a:r>
              <a:rPr lang="vi-VN" sz="4400">
                <a:latin typeface="Times New Roman" panose="02020603050405020304" pitchFamily="18" charset="0"/>
                <a:cs typeface="Times New Roman" panose="02020603050405020304" pitchFamily="18" charset="0"/>
              </a:rPr>
              <a:t>cục bài viết được chia thành các phần rõ ràng, được đánh số tường </a:t>
            </a:r>
            <a:r>
              <a:rPr lang="vi-VN" sz="4400">
                <a:latin typeface="Times New Roman" panose="02020603050405020304" pitchFamily="18" charset="0"/>
                <a:cs typeface="Times New Roman" panose="02020603050405020304" pitchFamily="18" charset="0"/>
              </a:rPr>
              <a:t>minh </a:t>
            </a:r>
            <a:r>
              <a:rPr lang="vi-VN" sz="4400" smtClean="0">
                <a:latin typeface="Times New Roman" panose="02020603050405020304" pitchFamily="18" charset="0"/>
                <a:cs typeface="Times New Roman" panose="02020603050405020304" pitchFamily="18" charset="0"/>
              </a:rPr>
              <a:t>=&gt;</a:t>
            </a:r>
            <a:r>
              <a:rPr lang="vi-VN" sz="4400">
                <a:latin typeface="Times New Roman" panose="02020603050405020304" pitchFamily="18" charset="0"/>
                <a:cs typeface="Times New Roman" panose="02020603050405020304" pitchFamily="18" charset="0"/>
              </a:rPr>
              <a:t>giúp người đọc dễ dàng theo dõi.</a:t>
            </a:r>
            <a:endParaRPr lang="en-GB" sz="4400">
              <a:latin typeface="Times New Roman" panose="02020603050405020304" pitchFamily="18" charset="0"/>
              <a:cs typeface="Times New Roman" panose="02020603050405020304" pitchFamily="18" charset="0"/>
            </a:endParaRPr>
          </a:p>
          <a:p>
            <a:pPr lvl="0" fontAlgn="base"/>
            <a:r>
              <a:rPr lang="vi-VN" sz="4400" smtClean="0">
                <a:latin typeface="Times New Roman" panose="02020603050405020304" pitchFamily="18" charset="0"/>
                <a:cs typeface="Times New Roman" panose="02020603050405020304" pitchFamily="18" charset="0"/>
              </a:rPr>
              <a:t>- Lời </a:t>
            </a:r>
            <a:r>
              <a:rPr lang="vi-VN" sz="4400">
                <a:latin typeface="Times New Roman" panose="02020603050405020304" pitchFamily="18" charset="0"/>
                <a:cs typeface="Times New Roman" panose="02020603050405020304" pitchFamily="18" charset="0"/>
              </a:rPr>
              <a:t>văn thân thiện, trong sáng, giản dị, có sức biểu cảm cao.</a:t>
            </a:r>
            <a:endParaRPr lang="en-GB" sz="4400">
              <a:latin typeface="Times New Roman" panose="02020603050405020304" pitchFamily="18" charset="0"/>
              <a:cs typeface="Times New Roman" panose="02020603050405020304" pitchFamily="18" charset="0"/>
            </a:endParaRPr>
          </a:p>
          <a:p>
            <a:pPr lvl="0" fontAlgn="base"/>
            <a:r>
              <a:rPr lang="vi-VN" sz="4400" smtClean="0">
                <a:latin typeface="Times New Roman" panose="02020603050405020304" pitchFamily="18" charset="0"/>
                <a:cs typeface="Times New Roman" panose="02020603050405020304" pitchFamily="18" charset="0"/>
              </a:rPr>
              <a:t>- Các </a:t>
            </a:r>
            <a:r>
              <a:rPr lang="vi-VN" sz="4400">
                <a:latin typeface="Times New Roman" panose="02020603050405020304" pitchFamily="18" charset="0"/>
                <a:cs typeface="Times New Roman" panose="02020603050405020304" pitchFamily="18" charset="0"/>
              </a:rPr>
              <a:t>luận điểm được in đậm và đứng tách biệt giúp người đọc dễ dàng xác định và theo dõi khi đọc văn bản.</a:t>
            </a:r>
            <a:endParaRPr lang="en-GB" sz="4400">
              <a:latin typeface="Times New Roman" panose="02020603050405020304" pitchFamily="18" charset="0"/>
              <a:cs typeface="Times New Roman" panose="02020603050405020304" pitchFamily="18" charset="0"/>
            </a:endParaRPr>
          </a:p>
          <a:p>
            <a:pPr lvl="0" fontAlgn="base"/>
            <a:r>
              <a:rPr lang="vi-VN" sz="4400">
                <a:latin typeface="Times New Roman" panose="02020603050405020304" pitchFamily="18" charset="0"/>
                <a:cs typeface="Times New Roman" panose="02020603050405020304" pitchFamily="18" charset="0"/>
              </a:rPr>
              <a:t>Những thông điệp về tác phẩm gần gũi, ngắn gọn, dễ tiếp thu.</a:t>
            </a:r>
            <a:endParaRPr lang="en-GB" sz="4400">
              <a:latin typeface="Times New Roman" panose="02020603050405020304" pitchFamily="18" charset="0"/>
              <a:cs typeface="Times New Roman" panose="02020603050405020304" pitchFamily="18" charset="0"/>
            </a:endParaRPr>
          </a:p>
        </p:txBody>
      </p:sp>
      <p:sp>
        <p:nvSpPr>
          <p:cNvPr id="27" name="Freeform 6"/>
          <p:cNvSpPr/>
          <p:nvPr/>
        </p:nvSpPr>
        <p:spPr>
          <a:xfrm>
            <a:off x="765494" y="495300"/>
            <a:ext cx="5330505" cy="9391091"/>
          </a:xfrm>
          <a:custGeom>
            <a:avLst/>
            <a:gdLst/>
            <a:ahLst/>
            <a:cxnLst/>
            <a:rect l="l" t="t" r="r" b="b"/>
            <a:pathLst>
              <a:path w="3501022" h="4795921">
                <a:moveTo>
                  <a:pt x="0" y="0"/>
                </a:moveTo>
                <a:lnTo>
                  <a:pt x="3501022" y="0"/>
                </a:lnTo>
                <a:lnTo>
                  <a:pt x="3501022" y="4795921"/>
                </a:lnTo>
                <a:lnTo>
                  <a:pt x="0" y="4795921"/>
                </a:lnTo>
                <a:lnTo>
                  <a:pt x="0" y="0"/>
                </a:lnTo>
                <a:close/>
              </a:path>
            </a:pathLst>
          </a:custGeom>
          <a:blipFill>
            <a:blip r:embed="rId5"/>
            <a:stretch>
              <a:fillRect/>
            </a:stretch>
          </a:blipFill>
        </p:spPr>
      </p:sp>
      <p:sp>
        <p:nvSpPr>
          <p:cNvPr id="28" name="Freeform 7"/>
          <p:cNvSpPr/>
          <p:nvPr/>
        </p:nvSpPr>
        <p:spPr>
          <a:xfrm rot="-474965">
            <a:off x="3552607" y="4558528"/>
            <a:ext cx="3359942" cy="5602890"/>
          </a:xfrm>
          <a:custGeom>
            <a:avLst/>
            <a:gdLst/>
            <a:ahLst/>
            <a:cxnLst/>
            <a:rect l="l" t="t" r="r" b="b"/>
            <a:pathLst>
              <a:path w="2511855" h="3365969">
                <a:moveTo>
                  <a:pt x="0" y="0"/>
                </a:moveTo>
                <a:lnTo>
                  <a:pt x="2511854" y="0"/>
                </a:lnTo>
                <a:lnTo>
                  <a:pt x="2511854" y="3365969"/>
                </a:lnTo>
                <a:lnTo>
                  <a:pt x="0" y="3365969"/>
                </a:lnTo>
                <a:lnTo>
                  <a:pt x="0" y="0"/>
                </a:lnTo>
                <a:close/>
              </a:path>
            </a:pathLst>
          </a:custGeom>
          <a:blipFill>
            <a:blip r:embed="rId6"/>
            <a:stretch>
              <a:fillRect/>
            </a:stretch>
          </a:blipFill>
        </p:spPr>
      </p:sp>
    </p:spTree>
    <p:extLst>
      <p:ext uri="{BB962C8B-B14F-4D97-AF65-F5344CB8AC3E}">
        <p14:creationId xmlns:p14="http://schemas.microsoft.com/office/powerpoint/2010/main" val="154336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2" name="Freeform 2"/>
          <p:cNvSpPr/>
          <p:nvPr/>
        </p:nvSpPr>
        <p:spPr>
          <a:xfrm>
            <a:off x="-648953" y="7397303"/>
            <a:ext cx="21051858" cy="11420633"/>
          </a:xfrm>
          <a:custGeom>
            <a:avLst/>
            <a:gdLst/>
            <a:ahLst/>
            <a:cxnLst/>
            <a:rect l="l" t="t" r="r" b="b"/>
            <a:pathLst>
              <a:path w="21051858" h="11420633">
                <a:moveTo>
                  <a:pt x="0" y="0"/>
                </a:moveTo>
                <a:lnTo>
                  <a:pt x="21051858" y="0"/>
                </a:lnTo>
                <a:lnTo>
                  <a:pt x="21051858" y="11420633"/>
                </a:lnTo>
                <a:lnTo>
                  <a:pt x="0" y="11420633"/>
                </a:lnTo>
                <a:lnTo>
                  <a:pt x="0" y="0"/>
                </a:lnTo>
                <a:close/>
              </a:path>
            </a:pathLst>
          </a:custGeom>
          <a:blipFill>
            <a:blip r:embed="rId2"/>
            <a:stretch>
              <a:fillRect/>
            </a:stretch>
          </a:blipFill>
        </p:spPr>
      </p:sp>
      <p:sp>
        <p:nvSpPr>
          <p:cNvPr id="3" name="Freeform 3"/>
          <p:cNvSpPr/>
          <p:nvPr/>
        </p:nvSpPr>
        <p:spPr>
          <a:xfrm>
            <a:off x="0" y="2417361"/>
            <a:ext cx="6707788" cy="7743478"/>
          </a:xfrm>
          <a:custGeom>
            <a:avLst/>
            <a:gdLst/>
            <a:ahLst/>
            <a:cxnLst/>
            <a:rect l="l" t="t" r="r" b="b"/>
            <a:pathLst>
              <a:path w="6707788" h="7743478">
                <a:moveTo>
                  <a:pt x="0" y="0"/>
                </a:moveTo>
                <a:lnTo>
                  <a:pt x="6707788" y="0"/>
                </a:lnTo>
                <a:lnTo>
                  <a:pt x="6707788" y="7743478"/>
                </a:lnTo>
                <a:lnTo>
                  <a:pt x="0" y="7743478"/>
                </a:lnTo>
                <a:lnTo>
                  <a:pt x="0" y="0"/>
                </a:lnTo>
                <a:close/>
              </a:path>
            </a:pathLst>
          </a:custGeom>
          <a:blipFill>
            <a:blip r:embed="rId3"/>
            <a:stretch>
              <a:fillRect/>
            </a:stretch>
          </a:blipFill>
        </p:spPr>
      </p:sp>
      <p:sp>
        <p:nvSpPr>
          <p:cNvPr id="4" name="Freeform 4"/>
          <p:cNvSpPr/>
          <p:nvPr/>
        </p:nvSpPr>
        <p:spPr>
          <a:xfrm>
            <a:off x="4288900" y="1931239"/>
            <a:ext cx="3229280" cy="3968394"/>
          </a:xfrm>
          <a:custGeom>
            <a:avLst/>
            <a:gdLst/>
            <a:ahLst/>
            <a:cxnLst/>
            <a:rect l="l" t="t" r="r" b="b"/>
            <a:pathLst>
              <a:path w="3229280" h="3968394">
                <a:moveTo>
                  <a:pt x="0" y="0"/>
                </a:moveTo>
                <a:lnTo>
                  <a:pt x="3229280" y="0"/>
                </a:lnTo>
                <a:lnTo>
                  <a:pt x="3229280" y="3968393"/>
                </a:lnTo>
                <a:lnTo>
                  <a:pt x="0" y="3968393"/>
                </a:lnTo>
                <a:lnTo>
                  <a:pt x="0" y="0"/>
                </a:lnTo>
                <a:close/>
              </a:path>
            </a:pathLst>
          </a:custGeom>
          <a:blipFill>
            <a:blip r:embed="rId4"/>
            <a:stretch>
              <a:fillRect/>
            </a:stretch>
          </a:blipFill>
        </p:spPr>
      </p:sp>
      <p:sp>
        <p:nvSpPr>
          <p:cNvPr id="6" name="Freeform 6"/>
          <p:cNvSpPr/>
          <p:nvPr/>
        </p:nvSpPr>
        <p:spPr>
          <a:xfrm>
            <a:off x="-3387436" y="0"/>
            <a:ext cx="7315200" cy="3125585"/>
          </a:xfrm>
          <a:custGeom>
            <a:avLst/>
            <a:gdLst/>
            <a:ahLst/>
            <a:cxnLst/>
            <a:rect l="l" t="t" r="r" b="b"/>
            <a:pathLst>
              <a:path w="7315200" h="3125585">
                <a:moveTo>
                  <a:pt x="0" y="0"/>
                </a:moveTo>
                <a:lnTo>
                  <a:pt x="7315200" y="0"/>
                </a:lnTo>
                <a:lnTo>
                  <a:pt x="7315200" y="3125585"/>
                </a:lnTo>
                <a:lnTo>
                  <a:pt x="0" y="3125585"/>
                </a:lnTo>
                <a:lnTo>
                  <a:pt x="0" y="0"/>
                </a:lnTo>
                <a:close/>
              </a:path>
            </a:pathLst>
          </a:custGeom>
          <a:blipFill>
            <a:blip r:embed="rId5">
              <a:alphaModFix amt="29000"/>
              <a:extLst>
                <a:ext uri="{96DAC541-7B7A-43D3-8B79-37D633B846F1}">
                  <asvg:svgBlip xmlns:asvg="http://schemas.microsoft.com/office/drawing/2016/SVG/main" xmlns="" r:embed="rId6"/>
                </a:ext>
              </a:extLst>
            </a:blip>
            <a:stretch>
              <a:fillRect/>
            </a:stretch>
          </a:blipFill>
        </p:spPr>
      </p:sp>
      <p:sp>
        <p:nvSpPr>
          <p:cNvPr id="7" name="TextBox 7"/>
          <p:cNvSpPr txBox="1"/>
          <p:nvPr/>
        </p:nvSpPr>
        <p:spPr>
          <a:xfrm>
            <a:off x="7518180" y="1333500"/>
            <a:ext cx="8062481" cy="4431983"/>
          </a:xfrm>
          <a:prstGeom prst="rect">
            <a:avLst/>
          </a:prstGeom>
        </p:spPr>
        <p:txBody>
          <a:bodyPr wrap="square" lIns="0" tIns="0" rIns="0" bIns="0" rtlCol="0" anchor="t">
            <a:spAutoFit/>
          </a:bodyPr>
          <a:lstStyle/>
          <a:p>
            <a:pPr algn="just"/>
            <a:r>
              <a:rPr lang="vi-VN" sz="4800" b="1">
                <a:latin typeface="Times New Roman" panose="02020603050405020304" pitchFamily="18" charset="0"/>
                <a:cs typeface="Times New Roman" panose="02020603050405020304" pitchFamily="18" charset="0"/>
              </a:rPr>
              <a:t>Câu 8</a:t>
            </a:r>
            <a:r>
              <a:rPr lang="vi-VN" sz="4800">
                <a:latin typeface="Times New Roman" panose="02020603050405020304" pitchFamily="18" charset="0"/>
                <a:cs typeface="Times New Roman" panose="02020603050405020304" pitchFamily="18" charset="0"/>
              </a:rPr>
              <a:t>: Vì sao tác giả cho rằng </a:t>
            </a:r>
            <a:r>
              <a:rPr lang="vi-VN" sz="4800" i="1">
                <a:latin typeface="Times New Roman" panose="02020603050405020304" pitchFamily="18" charset="0"/>
                <a:cs typeface="Times New Roman" panose="02020603050405020304" pitchFamily="18" charset="0"/>
              </a:rPr>
              <a:t>“cần đặt mình ở các phương diện khác nhau khi đánh giá một vấn đề, và, cần dùng trái tim để cảm nhận</a:t>
            </a:r>
            <a:r>
              <a:rPr lang="vi-VN" sz="4800">
                <a:latin typeface="Times New Roman" panose="02020603050405020304" pitchFamily="18" charset="0"/>
                <a:cs typeface="Times New Roman" panose="02020603050405020304" pitchFamily="18" charset="0"/>
              </a:rPr>
              <a:t>”? Hãy đưa ra bằng chứng cho câu trả lời của </a:t>
            </a:r>
            <a:r>
              <a:rPr lang="vi-VN" sz="4800">
                <a:latin typeface="Times New Roman" panose="02020603050405020304" pitchFamily="18" charset="0"/>
                <a:cs typeface="Times New Roman" panose="02020603050405020304" pitchFamily="18" charset="0"/>
              </a:rPr>
              <a:t>em</a:t>
            </a:r>
            <a:r>
              <a:rPr lang="vi-VN" sz="4800" smtClean="0">
                <a:latin typeface="Times New Roman" panose="02020603050405020304" pitchFamily="18" charset="0"/>
                <a:cs typeface="Times New Roman" panose="02020603050405020304" pitchFamily="18" charset="0"/>
              </a:rPr>
              <a:t>.</a:t>
            </a:r>
            <a:endParaRPr lang="en-GB" sz="4800">
              <a:effectLst>
                <a:glow rad="101600">
                  <a:schemeClr val="accent3">
                    <a:satMod val="175000"/>
                    <a:alpha val="40000"/>
                  </a:schemeClr>
                </a:glow>
              </a:effectLst>
              <a:latin typeface="Times New Roman" panose="02020603050405020304" pitchFamily="18" charset="0"/>
              <a:cs typeface="Times New Roman" panose="02020603050405020304" pitchFamily="18" charset="0"/>
            </a:endParaRPr>
          </a:p>
        </p:txBody>
      </p:sp>
      <p:sp>
        <p:nvSpPr>
          <p:cNvPr id="8" name="Freeform 8"/>
          <p:cNvSpPr/>
          <p:nvPr/>
        </p:nvSpPr>
        <p:spPr>
          <a:xfrm>
            <a:off x="14929272" y="1931239"/>
            <a:ext cx="7315200" cy="3125585"/>
          </a:xfrm>
          <a:custGeom>
            <a:avLst/>
            <a:gdLst/>
            <a:ahLst/>
            <a:cxnLst/>
            <a:rect l="l" t="t" r="r" b="b"/>
            <a:pathLst>
              <a:path w="7315200" h="3125585">
                <a:moveTo>
                  <a:pt x="0" y="0"/>
                </a:moveTo>
                <a:lnTo>
                  <a:pt x="7315200" y="0"/>
                </a:lnTo>
                <a:lnTo>
                  <a:pt x="7315200" y="3125585"/>
                </a:lnTo>
                <a:lnTo>
                  <a:pt x="0" y="3125585"/>
                </a:lnTo>
                <a:lnTo>
                  <a:pt x="0" y="0"/>
                </a:lnTo>
                <a:close/>
              </a:path>
            </a:pathLst>
          </a:custGeom>
          <a:blipFill>
            <a:blip r:embed="rId5">
              <a:alphaModFix amt="29000"/>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74200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2" name="Freeform 2"/>
          <p:cNvSpPr/>
          <p:nvPr/>
        </p:nvSpPr>
        <p:spPr>
          <a:xfrm>
            <a:off x="-1950067" y="8346278"/>
            <a:ext cx="21051858" cy="11420633"/>
          </a:xfrm>
          <a:custGeom>
            <a:avLst/>
            <a:gdLst/>
            <a:ahLst/>
            <a:cxnLst/>
            <a:rect l="l" t="t" r="r" b="b"/>
            <a:pathLst>
              <a:path w="21051858" h="11420633">
                <a:moveTo>
                  <a:pt x="0" y="0"/>
                </a:moveTo>
                <a:lnTo>
                  <a:pt x="21051858" y="0"/>
                </a:lnTo>
                <a:lnTo>
                  <a:pt x="21051858" y="11420633"/>
                </a:lnTo>
                <a:lnTo>
                  <a:pt x="0" y="11420633"/>
                </a:lnTo>
                <a:lnTo>
                  <a:pt x="0" y="0"/>
                </a:lnTo>
                <a:close/>
              </a:path>
            </a:pathLst>
          </a:custGeom>
          <a:blipFill>
            <a:blip r:embed="rId2"/>
            <a:stretch>
              <a:fillRect/>
            </a:stretch>
          </a:blipFill>
        </p:spPr>
      </p:sp>
      <p:sp>
        <p:nvSpPr>
          <p:cNvPr id="3" name="Freeform 3"/>
          <p:cNvSpPr/>
          <p:nvPr/>
        </p:nvSpPr>
        <p:spPr>
          <a:xfrm>
            <a:off x="-420870" y="-1562793"/>
            <a:ext cx="7315200" cy="3125585"/>
          </a:xfrm>
          <a:custGeom>
            <a:avLst/>
            <a:gdLst/>
            <a:ahLst/>
            <a:cxnLst/>
            <a:rect l="l" t="t" r="r" b="b"/>
            <a:pathLst>
              <a:path w="7315200" h="3125585">
                <a:moveTo>
                  <a:pt x="0" y="0"/>
                </a:moveTo>
                <a:lnTo>
                  <a:pt x="7315200" y="0"/>
                </a:lnTo>
                <a:lnTo>
                  <a:pt x="7315200" y="3125586"/>
                </a:lnTo>
                <a:lnTo>
                  <a:pt x="0" y="3125586"/>
                </a:lnTo>
                <a:lnTo>
                  <a:pt x="0" y="0"/>
                </a:lnTo>
                <a:close/>
              </a:path>
            </a:pathLst>
          </a:custGeom>
          <a:blipFill>
            <a:blip r:embed="rId3">
              <a:alphaModFix amt="29000"/>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16663106" y="3858156"/>
            <a:ext cx="7315200" cy="3125585"/>
          </a:xfrm>
          <a:custGeom>
            <a:avLst/>
            <a:gdLst/>
            <a:ahLst/>
            <a:cxnLst/>
            <a:rect l="l" t="t" r="r" b="b"/>
            <a:pathLst>
              <a:path w="7315200" h="3125585">
                <a:moveTo>
                  <a:pt x="0" y="0"/>
                </a:moveTo>
                <a:lnTo>
                  <a:pt x="7315200" y="0"/>
                </a:lnTo>
                <a:lnTo>
                  <a:pt x="7315200" y="3125585"/>
                </a:lnTo>
                <a:lnTo>
                  <a:pt x="0" y="3125585"/>
                </a:lnTo>
                <a:lnTo>
                  <a:pt x="0" y="0"/>
                </a:lnTo>
                <a:close/>
              </a:path>
            </a:pathLst>
          </a:custGeom>
          <a:blipFill>
            <a:blip r:embed="rId3">
              <a:alphaModFix amt="29000"/>
              <a:extLst>
                <a:ext uri="{96DAC541-7B7A-43D3-8B79-37D633B846F1}">
                  <asvg:svgBlip xmlns:asvg="http://schemas.microsoft.com/office/drawing/2016/SVG/main" xmlns="" r:embed="rId4"/>
                </a:ext>
              </a:extLst>
            </a:blip>
            <a:stretch>
              <a:fillRect/>
            </a:stretch>
          </a:blipFill>
        </p:spPr>
      </p:sp>
      <p:sp>
        <p:nvSpPr>
          <p:cNvPr id="10" name="TextBox 10"/>
          <p:cNvSpPr txBox="1"/>
          <p:nvPr/>
        </p:nvSpPr>
        <p:spPr>
          <a:xfrm>
            <a:off x="7710712" y="2991032"/>
            <a:ext cx="8305800" cy="4770537"/>
          </a:xfrm>
          <a:prstGeom prst="rect">
            <a:avLst/>
          </a:prstGeom>
        </p:spPr>
        <p:txBody>
          <a:bodyPr wrap="square" lIns="0" tIns="0" rIns="0" bIns="0" rtlCol="0" anchor="t">
            <a:spAutoFit/>
          </a:bodyPr>
          <a:lstStyle/>
          <a:p>
            <a:pPr lvl="0" algn="just"/>
            <a:r>
              <a:rPr lang="vi-VN" sz="5400">
                <a:latin typeface="Times New Roman" panose="02020603050405020304" pitchFamily="18" charset="0"/>
                <a:cs typeface="Times New Roman" panose="02020603050405020304" pitchFamily="18" charset="0"/>
              </a:rPr>
              <a:t>Khi đánh giá vấn đề phải dùng cả lí trí (xem xét thấu đáo, toàn diện vấn đề) và cảm xúc để thấu hiểu, chia sẻ;</a:t>
            </a:r>
            <a:endParaRPr lang="en-GB" sz="5400">
              <a:latin typeface="Times New Roman" panose="02020603050405020304" pitchFamily="18" charset="0"/>
              <a:cs typeface="Times New Roman" panose="02020603050405020304" pitchFamily="18" charset="0"/>
            </a:endParaRPr>
          </a:p>
          <a:p>
            <a:pPr lvl="0" algn="just"/>
            <a:r>
              <a:rPr lang="vi-VN" sz="5400">
                <a:latin typeface="Times New Roman" panose="02020603050405020304" pitchFamily="18" charset="0"/>
                <a:cs typeface="Times New Roman" panose="02020603050405020304" pitchFamily="18" charset="0"/>
              </a:rPr>
              <a:t>Nêu ví dụ cụ thể.</a:t>
            </a:r>
            <a:endParaRPr lang="en-GB" sz="5400">
              <a:latin typeface="Times New Roman" panose="02020603050405020304" pitchFamily="18" charset="0"/>
              <a:cs typeface="Times New Roman" panose="02020603050405020304" pitchFamily="18" charset="0"/>
            </a:endParaRPr>
          </a:p>
          <a:p>
            <a:pPr algn="just"/>
            <a:r>
              <a:rPr lang="vi-VN" sz="4000">
                <a:latin typeface="+mj-lt"/>
              </a:rPr>
              <a:t>  </a:t>
            </a:r>
            <a:endParaRPr lang="en-US" sz="4000">
              <a:solidFill>
                <a:srgbClr val="6B4132"/>
              </a:solidFill>
              <a:latin typeface="+mj-lt"/>
            </a:endParaRPr>
          </a:p>
        </p:txBody>
      </p:sp>
      <p:sp>
        <p:nvSpPr>
          <p:cNvPr id="14" name="TextBox 14"/>
          <p:cNvSpPr txBox="1"/>
          <p:nvPr/>
        </p:nvSpPr>
        <p:spPr>
          <a:xfrm>
            <a:off x="9753600" y="1213689"/>
            <a:ext cx="8182424" cy="1192634"/>
          </a:xfrm>
          <a:prstGeom prst="rect">
            <a:avLst/>
          </a:prstGeom>
        </p:spPr>
        <p:txBody>
          <a:bodyPr wrap="square" lIns="0" tIns="0" rIns="0" bIns="0" rtlCol="0" anchor="t">
            <a:spAutoFit/>
          </a:bodyPr>
          <a:lstStyle/>
          <a:p>
            <a:pPr>
              <a:lnSpc>
                <a:spcPts val="9897"/>
              </a:lnSpc>
            </a:pPr>
            <a:r>
              <a:rPr lang="vi-VN" sz="8000" b="1">
                <a:effectLst>
                  <a:glow rad="101600">
                    <a:schemeClr val="accent1">
                      <a:satMod val="175000"/>
                      <a:alpha val="40000"/>
                    </a:schemeClr>
                  </a:glow>
                </a:effectLst>
                <a:latin typeface="Times New Roman" panose="02020603050405020304" pitchFamily="18" charset="0"/>
                <a:cs typeface="Times New Roman" panose="02020603050405020304" pitchFamily="18" charset="0"/>
              </a:rPr>
              <a:t>Trả </a:t>
            </a:r>
            <a:r>
              <a:rPr lang="en-US" sz="8000" b="1">
                <a:effectLst>
                  <a:glow rad="101600">
                    <a:schemeClr val="accent1">
                      <a:satMod val="175000"/>
                      <a:alpha val="40000"/>
                    </a:schemeClr>
                  </a:glow>
                </a:effectLst>
                <a:latin typeface="Times New Roman" panose="02020603050405020304" pitchFamily="18" charset="0"/>
                <a:cs typeface="Times New Roman" panose="02020603050405020304" pitchFamily="18" charset="0"/>
              </a:rPr>
              <a:t>lời</a:t>
            </a:r>
            <a:endParaRPr lang="en-US" sz="8000">
              <a:solidFill>
                <a:srgbClr val="631B26"/>
              </a:solidFill>
              <a:effectLst>
                <a:glow rad="101600">
                  <a:schemeClr val="accent1">
                    <a:satMod val="175000"/>
                    <a:alpha val="40000"/>
                  </a:schemeClr>
                </a:glow>
              </a:effectLst>
              <a:latin typeface="Times New Roman" panose="02020603050405020304" pitchFamily="18" charset="0"/>
              <a:cs typeface="Times New Roman" panose="02020603050405020304" pitchFamily="18" charset="0"/>
            </a:endParaRPr>
          </a:p>
        </p:txBody>
      </p:sp>
      <p:sp>
        <p:nvSpPr>
          <p:cNvPr id="29" name="Freeform 6"/>
          <p:cNvSpPr/>
          <p:nvPr/>
        </p:nvSpPr>
        <p:spPr>
          <a:xfrm>
            <a:off x="-609600" y="2568495"/>
            <a:ext cx="8558844" cy="7718505"/>
          </a:xfrm>
          <a:custGeom>
            <a:avLst/>
            <a:gdLst/>
            <a:ahLst/>
            <a:cxnLst/>
            <a:rect l="l" t="t" r="r" b="b"/>
            <a:pathLst>
              <a:path w="9558520" h="7718505">
                <a:moveTo>
                  <a:pt x="0" y="0"/>
                </a:moveTo>
                <a:lnTo>
                  <a:pt x="9558521" y="0"/>
                </a:lnTo>
                <a:lnTo>
                  <a:pt x="9558521" y="7718505"/>
                </a:lnTo>
                <a:lnTo>
                  <a:pt x="0" y="771850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89976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4349046" y="5784029"/>
            <a:ext cx="8550234" cy="8229600"/>
          </a:xfrm>
          <a:custGeom>
            <a:avLst/>
            <a:gdLst/>
            <a:ahLst/>
            <a:cxnLst/>
            <a:rect l="l" t="t" r="r" b="b"/>
            <a:pathLst>
              <a:path w="8550234" h="8229600">
                <a:moveTo>
                  <a:pt x="0" y="0"/>
                </a:moveTo>
                <a:lnTo>
                  <a:pt x="8550234" y="0"/>
                </a:lnTo>
                <a:lnTo>
                  <a:pt x="8550234" y="8229600"/>
                </a:lnTo>
                <a:lnTo>
                  <a:pt x="0" y="8229600"/>
                </a:lnTo>
                <a:lnTo>
                  <a:pt x="0" y="0"/>
                </a:lnTo>
                <a:close/>
              </a:path>
            </a:pathLst>
          </a:custGeom>
          <a:blipFill>
            <a:blip r:embed="rId2">
              <a:alphaModFix amt="59000"/>
            </a:blip>
            <a:stretch>
              <a:fillRect/>
            </a:stretch>
          </a:blipFill>
        </p:spPr>
      </p:sp>
      <p:sp>
        <p:nvSpPr>
          <p:cNvPr id="4" name="Freeform 4"/>
          <p:cNvSpPr/>
          <p:nvPr/>
        </p:nvSpPr>
        <p:spPr>
          <a:xfrm rot="-1270707">
            <a:off x="-2597501" y="-5340408"/>
            <a:ext cx="8550234" cy="8229600"/>
          </a:xfrm>
          <a:custGeom>
            <a:avLst/>
            <a:gdLst/>
            <a:ahLst/>
            <a:cxnLst/>
            <a:rect l="l" t="t" r="r" b="b"/>
            <a:pathLst>
              <a:path w="8550234" h="8229600">
                <a:moveTo>
                  <a:pt x="0" y="0"/>
                </a:moveTo>
                <a:lnTo>
                  <a:pt x="8550234" y="0"/>
                </a:lnTo>
                <a:lnTo>
                  <a:pt x="8550234" y="8229600"/>
                </a:lnTo>
                <a:lnTo>
                  <a:pt x="0" y="8229600"/>
                </a:lnTo>
                <a:lnTo>
                  <a:pt x="0" y="0"/>
                </a:lnTo>
                <a:close/>
              </a:path>
            </a:pathLst>
          </a:custGeom>
          <a:blipFill>
            <a:blip r:embed="rId2">
              <a:alphaModFix amt="59000"/>
            </a:blip>
            <a:stretch>
              <a:fillRect/>
            </a:stretch>
          </a:blipFill>
        </p:spPr>
      </p:sp>
      <p:sp>
        <p:nvSpPr>
          <p:cNvPr id="10" name="Freeform 10"/>
          <p:cNvSpPr/>
          <p:nvPr/>
        </p:nvSpPr>
        <p:spPr>
          <a:xfrm rot="3626521">
            <a:off x="412467" y="5933068"/>
            <a:ext cx="2530297" cy="3755544"/>
          </a:xfrm>
          <a:custGeom>
            <a:avLst/>
            <a:gdLst/>
            <a:ahLst/>
            <a:cxnLst/>
            <a:rect l="l" t="t" r="r" b="b"/>
            <a:pathLst>
              <a:path w="2530297" h="3755544">
                <a:moveTo>
                  <a:pt x="0" y="0"/>
                </a:moveTo>
                <a:lnTo>
                  <a:pt x="2530298" y="0"/>
                </a:lnTo>
                <a:lnTo>
                  <a:pt x="2530298" y="3755543"/>
                </a:lnTo>
                <a:lnTo>
                  <a:pt x="0" y="3755543"/>
                </a:lnTo>
                <a:lnTo>
                  <a:pt x="0" y="0"/>
                </a:lnTo>
                <a:close/>
              </a:path>
            </a:pathLst>
          </a:custGeom>
          <a:blipFill>
            <a:blip r:embed="rId3"/>
            <a:stretch>
              <a:fillRect/>
            </a:stretch>
          </a:blipFill>
        </p:spPr>
      </p:sp>
      <p:sp>
        <p:nvSpPr>
          <p:cNvPr id="11" name="Freeform 11"/>
          <p:cNvSpPr/>
          <p:nvPr/>
        </p:nvSpPr>
        <p:spPr>
          <a:xfrm rot="-4853457">
            <a:off x="16179137" y="-597585"/>
            <a:ext cx="2160326" cy="3206421"/>
          </a:xfrm>
          <a:custGeom>
            <a:avLst/>
            <a:gdLst/>
            <a:ahLst/>
            <a:cxnLst/>
            <a:rect l="l" t="t" r="r" b="b"/>
            <a:pathLst>
              <a:path w="2160326" h="3206421">
                <a:moveTo>
                  <a:pt x="0" y="0"/>
                </a:moveTo>
                <a:lnTo>
                  <a:pt x="2160326" y="0"/>
                </a:lnTo>
                <a:lnTo>
                  <a:pt x="2160326" y="3206421"/>
                </a:lnTo>
                <a:lnTo>
                  <a:pt x="0" y="3206421"/>
                </a:lnTo>
                <a:lnTo>
                  <a:pt x="0" y="0"/>
                </a:lnTo>
                <a:close/>
              </a:path>
            </a:pathLst>
          </a:custGeom>
          <a:blipFill>
            <a:blip r:embed="rId3"/>
            <a:stretch>
              <a:fillRect/>
            </a:stretch>
          </a:blipFill>
        </p:spPr>
      </p:sp>
      <p:sp>
        <p:nvSpPr>
          <p:cNvPr id="12" name="Freeform 12"/>
          <p:cNvSpPr/>
          <p:nvPr/>
        </p:nvSpPr>
        <p:spPr>
          <a:xfrm rot="-9178034">
            <a:off x="16410746" y="1861124"/>
            <a:ext cx="2302520" cy="1873750"/>
          </a:xfrm>
          <a:custGeom>
            <a:avLst/>
            <a:gdLst/>
            <a:ahLst/>
            <a:cxnLst/>
            <a:rect l="l" t="t" r="r" b="b"/>
            <a:pathLst>
              <a:path w="2302520" h="1873750">
                <a:moveTo>
                  <a:pt x="0" y="0"/>
                </a:moveTo>
                <a:lnTo>
                  <a:pt x="2302520" y="0"/>
                </a:lnTo>
                <a:lnTo>
                  <a:pt x="2302520" y="1873751"/>
                </a:lnTo>
                <a:lnTo>
                  <a:pt x="0" y="1873751"/>
                </a:lnTo>
                <a:lnTo>
                  <a:pt x="0" y="0"/>
                </a:lnTo>
                <a:close/>
              </a:path>
            </a:pathLst>
          </a:custGeom>
          <a:blipFill>
            <a:blip r:embed="rId4"/>
            <a:stretch>
              <a:fillRect l="-165478" b="-196459"/>
            </a:stretch>
          </a:blipFill>
        </p:spPr>
      </p:sp>
      <p:sp>
        <p:nvSpPr>
          <p:cNvPr id="13" name="Freeform 13"/>
          <p:cNvSpPr/>
          <p:nvPr/>
        </p:nvSpPr>
        <p:spPr>
          <a:xfrm rot="2700000">
            <a:off x="-600643" y="8636555"/>
            <a:ext cx="2302520" cy="1873750"/>
          </a:xfrm>
          <a:custGeom>
            <a:avLst/>
            <a:gdLst/>
            <a:ahLst/>
            <a:cxnLst/>
            <a:rect l="l" t="t" r="r" b="b"/>
            <a:pathLst>
              <a:path w="2302520" h="1873750">
                <a:moveTo>
                  <a:pt x="0" y="0"/>
                </a:moveTo>
                <a:lnTo>
                  <a:pt x="2302521" y="0"/>
                </a:lnTo>
                <a:lnTo>
                  <a:pt x="2302521" y="1873750"/>
                </a:lnTo>
                <a:lnTo>
                  <a:pt x="0" y="1873750"/>
                </a:lnTo>
                <a:lnTo>
                  <a:pt x="0" y="0"/>
                </a:lnTo>
                <a:close/>
              </a:path>
            </a:pathLst>
          </a:custGeom>
          <a:blipFill>
            <a:blip r:embed="rId4"/>
            <a:stretch>
              <a:fillRect l="-165478" b="-196459"/>
            </a:stretch>
          </a:blipFill>
        </p:spPr>
      </p:sp>
      <p:sp>
        <p:nvSpPr>
          <p:cNvPr id="14" name="Freeform 8"/>
          <p:cNvSpPr/>
          <p:nvPr/>
        </p:nvSpPr>
        <p:spPr>
          <a:xfrm>
            <a:off x="13206645" y="2931182"/>
            <a:ext cx="4138048" cy="6954702"/>
          </a:xfrm>
          <a:custGeom>
            <a:avLst/>
            <a:gdLst/>
            <a:ahLst/>
            <a:cxnLst/>
            <a:rect l="l" t="t" r="r" b="b"/>
            <a:pathLst>
              <a:path w="4138048" h="6954702">
                <a:moveTo>
                  <a:pt x="0" y="0"/>
                </a:moveTo>
                <a:lnTo>
                  <a:pt x="4138048" y="0"/>
                </a:lnTo>
                <a:lnTo>
                  <a:pt x="4138048" y="6954702"/>
                </a:lnTo>
                <a:lnTo>
                  <a:pt x="0" y="6954702"/>
                </a:lnTo>
                <a:lnTo>
                  <a:pt x="0" y="0"/>
                </a:lnTo>
                <a:close/>
              </a:path>
            </a:pathLst>
          </a:custGeom>
          <a:blipFill>
            <a:blip r:embed="rId5">
              <a:extLst>
                <a:ext uri="{96DAC541-7B7A-43D3-8B79-37D633B846F1}">
                  <asvg:svgBlip xmlns:asvg="http://schemas.microsoft.com/office/drawing/2016/SVG/main" xmlns="" r:embed="rId7"/>
                </a:ext>
              </a:extLst>
            </a:blip>
            <a:stretch>
              <a:fillRect/>
            </a:stretch>
          </a:blipFill>
        </p:spPr>
      </p:sp>
      <p:sp>
        <p:nvSpPr>
          <p:cNvPr id="15" name="Freeform 9"/>
          <p:cNvSpPr/>
          <p:nvPr/>
        </p:nvSpPr>
        <p:spPr>
          <a:xfrm>
            <a:off x="12344400" y="7581900"/>
            <a:ext cx="3397285" cy="2509744"/>
          </a:xfrm>
          <a:custGeom>
            <a:avLst/>
            <a:gdLst/>
            <a:ahLst/>
            <a:cxnLst/>
            <a:rect l="l" t="t" r="r" b="b"/>
            <a:pathLst>
              <a:path w="3397285" h="2509744">
                <a:moveTo>
                  <a:pt x="0" y="0"/>
                </a:moveTo>
                <a:lnTo>
                  <a:pt x="3397285" y="0"/>
                </a:lnTo>
                <a:lnTo>
                  <a:pt x="3397285" y="2509744"/>
                </a:lnTo>
                <a:lnTo>
                  <a:pt x="0" y="25097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Rectangle 6"/>
          <p:cNvSpPr/>
          <p:nvPr/>
        </p:nvSpPr>
        <p:spPr>
          <a:xfrm>
            <a:off x="1834292" y="2505753"/>
            <a:ext cx="12612581" cy="4524315"/>
          </a:xfrm>
          <a:prstGeom prst="rect">
            <a:avLst/>
          </a:prstGeom>
        </p:spPr>
        <p:txBody>
          <a:bodyPr wrap="square">
            <a:spAutoFit/>
          </a:bodyPr>
          <a:lstStyle/>
          <a:p>
            <a:pPr algn="ctr"/>
            <a:r>
              <a:rPr lang="vi-VN" sz="7200" b="1">
                <a:latin typeface="Times New Roman" panose="02020603050405020304" pitchFamily="18" charset="0"/>
                <a:cs typeface="Times New Roman" panose="02020603050405020304" pitchFamily="18" charset="0"/>
              </a:rPr>
              <a:t>Câu 9:</a:t>
            </a:r>
            <a:r>
              <a:rPr lang="vi-VN" sz="7200">
                <a:latin typeface="Times New Roman" panose="02020603050405020304" pitchFamily="18" charset="0"/>
                <a:cs typeface="Times New Roman" panose="02020603050405020304" pitchFamily="18" charset="0"/>
              </a:rPr>
              <a:t> </a:t>
            </a:r>
            <a:endParaRPr lang="en-GB" sz="7200">
              <a:latin typeface="Times New Roman" panose="02020603050405020304" pitchFamily="18" charset="0"/>
              <a:cs typeface="Times New Roman" panose="02020603050405020304" pitchFamily="18" charset="0"/>
            </a:endParaRPr>
          </a:p>
          <a:p>
            <a:pPr algn="ctr"/>
            <a:r>
              <a:rPr lang="vi-VN" sz="7200">
                <a:latin typeface="Times New Roman" panose="02020603050405020304" pitchFamily="18" charset="0"/>
                <a:cs typeface="Times New Roman" panose="02020603050405020304" pitchFamily="18" charset="0"/>
              </a:rPr>
              <a:t>Nêu và lí giải về một điểm tương đồng trong cách trình bày của phần (2) và phần (3)</a:t>
            </a:r>
            <a:endParaRPr lang="en-GB" sz="7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143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1000"/>
                                        <p:tgtEl>
                                          <p:spTgt spid="7">
                                            <p:txEl>
                                              <p:pRg st="1" end="1"/>
                                            </p:txEl>
                                          </p:spTgt>
                                        </p:tgtEl>
                                      </p:cBhvr>
                                    </p:animEffect>
                                    <p:anim calcmode="lin" valueType="num">
                                      <p:cBhvr>
                                        <p:cTn id="2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2" name="Freeform 2"/>
          <p:cNvSpPr/>
          <p:nvPr/>
        </p:nvSpPr>
        <p:spPr>
          <a:xfrm>
            <a:off x="2057400" y="9258300"/>
            <a:ext cx="19939215" cy="2283946"/>
          </a:xfrm>
          <a:custGeom>
            <a:avLst/>
            <a:gdLst/>
            <a:ahLst/>
            <a:cxnLst/>
            <a:rect l="l" t="t" r="r" b="b"/>
            <a:pathLst>
              <a:path w="19939215" h="2283946">
                <a:moveTo>
                  <a:pt x="0" y="0"/>
                </a:moveTo>
                <a:lnTo>
                  <a:pt x="19939215" y="0"/>
                </a:lnTo>
                <a:lnTo>
                  <a:pt x="19939215" y="2283946"/>
                </a:lnTo>
                <a:lnTo>
                  <a:pt x="0" y="22839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561064" y="4805319"/>
            <a:ext cx="5601957" cy="5594955"/>
          </a:xfrm>
          <a:custGeom>
            <a:avLst/>
            <a:gdLst/>
            <a:ahLst/>
            <a:cxnLst/>
            <a:rect l="l" t="t" r="r" b="b"/>
            <a:pathLst>
              <a:path w="5601957" h="5594955">
                <a:moveTo>
                  <a:pt x="0" y="0"/>
                </a:moveTo>
                <a:lnTo>
                  <a:pt x="5601957" y="0"/>
                </a:lnTo>
                <a:lnTo>
                  <a:pt x="5601957" y="5594954"/>
                </a:lnTo>
                <a:lnTo>
                  <a:pt x="0" y="5594954"/>
                </a:lnTo>
                <a:lnTo>
                  <a:pt x="0" y="0"/>
                </a:lnTo>
                <a:close/>
              </a:path>
            </a:pathLst>
          </a:custGeom>
          <a:blipFill>
            <a:blip r:embed="rId4"/>
            <a:stretch>
              <a:fillRect/>
            </a:stretch>
          </a:blipFill>
        </p:spPr>
      </p:sp>
      <p:sp>
        <p:nvSpPr>
          <p:cNvPr id="4" name="Freeform 4"/>
          <p:cNvSpPr/>
          <p:nvPr/>
        </p:nvSpPr>
        <p:spPr>
          <a:xfrm rot="9789924">
            <a:off x="-266870" y="-1160640"/>
            <a:ext cx="5479837" cy="6335072"/>
          </a:xfrm>
          <a:custGeom>
            <a:avLst/>
            <a:gdLst/>
            <a:ahLst/>
            <a:cxnLst/>
            <a:rect l="l" t="t" r="r" b="b"/>
            <a:pathLst>
              <a:path w="5479837" h="6335072">
                <a:moveTo>
                  <a:pt x="0" y="0"/>
                </a:moveTo>
                <a:lnTo>
                  <a:pt x="5479838" y="0"/>
                </a:lnTo>
                <a:lnTo>
                  <a:pt x="5479838" y="6335072"/>
                </a:lnTo>
                <a:lnTo>
                  <a:pt x="0" y="6335072"/>
                </a:lnTo>
                <a:lnTo>
                  <a:pt x="0" y="0"/>
                </a:lnTo>
                <a:close/>
              </a:path>
            </a:pathLst>
          </a:custGeom>
          <a:blipFill>
            <a:blip r:embed="rId5"/>
            <a:stretch>
              <a:fillRect/>
            </a:stretch>
          </a:blipFill>
        </p:spPr>
      </p:sp>
      <p:sp>
        <p:nvSpPr>
          <p:cNvPr id="7" name="TextBox 7"/>
          <p:cNvSpPr txBox="1"/>
          <p:nvPr/>
        </p:nvSpPr>
        <p:spPr>
          <a:xfrm>
            <a:off x="6248400" y="1992608"/>
            <a:ext cx="10591800" cy="4524315"/>
          </a:xfrm>
          <a:prstGeom prst="rect">
            <a:avLst/>
          </a:prstGeom>
        </p:spPr>
        <p:txBody>
          <a:bodyPr wrap="square" lIns="0" tIns="0" rIns="0" bIns="0" rtlCol="0" anchor="t">
            <a:spAutoFit/>
          </a:bodyPr>
          <a:lstStyle/>
          <a:p>
            <a:pPr algn="ctr"/>
            <a:r>
              <a:rPr lang="vi-VN" sz="5400" b="1">
                <a:latin typeface="Times New Roman" panose="02020603050405020304" pitchFamily="18" charset="0"/>
                <a:cs typeface="Times New Roman" panose="02020603050405020304" pitchFamily="18" charset="0"/>
              </a:rPr>
              <a:t>Trả </a:t>
            </a:r>
            <a:r>
              <a:rPr lang="vi-VN" sz="5400" b="1" smtClean="0">
                <a:latin typeface="Times New Roman" panose="02020603050405020304" pitchFamily="18" charset="0"/>
                <a:cs typeface="Times New Roman" panose="02020603050405020304" pitchFamily="18" charset="0"/>
              </a:rPr>
              <a:t>lời</a:t>
            </a:r>
            <a:endParaRPr lang="en-GB" sz="5400" b="1">
              <a:latin typeface="Times New Roman" panose="02020603050405020304" pitchFamily="18" charset="0"/>
              <a:cs typeface="Times New Roman" panose="02020603050405020304" pitchFamily="18" charset="0"/>
            </a:endParaRPr>
          </a:p>
          <a:p>
            <a:pPr algn="just"/>
            <a:r>
              <a:rPr lang="vi-VN" sz="4800">
                <a:latin typeface="Times New Roman" panose="02020603050405020304" pitchFamily="18" charset="0"/>
                <a:cs typeface="Times New Roman" panose="02020603050405020304" pitchFamily="18" charset="0"/>
              </a:rPr>
              <a:t>Điểm tương đồng trong cách trình bày của phần (2) và phần (3):</a:t>
            </a:r>
            <a:endParaRPr lang="en-GB" sz="4800">
              <a:latin typeface="Times New Roman" panose="02020603050405020304" pitchFamily="18" charset="0"/>
              <a:cs typeface="Times New Roman" panose="02020603050405020304" pitchFamily="18" charset="0"/>
            </a:endParaRPr>
          </a:p>
          <a:p>
            <a:pPr lvl="0" algn="just"/>
            <a:r>
              <a:rPr lang="vi-VN" sz="4800">
                <a:latin typeface="Times New Roman" panose="02020603050405020304" pitchFamily="18" charset="0"/>
                <a:cs typeface="Times New Roman" panose="02020603050405020304" pitchFamily="18" charset="0"/>
              </a:rPr>
              <a:t>Cách trình bày theo phương thức phối hợp.</a:t>
            </a:r>
            <a:endParaRPr lang="en-GB" sz="4800">
              <a:latin typeface="Times New Roman" panose="02020603050405020304" pitchFamily="18" charset="0"/>
              <a:cs typeface="Times New Roman" panose="02020603050405020304" pitchFamily="18" charset="0"/>
            </a:endParaRPr>
          </a:p>
          <a:p>
            <a:pPr lvl="0" algn="just"/>
            <a:r>
              <a:rPr lang="vi-VN" sz="4800">
                <a:latin typeface="Times New Roman" panose="02020603050405020304" pitchFamily="18" charset="0"/>
                <a:cs typeface="Times New Roman" panose="02020603050405020304" pitchFamily="18" charset="0"/>
              </a:rPr>
              <a:t>Có luận điểm là tiêu đề cảu mỗi phần.</a:t>
            </a:r>
            <a:endParaRPr lang="en-GB" sz="4800">
              <a:latin typeface="Times New Roman" panose="02020603050405020304" pitchFamily="18" charset="0"/>
              <a:cs typeface="Times New Roman" panose="02020603050405020304" pitchFamily="18" charset="0"/>
            </a:endParaRPr>
          </a:p>
          <a:p>
            <a:pPr lvl="0" algn="just"/>
            <a:r>
              <a:rPr lang="vi-VN" sz="4800">
                <a:latin typeface="Times New Roman" panose="02020603050405020304" pitchFamily="18" charset="0"/>
                <a:cs typeface="Times New Roman" panose="02020603050405020304" pitchFamily="18" charset="0"/>
              </a:rPr>
              <a:t>Câu cuối giống như một lời khuyên.</a:t>
            </a:r>
            <a:endParaRPr lang="en-GB" sz="4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550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2" name="Freeform 2"/>
          <p:cNvSpPr/>
          <p:nvPr/>
        </p:nvSpPr>
        <p:spPr>
          <a:xfrm>
            <a:off x="8115061" y="4098357"/>
            <a:ext cx="5931570" cy="7016150"/>
          </a:xfrm>
          <a:custGeom>
            <a:avLst/>
            <a:gdLst/>
            <a:ahLst/>
            <a:cxnLst/>
            <a:rect l="l" t="t" r="r" b="b"/>
            <a:pathLst>
              <a:path w="5931570" h="7016150">
                <a:moveTo>
                  <a:pt x="0" y="0"/>
                </a:moveTo>
                <a:lnTo>
                  <a:pt x="5931570" y="0"/>
                </a:lnTo>
                <a:lnTo>
                  <a:pt x="5931570" y="7016150"/>
                </a:lnTo>
                <a:lnTo>
                  <a:pt x="0" y="7016150"/>
                </a:lnTo>
                <a:lnTo>
                  <a:pt x="0" y="0"/>
                </a:lnTo>
                <a:close/>
              </a:path>
            </a:pathLst>
          </a:custGeom>
          <a:blipFill>
            <a:blip r:embed="rId2"/>
            <a:stretch>
              <a:fillRect/>
            </a:stretch>
          </a:blipFill>
        </p:spPr>
      </p:sp>
      <p:sp>
        <p:nvSpPr>
          <p:cNvPr id="3" name="Freeform 3"/>
          <p:cNvSpPr/>
          <p:nvPr/>
        </p:nvSpPr>
        <p:spPr>
          <a:xfrm>
            <a:off x="12356430" y="4275408"/>
            <a:ext cx="5931570" cy="7016150"/>
          </a:xfrm>
          <a:custGeom>
            <a:avLst/>
            <a:gdLst/>
            <a:ahLst/>
            <a:cxnLst/>
            <a:rect l="l" t="t" r="r" b="b"/>
            <a:pathLst>
              <a:path w="5931570" h="7016150">
                <a:moveTo>
                  <a:pt x="0" y="0"/>
                </a:moveTo>
                <a:lnTo>
                  <a:pt x="5931570" y="0"/>
                </a:lnTo>
                <a:lnTo>
                  <a:pt x="5931570" y="7016150"/>
                </a:lnTo>
                <a:lnTo>
                  <a:pt x="0" y="7016150"/>
                </a:lnTo>
                <a:lnTo>
                  <a:pt x="0" y="0"/>
                </a:lnTo>
                <a:close/>
              </a:path>
            </a:pathLst>
          </a:custGeom>
          <a:blipFill>
            <a:blip r:embed="rId2"/>
            <a:stretch>
              <a:fillRect/>
            </a:stretch>
          </a:blipFill>
        </p:spPr>
      </p:sp>
      <p:sp>
        <p:nvSpPr>
          <p:cNvPr id="4" name="Freeform 4"/>
          <p:cNvSpPr/>
          <p:nvPr/>
        </p:nvSpPr>
        <p:spPr>
          <a:xfrm>
            <a:off x="-1950067" y="8346278"/>
            <a:ext cx="21051858" cy="11420633"/>
          </a:xfrm>
          <a:custGeom>
            <a:avLst/>
            <a:gdLst/>
            <a:ahLst/>
            <a:cxnLst/>
            <a:rect l="l" t="t" r="r" b="b"/>
            <a:pathLst>
              <a:path w="21051858" h="11420633">
                <a:moveTo>
                  <a:pt x="0" y="0"/>
                </a:moveTo>
                <a:lnTo>
                  <a:pt x="21051858" y="0"/>
                </a:lnTo>
                <a:lnTo>
                  <a:pt x="21051858" y="11420633"/>
                </a:lnTo>
                <a:lnTo>
                  <a:pt x="0" y="11420633"/>
                </a:lnTo>
                <a:lnTo>
                  <a:pt x="0" y="0"/>
                </a:lnTo>
                <a:close/>
              </a:path>
            </a:pathLst>
          </a:custGeom>
          <a:blipFill>
            <a:blip r:embed="rId3"/>
            <a:stretch>
              <a:fillRect/>
            </a:stretch>
          </a:blipFill>
        </p:spPr>
      </p:sp>
      <p:sp>
        <p:nvSpPr>
          <p:cNvPr id="5" name="Freeform 5"/>
          <p:cNvSpPr/>
          <p:nvPr/>
        </p:nvSpPr>
        <p:spPr>
          <a:xfrm>
            <a:off x="13601700" y="-397963"/>
            <a:ext cx="7315200" cy="3125585"/>
          </a:xfrm>
          <a:custGeom>
            <a:avLst/>
            <a:gdLst/>
            <a:ahLst/>
            <a:cxnLst/>
            <a:rect l="l" t="t" r="r" b="b"/>
            <a:pathLst>
              <a:path w="7315200" h="3125585">
                <a:moveTo>
                  <a:pt x="0" y="0"/>
                </a:moveTo>
                <a:lnTo>
                  <a:pt x="7315200" y="0"/>
                </a:lnTo>
                <a:lnTo>
                  <a:pt x="7315200" y="3125585"/>
                </a:lnTo>
                <a:lnTo>
                  <a:pt x="0" y="3125585"/>
                </a:lnTo>
                <a:lnTo>
                  <a:pt x="0" y="0"/>
                </a:lnTo>
                <a:close/>
              </a:path>
            </a:pathLst>
          </a:custGeom>
          <a:blipFill>
            <a:blip r:embed="rId4">
              <a:alphaModFix amt="29000"/>
              <a:extLst>
                <a:ext uri="{96DAC541-7B7A-43D3-8B79-37D633B846F1}">
                  <asvg:svgBlip xmlns:asvg="http://schemas.microsoft.com/office/drawing/2016/SVG/main" xmlns="" r:embed="rId5"/>
                </a:ext>
              </a:extLst>
            </a:blip>
            <a:stretch>
              <a:fillRect/>
            </a:stretch>
          </a:blipFill>
        </p:spPr>
      </p:sp>
      <p:sp>
        <p:nvSpPr>
          <p:cNvPr id="14" name="Rectangle 13"/>
          <p:cNvSpPr/>
          <p:nvPr/>
        </p:nvSpPr>
        <p:spPr>
          <a:xfrm>
            <a:off x="457200" y="678532"/>
            <a:ext cx="8321053" cy="5632311"/>
          </a:xfrm>
          <a:prstGeom prst="rect">
            <a:avLst/>
          </a:prstGeom>
        </p:spPr>
        <p:txBody>
          <a:bodyPr wrap="square">
            <a:spAutoFit/>
          </a:bodyPr>
          <a:lstStyle/>
          <a:p>
            <a:pPr algn="ctr"/>
            <a:r>
              <a:rPr lang="vi-VN" sz="6000" b="1">
                <a:latin typeface="Times New Roman" panose="02020603050405020304" pitchFamily="18" charset="0"/>
                <a:cs typeface="Times New Roman" panose="02020603050405020304" pitchFamily="18" charset="0"/>
              </a:rPr>
              <a:t>Câu </a:t>
            </a:r>
            <a:r>
              <a:rPr lang="vi-VN" sz="6000" b="1" smtClean="0">
                <a:latin typeface="Times New Roman" panose="02020603050405020304" pitchFamily="18" charset="0"/>
                <a:cs typeface="Times New Roman" panose="02020603050405020304" pitchFamily="18" charset="0"/>
              </a:rPr>
              <a:t>10</a:t>
            </a:r>
            <a:endParaRPr lang="en-GB" sz="6000">
              <a:latin typeface="Times New Roman" panose="02020603050405020304" pitchFamily="18" charset="0"/>
              <a:cs typeface="Times New Roman" panose="02020603050405020304" pitchFamily="18" charset="0"/>
            </a:endParaRPr>
          </a:p>
          <a:p>
            <a:pPr algn="just"/>
            <a:r>
              <a:rPr lang="vi-VN" sz="6000">
                <a:latin typeface="Times New Roman" panose="02020603050405020304" pitchFamily="18" charset="0"/>
                <a:cs typeface="Times New Roman" panose="02020603050405020304" pitchFamily="18" charset="0"/>
              </a:rPr>
              <a:t>Trong hai bài học được tác giả rút ra từ truyện Hoàng tử bé, bài học nào em thấy hữu ích hơn với bản thân? Vì sao?</a:t>
            </a:r>
            <a:endParaRPr lang="en-GB" sz="6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513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2" name="Freeform 2"/>
          <p:cNvSpPr/>
          <p:nvPr/>
        </p:nvSpPr>
        <p:spPr>
          <a:xfrm>
            <a:off x="-1972841" y="3145031"/>
            <a:ext cx="7315200" cy="3125585"/>
          </a:xfrm>
          <a:custGeom>
            <a:avLst/>
            <a:gdLst/>
            <a:ahLst/>
            <a:cxnLst/>
            <a:rect l="l" t="t" r="r" b="b"/>
            <a:pathLst>
              <a:path w="7315200" h="3125585">
                <a:moveTo>
                  <a:pt x="0" y="0"/>
                </a:moveTo>
                <a:lnTo>
                  <a:pt x="7315200" y="0"/>
                </a:lnTo>
                <a:lnTo>
                  <a:pt x="7315200" y="3125586"/>
                </a:lnTo>
                <a:lnTo>
                  <a:pt x="0" y="3125586"/>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14859000" y="1017034"/>
            <a:ext cx="7315200" cy="3125585"/>
          </a:xfrm>
          <a:custGeom>
            <a:avLst/>
            <a:gdLst/>
            <a:ahLst/>
            <a:cxnLst/>
            <a:rect l="l" t="t" r="r" b="b"/>
            <a:pathLst>
              <a:path w="7315200" h="3125585">
                <a:moveTo>
                  <a:pt x="0" y="0"/>
                </a:moveTo>
                <a:lnTo>
                  <a:pt x="7315200" y="0"/>
                </a:lnTo>
                <a:lnTo>
                  <a:pt x="7315200" y="3125585"/>
                </a:lnTo>
                <a:lnTo>
                  <a:pt x="0" y="3125585"/>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sp>
      <p:sp>
        <p:nvSpPr>
          <p:cNvPr id="31" name="Freeform 4"/>
          <p:cNvSpPr/>
          <p:nvPr/>
        </p:nvSpPr>
        <p:spPr>
          <a:xfrm rot="-4566761">
            <a:off x="12287782" y="-1348998"/>
            <a:ext cx="4691705" cy="5078035"/>
          </a:xfrm>
          <a:custGeom>
            <a:avLst/>
            <a:gdLst/>
            <a:ahLst/>
            <a:cxnLst/>
            <a:rect l="l" t="t" r="r" b="b"/>
            <a:pathLst>
              <a:path w="5479837" h="6335072">
                <a:moveTo>
                  <a:pt x="0" y="0"/>
                </a:moveTo>
                <a:lnTo>
                  <a:pt x="5479838" y="0"/>
                </a:lnTo>
                <a:lnTo>
                  <a:pt x="5479838" y="6335072"/>
                </a:lnTo>
                <a:lnTo>
                  <a:pt x="0" y="6335072"/>
                </a:lnTo>
                <a:lnTo>
                  <a:pt x="0" y="0"/>
                </a:lnTo>
                <a:close/>
              </a:path>
            </a:pathLst>
          </a:custGeom>
          <a:blipFill>
            <a:blip r:embed="rId4"/>
            <a:stretch>
              <a:fillRect/>
            </a:stretch>
          </a:blipFill>
        </p:spPr>
      </p:sp>
      <p:sp>
        <p:nvSpPr>
          <p:cNvPr id="32" name="Freeform 8"/>
          <p:cNvSpPr/>
          <p:nvPr/>
        </p:nvSpPr>
        <p:spPr>
          <a:xfrm>
            <a:off x="-1238934" y="4544931"/>
            <a:ext cx="5643364" cy="5572822"/>
          </a:xfrm>
          <a:custGeom>
            <a:avLst/>
            <a:gdLst/>
            <a:ahLst/>
            <a:cxnLst/>
            <a:rect l="l" t="t" r="r" b="b"/>
            <a:pathLst>
              <a:path w="5643364" h="5572822">
                <a:moveTo>
                  <a:pt x="0" y="0"/>
                </a:moveTo>
                <a:lnTo>
                  <a:pt x="5643364" y="0"/>
                </a:lnTo>
                <a:lnTo>
                  <a:pt x="5643364" y="5572823"/>
                </a:lnTo>
                <a:lnTo>
                  <a:pt x="0" y="5572823"/>
                </a:lnTo>
                <a:lnTo>
                  <a:pt x="0" y="0"/>
                </a:lnTo>
                <a:close/>
              </a:path>
            </a:pathLst>
          </a:custGeom>
          <a:blipFill>
            <a:blip r:embed="rId5"/>
            <a:stretch>
              <a:fillRect/>
            </a:stretch>
          </a:blipFill>
        </p:spPr>
      </p:sp>
      <p:sp>
        <p:nvSpPr>
          <p:cNvPr id="33" name="Freeform 11"/>
          <p:cNvSpPr/>
          <p:nvPr/>
        </p:nvSpPr>
        <p:spPr>
          <a:xfrm>
            <a:off x="13319761" y="6460683"/>
            <a:ext cx="5570996" cy="3934516"/>
          </a:xfrm>
          <a:custGeom>
            <a:avLst/>
            <a:gdLst/>
            <a:ahLst/>
            <a:cxnLst/>
            <a:rect l="l" t="t" r="r" b="b"/>
            <a:pathLst>
              <a:path w="5570996" h="3934516">
                <a:moveTo>
                  <a:pt x="0" y="0"/>
                </a:moveTo>
                <a:lnTo>
                  <a:pt x="5570996" y="0"/>
                </a:lnTo>
                <a:lnTo>
                  <a:pt x="5570996" y="3934516"/>
                </a:lnTo>
                <a:lnTo>
                  <a:pt x="0" y="3934516"/>
                </a:lnTo>
                <a:lnTo>
                  <a:pt x="0" y="0"/>
                </a:lnTo>
                <a:close/>
              </a:path>
            </a:pathLst>
          </a:custGeom>
          <a:blipFill>
            <a:blip r:embed="rId6"/>
            <a:stretch>
              <a:fillRect/>
            </a:stretch>
          </a:blipFill>
        </p:spPr>
      </p:sp>
      <p:sp>
        <p:nvSpPr>
          <p:cNvPr id="3" name="Rectangle 2"/>
          <p:cNvSpPr/>
          <p:nvPr/>
        </p:nvSpPr>
        <p:spPr>
          <a:xfrm>
            <a:off x="5138337" y="3188426"/>
            <a:ext cx="7952576" cy="3082190"/>
          </a:xfrm>
          <a:prstGeom prst="rect">
            <a:avLst/>
          </a:prstGeom>
        </p:spPr>
        <p:txBody>
          <a:bodyPr wrap="square">
            <a:spAutoFit/>
          </a:bodyPr>
          <a:lstStyle/>
          <a:p>
            <a:pPr algn="ctr">
              <a:lnSpc>
                <a:spcPct val="115000"/>
              </a:lnSpc>
              <a:spcAft>
                <a:spcPts val="0"/>
              </a:spcAft>
            </a:pPr>
            <a:r>
              <a:rPr lang="vi-VN" sz="8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ea typeface="Times New Roman" panose="02020603050405020304" pitchFamily="18" charset="0"/>
                <a:cs typeface="Times New Roman" panose="02020603050405020304" pitchFamily="18" charset="0"/>
              </a:rPr>
              <a:t>HƯỚNG DẪN TỰ HỌC BÀI 9</a:t>
            </a:r>
            <a:endParaRPr lang="en-GB" sz="8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3496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6800" y="-223342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9000"/>
            </a:blip>
            <a:stretch>
              <a:fillRect t="-9222" b="-9222"/>
            </a:stretch>
          </a:blipFill>
        </p:spPr>
      </p:sp>
      <p:sp>
        <p:nvSpPr>
          <p:cNvPr id="3" name="Freeform 3"/>
          <p:cNvSpPr/>
          <p:nvPr/>
        </p:nvSpPr>
        <p:spPr>
          <a:xfrm>
            <a:off x="14349046" y="5784029"/>
            <a:ext cx="8550234" cy="8229600"/>
          </a:xfrm>
          <a:custGeom>
            <a:avLst/>
            <a:gdLst/>
            <a:ahLst/>
            <a:cxnLst/>
            <a:rect l="l" t="t" r="r" b="b"/>
            <a:pathLst>
              <a:path w="8550234" h="8229600">
                <a:moveTo>
                  <a:pt x="0" y="0"/>
                </a:moveTo>
                <a:lnTo>
                  <a:pt x="8550234" y="0"/>
                </a:lnTo>
                <a:lnTo>
                  <a:pt x="8550234" y="8229600"/>
                </a:lnTo>
                <a:lnTo>
                  <a:pt x="0" y="8229600"/>
                </a:lnTo>
                <a:lnTo>
                  <a:pt x="0" y="0"/>
                </a:lnTo>
                <a:close/>
              </a:path>
            </a:pathLst>
          </a:custGeom>
          <a:blipFill>
            <a:blip r:embed="rId3">
              <a:alphaModFix amt="59000"/>
            </a:blip>
            <a:stretch>
              <a:fillRect/>
            </a:stretch>
          </a:blipFill>
        </p:spPr>
      </p:sp>
      <p:sp>
        <p:nvSpPr>
          <p:cNvPr id="4" name="Freeform 4"/>
          <p:cNvSpPr/>
          <p:nvPr/>
        </p:nvSpPr>
        <p:spPr>
          <a:xfrm rot="-1270707">
            <a:off x="-2597501" y="-5340408"/>
            <a:ext cx="8550234" cy="8229600"/>
          </a:xfrm>
          <a:custGeom>
            <a:avLst/>
            <a:gdLst/>
            <a:ahLst/>
            <a:cxnLst/>
            <a:rect l="l" t="t" r="r" b="b"/>
            <a:pathLst>
              <a:path w="8550234" h="8229600">
                <a:moveTo>
                  <a:pt x="0" y="0"/>
                </a:moveTo>
                <a:lnTo>
                  <a:pt x="8550234" y="0"/>
                </a:lnTo>
                <a:lnTo>
                  <a:pt x="8550234" y="8229600"/>
                </a:lnTo>
                <a:lnTo>
                  <a:pt x="0" y="8229600"/>
                </a:lnTo>
                <a:lnTo>
                  <a:pt x="0" y="0"/>
                </a:lnTo>
                <a:close/>
              </a:path>
            </a:pathLst>
          </a:custGeom>
          <a:blipFill>
            <a:blip r:embed="rId3">
              <a:alphaModFix amt="59000"/>
            </a:blip>
            <a:stretch>
              <a:fillRect/>
            </a:stretch>
          </a:blipFill>
        </p:spPr>
      </p:sp>
      <p:sp>
        <p:nvSpPr>
          <p:cNvPr id="9" name="Freeform 6"/>
          <p:cNvSpPr/>
          <p:nvPr/>
        </p:nvSpPr>
        <p:spPr>
          <a:xfrm>
            <a:off x="-134755" y="3724203"/>
            <a:ext cx="4150358" cy="6538984"/>
          </a:xfrm>
          <a:custGeom>
            <a:avLst/>
            <a:gdLst/>
            <a:ahLst/>
            <a:cxnLst/>
            <a:rect l="l" t="t" r="r" b="b"/>
            <a:pathLst>
              <a:path w="3501022" h="4795921">
                <a:moveTo>
                  <a:pt x="0" y="0"/>
                </a:moveTo>
                <a:lnTo>
                  <a:pt x="3501022" y="0"/>
                </a:lnTo>
                <a:lnTo>
                  <a:pt x="3501022" y="4795921"/>
                </a:lnTo>
                <a:lnTo>
                  <a:pt x="0" y="4795921"/>
                </a:lnTo>
                <a:lnTo>
                  <a:pt x="0" y="0"/>
                </a:lnTo>
                <a:close/>
              </a:path>
            </a:pathLst>
          </a:custGeom>
          <a:blipFill>
            <a:blip r:embed="rId4"/>
            <a:stretch>
              <a:fillRect/>
            </a:stretch>
          </a:blipFill>
        </p:spPr>
      </p:sp>
      <p:sp>
        <p:nvSpPr>
          <p:cNvPr id="14" name="Freeform 7"/>
          <p:cNvSpPr/>
          <p:nvPr/>
        </p:nvSpPr>
        <p:spPr>
          <a:xfrm rot="-474965">
            <a:off x="-693543" y="7257826"/>
            <a:ext cx="2511855" cy="3365969"/>
          </a:xfrm>
          <a:custGeom>
            <a:avLst/>
            <a:gdLst/>
            <a:ahLst/>
            <a:cxnLst/>
            <a:rect l="l" t="t" r="r" b="b"/>
            <a:pathLst>
              <a:path w="2511855" h="3365969">
                <a:moveTo>
                  <a:pt x="0" y="0"/>
                </a:moveTo>
                <a:lnTo>
                  <a:pt x="2511854" y="0"/>
                </a:lnTo>
                <a:lnTo>
                  <a:pt x="2511854" y="3365969"/>
                </a:lnTo>
                <a:lnTo>
                  <a:pt x="0" y="3365969"/>
                </a:lnTo>
                <a:lnTo>
                  <a:pt x="0" y="0"/>
                </a:lnTo>
                <a:close/>
              </a:path>
            </a:pathLst>
          </a:custGeom>
          <a:blipFill>
            <a:blip r:embed="rId5"/>
            <a:stretch>
              <a:fillRect/>
            </a:stretch>
          </a:blipFill>
        </p:spPr>
      </p:sp>
      <p:grpSp>
        <p:nvGrpSpPr>
          <p:cNvPr id="15" name="Group 3"/>
          <p:cNvGrpSpPr/>
          <p:nvPr/>
        </p:nvGrpSpPr>
        <p:grpSpPr>
          <a:xfrm>
            <a:off x="2991611" y="505767"/>
            <a:ext cx="6838189" cy="7753712"/>
            <a:chOff x="0" y="0"/>
            <a:chExt cx="6087196" cy="7843256"/>
          </a:xfrm>
        </p:grpSpPr>
        <p:sp>
          <p:nvSpPr>
            <p:cNvPr id="16" name="Freeform 4"/>
            <p:cNvSpPr/>
            <p:nvPr/>
          </p:nvSpPr>
          <p:spPr>
            <a:xfrm rot="-10800000">
              <a:off x="221429" y="119741"/>
              <a:ext cx="5644337" cy="7516672"/>
            </a:xfrm>
            <a:custGeom>
              <a:avLst/>
              <a:gdLst/>
              <a:ahLst/>
              <a:cxnLst/>
              <a:rect l="l" t="t" r="r" b="b"/>
              <a:pathLst>
                <a:path w="5644337" h="7516672">
                  <a:moveTo>
                    <a:pt x="0" y="0"/>
                  </a:moveTo>
                  <a:lnTo>
                    <a:pt x="5644338" y="0"/>
                  </a:lnTo>
                  <a:lnTo>
                    <a:pt x="5644338" y="7516672"/>
                  </a:lnTo>
                  <a:lnTo>
                    <a:pt x="0" y="751667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7" name="Freeform 5"/>
            <p:cNvSpPr/>
            <p:nvPr/>
          </p:nvSpPr>
          <p:spPr>
            <a:xfrm rot="10592638">
              <a:off x="221429" y="163292"/>
              <a:ext cx="5644337" cy="7516672"/>
            </a:xfrm>
            <a:custGeom>
              <a:avLst/>
              <a:gdLst/>
              <a:ahLst/>
              <a:cxnLst/>
              <a:rect l="l" t="t" r="r" b="b"/>
              <a:pathLst>
                <a:path w="5644337" h="7516672">
                  <a:moveTo>
                    <a:pt x="0" y="0"/>
                  </a:moveTo>
                  <a:lnTo>
                    <a:pt x="5644338" y="0"/>
                  </a:lnTo>
                  <a:lnTo>
                    <a:pt x="5644338" y="7516672"/>
                  </a:lnTo>
                  <a:lnTo>
                    <a:pt x="0" y="751667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sp>
        <p:nvSpPr>
          <p:cNvPr id="18" name="Freeform 7"/>
          <p:cNvSpPr/>
          <p:nvPr/>
        </p:nvSpPr>
        <p:spPr>
          <a:xfrm rot="1471581" flipH="1">
            <a:off x="8941379" y="5346361"/>
            <a:ext cx="1106404" cy="1642158"/>
          </a:xfrm>
          <a:custGeom>
            <a:avLst/>
            <a:gdLst/>
            <a:ahLst/>
            <a:cxnLst/>
            <a:rect l="l" t="t" r="r" b="b"/>
            <a:pathLst>
              <a:path w="1106404" h="1642158">
                <a:moveTo>
                  <a:pt x="1106404" y="0"/>
                </a:moveTo>
                <a:lnTo>
                  <a:pt x="0" y="0"/>
                </a:lnTo>
                <a:lnTo>
                  <a:pt x="0" y="1642158"/>
                </a:lnTo>
                <a:lnTo>
                  <a:pt x="1106404" y="1642158"/>
                </a:lnTo>
                <a:lnTo>
                  <a:pt x="1106404" y="0"/>
                </a:lnTo>
                <a:close/>
              </a:path>
            </a:pathLst>
          </a:custGeom>
          <a:blipFill>
            <a:blip r:embed="rId8"/>
            <a:stretch>
              <a:fillRect/>
            </a:stretch>
          </a:blipFill>
        </p:spPr>
      </p:sp>
      <p:sp>
        <p:nvSpPr>
          <p:cNvPr id="19" name="Freeform 8"/>
          <p:cNvSpPr/>
          <p:nvPr/>
        </p:nvSpPr>
        <p:spPr>
          <a:xfrm rot="11924480" flipH="1">
            <a:off x="2709703" y="525482"/>
            <a:ext cx="1106404" cy="1642158"/>
          </a:xfrm>
          <a:custGeom>
            <a:avLst/>
            <a:gdLst/>
            <a:ahLst/>
            <a:cxnLst/>
            <a:rect l="l" t="t" r="r" b="b"/>
            <a:pathLst>
              <a:path w="1106404" h="1642158">
                <a:moveTo>
                  <a:pt x="1106403" y="0"/>
                </a:moveTo>
                <a:lnTo>
                  <a:pt x="0" y="0"/>
                </a:lnTo>
                <a:lnTo>
                  <a:pt x="0" y="1642158"/>
                </a:lnTo>
                <a:lnTo>
                  <a:pt x="1106403" y="1642158"/>
                </a:lnTo>
                <a:lnTo>
                  <a:pt x="1106403" y="0"/>
                </a:lnTo>
                <a:close/>
              </a:path>
            </a:pathLst>
          </a:custGeom>
          <a:blipFill>
            <a:blip r:embed="rId8"/>
            <a:stretch>
              <a:fillRect/>
            </a:stretch>
          </a:blipFill>
        </p:spPr>
      </p:sp>
      <p:grpSp>
        <p:nvGrpSpPr>
          <p:cNvPr id="20" name="Group 10"/>
          <p:cNvGrpSpPr/>
          <p:nvPr/>
        </p:nvGrpSpPr>
        <p:grpSpPr>
          <a:xfrm>
            <a:off x="9983839" y="359518"/>
            <a:ext cx="7500165" cy="7875105"/>
            <a:chOff x="0" y="0"/>
            <a:chExt cx="6087196" cy="7843256"/>
          </a:xfrm>
        </p:grpSpPr>
        <p:sp>
          <p:nvSpPr>
            <p:cNvPr id="21" name="Freeform 11"/>
            <p:cNvSpPr/>
            <p:nvPr/>
          </p:nvSpPr>
          <p:spPr>
            <a:xfrm rot="-10800000">
              <a:off x="221429" y="119741"/>
              <a:ext cx="5644337" cy="7516672"/>
            </a:xfrm>
            <a:custGeom>
              <a:avLst/>
              <a:gdLst/>
              <a:ahLst/>
              <a:cxnLst/>
              <a:rect l="l" t="t" r="r" b="b"/>
              <a:pathLst>
                <a:path w="5644337" h="7516672">
                  <a:moveTo>
                    <a:pt x="0" y="0"/>
                  </a:moveTo>
                  <a:lnTo>
                    <a:pt x="5644338" y="0"/>
                  </a:lnTo>
                  <a:lnTo>
                    <a:pt x="5644338" y="7516672"/>
                  </a:lnTo>
                  <a:lnTo>
                    <a:pt x="0" y="751667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2" name="Freeform 12"/>
            <p:cNvSpPr/>
            <p:nvPr/>
          </p:nvSpPr>
          <p:spPr>
            <a:xfrm rot="10592638">
              <a:off x="221429" y="163292"/>
              <a:ext cx="5644337" cy="7516672"/>
            </a:xfrm>
            <a:custGeom>
              <a:avLst/>
              <a:gdLst/>
              <a:ahLst/>
              <a:cxnLst/>
              <a:rect l="l" t="t" r="r" b="b"/>
              <a:pathLst>
                <a:path w="5644337" h="7516672">
                  <a:moveTo>
                    <a:pt x="0" y="0"/>
                  </a:moveTo>
                  <a:lnTo>
                    <a:pt x="5644338" y="0"/>
                  </a:lnTo>
                  <a:lnTo>
                    <a:pt x="5644338" y="7516672"/>
                  </a:lnTo>
                  <a:lnTo>
                    <a:pt x="0" y="751667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sp>
        <p:nvSpPr>
          <p:cNvPr id="23" name="Freeform 14"/>
          <p:cNvSpPr/>
          <p:nvPr/>
        </p:nvSpPr>
        <p:spPr>
          <a:xfrm rot="1471581" flipH="1">
            <a:off x="17348234" y="6884199"/>
            <a:ext cx="1106404" cy="1642158"/>
          </a:xfrm>
          <a:custGeom>
            <a:avLst/>
            <a:gdLst/>
            <a:ahLst/>
            <a:cxnLst/>
            <a:rect l="l" t="t" r="r" b="b"/>
            <a:pathLst>
              <a:path w="1106404" h="1642158">
                <a:moveTo>
                  <a:pt x="1106404" y="0"/>
                </a:moveTo>
                <a:lnTo>
                  <a:pt x="0" y="0"/>
                </a:lnTo>
                <a:lnTo>
                  <a:pt x="0" y="1642158"/>
                </a:lnTo>
                <a:lnTo>
                  <a:pt x="1106404" y="1642158"/>
                </a:lnTo>
                <a:lnTo>
                  <a:pt x="1106404" y="0"/>
                </a:lnTo>
                <a:close/>
              </a:path>
            </a:pathLst>
          </a:custGeom>
          <a:blipFill>
            <a:blip r:embed="rId8"/>
            <a:stretch>
              <a:fillRect/>
            </a:stretch>
          </a:blipFill>
        </p:spPr>
      </p:sp>
      <p:sp>
        <p:nvSpPr>
          <p:cNvPr id="24" name="Freeform 15"/>
          <p:cNvSpPr/>
          <p:nvPr/>
        </p:nvSpPr>
        <p:spPr>
          <a:xfrm rot="11924480" flipH="1">
            <a:off x="9569736" y="46436"/>
            <a:ext cx="1106404" cy="1642158"/>
          </a:xfrm>
          <a:custGeom>
            <a:avLst/>
            <a:gdLst/>
            <a:ahLst/>
            <a:cxnLst/>
            <a:rect l="l" t="t" r="r" b="b"/>
            <a:pathLst>
              <a:path w="1106404" h="1642158">
                <a:moveTo>
                  <a:pt x="1106404" y="0"/>
                </a:moveTo>
                <a:lnTo>
                  <a:pt x="0" y="0"/>
                </a:lnTo>
                <a:lnTo>
                  <a:pt x="0" y="1642157"/>
                </a:lnTo>
                <a:lnTo>
                  <a:pt x="1106404" y="1642157"/>
                </a:lnTo>
                <a:lnTo>
                  <a:pt x="1106404" y="0"/>
                </a:lnTo>
                <a:close/>
              </a:path>
            </a:pathLst>
          </a:custGeom>
          <a:blipFill>
            <a:blip r:embed="rId8"/>
            <a:stretch>
              <a:fillRect/>
            </a:stretch>
          </a:blipFill>
        </p:spPr>
      </p:sp>
      <p:sp>
        <p:nvSpPr>
          <p:cNvPr id="28" name="Freeform 7"/>
          <p:cNvSpPr/>
          <p:nvPr/>
        </p:nvSpPr>
        <p:spPr>
          <a:xfrm rot="1471581" flipH="1">
            <a:off x="12150273" y="8618611"/>
            <a:ext cx="1106404" cy="1642158"/>
          </a:xfrm>
          <a:custGeom>
            <a:avLst/>
            <a:gdLst/>
            <a:ahLst/>
            <a:cxnLst/>
            <a:rect l="l" t="t" r="r" b="b"/>
            <a:pathLst>
              <a:path w="1106404" h="1642158">
                <a:moveTo>
                  <a:pt x="1106404" y="0"/>
                </a:moveTo>
                <a:lnTo>
                  <a:pt x="0" y="0"/>
                </a:lnTo>
                <a:lnTo>
                  <a:pt x="0" y="1642158"/>
                </a:lnTo>
                <a:lnTo>
                  <a:pt x="1106404" y="1642158"/>
                </a:lnTo>
                <a:lnTo>
                  <a:pt x="1106404" y="0"/>
                </a:lnTo>
                <a:close/>
              </a:path>
            </a:pathLst>
          </a:custGeom>
          <a:blipFill>
            <a:blip r:embed="rId8"/>
            <a:stretch>
              <a:fillRect/>
            </a:stretch>
          </a:blipFill>
        </p:spPr>
      </p:sp>
      <p:sp>
        <p:nvSpPr>
          <p:cNvPr id="5" name="Rectangle 4"/>
          <p:cNvSpPr/>
          <p:nvPr/>
        </p:nvSpPr>
        <p:spPr>
          <a:xfrm>
            <a:off x="3677390" y="1155277"/>
            <a:ext cx="5657867" cy="6186309"/>
          </a:xfrm>
          <a:prstGeom prst="rect">
            <a:avLst/>
          </a:prstGeom>
        </p:spPr>
        <p:txBody>
          <a:bodyPr wrap="square">
            <a:spAutoFit/>
          </a:bodyPr>
          <a:lstStyle/>
          <a:p>
            <a:pPr algn="just"/>
            <a:r>
              <a:rPr lang="vi-VN" sz="4400">
                <a:latin typeface="Times New Roman" panose="02020603050405020304" pitchFamily="18" charset="0"/>
                <a:cs typeface="Times New Roman" panose="02020603050405020304" pitchFamily="18" charset="0"/>
              </a:rPr>
              <a:t>1. Tìm đọc thêm 2 – 3 văn bản nghị luận về những tác phẩm văn học đã học ở lớp 8, ghi lại một số lí lẽ được sử dụng trong văn bản và cho biết những lí lẽ đó dựa trên suy luận hoặc căn cứ nào.</a:t>
            </a:r>
            <a:endParaRPr lang="en-GB" sz="4400">
              <a:latin typeface="Times New Roman" panose="02020603050405020304" pitchFamily="18" charset="0"/>
              <a:cs typeface="Times New Roman" panose="02020603050405020304" pitchFamily="18" charset="0"/>
            </a:endParaRPr>
          </a:p>
        </p:txBody>
      </p:sp>
      <p:sp>
        <p:nvSpPr>
          <p:cNvPr id="7" name="Rectangle 6"/>
          <p:cNvSpPr/>
          <p:nvPr/>
        </p:nvSpPr>
        <p:spPr>
          <a:xfrm>
            <a:off x="10773081" y="1282172"/>
            <a:ext cx="5762319" cy="5509200"/>
          </a:xfrm>
          <a:prstGeom prst="rect">
            <a:avLst/>
          </a:prstGeom>
        </p:spPr>
        <p:txBody>
          <a:bodyPr wrap="square">
            <a:spAutoFit/>
          </a:bodyPr>
          <a:lstStyle/>
          <a:p>
            <a:pPr algn="just"/>
            <a:r>
              <a:rPr lang="vi-VN" sz="4400">
                <a:latin typeface="Times New Roman" panose="02020603050405020304" pitchFamily="18" charset="0"/>
                <a:cs typeface="Times New Roman" panose="02020603050405020304" pitchFamily="18" charset="0"/>
              </a:rPr>
              <a:t>2. Chọn một đoạn văn phân tích bằng chứng mà em thấy thú vị trong số các văn bản nghị luận đã đọc và cho biết em có thể học được điều gì từ cách phân tích bằng chứng đó.</a:t>
            </a:r>
            <a:endParaRPr lang="en-GB"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745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995" b="-4782"/>
            </a:stretch>
          </a:blipFill>
        </p:spPr>
      </p:sp>
      <p:sp>
        <p:nvSpPr>
          <p:cNvPr id="3" name="Freeform 3"/>
          <p:cNvSpPr/>
          <p:nvPr/>
        </p:nvSpPr>
        <p:spPr>
          <a:xfrm>
            <a:off x="381000" y="2540790"/>
            <a:ext cx="7910044" cy="7850719"/>
          </a:xfrm>
          <a:custGeom>
            <a:avLst/>
            <a:gdLst/>
            <a:ahLst/>
            <a:cxnLst/>
            <a:rect l="l" t="t" r="r" b="b"/>
            <a:pathLst>
              <a:path w="7910044" h="7850719">
                <a:moveTo>
                  <a:pt x="0" y="0"/>
                </a:moveTo>
                <a:lnTo>
                  <a:pt x="7910044" y="0"/>
                </a:lnTo>
                <a:lnTo>
                  <a:pt x="7910044" y="7850718"/>
                </a:lnTo>
                <a:lnTo>
                  <a:pt x="0" y="7850718"/>
                </a:lnTo>
                <a:lnTo>
                  <a:pt x="0" y="0"/>
                </a:lnTo>
                <a:close/>
              </a:path>
            </a:pathLst>
          </a:custGeom>
          <a:blipFill>
            <a:blip r:embed="rId3"/>
            <a:stretch>
              <a:fillRect/>
            </a:stretch>
          </a:blipFill>
        </p:spPr>
      </p:sp>
      <p:sp>
        <p:nvSpPr>
          <p:cNvPr id="4" name="TextBox 4"/>
          <p:cNvSpPr txBox="1"/>
          <p:nvPr/>
        </p:nvSpPr>
        <p:spPr>
          <a:xfrm>
            <a:off x="7467601" y="3770258"/>
            <a:ext cx="9442414" cy="212365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vi-VN" sz="13800" spc="-440" smtClean="0">
                <a:solidFill>
                  <a:srgbClr val="000000"/>
                </a:solidFill>
                <a:latin typeface="Times New Roman" panose="02020603050405020304" pitchFamily="18" charset="0"/>
                <a:cs typeface="Times New Roman" panose="02020603050405020304" pitchFamily="18" charset="0"/>
              </a:rPr>
              <a:t>Thank you!!!</a:t>
            </a:r>
            <a:endParaRPr lang="en-US" sz="13800" spc="-44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56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5476"/>
          </a:xfrm>
          <a:custGeom>
            <a:avLst/>
            <a:gdLst/>
            <a:ahLst/>
            <a:cxnLst/>
            <a:rect l="l" t="t" r="r" b="b"/>
            <a:pathLst>
              <a:path w="13420725" h="21421725">
                <a:moveTo>
                  <a:pt x="0" y="0"/>
                </a:moveTo>
                <a:lnTo>
                  <a:pt x="13420725" y="0"/>
                </a:lnTo>
                <a:lnTo>
                  <a:pt x="13420725" y="21421725"/>
                </a:lnTo>
                <a:lnTo>
                  <a:pt x="0" y="21421725"/>
                </a:lnTo>
                <a:lnTo>
                  <a:pt x="0" y="0"/>
                </a:lnTo>
                <a:close/>
              </a:path>
            </a:pathLst>
          </a:custGeom>
          <a:blipFill>
            <a:blip r:embed="rId2"/>
            <a:stretch>
              <a:fillRect l="-147656" t="-19163" r="-69596" b="-5060"/>
            </a:stretch>
          </a:blipFill>
        </p:spPr>
      </p:sp>
      <p:sp>
        <p:nvSpPr>
          <p:cNvPr id="3" name="Freeform 3"/>
          <p:cNvSpPr/>
          <p:nvPr/>
        </p:nvSpPr>
        <p:spPr>
          <a:xfrm>
            <a:off x="9052793" y="7768712"/>
            <a:ext cx="5158745" cy="3752987"/>
          </a:xfrm>
          <a:custGeom>
            <a:avLst/>
            <a:gdLst/>
            <a:ahLst/>
            <a:cxnLst/>
            <a:rect l="l" t="t" r="r" b="b"/>
            <a:pathLst>
              <a:path w="10744200" h="7816406">
                <a:moveTo>
                  <a:pt x="0" y="0"/>
                </a:moveTo>
                <a:lnTo>
                  <a:pt x="10744200" y="0"/>
                </a:lnTo>
                <a:lnTo>
                  <a:pt x="10744200" y="7816406"/>
                </a:lnTo>
                <a:lnTo>
                  <a:pt x="0" y="7816406"/>
                </a:lnTo>
                <a:lnTo>
                  <a:pt x="0" y="0"/>
                </a:lnTo>
                <a:close/>
              </a:path>
            </a:pathLst>
          </a:custGeom>
          <a:blipFill>
            <a:blip r:embed="rId3"/>
            <a:stretch>
              <a:fillRect/>
            </a:stretch>
          </a:blipFill>
        </p:spPr>
      </p:sp>
      <p:sp>
        <p:nvSpPr>
          <p:cNvPr id="7" name="Freeform 7"/>
          <p:cNvSpPr/>
          <p:nvPr/>
        </p:nvSpPr>
        <p:spPr>
          <a:xfrm>
            <a:off x="10470158" y="6877143"/>
            <a:ext cx="937551" cy="1150369"/>
          </a:xfrm>
          <a:custGeom>
            <a:avLst/>
            <a:gdLst/>
            <a:ahLst/>
            <a:cxnLst/>
            <a:rect l="l" t="t" r="r" b="b"/>
            <a:pathLst>
              <a:path w="1952653" h="2395893">
                <a:moveTo>
                  <a:pt x="0" y="0"/>
                </a:moveTo>
                <a:lnTo>
                  <a:pt x="1952652" y="0"/>
                </a:lnTo>
                <a:lnTo>
                  <a:pt x="1952652" y="2395893"/>
                </a:lnTo>
                <a:lnTo>
                  <a:pt x="0" y="2395893"/>
                </a:lnTo>
                <a:lnTo>
                  <a:pt x="0" y="0"/>
                </a:lnTo>
                <a:close/>
              </a:path>
            </a:pathLst>
          </a:custGeom>
          <a:blipFill>
            <a:blip r:embed="rId4"/>
            <a:stretch>
              <a:fillRect/>
            </a:stretch>
          </a:blipFill>
        </p:spPr>
      </p:sp>
      <p:sp>
        <p:nvSpPr>
          <p:cNvPr id="8" name="Freeform 8"/>
          <p:cNvSpPr/>
          <p:nvPr/>
        </p:nvSpPr>
        <p:spPr>
          <a:xfrm flipH="1">
            <a:off x="6647435" y="6827013"/>
            <a:ext cx="937551" cy="1150369"/>
          </a:xfrm>
          <a:custGeom>
            <a:avLst/>
            <a:gdLst/>
            <a:ahLst/>
            <a:cxnLst/>
            <a:rect l="l" t="t" r="r" b="b"/>
            <a:pathLst>
              <a:path w="1952653" h="2395893">
                <a:moveTo>
                  <a:pt x="1952653" y="0"/>
                </a:moveTo>
                <a:lnTo>
                  <a:pt x="0" y="0"/>
                </a:lnTo>
                <a:lnTo>
                  <a:pt x="0" y="2395893"/>
                </a:lnTo>
                <a:lnTo>
                  <a:pt x="1952653" y="2395893"/>
                </a:lnTo>
                <a:lnTo>
                  <a:pt x="1952653" y="0"/>
                </a:lnTo>
                <a:close/>
              </a:path>
            </a:pathLst>
          </a:custGeom>
          <a:blipFill>
            <a:blip r:embed="rId4"/>
            <a:stretch>
              <a:fillRect/>
            </a:stretch>
          </a:blipFill>
        </p:spPr>
      </p:sp>
      <p:sp>
        <p:nvSpPr>
          <p:cNvPr id="9" name="Freeform 9"/>
          <p:cNvSpPr/>
          <p:nvPr/>
        </p:nvSpPr>
        <p:spPr>
          <a:xfrm>
            <a:off x="3673179" y="-1309144"/>
            <a:ext cx="5158745" cy="3752987"/>
          </a:xfrm>
          <a:custGeom>
            <a:avLst/>
            <a:gdLst/>
            <a:ahLst/>
            <a:cxnLst/>
            <a:rect l="l" t="t" r="r" b="b"/>
            <a:pathLst>
              <a:path w="10744200" h="7816406">
                <a:moveTo>
                  <a:pt x="0" y="0"/>
                </a:moveTo>
                <a:lnTo>
                  <a:pt x="10744200" y="0"/>
                </a:lnTo>
                <a:lnTo>
                  <a:pt x="10744200" y="7816406"/>
                </a:lnTo>
                <a:lnTo>
                  <a:pt x="0" y="7816406"/>
                </a:lnTo>
                <a:lnTo>
                  <a:pt x="0" y="0"/>
                </a:lnTo>
                <a:close/>
              </a:path>
            </a:pathLst>
          </a:custGeom>
          <a:blipFill>
            <a:blip r:embed="rId3"/>
            <a:stretch>
              <a:fillRect/>
            </a:stretch>
          </a:blipFill>
        </p:spPr>
      </p:sp>
      <p:sp>
        <p:nvSpPr>
          <p:cNvPr id="11" name="Freeform 11"/>
          <p:cNvSpPr/>
          <p:nvPr/>
        </p:nvSpPr>
        <p:spPr>
          <a:xfrm>
            <a:off x="10972800" y="4365100"/>
            <a:ext cx="3592409" cy="5514713"/>
          </a:xfrm>
          <a:custGeom>
            <a:avLst/>
            <a:gdLst/>
            <a:ahLst/>
            <a:cxnLst/>
            <a:rect l="l" t="t" r="r" b="b"/>
            <a:pathLst>
              <a:path w="5206662" h="8248177">
                <a:moveTo>
                  <a:pt x="0" y="0"/>
                </a:moveTo>
                <a:lnTo>
                  <a:pt x="5206662" y="0"/>
                </a:lnTo>
                <a:lnTo>
                  <a:pt x="5206662" y="8248177"/>
                </a:lnTo>
                <a:lnTo>
                  <a:pt x="0" y="8248177"/>
                </a:lnTo>
                <a:lnTo>
                  <a:pt x="0" y="0"/>
                </a:lnTo>
                <a:close/>
              </a:path>
            </a:pathLst>
          </a:custGeom>
          <a:blipFill>
            <a:blip r:embed="rId5"/>
            <a:stretch>
              <a:fillRect/>
            </a:stretch>
          </a:blipFill>
        </p:spPr>
      </p:sp>
      <p:sp>
        <p:nvSpPr>
          <p:cNvPr id="12" name="Freeform 12"/>
          <p:cNvSpPr/>
          <p:nvPr/>
        </p:nvSpPr>
        <p:spPr>
          <a:xfrm>
            <a:off x="13373594" y="9138108"/>
            <a:ext cx="2877144" cy="1014193"/>
          </a:xfrm>
          <a:custGeom>
            <a:avLst/>
            <a:gdLst/>
            <a:ahLst/>
            <a:cxnLst/>
            <a:rect l="l" t="t" r="r" b="b"/>
            <a:pathLst>
              <a:path w="5992273" h="2112276">
                <a:moveTo>
                  <a:pt x="0" y="0"/>
                </a:moveTo>
                <a:lnTo>
                  <a:pt x="5992274" y="0"/>
                </a:lnTo>
                <a:lnTo>
                  <a:pt x="5992274" y="2112276"/>
                </a:lnTo>
                <a:lnTo>
                  <a:pt x="0" y="2112276"/>
                </a:lnTo>
                <a:lnTo>
                  <a:pt x="0" y="0"/>
                </a:lnTo>
                <a:close/>
              </a:path>
            </a:pathLst>
          </a:custGeom>
          <a:blipFill>
            <a:blip r:embed="rId6"/>
            <a:stretch>
              <a:fillRect/>
            </a:stretch>
          </a:blipFill>
        </p:spPr>
      </p:sp>
      <p:sp>
        <p:nvSpPr>
          <p:cNvPr id="13" name="Freeform 13"/>
          <p:cNvSpPr/>
          <p:nvPr/>
        </p:nvSpPr>
        <p:spPr>
          <a:xfrm>
            <a:off x="321347" y="9272807"/>
            <a:ext cx="2877144" cy="1014193"/>
          </a:xfrm>
          <a:custGeom>
            <a:avLst/>
            <a:gdLst/>
            <a:ahLst/>
            <a:cxnLst/>
            <a:rect l="l" t="t" r="r" b="b"/>
            <a:pathLst>
              <a:path w="5992273" h="2112276">
                <a:moveTo>
                  <a:pt x="0" y="0"/>
                </a:moveTo>
                <a:lnTo>
                  <a:pt x="5992274" y="0"/>
                </a:lnTo>
                <a:lnTo>
                  <a:pt x="5992274" y="2112276"/>
                </a:lnTo>
                <a:lnTo>
                  <a:pt x="0" y="2112276"/>
                </a:lnTo>
                <a:lnTo>
                  <a:pt x="0" y="0"/>
                </a:lnTo>
                <a:close/>
              </a:path>
            </a:pathLst>
          </a:custGeom>
          <a:blipFill>
            <a:blip r:embed="rId6"/>
            <a:stretch>
              <a:fillRect/>
            </a:stretch>
          </a:blipFill>
        </p:spPr>
      </p:sp>
      <p:sp>
        <p:nvSpPr>
          <p:cNvPr id="14" name="Freeform 14"/>
          <p:cNvSpPr/>
          <p:nvPr/>
        </p:nvSpPr>
        <p:spPr>
          <a:xfrm>
            <a:off x="2931487" y="3652828"/>
            <a:ext cx="4332967" cy="6501287"/>
          </a:xfrm>
          <a:custGeom>
            <a:avLst/>
            <a:gdLst/>
            <a:ahLst/>
            <a:cxnLst/>
            <a:rect l="l" t="t" r="r" b="b"/>
            <a:pathLst>
              <a:path w="5601417" h="7510280">
                <a:moveTo>
                  <a:pt x="0" y="0"/>
                </a:moveTo>
                <a:lnTo>
                  <a:pt x="5601417" y="0"/>
                </a:lnTo>
                <a:lnTo>
                  <a:pt x="5601417" y="7510280"/>
                </a:lnTo>
                <a:lnTo>
                  <a:pt x="0" y="7510280"/>
                </a:lnTo>
                <a:lnTo>
                  <a:pt x="0" y="0"/>
                </a:lnTo>
                <a:close/>
              </a:path>
            </a:pathLst>
          </a:custGeom>
          <a:blipFill>
            <a:blip r:embed="rId7"/>
            <a:stretch>
              <a:fillRect/>
            </a:stretch>
          </a:blipFill>
        </p:spPr>
      </p:sp>
      <p:sp>
        <p:nvSpPr>
          <p:cNvPr id="15" name="Freeform 15"/>
          <p:cNvSpPr/>
          <p:nvPr/>
        </p:nvSpPr>
        <p:spPr>
          <a:xfrm>
            <a:off x="6368627" y="4079769"/>
            <a:ext cx="5150794" cy="6075108"/>
          </a:xfrm>
          <a:custGeom>
            <a:avLst/>
            <a:gdLst/>
            <a:ahLst/>
            <a:cxnLst/>
            <a:rect l="l" t="t" r="r" b="b"/>
            <a:pathLst>
              <a:path w="6073970" h="8436070">
                <a:moveTo>
                  <a:pt x="0" y="0"/>
                </a:moveTo>
                <a:lnTo>
                  <a:pt x="6073970" y="0"/>
                </a:lnTo>
                <a:lnTo>
                  <a:pt x="6073970" y="8436070"/>
                </a:lnTo>
                <a:lnTo>
                  <a:pt x="0" y="8436070"/>
                </a:lnTo>
                <a:lnTo>
                  <a:pt x="0" y="0"/>
                </a:lnTo>
                <a:close/>
              </a:path>
            </a:pathLst>
          </a:custGeom>
          <a:blipFill>
            <a:blip r:embed="rId8"/>
            <a:stretch>
              <a:fillRect/>
            </a:stretch>
          </a:blipFill>
        </p:spPr>
      </p:sp>
      <p:sp>
        <p:nvSpPr>
          <p:cNvPr id="26" name="Rectangle 25"/>
          <p:cNvSpPr/>
          <p:nvPr/>
        </p:nvSpPr>
        <p:spPr>
          <a:xfrm>
            <a:off x="3352800" y="419100"/>
            <a:ext cx="13106400" cy="410043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prstTxWarp prst="textStop">
              <a:avLst/>
            </a:prstTxWarp>
            <a:spAutoFit/>
            <a:scene3d>
              <a:camera prst="perspectiveRelaxed"/>
              <a:lightRig rig="threePt" dir="t"/>
            </a:scene3d>
          </a:bodyPr>
          <a:lstStyle/>
          <a:p>
            <a:pPr algn="ctr"/>
            <a:r>
              <a:rPr lang="vi-VN" sz="9600" b="1" i="1">
                <a:latin typeface="+mj-lt"/>
              </a:rPr>
              <a:t>Hoàng </a:t>
            </a:r>
            <a:r>
              <a:rPr lang="vi-VN" sz="9600" b="1" i="1">
                <a:latin typeface="+mj-lt"/>
              </a:rPr>
              <a:t>tử </a:t>
            </a:r>
            <a:r>
              <a:rPr lang="vi-VN" sz="9600" b="1" i="1" smtClean="0">
                <a:latin typeface="+mj-lt"/>
              </a:rPr>
              <a:t>bé-</a:t>
            </a:r>
          </a:p>
          <a:p>
            <a:pPr algn="ctr"/>
            <a:r>
              <a:rPr lang="vi-VN" sz="9600" b="1" i="1" smtClean="0">
                <a:latin typeface="+mj-lt"/>
              </a:rPr>
              <a:t> </a:t>
            </a:r>
            <a:r>
              <a:rPr lang="vi-VN" sz="9600" b="1" i="1">
                <a:latin typeface="+mj-lt"/>
              </a:rPr>
              <a:t>một cuốn sách diệu kì</a:t>
            </a:r>
            <a:endParaRPr lang="en-GB" sz="5400" b="1">
              <a:solidFill>
                <a:prstClr val="black"/>
              </a:solidFill>
              <a:latin typeface="+mj-lt"/>
              <a:ea typeface="Times New Roman" panose="02020603050405020304" pitchFamily="18" charset="0"/>
            </a:endParaRPr>
          </a:p>
        </p:txBody>
      </p:sp>
    </p:spTree>
    <p:extLst>
      <p:ext uri="{BB962C8B-B14F-4D97-AF65-F5344CB8AC3E}">
        <p14:creationId xmlns:p14="http://schemas.microsoft.com/office/powerpoint/2010/main" val="257563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80">
                                          <p:stCondLst>
                                            <p:cond delay="0"/>
                                          </p:stCondLst>
                                        </p:cTn>
                                        <p:tgtEl>
                                          <p:spTgt spid="26"/>
                                        </p:tgtEl>
                                      </p:cBhvr>
                                    </p:animEffect>
                                    <p:anim calcmode="lin" valueType="num">
                                      <p:cBhvr>
                                        <p:cTn id="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3" dur="26">
                                          <p:stCondLst>
                                            <p:cond delay="650"/>
                                          </p:stCondLst>
                                        </p:cTn>
                                        <p:tgtEl>
                                          <p:spTgt spid="26"/>
                                        </p:tgtEl>
                                      </p:cBhvr>
                                      <p:to x="100000" y="60000"/>
                                    </p:animScale>
                                    <p:animScale>
                                      <p:cBhvr>
                                        <p:cTn id="14" dur="166" decel="50000">
                                          <p:stCondLst>
                                            <p:cond delay="676"/>
                                          </p:stCondLst>
                                        </p:cTn>
                                        <p:tgtEl>
                                          <p:spTgt spid="26"/>
                                        </p:tgtEl>
                                      </p:cBhvr>
                                      <p:to x="100000" y="100000"/>
                                    </p:animScale>
                                    <p:animScale>
                                      <p:cBhvr>
                                        <p:cTn id="15" dur="26">
                                          <p:stCondLst>
                                            <p:cond delay="1312"/>
                                          </p:stCondLst>
                                        </p:cTn>
                                        <p:tgtEl>
                                          <p:spTgt spid="26"/>
                                        </p:tgtEl>
                                      </p:cBhvr>
                                      <p:to x="100000" y="80000"/>
                                    </p:animScale>
                                    <p:animScale>
                                      <p:cBhvr>
                                        <p:cTn id="16" dur="166" decel="50000">
                                          <p:stCondLst>
                                            <p:cond delay="1338"/>
                                          </p:stCondLst>
                                        </p:cTn>
                                        <p:tgtEl>
                                          <p:spTgt spid="26"/>
                                        </p:tgtEl>
                                      </p:cBhvr>
                                      <p:to x="100000" y="100000"/>
                                    </p:animScale>
                                    <p:animScale>
                                      <p:cBhvr>
                                        <p:cTn id="17" dur="26">
                                          <p:stCondLst>
                                            <p:cond delay="1642"/>
                                          </p:stCondLst>
                                        </p:cTn>
                                        <p:tgtEl>
                                          <p:spTgt spid="26"/>
                                        </p:tgtEl>
                                      </p:cBhvr>
                                      <p:to x="100000" y="90000"/>
                                    </p:animScale>
                                    <p:animScale>
                                      <p:cBhvr>
                                        <p:cTn id="18" dur="166" decel="50000">
                                          <p:stCondLst>
                                            <p:cond delay="1668"/>
                                          </p:stCondLst>
                                        </p:cTn>
                                        <p:tgtEl>
                                          <p:spTgt spid="26"/>
                                        </p:tgtEl>
                                      </p:cBhvr>
                                      <p:to x="100000" y="100000"/>
                                    </p:animScale>
                                    <p:animScale>
                                      <p:cBhvr>
                                        <p:cTn id="19" dur="26">
                                          <p:stCondLst>
                                            <p:cond delay="1808"/>
                                          </p:stCondLst>
                                        </p:cTn>
                                        <p:tgtEl>
                                          <p:spTgt spid="26"/>
                                        </p:tgtEl>
                                      </p:cBhvr>
                                      <p:to x="100000" y="95000"/>
                                    </p:animScale>
                                    <p:animScale>
                                      <p:cBhvr>
                                        <p:cTn id="20" dur="166" decel="50000">
                                          <p:stCondLst>
                                            <p:cond delay="1834"/>
                                          </p:stCondLst>
                                        </p:cTn>
                                        <p:tgtEl>
                                          <p:spTgt spid="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5F5"/>
        </a:solidFill>
        <a:effectLst/>
      </p:bgPr>
    </p:bg>
    <p:spTree>
      <p:nvGrpSpPr>
        <p:cNvPr id="1" name=""/>
        <p:cNvGrpSpPr/>
        <p:nvPr/>
      </p:nvGrpSpPr>
      <p:grpSpPr>
        <a:xfrm>
          <a:off x="0" y="0"/>
          <a:ext cx="0" cy="0"/>
          <a:chOff x="0" y="0"/>
          <a:chExt cx="0" cy="0"/>
        </a:xfrm>
      </p:grpSpPr>
      <p:sp>
        <p:nvSpPr>
          <p:cNvPr id="2" name="Freeform 2"/>
          <p:cNvSpPr/>
          <p:nvPr/>
        </p:nvSpPr>
        <p:spPr>
          <a:xfrm>
            <a:off x="13507068" y="5430045"/>
            <a:ext cx="5570996" cy="3934516"/>
          </a:xfrm>
          <a:custGeom>
            <a:avLst/>
            <a:gdLst/>
            <a:ahLst/>
            <a:cxnLst/>
            <a:rect l="l" t="t" r="r" b="b"/>
            <a:pathLst>
              <a:path w="5570996" h="3934516">
                <a:moveTo>
                  <a:pt x="0" y="0"/>
                </a:moveTo>
                <a:lnTo>
                  <a:pt x="5570996" y="0"/>
                </a:lnTo>
                <a:lnTo>
                  <a:pt x="5570996" y="3934516"/>
                </a:lnTo>
                <a:lnTo>
                  <a:pt x="0" y="3934516"/>
                </a:lnTo>
                <a:lnTo>
                  <a:pt x="0" y="0"/>
                </a:lnTo>
                <a:close/>
              </a:path>
            </a:pathLst>
          </a:custGeom>
          <a:blipFill>
            <a:blip r:embed="rId2"/>
            <a:stretch>
              <a:fillRect/>
            </a:stretch>
          </a:blipFill>
        </p:spPr>
      </p:sp>
      <p:sp>
        <p:nvSpPr>
          <p:cNvPr id="3" name="Freeform 3"/>
          <p:cNvSpPr/>
          <p:nvPr/>
        </p:nvSpPr>
        <p:spPr>
          <a:xfrm>
            <a:off x="-648953" y="7397303"/>
            <a:ext cx="21051858" cy="11420633"/>
          </a:xfrm>
          <a:custGeom>
            <a:avLst/>
            <a:gdLst/>
            <a:ahLst/>
            <a:cxnLst/>
            <a:rect l="l" t="t" r="r" b="b"/>
            <a:pathLst>
              <a:path w="21051858" h="11420633">
                <a:moveTo>
                  <a:pt x="0" y="0"/>
                </a:moveTo>
                <a:lnTo>
                  <a:pt x="21051858" y="0"/>
                </a:lnTo>
                <a:lnTo>
                  <a:pt x="21051858" y="11420633"/>
                </a:lnTo>
                <a:lnTo>
                  <a:pt x="0" y="11420633"/>
                </a:lnTo>
                <a:lnTo>
                  <a:pt x="0" y="0"/>
                </a:lnTo>
                <a:close/>
              </a:path>
            </a:pathLst>
          </a:custGeom>
          <a:blipFill>
            <a:blip r:embed="rId3"/>
            <a:stretch>
              <a:fillRect/>
            </a:stretch>
          </a:blipFill>
        </p:spPr>
      </p:sp>
      <p:sp>
        <p:nvSpPr>
          <p:cNvPr id="4" name="Freeform 4"/>
          <p:cNvSpPr/>
          <p:nvPr/>
        </p:nvSpPr>
        <p:spPr>
          <a:xfrm>
            <a:off x="-648953" y="2304460"/>
            <a:ext cx="7315200" cy="3125585"/>
          </a:xfrm>
          <a:custGeom>
            <a:avLst/>
            <a:gdLst/>
            <a:ahLst/>
            <a:cxnLst/>
            <a:rect l="l" t="t" r="r" b="b"/>
            <a:pathLst>
              <a:path w="7315200" h="3125585">
                <a:moveTo>
                  <a:pt x="0" y="0"/>
                </a:moveTo>
                <a:lnTo>
                  <a:pt x="7315200" y="0"/>
                </a:lnTo>
                <a:lnTo>
                  <a:pt x="7315200" y="3125585"/>
                </a:lnTo>
                <a:lnTo>
                  <a:pt x="0" y="3125585"/>
                </a:lnTo>
                <a:lnTo>
                  <a:pt x="0" y="0"/>
                </a:lnTo>
                <a:close/>
              </a:path>
            </a:pathLst>
          </a:custGeom>
          <a:blipFill>
            <a:blip r:embed="rId4">
              <a:alphaModFix amt="29000"/>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337705" y="1719695"/>
            <a:ext cx="6161913" cy="8229600"/>
          </a:xfrm>
          <a:custGeom>
            <a:avLst/>
            <a:gdLst/>
            <a:ahLst/>
            <a:cxnLst/>
            <a:rect l="l" t="t" r="r" b="b"/>
            <a:pathLst>
              <a:path w="6161913" h="8229600">
                <a:moveTo>
                  <a:pt x="0" y="0"/>
                </a:moveTo>
                <a:lnTo>
                  <a:pt x="6161913" y="0"/>
                </a:lnTo>
                <a:lnTo>
                  <a:pt x="6161913" y="8229600"/>
                </a:lnTo>
                <a:lnTo>
                  <a:pt x="0" y="8229600"/>
                </a:lnTo>
                <a:lnTo>
                  <a:pt x="0" y="0"/>
                </a:lnTo>
                <a:close/>
              </a:path>
            </a:pathLst>
          </a:custGeom>
          <a:blipFill>
            <a:blip r:embed="rId6"/>
            <a:stretch>
              <a:fillRect/>
            </a:stretch>
          </a:blipFill>
        </p:spPr>
      </p:sp>
      <p:sp>
        <p:nvSpPr>
          <p:cNvPr id="6" name="Freeform 6"/>
          <p:cNvSpPr/>
          <p:nvPr/>
        </p:nvSpPr>
        <p:spPr>
          <a:xfrm>
            <a:off x="13601700" y="-397963"/>
            <a:ext cx="7315200" cy="3125585"/>
          </a:xfrm>
          <a:custGeom>
            <a:avLst/>
            <a:gdLst/>
            <a:ahLst/>
            <a:cxnLst/>
            <a:rect l="l" t="t" r="r" b="b"/>
            <a:pathLst>
              <a:path w="7315200" h="3125585">
                <a:moveTo>
                  <a:pt x="0" y="0"/>
                </a:moveTo>
                <a:lnTo>
                  <a:pt x="7315200" y="0"/>
                </a:lnTo>
                <a:lnTo>
                  <a:pt x="7315200" y="3125585"/>
                </a:lnTo>
                <a:lnTo>
                  <a:pt x="0" y="3125585"/>
                </a:lnTo>
                <a:lnTo>
                  <a:pt x="0" y="0"/>
                </a:lnTo>
                <a:close/>
              </a:path>
            </a:pathLst>
          </a:custGeom>
          <a:blipFill>
            <a:blip r:embed="rId4">
              <a:alphaModFix amt="29000"/>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5081732" y="533300"/>
            <a:ext cx="12152168" cy="5963240"/>
          </a:xfrm>
          <a:custGeom>
            <a:avLst/>
            <a:gdLst/>
            <a:ahLst/>
            <a:cxnLst/>
            <a:rect l="l" t="t" r="r" b="b"/>
            <a:pathLst>
              <a:path w="10760823" h="2249990">
                <a:moveTo>
                  <a:pt x="0" y="0"/>
                </a:moveTo>
                <a:lnTo>
                  <a:pt x="10760823" y="0"/>
                </a:lnTo>
                <a:lnTo>
                  <a:pt x="10760823" y="2249990"/>
                </a:lnTo>
                <a:lnTo>
                  <a:pt x="0" y="224999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TextBox 8"/>
          <p:cNvSpPr txBox="1"/>
          <p:nvPr/>
        </p:nvSpPr>
        <p:spPr>
          <a:xfrm>
            <a:off x="7652905" y="3012832"/>
            <a:ext cx="9138922" cy="1354217"/>
          </a:xfrm>
          <a:prstGeom prst="rect">
            <a:avLst/>
          </a:prstGeom>
        </p:spPr>
        <p:txBody>
          <a:bodyPr wrap="square" lIns="0" tIns="0" rIns="0" bIns="0" rtlCol="0" anchor="t">
            <a:spAutoFit/>
          </a:bodyPr>
          <a:lstStyle/>
          <a:p>
            <a:r>
              <a:rPr lang="vi-VN" sz="8800" b="1">
                <a:effectLst>
                  <a:reflection blurRad="6350" stA="55000" endA="300" endPos="45500" dir="5400000" sy="-100000" algn="bl" rotWithShape="0"/>
                </a:effectLst>
                <a:latin typeface="+mj-lt"/>
              </a:rPr>
              <a:t>I. Trắc nghiệm</a:t>
            </a:r>
            <a:endParaRPr lang="en-GB" sz="8800">
              <a:effectLst>
                <a:reflection blurRad="6350" stA="55000" endA="300" endPos="45500" dir="5400000" sy="-100000" algn="bl" rotWithShape="0"/>
              </a:effectLst>
              <a:latin typeface="+mj-lt"/>
            </a:endParaRPr>
          </a:p>
        </p:txBody>
      </p:sp>
    </p:spTree>
    <p:extLst>
      <p:ext uri="{BB962C8B-B14F-4D97-AF65-F5344CB8AC3E}">
        <p14:creationId xmlns:p14="http://schemas.microsoft.com/office/powerpoint/2010/main" val="327965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4349046" y="5784029"/>
            <a:ext cx="8550234" cy="8229600"/>
          </a:xfrm>
          <a:custGeom>
            <a:avLst/>
            <a:gdLst/>
            <a:ahLst/>
            <a:cxnLst/>
            <a:rect l="l" t="t" r="r" b="b"/>
            <a:pathLst>
              <a:path w="8550234" h="8229600">
                <a:moveTo>
                  <a:pt x="0" y="0"/>
                </a:moveTo>
                <a:lnTo>
                  <a:pt x="8550234" y="0"/>
                </a:lnTo>
                <a:lnTo>
                  <a:pt x="8550234" y="8229600"/>
                </a:lnTo>
                <a:lnTo>
                  <a:pt x="0" y="8229600"/>
                </a:lnTo>
                <a:lnTo>
                  <a:pt x="0" y="0"/>
                </a:lnTo>
                <a:close/>
              </a:path>
            </a:pathLst>
          </a:custGeom>
          <a:blipFill>
            <a:blip r:embed="rId2">
              <a:alphaModFix amt="59000"/>
            </a:blip>
            <a:stretch>
              <a:fillRect/>
            </a:stretch>
          </a:blipFill>
        </p:spPr>
      </p:sp>
      <p:sp>
        <p:nvSpPr>
          <p:cNvPr id="4" name="Freeform 4"/>
          <p:cNvSpPr/>
          <p:nvPr/>
        </p:nvSpPr>
        <p:spPr>
          <a:xfrm rot="-1270707">
            <a:off x="-2597501" y="-5340408"/>
            <a:ext cx="8550234" cy="8229600"/>
          </a:xfrm>
          <a:custGeom>
            <a:avLst/>
            <a:gdLst/>
            <a:ahLst/>
            <a:cxnLst/>
            <a:rect l="l" t="t" r="r" b="b"/>
            <a:pathLst>
              <a:path w="8550234" h="8229600">
                <a:moveTo>
                  <a:pt x="0" y="0"/>
                </a:moveTo>
                <a:lnTo>
                  <a:pt x="8550234" y="0"/>
                </a:lnTo>
                <a:lnTo>
                  <a:pt x="8550234" y="8229600"/>
                </a:lnTo>
                <a:lnTo>
                  <a:pt x="0" y="8229600"/>
                </a:lnTo>
                <a:lnTo>
                  <a:pt x="0" y="0"/>
                </a:lnTo>
                <a:close/>
              </a:path>
            </a:pathLst>
          </a:custGeom>
          <a:blipFill>
            <a:blip r:embed="rId2">
              <a:alphaModFix amt="59000"/>
            </a:blip>
            <a:stretch>
              <a:fillRect/>
            </a:stretch>
          </a:blipFill>
        </p:spPr>
      </p:sp>
      <p:sp>
        <p:nvSpPr>
          <p:cNvPr id="10" name="Freeform 10"/>
          <p:cNvSpPr/>
          <p:nvPr/>
        </p:nvSpPr>
        <p:spPr>
          <a:xfrm rot="3626521">
            <a:off x="412467" y="5933068"/>
            <a:ext cx="2530297" cy="3755544"/>
          </a:xfrm>
          <a:custGeom>
            <a:avLst/>
            <a:gdLst/>
            <a:ahLst/>
            <a:cxnLst/>
            <a:rect l="l" t="t" r="r" b="b"/>
            <a:pathLst>
              <a:path w="2530297" h="3755544">
                <a:moveTo>
                  <a:pt x="0" y="0"/>
                </a:moveTo>
                <a:lnTo>
                  <a:pt x="2530298" y="0"/>
                </a:lnTo>
                <a:lnTo>
                  <a:pt x="2530298" y="3755543"/>
                </a:lnTo>
                <a:lnTo>
                  <a:pt x="0" y="3755543"/>
                </a:lnTo>
                <a:lnTo>
                  <a:pt x="0" y="0"/>
                </a:lnTo>
                <a:close/>
              </a:path>
            </a:pathLst>
          </a:custGeom>
          <a:blipFill>
            <a:blip r:embed="rId3"/>
            <a:stretch>
              <a:fillRect/>
            </a:stretch>
          </a:blipFill>
        </p:spPr>
      </p:sp>
      <p:sp>
        <p:nvSpPr>
          <p:cNvPr id="11" name="Freeform 11"/>
          <p:cNvSpPr/>
          <p:nvPr/>
        </p:nvSpPr>
        <p:spPr>
          <a:xfrm rot="-4853457">
            <a:off x="16179137" y="-597585"/>
            <a:ext cx="2160326" cy="3206421"/>
          </a:xfrm>
          <a:custGeom>
            <a:avLst/>
            <a:gdLst/>
            <a:ahLst/>
            <a:cxnLst/>
            <a:rect l="l" t="t" r="r" b="b"/>
            <a:pathLst>
              <a:path w="2160326" h="3206421">
                <a:moveTo>
                  <a:pt x="0" y="0"/>
                </a:moveTo>
                <a:lnTo>
                  <a:pt x="2160326" y="0"/>
                </a:lnTo>
                <a:lnTo>
                  <a:pt x="2160326" y="3206421"/>
                </a:lnTo>
                <a:lnTo>
                  <a:pt x="0" y="3206421"/>
                </a:lnTo>
                <a:lnTo>
                  <a:pt x="0" y="0"/>
                </a:lnTo>
                <a:close/>
              </a:path>
            </a:pathLst>
          </a:custGeom>
          <a:blipFill>
            <a:blip r:embed="rId3"/>
            <a:stretch>
              <a:fillRect/>
            </a:stretch>
          </a:blipFill>
        </p:spPr>
      </p:sp>
      <p:sp>
        <p:nvSpPr>
          <p:cNvPr id="12" name="Freeform 12"/>
          <p:cNvSpPr/>
          <p:nvPr/>
        </p:nvSpPr>
        <p:spPr>
          <a:xfrm rot="-9178034">
            <a:off x="16410746" y="1861124"/>
            <a:ext cx="2302520" cy="1873750"/>
          </a:xfrm>
          <a:custGeom>
            <a:avLst/>
            <a:gdLst/>
            <a:ahLst/>
            <a:cxnLst/>
            <a:rect l="l" t="t" r="r" b="b"/>
            <a:pathLst>
              <a:path w="2302520" h="1873750">
                <a:moveTo>
                  <a:pt x="0" y="0"/>
                </a:moveTo>
                <a:lnTo>
                  <a:pt x="2302520" y="0"/>
                </a:lnTo>
                <a:lnTo>
                  <a:pt x="2302520" y="1873751"/>
                </a:lnTo>
                <a:lnTo>
                  <a:pt x="0" y="1873751"/>
                </a:lnTo>
                <a:lnTo>
                  <a:pt x="0" y="0"/>
                </a:lnTo>
                <a:close/>
              </a:path>
            </a:pathLst>
          </a:custGeom>
          <a:blipFill>
            <a:blip r:embed="rId4"/>
            <a:stretch>
              <a:fillRect l="-165478" b="-196459"/>
            </a:stretch>
          </a:blipFill>
        </p:spPr>
      </p:sp>
      <p:sp>
        <p:nvSpPr>
          <p:cNvPr id="13" name="Freeform 13"/>
          <p:cNvSpPr/>
          <p:nvPr/>
        </p:nvSpPr>
        <p:spPr>
          <a:xfrm rot="2700000">
            <a:off x="-600643" y="8636555"/>
            <a:ext cx="2302520" cy="1873750"/>
          </a:xfrm>
          <a:custGeom>
            <a:avLst/>
            <a:gdLst/>
            <a:ahLst/>
            <a:cxnLst/>
            <a:rect l="l" t="t" r="r" b="b"/>
            <a:pathLst>
              <a:path w="2302520" h="1873750">
                <a:moveTo>
                  <a:pt x="0" y="0"/>
                </a:moveTo>
                <a:lnTo>
                  <a:pt x="2302521" y="0"/>
                </a:lnTo>
                <a:lnTo>
                  <a:pt x="2302521" y="1873750"/>
                </a:lnTo>
                <a:lnTo>
                  <a:pt x="0" y="1873750"/>
                </a:lnTo>
                <a:lnTo>
                  <a:pt x="0" y="0"/>
                </a:lnTo>
                <a:close/>
              </a:path>
            </a:pathLst>
          </a:custGeom>
          <a:blipFill>
            <a:blip r:embed="rId4"/>
            <a:stretch>
              <a:fillRect l="-165478" b="-196459"/>
            </a:stretch>
          </a:blipFill>
        </p:spPr>
      </p:sp>
      <p:sp>
        <p:nvSpPr>
          <p:cNvPr id="16" name="Freeform 4"/>
          <p:cNvSpPr/>
          <p:nvPr/>
        </p:nvSpPr>
        <p:spPr>
          <a:xfrm>
            <a:off x="-120854" y="1913615"/>
            <a:ext cx="9144000" cy="8652510"/>
          </a:xfrm>
          <a:custGeom>
            <a:avLst/>
            <a:gdLst/>
            <a:ahLst/>
            <a:cxnLst/>
            <a:rect l="l" t="t" r="r" b="b"/>
            <a:pathLst>
              <a:path w="9144000" h="8652510">
                <a:moveTo>
                  <a:pt x="0" y="0"/>
                </a:moveTo>
                <a:lnTo>
                  <a:pt x="9144000" y="0"/>
                </a:lnTo>
                <a:lnTo>
                  <a:pt x="9144000" y="8652510"/>
                </a:lnTo>
                <a:lnTo>
                  <a:pt x="0" y="8652510"/>
                </a:lnTo>
                <a:lnTo>
                  <a:pt x="0" y="0"/>
                </a:lnTo>
                <a:close/>
              </a:path>
            </a:pathLst>
          </a:custGeom>
          <a:blipFill>
            <a:blip r:embed="rId5">
              <a:extLst>
                <a:ext uri="{96DAC541-7B7A-43D3-8B79-37D633B846F1}">
                  <asvg:svgBlip xmlns:asvg="http://schemas.microsoft.com/office/drawing/2016/SVG/main" xmlns="" r:embed="rId7"/>
                </a:ext>
              </a:extLst>
            </a:blip>
            <a:stretch>
              <a:fillRect/>
            </a:stretch>
          </a:blipFill>
        </p:spPr>
      </p:sp>
      <p:sp>
        <p:nvSpPr>
          <p:cNvPr id="17" name="Rectangle 16"/>
          <p:cNvSpPr/>
          <p:nvPr/>
        </p:nvSpPr>
        <p:spPr>
          <a:xfrm>
            <a:off x="9144000" y="2144217"/>
            <a:ext cx="7848599" cy="4401205"/>
          </a:xfrm>
          <a:prstGeom prst="rect">
            <a:avLst/>
          </a:prstGeom>
        </p:spPr>
        <p:txBody>
          <a:bodyPr wrap="square">
            <a:spAutoFit/>
          </a:bodyPr>
          <a:lstStyle/>
          <a:p>
            <a:pPr algn="just"/>
            <a:r>
              <a:rPr lang="vi-VN" sz="4000" b="1">
                <a:latin typeface="+mj-lt"/>
              </a:rPr>
              <a:t>Đọc văn bản </a:t>
            </a:r>
            <a:r>
              <a:rPr lang="vi-VN" sz="4000">
                <a:latin typeface="+mj-lt"/>
              </a:rPr>
              <a:t>“</a:t>
            </a:r>
            <a:r>
              <a:rPr lang="vi-VN" sz="4000" i="1">
                <a:latin typeface="+mj-lt"/>
              </a:rPr>
              <a:t>Hoàng tử bé- một cuốn sách diệu kì”</a:t>
            </a:r>
            <a:r>
              <a:rPr lang="vi-VN" sz="4000" b="1">
                <a:latin typeface="+mj-lt"/>
              </a:rPr>
              <a:t> (từ trang 99 đến trang 102 sgk Ngữ văn lớp 8 Tập 2) và thực hiện các yêu cầu bên dưới:</a:t>
            </a:r>
            <a:r>
              <a:rPr lang="vi-VN" sz="4000" b="1">
                <a:latin typeface="+mj-lt"/>
              </a:rPr>
              <a:t> </a:t>
            </a:r>
            <a:r>
              <a:rPr lang="vi-VN" sz="4000" smtClean="0">
                <a:latin typeface="+mj-lt"/>
              </a:rPr>
              <a:t>Ghi </a:t>
            </a:r>
            <a:r>
              <a:rPr lang="vi-VN" sz="4000">
                <a:latin typeface="+mj-lt"/>
              </a:rPr>
              <a:t>vào vở chữ cái đứng trước phương án trả lời đúng cho mỗi câu hỏi (từ câu 1 đến câu </a:t>
            </a:r>
            <a:r>
              <a:rPr lang="vi-VN" sz="4000">
                <a:latin typeface="+mj-lt"/>
              </a:rPr>
              <a:t>5</a:t>
            </a:r>
            <a:r>
              <a:rPr lang="vi-VN" sz="4000" smtClean="0">
                <a:latin typeface="+mj-lt"/>
              </a:rPr>
              <a:t>)</a:t>
            </a:r>
            <a:endParaRPr lang="en-GB" sz="4000">
              <a:latin typeface="+mj-lt"/>
            </a:endParaRPr>
          </a:p>
        </p:txBody>
      </p:sp>
    </p:spTree>
    <p:extLst>
      <p:ext uri="{BB962C8B-B14F-4D97-AF65-F5344CB8AC3E}">
        <p14:creationId xmlns:p14="http://schemas.microsoft.com/office/powerpoint/2010/main" val="423008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16" name="Freeform 16"/>
          <p:cNvSpPr/>
          <p:nvPr/>
        </p:nvSpPr>
        <p:spPr>
          <a:xfrm rot="-4566761">
            <a:off x="14018724" y="-2549107"/>
            <a:ext cx="5479837" cy="6335072"/>
          </a:xfrm>
          <a:custGeom>
            <a:avLst/>
            <a:gdLst/>
            <a:ahLst/>
            <a:cxnLst/>
            <a:rect l="l" t="t" r="r" b="b"/>
            <a:pathLst>
              <a:path w="5479837" h="6335072">
                <a:moveTo>
                  <a:pt x="0" y="0"/>
                </a:moveTo>
                <a:lnTo>
                  <a:pt x="5479837" y="0"/>
                </a:lnTo>
                <a:lnTo>
                  <a:pt x="5479837" y="6335072"/>
                </a:lnTo>
                <a:lnTo>
                  <a:pt x="0" y="6335072"/>
                </a:lnTo>
                <a:lnTo>
                  <a:pt x="0" y="0"/>
                </a:lnTo>
                <a:close/>
              </a:path>
            </a:pathLst>
          </a:custGeom>
          <a:blipFill>
            <a:blip r:embed="rId2"/>
            <a:stretch>
              <a:fillRect/>
            </a:stretch>
          </a:blipFill>
        </p:spPr>
      </p:sp>
      <p:sp>
        <p:nvSpPr>
          <p:cNvPr id="7" name="Freeform 5"/>
          <p:cNvSpPr/>
          <p:nvPr/>
        </p:nvSpPr>
        <p:spPr>
          <a:xfrm>
            <a:off x="-1972841" y="3145031"/>
            <a:ext cx="7315200" cy="3125585"/>
          </a:xfrm>
          <a:custGeom>
            <a:avLst/>
            <a:gdLst/>
            <a:ahLst/>
            <a:cxnLst/>
            <a:rect l="l" t="t" r="r" b="b"/>
            <a:pathLst>
              <a:path w="7315200" h="3125585">
                <a:moveTo>
                  <a:pt x="0" y="0"/>
                </a:moveTo>
                <a:lnTo>
                  <a:pt x="7315200" y="0"/>
                </a:lnTo>
                <a:lnTo>
                  <a:pt x="7315200" y="3125586"/>
                </a:lnTo>
                <a:lnTo>
                  <a:pt x="0" y="3125586"/>
                </a:lnTo>
                <a:lnTo>
                  <a:pt x="0" y="0"/>
                </a:lnTo>
                <a:close/>
              </a:path>
            </a:pathLst>
          </a:custGeom>
          <a:blipFill>
            <a:blip r:embed="rId3">
              <a:alphaModFix amt="29000"/>
              <a:extLst>
                <a:ext uri="{96DAC541-7B7A-43D3-8B79-37D633B846F1}">
                  <asvg:svgBlip xmlns:asvg="http://schemas.microsoft.com/office/drawing/2016/SVG/main" xmlns="" r:embed="rId7"/>
                </a:ext>
              </a:extLst>
            </a:blip>
            <a:stretch>
              <a:fillRect/>
            </a:stretch>
          </a:blipFill>
        </p:spPr>
      </p:sp>
      <p:sp>
        <p:nvSpPr>
          <p:cNvPr id="8" name="Freeform 17"/>
          <p:cNvSpPr/>
          <p:nvPr/>
        </p:nvSpPr>
        <p:spPr>
          <a:xfrm rot="-1881189" flipH="1" flipV="1">
            <a:off x="-1385492" y="-2549107"/>
            <a:ext cx="5479837" cy="6335072"/>
          </a:xfrm>
          <a:custGeom>
            <a:avLst/>
            <a:gdLst/>
            <a:ahLst/>
            <a:cxnLst/>
            <a:rect l="l" t="t" r="r" b="b"/>
            <a:pathLst>
              <a:path w="5479837" h="6335072">
                <a:moveTo>
                  <a:pt x="5479837" y="6335072"/>
                </a:moveTo>
                <a:lnTo>
                  <a:pt x="0" y="6335072"/>
                </a:lnTo>
                <a:lnTo>
                  <a:pt x="0" y="0"/>
                </a:lnTo>
                <a:lnTo>
                  <a:pt x="5479837" y="0"/>
                </a:lnTo>
                <a:lnTo>
                  <a:pt x="5479837" y="6335072"/>
                </a:lnTo>
                <a:close/>
              </a:path>
            </a:pathLst>
          </a:custGeom>
          <a:blipFill>
            <a:blip r:embed="rId2"/>
            <a:stretch>
              <a:fillRect/>
            </a:stretch>
          </a:blipFill>
        </p:spPr>
      </p:sp>
      <p:sp>
        <p:nvSpPr>
          <p:cNvPr id="9" name="Freeform 18"/>
          <p:cNvSpPr/>
          <p:nvPr/>
        </p:nvSpPr>
        <p:spPr>
          <a:xfrm>
            <a:off x="13601700" y="-397963"/>
            <a:ext cx="7315200" cy="3125585"/>
          </a:xfrm>
          <a:custGeom>
            <a:avLst/>
            <a:gdLst/>
            <a:ahLst/>
            <a:cxnLst/>
            <a:rect l="l" t="t" r="r" b="b"/>
            <a:pathLst>
              <a:path w="7315200" h="3125585">
                <a:moveTo>
                  <a:pt x="0" y="0"/>
                </a:moveTo>
                <a:lnTo>
                  <a:pt x="7315200" y="0"/>
                </a:lnTo>
                <a:lnTo>
                  <a:pt x="7315200" y="3125585"/>
                </a:lnTo>
                <a:lnTo>
                  <a:pt x="0" y="3125585"/>
                </a:lnTo>
                <a:lnTo>
                  <a:pt x="0" y="0"/>
                </a:lnTo>
                <a:close/>
              </a:path>
            </a:pathLst>
          </a:custGeom>
          <a:blipFill>
            <a:blip r:embed="rId3">
              <a:alphaModFix amt="29000"/>
              <a:extLst>
                <a:ext uri="{96DAC541-7B7A-43D3-8B79-37D633B846F1}">
                  <asvg:svgBlip xmlns:asvg="http://schemas.microsoft.com/office/drawing/2016/SVG/main" xmlns="" r:embed="rId7"/>
                </a:ext>
              </a:extLst>
            </a:blip>
            <a:stretch>
              <a:fillRect/>
            </a:stretch>
          </a:blipFill>
        </p:spPr>
      </p:sp>
      <p:graphicFrame>
        <p:nvGraphicFramePr>
          <p:cNvPr id="3" name="Table 2"/>
          <p:cNvGraphicFramePr>
            <a:graphicFrameLocks noGrp="1"/>
          </p:cNvGraphicFramePr>
          <p:nvPr>
            <p:extLst>
              <p:ext uri="{D42A27DB-BD31-4B8C-83A1-F6EECF244321}">
                <p14:modId xmlns:p14="http://schemas.microsoft.com/office/powerpoint/2010/main" val="3059800342"/>
              </p:ext>
            </p:extLst>
          </p:nvPr>
        </p:nvGraphicFramePr>
        <p:xfrm>
          <a:off x="4495801" y="2400300"/>
          <a:ext cx="11353798" cy="3275265"/>
        </p:xfrm>
        <a:graphic>
          <a:graphicData uri="http://schemas.openxmlformats.org/drawingml/2006/table">
            <a:tbl>
              <a:tblPr firstRow="1" firstCol="1" bandRow="1">
                <a:effectLst>
                  <a:outerShdw blurRad="50800" dist="38100" algn="l" rotWithShape="0">
                    <a:prstClr val="black">
                      <a:alpha val="40000"/>
                    </a:prstClr>
                  </a:outerShdw>
                </a:effectLst>
                <a:tableStyleId>{93296810-A885-4BE3-A3E7-6D5BEEA58F35}</a:tableStyleId>
              </a:tblPr>
              <a:tblGrid>
                <a:gridCol w="1752599"/>
                <a:gridCol w="898430"/>
                <a:gridCol w="1220171"/>
                <a:gridCol w="1615693"/>
                <a:gridCol w="1220171"/>
                <a:gridCol w="4646734"/>
              </a:tblGrid>
              <a:tr h="1256409">
                <a:tc>
                  <a:txBody>
                    <a:bodyPr/>
                    <a:lstStyle/>
                    <a:p>
                      <a:pPr algn="ctr">
                        <a:lnSpc>
                          <a:spcPct val="115000"/>
                        </a:lnSpc>
                        <a:spcAft>
                          <a:spcPts val="0"/>
                        </a:spcAft>
                      </a:pPr>
                      <a:r>
                        <a:rPr lang="en-US" sz="6000">
                          <a:effectLst/>
                          <a:latin typeface="Times New Roman" panose="02020603050405020304" pitchFamily="18" charset="0"/>
                          <a:cs typeface="Times New Roman" panose="02020603050405020304" pitchFamily="18" charset="0"/>
                        </a:rPr>
                        <a:t>Câu</a:t>
                      </a:r>
                      <a:endParaRPr lang="en-GB" sz="6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6000">
                          <a:effectLst/>
                          <a:latin typeface="Times New Roman" panose="02020603050405020304" pitchFamily="18" charset="0"/>
                          <a:cs typeface="Times New Roman" panose="02020603050405020304" pitchFamily="18" charset="0"/>
                        </a:rPr>
                        <a:t>1</a:t>
                      </a:r>
                      <a:endParaRPr lang="en-GB" sz="6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6000">
                          <a:effectLst/>
                          <a:latin typeface="Times New Roman" panose="02020603050405020304" pitchFamily="18" charset="0"/>
                          <a:cs typeface="Times New Roman" panose="02020603050405020304" pitchFamily="18" charset="0"/>
                        </a:rPr>
                        <a:t>2</a:t>
                      </a:r>
                      <a:endParaRPr lang="en-GB" sz="6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6000">
                          <a:effectLst/>
                          <a:latin typeface="Times New Roman" panose="02020603050405020304" pitchFamily="18" charset="0"/>
                          <a:cs typeface="Times New Roman" panose="02020603050405020304" pitchFamily="18" charset="0"/>
                        </a:rPr>
                        <a:t>3</a:t>
                      </a:r>
                      <a:endParaRPr lang="en-GB" sz="6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6000">
                          <a:effectLst/>
                          <a:latin typeface="Times New Roman" panose="02020603050405020304" pitchFamily="18" charset="0"/>
                          <a:cs typeface="Times New Roman" panose="02020603050405020304" pitchFamily="18" charset="0"/>
                        </a:rPr>
                        <a:t>4</a:t>
                      </a:r>
                      <a:endParaRPr lang="en-GB" sz="6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vi-VN" sz="6000">
                          <a:effectLst/>
                          <a:latin typeface="Times New Roman" panose="02020603050405020304" pitchFamily="18" charset="0"/>
                          <a:cs typeface="Times New Roman" panose="02020603050405020304" pitchFamily="18" charset="0"/>
                        </a:rPr>
                        <a:t>5</a:t>
                      </a:r>
                      <a:endParaRPr lang="en-GB" sz="6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1256409">
                <a:tc>
                  <a:txBody>
                    <a:bodyPr/>
                    <a:lstStyle/>
                    <a:p>
                      <a:pPr algn="ctr">
                        <a:lnSpc>
                          <a:spcPct val="115000"/>
                        </a:lnSpc>
                        <a:spcAft>
                          <a:spcPts val="0"/>
                        </a:spcAft>
                      </a:pPr>
                      <a:r>
                        <a:rPr lang="en-US" sz="6000">
                          <a:effectLst/>
                          <a:latin typeface="Times New Roman" panose="02020603050405020304" pitchFamily="18" charset="0"/>
                          <a:cs typeface="Times New Roman" panose="02020603050405020304" pitchFamily="18" charset="0"/>
                        </a:rPr>
                        <a:t>Đáp án</a:t>
                      </a:r>
                      <a:endParaRPr lang="en-GB" sz="6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vi-VN" sz="6000">
                          <a:effectLst/>
                          <a:latin typeface="Times New Roman" panose="02020603050405020304" pitchFamily="18" charset="0"/>
                          <a:cs typeface="Times New Roman" panose="02020603050405020304" pitchFamily="18" charset="0"/>
                        </a:rPr>
                        <a:t>B</a:t>
                      </a:r>
                      <a:endParaRPr lang="en-GB" sz="6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vi-VN" sz="6000">
                          <a:effectLst/>
                          <a:latin typeface="Times New Roman" panose="02020603050405020304" pitchFamily="18" charset="0"/>
                          <a:cs typeface="Times New Roman" panose="02020603050405020304" pitchFamily="18" charset="0"/>
                        </a:rPr>
                        <a:t>B</a:t>
                      </a:r>
                      <a:endParaRPr lang="en-GB" sz="6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vi-VN" sz="6000">
                          <a:effectLst/>
                          <a:latin typeface="Times New Roman" panose="02020603050405020304" pitchFamily="18" charset="0"/>
                          <a:cs typeface="Times New Roman" panose="02020603050405020304" pitchFamily="18" charset="0"/>
                        </a:rPr>
                        <a:t>B</a:t>
                      </a:r>
                      <a:endParaRPr lang="en-GB" sz="6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vi-VN" sz="6000">
                          <a:effectLst/>
                          <a:latin typeface="Times New Roman" panose="02020603050405020304" pitchFamily="18" charset="0"/>
                          <a:cs typeface="Times New Roman" panose="02020603050405020304" pitchFamily="18" charset="0"/>
                        </a:rPr>
                        <a:t>B</a:t>
                      </a:r>
                      <a:endParaRPr lang="en-GB" sz="6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vi-VN" sz="6000">
                          <a:effectLst/>
                          <a:latin typeface="Times New Roman" panose="02020603050405020304" pitchFamily="18" charset="0"/>
                          <a:cs typeface="Times New Roman" panose="02020603050405020304" pitchFamily="18" charset="0"/>
                        </a:rPr>
                        <a:t>1-b; 2- a; 3-b; 4-c</a:t>
                      </a:r>
                      <a:endParaRPr lang="en-GB" sz="6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13743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5F5"/>
        </a:solidFill>
        <a:effectLst/>
      </p:bgPr>
    </p:bg>
    <p:spTree>
      <p:nvGrpSpPr>
        <p:cNvPr id="1" name=""/>
        <p:cNvGrpSpPr/>
        <p:nvPr/>
      </p:nvGrpSpPr>
      <p:grpSpPr>
        <a:xfrm>
          <a:off x="0" y="0"/>
          <a:ext cx="0" cy="0"/>
          <a:chOff x="0" y="0"/>
          <a:chExt cx="0" cy="0"/>
        </a:xfrm>
      </p:grpSpPr>
      <p:sp>
        <p:nvSpPr>
          <p:cNvPr id="2" name="Freeform 2"/>
          <p:cNvSpPr/>
          <p:nvPr/>
        </p:nvSpPr>
        <p:spPr>
          <a:xfrm>
            <a:off x="13507068" y="5430045"/>
            <a:ext cx="5570996" cy="3934516"/>
          </a:xfrm>
          <a:custGeom>
            <a:avLst/>
            <a:gdLst/>
            <a:ahLst/>
            <a:cxnLst/>
            <a:rect l="l" t="t" r="r" b="b"/>
            <a:pathLst>
              <a:path w="5570996" h="3934516">
                <a:moveTo>
                  <a:pt x="0" y="0"/>
                </a:moveTo>
                <a:lnTo>
                  <a:pt x="5570996" y="0"/>
                </a:lnTo>
                <a:lnTo>
                  <a:pt x="5570996" y="3934516"/>
                </a:lnTo>
                <a:lnTo>
                  <a:pt x="0" y="3934516"/>
                </a:lnTo>
                <a:lnTo>
                  <a:pt x="0" y="0"/>
                </a:lnTo>
                <a:close/>
              </a:path>
            </a:pathLst>
          </a:custGeom>
          <a:blipFill>
            <a:blip r:embed="rId2"/>
            <a:stretch>
              <a:fillRect/>
            </a:stretch>
          </a:blipFill>
        </p:spPr>
      </p:sp>
      <p:sp>
        <p:nvSpPr>
          <p:cNvPr id="3" name="Freeform 3"/>
          <p:cNvSpPr/>
          <p:nvPr/>
        </p:nvSpPr>
        <p:spPr>
          <a:xfrm>
            <a:off x="-648953" y="7397303"/>
            <a:ext cx="21051858" cy="11420633"/>
          </a:xfrm>
          <a:custGeom>
            <a:avLst/>
            <a:gdLst/>
            <a:ahLst/>
            <a:cxnLst/>
            <a:rect l="l" t="t" r="r" b="b"/>
            <a:pathLst>
              <a:path w="21051858" h="11420633">
                <a:moveTo>
                  <a:pt x="0" y="0"/>
                </a:moveTo>
                <a:lnTo>
                  <a:pt x="21051858" y="0"/>
                </a:lnTo>
                <a:lnTo>
                  <a:pt x="21051858" y="11420633"/>
                </a:lnTo>
                <a:lnTo>
                  <a:pt x="0" y="11420633"/>
                </a:lnTo>
                <a:lnTo>
                  <a:pt x="0" y="0"/>
                </a:lnTo>
                <a:close/>
              </a:path>
            </a:pathLst>
          </a:custGeom>
          <a:blipFill>
            <a:blip r:embed="rId3"/>
            <a:stretch>
              <a:fillRect/>
            </a:stretch>
          </a:blipFill>
        </p:spPr>
      </p:sp>
      <p:sp>
        <p:nvSpPr>
          <p:cNvPr id="4" name="Freeform 4"/>
          <p:cNvSpPr/>
          <p:nvPr/>
        </p:nvSpPr>
        <p:spPr>
          <a:xfrm>
            <a:off x="-648953" y="2304460"/>
            <a:ext cx="7315200" cy="3125585"/>
          </a:xfrm>
          <a:custGeom>
            <a:avLst/>
            <a:gdLst/>
            <a:ahLst/>
            <a:cxnLst/>
            <a:rect l="l" t="t" r="r" b="b"/>
            <a:pathLst>
              <a:path w="7315200" h="3125585">
                <a:moveTo>
                  <a:pt x="0" y="0"/>
                </a:moveTo>
                <a:lnTo>
                  <a:pt x="7315200" y="0"/>
                </a:lnTo>
                <a:lnTo>
                  <a:pt x="7315200" y="3125585"/>
                </a:lnTo>
                <a:lnTo>
                  <a:pt x="0" y="3125585"/>
                </a:lnTo>
                <a:lnTo>
                  <a:pt x="0" y="0"/>
                </a:lnTo>
                <a:close/>
              </a:path>
            </a:pathLst>
          </a:custGeom>
          <a:blipFill>
            <a:blip r:embed="rId4">
              <a:alphaModFix amt="29000"/>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337705" y="1719695"/>
            <a:ext cx="6161913" cy="8229600"/>
          </a:xfrm>
          <a:custGeom>
            <a:avLst/>
            <a:gdLst/>
            <a:ahLst/>
            <a:cxnLst/>
            <a:rect l="l" t="t" r="r" b="b"/>
            <a:pathLst>
              <a:path w="6161913" h="8229600">
                <a:moveTo>
                  <a:pt x="0" y="0"/>
                </a:moveTo>
                <a:lnTo>
                  <a:pt x="6161913" y="0"/>
                </a:lnTo>
                <a:lnTo>
                  <a:pt x="6161913" y="8229600"/>
                </a:lnTo>
                <a:lnTo>
                  <a:pt x="0" y="8229600"/>
                </a:lnTo>
                <a:lnTo>
                  <a:pt x="0" y="0"/>
                </a:lnTo>
                <a:close/>
              </a:path>
            </a:pathLst>
          </a:custGeom>
          <a:blipFill>
            <a:blip r:embed="rId6"/>
            <a:stretch>
              <a:fillRect/>
            </a:stretch>
          </a:blipFill>
        </p:spPr>
      </p:sp>
      <p:sp>
        <p:nvSpPr>
          <p:cNvPr id="6" name="Freeform 6"/>
          <p:cNvSpPr/>
          <p:nvPr/>
        </p:nvSpPr>
        <p:spPr>
          <a:xfrm>
            <a:off x="13601700" y="-397963"/>
            <a:ext cx="7315200" cy="3125585"/>
          </a:xfrm>
          <a:custGeom>
            <a:avLst/>
            <a:gdLst/>
            <a:ahLst/>
            <a:cxnLst/>
            <a:rect l="l" t="t" r="r" b="b"/>
            <a:pathLst>
              <a:path w="7315200" h="3125585">
                <a:moveTo>
                  <a:pt x="0" y="0"/>
                </a:moveTo>
                <a:lnTo>
                  <a:pt x="7315200" y="0"/>
                </a:lnTo>
                <a:lnTo>
                  <a:pt x="7315200" y="3125585"/>
                </a:lnTo>
                <a:lnTo>
                  <a:pt x="0" y="3125585"/>
                </a:lnTo>
                <a:lnTo>
                  <a:pt x="0" y="0"/>
                </a:lnTo>
                <a:close/>
              </a:path>
            </a:pathLst>
          </a:custGeom>
          <a:blipFill>
            <a:blip r:embed="rId4">
              <a:alphaModFix amt="29000"/>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5081732" y="533300"/>
            <a:ext cx="12152168" cy="5963240"/>
          </a:xfrm>
          <a:custGeom>
            <a:avLst/>
            <a:gdLst/>
            <a:ahLst/>
            <a:cxnLst/>
            <a:rect l="l" t="t" r="r" b="b"/>
            <a:pathLst>
              <a:path w="10760823" h="2249990">
                <a:moveTo>
                  <a:pt x="0" y="0"/>
                </a:moveTo>
                <a:lnTo>
                  <a:pt x="10760823" y="0"/>
                </a:lnTo>
                <a:lnTo>
                  <a:pt x="10760823" y="2249990"/>
                </a:lnTo>
                <a:lnTo>
                  <a:pt x="0" y="224999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TextBox 8"/>
          <p:cNvSpPr txBox="1"/>
          <p:nvPr/>
        </p:nvSpPr>
        <p:spPr>
          <a:xfrm>
            <a:off x="6588355" y="2537758"/>
            <a:ext cx="9138922" cy="1769715"/>
          </a:xfrm>
          <a:prstGeom prst="rect">
            <a:avLst/>
          </a:prstGeom>
        </p:spPr>
        <p:txBody>
          <a:bodyPr wrap="square" lIns="0" tIns="0" rIns="0" bIns="0" rtlCol="0" anchor="t">
            <a:spAutoFit/>
          </a:bodyPr>
          <a:lstStyle/>
          <a:p>
            <a:pPr algn="ctr"/>
            <a:r>
              <a:rPr lang="vi-VN" sz="11500" b="1">
                <a:effectLst>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II. Tự luận</a:t>
            </a:r>
            <a:endParaRPr lang="en-GB" sz="11500">
              <a:effectLst>
                <a:reflection blurRad="6350" stA="50000" endA="300" endPos="50000" dist="29997" dir="5400000" sy="-10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829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9000"/>
            </a:blip>
            <a:stretch>
              <a:fillRect t="-9222" b="-9222"/>
            </a:stretch>
          </a:blipFill>
        </p:spPr>
      </p:sp>
      <p:sp>
        <p:nvSpPr>
          <p:cNvPr id="3" name="Freeform 3"/>
          <p:cNvSpPr/>
          <p:nvPr/>
        </p:nvSpPr>
        <p:spPr>
          <a:xfrm>
            <a:off x="14349046" y="5784029"/>
            <a:ext cx="8550234" cy="8229600"/>
          </a:xfrm>
          <a:custGeom>
            <a:avLst/>
            <a:gdLst/>
            <a:ahLst/>
            <a:cxnLst/>
            <a:rect l="l" t="t" r="r" b="b"/>
            <a:pathLst>
              <a:path w="8550234" h="8229600">
                <a:moveTo>
                  <a:pt x="0" y="0"/>
                </a:moveTo>
                <a:lnTo>
                  <a:pt x="8550234" y="0"/>
                </a:lnTo>
                <a:lnTo>
                  <a:pt x="8550234" y="8229600"/>
                </a:lnTo>
                <a:lnTo>
                  <a:pt x="0" y="8229600"/>
                </a:lnTo>
                <a:lnTo>
                  <a:pt x="0" y="0"/>
                </a:lnTo>
                <a:close/>
              </a:path>
            </a:pathLst>
          </a:custGeom>
          <a:blipFill>
            <a:blip r:embed="rId3">
              <a:alphaModFix amt="59000"/>
            </a:blip>
            <a:stretch>
              <a:fillRect/>
            </a:stretch>
          </a:blipFill>
        </p:spPr>
      </p:sp>
      <p:sp>
        <p:nvSpPr>
          <p:cNvPr id="4" name="Freeform 4"/>
          <p:cNvSpPr/>
          <p:nvPr/>
        </p:nvSpPr>
        <p:spPr>
          <a:xfrm rot="-1270707">
            <a:off x="-2597501" y="-5340408"/>
            <a:ext cx="8550234" cy="8229600"/>
          </a:xfrm>
          <a:custGeom>
            <a:avLst/>
            <a:gdLst/>
            <a:ahLst/>
            <a:cxnLst/>
            <a:rect l="l" t="t" r="r" b="b"/>
            <a:pathLst>
              <a:path w="8550234" h="8229600">
                <a:moveTo>
                  <a:pt x="0" y="0"/>
                </a:moveTo>
                <a:lnTo>
                  <a:pt x="8550234" y="0"/>
                </a:lnTo>
                <a:lnTo>
                  <a:pt x="8550234" y="8229600"/>
                </a:lnTo>
                <a:lnTo>
                  <a:pt x="0" y="8229600"/>
                </a:lnTo>
                <a:lnTo>
                  <a:pt x="0" y="0"/>
                </a:lnTo>
                <a:close/>
              </a:path>
            </a:pathLst>
          </a:custGeom>
          <a:blipFill>
            <a:blip r:embed="rId3">
              <a:alphaModFix amt="59000"/>
            </a:blip>
            <a:stretch>
              <a:fillRect/>
            </a:stretch>
          </a:blipFill>
        </p:spPr>
      </p:sp>
      <p:sp>
        <p:nvSpPr>
          <p:cNvPr id="10" name="Freeform 10"/>
          <p:cNvSpPr/>
          <p:nvPr/>
        </p:nvSpPr>
        <p:spPr>
          <a:xfrm rot="3626521">
            <a:off x="412467" y="5933068"/>
            <a:ext cx="2530297" cy="3755544"/>
          </a:xfrm>
          <a:custGeom>
            <a:avLst/>
            <a:gdLst/>
            <a:ahLst/>
            <a:cxnLst/>
            <a:rect l="l" t="t" r="r" b="b"/>
            <a:pathLst>
              <a:path w="2530297" h="3755544">
                <a:moveTo>
                  <a:pt x="0" y="0"/>
                </a:moveTo>
                <a:lnTo>
                  <a:pt x="2530298" y="0"/>
                </a:lnTo>
                <a:lnTo>
                  <a:pt x="2530298" y="3755543"/>
                </a:lnTo>
                <a:lnTo>
                  <a:pt x="0" y="3755543"/>
                </a:lnTo>
                <a:lnTo>
                  <a:pt x="0" y="0"/>
                </a:lnTo>
                <a:close/>
              </a:path>
            </a:pathLst>
          </a:custGeom>
          <a:blipFill>
            <a:blip r:embed="rId4"/>
            <a:stretch>
              <a:fillRect/>
            </a:stretch>
          </a:blipFill>
        </p:spPr>
      </p:sp>
      <p:sp>
        <p:nvSpPr>
          <p:cNvPr id="11" name="Freeform 11"/>
          <p:cNvSpPr/>
          <p:nvPr/>
        </p:nvSpPr>
        <p:spPr>
          <a:xfrm rot="-4853457">
            <a:off x="16179137" y="-597585"/>
            <a:ext cx="2160326" cy="3206421"/>
          </a:xfrm>
          <a:custGeom>
            <a:avLst/>
            <a:gdLst/>
            <a:ahLst/>
            <a:cxnLst/>
            <a:rect l="l" t="t" r="r" b="b"/>
            <a:pathLst>
              <a:path w="2160326" h="3206421">
                <a:moveTo>
                  <a:pt x="0" y="0"/>
                </a:moveTo>
                <a:lnTo>
                  <a:pt x="2160326" y="0"/>
                </a:lnTo>
                <a:lnTo>
                  <a:pt x="2160326" y="3206421"/>
                </a:lnTo>
                <a:lnTo>
                  <a:pt x="0" y="3206421"/>
                </a:lnTo>
                <a:lnTo>
                  <a:pt x="0" y="0"/>
                </a:lnTo>
                <a:close/>
              </a:path>
            </a:pathLst>
          </a:custGeom>
          <a:blipFill>
            <a:blip r:embed="rId4"/>
            <a:stretch>
              <a:fillRect/>
            </a:stretch>
          </a:blipFill>
        </p:spPr>
      </p:sp>
      <p:sp>
        <p:nvSpPr>
          <p:cNvPr id="12" name="Freeform 12"/>
          <p:cNvSpPr/>
          <p:nvPr/>
        </p:nvSpPr>
        <p:spPr>
          <a:xfrm rot="-9178034">
            <a:off x="16410746" y="1861124"/>
            <a:ext cx="2302520" cy="1873750"/>
          </a:xfrm>
          <a:custGeom>
            <a:avLst/>
            <a:gdLst/>
            <a:ahLst/>
            <a:cxnLst/>
            <a:rect l="l" t="t" r="r" b="b"/>
            <a:pathLst>
              <a:path w="2302520" h="1873750">
                <a:moveTo>
                  <a:pt x="0" y="0"/>
                </a:moveTo>
                <a:lnTo>
                  <a:pt x="2302520" y="0"/>
                </a:lnTo>
                <a:lnTo>
                  <a:pt x="2302520" y="1873751"/>
                </a:lnTo>
                <a:lnTo>
                  <a:pt x="0" y="1873751"/>
                </a:lnTo>
                <a:lnTo>
                  <a:pt x="0" y="0"/>
                </a:lnTo>
                <a:close/>
              </a:path>
            </a:pathLst>
          </a:custGeom>
          <a:blipFill>
            <a:blip r:embed="rId5"/>
            <a:stretch>
              <a:fillRect l="-165478" b="-196459"/>
            </a:stretch>
          </a:blipFill>
        </p:spPr>
      </p:sp>
      <p:sp>
        <p:nvSpPr>
          <p:cNvPr id="13" name="Freeform 13"/>
          <p:cNvSpPr/>
          <p:nvPr/>
        </p:nvSpPr>
        <p:spPr>
          <a:xfrm rot="2700000">
            <a:off x="-600643" y="8636555"/>
            <a:ext cx="2302520" cy="1873750"/>
          </a:xfrm>
          <a:custGeom>
            <a:avLst/>
            <a:gdLst/>
            <a:ahLst/>
            <a:cxnLst/>
            <a:rect l="l" t="t" r="r" b="b"/>
            <a:pathLst>
              <a:path w="2302520" h="1873750">
                <a:moveTo>
                  <a:pt x="0" y="0"/>
                </a:moveTo>
                <a:lnTo>
                  <a:pt x="2302521" y="0"/>
                </a:lnTo>
                <a:lnTo>
                  <a:pt x="2302521" y="1873750"/>
                </a:lnTo>
                <a:lnTo>
                  <a:pt x="0" y="1873750"/>
                </a:lnTo>
                <a:lnTo>
                  <a:pt x="0" y="0"/>
                </a:lnTo>
                <a:close/>
              </a:path>
            </a:pathLst>
          </a:custGeom>
          <a:blipFill>
            <a:blip r:embed="rId5"/>
            <a:stretch>
              <a:fillRect l="-165478" b="-196459"/>
            </a:stretch>
          </a:blipFill>
        </p:spPr>
      </p:sp>
      <p:sp>
        <p:nvSpPr>
          <p:cNvPr id="5" name="Rectangle 4"/>
          <p:cNvSpPr/>
          <p:nvPr/>
        </p:nvSpPr>
        <p:spPr>
          <a:xfrm>
            <a:off x="1743018" y="469336"/>
            <a:ext cx="11583440" cy="2585323"/>
          </a:xfrm>
          <a:prstGeom prst="rect">
            <a:avLst/>
          </a:prstGeom>
        </p:spPr>
        <p:txBody>
          <a:bodyPr wrap="square">
            <a:spAutoFit/>
          </a:bodyPr>
          <a:lstStyle/>
          <a:p>
            <a:pPr algn="ctr" fontAlgn="base"/>
            <a:r>
              <a:rPr lang="vi-VN" sz="5400" b="1">
                <a:latin typeface="Times New Roman" panose="02020603050405020304" pitchFamily="18" charset="0"/>
                <a:cs typeface="Times New Roman" panose="02020603050405020304" pitchFamily="18" charset="0"/>
              </a:rPr>
              <a:t>Câu 6: </a:t>
            </a:r>
            <a:r>
              <a:rPr lang="vi-VN" sz="5400" i="1">
                <a:latin typeface="Times New Roman" panose="02020603050405020304" pitchFamily="18" charset="0"/>
                <a:cs typeface="Times New Roman" panose="02020603050405020304" pitchFamily="18" charset="0"/>
              </a:rPr>
              <a:t>Tìm một câu trong văn bản có sử dụng thành phần phụ chú. Tác dụng của thành phần phụ chú đó là gì?</a:t>
            </a:r>
            <a:endParaRPr lang="en-GB" sz="540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5673" y="4160528"/>
            <a:ext cx="3821610" cy="55644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52354" y="3214875"/>
            <a:ext cx="3475452" cy="55607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04791" y="2083762"/>
            <a:ext cx="3722853" cy="58445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7566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2" name="Freeform 2"/>
          <p:cNvSpPr/>
          <p:nvPr/>
        </p:nvSpPr>
        <p:spPr>
          <a:xfrm>
            <a:off x="2057400" y="9258300"/>
            <a:ext cx="19939215" cy="2283946"/>
          </a:xfrm>
          <a:custGeom>
            <a:avLst/>
            <a:gdLst/>
            <a:ahLst/>
            <a:cxnLst/>
            <a:rect l="l" t="t" r="r" b="b"/>
            <a:pathLst>
              <a:path w="19939215" h="2283946">
                <a:moveTo>
                  <a:pt x="0" y="0"/>
                </a:moveTo>
                <a:lnTo>
                  <a:pt x="19939215" y="0"/>
                </a:lnTo>
                <a:lnTo>
                  <a:pt x="19939215" y="2283946"/>
                </a:lnTo>
                <a:lnTo>
                  <a:pt x="0" y="22839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561064" y="4805319"/>
            <a:ext cx="5601957" cy="5594955"/>
          </a:xfrm>
          <a:custGeom>
            <a:avLst/>
            <a:gdLst/>
            <a:ahLst/>
            <a:cxnLst/>
            <a:rect l="l" t="t" r="r" b="b"/>
            <a:pathLst>
              <a:path w="5601957" h="5594955">
                <a:moveTo>
                  <a:pt x="0" y="0"/>
                </a:moveTo>
                <a:lnTo>
                  <a:pt x="5601957" y="0"/>
                </a:lnTo>
                <a:lnTo>
                  <a:pt x="5601957" y="5594954"/>
                </a:lnTo>
                <a:lnTo>
                  <a:pt x="0" y="5594954"/>
                </a:lnTo>
                <a:lnTo>
                  <a:pt x="0" y="0"/>
                </a:lnTo>
                <a:close/>
              </a:path>
            </a:pathLst>
          </a:custGeom>
          <a:blipFill>
            <a:blip r:embed="rId4"/>
            <a:stretch>
              <a:fillRect/>
            </a:stretch>
          </a:blipFill>
        </p:spPr>
      </p:sp>
      <p:sp>
        <p:nvSpPr>
          <p:cNvPr id="4" name="Freeform 4"/>
          <p:cNvSpPr/>
          <p:nvPr/>
        </p:nvSpPr>
        <p:spPr>
          <a:xfrm rot="-4566761">
            <a:off x="13413566" y="-1347191"/>
            <a:ext cx="4551433" cy="5451923"/>
          </a:xfrm>
          <a:custGeom>
            <a:avLst/>
            <a:gdLst/>
            <a:ahLst/>
            <a:cxnLst/>
            <a:rect l="l" t="t" r="r" b="b"/>
            <a:pathLst>
              <a:path w="5479837" h="6335072">
                <a:moveTo>
                  <a:pt x="0" y="0"/>
                </a:moveTo>
                <a:lnTo>
                  <a:pt x="5479838" y="0"/>
                </a:lnTo>
                <a:lnTo>
                  <a:pt x="5479838" y="6335072"/>
                </a:lnTo>
                <a:lnTo>
                  <a:pt x="0" y="6335072"/>
                </a:lnTo>
                <a:lnTo>
                  <a:pt x="0" y="0"/>
                </a:lnTo>
                <a:close/>
              </a:path>
            </a:pathLst>
          </a:custGeom>
          <a:blipFill>
            <a:blip r:embed="rId5"/>
            <a:stretch>
              <a:fillRect/>
            </a:stretch>
          </a:blipFill>
        </p:spPr>
      </p:sp>
      <p:sp>
        <p:nvSpPr>
          <p:cNvPr id="6" name="TextBox 6"/>
          <p:cNvSpPr txBox="1"/>
          <p:nvPr/>
        </p:nvSpPr>
        <p:spPr>
          <a:xfrm>
            <a:off x="-381000" y="736326"/>
            <a:ext cx="9996219" cy="1231106"/>
          </a:xfrm>
          <a:prstGeom prst="rect">
            <a:avLst/>
          </a:prstGeom>
        </p:spPr>
        <p:txBody>
          <a:bodyPr lIns="0" tIns="0" rIns="0" bIns="0" rtlCol="0" anchor="t">
            <a:spAutoFit/>
          </a:bodyPr>
          <a:lstStyle/>
          <a:p>
            <a:pPr algn="ctr"/>
            <a:r>
              <a:rPr lang="vi-VN" sz="80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Trả lời</a:t>
            </a:r>
            <a:endParaRPr lang="en-GB" sz="8000">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7" name="TextBox 7"/>
          <p:cNvSpPr txBox="1"/>
          <p:nvPr/>
        </p:nvSpPr>
        <p:spPr>
          <a:xfrm>
            <a:off x="5069468" y="3162300"/>
            <a:ext cx="11313532" cy="4308872"/>
          </a:xfrm>
          <a:prstGeom prst="rect">
            <a:avLst/>
          </a:prstGeom>
        </p:spPr>
        <p:txBody>
          <a:bodyPr wrap="square" lIns="0" tIns="0" rIns="0" bIns="0" rtlCol="0" anchor="t">
            <a:spAutoFit/>
          </a:bodyPr>
          <a:lstStyle/>
          <a:p>
            <a:pPr algn="just" fontAlgn="base"/>
            <a:r>
              <a:rPr lang="vi-VN" sz="4000" smtClean="0">
                <a:latin typeface="Times New Roman" panose="02020603050405020304" pitchFamily="18" charset="0"/>
                <a:cs typeface="Times New Roman" panose="02020603050405020304" pitchFamily="18" charset="0"/>
              </a:rPr>
              <a:t>Câu </a:t>
            </a:r>
            <a:r>
              <a:rPr lang="vi-VN" sz="4000">
                <a:latin typeface="Times New Roman" panose="02020603050405020304" pitchFamily="18" charset="0"/>
                <a:cs typeface="Times New Roman" panose="02020603050405020304" pitchFamily="18" charset="0"/>
              </a:rPr>
              <a:t>trong văn bản có sử dụng thành phần phụ chú: </a:t>
            </a:r>
            <a:r>
              <a:rPr lang="vi-VN" sz="4000" i="1">
                <a:latin typeface="Times New Roman" panose="02020603050405020304" pitchFamily="18" charset="0"/>
                <a:cs typeface="Times New Roman" panose="02020603050405020304" pitchFamily="18" charset="0"/>
              </a:rPr>
              <a:t>"Vích-to Huy-gô, đại văn hào Pháp</a:t>
            </a:r>
            <a:r>
              <a:rPr lang="vi-VN" sz="4000" b="1" i="1">
                <a:latin typeface="Times New Roman" panose="02020603050405020304" pitchFamily="18" charset="0"/>
                <a:cs typeface="Times New Roman" panose="02020603050405020304" pitchFamily="18" charset="0"/>
              </a:rPr>
              <a:t>,</a:t>
            </a:r>
            <a:r>
              <a:rPr lang="vi-VN" sz="4000" i="1">
                <a:latin typeface="Times New Roman" panose="02020603050405020304" pitchFamily="18" charset="0"/>
                <a:cs typeface="Times New Roman" panose="02020603050405020304" pitchFamily="18" charset="0"/>
              </a:rPr>
              <a:t> đã từng nói: “Nếu một nhà văn chỉ viết cho thời đại của mình thì tôi sẽ phải bỏ bút và vứt nó đi." </a:t>
            </a:r>
            <a:r>
              <a:rPr lang="vi-VN" sz="4000">
                <a:latin typeface="Times New Roman" panose="02020603050405020304" pitchFamily="18" charset="0"/>
                <a:cs typeface="Times New Roman" panose="02020603050405020304" pitchFamily="18" charset="0"/>
              </a:rPr>
              <a:t>có thành phần phụ chú là</a:t>
            </a:r>
            <a:r>
              <a:rPr lang="vi-VN" sz="4000" i="1">
                <a:latin typeface="Times New Roman" panose="02020603050405020304" pitchFamily="18" charset="0"/>
                <a:cs typeface="Times New Roman" panose="02020603050405020304" pitchFamily="18" charset="0"/>
              </a:rPr>
              <a:t> đại văn hào Pháp, </a:t>
            </a:r>
            <a:r>
              <a:rPr lang="vi-VN" sz="4000">
                <a:latin typeface="Times New Roman" panose="02020603050405020304" pitchFamily="18" charset="0"/>
                <a:cs typeface="Times New Roman" panose="02020603050405020304" pitchFamily="18" charset="0"/>
              </a:rPr>
              <a:t>được ngăn cách bởi dấu phẩy.</a:t>
            </a:r>
            <a:endParaRPr lang="en-GB" sz="4000">
              <a:latin typeface="Times New Roman" panose="02020603050405020304" pitchFamily="18" charset="0"/>
              <a:cs typeface="Times New Roman" panose="02020603050405020304" pitchFamily="18" charset="0"/>
            </a:endParaRPr>
          </a:p>
          <a:p>
            <a:pPr algn="just" fontAlgn="base"/>
            <a:r>
              <a:rPr lang="vi-VN" sz="4000">
                <a:latin typeface="Times New Roman" panose="02020603050405020304" pitchFamily="18" charset="0"/>
                <a:cs typeface="Times New Roman" panose="02020603050405020304" pitchFamily="18" charset="0"/>
              </a:rPr>
              <a:t>=&gt; Tác dụng bổ sung thông tin cụ thể về tác giả Vích-to Huy-gô</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904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5" name="Freeform 5"/>
          <p:cNvSpPr/>
          <p:nvPr/>
        </p:nvSpPr>
        <p:spPr>
          <a:xfrm>
            <a:off x="-1972841" y="3145031"/>
            <a:ext cx="7315200" cy="3125585"/>
          </a:xfrm>
          <a:custGeom>
            <a:avLst/>
            <a:gdLst/>
            <a:ahLst/>
            <a:cxnLst/>
            <a:rect l="l" t="t" r="r" b="b"/>
            <a:pathLst>
              <a:path w="7315200" h="3125585">
                <a:moveTo>
                  <a:pt x="0" y="0"/>
                </a:moveTo>
                <a:lnTo>
                  <a:pt x="7315200" y="0"/>
                </a:lnTo>
                <a:lnTo>
                  <a:pt x="7315200" y="3125586"/>
                </a:lnTo>
                <a:lnTo>
                  <a:pt x="0" y="3125586"/>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sp>
      <p:sp>
        <p:nvSpPr>
          <p:cNvPr id="8" name="TextBox 8"/>
          <p:cNvSpPr txBox="1"/>
          <p:nvPr/>
        </p:nvSpPr>
        <p:spPr>
          <a:xfrm>
            <a:off x="4943017" y="417228"/>
            <a:ext cx="8023570" cy="2708434"/>
          </a:xfrm>
          <a:prstGeom prst="rect">
            <a:avLst/>
          </a:prstGeom>
        </p:spPr>
        <p:txBody>
          <a:bodyPr wrap="square" lIns="0" tIns="0" rIns="0" bIns="0" rtlCol="0" anchor="t">
            <a:spAutoFit/>
          </a:bodyPr>
          <a:lstStyle/>
          <a:p>
            <a:pPr algn="just"/>
            <a:r>
              <a:rPr lang="vi-VN" sz="4400" b="1">
                <a:latin typeface="Times New Roman" panose="02020603050405020304" pitchFamily="18" charset="0"/>
                <a:cs typeface="Times New Roman" panose="02020603050405020304" pitchFamily="18" charset="0"/>
              </a:rPr>
              <a:t>Câu 7: </a:t>
            </a:r>
            <a:r>
              <a:rPr lang="vi-VN" sz="4400">
                <a:latin typeface="Times New Roman" panose="02020603050405020304" pitchFamily="18" charset="0"/>
                <a:cs typeface="Times New Roman" panose="02020603050405020304" pitchFamily="18" charset="0"/>
              </a:rPr>
              <a:t>Hình thức trình bày của văn bản</a:t>
            </a:r>
            <a:r>
              <a:rPr lang="vi-VN" sz="4400" i="1">
                <a:latin typeface="Times New Roman" panose="02020603050405020304" pitchFamily="18" charset="0"/>
                <a:cs typeface="Times New Roman" panose="02020603050405020304" pitchFamily="18" charset="0"/>
              </a:rPr>
              <a:t> “Hoàng tử bé” - một cuốn sách diệu kì </a:t>
            </a:r>
            <a:r>
              <a:rPr lang="vi-VN" sz="4400">
                <a:latin typeface="Times New Roman" panose="02020603050405020304" pitchFamily="18" charset="0"/>
                <a:cs typeface="Times New Roman" panose="02020603050405020304" pitchFamily="18" charset="0"/>
              </a:rPr>
              <a:t>có gì đáng chú ý?</a:t>
            </a:r>
            <a:r>
              <a:rPr lang="vi-VN" sz="4400" i="1">
                <a:latin typeface="Times New Roman" panose="02020603050405020304" pitchFamily="18" charset="0"/>
                <a:cs typeface="Times New Roman" panose="02020603050405020304" pitchFamily="18" charset="0"/>
              </a:rPr>
              <a:t> </a:t>
            </a:r>
            <a:r>
              <a:rPr lang="vi-VN" sz="4400">
                <a:latin typeface="Times New Roman" panose="02020603050405020304" pitchFamily="18" charset="0"/>
                <a:cs typeface="Times New Roman" panose="02020603050405020304" pitchFamily="18" charset="0"/>
              </a:rPr>
              <a:t>Nêu tác dụng của hình thức trình bày ấy.</a:t>
            </a:r>
            <a:endParaRPr lang="en-GB" sz="4400">
              <a:effectLst>
                <a:glow rad="139700">
                  <a:schemeClr val="accent6">
                    <a:satMod val="175000"/>
                    <a:alpha val="40000"/>
                  </a:schemeClr>
                </a:glow>
              </a:effectLst>
              <a:latin typeface="Times New Roman" panose="02020603050405020304" pitchFamily="18" charset="0"/>
              <a:cs typeface="Times New Roman" panose="02020603050405020304" pitchFamily="18" charset="0"/>
            </a:endParaRPr>
          </a:p>
        </p:txBody>
      </p:sp>
      <p:sp>
        <p:nvSpPr>
          <p:cNvPr id="16" name="Freeform 16"/>
          <p:cNvSpPr/>
          <p:nvPr/>
        </p:nvSpPr>
        <p:spPr>
          <a:xfrm rot="-4566761">
            <a:off x="14018724" y="-2549107"/>
            <a:ext cx="5479837" cy="6335072"/>
          </a:xfrm>
          <a:custGeom>
            <a:avLst/>
            <a:gdLst/>
            <a:ahLst/>
            <a:cxnLst/>
            <a:rect l="l" t="t" r="r" b="b"/>
            <a:pathLst>
              <a:path w="5479837" h="6335072">
                <a:moveTo>
                  <a:pt x="0" y="0"/>
                </a:moveTo>
                <a:lnTo>
                  <a:pt x="5479837" y="0"/>
                </a:lnTo>
                <a:lnTo>
                  <a:pt x="5479837" y="6335072"/>
                </a:lnTo>
                <a:lnTo>
                  <a:pt x="0" y="6335072"/>
                </a:lnTo>
                <a:lnTo>
                  <a:pt x="0" y="0"/>
                </a:lnTo>
                <a:close/>
              </a:path>
            </a:pathLst>
          </a:custGeom>
          <a:blipFill>
            <a:blip r:embed="rId4"/>
            <a:stretch>
              <a:fillRect/>
            </a:stretch>
          </a:blipFill>
        </p:spPr>
      </p:sp>
      <p:sp>
        <p:nvSpPr>
          <p:cNvPr id="17" name="Freeform 17"/>
          <p:cNvSpPr/>
          <p:nvPr/>
        </p:nvSpPr>
        <p:spPr>
          <a:xfrm rot="-1881189" flipH="1" flipV="1">
            <a:off x="-1385492" y="-2549107"/>
            <a:ext cx="5479837" cy="6335072"/>
          </a:xfrm>
          <a:custGeom>
            <a:avLst/>
            <a:gdLst/>
            <a:ahLst/>
            <a:cxnLst/>
            <a:rect l="l" t="t" r="r" b="b"/>
            <a:pathLst>
              <a:path w="5479837" h="6335072">
                <a:moveTo>
                  <a:pt x="5479837" y="6335072"/>
                </a:moveTo>
                <a:lnTo>
                  <a:pt x="0" y="6335072"/>
                </a:lnTo>
                <a:lnTo>
                  <a:pt x="0" y="0"/>
                </a:lnTo>
                <a:lnTo>
                  <a:pt x="5479837" y="0"/>
                </a:lnTo>
                <a:lnTo>
                  <a:pt x="5479837" y="6335072"/>
                </a:lnTo>
                <a:close/>
              </a:path>
            </a:pathLst>
          </a:custGeom>
          <a:blipFill>
            <a:blip r:embed="rId4"/>
            <a:stretch>
              <a:fillRect/>
            </a:stretch>
          </a:blipFill>
        </p:spPr>
      </p:sp>
      <p:sp>
        <p:nvSpPr>
          <p:cNvPr id="18" name="Freeform 18"/>
          <p:cNvSpPr/>
          <p:nvPr/>
        </p:nvSpPr>
        <p:spPr>
          <a:xfrm>
            <a:off x="13601700" y="-397963"/>
            <a:ext cx="7315200" cy="3125585"/>
          </a:xfrm>
          <a:custGeom>
            <a:avLst/>
            <a:gdLst/>
            <a:ahLst/>
            <a:cxnLst/>
            <a:rect l="l" t="t" r="r" b="b"/>
            <a:pathLst>
              <a:path w="7315200" h="3125585">
                <a:moveTo>
                  <a:pt x="0" y="0"/>
                </a:moveTo>
                <a:lnTo>
                  <a:pt x="7315200" y="0"/>
                </a:lnTo>
                <a:lnTo>
                  <a:pt x="7315200" y="3125585"/>
                </a:lnTo>
                <a:lnTo>
                  <a:pt x="0" y="3125585"/>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sp>
      <p:pic>
        <p:nvPicPr>
          <p:cNvPr id="32" name="Picture 31"/>
          <p:cNvPicPr>
            <a:picLocks noChangeAspect="1"/>
          </p:cNvPicPr>
          <p:nvPr/>
        </p:nvPicPr>
        <p:blipFill>
          <a:blip r:embed="rId5"/>
          <a:stretch>
            <a:fillRect/>
          </a:stretch>
        </p:blipFill>
        <p:spPr>
          <a:xfrm>
            <a:off x="5401850" y="3922834"/>
            <a:ext cx="8944482" cy="50387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70196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322</TotalTime>
  <Words>495</Words>
  <Application>Microsoft Office PowerPoint</Application>
  <PresentationFormat>Custom</PresentationFormat>
  <Paragraphs>46</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illustrative Element of Fairy Tales Education Presentation</dc:title>
  <cp:lastModifiedBy>asus PC</cp:lastModifiedBy>
  <cp:revision>156</cp:revision>
  <dcterms:created xsi:type="dcterms:W3CDTF">2006-08-16T00:00:00Z</dcterms:created>
  <dcterms:modified xsi:type="dcterms:W3CDTF">2024-02-04T05:01:49Z</dcterms:modified>
  <dc:identifier>DAFxgeM-t40</dc:identifier>
</cp:coreProperties>
</file>