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68" r:id="rId6"/>
    <p:sldId id="269" r:id="rId7"/>
    <p:sldId id="270" r:id="rId8"/>
    <p:sldId id="259" r:id="rId9"/>
    <p:sldId id="271" r:id="rId10"/>
    <p:sldId id="272" r:id="rId11"/>
    <p:sldId id="273" r:id="rId12"/>
    <p:sldId id="274" r:id="rId13"/>
    <p:sldId id="258" r:id="rId14"/>
    <p:sldId id="275" r:id="rId15"/>
    <p:sldId id="276" r:id="rId16"/>
    <p:sldId id="277" r:id="rId17"/>
    <p:sldId id="278" r:id="rId18"/>
    <p:sldId id="279" r:id="rId19"/>
    <p:sldId id="280" r:id="rId20"/>
    <p:sldId id="264" r:id="rId21"/>
    <p:sldId id="260" r:id="rId22"/>
    <p:sldId id="261" r:id="rId23"/>
    <p:sldId id="265" r:id="rId24"/>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22" autoAdjust="0"/>
  </p:normalViewPr>
  <p:slideViewPr>
    <p:cSldViewPr>
      <p:cViewPr varScale="1">
        <p:scale>
          <a:sx n="43" d="100"/>
          <a:sy n="43" d="100"/>
        </p:scale>
        <p:origin x="496" y="1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8.jpeg"/><Relationship Id="rId18"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7.jpeg"/><Relationship Id="rId17" Type="http://schemas.openxmlformats.org/officeDocument/2006/relationships/image" Target="../media/image34.svg"/><Relationship Id="rId2" Type="http://schemas.openxmlformats.org/officeDocument/2006/relationships/image" Target="../media/image1.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9.jpeg"/><Relationship Id="rId10" Type="http://schemas.openxmlformats.org/officeDocument/2006/relationships/image" Target="../media/image5.png"/><Relationship Id="rId19" Type="http://schemas.openxmlformats.org/officeDocument/2006/relationships/image" Target="../media/image36.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slideLayout" Target="../slideLayouts/slideLayout7.xml"/><Relationship Id="rId16" Type="http://schemas.openxmlformats.org/officeDocument/2006/relationships/image" Target="../media/image24.svg"/><Relationship Id="rId1" Type="http://schemas.openxmlformats.org/officeDocument/2006/relationships/themeOverride" Target="../theme/themeOverride2.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16.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22.sv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slideLayout" Target="../slideLayouts/slideLayout7.xml"/><Relationship Id="rId16" Type="http://schemas.openxmlformats.org/officeDocument/2006/relationships/image" Target="../media/image24.svg"/><Relationship Id="rId1" Type="http://schemas.openxmlformats.org/officeDocument/2006/relationships/themeOverride" Target="../theme/themeOverride3.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16.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22.sv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slideLayout" Target="../slideLayouts/slideLayout7.xml"/><Relationship Id="rId16" Type="http://schemas.openxmlformats.org/officeDocument/2006/relationships/image" Target="../media/image24.svg"/><Relationship Id="rId1" Type="http://schemas.openxmlformats.org/officeDocument/2006/relationships/themeOverride" Target="../theme/themeOverride4.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16.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22.sv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10.jpe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9.jpeg"/><Relationship Id="rId2" Type="http://schemas.openxmlformats.org/officeDocument/2006/relationships/image" Target="../media/image1.png"/><Relationship Id="rId16" Type="http://schemas.openxmlformats.org/officeDocument/2006/relationships/image" Target="../media/image8.jpeg"/><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1.jpe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10.jpe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9.jpeg"/><Relationship Id="rId2" Type="http://schemas.openxmlformats.org/officeDocument/2006/relationships/image" Target="../media/image1.png"/><Relationship Id="rId16" Type="http://schemas.openxmlformats.org/officeDocument/2006/relationships/image" Target="../media/image8.jpeg"/><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1.jpe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2.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4.jpe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23.jpe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10.jpe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9.jpeg"/><Relationship Id="rId2" Type="http://schemas.openxmlformats.org/officeDocument/2006/relationships/image" Target="../media/image1.png"/><Relationship Id="rId16" Type="http://schemas.openxmlformats.org/officeDocument/2006/relationships/image" Target="../media/image8.jpeg"/><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1.jpe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slideLayout" Target="../slideLayouts/slideLayout7.xml"/><Relationship Id="rId16" Type="http://schemas.openxmlformats.org/officeDocument/2006/relationships/image" Target="../media/image24.svg"/><Relationship Id="rId1" Type="http://schemas.openxmlformats.org/officeDocument/2006/relationships/themeOverride" Target="../theme/themeOverride1.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16.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10.jpe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9.jpeg"/><Relationship Id="rId2" Type="http://schemas.openxmlformats.org/officeDocument/2006/relationships/image" Target="../media/image1.png"/><Relationship Id="rId16" Type="http://schemas.openxmlformats.org/officeDocument/2006/relationships/image" Target="../media/image8.jpeg"/><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1.jpe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8.jpeg"/><Relationship Id="rId18"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7.jpeg"/><Relationship Id="rId17" Type="http://schemas.openxmlformats.org/officeDocument/2006/relationships/image" Target="../media/image34.svg"/><Relationship Id="rId2" Type="http://schemas.openxmlformats.org/officeDocument/2006/relationships/image" Target="../media/image1.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9.jpeg"/><Relationship Id="rId10" Type="http://schemas.openxmlformats.org/officeDocument/2006/relationships/image" Target="../media/image5.png"/><Relationship Id="rId19" Type="http://schemas.openxmlformats.org/officeDocument/2006/relationships/image" Target="../media/image36.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2" name="Freeform 2"/>
          <p:cNvSpPr/>
          <p:nvPr/>
        </p:nvSpPr>
        <p:spPr>
          <a:xfrm>
            <a:off x="-543219" y="-4429145"/>
            <a:ext cx="20082250" cy="20082250"/>
          </a:xfrm>
          <a:custGeom>
            <a:avLst/>
            <a:gdLst/>
            <a:ahLst/>
            <a:cxnLst/>
            <a:rect l="l" t="t" r="r" b="b"/>
            <a:pathLst>
              <a:path w="20082250" h="20082250">
                <a:moveTo>
                  <a:pt x="0" y="0"/>
                </a:moveTo>
                <a:lnTo>
                  <a:pt x="20082250" y="0"/>
                </a:lnTo>
                <a:lnTo>
                  <a:pt x="20082250" y="20082250"/>
                </a:lnTo>
                <a:lnTo>
                  <a:pt x="0" y="20082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879709" y="2254483"/>
            <a:ext cx="12528582" cy="6388803"/>
            <a:chOff x="0" y="0"/>
            <a:chExt cx="3299709" cy="1682648"/>
          </a:xfrm>
        </p:grpSpPr>
        <p:sp>
          <p:nvSpPr>
            <p:cNvPr id="4" name="Freeform 4"/>
            <p:cNvSpPr/>
            <p:nvPr/>
          </p:nvSpPr>
          <p:spPr>
            <a:xfrm>
              <a:off x="0" y="0"/>
              <a:ext cx="3299709" cy="1682648"/>
            </a:xfrm>
            <a:custGeom>
              <a:avLst/>
              <a:gdLst/>
              <a:ahLst/>
              <a:cxnLst/>
              <a:rect l="l" t="t" r="r" b="b"/>
              <a:pathLst>
                <a:path w="3299709" h="1682648">
                  <a:moveTo>
                    <a:pt x="31515" y="0"/>
                  </a:moveTo>
                  <a:lnTo>
                    <a:pt x="3268194" y="0"/>
                  </a:lnTo>
                  <a:cubicBezTo>
                    <a:pt x="3276552" y="0"/>
                    <a:pt x="3284569" y="3320"/>
                    <a:pt x="3290479" y="9231"/>
                  </a:cubicBezTo>
                  <a:cubicBezTo>
                    <a:pt x="3296389" y="15141"/>
                    <a:pt x="3299709" y="23157"/>
                    <a:pt x="3299709" y="31515"/>
                  </a:cubicBezTo>
                  <a:lnTo>
                    <a:pt x="3299709" y="1651133"/>
                  </a:lnTo>
                  <a:cubicBezTo>
                    <a:pt x="3299709" y="1668538"/>
                    <a:pt x="3285599" y="1682648"/>
                    <a:pt x="3268194" y="1682648"/>
                  </a:cubicBezTo>
                  <a:lnTo>
                    <a:pt x="31515" y="1682648"/>
                  </a:lnTo>
                  <a:cubicBezTo>
                    <a:pt x="14110" y="1682648"/>
                    <a:pt x="0" y="1668538"/>
                    <a:pt x="0" y="1651133"/>
                  </a:cubicBezTo>
                  <a:lnTo>
                    <a:pt x="0" y="31515"/>
                  </a:lnTo>
                  <a:cubicBezTo>
                    <a:pt x="0" y="14110"/>
                    <a:pt x="14110" y="0"/>
                    <a:pt x="31515" y="0"/>
                  </a:cubicBezTo>
                  <a:close/>
                </a:path>
              </a:pathLst>
            </a:custGeom>
            <a:solidFill>
              <a:srgbClr val="CBBD89"/>
            </a:solidFill>
          </p:spPr>
        </p:sp>
        <p:sp>
          <p:nvSpPr>
            <p:cNvPr id="5" name="TextBox 5"/>
            <p:cNvSpPr txBox="1"/>
            <p:nvPr/>
          </p:nvSpPr>
          <p:spPr>
            <a:xfrm>
              <a:off x="0" y="-38100"/>
              <a:ext cx="3299709" cy="1720748"/>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3300327" y="2782739"/>
            <a:ext cx="11700738" cy="5528844"/>
            <a:chOff x="0" y="0"/>
            <a:chExt cx="3081676" cy="1456156"/>
          </a:xfrm>
        </p:grpSpPr>
        <p:sp>
          <p:nvSpPr>
            <p:cNvPr id="7" name="Freeform 7"/>
            <p:cNvSpPr/>
            <p:nvPr/>
          </p:nvSpPr>
          <p:spPr>
            <a:xfrm>
              <a:off x="0" y="0"/>
              <a:ext cx="3081676" cy="1456156"/>
            </a:xfrm>
            <a:custGeom>
              <a:avLst/>
              <a:gdLst/>
              <a:ahLst/>
              <a:cxnLst/>
              <a:rect l="l" t="t" r="r" b="b"/>
              <a:pathLst>
                <a:path w="3081676" h="1456156">
                  <a:moveTo>
                    <a:pt x="33745" y="0"/>
                  </a:moveTo>
                  <a:lnTo>
                    <a:pt x="3047931" y="0"/>
                  </a:lnTo>
                  <a:cubicBezTo>
                    <a:pt x="3056881" y="0"/>
                    <a:pt x="3065464" y="3555"/>
                    <a:pt x="3071792" y="9884"/>
                  </a:cubicBezTo>
                  <a:cubicBezTo>
                    <a:pt x="3078120" y="16212"/>
                    <a:pt x="3081676" y="24795"/>
                    <a:pt x="3081676" y="33745"/>
                  </a:cubicBezTo>
                  <a:lnTo>
                    <a:pt x="3081676" y="1422412"/>
                  </a:lnTo>
                  <a:cubicBezTo>
                    <a:pt x="3081676" y="1431361"/>
                    <a:pt x="3078120" y="1439944"/>
                    <a:pt x="3071792" y="1446273"/>
                  </a:cubicBezTo>
                  <a:cubicBezTo>
                    <a:pt x="3065464" y="1452601"/>
                    <a:pt x="3056881" y="1456156"/>
                    <a:pt x="3047931" y="1456156"/>
                  </a:cubicBezTo>
                  <a:lnTo>
                    <a:pt x="33745" y="1456156"/>
                  </a:lnTo>
                  <a:cubicBezTo>
                    <a:pt x="24795" y="1456156"/>
                    <a:pt x="16212" y="1452601"/>
                    <a:pt x="9884" y="1446273"/>
                  </a:cubicBezTo>
                  <a:cubicBezTo>
                    <a:pt x="3555" y="1439944"/>
                    <a:pt x="0" y="1431361"/>
                    <a:pt x="0" y="1422412"/>
                  </a:cubicBezTo>
                  <a:lnTo>
                    <a:pt x="0" y="33745"/>
                  </a:lnTo>
                  <a:cubicBezTo>
                    <a:pt x="0" y="24795"/>
                    <a:pt x="3555" y="16212"/>
                    <a:pt x="9884" y="9884"/>
                  </a:cubicBezTo>
                  <a:cubicBezTo>
                    <a:pt x="16212" y="3555"/>
                    <a:pt x="24795" y="0"/>
                    <a:pt x="33745" y="0"/>
                  </a:cubicBezTo>
                  <a:close/>
                </a:path>
              </a:pathLst>
            </a:custGeom>
            <a:solidFill>
              <a:srgbClr val="000000">
                <a:alpha val="0"/>
              </a:srgbClr>
            </a:solidFill>
            <a:ln w="95250" cap="rnd">
              <a:solidFill>
                <a:srgbClr val="FFF9F1"/>
              </a:solidFill>
              <a:prstDash val="dash"/>
              <a:round/>
            </a:ln>
          </p:spPr>
        </p:sp>
        <p:sp>
          <p:nvSpPr>
            <p:cNvPr id="8" name="TextBox 8"/>
            <p:cNvSpPr txBox="1"/>
            <p:nvPr/>
          </p:nvSpPr>
          <p:spPr>
            <a:xfrm>
              <a:off x="0" y="-38100"/>
              <a:ext cx="3081676" cy="1494256"/>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rot="-5528019">
            <a:off x="13398497" y="-4035188"/>
            <a:ext cx="8563762" cy="8070377"/>
          </a:xfrm>
          <a:custGeom>
            <a:avLst/>
            <a:gdLst/>
            <a:ahLst/>
            <a:cxnLst/>
            <a:rect l="l" t="t" r="r" b="b"/>
            <a:pathLst>
              <a:path w="8563762" h="8070377">
                <a:moveTo>
                  <a:pt x="0" y="0"/>
                </a:moveTo>
                <a:lnTo>
                  <a:pt x="8563762" y="0"/>
                </a:lnTo>
                <a:lnTo>
                  <a:pt x="8563762" y="8070376"/>
                </a:lnTo>
                <a:lnTo>
                  <a:pt x="0" y="807037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4882999">
            <a:off x="-3770050" y="6251812"/>
            <a:ext cx="8563762" cy="8070377"/>
          </a:xfrm>
          <a:custGeom>
            <a:avLst/>
            <a:gdLst/>
            <a:ahLst/>
            <a:cxnLst/>
            <a:rect l="l" t="t" r="r" b="b"/>
            <a:pathLst>
              <a:path w="8563762" h="8070377">
                <a:moveTo>
                  <a:pt x="0" y="0"/>
                </a:moveTo>
                <a:lnTo>
                  <a:pt x="8563763" y="0"/>
                </a:lnTo>
                <a:lnTo>
                  <a:pt x="8563763" y="8070376"/>
                </a:lnTo>
                <a:lnTo>
                  <a:pt x="0" y="807037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4418093">
            <a:off x="14987639" y="-3957462"/>
            <a:ext cx="6413062" cy="5783416"/>
          </a:xfrm>
          <a:custGeom>
            <a:avLst/>
            <a:gdLst/>
            <a:ahLst/>
            <a:cxnLst/>
            <a:rect l="l" t="t" r="r" b="b"/>
            <a:pathLst>
              <a:path w="6413062" h="5783416">
                <a:moveTo>
                  <a:pt x="0" y="0"/>
                </a:moveTo>
                <a:lnTo>
                  <a:pt x="6413062" y="0"/>
                </a:lnTo>
                <a:lnTo>
                  <a:pt x="6413062" y="5783416"/>
                </a:lnTo>
                <a:lnTo>
                  <a:pt x="0" y="578341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4247557">
            <a:off x="-1453633" y="8439464"/>
            <a:ext cx="4964665" cy="4477225"/>
          </a:xfrm>
          <a:custGeom>
            <a:avLst/>
            <a:gdLst/>
            <a:ahLst/>
            <a:cxnLst/>
            <a:rect l="l" t="t" r="r" b="b"/>
            <a:pathLst>
              <a:path w="4964665" h="4477225">
                <a:moveTo>
                  <a:pt x="0" y="0"/>
                </a:moveTo>
                <a:lnTo>
                  <a:pt x="4964666" y="0"/>
                </a:lnTo>
                <a:lnTo>
                  <a:pt x="4964666" y="4477226"/>
                </a:lnTo>
                <a:lnTo>
                  <a:pt x="0" y="447722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4" name="Freeform 14"/>
          <p:cNvSpPr/>
          <p:nvPr/>
        </p:nvSpPr>
        <p:spPr>
          <a:xfrm rot="8846498">
            <a:off x="13390722" y="5532457"/>
            <a:ext cx="4494759" cy="3840976"/>
          </a:xfrm>
          <a:custGeom>
            <a:avLst/>
            <a:gdLst/>
            <a:ahLst/>
            <a:cxnLst/>
            <a:rect l="l" t="t" r="r" b="b"/>
            <a:pathLst>
              <a:path w="4494759" h="3840976">
                <a:moveTo>
                  <a:pt x="0" y="0"/>
                </a:moveTo>
                <a:lnTo>
                  <a:pt x="4494758" y="0"/>
                </a:lnTo>
                <a:lnTo>
                  <a:pt x="4494758" y="3840976"/>
                </a:lnTo>
                <a:lnTo>
                  <a:pt x="0" y="384097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5" name="Freeform 15"/>
          <p:cNvSpPr/>
          <p:nvPr/>
        </p:nvSpPr>
        <p:spPr>
          <a:xfrm rot="1972548">
            <a:off x="2326883" y="1150094"/>
            <a:ext cx="1735062" cy="3265290"/>
          </a:xfrm>
          <a:custGeom>
            <a:avLst/>
            <a:gdLst/>
            <a:ahLst/>
            <a:cxnLst/>
            <a:rect l="l" t="t" r="r" b="b"/>
            <a:pathLst>
              <a:path w="1735062" h="3265290">
                <a:moveTo>
                  <a:pt x="0" y="0"/>
                </a:moveTo>
                <a:lnTo>
                  <a:pt x="1735061" y="0"/>
                </a:lnTo>
                <a:lnTo>
                  <a:pt x="1735061" y="3265290"/>
                </a:lnTo>
                <a:lnTo>
                  <a:pt x="0" y="326529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6" name="TextBox 16"/>
          <p:cNvSpPr txBox="1"/>
          <p:nvPr/>
        </p:nvSpPr>
        <p:spPr>
          <a:xfrm>
            <a:off x="3862780" y="3338230"/>
            <a:ext cx="10525474" cy="3693319"/>
          </a:xfrm>
          <a:prstGeom prst="rect">
            <a:avLst/>
          </a:prstGeom>
        </p:spPr>
        <p:txBody>
          <a:bodyPr wrap="square" lIns="0" tIns="0" rIns="0" bIns="0" rtlCol="0" anchor="t">
            <a:spAutoFit/>
          </a:bodyPr>
          <a:lstStyle/>
          <a:p>
            <a:pPr algn="ctr"/>
            <a:r>
              <a:rPr lang="vi-VN" sz="8000" b="1">
                <a:solidFill>
                  <a:srgbClr val="FF0000"/>
                </a:solidFill>
                <a:latin typeface="+mj-lt"/>
              </a:rPr>
              <a:t>Thuyết trình bài giới thiệu về một vấn đề </a:t>
            </a:r>
            <a:r>
              <a:rPr lang="vi-VN" sz="8000" b="1" smtClean="0">
                <a:solidFill>
                  <a:srgbClr val="FF0000"/>
                </a:solidFill>
                <a:latin typeface="+mj-lt"/>
              </a:rPr>
              <a:t>của </a:t>
            </a:r>
            <a:r>
              <a:rPr lang="vi-VN" sz="8000" b="1">
                <a:solidFill>
                  <a:srgbClr val="FF0000"/>
                </a:solidFill>
                <a:latin typeface="+mj-lt"/>
              </a:rPr>
              <a:t>một tác phẩm văn học</a:t>
            </a:r>
            <a:endParaRPr lang="en-US" sz="800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2" name="Freeform 2"/>
          <p:cNvSpPr/>
          <p:nvPr/>
        </p:nvSpPr>
        <p:spPr>
          <a:xfrm>
            <a:off x="-698433" y="-3446673"/>
            <a:ext cx="20082250" cy="20082250"/>
          </a:xfrm>
          <a:custGeom>
            <a:avLst/>
            <a:gdLst/>
            <a:ahLst/>
            <a:cxnLst/>
            <a:rect l="l" t="t" r="r" b="b"/>
            <a:pathLst>
              <a:path w="20082250" h="20082250">
                <a:moveTo>
                  <a:pt x="0" y="0"/>
                </a:moveTo>
                <a:lnTo>
                  <a:pt x="20082250" y="0"/>
                </a:lnTo>
                <a:lnTo>
                  <a:pt x="20082250" y="20082250"/>
                </a:lnTo>
                <a:lnTo>
                  <a:pt x="0" y="20082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609600" y="2019300"/>
            <a:ext cx="8275892" cy="7239000"/>
            <a:chOff x="0" y="0"/>
            <a:chExt cx="1250398" cy="1289921"/>
          </a:xfrm>
        </p:grpSpPr>
        <p:sp>
          <p:nvSpPr>
            <p:cNvPr id="4" name="Freeform 4"/>
            <p:cNvSpPr/>
            <p:nvPr/>
          </p:nvSpPr>
          <p:spPr>
            <a:xfrm>
              <a:off x="0" y="0"/>
              <a:ext cx="1250398" cy="1289921"/>
            </a:xfrm>
            <a:custGeom>
              <a:avLst/>
              <a:gdLst/>
              <a:ahLst/>
              <a:cxnLst/>
              <a:rect l="l" t="t" r="r" b="b"/>
              <a:pathLst>
                <a:path w="1250398" h="1289921">
                  <a:moveTo>
                    <a:pt x="65253" y="0"/>
                  </a:moveTo>
                  <a:lnTo>
                    <a:pt x="1185145" y="0"/>
                  </a:lnTo>
                  <a:cubicBezTo>
                    <a:pt x="1202451" y="0"/>
                    <a:pt x="1219049" y="6875"/>
                    <a:pt x="1231286" y="19112"/>
                  </a:cubicBezTo>
                  <a:cubicBezTo>
                    <a:pt x="1243524" y="31350"/>
                    <a:pt x="1250398" y="47947"/>
                    <a:pt x="1250398" y="65253"/>
                  </a:cubicBezTo>
                  <a:lnTo>
                    <a:pt x="1250398" y="1224668"/>
                  </a:lnTo>
                  <a:cubicBezTo>
                    <a:pt x="1250398" y="1260706"/>
                    <a:pt x="1221183" y="1289921"/>
                    <a:pt x="1185145" y="1289921"/>
                  </a:cubicBezTo>
                  <a:lnTo>
                    <a:pt x="65253" y="1289921"/>
                  </a:lnTo>
                  <a:cubicBezTo>
                    <a:pt x="29215" y="1289921"/>
                    <a:pt x="0" y="1260706"/>
                    <a:pt x="0" y="1224668"/>
                  </a:cubicBezTo>
                  <a:lnTo>
                    <a:pt x="0" y="65253"/>
                  </a:lnTo>
                  <a:cubicBezTo>
                    <a:pt x="0" y="29215"/>
                    <a:pt x="29215" y="0"/>
                    <a:pt x="65253" y="0"/>
                  </a:cubicBezTo>
                  <a:close/>
                </a:path>
              </a:pathLst>
            </a:custGeom>
            <a:solidFill>
              <a:srgbClr val="CBBD89"/>
            </a:solidFill>
          </p:spPr>
        </p:sp>
        <p:sp>
          <p:nvSpPr>
            <p:cNvPr id="5" name="TextBox 5"/>
            <p:cNvSpPr txBox="1"/>
            <p:nvPr/>
          </p:nvSpPr>
          <p:spPr>
            <a:xfrm>
              <a:off x="0" y="-38100"/>
              <a:ext cx="1250398" cy="132802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a:off x="838200" y="2307784"/>
            <a:ext cx="7807741" cy="6685459"/>
            <a:chOff x="0" y="0"/>
            <a:chExt cx="1157677" cy="1180374"/>
          </a:xfrm>
        </p:grpSpPr>
        <p:sp>
          <p:nvSpPr>
            <p:cNvPr id="7" name="Freeform 7"/>
            <p:cNvSpPr/>
            <p:nvPr/>
          </p:nvSpPr>
          <p:spPr>
            <a:xfrm>
              <a:off x="0" y="0"/>
              <a:ext cx="1157677" cy="1180374"/>
            </a:xfrm>
            <a:custGeom>
              <a:avLst/>
              <a:gdLst/>
              <a:ahLst/>
              <a:cxnLst/>
              <a:rect l="l" t="t" r="r" b="b"/>
              <a:pathLst>
                <a:path w="1157677" h="1180374">
                  <a:moveTo>
                    <a:pt x="70480" y="0"/>
                  </a:moveTo>
                  <a:lnTo>
                    <a:pt x="1087198" y="0"/>
                  </a:lnTo>
                  <a:cubicBezTo>
                    <a:pt x="1126123" y="0"/>
                    <a:pt x="1157677" y="31555"/>
                    <a:pt x="1157677" y="70480"/>
                  </a:cubicBezTo>
                  <a:lnTo>
                    <a:pt x="1157677" y="1109894"/>
                  </a:lnTo>
                  <a:cubicBezTo>
                    <a:pt x="1157677" y="1128586"/>
                    <a:pt x="1150252" y="1146513"/>
                    <a:pt x="1137034" y="1159731"/>
                  </a:cubicBezTo>
                  <a:cubicBezTo>
                    <a:pt x="1123817" y="1172948"/>
                    <a:pt x="1105890" y="1180374"/>
                    <a:pt x="1087198" y="1180374"/>
                  </a:cubicBezTo>
                  <a:lnTo>
                    <a:pt x="70480" y="1180374"/>
                  </a:lnTo>
                  <a:cubicBezTo>
                    <a:pt x="31555" y="1180374"/>
                    <a:pt x="0" y="1148819"/>
                    <a:pt x="0" y="1109894"/>
                  </a:cubicBezTo>
                  <a:lnTo>
                    <a:pt x="0" y="70480"/>
                  </a:lnTo>
                  <a:cubicBezTo>
                    <a:pt x="0" y="31555"/>
                    <a:pt x="31555" y="0"/>
                    <a:pt x="70480" y="0"/>
                  </a:cubicBezTo>
                  <a:close/>
                </a:path>
              </a:pathLst>
            </a:custGeom>
            <a:solidFill>
              <a:srgbClr val="000000">
                <a:alpha val="0"/>
              </a:srgbClr>
            </a:solidFill>
            <a:ln w="95250" cap="rnd">
              <a:solidFill>
                <a:srgbClr val="FFF9F1"/>
              </a:solidFill>
              <a:prstDash val="dash"/>
              <a:round/>
            </a:ln>
          </p:spPr>
        </p:sp>
        <p:sp>
          <p:nvSpPr>
            <p:cNvPr id="8" name="TextBox 8"/>
            <p:cNvSpPr txBox="1"/>
            <p:nvPr/>
          </p:nvSpPr>
          <p:spPr>
            <a:xfrm>
              <a:off x="0" y="-38100"/>
              <a:ext cx="1157677" cy="1218474"/>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9" name="Freeform 9"/>
          <p:cNvSpPr/>
          <p:nvPr/>
        </p:nvSpPr>
        <p:spPr>
          <a:xfrm rot="-5528019">
            <a:off x="13962311" y="-4096532"/>
            <a:ext cx="7993954" cy="7533397"/>
          </a:xfrm>
          <a:custGeom>
            <a:avLst/>
            <a:gdLst/>
            <a:ahLst/>
            <a:cxnLst/>
            <a:rect l="l" t="t" r="r" b="b"/>
            <a:pathLst>
              <a:path w="7993954" h="7533397">
                <a:moveTo>
                  <a:pt x="0" y="0"/>
                </a:moveTo>
                <a:lnTo>
                  <a:pt x="7993955" y="0"/>
                </a:lnTo>
                <a:lnTo>
                  <a:pt x="7993955" y="7533397"/>
                </a:lnTo>
                <a:lnTo>
                  <a:pt x="0" y="753339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4882999">
            <a:off x="-3797831" y="6957581"/>
            <a:ext cx="7882613" cy="7428471"/>
          </a:xfrm>
          <a:custGeom>
            <a:avLst/>
            <a:gdLst/>
            <a:ahLst/>
            <a:cxnLst/>
            <a:rect l="l" t="t" r="r" b="b"/>
            <a:pathLst>
              <a:path w="7882613" h="7428471">
                <a:moveTo>
                  <a:pt x="0" y="0"/>
                </a:moveTo>
                <a:lnTo>
                  <a:pt x="7882613" y="0"/>
                </a:lnTo>
                <a:lnTo>
                  <a:pt x="7882613" y="7428471"/>
                </a:lnTo>
                <a:lnTo>
                  <a:pt x="0" y="742847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4418093">
            <a:off x="15445717" y="-4023978"/>
            <a:ext cx="5986355" cy="5398604"/>
          </a:xfrm>
          <a:custGeom>
            <a:avLst/>
            <a:gdLst/>
            <a:ahLst/>
            <a:cxnLst/>
            <a:rect l="l" t="t" r="r" b="b"/>
            <a:pathLst>
              <a:path w="5986355" h="5398604">
                <a:moveTo>
                  <a:pt x="0" y="0"/>
                </a:moveTo>
                <a:lnTo>
                  <a:pt x="5986355" y="0"/>
                </a:lnTo>
                <a:lnTo>
                  <a:pt x="5986355" y="5398605"/>
                </a:lnTo>
                <a:lnTo>
                  <a:pt x="0" y="53986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4247557">
            <a:off x="-1665659" y="8971231"/>
            <a:ext cx="4569783" cy="4121113"/>
          </a:xfrm>
          <a:custGeom>
            <a:avLst/>
            <a:gdLst/>
            <a:ahLst/>
            <a:cxnLst/>
            <a:rect l="l" t="t" r="r" b="b"/>
            <a:pathLst>
              <a:path w="4569783" h="4121113">
                <a:moveTo>
                  <a:pt x="0" y="0"/>
                </a:moveTo>
                <a:lnTo>
                  <a:pt x="4569783" y="0"/>
                </a:lnTo>
                <a:lnTo>
                  <a:pt x="4569783" y="4121114"/>
                </a:lnTo>
                <a:lnTo>
                  <a:pt x="0" y="412111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13"/>
          <p:cNvSpPr/>
          <p:nvPr/>
        </p:nvSpPr>
        <p:spPr>
          <a:xfrm rot="1972548">
            <a:off x="1537970" y="171588"/>
            <a:ext cx="1182415" cy="2225240"/>
          </a:xfrm>
          <a:custGeom>
            <a:avLst/>
            <a:gdLst/>
            <a:ahLst/>
            <a:cxnLst/>
            <a:rect l="l" t="t" r="r" b="b"/>
            <a:pathLst>
              <a:path w="1182415" h="2225240">
                <a:moveTo>
                  <a:pt x="0" y="0"/>
                </a:moveTo>
                <a:lnTo>
                  <a:pt x="1182415" y="0"/>
                </a:lnTo>
                <a:lnTo>
                  <a:pt x="1182415" y="2225240"/>
                </a:lnTo>
                <a:lnTo>
                  <a:pt x="0" y="222524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grpSp>
        <p:nvGrpSpPr>
          <p:cNvPr id="14" name="Group 14"/>
          <p:cNvGrpSpPr/>
          <p:nvPr/>
        </p:nvGrpSpPr>
        <p:grpSpPr>
          <a:xfrm>
            <a:off x="9065041" y="2019300"/>
            <a:ext cx="8689559" cy="7239000"/>
            <a:chOff x="0" y="0"/>
            <a:chExt cx="1224799" cy="1289921"/>
          </a:xfrm>
        </p:grpSpPr>
        <p:sp>
          <p:nvSpPr>
            <p:cNvPr id="15" name="Freeform 15"/>
            <p:cNvSpPr/>
            <p:nvPr/>
          </p:nvSpPr>
          <p:spPr>
            <a:xfrm>
              <a:off x="0" y="0"/>
              <a:ext cx="1224799" cy="1289921"/>
            </a:xfrm>
            <a:custGeom>
              <a:avLst/>
              <a:gdLst/>
              <a:ahLst/>
              <a:cxnLst/>
              <a:rect l="l" t="t" r="r" b="b"/>
              <a:pathLst>
                <a:path w="1224799" h="1289921">
                  <a:moveTo>
                    <a:pt x="66617" y="0"/>
                  </a:moveTo>
                  <a:lnTo>
                    <a:pt x="1158182" y="0"/>
                  </a:lnTo>
                  <a:cubicBezTo>
                    <a:pt x="1194973" y="0"/>
                    <a:pt x="1224799" y="29826"/>
                    <a:pt x="1224799" y="66617"/>
                  </a:cubicBezTo>
                  <a:lnTo>
                    <a:pt x="1224799" y="1223304"/>
                  </a:lnTo>
                  <a:cubicBezTo>
                    <a:pt x="1224799" y="1260095"/>
                    <a:pt x="1194973" y="1289921"/>
                    <a:pt x="1158182" y="1289921"/>
                  </a:cubicBezTo>
                  <a:lnTo>
                    <a:pt x="66617" y="1289921"/>
                  </a:lnTo>
                  <a:cubicBezTo>
                    <a:pt x="29826" y="1289921"/>
                    <a:pt x="0" y="1260095"/>
                    <a:pt x="0" y="1223304"/>
                  </a:cubicBezTo>
                  <a:lnTo>
                    <a:pt x="0" y="66617"/>
                  </a:lnTo>
                  <a:cubicBezTo>
                    <a:pt x="0" y="29826"/>
                    <a:pt x="29826" y="0"/>
                    <a:pt x="66617" y="0"/>
                  </a:cubicBezTo>
                  <a:close/>
                </a:path>
              </a:pathLst>
            </a:custGeom>
            <a:solidFill>
              <a:srgbClr val="F5B37D"/>
            </a:solidFill>
          </p:spPr>
        </p:sp>
        <p:sp>
          <p:nvSpPr>
            <p:cNvPr id="16" name="TextBox 16"/>
            <p:cNvSpPr txBox="1"/>
            <p:nvPr/>
          </p:nvSpPr>
          <p:spPr>
            <a:xfrm>
              <a:off x="0" y="-38100"/>
              <a:ext cx="1224799" cy="132802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9304593" y="2307784"/>
            <a:ext cx="8297608" cy="6685459"/>
            <a:chOff x="0" y="0"/>
            <a:chExt cx="1120842" cy="1180374"/>
          </a:xfrm>
        </p:grpSpPr>
        <p:sp>
          <p:nvSpPr>
            <p:cNvPr id="18" name="Freeform 18"/>
            <p:cNvSpPr/>
            <p:nvPr/>
          </p:nvSpPr>
          <p:spPr>
            <a:xfrm>
              <a:off x="0" y="0"/>
              <a:ext cx="1120842" cy="1180374"/>
            </a:xfrm>
            <a:custGeom>
              <a:avLst/>
              <a:gdLst/>
              <a:ahLst/>
              <a:cxnLst/>
              <a:rect l="l" t="t" r="r" b="b"/>
              <a:pathLst>
                <a:path w="1120842" h="1180374">
                  <a:moveTo>
                    <a:pt x="72796" y="0"/>
                  </a:moveTo>
                  <a:lnTo>
                    <a:pt x="1048046" y="0"/>
                  </a:lnTo>
                  <a:cubicBezTo>
                    <a:pt x="1067353" y="0"/>
                    <a:pt x="1085869" y="7670"/>
                    <a:pt x="1099520" y="21321"/>
                  </a:cubicBezTo>
                  <a:cubicBezTo>
                    <a:pt x="1113172" y="34973"/>
                    <a:pt x="1120842" y="53489"/>
                    <a:pt x="1120842" y="72796"/>
                  </a:cubicBezTo>
                  <a:lnTo>
                    <a:pt x="1120842" y="1107578"/>
                  </a:lnTo>
                  <a:cubicBezTo>
                    <a:pt x="1120842" y="1126884"/>
                    <a:pt x="1113172" y="1145400"/>
                    <a:pt x="1099520" y="1159052"/>
                  </a:cubicBezTo>
                  <a:cubicBezTo>
                    <a:pt x="1085869" y="1172704"/>
                    <a:pt x="1067353" y="1180374"/>
                    <a:pt x="1048046" y="1180374"/>
                  </a:cubicBezTo>
                  <a:lnTo>
                    <a:pt x="72796" y="1180374"/>
                  </a:lnTo>
                  <a:cubicBezTo>
                    <a:pt x="53489" y="1180374"/>
                    <a:pt x="34973" y="1172704"/>
                    <a:pt x="21321" y="1159052"/>
                  </a:cubicBezTo>
                  <a:cubicBezTo>
                    <a:pt x="7670" y="1145400"/>
                    <a:pt x="0" y="1126884"/>
                    <a:pt x="0" y="1107578"/>
                  </a:cubicBezTo>
                  <a:lnTo>
                    <a:pt x="0" y="72796"/>
                  </a:lnTo>
                  <a:cubicBezTo>
                    <a:pt x="0" y="53489"/>
                    <a:pt x="7670" y="34973"/>
                    <a:pt x="21321" y="21321"/>
                  </a:cubicBezTo>
                  <a:cubicBezTo>
                    <a:pt x="34973" y="7670"/>
                    <a:pt x="53489" y="0"/>
                    <a:pt x="72796" y="0"/>
                  </a:cubicBezTo>
                  <a:close/>
                </a:path>
              </a:pathLst>
            </a:custGeom>
            <a:solidFill>
              <a:srgbClr val="000000">
                <a:alpha val="0"/>
              </a:srgbClr>
            </a:solidFill>
            <a:ln w="95250" cap="rnd">
              <a:solidFill>
                <a:srgbClr val="FFF9F1"/>
              </a:solidFill>
              <a:prstDash val="dash"/>
              <a:round/>
            </a:ln>
          </p:spPr>
        </p:sp>
        <p:sp>
          <p:nvSpPr>
            <p:cNvPr id="19" name="TextBox 19"/>
            <p:cNvSpPr txBox="1"/>
            <p:nvPr/>
          </p:nvSpPr>
          <p:spPr>
            <a:xfrm>
              <a:off x="0" y="-38100"/>
              <a:ext cx="1120842" cy="1218474"/>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30" name="TextBox 15"/>
          <p:cNvSpPr txBox="1"/>
          <p:nvPr/>
        </p:nvSpPr>
        <p:spPr>
          <a:xfrm>
            <a:off x="3458286" y="546913"/>
            <a:ext cx="12516385" cy="923330"/>
          </a:xfrm>
          <a:prstGeom prst="rect">
            <a:avLst/>
          </a:prstGeom>
        </p:spPr>
        <p:txBody>
          <a:bodyPr wrap="square" lIns="0" tIns="0" rIns="0" bIns="0" rtlCol="0" anchor="t">
            <a:spAutoFit/>
          </a:bodyPr>
          <a:lstStyle/>
          <a:p>
            <a:r>
              <a:rPr lang="vi-VN" sz="6000" b="1">
                <a:latin typeface="Times New Roman" panose="02020603050405020304" pitchFamily="18" charset="0"/>
                <a:cs typeface="Times New Roman" panose="02020603050405020304" pitchFamily="18" charset="0"/>
              </a:rPr>
              <a:t>a. Yêu cầu của người nói, người nghe</a:t>
            </a:r>
            <a:endParaRPr lang="en-GB" sz="6000">
              <a:latin typeface="Times New Roman" panose="02020603050405020304" pitchFamily="18" charset="0"/>
              <a:cs typeface="Times New Roman" panose="02020603050405020304" pitchFamily="18" charset="0"/>
            </a:endParaRPr>
          </a:p>
        </p:txBody>
      </p:sp>
      <p:graphicFrame>
        <p:nvGraphicFramePr>
          <p:cNvPr id="31" name="Table 30"/>
          <p:cNvGraphicFramePr>
            <a:graphicFrameLocks noGrp="1"/>
          </p:cNvGraphicFramePr>
          <p:nvPr>
            <p:extLst>
              <p:ext uri="{D42A27DB-BD31-4B8C-83A1-F6EECF244321}">
                <p14:modId xmlns:p14="http://schemas.microsoft.com/office/powerpoint/2010/main" val="2807628174"/>
              </p:ext>
            </p:extLst>
          </p:nvPr>
        </p:nvGraphicFramePr>
        <p:xfrm>
          <a:off x="933449" y="2441268"/>
          <a:ext cx="7617241" cy="6339840"/>
        </p:xfrm>
        <a:graphic>
          <a:graphicData uri="http://schemas.openxmlformats.org/drawingml/2006/table">
            <a:tbl>
              <a:tblPr firstRow="1" firstCol="1" bandRow="1"/>
              <a:tblGrid>
                <a:gridCol w="7617241"/>
              </a:tblGrid>
              <a:tr h="92710">
                <a:tc>
                  <a:txBody>
                    <a:bodyPr/>
                    <a:lstStyle/>
                    <a:p>
                      <a:pPr algn="ctr">
                        <a:lnSpc>
                          <a:spcPct val="100000"/>
                        </a:lnSpc>
                        <a:spcAft>
                          <a:spcPts val="0"/>
                        </a:spcAft>
                      </a:pPr>
                      <a:r>
                        <a:rPr lang="en-US" sz="32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Người nói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55">
                <a:tc>
                  <a:txBody>
                    <a:bodyPr/>
                    <a:lstStyle/>
                    <a:p>
                      <a:pPr algn="just">
                        <a:lnSpc>
                          <a:spcPct val="10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Trình bày bài giới thiệu theo dàn ý đã chuẩn bị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Đảm bảo sự phù hợp, thống nhất giữa nội dung và hình thức và các phương tiện hỗ trợ thuyết trình. Chú ý cách diễn đạt sao cho hấp dẫn người nghe và tạo vấn đề để thảo luận.</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Nói rõ ràng, âm lượng phù hợp, tránh đọc bài viết; kết hợp ngôn ngữ nói và cử chỉ, ánh mắt, điệu bộ; sử dụng hình ảnh, sơ đồ minh họa (nếu cần); đảm bảo thời gian quy định.</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Có thái độ thân thiện, tôn trọng khi nói và trả lời câu hỏi người nghe đặt ra (nếu có).</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3784199217"/>
              </p:ext>
            </p:extLst>
          </p:nvPr>
        </p:nvGraphicFramePr>
        <p:xfrm>
          <a:off x="9392634" y="2599182"/>
          <a:ext cx="8159219" cy="6169152"/>
        </p:xfrm>
        <a:graphic>
          <a:graphicData uri="http://schemas.openxmlformats.org/drawingml/2006/table">
            <a:tbl>
              <a:tblPr firstRow="1" firstCol="1" bandRow="1"/>
              <a:tblGrid>
                <a:gridCol w="8159219"/>
              </a:tblGrid>
              <a:tr h="92710">
                <a:tc>
                  <a:txBody>
                    <a:bodyPr/>
                    <a:lstStyle/>
                    <a:p>
                      <a:pPr algn="ctr">
                        <a:lnSpc>
                          <a:spcPct val="115000"/>
                        </a:lnSpc>
                        <a:spcAft>
                          <a:spcPts val="0"/>
                        </a:spcAft>
                      </a:pPr>
                      <a:r>
                        <a:rPr lang="en-US" sz="32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Người nghe</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55">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Tập trung lắng nghe; nắm được những nội dung chính và quan điểm, thái độ của người nói.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Ghi lại các ý chính và những nhận xét, đánh giá về nội dung, cách thức và tình camt, thái độ của người thuyết trình.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Thể hiện thái độ chú ý lắng nghe, sử dụng yếu tố cử chỉ, nét mặt, ánh mắt để khích lệ người nói.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Nêu các vấn đề cần hỏi, các ý kiến cần trao đổi về nội dung bài nói một cách ngắn gọn, rõ ràng,...</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0941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barn(inVertical)">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2" name="Freeform 2"/>
          <p:cNvSpPr/>
          <p:nvPr/>
        </p:nvSpPr>
        <p:spPr>
          <a:xfrm>
            <a:off x="-287899" y="-5130050"/>
            <a:ext cx="20082250" cy="20082250"/>
          </a:xfrm>
          <a:custGeom>
            <a:avLst/>
            <a:gdLst/>
            <a:ahLst/>
            <a:cxnLst/>
            <a:rect l="l" t="t" r="r" b="b"/>
            <a:pathLst>
              <a:path w="20082250" h="20082250">
                <a:moveTo>
                  <a:pt x="0" y="0"/>
                </a:moveTo>
                <a:lnTo>
                  <a:pt x="20082250" y="0"/>
                </a:lnTo>
                <a:lnTo>
                  <a:pt x="20082250" y="20082250"/>
                </a:lnTo>
                <a:lnTo>
                  <a:pt x="0" y="20082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88013">
            <a:off x="13344305" y="6942475"/>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0658901">
            <a:off x="-4281881" y="-3793170"/>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797938">
            <a:off x="15334706" y="8835954"/>
            <a:ext cx="6413062" cy="5783416"/>
          </a:xfrm>
          <a:custGeom>
            <a:avLst/>
            <a:gdLst/>
            <a:ahLst/>
            <a:cxnLst/>
            <a:rect l="l" t="t" r="r" b="b"/>
            <a:pathLst>
              <a:path w="6413062" h="5783416">
                <a:moveTo>
                  <a:pt x="0" y="0"/>
                </a:moveTo>
                <a:lnTo>
                  <a:pt x="6413062" y="0"/>
                </a:lnTo>
                <a:lnTo>
                  <a:pt x="6413062" y="5783416"/>
                </a:lnTo>
                <a:lnTo>
                  <a:pt x="0" y="578341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1528344">
            <a:off x="-2927479" y="-1525490"/>
            <a:ext cx="4964665" cy="4477225"/>
          </a:xfrm>
          <a:custGeom>
            <a:avLst/>
            <a:gdLst/>
            <a:ahLst/>
            <a:cxnLst/>
            <a:rect l="l" t="t" r="r" b="b"/>
            <a:pathLst>
              <a:path w="4964665" h="4477225">
                <a:moveTo>
                  <a:pt x="0" y="0"/>
                </a:moveTo>
                <a:lnTo>
                  <a:pt x="4964666" y="0"/>
                </a:lnTo>
                <a:lnTo>
                  <a:pt x="4964666" y="4477225"/>
                </a:lnTo>
                <a:lnTo>
                  <a:pt x="0" y="447722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7" name="Group 7"/>
          <p:cNvGrpSpPr>
            <a:grpSpLocks noChangeAspect="1"/>
          </p:cNvGrpSpPr>
          <p:nvPr/>
        </p:nvGrpSpPr>
        <p:grpSpPr>
          <a:xfrm>
            <a:off x="2774131" y="3007969"/>
            <a:ext cx="3890178" cy="4519259"/>
            <a:chOff x="0" y="0"/>
            <a:chExt cx="5466080" cy="6350000"/>
          </a:xfrm>
        </p:grpSpPr>
        <p:sp>
          <p:nvSpPr>
            <p:cNvPr id="8" name="Freeform 8"/>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9" name="Freeform 9"/>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12"/>
              <a:stretch>
                <a:fillRect t="-19444" b="-19444"/>
              </a:stretch>
            </a:blipFill>
          </p:spPr>
        </p:sp>
        <p:sp>
          <p:nvSpPr>
            <p:cNvPr id="10" name="Freeform 10"/>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11" name="Freeform 11"/>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grpSp>
        <p:nvGrpSpPr>
          <p:cNvPr id="12" name="Group 12"/>
          <p:cNvGrpSpPr>
            <a:grpSpLocks noChangeAspect="1"/>
          </p:cNvGrpSpPr>
          <p:nvPr/>
        </p:nvGrpSpPr>
        <p:grpSpPr>
          <a:xfrm>
            <a:off x="5778512" y="4399799"/>
            <a:ext cx="3594613" cy="4175898"/>
            <a:chOff x="0" y="0"/>
            <a:chExt cx="5466080" cy="6350000"/>
          </a:xfrm>
        </p:grpSpPr>
        <p:sp>
          <p:nvSpPr>
            <p:cNvPr id="13" name="Freeform 13"/>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14" name="Freeform 14"/>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13"/>
              <a:stretch>
                <a:fillRect t="-28173" b="-28173"/>
              </a:stretch>
            </a:blipFill>
          </p:spPr>
        </p:sp>
        <p:sp>
          <p:nvSpPr>
            <p:cNvPr id="15" name="Freeform 15"/>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16" name="Freeform 16"/>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grpSp>
        <p:nvGrpSpPr>
          <p:cNvPr id="17" name="Group 17"/>
          <p:cNvGrpSpPr>
            <a:grpSpLocks noChangeAspect="1"/>
          </p:cNvGrpSpPr>
          <p:nvPr/>
        </p:nvGrpSpPr>
        <p:grpSpPr>
          <a:xfrm>
            <a:off x="9079748" y="3007969"/>
            <a:ext cx="4887754" cy="5678153"/>
            <a:chOff x="0" y="0"/>
            <a:chExt cx="5466080" cy="6350000"/>
          </a:xfrm>
        </p:grpSpPr>
        <p:sp>
          <p:nvSpPr>
            <p:cNvPr id="18" name="Freeform 18"/>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19" name="Freeform 19"/>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14"/>
              <a:stretch>
                <a:fillRect t="-28173" b="-28173"/>
              </a:stretch>
            </a:blipFill>
          </p:spPr>
        </p:sp>
        <p:sp>
          <p:nvSpPr>
            <p:cNvPr id="20" name="Freeform 20"/>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21" name="Freeform 21"/>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grpSp>
        <p:nvGrpSpPr>
          <p:cNvPr id="22" name="Group 22"/>
          <p:cNvGrpSpPr>
            <a:grpSpLocks noChangeAspect="1"/>
          </p:cNvGrpSpPr>
          <p:nvPr/>
        </p:nvGrpSpPr>
        <p:grpSpPr>
          <a:xfrm>
            <a:off x="12380983" y="3643391"/>
            <a:ext cx="3142697" cy="3650902"/>
            <a:chOff x="0" y="0"/>
            <a:chExt cx="5466080" cy="6350000"/>
          </a:xfrm>
        </p:grpSpPr>
        <p:sp>
          <p:nvSpPr>
            <p:cNvPr id="23" name="Freeform 23"/>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24" name="Freeform 24"/>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15"/>
              <a:stretch>
                <a:fillRect t="-19444" b="-19444"/>
              </a:stretch>
            </a:blipFill>
          </p:spPr>
        </p:sp>
        <p:sp>
          <p:nvSpPr>
            <p:cNvPr id="25" name="Freeform 25"/>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26" name="Freeform 26"/>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sp>
        <p:nvSpPr>
          <p:cNvPr id="27" name="Freeform 27"/>
          <p:cNvSpPr/>
          <p:nvPr/>
        </p:nvSpPr>
        <p:spPr>
          <a:xfrm>
            <a:off x="13952032" y="1044189"/>
            <a:ext cx="2555133" cy="1639931"/>
          </a:xfrm>
          <a:custGeom>
            <a:avLst/>
            <a:gdLst/>
            <a:ahLst/>
            <a:cxnLst/>
            <a:rect l="l" t="t" r="r" b="b"/>
            <a:pathLst>
              <a:path w="2555133" h="1639931">
                <a:moveTo>
                  <a:pt x="0" y="0"/>
                </a:moveTo>
                <a:lnTo>
                  <a:pt x="2555132" y="0"/>
                </a:lnTo>
                <a:lnTo>
                  <a:pt x="2555132" y="1639930"/>
                </a:lnTo>
                <a:lnTo>
                  <a:pt x="0" y="163993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28" name="Freeform 28"/>
          <p:cNvSpPr/>
          <p:nvPr/>
        </p:nvSpPr>
        <p:spPr>
          <a:xfrm>
            <a:off x="2047463" y="6835428"/>
            <a:ext cx="1902584" cy="1850695"/>
          </a:xfrm>
          <a:custGeom>
            <a:avLst/>
            <a:gdLst/>
            <a:ahLst/>
            <a:cxnLst/>
            <a:rect l="l" t="t" r="r" b="b"/>
            <a:pathLst>
              <a:path w="1902584" h="1850695">
                <a:moveTo>
                  <a:pt x="0" y="0"/>
                </a:moveTo>
                <a:lnTo>
                  <a:pt x="1902584" y="0"/>
                </a:lnTo>
                <a:lnTo>
                  <a:pt x="1902584" y="1850695"/>
                </a:lnTo>
                <a:lnTo>
                  <a:pt x="0" y="1850695"/>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29" name="TextBox 29"/>
          <p:cNvSpPr txBox="1"/>
          <p:nvPr/>
        </p:nvSpPr>
        <p:spPr>
          <a:xfrm>
            <a:off x="4252774" y="426354"/>
            <a:ext cx="9606252" cy="2708434"/>
          </a:xfrm>
          <a:prstGeom prst="rect">
            <a:avLst/>
          </a:prstGeom>
        </p:spPr>
        <p:txBody>
          <a:bodyPr lIns="0" tIns="0" rIns="0" bIns="0" rtlCol="0" anchor="t">
            <a:spAutoFit/>
          </a:bodyPr>
          <a:lstStyle/>
          <a:p>
            <a:pPr algn="ctr"/>
            <a:r>
              <a:rPr lang="en-US" sz="8800" b="1">
                <a:latin typeface="Times New Roman" panose="02020603050405020304" pitchFamily="18" charset="0"/>
                <a:cs typeface="Times New Roman" panose="02020603050405020304" pitchFamily="18" charset="0"/>
              </a:rPr>
              <a:t>b. Đánh giá, kiểm tra và chỉnh sửa </a:t>
            </a:r>
            <a:endParaRPr lang="en-GB" sz="88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89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2" name="Freeform 2"/>
          <p:cNvSpPr/>
          <p:nvPr/>
        </p:nvSpPr>
        <p:spPr>
          <a:xfrm>
            <a:off x="-899745" y="-5216965"/>
            <a:ext cx="20082250" cy="20082250"/>
          </a:xfrm>
          <a:custGeom>
            <a:avLst/>
            <a:gdLst/>
            <a:ahLst/>
            <a:cxnLst/>
            <a:rect l="l" t="t" r="r" b="b"/>
            <a:pathLst>
              <a:path w="20082250" h="20082250">
                <a:moveTo>
                  <a:pt x="0" y="0"/>
                </a:moveTo>
                <a:lnTo>
                  <a:pt x="20082250" y="0"/>
                </a:lnTo>
                <a:lnTo>
                  <a:pt x="20082250" y="20082250"/>
                </a:lnTo>
                <a:lnTo>
                  <a:pt x="0" y="20082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062561" y="2229364"/>
            <a:ext cx="14162878" cy="7265032"/>
            <a:chOff x="0" y="0"/>
            <a:chExt cx="2514648" cy="1289921"/>
          </a:xfrm>
        </p:grpSpPr>
        <p:sp>
          <p:nvSpPr>
            <p:cNvPr id="4" name="Freeform 4"/>
            <p:cNvSpPr/>
            <p:nvPr/>
          </p:nvSpPr>
          <p:spPr>
            <a:xfrm>
              <a:off x="0" y="0"/>
              <a:ext cx="2514648" cy="1289921"/>
            </a:xfrm>
            <a:custGeom>
              <a:avLst/>
              <a:gdLst/>
              <a:ahLst/>
              <a:cxnLst/>
              <a:rect l="l" t="t" r="r" b="b"/>
              <a:pathLst>
                <a:path w="2514648" h="1289921">
                  <a:moveTo>
                    <a:pt x="27878" y="0"/>
                  </a:moveTo>
                  <a:lnTo>
                    <a:pt x="2486769" y="0"/>
                  </a:lnTo>
                  <a:cubicBezTo>
                    <a:pt x="2494163" y="0"/>
                    <a:pt x="2501254" y="2937"/>
                    <a:pt x="2506482" y="8165"/>
                  </a:cubicBezTo>
                  <a:cubicBezTo>
                    <a:pt x="2511710" y="13394"/>
                    <a:pt x="2514648" y="20485"/>
                    <a:pt x="2514648" y="27878"/>
                  </a:cubicBezTo>
                  <a:lnTo>
                    <a:pt x="2514648" y="1262043"/>
                  </a:lnTo>
                  <a:cubicBezTo>
                    <a:pt x="2514648" y="1269436"/>
                    <a:pt x="2511710" y="1276528"/>
                    <a:pt x="2506482" y="1281756"/>
                  </a:cubicBezTo>
                  <a:cubicBezTo>
                    <a:pt x="2501254" y="1286984"/>
                    <a:pt x="2494163" y="1289921"/>
                    <a:pt x="2486769" y="1289921"/>
                  </a:cubicBezTo>
                  <a:lnTo>
                    <a:pt x="27878" y="1289921"/>
                  </a:lnTo>
                  <a:cubicBezTo>
                    <a:pt x="20485" y="1289921"/>
                    <a:pt x="13394" y="1286984"/>
                    <a:pt x="8165" y="1281756"/>
                  </a:cubicBezTo>
                  <a:cubicBezTo>
                    <a:pt x="2937" y="1276528"/>
                    <a:pt x="0" y="1269436"/>
                    <a:pt x="0" y="1262043"/>
                  </a:cubicBezTo>
                  <a:lnTo>
                    <a:pt x="0" y="27878"/>
                  </a:lnTo>
                  <a:cubicBezTo>
                    <a:pt x="0" y="20485"/>
                    <a:pt x="2937" y="13394"/>
                    <a:pt x="8165" y="8165"/>
                  </a:cubicBezTo>
                  <a:cubicBezTo>
                    <a:pt x="13394" y="2937"/>
                    <a:pt x="20485" y="0"/>
                    <a:pt x="27878" y="0"/>
                  </a:cubicBezTo>
                  <a:close/>
                </a:path>
              </a:pathLst>
            </a:custGeom>
            <a:solidFill>
              <a:srgbClr val="FFF8E8"/>
            </a:solidFill>
          </p:spPr>
        </p:sp>
        <p:sp>
          <p:nvSpPr>
            <p:cNvPr id="5" name="TextBox 5"/>
            <p:cNvSpPr txBox="1"/>
            <p:nvPr/>
          </p:nvSpPr>
          <p:spPr>
            <a:xfrm>
              <a:off x="0" y="-38100"/>
              <a:ext cx="2514648" cy="132802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a:off x="2674050" y="2724682"/>
            <a:ext cx="12934661" cy="6274396"/>
            <a:chOff x="0" y="0"/>
            <a:chExt cx="2296575" cy="1114032"/>
          </a:xfrm>
        </p:grpSpPr>
        <p:sp>
          <p:nvSpPr>
            <p:cNvPr id="7" name="Freeform 7"/>
            <p:cNvSpPr/>
            <p:nvPr/>
          </p:nvSpPr>
          <p:spPr>
            <a:xfrm>
              <a:off x="0" y="0"/>
              <a:ext cx="2296575" cy="1114032"/>
            </a:xfrm>
            <a:custGeom>
              <a:avLst/>
              <a:gdLst/>
              <a:ahLst/>
              <a:cxnLst/>
              <a:rect l="l" t="t" r="r" b="b"/>
              <a:pathLst>
                <a:path w="2296575" h="1114032">
                  <a:moveTo>
                    <a:pt x="30526" y="0"/>
                  </a:moveTo>
                  <a:lnTo>
                    <a:pt x="2266050" y="0"/>
                  </a:lnTo>
                  <a:cubicBezTo>
                    <a:pt x="2282909" y="0"/>
                    <a:pt x="2296575" y="13667"/>
                    <a:pt x="2296575" y="30526"/>
                  </a:cubicBezTo>
                  <a:lnTo>
                    <a:pt x="2296575" y="1083506"/>
                  </a:lnTo>
                  <a:cubicBezTo>
                    <a:pt x="2296575" y="1100365"/>
                    <a:pt x="2282909" y="1114032"/>
                    <a:pt x="2266050" y="1114032"/>
                  </a:cubicBezTo>
                  <a:lnTo>
                    <a:pt x="30526" y="1114032"/>
                  </a:lnTo>
                  <a:cubicBezTo>
                    <a:pt x="13667" y="1114032"/>
                    <a:pt x="0" y="1100365"/>
                    <a:pt x="0" y="1083506"/>
                  </a:cubicBezTo>
                  <a:lnTo>
                    <a:pt x="0" y="30526"/>
                  </a:lnTo>
                  <a:cubicBezTo>
                    <a:pt x="0" y="13667"/>
                    <a:pt x="13667" y="0"/>
                    <a:pt x="30526" y="0"/>
                  </a:cubicBezTo>
                  <a:close/>
                </a:path>
              </a:pathLst>
            </a:custGeom>
            <a:solidFill>
              <a:srgbClr val="000000">
                <a:alpha val="0"/>
              </a:srgbClr>
            </a:solidFill>
            <a:ln w="95250" cap="rnd">
              <a:solidFill>
                <a:srgbClr val="F28A57"/>
              </a:solidFill>
              <a:prstDash val="dash"/>
              <a:round/>
            </a:ln>
          </p:spPr>
        </p:sp>
        <p:sp>
          <p:nvSpPr>
            <p:cNvPr id="8" name="TextBox 8"/>
            <p:cNvSpPr txBox="1"/>
            <p:nvPr/>
          </p:nvSpPr>
          <p:spPr>
            <a:xfrm>
              <a:off x="0" y="-38100"/>
              <a:ext cx="2296575" cy="1152132"/>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9" name="Freeform 9"/>
          <p:cNvSpPr/>
          <p:nvPr/>
        </p:nvSpPr>
        <p:spPr>
          <a:xfrm rot="688013">
            <a:off x="13344305" y="6942475"/>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10658901">
            <a:off x="-4281881" y="-3793170"/>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1797938">
            <a:off x="15334706" y="8835954"/>
            <a:ext cx="6413062" cy="5783416"/>
          </a:xfrm>
          <a:custGeom>
            <a:avLst/>
            <a:gdLst/>
            <a:ahLst/>
            <a:cxnLst/>
            <a:rect l="l" t="t" r="r" b="b"/>
            <a:pathLst>
              <a:path w="6413062" h="5783416">
                <a:moveTo>
                  <a:pt x="0" y="0"/>
                </a:moveTo>
                <a:lnTo>
                  <a:pt x="6413062" y="0"/>
                </a:lnTo>
                <a:lnTo>
                  <a:pt x="6413062" y="5783416"/>
                </a:lnTo>
                <a:lnTo>
                  <a:pt x="0" y="578341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1528344">
            <a:off x="-2927479" y="-1525490"/>
            <a:ext cx="4964665" cy="4477225"/>
          </a:xfrm>
          <a:custGeom>
            <a:avLst/>
            <a:gdLst/>
            <a:ahLst/>
            <a:cxnLst/>
            <a:rect l="l" t="t" r="r" b="b"/>
            <a:pathLst>
              <a:path w="4964665" h="4477225">
                <a:moveTo>
                  <a:pt x="0" y="0"/>
                </a:moveTo>
                <a:lnTo>
                  <a:pt x="4964666" y="0"/>
                </a:lnTo>
                <a:lnTo>
                  <a:pt x="4964666" y="4477225"/>
                </a:lnTo>
                <a:lnTo>
                  <a:pt x="0" y="447722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13"/>
          <p:cNvSpPr/>
          <p:nvPr/>
        </p:nvSpPr>
        <p:spPr>
          <a:xfrm rot="8846498">
            <a:off x="505430" y="7668438"/>
            <a:ext cx="3114262" cy="2661279"/>
          </a:xfrm>
          <a:custGeom>
            <a:avLst/>
            <a:gdLst/>
            <a:ahLst/>
            <a:cxnLst/>
            <a:rect l="l" t="t" r="r" b="b"/>
            <a:pathLst>
              <a:path w="3114262" h="2661279">
                <a:moveTo>
                  <a:pt x="0" y="0"/>
                </a:moveTo>
                <a:lnTo>
                  <a:pt x="3114262" y="0"/>
                </a:lnTo>
                <a:lnTo>
                  <a:pt x="3114262" y="2661279"/>
                </a:lnTo>
                <a:lnTo>
                  <a:pt x="0" y="266127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4" name="Freeform 14"/>
          <p:cNvSpPr/>
          <p:nvPr/>
        </p:nvSpPr>
        <p:spPr>
          <a:xfrm rot="6087804">
            <a:off x="15522542" y="244522"/>
            <a:ext cx="1405794" cy="2645625"/>
          </a:xfrm>
          <a:custGeom>
            <a:avLst/>
            <a:gdLst/>
            <a:ahLst/>
            <a:cxnLst/>
            <a:rect l="l" t="t" r="r" b="b"/>
            <a:pathLst>
              <a:path w="1405794" h="2645625">
                <a:moveTo>
                  <a:pt x="0" y="0"/>
                </a:moveTo>
                <a:lnTo>
                  <a:pt x="1405794" y="0"/>
                </a:lnTo>
                <a:lnTo>
                  <a:pt x="1405794" y="2645626"/>
                </a:lnTo>
                <a:lnTo>
                  <a:pt x="0" y="2645626"/>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grpSp>
        <p:nvGrpSpPr>
          <p:cNvPr id="15" name="Group 15"/>
          <p:cNvGrpSpPr>
            <a:grpSpLocks noChangeAspect="1"/>
          </p:cNvGrpSpPr>
          <p:nvPr/>
        </p:nvGrpSpPr>
        <p:grpSpPr>
          <a:xfrm>
            <a:off x="3295380" y="3238695"/>
            <a:ext cx="3903992" cy="5246370"/>
            <a:chOff x="0" y="0"/>
            <a:chExt cx="3663950" cy="4923790"/>
          </a:xfrm>
        </p:grpSpPr>
        <p:sp>
          <p:nvSpPr>
            <p:cNvPr id="16" name="Freeform 16"/>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16"/>
              <a:stretch>
                <a:fillRect t="-5608" b="-5608"/>
              </a:stretch>
            </a:blipFill>
          </p:spPr>
        </p:sp>
        <p:sp>
          <p:nvSpPr>
            <p:cNvPr id="17" name="Freeform 17"/>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842C"/>
            </a:solidFill>
          </p:spPr>
        </p:sp>
      </p:grpSp>
      <p:sp>
        <p:nvSpPr>
          <p:cNvPr id="19" name="TextBox 19"/>
          <p:cNvSpPr txBox="1"/>
          <p:nvPr/>
        </p:nvSpPr>
        <p:spPr>
          <a:xfrm>
            <a:off x="7656414" y="3581749"/>
            <a:ext cx="7354986" cy="4062651"/>
          </a:xfrm>
          <a:prstGeom prst="rect">
            <a:avLst/>
          </a:prstGeom>
        </p:spPr>
        <p:txBody>
          <a:bodyPr wrap="square" lIns="0" tIns="0" rIns="0" bIns="0" rtlCol="0" anchor="t">
            <a:spAutoFit/>
          </a:bodyPr>
          <a:lstStyle/>
          <a:p>
            <a:pPr algn="ctr"/>
            <a:r>
              <a:rPr lang="vi-VN" sz="6600" b="1">
                <a:latin typeface="Times New Roman" panose="02020603050405020304" pitchFamily="18" charset="0"/>
                <a:cs typeface="Times New Roman" panose="02020603050405020304" pitchFamily="18" charset="0"/>
              </a:rPr>
              <a:t>PHIẾU ĐÁNH GIÁ BÀI THUYẾT TRÌNH VÀ QUÁ TRÌNH NÓI</a:t>
            </a:r>
            <a:endParaRPr lang="en-GB" sz="6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94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2" name="Freeform 2"/>
          <p:cNvSpPr/>
          <p:nvPr/>
        </p:nvSpPr>
        <p:spPr>
          <a:xfrm>
            <a:off x="-390819" y="-4276745"/>
            <a:ext cx="20082250" cy="20082250"/>
          </a:xfrm>
          <a:custGeom>
            <a:avLst/>
            <a:gdLst/>
            <a:ahLst/>
            <a:cxnLst/>
            <a:rect l="l" t="t" r="r" b="b"/>
            <a:pathLst>
              <a:path w="20082250" h="20082250">
                <a:moveTo>
                  <a:pt x="0" y="0"/>
                </a:moveTo>
                <a:lnTo>
                  <a:pt x="20082250" y="0"/>
                </a:lnTo>
                <a:lnTo>
                  <a:pt x="20082250" y="20082250"/>
                </a:lnTo>
                <a:lnTo>
                  <a:pt x="0" y="2008225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3" name="Group 3"/>
          <p:cNvGrpSpPr/>
          <p:nvPr/>
        </p:nvGrpSpPr>
        <p:grpSpPr>
          <a:xfrm>
            <a:off x="914400" y="848652"/>
            <a:ext cx="16916400" cy="9072606"/>
            <a:chOff x="0" y="0"/>
            <a:chExt cx="2514648" cy="1289921"/>
          </a:xfrm>
        </p:grpSpPr>
        <p:sp>
          <p:nvSpPr>
            <p:cNvPr id="4" name="Freeform 4"/>
            <p:cNvSpPr/>
            <p:nvPr/>
          </p:nvSpPr>
          <p:spPr>
            <a:xfrm>
              <a:off x="0" y="0"/>
              <a:ext cx="2514648" cy="1289921"/>
            </a:xfrm>
            <a:custGeom>
              <a:avLst/>
              <a:gdLst/>
              <a:ahLst/>
              <a:cxnLst/>
              <a:rect l="l" t="t" r="r" b="b"/>
              <a:pathLst>
                <a:path w="2514648" h="1289921">
                  <a:moveTo>
                    <a:pt x="31486" y="0"/>
                  </a:moveTo>
                  <a:lnTo>
                    <a:pt x="2483162" y="0"/>
                  </a:lnTo>
                  <a:cubicBezTo>
                    <a:pt x="2500551" y="0"/>
                    <a:pt x="2514648" y="14097"/>
                    <a:pt x="2514648" y="31486"/>
                  </a:cubicBezTo>
                  <a:lnTo>
                    <a:pt x="2514648" y="1258435"/>
                  </a:lnTo>
                  <a:cubicBezTo>
                    <a:pt x="2514648" y="1266786"/>
                    <a:pt x="2511330" y="1274794"/>
                    <a:pt x="2505426" y="1280699"/>
                  </a:cubicBezTo>
                  <a:cubicBezTo>
                    <a:pt x="2499521" y="1286604"/>
                    <a:pt x="2491512" y="1289921"/>
                    <a:pt x="2483162" y="1289921"/>
                  </a:cubicBezTo>
                  <a:lnTo>
                    <a:pt x="31486" y="1289921"/>
                  </a:lnTo>
                  <a:cubicBezTo>
                    <a:pt x="23135" y="1289921"/>
                    <a:pt x="15127" y="1286604"/>
                    <a:pt x="9222" y="1280699"/>
                  </a:cubicBezTo>
                  <a:cubicBezTo>
                    <a:pt x="3317" y="1274794"/>
                    <a:pt x="0" y="1266786"/>
                    <a:pt x="0" y="1258435"/>
                  </a:cubicBezTo>
                  <a:lnTo>
                    <a:pt x="0" y="31486"/>
                  </a:lnTo>
                  <a:cubicBezTo>
                    <a:pt x="0" y="23135"/>
                    <a:pt x="3317" y="15127"/>
                    <a:pt x="9222" y="9222"/>
                  </a:cubicBezTo>
                  <a:cubicBezTo>
                    <a:pt x="15127" y="3317"/>
                    <a:pt x="23135" y="0"/>
                    <a:pt x="31486" y="0"/>
                  </a:cubicBezTo>
                  <a:close/>
                </a:path>
              </a:pathLst>
            </a:custGeom>
            <a:solidFill>
              <a:srgbClr val="FFC799"/>
            </a:solidFill>
          </p:spPr>
        </p:sp>
        <p:sp>
          <p:nvSpPr>
            <p:cNvPr id="5" name="TextBox 5"/>
            <p:cNvSpPr txBox="1"/>
            <p:nvPr/>
          </p:nvSpPr>
          <p:spPr>
            <a:xfrm>
              <a:off x="0" y="-38100"/>
              <a:ext cx="2514648" cy="1328021"/>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219200" y="1333500"/>
            <a:ext cx="16306800" cy="8229599"/>
            <a:chOff x="0" y="0"/>
            <a:chExt cx="2296575" cy="1114032"/>
          </a:xfrm>
        </p:grpSpPr>
        <p:sp>
          <p:nvSpPr>
            <p:cNvPr id="7" name="Freeform 7"/>
            <p:cNvSpPr/>
            <p:nvPr/>
          </p:nvSpPr>
          <p:spPr>
            <a:xfrm>
              <a:off x="0" y="0"/>
              <a:ext cx="2296575" cy="1114032"/>
            </a:xfrm>
            <a:custGeom>
              <a:avLst/>
              <a:gdLst/>
              <a:ahLst/>
              <a:cxnLst/>
              <a:rect l="l" t="t" r="r" b="b"/>
              <a:pathLst>
                <a:path w="2296575" h="1114032">
                  <a:moveTo>
                    <a:pt x="34475" y="0"/>
                  </a:moveTo>
                  <a:lnTo>
                    <a:pt x="2262100" y="0"/>
                  </a:lnTo>
                  <a:cubicBezTo>
                    <a:pt x="2271243" y="0"/>
                    <a:pt x="2280012" y="3632"/>
                    <a:pt x="2286478" y="10098"/>
                  </a:cubicBezTo>
                  <a:cubicBezTo>
                    <a:pt x="2292943" y="16563"/>
                    <a:pt x="2296575" y="25332"/>
                    <a:pt x="2296575" y="34475"/>
                  </a:cubicBezTo>
                  <a:lnTo>
                    <a:pt x="2296575" y="1079556"/>
                  </a:lnTo>
                  <a:cubicBezTo>
                    <a:pt x="2296575" y="1088700"/>
                    <a:pt x="2292943" y="1097469"/>
                    <a:pt x="2286478" y="1103934"/>
                  </a:cubicBezTo>
                  <a:cubicBezTo>
                    <a:pt x="2280012" y="1110399"/>
                    <a:pt x="2271243" y="1114032"/>
                    <a:pt x="2262100" y="1114032"/>
                  </a:cubicBezTo>
                  <a:lnTo>
                    <a:pt x="34475" y="1114032"/>
                  </a:lnTo>
                  <a:cubicBezTo>
                    <a:pt x="15435" y="1114032"/>
                    <a:pt x="0" y="1098597"/>
                    <a:pt x="0" y="1079556"/>
                  </a:cubicBezTo>
                  <a:lnTo>
                    <a:pt x="0" y="34475"/>
                  </a:lnTo>
                  <a:cubicBezTo>
                    <a:pt x="0" y="25332"/>
                    <a:pt x="3632" y="16563"/>
                    <a:pt x="10098" y="10098"/>
                  </a:cubicBezTo>
                  <a:cubicBezTo>
                    <a:pt x="16563" y="3632"/>
                    <a:pt x="25332" y="0"/>
                    <a:pt x="34475" y="0"/>
                  </a:cubicBezTo>
                  <a:close/>
                </a:path>
              </a:pathLst>
            </a:custGeom>
            <a:solidFill>
              <a:srgbClr val="000000">
                <a:alpha val="0"/>
              </a:srgbClr>
            </a:solidFill>
            <a:ln w="95250" cap="rnd">
              <a:solidFill>
                <a:srgbClr val="FFF9F1"/>
              </a:solidFill>
              <a:prstDash val="dash"/>
              <a:round/>
            </a:ln>
          </p:spPr>
        </p:sp>
        <p:sp>
          <p:nvSpPr>
            <p:cNvPr id="8" name="TextBox 8"/>
            <p:cNvSpPr txBox="1"/>
            <p:nvPr/>
          </p:nvSpPr>
          <p:spPr>
            <a:xfrm>
              <a:off x="0" y="-38100"/>
              <a:ext cx="2296575" cy="1152132"/>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rot="-3978611">
            <a:off x="14425605" y="-3468155"/>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0" name="Freeform 10"/>
          <p:cNvSpPr/>
          <p:nvPr/>
        </p:nvSpPr>
        <p:spPr>
          <a:xfrm rot="8269856">
            <a:off x="-5282680" y="-1749006"/>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1" name="Freeform 11"/>
          <p:cNvSpPr/>
          <p:nvPr/>
        </p:nvSpPr>
        <p:spPr>
          <a:xfrm rot="-1989010">
            <a:off x="16184615" y="-1922707"/>
            <a:ext cx="6413062" cy="5783416"/>
          </a:xfrm>
          <a:custGeom>
            <a:avLst/>
            <a:gdLst/>
            <a:ahLst/>
            <a:cxnLst/>
            <a:rect l="l" t="t" r="r" b="b"/>
            <a:pathLst>
              <a:path w="6413062" h="5783416">
                <a:moveTo>
                  <a:pt x="0" y="0"/>
                </a:moveTo>
                <a:lnTo>
                  <a:pt x="6413062" y="0"/>
                </a:lnTo>
                <a:lnTo>
                  <a:pt x="6413062" y="5783416"/>
                </a:lnTo>
                <a:lnTo>
                  <a:pt x="0" y="578341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2" name="Freeform 12"/>
          <p:cNvSpPr/>
          <p:nvPr/>
        </p:nvSpPr>
        <p:spPr>
          <a:xfrm rot="-860700">
            <a:off x="-3523375" y="694466"/>
            <a:ext cx="4964665" cy="4477225"/>
          </a:xfrm>
          <a:custGeom>
            <a:avLst/>
            <a:gdLst/>
            <a:ahLst/>
            <a:cxnLst/>
            <a:rect l="l" t="t" r="r" b="b"/>
            <a:pathLst>
              <a:path w="4964665" h="4477225">
                <a:moveTo>
                  <a:pt x="0" y="0"/>
                </a:moveTo>
                <a:lnTo>
                  <a:pt x="4964666" y="0"/>
                </a:lnTo>
                <a:lnTo>
                  <a:pt x="4964666" y="4477225"/>
                </a:lnTo>
                <a:lnTo>
                  <a:pt x="0" y="4477225"/>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3" name="Freeform 13"/>
          <p:cNvSpPr/>
          <p:nvPr/>
        </p:nvSpPr>
        <p:spPr>
          <a:xfrm>
            <a:off x="16009663" y="6627483"/>
            <a:ext cx="3409671" cy="3659517"/>
          </a:xfrm>
          <a:custGeom>
            <a:avLst/>
            <a:gdLst/>
            <a:ahLst/>
            <a:cxnLst/>
            <a:rect l="l" t="t" r="r" b="b"/>
            <a:pathLst>
              <a:path w="3409671" h="3659517">
                <a:moveTo>
                  <a:pt x="0" y="0"/>
                </a:moveTo>
                <a:lnTo>
                  <a:pt x="3409671" y="0"/>
                </a:lnTo>
                <a:lnTo>
                  <a:pt x="3409671" y="3659518"/>
                </a:lnTo>
                <a:lnTo>
                  <a:pt x="0" y="365951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4" name="Freeform 14"/>
          <p:cNvSpPr/>
          <p:nvPr/>
        </p:nvSpPr>
        <p:spPr>
          <a:xfrm>
            <a:off x="-438310" y="6497320"/>
            <a:ext cx="1949502" cy="3659517"/>
          </a:xfrm>
          <a:custGeom>
            <a:avLst/>
            <a:gdLst/>
            <a:ahLst/>
            <a:cxnLst/>
            <a:rect l="l" t="t" r="r" b="b"/>
            <a:pathLst>
              <a:path w="1949502" h="3659517">
                <a:moveTo>
                  <a:pt x="0" y="0"/>
                </a:moveTo>
                <a:lnTo>
                  <a:pt x="1949501" y="0"/>
                </a:lnTo>
                <a:lnTo>
                  <a:pt x="1949501" y="3659517"/>
                </a:lnTo>
                <a:lnTo>
                  <a:pt x="0" y="3659517"/>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graphicFrame>
        <p:nvGraphicFramePr>
          <p:cNvPr id="18" name="Table 17"/>
          <p:cNvGraphicFramePr>
            <a:graphicFrameLocks noGrp="1"/>
          </p:cNvGraphicFramePr>
          <p:nvPr>
            <p:extLst>
              <p:ext uri="{D42A27DB-BD31-4B8C-83A1-F6EECF244321}">
                <p14:modId xmlns:p14="http://schemas.microsoft.com/office/powerpoint/2010/main" val="3866914533"/>
              </p:ext>
            </p:extLst>
          </p:nvPr>
        </p:nvGraphicFramePr>
        <p:xfrm>
          <a:off x="1219200" y="1556434"/>
          <a:ext cx="15920533" cy="7851648"/>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1327773"/>
                <a:gridCol w="12687761"/>
                <a:gridCol w="838200"/>
                <a:gridCol w="1066799"/>
              </a:tblGrid>
              <a:tr h="0">
                <a:tc rowSpan="2">
                  <a:txBody>
                    <a:bodyPr/>
                    <a:lstStyle/>
                    <a:p>
                      <a:pPr algn="ctr">
                        <a:lnSpc>
                          <a:spcPct val="115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Nội dung đánh giá</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Kết quả</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0">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gn="ctr">
                        <a:lnSpc>
                          <a:spcPct val="115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THUYẾT TRÌNH</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just">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 cục ba phần: Mở đầu, nội dung chính, kết thúc.</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Phần nội dung chính đã làm rõ được vấn đề cần trình bày. </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gn="ctr">
                        <a:lnSpc>
                          <a:spcPct val="115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QUÁ TRÌNH NÓI</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just">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 hợp được phương tiện ngôn ngữ và phi ngôn ngữ khi trình bày, sử dụng có hiệu quả các phương tiện công nghệ hỗ trợ (nếu có).</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 hiện bài nói một cách chủ động, tự tin, tạo hứng thú cho người nghe; làm chủ thời gian, duy trì tương tác với người nghe.</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ĐÁNH GIÁ CHUNG </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Những thành công và hạn chế của bài thuyết trình: ...................................................</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28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Hướng khắc phục, sửa chữa: </a:t>
                      </a:r>
                      <a:r>
                        <a:rPr lang="vi-VN" sz="28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2" name="Freeform 2"/>
          <p:cNvSpPr/>
          <p:nvPr/>
        </p:nvSpPr>
        <p:spPr>
          <a:xfrm>
            <a:off x="-899745" y="-5216965"/>
            <a:ext cx="20082250" cy="20082250"/>
          </a:xfrm>
          <a:custGeom>
            <a:avLst/>
            <a:gdLst/>
            <a:ahLst/>
            <a:cxnLst/>
            <a:rect l="l" t="t" r="r" b="b"/>
            <a:pathLst>
              <a:path w="20082250" h="20082250">
                <a:moveTo>
                  <a:pt x="0" y="0"/>
                </a:moveTo>
                <a:lnTo>
                  <a:pt x="20082250" y="0"/>
                </a:lnTo>
                <a:lnTo>
                  <a:pt x="20082250" y="20082250"/>
                </a:lnTo>
                <a:lnTo>
                  <a:pt x="0" y="20082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062561" y="2229364"/>
            <a:ext cx="14162878" cy="7265032"/>
            <a:chOff x="0" y="0"/>
            <a:chExt cx="2514648" cy="1289921"/>
          </a:xfrm>
        </p:grpSpPr>
        <p:sp>
          <p:nvSpPr>
            <p:cNvPr id="4" name="Freeform 4"/>
            <p:cNvSpPr/>
            <p:nvPr/>
          </p:nvSpPr>
          <p:spPr>
            <a:xfrm>
              <a:off x="0" y="0"/>
              <a:ext cx="2514648" cy="1289921"/>
            </a:xfrm>
            <a:custGeom>
              <a:avLst/>
              <a:gdLst/>
              <a:ahLst/>
              <a:cxnLst/>
              <a:rect l="l" t="t" r="r" b="b"/>
              <a:pathLst>
                <a:path w="2514648" h="1289921">
                  <a:moveTo>
                    <a:pt x="27878" y="0"/>
                  </a:moveTo>
                  <a:lnTo>
                    <a:pt x="2486769" y="0"/>
                  </a:lnTo>
                  <a:cubicBezTo>
                    <a:pt x="2494163" y="0"/>
                    <a:pt x="2501254" y="2937"/>
                    <a:pt x="2506482" y="8165"/>
                  </a:cubicBezTo>
                  <a:cubicBezTo>
                    <a:pt x="2511710" y="13394"/>
                    <a:pt x="2514648" y="20485"/>
                    <a:pt x="2514648" y="27878"/>
                  </a:cubicBezTo>
                  <a:lnTo>
                    <a:pt x="2514648" y="1262043"/>
                  </a:lnTo>
                  <a:cubicBezTo>
                    <a:pt x="2514648" y="1269436"/>
                    <a:pt x="2511710" y="1276528"/>
                    <a:pt x="2506482" y="1281756"/>
                  </a:cubicBezTo>
                  <a:cubicBezTo>
                    <a:pt x="2501254" y="1286984"/>
                    <a:pt x="2494163" y="1289921"/>
                    <a:pt x="2486769" y="1289921"/>
                  </a:cubicBezTo>
                  <a:lnTo>
                    <a:pt x="27878" y="1289921"/>
                  </a:lnTo>
                  <a:cubicBezTo>
                    <a:pt x="20485" y="1289921"/>
                    <a:pt x="13394" y="1286984"/>
                    <a:pt x="8165" y="1281756"/>
                  </a:cubicBezTo>
                  <a:cubicBezTo>
                    <a:pt x="2937" y="1276528"/>
                    <a:pt x="0" y="1269436"/>
                    <a:pt x="0" y="1262043"/>
                  </a:cubicBezTo>
                  <a:lnTo>
                    <a:pt x="0" y="27878"/>
                  </a:lnTo>
                  <a:cubicBezTo>
                    <a:pt x="0" y="20485"/>
                    <a:pt x="2937" y="13394"/>
                    <a:pt x="8165" y="8165"/>
                  </a:cubicBezTo>
                  <a:cubicBezTo>
                    <a:pt x="13394" y="2937"/>
                    <a:pt x="20485" y="0"/>
                    <a:pt x="27878" y="0"/>
                  </a:cubicBezTo>
                  <a:close/>
                </a:path>
              </a:pathLst>
            </a:custGeom>
            <a:solidFill>
              <a:srgbClr val="FFF8E8"/>
            </a:solidFill>
          </p:spPr>
        </p:sp>
        <p:sp>
          <p:nvSpPr>
            <p:cNvPr id="5" name="TextBox 5"/>
            <p:cNvSpPr txBox="1"/>
            <p:nvPr/>
          </p:nvSpPr>
          <p:spPr>
            <a:xfrm>
              <a:off x="0" y="-38100"/>
              <a:ext cx="2514648" cy="132802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a:off x="2674050" y="2724682"/>
            <a:ext cx="12934661" cy="6274396"/>
            <a:chOff x="0" y="0"/>
            <a:chExt cx="2296575" cy="1114032"/>
          </a:xfrm>
        </p:grpSpPr>
        <p:sp>
          <p:nvSpPr>
            <p:cNvPr id="7" name="Freeform 7"/>
            <p:cNvSpPr/>
            <p:nvPr/>
          </p:nvSpPr>
          <p:spPr>
            <a:xfrm>
              <a:off x="0" y="0"/>
              <a:ext cx="2296575" cy="1114032"/>
            </a:xfrm>
            <a:custGeom>
              <a:avLst/>
              <a:gdLst/>
              <a:ahLst/>
              <a:cxnLst/>
              <a:rect l="l" t="t" r="r" b="b"/>
              <a:pathLst>
                <a:path w="2296575" h="1114032">
                  <a:moveTo>
                    <a:pt x="30526" y="0"/>
                  </a:moveTo>
                  <a:lnTo>
                    <a:pt x="2266050" y="0"/>
                  </a:lnTo>
                  <a:cubicBezTo>
                    <a:pt x="2282909" y="0"/>
                    <a:pt x="2296575" y="13667"/>
                    <a:pt x="2296575" y="30526"/>
                  </a:cubicBezTo>
                  <a:lnTo>
                    <a:pt x="2296575" y="1083506"/>
                  </a:lnTo>
                  <a:cubicBezTo>
                    <a:pt x="2296575" y="1100365"/>
                    <a:pt x="2282909" y="1114032"/>
                    <a:pt x="2266050" y="1114032"/>
                  </a:cubicBezTo>
                  <a:lnTo>
                    <a:pt x="30526" y="1114032"/>
                  </a:lnTo>
                  <a:cubicBezTo>
                    <a:pt x="13667" y="1114032"/>
                    <a:pt x="0" y="1100365"/>
                    <a:pt x="0" y="1083506"/>
                  </a:cubicBezTo>
                  <a:lnTo>
                    <a:pt x="0" y="30526"/>
                  </a:lnTo>
                  <a:cubicBezTo>
                    <a:pt x="0" y="13667"/>
                    <a:pt x="13667" y="0"/>
                    <a:pt x="30526" y="0"/>
                  </a:cubicBezTo>
                  <a:close/>
                </a:path>
              </a:pathLst>
            </a:custGeom>
            <a:solidFill>
              <a:srgbClr val="000000">
                <a:alpha val="0"/>
              </a:srgbClr>
            </a:solidFill>
            <a:ln w="95250" cap="rnd">
              <a:solidFill>
                <a:srgbClr val="F28A57"/>
              </a:solidFill>
              <a:prstDash val="dash"/>
              <a:round/>
            </a:ln>
          </p:spPr>
        </p:sp>
        <p:sp>
          <p:nvSpPr>
            <p:cNvPr id="8" name="TextBox 8"/>
            <p:cNvSpPr txBox="1"/>
            <p:nvPr/>
          </p:nvSpPr>
          <p:spPr>
            <a:xfrm>
              <a:off x="0" y="-38100"/>
              <a:ext cx="2296575" cy="1152132"/>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9" name="Freeform 9"/>
          <p:cNvSpPr/>
          <p:nvPr/>
        </p:nvSpPr>
        <p:spPr>
          <a:xfrm rot="688013">
            <a:off x="13344305" y="6942475"/>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10658901">
            <a:off x="-4281881" y="-3793170"/>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1797938">
            <a:off x="15334706" y="8835954"/>
            <a:ext cx="6413062" cy="5783416"/>
          </a:xfrm>
          <a:custGeom>
            <a:avLst/>
            <a:gdLst/>
            <a:ahLst/>
            <a:cxnLst/>
            <a:rect l="l" t="t" r="r" b="b"/>
            <a:pathLst>
              <a:path w="6413062" h="5783416">
                <a:moveTo>
                  <a:pt x="0" y="0"/>
                </a:moveTo>
                <a:lnTo>
                  <a:pt x="6413062" y="0"/>
                </a:lnTo>
                <a:lnTo>
                  <a:pt x="6413062" y="5783416"/>
                </a:lnTo>
                <a:lnTo>
                  <a:pt x="0" y="578341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1528344">
            <a:off x="-2927479" y="-1525490"/>
            <a:ext cx="4964665" cy="4477225"/>
          </a:xfrm>
          <a:custGeom>
            <a:avLst/>
            <a:gdLst/>
            <a:ahLst/>
            <a:cxnLst/>
            <a:rect l="l" t="t" r="r" b="b"/>
            <a:pathLst>
              <a:path w="4964665" h="4477225">
                <a:moveTo>
                  <a:pt x="0" y="0"/>
                </a:moveTo>
                <a:lnTo>
                  <a:pt x="4964666" y="0"/>
                </a:lnTo>
                <a:lnTo>
                  <a:pt x="4964666" y="4477225"/>
                </a:lnTo>
                <a:lnTo>
                  <a:pt x="0" y="447722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13"/>
          <p:cNvSpPr/>
          <p:nvPr/>
        </p:nvSpPr>
        <p:spPr>
          <a:xfrm rot="8846498">
            <a:off x="505430" y="7668438"/>
            <a:ext cx="3114262" cy="2661279"/>
          </a:xfrm>
          <a:custGeom>
            <a:avLst/>
            <a:gdLst/>
            <a:ahLst/>
            <a:cxnLst/>
            <a:rect l="l" t="t" r="r" b="b"/>
            <a:pathLst>
              <a:path w="3114262" h="2661279">
                <a:moveTo>
                  <a:pt x="0" y="0"/>
                </a:moveTo>
                <a:lnTo>
                  <a:pt x="3114262" y="0"/>
                </a:lnTo>
                <a:lnTo>
                  <a:pt x="3114262" y="2661279"/>
                </a:lnTo>
                <a:lnTo>
                  <a:pt x="0" y="266127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4" name="Freeform 14"/>
          <p:cNvSpPr/>
          <p:nvPr/>
        </p:nvSpPr>
        <p:spPr>
          <a:xfrm rot="6087804">
            <a:off x="15522542" y="244522"/>
            <a:ext cx="1405794" cy="2645625"/>
          </a:xfrm>
          <a:custGeom>
            <a:avLst/>
            <a:gdLst/>
            <a:ahLst/>
            <a:cxnLst/>
            <a:rect l="l" t="t" r="r" b="b"/>
            <a:pathLst>
              <a:path w="1405794" h="2645625">
                <a:moveTo>
                  <a:pt x="0" y="0"/>
                </a:moveTo>
                <a:lnTo>
                  <a:pt x="1405794" y="0"/>
                </a:lnTo>
                <a:lnTo>
                  <a:pt x="1405794" y="2645626"/>
                </a:lnTo>
                <a:lnTo>
                  <a:pt x="0" y="2645626"/>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grpSp>
        <p:nvGrpSpPr>
          <p:cNvPr id="15" name="Group 15"/>
          <p:cNvGrpSpPr>
            <a:grpSpLocks noChangeAspect="1"/>
          </p:cNvGrpSpPr>
          <p:nvPr/>
        </p:nvGrpSpPr>
        <p:grpSpPr>
          <a:xfrm>
            <a:off x="3295380" y="3238695"/>
            <a:ext cx="3903992" cy="5246370"/>
            <a:chOff x="0" y="0"/>
            <a:chExt cx="3663950" cy="4923790"/>
          </a:xfrm>
        </p:grpSpPr>
        <p:sp>
          <p:nvSpPr>
            <p:cNvPr id="16" name="Freeform 16"/>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16"/>
              <a:stretch>
                <a:fillRect t="-5608" b="-5608"/>
              </a:stretch>
            </a:blipFill>
          </p:spPr>
        </p:sp>
        <p:sp>
          <p:nvSpPr>
            <p:cNvPr id="17" name="Freeform 17"/>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842C"/>
            </a:solidFill>
          </p:spPr>
        </p:sp>
      </p:grpSp>
      <p:sp>
        <p:nvSpPr>
          <p:cNvPr id="19" name="TextBox 19"/>
          <p:cNvSpPr txBox="1"/>
          <p:nvPr/>
        </p:nvSpPr>
        <p:spPr>
          <a:xfrm>
            <a:off x="8189940" y="3538595"/>
            <a:ext cx="6342688" cy="4431983"/>
          </a:xfrm>
          <a:prstGeom prst="rect">
            <a:avLst/>
          </a:prstGeom>
        </p:spPr>
        <p:txBody>
          <a:bodyPr lIns="0" tIns="0" rIns="0" bIns="0" rtlCol="0" anchor="t">
            <a:spAutoFit/>
          </a:bodyPr>
          <a:lstStyle/>
          <a:p>
            <a:pPr algn="ctr"/>
            <a:r>
              <a:rPr lang="vi-VN" sz="7200" b="1">
                <a:latin typeface="Times New Roman" panose="02020603050405020304" pitchFamily="18" charset="0"/>
                <a:cs typeface="Times New Roman" panose="02020603050405020304" pitchFamily="18" charset="0"/>
              </a:rPr>
              <a:t>PHIẾU ĐÁNH GIÁ VÀ KIỂM TRA QUÁ TRÌNH NGHE</a:t>
            </a:r>
            <a:endParaRPr lang="en-GB" sz="7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59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2" name="Freeform 2"/>
          <p:cNvSpPr/>
          <p:nvPr/>
        </p:nvSpPr>
        <p:spPr>
          <a:xfrm>
            <a:off x="-390819" y="-4276745"/>
            <a:ext cx="20082250" cy="20082250"/>
          </a:xfrm>
          <a:custGeom>
            <a:avLst/>
            <a:gdLst/>
            <a:ahLst/>
            <a:cxnLst/>
            <a:rect l="l" t="t" r="r" b="b"/>
            <a:pathLst>
              <a:path w="20082250" h="20082250">
                <a:moveTo>
                  <a:pt x="0" y="0"/>
                </a:moveTo>
                <a:lnTo>
                  <a:pt x="20082250" y="0"/>
                </a:lnTo>
                <a:lnTo>
                  <a:pt x="20082250" y="20082250"/>
                </a:lnTo>
                <a:lnTo>
                  <a:pt x="0" y="2008225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3" name="Group 3"/>
          <p:cNvGrpSpPr/>
          <p:nvPr/>
        </p:nvGrpSpPr>
        <p:grpSpPr>
          <a:xfrm>
            <a:off x="914400" y="1790700"/>
            <a:ext cx="16916400" cy="8130558"/>
            <a:chOff x="0" y="0"/>
            <a:chExt cx="2514648" cy="1289921"/>
          </a:xfrm>
        </p:grpSpPr>
        <p:sp>
          <p:nvSpPr>
            <p:cNvPr id="4" name="Freeform 4"/>
            <p:cNvSpPr/>
            <p:nvPr/>
          </p:nvSpPr>
          <p:spPr>
            <a:xfrm>
              <a:off x="0" y="0"/>
              <a:ext cx="2514648" cy="1289921"/>
            </a:xfrm>
            <a:custGeom>
              <a:avLst/>
              <a:gdLst/>
              <a:ahLst/>
              <a:cxnLst/>
              <a:rect l="l" t="t" r="r" b="b"/>
              <a:pathLst>
                <a:path w="2514648" h="1289921">
                  <a:moveTo>
                    <a:pt x="31486" y="0"/>
                  </a:moveTo>
                  <a:lnTo>
                    <a:pt x="2483162" y="0"/>
                  </a:lnTo>
                  <a:cubicBezTo>
                    <a:pt x="2500551" y="0"/>
                    <a:pt x="2514648" y="14097"/>
                    <a:pt x="2514648" y="31486"/>
                  </a:cubicBezTo>
                  <a:lnTo>
                    <a:pt x="2514648" y="1258435"/>
                  </a:lnTo>
                  <a:cubicBezTo>
                    <a:pt x="2514648" y="1266786"/>
                    <a:pt x="2511330" y="1274794"/>
                    <a:pt x="2505426" y="1280699"/>
                  </a:cubicBezTo>
                  <a:cubicBezTo>
                    <a:pt x="2499521" y="1286604"/>
                    <a:pt x="2491512" y="1289921"/>
                    <a:pt x="2483162" y="1289921"/>
                  </a:cubicBezTo>
                  <a:lnTo>
                    <a:pt x="31486" y="1289921"/>
                  </a:lnTo>
                  <a:cubicBezTo>
                    <a:pt x="23135" y="1289921"/>
                    <a:pt x="15127" y="1286604"/>
                    <a:pt x="9222" y="1280699"/>
                  </a:cubicBezTo>
                  <a:cubicBezTo>
                    <a:pt x="3317" y="1274794"/>
                    <a:pt x="0" y="1266786"/>
                    <a:pt x="0" y="1258435"/>
                  </a:cubicBezTo>
                  <a:lnTo>
                    <a:pt x="0" y="31486"/>
                  </a:lnTo>
                  <a:cubicBezTo>
                    <a:pt x="0" y="23135"/>
                    <a:pt x="3317" y="15127"/>
                    <a:pt x="9222" y="9222"/>
                  </a:cubicBezTo>
                  <a:cubicBezTo>
                    <a:pt x="15127" y="3317"/>
                    <a:pt x="23135" y="0"/>
                    <a:pt x="31486" y="0"/>
                  </a:cubicBezTo>
                  <a:close/>
                </a:path>
              </a:pathLst>
            </a:custGeom>
            <a:solidFill>
              <a:srgbClr val="FFC799"/>
            </a:solidFill>
          </p:spPr>
        </p:sp>
        <p:sp>
          <p:nvSpPr>
            <p:cNvPr id="5" name="TextBox 5"/>
            <p:cNvSpPr txBox="1"/>
            <p:nvPr/>
          </p:nvSpPr>
          <p:spPr>
            <a:xfrm>
              <a:off x="0" y="-38100"/>
              <a:ext cx="2514648" cy="132802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a:off x="1219200" y="2171700"/>
            <a:ext cx="16306800" cy="7391399"/>
            <a:chOff x="0" y="0"/>
            <a:chExt cx="2296575" cy="1114032"/>
          </a:xfrm>
        </p:grpSpPr>
        <p:sp>
          <p:nvSpPr>
            <p:cNvPr id="7" name="Freeform 7"/>
            <p:cNvSpPr/>
            <p:nvPr/>
          </p:nvSpPr>
          <p:spPr>
            <a:xfrm>
              <a:off x="0" y="0"/>
              <a:ext cx="2296575" cy="1114032"/>
            </a:xfrm>
            <a:custGeom>
              <a:avLst/>
              <a:gdLst/>
              <a:ahLst/>
              <a:cxnLst/>
              <a:rect l="l" t="t" r="r" b="b"/>
              <a:pathLst>
                <a:path w="2296575" h="1114032">
                  <a:moveTo>
                    <a:pt x="34475" y="0"/>
                  </a:moveTo>
                  <a:lnTo>
                    <a:pt x="2262100" y="0"/>
                  </a:lnTo>
                  <a:cubicBezTo>
                    <a:pt x="2271243" y="0"/>
                    <a:pt x="2280012" y="3632"/>
                    <a:pt x="2286478" y="10098"/>
                  </a:cubicBezTo>
                  <a:cubicBezTo>
                    <a:pt x="2292943" y="16563"/>
                    <a:pt x="2296575" y="25332"/>
                    <a:pt x="2296575" y="34475"/>
                  </a:cubicBezTo>
                  <a:lnTo>
                    <a:pt x="2296575" y="1079556"/>
                  </a:lnTo>
                  <a:cubicBezTo>
                    <a:pt x="2296575" y="1088700"/>
                    <a:pt x="2292943" y="1097469"/>
                    <a:pt x="2286478" y="1103934"/>
                  </a:cubicBezTo>
                  <a:cubicBezTo>
                    <a:pt x="2280012" y="1110399"/>
                    <a:pt x="2271243" y="1114032"/>
                    <a:pt x="2262100" y="1114032"/>
                  </a:cubicBezTo>
                  <a:lnTo>
                    <a:pt x="34475" y="1114032"/>
                  </a:lnTo>
                  <a:cubicBezTo>
                    <a:pt x="15435" y="1114032"/>
                    <a:pt x="0" y="1098597"/>
                    <a:pt x="0" y="1079556"/>
                  </a:cubicBezTo>
                  <a:lnTo>
                    <a:pt x="0" y="34475"/>
                  </a:lnTo>
                  <a:cubicBezTo>
                    <a:pt x="0" y="25332"/>
                    <a:pt x="3632" y="16563"/>
                    <a:pt x="10098" y="10098"/>
                  </a:cubicBezTo>
                  <a:cubicBezTo>
                    <a:pt x="16563" y="3632"/>
                    <a:pt x="25332" y="0"/>
                    <a:pt x="34475" y="0"/>
                  </a:cubicBezTo>
                  <a:close/>
                </a:path>
              </a:pathLst>
            </a:custGeom>
            <a:solidFill>
              <a:srgbClr val="000000">
                <a:alpha val="0"/>
              </a:srgbClr>
            </a:solidFill>
            <a:ln w="95250" cap="rnd">
              <a:solidFill>
                <a:srgbClr val="FFF9F1"/>
              </a:solidFill>
              <a:prstDash val="dash"/>
              <a:round/>
            </a:ln>
          </p:spPr>
        </p:sp>
        <p:sp>
          <p:nvSpPr>
            <p:cNvPr id="8" name="TextBox 8"/>
            <p:cNvSpPr txBox="1"/>
            <p:nvPr/>
          </p:nvSpPr>
          <p:spPr>
            <a:xfrm>
              <a:off x="0" y="-38100"/>
              <a:ext cx="2296575" cy="1152132"/>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9" name="Freeform 9"/>
          <p:cNvSpPr/>
          <p:nvPr/>
        </p:nvSpPr>
        <p:spPr>
          <a:xfrm rot="-3978611">
            <a:off x="14425605" y="-3468155"/>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0" name="Freeform 10"/>
          <p:cNvSpPr/>
          <p:nvPr/>
        </p:nvSpPr>
        <p:spPr>
          <a:xfrm rot="8269856">
            <a:off x="-5282680" y="-1749006"/>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1" name="Freeform 11"/>
          <p:cNvSpPr/>
          <p:nvPr/>
        </p:nvSpPr>
        <p:spPr>
          <a:xfrm rot="-1989010">
            <a:off x="16184615" y="-1922707"/>
            <a:ext cx="6413062" cy="5783416"/>
          </a:xfrm>
          <a:custGeom>
            <a:avLst/>
            <a:gdLst/>
            <a:ahLst/>
            <a:cxnLst/>
            <a:rect l="l" t="t" r="r" b="b"/>
            <a:pathLst>
              <a:path w="6413062" h="5783416">
                <a:moveTo>
                  <a:pt x="0" y="0"/>
                </a:moveTo>
                <a:lnTo>
                  <a:pt x="6413062" y="0"/>
                </a:lnTo>
                <a:lnTo>
                  <a:pt x="6413062" y="5783416"/>
                </a:lnTo>
                <a:lnTo>
                  <a:pt x="0" y="578341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2" name="Freeform 12"/>
          <p:cNvSpPr/>
          <p:nvPr/>
        </p:nvSpPr>
        <p:spPr>
          <a:xfrm rot="-860700">
            <a:off x="-3523375" y="694466"/>
            <a:ext cx="4964665" cy="4477225"/>
          </a:xfrm>
          <a:custGeom>
            <a:avLst/>
            <a:gdLst/>
            <a:ahLst/>
            <a:cxnLst/>
            <a:rect l="l" t="t" r="r" b="b"/>
            <a:pathLst>
              <a:path w="4964665" h="4477225">
                <a:moveTo>
                  <a:pt x="0" y="0"/>
                </a:moveTo>
                <a:lnTo>
                  <a:pt x="4964666" y="0"/>
                </a:lnTo>
                <a:lnTo>
                  <a:pt x="4964666" y="4477225"/>
                </a:lnTo>
                <a:lnTo>
                  <a:pt x="0" y="4477225"/>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3" name="Freeform 13"/>
          <p:cNvSpPr/>
          <p:nvPr/>
        </p:nvSpPr>
        <p:spPr>
          <a:xfrm>
            <a:off x="16009663" y="6627483"/>
            <a:ext cx="3409671" cy="3659517"/>
          </a:xfrm>
          <a:custGeom>
            <a:avLst/>
            <a:gdLst/>
            <a:ahLst/>
            <a:cxnLst/>
            <a:rect l="l" t="t" r="r" b="b"/>
            <a:pathLst>
              <a:path w="3409671" h="3659517">
                <a:moveTo>
                  <a:pt x="0" y="0"/>
                </a:moveTo>
                <a:lnTo>
                  <a:pt x="3409671" y="0"/>
                </a:lnTo>
                <a:lnTo>
                  <a:pt x="3409671" y="3659518"/>
                </a:lnTo>
                <a:lnTo>
                  <a:pt x="0" y="365951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4" name="Freeform 14"/>
          <p:cNvSpPr/>
          <p:nvPr/>
        </p:nvSpPr>
        <p:spPr>
          <a:xfrm>
            <a:off x="-438310" y="6497320"/>
            <a:ext cx="1949502" cy="3659517"/>
          </a:xfrm>
          <a:custGeom>
            <a:avLst/>
            <a:gdLst/>
            <a:ahLst/>
            <a:cxnLst/>
            <a:rect l="l" t="t" r="r" b="b"/>
            <a:pathLst>
              <a:path w="1949502" h="3659517">
                <a:moveTo>
                  <a:pt x="0" y="0"/>
                </a:moveTo>
                <a:lnTo>
                  <a:pt x="1949501" y="0"/>
                </a:lnTo>
                <a:lnTo>
                  <a:pt x="1949501" y="3659517"/>
                </a:lnTo>
                <a:lnTo>
                  <a:pt x="0" y="3659517"/>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graphicFrame>
        <p:nvGraphicFramePr>
          <p:cNvPr id="16" name="Table 15"/>
          <p:cNvGraphicFramePr>
            <a:graphicFrameLocks noGrp="1"/>
          </p:cNvGraphicFramePr>
          <p:nvPr>
            <p:extLst>
              <p:ext uri="{D42A27DB-BD31-4B8C-83A1-F6EECF244321}">
                <p14:modId xmlns:p14="http://schemas.microsoft.com/office/powerpoint/2010/main" val="4243438613"/>
              </p:ext>
            </p:extLst>
          </p:nvPr>
        </p:nvGraphicFramePr>
        <p:xfrm>
          <a:off x="1219200" y="2496153"/>
          <a:ext cx="15925799" cy="6940296"/>
        </p:xfrm>
        <a:graphic>
          <a:graphicData uri="http://schemas.openxmlformats.org/drawingml/2006/table">
            <a:tbl>
              <a:tblPr firstRow="1" firstCol="1" bandRow="1"/>
              <a:tblGrid>
                <a:gridCol w="1143000"/>
                <a:gridCol w="11587557"/>
                <a:gridCol w="1694049"/>
                <a:gridCol w="1283032"/>
                <a:gridCol w="218161"/>
              </a:tblGrid>
              <a:tr h="227809">
                <a:tc rowSpan="2">
                  <a:txBody>
                    <a:bodyPr/>
                    <a:lstStyle/>
                    <a:p>
                      <a:pPr algn="ctr">
                        <a:lnSpc>
                          <a:spcPct val="115000"/>
                        </a:lnSpc>
                        <a:spcAft>
                          <a:spcPts val="0"/>
                        </a:spcAft>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Nội dung đánh giá</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Kết quả</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455617">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27809">
                <a:tc gridSpan="2">
                  <a:txBody>
                    <a:bodyPr/>
                    <a:lstStyle/>
                    <a:p>
                      <a:pPr algn="ctr">
                        <a:lnSpc>
                          <a:spcPct val="115000"/>
                        </a:lnSpc>
                        <a:spcAft>
                          <a:spcPts val="0"/>
                        </a:spcAft>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ĐÁNH GIÁ QUÁ TRÌNH NGHE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just">
                        <a:lnSpc>
                          <a:spcPct val="115000"/>
                        </a:lnSpc>
                        <a:spcAft>
                          <a:spcPts val="0"/>
                        </a:spcAf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27809">
                <a:tc>
                  <a:txBody>
                    <a:bodyPr/>
                    <a:lstStyle/>
                    <a:p>
                      <a:pPr algn="ctr">
                        <a:lnSpc>
                          <a:spcPct val="115000"/>
                        </a:lnSpc>
                        <a:spcAft>
                          <a:spcPts val="0"/>
                        </a:spcAf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 độ nghe: tập trung và tôn trọng người nói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27809">
                <a:tc>
                  <a:txBody>
                    <a:bodyPr/>
                    <a:lstStyle/>
                    <a:p>
                      <a:pPr algn="ctr">
                        <a:lnSpc>
                          <a:spcPct val="115000"/>
                        </a:lnSpc>
                        <a:spcAft>
                          <a:spcPts val="0"/>
                        </a:spcAf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Tích cực ghi chép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27809">
                <a:tc>
                  <a:txBody>
                    <a:bodyPr/>
                    <a:lstStyle/>
                    <a:p>
                      <a:pPr algn="ctr">
                        <a:lnSpc>
                          <a:spcPct val="115000"/>
                        </a:lnSpc>
                        <a:spcAft>
                          <a:spcPts val="0"/>
                        </a:spcAf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Câu hỏi phản biện đã hướng đến vấn đề chính của bài nói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1139043">
                <a:tc>
                  <a:txBody>
                    <a:bodyPr/>
                    <a:lstStyle/>
                    <a:p>
                      <a:pPr algn="ctr">
                        <a:lnSpc>
                          <a:spcPct val="115000"/>
                        </a:lnSpc>
                        <a:spcAft>
                          <a:spcPts val="0"/>
                        </a:spcAf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KIỂM TRA KẾT QUẢ NGHE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Nội dung nghe và ghi chép lại đã chính </a:t>
                      </a:r>
                      <a:r>
                        <a:rPr lang="en-US" sz="3600" smtClean="0">
                          <a:effectLst/>
                          <a:latin typeface="Times New Roman" panose="02020603050405020304" pitchFamily="18" charset="0"/>
                          <a:ea typeface="Times New Roman" panose="02020603050405020304" pitchFamily="18" charset="0"/>
                          <a:cs typeface="Times New Roman" panose="02020603050405020304" pitchFamily="18" charset="0"/>
                        </a:rPr>
                        <a:t>xác...........................................</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Thu hoạch được những gì về nội dung và cách thức giới thiệu một tác phẩm truyện? </a:t>
                      </a:r>
                      <a:r>
                        <a:rPr lang="en-US" sz="36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6528662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2" name="Freeform 2"/>
          <p:cNvSpPr/>
          <p:nvPr/>
        </p:nvSpPr>
        <p:spPr>
          <a:xfrm>
            <a:off x="-899745" y="-5216965"/>
            <a:ext cx="20082250" cy="20082250"/>
          </a:xfrm>
          <a:custGeom>
            <a:avLst/>
            <a:gdLst/>
            <a:ahLst/>
            <a:cxnLst/>
            <a:rect l="l" t="t" r="r" b="b"/>
            <a:pathLst>
              <a:path w="20082250" h="20082250">
                <a:moveTo>
                  <a:pt x="0" y="0"/>
                </a:moveTo>
                <a:lnTo>
                  <a:pt x="20082250" y="0"/>
                </a:lnTo>
                <a:lnTo>
                  <a:pt x="20082250" y="20082250"/>
                </a:lnTo>
                <a:lnTo>
                  <a:pt x="0" y="20082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062561" y="2229364"/>
            <a:ext cx="14162878" cy="7265032"/>
            <a:chOff x="0" y="0"/>
            <a:chExt cx="2514648" cy="1289921"/>
          </a:xfrm>
        </p:grpSpPr>
        <p:sp>
          <p:nvSpPr>
            <p:cNvPr id="4" name="Freeform 4"/>
            <p:cNvSpPr/>
            <p:nvPr/>
          </p:nvSpPr>
          <p:spPr>
            <a:xfrm>
              <a:off x="0" y="0"/>
              <a:ext cx="2514648" cy="1289921"/>
            </a:xfrm>
            <a:custGeom>
              <a:avLst/>
              <a:gdLst/>
              <a:ahLst/>
              <a:cxnLst/>
              <a:rect l="l" t="t" r="r" b="b"/>
              <a:pathLst>
                <a:path w="2514648" h="1289921">
                  <a:moveTo>
                    <a:pt x="27878" y="0"/>
                  </a:moveTo>
                  <a:lnTo>
                    <a:pt x="2486769" y="0"/>
                  </a:lnTo>
                  <a:cubicBezTo>
                    <a:pt x="2494163" y="0"/>
                    <a:pt x="2501254" y="2937"/>
                    <a:pt x="2506482" y="8165"/>
                  </a:cubicBezTo>
                  <a:cubicBezTo>
                    <a:pt x="2511710" y="13394"/>
                    <a:pt x="2514648" y="20485"/>
                    <a:pt x="2514648" y="27878"/>
                  </a:cubicBezTo>
                  <a:lnTo>
                    <a:pt x="2514648" y="1262043"/>
                  </a:lnTo>
                  <a:cubicBezTo>
                    <a:pt x="2514648" y="1269436"/>
                    <a:pt x="2511710" y="1276528"/>
                    <a:pt x="2506482" y="1281756"/>
                  </a:cubicBezTo>
                  <a:cubicBezTo>
                    <a:pt x="2501254" y="1286984"/>
                    <a:pt x="2494163" y="1289921"/>
                    <a:pt x="2486769" y="1289921"/>
                  </a:cubicBezTo>
                  <a:lnTo>
                    <a:pt x="27878" y="1289921"/>
                  </a:lnTo>
                  <a:cubicBezTo>
                    <a:pt x="20485" y="1289921"/>
                    <a:pt x="13394" y="1286984"/>
                    <a:pt x="8165" y="1281756"/>
                  </a:cubicBezTo>
                  <a:cubicBezTo>
                    <a:pt x="2937" y="1276528"/>
                    <a:pt x="0" y="1269436"/>
                    <a:pt x="0" y="1262043"/>
                  </a:cubicBezTo>
                  <a:lnTo>
                    <a:pt x="0" y="27878"/>
                  </a:lnTo>
                  <a:cubicBezTo>
                    <a:pt x="0" y="20485"/>
                    <a:pt x="2937" y="13394"/>
                    <a:pt x="8165" y="8165"/>
                  </a:cubicBezTo>
                  <a:cubicBezTo>
                    <a:pt x="13394" y="2937"/>
                    <a:pt x="20485" y="0"/>
                    <a:pt x="27878" y="0"/>
                  </a:cubicBezTo>
                  <a:close/>
                </a:path>
              </a:pathLst>
            </a:custGeom>
            <a:solidFill>
              <a:srgbClr val="FFF8E8"/>
            </a:solidFill>
          </p:spPr>
        </p:sp>
        <p:sp>
          <p:nvSpPr>
            <p:cNvPr id="5" name="TextBox 5"/>
            <p:cNvSpPr txBox="1"/>
            <p:nvPr/>
          </p:nvSpPr>
          <p:spPr>
            <a:xfrm>
              <a:off x="0" y="-38100"/>
              <a:ext cx="2514648" cy="132802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a:off x="2674050" y="2724682"/>
            <a:ext cx="12934661" cy="6274396"/>
            <a:chOff x="0" y="0"/>
            <a:chExt cx="2296575" cy="1114032"/>
          </a:xfrm>
        </p:grpSpPr>
        <p:sp>
          <p:nvSpPr>
            <p:cNvPr id="7" name="Freeform 7"/>
            <p:cNvSpPr/>
            <p:nvPr/>
          </p:nvSpPr>
          <p:spPr>
            <a:xfrm>
              <a:off x="0" y="0"/>
              <a:ext cx="2296575" cy="1114032"/>
            </a:xfrm>
            <a:custGeom>
              <a:avLst/>
              <a:gdLst/>
              <a:ahLst/>
              <a:cxnLst/>
              <a:rect l="l" t="t" r="r" b="b"/>
              <a:pathLst>
                <a:path w="2296575" h="1114032">
                  <a:moveTo>
                    <a:pt x="30526" y="0"/>
                  </a:moveTo>
                  <a:lnTo>
                    <a:pt x="2266050" y="0"/>
                  </a:lnTo>
                  <a:cubicBezTo>
                    <a:pt x="2282909" y="0"/>
                    <a:pt x="2296575" y="13667"/>
                    <a:pt x="2296575" y="30526"/>
                  </a:cubicBezTo>
                  <a:lnTo>
                    <a:pt x="2296575" y="1083506"/>
                  </a:lnTo>
                  <a:cubicBezTo>
                    <a:pt x="2296575" y="1100365"/>
                    <a:pt x="2282909" y="1114032"/>
                    <a:pt x="2266050" y="1114032"/>
                  </a:cubicBezTo>
                  <a:lnTo>
                    <a:pt x="30526" y="1114032"/>
                  </a:lnTo>
                  <a:cubicBezTo>
                    <a:pt x="13667" y="1114032"/>
                    <a:pt x="0" y="1100365"/>
                    <a:pt x="0" y="1083506"/>
                  </a:cubicBezTo>
                  <a:lnTo>
                    <a:pt x="0" y="30526"/>
                  </a:lnTo>
                  <a:cubicBezTo>
                    <a:pt x="0" y="13667"/>
                    <a:pt x="13667" y="0"/>
                    <a:pt x="30526" y="0"/>
                  </a:cubicBezTo>
                  <a:close/>
                </a:path>
              </a:pathLst>
            </a:custGeom>
            <a:solidFill>
              <a:srgbClr val="000000">
                <a:alpha val="0"/>
              </a:srgbClr>
            </a:solidFill>
            <a:ln w="95250" cap="rnd">
              <a:solidFill>
                <a:srgbClr val="F28A57"/>
              </a:solidFill>
              <a:prstDash val="dash"/>
              <a:round/>
            </a:ln>
          </p:spPr>
        </p:sp>
        <p:sp>
          <p:nvSpPr>
            <p:cNvPr id="8" name="TextBox 8"/>
            <p:cNvSpPr txBox="1"/>
            <p:nvPr/>
          </p:nvSpPr>
          <p:spPr>
            <a:xfrm>
              <a:off x="0" y="-38100"/>
              <a:ext cx="2296575" cy="1152132"/>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9" name="Freeform 9"/>
          <p:cNvSpPr/>
          <p:nvPr/>
        </p:nvSpPr>
        <p:spPr>
          <a:xfrm rot="688013">
            <a:off x="13344305" y="6942475"/>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10658901">
            <a:off x="-4281881" y="-3793170"/>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1797938">
            <a:off x="15334706" y="8835954"/>
            <a:ext cx="6413062" cy="5783416"/>
          </a:xfrm>
          <a:custGeom>
            <a:avLst/>
            <a:gdLst/>
            <a:ahLst/>
            <a:cxnLst/>
            <a:rect l="l" t="t" r="r" b="b"/>
            <a:pathLst>
              <a:path w="6413062" h="5783416">
                <a:moveTo>
                  <a:pt x="0" y="0"/>
                </a:moveTo>
                <a:lnTo>
                  <a:pt x="6413062" y="0"/>
                </a:lnTo>
                <a:lnTo>
                  <a:pt x="6413062" y="5783416"/>
                </a:lnTo>
                <a:lnTo>
                  <a:pt x="0" y="578341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1528344">
            <a:off x="-2927479" y="-1525490"/>
            <a:ext cx="4964665" cy="4477225"/>
          </a:xfrm>
          <a:custGeom>
            <a:avLst/>
            <a:gdLst/>
            <a:ahLst/>
            <a:cxnLst/>
            <a:rect l="l" t="t" r="r" b="b"/>
            <a:pathLst>
              <a:path w="4964665" h="4477225">
                <a:moveTo>
                  <a:pt x="0" y="0"/>
                </a:moveTo>
                <a:lnTo>
                  <a:pt x="4964666" y="0"/>
                </a:lnTo>
                <a:lnTo>
                  <a:pt x="4964666" y="4477225"/>
                </a:lnTo>
                <a:lnTo>
                  <a:pt x="0" y="447722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13"/>
          <p:cNvSpPr/>
          <p:nvPr/>
        </p:nvSpPr>
        <p:spPr>
          <a:xfrm rot="8846498">
            <a:off x="505430" y="7668438"/>
            <a:ext cx="3114262" cy="2661279"/>
          </a:xfrm>
          <a:custGeom>
            <a:avLst/>
            <a:gdLst/>
            <a:ahLst/>
            <a:cxnLst/>
            <a:rect l="l" t="t" r="r" b="b"/>
            <a:pathLst>
              <a:path w="3114262" h="2661279">
                <a:moveTo>
                  <a:pt x="0" y="0"/>
                </a:moveTo>
                <a:lnTo>
                  <a:pt x="3114262" y="0"/>
                </a:lnTo>
                <a:lnTo>
                  <a:pt x="3114262" y="2661279"/>
                </a:lnTo>
                <a:lnTo>
                  <a:pt x="0" y="266127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4" name="Freeform 14"/>
          <p:cNvSpPr/>
          <p:nvPr/>
        </p:nvSpPr>
        <p:spPr>
          <a:xfrm rot="6087804">
            <a:off x="15522542" y="244522"/>
            <a:ext cx="1405794" cy="2645625"/>
          </a:xfrm>
          <a:custGeom>
            <a:avLst/>
            <a:gdLst/>
            <a:ahLst/>
            <a:cxnLst/>
            <a:rect l="l" t="t" r="r" b="b"/>
            <a:pathLst>
              <a:path w="1405794" h="2645625">
                <a:moveTo>
                  <a:pt x="0" y="0"/>
                </a:moveTo>
                <a:lnTo>
                  <a:pt x="1405794" y="0"/>
                </a:lnTo>
                <a:lnTo>
                  <a:pt x="1405794" y="2645626"/>
                </a:lnTo>
                <a:lnTo>
                  <a:pt x="0" y="2645626"/>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grpSp>
        <p:nvGrpSpPr>
          <p:cNvPr id="15" name="Group 15"/>
          <p:cNvGrpSpPr>
            <a:grpSpLocks noChangeAspect="1"/>
          </p:cNvGrpSpPr>
          <p:nvPr/>
        </p:nvGrpSpPr>
        <p:grpSpPr>
          <a:xfrm>
            <a:off x="3295380" y="3238695"/>
            <a:ext cx="3903992" cy="5246370"/>
            <a:chOff x="0" y="0"/>
            <a:chExt cx="3663950" cy="4923790"/>
          </a:xfrm>
        </p:grpSpPr>
        <p:sp>
          <p:nvSpPr>
            <p:cNvPr id="16" name="Freeform 16"/>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16"/>
              <a:stretch>
                <a:fillRect t="-5608" b="-5608"/>
              </a:stretch>
            </a:blipFill>
          </p:spPr>
        </p:sp>
        <p:sp>
          <p:nvSpPr>
            <p:cNvPr id="17" name="Freeform 17"/>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842C"/>
            </a:solidFill>
          </p:spPr>
        </p:sp>
      </p:grpSp>
      <p:sp>
        <p:nvSpPr>
          <p:cNvPr id="19" name="TextBox 19"/>
          <p:cNvSpPr txBox="1"/>
          <p:nvPr/>
        </p:nvSpPr>
        <p:spPr>
          <a:xfrm>
            <a:off x="7338333" y="3214522"/>
            <a:ext cx="7450985" cy="4431983"/>
          </a:xfrm>
          <a:prstGeom prst="rect">
            <a:avLst/>
          </a:prstGeom>
        </p:spPr>
        <p:txBody>
          <a:bodyPr wrap="square" lIns="0" tIns="0" rIns="0" bIns="0" rtlCol="0" anchor="t">
            <a:spAutoFit/>
          </a:bodyPr>
          <a:lstStyle/>
          <a:p>
            <a:pPr algn="ctr"/>
            <a:r>
              <a:rPr lang="en-US" sz="7200" b="1">
                <a:latin typeface="Times New Roman" panose="02020603050405020304" pitchFamily="18" charset="0"/>
                <a:cs typeface="Times New Roman" panose="02020603050405020304" pitchFamily="18" charset="0"/>
              </a:rPr>
              <a:t>c. Dàn ý bài </a:t>
            </a:r>
            <a:r>
              <a:rPr lang="vi-VN" sz="7200" b="1">
                <a:latin typeface="Times New Roman" panose="02020603050405020304" pitchFamily="18" charset="0"/>
                <a:cs typeface="Times New Roman" panose="02020603050405020304" pitchFamily="18" charset="0"/>
              </a:rPr>
              <a:t>thuyết trình bài giới thiệu về một vấn đề của tác phẩm văn học</a:t>
            </a:r>
            <a:endParaRPr lang="en-GB" sz="7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86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2" name="Freeform 2"/>
          <p:cNvSpPr/>
          <p:nvPr/>
        </p:nvSpPr>
        <p:spPr>
          <a:xfrm>
            <a:off x="-390819" y="-4276745"/>
            <a:ext cx="20082250" cy="20082250"/>
          </a:xfrm>
          <a:custGeom>
            <a:avLst/>
            <a:gdLst/>
            <a:ahLst/>
            <a:cxnLst/>
            <a:rect l="l" t="t" r="r" b="b"/>
            <a:pathLst>
              <a:path w="20082250" h="20082250">
                <a:moveTo>
                  <a:pt x="0" y="0"/>
                </a:moveTo>
                <a:lnTo>
                  <a:pt x="20082250" y="0"/>
                </a:lnTo>
                <a:lnTo>
                  <a:pt x="20082250" y="20082250"/>
                </a:lnTo>
                <a:lnTo>
                  <a:pt x="0" y="2008225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3" name="Group 3"/>
          <p:cNvGrpSpPr/>
          <p:nvPr/>
        </p:nvGrpSpPr>
        <p:grpSpPr>
          <a:xfrm>
            <a:off x="914400" y="1333500"/>
            <a:ext cx="16916400" cy="8587758"/>
            <a:chOff x="0" y="0"/>
            <a:chExt cx="2514648" cy="1289921"/>
          </a:xfrm>
        </p:grpSpPr>
        <p:sp>
          <p:nvSpPr>
            <p:cNvPr id="4" name="Freeform 4"/>
            <p:cNvSpPr/>
            <p:nvPr/>
          </p:nvSpPr>
          <p:spPr>
            <a:xfrm>
              <a:off x="0" y="0"/>
              <a:ext cx="2514648" cy="1289921"/>
            </a:xfrm>
            <a:custGeom>
              <a:avLst/>
              <a:gdLst/>
              <a:ahLst/>
              <a:cxnLst/>
              <a:rect l="l" t="t" r="r" b="b"/>
              <a:pathLst>
                <a:path w="2514648" h="1289921">
                  <a:moveTo>
                    <a:pt x="31486" y="0"/>
                  </a:moveTo>
                  <a:lnTo>
                    <a:pt x="2483162" y="0"/>
                  </a:lnTo>
                  <a:cubicBezTo>
                    <a:pt x="2500551" y="0"/>
                    <a:pt x="2514648" y="14097"/>
                    <a:pt x="2514648" y="31486"/>
                  </a:cubicBezTo>
                  <a:lnTo>
                    <a:pt x="2514648" y="1258435"/>
                  </a:lnTo>
                  <a:cubicBezTo>
                    <a:pt x="2514648" y="1266786"/>
                    <a:pt x="2511330" y="1274794"/>
                    <a:pt x="2505426" y="1280699"/>
                  </a:cubicBezTo>
                  <a:cubicBezTo>
                    <a:pt x="2499521" y="1286604"/>
                    <a:pt x="2491512" y="1289921"/>
                    <a:pt x="2483162" y="1289921"/>
                  </a:cubicBezTo>
                  <a:lnTo>
                    <a:pt x="31486" y="1289921"/>
                  </a:lnTo>
                  <a:cubicBezTo>
                    <a:pt x="23135" y="1289921"/>
                    <a:pt x="15127" y="1286604"/>
                    <a:pt x="9222" y="1280699"/>
                  </a:cubicBezTo>
                  <a:cubicBezTo>
                    <a:pt x="3317" y="1274794"/>
                    <a:pt x="0" y="1266786"/>
                    <a:pt x="0" y="1258435"/>
                  </a:cubicBezTo>
                  <a:lnTo>
                    <a:pt x="0" y="31486"/>
                  </a:lnTo>
                  <a:cubicBezTo>
                    <a:pt x="0" y="23135"/>
                    <a:pt x="3317" y="15127"/>
                    <a:pt x="9222" y="9222"/>
                  </a:cubicBezTo>
                  <a:cubicBezTo>
                    <a:pt x="15127" y="3317"/>
                    <a:pt x="23135" y="0"/>
                    <a:pt x="31486" y="0"/>
                  </a:cubicBezTo>
                  <a:close/>
                </a:path>
              </a:pathLst>
            </a:custGeom>
            <a:solidFill>
              <a:srgbClr val="FFC799"/>
            </a:solidFill>
          </p:spPr>
        </p:sp>
        <p:sp>
          <p:nvSpPr>
            <p:cNvPr id="5" name="TextBox 5"/>
            <p:cNvSpPr txBox="1"/>
            <p:nvPr/>
          </p:nvSpPr>
          <p:spPr>
            <a:xfrm>
              <a:off x="0" y="-38100"/>
              <a:ext cx="2514648" cy="132802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a:off x="1219200" y="1714500"/>
            <a:ext cx="16306800" cy="7848599"/>
            <a:chOff x="0" y="0"/>
            <a:chExt cx="2296575" cy="1114032"/>
          </a:xfrm>
        </p:grpSpPr>
        <p:sp>
          <p:nvSpPr>
            <p:cNvPr id="7" name="Freeform 7"/>
            <p:cNvSpPr/>
            <p:nvPr/>
          </p:nvSpPr>
          <p:spPr>
            <a:xfrm>
              <a:off x="0" y="0"/>
              <a:ext cx="2296575" cy="1114032"/>
            </a:xfrm>
            <a:custGeom>
              <a:avLst/>
              <a:gdLst/>
              <a:ahLst/>
              <a:cxnLst/>
              <a:rect l="l" t="t" r="r" b="b"/>
              <a:pathLst>
                <a:path w="2296575" h="1114032">
                  <a:moveTo>
                    <a:pt x="34475" y="0"/>
                  </a:moveTo>
                  <a:lnTo>
                    <a:pt x="2262100" y="0"/>
                  </a:lnTo>
                  <a:cubicBezTo>
                    <a:pt x="2271243" y="0"/>
                    <a:pt x="2280012" y="3632"/>
                    <a:pt x="2286478" y="10098"/>
                  </a:cubicBezTo>
                  <a:cubicBezTo>
                    <a:pt x="2292943" y="16563"/>
                    <a:pt x="2296575" y="25332"/>
                    <a:pt x="2296575" y="34475"/>
                  </a:cubicBezTo>
                  <a:lnTo>
                    <a:pt x="2296575" y="1079556"/>
                  </a:lnTo>
                  <a:cubicBezTo>
                    <a:pt x="2296575" y="1088700"/>
                    <a:pt x="2292943" y="1097469"/>
                    <a:pt x="2286478" y="1103934"/>
                  </a:cubicBezTo>
                  <a:cubicBezTo>
                    <a:pt x="2280012" y="1110399"/>
                    <a:pt x="2271243" y="1114032"/>
                    <a:pt x="2262100" y="1114032"/>
                  </a:cubicBezTo>
                  <a:lnTo>
                    <a:pt x="34475" y="1114032"/>
                  </a:lnTo>
                  <a:cubicBezTo>
                    <a:pt x="15435" y="1114032"/>
                    <a:pt x="0" y="1098597"/>
                    <a:pt x="0" y="1079556"/>
                  </a:cubicBezTo>
                  <a:lnTo>
                    <a:pt x="0" y="34475"/>
                  </a:lnTo>
                  <a:cubicBezTo>
                    <a:pt x="0" y="25332"/>
                    <a:pt x="3632" y="16563"/>
                    <a:pt x="10098" y="10098"/>
                  </a:cubicBezTo>
                  <a:cubicBezTo>
                    <a:pt x="16563" y="3632"/>
                    <a:pt x="25332" y="0"/>
                    <a:pt x="34475" y="0"/>
                  </a:cubicBezTo>
                  <a:close/>
                </a:path>
              </a:pathLst>
            </a:custGeom>
            <a:solidFill>
              <a:srgbClr val="000000">
                <a:alpha val="0"/>
              </a:srgbClr>
            </a:solidFill>
            <a:ln w="95250" cap="rnd">
              <a:solidFill>
                <a:srgbClr val="FFF9F1"/>
              </a:solidFill>
              <a:prstDash val="dash"/>
              <a:round/>
            </a:ln>
          </p:spPr>
        </p:sp>
        <p:sp>
          <p:nvSpPr>
            <p:cNvPr id="8" name="TextBox 8"/>
            <p:cNvSpPr txBox="1"/>
            <p:nvPr/>
          </p:nvSpPr>
          <p:spPr>
            <a:xfrm>
              <a:off x="0" y="-38100"/>
              <a:ext cx="2296575" cy="1152132"/>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9" name="Freeform 9"/>
          <p:cNvSpPr/>
          <p:nvPr/>
        </p:nvSpPr>
        <p:spPr>
          <a:xfrm rot="-3978611">
            <a:off x="14425605" y="-3468155"/>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0" name="Freeform 10"/>
          <p:cNvSpPr/>
          <p:nvPr/>
        </p:nvSpPr>
        <p:spPr>
          <a:xfrm rot="8269856">
            <a:off x="-5282680" y="-1749006"/>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1" name="Freeform 11"/>
          <p:cNvSpPr/>
          <p:nvPr/>
        </p:nvSpPr>
        <p:spPr>
          <a:xfrm rot="-1989010">
            <a:off x="16184615" y="-1922707"/>
            <a:ext cx="6413062" cy="5783416"/>
          </a:xfrm>
          <a:custGeom>
            <a:avLst/>
            <a:gdLst/>
            <a:ahLst/>
            <a:cxnLst/>
            <a:rect l="l" t="t" r="r" b="b"/>
            <a:pathLst>
              <a:path w="6413062" h="5783416">
                <a:moveTo>
                  <a:pt x="0" y="0"/>
                </a:moveTo>
                <a:lnTo>
                  <a:pt x="6413062" y="0"/>
                </a:lnTo>
                <a:lnTo>
                  <a:pt x="6413062" y="5783416"/>
                </a:lnTo>
                <a:lnTo>
                  <a:pt x="0" y="578341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2" name="Freeform 12"/>
          <p:cNvSpPr/>
          <p:nvPr/>
        </p:nvSpPr>
        <p:spPr>
          <a:xfrm rot="-860700">
            <a:off x="-3523375" y="694466"/>
            <a:ext cx="4964665" cy="4477225"/>
          </a:xfrm>
          <a:custGeom>
            <a:avLst/>
            <a:gdLst/>
            <a:ahLst/>
            <a:cxnLst/>
            <a:rect l="l" t="t" r="r" b="b"/>
            <a:pathLst>
              <a:path w="4964665" h="4477225">
                <a:moveTo>
                  <a:pt x="0" y="0"/>
                </a:moveTo>
                <a:lnTo>
                  <a:pt x="4964666" y="0"/>
                </a:lnTo>
                <a:lnTo>
                  <a:pt x="4964666" y="4477225"/>
                </a:lnTo>
                <a:lnTo>
                  <a:pt x="0" y="4477225"/>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3" name="Freeform 13"/>
          <p:cNvSpPr/>
          <p:nvPr/>
        </p:nvSpPr>
        <p:spPr>
          <a:xfrm>
            <a:off x="16009663" y="6627483"/>
            <a:ext cx="3409671" cy="3659517"/>
          </a:xfrm>
          <a:custGeom>
            <a:avLst/>
            <a:gdLst/>
            <a:ahLst/>
            <a:cxnLst/>
            <a:rect l="l" t="t" r="r" b="b"/>
            <a:pathLst>
              <a:path w="3409671" h="3659517">
                <a:moveTo>
                  <a:pt x="0" y="0"/>
                </a:moveTo>
                <a:lnTo>
                  <a:pt x="3409671" y="0"/>
                </a:lnTo>
                <a:lnTo>
                  <a:pt x="3409671" y="3659518"/>
                </a:lnTo>
                <a:lnTo>
                  <a:pt x="0" y="365951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4" name="Freeform 14"/>
          <p:cNvSpPr/>
          <p:nvPr/>
        </p:nvSpPr>
        <p:spPr>
          <a:xfrm>
            <a:off x="-438310" y="6497320"/>
            <a:ext cx="1949502" cy="3659517"/>
          </a:xfrm>
          <a:custGeom>
            <a:avLst/>
            <a:gdLst/>
            <a:ahLst/>
            <a:cxnLst/>
            <a:rect l="l" t="t" r="r" b="b"/>
            <a:pathLst>
              <a:path w="1949502" h="3659517">
                <a:moveTo>
                  <a:pt x="0" y="0"/>
                </a:moveTo>
                <a:lnTo>
                  <a:pt x="1949501" y="0"/>
                </a:lnTo>
                <a:lnTo>
                  <a:pt x="1949501" y="3659517"/>
                </a:lnTo>
                <a:lnTo>
                  <a:pt x="0" y="3659517"/>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graphicFrame>
        <p:nvGraphicFramePr>
          <p:cNvPr id="15" name="Table 14"/>
          <p:cNvGraphicFramePr>
            <a:graphicFrameLocks noGrp="1"/>
          </p:cNvGraphicFramePr>
          <p:nvPr>
            <p:extLst>
              <p:ext uri="{D42A27DB-BD31-4B8C-83A1-F6EECF244321}">
                <p14:modId xmlns:p14="http://schemas.microsoft.com/office/powerpoint/2010/main" val="2733837467"/>
              </p:ext>
            </p:extLst>
          </p:nvPr>
        </p:nvGraphicFramePr>
        <p:xfrm>
          <a:off x="1750297" y="1840416"/>
          <a:ext cx="14849935" cy="7599046"/>
        </p:xfrm>
        <a:graphic>
          <a:graphicData uri="http://schemas.openxmlformats.org/drawingml/2006/table">
            <a:tbl>
              <a:tblPr firstRow="1" firstCol="1" bandRow="1"/>
              <a:tblGrid>
                <a:gridCol w="14849935"/>
              </a:tblGrid>
              <a:tr h="0">
                <a:tc>
                  <a:txBody>
                    <a:bodyPr/>
                    <a:lstStyle/>
                    <a:p>
                      <a:pPr algn="ct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Mở </a:t>
                      </a:r>
                      <a:r>
                        <a:rPr lang="en-US" sz="4000" b="1" smtClean="0">
                          <a:effectLst/>
                          <a:latin typeface="Times New Roman" panose="02020603050405020304" pitchFamily="18" charset="0"/>
                          <a:ea typeface="Times New Roman" panose="02020603050405020304" pitchFamily="18" charset="0"/>
                          <a:cs typeface="Times New Roman" panose="02020603050405020304" pitchFamily="18" charset="0"/>
                        </a:rPr>
                        <a:t>đầu</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 Giới thiệu </a:t>
                      </a: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vấn đề trình bày: thủ pháp trào phúng trong đoạn trích kịch </a:t>
                      </a:r>
                      <a:r>
                        <a:rPr lang="vi-VN" sz="4000" i="1">
                          <a:effectLst/>
                          <a:latin typeface="Times New Roman" panose="02020603050405020304" pitchFamily="18" charset="0"/>
                          <a:ea typeface="Times New Roman" panose="02020603050405020304" pitchFamily="18" charset="0"/>
                          <a:cs typeface="Times New Roman" panose="02020603050405020304" pitchFamily="18" charset="0"/>
                        </a:rPr>
                        <a:t>“Đổi tên cho xã”</a:t>
                      </a:r>
                      <a:r>
                        <a:rPr lang="en-US" sz="4000" i="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250">
                <a:tc>
                  <a:txBody>
                    <a:bodyPr/>
                    <a:lstStyle/>
                    <a:p>
                      <a:pPr algn="ct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Nội dung </a:t>
                      </a:r>
                      <a:r>
                        <a:rPr lang="en-US" sz="4000" b="1" smtClean="0">
                          <a:effectLst/>
                          <a:latin typeface="Times New Roman" panose="02020603050405020304" pitchFamily="18" charset="0"/>
                          <a:ea typeface="Times New Roman" panose="02020603050405020304" pitchFamily="18" charset="0"/>
                          <a:cs typeface="Times New Roman" panose="02020603050405020304" pitchFamily="18" charset="0"/>
                        </a:rPr>
                        <a:t>chính</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Nêu một số biểu hiện của thủ pháp trào phúng có trong đoạn trích (ví dụ: tình huống, nhân vật, bối cảnh,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 Lí giải ý nghĩa, tác dụng của thủ pháp trào phúng đối với việc thể hiện nội dung, tư tưởng của đoạn trích.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50">
                <a:tc>
                  <a:txBody>
                    <a:bodyPr/>
                    <a:lstStyle/>
                    <a:p>
                      <a:pPr algn="just">
                        <a:lnSpc>
                          <a:spcPct val="115000"/>
                        </a:lnSpc>
                        <a:spcAft>
                          <a:spcPts val="0"/>
                        </a:spcAft>
                      </a:pPr>
                      <a:r>
                        <a:rPr lang="vi-VN" sz="4000" b="1">
                          <a:effectLst/>
                          <a:latin typeface="Times New Roman" panose="02020603050405020304" pitchFamily="18" charset="0"/>
                          <a:ea typeface="Times New Roman" panose="02020603050405020304" pitchFamily="18" charset="0"/>
                          <a:cs typeface="Times New Roman" panose="02020603050405020304" pitchFamily="18" charset="0"/>
                        </a:rPr>
                        <a:t>Kết thúc:</a:t>
                      </a: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 Khẳng định thành công của tác giả trong việc sử dụng thủ pháp trào phúng để tô đậm tính chất bi hài của đoạn trích kịch; cảm xúc suy nghĩ của em về giá trị của đoạn trích; bài học rút ra.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08935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2" name="Freeform 2"/>
          <p:cNvSpPr/>
          <p:nvPr/>
        </p:nvSpPr>
        <p:spPr>
          <a:xfrm>
            <a:off x="-440299" y="-5282450"/>
            <a:ext cx="20082250" cy="20082250"/>
          </a:xfrm>
          <a:custGeom>
            <a:avLst/>
            <a:gdLst/>
            <a:ahLst/>
            <a:cxnLst/>
            <a:rect l="l" t="t" r="r" b="b"/>
            <a:pathLst>
              <a:path w="20082250" h="20082250">
                <a:moveTo>
                  <a:pt x="0" y="0"/>
                </a:moveTo>
                <a:lnTo>
                  <a:pt x="20082250" y="0"/>
                </a:lnTo>
                <a:lnTo>
                  <a:pt x="20082250" y="20082250"/>
                </a:lnTo>
                <a:lnTo>
                  <a:pt x="0" y="20082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834652" y="3016204"/>
            <a:ext cx="6050840" cy="6242096"/>
            <a:chOff x="0" y="0"/>
            <a:chExt cx="1250398" cy="1289921"/>
          </a:xfrm>
        </p:grpSpPr>
        <p:sp>
          <p:nvSpPr>
            <p:cNvPr id="4" name="Freeform 4"/>
            <p:cNvSpPr/>
            <p:nvPr/>
          </p:nvSpPr>
          <p:spPr>
            <a:xfrm>
              <a:off x="0" y="0"/>
              <a:ext cx="1250398" cy="1289921"/>
            </a:xfrm>
            <a:custGeom>
              <a:avLst/>
              <a:gdLst/>
              <a:ahLst/>
              <a:cxnLst/>
              <a:rect l="l" t="t" r="r" b="b"/>
              <a:pathLst>
                <a:path w="1250398" h="1289921">
                  <a:moveTo>
                    <a:pt x="65253" y="0"/>
                  </a:moveTo>
                  <a:lnTo>
                    <a:pt x="1185145" y="0"/>
                  </a:lnTo>
                  <a:cubicBezTo>
                    <a:pt x="1202451" y="0"/>
                    <a:pt x="1219049" y="6875"/>
                    <a:pt x="1231286" y="19112"/>
                  </a:cubicBezTo>
                  <a:cubicBezTo>
                    <a:pt x="1243524" y="31350"/>
                    <a:pt x="1250398" y="47947"/>
                    <a:pt x="1250398" y="65253"/>
                  </a:cubicBezTo>
                  <a:lnTo>
                    <a:pt x="1250398" y="1224668"/>
                  </a:lnTo>
                  <a:cubicBezTo>
                    <a:pt x="1250398" y="1260706"/>
                    <a:pt x="1221183" y="1289921"/>
                    <a:pt x="1185145" y="1289921"/>
                  </a:cubicBezTo>
                  <a:lnTo>
                    <a:pt x="65253" y="1289921"/>
                  </a:lnTo>
                  <a:cubicBezTo>
                    <a:pt x="29215" y="1289921"/>
                    <a:pt x="0" y="1260706"/>
                    <a:pt x="0" y="1224668"/>
                  </a:cubicBezTo>
                  <a:lnTo>
                    <a:pt x="0" y="65253"/>
                  </a:lnTo>
                  <a:cubicBezTo>
                    <a:pt x="0" y="29215"/>
                    <a:pt x="29215" y="0"/>
                    <a:pt x="65253" y="0"/>
                  </a:cubicBezTo>
                  <a:close/>
                </a:path>
              </a:pathLst>
            </a:custGeom>
            <a:solidFill>
              <a:srgbClr val="CBBD89"/>
            </a:solidFill>
          </p:spPr>
        </p:sp>
        <p:sp>
          <p:nvSpPr>
            <p:cNvPr id="5" name="TextBox 5"/>
            <p:cNvSpPr txBox="1"/>
            <p:nvPr/>
          </p:nvSpPr>
          <p:spPr>
            <a:xfrm>
              <a:off x="0" y="-38100"/>
              <a:ext cx="1250398" cy="132802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a:off x="3043789" y="3281262"/>
            <a:ext cx="5602152" cy="5711981"/>
            <a:chOff x="0" y="0"/>
            <a:chExt cx="1157677" cy="1180374"/>
          </a:xfrm>
        </p:grpSpPr>
        <p:sp>
          <p:nvSpPr>
            <p:cNvPr id="7" name="Freeform 7"/>
            <p:cNvSpPr/>
            <p:nvPr/>
          </p:nvSpPr>
          <p:spPr>
            <a:xfrm>
              <a:off x="0" y="0"/>
              <a:ext cx="1157677" cy="1180374"/>
            </a:xfrm>
            <a:custGeom>
              <a:avLst/>
              <a:gdLst/>
              <a:ahLst/>
              <a:cxnLst/>
              <a:rect l="l" t="t" r="r" b="b"/>
              <a:pathLst>
                <a:path w="1157677" h="1180374">
                  <a:moveTo>
                    <a:pt x="70480" y="0"/>
                  </a:moveTo>
                  <a:lnTo>
                    <a:pt x="1087198" y="0"/>
                  </a:lnTo>
                  <a:cubicBezTo>
                    <a:pt x="1126123" y="0"/>
                    <a:pt x="1157677" y="31555"/>
                    <a:pt x="1157677" y="70480"/>
                  </a:cubicBezTo>
                  <a:lnTo>
                    <a:pt x="1157677" y="1109894"/>
                  </a:lnTo>
                  <a:cubicBezTo>
                    <a:pt x="1157677" y="1128586"/>
                    <a:pt x="1150252" y="1146513"/>
                    <a:pt x="1137034" y="1159731"/>
                  </a:cubicBezTo>
                  <a:cubicBezTo>
                    <a:pt x="1123817" y="1172948"/>
                    <a:pt x="1105890" y="1180374"/>
                    <a:pt x="1087198" y="1180374"/>
                  </a:cubicBezTo>
                  <a:lnTo>
                    <a:pt x="70480" y="1180374"/>
                  </a:lnTo>
                  <a:cubicBezTo>
                    <a:pt x="31555" y="1180374"/>
                    <a:pt x="0" y="1148819"/>
                    <a:pt x="0" y="1109894"/>
                  </a:cubicBezTo>
                  <a:lnTo>
                    <a:pt x="0" y="70480"/>
                  </a:lnTo>
                  <a:cubicBezTo>
                    <a:pt x="0" y="31555"/>
                    <a:pt x="31555" y="0"/>
                    <a:pt x="70480" y="0"/>
                  </a:cubicBezTo>
                  <a:close/>
                </a:path>
              </a:pathLst>
            </a:custGeom>
            <a:solidFill>
              <a:srgbClr val="000000">
                <a:alpha val="0"/>
              </a:srgbClr>
            </a:solidFill>
            <a:ln w="95250" cap="rnd">
              <a:solidFill>
                <a:srgbClr val="FFF9F1"/>
              </a:solidFill>
              <a:prstDash val="dash"/>
              <a:round/>
            </a:ln>
          </p:spPr>
        </p:sp>
        <p:sp>
          <p:nvSpPr>
            <p:cNvPr id="8" name="TextBox 8"/>
            <p:cNvSpPr txBox="1"/>
            <p:nvPr/>
          </p:nvSpPr>
          <p:spPr>
            <a:xfrm>
              <a:off x="0" y="-38100"/>
              <a:ext cx="1157677" cy="1218474"/>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9" name="Freeform 9"/>
          <p:cNvSpPr/>
          <p:nvPr/>
        </p:nvSpPr>
        <p:spPr>
          <a:xfrm rot="-4137690">
            <a:off x="14838961" y="-2506295"/>
            <a:ext cx="8563762" cy="8070377"/>
          </a:xfrm>
          <a:custGeom>
            <a:avLst/>
            <a:gdLst/>
            <a:ahLst/>
            <a:cxnLst/>
            <a:rect l="l" t="t" r="r" b="b"/>
            <a:pathLst>
              <a:path w="8563762" h="8070377">
                <a:moveTo>
                  <a:pt x="0" y="0"/>
                </a:moveTo>
                <a:lnTo>
                  <a:pt x="8563762" y="0"/>
                </a:lnTo>
                <a:lnTo>
                  <a:pt x="8563762" y="8070376"/>
                </a:lnTo>
                <a:lnTo>
                  <a:pt x="0" y="807037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7582999">
            <a:off x="-5667263" y="-1018984"/>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2351271">
            <a:off x="16435420" y="-1448919"/>
            <a:ext cx="6413062" cy="5783416"/>
          </a:xfrm>
          <a:custGeom>
            <a:avLst/>
            <a:gdLst/>
            <a:ahLst/>
            <a:cxnLst/>
            <a:rect l="l" t="t" r="r" b="b"/>
            <a:pathLst>
              <a:path w="6413062" h="5783416">
                <a:moveTo>
                  <a:pt x="0" y="0"/>
                </a:moveTo>
                <a:lnTo>
                  <a:pt x="6413062" y="0"/>
                </a:lnTo>
                <a:lnTo>
                  <a:pt x="6413062" y="5783416"/>
                </a:lnTo>
                <a:lnTo>
                  <a:pt x="0" y="578341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1547557">
            <a:off x="-3778767" y="1419606"/>
            <a:ext cx="4964665" cy="4477225"/>
          </a:xfrm>
          <a:custGeom>
            <a:avLst/>
            <a:gdLst/>
            <a:ahLst/>
            <a:cxnLst/>
            <a:rect l="l" t="t" r="r" b="b"/>
            <a:pathLst>
              <a:path w="4964665" h="4477225">
                <a:moveTo>
                  <a:pt x="0" y="0"/>
                </a:moveTo>
                <a:lnTo>
                  <a:pt x="4964666" y="0"/>
                </a:lnTo>
                <a:lnTo>
                  <a:pt x="4964666" y="4477226"/>
                </a:lnTo>
                <a:lnTo>
                  <a:pt x="0" y="447722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4" name="TextBox 14"/>
          <p:cNvSpPr txBox="1"/>
          <p:nvPr/>
        </p:nvSpPr>
        <p:spPr>
          <a:xfrm>
            <a:off x="4034668" y="789056"/>
            <a:ext cx="8867421" cy="1354217"/>
          </a:xfrm>
          <a:prstGeom prst="rect">
            <a:avLst/>
          </a:prstGeom>
        </p:spPr>
        <p:txBody>
          <a:bodyPr wrap="square" lIns="0" tIns="0" rIns="0" bIns="0" rtlCol="0" anchor="t">
            <a:spAutoFit/>
          </a:bodyPr>
          <a:lstStyle/>
          <a:p>
            <a:pPr algn="ctr"/>
            <a:r>
              <a:rPr lang="vi-VN" sz="8800" b="1">
                <a:latin typeface="Times New Roman" panose="02020603050405020304" pitchFamily="18" charset="0"/>
                <a:cs typeface="Times New Roman" panose="02020603050405020304" pitchFamily="18" charset="0"/>
              </a:rPr>
              <a:t>2. Nói theo nhóm </a:t>
            </a:r>
            <a:endParaRPr lang="en-GB" sz="8800">
              <a:latin typeface="Times New Roman" panose="02020603050405020304" pitchFamily="18" charset="0"/>
              <a:cs typeface="Times New Roman" panose="02020603050405020304" pitchFamily="18" charset="0"/>
            </a:endParaRPr>
          </a:p>
        </p:txBody>
      </p:sp>
      <p:sp>
        <p:nvSpPr>
          <p:cNvPr id="15" name="TextBox 15"/>
          <p:cNvSpPr txBox="1"/>
          <p:nvPr/>
        </p:nvSpPr>
        <p:spPr>
          <a:xfrm>
            <a:off x="3356850" y="3453265"/>
            <a:ext cx="5011613" cy="5539978"/>
          </a:xfrm>
          <a:prstGeom prst="rect">
            <a:avLst/>
          </a:prstGeom>
        </p:spPr>
        <p:txBody>
          <a:bodyPr wrap="square" lIns="0" tIns="0" rIns="0" bIns="0" rtlCol="0" anchor="t">
            <a:spAutoFit/>
          </a:bodyPr>
          <a:lstStyle/>
          <a:p>
            <a:pPr algn="just"/>
            <a:r>
              <a:rPr lang="vi-VN" sz="6000">
                <a:latin typeface="Times New Roman" panose="02020603050405020304" pitchFamily="18" charset="0"/>
                <a:cs typeface="Times New Roman" panose="02020603050405020304" pitchFamily="18" charset="0"/>
              </a:rPr>
              <a:t>a. Yêu cầu của người nói, người nghe. </a:t>
            </a:r>
            <a:endParaRPr lang="en-GB" sz="6000">
              <a:latin typeface="Times New Roman" panose="02020603050405020304" pitchFamily="18" charset="0"/>
              <a:cs typeface="Times New Roman" panose="02020603050405020304" pitchFamily="18" charset="0"/>
            </a:endParaRPr>
          </a:p>
          <a:p>
            <a:pPr algn="just"/>
            <a:r>
              <a:rPr lang="vi-VN" sz="6000">
                <a:latin typeface="Times New Roman" panose="02020603050405020304" pitchFamily="18" charset="0"/>
                <a:cs typeface="Times New Roman" panose="02020603050405020304" pitchFamily="18" charset="0"/>
              </a:rPr>
              <a:t>b. Đánh giá, kiểm tra và chỉnh sửa.</a:t>
            </a:r>
            <a:endParaRPr lang="en-US" sz="5400">
              <a:solidFill>
                <a:srgbClr val="FFF9F1"/>
              </a:solidFill>
              <a:latin typeface="Times New Roman" panose="02020603050405020304" pitchFamily="18" charset="0"/>
              <a:cs typeface="Times New Roman" panose="02020603050405020304" pitchFamily="18" charset="0"/>
            </a:endParaRPr>
          </a:p>
        </p:txBody>
      </p:sp>
      <p:grpSp>
        <p:nvGrpSpPr>
          <p:cNvPr id="16" name="Group 12"/>
          <p:cNvGrpSpPr>
            <a:grpSpLocks noChangeAspect="1"/>
          </p:cNvGrpSpPr>
          <p:nvPr/>
        </p:nvGrpSpPr>
        <p:grpSpPr>
          <a:xfrm>
            <a:off x="10213462" y="2677424"/>
            <a:ext cx="5647076" cy="6560265"/>
            <a:chOff x="0" y="0"/>
            <a:chExt cx="5466080" cy="6350000"/>
          </a:xfrm>
        </p:grpSpPr>
        <p:sp>
          <p:nvSpPr>
            <p:cNvPr id="17" name="Freeform 13"/>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18" name="Freeform 14"/>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12"/>
              <a:stretch>
                <a:fillRect t="-28173" b="-28173"/>
              </a:stretch>
            </a:blipFill>
          </p:spPr>
        </p:sp>
        <p:sp>
          <p:nvSpPr>
            <p:cNvPr id="19" name="Freeform 15"/>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20" name="Freeform 16"/>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spTree>
    <p:extLst>
      <p:ext uri="{BB962C8B-B14F-4D97-AF65-F5344CB8AC3E}">
        <p14:creationId xmlns:p14="http://schemas.microsoft.com/office/powerpoint/2010/main" val="249926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2" name="Freeform 2"/>
          <p:cNvSpPr/>
          <p:nvPr/>
        </p:nvSpPr>
        <p:spPr>
          <a:xfrm>
            <a:off x="-850833" y="-3599073"/>
            <a:ext cx="20082250" cy="20082250"/>
          </a:xfrm>
          <a:custGeom>
            <a:avLst/>
            <a:gdLst/>
            <a:ahLst/>
            <a:cxnLst/>
            <a:rect l="l" t="t" r="r" b="b"/>
            <a:pathLst>
              <a:path w="20082250" h="20082250">
                <a:moveTo>
                  <a:pt x="0" y="0"/>
                </a:moveTo>
                <a:lnTo>
                  <a:pt x="20082250" y="0"/>
                </a:lnTo>
                <a:lnTo>
                  <a:pt x="20082250" y="20082250"/>
                </a:lnTo>
                <a:lnTo>
                  <a:pt x="0" y="20082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062561" y="3759462"/>
            <a:ext cx="14162878" cy="5734934"/>
            <a:chOff x="0" y="0"/>
            <a:chExt cx="2514648" cy="1289921"/>
          </a:xfrm>
        </p:grpSpPr>
        <p:sp>
          <p:nvSpPr>
            <p:cNvPr id="4" name="Freeform 4"/>
            <p:cNvSpPr/>
            <p:nvPr/>
          </p:nvSpPr>
          <p:spPr>
            <a:xfrm>
              <a:off x="0" y="0"/>
              <a:ext cx="2514648" cy="1289921"/>
            </a:xfrm>
            <a:custGeom>
              <a:avLst/>
              <a:gdLst/>
              <a:ahLst/>
              <a:cxnLst/>
              <a:rect l="l" t="t" r="r" b="b"/>
              <a:pathLst>
                <a:path w="2514648" h="1289921">
                  <a:moveTo>
                    <a:pt x="27878" y="0"/>
                  </a:moveTo>
                  <a:lnTo>
                    <a:pt x="2486769" y="0"/>
                  </a:lnTo>
                  <a:cubicBezTo>
                    <a:pt x="2494163" y="0"/>
                    <a:pt x="2501254" y="2937"/>
                    <a:pt x="2506482" y="8165"/>
                  </a:cubicBezTo>
                  <a:cubicBezTo>
                    <a:pt x="2511710" y="13394"/>
                    <a:pt x="2514648" y="20485"/>
                    <a:pt x="2514648" y="27878"/>
                  </a:cubicBezTo>
                  <a:lnTo>
                    <a:pt x="2514648" y="1262043"/>
                  </a:lnTo>
                  <a:cubicBezTo>
                    <a:pt x="2514648" y="1269436"/>
                    <a:pt x="2511710" y="1276528"/>
                    <a:pt x="2506482" y="1281756"/>
                  </a:cubicBezTo>
                  <a:cubicBezTo>
                    <a:pt x="2501254" y="1286984"/>
                    <a:pt x="2494163" y="1289921"/>
                    <a:pt x="2486769" y="1289921"/>
                  </a:cubicBezTo>
                  <a:lnTo>
                    <a:pt x="27878" y="1289921"/>
                  </a:lnTo>
                  <a:cubicBezTo>
                    <a:pt x="20485" y="1289921"/>
                    <a:pt x="13394" y="1286984"/>
                    <a:pt x="8165" y="1281756"/>
                  </a:cubicBezTo>
                  <a:cubicBezTo>
                    <a:pt x="2937" y="1276528"/>
                    <a:pt x="0" y="1269436"/>
                    <a:pt x="0" y="1262043"/>
                  </a:cubicBezTo>
                  <a:lnTo>
                    <a:pt x="0" y="27878"/>
                  </a:lnTo>
                  <a:cubicBezTo>
                    <a:pt x="0" y="20485"/>
                    <a:pt x="2937" y="13394"/>
                    <a:pt x="8165" y="8165"/>
                  </a:cubicBezTo>
                  <a:cubicBezTo>
                    <a:pt x="13394" y="2937"/>
                    <a:pt x="20485" y="0"/>
                    <a:pt x="27878" y="0"/>
                  </a:cubicBezTo>
                  <a:close/>
                </a:path>
              </a:pathLst>
            </a:custGeom>
            <a:solidFill>
              <a:srgbClr val="FFF8E8"/>
            </a:solidFill>
          </p:spPr>
        </p:sp>
        <p:sp>
          <p:nvSpPr>
            <p:cNvPr id="5" name="TextBox 5"/>
            <p:cNvSpPr txBox="1"/>
            <p:nvPr/>
          </p:nvSpPr>
          <p:spPr>
            <a:xfrm>
              <a:off x="0" y="-38100"/>
              <a:ext cx="2514648" cy="132802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a:off x="2674050" y="4168112"/>
            <a:ext cx="12934661" cy="4830965"/>
            <a:chOff x="0" y="0"/>
            <a:chExt cx="2296575" cy="1114032"/>
          </a:xfrm>
        </p:grpSpPr>
        <p:sp>
          <p:nvSpPr>
            <p:cNvPr id="7" name="Freeform 7"/>
            <p:cNvSpPr/>
            <p:nvPr/>
          </p:nvSpPr>
          <p:spPr>
            <a:xfrm>
              <a:off x="0" y="0"/>
              <a:ext cx="2296575" cy="1114032"/>
            </a:xfrm>
            <a:custGeom>
              <a:avLst/>
              <a:gdLst/>
              <a:ahLst/>
              <a:cxnLst/>
              <a:rect l="l" t="t" r="r" b="b"/>
              <a:pathLst>
                <a:path w="2296575" h="1114032">
                  <a:moveTo>
                    <a:pt x="30526" y="0"/>
                  </a:moveTo>
                  <a:lnTo>
                    <a:pt x="2266050" y="0"/>
                  </a:lnTo>
                  <a:cubicBezTo>
                    <a:pt x="2282909" y="0"/>
                    <a:pt x="2296575" y="13667"/>
                    <a:pt x="2296575" y="30526"/>
                  </a:cubicBezTo>
                  <a:lnTo>
                    <a:pt x="2296575" y="1083506"/>
                  </a:lnTo>
                  <a:cubicBezTo>
                    <a:pt x="2296575" y="1100365"/>
                    <a:pt x="2282909" y="1114032"/>
                    <a:pt x="2266050" y="1114032"/>
                  </a:cubicBezTo>
                  <a:lnTo>
                    <a:pt x="30526" y="1114032"/>
                  </a:lnTo>
                  <a:cubicBezTo>
                    <a:pt x="13667" y="1114032"/>
                    <a:pt x="0" y="1100365"/>
                    <a:pt x="0" y="1083506"/>
                  </a:cubicBezTo>
                  <a:lnTo>
                    <a:pt x="0" y="30526"/>
                  </a:lnTo>
                  <a:cubicBezTo>
                    <a:pt x="0" y="13667"/>
                    <a:pt x="13667" y="0"/>
                    <a:pt x="30526" y="0"/>
                  </a:cubicBezTo>
                  <a:close/>
                </a:path>
              </a:pathLst>
            </a:custGeom>
            <a:solidFill>
              <a:srgbClr val="000000">
                <a:alpha val="0"/>
              </a:srgbClr>
            </a:solidFill>
            <a:ln w="95250" cap="rnd">
              <a:solidFill>
                <a:srgbClr val="F28A57"/>
              </a:solidFill>
              <a:prstDash val="dash"/>
              <a:round/>
            </a:ln>
          </p:spPr>
        </p:sp>
        <p:sp>
          <p:nvSpPr>
            <p:cNvPr id="8" name="TextBox 8"/>
            <p:cNvSpPr txBox="1"/>
            <p:nvPr/>
          </p:nvSpPr>
          <p:spPr>
            <a:xfrm>
              <a:off x="0" y="-38100"/>
              <a:ext cx="2296575" cy="1152132"/>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9" name="Freeform 9"/>
          <p:cNvSpPr/>
          <p:nvPr/>
        </p:nvSpPr>
        <p:spPr>
          <a:xfrm rot="688013">
            <a:off x="13344305" y="6942475"/>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10658901">
            <a:off x="-4281881" y="-3793170"/>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1797938">
            <a:off x="15334706" y="8835954"/>
            <a:ext cx="6413062" cy="5783416"/>
          </a:xfrm>
          <a:custGeom>
            <a:avLst/>
            <a:gdLst/>
            <a:ahLst/>
            <a:cxnLst/>
            <a:rect l="l" t="t" r="r" b="b"/>
            <a:pathLst>
              <a:path w="6413062" h="5783416">
                <a:moveTo>
                  <a:pt x="0" y="0"/>
                </a:moveTo>
                <a:lnTo>
                  <a:pt x="6413062" y="0"/>
                </a:lnTo>
                <a:lnTo>
                  <a:pt x="6413062" y="5783416"/>
                </a:lnTo>
                <a:lnTo>
                  <a:pt x="0" y="578341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1528344">
            <a:off x="-2927479" y="-1525490"/>
            <a:ext cx="4964665" cy="4477225"/>
          </a:xfrm>
          <a:custGeom>
            <a:avLst/>
            <a:gdLst/>
            <a:ahLst/>
            <a:cxnLst/>
            <a:rect l="l" t="t" r="r" b="b"/>
            <a:pathLst>
              <a:path w="4964665" h="4477225">
                <a:moveTo>
                  <a:pt x="0" y="0"/>
                </a:moveTo>
                <a:lnTo>
                  <a:pt x="4964666" y="0"/>
                </a:lnTo>
                <a:lnTo>
                  <a:pt x="4964666" y="4477225"/>
                </a:lnTo>
                <a:lnTo>
                  <a:pt x="0" y="447722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13"/>
          <p:cNvSpPr/>
          <p:nvPr/>
        </p:nvSpPr>
        <p:spPr>
          <a:xfrm rot="8846498">
            <a:off x="505430" y="7668438"/>
            <a:ext cx="3114262" cy="2661279"/>
          </a:xfrm>
          <a:custGeom>
            <a:avLst/>
            <a:gdLst/>
            <a:ahLst/>
            <a:cxnLst/>
            <a:rect l="l" t="t" r="r" b="b"/>
            <a:pathLst>
              <a:path w="3114262" h="2661279">
                <a:moveTo>
                  <a:pt x="0" y="0"/>
                </a:moveTo>
                <a:lnTo>
                  <a:pt x="3114262" y="0"/>
                </a:lnTo>
                <a:lnTo>
                  <a:pt x="3114262" y="2661279"/>
                </a:lnTo>
                <a:lnTo>
                  <a:pt x="0" y="266127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4" name="Freeform 14"/>
          <p:cNvSpPr/>
          <p:nvPr/>
        </p:nvSpPr>
        <p:spPr>
          <a:xfrm rot="6087804">
            <a:off x="15522542" y="244522"/>
            <a:ext cx="1405794" cy="2645625"/>
          </a:xfrm>
          <a:custGeom>
            <a:avLst/>
            <a:gdLst/>
            <a:ahLst/>
            <a:cxnLst/>
            <a:rect l="l" t="t" r="r" b="b"/>
            <a:pathLst>
              <a:path w="1405794" h="2645625">
                <a:moveTo>
                  <a:pt x="0" y="0"/>
                </a:moveTo>
                <a:lnTo>
                  <a:pt x="1405794" y="0"/>
                </a:lnTo>
                <a:lnTo>
                  <a:pt x="1405794" y="2645626"/>
                </a:lnTo>
                <a:lnTo>
                  <a:pt x="0" y="2645626"/>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grpSp>
        <p:nvGrpSpPr>
          <p:cNvPr id="15" name="Group 15"/>
          <p:cNvGrpSpPr>
            <a:grpSpLocks noChangeAspect="1"/>
          </p:cNvGrpSpPr>
          <p:nvPr/>
        </p:nvGrpSpPr>
        <p:grpSpPr>
          <a:xfrm>
            <a:off x="3318672" y="4483857"/>
            <a:ext cx="2426215" cy="2505795"/>
            <a:chOff x="0" y="0"/>
            <a:chExt cx="6350000" cy="6558280"/>
          </a:xfrm>
        </p:grpSpPr>
        <p:sp>
          <p:nvSpPr>
            <p:cNvPr id="16" name="Freeform 16"/>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16"/>
              <a:stretch>
                <a:fillRect l="-10176" r="-44959"/>
              </a:stretch>
            </a:blipFill>
          </p:spPr>
        </p:sp>
        <p:sp>
          <p:nvSpPr>
            <p:cNvPr id="17" name="Freeform 17"/>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842C"/>
            </a:solidFill>
          </p:spPr>
        </p:sp>
      </p:grpSp>
      <p:grpSp>
        <p:nvGrpSpPr>
          <p:cNvPr id="18" name="Group 18"/>
          <p:cNvGrpSpPr>
            <a:grpSpLocks noChangeAspect="1"/>
          </p:cNvGrpSpPr>
          <p:nvPr/>
        </p:nvGrpSpPr>
        <p:grpSpPr>
          <a:xfrm>
            <a:off x="6641671" y="6368005"/>
            <a:ext cx="2426215" cy="2505795"/>
            <a:chOff x="0" y="0"/>
            <a:chExt cx="6350000" cy="6558280"/>
          </a:xfrm>
        </p:grpSpPr>
        <p:sp>
          <p:nvSpPr>
            <p:cNvPr id="19" name="Freeform 19"/>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17"/>
              <a:stretch>
                <a:fillRect l="-27422" r="-27422"/>
              </a:stretch>
            </a:blipFill>
          </p:spPr>
        </p:sp>
        <p:sp>
          <p:nvSpPr>
            <p:cNvPr id="20" name="Freeform 20"/>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842C"/>
            </a:solidFill>
          </p:spPr>
        </p:sp>
      </p:grpSp>
      <p:grpSp>
        <p:nvGrpSpPr>
          <p:cNvPr id="21" name="Group 21"/>
          <p:cNvGrpSpPr>
            <a:grpSpLocks noChangeAspect="1"/>
          </p:cNvGrpSpPr>
          <p:nvPr/>
        </p:nvGrpSpPr>
        <p:grpSpPr>
          <a:xfrm>
            <a:off x="9442353" y="4501689"/>
            <a:ext cx="2426215" cy="2505795"/>
            <a:chOff x="0" y="0"/>
            <a:chExt cx="6350000" cy="6558280"/>
          </a:xfrm>
        </p:grpSpPr>
        <p:sp>
          <p:nvSpPr>
            <p:cNvPr id="22" name="Freeform 22"/>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18"/>
              <a:stretch>
                <a:fillRect l="-27567" r="-27567"/>
              </a:stretch>
            </a:blipFill>
          </p:spPr>
        </p:sp>
        <p:sp>
          <p:nvSpPr>
            <p:cNvPr id="23" name="Freeform 23"/>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842C"/>
            </a:solidFill>
          </p:spPr>
        </p:sp>
      </p:grpSp>
      <p:grpSp>
        <p:nvGrpSpPr>
          <p:cNvPr id="24" name="Group 24"/>
          <p:cNvGrpSpPr>
            <a:grpSpLocks noChangeAspect="1"/>
          </p:cNvGrpSpPr>
          <p:nvPr/>
        </p:nvGrpSpPr>
        <p:grpSpPr>
          <a:xfrm>
            <a:off x="12484089" y="6380550"/>
            <a:ext cx="2426215" cy="2505795"/>
            <a:chOff x="0" y="0"/>
            <a:chExt cx="6350000" cy="6558280"/>
          </a:xfrm>
        </p:grpSpPr>
        <p:sp>
          <p:nvSpPr>
            <p:cNvPr id="25" name="Freeform 2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19"/>
              <a:stretch>
                <a:fillRect l="-27422" r="-27422"/>
              </a:stretch>
            </a:blipFill>
          </p:spPr>
        </p:sp>
        <p:sp>
          <p:nvSpPr>
            <p:cNvPr id="26" name="Freeform 2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842C"/>
            </a:solidFill>
          </p:spPr>
        </p:sp>
      </p:grpSp>
      <p:sp>
        <p:nvSpPr>
          <p:cNvPr id="27" name="Freeform 27"/>
          <p:cNvSpPr/>
          <p:nvPr/>
        </p:nvSpPr>
        <p:spPr>
          <a:xfrm rot="5111573">
            <a:off x="6876242" y="6149472"/>
            <a:ext cx="1527788" cy="462156"/>
          </a:xfrm>
          <a:custGeom>
            <a:avLst/>
            <a:gdLst/>
            <a:ahLst/>
            <a:cxnLst/>
            <a:rect l="l" t="t" r="r" b="b"/>
            <a:pathLst>
              <a:path w="1527788" h="462156">
                <a:moveTo>
                  <a:pt x="0" y="0"/>
                </a:moveTo>
                <a:lnTo>
                  <a:pt x="1527788" y="0"/>
                </a:lnTo>
                <a:lnTo>
                  <a:pt x="1527788" y="462156"/>
                </a:lnTo>
                <a:lnTo>
                  <a:pt x="0" y="462156"/>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28" name="TextBox 28"/>
          <p:cNvSpPr txBox="1"/>
          <p:nvPr/>
        </p:nvSpPr>
        <p:spPr>
          <a:xfrm>
            <a:off x="1676400" y="891006"/>
            <a:ext cx="14401800" cy="2708434"/>
          </a:xfrm>
          <a:prstGeom prst="rect">
            <a:avLst/>
          </a:prstGeom>
        </p:spPr>
        <p:txBody>
          <a:bodyPr wrap="square" lIns="0" tIns="0" rIns="0" bIns="0" rtlCol="0" anchor="t">
            <a:spAutoFit/>
          </a:bodyPr>
          <a:lstStyle/>
          <a:p>
            <a:pPr algn="ctr"/>
            <a:r>
              <a:rPr lang="vi-VN" sz="8800" b="1">
                <a:latin typeface="Times New Roman" panose="02020603050405020304" pitchFamily="18" charset="0"/>
                <a:cs typeface="Times New Roman" panose="02020603050405020304" pitchFamily="18" charset="0"/>
              </a:rPr>
              <a:t>HOẠT ĐỘNG </a:t>
            </a:r>
            <a:r>
              <a:rPr lang="vi-VN" sz="8800" b="1" smtClean="0">
                <a:latin typeface="Times New Roman" panose="02020603050405020304" pitchFamily="18" charset="0"/>
                <a:cs typeface="Times New Roman" panose="02020603050405020304" pitchFamily="18" charset="0"/>
              </a:rPr>
              <a:t>4</a:t>
            </a:r>
          </a:p>
          <a:p>
            <a:pPr algn="ctr"/>
            <a:r>
              <a:rPr lang="vi-VN" sz="8800" b="1" smtClean="0">
                <a:latin typeface="Times New Roman" panose="02020603050405020304" pitchFamily="18" charset="0"/>
                <a:cs typeface="Times New Roman" panose="02020603050405020304" pitchFamily="18" charset="0"/>
              </a:rPr>
              <a:t> </a:t>
            </a:r>
            <a:r>
              <a:rPr lang="vi-VN" sz="8800" b="1">
                <a:latin typeface="Times New Roman" panose="02020603050405020304" pitchFamily="18" charset="0"/>
                <a:cs typeface="Times New Roman" panose="02020603050405020304" pitchFamily="18" charset="0"/>
              </a:rPr>
              <a:t>VẬN DỤNG</a:t>
            </a:r>
            <a:endParaRPr lang="en-GB" sz="8800">
              <a:latin typeface="Times New Roman" panose="02020603050405020304" pitchFamily="18" charset="0"/>
              <a:cs typeface="Times New Roman" panose="02020603050405020304" pitchFamily="18" charset="0"/>
            </a:endParaRPr>
          </a:p>
        </p:txBody>
      </p:sp>
      <p:sp>
        <p:nvSpPr>
          <p:cNvPr id="33" name="Freeform 33"/>
          <p:cNvSpPr/>
          <p:nvPr/>
        </p:nvSpPr>
        <p:spPr>
          <a:xfrm rot="5111573">
            <a:off x="12906891" y="6149472"/>
            <a:ext cx="1527788" cy="462156"/>
          </a:xfrm>
          <a:custGeom>
            <a:avLst/>
            <a:gdLst/>
            <a:ahLst/>
            <a:cxnLst/>
            <a:rect l="l" t="t" r="r" b="b"/>
            <a:pathLst>
              <a:path w="1527788" h="462156">
                <a:moveTo>
                  <a:pt x="0" y="0"/>
                </a:moveTo>
                <a:lnTo>
                  <a:pt x="1527788" y="0"/>
                </a:lnTo>
                <a:lnTo>
                  <a:pt x="1527788" y="462156"/>
                </a:lnTo>
                <a:lnTo>
                  <a:pt x="0" y="462156"/>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Tree>
    <p:extLst>
      <p:ext uri="{BB962C8B-B14F-4D97-AF65-F5344CB8AC3E}">
        <p14:creationId xmlns:p14="http://schemas.microsoft.com/office/powerpoint/2010/main" val="51874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barn(inVertical)">
                                      <p:cBhvr>
                                        <p:cTn id="7" dur="500"/>
                                        <p:tgtEl>
                                          <p:spTgt spid="2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8">
                                            <p:txEl>
                                              <p:pRg st="1" end="1"/>
                                            </p:txEl>
                                          </p:spTgt>
                                        </p:tgtEl>
                                        <p:attrNameLst>
                                          <p:attrName>style.visibility</p:attrName>
                                        </p:attrNameLst>
                                      </p:cBhvr>
                                      <p:to>
                                        <p:strVal val="visible"/>
                                      </p:to>
                                    </p:set>
                                    <p:animEffect transition="in" filter="barn(inVertical)">
                                      <p:cBhvr>
                                        <p:cTn id="10"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2" name="Freeform 2"/>
          <p:cNvSpPr/>
          <p:nvPr/>
        </p:nvSpPr>
        <p:spPr>
          <a:xfrm>
            <a:off x="-850833" y="-3599073"/>
            <a:ext cx="20082250" cy="20082250"/>
          </a:xfrm>
          <a:custGeom>
            <a:avLst/>
            <a:gdLst/>
            <a:ahLst/>
            <a:cxnLst/>
            <a:rect l="l" t="t" r="r" b="b"/>
            <a:pathLst>
              <a:path w="20082250" h="20082250">
                <a:moveTo>
                  <a:pt x="0" y="0"/>
                </a:moveTo>
                <a:lnTo>
                  <a:pt x="20082250" y="0"/>
                </a:lnTo>
                <a:lnTo>
                  <a:pt x="20082250" y="20082250"/>
                </a:lnTo>
                <a:lnTo>
                  <a:pt x="0" y="20082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062561" y="3759462"/>
            <a:ext cx="14162878" cy="5734934"/>
            <a:chOff x="0" y="0"/>
            <a:chExt cx="2514648" cy="1289921"/>
          </a:xfrm>
        </p:grpSpPr>
        <p:sp>
          <p:nvSpPr>
            <p:cNvPr id="4" name="Freeform 4"/>
            <p:cNvSpPr/>
            <p:nvPr/>
          </p:nvSpPr>
          <p:spPr>
            <a:xfrm>
              <a:off x="0" y="0"/>
              <a:ext cx="2514648" cy="1289921"/>
            </a:xfrm>
            <a:custGeom>
              <a:avLst/>
              <a:gdLst/>
              <a:ahLst/>
              <a:cxnLst/>
              <a:rect l="l" t="t" r="r" b="b"/>
              <a:pathLst>
                <a:path w="2514648" h="1289921">
                  <a:moveTo>
                    <a:pt x="27878" y="0"/>
                  </a:moveTo>
                  <a:lnTo>
                    <a:pt x="2486769" y="0"/>
                  </a:lnTo>
                  <a:cubicBezTo>
                    <a:pt x="2494163" y="0"/>
                    <a:pt x="2501254" y="2937"/>
                    <a:pt x="2506482" y="8165"/>
                  </a:cubicBezTo>
                  <a:cubicBezTo>
                    <a:pt x="2511710" y="13394"/>
                    <a:pt x="2514648" y="20485"/>
                    <a:pt x="2514648" y="27878"/>
                  </a:cubicBezTo>
                  <a:lnTo>
                    <a:pt x="2514648" y="1262043"/>
                  </a:lnTo>
                  <a:cubicBezTo>
                    <a:pt x="2514648" y="1269436"/>
                    <a:pt x="2511710" y="1276528"/>
                    <a:pt x="2506482" y="1281756"/>
                  </a:cubicBezTo>
                  <a:cubicBezTo>
                    <a:pt x="2501254" y="1286984"/>
                    <a:pt x="2494163" y="1289921"/>
                    <a:pt x="2486769" y="1289921"/>
                  </a:cubicBezTo>
                  <a:lnTo>
                    <a:pt x="27878" y="1289921"/>
                  </a:lnTo>
                  <a:cubicBezTo>
                    <a:pt x="20485" y="1289921"/>
                    <a:pt x="13394" y="1286984"/>
                    <a:pt x="8165" y="1281756"/>
                  </a:cubicBezTo>
                  <a:cubicBezTo>
                    <a:pt x="2937" y="1276528"/>
                    <a:pt x="0" y="1269436"/>
                    <a:pt x="0" y="1262043"/>
                  </a:cubicBezTo>
                  <a:lnTo>
                    <a:pt x="0" y="27878"/>
                  </a:lnTo>
                  <a:cubicBezTo>
                    <a:pt x="0" y="20485"/>
                    <a:pt x="2937" y="13394"/>
                    <a:pt x="8165" y="8165"/>
                  </a:cubicBezTo>
                  <a:cubicBezTo>
                    <a:pt x="13394" y="2937"/>
                    <a:pt x="20485" y="0"/>
                    <a:pt x="27878" y="0"/>
                  </a:cubicBezTo>
                  <a:close/>
                </a:path>
              </a:pathLst>
            </a:custGeom>
            <a:solidFill>
              <a:srgbClr val="FFF8E8"/>
            </a:solidFill>
          </p:spPr>
        </p:sp>
        <p:sp>
          <p:nvSpPr>
            <p:cNvPr id="5" name="TextBox 5"/>
            <p:cNvSpPr txBox="1"/>
            <p:nvPr/>
          </p:nvSpPr>
          <p:spPr>
            <a:xfrm>
              <a:off x="0" y="-38100"/>
              <a:ext cx="2514648" cy="1328021"/>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2674050" y="4168112"/>
            <a:ext cx="12934661" cy="4830965"/>
            <a:chOff x="0" y="0"/>
            <a:chExt cx="2296575" cy="1114032"/>
          </a:xfrm>
        </p:grpSpPr>
        <p:sp>
          <p:nvSpPr>
            <p:cNvPr id="7" name="Freeform 7"/>
            <p:cNvSpPr/>
            <p:nvPr/>
          </p:nvSpPr>
          <p:spPr>
            <a:xfrm>
              <a:off x="0" y="0"/>
              <a:ext cx="2296575" cy="1114032"/>
            </a:xfrm>
            <a:custGeom>
              <a:avLst/>
              <a:gdLst/>
              <a:ahLst/>
              <a:cxnLst/>
              <a:rect l="l" t="t" r="r" b="b"/>
              <a:pathLst>
                <a:path w="2296575" h="1114032">
                  <a:moveTo>
                    <a:pt x="30526" y="0"/>
                  </a:moveTo>
                  <a:lnTo>
                    <a:pt x="2266050" y="0"/>
                  </a:lnTo>
                  <a:cubicBezTo>
                    <a:pt x="2282909" y="0"/>
                    <a:pt x="2296575" y="13667"/>
                    <a:pt x="2296575" y="30526"/>
                  </a:cubicBezTo>
                  <a:lnTo>
                    <a:pt x="2296575" y="1083506"/>
                  </a:lnTo>
                  <a:cubicBezTo>
                    <a:pt x="2296575" y="1100365"/>
                    <a:pt x="2282909" y="1114032"/>
                    <a:pt x="2266050" y="1114032"/>
                  </a:cubicBezTo>
                  <a:lnTo>
                    <a:pt x="30526" y="1114032"/>
                  </a:lnTo>
                  <a:cubicBezTo>
                    <a:pt x="13667" y="1114032"/>
                    <a:pt x="0" y="1100365"/>
                    <a:pt x="0" y="1083506"/>
                  </a:cubicBezTo>
                  <a:lnTo>
                    <a:pt x="0" y="30526"/>
                  </a:lnTo>
                  <a:cubicBezTo>
                    <a:pt x="0" y="13667"/>
                    <a:pt x="13667" y="0"/>
                    <a:pt x="30526" y="0"/>
                  </a:cubicBezTo>
                  <a:close/>
                </a:path>
              </a:pathLst>
            </a:custGeom>
            <a:solidFill>
              <a:srgbClr val="000000">
                <a:alpha val="0"/>
              </a:srgbClr>
            </a:solidFill>
            <a:ln w="95250" cap="rnd">
              <a:solidFill>
                <a:srgbClr val="F28A57"/>
              </a:solidFill>
              <a:prstDash val="dash"/>
              <a:round/>
            </a:ln>
          </p:spPr>
        </p:sp>
        <p:sp>
          <p:nvSpPr>
            <p:cNvPr id="8" name="TextBox 8"/>
            <p:cNvSpPr txBox="1"/>
            <p:nvPr/>
          </p:nvSpPr>
          <p:spPr>
            <a:xfrm>
              <a:off x="0" y="-38100"/>
              <a:ext cx="2296575" cy="1152132"/>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rot="688013">
            <a:off x="13344305" y="6942475"/>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10658901">
            <a:off x="-4281881" y="-3793170"/>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1797938">
            <a:off x="15334706" y="8835954"/>
            <a:ext cx="6413062" cy="5783416"/>
          </a:xfrm>
          <a:custGeom>
            <a:avLst/>
            <a:gdLst/>
            <a:ahLst/>
            <a:cxnLst/>
            <a:rect l="l" t="t" r="r" b="b"/>
            <a:pathLst>
              <a:path w="6413062" h="5783416">
                <a:moveTo>
                  <a:pt x="0" y="0"/>
                </a:moveTo>
                <a:lnTo>
                  <a:pt x="6413062" y="0"/>
                </a:lnTo>
                <a:lnTo>
                  <a:pt x="6413062" y="5783416"/>
                </a:lnTo>
                <a:lnTo>
                  <a:pt x="0" y="578341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1528344">
            <a:off x="-2927479" y="-1525490"/>
            <a:ext cx="4964665" cy="4477225"/>
          </a:xfrm>
          <a:custGeom>
            <a:avLst/>
            <a:gdLst/>
            <a:ahLst/>
            <a:cxnLst/>
            <a:rect l="l" t="t" r="r" b="b"/>
            <a:pathLst>
              <a:path w="4964665" h="4477225">
                <a:moveTo>
                  <a:pt x="0" y="0"/>
                </a:moveTo>
                <a:lnTo>
                  <a:pt x="4964666" y="0"/>
                </a:lnTo>
                <a:lnTo>
                  <a:pt x="4964666" y="4477225"/>
                </a:lnTo>
                <a:lnTo>
                  <a:pt x="0" y="447722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13"/>
          <p:cNvSpPr/>
          <p:nvPr/>
        </p:nvSpPr>
        <p:spPr>
          <a:xfrm rot="8846498">
            <a:off x="505430" y="7668438"/>
            <a:ext cx="3114262" cy="2661279"/>
          </a:xfrm>
          <a:custGeom>
            <a:avLst/>
            <a:gdLst/>
            <a:ahLst/>
            <a:cxnLst/>
            <a:rect l="l" t="t" r="r" b="b"/>
            <a:pathLst>
              <a:path w="3114262" h="2661279">
                <a:moveTo>
                  <a:pt x="0" y="0"/>
                </a:moveTo>
                <a:lnTo>
                  <a:pt x="3114262" y="0"/>
                </a:lnTo>
                <a:lnTo>
                  <a:pt x="3114262" y="2661279"/>
                </a:lnTo>
                <a:lnTo>
                  <a:pt x="0" y="266127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4" name="Freeform 14"/>
          <p:cNvSpPr/>
          <p:nvPr/>
        </p:nvSpPr>
        <p:spPr>
          <a:xfrm rot="6087804">
            <a:off x="15522542" y="244522"/>
            <a:ext cx="1405794" cy="2645625"/>
          </a:xfrm>
          <a:custGeom>
            <a:avLst/>
            <a:gdLst/>
            <a:ahLst/>
            <a:cxnLst/>
            <a:rect l="l" t="t" r="r" b="b"/>
            <a:pathLst>
              <a:path w="1405794" h="2645625">
                <a:moveTo>
                  <a:pt x="0" y="0"/>
                </a:moveTo>
                <a:lnTo>
                  <a:pt x="1405794" y="0"/>
                </a:lnTo>
                <a:lnTo>
                  <a:pt x="1405794" y="2645626"/>
                </a:lnTo>
                <a:lnTo>
                  <a:pt x="0" y="2645626"/>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grpSp>
        <p:nvGrpSpPr>
          <p:cNvPr id="15" name="Group 15"/>
          <p:cNvGrpSpPr>
            <a:grpSpLocks noChangeAspect="1"/>
          </p:cNvGrpSpPr>
          <p:nvPr/>
        </p:nvGrpSpPr>
        <p:grpSpPr>
          <a:xfrm>
            <a:off x="3318672" y="4483857"/>
            <a:ext cx="2426215" cy="2505795"/>
            <a:chOff x="0" y="0"/>
            <a:chExt cx="6350000" cy="6558280"/>
          </a:xfrm>
        </p:grpSpPr>
        <p:sp>
          <p:nvSpPr>
            <p:cNvPr id="16" name="Freeform 16"/>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16"/>
              <a:stretch>
                <a:fillRect l="-10176" r="-44959"/>
              </a:stretch>
            </a:blipFill>
          </p:spPr>
        </p:sp>
        <p:sp>
          <p:nvSpPr>
            <p:cNvPr id="17" name="Freeform 17"/>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842C"/>
            </a:solidFill>
          </p:spPr>
        </p:sp>
      </p:grpSp>
      <p:grpSp>
        <p:nvGrpSpPr>
          <p:cNvPr id="18" name="Group 18"/>
          <p:cNvGrpSpPr>
            <a:grpSpLocks noChangeAspect="1"/>
          </p:cNvGrpSpPr>
          <p:nvPr/>
        </p:nvGrpSpPr>
        <p:grpSpPr>
          <a:xfrm>
            <a:off x="6641671" y="6368005"/>
            <a:ext cx="2426215" cy="2505795"/>
            <a:chOff x="0" y="0"/>
            <a:chExt cx="6350000" cy="6558280"/>
          </a:xfrm>
        </p:grpSpPr>
        <p:sp>
          <p:nvSpPr>
            <p:cNvPr id="19" name="Freeform 19"/>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17"/>
              <a:stretch>
                <a:fillRect l="-27422" r="-27422"/>
              </a:stretch>
            </a:blipFill>
          </p:spPr>
        </p:sp>
        <p:sp>
          <p:nvSpPr>
            <p:cNvPr id="20" name="Freeform 20"/>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842C"/>
            </a:solidFill>
          </p:spPr>
        </p:sp>
      </p:grpSp>
      <p:grpSp>
        <p:nvGrpSpPr>
          <p:cNvPr id="21" name="Group 21"/>
          <p:cNvGrpSpPr>
            <a:grpSpLocks noChangeAspect="1"/>
          </p:cNvGrpSpPr>
          <p:nvPr/>
        </p:nvGrpSpPr>
        <p:grpSpPr>
          <a:xfrm>
            <a:off x="9442353" y="4501689"/>
            <a:ext cx="2426215" cy="2505795"/>
            <a:chOff x="0" y="0"/>
            <a:chExt cx="6350000" cy="6558280"/>
          </a:xfrm>
        </p:grpSpPr>
        <p:sp>
          <p:nvSpPr>
            <p:cNvPr id="22" name="Freeform 22"/>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18"/>
              <a:stretch>
                <a:fillRect l="-27567" r="-27567"/>
              </a:stretch>
            </a:blipFill>
          </p:spPr>
        </p:sp>
        <p:sp>
          <p:nvSpPr>
            <p:cNvPr id="23" name="Freeform 23"/>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842C"/>
            </a:solidFill>
          </p:spPr>
        </p:sp>
      </p:grpSp>
      <p:grpSp>
        <p:nvGrpSpPr>
          <p:cNvPr id="24" name="Group 24"/>
          <p:cNvGrpSpPr>
            <a:grpSpLocks noChangeAspect="1"/>
          </p:cNvGrpSpPr>
          <p:nvPr/>
        </p:nvGrpSpPr>
        <p:grpSpPr>
          <a:xfrm>
            <a:off x="12484089" y="6380550"/>
            <a:ext cx="2426215" cy="2505795"/>
            <a:chOff x="0" y="0"/>
            <a:chExt cx="6350000" cy="6558280"/>
          </a:xfrm>
        </p:grpSpPr>
        <p:sp>
          <p:nvSpPr>
            <p:cNvPr id="25" name="Freeform 2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19"/>
              <a:stretch>
                <a:fillRect l="-27422" r="-27422"/>
              </a:stretch>
            </a:blipFill>
          </p:spPr>
        </p:sp>
        <p:sp>
          <p:nvSpPr>
            <p:cNvPr id="26" name="Freeform 2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842C"/>
            </a:solidFill>
          </p:spPr>
        </p:sp>
      </p:grpSp>
      <p:sp>
        <p:nvSpPr>
          <p:cNvPr id="27" name="Freeform 27"/>
          <p:cNvSpPr/>
          <p:nvPr/>
        </p:nvSpPr>
        <p:spPr>
          <a:xfrm rot="5111573">
            <a:off x="6876242" y="6149472"/>
            <a:ext cx="1527788" cy="462156"/>
          </a:xfrm>
          <a:custGeom>
            <a:avLst/>
            <a:gdLst/>
            <a:ahLst/>
            <a:cxnLst/>
            <a:rect l="l" t="t" r="r" b="b"/>
            <a:pathLst>
              <a:path w="1527788" h="462156">
                <a:moveTo>
                  <a:pt x="0" y="0"/>
                </a:moveTo>
                <a:lnTo>
                  <a:pt x="1527788" y="0"/>
                </a:lnTo>
                <a:lnTo>
                  <a:pt x="1527788" y="462156"/>
                </a:lnTo>
                <a:lnTo>
                  <a:pt x="0" y="462156"/>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28" name="TextBox 28"/>
          <p:cNvSpPr txBox="1"/>
          <p:nvPr/>
        </p:nvSpPr>
        <p:spPr>
          <a:xfrm>
            <a:off x="3978824" y="1010081"/>
            <a:ext cx="10340162" cy="2708434"/>
          </a:xfrm>
          <a:prstGeom prst="rect">
            <a:avLst/>
          </a:prstGeom>
        </p:spPr>
        <p:txBody>
          <a:bodyPr lIns="0" tIns="0" rIns="0" bIns="0" rtlCol="0" anchor="t">
            <a:spAutoFit/>
          </a:bodyPr>
          <a:lstStyle/>
          <a:p>
            <a:pPr algn="ctr"/>
            <a:r>
              <a:rPr lang="vi-VN" sz="8800" b="1">
                <a:latin typeface="+mj-lt"/>
              </a:rPr>
              <a:t>HOẠT ĐỘNG </a:t>
            </a:r>
            <a:r>
              <a:rPr lang="vi-VN" sz="8800" b="1" smtClean="0">
                <a:latin typeface="+mj-lt"/>
              </a:rPr>
              <a:t>1  </a:t>
            </a:r>
            <a:r>
              <a:rPr lang="vi-VN" sz="8800" b="1">
                <a:latin typeface="+mj-lt"/>
              </a:rPr>
              <a:t>KHỞI ĐỘNG</a:t>
            </a:r>
            <a:endParaRPr lang="en-GB" sz="8800">
              <a:latin typeface="+mj-lt"/>
            </a:endParaRPr>
          </a:p>
        </p:txBody>
      </p:sp>
      <p:sp>
        <p:nvSpPr>
          <p:cNvPr id="33" name="Freeform 33"/>
          <p:cNvSpPr/>
          <p:nvPr/>
        </p:nvSpPr>
        <p:spPr>
          <a:xfrm rot="5111573">
            <a:off x="12906891" y="6149472"/>
            <a:ext cx="1527788" cy="462156"/>
          </a:xfrm>
          <a:custGeom>
            <a:avLst/>
            <a:gdLst/>
            <a:ahLst/>
            <a:cxnLst/>
            <a:rect l="l" t="t" r="r" b="b"/>
            <a:pathLst>
              <a:path w="1527788" h="462156">
                <a:moveTo>
                  <a:pt x="0" y="0"/>
                </a:moveTo>
                <a:lnTo>
                  <a:pt x="1527788" y="0"/>
                </a:lnTo>
                <a:lnTo>
                  <a:pt x="1527788" y="462156"/>
                </a:lnTo>
                <a:lnTo>
                  <a:pt x="0" y="462156"/>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2" name="Freeform 2"/>
          <p:cNvSpPr/>
          <p:nvPr/>
        </p:nvSpPr>
        <p:spPr>
          <a:xfrm>
            <a:off x="-899745" y="-5216965"/>
            <a:ext cx="20082250" cy="20082250"/>
          </a:xfrm>
          <a:custGeom>
            <a:avLst/>
            <a:gdLst/>
            <a:ahLst/>
            <a:cxnLst/>
            <a:rect l="l" t="t" r="r" b="b"/>
            <a:pathLst>
              <a:path w="20082250" h="20082250">
                <a:moveTo>
                  <a:pt x="0" y="0"/>
                </a:moveTo>
                <a:lnTo>
                  <a:pt x="20082250" y="0"/>
                </a:lnTo>
                <a:lnTo>
                  <a:pt x="20082250" y="20082250"/>
                </a:lnTo>
                <a:lnTo>
                  <a:pt x="0" y="20082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062561" y="2229364"/>
            <a:ext cx="14162878" cy="7265032"/>
            <a:chOff x="0" y="0"/>
            <a:chExt cx="2514648" cy="1289921"/>
          </a:xfrm>
        </p:grpSpPr>
        <p:sp>
          <p:nvSpPr>
            <p:cNvPr id="4" name="Freeform 4"/>
            <p:cNvSpPr/>
            <p:nvPr/>
          </p:nvSpPr>
          <p:spPr>
            <a:xfrm>
              <a:off x="0" y="0"/>
              <a:ext cx="2514648" cy="1289921"/>
            </a:xfrm>
            <a:custGeom>
              <a:avLst/>
              <a:gdLst/>
              <a:ahLst/>
              <a:cxnLst/>
              <a:rect l="l" t="t" r="r" b="b"/>
              <a:pathLst>
                <a:path w="2514648" h="1289921">
                  <a:moveTo>
                    <a:pt x="27878" y="0"/>
                  </a:moveTo>
                  <a:lnTo>
                    <a:pt x="2486769" y="0"/>
                  </a:lnTo>
                  <a:cubicBezTo>
                    <a:pt x="2494163" y="0"/>
                    <a:pt x="2501254" y="2937"/>
                    <a:pt x="2506482" y="8165"/>
                  </a:cubicBezTo>
                  <a:cubicBezTo>
                    <a:pt x="2511710" y="13394"/>
                    <a:pt x="2514648" y="20485"/>
                    <a:pt x="2514648" y="27878"/>
                  </a:cubicBezTo>
                  <a:lnTo>
                    <a:pt x="2514648" y="1262043"/>
                  </a:lnTo>
                  <a:cubicBezTo>
                    <a:pt x="2514648" y="1269436"/>
                    <a:pt x="2511710" y="1276528"/>
                    <a:pt x="2506482" y="1281756"/>
                  </a:cubicBezTo>
                  <a:cubicBezTo>
                    <a:pt x="2501254" y="1286984"/>
                    <a:pt x="2494163" y="1289921"/>
                    <a:pt x="2486769" y="1289921"/>
                  </a:cubicBezTo>
                  <a:lnTo>
                    <a:pt x="27878" y="1289921"/>
                  </a:lnTo>
                  <a:cubicBezTo>
                    <a:pt x="20485" y="1289921"/>
                    <a:pt x="13394" y="1286984"/>
                    <a:pt x="8165" y="1281756"/>
                  </a:cubicBezTo>
                  <a:cubicBezTo>
                    <a:pt x="2937" y="1276528"/>
                    <a:pt x="0" y="1269436"/>
                    <a:pt x="0" y="1262043"/>
                  </a:cubicBezTo>
                  <a:lnTo>
                    <a:pt x="0" y="27878"/>
                  </a:lnTo>
                  <a:cubicBezTo>
                    <a:pt x="0" y="20485"/>
                    <a:pt x="2937" y="13394"/>
                    <a:pt x="8165" y="8165"/>
                  </a:cubicBezTo>
                  <a:cubicBezTo>
                    <a:pt x="13394" y="2937"/>
                    <a:pt x="20485" y="0"/>
                    <a:pt x="27878" y="0"/>
                  </a:cubicBezTo>
                  <a:close/>
                </a:path>
              </a:pathLst>
            </a:custGeom>
            <a:solidFill>
              <a:srgbClr val="FFF8E8"/>
            </a:solidFill>
          </p:spPr>
        </p:sp>
        <p:sp>
          <p:nvSpPr>
            <p:cNvPr id="5" name="TextBox 5"/>
            <p:cNvSpPr txBox="1"/>
            <p:nvPr/>
          </p:nvSpPr>
          <p:spPr>
            <a:xfrm>
              <a:off x="0" y="-38100"/>
              <a:ext cx="2514648" cy="1328021"/>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2674050" y="2724682"/>
            <a:ext cx="12934661" cy="6274396"/>
            <a:chOff x="0" y="0"/>
            <a:chExt cx="2296575" cy="1114032"/>
          </a:xfrm>
        </p:grpSpPr>
        <p:sp>
          <p:nvSpPr>
            <p:cNvPr id="7" name="Freeform 7"/>
            <p:cNvSpPr/>
            <p:nvPr/>
          </p:nvSpPr>
          <p:spPr>
            <a:xfrm>
              <a:off x="0" y="0"/>
              <a:ext cx="2296575" cy="1114032"/>
            </a:xfrm>
            <a:custGeom>
              <a:avLst/>
              <a:gdLst/>
              <a:ahLst/>
              <a:cxnLst/>
              <a:rect l="l" t="t" r="r" b="b"/>
              <a:pathLst>
                <a:path w="2296575" h="1114032">
                  <a:moveTo>
                    <a:pt x="30526" y="0"/>
                  </a:moveTo>
                  <a:lnTo>
                    <a:pt x="2266050" y="0"/>
                  </a:lnTo>
                  <a:cubicBezTo>
                    <a:pt x="2282909" y="0"/>
                    <a:pt x="2296575" y="13667"/>
                    <a:pt x="2296575" y="30526"/>
                  </a:cubicBezTo>
                  <a:lnTo>
                    <a:pt x="2296575" y="1083506"/>
                  </a:lnTo>
                  <a:cubicBezTo>
                    <a:pt x="2296575" y="1100365"/>
                    <a:pt x="2282909" y="1114032"/>
                    <a:pt x="2266050" y="1114032"/>
                  </a:cubicBezTo>
                  <a:lnTo>
                    <a:pt x="30526" y="1114032"/>
                  </a:lnTo>
                  <a:cubicBezTo>
                    <a:pt x="13667" y="1114032"/>
                    <a:pt x="0" y="1100365"/>
                    <a:pt x="0" y="1083506"/>
                  </a:cubicBezTo>
                  <a:lnTo>
                    <a:pt x="0" y="30526"/>
                  </a:lnTo>
                  <a:cubicBezTo>
                    <a:pt x="0" y="13667"/>
                    <a:pt x="13667" y="0"/>
                    <a:pt x="30526" y="0"/>
                  </a:cubicBezTo>
                  <a:close/>
                </a:path>
              </a:pathLst>
            </a:custGeom>
            <a:solidFill>
              <a:srgbClr val="000000">
                <a:alpha val="0"/>
              </a:srgbClr>
            </a:solidFill>
            <a:ln w="95250" cap="rnd">
              <a:solidFill>
                <a:srgbClr val="F28A57"/>
              </a:solidFill>
              <a:prstDash val="dash"/>
              <a:round/>
            </a:ln>
          </p:spPr>
        </p:sp>
        <p:sp>
          <p:nvSpPr>
            <p:cNvPr id="8" name="TextBox 8"/>
            <p:cNvSpPr txBox="1"/>
            <p:nvPr/>
          </p:nvSpPr>
          <p:spPr>
            <a:xfrm>
              <a:off x="0" y="-38100"/>
              <a:ext cx="2296575" cy="1152132"/>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rot="688013">
            <a:off x="13344305" y="6942475"/>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10658901">
            <a:off x="-4281881" y="-3793170"/>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1797938">
            <a:off x="15334706" y="8835954"/>
            <a:ext cx="6413062" cy="5783416"/>
          </a:xfrm>
          <a:custGeom>
            <a:avLst/>
            <a:gdLst/>
            <a:ahLst/>
            <a:cxnLst/>
            <a:rect l="l" t="t" r="r" b="b"/>
            <a:pathLst>
              <a:path w="6413062" h="5783416">
                <a:moveTo>
                  <a:pt x="0" y="0"/>
                </a:moveTo>
                <a:lnTo>
                  <a:pt x="6413062" y="0"/>
                </a:lnTo>
                <a:lnTo>
                  <a:pt x="6413062" y="5783416"/>
                </a:lnTo>
                <a:lnTo>
                  <a:pt x="0" y="578341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1528344">
            <a:off x="-2927479" y="-1525490"/>
            <a:ext cx="4964665" cy="4477225"/>
          </a:xfrm>
          <a:custGeom>
            <a:avLst/>
            <a:gdLst/>
            <a:ahLst/>
            <a:cxnLst/>
            <a:rect l="l" t="t" r="r" b="b"/>
            <a:pathLst>
              <a:path w="4964665" h="4477225">
                <a:moveTo>
                  <a:pt x="0" y="0"/>
                </a:moveTo>
                <a:lnTo>
                  <a:pt x="4964666" y="0"/>
                </a:lnTo>
                <a:lnTo>
                  <a:pt x="4964666" y="4477225"/>
                </a:lnTo>
                <a:lnTo>
                  <a:pt x="0" y="447722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13"/>
          <p:cNvSpPr/>
          <p:nvPr/>
        </p:nvSpPr>
        <p:spPr>
          <a:xfrm rot="8846498">
            <a:off x="505430" y="7668438"/>
            <a:ext cx="3114262" cy="2661279"/>
          </a:xfrm>
          <a:custGeom>
            <a:avLst/>
            <a:gdLst/>
            <a:ahLst/>
            <a:cxnLst/>
            <a:rect l="l" t="t" r="r" b="b"/>
            <a:pathLst>
              <a:path w="3114262" h="2661279">
                <a:moveTo>
                  <a:pt x="0" y="0"/>
                </a:moveTo>
                <a:lnTo>
                  <a:pt x="3114262" y="0"/>
                </a:lnTo>
                <a:lnTo>
                  <a:pt x="3114262" y="2661279"/>
                </a:lnTo>
                <a:lnTo>
                  <a:pt x="0" y="266127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4" name="Freeform 14"/>
          <p:cNvSpPr/>
          <p:nvPr/>
        </p:nvSpPr>
        <p:spPr>
          <a:xfrm rot="6087804">
            <a:off x="15522542" y="244522"/>
            <a:ext cx="1405794" cy="2645625"/>
          </a:xfrm>
          <a:custGeom>
            <a:avLst/>
            <a:gdLst/>
            <a:ahLst/>
            <a:cxnLst/>
            <a:rect l="l" t="t" r="r" b="b"/>
            <a:pathLst>
              <a:path w="1405794" h="2645625">
                <a:moveTo>
                  <a:pt x="0" y="0"/>
                </a:moveTo>
                <a:lnTo>
                  <a:pt x="1405794" y="0"/>
                </a:lnTo>
                <a:lnTo>
                  <a:pt x="1405794" y="2645626"/>
                </a:lnTo>
                <a:lnTo>
                  <a:pt x="0" y="2645626"/>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grpSp>
        <p:nvGrpSpPr>
          <p:cNvPr id="15" name="Group 15"/>
          <p:cNvGrpSpPr>
            <a:grpSpLocks noChangeAspect="1"/>
          </p:cNvGrpSpPr>
          <p:nvPr/>
        </p:nvGrpSpPr>
        <p:grpSpPr>
          <a:xfrm>
            <a:off x="3295380" y="3238695"/>
            <a:ext cx="3903992" cy="5246370"/>
            <a:chOff x="0" y="0"/>
            <a:chExt cx="3663950" cy="4923790"/>
          </a:xfrm>
        </p:grpSpPr>
        <p:sp>
          <p:nvSpPr>
            <p:cNvPr id="16" name="Freeform 16"/>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16"/>
              <a:stretch>
                <a:fillRect t="-5608" b="-5608"/>
              </a:stretch>
            </a:blipFill>
          </p:spPr>
        </p:sp>
        <p:sp>
          <p:nvSpPr>
            <p:cNvPr id="17" name="Freeform 17"/>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842C"/>
            </a:solidFill>
          </p:spPr>
        </p:sp>
      </p:grpSp>
      <p:sp>
        <p:nvSpPr>
          <p:cNvPr id="19" name="TextBox 19"/>
          <p:cNvSpPr txBox="1"/>
          <p:nvPr/>
        </p:nvSpPr>
        <p:spPr>
          <a:xfrm>
            <a:off x="7538302" y="3272525"/>
            <a:ext cx="7777898" cy="5078313"/>
          </a:xfrm>
          <a:prstGeom prst="rect">
            <a:avLst/>
          </a:prstGeom>
        </p:spPr>
        <p:txBody>
          <a:bodyPr wrap="square" lIns="0" tIns="0" rIns="0" bIns="0" rtlCol="0" anchor="t">
            <a:spAutoFit/>
          </a:bodyPr>
          <a:lstStyle/>
          <a:p>
            <a:pPr algn="ctr"/>
            <a:r>
              <a:rPr lang="vi-VN" sz="6600">
                <a:latin typeface="Times New Roman" panose="02020603050405020304" pitchFamily="18" charset="0"/>
                <a:cs typeface="Times New Roman" panose="02020603050405020304" pitchFamily="18" charset="0"/>
              </a:rPr>
              <a:t>Sáng tác video thuyết trình bài giới thiệu về một vấn đề của một tác phẩm văn học ngoài chương trình. </a:t>
            </a:r>
            <a:endParaRPr lang="en-US" sz="6000">
              <a:solidFill>
                <a:srgbClr val="D465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2" name="Freeform 2"/>
          <p:cNvSpPr/>
          <p:nvPr/>
        </p:nvSpPr>
        <p:spPr>
          <a:xfrm>
            <a:off x="-1155633" y="-3903873"/>
            <a:ext cx="20082250" cy="20082250"/>
          </a:xfrm>
          <a:custGeom>
            <a:avLst/>
            <a:gdLst/>
            <a:ahLst/>
            <a:cxnLst/>
            <a:rect l="l" t="t" r="r" b="b"/>
            <a:pathLst>
              <a:path w="20082250" h="20082250">
                <a:moveTo>
                  <a:pt x="0" y="0"/>
                </a:moveTo>
                <a:lnTo>
                  <a:pt x="20082250" y="0"/>
                </a:lnTo>
                <a:lnTo>
                  <a:pt x="20082250" y="20082250"/>
                </a:lnTo>
                <a:lnTo>
                  <a:pt x="0" y="20082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834652" y="2586933"/>
            <a:ext cx="14081748" cy="6671367"/>
            <a:chOff x="0" y="0"/>
            <a:chExt cx="1250398" cy="1289921"/>
          </a:xfrm>
        </p:grpSpPr>
        <p:sp>
          <p:nvSpPr>
            <p:cNvPr id="4" name="Freeform 4"/>
            <p:cNvSpPr/>
            <p:nvPr/>
          </p:nvSpPr>
          <p:spPr>
            <a:xfrm>
              <a:off x="0" y="0"/>
              <a:ext cx="1250398" cy="1289921"/>
            </a:xfrm>
            <a:custGeom>
              <a:avLst/>
              <a:gdLst/>
              <a:ahLst/>
              <a:cxnLst/>
              <a:rect l="l" t="t" r="r" b="b"/>
              <a:pathLst>
                <a:path w="1250398" h="1289921">
                  <a:moveTo>
                    <a:pt x="65253" y="0"/>
                  </a:moveTo>
                  <a:lnTo>
                    <a:pt x="1185145" y="0"/>
                  </a:lnTo>
                  <a:cubicBezTo>
                    <a:pt x="1202451" y="0"/>
                    <a:pt x="1219049" y="6875"/>
                    <a:pt x="1231286" y="19112"/>
                  </a:cubicBezTo>
                  <a:cubicBezTo>
                    <a:pt x="1243524" y="31350"/>
                    <a:pt x="1250398" y="47947"/>
                    <a:pt x="1250398" y="65253"/>
                  </a:cubicBezTo>
                  <a:lnTo>
                    <a:pt x="1250398" y="1224668"/>
                  </a:lnTo>
                  <a:cubicBezTo>
                    <a:pt x="1250398" y="1260706"/>
                    <a:pt x="1221183" y="1289921"/>
                    <a:pt x="1185145" y="1289921"/>
                  </a:cubicBezTo>
                  <a:lnTo>
                    <a:pt x="65253" y="1289921"/>
                  </a:lnTo>
                  <a:cubicBezTo>
                    <a:pt x="29215" y="1289921"/>
                    <a:pt x="0" y="1260706"/>
                    <a:pt x="0" y="1224668"/>
                  </a:cubicBezTo>
                  <a:lnTo>
                    <a:pt x="0" y="65253"/>
                  </a:lnTo>
                  <a:cubicBezTo>
                    <a:pt x="0" y="29215"/>
                    <a:pt x="29215" y="0"/>
                    <a:pt x="65253" y="0"/>
                  </a:cubicBezTo>
                  <a:close/>
                </a:path>
              </a:pathLst>
            </a:custGeom>
            <a:solidFill>
              <a:srgbClr val="CBBD89"/>
            </a:solidFill>
          </p:spPr>
        </p:sp>
        <p:sp>
          <p:nvSpPr>
            <p:cNvPr id="5" name="TextBox 5"/>
            <p:cNvSpPr txBox="1"/>
            <p:nvPr/>
          </p:nvSpPr>
          <p:spPr>
            <a:xfrm>
              <a:off x="0" y="-38100"/>
              <a:ext cx="1250398" cy="1328021"/>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3043788" y="3014420"/>
            <a:ext cx="13491611" cy="5978823"/>
            <a:chOff x="0" y="0"/>
            <a:chExt cx="1157677" cy="1180374"/>
          </a:xfrm>
        </p:grpSpPr>
        <p:sp>
          <p:nvSpPr>
            <p:cNvPr id="7" name="Freeform 7"/>
            <p:cNvSpPr/>
            <p:nvPr/>
          </p:nvSpPr>
          <p:spPr>
            <a:xfrm>
              <a:off x="0" y="0"/>
              <a:ext cx="1157677" cy="1180374"/>
            </a:xfrm>
            <a:custGeom>
              <a:avLst/>
              <a:gdLst/>
              <a:ahLst/>
              <a:cxnLst/>
              <a:rect l="l" t="t" r="r" b="b"/>
              <a:pathLst>
                <a:path w="1157677" h="1180374">
                  <a:moveTo>
                    <a:pt x="70480" y="0"/>
                  </a:moveTo>
                  <a:lnTo>
                    <a:pt x="1087198" y="0"/>
                  </a:lnTo>
                  <a:cubicBezTo>
                    <a:pt x="1126123" y="0"/>
                    <a:pt x="1157677" y="31555"/>
                    <a:pt x="1157677" y="70480"/>
                  </a:cubicBezTo>
                  <a:lnTo>
                    <a:pt x="1157677" y="1109894"/>
                  </a:lnTo>
                  <a:cubicBezTo>
                    <a:pt x="1157677" y="1128586"/>
                    <a:pt x="1150252" y="1146513"/>
                    <a:pt x="1137034" y="1159731"/>
                  </a:cubicBezTo>
                  <a:cubicBezTo>
                    <a:pt x="1123817" y="1172948"/>
                    <a:pt x="1105890" y="1180374"/>
                    <a:pt x="1087198" y="1180374"/>
                  </a:cubicBezTo>
                  <a:lnTo>
                    <a:pt x="70480" y="1180374"/>
                  </a:lnTo>
                  <a:cubicBezTo>
                    <a:pt x="31555" y="1180374"/>
                    <a:pt x="0" y="1148819"/>
                    <a:pt x="0" y="1109894"/>
                  </a:cubicBezTo>
                  <a:lnTo>
                    <a:pt x="0" y="70480"/>
                  </a:lnTo>
                  <a:cubicBezTo>
                    <a:pt x="0" y="31555"/>
                    <a:pt x="31555" y="0"/>
                    <a:pt x="70480" y="0"/>
                  </a:cubicBezTo>
                  <a:close/>
                </a:path>
              </a:pathLst>
            </a:custGeom>
            <a:solidFill>
              <a:srgbClr val="000000">
                <a:alpha val="0"/>
              </a:srgbClr>
            </a:solidFill>
            <a:ln w="95250" cap="rnd">
              <a:solidFill>
                <a:srgbClr val="FFF9F1"/>
              </a:solidFill>
              <a:prstDash val="dash"/>
              <a:round/>
            </a:ln>
          </p:spPr>
        </p:sp>
        <p:sp>
          <p:nvSpPr>
            <p:cNvPr id="8" name="TextBox 8"/>
            <p:cNvSpPr txBox="1"/>
            <p:nvPr/>
          </p:nvSpPr>
          <p:spPr>
            <a:xfrm>
              <a:off x="0" y="-38100"/>
              <a:ext cx="1157677" cy="1218474"/>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rot="-5528019">
            <a:off x="13398497" y="-4035188"/>
            <a:ext cx="8563762" cy="8070377"/>
          </a:xfrm>
          <a:custGeom>
            <a:avLst/>
            <a:gdLst/>
            <a:ahLst/>
            <a:cxnLst/>
            <a:rect l="l" t="t" r="r" b="b"/>
            <a:pathLst>
              <a:path w="8563762" h="8070377">
                <a:moveTo>
                  <a:pt x="0" y="0"/>
                </a:moveTo>
                <a:lnTo>
                  <a:pt x="8563762" y="0"/>
                </a:lnTo>
                <a:lnTo>
                  <a:pt x="8563762" y="8070376"/>
                </a:lnTo>
                <a:lnTo>
                  <a:pt x="0" y="807037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4882999">
            <a:off x="-3770050" y="6251812"/>
            <a:ext cx="8563762" cy="8070377"/>
          </a:xfrm>
          <a:custGeom>
            <a:avLst/>
            <a:gdLst/>
            <a:ahLst/>
            <a:cxnLst/>
            <a:rect l="l" t="t" r="r" b="b"/>
            <a:pathLst>
              <a:path w="8563762" h="8070377">
                <a:moveTo>
                  <a:pt x="0" y="0"/>
                </a:moveTo>
                <a:lnTo>
                  <a:pt x="8563763" y="0"/>
                </a:lnTo>
                <a:lnTo>
                  <a:pt x="8563763" y="8070376"/>
                </a:lnTo>
                <a:lnTo>
                  <a:pt x="0" y="807037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4418093">
            <a:off x="14987639" y="-3957462"/>
            <a:ext cx="6413062" cy="5783416"/>
          </a:xfrm>
          <a:custGeom>
            <a:avLst/>
            <a:gdLst/>
            <a:ahLst/>
            <a:cxnLst/>
            <a:rect l="l" t="t" r="r" b="b"/>
            <a:pathLst>
              <a:path w="6413062" h="5783416">
                <a:moveTo>
                  <a:pt x="0" y="0"/>
                </a:moveTo>
                <a:lnTo>
                  <a:pt x="6413062" y="0"/>
                </a:lnTo>
                <a:lnTo>
                  <a:pt x="6413062" y="5783416"/>
                </a:lnTo>
                <a:lnTo>
                  <a:pt x="0" y="578341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4247557">
            <a:off x="-1453633" y="8439464"/>
            <a:ext cx="4964665" cy="4477225"/>
          </a:xfrm>
          <a:custGeom>
            <a:avLst/>
            <a:gdLst/>
            <a:ahLst/>
            <a:cxnLst/>
            <a:rect l="l" t="t" r="r" b="b"/>
            <a:pathLst>
              <a:path w="4964665" h="4477225">
                <a:moveTo>
                  <a:pt x="0" y="0"/>
                </a:moveTo>
                <a:lnTo>
                  <a:pt x="4964666" y="0"/>
                </a:lnTo>
                <a:lnTo>
                  <a:pt x="4964666" y="4477226"/>
                </a:lnTo>
                <a:lnTo>
                  <a:pt x="0" y="447722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13"/>
          <p:cNvSpPr/>
          <p:nvPr/>
        </p:nvSpPr>
        <p:spPr>
          <a:xfrm rot="1972548">
            <a:off x="747296" y="-61688"/>
            <a:ext cx="1735062" cy="3265290"/>
          </a:xfrm>
          <a:custGeom>
            <a:avLst/>
            <a:gdLst/>
            <a:ahLst/>
            <a:cxnLst/>
            <a:rect l="l" t="t" r="r" b="b"/>
            <a:pathLst>
              <a:path w="1735062" h="3265290">
                <a:moveTo>
                  <a:pt x="0" y="0"/>
                </a:moveTo>
                <a:lnTo>
                  <a:pt x="1735062" y="0"/>
                </a:lnTo>
                <a:lnTo>
                  <a:pt x="1735062" y="3265290"/>
                </a:lnTo>
                <a:lnTo>
                  <a:pt x="0" y="326529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20" name="Freeform 20"/>
          <p:cNvSpPr/>
          <p:nvPr/>
        </p:nvSpPr>
        <p:spPr>
          <a:xfrm rot="8846498">
            <a:off x="14903383" y="7078602"/>
            <a:ext cx="3407058" cy="2911486"/>
          </a:xfrm>
          <a:custGeom>
            <a:avLst/>
            <a:gdLst/>
            <a:ahLst/>
            <a:cxnLst/>
            <a:rect l="l" t="t" r="r" b="b"/>
            <a:pathLst>
              <a:path w="3407058" h="2911486">
                <a:moveTo>
                  <a:pt x="0" y="0"/>
                </a:moveTo>
                <a:lnTo>
                  <a:pt x="3407057" y="0"/>
                </a:lnTo>
                <a:lnTo>
                  <a:pt x="3407057" y="2911486"/>
                </a:lnTo>
                <a:lnTo>
                  <a:pt x="0" y="2911486"/>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21" name="TextBox 21"/>
          <p:cNvSpPr txBox="1"/>
          <p:nvPr/>
        </p:nvSpPr>
        <p:spPr>
          <a:xfrm>
            <a:off x="5715000" y="1036891"/>
            <a:ext cx="5430211" cy="1154162"/>
          </a:xfrm>
          <a:prstGeom prst="rect">
            <a:avLst/>
          </a:prstGeom>
        </p:spPr>
        <p:txBody>
          <a:bodyPr wrap="square" lIns="0" tIns="0" rIns="0" bIns="0" rtlCol="0" anchor="t">
            <a:spAutoFit/>
          </a:bodyPr>
          <a:lstStyle/>
          <a:p>
            <a:pPr algn="ctr">
              <a:lnSpc>
                <a:spcPts val="9043"/>
              </a:lnSpc>
            </a:pPr>
            <a:r>
              <a:rPr lang="vi-VN" sz="8800" b="1">
                <a:latin typeface="Times New Roman" panose="02020603050405020304" pitchFamily="18" charset="0"/>
                <a:cs typeface="Times New Roman" panose="02020603050405020304" pitchFamily="18" charset="0"/>
              </a:rPr>
              <a:t>N</a:t>
            </a:r>
            <a:r>
              <a:rPr lang="vi-VN" sz="8800" b="1" smtClean="0">
                <a:latin typeface="Times New Roman" panose="02020603050405020304" pitchFamily="18" charset="0"/>
                <a:cs typeface="Times New Roman" panose="02020603050405020304" pitchFamily="18" charset="0"/>
              </a:rPr>
              <a:t>hiệm </a:t>
            </a:r>
            <a:r>
              <a:rPr lang="vi-VN" sz="8800" b="1">
                <a:latin typeface="Times New Roman" panose="02020603050405020304" pitchFamily="18" charset="0"/>
                <a:cs typeface="Times New Roman" panose="02020603050405020304" pitchFamily="18" charset="0"/>
              </a:rPr>
              <a:t>vụ</a:t>
            </a:r>
            <a:endParaRPr lang="en-US" sz="8531" b="1">
              <a:solidFill>
                <a:srgbClr val="837545"/>
              </a:solidFill>
              <a:latin typeface="Times New Roman" panose="02020603050405020304" pitchFamily="18" charset="0"/>
              <a:cs typeface="Times New Roman" panose="02020603050405020304" pitchFamily="18" charset="0"/>
            </a:endParaRPr>
          </a:p>
        </p:txBody>
      </p:sp>
      <p:sp>
        <p:nvSpPr>
          <p:cNvPr id="22" name="TextBox 22"/>
          <p:cNvSpPr txBox="1"/>
          <p:nvPr/>
        </p:nvSpPr>
        <p:spPr>
          <a:xfrm>
            <a:off x="3438791" y="3238768"/>
            <a:ext cx="12770567" cy="5170646"/>
          </a:xfrm>
          <a:prstGeom prst="rect">
            <a:avLst/>
          </a:prstGeom>
        </p:spPr>
        <p:txBody>
          <a:bodyPr wrap="square" lIns="0" tIns="0" rIns="0" bIns="0" rtlCol="0" anchor="t">
            <a:spAutoFit/>
          </a:bodyPr>
          <a:lstStyle/>
          <a:p>
            <a:pPr algn="just"/>
            <a:r>
              <a:rPr lang="vi-VN" sz="4800">
                <a:latin typeface="Times New Roman" panose="02020603050405020304" pitchFamily="18" charset="0"/>
                <a:cs typeface="Times New Roman" panose="02020603050405020304" pitchFamily="18" charset="0"/>
              </a:rPr>
              <a:t>+ Chọn 01 tác phẩm ngoài chương trình.</a:t>
            </a:r>
            <a:endParaRPr lang="en-GB" sz="4800">
              <a:latin typeface="Times New Roman" panose="02020603050405020304" pitchFamily="18" charset="0"/>
              <a:cs typeface="Times New Roman" panose="02020603050405020304" pitchFamily="18" charset="0"/>
            </a:endParaRPr>
          </a:p>
          <a:p>
            <a:pPr algn="just"/>
            <a:r>
              <a:rPr lang="vi-VN" sz="4800">
                <a:latin typeface="Times New Roman" panose="02020603050405020304" pitchFamily="18" charset="0"/>
                <a:cs typeface="Times New Roman" panose="02020603050405020304" pitchFamily="18" charset="0"/>
              </a:rPr>
              <a:t>+ Chọn 01 vấn đề của tác phẩm và thuyết trình bài giới thiệu về một vấn đề của một tác phẩm văn học đó. </a:t>
            </a:r>
            <a:endParaRPr lang="en-GB" sz="4800">
              <a:latin typeface="Times New Roman" panose="02020603050405020304" pitchFamily="18" charset="0"/>
              <a:cs typeface="Times New Roman" panose="02020603050405020304" pitchFamily="18" charset="0"/>
            </a:endParaRPr>
          </a:p>
          <a:p>
            <a:pPr algn="just"/>
            <a:r>
              <a:rPr lang="vi-VN" sz="4800">
                <a:latin typeface="Times New Roman" panose="02020603050405020304" pitchFamily="18" charset="0"/>
                <a:cs typeface="Times New Roman" panose="02020603050405020304" pitchFamily="18" charset="0"/>
              </a:rPr>
              <a:t>+ Sáng tác 01 video thuyết trình bài giới thiệu về một vấn đề của một tác phẩm văn học mà nhóm đã chuẩn bị. </a:t>
            </a:r>
            <a:endParaRPr lang="en-US" sz="4400">
              <a:solidFill>
                <a:srgbClr val="FFF9F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2" name="Freeform 2"/>
          <p:cNvSpPr/>
          <p:nvPr/>
        </p:nvSpPr>
        <p:spPr>
          <a:xfrm>
            <a:off x="-698433" y="-3446673"/>
            <a:ext cx="20082250" cy="20082250"/>
          </a:xfrm>
          <a:custGeom>
            <a:avLst/>
            <a:gdLst/>
            <a:ahLst/>
            <a:cxnLst/>
            <a:rect l="l" t="t" r="r" b="b"/>
            <a:pathLst>
              <a:path w="20082250" h="20082250">
                <a:moveTo>
                  <a:pt x="0" y="0"/>
                </a:moveTo>
                <a:lnTo>
                  <a:pt x="20082250" y="0"/>
                </a:lnTo>
                <a:lnTo>
                  <a:pt x="20082250" y="20082250"/>
                </a:lnTo>
                <a:lnTo>
                  <a:pt x="0" y="20082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rot="-5528019">
            <a:off x="13962311" y="-4096532"/>
            <a:ext cx="7993954" cy="7533397"/>
          </a:xfrm>
          <a:custGeom>
            <a:avLst/>
            <a:gdLst/>
            <a:ahLst/>
            <a:cxnLst/>
            <a:rect l="l" t="t" r="r" b="b"/>
            <a:pathLst>
              <a:path w="7993954" h="7533397">
                <a:moveTo>
                  <a:pt x="0" y="0"/>
                </a:moveTo>
                <a:lnTo>
                  <a:pt x="7993955" y="0"/>
                </a:lnTo>
                <a:lnTo>
                  <a:pt x="7993955" y="7533397"/>
                </a:lnTo>
                <a:lnTo>
                  <a:pt x="0" y="753339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4882999">
            <a:off x="-3797831" y="6957581"/>
            <a:ext cx="7882613" cy="7428471"/>
          </a:xfrm>
          <a:custGeom>
            <a:avLst/>
            <a:gdLst/>
            <a:ahLst/>
            <a:cxnLst/>
            <a:rect l="l" t="t" r="r" b="b"/>
            <a:pathLst>
              <a:path w="7882613" h="7428471">
                <a:moveTo>
                  <a:pt x="0" y="0"/>
                </a:moveTo>
                <a:lnTo>
                  <a:pt x="7882613" y="0"/>
                </a:lnTo>
                <a:lnTo>
                  <a:pt x="7882613" y="7428471"/>
                </a:lnTo>
                <a:lnTo>
                  <a:pt x="0" y="742847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4418093">
            <a:off x="15445717" y="-4023978"/>
            <a:ext cx="5986355" cy="5398604"/>
          </a:xfrm>
          <a:custGeom>
            <a:avLst/>
            <a:gdLst/>
            <a:ahLst/>
            <a:cxnLst/>
            <a:rect l="l" t="t" r="r" b="b"/>
            <a:pathLst>
              <a:path w="5986355" h="5398604">
                <a:moveTo>
                  <a:pt x="0" y="0"/>
                </a:moveTo>
                <a:lnTo>
                  <a:pt x="5986355" y="0"/>
                </a:lnTo>
                <a:lnTo>
                  <a:pt x="5986355" y="5398605"/>
                </a:lnTo>
                <a:lnTo>
                  <a:pt x="0" y="53986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4247557">
            <a:off x="-1665659" y="8971231"/>
            <a:ext cx="4569783" cy="4121113"/>
          </a:xfrm>
          <a:custGeom>
            <a:avLst/>
            <a:gdLst/>
            <a:ahLst/>
            <a:cxnLst/>
            <a:rect l="l" t="t" r="r" b="b"/>
            <a:pathLst>
              <a:path w="4569783" h="4121113">
                <a:moveTo>
                  <a:pt x="0" y="0"/>
                </a:moveTo>
                <a:lnTo>
                  <a:pt x="4569783" y="0"/>
                </a:lnTo>
                <a:lnTo>
                  <a:pt x="4569783" y="4121114"/>
                </a:lnTo>
                <a:lnTo>
                  <a:pt x="0" y="412111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13"/>
          <p:cNvSpPr/>
          <p:nvPr/>
        </p:nvSpPr>
        <p:spPr>
          <a:xfrm rot="1972548">
            <a:off x="1537970" y="171588"/>
            <a:ext cx="1182415" cy="2225240"/>
          </a:xfrm>
          <a:custGeom>
            <a:avLst/>
            <a:gdLst/>
            <a:ahLst/>
            <a:cxnLst/>
            <a:rect l="l" t="t" r="r" b="b"/>
            <a:pathLst>
              <a:path w="1182415" h="2225240">
                <a:moveTo>
                  <a:pt x="0" y="0"/>
                </a:moveTo>
                <a:lnTo>
                  <a:pt x="1182415" y="0"/>
                </a:lnTo>
                <a:lnTo>
                  <a:pt x="1182415" y="2225240"/>
                </a:lnTo>
                <a:lnTo>
                  <a:pt x="0" y="222524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grpSp>
        <p:nvGrpSpPr>
          <p:cNvPr id="14" name="Group 14"/>
          <p:cNvGrpSpPr/>
          <p:nvPr/>
        </p:nvGrpSpPr>
        <p:grpSpPr>
          <a:xfrm>
            <a:off x="3351276" y="419099"/>
            <a:ext cx="11978194" cy="9144271"/>
            <a:chOff x="0" y="0"/>
            <a:chExt cx="1224799" cy="1289921"/>
          </a:xfrm>
        </p:grpSpPr>
        <p:sp>
          <p:nvSpPr>
            <p:cNvPr id="15" name="Freeform 15"/>
            <p:cNvSpPr/>
            <p:nvPr/>
          </p:nvSpPr>
          <p:spPr>
            <a:xfrm>
              <a:off x="0" y="0"/>
              <a:ext cx="1224799" cy="1289921"/>
            </a:xfrm>
            <a:custGeom>
              <a:avLst/>
              <a:gdLst/>
              <a:ahLst/>
              <a:cxnLst/>
              <a:rect l="l" t="t" r="r" b="b"/>
              <a:pathLst>
                <a:path w="1224799" h="1289921">
                  <a:moveTo>
                    <a:pt x="66617" y="0"/>
                  </a:moveTo>
                  <a:lnTo>
                    <a:pt x="1158182" y="0"/>
                  </a:lnTo>
                  <a:cubicBezTo>
                    <a:pt x="1194973" y="0"/>
                    <a:pt x="1224799" y="29826"/>
                    <a:pt x="1224799" y="66617"/>
                  </a:cubicBezTo>
                  <a:lnTo>
                    <a:pt x="1224799" y="1223304"/>
                  </a:lnTo>
                  <a:cubicBezTo>
                    <a:pt x="1224799" y="1260095"/>
                    <a:pt x="1194973" y="1289921"/>
                    <a:pt x="1158182" y="1289921"/>
                  </a:cubicBezTo>
                  <a:lnTo>
                    <a:pt x="66617" y="1289921"/>
                  </a:lnTo>
                  <a:cubicBezTo>
                    <a:pt x="29826" y="1289921"/>
                    <a:pt x="0" y="1260095"/>
                    <a:pt x="0" y="1223304"/>
                  </a:cubicBezTo>
                  <a:lnTo>
                    <a:pt x="0" y="66617"/>
                  </a:lnTo>
                  <a:cubicBezTo>
                    <a:pt x="0" y="29826"/>
                    <a:pt x="29826" y="0"/>
                    <a:pt x="66617" y="0"/>
                  </a:cubicBezTo>
                  <a:close/>
                </a:path>
              </a:pathLst>
            </a:custGeom>
            <a:solidFill>
              <a:srgbClr val="F5B37D"/>
            </a:solidFill>
          </p:spPr>
        </p:sp>
        <p:sp>
          <p:nvSpPr>
            <p:cNvPr id="16" name="TextBox 16"/>
            <p:cNvSpPr txBox="1"/>
            <p:nvPr/>
          </p:nvSpPr>
          <p:spPr>
            <a:xfrm>
              <a:off x="0" y="-38100"/>
              <a:ext cx="1224799" cy="1328021"/>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3712355" y="722959"/>
            <a:ext cx="11292354" cy="8542333"/>
            <a:chOff x="0" y="0"/>
            <a:chExt cx="1120842" cy="1180374"/>
          </a:xfrm>
        </p:grpSpPr>
        <p:sp>
          <p:nvSpPr>
            <p:cNvPr id="18" name="Freeform 18"/>
            <p:cNvSpPr/>
            <p:nvPr/>
          </p:nvSpPr>
          <p:spPr>
            <a:xfrm>
              <a:off x="0" y="0"/>
              <a:ext cx="1120842" cy="1180374"/>
            </a:xfrm>
            <a:custGeom>
              <a:avLst/>
              <a:gdLst/>
              <a:ahLst/>
              <a:cxnLst/>
              <a:rect l="l" t="t" r="r" b="b"/>
              <a:pathLst>
                <a:path w="1120842" h="1180374">
                  <a:moveTo>
                    <a:pt x="72796" y="0"/>
                  </a:moveTo>
                  <a:lnTo>
                    <a:pt x="1048046" y="0"/>
                  </a:lnTo>
                  <a:cubicBezTo>
                    <a:pt x="1067353" y="0"/>
                    <a:pt x="1085869" y="7670"/>
                    <a:pt x="1099520" y="21321"/>
                  </a:cubicBezTo>
                  <a:cubicBezTo>
                    <a:pt x="1113172" y="34973"/>
                    <a:pt x="1120842" y="53489"/>
                    <a:pt x="1120842" y="72796"/>
                  </a:cubicBezTo>
                  <a:lnTo>
                    <a:pt x="1120842" y="1107578"/>
                  </a:lnTo>
                  <a:cubicBezTo>
                    <a:pt x="1120842" y="1126884"/>
                    <a:pt x="1113172" y="1145400"/>
                    <a:pt x="1099520" y="1159052"/>
                  </a:cubicBezTo>
                  <a:cubicBezTo>
                    <a:pt x="1085869" y="1172704"/>
                    <a:pt x="1067353" y="1180374"/>
                    <a:pt x="1048046" y="1180374"/>
                  </a:cubicBezTo>
                  <a:lnTo>
                    <a:pt x="72796" y="1180374"/>
                  </a:lnTo>
                  <a:cubicBezTo>
                    <a:pt x="53489" y="1180374"/>
                    <a:pt x="34973" y="1172704"/>
                    <a:pt x="21321" y="1159052"/>
                  </a:cubicBezTo>
                  <a:cubicBezTo>
                    <a:pt x="7670" y="1145400"/>
                    <a:pt x="0" y="1126884"/>
                    <a:pt x="0" y="1107578"/>
                  </a:cubicBezTo>
                  <a:lnTo>
                    <a:pt x="0" y="72796"/>
                  </a:lnTo>
                  <a:cubicBezTo>
                    <a:pt x="0" y="53489"/>
                    <a:pt x="7670" y="34973"/>
                    <a:pt x="21321" y="21321"/>
                  </a:cubicBezTo>
                  <a:cubicBezTo>
                    <a:pt x="34973" y="7670"/>
                    <a:pt x="53489" y="0"/>
                    <a:pt x="72796" y="0"/>
                  </a:cubicBezTo>
                  <a:close/>
                </a:path>
              </a:pathLst>
            </a:custGeom>
            <a:solidFill>
              <a:srgbClr val="000000">
                <a:alpha val="0"/>
              </a:srgbClr>
            </a:solidFill>
            <a:ln w="95250" cap="rnd">
              <a:solidFill>
                <a:srgbClr val="FFF9F1"/>
              </a:solidFill>
              <a:prstDash val="dash"/>
              <a:round/>
            </a:ln>
          </p:spPr>
        </p:sp>
        <p:sp>
          <p:nvSpPr>
            <p:cNvPr id="19" name="TextBox 19"/>
            <p:cNvSpPr txBox="1"/>
            <p:nvPr/>
          </p:nvSpPr>
          <p:spPr>
            <a:xfrm>
              <a:off x="0" y="-38100"/>
              <a:ext cx="1120842" cy="1218474"/>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a:grpSpLocks noChangeAspect="1"/>
          </p:cNvGrpSpPr>
          <p:nvPr/>
        </p:nvGrpSpPr>
        <p:grpSpPr>
          <a:xfrm>
            <a:off x="82706" y="3199996"/>
            <a:ext cx="3010604" cy="3109351"/>
            <a:chOff x="0" y="0"/>
            <a:chExt cx="6350000" cy="6558280"/>
          </a:xfrm>
        </p:grpSpPr>
        <p:sp>
          <p:nvSpPr>
            <p:cNvPr id="21" name="Freeform 21"/>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14"/>
              <a:stretch>
                <a:fillRect l="-27422" r="-27422"/>
              </a:stretch>
            </a:blipFill>
          </p:spPr>
        </p:sp>
        <p:sp>
          <p:nvSpPr>
            <p:cNvPr id="22" name="Freeform 22"/>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842C"/>
            </a:solidFill>
          </p:spPr>
        </p:sp>
      </p:grpSp>
      <p:grpSp>
        <p:nvGrpSpPr>
          <p:cNvPr id="23" name="Group 23"/>
          <p:cNvGrpSpPr>
            <a:grpSpLocks noChangeAspect="1"/>
          </p:cNvGrpSpPr>
          <p:nvPr/>
        </p:nvGrpSpPr>
        <p:grpSpPr>
          <a:xfrm>
            <a:off x="15330364" y="3290825"/>
            <a:ext cx="2922659" cy="3018522"/>
            <a:chOff x="0" y="0"/>
            <a:chExt cx="6350000" cy="6558280"/>
          </a:xfrm>
        </p:grpSpPr>
        <p:sp>
          <p:nvSpPr>
            <p:cNvPr id="24" name="Freeform 24"/>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15"/>
              <a:stretch>
                <a:fillRect t="-22607" b="-22607"/>
              </a:stretch>
            </a:blipFill>
          </p:spPr>
        </p:sp>
        <p:sp>
          <p:nvSpPr>
            <p:cNvPr id="25" name="Freeform 25"/>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842C"/>
            </a:solidFill>
          </p:spPr>
        </p:sp>
      </p:grpSp>
      <p:sp>
        <p:nvSpPr>
          <p:cNvPr id="29" name="TextBox 29"/>
          <p:cNvSpPr txBox="1"/>
          <p:nvPr/>
        </p:nvSpPr>
        <p:spPr>
          <a:xfrm>
            <a:off x="4092627" y="757833"/>
            <a:ext cx="10783993" cy="8309967"/>
          </a:xfrm>
          <a:prstGeom prst="rect">
            <a:avLst/>
          </a:prstGeom>
        </p:spPr>
        <p:txBody>
          <a:bodyPr wrap="square" lIns="0" tIns="0" rIns="0" bIns="0" rtlCol="0" anchor="t">
            <a:spAutoFit/>
          </a:bodyPr>
          <a:lstStyle/>
          <a:p>
            <a:pPr algn="ctr"/>
            <a:r>
              <a:rPr lang="vi-VN" sz="3600" b="1">
                <a:latin typeface="Times New Roman" panose="02020603050405020304" pitchFamily="18" charset="0"/>
                <a:cs typeface="Times New Roman" panose="02020603050405020304" pitchFamily="18" charset="0"/>
              </a:rPr>
              <a:t>Video đảm bảo yêu cầu </a:t>
            </a:r>
            <a:r>
              <a:rPr lang="vi-VN" sz="3600" b="1" smtClean="0">
                <a:latin typeface="Times New Roman" panose="02020603050405020304" pitchFamily="18" charset="0"/>
                <a:cs typeface="Times New Roman" panose="02020603050405020304" pitchFamily="18" charset="0"/>
              </a:rPr>
              <a:t>sau</a:t>
            </a:r>
            <a:endParaRPr lang="en-GB" sz="3600" b="1">
              <a:latin typeface="Times New Roman" panose="02020603050405020304" pitchFamily="18" charset="0"/>
              <a:cs typeface="Times New Roman" panose="02020603050405020304" pitchFamily="18" charset="0"/>
            </a:endParaRPr>
          </a:p>
          <a:p>
            <a:pPr algn="just"/>
            <a:r>
              <a:rPr lang="vi-VN" sz="3600" smtClean="0">
                <a:latin typeface="Times New Roman" panose="02020603050405020304" pitchFamily="18" charset="0"/>
                <a:cs typeface="Times New Roman" panose="02020603050405020304" pitchFamily="18" charset="0"/>
              </a:rPr>
              <a:t>+ Có </a:t>
            </a:r>
            <a:r>
              <a:rPr lang="vi-VN" sz="3600">
                <a:latin typeface="Times New Roman" panose="02020603050405020304" pitchFamily="18" charset="0"/>
                <a:cs typeface="Times New Roman" panose="02020603050405020304" pitchFamily="18" charset="0"/>
              </a:rPr>
              <a:t>tên trường, tên lớp, vấn đề trình bày, tên các thành viên. </a:t>
            </a:r>
            <a:endParaRPr lang="en-GB" sz="3600">
              <a:latin typeface="Times New Roman" panose="02020603050405020304" pitchFamily="18" charset="0"/>
              <a:cs typeface="Times New Roman" panose="02020603050405020304" pitchFamily="18" charset="0"/>
            </a:endParaRPr>
          </a:p>
          <a:p>
            <a:pPr algn="just"/>
            <a:r>
              <a:rPr lang="vi-VN" sz="3600" smtClean="0">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Trong quá trình thuyết trình bài giới thiệu về một vấn đề của một tác phẩm văn học </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phải có sự xuất hiện của 01 hoặc một vài thành viên trong nhóm.</a:t>
            </a:r>
            <a:endParaRPr lang="en-GB" sz="3600">
              <a:latin typeface="Times New Roman" panose="02020603050405020304" pitchFamily="18" charset="0"/>
              <a:cs typeface="Times New Roman" panose="02020603050405020304" pitchFamily="18" charset="0"/>
            </a:endParaRPr>
          </a:p>
          <a:p>
            <a:pPr algn="ctr"/>
            <a:r>
              <a:rPr lang="vi-VN" sz="3600" b="1" smtClean="0">
                <a:latin typeface="Times New Roman" panose="02020603050405020304" pitchFamily="18" charset="0"/>
                <a:cs typeface="Times New Roman" panose="02020603050405020304" pitchFamily="18" charset="0"/>
              </a:rPr>
              <a:t>Thời </a:t>
            </a:r>
            <a:r>
              <a:rPr lang="vi-VN" sz="3600" b="1">
                <a:latin typeface="Times New Roman" panose="02020603050405020304" pitchFamily="18" charset="0"/>
                <a:cs typeface="Times New Roman" panose="02020603050405020304" pitchFamily="18" charset="0"/>
              </a:rPr>
              <a:t>gian, sản phẩm và cách thức </a:t>
            </a:r>
            <a:r>
              <a:rPr lang="vi-VN" sz="3600" b="1" smtClean="0">
                <a:latin typeface="Times New Roman" panose="02020603050405020304" pitchFamily="18" charset="0"/>
                <a:cs typeface="Times New Roman" panose="02020603050405020304" pitchFamily="18" charset="0"/>
              </a:rPr>
              <a:t>nộp</a:t>
            </a:r>
            <a:endParaRPr lang="en-GB" sz="3600" b="1">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Thời gian: 01 tuần sau bài học</a:t>
            </a:r>
            <a:r>
              <a:rPr lang="en-US" sz="3600">
                <a:latin typeface="Times New Roman" panose="02020603050405020304" pitchFamily="18" charset="0"/>
                <a:cs typeface="Times New Roman" panose="02020603050405020304" pitchFamily="18" charset="0"/>
              </a:rPr>
              <a:t>.</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Sản phẩm: 01 video giới thiệu, một biên bản làm việc nhóm (ghi rõ họ tên và nhiệm vụ của từng thành viên), một bản đánh giá quá trình làm việc nhóm của các thành viên.</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Cách thức nộp: Gửi đăng trên trang fanpage CLB Truyền thông của nhà trường và chia sẻ </a:t>
            </a:r>
            <a:endParaRPr lang="en-US" sz="3600">
              <a:solidFill>
                <a:srgbClr val="FFF9F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2" name="Freeform 2"/>
          <p:cNvSpPr/>
          <p:nvPr/>
        </p:nvSpPr>
        <p:spPr>
          <a:xfrm>
            <a:off x="-747345" y="-5064565"/>
            <a:ext cx="20082250" cy="20082250"/>
          </a:xfrm>
          <a:custGeom>
            <a:avLst/>
            <a:gdLst/>
            <a:ahLst/>
            <a:cxnLst/>
            <a:rect l="l" t="t" r="r" b="b"/>
            <a:pathLst>
              <a:path w="20082250" h="20082250">
                <a:moveTo>
                  <a:pt x="0" y="0"/>
                </a:moveTo>
                <a:lnTo>
                  <a:pt x="20082250" y="0"/>
                </a:lnTo>
                <a:lnTo>
                  <a:pt x="20082250" y="20082250"/>
                </a:lnTo>
                <a:lnTo>
                  <a:pt x="0" y="20082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5142999" y="3016204"/>
            <a:ext cx="8231613" cy="4581244"/>
            <a:chOff x="0" y="0"/>
            <a:chExt cx="1701052" cy="946708"/>
          </a:xfrm>
        </p:grpSpPr>
        <p:sp>
          <p:nvSpPr>
            <p:cNvPr id="4" name="Freeform 4"/>
            <p:cNvSpPr/>
            <p:nvPr/>
          </p:nvSpPr>
          <p:spPr>
            <a:xfrm>
              <a:off x="0" y="0"/>
              <a:ext cx="1701052" cy="946708"/>
            </a:xfrm>
            <a:custGeom>
              <a:avLst/>
              <a:gdLst/>
              <a:ahLst/>
              <a:cxnLst/>
              <a:rect l="l" t="t" r="r" b="b"/>
              <a:pathLst>
                <a:path w="1701052" h="946708">
                  <a:moveTo>
                    <a:pt x="47966" y="0"/>
                  </a:moveTo>
                  <a:lnTo>
                    <a:pt x="1653086" y="0"/>
                  </a:lnTo>
                  <a:cubicBezTo>
                    <a:pt x="1679577" y="0"/>
                    <a:pt x="1701052" y="21475"/>
                    <a:pt x="1701052" y="47966"/>
                  </a:cubicBezTo>
                  <a:lnTo>
                    <a:pt x="1701052" y="898742"/>
                  </a:lnTo>
                  <a:cubicBezTo>
                    <a:pt x="1701052" y="925233"/>
                    <a:pt x="1679577" y="946708"/>
                    <a:pt x="1653086" y="946708"/>
                  </a:cubicBezTo>
                  <a:lnTo>
                    <a:pt x="47966" y="946708"/>
                  </a:lnTo>
                  <a:cubicBezTo>
                    <a:pt x="21475" y="946708"/>
                    <a:pt x="0" y="925233"/>
                    <a:pt x="0" y="898742"/>
                  </a:cubicBezTo>
                  <a:lnTo>
                    <a:pt x="0" y="47966"/>
                  </a:lnTo>
                  <a:cubicBezTo>
                    <a:pt x="0" y="21475"/>
                    <a:pt x="21475" y="0"/>
                    <a:pt x="47966" y="0"/>
                  </a:cubicBezTo>
                  <a:close/>
                </a:path>
              </a:pathLst>
            </a:custGeom>
            <a:solidFill>
              <a:srgbClr val="CBBD89"/>
            </a:solidFill>
          </p:spPr>
        </p:sp>
        <p:sp>
          <p:nvSpPr>
            <p:cNvPr id="5" name="TextBox 5"/>
            <p:cNvSpPr txBox="1"/>
            <p:nvPr/>
          </p:nvSpPr>
          <p:spPr>
            <a:xfrm>
              <a:off x="0" y="-38100"/>
              <a:ext cx="1701052" cy="984808"/>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5564323" y="3325265"/>
            <a:ext cx="7458914" cy="3963123"/>
            <a:chOff x="0" y="0"/>
            <a:chExt cx="1541375" cy="818974"/>
          </a:xfrm>
        </p:grpSpPr>
        <p:sp>
          <p:nvSpPr>
            <p:cNvPr id="7" name="Freeform 7"/>
            <p:cNvSpPr/>
            <p:nvPr/>
          </p:nvSpPr>
          <p:spPr>
            <a:xfrm>
              <a:off x="0" y="0"/>
              <a:ext cx="1541375" cy="818974"/>
            </a:xfrm>
            <a:custGeom>
              <a:avLst/>
              <a:gdLst/>
              <a:ahLst/>
              <a:cxnLst/>
              <a:rect l="l" t="t" r="r" b="b"/>
              <a:pathLst>
                <a:path w="1541375" h="818974">
                  <a:moveTo>
                    <a:pt x="52935" y="0"/>
                  </a:moveTo>
                  <a:lnTo>
                    <a:pt x="1488440" y="0"/>
                  </a:lnTo>
                  <a:cubicBezTo>
                    <a:pt x="1502479" y="0"/>
                    <a:pt x="1515943" y="5577"/>
                    <a:pt x="1525871" y="15504"/>
                  </a:cubicBezTo>
                  <a:cubicBezTo>
                    <a:pt x="1535798" y="25432"/>
                    <a:pt x="1541375" y="38896"/>
                    <a:pt x="1541375" y="52935"/>
                  </a:cubicBezTo>
                  <a:lnTo>
                    <a:pt x="1541375" y="766039"/>
                  </a:lnTo>
                  <a:cubicBezTo>
                    <a:pt x="1541375" y="795274"/>
                    <a:pt x="1517675" y="818974"/>
                    <a:pt x="1488440" y="818974"/>
                  </a:cubicBezTo>
                  <a:lnTo>
                    <a:pt x="52935" y="818974"/>
                  </a:lnTo>
                  <a:cubicBezTo>
                    <a:pt x="23700" y="818974"/>
                    <a:pt x="0" y="795274"/>
                    <a:pt x="0" y="766039"/>
                  </a:cubicBezTo>
                  <a:lnTo>
                    <a:pt x="0" y="52935"/>
                  </a:lnTo>
                  <a:cubicBezTo>
                    <a:pt x="0" y="23700"/>
                    <a:pt x="23700" y="0"/>
                    <a:pt x="52935" y="0"/>
                  </a:cubicBezTo>
                  <a:close/>
                </a:path>
              </a:pathLst>
            </a:custGeom>
            <a:solidFill>
              <a:srgbClr val="000000">
                <a:alpha val="0"/>
              </a:srgbClr>
            </a:solidFill>
            <a:ln w="95250" cap="rnd">
              <a:solidFill>
                <a:srgbClr val="FFF9F1"/>
              </a:solidFill>
              <a:prstDash val="dash"/>
              <a:round/>
            </a:ln>
          </p:spPr>
        </p:sp>
        <p:sp>
          <p:nvSpPr>
            <p:cNvPr id="8" name="TextBox 8"/>
            <p:cNvSpPr txBox="1"/>
            <p:nvPr/>
          </p:nvSpPr>
          <p:spPr>
            <a:xfrm>
              <a:off x="0" y="-38100"/>
              <a:ext cx="1541375" cy="857074"/>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rot="-5528019">
            <a:off x="13398497" y="-4035188"/>
            <a:ext cx="8563762" cy="8070377"/>
          </a:xfrm>
          <a:custGeom>
            <a:avLst/>
            <a:gdLst/>
            <a:ahLst/>
            <a:cxnLst/>
            <a:rect l="l" t="t" r="r" b="b"/>
            <a:pathLst>
              <a:path w="8563762" h="8070377">
                <a:moveTo>
                  <a:pt x="0" y="0"/>
                </a:moveTo>
                <a:lnTo>
                  <a:pt x="8563762" y="0"/>
                </a:lnTo>
                <a:lnTo>
                  <a:pt x="8563762" y="8070376"/>
                </a:lnTo>
                <a:lnTo>
                  <a:pt x="0" y="807037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4882999">
            <a:off x="-3770050" y="6251812"/>
            <a:ext cx="8563762" cy="8070377"/>
          </a:xfrm>
          <a:custGeom>
            <a:avLst/>
            <a:gdLst/>
            <a:ahLst/>
            <a:cxnLst/>
            <a:rect l="l" t="t" r="r" b="b"/>
            <a:pathLst>
              <a:path w="8563762" h="8070377">
                <a:moveTo>
                  <a:pt x="0" y="0"/>
                </a:moveTo>
                <a:lnTo>
                  <a:pt x="8563763" y="0"/>
                </a:lnTo>
                <a:lnTo>
                  <a:pt x="8563763" y="8070376"/>
                </a:lnTo>
                <a:lnTo>
                  <a:pt x="0" y="807037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4418093">
            <a:off x="14987639" y="-3957462"/>
            <a:ext cx="6413062" cy="5783416"/>
          </a:xfrm>
          <a:custGeom>
            <a:avLst/>
            <a:gdLst/>
            <a:ahLst/>
            <a:cxnLst/>
            <a:rect l="l" t="t" r="r" b="b"/>
            <a:pathLst>
              <a:path w="6413062" h="5783416">
                <a:moveTo>
                  <a:pt x="0" y="0"/>
                </a:moveTo>
                <a:lnTo>
                  <a:pt x="6413062" y="0"/>
                </a:lnTo>
                <a:lnTo>
                  <a:pt x="6413062" y="5783416"/>
                </a:lnTo>
                <a:lnTo>
                  <a:pt x="0" y="578341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4247557">
            <a:off x="-1453633" y="8439464"/>
            <a:ext cx="4964665" cy="4477225"/>
          </a:xfrm>
          <a:custGeom>
            <a:avLst/>
            <a:gdLst/>
            <a:ahLst/>
            <a:cxnLst/>
            <a:rect l="l" t="t" r="r" b="b"/>
            <a:pathLst>
              <a:path w="4964665" h="4477225">
                <a:moveTo>
                  <a:pt x="0" y="0"/>
                </a:moveTo>
                <a:lnTo>
                  <a:pt x="4964666" y="0"/>
                </a:lnTo>
                <a:lnTo>
                  <a:pt x="4964666" y="4477226"/>
                </a:lnTo>
                <a:lnTo>
                  <a:pt x="0" y="447722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TextBox 13"/>
          <p:cNvSpPr txBox="1"/>
          <p:nvPr/>
        </p:nvSpPr>
        <p:spPr>
          <a:xfrm>
            <a:off x="6696137" y="3634520"/>
            <a:ext cx="4895726" cy="3170359"/>
          </a:xfrm>
          <a:prstGeom prst="rect">
            <a:avLst/>
          </a:prstGeom>
        </p:spPr>
        <p:txBody>
          <a:bodyPr lIns="0" tIns="0" rIns="0" bIns="0" rtlCol="0" anchor="t">
            <a:spAutoFit/>
          </a:bodyPr>
          <a:lstStyle/>
          <a:p>
            <a:pPr algn="ctr">
              <a:lnSpc>
                <a:spcPts val="12306"/>
              </a:lnSpc>
            </a:pPr>
            <a:r>
              <a:rPr lang="en-US" sz="11609" b="1">
                <a:solidFill>
                  <a:srgbClr val="83754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p>
        </p:txBody>
      </p:sp>
      <p:sp>
        <p:nvSpPr>
          <p:cNvPr id="14" name="Freeform 14"/>
          <p:cNvSpPr/>
          <p:nvPr/>
        </p:nvSpPr>
        <p:spPr>
          <a:xfrm rot="1979857">
            <a:off x="3588622" y="720822"/>
            <a:ext cx="1735062" cy="3265290"/>
          </a:xfrm>
          <a:custGeom>
            <a:avLst/>
            <a:gdLst/>
            <a:ahLst/>
            <a:cxnLst/>
            <a:rect l="l" t="t" r="r" b="b"/>
            <a:pathLst>
              <a:path w="1735062" h="3265290">
                <a:moveTo>
                  <a:pt x="0" y="0"/>
                </a:moveTo>
                <a:lnTo>
                  <a:pt x="1735062" y="0"/>
                </a:lnTo>
                <a:lnTo>
                  <a:pt x="1735062" y="3265290"/>
                </a:lnTo>
                <a:lnTo>
                  <a:pt x="0" y="326529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5" name="Freeform 15"/>
          <p:cNvSpPr/>
          <p:nvPr/>
        </p:nvSpPr>
        <p:spPr>
          <a:xfrm>
            <a:off x="14169367" y="4195216"/>
            <a:ext cx="2697211" cy="5063084"/>
          </a:xfrm>
          <a:custGeom>
            <a:avLst/>
            <a:gdLst/>
            <a:ahLst/>
            <a:cxnLst/>
            <a:rect l="l" t="t" r="r" b="b"/>
            <a:pathLst>
              <a:path w="2697211" h="5063084">
                <a:moveTo>
                  <a:pt x="0" y="0"/>
                </a:moveTo>
                <a:lnTo>
                  <a:pt x="2697211" y="0"/>
                </a:lnTo>
                <a:lnTo>
                  <a:pt x="2697211" y="5063084"/>
                </a:lnTo>
                <a:lnTo>
                  <a:pt x="0" y="5063084"/>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2" name="Freeform 2"/>
          <p:cNvSpPr/>
          <p:nvPr/>
        </p:nvSpPr>
        <p:spPr>
          <a:xfrm>
            <a:off x="-238419" y="-4124345"/>
            <a:ext cx="20082250" cy="20082250"/>
          </a:xfrm>
          <a:custGeom>
            <a:avLst/>
            <a:gdLst/>
            <a:ahLst/>
            <a:cxnLst/>
            <a:rect l="l" t="t" r="r" b="b"/>
            <a:pathLst>
              <a:path w="20082250" h="20082250">
                <a:moveTo>
                  <a:pt x="0" y="0"/>
                </a:moveTo>
                <a:lnTo>
                  <a:pt x="20082250" y="0"/>
                </a:lnTo>
                <a:lnTo>
                  <a:pt x="20082250" y="20082250"/>
                </a:lnTo>
                <a:lnTo>
                  <a:pt x="0" y="20082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062561" y="2229364"/>
            <a:ext cx="14162878" cy="7265032"/>
            <a:chOff x="0" y="0"/>
            <a:chExt cx="2514648" cy="1289921"/>
          </a:xfrm>
        </p:grpSpPr>
        <p:sp>
          <p:nvSpPr>
            <p:cNvPr id="4" name="Freeform 4"/>
            <p:cNvSpPr/>
            <p:nvPr/>
          </p:nvSpPr>
          <p:spPr>
            <a:xfrm>
              <a:off x="0" y="0"/>
              <a:ext cx="2514648" cy="1289921"/>
            </a:xfrm>
            <a:custGeom>
              <a:avLst/>
              <a:gdLst/>
              <a:ahLst/>
              <a:cxnLst/>
              <a:rect l="l" t="t" r="r" b="b"/>
              <a:pathLst>
                <a:path w="2514648" h="1289921">
                  <a:moveTo>
                    <a:pt x="27878" y="0"/>
                  </a:moveTo>
                  <a:lnTo>
                    <a:pt x="2486769" y="0"/>
                  </a:lnTo>
                  <a:cubicBezTo>
                    <a:pt x="2494163" y="0"/>
                    <a:pt x="2501254" y="2937"/>
                    <a:pt x="2506482" y="8165"/>
                  </a:cubicBezTo>
                  <a:cubicBezTo>
                    <a:pt x="2511710" y="13394"/>
                    <a:pt x="2514648" y="20485"/>
                    <a:pt x="2514648" y="27878"/>
                  </a:cubicBezTo>
                  <a:lnTo>
                    <a:pt x="2514648" y="1262043"/>
                  </a:lnTo>
                  <a:cubicBezTo>
                    <a:pt x="2514648" y="1269436"/>
                    <a:pt x="2511710" y="1276528"/>
                    <a:pt x="2506482" y="1281756"/>
                  </a:cubicBezTo>
                  <a:cubicBezTo>
                    <a:pt x="2501254" y="1286984"/>
                    <a:pt x="2494163" y="1289921"/>
                    <a:pt x="2486769" y="1289921"/>
                  </a:cubicBezTo>
                  <a:lnTo>
                    <a:pt x="27878" y="1289921"/>
                  </a:lnTo>
                  <a:cubicBezTo>
                    <a:pt x="20485" y="1289921"/>
                    <a:pt x="13394" y="1286984"/>
                    <a:pt x="8165" y="1281756"/>
                  </a:cubicBezTo>
                  <a:cubicBezTo>
                    <a:pt x="2937" y="1276528"/>
                    <a:pt x="0" y="1269436"/>
                    <a:pt x="0" y="1262043"/>
                  </a:cubicBezTo>
                  <a:lnTo>
                    <a:pt x="0" y="27878"/>
                  </a:lnTo>
                  <a:cubicBezTo>
                    <a:pt x="0" y="20485"/>
                    <a:pt x="2937" y="13394"/>
                    <a:pt x="8165" y="8165"/>
                  </a:cubicBezTo>
                  <a:cubicBezTo>
                    <a:pt x="13394" y="2937"/>
                    <a:pt x="20485" y="0"/>
                    <a:pt x="27878" y="0"/>
                  </a:cubicBezTo>
                  <a:close/>
                </a:path>
              </a:pathLst>
            </a:custGeom>
            <a:solidFill>
              <a:srgbClr val="FFF8E8"/>
            </a:solidFill>
          </p:spPr>
        </p:sp>
        <p:sp>
          <p:nvSpPr>
            <p:cNvPr id="5" name="TextBox 5"/>
            <p:cNvSpPr txBox="1"/>
            <p:nvPr/>
          </p:nvSpPr>
          <p:spPr>
            <a:xfrm>
              <a:off x="0" y="-38100"/>
              <a:ext cx="2514648" cy="132802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a:off x="2674050" y="2724682"/>
            <a:ext cx="12934661" cy="6274396"/>
            <a:chOff x="0" y="0"/>
            <a:chExt cx="2296575" cy="1114032"/>
          </a:xfrm>
        </p:grpSpPr>
        <p:sp>
          <p:nvSpPr>
            <p:cNvPr id="7" name="Freeform 7"/>
            <p:cNvSpPr/>
            <p:nvPr/>
          </p:nvSpPr>
          <p:spPr>
            <a:xfrm>
              <a:off x="0" y="0"/>
              <a:ext cx="2296575" cy="1114032"/>
            </a:xfrm>
            <a:custGeom>
              <a:avLst/>
              <a:gdLst/>
              <a:ahLst/>
              <a:cxnLst/>
              <a:rect l="l" t="t" r="r" b="b"/>
              <a:pathLst>
                <a:path w="2296575" h="1114032">
                  <a:moveTo>
                    <a:pt x="30526" y="0"/>
                  </a:moveTo>
                  <a:lnTo>
                    <a:pt x="2266050" y="0"/>
                  </a:lnTo>
                  <a:cubicBezTo>
                    <a:pt x="2282909" y="0"/>
                    <a:pt x="2296575" y="13667"/>
                    <a:pt x="2296575" y="30526"/>
                  </a:cubicBezTo>
                  <a:lnTo>
                    <a:pt x="2296575" y="1083506"/>
                  </a:lnTo>
                  <a:cubicBezTo>
                    <a:pt x="2296575" y="1100365"/>
                    <a:pt x="2282909" y="1114032"/>
                    <a:pt x="2266050" y="1114032"/>
                  </a:cubicBezTo>
                  <a:lnTo>
                    <a:pt x="30526" y="1114032"/>
                  </a:lnTo>
                  <a:cubicBezTo>
                    <a:pt x="13667" y="1114032"/>
                    <a:pt x="0" y="1100365"/>
                    <a:pt x="0" y="1083506"/>
                  </a:cubicBezTo>
                  <a:lnTo>
                    <a:pt x="0" y="30526"/>
                  </a:lnTo>
                  <a:cubicBezTo>
                    <a:pt x="0" y="13667"/>
                    <a:pt x="13667" y="0"/>
                    <a:pt x="30526" y="0"/>
                  </a:cubicBezTo>
                  <a:close/>
                </a:path>
              </a:pathLst>
            </a:custGeom>
            <a:solidFill>
              <a:srgbClr val="000000">
                <a:alpha val="0"/>
              </a:srgbClr>
            </a:solidFill>
            <a:ln w="95250" cap="rnd">
              <a:solidFill>
                <a:srgbClr val="F28A57"/>
              </a:solidFill>
              <a:prstDash val="dash"/>
              <a:round/>
            </a:ln>
          </p:spPr>
        </p:sp>
        <p:sp>
          <p:nvSpPr>
            <p:cNvPr id="8" name="TextBox 8"/>
            <p:cNvSpPr txBox="1"/>
            <p:nvPr/>
          </p:nvSpPr>
          <p:spPr>
            <a:xfrm>
              <a:off x="0" y="-38100"/>
              <a:ext cx="2296575" cy="1152132"/>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9" name="Freeform 9"/>
          <p:cNvSpPr/>
          <p:nvPr/>
        </p:nvSpPr>
        <p:spPr>
          <a:xfrm rot="688013">
            <a:off x="13344305" y="6942475"/>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10658901">
            <a:off x="-4281881" y="-3793170"/>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1797938">
            <a:off x="15334706" y="8835954"/>
            <a:ext cx="6413062" cy="5783416"/>
          </a:xfrm>
          <a:custGeom>
            <a:avLst/>
            <a:gdLst/>
            <a:ahLst/>
            <a:cxnLst/>
            <a:rect l="l" t="t" r="r" b="b"/>
            <a:pathLst>
              <a:path w="6413062" h="5783416">
                <a:moveTo>
                  <a:pt x="0" y="0"/>
                </a:moveTo>
                <a:lnTo>
                  <a:pt x="6413062" y="0"/>
                </a:lnTo>
                <a:lnTo>
                  <a:pt x="6413062" y="5783416"/>
                </a:lnTo>
                <a:lnTo>
                  <a:pt x="0" y="578341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1528344">
            <a:off x="-2927479" y="-1525490"/>
            <a:ext cx="4964665" cy="4477225"/>
          </a:xfrm>
          <a:custGeom>
            <a:avLst/>
            <a:gdLst/>
            <a:ahLst/>
            <a:cxnLst/>
            <a:rect l="l" t="t" r="r" b="b"/>
            <a:pathLst>
              <a:path w="4964665" h="4477225">
                <a:moveTo>
                  <a:pt x="0" y="0"/>
                </a:moveTo>
                <a:lnTo>
                  <a:pt x="4964666" y="0"/>
                </a:lnTo>
                <a:lnTo>
                  <a:pt x="4964666" y="4477225"/>
                </a:lnTo>
                <a:lnTo>
                  <a:pt x="0" y="447722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13"/>
          <p:cNvSpPr/>
          <p:nvPr/>
        </p:nvSpPr>
        <p:spPr>
          <a:xfrm rot="8846498">
            <a:off x="505430" y="7668438"/>
            <a:ext cx="3114262" cy="2661279"/>
          </a:xfrm>
          <a:custGeom>
            <a:avLst/>
            <a:gdLst/>
            <a:ahLst/>
            <a:cxnLst/>
            <a:rect l="l" t="t" r="r" b="b"/>
            <a:pathLst>
              <a:path w="3114262" h="2661279">
                <a:moveTo>
                  <a:pt x="0" y="0"/>
                </a:moveTo>
                <a:lnTo>
                  <a:pt x="3114262" y="0"/>
                </a:lnTo>
                <a:lnTo>
                  <a:pt x="3114262" y="2661279"/>
                </a:lnTo>
                <a:lnTo>
                  <a:pt x="0" y="266127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4" name="Freeform 14"/>
          <p:cNvSpPr/>
          <p:nvPr/>
        </p:nvSpPr>
        <p:spPr>
          <a:xfrm rot="6087804">
            <a:off x="15522542" y="244522"/>
            <a:ext cx="1405794" cy="2645625"/>
          </a:xfrm>
          <a:custGeom>
            <a:avLst/>
            <a:gdLst/>
            <a:ahLst/>
            <a:cxnLst/>
            <a:rect l="l" t="t" r="r" b="b"/>
            <a:pathLst>
              <a:path w="1405794" h="2645625">
                <a:moveTo>
                  <a:pt x="0" y="0"/>
                </a:moveTo>
                <a:lnTo>
                  <a:pt x="1405794" y="0"/>
                </a:lnTo>
                <a:lnTo>
                  <a:pt x="1405794" y="2645626"/>
                </a:lnTo>
                <a:lnTo>
                  <a:pt x="0" y="2645626"/>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grpSp>
        <p:nvGrpSpPr>
          <p:cNvPr id="15" name="Group 15"/>
          <p:cNvGrpSpPr>
            <a:grpSpLocks noChangeAspect="1"/>
          </p:cNvGrpSpPr>
          <p:nvPr/>
        </p:nvGrpSpPr>
        <p:grpSpPr>
          <a:xfrm>
            <a:off x="3295380" y="3238695"/>
            <a:ext cx="3903992" cy="5246370"/>
            <a:chOff x="0" y="0"/>
            <a:chExt cx="3663950" cy="4923790"/>
          </a:xfrm>
        </p:grpSpPr>
        <p:sp>
          <p:nvSpPr>
            <p:cNvPr id="16" name="Freeform 16"/>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16"/>
              <a:stretch>
                <a:fillRect t="-5573" b="-5573"/>
              </a:stretch>
            </a:blipFill>
          </p:spPr>
        </p:sp>
        <p:sp>
          <p:nvSpPr>
            <p:cNvPr id="17" name="Freeform 17"/>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842C"/>
            </a:solidFill>
          </p:spPr>
        </p:sp>
      </p:grpSp>
      <p:sp>
        <p:nvSpPr>
          <p:cNvPr id="19" name="TextBox 19"/>
          <p:cNvSpPr txBox="1"/>
          <p:nvPr/>
        </p:nvSpPr>
        <p:spPr>
          <a:xfrm>
            <a:off x="7620079" y="3118255"/>
            <a:ext cx="7569446" cy="5539978"/>
          </a:xfrm>
          <a:prstGeom prst="rect">
            <a:avLst/>
          </a:prstGeom>
        </p:spPr>
        <p:txBody>
          <a:bodyPr wrap="square" lIns="0" tIns="0" rIns="0" bIns="0" rtlCol="0" anchor="t">
            <a:spAutoFit/>
          </a:bodyPr>
          <a:lstStyle/>
          <a:p>
            <a:pPr algn="just"/>
            <a:r>
              <a:rPr lang="vi-VN" sz="6000">
                <a:latin typeface="+mj-lt"/>
              </a:rPr>
              <a:t>HS chia sẻ về một tác phẩm văn học em ấn tượng nhất. Vấn đề gì được gợi ra từ tác phẩm đó khiến em ấn tượng như vậy.</a:t>
            </a:r>
            <a:endParaRPr lang="en-US" sz="6000">
              <a:solidFill>
                <a:srgbClr val="D46500"/>
              </a:solidFill>
              <a:latin typeface="+mj-lt"/>
            </a:endParaRPr>
          </a:p>
        </p:txBody>
      </p:sp>
    </p:spTree>
    <p:extLst>
      <p:ext uri="{BB962C8B-B14F-4D97-AF65-F5344CB8AC3E}">
        <p14:creationId xmlns:p14="http://schemas.microsoft.com/office/powerpoint/2010/main" val="130982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2" name="Freeform 2"/>
          <p:cNvSpPr/>
          <p:nvPr/>
        </p:nvSpPr>
        <p:spPr>
          <a:xfrm>
            <a:off x="-850833" y="-3599073"/>
            <a:ext cx="20082250" cy="20082250"/>
          </a:xfrm>
          <a:custGeom>
            <a:avLst/>
            <a:gdLst/>
            <a:ahLst/>
            <a:cxnLst/>
            <a:rect l="l" t="t" r="r" b="b"/>
            <a:pathLst>
              <a:path w="20082250" h="20082250">
                <a:moveTo>
                  <a:pt x="0" y="0"/>
                </a:moveTo>
                <a:lnTo>
                  <a:pt x="20082250" y="0"/>
                </a:lnTo>
                <a:lnTo>
                  <a:pt x="20082250" y="20082250"/>
                </a:lnTo>
                <a:lnTo>
                  <a:pt x="0" y="20082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062561" y="3759462"/>
            <a:ext cx="14162878" cy="5734934"/>
            <a:chOff x="0" y="0"/>
            <a:chExt cx="2514648" cy="1289921"/>
          </a:xfrm>
        </p:grpSpPr>
        <p:sp>
          <p:nvSpPr>
            <p:cNvPr id="4" name="Freeform 4"/>
            <p:cNvSpPr/>
            <p:nvPr/>
          </p:nvSpPr>
          <p:spPr>
            <a:xfrm>
              <a:off x="0" y="0"/>
              <a:ext cx="2514648" cy="1289921"/>
            </a:xfrm>
            <a:custGeom>
              <a:avLst/>
              <a:gdLst/>
              <a:ahLst/>
              <a:cxnLst/>
              <a:rect l="l" t="t" r="r" b="b"/>
              <a:pathLst>
                <a:path w="2514648" h="1289921">
                  <a:moveTo>
                    <a:pt x="27878" y="0"/>
                  </a:moveTo>
                  <a:lnTo>
                    <a:pt x="2486769" y="0"/>
                  </a:lnTo>
                  <a:cubicBezTo>
                    <a:pt x="2494163" y="0"/>
                    <a:pt x="2501254" y="2937"/>
                    <a:pt x="2506482" y="8165"/>
                  </a:cubicBezTo>
                  <a:cubicBezTo>
                    <a:pt x="2511710" y="13394"/>
                    <a:pt x="2514648" y="20485"/>
                    <a:pt x="2514648" y="27878"/>
                  </a:cubicBezTo>
                  <a:lnTo>
                    <a:pt x="2514648" y="1262043"/>
                  </a:lnTo>
                  <a:cubicBezTo>
                    <a:pt x="2514648" y="1269436"/>
                    <a:pt x="2511710" y="1276528"/>
                    <a:pt x="2506482" y="1281756"/>
                  </a:cubicBezTo>
                  <a:cubicBezTo>
                    <a:pt x="2501254" y="1286984"/>
                    <a:pt x="2494163" y="1289921"/>
                    <a:pt x="2486769" y="1289921"/>
                  </a:cubicBezTo>
                  <a:lnTo>
                    <a:pt x="27878" y="1289921"/>
                  </a:lnTo>
                  <a:cubicBezTo>
                    <a:pt x="20485" y="1289921"/>
                    <a:pt x="13394" y="1286984"/>
                    <a:pt x="8165" y="1281756"/>
                  </a:cubicBezTo>
                  <a:cubicBezTo>
                    <a:pt x="2937" y="1276528"/>
                    <a:pt x="0" y="1269436"/>
                    <a:pt x="0" y="1262043"/>
                  </a:cubicBezTo>
                  <a:lnTo>
                    <a:pt x="0" y="27878"/>
                  </a:lnTo>
                  <a:cubicBezTo>
                    <a:pt x="0" y="20485"/>
                    <a:pt x="2937" y="13394"/>
                    <a:pt x="8165" y="8165"/>
                  </a:cubicBezTo>
                  <a:cubicBezTo>
                    <a:pt x="13394" y="2937"/>
                    <a:pt x="20485" y="0"/>
                    <a:pt x="27878" y="0"/>
                  </a:cubicBezTo>
                  <a:close/>
                </a:path>
              </a:pathLst>
            </a:custGeom>
            <a:solidFill>
              <a:srgbClr val="FFF8E8"/>
            </a:solidFill>
          </p:spPr>
        </p:sp>
        <p:sp>
          <p:nvSpPr>
            <p:cNvPr id="5" name="TextBox 5"/>
            <p:cNvSpPr txBox="1"/>
            <p:nvPr/>
          </p:nvSpPr>
          <p:spPr>
            <a:xfrm>
              <a:off x="0" y="-38100"/>
              <a:ext cx="2514648" cy="132802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a:off x="2674050" y="4168112"/>
            <a:ext cx="12934661" cy="4830965"/>
            <a:chOff x="0" y="0"/>
            <a:chExt cx="2296575" cy="1114032"/>
          </a:xfrm>
        </p:grpSpPr>
        <p:sp>
          <p:nvSpPr>
            <p:cNvPr id="7" name="Freeform 7"/>
            <p:cNvSpPr/>
            <p:nvPr/>
          </p:nvSpPr>
          <p:spPr>
            <a:xfrm>
              <a:off x="0" y="0"/>
              <a:ext cx="2296575" cy="1114032"/>
            </a:xfrm>
            <a:custGeom>
              <a:avLst/>
              <a:gdLst/>
              <a:ahLst/>
              <a:cxnLst/>
              <a:rect l="l" t="t" r="r" b="b"/>
              <a:pathLst>
                <a:path w="2296575" h="1114032">
                  <a:moveTo>
                    <a:pt x="30526" y="0"/>
                  </a:moveTo>
                  <a:lnTo>
                    <a:pt x="2266050" y="0"/>
                  </a:lnTo>
                  <a:cubicBezTo>
                    <a:pt x="2282909" y="0"/>
                    <a:pt x="2296575" y="13667"/>
                    <a:pt x="2296575" y="30526"/>
                  </a:cubicBezTo>
                  <a:lnTo>
                    <a:pt x="2296575" y="1083506"/>
                  </a:lnTo>
                  <a:cubicBezTo>
                    <a:pt x="2296575" y="1100365"/>
                    <a:pt x="2282909" y="1114032"/>
                    <a:pt x="2266050" y="1114032"/>
                  </a:cubicBezTo>
                  <a:lnTo>
                    <a:pt x="30526" y="1114032"/>
                  </a:lnTo>
                  <a:cubicBezTo>
                    <a:pt x="13667" y="1114032"/>
                    <a:pt x="0" y="1100365"/>
                    <a:pt x="0" y="1083506"/>
                  </a:cubicBezTo>
                  <a:lnTo>
                    <a:pt x="0" y="30526"/>
                  </a:lnTo>
                  <a:cubicBezTo>
                    <a:pt x="0" y="13667"/>
                    <a:pt x="13667" y="0"/>
                    <a:pt x="30526" y="0"/>
                  </a:cubicBezTo>
                  <a:close/>
                </a:path>
              </a:pathLst>
            </a:custGeom>
            <a:solidFill>
              <a:srgbClr val="000000">
                <a:alpha val="0"/>
              </a:srgbClr>
            </a:solidFill>
            <a:ln w="95250" cap="rnd">
              <a:solidFill>
                <a:srgbClr val="F28A57"/>
              </a:solidFill>
              <a:prstDash val="dash"/>
              <a:round/>
            </a:ln>
          </p:spPr>
        </p:sp>
        <p:sp>
          <p:nvSpPr>
            <p:cNvPr id="8" name="TextBox 8"/>
            <p:cNvSpPr txBox="1"/>
            <p:nvPr/>
          </p:nvSpPr>
          <p:spPr>
            <a:xfrm>
              <a:off x="0" y="-38100"/>
              <a:ext cx="2296575" cy="1152132"/>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9" name="Freeform 9"/>
          <p:cNvSpPr/>
          <p:nvPr/>
        </p:nvSpPr>
        <p:spPr>
          <a:xfrm rot="688013">
            <a:off x="13344305" y="6942475"/>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10658901">
            <a:off x="-4281881" y="-3793170"/>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1797938">
            <a:off x="15334706" y="8835954"/>
            <a:ext cx="6413062" cy="5783416"/>
          </a:xfrm>
          <a:custGeom>
            <a:avLst/>
            <a:gdLst/>
            <a:ahLst/>
            <a:cxnLst/>
            <a:rect l="l" t="t" r="r" b="b"/>
            <a:pathLst>
              <a:path w="6413062" h="5783416">
                <a:moveTo>
                  <a:pt x="0" y="0"/>
                </a:moveTo>
                <a:lnTo>
                  <a:pt x="6413062" y="0"/>
                </a:lnTo>
                <a:lnTo>
                  <a:pt x="6413062" y="5783416"/>
                </a:lnTo>
                <a:lnTo>
                  <a:pt x="0" y="578341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1528344">
            <a:off x="-2927479" y="-1525490"/>
            <a:ext cx="4964665" cy="4477225"/>
          </a:xfrm>
          <a:custGeom>
            <a:avLst/>
            <a:gdLst/>
            <a:ahLst/>
            <a:cxnLst/>
            <a:rect l="l" t="t" r="r" b="b"/>
            <a:pathLst>
              <a:path w="4964665" h="4477225">
                <a:moveTo>
                  <a:pt x="0" y="0"/>
                </a:moveTo>
                <a:lnTo>
                  <a:pt x="4964666" y="0"/>
                </a:lnTo>
                <a:lnTo>
                  <a:pt x="4964666" y="4477225"/>
                </a:lnTo>
                <a:lnTo>
                  <a:pt x="0" y="447722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13"/>
          <p:cNvSpPr/>
          <p:nvPr/>
        </p:nvSpPr>
        <p:spPr>
          <a:xfrm rot="8846498">
            <a:off x="505430" y="7668438"/>
            <a:ext cx="3114262" cy="2661279"/>
          </a:xfrm>
          <a:custGeom>
            <a:avLst/>
            <a:gdLst/>
            <a:ahLst/>
            <a:cxnLst/>
            <a:rect l="l" t="t" r="r" b="b"/>
            <a:pathLst>
              <a:path w="3114262" h="2661279">
                <a:moveTo>
                  <a:pt x="0" y="0"/>
                </a:moveTo>
                <a:lnTo>
                  <a:pt x="3114262" y="0"/>
                </a:lnTo>
                <a:lnTo>
                  <a:pt x="3114262" y="2661279"/>
                </a:lnTo>
                <a:lnTo>
                  <a:pt x="0" y="266127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4" name="Freeform 14"/>
          <p:cNvSpPr/>
          <p:nvPr/>
        </p:nvSpPr>
        <p:spPr>
          <a:xfrm rot="6087804">
            <a:off x="15522542" y="244522"/>
            <a:ext cx="1405794" cy="2645625"/>
          </a:xfrm>
          <a:custGeom>
            <a:avLst/>
            <a:gdLst/>
            <a:ahLst/>
            <a:cxnLst/>
            <a:rect l="l" t="t" r="r" b="b"/>
            <a:pathLst>
              <a:path w="1405794" h="2645625">
                <a:moveTo>
                  <a:pt x="0" y="0"/>
                </a:moveTo>
                <a:lnTo>
                  <a:pt x="1405794" y="0"/>
                </a:lnTo>
                <a:lnTo>
                  <a:pt x="1405794" y="2645626"/>
                </a:lnTo>
                <a:lnTo>
                  <a:pt x="0" y="2645626"/>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grpSp>
        <p:nvGrpSpPr>
          <p:cNvPr id="15" name="Group 15"/>
          <p:cNvGrpSpPr>
            <a:grpSpLocks noChangeAspect="1"/>
          </p:cNvGrpSpPr>
          <p:nvPr/>
        </p:nvGrpSpPr>
        <p:grpSpPr>
          <a:xfrm>
            <a:off x="3318672" y="4483857"/>
            <a:ext cx="2426215" cy="2505795"/>
            <a:chOff x="0" y="0"/>
            <a:chExt cx="6350000" cy="6558280"/>
          </a:xfrm>
        </p:grpSpPr>
        <p:sp>
          <p:nvSpPr>
            <p:cNvPr id="16" name="Freeform 16"/>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16"/>
              <a:stretch>
                <a:fillRect l="-10176" r="-44959"/>
              </a:stretch>
            </a:blipFill>
          </p:spPr>
        </p:sp>
        <p:sp>
          <p:nvSpPr>
            <p:cNvPr id="17" name="Freeform 17"/>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842C"/>
            </a:solidFill>
          </p:spPr>
        </p:sp>
      </p:grpSp>
      <p:grpSp>
        <p:nvGrpSpPr>
          <p:cNvPr id="18" name="Group 18"/>
          <p:cNvGrpSpPr>
            <a:grpSpLocks noChangeAspect="1"/>
          </p:cNvGrpSpPr>
          <p:nvPr/>
        </p:nvGrpSpPr>
        <p:grpSpPr>
          <a:xfrm>
            <a:off x="6641671" y="6368005"/>
            <a:ext cx="2426215" cy="2505795"/>
            <a:chOff x="0" y="0"/>
            <a:chExt cx="6350000" cy="6558280"/>
          </a:xfrm>
        </p:grpSpPr>
        <p:sp>
          <p:nvSpPr>
            <p:cNvPr id="19" name="Freeform 19"/>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17"/>
              <a:stretch>
                <a:fillRect l="-27422" r="-27422"/>
              </a:stretch>
            </a:blipFill>
          </p:spPr>
        </p:sp>
        <p:sp>
          <p:nvSpPr>
            <p:cNvPr id="20" name="Freeform 20"/>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842C"/>
            </a:solidFill>
          </p:spPr>
        </p:sp>
      </p:grpSp>
      <p:grpSp>
        <p:nvGrpSpPr>
          <p:cNvPr id="21" name="Group 21"/>
          <p:cNvGrpSpPr>
            <a:grpSpLocks noChangeAspect="1"/>
          </p:cNvGrpSpPr>
          <p:nvPr/>
        </p:nvGrpSpPr>
        <p:grpSpPr>
          <a:xfrm>
            <a:off x="9442353" y="4501689"/>
            <a:ext cx="2426215" cy="2505795"/>
            <a:chOff x="0" y="0"/>
            <a:chExt cx="6350000" cy="6558280"/>
          </a:xfrm>
        </p:grpSpPr>
        <p:sp>
          <p:nvSpPr>
            <p:cNvPr id="22" name="Freeform 22"/>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18"/>
              <a:stretch>
                <a:fillRect l="-27567" r="-27567"/>
              </a:stretch>
            </a:blipFill>
          </p:spPr>
        </p:sp>
        <p:sp>
          <p:nvSpPr>
            <p:cNvPr id="23" name="Freeform 23"/>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842C"/>
            </a:solidFill>
          </p:spPr>
        </p:sp>
      </p:grpSp>
      <p:grpSp>
        <p:nvGrpSpPr>
          <p:cNvPr id="24" name="Group 24"/>
          <p:cNvGrpSpPr>
            <a:grpSpLocks noChangeAspect="1"/>
          </p:cNvGrpSpPr>
          <p:nvPr/>
        </p:nvGrpSpPr>
        <p:grpSpPr>
          <a:xfrm>
            <a:off x="12484089" y="6380550"/>
            <a:ext cx="2426215" cy="2505795"/>
            <a:chOff x="0" y="0"/>
            <a:chExt cx="6350000" cy="6558280"/>
          </a:xfrm>
        </p:grpSpPr>
        <p:sp>
          <p:nvSpPr>
            <p:cNvPr id="25" name="Freeform 2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19"/>
              <a:stretch>
                <a:fillRect l="-27422" r="-27422"/>
              </a:stretch>
            </a:blipFill>
          </p:spPr>
        </p:sp>
        <p:sp>
          <p:nvSpPr>
            <p:cNvPr id="26" name="Freeform 2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842C"/>
            </a:solidFill>
          </p:spPr>
        </p:sp>
      </p:grpSp>
      <p:sp>
        <p:nvSpPr>
          <p:cNvPr id="27" name="Freeform 27"/>
          <p:cNvSpPr/>
          <p:nvPr/>
        </p:nvSpPr>
        <p:spPr>
          <a:xfrm rot="5111573">
            <a:off x="6876242" y="6149472"/>
            <a:ext cx="1527788" cy="462156"/>
          </a:xfrm>
          <a:custGeom>
            <a:avLst/>
            <a:gdLst/>
            <a:ahLst/>
            <a:cxnLst/>
            <a:rect l="l" t="t" r="r" b="b"/>
            <a:pathLst>
              <a:path w="1527788" h="462156">
                <a:moveTo>
                  <a:pt x="0" y="0"/>
                </a:moveTo>
                <a:lnTo>
                  <a:pt x="1527788" y="0"/>
                </a:lnTo>
                <a:lnTo>
                  <a:pt x="1527788" y="462156"/>
                </a:lnTo>
                <a:lnTo>
                  <a:pt x="0" y="462156"/>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28" name="TextBox 28"/>
          <p:cNvSpPr txBox="1"/>
          <p:nvPr/>
        </p:nvSpPr>
        <p:spPr>
          <a:xfrm>
            <a:off x="1676400" y="891006"/>
            <a:ext cx="14401800" cy="2708434"/>
          </a:xfrm>
          <a:prstGeom prst="rect">
            <a:avLst/>
          </a:prstGeom>
        </p:spPr>
        <p:txBody>
          <a:bodyPr wrap="square" lIns="0" tIns="0" rIns="0" bIns="0" rtlCol="0" anchor="t">
            <a:spAutoFit/>
          </a:bodyPr>
          <a:lstStyle/>
          <a:p>
            <a:pPr algn="ctr"/>
            <a:r>
              <a:rPr lang="vi-VN" sz="8800" b="1">
                <a:latin typeface="+mj-lt"/>
              </a:rPr>
              <a:t>HOẠT ĐỘNG </a:t>
            </a:r>
            <a:r>
              <a:rPr lang="vi-VN" sz="8800" b="1" smtClean="0">
                <a:latin typeface="+mj-lt"/>
              </a:rPr>
              <a:t>2</a:t>
            </a:r>
          </a:p>
          <a:p>
            <a:pPr algn="ctr"/>
            <a:r>
              <a:rPr lang="vi-VN" sz="8800" b="1" smtClean="0">
                <a:latin typeface="+mj-lt"/>
              </a:rPr>
              <a:t> </a:t>
            </a:r>
            <a:r>
              <a:rPr lang="vi-VN" sz="8800" b="1">
                <a:latin typeface="+mj-lt"/>
              </a:rPr>
              <a:t>HÌNH THÀNH KIẾN THỨC</a:t>
            </a:r>
            <a:endParaRPr lang="en-GB" sz="8800">
              <a:latin typeface="+mj-lt"/>
            </a:endParaRPr>
          </a:p>
        </p:txBody>
      </p:sp>
      <p:sp>
        <p:nvSpPr>
          <p:cNvPr id="33" name="Freeform 33"/>
          <p:cNvSpPr/>
          <p:nvPr/>
        </p:nvSpPr>
        <p:spPr>
          <a:xfrm rot="5111573">
            <a:off x="12906891" y="6149472"/>
            <a:ext cx="1527788" cy="462156"/>
          </a:xfrm>
          <a:custGeom>
            <a:avLst/>
            <a:gdLst/>
            <a:ahLst/>
            <a:cxnLst/>
            <a:rect l="l" t="t" r="r" b="b"/>
            <a:pathLst>
              <a:path w="1527788" h="462156">
                <a:moveTo>
                  <a:pt x="0" y="0"/>
                </a:moveTo>
                <a:lnTo>
                  <a:pt x="1527788" y="0"/>
                </a:lnTo>
                <a:lnTo>
                  <a:pt x="1527788" y="462156"/>
                </a:lnTo>
                <a:lnTo>
                  <a:pt x="0" y="462156"/>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Tree>
    <p:extLst>
      <p:ext uri="{BB962C8B-B14F-4D97-AF65-F5344CB8AC3E}">
        <p14:creationId xmlns:p14="http://schemas.microsoft.com/office/powerpoint/2010/main" val="253538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2" name="Freeform 2"/>
          <p:cNvSpPr/>
          <p:nvPr/>
        </p:nvSpPr>
        <p:spPr>
          <a:xfrm>
            <a:off x="-440299" y="-5282450"/>
            <a:ext cx="20082250" cy="20082250"/>
          </a:xfrm>
          <a:custGeom>
            <a:avLst/>
            <a:gdLst/>
            <a:ahLst/>
            <a:cxnLst/>
            <a:rect l="l" t="t" r="r" b="b"/>
            <a:pathLst>
              <a:path w="20082250" h="20082250">
                <a:moveTo>
                  <a:pt x="0" y="0"/>
                </a:moveTo>
                <a:lnTo>
                  <a:pt x="20082250" y="0"/>
                </a:lnTo>
                <a:lnTo>
                  <a:pt x="20082250" y="20082250"/>
                </a:lnTo>
                <a:lnTo>
                  <a:pt x="0" y="20082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834652" y="3016203"/>
            <a:ext cx="6995148" cy="7461297"/>
            <a:chOff x="0" y="0"/>
            <a:chExt cx="1250398" cy="1289921"/>
          </a:xfrm>
        </p:grpSpPr>
        <p:sp>
          <p:nvSpPr>
            <p:cNvPr id="4" name="Freeform 4"/>
            <p:cNvSpPr/>
            <p:nvPr/>
          </p:nvSpPr>
          <p:spPr>
            <a:xfrm>
              <a:off x="0" y="0"/>
              <a:ext cx="1250398" cy="1289921"/>
            </a:xfrm>
            <a:custGeom>
              <a:avLst/>
              <a:gdLst/>
              <a:ahLst/>
              <a:cxnLst/>
              <a:rect l="l" t="t" r="r" b="b"/>
              <a:pathLst>
                <a:path w="1250398" h="1289921">
                  <a:moveTo>
                    <a:pt x="65253" y="0"/>
                  </a:moveTo>
                  <a:lnTo>
                    <a:pt x="1185145" y="0"/>
                  </a:lnTo>
                  <a:cubicBezTo>
                    <a:pt x="1202451" y="0"/>
                    <a:pt x="1219049" y="6875"/>
                    <a:pt x="1231286" y="19112"/>
                  </a:cubicBezTo>
                  <a:cubicBezTo>
                    <a:pt x="1243524" y="31350"/>
                    <a:pt x="1250398" y="47947"/>
                    <a:pt x="1250398" y="65253"/>
                  </a:cubicBezTo>
                  <a:lnTo>
                    <a:pt x="1250398" y="1224668"/>
                  </a:lnTo>
                  <a:cubicBezTo>
                    <a:pt x="1250398" y="1260706"/>
                    <a:pt x="1221183" y="1289921"/>
                    <a:pt x="1185145" y="1289921"/>
                  </a:cubicBezTo>
                  <a:lnTo>
                    <a:pt x="65253" y="1289921"/>
                  </a:lnTo>
                  <a:cubicBezTo>
                    <a:pt x="29215" y="1289921"/>
                    <a:pt x="0" y="1260706"/>
                    <a:pt x="0" y="1224668"/>
                  </a:cubicBezTo>
                  <a:lnTo>
                    <a:pt x="0" y="65253"/>
                  </a:lnTo>
                  <a:cubicBezTo>
                    <a:pt x="0" y="29215"/>
                    <a:pt x="29215" y="0"/>
                    <a:pt x="65253" y="0"/>
                  </a:cubicBezTo>
                  <a:close/>
                </a:path>
              </a:pathLst>
            </a:custGeom>
            <a:solidFill>
              <a:srgbClr val="CBBD89"/>
            </a:solidFill>
          </p:spPr>
        </p:sp>
        <p:sp>
          <p:nvSpPr>
            <p:cNvPr id="5" name="TextBox 5"/>
            <p:cNvSpPr txBox="1"/>
            <p:nvPr/>
          </p:nvSpPr>
          <p:spPr>
            <a:xfrm>
              <a:off x="0" y="-38100"/>
              <a:ext cx="1250398" cy="132802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a:off x="3043789" y="3281262"/>
            <a:ext cx="6461194" cy="6819019"/>
            <a:chOff x="0" y="0"/>
            <a:chExt cx="1157677" cy="1180374"/>
          </a:xfrm>
        </p:grpSpPr>
        <p:sp>
          <p:nvSpPr>
            <p:cNvPr id="7" name="Freeform 7"/>
            <p:cNvSpPr/>
            <p:nvPr/>
          </p:nvSpPr>
          <p:spPr>
            <a:xfrm>
              <a:off x="0" y="0"/>
              <a:ext cx="1157677" cy="1180374"/>
            </a:xfrm>
            <a:custGeom>
              <a:avLst/>
              <a:gdLst/>
              <a:ahLst/>
              <a:cxnLst/>
              <a:rect l="l" t="t" r="r" b="b"/>
              <a:pathLst>
                <a:path w="1157677" h="1180374">
                  <a:moveTo>
                    <a:pt x="70480" y="0"/>
                  </a:moveTo>
                  <a:lnTo>
                    <a:pt x="1087198" y="0"/>
                  </a:lnTo>
                  <a:cubicBezTo>
                    <a:pt x="1126123" y="0"/>
                    <a:pt x="1157677" y="31555"/>
                    <a:pt x="1157677" y="70480"/>
                  </a:cubicBezTo>
                  <a:lnTo>
                    <a:pt x="1157677" y="1109894"/>
                  </a:lnTo>
                  <a:cubicBezTo>
                    <a:pt x="1157677" y="1128586"/>
                    <a:pt x="1150252" y="1146513"/>
                    <a:pt x="1137034" y="1159731"/>
                  </a:cubicBezTo>
                  <a:cubicBezTo>
                    <a:pt x="1123817" y="1172948"/>
                    <a:pt x="1105890" y="1180374"/>
                    <a:pt x="1087198" y="1180374"/>
                  </a:cubicBezTo>
                  <a:lnTo>
                    <a:pt x="70480" y="1180374"/>
                  </a:lnTo>
                  <a:cubicBezTo>
                    <a:pt x="31555" y="1180374"/>
                    <a:pt x="0" y="1148819"/>
                    <a:pt x="0" y="1109894"/>
                  </a:cubicBezTo>
                  <a:lnTo>
                    <a:pt x="0" y="70480"/>
                  </a:lnTo>
                  <a:cubicBezTo>
                    <a:pt x="0" y="31555"/>
                    <a:pt x="31555" y="0"/>
                    <a:pt x="70480" y="0"/>
                  </a:cubicBezTo>
                  <a:close/>
                </a:path>
              </a:pathLst>
            </a:custGeom>
            <a:solidFill>
              <a:srgbClr val="000000">
                <a:alpha val="0"/>
              </a:srgbClr>
            </a:solidFill>
            <a:ln w="95250" cap="rnd">
              <a:solidFill>
                <a:srgbClr val="FFF9F1"/>
              </a:solidFill>
              <a:prstDash val="dash"/>
              <a:round/>
            </a:ln>
          </p:spPr>
        </p:sp>
        <p:sp>
          <p:nvSpPr>
            <p:cNvPr id="8" name="TextBox 8"/>
            <p:cNvSpPr txBox="1"/>
            <p:nvPr/>
          </p:nvSpPr>
          <p:spPr>
            <a:xfrm>
              <a:off x="0" y="-38100"/>
              <a:ext cx="1157677" cy="1218474"/>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9" name="Freeform 9"/>
          <p:cNvSpPr/>
          <p:nvPr/>
        </p:nvSpPr>
        <p:spPr>
          <a:xfrm rot="-4137690">
            <a:off x="14838961" y="-2506295"/>
            <a:ext cx="8563762" cy="8070377"/>
          </a:xfrm>
          <a:custGeom>
            <a:avLst/>
            <a:gdLst/>
            <a:ahLst/>
            <a:cxnLst/>
            <a:rect l="l" t="t" r="r" b="b"/>
            <a:pathLst>
              <a:path w="8563762" h="8070377">
                <a:moveTo>
                  <a:pt x="0" y="0"/>
                </a:moveTo>
                <a:lnTo>
                  <a:pt x="8563762" y="0"/>
                </a:lnTo>
                <a:lnTo>
                  <a:pt x="8563762" y="8070376"/>
                </a:lnTo>
                <a:lnTo>
                  <a:pt x="0" y="807037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7582999">
            <a:off x="-5667263" y="-1018984"/>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2351271">
            <a:off x="16435420" y="-1448919"/>
            <a:ext cx="6413062" cy="5783416"/>
          </a:xfrm>
          <a:custGeom>
            <a:avLst/>
            <a:gdLst/>
            <a:ahLst/>
            <a:cxnLst/>
            <a:rect l="l" t="t" r="r" b="b"/>
            <a:pathLst>
              <a:path w="6413062" h="5783416">
                <a:moveTo>
                  <a:pt x="0" y="0"/>
                </a:moveTo>
                <a:lnTo>
                  <a:pt x="6413062" y="0"/>
                </a:lnTo>
                <a:lnTo>
                  <a:pt x="6413062" y="5783416"/>
                </a:lnTo>
                <a:lnTo>
                  <a:pt x="0" y="578341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1547557">
            <a:off x="-3778767" y="1419606"/>
            <a:ext cx="4964665" cy="4477225"/>
          </a:xfrm>
          <a:custGeom>
            <a:avLst/>
            <a:gdLst/>
            <a:ahLst/>
            <a:cxnLst/>
            <a:rect l="l" t="t" r="r" b="b"/>
            <a:pathLst>
              <a:path w="4964665" h="4477225">
                <a:moveTo>
                  <a:pt x="0" y="0"/>
                </a:moveTo>
                <a:lnTo>
                  <a:pt x="4964666" y="0"/>
                </a:lnTo>
                <a:lnTo>
                  <a:pt x="4964666" y="4477226"/>
                </a:lnTo>
                <a:lnTo>
                  <a:pt x="0" y="447722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4" name="TextBox 14"/>
          <p:cNvSpPr txBox="1"/>
          <p:nvPr/>
        </p:nvSpPr>
        <p:spPr>
          <a:xfrm>
            <a:off x="4227028" y="1240811"/>
            <a:ext cx="9766569" cy="1154162"/>
          </a:xfrm>
          <a:prstGeom prst="rect">
            <a:avLst/>
          </a:prstGeom>
        </p:spPr>
        <p:txBody>
          <a:bodyPr wrap="square" lIns="0" tIns="0" rIns="0" bIns="0" rtlCol="0" anchor="t">
            <a:spAutoFit/>
          </a:bodyPr>
          <a:lstStyle/>
          <a:p>
            <a:pPr algn="ctr">
              <a:lnSpc>
                <a:spcPts val="9043"/>
              </a:lnSpc>
            </a:pPr>
            <a:r>
              <a:rPr lang="vi-VN" sz="8800" b="1">
                <a:latin typeface="+mj-lt"/>
              </a:rPr>
              <a:t>1. Định hướng</a:t>
            </a:r>
            <a:endParaRPr lang="en-US" sz="8531">
              <a:solidFill>
                <a:srgbClr val="837545"/>
              </a:solidFill>
              <a:latin typeface="+mj-lt"/>
            </a:endParaRPr>
          </a:p>
        </p:txBody>
      </p:sp>
      <p:sp>
        <p:nvSpPr>
          <p:cNvPr id="15" name="TextBox 15"/>
          <p:cNvSpPr txBox="1"/>
          <p:nvPr/>
        </p:nvSpPr>
        <p:spPr>
          <a:xfrm>
            <a:off x="4556070" y="3496832"/>
            <a:ext cx="4495278" cy="923330"/>
          </a:xfrm>
          <a:prstGeom prst="rect">
            <a:avLst/>
          </a:prstGeom>
        </p:spPr>
        <p:txBody>
          <a:bodyPr lIns="0" tIns="0" rIns="0" bIns="0" rtlCol="0" anchor="t">
            <a:spAutoFit/>
          </a:bodyPr>
          <a:lstStyle/>
          <a:p>
            <a:r>
              <a:rPr lang="en-US" sz="6000" b="1">
                <a:latin typeface="Times New Roman" panose="02020603050405020304" pitchFamily="18" charset="0"/>
                <a:cs typeface="Times New Roman" panose="02020603050405020304" pitchFamily="18" charset="0"/>
              </a:rPr>
              <a:t>a. Khái niệm</a:t>
            </a:r>
            <a:endParaRPr lang="en-GB" sz="6000">
              <a:effectLst/>
              <a:latin typeface="Times New Roman" panose="02020603050405020304" pitchFamily="18" charset="0"/>
              <a:cs typeface="Times New Roman" panose="02020603050405020304" pitchFamily="18" charset="0"/>
            </a:endParaRPr>
          </a:p>
        </p:txBody>
      </p:sp>
      <p:grpSp>
        <p:nvGrpSpPr>
          <p:cNvPr id="17" name="Group 17"/>
          <p:cNvGrpSpPr>
            <a:grpSpLocks noChangeAspect="1"/>
          </p:cNvGrpSpPr>
          <p:nvPr/>
        </p:nvGrpSpPr>
        <p:grpSpPr>
          <a:xfrm>
            <a:off x="11373589" y="3804609"/>
            <a:ext cx="4887754" cy="5678153"/>
            <a:chOff x="0" y="0"/>
            <a:chExt cx="5466080" cy="6350000"/>
          </a:xfrm>
        </p:grpSpPr>
        <p:sp>
          <p:nvSpPr>
            <p:cNvPr id="18" name="Freeform 18"/>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19" name="Freeform 19"/>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12"/>
              <a:stretch>
                <a:fillRect t="-28173" b="-28173"/>
              </a:stretch>
            </a:blipFill>
          </p:spPr>
        </p:sp>
        <p:sp>
          <p:nvSpPr>
            <p:cNvPr id="20" name="Freeform 20"/>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21" name="Freeform 21"/>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sp>
        <p:nvSpPr>
          <p:cNvPr id="22" name="Rectangle 21"/>
          <p:cNvSpPr/>
          <p:nvPr/>
        </p:nvSpPr>
        <p:spPr>
          <a:xfrm>
            <a:off x="3377953" y="4635732"/>
            <a:ext cx="6008617" cy="5047536"/>
          </a:xfrm>
          <a:prstGeom prst="rect">
            <a:avLst/>
          </a:prstGeom>
        </p:spPr>
        <p:txBody>
          <a:bodyPr wrap="square">
            <a:spAutoFit/>
          </a:bodyPr>
          <a:lstStyle/>
          <a:p>
            <a:pPr indent="182880" algn="just">
              <a:lnSpc>
                <a:spcPct val="115000"/>
              </a:lnSpc>
            </a:pPr>
            <a:r>
              <a:rPr lang="vi-VN" sz="4000">
                <a:latin typeface="Times New Roman" panose="02020603050405020304" pitchFamily="18" charset="0"/>
                <a:cs typeface="Times New Roman" panose="02020603050405020304" pitchFamily="18" charset="0"/>
              </a:rPr>
              <a:t>Thuyết trình bài giới thiệu về một vấn đề của tác phẩm văn học </a:t>
            </a:r>
            <a:r>
              <a:rPr lang="en-US" sz="4000">
                <a:latin typeface="Times New Roman" panose="02020603050405020304" pitchFamily="18" charset="0"/>
                <a:cs typeface="Times New Roman" panose="02020603050405020304" pitchFamily="18" charset="0"/>
              </a:rPr>
              <a:t>là trình bày rõ ràng bằng lời về một hoặc nhiều phương diện liên quan đến nội dung và nghệ thuật của tác phẩm </a:t>
            </a:r>
            <a:r>
              <a:rPr lang="vi-VN" sz="4000">
                <a:latin typeface="Times New Roman" panose="02020603050405020304" pitchFamily="18" charset="0"/>
                <a:cs typeface="Times New Roman" panose="02020603050405020304" pitchFamily="18" charset="0"/>
              </a:rPr>
              <a:t>văn học</a:t>
            </a:r>
            <a:r>
              <a:rPr lang="en-US" sz="4000">
                <a:latin typeface="Times New Roman" panose="02020603050405020304" pitchFamily="18" charset="0"/>
                <a:cs typeface="Times New Roman" panose="02020603050405020304" pitchFamily="18" charset="0"/>
              </a:rPr>
              <a:t>.</a:t>
            </a:r>
            <a:endParaRPr lang="en-GB" sz="540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6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2" name="Freeform 2"/>
          <p:cNvSpPr/>
          <p:nvPr/>
        </p:nvSpPr>
        <p:spPr>
          <a:xfrm>
            <a:off x="-390819" y="-4276745"/>
            <a:ext cx="20082250" cy="20082250"/>
          </a:xfrm>
          <a:custGeom>
            <a:avLst/>
            <a:gdLst/>
            <a:ahLst/>
            <a:cxnLst/>
            <a:rect l="l" t="t" r="r" b="b"/>
            <a:pathLst>
              <a:path w="20082250" h="20082250">
                <a:moveTo>
                  <a:pt x="0" y="0"/>
                </a:moveTo>
                <a:lnTo>
                  <a:pt x="20082250" y="0"/>
                </a:lnTo>
                <a:lnTo>
                  <a:pt x="20082250" y="20082250"/>
                </a:lnTo>
                <a:lnTo>
                  <a:pt x="0" y="2008225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3" name="Group 3"/>
          <p:cNvGrpSpPr/>
          <p:nvPr/>
        </p:nvGrpSpPr>
        <p:grpSpPr>
          <a:xfrm>
            <a:off x="2873884" y="2825626"/>
            <a:ext cx="12540232" cy="6432674"/>
            <a:chOff x="0" y="0"/>
            <a:chExt cx="2514648" cy="1289921"/>
          </a:xfrm>
        </p:grpSpPr>
        <p:sp>
          <p:nvSpPr>
            <p:cNvPr id="4" name="Freeform 4"/>
            <p:cNvSpPr/>
            <p:nvPr/>
          </p:nvSpPr>
          <p:spPr>
            <a:xfrm>
              <a:off x="0" y="0"/>
              <a:ext cx="2514648" cy="1289921"/>
            </a:xfrm>
            <a:custGeom>
              <a:avLst/>
              <a:gdLst/>
              <a:ahLst/>
              <a:cxnLst/>
              <a:rect l="l" t="t" r="r" b="b"/>
              <a:pathLst>
                <a:path w="2514648" h="1289921">
                  <a:moveTo>
                    <a:pt x="31486" y="0"/>
                  </a:moveTo>
                  <a:lnTo>
                    <a:pt x="2483162" y="0"/>
                  </a:lnTo>
                  <a:cubicBezTo>
                    <a:pt x="2500551" y="0"/>
                    <a:pt x="2514648" y="14097"/>
                    <a:pt x="2514648" y="31486"/>
                  </a:cubicBezTo>
                  <a:lnTo>
                    <a:pt x="2514648" y="1258435"/>
                  </a:lnTo>
                  <a:cubicBezTo>
                    <a:pt x="2514648" y="1266786"/>
                    <a:pt x="2511330" y="1274794"/>
                    <a:pt x="2505426" y="1280699"/>
                  </a:cubicBezTo>
                  <a:cubicBezTo>
                    <a:pt x="2499521" y="1286604"/>
                    <a:pt x="2491512" y="1289921"/>
                    <a:pt x="2483162" y="1289921"/>
                  </a:cubicBezTo>
                  <a:lnTo>
                    <a:pt x="31486" y="1289921"/>
                  </a:lnTo>
                  <a:cubicBezTo>
                    <a:pt x="23135" y="1289921"/>
                    <a:pt x="15127" y="1286604"/>
                    <a:pt x="9222" y="1280699"/>
                  </a:cubicBezTo>
                  <a:cubicBezTo>
                    <a:pt x="3317" y="1274794"/>
                    <a:pt x="0" y="1266786"/>
                    <a:pt x="0" y="1258435"/>
                  </a:cubicBezTo>
                  <a:lnTo>
                    <a:pt x="0" y="31486"/>
                  </a:lnTo>
                  <a:cubicBezTo>
                    <a:pt x="0" y="23135"/>
                    <a:pt x="3317" y="15127"/>
                    <a:pt x="9222" y="9222"/>
                  </a:cubicBezTo>
                  <a:cubicBezTo>
                    <a:pt x="15127" y="3317"/>
                    <a:pt x="23135" y="0"/>
                    <a:pt x="31486" y="0"/>
                  </a:cubicBezTo>
                  <a:close/>
                </a:path>
              </a:pathLst>
            </a:custGeom>
            <a:solidFill>
              <a:srgbClr val="FFC799"/>
            </a:solidFill>
          </p:spPr>
        </p:sp>
        <p:sp>
          <p:nvSpPr>
            <p:cNvPr id="5" name="TextBox 5"/>
            <p:cNvSpPr txBox="1"/>
            <p:nvPr/>
          </p:nvSpPr>
          <p:spPr>
            <a:xfrm>
              <a:off x="0" y="-38100"/>
              <a:ext cx="2514648" cy="132802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a:off x="3415314" y="3051180"/>
            <a:ext cx="11452732" cy="5978520"/>
            <a:chOff x="0" y="0"/>
            <a:chExt cx="2296575" cy="1114032"/>
          </a:xfrm>
        </p:grpSpPr>
        <p:sp>
          <p:nvSpPr>
            <p:cNvPr id="7" name="Freeform 7"/>
            <p:cNvSpPr/>
            <p:nvPr/>
          </p:nvSpPr>
          <p:spPr>
            <a:xfrm>
              <a:off x="0" y="0"/>
              <a:ext cx="2296575" cy="1114032"/>
            </a:xfrm>
            <a:custGeom>
              <a:avLst/>
              <a:gdLst/>
              <a:ahLst/>
              <a:cxnLst/>
              <a:rect l="l" t="t" r="r" b="b"/>
              <a:pathLst>
                <a:path w="2296575" h="1114032">
                  <a:moveTo>
                    <a:pt x="34475" y="0"/>
                  </a:moveTo>
                  <a:lnTo>
                    <a:pt x="2262100" y="0"/>
                  </a:lnTo>
                  <a:cubicBezTo>
                    <a:pt x="2271243" y="0"/>
                    <a:pt x="2280012" y="3632"/>
                    <a:pt x="2286478" y="10098"/>
                  </a:cubicBezTo>
                  <a:cubicBezTo>
                    <a:pt x="2292943" y="16563"/>
                    <a:pt x="2296575" y="25332"/>
                    <a:pt x="2296575" y="34475"/>
                  </a:cubicBezTo>
                  <a:lnTo>
                    <a:pt x="2296575" y="1079556"/>
                  </a:lnTo>
                  <a:cubicBezTo>
                    <a:pt x="2296575" y="1088700"/>
                    <a:pt x="2292943" y="1097469"/>
                    <a:pt x="2286478" y="1103934"/>
                  </a:cubicBezTo>
                  <a:cubicBezTo>
                    <a:pt x="2280012" y="1110399"/>
                    <a:pt x="2271243" y="1114032"/>
                    <a:pt x="2262100" y="1114032"/>
                  </a:cubicBezTo>
                  <a:lnTo>
                    <a:pt x="34475" y="1114032"/>
                  </a:lnTo>
                  <a:cubicBezTo>
                    <a:pt x="15435" y="1114032"/>
                    <a:pt x="0" y="1098597"/>
                    <a:pt x="0" y="1079556"/>
                  </a:cubicBezTo>
                  <a:lnTo>
                    <a:pt x="0" y="34475"/>
                  </a:lnTo>
                  <a:cubicBezTo>
                    <a:pt x="0" y="25332"/>
                    <a:pt x="3632" y="16563"/>
                    <a:pt x="10098" y="10098"/>
                  </a:cubicBezTo>
                  <a:cubicBezTo>
                    <a:pt x="16563" y="3632"/>
                    <a:pt x="25332" y="0"/>
                    <a:pt x="34475" y="0"/>
                  </a:cubicBezTo>
                  <a:close/>
                </a:path>
              </a:pathLst>
            </a:custGeom>
            <a:solidFill>
              <a:srgbClr val="000000">
                <a:alpha val="0"/>
              </a:srgbClr>
            </a:solidFill>
            <a:ln w="95250" cap="rnd">
              <a:solidFill>
                <a:srgbClr val="FFF9F1"/>
              </a:solidFill>
              <a:prstDash val="dash"/>
              <a:round/>
            </a:ln>
          </p:spPr>
        </p:sp>
        <p:sp>
          <p:nvSpPr>
            <p:cNvPr id="8" name="TextBox 8"/>
            <p:cNvSpPr txBox="1"/>
            <p:nvPr/>
          </p:nvSpPr>
          <p:spPr>
            <a:xfrm>
              <a:off x="0" y="-38100"/>
              <a:ext cx="2296575" cy="1152132"/>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9" name="Freeform 9"/>
          <p:cNvSpPr/>
          <p:nvPr/>
        </p:nvSpPr>
        <p:spPr>
          <a:xfrm rot="-3978611">
            <a:off x="14425605" y="-3468155"/>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0" name="Freeform 10"/>
          <p:cNvSpPr/>
          <p:nvPr/>
        </p:nvSpPr>
        <p:spPr>
          <a:xfrm rot="8269856">
            <a:off x="-5282680" y="-1749006"/>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1" name="Freeform 11"/>
          <p:cNvSpPr/>
          <p:nvPr/>
        </p:nvSpPr>
        <p:spPr>
          <a:xfrm rot="-1989010">
            <a:off x="16184615" y="-1922707"/>
            <a:ext cx="6413062" cy="5783416"/>
          </a:xfrm>
          <a:custGeom>
            <a:avLst/>
            <a:gdLst/>
            <a:ahLst/>
            <a:cxnLst/>
            <a:rect l="l" t="t" r="r" b="b"/>
            <a:pathLst>
              <a:path w="6413062" h="5783416">
                <a:moveTo>
                  <a:pt x="0" y="0"/>
                </a:moveTo>
                <a:lnTo>
                  <a:pt x="6413062" y="0"/>
                </a:lnTo>
                <a:lnTo>
                  <a:pt x="6413062" y="5783416"/>
                </a:lnTo>
                <a:lnTo>
                  <a:pt x="0" y="578341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2" name="Freeform 12"/>
          <p:cNvSpPr/>
          <p:nvPr/>
        </p:nvSpPr>
        <p:spPr>
          <a:xfrm rot="-860700">
            <a:off x="-3523375" y="694466"/>
            <a:ext cx="4964665" cy="4477225"/>
          </a:xfrm>
          <a:custGeom>
            <a:avLst/>
            <a:gdLst/>
            <a:ahLst/>
            <a:cxnLst/>
            <a:rect l="l" t="t" r="r" b="b"/>
            <a:pathLst>
              <a:path w="4964665" h="4477225">
                <a:moveTo>
                  <a:pt x="0" y="0"/>
                </a:moveTo>
                <a:lnTo>
                  <a:pt x="4964666" y="0"/>
                </a:lnTo>
                <a:lnTo>
                  <a:pt x="4964666" y="4477225"/>
                </a:lnTo>
                <a:lnTo>
                  <a:pt x="0" y="4477225"/>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3" name="Freeform 13"/>
          <p:cNvSpPr/>
          <p:nvPr/>
        </p:nvSpPr>
        <p:spPr>
          <a:xfrm>
            <a:off x="14199509" y="6321687"/>
            <a:ext cx="3409671" cy="3659517"/>
          </a:xfrm>
          <a:custGeom>
            <a:avLst/>
            <a:gdLst/>
            <a:ahLst/>
            <a:cxnLst/>
            <a:rect l="l" t="t" r="r" b="b"/>
            <a:pathLst>
              <a:path w="3409671" h="3659517">
                <a:moveTo>
                  <a:pt x="0" y="0"/>
                </a:moveTo>
                <a:lnTo>
                  <a:pt x="3409671" y="0"/>
                </a:lnTo>
                <a:lnTo>
                  <a:pt x="3409671" y="3659518"/>
                </a:lnTo>
                <a:lnTo>
                  <a:pt x="0" y="365951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4" name="Freeform 14"/>
          <p:cNvSpPr/>
          <p:nvPr/>
        </p:nvSpPr>
        <p:spPr>
          <a:xfrm>
            <a:off x="822514" y="6172200"/>
            <a:ext cx="1949502" cy="3659517"/>
          </a:xfrm>
          <a:custGeom>
            <a:avLst/>
            <a:gdLst/>
            <a:ahLst/>
            <a:cxnLst/>
            <a:rect l="l" t="t" r="r" b="b"/>
            <a:pathLst>
              <a:path w="1949502" h="3659517">
                <a:moveTo>
                  <a:pt x="0" y="0"/>
                </a:moveTo>
                <a:lnTo>
                  <a:pt x="1949501" y="0"/>
                </a:lnTo>
                <a:lnTo>
                  <a:pt x="1949501" y="3659517"/>
                </a:lnTo>
                <a:lnTo>
                  <a:pt x="0" y="3659517"/>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5" name="TextBox 15"/>
          <p:cNvSpPr txBox="1"/>
          <p:nvPr/>
        </p:nvSpPr>
        <p:spPr>
          <a:xfrm>
            <a:off x="2388187" y="1149824"/>
            <a:ext cx="13506985" cy="1354217"/>
          </a:xfrm>
          <a:prstGeom prst="rect">
            <a:avLst/>
          </a:prstGeom>
        </p:spPr>
        <p:txBody>
          <a:bodyPr wrap="square" lIns="0" tIns="0" rIns="0" bIns="0" rtlCol="0" anchor="t">
            <a:spAutoFit/>
          </a:bodyPr>
          <a:lstStyle/>
          <a:p>
            <a:pPr algn="ctr"/>
            <a:r>
              <a:rPr lang="en-US" sz="8800" b="1">
                <a:latin typeface="Times New Roman" panose="02020603050405020304" pitchFamily="18" charset="0"/>
                <a:cs typeface="Times New Roman" panose="02020603050405020304" pitchFamily="18" charset="0"/>
              </a:rPr>
              <a:t>b. Những vấn đề cần lưu ý</a:t>
            </a:r>
            <a:endParaRPr lang="en-GB" sz="8800">
              <a:effectLst/>
              <a:latin typeface="Times New Roman" panose="02020603050405020304" pitchFamily="18" charset="0"/>
              <a:cs typeface="Times New Roman" panose="02020603050405020304" pitchFamily="18" charset="0"/>
            </a:endParaRPr>
          </a:p>
        </p:txBody>
      </p:sp>
      <p:sp>
        <p:nvSpPr>
          <p:cNvPr id="16" name="TextBox 16"/>
          <p:cNvSpPr txBox="1"/>
          <p:nvPr/>
        </p:nvSpPr>
        <p:spPr>
          <a:xfrm>
            <a:off x="3826676" y="3446306"/>
            <a:ext cx="10832574" cy="5416868"/>
          </a:xfrm>
          <a:prstGeom prst="rect">
            <a:avLst/>
          </a:prstGeom>
        </p:spPr>
        <p:txBody>
          <a:bodyPr wrap="square" lIns="0" tIns="0" rIns="0" bIns="0" rtlCol="0" anchor="t">
            <a:spAutoFit/>
          </a:bodyPr>
          <a:lstStyle/>
          <a:p>
            <a:pPr algn="just"/>
            <a:r>
              <a:rPr lang="en-US" sz="4400">
                <a:latin typeface="Times New Roman" panose="02020603050405020304" pitchFamily="18" charset="0"/>
                <a:cs typeface="Times New Roman" panose="02020603050405020304" pitchFamily="18" charset="0"/>
              </a:rPr>
              <a:t>- Đọc kĩ</a:t>
            </a:r>
            <a:r>
              <a:rPr lang="vi-VN" sz="4400">
                <a:latin typeface="Times New Roman" panose="02020603050405020304" pitchFamily="18" charset="0"/>
                <a:cs typeface="Times New Roman" panose="02020603050405020304" pitchFamily="18" charset="0"/>
              </a:rPr>
              <a:t> VB</a:t>
            </a:r>
            <a:r>
              <a:rPr lang="en-US" sz="4400">
                <a:latin typeface="Times New Roman" panose="02020603050405020304" pitchFamily="18" charset="0"/>
                <a:cs typeface="Times New Roman" panose="02020603050405020304" pitchFamily="18" charset="0"/>
              </a:rPr>
              <a:t>, tìm hiểu thông tin về tác giả, bối cảnh văn hóa – xã hội của tác phẩm, tóm tắt </a:t>
            </a:r>
            <a:r>
              <a:rPr lang="vi-VN" sz="4400">
                <a:latin typeface="Times New Roman" panose="02020603050405020304" pitchFamily="18" charset="0"/>
                <a:cs typeface="Times New Roman" panose="02020603050405020304" pitchFamily="18" charset="0"/>
              </a:rPr>
              <a:t>tác phẩm</a:t>
            </a:r>
            <a:r>
              <a:rPr lang="en-US" sz="4400">
                <a:latin typeface="Times New Roman" panose="02020603050405020304" pitchFamily="18" charset="0"/>
                <a:cs typeface="Times New Roman" panose="02020603050405020304" pitchFamily="18" charset="0"/>
              </a:rPr>
              <a:t>, nắm vững đặc sắc nội dung và hình thức của </a:t>
            </a:r>
            <a:r>
              <a:rPr lang="vi-VN" sz="4400">
                <a:latin typeface="Times New Roman" panose="02020603050405020304" pitchFamily="18" charset="0"/>
                <a:cs typeface="Times New Roman" panose="02020603050405020304" pitchFamily="18" charset="0"/>
              </a:rPr>
              <a:t>tác phẩm văn học đó</a:t>
            </a:r>
            <a:r>
              <a:rPr lang="en-US" sz="4400">
                <a:latin typeface="Times New Roman" panose="02020603050405020304" pitchFamily="18" charset="0"/>
                <a:cs typeface="Times New Roman" panose="02020603050405020304" pitchFamily="18" charset="0"/>
              </a:rPr>
              <a:t>.</a:t>
            </a:r>
            <a:endParaRPr lang="en-GB" sz="4400">
              <a:latin typeface="Times New Roman" panose="02020603050405020304" pitchFamily="18" charset="0"/>
              <a:cs typeface="Times New Roman" panose="02020603050405020304" pitchFamily="18" charset="0"/>
            </a:endParaRPr>
          </a:p>
          <a:p>
            <a:pPr algn="just"/>
            <a:r>
              <a:rPr lang="en-US" sz="4400">
                <a:latin typeface="Times New Roman" panose="02020603050405020304" pitchFamily="18" charset="0"/>
                <a:cs typeface="Times New Roman" panose="02020603050405020304" pitchFamily="18" charset="0"/>
              </a:rPr>
              <a:t>- Xem lại dàn ý và bài viết trong phần viết, điều chỉnh lại dàn ý (nếu cần thiết).</a:t>
            </a:r>
            <a:endParaRPr lang="en-GB" sz="4400">
              <a:latin typeface="Times New Roman" panose="02020603050405020304" pitchFamily="18" charset="0"/>
              <a:cs typeface="Times New Roman" panose="02020603050405020304" pitchFamily="18" charset="0"/>
            </a:endParaRPr>
          </a:p>
          <a:p>
            <a:pPr algn="just"/>
            <a:r>
              <a:rPr lang="en-US" sz="4400">
                <a:latin typeface="Times New Roman" panose="02020603050405020304" pitchFamily="18" charset="0"/>
                <a:cs typeface="Times New Roman" panose="02020603050405020304" pitchFamily="18" charset="0"/>
              </a:rPr>
              <a:t>- Xác định mục đích, bối cảnh, đối tượng nghe thuyết trình để có hình thức trình bày phù hợp.</a:t>
            </a:r>
            <a:r>
              <a:rPr lang="en-US" sz="4400" b="1">
                <a:latin typeface="Times New Roman" panose="02020603050405020304" pitchFamily="18" charset="0"/>
                <a:cs typeface="Times New Roman" panose="02020603050405020304" pitchFamily="18" charset="0"/>
              </a:rPr>
              <a:t> </a:t>
            </a:r>
            <a:endParaRPr lang="en-US" sz="4000">
              <a:solidFill>
                <a:srgbClr val="D465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49692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2" name="Freeform 2"/>
          <p:cNvSpPr/>
          <p:nvPr/>
        </p:nvSpPr>
        <p:spPr>
          <a:xfrm>
            <a:off x="-850833" y="-3599073"/>
            <a:ext cx="20082250" cy="20082250"/>
          </a:xfrm>
          <a:custGeom>
            <a:avLst/>
            <a:gdLst/>
            <a:ahLst/>
            <a:cxnLst/>
            <a:rect l="l" t="t" r="r" b="b"/>
            <a:pathLst>
              <a:path w="20082250" h="20082250">
                <a:moveTo>
                  <a:pt x="0" y="0"/>
                </a:moveTo>
                <a:lnTo>
                  <a:pt x="20082250" y="0"/>
                </a:lnTo>
                <a:lnTo>
                  <a:pt x="20082250" y="20082250"/>
                </a:lnTo>
                <a:lnTo>
                  <a:pt x="0" y="20082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062561" y="3759462"/>
            <a:ext cx="14162878" cy="5734934"/>
            <a:chOff x="0" y="0"/>
            <a:chExt cx="2514648" cy="1289921"/>
          </a:xfrm>
        </p:grpSpPr>
        <p:sp>
          <p:nvSpPr>
            <p:cNvPr id="4" name="Freeform 4"/>
            <p:cNvSpPr/>
            <p:nvPr/>
          </p:nvSpPr>
          <p:spPr>
            <a:xfrm>
              <a:off x="0" y="0"/>
              <a:ext cx="2514648" cy="1289921"/>
            </a:xfrm>
            <a:custGeom>
              <a:avLst/>
              <a:gdLst/>
              <a:ahLst/>
              <a:cxnLst/>
              <a:rect l="l" t="t" r="r" b="b"/>
              <a:pathLst>
                <a:path w="2514648" h="1289921">
                  <a:moveTo>
                    <a:pt x="27878" y="0"/>
                  </a:moveTo>
                  <a:lnTo>
                    <a:pt x="2486769" y="0"/>
                  </a:lnTo>
                  <a:cubicBezTo>
                    <a:pt x="2494163" y="0"/>
                    <a:pt x="2501254" y="2937"/>
                    <a:pt x="2506482" y="8165"/>
                  </a:cubicBezTo>
                  <a:cubicBezTo>
                    <a:pt x="2511710" y="13394"/>
                    <a:pt x="2514648" y="20485"/>
                    <a:pt x="2514648" y="27878"/>
                  </a:cubicBezTo>
                  <a:lnTo>
                    <a:pt x="2514648" y="1262043"/>
                  </a:lnTo>
                  <a:cubicBezTo>
                    <a:pt x="2514648" y="1269436"/>
                    <a:pt x="2511710" y="1276528"/>
                    <a:pt x="2506482" y="1281756"/>
                  </a:cubicBezTo>
                  <a:cubicBezTo>
                    <a:pt x="2501254" y="1286984"/>
                    <a:pt x="2494163" y="1289921"/>
                    <a:pt x="2486769" y="1289921"/>
                  </a:cubicBezTo>
                  <a:lnTo>
                    <a:pt x="27878" y="1289921"/>
                  </a:lnTo>
                  <a:cubicBezTo>
                    <a:pt x="20485" y="1289921"/>
                    <a:pt x="13394" y="1286984"/>
                    <a:pt x="8165" y="1281756"/>
                  </a:cubicBezTo>
                  <a:cubicBezTo>
                    <a:pt x="2937" y="1276528"/>
                    <a:pt x="0" y="1269436"/>
                    <a:pt x="0" y="1262043"/>
                  </a:cubicBezTo>
                  <a:lnTo>
                    <a:pt x="0" y="27878"/>
                  </a:lnTo>
                  <a:cubicBezTo>
                    <a:pt x="0" y="20485"/>
                    <a:pt x="2937" y="13394"/>
                    <a:pt x="8165" y="8165"/>
                  </a:cubicBezTo>
                  <a:cubicBezTo>
                    <a:pt x="13394" y="2937"/>
                    <a:pt x="20485" y="0"/>
                    <a:pt x="27878" y="0"/>
                  </a:cubicBezTo>
                  <a:close/>
                </a:path>
              </a:pathLst>
            </a:custGeom>
            <a:solidFill>
              <a:srgbClr val="FFF8E8"/>
            </a:solidFill>
          </p:spPr>
        </p:sp>
        <p:sp>
          <p:nvSpPr>
            <p:cNvPr id="5" name="TextBox 5"/>
            <p:cNvSpPr txBox="1"/>
            <p:nvPr/>
          </p:nvSpPr>
          <p:spPr>
            <a:xfrm>
              <a:off x="0" y="-38100"/>
              <a:ext cx="2514648" cy="132802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a:off x="2674050" y="4168112"/>
            <a:ext cx="12934661" cy="4830965"/>
            <a:chOff x="0" y="0"/>
            <a:chExt cx="2296575" cy="1114032"/>
          </a:xfrm>
        </p:grpSpPr>
        <p:sp>
          <p:nvSpPr>
            <p:cNvPr id="7" name="Freeform 7"/>
            <p:cNvSpPr/>
            <p:nvPr/>
          </p:nvSpPr>
          <p:spPr>
            <a:xfrm>
              <a:off x="0" y="0"/>
              <a:ext cx="2296575" cy="1114032"/>
            </a:xfrm>
            <a:custGeom>
              <a:avLst/>
              <a:gdLst/>
              <a:ahLst/>
              <a:cxnLst/>
              <a:rect l="l" t="t" r="r" b="b"/>
              <a:pathLst>
                <a:path w="2296575" h="1114032">
                  <a:moveTo>
                    <a:pt x="30526" y="0"/>
                  </a:moveTo>
                  <a:lnTo>
                    <a:pt x="2266050" y="0"/>
                  </a:lnTo>
                  <a:cubicBezTo>
                    <a:pt x="2282909" y="0"/>
                    <a:pt x="2296575" y="13667"/>
                    <a:pt x="2296575" y="30526"/>
                  </a:cubicBezTo>
                  <a:lnTo>
                    <a:pt x="2296575" y="1083506"/>
                  </a:lnTo>
                  <a:cubicBezTo>
                    <a:pt x="2296575" y="1100365"/>
                    <a:pt x="2282909" y="1114032"/>
                    <a:pt x="2266050" y="1114032"/>
                  </a:cubicBezTo>
                  <a:lnTo>
                    <a:pt x="30526" y="1114032"/>
                  </a:lnTo>
                  <a:cubicBezTo>
                    <a:pt x="13667" y="1114032"/>
                    <a:pt x="0" y="1100365"/>
                    <a:pt x="0" y="1083506"/>
                  </a:cubicBezTo>
                  <a:lnTo>
                    <a:pt x="0" y="30526"/>
                  </a:lnTo>
                  <a:cubicBezTo>
                    <a:pt x="0" y="13667"/>
                    <a:pt x="13667" y="0"/>
                    <a:pt x="30526" y="0"/>
                  </a:cubicBezTo>
                  <a:close/>
                </a:path>
              </a:pathLst>
            </a:custGeom>
            <a:solidFill>
              <a:srgbClr val="000000">
                <a:alpha val="0"/>
              </a:srgbClr>
            </a:solidFill>
            <a:ln w="95250" cap="rnd">
              <a:solidFill>
                <a:srgbClr val="F28A57"/>
              </a:solidFill>
              <a:prstDash val="dash"/>
              <a:round/>
            </a:ln>
          </p:spPr>
        </p:sp>
        <p:sp>
          <p:nvSpPr>
            <p:cNvPr id="8" name="TextBox 8"/>
            <p:cNvSpPr txBox="1"/>
            <p:nvPr/>
          </p:nvSpPr>
          <p:spPr>
            <a:xfrm>
              <a:off x="0" y="-38100"/>
              <a:ext cx="2296575" cy="1152132"/>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9" name="Freeform 9"/>
          <p:cNvSpPr/>
          <p:nvPr/>
        </p:nvSpPr>
        <p:spPr>
          <a:xfrm rot="688013">
            <a:off x="13344305" y="6942475"/>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10658901">
            <a:off x="-4281881" y="-3793170"/>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1797938">
            <a:off x="15334706" y="8835954"/>
            <a:ext cx="6413062" cy="5783416"/>
          </a:xfrm>
          <a:custGeom>
            <a:avLst/>
            <a:gdLst/>
            <a:ahLst/>
            <a:cxnLst/>
            <a:rect l="l" t="t" r="r" b="b"/>
            <a:pathLst>
              <a:path w="6413062" h="5783416">
                <a:moveTo>
                  <a:pt x="0" y="0"/>
                </a:moveTo>
                <a:lnTo>
                  <a:pt x="6413062" y="0"/>
                </a:lnTo>
                <a:lnTo>
                  <a:pt x="6413062" y="5783416"/>
                </a:lnTo>
                <a:lnTo>
                  <a:pt x="0" y="578341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1528344">
            <a:off x="-2927479" y="-1525490"/>
            <a:ext cx="4964665" cy="4477225"/>
          </a:xfrm>
          <a:custGeom>
            <a:avLst/>
            <a:gdLst/>
            <a:ahLst/>
            <a:cxnLst/>
            <a:rect l="l" t="t" r="r" b="b"/>
            <a:pathLst>
              <a:path w="4964665" h="4477225">
                <a:moveTo>
                  <a:pt x="0" y="0"/>
                </a:moveTo>
                <a:lnTo>
                  <a:pt x="4964666" y="0"/>
                </a:lnTo>
                <a:lnTo>
                  <a:pt x="4964666" y="4477225"/>
                </a:lnTo>
                <a:lnTo>
                  <a:pt x="0" y="447722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13"/>
          <p:cNvSpPr/>
          <p:nvPr/>
        </p:nvSpPr>
        <p:spPr>
          <a:xfrm rot="8846498">
            <a:off x="505430" y="7668438"/>
            <a:ext cx="3114262" cy="2661279"/>
          </a:xfrm>
          <a:custGeom>
            <a:avLst/>
            <a:gdLst/>
            <a:ahLst/>
            <a:cxnLst/>
            <a:rect l="l" t="t" r="r" b="b"/>
            <a:pathLst>
              <a:path w="3114262" h="2661279">
                <a:moveTo>
                  <a:pt x="0" y="0"/>
                </a:moveTo>
                <a:lnTo>
                  <a:pt x="3114262" y="0"/>
                </a:lnTo>
                <a:lnTo>
                  <a:pt x="3114262" y="2661279"/>
                </a:lnTo>
                <a:lnTo>
                  <a:pt x="0" y="266127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4" name="Freeform 14"/>
          <p:cNvSpPr/>
          <p:nvPr/>
        </p:nvSpPr>
        <p:spPr>
          <a:xfrm rot="6087804">
            <a:off x="15522542" y="244522"/>
            <a:ext cx="1405794" cy="2645625"/>
          </a:xfrm>
          <a:custGeom>
            <a:avLst/>
            <a:gdLst/>
            <a:ahLst/>
            <a:cxnLst/>
            <a:rect l="l" t="t" r="r" b="b"/>
            <a:pathLst>
              <a:path w="1405794" h="2645625">
                <a:moveTo>
                  <a:pt x="0" y="0"/>
                </a:moveTo>
                <a:lnTo>
                  <a:pt x="1405794" y="0"/>
                </a:lnTo>
                <a:lnTo>
                  <a:pt x="1405794" y="2645626"/>
                </a:lnTo>
                <a:lnTo>
                  <a:pt x="0" y="2645626"/>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grpSp>
        <p:nvGrpSpPr>
          <p:cNvPr id="15" name="Group 15"/>
          <p:cNvGrpSpPr>
            <a:grpSpLocks noChangeAspect="1"/>
          </p:cNvGrpSpPr>
          <p:nvPr/>
        </p:nvGrpSpPr>
        <p:grpSpPr>
          <a:xfrm>
            <a:off x="3318672" y="4483857"/>
            <a:ext cx="2426215" cy="2505795"/>
            <a:chOff x="0" y="0"/>
            <a:chExt cx="6350000" cy="6558280"/>
          </a:xfrm>
        </p:grpSpPr>
        <p:sp>
          <p:nvSpPr>
            <p:cNvPr id="16" name="Freeform 16"/>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16"/>
              <a:stretch>
                <a:fillRect l="-10176" r="-44959"/>
              </a:stretch>
            </a:blipFill>
          </p:spPr>
        </p:sp>
        <p:sp>
          <p:nvSpPr>
            <p:cNvPr id="17" name="Freeform 17"/>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842C"/>
            </a:solidFill>
          </p:spPr>
        </p:sp>
      </p:grpSp>
      <p:grpSp>
        <p:nvGrpSpPr>
          <p:cNvPr id="18" name="Group 18"/>
          <p:cNvGrpSpPr>
            <a:grpSpLocks noChangeAspect="1"/>
          </p:cNvGrpSpPr>
          <p:nvPr/>
        </p:nvGrpSpPr>
        <p:grpSpPr>
          <a:xfrm>
            <a:off x="6641671" y="6368005"/>
            <a:ext cx="2426215" cy="2505795"/>
            <a:chOff x="0" y="0"/>
            <a:chExt cx="6350000" cy="6558280"/>
          </a:xfrm>
        </p:grpSpPr>
        <p:sp>
          <p:nvSpPr>
            <p:cNvPr id="19" name="Freeform 19"/>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17"/>
              <a:stretch>
                <a:fillRect l="-27422" r="-27422"/>
              </a:stretch>
            </a:blipFill>
          </p:spPr>
        </p:sp>
        <p:sp>
          <p:nvSpPr>
            <p:cNvPr id="20" name="Freeform 20"/>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842C"/>
            </a:solidFill>
          </p:spPr>
        </p:sp>
      </p:grpSp>
      <p:grpSp>
        <p:nvGrpSpPr>
          <p:cNvPr id="21" name="Group 21"/>
          <p:cNvGrpSpPr>
            <a:grpSpLocks noChangeAspect="1"/>
          </p:cNvGrpSpPr>
          <p:nvPr/>
        </p:nvGrpSpPr>
        <p:grpSpPr>
          <a:xfrm>
            <a:off x="9442353" y="4501689"/>
            <a:ext cx="2426215" cy="2505795"/>
            <a:chOff x="0" y="0"/>
            <a:chExt cx="6350000" cy="6558280"/>
          </a:xfrm>
        </p:grpSpPr>
        <p:sp>
          <p:nvSpPr>
            <p:cNvPr id="22" name="Freeform 22"/>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18"/>
              <a:stretch>
                <a:fillRect l="-27567" r="-27567"/>
              </a:stretch>
            </a:blipFill>
          </p:spPr>
        </p:sp>
        <p:sp>
          <p:nvSpPr>
            <p:cNvPr id="23" name="Freeform 23"/>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842C"/>
            </a:solidFill>
          </p:spPr>
        </p:sp>
      </p:grpSp>
      <p:grpSp>
        <p:nvGrpSpPr>
          <p:cNvPr id="24" name="Group 24"/>
          <p:cNvGrpSpPr>
            <a:grpSpLocks noChangeAspect="1"/>
          </p:cNvGrpSpPr>
          <p:nvPr/>
        </p:nvGrpSpPr>
        <p:grpSpPr>
          <a:xfrm>
            <a:off x="12484089" y="6380550"/>
            <a:ext cx="2426215" cy="2505795"/>
            <a:chOff x="0" y="0"/>
            <a:chExt cx="6350000" cy="6558280"/>
          </a:xfrm>
        </p:grpSpPr>
        <p:sp>
          <p:nvSpPr>
            <p:cNvPr id="25" name="Freeform 2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19"/>
              <a:stretch>
                <a:fillRect l="-27422" r="-27422"/>
              </a:stretch>
            </a:blipFill>
          </p:spPr>
        </p:sp>
        <p:sp>
          <p:nvSpPr>
            <p:cNvPr id="26" name="Freeform 2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842C"/>
            </a:solidFill>
          </p:spPr>
        </p:sp>
      </p:grpSp>
      <p:sp>
        <p:nvSpPr>
          <p:cNvPr id="27" name="Freeform 27"/>
          <p:cNvSpPr/>
          <p:nvPr/>
        </p:nvSpPr>
        <p:spPr>
          <a:xfrm rot="5111573">
            <a:off x="6876242" y="6149472"/>
            <a:ext cx="1527788" cy="462156"/>
          </a:xfrm>
          <a:custGeom>
            <a:avLst/>
            <a:gdLst/>
            <a:ahLst/>
            <a:cxnLst/>
            <a:rect l="l" t="t" r="r" b="b"/>
            <a:pathLst>
              <a:path w="1527788" h="462156">
                <a:moveTo>
                  <a:pt x="0" y="0"/>
                </a:moveTo>
                <a:lnTo>
                  <a:pt x="1527788" y="0"/>
                </a:lnTo>
                <a:lnTo>
                  <a:pt x="1527788" y="462156"/>
                </a:lnTo>
                <a:lnTo>
                  <a:pt x="0" y="462156"/>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28" name="TextBox 28"/>
          <p:cNvSpPr txBox="1"/>
          <p:nvPr/>
        </p:nvSpPr>
        <p:spPr>
          <a:xfrm>
            <a:off x="1676400" y="1353606"/>
            <a:ext cx="14401800" cy="2462213"/>
          </a:xfrm>
          <a:prstGeom prst="rect">
            <a:avLst/>
          </a:prstGeom>
        </p:spPr>
        <p:txBody>
          <a:bodyPr wrap="square" lIns="0" tIns="0" rIns="0" bIns="0" rtlCol="0" anchor="t">
            <a:spAutoFit/>
          </a:bodyPr>
          <a:lstStyle/>
          <a:p>
            <a:pPr algn="ctr"/>
            <a:r>
              <a:rPr lang="vi-VN" sz="8000" b="1">
                <a:latin typeface="Times New Roman" panose="02020603050405020304" pitchFamily="18" charset="0"/>
                <a:cs typeface="Times New Roman" panose="02020603050405020304" pitchFamily="18" charset="0"/>
              </a:rPr>
              <a:t>HOẠT ĐỘNG </a:t>
            </a:r>
            <a:r>
              <a:rPr lang="vi-VN" sz="8000" b="1" smtClean="0">
                <a:latin typeface="Times New Roman" panose="02020603050405020304" pitchFamily="18" charset="0"/>
                <a:cs typeface="Times New Roman" panose="02020603050405020304" pitchFamily="18" charset="0"/>
              </a:rPr>
              <a:t>3</a:t>
            </a:r>
          </a:p>
          <a:p>
            <a:pPr algn="ctr"/>
            <a:r>
              <a:rPr lang="vi-VN" sz="8000" b="1" smtClean="0">
                <a:latin typeface="Times New Roman" panose="02020603050405020304" pitchFamily="18" charset="0"/>
                <a:cs typeface="Times New Roman" panose="02020603050405020304" pitchFamily="18" charset="0"/>
              </a:rPr>
              <a:t> </a:t>
            </a:r>
            <a:r>
              <a:rPr lang="vi-VN" sz="8000" b="1">
                <a:latin typeface="Times New Roman" panose="02020603050405020304" pitchFamily="18" charset="0"/>
                <a:cs typeface="Times New Roman" panose="02020603050405020304" pitchFamily="18" charset="0"/>
              </a:rPr>
              <a:t>LUYỆN TẬP</a:t>
            </a:r>
            <a:endParaRPr lang="en-GB" sz="8000">
              <a:latin typeface="Times New Roman" panose="02020603050405020304" pitchFamily="18" charset="0"/>
              <a:cs typeface="Times New Roman" panose="02020603050405020304" pitchFamily="18" charset="0"/>
            </a:endParaRPr>
          </a:p>
        </p:txBody>
      </p:sp>
      <p:sp>
        <p:nvSpPr>
          <p:cNvPr id="33" name="Freeform 33"/>
          <p:cNvSpPr/>
          <p:nvPr/>
        </p:nvSpPr>
        <p:spPr>
          <a:xfrm rot="5111573">
            <a:off x="12906891" y="6149472"/>
            <a:ext cx="1527788" cy="462156"/>
          </a:xfrm>
          <a:custGeom>
            <a:avLst/>
            <a:gdLst/>
            <a:ahLst/>
            <a:cxnLst/>
            <a:rect l="l" t="t" r="r" b="b"/>
            <a:pathLst>
              <a:path w="1527788" h="462156">
                <a:moveTo>
                  <a:pt x="0" y="0"/>
                </a:moveTo>
                <a:lnTo>
                  <a:pt x="1527788" y="0"/>
                </a:lnTo>
                <a:lnTo>
                  <a:pt x="1527788" y="462156"/>
                </a:lnTo>
                <a:lnTo>
                  <a:pt x="0" y="462156"/>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Tree>
    <p:extLst>
      <p:ext uri="{BB962C8B-B14F-4D97-AF65-F5344CB8AC3E}">
        <p14:creationId xmlns:p14="http://schemas.microsoft.com/office/powerpoint/2010/main" val="126484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2" name="Freeform 2"/>
          <p:cNvSpPr/>
          <p:nvPr/>
        </p:nvSpPr>
        <p:spPr>
          <a:xfrm>
            <a:off x="-238419" y="-4124345"/>
            <a:ext cx="20082250" cy="20082250"/>
          </a:xfrm>
          <a:custGeom>
            <a:avLst/>
            <a:gdLst/>
            <a:ahLst/>
            <a:cxnLst/>
            <a:rect l="l" t="t" r="r" b="b"/>
            <a:pathLst>
              <a:path w="20082250" h="20082250">
                <a:moveTo>
                  <a:pt x="0" y="0"/>
                </a:moveTo>
                <a:lnTo>
                  <a:pt x="20082250" y="0"/>
                </a:lnTo>
                <a:lnTo>
                  <a:pt x="20082250" y="20082250"/>
                </a:lnTo>
                <a:lnTo>
                  <a:pt x="0" y="20082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2062561" y="2229364"/>
            <a:ext cx="14162878" cy="7265032"/>
            <a:chOff x="0" y="0"/>
            <a:chExt cx="2514648" cy="1289921"/>
          </a:xfrm>
        </p:grpSpPr>
        <p:sp>
          <p:nvSpPr>
            <p:cNvPr id="4" name="Freeform 4"/>
            <p:cNvSpPr/>
            <p:nvPr/>
          </p:nvSpPr>
          <p:spPr>
            <a:xfrm>
              <a:off x="0" y="0"/>
              <a:ext cx="2514648" cy="1289921"/>
            </a:xfrm>
            <a:custGeom>
              <a:avLst/>
              <a:gdLst/>
              <a:ahLst/>
              <a:cxnLst/>
              <a:rect l="l" t="t" r="r" b="b"/>
              <a:pathLst>
                <a:path w="2514648" h="1289921">
                  <a:moveTo>
                    <a:pt x="27878" y="0"/>
                  </a:moveTo>
                  <a:lnTo>
                    <a:pt x="2486769" y="0"/>
                  </a:lnTo>
                  <a:cubicBezTo>
                    <a:pt x="2494163" y="0"/>
                    <a:pt x="2501254" y="2937"/>
                    <a:pt x="2506482" y="8165"/>
                  </a:cubicBezTo>
                  <a:cubicBezTo>
                    <a:pt x="2511710" y="13394"/>
                    <a:pt x="2514648" y="20485"/>
                    <a:pt x="2514648" y="27878"/>
                  </a:cubicBezTo>
                  <a:lnTo>
                    <a:pt x="2514648" y="1262043"/>
                  </a:lnTo>
                  <a:cubicBezTo>
                    <a:pt x="2514648" y="1269436"/>
                    <a:pt x="2511710" y="1276528"/>
                    <a:pt x="2506482" y="1281756"/>
                  </a:cubicBezTo>
                  <a:cubicBezTo>
                    <a:pt x="2501254" y="1286984"/>
                    <a:pt x="2494163" y="1289921"/>
                    <a:pt x="2486769" y="1289921"/>
                  </a:cubicBezTo>
                  <a:lnTo>
                    <a:pt x="27878" y="1289921"/>
                  </a:lnTo>
                  <a:cubicBezTo>
                    <a:pt x="20485" y="1289921"/>
                    <a:pt x="13394" y="1286984"/>
                    <a:pt x="8165" y="1281756"/>
                  </a:cubicBezTo>
                  <a:cubicBezTo>
                    <a:pt x="2937" y="1276528"/>
                    <a:pt x="0" y="1269436"/>
                    <a:pt x="0" y="1262043"/>
                  </a:cubicBezTo>
                  <a:lnTo>
                    <a:pt x="0" y="27878"/>
                  </a:lnTo>
                  <a:cubicBezTo>
                    <a:pt x="0" y="20485"/>
                    <a:pt x="2937" y="13394"/>
                    <a:pt x="8165" y="8165"/>
                  </a:cubicBezTo>
                  <a:cubicBezTo>
                    <a:pt x="13394" y="2937"/>
                    <a:pt x="20485" y="0"/>
                    <a:pt x="27878" y="0"/>
                  </a:cubicBezTo>
                  <a:close/>
                </a:path>
              </a:pathLst>
            </a:custGeom>
            <a:solidFill>
              <a:srgbClr val="FFF8E8"/>
            </a:solidFill>
          </p:spPr>
        </p:sp>
        <p:sp>
          <p:nvSpPr>
            <p:cNvPr id="5" name="TextBox 5"/>
            <p:cNvSpPr txBox="1"/>
            <p:nvPr/>
          </p:nvSpPr>
          <p:spPr>
            <a:xfrm>
              <a:off x="0" y="-38100"/>
              <a:ext cx="2514648" cy="1328021"/>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2674050" y="2724682"/>
            <a:ext cx="12934661" cy="6274396"/>
            <a:chOff x="0" y="0"/>
            <a:chExt cx="2296575" cy="1114032"/>
          </a:xfrm>
        </p:grpSpPr>
        <p:sp>
          <p:nvSpPr>
            <p:cNvPr id="7" name="Freeform 7"/>
            <p:cNvSpPr/>
            <p:nvPr/>
          </p:nvSpPr>
          <p:spPr>
            <a:xfrm>
              <a:off x="0" y="0"/>
              <a:ext cx="2296575" cy="1114032"/>
            </a:xfrm>
            <a:custGeom>
              <a:avLst/>
              <a:gdLst/>
              <a:ahLst/>
              <a:cxnLst/>
              <a:rect l="l" t="t" r="r" b="b"/>
              <a:pathLst>
                <a:path w="2296575" h="1114032">
                  <a:moveTo>
                    <a:pt x="30526" y="0"/>
                  </a:moveTo>
                  <a:lnTo>
                    <a:pt x="2266050" y="0"/>
                  </a:lnTo>
                  <a:cubicBezTo>
                    <a:pt x="2282909" y="0"/>
                    <a:pt x="2296575" y="13667"/>
                    <a:pt x="2296575" y="30526"/>
                  </a:cubicBezTo>
                  <a:lnTo>
                    <a:pt x="2296575" y="1083506"/>
                  </a:lnTo>
                  <a:cubicBezTo>
                    <a:pt x="2296575" y="1100365"/>
                    <a:pt x="2282909" y="1114032"/>
                    <a:pt x="2266050" y="1114032"/>
                  </a:cubicBezTo>
                  <a:lnTo>
                    <a:pt x="30526" y="1114032"/>
                  </a:lnTo>
                  <a:cubicBezTo>
                    <a:pt x="13667" y="1114032"/>
                    <a:pt x="0" y="1100365"/>
                    <a:pt x="0" y="1083506"/>
                  </a:cubicBezTo>
                  <a:lnTo>
                    <a:pt x="0" y="30526"/>
                  </a:lnTo>
                  <a:cubicBezTo>
                    <a:pt x="0" y="13667"/>
                    <a:pt x="13667" y="0"/>
                    <a:pt x="30526" y="0"/>
                  </a:cubicBezTo>
                  <a:close/>
                </a:path>
              </a:pathLst>
            </a:custGeom>
            <a:solidFill>
              <a:srgbClr val="000000">
                <a:alpha val="0"/>
              </a:srgbClr>
            </a:solidFill>
            <a:ln w="95250" cap="rnd">
              <a:solidFill>
                <a:srgbClr val="F28A57"/>
              </a:solidFill>
              <a:prstDash val="dash"/>
              <a:round/>
            </a:ln>
          </p:spPr>
        </p:sp>
        <p:sp>
          <p:nvSpPr>
            <p:cNvPr id="8" name="TextBox 8"/>
            <p:cNvSpPr txBox="1"/>
            <p:nvPr/>
          </p:nvSpPr>
          <p:spPr>
            <a:xfrm>
              <a:off x="0" y="-38100"/>
              <a:ext cx="2296575" cy="1152132"/>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rot="688013">
            <a:off x="13344305" y="6942475"/>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10658901">
            <a:off x="-4281881" y="-3793170"/>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1797938">
            <a:off x="15334706" y="8835954"/>
            <a:ext cx="6413062" cy="5783416"/>
          </a:xfrm>
          <a:custGeom>
            <a:avLst/>
            <a:gdLst/>
            <a:ahLst/>
            <a:cxnLst/>
            <a:rect l="l" t="t" r="r" b="b"/>
            <a:pathLst>
              <a:path w="6413062" h="5783416">
                <a:moveTo>
                  <a:pt x="0" y="0"/>
                </a:moveTo>
                <a:lnTo>
                  <a:pt x="6413062" y="0"/>
                </a:lnTo>
                <a:lnTo>
                  <a:pt x="6413062" y="5783416"/>
                </a:lnTo>
                <a:lnTo>
                  <a:pt x="0" y="578341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1528344">
            <a:off x="-2927479" y="-1525490"/>
            <a:ext cx="4964665" cy="4477225"/>
          </a:xfrm>
          <a:custGeom>
            <a:avLst/>
            <a:gdLst/>
            <a:ahLst/>
            <a:cxnLst/>
            <a:rect l="l" t="t" r="r" b="b"/>
            <a:pathLst>
              <a:path w="4964665" h="4477225">
                <a:moveTo>
                  <a:pt x="0" y="0"/>
                </a:moveTo>
                <a:lnTo>
                  <a:pt x="4964666" y="0"/>
                </a:lnTo>
                <a:lnTo>
                  <a:pt x="4964666" y="4477225"/>
                </a:lnTo>
                <a:lnTo>
                  <a:pt x="0" y="447722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13"/>
          <p:cNvSpPr/>
          <p:nvPr/>
        </p:nvSpPr>
        <p:spPr>
          <a:xfrm rot="8846498">
            <a:off x="505430" y="7668438"/>
            <a:ext cx="3114262" cy="2661279"/>
          </a:xfrm>
          <a:custGeom>
            <a:avLst/>
            <a:gdLst/>
            <a:ahLst/>
            <a:cxnLst/>
            <a:rect l="l" t="t" r="r" b="b"/>
            <a:pathLst>
              <a:path w="3114262" h="2661279">
                <a:moveTo>
                  <a:pt x="0" y="0"/>
                </a:moveTo>
                <a:lnTo>
                  <a:pt x="3114262" y="0"/>
                </a:lnTo>
                <a:lnTo>
                  <a:pt x="3114262" y="2661279"/>
                </a:lnTo>
                <a:lnTo>
                  <a:pt x="0" y="266127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4" name="Freeform 14"/>
          <p:cNvSpPr/>
          <p:nvPr/>
        </p:nvSpPr>
        <p:spPr>
          <a:xfrm rot="6087804">
            <a:off x="15522542" y="244522"/>
            <a:ext cx="1405794" cy="2645625"/>
          </a:xfrm>
          <a:custGeom>
            <a:avLst/>
            <a:gdLst/>
            <a:ahLst/>
            <a:cxnLst/>
            <a:rect l="l" t="t" r="r" b="b"/>
            <a:pathLst>
              <a:path w="1405794" h="2645625">
                <a:moveTo>
                  <a:pt x="0" y="0"/>
                </a:moveTo>
                <a:lnTo>
                  <a:pt x="1405794" y="0"/>
                </a:lnTo>
                <a:lnTo>
                  <a:pt x="1405794" y="2645626"/>
                </a:lnTo>
                <a:lnTo>
                  <a:pt x="0" y="2645626"/>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grpSp>
        <p:nvGrpSpPr>
          <p:cNvPr id="15" name="Group 15"/>
          <p:cNvGrpSpPr>
            <a:grpSpLocks noChangeAspect="1"/>
          </p:cNvGrpSpPr>
          <p:nvPr/>
        </p:nvGrpSpPr>
        <p:grpSpPr>
          <a:xfrm>
            <a:off x="3295380" y="3238695"/>
            <a:ext cx="3903992" cy="5246370"/>
            <a:chOff x="0" y="0"/>
            <a:chExt cx="3663950" cy="4923790"/>
          </a:xfrm>
        </p:grpSpPr>
        <p:sp>
          <p:nvSpPr>
            <p:cNvPr id="16" name="Freeform 16"/>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16"/>
              <a:stretch>
                <a:fillRect t="-5573" b="-5573"/>
              </a:stretch>
            </a:blipFill>
          </p:spPr>
        </p:sp>
        <p:sp>
          <p:nvSpPr>
            <p:cNvPr id="17" name="Freeform 17"/>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842C"/>
            </a:solidFill>
          </p:spPr>
        </p:sp>
      </p:grpSp>
      <p:sp>
        <p:nvSpPr>
          <p:cNvPr id="18" name="TextBox 18"/>
          <p:cNvSpPr txBox="1"/>
          <p:nvPr/>
        </p:nvSpPr>
        <p:spPr>
          <a:xfrm>
            <a:off x="5596973" y="1010081"/>
            <a:ext cx="7103865" cy="1354217"/>
          </a:xfrm>
          <a:prstGeom prst="rect">
            <a:avLst/>
          </a:prstGeom>
        </p:spPr>
        <p:txBody>
          <a:bodyPr lIns="0" tIns="0" rIns="0" bIns="0" rtlCol="0" anchor="t">
            <a:spAutoFit/>
          </a:bodyPr>
          <a:lstStyle/>
          <a:p>
            <a:r>
              <a:rPr lang="vi-VN" sz="8800" b="1">
                <a:latin typeface="Times New Roman" panose="02020603050405020304" pitchFamily="18" charset="0"/>
                <a:cs typeface="Times New Roman" panose="02020603050405020304" pitchFamily="18" charset="0"/>
              </a:rPr>
              <a:t>2. Thực hành </a:t>
            </a:r>
            <a:endParaRPr lang="en-GB" sz="8800">
              <a:latin typeface="Times New Roman" panose="02020603050405020304" pitchFamily="18" charset="0"/>
              <a:cs typeface="Times New Roman" panose="02020603050405020304" pitchFamily="18" charset="0"/>
            </a:endParaRPr>
          </a:p>
        </p:txBody>
      </p:sp>
      <p:sp>
        <p:nvSpPr>
          <p:cNvPr id="19" name="TextBox 19"/>
          <p:cNvSpPr txBox="1"/>
          <p:nvPr/>
        </p:nvSpPr>
        <p:spPr>
          <a:xfrm>
            <a:off x="7449416" y="2955254"/>
            <a:ext cx="7866783" cy="5909310"/>
          </a:xfrm>
          <a:prstGeom prst="rect">
            <a:avLst/>
          </a:prstGeom>
        </p:spPr>
        <p:txBody>
          <a:bodyPr wrap="square" lIns="0" tIns="0" rIns="0" bIns="0" rtlCol="0" anchor="t">
            <a:spAutoFit/>
          </a:bodyPr>
          <a:lstStyle/>
          <a:p>
            <a:pPr algn="just"/>
            <a:r>
              <a:rPr lang="vi-VN" sz="4800">
                <a:latin typeface="Times New Roman" panose="02020603050405020304" pitchFamily="18" charset="0"/>
                <a:cs typeface="Times New Roman" panose="02020603050405020304" pitchFamily="18" charset="0"/>
              </a:rPr>
              <a:t>Giả sử trong buổi sinh hoạt khóa của lớp vào tuần tới, nhóm em đăng kí trình bày về một vấn đề của văn bản “</a:t>
            </a:r>
            <a:r>
              <a:rPr lang="vi-VN" sz="4800" i="1">
                <a:latin typeface="Times New Roman" panose="02020603050405020304" pitchFamily="18" charset="0"/>
                <a:cs typeface="Times New Roman" panose="02020603050405020304" pitchFamily="18" charset="0"/>
              </a:rPr>
              <a:t>Đổi tên cho xã</a:t>
            </a:r>
            <a:r>
              <a:rPr lang="vi-VN" sz="4800">
                <a:latin typeface="Times New Roman" panose="02020603050405020304" pitchFamily="18" charset="0"/>
                <a:cs typeface="Times New Roman" panose="02020603050405020304" pitchFamily="18" charset="0"/>
              </a:rPr>
              <a:t>” (trích từ vở hài kịch </a:t>
            </a:r>
            <a:r>
              <a:rPr lang="vi-VN" sz="4800" i="1">
                <a:latin typeface="Times New Roman" panose="02020603050405020304" pitchFamily="18" charset="0"/>
                <a:cs typeface="Times New Roman" panose="02020603050405020304" pitchFamily="18" charset="0"/>
              </a:rPr>
              <a:t>“Bệnh sĩ”</a:t>
            </a:r>
            <a:r>
              <a:rPr lang="vi-VN" sz="4800">
                <a:latin typeface="Times New Roman" panose="02020603050405020304" pitchFamily="18" charset="0"/>
                <a:cs typeface="Times New Roman" panose="02020603050405020304" pitchFamily="18" charset="0"/>
              </a:rPr>
              <a:t> của Lưu Quang Vũ), em sẽ trình bày bài giới thiệu của nhóm em như thế nào?</a:t>
            </a:r>
            <a:endParaRPr lang="en-GB" sz="4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wipe(down)">
                                      <p:cBhvr>
                                        <p:cTn id="14"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2" name="Freeform 2"/>
          <p:cNvSpPr/>
          <p:nvPr/>
        </p:nvSpPr>
        <p:spPr>
          <a:xfrm>
            <a:off x="-287899" y="-5130050"/>
            <a:ext cx="20082250" cy="20082250"/>
          </a:xfrm>
          <a:custGeom>
            <a:avLst/>
            <a:gdLst/>
            <a:ahLst/>
            <a:cxnLst/>
            <a:rect l="l" t="t" r="r" b="b"/>
            <a:pathLst>
              <a:path w="20082250" h="20082250">
                <a:moveTo>
                  <a:pt x="0" y="0"/>
                </a:moveTo>
                <a:lnTo>
                  <a:pt x="20082250" y="0"/>
                </a:lnTo>
                <a:lnTo>
                  <a:pt x="20082250" y="20082250"/>
                </a:lnTo>
                <a:lnTo>
                  <a:pt x="0" y="20082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88013">
            <a:off x="13344305" y="6942475"/>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0658901">
            <a:off x="-4281881" y="-3793170"/>
            <a:ext cx="8563762" cy="8070377"/>
          </a:xfrm>
          <a:custGeom>
            <a:avLst/>
            <a:gdLst/>
            <a:ahLst/>
            <a:cxnLst/>
            <a:rect l="l" t="t" r="r" b="b"/>
            <a:pathLst>
              <a:path w="8563762" h="8070377">
                <a:moveTo>
                  <a:pt x="0" y="0"/>
                </a:moveTo>
                <a:lnTo>
                  <a:pt x="8563762" y="0"/>
                </a:lnTo>
                <a:lnTo>
                  <a:pt x="8563762" y="8070377"/>
                </a:lnTo>
                <a:lnTo>
                  <a:pt x="0" y="807037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797938">
            <a:off x="15334706" y="8835954"/>
            <a:ext cx="6413062" cy="5783416"/>
          </a:xfrm>
          <a:custGeom>
            <a:avLst/>
            <a:gdLst/>
            <a:ahLst/>
            <a:cxnLst/>
            <a:rect l="l" t="t" r="r" b="b"/>
            <a:pathLst>
              <a:path w="6413062" h="5783416">
                <a:moveTo>
                  <a:pt x="0" y="0"/>
                </a:moveTo>
                <a:lnTo>
                  <a:pt x="6413062" y="0"/>
                </a:lnTo>
                <a:lnTo>
                  <a:pt x="6413062" y="5783416"/>
                </a:lnTo>
                <a:lnTo>
                  <a:pt x="0" y="578341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1528344">
            <a:off x="-2927479" y="-1525490"/>
            <a:ext cx="4964665" cy="4477225"/>
          </a:xfrm>
          <a:custGeom>
            <a:avLst/>
            <a:gdLst/>
            <a:ahLst/>
            <a:cxnLst/>
            <a:rect l="l" t="t" r="r" b="b"/>
            <a:pathLst>
              <a:path w="4964665" h="4477225">
                <a:moveTo>
                  <a:pt x="0" y="0"/>
                </a:moveTo>
                <a:lnTo>
                  <a:pt x="4964666" y="0"/>
                </a:lnTo>
                <a:lnTo>
                  <a:pt x="4964666" y="4477225"/>
                </a:lnTo>
                <a:lnTo>
                  <a:pt x="0" y="447722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7" name="Group 7"/>
          <p:cNvGrpSpPr>
            <a:grpSpLocks noChangeAspect="1"/>
          </p:cNvGrpSpPr>
          <p:nvPr/>
        </p:nvGrpSpPr>
        <p:grpSpPr>
          <a:xfrm>
            <a:off x="2774131" y="3007969"/>
            <a:ext cx="3890178" cy="4519259"/>
            <a:chOff x="0" y="0"/>
            <a:chExt cx="5466080" cy="6350000"/>
          </a:xfrm>
        </p:grpSpPr>
        <p:sp>
          <p:nvSpPr>
            <p:cNvPr id="8" name="Freeform 8"/>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9" name="Freeform 9"/>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12"/>
              <a:stretch>
                <a:fillRect t="-19444" b="-19444"/>
              </a:stretch>
            </a:blipFill>
          </p:spPr>
        </p:sp>
        <p:sp>
          <p:nvSpPr>
            <p:cNvPr id="10" name="Freeform 10"/>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11" name="Freeform 11"/>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grpSp>
        <p:nvGrpSpPr>
          <p:cNvPr id="12" name="Group 12"/>
          <p:cNvGrpSpPr>
            <a:grpSpLocks noChangeAspect="1"/>
          </p:cNvGrpSpPr>
          <p:nvPr/>
        </p:nvGrpSpPr>
        <p:grpSpPr>
          <a:xfrm>
            <a:off x="5778512" y="4399799"/>
            <a:ext cx="3594613" cy="4175898"/>
            <a:chOff x="0" y="0"/>
            <a:chExt cx="5466080" cy="6350000"/>
          </a:xfrm>
        </p:grpSpPr>
        <p:sp>
          <p:nvSpPr>
            <p:cNvPr id="13" name="Freeform 13"/>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14" name="Freeform 14"/>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13"/>
              <a:stretch>
                <a:fillRect t="-28173" b="-28173"/>
              </a:stretch>
            </a:blipFill>
          </p:spPr>
        </p:sp>
        <p:sp>
          <p:nvSpPr>
            <p:cNvPr id="15" name="Freeform 15"/>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16" name="Freeform 16"/>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grpSp>
        <p:nvGrpSpPr>
          <p:cNvPr id="17" name="Group 17"/>
          <p:cNvGrpSpPr>
            <a:grpSpLocks noChangeAspect="1"/>
          </p:cNvGrpSpPr>
          <p:nvPr/>
        </p:nvGrpSpPr>
        <p:grpSpPr>
          <a:xfrm>
            <a:off x="9079748" y="3007969"/>
            <a:ext cx="4887754" cy="5678153"/>
            <a:chOff x="0" y="0"/>
            <a:chExt cx="5466080" cy="6350000"/>
          </a:xfrm>
        </p:grpSpPr>
        <p:sp>
          <p:nvSpPr>
            <p:cNvPr id="18" name="Freeform 18"/>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19" name="Freeform 19"/>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14"/>
              <a:stretch>
                <a:fillRect t="-28173" b="-28173"/>
              </a:stretch>
            </a:blipFill>
          </p:spPr>
        </p:sp>
        <p:sp>
          <p:nvSpPr>
            <p:cNvPr id="20" name="Freeform 20"/>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21" name="Freeform 21"/>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grpSp>
        <p:nvGrpSpPr>
          <p:cNvPr id="22" name="Group 22"/>
          <p:cNvGrpSpPr>
            <a:grpSpLocks noChangeAspect="1"/>
          </p:cNvGrpSpPr>
          <p:nvPr/>
        </p:nvGrpSpPr>
        <p:grpSpPr>
          <a:xfrm>
            <a:off x="12380983" y="3643391"/>
            <a:ext cx="3142697" cy="3650902"/>
            <a:chOff x="0" y="0"/>
            <a:chExt cx="5466080" cy="6350000"/>
          </a:xfrm>
        </p:grpSpPr>
        <p:sp>
          <p:nvSpPr>
            <p:cNvPr id="23" name="Freeform 23"/>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24" name="Freeform 24"/>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15"/>
              <a:stretch>
                <a:fillRect t="-19444" b="-19444"/>
              </a:stretch>
            </a:blipFill>
          </p:spPr>
        </p:sp>
        <p:sp>
          <p:nvSpPr>
            <p:cNvPr id="25" name="Freeform 25"/>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26" name="Freeform 26"/>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sp>
        <p:nvSpPr>
          <p:cNvPr id="27" name="Freeform 27"/>
          <p:cNvSpPr/>
          <p:nvPr/>
        </p:nvSpPr>
        <p:spPr>
          <a:xfrm>
            <a:off x="13952032" y="1044189"/>
            <a:ext cx="2555133" cy="1639931"/>
          </a:xfrm>
          <a:custGeom>
            <a:avLst/>
            <a:gdLst/>
            <a:ahLst/>
            <a:cxnLst/>
            <a:rect l="l" t="t" r="r" b="b"/>
            <a:pathLst>
              <a:path w="2555133" h="1639931">
                <a:moveTo>
                  <a:pt x="0" y="0"/>
                </a:moveTo>
                <a:lnTo>
                  <a:pt x="2555132" y="0"/>
                </a:lnTo>
                <a:lnTo>
                  <a:pt x="2555132" y="1639930"/>
                </a:lnTo>
                <a:lnTo>
                  <a:pt x="0" y="163993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28" name="Freeform 28"/>
          <p:cNvSpPr/>
          <p:nvPr/>
        </p:nvSpPr>
        <p:spPr>
          <a:xfrm>
            <a:off x="2047463" y="6835428"/>
            <a:ext cx="1902584" cy="1850695"/>
          </a:xfrm>
          <a:custGeom>
            <a:avLst/>
            <a:gdLst/>
            <a:ahLst/>
            <a:cxnLst/>
            <a:rect l="l" t="t" r="r" b="b"/>
            <a:pathLst>
              <a:path w="1902584" h="1850695">
                <a:moveTo>
                  <a:pt x="0" y="0"/>
                </a:moveTo>
                <a:lnTo>
                  <a:pt x="1902584" y="0"/>
                </a:lnTo>
                <a:lnTo>
                  <a:pt x="1902584" y="1850695"/>
                </a:lnTo>
                <a:lnTo>
                  <a:pt x="0" y="1850695"/>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29" name="TextBox 29"/>
          <p:cNvSpPr txBox="1"/>
          <p:nvPr/>
        </p:nvSpPr>
        <p:spPr>
          <a:xfrm>
            <a:off x="4671558" y="1476677"/>
            <a:ext cx="9606252" cy="1354217"/>
          </a:xfrm>
          <a:prstGeom prst="rect">
            <a:avLst/>
          </a:prstGeom>
        </p:spPr>
        <p:txBody>
          <a:bodyPr lIns="0" tIns="0" rIns="0" bIns="0" rtlCol="0" anchor="t">
            <a:spAutoFit/>
          </a:bodyPr>
          <a:lstStyle/>
          <a:p>
            <a:r>
              <a:rPr lang="vi-VN" sz="8800" b="1">
                <a:latin typeface="Times New Roman" panose="02020603050405020304" pitchFamily="18" charset="0"/>
                <a:cs typeface="Times New Roman" panose="02020603050405020304" pitchFamily="18" charset="0"/>
              </a:rPr>
              <a:t>1. Nói trước lớp </a:t>
            </a:r>
            <a:endParaRPr lang="en-GB" sz="8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01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69</TotalTime>
  <Words>1193</Words>
  <Application>Microsoft Office PowerPoint</Application>
  <PresentationFormat>Custom</PresentationFormat>
  <Paragraphs>118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Pink Green Cute Playful Group Project Presentation </dc:title>
  <cp:lastModifiedBy>asus PC</cp:lastModifiedBy>
  <cp:revision>36</cp:revision>
  <dcterms:created xsi:type="dcterms:W3CDTF">2006-08-16T00:00:00Z</dcterms:created>
  <dcterms:modified xsi:type="dcterms:W3CDTF">2024-02-05T09:25:42Z</dcterms:modified>
  <dc:identifier>DAF7h53FKUQ</dc:identifier>
</cp:coreProperties>
</file>