
<file path=[Content_Types].xml><?xml version="1.0" encoding="utf-8"?>
<Types xmlns="http://schemas.openxmlformats.org/package/2006/content-types">
  <Default Extension="png" ContentType="image/png"/>
  <Default Extension="jfif" ContentType="image/jpe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8" r:id="rId5"/>
    <p:sldId id="259" r:id="rId6"/>
    <p:sldId id="257" r:id="rId7"/>
    <p:sldId id="319" r:id="rId8"/>
    <p:sldId id="262" r:id="rId9"/>
    <p:sldId id="260" r:id="rId10"/>
    <p:sldId id="263" r:id="rId11"/>
    <p:sldId id="264" r:id="rId12"/>
    <p:sldId id="265" r:id="rId13"/>
    <p:sldId id="267" r:id="rId14"/>
    <p:sldId id="268" r:id="rId15"/>
    <p:sldId id="266" r:id="rId16"/>
    <p:sldId id="270" r:id="rId17"/>
    <p:sldId id="318" r:id="rId18"/>
    <p:sldId id="271" r:id="rId19"/>
    <p:sldId id="320" r:id="rId20"/>
    <p:sldId id="269" r:id="rId21"/>
    <p:sldId id="321" r:id="rId22"/>
    <p:sldId id="322" r:id="rId23"/>
    <p:sldId id="324" r:id="rId24"/>
    <p:sldId id="323" r:id="rId25"/>
    <p:sldId id="274" r:id="rId26"/>
    <p:sldId id="275" r:id="rId27"/>
    <p:sldId id="272" r:id="rId28"/>
    <p:sldId id="273" r:id="rId29"/>
    <p:sldId id="278" r:id="rId30"/>
    <p:sldId id="325" r:id="rId31"/>
    <p:sldId id="326" r:id="rId32"/>
    <p:sldId id="327" r:id="rId33"/>
    <p:sldId id="328" r:id="rId34"/>
    <p:sldId id="329" r:id="rId35"/>
    <p:sldId id="330" r:id="rId36"/>
    <p:sldId id="331" r:id="rId37"/>
    <p:sldId id="332" r:id="rId38"/>
    <p:sldId id="317" r:id="rId39"/>
    <p:sldId id="279" r:id="rId40"/>
    <p:sldId id="333" r:id="rId41"/>
    <p:sldId id="277" r:id="rId42"/>
    <p:sldId id="281" r:id="rId43"/>
    <p:sldId id="334" r:id="rId44"/>
    <p:sldId id="283" r:id="rId45"/>
    <p:sldId id="282" r:id="rId46"/>
    <p:sldId id="335" r:id="rId47"/>
    <p:sldId id="28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84" d="100"/>
          <a:sy n="84" d="100"/>
        </p:scale>
        <p:origin x="595"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2702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69937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73238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578947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8657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98070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61279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35641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10774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1228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5271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0193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8765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55358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42618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896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94659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53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25684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9129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88049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2682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16/04/2025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16/04/2025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smtClean="0">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6688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BCE056-1FE6-4272-BE12-937DFDF81A72}" type="datetimeFigureOut">
              <a:rPr lang="en-US">
                <a:solidFill>
                  <a:prstClr val="black">
                    <a:tint val="75000"/>
                  </a:prstClr>
                </a:solidFill>
              </a:rPr>
              <a:pPr/>
              <a:t>16/04/2025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11641-0518-473D-B0E1-40EAE822B44B}"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225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4.svg"/><Relationship Id="rId4" Type="http://schemas.openxmlformats.org/officeDocument/2006/relationships/image" Target="../media/image2.pn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6.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2.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3.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9.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4.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0.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1.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6.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2.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7.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2.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8.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1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0.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2.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18.pn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3.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3.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4.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4.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5.jpe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6.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27.jfif"/><Relationship Id="rId2" Type="http://schemas.openxmlformats.org/officeDocument/2006/relationships/image" Target="../media/image5.png"/><Relationship Id="rId16" Type="http://schemas.openxmlformats.org/officeDocument/2006/relationships/image" Target="../media/image26.jfif"/><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7.xml.rels><?xml version="1.0" encoding="UTF-8" standalone="yes"?>
<Relationships xmlns="http://schemas.openxmlformats.org/package/2006/relationships"><Relationship Id="rId18" Type="http://schemas.openxmlformats.org/officeDocument/2006/relationships/image" Target="../media/image8.png"/><Relationship Id="rId3" Type="http://schemas.openxmlformats.org/officeDocument/2006/relationships/image" Target="NULL"/><Relationship Id="rId17" Type="http://schemas.openxmlformats.org/officeDocument/2006/relationships/image" Target="../media/image28.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18" Type="http://schemas.microsoft.com/office/2007/relationships/hdphoto" Target="../media/hdphoto5.wdp"/><Relationship Id="rId3" Type="http://schemas.openxmlformats.org/officeDocument/2006/relationships/slideLayout" Target="../slideLayouts/slideLayout12.xml"/><Relationship Id="rId7" Type="http://schemas.openxmlformats.org/officeDocument/2006/relationships/image" Target="../media/image31.png"/><Relationship Id="rId12" Type="http://schemas.openxmlformats.org/officeDocument/2006/relationships/image" Target="../media/image34.gif"/><Relationship Id="rId17" Type="http://schemas.openxmlformats.org/officeDocument/2006/relationships/image" Target="../media/image37.png"/><Relationship Id="rId2" Type="http://schemas.openxmlformats.org/officeDocument/2006/relationships/audio" Target="../media/media2.mp3"/><Relationship Id="rId16" Type="http://schemas.openxmlformats.org/officeDocument/2006/relationships/slide" Target="slide29.xml"/><Relationship Id="rId1" Type="http://schemas.microsoft.com/office/2007/relationships/media" Target="../media/media2.mp3"/><Relationship Id="rId6" Type="http://schemas.microsoft.com/office/2007/relationships/hdphoto" Target="../media/hdphoto1.wdp"/><Relationship Id="rId11" Type="http://schemas.openxmlformats.org/officeDocument/2006/relationships/image" Target="../media/image33.gif"/><Relationship Id="rId5" Type="http://schemas.openxmlformats.org/officeDocument/2006/relationships/image" Target="../media/image30.png"/><Relationship Id="rId15" Type="http://schemas.openxmlformats.org/officeDocument/2006/relationships/image" Target="../media/image36.gif"/><Relationship Id="rId10" Type="http://schemas.microsoft.com/office/2007/relationships/hdphoto" Target="../media/hdphoto3.wdp"/><Relationship Id="rId19" Type="http://schemas.openxmlformats.org/officeDocument/2006/relationships/image" Target="../media/image38.png"/><Relationship Id="rId4" Type="http://schemas.openxmlformats.org/officeDocument/2006/relationships/image" Target="../media/image29.jpg"/><Relationship Id="rId9" Type="http://schemas.openxmlformats.org/officeDocument/2006/relationships/image" Target="../media/image32.png"/><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6.gif"/><Relationship Id="rId18" Type="http://schemas.microsoft.com/office/2007/relationships/hdphoto" Target="../media/hdphoto7.wdp"/><Relationship Id="rId26" Type="http://schemas.openxmlformats.org/officeDocument/2006/relationships/slide" Target="slide31.xml"/><Relationship Id="rId39" Type="http://schemas.openxmlformats.org/officeDocument/2006/relationships/slide" Target="slide10.xml"/><Relationship Id="rId3" Type="http://schemas.openxmlformats.org/officeDocument/2006/relationships/slideLayout" Target="../slideLayouts/slideLayout12.xml"/><Relationship Id="rId21" Type="http://schemas.microsoft.com/office/2007/relationships/hdphoto" Target="../media/hdphoto8.wdp"/><Relationship Id="rId34" Type="http://schemas.openxmlformats.org/officeDocument/2006/relationships/image" Target="../media/image50.png"/><Relationship Id="rId7" Type="http://schemas.openxmlformats.org/officeDocument/2006/relationships/image" Target="../media/image32.png"/><Relationship Id="rId12" Type="http://schemas.microsoft.com/office/2007/relationships/hdphoto" Target="../media/hdphoto4.wdp"/><Relationship Id="rId17" Type="http://schemas.openxmlformats.org/officeDocument/2006/relationships/image" Target="../media/image42.png"/><Relationship Id="rId25" Type="http://schemas.microsoft.com/office/2007/relationships/hdphoto" Target="../media/hdphoto9.wdp"/><Relationship Id="rId33" Type="http://schemas.openxmlformats.org/officeDocument/2006/relationships/slide" Target="slide34.xml"/><Relationship Id="rId38" Type="http://schemas.openxmlformats.org/officeDocument/2006/relationships/image" Target="../media/image53.gif"/><Relationship Id="rId2" Type="http://schemas.openxmlformats.org/officeDocument/2006/relationships/audio" Target="../media/media3.mp3"/><Relationship Id="rId16" Type="http://schemas.microsoft.com/office/2007/relationships/hdphoto" Target="../media/hdphoto6.wdp"/><Relationship Id="rId20" Type="http://schemas.openxmlformats.org/officeDocument/2006/relationships/image" Target="../media/image44.png"/><Relationship Id="rId29" Type="http://schemas.openxmlformats.org/officeDocument/2006/relationships/slide" Target="slide32.xml"/><Relationship Id="rId1" Type="http://schemas.microsoft.com/office/2007/relationships/media" Target="../media/media3.mp3"/><Relationship Id="rId6" Type="http://schemas.microsoft.com/office/2007/relationships/hdphoto" Target="../media/hdphoto2.wdp"/><Relationship Id="rId11" Type="http://schemas.openxmlformats.org/officeDocument/2006/relationships/image" Target="../media/image35.png"/><Relationship Id="rId24" Type="http://schemas.openxmlformats.org/officeDocument/2006/relationships/image" Target="../media/image46.png"/><Relationship Id="rId32" Type="http://schemas.openxmlformats.org/officeDocument/2006/relationships/image" Target="../media/image49.png"/><Relationship Id="rId37" Type="http://schemas.openxmlformats.org/officeDocument/2006/relationships/image" Target="../media/image52.png"/><Relationship Id="rId5" Type="http://schemas.openxmlformats.org/officeDocument/2006/relationships/image" Target="../media/image31.png"/><Relationship Id="rId15" Type="http://schemas.openxmlformats.org/officeDocument/2006/relationships/image" Target="../media/image41.png"/><Relationship Id="rId23" Type="http://schemas.openxmlformats.org/officeDocument/2006/relationships/image" Target="../media/image45.png"/><Relationship Id="rId28" Type="http://schemas.microsoft.com/office/2007/relationships/hdphoto" Target="../media/hdphoto10.wdp"/><Relationship Id="rId36" Type="http://schemas.openxmlformats.org/officeDocument/2006/relationships/image" Target="../media/image51.png"/><Relationship Id="rId10" Type="http://schemas.openxmlformats.org/officeDocument/2006/relationships/image" Target="../media/image34.gif"/><Relationship Id="rId19" Type="http://schemas.openxmlformats.org/officeDocument/2006/relationships/image" Target="../media/image43.png"/><Relationship Id="rId31" Type="http://schemas.openxmlformats.org/officeDocument/2006/relationships/slide" Target="slide33.xml"/><Relationship Id="rId4" Type="http://schemas.openxmlformats.org/officeDocument/2006/relationships/image" Target="../media/image39.jpg"/><Relationship Id="rId9" Type="http://schemas.openxmlformats.org/officeDocument/2006/relationships/image" Target="../media/image33.gif"/><Relationship Id="rId14" Type="http://schemas.openxmlformats.org/officeDocument/2006/relationships/image" Target="../media/image40.png"/><Relationship Id="rId22" Type="http://schemas.openxmlformats.org/officeDocument/2006/relationships/slide" Target="slide30.xml"/><Relationship Id="rId27" Type="http://schemas.openxmlformats.org/officeDocument/2006/relationships/image" Target="../media/image47.png"/><Relationship Id="rId30" Type="http://schemas.openxmlformats.org/officeDocument/2006/relationships/image" Target="../media/image48.png"/><Relationship Id="rId35" Type="http://schemas.openxmlformats.org/officeDocument/2006/relationships/slide" Target="slide35.xml"/></Relationships>
</file>

<file path=ppt/slides/_rels/slide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0.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23.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1.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2.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3.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4.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6.png"/><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openxmlformats.org/officeDocument/2006/relationships/image" Target="../media/image58.jpeg"/><Relationship Id="rId2" Type="http://schemas.openxmlformats.org/officeDocument/2006/relationships/image" Target="../media/image39.jpg"/><Relationship Id="rId16" Type="http://schemas.openxmlformats.org/officeDocument/2006/relationships/slide" Target="slide29.xml"/><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microsoft.com/office/2007/relationships/hdphoto" Target="../media/hdphoto12.wdp"/><Relationship Id="rId10" Type="http://schemas.microsoft.com/office/2007/relationships/hdphoto" Target="../media/hdphoto4.wdp"/><Relationship Id="rId4" Type="http://schemas.microsoft.com/office/2007/relationships/hdphoto" Target="../media/hdphoto2.wdp"/><Relationship Id="rId9" Type="http://schemas.openxmlformats.org/officeDocument/2006/relationships/image" Target="../media/image35.png"/><Relationship Id="rId14" Type="http://schemas.openxmlformats.org/officeDocument/2006/relationships/image" Target="../media/image57.png"/></Relationships>
</file>

<file path=ppt/slides/_rels/slide35.xml.rels><?xml version="1.0" encoding="UTF-8" standalone="yes"?>
<Relationships xmlns="http://schemas.openxmlformats.org/package/2006/relationships"><Relationship Id="rId8" Type="http://schemas.openxmlformats.org/officeDocument/2006/relationships/image" Target="../media/image34.gif"/><Relationship Id="rId13" Type="http://schemas.openxmlformats.org/officeDocument/2006/relationships/image" Target="../media/image55.png"/><Relationship Id="rId18" Type="http://schemas.openxmlformats.org/officeDocument/2006/relationships/slide" Target="slide29.xml"/><Relationship Id="rId3" Type="http://schemas.openxmlformats.org/officeDocument/2006/relationships/image" Target="../media/image31.png"/><Relationship Id="rId7" Type="http://schemas.openxmlformats.org/officeDocument/2006/relationships/image" Target="../media/image33.gif"/><Relationship Id="rId12" Type="http://schemas.openxmlformats.org/officeDocument/2006/relationships/image" Target="../media/image54.jpg"/><Relationship Id="rId17" Type="http://schemas.microsoft.com/office/2007/relationships/hdphoto" Target="../media/hdphoto12.wdp"/><Relationship Id="rId2" Type="http://schemas.openxmlformats.org/officeDocument/2006/relationships/image" Target="../media/image39.jpg"/><Relationship Id="rId16" Type="http://schemas.openxmlformats.org/officeDocument/2006/relationships/image" Target="../media/image57.png"/><Relationship Id="rId1" Type="http://schemas.openxmlformats.org/officeDocument/2006/relationships/slideLayout" Target="../slideLayouts/slideLayout12.xml"/><Relationship Id="rId6" Type="http://schemas.microsoft.com/office/2007/relationships/hdphoto" Target="../media/hdphoto3.wdp"/><Relationship Id="rId11" Type="http://schemas.openxmlformats.org/officeDocument/2006/relationships/image" Target="../media/image36.gif"/><Relationship Id="rId5" Type="http://schemas.openxmlformats.org/officeDocument/2006/relationships/image" Target="../media/image32.png"/><Relationship Id="rId15" Type="http://schemas.openxmlformats.org/officeDocument/2006/relationships/image" Target="../media/image56.png"/><Relationship Id="rId10" Type="http://schemas.microsoft.com/office/2007/relationships/hdphoto" Target="../media/hdphoto4.wdp"/><Relationship Id="rId19" Type="http://schemas.openxmlformats.org/officeDocument/2006/relationships/image" Target="../media/image58.jpeg"/><Relationship Id="rId4" Type="http://schemas.microsoft.com/office/2007/relationships/hdphoto" Target="../media/hdphoto2.wdp"/><Relationship Id="rId9" Type="http://schemas.openxmlformats.org/officeDocument/2006/relationships/image" Target="../media/image35.png"/><Relationship Id="rId14" Type="http://schemas.microsoft.com/office/2007/relationships/hdphoto" Target="../media/hdphoto11.wdp"/></Relationships>
</file>

<file path=ppt/slides/_rels/slide36.xml.rels><?xml version="1.0" encoding="UTF-8" standalone="yes"?>
<Relationships xmlns="http://schemas.openxmlformats.org/package/2006/relationships"><Relationship Id="rId18" Type="http://schemas.openxmlformats.org/officeDocument/2006/relationships/image" Target="../media/image8.png"/><Relationship Id="rId3" Type="http://schemas.openxmlformats.org/officeDocument/2006/relationships/image" Target="NULL"/><Relationship Id="rId17" Type="http://schemas.openxmlformats.org/officeDocument/2006/relationships/image" Target="../media/image28.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39.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59.jpg"/><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4.svg"/><Relationship Id="rId12" Type="http://schemas.openxmlformats.org/officeDocument/2006/relationships/image" Target="../media/image8.sv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11" Type="http://schemas.openxmlformats.org/officeDocument/2006/relationships/image" Target="../media/image12.png"/><Relationship Id="rId5" Type="http://schemas.openxmlformats.org/officeDocument/2006/relationships/image" Target="../media/image2.svg"/><Relationship Id="rId10" Type="http://schemas.openxmlformats.org/officeDocument/2006/relationships/image" Target="../media/image6.svg"/><Relationship Id="rId4" Type="http://schemas.openxmlformats.org/officeDocument/2006/relationships/image" Target="../media/image1.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1.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8.png"/><Relationship Id="rId1" Type="http://schemas.openxmlformats.org/officeDocument/2006/relationships/slideLayout" Target="../slideLayouts/slideLayout7.xml"/><Relationship Id="rId15" Type="http://schemas.openxmlformats.org/officeDocument/2006/relationships/image" Target="../media/image14.svg"/><Relationship Id="rId5" Type="http://schemas.openxmlformats.org/officeDocument/2006/relationships/image" Target="NULL"/><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4.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45.xml.rels><?xml version="1.0" encoding="UTF-8" standalone="yes"?>
<Relationships xmlns="http://schemas.openxmlformats.org/package/2006/relationships"><Relationship Id="rId3" Type="http://schemas.openxmlformats.org/officeDocument/2006/relationships/image" Target="NULL"/><Relationship Id="rId17" Type="http://schemas.openxmlformats.org/officeDocument/2006/relationships/image" Target="../media/image60.gif"/><Relationship Id="rId2" Type="http://schemas.openxmlformats.org/officeDocument/2006/relationships/image" Target="../media/image5.png"/><Relationship Id="rId16" Type="http://schemas.openxmlformats.org/officeDocument/2006/relationships/image" Target="../media/image17.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5.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8.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6.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4.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8.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6" Type="http://schemas.openxmlformats.org/officeDocument/2006/relationships/image" Target="../media/image1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_rels/slide9.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5.png"/><Relationship Id="rId1" Type="http://schemas.openxmlformats.org/officeDocument/2006/relationships/slideLayout" Target="../slideLayouts/slideLayout7.xml"/><Relationship Id="rId15" Type="http://schemas.openxmlformats.org/officeDocument/2006/relationships/image" Target="../media/image14.svg"/><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469874"/>
        </a:solid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75941">
            <a:off x="4201717" y="4688762"/>
            <a:ext cx="1468596" cy="2554080"/>
          </a:xfrm>
          <a:prstGeom prst="rect">
            <a:avLst/>
          </a:prstGeom>
        </p:spPr>
      </p:pic>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75941">
            <a:off x="-6621" y="4688762"/>
            <a:ext cx="1468596" cy="2554080"/>
          </a:xfrm>
          <a:prstGeom prst="rect">
            <a:avLst/>
          </a:prstGeom>
        </p:spPr>
      </p:pic>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1275941">
            <a:off x="8473719" y="4627527"/>
            <a:ext cx="1468596" cy="2554080"/>
          </a:xfrm>
          <a:prstGeom prst="rect">
            <a:avLst/>
          </a:prstGeom>
        </p:spPr>
      </p:pic>
      <p:pic>
        <p:nvPicPr>
          <p:cNvPr id="6" name="Picture 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1329">
            <a:off x="4079522" y="6082412"/>
            <a:ext cx="922912" cy="1605064"/>
          </a:xfrm>
          <a:prstGeom prst="rect">
            <a:avLst/>
          </a:prstGeom>
        </p:spPr>
      </p:pic>
      <p:pic>
        <p:nvPicPr>
          <p:cNvPr id="7" name="Picture 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1329">
            <a:off x="-128816" y="6082412"/>
            <a:ext cx="922912" cy="1605064"/>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151329">
            <a:off x="8351523" y="6021176"/>
            <a:ext cx="922912" cy="1605064"/>
          </a:xfrm>
          <a:prstGeom prst="rect">
            <a:avLst/>
          </a:prstGeom>
        </p:spPr>
      </p:pic>
      <p:pic>
        <p:nvPicPr>
          <p:cNvPr id="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4752">
            <a:off x="6922462" y="4983817"/>
            <a:ext cx="1278423" cy="2223344"/>
          </a:xfrm>
          <a:prstGeom prst="rect">
            <a:avLst/>
          </a:prstGeom>
        </p:spPr>
      </p:pic>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4752">
            <a:off x="2714124" y="4983817"/>
            <a:ext cx="1278423" cy="2223344"/>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24752">
            <a:off x="11194463" y="4922582"/>
            <a:ext cx="1278423" cy="2223344"/>
          </a:xfrm>
          <a:prstGeom prst="rect">
            <a:avLst/>
          </a:prstGeom>
        </p:spPr>
      </p:pic>
      <p:pic>
        <p:nvPicPr>
          <p:cNvPr id="12" name="Picture 12"/>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0568">
            <a:off x="7599088" y="5933802"/>
            <a:ext cx="922912" cy="1605064"/>
          </a:xfrm>
          <a:prstGeom prst="rect">
            <a:avLst/>
          </a:prstGeom>
        </p:spPr>
      </p:pic>
      <p:pic>
        <p:nvPicPr>
          <p:cNvPr id="13" name="Picture 1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0568">
            <a:off x="3390751" y="5933802"/>
            <a:ext cx="922912" cy="1605064"/>
          </a:xfrm>
          <a:prstGeom prst="rect">
            <a:avLst/>
          </a:prstGeom>
        </p:spPr>
      </p:pic>
      <p:pic>
        <p:nvPicPr>
          <p:cNvPr id="14" name="Picture 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090568">
            <a:off x="11871090" y="5872566"/>
            <a:ext cx="922912" cy="1605064"/>
          </a:xfrm>
          <a:prstGeom prst="rect">
            <a:avLst/>
          </a:prstGeom>
        </p:spPr>
      </p:pic>
      <p:pic>
        <p:nvPicPr>
          <p:cNvPr id="15" name="Picture 1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294279">
            <a:off x="5680267" y="5006471"/>
            <a:ext cx="2220128" cy="3083512"/>
          </a:xfrm>
          <a:prstGeom prst="rect">
            <a:avLst/>
          </a:prstGeom>
        </p:spPr>
      </p:pic>
      <p:pic>
        <p:nvPicPr>
          <p:cNvPr id="16" name="Picture 1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8078">
            <a:off x="1150377" y="3926941"/>
            <a:ext cx="2220128" cy="3083512"/>
          </a:xfrm>
          <a:prstGeom prst="rect">
            <a:avLst/>
          </a:prstGeom>
        </p:spPr>
      </p:pic>
      <p:pic>
        <p:nvPicPr>
          <p:cNvPr id="17" name="Picture 1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538078">
            <a:off x="9745109" y="3926941"/>
            <a:ext cx="2220128" cy="3083512"/>
          </a:xfrm>
          <a:prstGeom prst="rect">
            <a:avLst/>
          </a:prstGeom>
        </p:spPr>
      </p:pic>
      <p:pic>
        <p:nvPicPr>
          <p:cNvPr id="18" name="Picture 1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1696">
            <a:off x="4788340" y="4275660"/>
            <a:ext cx="1605168" cy="2816084"/>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1696">
            <a:off x="710813" y="5068955"/>
            <a:ext cx="1605168" cy="2816084"/>
          </a:xfrm>
          <a:prstGeom prst="rect">
            <a:avLst/>
          </a:prstGeom>
        </p:spPr>
      </p:pic>
      <p:pic>
        <p:nvPicPr>
          <p:cNvPr id="20" name="Picture 2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641696">
            <a:off x="9137348" y="5140185"/>
            <a:ext cx="1605168" cy="2816084"/>
          </a:xfrm>
          <a:prstGeom prst="rect">
            <a:avLst/>
          </a:prstGeom>
        </p:spPr>
      </p:pic>
      <p:sp>
        <p:nvSpPr>
          <p:cNvPr id="21" name="Rectangle 20"/>
          <p:cNvSpPr/>
          <p:nvPr/>
        </p:nvSpPr>
        <p:spPr>
          <a:xfrm>
            <a:off x="183898" y="1130176"/>
            <a:ext cx="11799179" cy="2154436"/>
          </a:xfrm>
          <a:prstGeom prst="rect">
            <a:avLst/>
          </a:prstGeom>
          <a:noFill/>
        </p:spPr>
        <p:txBody>
          <a:bodyPr wrap="square" lIns="91440" tIns="45720" rIns="91440" bIns="45720">
            <a:spAutoFit/>
          </a:bodyPr>
          <a:lstStyle/>
          <a:p>
            <a:r>
              <a:rPr lang="vi-VN" sz="5400" b="1" i="1">
                <a:solidFill>
                  <a:schemeClr val="bg1"/>
                </a:solidFill>
                <a:latin typeface="+mj-lt"/>
              </a:rPr>
              <a:t>Nắng mới, áo đỏ và nét cười đen nhánh </a:t>
            </a:r>
            <a:endParaRPr lang="en-GB" sz="5400">
              <a:solidFill>
                <a:schemeClr val="bg1"/>
              </a:solidFill>
              <a:latin typeface="+mj-lt"/>
            </a:endParaRPr>
          </a:p>
          <a:p>
            <a:pPr algn="ctr"/>
            <a:r>
              <a:rPr lang="vi-VN" sz="4000">
                <a:solidFill>
                  <a:schemeClr val="bg1"/>
                </a:solidFill>
                <a:latin typeface="+mj-lt"/>
              </a:rPr>
              <a:t>(Về bài thơ </a:t>
            </a:r>
            <a:r>
              <a:rPr lang="vi-VN" sz="4000" i="1">
                <a:solidFill>
                  <a:schemeClr val="bg1"/>
                </a:solidFill>
                <a:latin typeface="+mj-lt"/>
              </a:rPr>
              <a:t>Nắng mới</a:t>
            </a:r>
            <a:r>
              <a:rPr lang="vi-VN" sz="4000">
                <a:solidFill>
                  <a:schemeClr val="bg1"/>
                </a:solidFill>
                <a:latin typeface="+mj-lt"/>
              </a:rPr>
              <a:t> của Lưu Trọng Lư)                              </a:t>
            </a:r>
            <a:r>
              <a:rPr lang="vi-VN" sz="4000" smtClean="0">
                <a:solidFill>
                  <a:schemeClr val="bg1"/>
                </a:solidFill>
                <a:latin typeface="+mj-lt"/>
              </a:rPr>
              <a:t>Lê Quang Hưng</a:t>
            </a:r>
            <a:endParaRPr lang="en-GB" sz="40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80">
                                          <p:stCondLst>
                                            <p:cond delay="0"/>
                                          </p:stCondLst>
                                        </p:cTn>
                                        <p:tgtEl>
                                          <p:spTgt spid="21"/>
                                        </p:tgtEl>
                                      </p:cBhvr>
                                    </p:animEffect>
                                    <p:anim calcmode="lin" valueType="num">
                                      <p:cBhvr>
                                        <p:cTn id="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3" dur="26">
                                          <p:stCondLst>
                                            <p:cond delay="650"/>
                                          </p:stCondLst>
                                        </p:cTn>
                                        <p:tgtEl>
                                          <p:spTgt spid="21"/>
                                        </p:tgtEl>
                                      </p:cBhvr>
                                      <p:to x="100000" y="60000"/>
                                    </p:animScale>
                                    <p:animScale>
                                      <p:cBhvr>
                                        <p:cTn id="14" dur="166" decel="50000">
                                          <p:stCondLst>
                                            <p:cond delay="676"/>
                                          </p:stCondLst>
                                        </p:cTn>
                                        <p:tgtEl>
                                          <p:spTgt spid="21"/>
                                        </p:tgtEl>
                                      </p:cBhvr>
                                      <p:to x="100000" y="100000"/>
                                    </p:animScale>
                                    <p:animScale>
                                      <p:cBhvr>
                                        <p:cTn id="15" dur="26">
                                          <p:stCondLst>
                                            <p:cond delay="1312"/>
                                          </p:stCondLst>
                                        </p:cTn>
                                        <p:tgtEl>
                                          <p:spTgt spid="21"/>
                                        </p:tgtEl>
                                      </p:cBhvr>
                                      <p:to x="100000" y="80000"/>
                                    </p:animScale>
                                    <p:animScale>
                                      <p:cBhvr>
                                        <p:cTn id="16" dur="166" decel="50000">
                                          <p:stCondLst>
                                            <p:cond delay="1338"/>
                                          </p:stCondLst>
                                        </p:cTn>
                                        <p:tgtEl>
                                          <p:spTgt spid="21"/>
                                        </p:tgtEl>
                                      </p:cBhvr>
                                      <p:to x="100000" y="100000"/>
                                    </p:animScale>
                                    <p:animScale>
                                      <p:cBhvr>
                                        <p:cTn id="17" dur="26">
                                          <p:stCondLst>
                                            <p:cond delay="1642"/>
                                          </p:stCondLst>
                                        </p:cTn>
                                        <p:tgtEl>
                                          <p:spTgt spid="21"/>
                                        </p:tgtEl>
                                      </p:cBhvr>
                                      <p:to x="100000" y="90000"/>
                                    </p:animScale>
                                    <p:animScale>
                                      <p:cBhvr>
                                        <p:cTn id="18" dur="166" decel="50000">
                                          <p:stCondLst>
                                            <p:cond delay="1668"/>
                                          </p:stCondLst>
                                        </p:cTn>
                                        <p:tgtEl>
                                          <p:spTgt spid="21"/>
                                        </p:tgtEl>
                                      </p:cBhvr>
                                      <p:to x="100000" y="100000"/>
                                    </p:animScale>
                                    <p:animScale>
                                      <p:cBhvr>
                                        <p:cTn id="19" dur="26">
                                          <p:stCondLst>
                                            <p:cond delay="1808"/>
                                          </p:stCondLst>
                                        </p:cTn>
                                        <p:tgtEl>
                                          <p:spTgt spid="21"/>
                                        </p:tgtEl>
                                      </p:cBhvr>
                                      <p:to x="100000" y="95000"/>
                                    </p:animScale>
                                    <p:animScale>
                                      <p:cBhvr>
                                        <p:cTn id="20"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6" name="Round Same Side Corner Rectangle 25"/>
          <p:cNvSpPr/>
          <p:nvPr/>
        </p:nvSpPr>
        <p:spPr>
          <a:xfrm rot="5400000">
            <a:off x="5605658" y="-1836313"/>
            <a:ext cx="829065"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27" name="Rectangle 26"/>
          <p:cNvSpPr/>
          <p:nvPr/>
        </p:nvSpPr>
        <p:spPr>
          <a:xfrm>
            <a:off x="4048505" y="171376"/>
            <a:ext cx="4070345" cy="646331"/>
          </a:xfrm>
          <a:prstGeom prst="rect">
            <a:avLst/>
          </a:prstGeom>
          <a:solidFill>
            <a:schemeClr val="bg1"/>
          </a:solidFill>
          <a:ln>
            <a:solidFill>
              <a:srgbClr val="FFFF00"/>
            </a:solidFill>
          </a:ln>
        </p:spPr>
        <p:txBody>
          <a:bodyPr wrap="none">
            <a:spAutoFit/>
          </a:bodyPr>
          <a:lstStyle/>
          <a:p>
            <a:pPr defTabSz="457132">
              <a:spcBef>
                <a:spcPts val="600"/>
              </a:spcBef>
              <a:defRPr/>
            </a:pPr>
            <a:r>
              <a:rPr lang="vi-VN" sz="3600" b="1">
                <a:latin typeface="+mj-lt"/>
              </a:rPr>
              <a:t>Hệ thống luận điểm</a:t>
            </a:r>
            <a:endParaRPr lang="en-US" sz="3600" i="1" dirty="0">
              <a:effectLst>
                <a:outerShdw blurRad="38100" dist="38100" dir="2700000" algn="tl">
                  <a:srgbClr val="000000">
                    <a:alpha val="43137"/>
                  </a:srgbClr>
                </a:outerShdw>
              </a:effectLst>
              <a:latin typeface="+mj-lt"/>
              <a:cs typeface="Arial" pitchFamily="34" charset="0"/>
            </a:endParaRPr>
          </a:p>
        </p:txBody>
      </p:sp>
      <p:sp>
        <p:nvSpPr>
          <p:cNvPr id="29" name="Rectangle 28"/>
          <p:cNvSpPr/>
          <p:nvPr/>
        </p:nvSpPr>
        <p:spPr>
          <a:xfrm>
            <a:off x="58580" y="1436347"/>
            <a:ext cx="3981323" cy="3933384"/>
          </a:xfrm>
          <a:prstGeom prst="rect">
            <a:avLst/>
          </a:prstGeom>
          <a:ln>
            <a:solidFill>
              <a:schemeClr val="accent1"/>
            </a:solidFill>
          </a:ln>
        </p:spPr>
        <p:txBody>
          <a:bodyPr wrap="square">
            <a:spAutoFit/>
          </a:bodyPr>
          <a:lstStyle/>
          <a:p>
            <a:pPr algn="just">
              <a:lnSpc>
                <a:spcPct val="130000"/>
              </a:lnSpc>
              <a:spcAft>
                <a:spcPts val="0"/>
              </a:spcAft>
            </a:pPr>
            <a:r>
              <a:rPr lang="vi-VN" sz="3200" b="1">
                <a:latin typeface="+mj-lt"/>
              </a:rPr>
              <a:t>Luận điểm 1-</a:t>
            </a:r>
            <a:r>
              <a:rPr lang="vi-VN" sz="3200">
                <a:latin typeface="+mj-lt"/>
              </a:rPr>
              <a:t> (phần 2</a:t>
            </a:r>
            <a:r>
              <a:rPr lang="vi-VN" sz="3200" smtClean="0">
                <a:latin typeface="+mj-lt"/>
              </a:rPr>
              <a:t>)</a:t>
            </a:r>
          </a:p>
          <a:p>
            <a:pPr algn="just">
              <a:lnSpc>
                <a:spcPct val="130000"/>
              </a:lnSpc>
              <a:spcAft>
                <a:spcPts val="0"/>
              </a:spcAft>
            </a:pPr>
            <a:r>
              <a:rPr lang="vi-VN" sz="3200" smtClean="0">
                <a:latin typeface="+mj-lt"/>
              </a:rPr>
              <a:t> </a:t>
            </a:r>
            <a:r>
              <a:rPr lang="vi-VN" sz="3200">
                <a:latin typeface="+mj-lt"/>
              </a:rPr>
              <a:t>Vẻ đẹp và sức gợi của hình ảnh “</a:t>
            </a:r>
            <a:r>
              <a:rPr lang="vi-VN" sz="3200" i="1">
                <a:latin typeface="+mj-lt"/>
              </a:rPr>
              <a:t>nắng mới</a:t>
            </a:r>
            <a:r>
              <a:rPr lang="vi-VN" sz="3200">
                <a:latin typeface="+mj-lt"/>
              </a:rPr>
              <a:t>” và “</a:t>
            </a:r>
            <a:r>
              <a:rPr lang="vi-VN" sz="3200" i="1">
                <a:latin typeface="+mj-lt"/>
              </a:rPr>
              <a:t>áo đỏ”</a:t>
            </a:r>
            <a:r>
              <a:rPr lang="vi-VN" sz="3200">
                <a:latin typeface="+mj-lt"/>
              </a:rPr>
              <a:t> trong mạch chảy của nỗi niềm nhớ mẹ.</a:t>
            </a:r>
            <a:endParaRPr lang="en-GB" sz="3200">
              <a:effectLst>
                <a:outerShdw blurRad="38100" dist="38100" dir="2700000" algn="tl">
                  <a:srgbClr val="000000">
                    <a:alpha val="43137"/>
                  </a:srgbClr>
                </a:outerShdw>
              </a:effectLst>
              <a:latin typeface="+mj-lt"/>
              <a:ea typeface="Times New Roman" panose="02020603050405020304" pitchFamily="18" charset="0"/>
            </a:endParaRPr>
          </a:p>
        </p:txBody>
      </p:sp>
      <p:sp>
        <p:nvSpPr>
          <p:cNvPr id="30" name="Rectangle 29"/>
          <p:cNvSpPr/>
          <p:nvPr/>
        </p:nvSpPr>
        <p:spPr>
          <a:xfrm>
            <a:off x="4409656" y="1332691"/>
            <a:ext cx="4300776" cy="3933384"/>
          </a:xfrm>
          <a:prstGeom prst="rect">
            <a:avLst/>
          </a:prstGeom>
          <a:ln>
            <a:solidFill>
              <a:schemeClr val="accent1"/>
            </a:solidFill>
          </a:ln>
        </p:spPr>
        <p:txBody>
          <a:bodyPr wrap="square">
            <a:spAutoFit/>
          </a:bodyPr>
          <a:lstStyle/>
          <a:p>
            <a:pPr algn="just">
              <a:lnSpc>
                <a:spcPct val="130000"/>
              </a:lnSpc>
              <a:spcAft>
                <a:spcPts val="0"/>
              </a:spcAft>
            </a:pPr>
            <a:r>
              <a:rPr lang="vi-VN" sz="3200" b="1">
                <a:latin typeface="+mj-lt"/>
              </a:rPr>
              <a:t>Luận điểm 2-</a:t>
            </a:r>
            <a:r>
              <a:rPr lang="vi-VN" sz="3200">
                <a:latin typeface="+mj-lt"/>
              </a:rPr>
              <a:t> (phần 3</a:t>
            </a:r>
            <a:r>
              <a:rPr lang="vi-VN" sz="3200" smtClean="0">
                <a:latin typeface="+mj-lt"/>
              </a:rPr>
              <a:t>)</a:t>
            </a:r>
          </a:p>
          <a:p>
            <a:pPr algn="just">
              <a:lnSpc>
                <a:spcPct val="130000"/>
              </a:lnSpc>
              <a:spcAft>
                <a:spcPts val="0"/>
              </a:spcAft>
            </a:pPr>
            <a:r>
              <a:rPr lang="vi-VN" sz="3200" b="1" smtClean="0">
                <a:latin typeface="+mj-lt"/>
              </a:rPr>
              <a:t> </a:t>
            </a:r>
            <a:r>
              <a:rPr lang="vi-VN" sz="3200">
                <a:latin typeface="+mj-lt"/>
              </a:rPr>
              <a:t>Vẻ đẹp và sức gợi của hình ảnh “</a:t>
            </a:r>
            <a:r>
              <a:rPr lang="vi-VN" sz="3200" i="1">
                <a:latin typeface="+mj-lt"/>
              </a:rPr>
              <a:t>nét cười đen nhánh</a:t>
            </a:r>
            <a:r>
              <a:rPr lang="vi-VN" sz="3200">
                <a:latin typeface="+mj-lt"/>
              </a:rPr>
              <a:t>” làm sắc nét thêm hình ảnh mẹ - tâm điểm của nỗi nhớ.</a:t>
            </a:r>
            <a:endParaRPr lang="en-GB" sz="3200">
              <a:effectLst>
                <a:outerShdw blurRad="38100" dist="38100" dir="2700000" algn="tl">
                  <a:srgbClr val="000000">
                    <a:alpha val="43137"/>
                  </a:srgbClr>
                </a:outerShdw>
              </a:effectLst>
              <a:latin typeface="+mj-lt"/>
              <a:ea typeface="Times New Roman" panose="02020603050405020304" pitchFamily="18" charset="0"/>
            </a:endParaRPr>
          </a:p>
        </p:txBody>
      </p:sp>
      <p:sp>
        <p:nvSpPr>
          <p:cNvPr id="33" name="Rectangle 32"/>
          <p:cNvSpPr/>
          <p:nvPr/>
        </p:nvSpPr>
        <p:spPr>
          <a:xfrm>
            <a:off x="9150323" y="1435545"/>
            <a:ext cx="2913277" cy="3046988"/>
          </a:xfrm>
          <a:prstGeom prst="rect">
            <a:avLst/>
          </a:prstGeom>
          <a:ln>
            <a:solidFill>
              <a:schemeClr val="accent1"/>
            </a:solidFill>
          </a:ln>
        </p:spPr>
        <p:txBody>
          <a:bodyPr wrap="square">
            <a:spAutoFit/>
          </a:bodyPr>
          <a:lstStyle/>
          <a:p>
            <a:pPr algn="just"/>
            <a:r>
              <a:rPr lang="vi-VN" sz="3200" b="1">
                <a:latin typeface="+mj-lt"/>
                <a:ea typeface="Calibri" panose="020F0502020204030204" pitchFamily="34" charset="0"/>
              </a:rPr>
              <a:t>Luận điểm 3-</a:t>
            </a:r>
            <a:r>
              <a:rPr lang="vi-VN" sz="3200">
                <a:latin typeface="+mj-lt"/>
                <a:ea typeface="Calibri" panose="020F0502020204030204" pitchFamily="34" charset="0"/>
              </a:rPr>
              <a:t> (phần 4): Liên hệ, kết nối về chủ đề bài thơ (nỗi niềm thương nhớ mẹ).</a:t>
            </a:r>
            <a:endParaRPr lang="en-GB" sz="32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circle(in)">
                                      <p:cBhvr>
                                        <p:cTn id="27"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9" grpId="0" animBg="1"/>
      <p:bldP spid="30" grpId="0" animBg="1"/>
      <p:bldP spid="3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grpSp>
        <p:nvGrpSpPr>
          <p:cNvPr id="26" name="Group 25"/>
          <p:cNvGrpSpPr/>
          <p:nvPr/>
        </p:nvGrpSpPr>
        <p:grpSpPr>
          <a:xfrm>
            <a:off x="685800" y="975852"/>
            <a:ext cx="5636384" cy="956846"/>
            <a:chOff x="2845375" y="1206701"/>
            <a:chExt cx="11274234" cy="2235126"/>
          </a:xfrm>
          <a:solidFill>
            <a:schemeClr val="accent3">
              <a:lumMod val="75000"/>
            </a:schemeClr>
          </a:solidFill>
        </p:grpSpPr>
        <p:sp>
          <p:nvSpPr>
            <p:cNvPr id="27" name="Round Same Side Corner Rectangle 26"/>
            <p:cNvSpPr/>
            <p:nvPr/>
          </p:nvSpPr>
          <p:spPr>
            <a:xfrm rot="5400000">
              <a:off x="7364929" y="-3312853"/>
              <a:ext cx="2235126" cy="11274234"/>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29" name="TextBox 28"/>
            <p:cNvSpPr txBox="1"/>
            <p:nvPr/>
          </p:nvSpPr>
          <p:spPr>
            <a:xfrm>
              <a:off x="2846143" y="1587149"/>
              <a:ext cx="1465511" cy="1509784"/>
            </a:xfrm>
            <a:prstGeom prst="rect">
              <a:avLst/>
            </a:prstGeom>
            <a:grpFill/>
            <a:ln>
              <a:solidFill>
                <a:srgbClr val="FFFF00"/>
              </a:solidFill>
            </a:ln>
          </p:spPr>
          <p:txBody>
            <a:bodyPr wrap="square" rtlCol="0">
              <a:spAutoFit/>
            </a:bodyPr>
            <a:lstStyle/>
            <a:p>
              <a:pPr algn="ctr"/>
              <a:r>
                <a:rPr lang="vi-VN" sz="3600" b="1" smtClean="0">
                  <a:solidFill>
                    <a:prstClr val="white"/>
                  </a:solidFill>
                  <a:latin typeface="Palatino Linotype" panose="02040502050505030304" pitchFamily="18" charset="0"/>
                  <a:ea typeface="Tahoma" pitchFamily="34" charset="0"/>
                  <a:cs typeface="Tahoma" pitchFamily="34" charset="0"/>
                </a:rPr>
                <a:t>II</a:t>
              </a:r>
              <a:endParaRPr lang="en-US" sz="3600" b="1">
                <a:solidFill>
                  <a:prstClr val="white"/>
                </a:solidFill>
                <a:latin typeface="Palatino Linotype" panose="02040502050505030304" pitchFamily="18" charset="0"/>
                <a:ea typeface="Tahoma" pitchFamily="34" charset="0"/>
                <a:cs typeface="Tahoma" pitchFamily="34" charset="0"/>
              </a:endParaRPr>
            </a:p>
          </p:txBody>
        </p:sp>
      </p:grpSp>
      <p:sp>
        <p:nvSpPr>
          <p:cNvPr id="30" name="Round Same Side Corner Rectangle 29"/>
          <p:cNvSpPr/>
          <p:nvPr/>
        </p:nvSpPr>
        <p:spPr>
          <a:xfrm rot="5400000">
            <a:off x="2899082" y="1131052"/>
            <a:ext cx="1227664" cy="5349431"/>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2" name="TextBox 31"/>
          <p:cNvSpPr txBox="1"/>
          <p:nvPr/>
        </p:nvSpPr>
        <p:spPr>
          <a:xfrm>
            <a:off x="995076" y="3447525"/>
            <a:ext cx="477984" cy="707886"/>
          </a:xfrm>
          <a:prstGeom prst="rect">
            <a:avLst/>
          </a:prstGeom>
          <a:solidFill>
            <a:schemeClr val="bg1"/>
          </a:solidFill>
          <a:ln>
            <a:solidFill>
              <a:srgbClr val="FFFF00"/>
            </a:solidFill>
          </a:ln>
        </p:spPr>
        <p:txBody>
          <a:bodyPr wrap="square" rtlCol="0">
            <a:spAutoFit/>
          </a:bodyPr>
          <a:lstStyle/>
          <a:p>
            <a:pPr algn="ctr"/>
            <a:r>
              <a:rPr lang="vi-VN" sz="4000" b="1">
                <a:effectLst>
                  <a:outerShdw blurRad="38100" dist="38100" dir="2700000" algn="tl">
                    <a:srgbClr val="000000">
                      <a:alpha val="43137"/>
                    </a:srgbClr>
                  </a:outerShdw>
                </a:effectLst>
                <a:latin typeface="+mj-lt"/>
                <a:ea typeface="Tahoma" pitchFamily="34" charset="0"/>
                <a:cs typeface="Tahoma" pitchFamily="34" charset="0"/>
              </a:rPr>
              <a:t>1</a:t>
            </a:r>
            <a:endParaRPr lang="en-US" sz="4000" b="1">
              <a:effectLst>
                <a:outerShdw blurRad="38100" dist="38100" dir="2700000" algn="tl">
                  <a:srgbClr val="000000">
                    <a:alpha val="43137"/>
                  </a:srgbClr>
                </a:outerShdw>
              </a:effectLst>
              <a:latin typeface="+mj-lt"/>
              <a:ea typeface="Tahoma" pitchFamily="34" charset="0"/>
              <a:cs typeface="Tahoma" pitchFamily="34" charset="0"/>
            </a:endParaRPr>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347770" y="923656"/>
            <a:ext cx="4370016" cy="5136784"/>
          </a:xfrm>
          <a:prstGeom prst="rect">
            <a:avLst/>
          </a:prstGeom>
          <a:ln w="228600" cap="sq" cmpd="thickThin">
            <a:solidFill>
              <a:srgbClr val="000000"/>
            </a:solidFill>
            <a:prstDash val="solid"/>
            <a:miter lim="800000"/>
          </a:ln>
          <a:effectLst>
            <a:innerShdw blurRad="76200">
              <a:srgbClr val="000000"/>
            </a:innerShdw>
          </a:effectLst>
        </p:spPr>
      </p:pic>
      <p:sp>
        <p:nvSpPr>
          <p:cNvPr id="33" name="Rectangle 32"/>
          <p:cNvSpPr/>
          <p:nvPr/>
        </p:nvSpPr>
        <p:spPr>
          <a:xfrm>
            <a:off x="1412629" y="1110032"/>
            <a:ext cx="4857099" cy="646331"/>
          </a:xfrm>
          <a:prstGeom prst="rect">
            <a:avLst/>
          </a:prstGeom>
        </p:spPr>
        <p:txBody>
          <a:bodyPr wrap="none">
            <a:spAutoFit/>
          </a:bodyPr>
          <a:lstStyle/>
          <a:p>
            <a:pPr lvl="0"/>
            <a:r>
              <a:rPr lang="vi-VN" sz="3600" b="1">
                <a:solidFill>
                  <a:schemeClr val="bg1"/>
                </a:solidFill>
                <a:latin typeface="+mj-lt"/>
              </a:rPr>
              <a:t>ĐỌC- HIỂU VĂN BẢN</a:t>
            </a:r>
            <a:endParaRPr lang="en-GB" sz="3600">
              <a:solidFill>
                <a:schemeClr val="bg1"/>
              </a:solidFill>
              <a:latin typeface="+mj-lt"/>
            </a:endParaRPr>
          </a:p>
        </p:txBody>
      </p:sp>
      <p:sp>
        <p:nvSpPr>
          <p:cNvPr id="34" name="Rectangle 33"/>
          <p:cNvSpPr/>
          <p:nvPr/>
        </p:nvSpPr>
        <p:spPr>
          <a:xfrm>
            <a:off x="1629938" y="3201304"/>
            <a:ext cx="4390122" cy="1200329"/>
          </a:xfrm>
          <a:prstGeom prst="rect">
            <a:avLst/>
          </a:prstGeom>
        </p:spPr>
        <p:txBody>
          <a:bodyPr wrap="square">
            <a:spAutoFit/>
          </a:bodyPr>
          <a:lstStyle/>
          <a:p>
            <a:pPr lvl="0" algn="ctr"/>
            <a:r>
              <a:rPr lang="vi-VN" sz="3600" b="1">
                <a:solidFill>
                  <a:prstClr val="black"/>
                </a:solidFill>
                <a:latin typeface="+mj-lt"/>
              </a:rPr>
              <a:t>Bố cục và nội dung chính của văn bản</a:t>
            </a:r>
            <a:endParaRPr lang="en-GB" sz="3600">
              <a:solidFill>
                <a:prstClr val="black"/>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animEffect transition="in" filter="fade">
                                      <p:cBhvr>
                                        <p:cTn id="9" dur="1000"/>
                                        <p:tgtEl>
                                          <p:spTgt spid="30"/>
                                        </p:tgtEl>
                                      </p:cBhvr>
                                    </p:animEffect>
                                    <p:anim calcmode="lin" valueType="num">
                                      <p:cBhvr>
                                        <p:cTn id="10" dur="1000" fill="hold"/>
                                        <p:tgtEl>
                                          <p:spTgt spid="30"/>
                                        </p:tgtEl>
                                        <p:attrNameLst>
                                          <p:attrName>ppt_x</p:attrName>
                                        </p:attrNameLst>
                                      </p:cBhvr>
                                      <p:tavLst>
                                        <p:tav tm="0">
                                          <p:val>
                                            <p:strVal val="#ppt_x"/>
                                          </p:val>
                                        </p:tav>
                                        <p:tav tm="100000">
                                          <p:val>
                                            <p:strVal val="#ppt_x"/>
                                          </p:val>
                                        </p:tav>
                                      </p:tavLst>
                                    </p:anim>
                                    <p:anim calcmode="lin" valueType="num">
                                      <p:cBhvr>
                                        <p:cTn id="11"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par>
                                <p:cTn id="17" presetID="16" presetClass="entr" presetSubtype="21"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barn(inVertical)">
                                      <p:cBhvr>
                                        <p:cTn id="19" dur="500"/>
                                        <p:tgtEl>
                                          <p:spTgt spid="2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barn(inVertical)">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2" grpId="0" animBg="1"/>
      <p:bldP spid="33" grpId="0"/>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581400" y="119823"/>
            <a:ext cx="4681592" cy="832075"/>
          </a:xfrm>
          <a:prstGeom prst="rect">
            <a:avLst/>
          </a:prstGeom>
          <a:noFill/>
          <a:ln>
            <a:noFill/>
          </a:ln>
        </p:spPr>
      </p:pic>
      <p:pic>
        <p:nvPicPr>
          <p:cNvPr id="28"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298190" y="1300701"/>
            <a:ext cx="9567193" cy="4438882"/>
          </a:xfrm>
          <a:prstGeom prst="rect">
            <a:avLst/>
          </a:prstGeom>
        </p:spPr>
      </p:pic>
      <p:sp>
        <p:nvSpPr>
          <p:cNvPr id="26" name="Rectangle 25"/>
          <p:cNvSpPr/>
          <p:nvPr/>
        </p:nvSpPr>
        <p:spPr>
          <a:xfrm>
            <a:off x="4898601" y="131087"/>
            <a:ext cx="2480166" cy="707886"/>
          </a:xfrm>
          <a:prstGeom prst="rect">
            <a:avLst/>
          </a:prstGeom>
        </p:spPr>
        <p:txBody>
          <a:bodyPr wrap="none">
            <a:spAutoFit/>
          </a:bodyPr>
          <a:lstStyle/>
          <a:p>
            <a:r>
              <a:rPr lang="vi-VN" sz="4000" b="1">
                <a:solidFill>
                  <a:schemeClr val="bg1"/>
                </a:solidFill>
                <a:latin typeface="Times New Roman" panose="02020603050405020304" pitchFamily="18" charset="0"/>
                <a:ea typeface="MS Mincho"/>
              </a:rPr>
              <a:t>N</a:t>
            </a:r>
            <a:r>
              <a:rPr lang="vi-VN" sz="4000" b="1" smtClean="0">
                <a:solidFill>
                  <a:schemeClr val="bg1"/>
                </a:solidFill>
                <a:latin typeface="Times New Roman" panose="02020603050405020304" pitchFamily="18" charset="0"/>
                <a:ea typeface="MS Mincho"/>
              </a:rPr>
              <a:t>ăm </a:t>
            </a:r>
            <a:r>
              <a:rPr lang="vi-VN" sz="4000" b="1">
                <a:solidFill>
                  <a:schemeClr val="bg1"/>
                </a:solidFill>
                <a:latin typeface="Times New Roman" panose="02020603050405020304" pitchFamily="18" charset="0"/>
                <a:ea typeface="MS Mincho"/>
              </a:rPr>
              <a:t>phần</a:t>
            </a:r>
            <a:endParaRPr lang="en-GB" sz="4000">
              <a:solidFill>
                <a:schemeClr val="bg1"/>
              </a:solidFill>
            </a:endParaRPr>
          </a:p>
        </p:txBody>
      </p:sp>
      <p:graphicFrame>
        <p:nvGraphicFramePr>
          <p:cNvPr id="27" name="Table 26"/>
          <p:cNvGraphicFramePr>
            <a:graphicFrameLocks noGrp="1"/>
          </p:cNvGraphicFramePr>
          <p:nvPr>
            <p:extLst>
              <p:ext uri="{D42A27DB-BD31-4B8C-83A1-F6EECF244321}">
                <p14:modId xmlns:p14="http://schemas.microsoft.com/office/powerpoint/2010/main" val="2050205827"/>
              </p:ext>
            </p:extLst>
          </p:nvPr>
        </p:nvGraphicFramePr>
        <p:xfrm>
          <a:off x="1606199" y="1526913"/>
          <a:ext cx="9026778" cy="3925824"/>
        </p:xfrm>
        <a:graphic>
          <a:graphicData uri="http://schemas.openxmlformats.org/drawingml/2006/table">
            <a:tbl>
              <a:tblPr firstRow="1" firstCol="1" bandRow="1"/>
              <a:tblGrid>
                <a:gridCol w="1464654"/>
                <a:gridCol w="7562124"/>
              </a:tblGrid>
              <a:tr h="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Bố cục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MS Mincho"/>
                          <a:cs typeface="Times New Roman" panose="02020603050405020304" pitchFamily="18" charset="0"/>
                        </a:rPr>
                        <a:t>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Giới thiệu về bài thơ “Nắng mới” (về đề tài, cấu tứ) đến vấn đề nghị luận: hình ảnh nắng mới.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(2), (3), (4)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Phân tích, chứng minh làm rõ các luận điểm thông qua hệ thống lí lẽ và bằng chứng để làm rõ 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Phần (5)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Khẳng định nét đặc sắc của bài thơ “Nắng mới”, trong đó là những đặc sắc về hình ảnh và giá trị, ý nghĩa của bài thơ với người đọc.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circle(in)">
                                      <p:cBhvr>
                                        <p:cTn id="15" dur="2000"/>
                                        <p:tgtEl>
                                          <p:spTgt spid="28"/>
                                        </p:tgtEl>
                                      </p:cBhvr>
                                    </p:animEffect>
                                  </p:childTnLst>
                                </p:cTn>
                              </p:par>
                              <p:par>
                                <p:cTn id="16" presetID="6" presetClass="entr" presetSubtype="16"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circle(in)">
                                      <p:cBhvr>
                                        <p:cTn id="18"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2228" y="4411"/>
            <a:ext cx="12286546" cy="6853589"/>
          </a:xfrm>
          <a:prstGeom prst="rect">
            <a:avLst/>
          </a:prstGeom>
        </p:spPr>
      </p:pic>
      <p:sp>
        <p:nvSpPr>
          <p:cNvPr id="29" name="Rectangle 28">
            <a:extLst>
              <a:ext uri="{FF2B5EF4-FFF2-40B4-BE49-F238E27FC236}">
                <a16:creationId xmlns:a16="http://schemas.microsoft.com/office/drawing/2014/main" xmlns="" id="{407E3729-BB04-4D5C-BB93-FBA119F07B39}"/>
              </a:ext>
            </a:extLst>
          </p:cNvPr>
          <p:cNvSpPr/>
          <p:nvPr/>
        </p:nvSpPr>
        <p:spPr>
          <a:xfrm>
            <a:off x="393387" y="159367"/>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6" name="Rectangle 25"/>
          <p:cNvSpPr/>
          <p:nvPr/>
        </p:nvSpPr>
        <p:spPr>
          <a:xfrm>
            <a:off x="2819400" y="1300332"/>
            <a:ext cx="7369501" cy="3596369"/>
          </a:xfrm>
          <a:prstGeom prst="rect">
            <a:avLst/>
          </a:prstGeom>
        </p:spPr>
        <p:txBody>
          <a:bodyPr wrap="square">
            <a:spAutoFit/>
          </a:bodyPr>
          <a:lstStyle/>
          <a:p>
            <a:pPr algn="ctr">
              <a:lnSpc>
                <a:spcPct val="115000"/>
              </a:lnSpc>
              <a:spcAft>
                <a:spcPts val="0"/>
              </a:spcAft>
              <a:tabLst>
                <a:tab pos="1386840" algn="l"/>
              </a:tabLst>
            </a:pPr>
            <a:r>
              <a:rPr lang="vi-VN" sz="6600" b="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2. Cách nêu lí lẽ, bằng chứng để làm sáng tỏ luận điểm</a:t>
            </a:r>
            <a:endParaRPr lang="en-GB" sz="6600">
              <a:solidFill>
                <a:schemeClr val="bg1"/>
              </a:solidFill>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2" name="Picture 3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36965"/>
            <a:ext cx="12192000" cy="6894965"/>
          </a:xfrm>
          <a:prstGeom prst="rect">
            <a:avLst/>
          </a:prstGeom>
        </p:spPr>
      </p:pic>
      <p:sp>
        <p:nvSpPr>
          <p:cNvPr id="30" name="Rectangle 29">
            <a:extLst>
              <a:ext uri="{FF2B5EF4-FFF2-40B4-BE49-F238E27FC236}">
                <a16:creationId xmlns:a16="http://schemas.microsoft.com/office/drawing/2014/main" xmlns="" id="{407E3729-BB04-4D5C-BB93-FBA119F07B39}"/>
              </a:ext>
            </a:extLst>
          </p:cNvPr>
          <p:cNvSpPr/>
          <p:nvPr/>
        </p:nvSpPr>
        <p:spPr>
          <a:xfrm>
            <a:off x="474259" y="133696"/>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1" name="Rectangle 30"/>
          <p:cNvSpPr/>
          <p:nvPr/>
        </p:nvSpPr>
        <p:spPr>
          <a:xfrm>
            <a:off x="1736028" y="839479"/>
            <a:ext cx="3199915" cy="1015663"/>
          </a:xfrm>
          <a:prstGeom prst="rect">
            <a:avLst/>
          </a:prstGeom>
        </p:spPr>
        <p:txBody>
          <a:bodyPr wrap="none">
            <a:spAutoFit/>
          </a:bodyPr>
          <a:lstStyle/>
          <a:p>
            <a:pPr algn="ctr"/>
            <a:r>
              <a:rPr lang="vi-VN" sz="6000" b="1">
                <a:solidFill>
                  <a:schemeClr val="bg1"/>
                </a:solidFill>
                <a:latin typeface="+mj-lt"/>
              </a:rPr>
              <a:t>Nội dung</a:t>
            </a:r>
            <a:endParaRPr lang="en-GB" sz="6000" b="1">
              <a:solidFill>
                <a:schemeClr val="bg1"/>
              </a:solidFill>
              <a:latin typeface="+mj-lt"/>
            </a:endParaRPr>
          </a:p>
        </p:txBody>
      </p:sp>
      <p:sp>
        <p:nvSpPr>
          <p:cNvPr id="33" name="Rectangle 32"/>
          <p:cNvSpPr/>
          <p:nvPr/>
        </p:nvSpPr>
        <p:spPr>
          <a:xfrm>
            <a:off x="885833" y="2448304"/>
            <a:ext cx="4900306" cy="3108543"/>
          </a:xfrm>
          <a:prstGeom prst="rect">
            <a:avLst/>
          </a:prstGeom>
        </p:spPr>
        <p:txBody>
          <a:bodyPr wrap="square">
            <a:spAutoFit/>
          </a:bodyPr>
          <a:lstStyle/>
          <a:p>
            <a:pPr algn="just"/>
            <a:r>
              <a:rPr lang="vi-VN" sz="2800" b="1">
                <a:solidFill>
                  <a:schemeClr val="bg1"/>
                </a:solidFill>
                <a:effectLst>
                  <a:outerShdw blurRad="38100" dist="38100" dir="2700000" algn="tl">
                    <a:srgbClr val="000000">
                      <a:alpha val="43137"/>
                    </a:srgbClr>
                  </a:outerShdw>
                </a:effectLst>
                <a:latin typeface="+mj-lt"/>
              </a:rPr>
              <a:t>T</a:t>
            </a:r>
            <a:r>
              <a:rPr lang="vi-VN" sz="2800" b="1" smtClean="0">
                <a:solidFill>
                  <a:schemeClr val="bg1"/>
                </a:solidFill>
                <a:effectLst>
                  <a:outerShdw blurRad="38100" dist="38100" dir="2700000" algn="tl">
                    <a:srgbClr val="000000">
                      <a:alpha val="43137"/>
                    </a:srgbClr>
                  </a:outerShdw>
                </a:effectLst>
                <a:latin typeface="+mj-lt"/>
              </a:rPr>
              <a:t>hấy </a:t>
            </a:r>
            <a:r>
              <a:rPr lang="vi-VN" sz="2800" b="1">
                <a:solidFill>
                  <a:schemeClr val="bg1"/>
                </a:solidFill>
                <a:effectLst>
                  <a:outerShdw blurRad="38100" dist="38100" dir="2700000" algn="tl">
                    <a:srgbClr val="000000">
                      <a:alpha val="43137"/>
                    </a:srgbClr>
                  </a:outerShdw>
                </a:effectLst>
                <a:latin typeface="+mj-lt"/>
              </a:rPr>
              <a:t>tính kết nối lô gích để tạo nên một bài văn nghị luận. Từ đó, </a:t>
            </a:r>
            <a:r>
              <a:rPr lang="vi-VN" sz="2800" b="1" smtClean="0">
                <a:solidFill>
                  <a:schemeClr val="bg1"/>
                </a:solidFill>
                <a:effectLst>
                  <a:outerShdw blurRad="38100" dist="38100" dir="2700000" algn="tl">
                    <a:srgbClr val="000000">
                      <a:alpha val="43137"/>
                    </a:srgbClr>
                  </a:outerShdw>
                </a:effectLst>
                <a:latin typeface="+mj-lt"/>
              </a:rPr>
              <a:t>làm </a:t>
            </a:r>
            <a:r>
              <a:rPr lang="vi-VN" sz="2800" b="1">
                <a:solidFill>
                  <a:schemeClr val="bg1"/>
                </a:solidFill>
                <a:effectLst>
                  <a:outerShdw blurRad="38100" dist="38100" dir="2700000" algn="tl">
                    <a:srgbClr val="000000">
                      <a:alpha val="43137"/>
                    </a:srgbClr>
                  </a:outerShdw>
                </a:effectLst>
                <a:latin typeface="+mj-lt"/>
              </a:rPr>
              <a:t>nổi bật những đặc sắc của các hình ảnh “</a:t>
            </a:r>
            <a:r>
              <a:rPr lang="vi-VN" sz="2800" b="1" i="1">
                <a:solidFill>
                  <a:schemeClr val="bg1"/>
                </a:solidFill>
                <a:effectLst>
                  <a:outerShdw blurRad="38100" dist="38100" dir="2700000" algn="tl">
                    <a:srgbClr val="000000">
                      <a:alpha val="43137"/>
                    </a:srgbClr>
                  </a:outerShdw>
                </a:effectLst>
                <a:latin typeface="+mj-lt"/>
              </a:rPr>
              <a:t>nắng mới”, “áo đỏ</a:t>
            </a:r>
            <a:r>
              <a:rPr lang="vi-VN" sz="2800" b="1">
                <a:solidFill>
                  <a:schemeClr val="bg1"/>
                </a:solidFill>
                <a:effectLst>
                  <a:outerShdw blurRad="38100" dist="38100" dir="2700000" algn="tl">
                    <a:srgbClr val="000000">
                      <a:alpha val="43137"/>
                    </a:srgbClr>
                  </a:outerShdw>
                </a:effectLst>
                <a:latin typeface="+mj-lt"/>
              </a:rPr>
              <a:t>” và “</a:t>
            </a:r>
            <a:r>
              <a:rPr lang="vi-VN" sz="2800" b="1" i="1">
                <a:solidFill>
                  <a:schemeClr val="bg1"/>
                </a:solidFill>
                <a:effectLst>
                  <a:outerShdw blurRad="38100" dist="38100" dir="2700000" algn="tl">
                    <a:srgbClr val="000000">
                      <a:alpha val="43137"/>
                    </a:srgbClr>
                  </a:outerShdw>
                </a:effectLst>
                <a:latin typeface="+mj-lt"/>
              </a:rPr>
              <a:t>nét cười đen nhánh</a:t>
            </a:r>
            <a:r>
              <a:rPr lang="vi-VN" sz="2800" b="1">
                <a:solidFill>
                  <a:schemeClr val="bg1"/>
                </a:solidFill>
                <a:effectLst>
                  <a:outerShdw blurRad="38100" dist="38100" dir="2700000" algn="tl">
                    <a:srgbClr val="000000">
                      <a:alpha val="43137"/>
                    </a:srgbClr>
                  </a:outerShdw>
                </a:effectLst>
                <a:latin typeface="+mj-lt"/>
              </a:rPr>
              <a:t>” trong bài thơ “</a:t>
            </a:r>
            <a:r>
              <a:rPr lang="vi-VN" sz="2800" b="1" i="1">
                <a:solidFill>
                  <a:schemeClr val="bg1"/>
                </a:solidFill>
                <a:effectLst>
                  <a:outerShdw blurRad="38100" dist="38100" dir="2700000" algn="tl">
                    <a:srgbClr val="000000">
                      <a:alpha val="43137"/>
                    </a:srgbClr>
                  </a:outerShdw>
                </a:effectLst>
                <a:latin typeface="+mj-lt"/>
              </a:rPr>
              <a:t>Nắng mới</a:t>
            </a:r>
            <a:r>
              <a:rPr lang="vi-VN" sz="2800" b="1">
                <a:solidFill>
                  <a:schemeClr val="bg1"/>
                </a:solidFill>
                <a:effectLst>
                  <a:outerShdw blurRad="38100" dist="38100" dir="2700000" algn="tl">
                    <a:srgbClr val="000000">
                      <a:alpha val="43137"/>
                    </a:srgbClr>
                  </a:outerShdw>
                </a:effectLst>
                <a:latin typeface="+mj-lt"/>
              </a:rPr>
              <a:t>” của Lưu Trọng Lư</a:t>
            </a:r>
            <a:endParaRPr lang="en-GB" sz="2800" b="1">
              <a:solidFill>
                <a:schemeClr val="bg1"/>
              </a:solidFill>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circle(in)">
                                      <p:cBhvr>
                                        <p:cTn id="7" dur="2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80">
                                          <p:stCondLst>
                                            <p:cond delay="0"/>
                                          </p:stCondLst>
                                        </p:cTn>
                                        <p:tgtEl>
                                          <p:spTgt spid="33"/>
                                        </p:tgtEl>
                                      </p:cBhvr>
                                    </p:animEffect>
                                    <p:anim calcmode="lin" valueType="num">
                                      <p:cBhvr>
                                        <p:cTn id="13"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 dur="26">
                                          <p:stCondLst>
                                            <p:cond delay="650"/>
                                          </p:stCondLst>
                                        </p:cTn>
                                        <p:tgtEl>
                                          <p:spTgt spid="33"/>
                                        </p:tgtEl>
                                      </p:cBhvr>
                                      <p:to x="100000" y="60000"/>
                                    </p:animScale>
                                    <p:animScale>
                                      <p:cBhvr>
                                        <p:cTn id="19" dur="166" decel="50000">
                                          <p:stCondLst>
                                            <p:cond delay="676"/>
                                          </p:stCondLst>
                                        </p:cTn>
                                        <p:tgtEl>
                                          <p:spTgt spid="33"/>
                                        </p:tgtEl>
                                      </p:cBhvr>
                                      <p:to x="100000" y="100000"/>
                                    </p:animScale>
                                    <p:animScale>
                                      <p:cBhvr>
                                        <p:cTn id="20" dur="26">
                                          <p:stCondLst>
                                            <p:cond delay="1312"/>
                                          </p:stCondLst>
                                        </p:cTn>
                                        <p:tgtEl>
                                          <p:spTgt spid="33"/>
                                        </p:tgtEl>
                                      </p:cBhvr>
                                      <p:to x="100000" y="80000"/>
                                    </p:animScale>
                                    <p:animScale>
                                      <p:cBhvr>
                                        <p:cTn id="21" dur="166" decel="50000">
                                          <p:stCondLst>
                                            <p:cond delay="1338"/>
                                          </p:stCondLst>
                                        </p:cTn>
                                        <p:tgtEl>
                                          <p:spTgt spid="33"/>
                                        </p:tgtEl>
                                      </p:cBhvr>
                                      <p:to x="100000" y="100000"/>
                                    </p:animScale>
                                    <p:animScale>
                                      <p:cBhvr>
                                        <p:cTn id="22" dur="26">
                                          <p:stCondLst>
                                            <p:cond delay="1642"/>
                                          </p:stCondLst>
                                        </p:cTn>
                                        <p:tgtEl>
                                          <p:spTgt spid="33"/>
                                        </p:tgtEl>
                                      </p:cBhvr>
                                      <p:to x="100000" y="90000"/>
                                    </p:animScale>
                                    <p:animScale>
                                      <p:cBhvr>
                                        <p:cTn id="23" dur="166" decel="50000">
                                          <p:stCondLst>
                                            <p:cond delay="1668"/>
                                          </p:stCondLst>
                                        </p:cTn>
                                        <p:tgtEl>
                                          <p:spTgt spid="33"/>
                                        </p:tgtEl>
                                      </p:cBhvr>
                                      <p:to x="100000" y="100000"/>
                                    </p:animScale>
                                    <p:animScale>
                                      <p:cBhvr>
                                        <p:cTn id="24" dur="26">
                                          <p:stCondLst>
                                            <p:cond delay="1808"/>
                                          </p:stCondLst>
                                        </p:cTn>
                                        <p:tgtEl>
                                          <p:spTgt spid="33"/>
                                        </p:tgtEl>
                                      </p:cBhvr>
                                      <p:to x="100000" y="95000"/>
                                    </p:animScale>
                                    <p:animScale>
                                      <p:cBhvr>
                                        <p:cTn id="25" dur="166" decel="50000">
                                          <p:stCondLst>
                                            <p:cond delay="1834"/>
                                          </p:stCondLst>
                                        </p:cTn>
                                        <p:tgtEl>
                                          <p:spTgt spid="3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8" name="Picture 37"/>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45193"/>
            <a:ext cx="12189273" cy="6879624"/>
          </a:xfrm>
          <a:prstGeom prst="rect">
            <a:avLst/>
          </a:prstGeom>
        </p:spPr>
      </p:pic>
      <p:sp>
        <p:nvSpPr>
          <p:cNvPr id="39" name="Rectangle 38">
            <a:extLst>
              <a:ext uri="{FF2B5EF4-FFF2-40B4-BE49-F238E27FC236}">
                <a16:creationId xmlns:a16="http://schemas.microsoft.com/office/drawing/2014/main" xmlns="" id="{407E3729-BB04-4D5C-BB93-FBA119F07B39}"/>
              </a:ext>
            </a:extLst>
          </p:cNvPr>
          <p:cNvSpPr/>
          <p:nvPr/>
        </p:nvSpPr>
        <p:spPr>
          <a:xfrm>
            <a:off x="902776" y="513379"/>
            <a:ext cx="10469388" cy="5943144"/>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35132093"/>
              </p:ext>
            </p:extLst>
          </p:nvPr>
        </p:nvGraphicFramePr>
        <p:xfrm>
          <a:off x="1219200" y="848343"/>
          <a:ext cx="9829800" cy="5398008"/>
        </p:xfrm>
        <a:graphic>
          <a:graphicData uri="http://schemas.openxmlformats.org/drawingml/2006/table">
            <a:tbl>
              <a:tblPr firstRow="1" firstCol="1" bandRow="1"/>
              <a:tblGrid>
                <a:gridCol w="9829800"/>
              </a:tblGrid>
              <a:tr h="5308560">
                <a:tc>
                  <a:txBody>
                    <a:bodyPr/>
                    <a:lstStyle/>
                    <a:p>
                      <a:pPr algn="just">
                        <a:lnSpc>
                          <a:spcPct val="115000"/>
                        </a:lnSpc>
                        <a:spcAft>
                          <a:spcPts val="0"/>
                        </a:spcAft>
                        <a:tabLst>
                          <a:tab pos="1386840" algn="l"/>
                        </a:tabLst>
                      </a:pPr>
                      <a:r>
                        <a:rPr lang="vi-VN" sz="4400" b="1">
                          <a:solidFill>
                            <a:srgbClr val="FF0000"/>
                          </a:solidFill>
                          <a:effectLst/>
                          <a:latin typeface="+mj-lt"/>
                          <a:ea typeface="Calibri" panose="020F0502020204030204" pitchFamily="34" charset="0"/>
                          <a:cs typeface="Times New Roman" panose="02020603050405020304" pitchFamily="18" charset="0"/>
                        </a:rPr>
                        <a:t>PHT số 02- </a:t>
                      </a:r>
                      <a:r>
                        <a:rPr lang="vi-VN" sz="4400" b="1">
                          <a:solidFill>
                            <a:srgbClr val="0070C0"/>
                          </a:solidFill>
                          <a:effectLst/>
                          <a:latin typeface="+mj-lt"/>
                          <a:ea typeface="Calibri" panose="020F0502020204030204" pitchFamily="34" charset="0"/>
                          <a:cs typeface="Times New Roman" panose="02020603050405020304" pitchFamily="18" charset="0"/>
                        </a:rPr>
                        <a:t>Nhóm</a:t>
                      </a:r>
                      <a:r>
                        <a:rPr lang="vi-VN" sz="4400">
                          <a:solidFill>
                            <a:srgbClr val="0070C0"/>
                          </a:solidFill>
                          <a:effectLst/>
                          <a:latin typeface="+mj-lt"/>
                          <a:ea typeface="Calibri" panose="020F0502020204030204" pitchFamily="34" charset="0"/>
                          <a:cs typeface="Times New Roman" panose="02020603050405020304" pitchFamily="18" charset="0"/>
                        </a:rPr>
                        <a:t> </a:t>
                      </a:r>
                      <a:r>
                        <a:rPr lang="vi-VN" sz="4400" b="1">
                          <a:solidFill>
                            <a:srgbClr val="0070C0"/>
                          </a:solidFill>
                          <a:effectLst/>
                          <a:latin typeface="+mj-lt"/>
                          <a:ea typeface="MS Mincho"/>
                          <a:cs typeface="Times New Roman" panose="02020603050405020304" pitchFamily="18" charset="0"/>
                        </a:rPr>
                        <a:t>1,2: </a:t>
                      </a:r>
                      <a:r>
                        <a:rPr lang="vi-VN" sz="4400" b="1">
                          <a:solidFill>
                            <a:srgbClr val="0D0D0D"/>
                          </a:solidFill>
                          <a:effectLst/>
                          <a:latin typeface="+mj-lt"/>
                          <a:ea typeface="MS Mincho"/>
                          <a:cs typeface="Times New Roman" panose="02020603050405020304" pitchFamily="18" charset="0"/>
                        </a:rPr>
                        <a:t>Đọc lại phần (2) của văn bản và trả lời các câu hỏi sau (có thể dùng lời văn, biểu đồ): </a:t>
                      </a:r>
                      <a:endParaRPr lang="en-GB" sz="4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a:solidFill>
                            <a:srgbClr val="0D0D0D"/>
                          </a:solidFill>
                          <a:effectLst/>
                          <a:latin typeface="+mj-lt"/>
                          <a:ea typeface="MS Mincho"/>
                          <a:cs typeface="Times New Roman" panose="02020603050405020304" pitchFamily="18" charset="0"/>
                        </a:rPr>
                        <a:t>1. Xác định lí lẽ và bằng chứng được sử dụng để làm sáng tỏ luận điểm.</a:t>
                      </a:r>
                      <a:endParaRPr lang="en-GB" sz="4400">
                        <a:effectLst/>
                        <a:latin typeface="+mj-lt"/>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400">
                          <a:solidFill>
                            <a:srgbClr val="0D0D0D"/>
                          </a:solidFill>
                          <a:effectLst/>
                          <a:latin typeface="+mj-lt"/>
                          <a:ea typeface="MS Mincho"/>
                          <a:cs typeface="Times New Roman" panose="02020603050405020304" pitchFamily="18" charset="0"/>
                        </a:rPr>
                        <a:t>2. Nhận xét về cách trích dẫn và phân tích bằng chứng của người viết.</a:t>
                      </a:r>
                      <a:endParaRPr lang="en-GB" sz="4400">
                        <a:effectLst/>
                        <a:latin typeface="+mj-lt"/>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E4D5"/>
                    </a:solidFill>
                  </a:tcPr>
                </a:tc>
              </a:tr>
            </a:tbl>
          </a:graphicData>
        </a:graphic>
      </p:graphicFrame>
    </p:spTree>
    <p:extLst>
      <p:ext uri="{BB962C8B-B14F-4D97-AF65-F5344CB8AC3E}">
        <p14:creationId xmlns:p14="http://schemas.microsoft.com/office/powerpoint/2010/main" val="3965736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3" y="1"/>
            <a:ext cx="12248590" cy="6934200"/>
          </a:xfrm>
          <a:prstGeom prst="rect">
            <a:avLst/>
          </a:prstGeom>
        </p:spPr>
      </p:pic>
      <p:sp>
        <p:nvSpPr>
          <p:cNvPr id="32" name="Rectangle 31">
            <a:extLst>
              <a:ext uri="{FF2B5EF4-FFF2-40B4-BE49-F238E27FC236}">
                <a16:creationId xmlns:a16="http://schemas.microsoft.com/office/drawing/2014/main" xmlns="" id="{407E3729-BB04-4D5C-BB93-FBA119F07B39}"/>
              </a:ext>
            </a:extLst>
          </p:cNvPr>
          <p:cNvSpPr/>
          <p:nvPr/>
        </p:nvSpPr>
        <p:spPr>
          <a:xfrm>
            <a:off x="528330" y="275376"/>
            <a:ext cx="10671891" cy="5321121"/>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6" name="Table 25"/>
          <p:cNvGraphicFramePr>
            <a:graphicFrameLocks noGrp="1"/>
          </p:cNvGraphicFramePr>
          <p:nvPr>
            <p:extLst>
              <p:ext uri="{D42A27DB-BD31-4B8C-83A1-F6EECF244321}">
                <p14:modId xmlns:p14="http://schemas.microsoft.com/office/powerpoint/2010/main" val="3029669291"/>
              </p:ext>
            </p:extLst>
          </p:nvPr>
        </p:nvGraphicFramePr>
        <p:xfrm>
          <a:off x="609600" y="381000"/>
          <a:ext cx="10363200" cy="5105400"/>
        </p:xfrm>
        <a:graphic>
          <a:graphicData uri="http://schemas.openxmlformats.org/drawingml/2006/table">
            <a:tbl>
              <a:tblPr firstRow="1" firstCol="1" bandRow="1"/>
              <a:tblGrid>
                <a:gridCol w="10363200"/>
              </a:tblGrid>
              <a:tr h="5105400">
                <a:tc>
                  <a:txBody>
                    <a:bodyPr/>
                    <a:lstStyle/>
                    <a:p>
                      <a:pPr algn="just">
                        <a:lnSpc>
                          <a:spcPct val="115000"/>
                        </a:lnSpc>
                        <a:spcAft>
                          <a:spcPts val="0"/>
                        </a:spcAft>
                        <a:tabLst>
                          <a:tab pos="1386840" algn="l"/>
                        </a:tabLst>
                      </a:pPr>
                      <a:r>
                        <a:rPr lang="vi-VN"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03- </a:t>
                      </a:r>
                      <a:r>
                        <a:rPr lang="vi-VN" sz="4800" b="1">
                          <a:solidFill>
                            <a:srgbClr val="0070C0"/>
                          </a:solidFill>
                          <a:effectLst/>
                          <a:latin typeface="Times New Roman" panose="02020603050405020304" pitchFamily="18" charset="0"/>
                          <a:ea typeface="MS Mincho"/>
                          <a:cs typeface="Times New Roman" panose="02020603050405020304" pitchFamily="18" charset="0"/>
                        </a:rPr>
                        <a:t>Nhóm 3,4: </a:t>
                      </a:r>
                      <a:r>
                        <a:rPr lang="vi-VN" sz="4800" b="1">
                          <a:solidFill>
                            <a:srgbClr val="0D0D0D"/>
                          </a:solidFill>
                          <a:effectLst/>
                          <a:latin typeface="Times New Roman" panose="02020603050405020304" pitchFamily="18" charset="0"/>
                          <a:ea typeface="MS Mincho"/>
                          <a:cs typeface="Times New Roman" panose="02020603050405020304" pitchFamily="18" charset="0"/>
                        </a:rPr>
                        <a:t>Đọc lại phần (3) của văn bản và trả lời các câu hỏi sau: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2. Nhận xét về cách lập luận được sử dụng trong phần này.</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3553" y="1"/>
            <a:ext cx="12248590" cy="6934200"/>
          </a:xfrm>
          <a:prstGeom prst="rect">
            <a:avLst/>
          </a:prstGeom>
        </p:spPr>
      </p:pic>
      <p:sp>
        <p:nvSpPr>
          <p:cNvPr id="32" name="Rectangle 31">
            <a:extLst>
              <a:ext uri="{FF2B5EF4-FFF2-40B4-BE49-F238E27FC236}">
                <a16:creationId xmlns:a16="http://schemas.microsoft.com/office/drawing/2014/main" xmlns="" id="{407E3729-BB04-4D5C-BB93-FBA119F07B39}"/>
              </a:ext>
            </a:extLst>
          </p:cNvPr>
          <p:cNvSpPr/>
          <p:nvPr/>
        </p:nvSpPr>
        <p:spPr>
          <a:xfrm>
            <a:off x="528330" y="275376"/>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prstClr val="white"/>
              </a:solidFill>
            </a:endParaRPr>
          </a:p>
        </p:txBody>
      </p:sp>
      <p:graphicFrame>
        <p:nvGraphicFramePr>
          <p:cNvPr id="26" name="Table 25"/>
          <p:cNvGraphicFramePr>
            <a:graphicFrameLocks noGrp="1"/>
          </p:cNvGraphicFramePr>
          <p:nvPr>
            <p:extLst>
              <p:ext uri="{D42A27DB-BD31-4B8C-83A1-F6EECF244321}">
                <p14:modId xmlns:p14="http://schemas.microsoft.com/office/powerpoint/2010/main" val="3596645973"/>
              </p:ext>
            </p:extLst>
          </p:nvPr>
        </p:nvGraphicFramePr>
        <p:xfrm>
          <a:off x="643684" y="419456"/>
          <a:ext cx="10405316" cy="5648250"/>
        </p:xfrm>
        <a:graphic>
          <a:graphicData uri="http://schemas.openxmlformats.org/drawingml/2006/table">
            <a:tbl>
              <a:tblPr firstRow="1" firstCol="1" bandRow="1"/>
              <a:tblGrid>
                <a:gridCol w="10405316"/>
              </a:tblGrid>
              <a:tr h="5648250">
                <a:tc>
                  <a:txBody>
                    <a:bodyPr/>
                    <a:lstStyle/>
                    <a:p>
                      <a:pPr>
                        <a:lnSpc>
                          <a:spcPct val="115000"/>
                        </a:lnSpc>
                        <a:spcAft>
                          <a:spcPts val="0"/>
                        </a:spcAft>
                        <a:tabLst>
                          <a:tab pos="1386840" algn="l"/>
                        </a:tabLst>
                      </a:pPr>
                      <a:r>
                        <a:rPr lang="vi-VN"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PHT số 04- </a:t>
                      </a:r>
                      <a:r>
                        <a:rPr lang="vi-VN" sz="4800" b="1">
                          <a:solidFill>
                            <a:srgbClr val="0070C0"/>
                          </a:solidFill>
                          <a:effectLst/>
                          <a:latin typeface="Times New Roman" panose="02020603050405020304" pitchFamily="18" charset="0"/>
                          <a:ea typeface="MS Mincho"/>
                          <a:cs typeface="Times New Roman" panose="02020603050405020304" pitchFamily="18" charset="0"/>
                        </a:rPr>
                        <a:t>Nhóm 5,6: </a:t>
                      </a:r>
                      <a:r>
                        <a:rPr lang="vi-VN" sz="4800" b="1">
                          <a:solidFill>
                            <a:srgbClr val="0D0D0D"/>
                          </a:solidFill>
                          <a:effectLst/>
                          <a:latin typeface="Times New Roman" panose="02020603050405020304" pitchFamily="18" charset="0"/>
                          <a:ea typeface="MS Mincho"/>
                          <a:cs typeface="Times New Roman" panose="02020603050405020304" pitchFamily="18" charset="0"/>
                        </a:rPr>
                        <a:t>Đọc lại phần (4) của văn bản và trả lời các câu hỏi sau: </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4800">
                          <a:solidFill>
                            <a:srgbClr val="0D0D0D"/>
                          </a:solidFill>
                          <a:effectLst/>
                          <a:latin typeface="Times New Roman" panose="02020603050405020304" pitchFamily="18" charset="0"/>
                          <a:ea typeface="MS Mincho"/>
                          <a:cs typeface="Times New Roman" panose="02020603050405020304" pitchFamily="18" charset="0"/>
                        </a:rPr>
                        <a:t>1. Xác định lí lẽ, và bằng chứng được sử dụng để làm sáng tỏ luận điểm.</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pPr>
                      <a:r>
                        <a:rPr lang="vi-VN" sz="4800">
                          <a:solidFill>
                            <a:srgbClr val="0D0D0D"/>
                          </a:solidFill>
                          <a:effectLst/>
                          <a:latin typeface="Times New Roman" panose="02020603050405020304" pitchFamily="18" charset="0"/>
                          <a:ea typeface="MS Mincho"/>
                          <a:cs typeface="Times New Roman" panose="02020603050405020304" pitchFamily="18" charset="0"/>
                        </a:rPr>
                        <a:t>2. Nhận xét về dụng ý và cách liên hệ so sánh của người viết trong phần này</a:t>
                      </a:r>
                      <a:r>
                        <a:rPr lang="vi-VN" sz="4800" smtClean="0">
                          <a:solidFill>
                            <a:srgbClr val="0D0D0D"/>
                          </a:solidFill>
                          <a:effectLst/>
                          <a:latin typeface="Times New Roman" panose="02020603050405020304" pitchFamily="18" charset="0"/>
                          <a:ea typeface="MS Mincho"/>
                          <a:cs typeface="Times New Roman" panose="02020603050405020304" pitchFamily="18" charset="0"/>
                        </a:rPr>
                        <a:t>.</a:t>
                      </a:r>
                      <a:endParaRPr lang="en-GB" sz="4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r>
            </a:tbl>
          </a:graphicData>
        </a:graphic>
      </p:graphicFrame>
    </p:spTree>
    <p:extLst>
      <p:ext uri="{BB962C8B-B14F-4D97-AF65-F5344CB8AC3E}">
        <p14:creationId xmlns:p14="http://schemas.microsoft.com/office/powerpoint/2010/main" val="878954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342034" y="105879"/>
            <a:ext cx="4681592" cy="832075"/>
          </a:xfrm>
          <a:prstGeom prst="rect">
            <a:avLst/>
          </a:prstGeom>
          <a:noFill/>
          <a:ln>
            <a:noFill/>
          </a:ln>
        </p:spPr>
      </p:pic>
      <p:sp>
        <p:nvSpPr>
          <p:cNvPr id="25" name="Rectangle 24"/>
          <p:cNvSpPr/>
          <p:nvPr/>
        </p:nvSpPr>
        <p:spPr>
          <a:xfrm>
            <a:off x="3951426" y="91384"/>
            <a:ext cx="3462807" cy="707886"/>
          </a:xfrm>
          <a:prstGeom prst="rect">
            <a:avLst/>
          </a:prstGeom>
          <a:noFill/>
        </p:spPr>
        <p:txBody>
          <a:bodyPr wrap="none" lIns="91440" tIns="45720" rIns="91440" bIns="45720">
            <a:spAutoFit/>
          </a:bodyPr>
          <a:lstStyle/>
          <a:p>
            <a:pPr algn="ctr"/>
            <a:r>
              <a:rPr lang="vi-VN" sz="4000" b="1">
                <a:solidFill>
                  <a:schemeClr val="bg1"/>
                </a:solidFill>
                <a:latin typeface="+mj-lt"/>
              </a:rPr>
              <a:t>a. Luận điểm 1</a:t>
            </a:r>
            <a:endParaRPr lang="en-GB" sz="4000" b="1" cap="none" spc="0">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0600" y="953733"/>
            <a:ext cx="10668000" cy="4742078"/>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815824233"/>
              </p:ext>
            </p:extLst>
          </p:nvPr>
        </p:nvGraphicFramePr>
        <p:xfrm>
          <a:off x="1364741" y="1268647"/>
          <a:ext cx="9919718" cy="4101084"/>
        </p:xfrm>
        <a:graphic>
          <a:graphicData uri="http://schemas.openxmlformats.org/drawingml/2006/table">
            <a:tbl>
              <a:tblPr firstRow="1" firstCol="1" bandRow="1"/>
              <a:tblGrid>
                <a:gridCol w="1944688"/>
                <a:gridCol w="3385301"/>
                <a:gridCol w="4589729"/>
              </a:tblGrid>
              <a:tr h="150241">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Luận điểm</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6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249559">
                <a:tc>
                  <a:txBody>
                    <a:bodyPr/>
                    <a:lstStyle/>
                    <a:p>
                      <a:pPr algn="just">
                        <a:lnSpc>
                          <a:spcPct val="115000"/>
                        </a:lnSpc>
                        <a:spcAft>
                          <a:spcPts val="0"/>
                        </a:spcAft>
                        <a:tabLst>
                          <a:tab pos="1386840" algn="l"/>
                        </a:tabLst>
                      </a:pPr>
                      <a:r>
                        <a:rPr lang="en-US" sz="26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600">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2600">
                          <a:effectLst/>
                          <a:latin typeface="Times New Roman" panose="02020603050405020304" pitchFamily="18" charset="0"/>
                          <a:ea typeface="Calibri" panose="020F0502020204030204" pitchFamily="34" charset="0"/>
                          <a:cs typeface="Times New Roman" panose="02020603050405020304" pitchFamily="18" charset="0"/>
                        </a:rPr>
                        <a:t>” và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trong mạch chảy của nỗi niềm nhớ mẹ.</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1-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nắng mới</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trong bài thơ gợi thời gian và không gian nỗi nhớ về mẹ của tác giả Lưu Trọng Lư</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600">
                          <a:effectLst/>
                          <a:latin typeface="Times New Roman" panose="02020603050405020304" pitchFamily="18" charset="0"/>
                          <a:ea typeface="Calibri" panose="020F0502020204030204" pitchFamily="34" charset="0"/>
                          <a:cs typeface="Times New Roman" panose="02020603050405020304" pitchFamily="18" charset="0"/>
                        </a:rPr>
                        <a:t>2- Hình ảnh “</a:t>
                      </a:r>
                      <a:r>
                        <a:rPr lang="vi-VN" sz="2600" i="1">
                          <a:effectLst/>
                          <a:latin typeface="Times New Roman" panose="02020603050405020304" pitchFamily="18" charset="0"/>
                          <a:ea typeface="Calibri" panose="020F0502020204030204" pitchFamily="34" charset="0"/>
                          <a:cs typeface="Times New Roman" panose="02020603050405020304" pitchFamily="18" charset="0"/>
                        </a:rPr>
                        <a:t>áo đỏ</a:t>
                      </a:r>
                      <a:r>
                        <a:rPr lang="vi-VN" sz="2600">
                          <a:effectLst/>
                          <a:latin typeface="Times New Roman" panose="02020603050405020304" pitchFamily="18" charset="0"/>
                          <a:ea typeface="Calibri" panose="020F0502020204030204" pitchFamily="34" charset="0"/>
                          <a:cs typeface="Times New Roman" panose="02020603050405020304" pitchFamily="18" charset="0"/>
                        </a:rPr>
                        <a:t>” ...trở thành điểm son trong nỗi nhớ về tuổi </a:t>
                      </a:r>
                      <a:r>
                        <a:rPr lang="vi-VN" sz="2600" smtClean="0">
                          <a:effectLst/>
                          <a:latin typeface="Times New Roman" panose="02020603050405020304" pitchFamily="18" charset="0"/>
                          <a:ea typeface="Calibri" panose="020F0502020204030204" pitchFamily="34" charset="0"/>
                          <a:cs typeface="Times New Roman" panose="02020603050405020304" pitchFamily="18" charset="0"/>
                        </a:rPr>
                        <a:t>thơ</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600">
                          <a:effectLst/>
                          <a:latin typeface="Times New Roman" panose="02020603050405020304" pitchFamily="18" charset="0"/>
                          <a:ea typeface="Times New Roman" panose="02020603050405020304" pitchFamily="18" charset="0"/>
                          <a:cs typeface="Times New Roman" panose="02020603050405020304" pitchFamily="18" charset="0"/>
                        </a:rPr>
                        <a:t>+ Trích thơ khổ 1,2 của bài thơ “</a:t>
                      </a:r>
                      <a:r>
                        <a:rPr lang="vi-VN" sz="2600" i="1">
                          <a:effectLst/>
                          <a:latin typeface="Times New Roman" panose="02020603050405020304" pitchFamily="18" charset="0"/>
                          <a:ea typeface="Times New Roman" panose="02020603050405020304" pitchFamily="18" charset="0"/>
                          <a:cs typeface="Times New Roman" panose="02020603050405020304" pitchFamily="18" charset="0"/>
                        </a:rPr>
                        <a:t>Nắng mới”</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600">
                          <a:solidFill>
                            <a:srgbClr val="0D0D0D"/>
                          </a:solidFill>
                          <a:effectLst/>
                          <a:latin typeface="Times New Roman" panose="02020603050405020304" pitchFamily="18" charset="0"/>
                          <a:ea typeface="MS Mincho"/>
                          <a:cs typeface="Times New Roman" panose="02020603050405020304" pitchFamily="18" charset="0"/>
                        </a:rPr>
                        <a:t>+ Trích dẫn các từ ngữ, các hình ảnh thơ  trong hai khổ thơ đầu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600">
                          <a:solidFill>
                            <a:srgbClr val="0D0D0D"/>
                          </a:solidFill>
                          <a:effectLst/>
                          <a:latin typeface="Times New Roman" panose="02020603050405020304" pitchFamily="18" charset="0"/>
                          <a:ea typeface="MS Mincho"/>
                          <a:cs typeface="Times New Roman" panose="02020603050405020304" pitchFamily="18" charset="0"/>
                        </a:rPr>
                        <a:t>      ++ Trích dẫn thơ ngoài văn bản để so sánh (</a:t>
                      </a:r>
                      <a:r>
                        <a:rPr lang="vi-VN" sz="2600" i="1">
                          <a:solidFill>
                            <a:srgbClr val="0D0D0D"/>
                          </a:solidFill>
                          <a:effectLst/>
                          <a:latin typeface="Times New Roman" panose="02020603050405020304" pitchFamily="18" charset="0"/>
                          <a:ea typeface="MS Mincho"/>
                          <a:cs typeface="Times New Roman" panose="02020603050405020304" pitchFamily="18" charset="0"/>
                        </a:rPr>
                        <a:t>Hoa lạnh chiều thưa sương xuống dần- Thơ duyên, </a:t>
                      </a:r>
                      <a:r>
                        <a:rPr lang="vi-VN" sz="2600">
                          <a:solidFill>
                            <a:srgbClr val="0D0D0D"/>
                          </a:solidFill>
                          <a:effectLst/>
                          <a:latin typeface="Times New Roman" panose="02020603050405020304" pitchFamily="18" charset="0"/>
                          <a:ea typeface="MS Mincho"/>
                          <a:cs typeface="Times New Roman" panose="02020603050405020304" pitchFamily="18" charset="0"/>
                        </a:rPr>
                        <a:t>Xuân Diệu)</a:t>
                      </a:r>
                      <a:endParaRPr lang="en-GB" sz="2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barn(inVertical)">
                                      <p:cBhvr>
                                        <p:cTn id="15" dur="500"/>
                                        <p:tgtEl>
                                          <p:spTgt spid="27"/>
                                        </p:tgtEl>
                                      </p:cBhvr>
                                    </p:animEffect>
                                  </p:childTnLst>
                                </p:cTn>
                              </p:par>
                              <p:par>
                                <p:cTn id="16" presetID="16" presetClass="entr" presetSubtype="21"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7"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2000" y="71485"/>
            <a:ext cx="11057477" cy="5624326"/>
          </a:xfrm>
          <a:prstGeom prst="rect">
            <a:avLst/>
          </a:prstGeom>
        </p:spPr>
      </p:pic>
      <p:graphicFrame>
        <p:nvGraphicFramePr>
          <p:cNvPr id="26" name="Table 25"/>
          <p:cNvGraphicFramePr>
            <a:graphicFrameLocks noGrp="1"/>
          </p:cNvGraphicFramePr>
          <p:nvPr>
            <p:extLst>
              <p:ext uri="{D42A27DB-BD31-4B8C-83A1-F6EECF244321}">
                <p14:modId xmlns:p14="http://schemas.microsoft.com/office/powerpoint/2010/main" val="3938671908"/>
              </p:ext>
            </p:extLst>
          </p:nvPr>
        </p:nvGraphicFramePr>
        <p:xfrm>
          <a:off x="1219200" y="458410"/>
          <a:ext cx="10088387" cy="4850476"/>
        </p:xfrm>
        <a:graphic>
          <a:graphicData uri="http://schemas.openxmlformats.org/drawingml/2006/table">
            <a:tbl>
              <a:tblPr firstRow="1" firstCol="1" bandRow="1"/>
              <a:tblGrid>
                <a:gridCol w="1371601"/>
                <a:gridCol w="8716786"/>
              </a:tblGrid>
              <a:tr h="4850476">
                <a:tc>
                  <a:txBody>
                    <a:bodyPr/>
                    <a:lstStyle/>
                    <a:p>
                      <a:pPr algn="ctr">
                        <a:lnSpc>
                          <a:spcPct val="115000"/>
                        </a:lnSpc>
                        <a:spcAft>
                          <a:spcPts val="0"/>
                        </a:spcAft>
                        <a:tabLst>
                          <a:tab pos="1386840" algn="l"/>
                        </a:tabLst>
                      </a:pPr>
                      <a:endPar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endPar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2400" b="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Cách thức trích dẫn và phân tích bằng chứng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1386840" algn="l"/>
                        </a:tabLs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 Cách phân tích bằng chứng toàn diện cả về phương diện nội dung (ngữ nghĩa, thông điệp) và cách thức thể hiện (hình ảnh, từ ngữ, giọng điệu)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Ví dụ 1: phân tích cụ thể, chi tiết, chú trọng cắt nghĩa, lí giải:</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i="1">
                          <a:solidFill>
                            <a:srgbClr val="0D0D0D"/>
                          </a:solidFill>
                          <a:effectLst/>
                          <a:latin typeface="Times New Roman" panose="02020603050405020304" pitchFamily="18" charset="0"/>
                          <a:ea typeface="MS Mincho"/>
                          <a:cs typeface="Times New Roman" panose="02020603050405020304" pitchFamily="18" charset="0"/>
                        </a:rPr>
                        <a:t>Hai chữ “nắng mới” vừa ghi nhận một thời điểm đặc biệt trên dòng chảy thời gian, vừa diễn tả không gian. Cái nắng đầu mùa, mỗi năm chỉ có một lần, báo hiệu đã hết những ngày tháng lạnh ẩm....mông lung đến thế.</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Ví dụ 2</a:t>
                      </a:r>
                      <a:r>
                        <a:rPr lang="vi-VN" sz="2400" i="1">
                          <a:solidFill>
                            <a:srgbClr val="0D0D0D"/>
                          </a:solidFill>
                          <a:effectLst/>
                          <a:latin typeface="Times New Roman" panose="02020603050405020304" pitchFamily="18" charset="0"/>
                          <a:ea typeface="MS Mincho"/>
                          <a:cs typeface="Times New Roman" panose="02020603050405020304" pitchFamily="18" charset="0"/>
                        </a:rPr>
                        <a:t>: </a:t>
                      </a:r>
                      <a:r>
                        <a:rPr lang="vi-VN" sz="2400">
                          <a:solidFill>
                            <a:srgbClr val="0D0D0D"/>
                          </a:solidFill>
                          <a:effectLst/>
                          <a:latin typeface="Times New Roman" panose="02020603050405020304" pitchFamily="18" charset="0"/>
                          <a:ea typeface="MS Mincho"/>
                          <a:cs typeface="Times New Roman" panose="02020603050405020304" pitchFamily="18" charset="0"/>
                        </a:rPr>
                        <a:t>Phân tích làm rõ nét đặc sắc của hình ảnh </a:t>
                      </a:r>
                      <a:r>
                        <a:rPr lang="vi-VN" sz="2400" i="1">
                          <a:solidFill>
                            <a:srgbClr val="0D0D0D"/>
                          </a:solidFill>
                          <a:effectLst/>
                          <a:latin typeface="Times New Roman" panose="02020603050405020304" pitchFamily="18" charset="0"/>
                          <a:ea typeface="MS Mincho"/>
                          <a:cs typeface="Times New Roman" panose="02020603050405020304" pitchFamily="18" charset="0"/>
                        </a:rPr>
                        <a:t>“áo đỏ”</a:t>
                      </a:r>
                      <a:r>
                        <a:rPr lang="vi-VN" sz="2400">
                          <a:solidFill>
                            <a:srgbClr val="0D0D0D"/>
                          </a:solidFill>
                          <a:effectLst/>
                          <a:latin typeface="Times New Roman" panose="02020603050405020304" pitchFamily="18" charset="0"/>
                          <a:ea typeface="MS Mincho"/>
                          <a:cs typeface="Times New Roman" panose="02020603050405020304" pitchFamily="18" charset="0"/>
                        </a:rPr>
                        <a:t> trong bài thơ gợi nỗi nhớ về mẹ của tác giả Lưu Trọng Lư.</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solidFill>
                            <a:srgbClr val="0D0D0D"/>
                          </a:solidFill>
                          <a:effectLst/>
                          <a:latin typeface="Times New Roman" panose="02020603050405020304" pitchFamily="18" charset="0"/>
                          <a:ea typeface="MS Mincho"/>
                          <a:cs typeface="Times New Roman" panose="02020603050405020304" pitchFamily="18" charset="0"/>
                        </a:rPr>
                        <a:t>+ So sánh, liên hệ với các tác giả khác nhấn mạnh giá trị tác phẩm. </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9270" marR="292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046968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4" name="Group 5"/>
          <p:cNvGrpSpPr/>
          <p:nvPr/>
        </p:nvGrpSpPr>
        <p:grpSpPr>
          <a:xfrm>
            <a:off x="9637315" y="5425283"/>
            <a:ext cx="330200" cy="330200"/>
            <a:chOff x="0" y="0"/>
            <a:chExt cx="6350000" cy="6350000"/>
          </a:xfrm>
        </p:grpSpPr>
        <p:sp>
          <p:nvSpPr>
            <p:cNvPr id="5"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6" name="Group 7"/>
          <p:cNvGrpSpPr/>
          <p:nvPr/>
        </p:nvGrpSpPr>
        <p:grpSpPr>
          <a:xfrm>
            <a:off x="8606565" y="5085264"/>
            <a:ext cx="207735" cy="207735"/>
            <a:chOff x="0" y="0"/>
            <a:chExt cx="6350000" cy="6350000"/>
          </a:xfrm>
        </p:grpSpPr>
        <p:sp>
          <p:nvSpPr>
            <p:cNvPr id="7"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8" name="Group 9"/>
          <p:cNvGrpSpPr/>
          <p:nvPr/>
        </p:nvGrpSpPr>
        <p:grpSpPr>
          <a:xfrm>
            <a:off x="5363058" y="5353637"/>
            <a:ext cx="235101" cy="235101"/>
            <a:chOff x="0" y="0"/>
            <a:chExt cx="6350000" cy="6350000"/>
          </a:xfrm>
        </p:grpSpPr>
        <p:sp>
          <p:nvSpPr>
            <p:cNvPr id="9"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0" name="Group 11"/>
          <p:cNvGrpSpPr/>
          <p:nvPr/>
        </p:nvGrpSpPr>
        <p:grpSpPr>
          <a:xfrm>
            <a:off x="11551110" y="4286820"/>
            <a:ext cx="268967" cy="268967"/>
            <a:chOff x="0" y="0"/>
            <a:chExt cx="6350000" cy="6350000"/>
          </a:xfrm>
        </p:grpSpPr>
        <p:sp>
          <p:nvSpPr>
            <p:cNvPr id="11"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2" name="Group 16"/>
          <p:cNvGrpSpPr/>
          <p:nvPr/>
        </p:nvGrpSpPr>
        <p:grpSpPr>
          <a:xfrm>
            <a:off x="701112" y="4979733"/>
            <a:ext cx="165100" cy="165100"/>
            <a:chOff x="0" y="0"/>
            <a:chExt cx="6350000" cy="6350000"/>
          </a:xfrm>
        </p:grpSpPr>
        <p:sp>
          <p:nvSpPr>
            <p:cNvPr id="13"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4" name="Group 18"/>
          <p:cNvGrpSpPr/>
          <p:nvPr/>
        </p:nvGrpSpPr>
        <p:grpSpPr>
          <a:xfrm>
            <a:off x="3177303" y="5245100"/>
            <a:ext cx="165100" cy="165100"/>
            <a:chOff x="0" y="0"/>
            <a:chExt cx="6350000" cy="6350000"/>
          </a:xfrm>
        </p:grpSpPr>
        <p:sp>
          <p:nvSpPr>
            <p:cNvPr id="15"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6" name="Group 20"/>
          <p:cNvGrpSpPr/>
          <p:nvPr/>
        </p:nvGrpSpPr>
        <p:grpSpPr>
          <a:xfrm>
            <a:off x="6022900" y="5002714"/>
            <a:ext cx="165100" cy="165100"/>
            <a:chOff x="0" y="0"/>
            <a:chExt cx="6350000" cy="6350000"/>
          </a:xfrm>
        </p:grpSpPr>
        <p:sp>
          <p:nvSpPr>
            <p:cNvPr id="17"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8" name="Group 22"/>
          <p:cNvGrpSpPr/>
          <p:nvPr/>
        </p:nvGrpSpPr>
        <p:grpSpPr>
          <a:xfrm>
            <a:off x="10697862" y="4993851"/>
            <a:ext cx="165100" cy="165100"/>
            <a:chOff x="0" y="0"/>
            <a:chExt cx="6350000" cy="6350000"/>
          </a:xfrm>
        </p:grpSpPr>
        <p:sp>
          <p:nvSpPr>
            <p:cNvPr id="19"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20"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21"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2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4"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6"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7"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8"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34"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35" name="Google Shape;231;p28"/>
          <p:cNvSpPr/>
          <p:nvPr/>
        </p:nvSpPr>
        <p:spPr>
          <a:xfrm>
            <a:off x="4252472" y="876564"/>
            <a:ext cx="6826116" cy="4183160"/>
          </a:xfrm>
          <a:prstGeom prst="cloudCallout">
            <a:avLst>
              <a:gd name="adj1" fmla="val -54751"/>
              <a:gd name="adj2" fmla="val -3368"/>
            </a:avLst>
          </a:prstGeom>
          <a:solidFill>
            <a:srgbClr val="FFC000">
              <a:alpha val="57647"/>
            </a:srgb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6" name="Rectangle 35"/>
          <p:cNvSpPr/>
          <p:nvPr/>
        </p:nvSpPr>
        <p:spPr>
          <a:xfrm>
            <a:off x="5008581" y="1820891"/>
            <a:ext cx="5313898" cy="2164119"/>
          </a:xfrm>
          <a:prstGeom prst="rect">
            <a:avLst/>
          </a:prstGeom>
          <a:noFill/>
        </p:spPr>
        <p:txBody>
          <a:bodyPr wrap="square" lIns="60960" tIns="30480" rIns="60960" bIns="30480">
            <a:spAutoFit/>
          </a:bodyPr>
          <a:lstStyle/>
          <a:p>
            <a:pPr algn="ctr">
              <a:lnSpc>
                <a:spcPct val="150000"/>
              </a:lnSpc>
            </a:pPr>
            <a:r>
              <a:rPr lang="vi-VN" sz="4800" b="1">
                <a:ln w="0"/>
                <a:effectLst>
                  <a:reflection blurRad="6350" stA="53000" endA="300" endPos="35500" dir="5400000" sy="-90000" algn="bl" rotWithShape="0"/>
                </a:effectLst>
                <a:latin typeface="Palatino Linotype" panose="02040502050505030304" pitchFamily="18" charset="0"/>
                <a:ea typeface="Montserrat"/>
              </a:rPr>
              <a:t>HOẠT ĐỘNG 1 KHỞI ĐỘNG</a:t>
            </a:r>
            <a:endParaRPr lang="en-GB" sz="4800" b="1">
              <a:ln w="0"/>
              <a:effectLst>
                <a:reflection blurRad="6350" stA="53000" endA="300" endPos="35500" dir="5400000" sy="-90000" algn="bl" rotWithShape="0"/>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846835" y="57782"/>
            <a:ext cx="4681592" cy="832075"/>
          </a:xfrm>
          <a:prstGeom prst="rect">
            <a:avLst/>
          </a:prstGeom>
          <a:noFill/>
          <a:ln>
            <a:noFill/>
          </a:ln>
        </p:spPr>
      </p:pic>
      <p:sp>
        <p:nvSpPr>
          <p:cNvPr id="25" name="Rectangle 24"/>
          <p:cNvSpPr/>
          <p:nvPr/>
        </p:nvSpPr>
        <p:spPr>
          <a:xfrm>
            <a:off x="4542701" y="119876"/>
            <a:ext cx="3491661" cy="707886"/>
          </a:xfrm>
          <a:prstGeom prst="rect">
            <a:avLst/>
          </a:prstGeom>
          <a:noFill/>
        </p:spPr>
        <p:txBody>
          <a:bodyPr wrap="none" lIns="91440" tIns="45720" rIns="91440" bIns="45720">
            <a:spAutoFit/>
          </a:bodyPr>
          <a:lstStyle/>
          <a:p>
            <a:pPr algn="ctr"/>
            <a:r>
              <a:rPr lang="vi-VN" sz="4000" b="1">
                <a:solidFill>
                  <a:schemeClr val="bg1"/>
                </a:solidFill>
                <a:latin typeface="+mj-lt"/>
              </a:rPr>
              <a:t>b</a:t>
            </a:r>
            <a:r>
              <a:rPr lang="vi-VN" sz="4000" b="1" smtClean="0">
                <a:solidFill>
                  <a:schemeClr val="bg1"/>
                </a:solidFill>
                <a:latin typeface="+mj-lt"/>
              </a:rPr>
              <a:t>. </a:t>
            </a:r>
            <a:r>
              <a:rPr lang="vi-VN" sz="4000" b="1">
                <a:solidFill>
                  <a:schemeClr val="bg1"/>
                </a:solidFill>
                <a:latin typeface="+mj-lt"/>
              </a:rPr>
              <a:t>Luận điểm </a:t>
            </a:r>
            <a:r>
              <a:rPr lang="vi-VN" sz="4000" b="1" smtClean="0">
                <a:solidFill>
                  <a:schemeClr val="bg1"/>
                </a:solidFill>
                <a:latin typeface="+mj-lt"/>
              </a:rPr>
              <a:t>2</a:t>
            </a:r>
            <a:endParaRPr lang="en-GB" sz="4000" b="1">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8418" y="953732"/>
            <a:ext cx="11674981" cy="5370867"/>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1119406803"/>
              </p:ext>
            </p:extLst>
          </p:nvPr>
        </p:nvGraphicFramePr>
        <p:xfrm>
          <a:off x="710413" y="1248842"/>
          <a:ext cx="10741096" cy="4907280"/>
        </p:xfrm>
        <a:graphic>
          <a:graphicData uri="http://schemas.openxmlformats.org/drawingml/2006/table">
            <a:tbl>
              <a:tblPr firstRow="1" firstCol="1" bandRow="1"/>
              <a:tblGrid>
                <a:gridCol w="2108987"/>
                <a:gridCol w="5051086"/>
                <a:gridCol w="3581023"/>
              </a:tblGrid>
              <a:tr h="228649">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98477">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Vẻ đẹp và sức gợi của hình ảnh “</a:t>
                      </a:r>
                      <a:r>
                        <a:rPr lang="vi-VN" sz="2800" i="1">
                          <a:effectLst/>
                          <a:latin typeface="Times New Roman" panose="02020603050405020304" pitchFamily="18" charset="0"/>
                          <a:ea typeface="Calibri" panose="020F0502020204030204" pitchFamily="34" charset="0"/>
                          <a:cs typeface="Times New Roman" panose="02020603050405020304" pitchFamily="18" charset="0"/>
                        </a:rPr>
                        <a:t>nét cười đen nhánh</a:t>
                      </a:r>
                      <a:r>
                        <a:rPr lang="vi-VN" sz="2800">
                          <a:effectLst/>
                          <a:latin typeface="Times New Roman" panose="02020603050405020304" pitchFamily="18" charset="0"/>
                          <a:ea typeface="Calibri" panose="020F0502020204030204" pitchFamily="34" charset="0"/>
                          <a:cs typeface="Times New Roman" panose="02020603050405020304" pitchFamily="18" charset="0"/>
                        </a:rPr>
                        <a:t>” làm sắc nét thêm hình ảnh mẹ - tâm điểm của nỗi nhớ.</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Chi tiết ấn tượng nhất trong “</a:t>
                      </a:r>
                      <a:r>
                        <a:rPr lang="vi-VN" sz="3200" i="1">
                          <a:effectLst/>
                          <a:latin typeface="Times New Roman" panose="02020603050405020304" pitchFamily="18" charset="0"/>
                          <a:ea typeface="Times New Roman" panose="02020603050405020304" pitchFamily="18" charset="0"/>
                          <a:cs typeface="Times New Roman" panose="02020603050405020304" pitchFamily="18" charset="0"/>
                        </a:rPr>
                        <a:t>Nắng mới” </a:t>
                      </a: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là nét cười đen nhánh của người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3200">
                          <a:effectLst/>
                          <a:latin typeface="Times New Roman" panose="02020603050405020304" pitchFamily="18" charset="0"/>
                          <a:ea typeface="Times New Roman" panose="02020603050405020304" pitchFamily="18" charset="0"/>
                          <a:cs typeface="Times New Roman" panose="02020603050405020304" pitchFamily="18" charset="0"/>
                        </a:rPr>
                        <a:t>- Khuôn mặt, nét cười... trở thành một thời gian, không gian nghệ thuật ám ảnh không tách rời hình ảnh người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thơ khổ 3 bài thơ</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từ ngữ, hình ảnh đặc sắc trong khổ thơ để phân tích.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r>
                        <a:rPr lang="vi-VN" sz="2800">
                          <a:solidFill>
                            <a:srgbClr val="0D0D0D"/>
                          </a:solidFill>
                          <a:effectLst/>
                          <a:latin typeface="Times New Roman" panose="02020603050405020304" pitchFamily="18" charset="0"/>
                          <a:ea typeface="MS Mincho"/>
                          <a:cs typeface="Times New Roman" panose="02020603050405020304" pitchFamily="18" charset="0"/>
                        </a:rPr>
                        <a:t>+ Trích dẫn thơ ngoài văn bản để so sánh (</a:t>
                      </a:r>
                      <a:r>
                        <a:rPr lang="vi-VN" sz="2800" i="1">
                          <a:solidFill>
                            <a:srgbClr val="0D0D0D"/>
                          </a:solidFill>
                          <a:effectLst/>
                          <a:latin typeface="Times New Roman" panose="02020603050405020304" pitchFamily="18" charset="0"/>
                          <a:ea typeface="MS Mincho"/>
                          <a:cs typeface="Times New Roman" panose="02020603050405020304" pitchFamily="18" charset="0"/>
                        </a:rPr>
                        <a:t>Bên kia sông Đuống</a:t>
                      </a:r>
                      <a:r>
                        <a:rPr lang="vi-VN" sz="2800">
                          <a:solidFill>
                            <a:srgbClr val="0D0D0D"/>
                          </a:solidFill>
                          <a:effectLst/>
                          <a:latin typeface="Times New Roman" panose="02020603050405020304" pitchFamily="18" charset="0"/>
                          <a:ea typeface="MS Mincho"/>
                          <a:cs typeface="Times New Roman" panose="02020603050405020304" pitchFamily="18" charset="0"/>
                        </a:rPr>
                        <a:t>, ca dao)</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96071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circle(in)">
                                      <p:cBhvr>
                                        <p:cTn id="7" dur="2000"/>
                                        <p:tgtEl>
                                          <p:spTgt spid="25"/>
                                        </p:tgtEl>
                                      </p:cBhvr>
                                    </p:animEffect>
                                  </p:childTnLst>
                                </p:cTn>
                              </p:par>
                              <p:par>
                                <p:cTn id="8" presetID="6" presetClass="entr" presetSubtype="16"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circle(in)">
                                      <p:cBhvr>
                                        <p:cTn id="10" dur="20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barn(inVertical)">
                                      <p:cBhvr>
                                        <p:cTn id="15" dur="500"/>
                                        <p:tgtEl>
                                          <p:spTgt spid="28"/>
                                        </p:tgtEl>
                                      </p:cBhvr>
                                    </p:animEffect>
                                  </p:childTnLst>
                                </p:cTn>
                              </p:par>
                              <p:par>
                                <p:cTn id="16" presetID="16" presetClass="entr" presetSubtype="21"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barn(inVertical)">
                                      <p:cBhvr>
                                        <p:cTn id="1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7"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320082" y="361201"/>
            <a:ext cx="7645400" cy="4518868"/>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2239450906"/>
              </p:ext>
            </p:extLst>
          </p:nvPr>
        </p:nvGraphicFramePr>
        <p:xfrm>
          <a:off x="2650280" y="634365"/>
          <a:ext cx="6987771" cy="3925824"/>
        </p:xfrm>
        <a:graphic>
          <a:graphicData uri="http://schemas.openxmlformats.org/drawingml/2006/table">
            <a:tbl>
              <a:tblPr firstRow="1" firstCol="1" bandRow="1"/>
              <a:tblGrid>
                <a:gridCol w="2148462"/>
                <a:gridCol w="2509624"/>
                <a:gridCol w="2329685"/>
              </a:tblGrid>
              <a:tr h="15299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4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338665">
                <a:tc>
                  <a:txBody>
                    <a:bodyPr/>
                    <a:lstStyle/>
                    <a:p>
                      <a:pPr algn="just">
                        <a:lnSpc>
                          <a:spcPct val="115000"/>
                        </a:lnSpc>
                        <a:spcAft>
                          <a:spcPts val="0"/>
                        </a:spcAft>
                        <a:tabLst>
                          <a:tab pos="1386840" algn="l"/>
                        </a:tabLst>
                      </a:pPr>
                      <a:endPar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tabLst>
                          <a:tab pos="1386840" algn="l"/>
                        </a:tabLst>
                      </a:pPr>
                      <a:endPar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tabLst>
                          <a:tab pos="1386840" algn="l"/>
                        </a:tabLst>
                      </a:pPr>
                      <a:r>
                        <a:rPr lang="vi-VN" sz="2800" b="1" smtClean="0">
                          <a:effectLst/>
                          <a:latin typeface="Times New Roman" panose="02020603050405020304" pitchFamily="18" charset="0"/>
                          <a:ea typeface="Times New Roman" panose="02020603050405020304" pitchFamily="18" charset="0"/>
                          <a:cs typeface="Times New Roman" panose="02020603050405020304" pitchFamily="18" charset="0"/>
                        </a:rPr>
                        <a:t>Cách </a:t>
                      </a: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thức lập luận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800">
                          <a:solidFill>
                            <a:srgbClr val="0D0D0D"/>
                          </a:solidFill>
                          <a:effectLst/>
                          <a:latin typeface="Times New Roman" panose="02020603050405020304" pitchFamily="18" charset="0"/>
                          <a:ea typeface="MS Mincho"/>
                          <a:cs typeface="Times New Roman" panose="02020603050405020304" pitchFamily="18" charset="0"/>
                        </a:rPr>
                        <a:t>- Phân tích gắn với tưởng tượng, liên tưởng (đoạn văn phân tích khổ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solidFill>
                            <a:srgbClr val="0D0D0D"/>
                          </a:solidFill>
                          <a:effectLst/>
                          <a:latin typeface="Times New Roman" panose="02020603050405020304" pitchFamily="18" charset="0"/>
                          <a:ea typeface="MS Mincho"/>
                          <a:cs typeface="Times New Roman" panose="02020603050405020304" pitchFamily="18" charset="0"/>
                        </a:rPr>
                        <a:t>- So sánh, đối chiếu với các tác giả khác viết cùng đề tài để tìm ra nét đặc sắc trong hình ảnh thơ của Lưu Trọng Lư.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9888" marR="49888"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577419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3505200" y="88989"/>
            <a:ext cx="4681592" cy="832075"/>
          </a:xfrm>
          <a:prstGeom prst="rect">
            <a:avLst/>
          </a:prstGeom>
          <a:noFill/>
          <a:ln>
            <a:noFill/>
          </a:ln>
        </p:spPr>
      </p:pic>
      <p:sp>
        <p:nvSpPr>
          <p:cNvPr id="25" name="Rectangle 24"/>
          <p:cNvSpPr/>
          <p:nvPr/>
        </p:nvSpPr>
        <p:spPr>
          <a:xfrm>
            <a:off x="4108382" y="20021"/>
            <a:ext cx="3759363" cy="769441"/>
          </a:xfrm>
          <a:prstGeom prst="rect">
            <a:avLst/>
          </a:prstGeom>
          <a:noFill/>
        </p:spPr>
        <p:txBody>
          <a:bodyPr wrap="none" lIns="91440" tIns="45720" rIns="91440" bIns="45720">
            <a:spAutoFit/>
          </a:bodyPr>
          <a:lstStyle/>
          <a:p>
            <a:pPr algn="ctr"/>
            <a:r>
              <a:rPr lang="vi-VN" sz="4400" b="1">
                <a:solidFill>
                  <a:schemeClr val="bg1"/>
                </a:solidFill>
                <a:latin typeface="+mj-lt"/>
              </a:rPr>
              <a:t>c</a:t>
            </a:r>
            <a:r>
              <a:rPr lang="vi-VN" sz="4400" b="1" smtClean="0">
                <a:solidFill>
                  <a:schemeClr val="bg1"/>
                </a:solidFill>
                <a:latin typeface="+mj-lt"/>
              </a:rPr>
              <a:t>. </a:t>
            </a:r>
            <a:r>
              <a:rPr lang="vi-VN" sz="4400" b="1">
                <a:solidFill>
                  <a:schemeClr val="bg1"/>
                </a:solidFill>
                <a:latin typeface="+mj-lt"/>
              </a:rPr>
              <a:t>Luận điểm </a:t>
            </a:r>
            <a:r>
              <a:rPr lang="vi-VN" sz="4400" b="1" smtClean="0">
                <a:solidFill>
                  <a:schemeClr val="bg1"/>
                </a:solidFill>
                <a:latin typeface="+mj-lt"/>
              </a:rPr>
              <a:t>3</a:t>
            </a:r>
            <a:endParaRPr lang="en-GB" sz="4400" b="1">
              <a:ln w="0"/>
              <a:solidFill>
                <a:schemeClr val="bg1"/>
              </a:solidFill>
              <a:effectLst>
                <a:outerShdw blurRad="38100" dist="38100" dir="2700000" algn="tl">
                  <a:srgbClr val="000000">
                    <a:alpha val="43137"/>
                  </a:srgbClr>
                </a:outerShdw>
                <a:reflection blurRad="6350" stA="53000" endA="300" endPos="35500" dir="5400000" sy="-90000" algn="bl" rotWithShape="0"/>
              </a:effectLst>
              <a:latin typeface="+mj-lt"/>
            </a:endParaRPr>
          </a:p>
        </p:txBody>
      </p:sp>
      <p:pic>
        <p:nvPicPr>
          <p:cNvPr id="27" name="Picture 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381000" y="953733"/>
            <a:ext cx="11438477" cy="4742078"/>
          </a:xfrm>
          <a:prstGeom prst="rect">
            <a:avLst/>
          </a:prstGeom>
        </p:spPr>
      </p:pic>
      <p:graphicFrame>
        <p:nvGraphicFramePr>
          <p:cNvPr id="28" name="Table 27"/>
          <p:cNvGraphicFramePr>
            <a:graphicFrameLocks noGrp="1"/>
          </p:cNvGraphicFramePr>
          <p:nvPr>
            <p:extLst>
              <p:ext uri="{D42A27DB-BD31-4B8C-83A1-F6EECF244321}">
                <p14:modId xmlns:p14="http://schemas.microsoft.com/office/powerpoint/2010/main" val="3137080463"/>
              </p:ext>
            </p:extLst>
          </p:nvPr>
        </p:nvGraphicFramePr>
        <p:xfrm>
          <a:off x="776439" y="1312781"/>
          <a:ext cx="10628272" cy="3925824"/>
        </p:xfrm>
        <a:graphic>
          <a:graphicData uri="http://schemas.openxmlformats.org/drawingml/2006/table">
            <a:tbl>
              <a:tblPr firstRow="1" firstCol="1" bandRow="1"/>
              <a:tblGrid>
                <a:gridCol w="2720043"/>
                <a:gridCol w="4364821"/>
                <a:gridCol w="3543408"/>
              </a:tblGrid>
              <a:tr h="0">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Luận điểm 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Lí lẽ</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1386840" algn="l"/>
                        </a:tabLst>
                      </a:pPr>
                      <a:r>
                        <a:rPr lang="vi-VN" sz="2800" b="1">
                          <a:effectLst/>
                          <a:latin typeface="Times New Roman" panose="02020603050405020304" pitchFamily="18" charset="0"/>
                          <a:ea typeface="Times New Roman" panose="02020603050405020304" pitchFamily="18" charset="0"/>
                          <a:cs typeface="Times New Roman" panose="02020603050405020304" pitchFamily="18" charset="0"/>
                        </a:rPr>
                        <a:t>Bằng chứng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68666">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Liên hệ, kết nối về chủ đề bài thơ (nỗi niềm thương nhớ mẹ).</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 Nhớ mẹ luôn là tình cảm thiêng liêng, gần gũi của những người con hiếu nghĩa, đa cảm</a:t>
                      </a:r>
                      <a:r>
                        <a:rPr lang="vi-VN" sz="2800" smtClean="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MS Mincho"/>
                          <a:cs typeface="Times New Roman" panose="02020603050405020304" pitchFamily="18" charset="0"/>
                        </a:rPr>
                        <a:t>+ Trích dẫn thơ ngoài văn bản để so sánh (Bài thơ</a:t>
                      </a:r>
                      <a:r>
                        <a:rPr lang="vi-VN" sz="2800" i="1">
                          <a:effectLst/>
                          <a:latin typeface="Times New Roman" panose="02020603050405020304" pitchFamily="18" charset="0"/>
                          <a:ea typeface="MS Mincho"/>
                          <a:cs typeface="Times New Roman" panose="02020603050405020304" pitchFamily="18" charset="0"/>
                        </a:rPr>
                        <a:t> Chiếc rổ may</a:t>
                      </a:r>
                      <a:r>
                        <a:rPr lang="vi-VN" sz="2800">
                          <a:effectLst/>
                          <a:latin typeface="Times New Roman" panose="02020603050405020304" pitchFamily="18" charset="0"/>
                          <a:ea typeface="MS Mincho"/>
                          <a:cs typeface="Times New Roman" panose="02020603050405020304" pitchFamily="18" charset="0"/>
                        </a:rPr>
                        <a:t> của Tế Hanh)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just">
                        <a:lnSpc>
                          <a:spcPct val="115000"/>
                        </a:lnSpc>
                        <a:spcAft>
                          <a:spcPts val="0"/>
                        </a:spcAft>
                        <a:tabLst>
                          <a:tab pos="1386840" algn="l"/>
                        </a:tabLst>
                      </a:pPr>
                      <a:r>
                        <a:rPr lang="vi-VN" sz="2800">
                          <a:effectLst/>
                          <a:latin typeface="Times New Roman" panose="02020603050405020304" pitchFamily="18" charset="0"/>
                          <a:ea typeface="Times New Roman" panose="02020603050405020304" pitchFamily="18" charset="0"/>
                          <a:cs typeface="Times New Roman" panose="02020603050405020304" pitchFamily="18" charset="0"/>
                        </a:rPr>
                        <a:t>Cách thức lập luận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algn="just">
                        <a:lnSpc>
                          <a:spcPct val="115000"/>
                        </a:lnSpc>
                        <a:spcAft>
                          <a:spcPts val="0"/>
                        </a:spcAft>
                      </a:pPr>
                      <a:r>
                        <a:rPr lang="vi-VN" sz="2800">
                          <a:effectLst/>
                          <a:latin typeface="Times New Roman" panose="02020603050405020304" pitchFamily="18" charset="0"/>
                          <a:ea typeface="MS Mincho"/>
                          <a:cs typeface="Times New Roman" panose="02020603050405020304" pitchFamily="18" charset="0"/>
                        </a:rPr>
                        <a:t>- So sánh, đối chiếu để tìm ra nét đặc sắc trong chủ đề, cách thể hiện chủ đề của bài thơ: Nỗi niềm nhớ thương mẹ của Lưu Trọng Lư trong </a:t>
                      </a:r>
                      <a:r>
                        <a:rPr lang="vi-VN" sz="2800" i="1">
                          <a:effectLst/>
                          <a:latin typeface="Times New Roman" panose="02020603050405020304" pitchFamily="18" charset="0"/>
                          <a:ea typeface="MS Mincho"/>
                          <a:cs typeface="Times New Roman" panose="02020603050405020304" pitchFamily="18" charset="0"/>
                        </a:rPr>
                        <a:t>Nắng </a:t>
                      </a:r>
                      <a:r>
                        <a:rPr lang="vi-VN" sz="2800" i="1" smtClean="0">
                          <a:effectLst/>
                          <a:latin typeface="Times New Roman" panose="02020603050405020304" pitchFamily="18" charset="0"/>
                          <a:ea typeface="MS Mincho"/>
                          <a:cs typeface="Times New Roman" panose="02020603050405020304" pitchFamily="18" charset="0"/>
                        </a:rPr>
                        <a:t>mới</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r>
            </a:tbl>
          </a:graphicData>
        </a:graphic>
      </p:graphicFrame>
    </p:spTree>
    <p:extLst>
      <p:ext uri="{BB962C8B-B14F-4D97-AF65-F5344CB8AC3E}">
        <p14:creationId xmlns:p14="http://schemas.microsoft.com/office/powerpoint/2010/main" val="575306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par>
                                <p:cTn id="8" presetID="16" presetClass="entr" presetSubtype="21"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9" name="Picture 2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040" y="22306"/>
            <a:ext cx="12186960" cy="6835694"/>
          </a:xfrm>
          <a:prstGeom prst="rect">
            <a:avLst/>
          </a:prstGeom>
        </p:spPr>
      </p:pic>
      <p:sp>
        <p:nvSpPr>
          <p:cNvPr id="30" name="Rectangle 29">
            <a:extLst>
              <a:ext uri="{FF2B5EF4-FFF2-40B4-BE49-F238E27FC236}">
                <a16:creationId xmlns:a16="http://schemas.microsoft.com/office/drawing/2014/main" xmlns="" id="{407E3729-BB04-4D5C-BB93-FBA119F07B39}"/>
              </a:ext>
            </a:extLst>
          </p:cNvPr>
          <p:cNvSpPr/>
          <p:nvPr/>
        </p:nvSpPr>
        <p:spPr>
          <a:xfrm>
            <a:off x="769503" y="591668"/>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2" name="Rectangle 31"/>
          <p:cNvSpPr/>
          <p:nvPr/>
        </p:nvSpPr>
        <p:spPr>
          <a:xfrm>
            <a:off x="1216706" y="1462631"/>
            <a:ext cx="9941849" cy="3785652"/>
          </a:xfrm>
          <a:prstGeom prst="rect">
            <a:avLst/>
          </a:prstGeom>
        </p:spPr>
        <p:txBody>
          <a:bodyPr wrap="square">
            <a:spAutoFit/>
          </a:bodyPr>
          <a:lstStyle/>
          <a:p>
            <a:pPr algn="ctr"/>
            <a:r>
              <a:rPr lang="vi-VN" sz="6000" b="1">
                <a:solidFill>
                  <a:schemeClr val="bg1"/>
                </a:solidFill>
                <a:latin typeface="+mj-lt"/>
              </a:rPr>
              <a:t> </a:t>
            </a:r>
            <a:r>
              <a:rPr lang="vi-VN" sz="6000" b="1" smtClean="0">
                <a:solidFill>
                  <a:schemeClr val="bg1"/>
                </a:solidFill>
                <a:latin typeface="+mj-lt"/>
              </a:rPr>
              <a:t>BẢNG </a:t>
            </a:r>
            <a:r>
              <a:rPr lang="vi-VN" sz="6000" b="1">
                <a:solidFill>
                  <a:schemeClr val="bg1"/>
                </a:solidFill>
                <a:latin typeface="+mj-lt"/>
              </a:rPr>
              <a:t>KIỂM ĐÁNH GIÁ SẢN PHẨM TRÌNH BÀY NỘI DUNG THẢO LUẬN CỦA CÁC NHÓM</a:t>
            </a:r>
            <a:endParaRPr lang="en-GB" sz="6000">
              <a:solidFill>
                <a:schemeClr val="bg1"/>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2">
                                            <p:txEl>
                                              <p:pRg st="0" end="0"/>
                                            </p:txEl>
                                          </p:spTgt>
                                        </p:tgtEl>
                                        <p:attrNameLst>
                                          <p:attrName>style.visibility</p:attrName>
                                        </p:attrNameLst>
                                      </p:cBhvr>
                                      <p:to>
                                        <p:strVal val="visible"/>
                                      </p:to>
                                    </p:set>
                                    <p:animEffect transition="in" filter="fade">
                                      <p:cBhvr>
                                        <p:cTn id="14" dur="1000"/>
                                        <p:tgtEl>
                                          <p:spTgt spid="32">
                                            <p:txEl>
                                              <p:pRg st="0" end="0"/>
                                            </p:txEl>
                                          </p:spTgt>
                                        </p:tgtEl>
                                      </p:cBhvr>
                                    </p:animEffect>
                                    <p:anim calcmode="lin" valueType="num">
                                      <p:cBhvr>
                                        <p:cTn id="15" dur="1000" fill="hold"/>
                                        <p:tgtEl>
                                          <p:spTgt spid="3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30" name="Picture 2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5401" y="20673"/>
            <a:ext cx="12217401" cy="6820425"/>
          </a:xfrm>
          <a:prstGeom prst="rect">
            <a:avLst/>
          </a:prstGeom>
        </p:spPr>
      </p:pic>
      <p:sp>
        <p:nvSpPr>
          <p:cNvPr id="31" name="Rectangle 30">
            <a:extLst>
              <a:ext uri="{FF2B5EF4-FFF2-40B4-BE49-F238E27FC236}">
                <a16:creationId xmlns:a16="http://schemas.microsoft.com/office/drawing/2014/main" xmlns="" id="{407E3729-BB04-4D5C-BB93-FBA119F07B39}"/>
              </a:ext>
            </a:extLst>
          </p:cNvPr>
          <p:cNvSpPr/>
          <p:nvPr/>
        </p:nvSpPr>
        <p:spPr>
          <a:xfrm>
            <a:off x="618763" y="342665"/>
            <a:ext cx="10671891" cy="5936369"/>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aphicFrame>
        <p:nvGraphicFramePr>
          <p:cNvPr id="27" name="Table 26"/>
          <p:cNvGraphicFramePr>
            <a:graphicFrameLocks noGrp="1"/>
          </p:cNvGraphicFramePr>
          <p:nvPr>
            <p:extLst>
              <p:ext uri="{D42A27DB-BD31-4B8C-83A1-F6EECF244321}">
                <p14:modId xmlns:p14="http://schemas.microsoft.com/office/powerpoint/2010/main" val="2341345986"/>
              </p:ext>
            </p:extLst>
          </p:nvPr>
        </p:nvGraphicFramePr>
        <p:xfrm>
          <a:off x="732612" y="351737"/>
          <a:ext cx="10347748" cy="5873010"/>
        </p:xfrm>
        <a:graphic>
          <a:graphicData uri="http://schemas.openxmlformats.org/drawingml/2006/table">
            <a:tbl>
              <a:tblPr firstRow="1" firstCol="1" bandRow="1">
                <a:tableStyleId>{93296810-A885-4BE3-A3E7-6D5BEEA58F35}</a:tableStyleId>
              </a:tblPr>
              <a:tblGrid>
                <a:gridCol w="898948"/>
                <a:gridCol w="6750440"/>
                <a:gridCol w="1174360"/>
                <a:gridCol w="1524000"/>
              </a:tblGrid>
              <a:tr h="1367748">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STT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Tiêu chí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Xuất hiện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Không xuất</a:t>
                      </a:r>
                      <a:br>
                        <a:rPr lang="vi-VN" sz="2800">
                          <a:effectLst/>
                          <a:latin typeface="Times New Roman" panose="02020603050405020304" pitchFamily="18" charset="0"/>
                          <a:cs typeface="Times New Roman" panose="02020603050405020304" pitchFamily="18" charset="0"/>
                        </a:rPr>
                      </a:br>
                      <a:r>
                        <a:rPr lang="vi-VN" sz="2800">
                          <a:effectLst/>
                          <a:latin typeface="Times New Roman" panose="02020603050405020304" pitchFamily="18" charset="0"/>
                          <a:cs typeface="Times New Roman" panose="02020603050405020304" pitchFamily="18" charset="0"/>
                        </a:rPr>
                        <a:t>hiện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1</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nội dung sơ sài, nghèo nàn.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2</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đúng đủ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3</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Thể hiện được sâu sắc nội dung.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4</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đơn điệu, kém hấp dẫn.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5</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Thuyết trình sinh động, hấp dẫn, thuyết phục.</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ctr">
                        <a:lnSpc>
                          <a:spcPct val="115000"/>
                        </a:lnSpc>
                        <a:spcAft>
                          <a:spcPts val="0"/>
                        </a:spcAft>
                      </a:pPr>
                      <a:r>
                        <a:rPr lang="vi-VN" sz="2800">
                          <a:effectLst/>
                          <a:latin typeface="Times New Roman" panose="02020603050405020304" pitchFamily="18"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r>
              <a:tr h="683874">
                <a:tc>
                  <a:txBody>
                    <a:bodyPr/>
                    <a:lstStyle/>
                    <a:p>
                      <a:pPr algn="ctr">
                        <a:lnSpc>
                          <a:spcPct val="115000"/>
                        </a:lnSpc>
                        <a:spcAft>
                          <a:spcPts val="0"/>
                        </a:spcAft>
                      </a:pPr>
                      <a:r>
                        <a:rPr lang="en-US" sz="2800">
                          <a:effectLst/>
                          <a:latin typeface="Times New Roman" panose="02020603050405020304" pitchFamily="18" charset="0"/>
                          <a:cs typeface="Times New Roman" panose="02020603050405020304" pitchFamily="18" charset="0"/>
                        </a:rPr>
                        <a:t>6</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gn="just">
                        <a:lnSpc>
                          <a:spcPct val="115000"/>
                        </a:lnSpc>
                        <a:spcAft>
                          <a:spcPts val="0"/>
                        </a:spcAft>
                      </a:pPr>
                      <a:r>
                        <a:rPr lang="en-US" sz="2800">
                          <a:effectLst/>
                          <a:latin typeface="Times New Roman" panose="02020603050405020304" pitchFamily="18" charset="0"/>
                          <a:cs typeface="Times New Roman" panose="02020603050405020304" pitchFamily="18" charset="0"/>
                        </a:rPr>
                        <a:t>Cách thức thể hiện và nội dung hài hòa để lại ấn tượng sâu sắc với các bạn.</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c>
                  <a:txBody>
                    <a:bodyPr/>
                    <a:lstStyle/>
                    <a:p>
                      <a:pPr>
                        <a:lnSpc>
                          <a:spcPct val="107000"/>
                        </a:lnSpc>
                      </a:pPr>
                      <a:endParaRPr lang="en-GB" sz="2800">
                        <a:effectLst/>
                        <a:latin typeface="Times New Roman" panose="02020603050405020304" pitchFamily="18" charset="0"/>
                        <a:cs typeface="Times New Roman" panose="02020603050405020304" pitchFamily="18" charset="0"/>
                      </a:endParaRPr>
                    </a:p>
                  </a:txBody>
                  <a:tcPr marL="68580" marR="68580" marT="0" marB="0" anchor="ct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2536471" y="123403"/>
            <a:ext cx="4681592" cy="832075"/>
          </a:xfrm>
          <a:prstGeom prst="rect">
            <a:avLst/>
          </a:prstGeom>
          <a:noFill/>
          <a:ln>
            <a:noFill/>
          </a:ln>
        </p:spPr>
      </p:pic>
      <p:sp>
        <p:nvSpPr>
          <p:cNvPr id="25" name="Rectangle 24"/>
          <p:cNvSpPr/>
          <p:nvPr/>
        </p:nvSpPr>
        <p:spPr>
          <a:xfrm>
            <a:off x="3275092" y="116909"/>
            <a:ext cx="3263457" cy="769441"/>
          </a:xfrm>
          <a:prstGeom prst="rect">
            <a:avLst/>
          </a:prstGeom>
          <a:noFill/>
        </p:spPr>
        <p:txBody>
          <a:bodyPr wrap="none" lIns="91440" tIns="45720" rIns="91440" bIns="45720">
            <a:spAutoFit/>
          </a:bodyPr>
          <a:lstStyle/>
          <a:p>
            <a:r>
              <a:rPr lang="en-US" sz="4400" b="1">
                <a:solidFill>
                  <a:schemeClr val="bg1"/>
                </a:solidFill>
                <a:latin typeface="Times New Roman" panose="02020603050405020304" pitchFamily="18" charset="0"/>
                <a:cs typeface="Times New Roman" panose="02020603050405020304" pitchFamily="18" charset="0"/>
              </a:rPr>
              <a:t>III. Tổng kết</a:t>
            </a:r>
            <a:endParaRPr lang="en-GB" sz="4400">
              <a:solidFill>
                <a:schemeClr val="bg1"/>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3080177" y="1010262"/>
            <a:ext cx="2542684" cy="584775"/>
          </a:xfrm>
          <a:prstGeom prst="rect">
            <a:avLst/>
          </a:prstGeom>
        </p:spPr>
        <p:txBody>
          <a:bodyPr wrap="none">
            <a:spAutoFit/>
          </a:bodyPr>
          <a:lstStyle/>
          <a:p>
            <a:pPr algn="just"/>
            <a:r>
              <a:rPr lang="en-US" sz="3200" b="1">
                <a:latin typeface="Times New Roman" panose="02020603050405020304" pitchFamily="18" charset="0"/>
                <a:cs typeface="Times New Roman" panose="02020603050405020304" pitchFamily="18" charset="0"/>
              </a:rPr>
              <a:t>1. Nghệ thuật</a:t>
            </a:r>
            <a:endParaRPr lang="en-GB" sz="3200">
              <a:latin typeface="Times New Roman" panose="02020603050405020304" pitchFamily="18" charset="0"/>
              <a:cs typeface="Times New Roman" panose="02020603050405020304" pitchFamily="18" charset="0"/>
            </a:endParaRPr>
          </a:p>
        </p:txBody>
      </p:sp>
      <p:sp>
        <p:nvSpPr>
          <p:cNvPr id="27" name="Rectangle 26"/>
          <p:cNvSpPr/>
          <p:nvPr/>
        </p:nvSpPr>
        <p:spPr>
          <a:xfrm>
            <a:off x="1016978" y="1862970"/>
            <a:ext cx="5692960" cy="3108543"/>
          </a:xfrm>
          <a:prstGeom prst="rect">
            <a:avLst/>
          </a:prstGeom>
        </p:spPr>
        <p:txBody>
          <a:bodyPr wrap="square">
            <a:spAutoFit/>
          </a:bodyPr>
          <a:lstStyle/>
          <a:p>
            <a:pPr algn="just"/>
            <a:r>
              <a:rPr lang="en-US" sz="2800">
                <a:latin typeface="Times New Roman" panose="02020603050405020304" pitchFamily="18" charset="0"/>
                <a:cs typeface="Times New Roman" panose="02020603050405020304" pitchFamily="18" charset="0"/>
              </a:rPr>
              <a:t>- </a:t>
            </a:r>
            <a:r>
              <a:rPr lang="vi-VN" sz="2800">
                <a:latin typeface="Times New Roman" panose="02020603050405020304" pitchFamily="18" charset="0"/>
                <a:cs typeface="Times New Roman" panose="02020603050405020304" pitchFamily="18" charset="0"/>
              </a:rPr>
              <a:t>Bố cục văn bản mạch lạc, lô </a:t>
            </a:r>
            <a:r>
              <a:rPr lang="vi-VN" sz="2800" smtClean="0">
                <a:latin typeface="Times New Roman" panose="02020603050405020304" pitchFamily="18" charset="0"/>
                <a:cs typeface="Times New Roman" panose="02020603050405020304" pitchFamily="18" charset="0"/>
              </a:rPr>
              <a:t>gích.</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Bằng chứng được trích dẫn đầy đủ, phân tích toàn diện cả nội dung và cách thức thể hiện.</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So sánh liên hệ mở rộng với các tác giả khác viết về cùng đề tài để nhấn mạnh giá trị của tác phẩm.</a:t>
            </a:r>
            <a:endParaRPr lang="en-GB" sz="2800">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24230" y="690216"/>
            <a:ext cx="5143203" cy="4070845"/>
          </a:xfrm>
          <a:prstGeom prst="ellipse">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par>
                                <p:cTn id="8" presetID="16" presetClass="entr" presetSubtype="21"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barn(inVertic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circle(in)">
                                      <p:cBhvr>
                                        <p:cTn id="15" dur="20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circle(in)">
                                      <p:cBhvr>
                                        <p:cTn id="20"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2514600" y="76200"/>
            <a:ext cx="2707793" cy="707886"/>
          </a:xfrm>
          <a:prstGeom prst="rect">
            <a:avLst/>
          </a:prstGeom>
        </p:spPr>
        <p:txBody>
          <a:bodyPr wrap="none">
            <a:spAutoFit/>
          </a:bodyPr>
          <a:lstStyle/>
          <a:p>
            <a:pPr algn="just"/>
            <a:r>
              <a:rPr lang="vi-VN" sz="4000" b="1">
                <a:latin typeface="Times New Roman" panose="02020603050405020304" pitchFamily="18" charset="0"/>
                <a:cs typeface="Times New Roman" panose="02020603050405020304" pitchFamily="18" charset="0"/>
              </a:rPr>
              <a:t>2. Nội dung</a:t>
            </a:r>
            <a:endParaRPr lang="en-GB" sz="4000">
              <a:latin typeface="Times New Roman" panose="02020603050405020304" pitchFamily="18" charset="0"/>
              <a:cs typeface="Times New Roman" panose="02020603050405020304" pitchFamily="18" charset="0"/>
            </a:endParaRPr>
          </a:p>
        </p:txBody>
      </p:sp>
      <p:sp>
        <p:nvSpPr>
          <p:cNvPr id="28" name="Rectangle 27"/>
          <p:cNvSpPr/>
          <p:nvPr/>
        </p:nvSpPr>
        <p:spPr>
          <a:xfrm>
            <a:off x="159223" y="1019042"/>
            <a:ext cx="7436731" cy="4031873"/>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 Phân tích, đánh giá những đặc sắc về nội dung và nghệ thuật của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(Lưu Trọng Lư</a:t>
            </a:r>
            <a:r>
              <a:rPr lang="vi-VN" sz="3200" smtClean="0">
                <a:latin typeface="Times New Roman" panose="02020603050405020304" pitchFamily="18" charset="0"/>
                <a:cs typeface="Times New Roman" panose="02020603050405020304" pitchFamily="18" charset="0"/>
              </a:rPr>
              <a:t>), khẳng </a:t>
            </a:r>
            <a:r>
              <a:rPr lang="vi-VN" sz="3200">
                <a:latin typeface="Times New Roman" panose="02020603050405020304" pitchFamily="18" charset="0"/>
                <a:cs typeface="Times New Roman" panose="02020603050405020304" pitchFamily="18" charset="0"/>
              </a:rPr>
              <a:t>định giá trị của những hình ảnh đặc sắc để tạo nên nét riêng của bài thơ.</a:t>
            </a:r>
            <a:endParaRPr lang="en-GB" sz="3200">
              <a:latin typeface="Times New Roman" panose="02020603050405020304" pitchFamily="18" charset="0"/>
              <a:cs typeface="Times New Roman" panose="02020603050405020304" pitchFamily="18" charset="0"/>
            </a:endParaRPr>
          </a:p>
          <a:p>
            <a:pPr algn="just"/>
            <a:r>
              <a:rPr lang="vi-VN" sz="3200">
                <a:latin typeface="Times New Roman" panose="02020603050405020304" pitchFamily="18" charset="0"/>
                <a:cs typeface="Times New Roman" panose="02020603050405020304" pitchFamily="18" charset="0"/>
              </a:rPr>
              <a:t>- Thể hiện sự trân trọng của người viết đối với nhà thơ Lưu Trọng Lư và giá trị của bài thơ “</a:t>
            </a:r>
            <a:r>
              <a:rPr lang="vi-VN" sz="3200" i="1">
                <a:latin typeface="Times New Roman" panose="02020603050405020304" pitchFamily="18" charset="0"/>
                <a:cs typeface="Times New Roman" panose="02020603050405020304" pitchFamily="18" charset="0"/>
              </a:rPr>
              <a:t>Nắng mới”.</a:t>
            </a:r>
            <a:endParaRPr lang="en-GB" sz="3200">
              <a:latin typeface="Times New Roman" panose="02020603050405020304" pitchFamily="18" charset="0"/>
              <a:cs typeface="Times New Roman" panose="02020603050405020304" pitchFamily="18" charset="0"/>
            </a:endParaRPr>
          </a:p>
        </p:txBody>
      </p:sp>
      <p:pic>
        <p:nvPicPr>
          <p:cNvPr id="29" name="Picture 2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2074990">
            <a:off x="8875421" y="3048170"/>
            <a:ext cx="2218811" cy="3292040"/>
          </a:xfrm>
          <a:prstGeom prst="rect">
            <a:avLst/>
          </a:prstGeom>
          <a:effectLst>
            <a:glow rad="228600">
              <a:schemeClr val="accent1">
                <a:satMod val="175000"/>
                <a:alpha val="40000"/>
              </a:schemeClr>
            </a:glow>
          </a:effectLst>
        </p:spPr>
      </p:pic>
      <p:pic>
        <p:nvPicPr>
          <p:cNvPr id="31" name="Picture 3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229600" y="216638"/>
            <a:ext cx="3691341" cy="2373005"/>
          </a:xfrm>
          <a:prstGeom prst="rect">
            <a:avLst/>
          </a:prstGeom>
          <a:effectLst>
            <a:glow rad="228600">
              <a:schemeClr val="accent1">
                <a:satMod val="175000"/>
                <a:alpha val="40000"/>
              </a:schemeClr>
            </a:glo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3120"/>
            <a:ext cx="12192000" cy="6871120"/>
          </a:xfrm>
          <a:prstGeom prst="rect">
            <a:avLst/>
          </a:prstGeom>
        </p:spPr>
      </p:pic>
      <p:sp>
        <p:nvSpPr>
          <p:cNvPr id="28" name="Rectangle 27">
            <a:extLst>
              <a:ext uri="{FF2B5EF4-FFF2-40B4-BE49-F238E27FC236}">
                <a16:creationId xmlns:a16="http://schemas.microsoft.com/office/drawing/2014/main" xmlns="" id="{407E3729-BB04-4D5C-BB93-FBA119F07B39}"/>
              </a:ext>
            </a:extLst>
          </p:cNvPr>
          <p:cNvSpPr/>
          <p:nvPr/>
        </p:nvSpPr>
        <p:spPr>
          <a:xfrm>
            <a:off x="370307" y="130821"/>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Google Shape;231;p28"/>
          <p:cNvSpPr/>
          <p:nvPr/>
        </p:nvSpPr>
        <p:spPr>
          <a:xfrm>
            <a:off x="2743200" y="922240"/>
            <a:ext cx="6826116" cy="4183160"/>
          </a:xfrm>
          <a:prstGeom prst="cloudCallout">
            <a:avLst>
              <a:gd name="adj1" fmla="val -54751"/>
              <a:gd name="adj2" fmla="val -3368"/>
            </a:avLst>
          </a:prstGeom>
          <a:solidFill>
            <a:schemeClr val="bg2">
              <a:alpha val="57647"/>
            </a:schemeClr>
          </a:solidFill>
          <a:ln w="12700" cap="flat" cmpd="sng">
            <a:solidFill>
              <a:schemeClr val="tx1"/>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1" name="Rectangle 30"/>
          <p:cNvSpPr/>
          <p:nvPr/>
        </p:nvSpPr>
        <p:spPr>
          <a:xfrm>
            <a:off x="3367995" y="1966332"/>
            <a:ext cx="5313898" cy="1538883"/>
          </a:xfrm>
          <a:prstGeom prst="rect">
            <a:avLst/>
          </a:prstGeom>
          <a:noFill/>
        </p:spPr>
        <p:txBody>
          <a:bodyPr wrap="square" lIns="60960" tIns="30480" rIns="60960" bIns="30480">
            <a:spAutoFit/>
          </a:bodyPr>
          <a:lstStyle/>
          <a:p>
            <a:pPr algn="ctr"/>
            <a:r>
              <a:rPr lang="vi-VN" sz="4800" b="1">
                <a:ln w="0"/>
                <a:effectLst>
                  <a:reflection blurRad="6350" stA="53000" endA="300" endPos="35500" dir="5400000" sy="-90000" algn="bl" rotWithShape="0"/>
                </a:effectLst>
                <a:latin typeface="Palatino Linotype" panose="02040502050505030304" pitchFamily="18" charset="0"/>
                <a:ea typeface="Montserrat"/>
              </a:rPr>
              <a:t>HOẠT ĐỘNG 3</a:t>
            </a:r>
            <a:endParaRPr lang="vi-VN" sz="4800" b="1" smtClean="0">
              <a:ln w="0"/>
              <a:effectLst>
                <a:reflection blurRad="6350" stA="53000" endA="300" endPos="35500" dir="5400000" sy="-90000" algn="bl" rotWithShape="0"/>
              </a:effectLst>
              <a:latin typeface="Palatino Linotype" panose="02040502050505030304" pitchFamily="18" charset="0"/>
              <a:ea typeface="Montserrat"/>
            </a:endParaRPr>
          </a:p>
          <a:p>
            <a:pPr algn="ctr"/>
            <a:r>
              <a:rPr lang="vi-VN" sz="4800" b="1" smtClean="0">
                <a:ln w="0"/>
                <a:effectLst>
                  <a:reflection blurRad="6350" stA="53000" endA="300" endPos="35500" dir="5400000" sy="-90000" algn="bl" rotWithShape="0"/>
                </a:effectLst>
              </a:rPr>
              <a:t>LUYỆN TẬP</a:t>
            </a:r>
            <a:endParaRPr lang="en-GB" sz="4800" b="1">
              <a:ln w="0"/>
              <a:effectLst>
                <a:reflection blurRad="6350" stA="53000" endA="300" endPos="35500" dir="5400000" sy="-90000" algn="bl" rotWithShape="0"/>
              </a:effectLst>
            </a:endParaRPr>
          </a:p>
        </p:txBody>
      </p:sp>
      <p:pic>
        <p:nvPicPr>
          <p:cNvPr id="32" name="Google Shape;230;p28"/>
          <p:cNvPicPr preferRelativeResize="0"/>
          <p:nvPr/>
        </p:nvPicPr>
        <p:blipFill rotWithShape="1">
          <a:blip r:embed="rId18">
            <a:alphaModFix/>
          </a:blip>
          <a:srcRect l="73593"/>
          <a:stretch/>
        </p:blipFill>
        <p:spPr>
          <a:xfrm flipH="1">
            <a:off x="214926" y="1395382"/>
            <a:ext cx="2161872" cy="317564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00"/>
                                        <p:tgtEl>
                                          <p:spTgt spid="30"/>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wipe(down)">
                                      <p:cBhvr>
                                        <p:cTn id="10" dur="500"/>
                                        <p:tgtEl>
                                          <p:spTgt spid="31"/>
                                        </p:tgtEl>
                                      </p:cBhvr>
                                    </p:animEffect>
                                  </p:childTnLst>
                                </p:cTn>
                              </p:par>
                              <p:par>
                                <p:cTn id="11" presetID="10" presetClass="entr" presetSubtype="0" fill="hold" nodeType="withEffect">
                                  <p:stCondLst>
                                    <p:cond delay="0"/>
                                  </p:stCondLst>
                                  <p:childTnLst>
                                    <p:set>
                                      <p:cBhvr>
                                        <p:cTn id="12" dur="1" fill="hold">
                                          <p:stCondLst>
                                            <p:cond delay="0"/>
                                          </p:stCondLst>
                                        </p:cTn>
                                        <p:tgtEl>
                                          <p:spTgt spid="32"/>
                                        </p:tgtEl>
                                        <p:attrNameLst>
                                          <p:attrName>style.visibility</p:attrName>
                                        </p:attrNameLst>
                                      </p:cBhvr>
                                      <p:to>
                                        <p:strVal val="visible"/>
                                      </p:to>
                                    </p:set>
                                    <p:animEffect transition="in" filter="fade">
                                      <p:cBhvr>
                                        <p:cTn id="1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27000" r="-27000"/>
          </a:stretch>
        </a:blipFill>
        <a:effectLst/>
      </p:bgPr>
    </p:bg>
    <p:spTree>
      <p:nvGrpSpPr>
        <p:cNvPr id="1" name=""/>
        <p:cNvGrpSpPr/>
        <p:nvPr/>
      </p:nvGrpSpPr>
      <p:grpSpPr>
        <a:xfrm>
          <a:off x="0" y="0"/>
          <a:ext cx="0" cy="0"/>
          <a:chOff x="0" y="0"/>
          <a:chExt cx="0" cy="0"/>
        </a:xfrm>
      </p:grpSpPr>
      <p:pic>
        <p:nvPicPr>
          <p:cNvPr id="4" name="Picture 3" descr="C:\Users\ADMIN\Desktop\Tai nguyen thiet ke tro choi\Bảng gỗ\49f1b87228eb6bdb68e300357ebeb9ca (2).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86711" y1="13242" x2="90864" y2="83105"/>
                        <a14:foregroundMark x1="88870" y1="10959" x2="38040" y2="9132"/>
                        <a14:foregroundMark x1="50831" y1="6849" x2="79402" y2="4110"/>
                        <a14:foregroundMark x1="33887" y1="10959" x2="16944" y2="19178"/>
                        <a14:foregroundMark x1="15947" y1="34247" x2="11462" y2="55708"/>
                        <a14:foregroundMark x1="7973" y1="75342" x2="5150" y2="85845"/>
                        <a14:foregroundMark x1="15449" y1="31050" x2="18439" y2="30137"/>
                        <a14:foregroundMark x1="6478" y1="91781" x2="68771" y2="83105"/>
                        <a14:foregroundMark x1="67774" y1="89041" x2="94684" y2="94521"/>
                        <a14:foregroundMark x1="69767" y1="87671" x2="89867" y2="88584"/>
                        <a14:foregroundMark x1="98671" y1="44749" x2="87375" y2="54338"/>
                        <a14:foregroundMark x1="13953" y1="30137" x2="19767" y2="31050"/>
                        <a14:backgroundMark x1="88206" y1="19178" x2="85216" y2="18265"/>
                        <a14:backgroundMark x1="91362" y1="60274" x2="87375" y2="58904"/>
                      </a14:backgroundRemoval>
                    </a14:imgEffect>
                  </a14:imgLayer>
                </a14:imgProps>
              </a:ext>
              <a:ext uri="{28A0092B-C50C-407E-A947-70E740481C1C}">
                <a14:useLocalDpi xmlns:a14="http://schemas.microsoft.com/office/drawing/2010/main" val="0"/>
              </a:ext>
            </a:extLst>
          </a:blip>
          <a:srcRect/>
          <a:stretch>
            <a:fillRect/>
          </a:stretch>
        </p:blipFill>
        <p:spPr bwMode="auto">
          <a:xfrm>
            <a:off x="3456709" y="685800"/>
            <a:ext cx="5410200" cy="19681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953000" y="1162050"/>
            <a:ext cx="2514600" cy="1015663"/>
          </a:xfrm>
          <a:prstGeom prst="rect">
            <a:avLst/>
          </a:prstGeom>
          <a:noFill/>
        </p:spPr>
        <p:txBody>
          <a:bodyPr wrap="square" rtlCol="0">
            <a:spAutoFit/>
          </a:bodyPr>
          <a:lstStyle/>
          <a:p>
            <a:r>
              <a:rPr lang="en-US" sz="3000" b="1">
                <a:solidFill>
                  <a:srgbClr val="FF0000"/>
                </a:solidFill>
                <a:latin typeface="Times New Roman" pitchFamily="18" charset="0"/>
                <a:cs typeface="Times New Roman" pitchFamily="18" charset="0"/>
              </a:rPr>
              <a:t>DỌN SẠCH </a:t>
            </a:r>
          </a:p>
          <a:p>
            <a:r>
              <a:rPr lang="en-US" sz="3000" b="1">
                <a:solidFill>
                  <a:srgbClr val="FF0000"/>
                </a:solidFill>
                <a:latin typeface="Times New Roman" pitchFamily="18" charset="0"/>
                <a:cs typeface="Times New Roman" pitchFamily="18" charset="0"/>
              </a:rPr>
              <a:t>ĐẠI DƯƠNG</a:t>
            </a:r>
          </a:p>
        </p:txBody>
      </p:sp>
      <p:pic>
        <p:nvPicPr>
          <p:cNvPr id="11" name="Picture 10"/>
          <p:cNvPicPr>
            <a:picLocks noChangeAspect="1"/>
          </p:cNvPicPr>
          <p:nvPr/>
        </p:nvPicPr>
        <p:blipFill rotWithShape="1">
          <a:blip r:embed="rId7">
            <a:extLst>
              <a:ext uri="{BEBA8EAE-BF5A-486C-A8C5-ECC9F3942E4B}">
                <a14:imgProps xmlns:a14="http://schemas.microsoft.com/office/drawing/2010/main">
                  <a14:imgLayer r:embed="rId8">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9">
            <a:extLst>
              <a:ext uri="{BEBA8EAE-BF5A-486C-A8C5-ECC9F3942E4B}">
                <a14:imgProps xmlns:a14="http://schemas.microsoft.com/office/drawing/2010/main">
                  <a14:imgLayer r:embed="rId10">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5" descr="C:\Users\ADMIN\Desktop\Tai nguyen thiet ke tro choi\Bảng gỗ\choi.png">
            <a:hlinkClick r:id="rId16" action="ppaction://hlinksldjump"/>
          </p:cNvPr>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25193" y1="73818" x2="14065" y2="92727"/>
                      </a14:backgroundRemoval>
                    </a14:imgEffect>
                  </a14:imgLayer>
                </a14:imgProps>
              </a:ext>
              <a:ext uri="{28A0092B-C50C-407E-A947-70E740481C1C}">
                <a14:useLocalDpi xmlns:a14="http://schemas.microsoft.com/office/drawing/2010/main" val="0"/>
              </a:ext>
            </a:extLst>
          </a:blip>
          <a:srcRect/>
          <a:stretch>
            <a:fillRect/>
          </a:stretch>
        </p:blipFill>
        <p:spPr bwMode="auto">
          <a:xfrm>
            <a:off x="8763000" y="38426"/>
            <a:ext cx="1747960" cy="668655"/>
          </a:xfrm>
          <a:prstGeom prst="rect">
            <a:avLst/>
          </a:prstGeom>
          <a:noFill/>
          <a:extLst>
            <a:ext uri="{909E8E84-426E-40DD-AFC4-6F175D3DCCD1}">
              <a14:hiddenFill xmlns:a14="http://schemas.microsoft.com/office/drawing/2010/main">
                <a:solidFill>
                  <a:srgbClr val="FFFFFF"/>
                </a:solidFill>
              </a14:hiddenFill>
            </a:ext>
          </a:extLst>
        </p:spPr>
      </p:pic>
      <p:sp>
        <p:nvSpPr>
          <p:cNvPr id="21" name="Rounded Rectangle 20"/>
          <p:cNvSpPr/>
          <p:nvPr/>
        </p:nvSpPr>
        <p:spPr>
          <a:xfrm>
            <a:off x="2895600" y="3277632"/>
            <a:ext cx="6934200" cy="262495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solidFill>
                <a:prstClr val="black"/>
              </a:solidFill>
            </a:endParaRPr>
          </a:p>
        </p:txBody>
      </p:sp>
      <p:sp>
        <p:nvSpPr>
          <p:cNvPr id="23" name="TextBox 22"/>
          <p:cNvSpPr txBox="1"/>
          <p:nvPr/>
        </p:nvSpPr>
        <p:spPr>
          <a:xfrm>
            <a:off x="3221279" y="3332492"/>
            <a:ext cx="6282841" cy="2831544"/>
          </a:xfrm>
          <a:prstGeom prst="rect">
            <a:avLst/>
          </a:prstGeom>
          <a:noFill/>
        </p:spPr>
        <p:txBody>
          <a:bodyPr wrap="square" rtlCol="0">
            <a:spAutoFit/>
          </a:bodyPr>
          <a:lstStyle/>
          <a:p>
            <a:pPr algn="just"/>
            <a:r>
              <a:rPr lang="en-US" sz="3200">
                <a:latin typeface="Times New Roman" pitchFamily="18" charset="0"/>
                <a:cs typeface="Times New Roman" pitchFamily="18" charset="0"/>
              </a:rPr>
              <a:t>Môi trường biển, sông, hồ đang bị ô nhiễm do rác thải của con người. Hãy cứu các loài sinh vật dưới biển bằng cách dọn sạch rác qua việc trả lời đúng các câu hỏi</a:t>
            </a:r>
            <a:r>
              <a:rPr lang="en-US" sz="2000">
                <a:latin typeface="Arial" panose="020B0604020202020204" pitchFamily="34" charset="0"/>
                <a:cs typeface="Arial" panose="020B0604020202020204" pitchFamily="34" charset="0"/>
              </a:rPr>
              <a:t>.</a:t>
            </a:r>
          </a:p>
          <a:p>
            <a:endParaRPr lang="en-US">
              <a:solidFill>
                <a:prstClr val="black"/>
              </a:solidFill>
            </a:endParaRPr>
          </a:p>
        </p:txBody>
      </p:sp>
      <p:pic>
        <p:nvPicPr>
          <p:cNvPr id="2" name="NgayTetQueEm-VariousArtists_we5b.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524000" y="0"/>
            <a:ext cx="609600" cy="609600"/>
          </a:xfrm>
          <a:prstGeom prst="rect">
            <a:avLst/>
          </a:prstGeom>
        </p:spPr>
      </p:pic>
    </p:spTree>
    <p:extLst>
      <p:ext uri="{BB962C8B-B14F-4D97-AF65-F5344CB8AC3E}">
        <p14:creationId xmlns:p14="http://schemas.microsoft.com/office/powerpoint/2010/main" val="21070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6" presetClass="emph" presetSubtype="0" fill="hold" nodeType="afterEffect">
                                  <p:stCondLst>
                                    <p:cond delay="0"/>
                                  </p:stCondLst>
                                  <p:childTnLst>
                                    <p:animScale>
                                      <p:cBhvr>
                                        <p:cTn id="9" dur="29000" fill="hold"/>
                                        <p:tgtEl>
                                          <p:spTgt spid="12"/>
                                        </p:tgtEl>
                                      </p:cBhvr>
                                      <p:by x="150000" y="150000"/>
                                    </p:animScale>
                                  </p:childTnLst>
                                </p:cTn>
                              </p:par>
                              <p:par>
                                <p:cTn id="10" presetID="35" presetClass="path" presetSubtype="0" repeatCount="indefinite" accel="50000" decel="50000" fill="hold" nodeType="withEffect">
                                  <p:stCondLst>
                                    <p:cond delay="0"/>
                                  </p:stCondLst>
                                  <p:childTnLst>
                                    <p:animMotion origin="layout" path="M 5E-6 -2.31214E-7 L -1.14271 0.0111 " pathEditMode="relative" rAng="0" ptsTypes="AA">
                                      <p:cBhvr>
                                        <p:cTn id="11" dur="30000" fill="hold"/>
                                        <p:tgtEl>
                                          <p:spTgt spid="13"/>
                                        </p:tgtEl>
                                        <p:attrNameLst>
                                          <p:attrName>ppt_x</p:attrName>
                                          <p:attrName>ppt_y</p:attrName>
                                        </p:attrNameLst>
                                      </p:cBhvr>
                                      <p:rCtr x="-57135" y="555"/>
                                    </p:animMotion>
                                  </p:childTnLst>
                                </p:cTn>
                              </p:par>
                              <p:par>
                                <p:cTn id="12"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3" dur="37000" fill="hold"/>
                                        <p:tgtEl>
                                          <p:spTgt spid="14"/>
                                        </p:tgtEl>
                                        <p:attrNameLst>
                                          <p:attrName>ppt_x</p:attrName>
                                          <p:attrName>ppt_y</p:attrName>
                                        </p:attrNameLst>
                                      </p:cBhvr>
                                      <p:rCtr x="58333" y="-772"/>
                                    </p:animMotion>
                                  </p:childTnLst>
                                </p:cTn>
                              </p:par>
                              <p:par>
                                <p:cTn id="14" presetID="35" presetClass="path" presetSubtype="0" repeatCount="indefinite" accel="50000" decel="50000" fill="hold" nodeType="withEffect">
                                  <p:stCondLst>
                                    <p:cond delay="0"/>
                                  </p:stCondLst>
                                  <p:childTnLst>
                                    <p:animMotion origin="layout" path="M -1.04167E-6 -0.01111 L -1.25065 0.00718 " pathEditMode="relative" rAng="0" ptsTypes="AA">
                                      <p:cBhvr>
                                        <p:cTn id="15" dur="36000" fill="hold"/>
                                        <p:tgtEl>
                                          <p:spTgt spid="17"/>
                                        </p:tgtEl>
                                        <p:attrNameLst>
                                          <p:attrName>ppt_x</p:attrName>
                                          <p:attrName>ppt_y</p:attrName>
                                        </p:attrNameLst>
                                      </p:cBhvr>
                                      <p:rCtr x="-62539" y="903"/>
                                    </p:animMotion>
                                  </p:childTnLst>
                                </p:cTn>
                              </p:par>
                              <p:par>
                                <p:cTn id="16" presetID="32" presetClass="emph" presetSubtype="0" repeatCount="indefinite" fill="hold" nodeType="withEffect">
                                  <p:stCondLst>
                                    <p:cond delay="0"/>
                                  </p:stCondLst>
                                  <p:childTnLst>
                                    <p:animRot by="120000">
                                      <p:cBhvr>
                                        <p:cTn id="17" dur="200" fill="hold">
                                          <p:stCondLst>
                                            <p:cond delay="0"/>
                                          </p:stCondLst>
                                        </p:cTn>
                                        <p:tgtEl>
                                          <p:spTgt spid="17"/>
                                        </p:tgtEl>
                                        <p:attrNameLst>
                                          <p:attrName>r</p:attrName>
                                        </p:attrNameLst>
                                      </p:cBhvr>
                                    </p:animRot>
                                    <p:animRot by="-240000">
                                      <p:cBhvr>
                                        <p:cTn id="18" dur="400" fill="hold">
                                          <p:stCondLst>
                                            <p:cond delay="400"/>
                                          </p:stCondLst>
                                        </p:cTn>
                                        <p:tgtEl>
                                          <p:spTgt spid="17"/>
                                        </p:tgtEl>
                                        <p:attrNameLst>
                                          <p:attrName>r</p:attrName>
                                        </p:attrNameLst>
                                      </p:cBhvr>
                                    </p:animRot>
                                    <p:animRot by="240000">
                                      <p:cBhvr>
                                        <p:cTn id="19" dur="400" fill="hold">
                                          <p:stCondLst>
                                            <p:cond delay="800"/>
                                          </p:stCondLst>
                                        </p:cTn>
                                        <p:tgtEl>
                                          <p:spTgt spid="17"/>
                                        </p:tgtEl>
                                        <p:attrNameLst>
                                          <p:attrName>r</p:attrName>
                                        </p:attrNameLst>
                                      </p:cBhvr>
                                    </p:animRot>
                                    <p:animRot by="-240000">
                                      <p:cBhvr>
                                        <p:cTn id="20" dur="400" fill="hold">
                                          <p:stCondLst>
                                            <p:cond delay="1200"/>
                                          </p:stCondLst>
                                        </p:cTn>
                                        <p:tgtEl>
                                          <p:spTgt spid="17"/>
                                        </p:tgtEl>
                                        <p:attrNameLst>
                                          <p:attrName>r</p:attrName>
                                        </p:attrNameLst>
                                      </p:cBhvr>
                                    </p:animRot>
                                    <p:animRot by="120000">
                                      <p:cBhvr>
                                        <p:cTn id="21" dur="400" fill="hold">
                                          <p:stCondLst>
                                            <p:cond delay="1600"/>
                                          </p:stCondLst>
                                        </p:cTn>
                                        <p:tgtEl>
                                          <p:spTgt spid="17"/>
                                        </p:tgtEl>
                                        <p:attrNameLst>
                                          <p:attrName>r</p:attrName>
                                        </p:attrNameLst>
                                      </p:cBhvr>
                                    </p:animRot>
                                  </p:childTnLst>
                                </p:cTn>
                              </p:par>
                              <p:par>
                                <p:cTn id="22" presetID="63" presetClass="path" presetSubtype="0" repeatCount="indefinite" accel="50000" decel="50000" fill="hold" nodeType="withEffect">
                                  <p:stCondLst>
                                    <p:cond delay="0"/>
                                  </p:stCondLst>
                                  <p:childTnLst>
                                    <p:animMotion origin="layout" path="M 0.03768 -0.0541 L 1.16476 -0.05063 " pathEditMode="relative" rAng="0" ptsTypes="AA">
                                      <p:cBhvr>
                                        <p:cTn id="23" dur="27000" fill="hold"/>
                                        <p:tgtEl>
                                          <p:spTgt spid="18"/>
                                        </p:tgtEl>
                                        <p:attrNameLst>
                                          <p:attrName>ppt_x</p:attrName>
                                          <p:attrName>ppt_y</p:attrName>
                                        </p:attrNameLst>
                                      </p:cBhvr>
                                      <p:rCtr x="56354" y="162"/>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24"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5">
            <a:extLst>
              <a:ext uri="{BEBA8EAE-BF5A-486C-A8C5-ECC9F3942E4B}">
                <a14:imgProps xmlns:a14="http://schemas.microsoft.com/office/drawing/2010/main">
                  <a14:imgLayer r:embed="rId6">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7">
            <a:extLst>
              <a:ext uri="{BEBA8EAE-BF5A-486C-A8C5-ECC9F3942E4B}">
                <a14:imgProps xmlns:a14="http://schemas.microsoft.com/office/drawing/2010/main">
                  <a14:imgLayer r:embed="rId8">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6836003" y="852441"/>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9" cstate="print">
            <a:extLst>
              <a:ext uri="{28A0092B-C50C-407E-A947-70E740481C1C}">
                <a14:useLocalDpi xmlns:a14="http://schemas.microsoft.com/office/drawing/2010/main" val="0"/>
              </a:ext>
            </a:extLst>
          </a:blip>
          <a:srcRect/>
          <a:stretch>
            <a:fillRect/>
          </a:stretch>
        </p:blipFill>
        <p:spPr bwMode="auto">
          <a:xfrm flipH="1">
            <a:off x="12720987" y="243056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81553" y="1369286"/>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pic>
        <p:nvPicPr>
          <p:cNvPr id="19" name="rác"/>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4579713">
            <a:off x="7584092" y="5345234"/>
            <a:ext cx="1256363" cy="1570454"/>
          </a:xfrm>
          <a:prstGeom prst="rect">
            <a:avLst/>
          </a:prstGeom>
        </p:spPr>
      </p:pic>
      <p:pic>
        <p:nvPicPr>
          <p:cNvPr id="20" name="tv"/>
          <p:cNvPicPr>
            <a:picLocks noChangeAspect="1"/>
          </p:cNvPicPr>
          <p:nvPr/>
        </p:nvPicPr>
        <p:blipFill>
          <a:blip r:embed="rId15" cstate="print">
            <a:extLst>
              <a:ext uri="{BEBA8EAE-BF5A-486C-A8C5-ECC9F3942E4B}">
                <a14:imgProps xmlns:a14="http://schemas.microsoft.com/office/drawing/2010/main">
                  <a14:imgLayer r:embed="rId16">
                    <a14:imgEffect>
                      <a14:backgroundRemoval t="0" b="100000" l="0" r="100000">
                        <a14:foregroundMark x1="3833" y1="9200" x2="82667" y2="8000"/>
                        <a14:foregroundMark x1="67167" y1="10800" x2="72333" y2="90000"/>
                        <a14:foregroundMark x1="85000" y1="8800" x2="82667" y2="86000"/>
                        <a14:foregroundMark x1="76167" y1="18000" x2="73167" y2="92000"/>
                        <a14:foregroundMark x1="75833" y1="23600" x2="61333" y2="91600"/>
                        <a14:foregroundMark x1="67667" y1="87600" x2="4167" y2="85200"/>
                        <a14:foregroundMark x1="1167" y1="5200" x2="22500" y2="50400"/>
                        <a14:foregroundMark x1="4333" y1="4000" x2="29000" y2="3200"/>
                        <a14:foregroundMark x1="28000" y1="10000" x2="14000" y2="30400"/>
                        <a14:foregroundMark x1="2000" y1="2400" x2="10167" y2="2400"/>
                        <a14:foregroundMark x1="2667" y1="12400" x2="2667" y2="82000"/>
                        <a14:foregroundMark x1="1167" y1="17200" x2="1333" y2="71600"/>
                        <a14:foregroundMark x1="77333" y1="24400" x2="77333" y2="93600"/>
                        <a14:foregroundMark x1="63000" y1="19200" x2="63000" y2="73600"/>
                        <a14:foregroundMark x1="82167" y1="39600" x2="74833" y2="77600"/>
                        <a14:foregroundMark x1="88000" y1="70000" x2="80500" y2="90800"/>
                        <a14:foregroundMark x1="87667" y1="84800" x2="78833" y2="96800"/>
                        <a14:backgroundMark x1="1667" y1="2000" x2="9333" y2="1200"/>
                        <a14:backgroundMark x1="94167" y1="82800" x2="86333" y2="96000"/>
                        <a14:backgroundMark x1="85833" y1="94800" x2="85833" y2="94800"/>
                      </a14:backgroundRemoval>
                    </a14:imgEffect>
                  </a14:imgLayer>
                </a14:imgProps>
              </a:ext>
              <a:ext uri="{28A0092B-C50C-407E-A947-70E740481C1C}">
                <a14:useLocalDpi xmlns:a14="http://schemas.microsoft.com/office/drawing/2010/main" val="0"/>
              </a:ext>
            </a:extLst>
          </a:blip>
          <a:stretch>
            <a:fillRect/>
          </a:stretch>
        </p:blipFill>
        <p:spPr>
          <a:xfrm rot="10800000">
            <a:off x="2266647" y="5525547"/>
            <a:ext cx="1571387" cy="1076292"/>
          </a:xfrm>
          <a:prstGeom prst="rect">
            <a:avLst/>
          </a:prstGeom>
        </p:spPr>
      </p:pic>
      <p:pic>
        <p:nvPicPr>
          <p:cNvPr id="4" name="túi"/>
          <p:cNvPicPr>
            <a:picLocks noChangeAspect="1"/>
          </p:cNvPicPr>
          <p:nvPr/>
        </p:nvPicPr>
        <p:blipFill rotWithShape="1">
          <a:blip r:embed="rId17">
            <a:extLst>
              <a:ext uri="{BEBA8EAE-BF5A-486C-A8C5-ECC9F3942E4B}">
                <a14:imgProps xmlns:a14="http://schemas.microsoft.com/office/drawing/2010/main">
                  <a14:imgLayer r:embed="rId18">
                    <a14:imgEffect>
                      <a14:backgroundRemoval t="9821" b="89732" l="58249" r="89899"/>
                    </a14:imgEffect>
                  </a14:imgLayer>
                </a14:imgProps>
              </a:ext>
              <a:ext uri="{28A0092B-C50C-407E-A947-70E740481C1C}">
                <a14:useLocalDpi xmlns:a14="http://schemas.microsoft.com/office/drawing/2010/main" val="0"/>
              </a:ext>
            </a:extLst>
          </a:blip>
          <a:srcRect l="58103" t="22402" r="16208" b="47497"/>
          <a:stretch/>
        </p:blipFill>
        <p:spPr>
          <a:xfrm>
            <a:off x="3228759" y="2295789"/>
            <a:ext cx="1218551" cy="1076875"/>
          </a:xfrm>
          <a:prstGeom prst="rect">
            <a:avLst/>
          </a:prstGeom>
        </p:spPr>
      </p:pic>
      <p:pic>
        <p:nvPicPr>
          <p:cNvPr id="6" name="lốp"/>
          <p:cNvPicPr>
            <a:picLocks noChangeAspect="1"/>
          </p:cNvPicPr>
          <p:nvPr/>
        </p:nvPicPr>
        <p:blipFill rotWithShape="1">
          <a:blip r:embed="rId19">
            <a:extLst>
              <a:ext uri="{BEBA8EAE-BF5A-486C-A8C5-ECC9F3942E4B}">
                <a14:imgProps xmlns:a14="http://schemas.microsoft.com/office/drawing/2010/main">
                  <a14:imgLayer r:embed="rId18">
                    <a14:imgEffect>
                      <a14:backgroundRemoval t="19643" b="100000" l="78788" r="100000"/>
                    </a14:imgEffect>
                  </a14:imgLayer>
                </a14:imgProps>
              </a:ext>
              <a:ext uri="{28A0092B-C50C-407E-A947-70E740481C1C}">
                <a14:useLocalDpi xmlns:a14="http://schemas.microsoft.com/office/drawing/2010/main" val="0"/>
              </a:ext>
            </a:extLst>
          </a:blip>
          <a:srcRect l="76936" t="55564"/>
          <a:stretch/>
        </p:blipFill>
        <p:spPr>
          <a:xfrm>
            <a:off x="9525000" y="5265565"/>
            <a:ext cx="1143000" cy="1660871"/>
          </a:xfrm>
          <a:prstGeom prst="rect">
            <a:avLst/>
          </a:prstGeom>
        </p:spPr>
      </p:pic>
      <p:pic>
        <p:nvPicPr>
          <p:cNvPr id="22" name="táo"/>
          <p:cNvPicPr>
            <a:picLocks noChangeAspect="1"/>
          </p:cNvPicPr>
          <p:nvPr/>
        </p:nvPicPr>
        <p:blipFill rotWithShape="1">
          <a:blip r:embed="rId20">
            <a:extLst>
              <a:ext uri="{BEBA8EAE-BF5A-486C-A8C5-ECC9F3942E4B}">
                <a14:imgProps xmlns:a14="http://schemas.microsoft.com/office/drawing/2010/main">
                  <a14:imgLayer r:embed="rId21">
                    <a14:imgEffect>
                      <a14:backgroundRemoval t="10000" b="90000" l="10000" r="90000"/>
                    </a14:imgEffect>
                  </a14:imgLayer>
                </a14:imgProps>
              </a:ext>
              <a:ext uri="{28A0092B-C50C-407E-A947-70E740481C1C}">
                <a14:useLocalDpi xmlns:a14="http://schemas.microsoft.com/office/drawing/2010/main" val="0"/>
              </a:ext>
            </a:extLst>
          </a:blip>
          <a:srcRect l="17427" t="29487" r="47873" b="9825"/>
          <a:stretch/>
        </p:blipFill>
        <p:spPr>
          <a:xfrm>
            <a:off x="5405521" y="153660"/>
            <a:ext cx="1375064" cy="1810635"/>
          </a:xfrm>
          <a:prstGeom prst="rect">
            <a:avLst/>
          </a:prstGeom>
        </p:spPr>
      </p:pic>
      <p:pic>
        <p:nvPicPr>
          <p:cNvPr id="24" name="1">
            <a:hlinkClick r:id="rId22" action="ppaction://hlinksldjump"/>
          </p:cNvPr>
          <p:cNvPicPr>
            <a:picLocks noChangeAspect="1"/>
          </p:cNvPicPr>
          <p:nvPr/>
        </p:nvPicPr>
        <p:blipFill rotWithShape="1">
          <a:blip r:embed="rId23">
            <a:clrChange>
              <a:clrFrom>
                <a:srgbClr val="FFFFFF"/>
              </a:clrFrom>
              <a:clrTo>
                <a:srgbClr val="FFFFFF">
                  <a:alpha val="0"/>
                </a:srgbClr>
              </a:clrTo>
            </a:clrChange>
            <a:extLst>
              <a:ext uri="{28A0092B-C50C-407E-A947-70E740481C1C}">
                <a14:useLocalDpi xmlns:a14="http://schemas.microsoft.com/office/drawing/2010/main" val="0"/>
              </a:ext>
            </a:extLst>
          </a:blip>
          <a:srcRect l="7011" t="19292" r="79452" b="50000"/>
          <a:stretch/>
        </p:blipFill>
        <p:spPr>
          <a:xfrm>
            <a:off x="2878053" y="1631532"/>
            <a:ext cx="410719" cy="665527"/>
          </a:xfrm>
          <a:prstGeom prst="rect">
            <a:avLst/>
          </a:prstGeom>
        </p:spPr>
      </p:pic>
      <p:pic>
        <p:nvPicPr>
          <p:cNvPr id="23" name="giày"/>
          <p:cNvPicPr>
            <a:picLocks noChangeAspect="1"/>
          </p:cNvPicPr>
          <p:nvPr/>
        </p:nvPicPr>
        <p:blipFill rotWithShape="1">
          <a:blip r:embed="rId24">
            <a:extLst>
              <a:ext uri="{BEBA8EAE-BF5A-486C-A8C5-ECC9F3942E4B}">
                <a14:imgProps xmlns:a14="http://schemas.microsoft.com/office/drawing/2010/main">
                  <a14:imgLayer r:embed="rId25">
                    <a14:imgEffect>
                      <a14:backgroundRemoval t="9818" b="98545" l="9836" r="89617"/>
                    </a14:imgEffect>
                  </a14:imgLayer>
                </a14:imgProps>
              </a:ext>
              <a:ext uri="{28A0092B-C50C-407E-A947-70E740481C1C}">
                <a14:useLocalDpi xmlns:a14="http://schemas.microsoft.com/office/drawing/2010/main" val="0"/>
              </a:ext>
            </a:extLst>
          </a:blip>
          <a:srcRect l="10037" t="58213" r="41618"/>
          <a:stretch/>
        </p:blipFill>
        <p:spPr>
          <a:xfrm>
            <a:off x="5575573" y="3479217"/>
            <a:ext cx="1194956" cy="1552143"/>
          </a:xfrm>
          <a:prstGeom prst="rect">
            <a:avLst/>
          </a:prstGeom>
        </p:spPr>
      </p:pic>
      <p:pic>
        <p:nvPicPr>
          <p:cNvPr id="25" name="2">
            <a:hlinkClick r:id="rId26" action="ppaction://hlinksldjump"/>
          </p:cNvPr>
          <p:cNvPicPr>
            <a:picLocks noChangeAspect="1"/>
          </p:cNvPicPr>
          <p:nvPr/>
        </p:nvPicPr>
        <p:blipFill rotWithShape="1">
          <a:blip r:embed="rId27">
            <a:extLst>
              <a:ext uri="{BEBA8EAE-BF5A-486C-A8C5-ECC9F3942E4B}">
                <a14:imgProps xmlns:a14="http://schemas.microsoft.com/office/drawing/2010/main">
                  <a14:imgLayer r:embed="rId28">
                    <a14:imgEffect>
                      <a14:backgroundRemoval t="21758" b="45934" l="23862" r="37520">
                        <a14:foregroundMark x1="27786" y1="25275" x2="34694" y2="22637"/>
                      </a14:backgroundRemoval>
                    </a14:imgEffect>
                  </a14:imgLayer>
                </a14:imgProps>
              </a:ext>
              <a:ext uri="{28A0092B-C50C-407E-A947-70E740481C1C}">
                <a14:useLocalDpi xmlns:a14="http://schemas.microsoft.com/office/drawing/2010/main" val="0"/>
              </a:ext>
            </a:extLst>
          </a:blip>
          <a:srcRect l="22374" t="19291" r="62330" b="52991"/>
          <a:stretch/>
        </p:blipFill>
        <p:spPr>
          <a:xfrm>
            <a:off x="6178912" y="214946"/>
            <a:ext cx="488588" cy="632369"/>
          </a:xfrm>
          <a:prstGeom prst="rect">
            <a:avLst/>
          </a:prstGeom>
        </p:spPr>
      </p:pic>
      <p:pic>
        <p:nvPicPr>
          <p:cNvPr id="26" name="3">
            <a:hlinkClick r:id="rId29" action="ppaction://hlinksldjump"/>
          </p:cNvPr>
          <p:cNvPicPr>
            <a:picLocks noChangeAspect="1"/>
          </p:cNvPicPr>
          <p:nvPr/>
        </p:nvPicPr>
        <p:blipFill rotWithShape="1">
          <a:blip r:embed="rId30">
            <a:extLst>
              <a:ext uri="{BEBA8EAE-BF5A-486C-A8C5-ECC9F3942E4B}">
                <a14:imgProps xmlns:a14="http://schemas.microsoft.com/office/drawing/2010/main">
                  <a14:imgLayer r:embed="rId28">
                    <a14:imgEffect>
                      <a14:backgroundRemoval t="22363" b="46929" l="43755" r="57549">
                        <a14:foregroundMark x1="46154" y1="23956" x2="53532" y2="23297"/>
                      </a14:backgroundRemoval>
                    </a14:imgEffect>
                  </a14:imgLayer>
                </a14:imgProps>
              </a:ext>
              <a:ext uri="{28A0092B-C50C-407E-A947-70E740481C1C}">
                <a14:useLocalDpi xmlns:a14="http://schemas.microsoft.com/office/drawing/2010/main" val="0"/>
              </a:ext>
            </a:extLst>
          </a:blip>
          <a:srcRect l="42031" t="19292" r="40727" b="50000"/>
          <a:stretch/>
        </p:blipFill>
        <p:spPr>
          <a:xfrm>
            <a:off x="2878053" y="4992011"/>
            <a:ext cx="553967" cy="707261"/>
          </a:xfrm>
          <a:prstGeom prst="rect">
            <a:avLst/>
          </a:prstGeom>
        </p:spPr>
      </p:pic>
      <p:pic>
        <p:nvPicPr>
          <p:cNvPr id="27" name="4">
            <a:hlinkClick r:id="rId31" action="ppaction://hlinksldjump"/>
          </p:cNvPr>
          <p:cNvPicPr>
            <a:picLocks noChangeAspect="1"/>
          </p:cNvPicPr>
          <p:nvPr/>
        </p:nvPicPr>
        <p:blipFill rotWithShape="1">
          <a:blip r:embed="rId32">
            <a:extLst>
              <a:ext uri="{BEBA8EAE-BF5A-486C-A8C5-ECC9F3942E4B}">
                <a14:imgProps xmlns:a14="http://schemas.microsoft.com/office/drawing/2010/main">
                  <a14:imgLayer r:embed="rId28">
                    <a14:imgEffect>
                      <a14:backgroundRemoval t="18901" b="49231" l="58713" r="74568">
                        <a14:foregroundMark x1="64835" y1="23736" x2="70330" y2="23956"/>
                      </a14:backgroundRemoval>
                    </a14:imgEffect>
                  </a14:imgLayer>
                </a14:imgProps>
              </a:ext>
              <a:ext uri="{28A0092B-C50C-407E-A947-70E740481C1C}">
                <a14:useLocalDpi xmlns:a14="http://schemas.microsoft.com/office/drawing/2010/main" val="0"/>
              </a:ext>
            </a:extLst>
          </a:blip>
          <a:srcRect l="56849" t="19291" r="23231" b="52991"/>
          <a:stretch/>
        </p:blipFill>
        <p:spPr>
          <a:xfrm>
            <a:off x="6258704" y="3299369"/>
            <a:ext cx="817593" cy="812598"/>
          </a:xfrm>
          <a:prstGeom prst="rect">
            <a:avLst/>
          </a:prstGeom>
        </p:spPr>
      </p:pic>
      <p:pic>
        <p:nvPicPr>
          <p:cNvPr id="28" name="5">
            <a:hlinkClick r:id="rId33" action="ppaction://hlinksldjump"/>
          </p:cNvPr>
          <p:cNvPicPr>
            <a:picLocks noChangeAspect="1"/>
          </p:cNvPicPr>
          <p:nvPr/>
        </p:nvPicPr>
        <p:blipFill rotWithShape="1">
          <a:blip r:embed="rId34">
            <a:extLst>
              <a:ext uri="{BEBA8EAE-BF5A-486C-A8C5-ECC9F3942E4B}">
                <a14:imgProps xmlns:a14="http://schemas.microsoft.com/office/drawing/2010/main">
                  <a14:imgLayer r:embed="rId28">
                    <a14:imgEffect>
                      <a14:backgroundRemoval t="21758" b="44176" l="79906" r="91994">
                        <a14:foregroundMark x1="84301" y1="23297" x2="90895" y2="22418"/>
                        <a14:foregroundMark x1="90110" y1="25275" x2="87912" y2="21758"/>
                      </a14:backgroundRemoval>
                    </a14:imgEffect>
                  </a14:imgLayer>
                </a14:imgProps>
              </a:ext>
              <a:ext uri="{28A0092B-C50C-407E-A947-70E740481C1C}">
                <a14:useLocalDpi xmlns:a14="http://schemas.microsoft.com/office/drawing/2010/main" val="0"/>
              </a:ext>
            </a:extLst>
          </a:blip>
          <a:srcRect l="78539" t="19291" r="6393" b="52991"/>
          <a:stretch/>
        </p:blipFill>
        <p:spPr>
          <a:xfrm>
            <a:off x="7983673" y="4861899"/>
            <a:ext cx="457200" cy="600711"/>
          </a:xfrm>
          <a:prstGeom prst="rect">
            <a:avLst/>
          </a:prstGeom>
        </p:spPr>
      </p:pic>
      <p:pic>
        <p:nvPicPr>
          <p:cNvPr id="29" name="6">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28">
                    <a14:imgEffect>
                      <a14:backgroundRemoval t="52088" b="79780" l="5338" r="18524">
                        <a14:foregroundMark x1="13501" y1="55165" x2="18681" y2="55165"/>
                      </a14:backgroundRemoval>
                    </a14:imgEffect>
                  </a14:imgLayer>
                </a14:imgProps>
              </a:ext>
              <a:ext uri="{28A0092B-C50C-407E-A947-70E740481C1C}">
                <a14:useLocalDpi xmlns:a14="http://schemas.microsoft.com/office/drawing/2010/main" val="0"/>
              </a:ext>
            </a:extLst>
          </a:blip>
          <a:srcRect l="3739" t="50000" r="79681" b="18308"/>
          <a:stretch/>
        </p:blipFill>
        <p:spPr>
          <a:xfrm>
            <a:off x="9906001" y="4709883"/>
            <a:ext cx="597429" cy="815665"/>
          </a:xfrm>
          <a:prstGeom prst="rect">
            <a:avLst/>
          </a:prstGeom>
        </p:spPr>
      </p:pic>
      <p:pic>
        <p:nvPicPr>
          <p:cNvPr id="30"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597932"/>
            <a:ext cx="609600" cy="609600"/>
          </a:xfrm>
          <a:prstGeom prst="rect">
            <a:avLst/>
          </a:prstGeom>
        </p:spPr>
      </p:pic>
      <p:pic>
        <p:nvPicPr>
          <p:cNvPr id="31"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1488348"/>
            <a:ext cx="609600" cy="609600"/>
          </a:xfrm>
          <a:prstGeom prst="rect">
            <a:avLst/>
          </a:prstGeom>
        </p:spPr>
      </p:pic>
      <p:pic>
        <p:nvPicPr>
          <p:cNvPr id="32"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2225944"/>
            <a:ext cx="609600" cy="609600"/>
          </a:xfrm>
          <a:prstGeom prst="rect">
            <a:avLst/>
          </a:prstGeom>
        </p:spPr>
      </p:pic>
      <p:pic>
        <p:nvPicPr>
          <p:cNvPr id="33"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3067863"/>
            <a:ext cx="609600" cy="609600"/>
          </a:xfrm>
          <a:prstGeom prst="rect">
            <a:avLst/>
          </a:prstGeom>
        </p:spPr>
      </p:pic>
      <p:pic>
        <p:nvPicPr>
          <p:cNvPr id="34"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416187" y="3807167"/>
            <a:ext cx="609600" cy="609600"/>
          </a:xfrm>
          <a:prstGeom prst="rect">
            <a:avLst/>
          </a:prstGeom>
        </p:spPr>
      </p:pic>
      <p:pic>
        <p:nvPicPr>
          <p:cNvPr id="35" name="Tieng-vo-tay-www_yeualo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7"/>
          <a:stretch>
            <a:fillRect/>
          </a:stretch>
        </p:blipFill>
        <p:spPr>
          <a:xfrm>
            <a:off x="12314738" y="4687210"/>
            <a:ext cx="609600" cy="609600"/>
          </a:xfrm>
          <a:prstGeom prst="rect">
            <a:avLst/>
          </a:prstGeom>
        </p:spPr>
      </p:pic>
      <p:pic>
        <p:nvPicPr>
          <p:cNvPr id="36" name="Picture 35"/>
          <p:cNvPicPr>
            <a:picLocks noChangeAspect="1"/>
          </p:cNvPicPr>
          <p:nvPr/>
        </p:nvPicPr>
        <p:blipFill>
          <a:blip r:embed="rId38">
            <a:clrChange>
              <a:clrFrom>
                <a:srgbClr val="FCFEFC"/>
              </a:clrFrom>
              <a:clrTo>
                <a:srgbClr val="FCFEFC">
                  <a:alpha val="0"/>
                </a:srgbClr>
              </a:clrTo>
            </a:clrChange>
            <a:extLst>
              <a:ext uri="{28A0092B-C50C-407E-A947-70E740481C1C}">
                <a14:useLocalDpi xmlns:a14="http://schemas.microsoft.com/office/drawing/2010/main" val="0"/>
              </a:ext>
            </a:extLst>
          </a:blip>
          <a:stretch>
            <a:fillRect/>
          </a:stretch>
        </p:blipFill>
        <p:spPr>
          <a:xfrm>
            <a:off x="3814943" y="3166901"/>
            <a:ext cx="3893565" cy="3650218"/>
          </a:xfrm>
          <a:prstGeom prst="rect">
            <a:avLst/>
          </a:prstGeom>
          <a:ln>
            <a:solidFill>
              <a:schemeClr val="accent1"/>
            </a:solidFill>
          </a:ln>
        </p:spPr>
      </p:pic>
      <p:sp>
        <p:nvSpPr>
          <p:cNvPr id="37" name="Rounded Rectangle 36">
            <a:hlinkClick r:id="rId39" action="ppaction://hlinksldjump"/>
          </p:cNvPr>
          <p:cNvSpPr/>
          <p:nvPr/>
        </p:nvSpPr>
        <p:spPr>
          <a:xfrm>
            <a:off x="9141042" y="-13656"/>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1434458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0.00139 -0.10764 L -1.14132 -0.09653 " pathEditMode="relative" rAng="0" ptsTypes="AA">
                                      <p:cBhvr>
                                        <p:cTn id="8" dur="30000" fill="hold"/>
                                        <p:tgtEl>
                                          <p:spTgt spid="13"/>
                                        </p:tgtEl>
                                        <p:attrNameLst>
                                          <p:attrName>ppt_x</p:attrName>
                                          <p:attrName>ppt_y</p:attrName>
                                        </p:attrNameLst>
                                      </p:cBhvr>
                                      <p:rCtr x="-57135" y="556"/>
                                    </p:animMotion>
                                  </p:childTnLst>
                                </p:cTn>
                              </p:par>
                              <p:par>
                                <p:cTn id="9" presetID="63" presetClass="path" presetSubtype="0" repeatCount="indefinite" accel="50000" decel="50000" fill="hold" nodeType="withEffect">
                                  <p:stCondLst>
                                    <p:cond delay="0"/>
                                  </p:stCondLst>
                                  <p:childTnLst>
                                    <p:animMotion origin="layout" path="M 0.03542 -0.42546 L 1.20209 -0.44074 " pathEditMode="relative" rAng="0" ptsTypes="AA">
                                      <p:cBhvr>
                                        <p:cTn id="10" dur="37000" fill="hold"/>
                                        <p:tgtEl>
                                          <p:spTgt spid="14"/>
                                        </p:tgtEl>
                                        <p:attrNameLst>
                                          <p:attrName>ppt_x</p:attrName>
                                          <p:attrName>ppt_y</p:attrName>
                                        </p:attrNameLst>
                                      </p:cBhvr>
                                      <p:rCtr x="58333" y="-764"/>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 presetClass="exit" presetSubtype="0" fill="hold" nodeType="withEffect">
                                  <p:stCondLst>
                                    <p:cond delay="0"/>
                                  </p:stCondLst>
                                  <p:childTnLst>
                                    <p:set>
                                      <p:cBhvr>
                                        <p:cTn id="27" dur="1" fill="hold">
                                          <p:stCondLst>
                                            <p:cond delay="0"/>
                                          </p:stCondLst>
                                        </p:cTn>
                                        <p:tgtEl>
                                          <p:spTgt spid="24"/>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7668" fill="hold"/>
                                        <p:tgtEl>
                                          <p:spTgt spid="30"/>
                                        </p:tgtEl>
                                      </p:cBhvr>
                                    </p:cmd>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nodeType="clickEffect">
                                  <p:stCondLst>
                                    <p:cond delay="0"/>
                                  </p:stCondLst>
                                  <p:childTnLst>
                                    <p:animEffect transition="out" filter="fade">
                                      <p:cBhvr>
                                        <p:cTn id="33" dur="500"/>
                                        <p:tgtEl>
                                          <p:spTgt spid="22"/>
                                        </p:tgtEl>
                                      </p:cBhvr>
                                    </p:animEffect>
                                    <p:set>
                                      <p:cBhvr>
                                        <p:cTn id="34" dur="1" fill="hold">
                                          <p:stCondLst>
                                            <p:cond delay="499"/>
                                          </p:stCondLst>
                                        </p:cTn>
                                        <p:tgtEl>
                                          <p:spTgt spid="22"/>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25"/>
                                        </p:tgtEl>
                                        <p:attrNameLst>
                                          <p:attrName>style.visibility</p:attrName>
                                        </p:attrNameLst>
                                      </p:cBhvr>
                                      <p:to>
                                        <p:strVal val="hidden"/>
                                      </p:to>
                                    </p:set>
                                  </p:childTnLst>
                                </p:cTn>
                              </p:par>
                              <p:par>
                                <p:cTn id="37" presetID="1" presetClass="mediacall" presetSubtype="0" fill="hold" nodeType="withEffect">
                                  <p:stCondLst>
                                    <p:cond delay="0"/>
                                  </p:stCondLst>
                                  <p:childTnLst>
                                    <p:cmd type="call" cmd="playFrom(0.0)">
                                      <p:cBhvr>
                                        <p:cTn id="38" dur="7668" fill="hold"/>
                                        <p:tgtEl>
                                          <p:spTgt spid="31"/>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500"/>
                                        <p:tgtEl>
                                          <p:spTgt spid="20"/>
                                        </p:tgtEl>
                                      </p:cBhvr>
                                    </p:animEffect>
                                    <p:set>
                                      <p:cBhvr>
                                        <p:cTn id="43" dur="1" fill="hold">
                                          <p:stCondLst>
                                            <p:cond delay="499"/>
                                          </p:stCondLst>
                                        </p:cTn>
                                        <p:tgtEl>
                                          <p:spTgt spid="20"/>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26"/>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7668" fill="hold"/>
                                        <p:tgtEl>
                                          <p:spTgt spid="32"/>
                                        </p:tgtEl>
                                      </p:cBhvr>
                                    </p:cmd>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nodeType="clickEffect">
                                  <p:stCondLst>
                                    <p:cond delay="0"/>
                                  </p:stCondLst>
                                  <p:childTnLst>
                                    <p:animEffect transition="out" filter="fade">
                                      <p:cBhvr>
                                        <p:cTn id="51" dur="500"/>
                                        <p:tgtEl>
                                          <p:spTgt spid="23"/>
                                        </p:tgtEl>
                                      </p:cBhvr>
                                    </p:animEffect>
                                    <p:set>
                                      <p:cBhvr>
                                        <p:cTn id="52" dur="1" fill="hold">
                                          <p:stCondLst>
                                            <p:cond delay="499"/>
                                          </p:stCondLst>
                                        </p:cTn>
                                        <p:tgtEl>
                                          <p:spTgt spid="23"/>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7"/>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7668" fill="hold"/>
                                        <p:tgtEl>
                                          <p:spTgt spid="33"/>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9"/>
                                        </p:tgtEl>
                                      </p:cBhvr>
                                    </p:animEffect>
                                    <p:set>
                                      <p:cBhvr>
                                        <p:cTn id="61" dur="1" fill="hold">
                                          <p:stCondLst>
                                            <p:cond delay="499"/>
                                          </p:stCondLst>
                                        </p:cTn>
                                        <p:tgtEl>
                                          <p:spTgt spid="19"/>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8"/>
                                        </p:tgtEl>
                                        <p:attrNameLst>
                                          <p:attrName>style.visibility</p:attrName>
                                        </p:attrNameLst>
                                      </p:cBhvr>
                                      <p:to>
                                        <p:strVal val="hidden"/>
                                      </p:to>
                                    </p:set>
                                  </p:childTnLst>
                                </p:cTn>
                              </p:par>
                              <p:par>
                                <p:cTn id="64" presetID="1" presetClass="mediacall" presetSubtype="0" fill="hold" nodeType="withEffect">
                                  <p:stCondLst>
                                    <p:cond delay="0"/>
                                  </p:stCondLst>
                                  <p:childTnLst>
                                    <p:cmd type="call" cmd="playFrom(0.0)">
                                      <p:cBhvr>
                                        <p:cTn id="65" dur="7668" fill="hold"/>
                                        <p:tgtEl>
                                          <p:spTgt spid="34"/>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500"/>
                                        <p:tgtEl>
                                          <p:spTgt spid="6"/>
                                        </p:tgtEl>
                                      </p:cBhvr>
                                    </p:animEffect>
                                    <p:set>
                                      <p:cBhvr>
                                        <p:cTn id="70" dur="1" fill="hold">
                                          <p:stCondLst>
                                            <p:cond delay="499"/>
                                          </p:stCondLst>
                                        </p:cTn>
                                        <p:tgtEl>
                                          <p:spTgt spid="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29"/>
                                        </p:tgtEl>
                                        <p:attrNameLst>
                                          <p:attrName>style.visibility</p:attrName>
                                        </p:attrNameLst>
                                      </p:cBhvr>
                                      <p:to>
                                        <p:strVal val="hidden"/>
                                      </p:to>
                                    </p:set>
                                  </p:childTnLst>
                                </p:cTn>
                              </p:par>
                            </p:childTnLst>
                          </p:cTn>
                        </p:par>
                        <p:par>
                          <p:cTn id="73" fill="hold">
                            <p:stCondLst>
                              <p:cond delay="500"/>
                            </p:stCondLst>
                            <p:childTnLst>
                              <p:par>
                                <p:cTn id="74" presetID="42" presetClass="entr" presetSubtype="0" fill="hold" nodeType="afterEffect">
                                  <p:stCondLst>
                                    <p:cond delay="0"/>
                                  </p:stCondLst>
                                  <p:childTnLst>
                                    <p:set>
                                      <p:cBhvr>
                                        <p:cTn id="75" dur="1" fill="hold">
                                          <p:stCondLst>
                                            <p:cond delay="0"/>
                                          </p:stCondLst>
                                        </p:cTn>
                                        <p:tgtEl>
                                          <p:spTgt spid="36"/>
                                        </p:tgtEl>
                                        <p:attrNameLst>
                                          <p:attrName>style.visibility</p:attrName>
                                        </p:attrNameLst>
                                      </p:cBhvr>
                                      <p:to>
                                        <p:strVal val="visible"/>
                                      </p:to>
                                    </p:set>
                                    <p:animEffect transition="in" filter="fade">
                                      <p:cBhvr>
                                        <p:cTn id="76" dur="1000"/>
                                        <p:tgtEl>
                                          <p:spTgt spid="36"/>
                                        </p:tgtEl>
                                      </p:cBhvr>
                                    </p:animEffect>
                                    <p:anim calcmode="lin" valueType="num">
                                      <p:cBhvr>
                                        <p:cTn id="77" dur="1000" fill="hold"/>
                                        <p:tgtEl>
                                          <p:spTgt spid="36"/>
                                        </p:tgtEl>
                                        <p:attrNameLst>
                                          <p:attrName>ppt_x</p:attrName>
                                        </p:attrNameLst>
                                      </p:cBhvr>
                                      <p:tavLst>
                                        <p:tav tm="0">
                                          <p:val>
                                            <p:strVal val="#ppt_x"/>
                                          </p:val>
                                        </p:tav>
                                        <p:tav tm="100000">
                                          <p:val>
                                            <p:strVal val="#ppt_x"/>
                                          </p:val>
                                        </p:tav>
                                      </p:tavLst>
                                    </p:anim>
                                    <p:anim calcmode="lin" valueType="num">
                                      <p:cBhvr>
                                        <p:cTn id="78" dur="1000" fill="hold"/>
                                        <p:tgtEl>
                                          <p:spTgt spid="36"/>
                                        </p:tgtEl>
                                        <p:attrNameLst>
                                          <p:attrName>ppt_y</p:attrName>
                                        </p:attrNameLst>
                                      </p:cBhvr>
                                      <p:tavLst>
                                        <p:tav tm="0">
                                          <p:val>
                                            <p:strVal val="#ppt_y+.1"/>
                                          </p:val>
                                        </p:tav>
                                        <p:tav tm="100000">
                                          <p:val>
                                            <p:strVal val="#ppt_y"/>
                                          </p:val>
                                        </p:tav>
                                      </p:tavLst>
                                    </p:anim>
                                  </p:childTnLst>
                                </p:cTn>
                              </p:par>
                              <p:par>
                                <p:cTn id="79" presetID="1" presetClass="mediacall" presetSubtype="0" fill="hold" nodeType="withEffect">
                                  <p:stCondLst>
                                    <p:cond delay="0"/>
                                  </p:stCondLst>
                                  <p:childTnLst>
                                    <p:cmd type="call" cmd="playFrom(0.0)">
                                      <p:cBhvr>
                                        <p:cTn id="80" dur="7668"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81" fill="hold" display="0">
                  <p:stCondLst>
                    <p:cond delay="indefinite"/>
                  </p:stCondLst>
                  <p:endCondLst>
                    <p:cond evt="onStopAudio" delay="0">
                      <p:tgtEl>
                        <p:sldTgt/>
                      </p:tgtEl>
                    </p:cond>
                  </p:endCondLst>
                </p:cTn>
                <p:tgtEl>
                  <p:spTgt spid="30"/>
                </p:tgtEl>
              </p:cMediaNode>
            </p:audio>
            <p:audio>
              <p:cMediaNode vol="80000">
                <p:cTn id="82" fill="hold" display="0">
                  <p:stCondLst>
                    <p:cond delay="indefinite"/>
                  </p:stCondLst>
                  <p:endCondLst>
                    <p:cond evt="onStopAudio" delay="0">
                      <p:tgtEl>
                        <p:sldTgt/>
                      </p:tgtEl>
                    </p:cond>
                  </p:endCondLst>
                </p:cTn>
                <p:tgtEl>
                  <p:spTgt spid="31"/>
                </p:tgtEl>
              </p:cMediaNode>
            </p:audio>
            <p:audio>
              <p:cMediaNode vol="80000">
                <p:cTn id="83" fill="hold" display="0">
                  <p:stCondLst>
                    <p:cond delay="indefinite"/>
                  </p:stCondLst>
                  <p:endCondLst>
                    <p:cond evt="onStopAudio" delay="0">
                      <p:tgtEl>
                        <p:sldTgt/>
                      </p:tgtEl>
                    </p:cond>
                  </p:endCondLst>
                </p:cTn>
                <p:tgtEl>
                  <p:spTgt spid="32"/>
                </p:tgtEl>
              </p:cMediaNode>
            </p:audio>
            <p:audio>
              <p:cMediaNode vol="80000">
                <p:cTn id="84" fill="hold" display="0">
                  <p:stCondLst>
                    <p:cond delay="indefinite"/>
                  </p:stCondLst>
                  <p:endCondLst>
                    <p:cond evt="onStopAudio" delay="0">
                      <p:tgtEl>
                        <p:sldTgt/>
                      </p:tgtEl>
                    </p:cond>
                  </p:endCondLst>
                </p:cTn>
                <p:tgtEl>
                  <p:spTgt spid="33"/>
                </p:tgtEl>
              </p:cMediaNode>
            </p:audio>
            <p:audio>
              <p:cMediaNode vol="80000">
                <p:cTn id="85" fill="hold" display="0">
                  <p:stCondLst>
                    <p:cond delay="indefinite"/>
                  </p:stCondLst>
                  <p:endCondLst>
                    <p:cond evt="onStopAudio" delay="0">
                      <p:tgtEl>
                        <p:sldTgt/>
                      </p:tgtEl>
                    </p:cond>
                  </p:endCondLst>
                </p:cTn>
                <p:tgtEl>
                  <p:spTgt spid="34"/>
                </p:tgtEl>
              </p:cMediaNode>
            </p:audio>
            <p:audio>
              <p:cMediaNode vol="80000">
                <p:cTn id="86" fill="hold" display="0">
                  <p:stCondLst>
                    <p:cond delay="indefinite"/>
                  </p:stCondLst>
                  <p:endCondLst>
                    <p:cond evt="onStopAudio" delay="0">
                      <p:tgtEl>
                        <p:sldTgt/>
                      </p:tgtEl>
                    </p:cond>
                  </p:endCondLst>
                </p:cTn>
                <p:tgtEl>
                  <p:spTgt spid="3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4038600" y="1718767"/>
            <a:ext cx="7010400" cy="2868669"/>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307346" y="1899061"/>
            <a:ext cx="6390884" cy="2308324"/>
          </a:xfrm>
          <a:prstGeom prst="rect">
            <a:avLst/>
          </a:prstGeom>
        </p:spPr>
        <p:txBody>
          <a:bodyPr wrap="square">
            <a:spAutoFit/>
          </a:bodyPr>
          <a:lstStyle/>
          <a:p>
            <a:pPr algn="just">
              <a:lnSpc>
                <a:spcPct val="150000"/>
              </a:lnSpc>
            </a:pPr>
            <a:r>
              <a:rPr lang="vi-VN" sz="3200" smtClean="0">
                <a:latin typeface="+mj-lt"/>
              </a:rPr>
              <a:t>Hãy xem video và trở lời câu hỏi sau: Suy </a:t>
            </a:r>
            <a:r>
              <a:rPr lang="vi-VN" sz="3200">
                <a:latin typeface="+mj-lt"/>
              </a:rPr>
              <a:t>nghĩ/ tình cảm gợi ra cho em sau khi nghe bài thơ là gì? </a:t>
            </a:r>
            <a:endParaRPr lang="en-GB" sz="3200">
              <a:effectLst>
                <a:outerShdw blurRad="38100" dist="38100" dir="2700000" algn="tl">
                  <a:srgbClr val="000000">
                    <a:alpha val="43137"/>
                  </a:srgbClr>
                </a:outerShdw>
              </a:effectLst>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3398" y="237492"/>
            <a:ext cx="10972799" cy="3022700"/>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276600" y="3801691"/>
            <a:ext cx="7002702"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05665" y="2238838"/>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438960" y="1604109"/>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77956" y="336848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906113" y="4148027"/>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788800" y="229983"/>
            <a:ext cx="10587465" cy="3046988"/>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1: Vấn đề trọng tâm mà bài viết này nêu lên là gì?</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Giá trị nghệ thuật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Giá trị nội dung của bài thơ</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Điểm đặc sắc trong văn chương của nhà thơ </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3886200" y="4017842"/>
            <a:ext cx="6013780" cy="1569660"/>
          </a:xfrm>
          <a:prstGeom prst="rect">
            <a:avLst/>
          </a:prstGeom>
        </p:spPr>
        <p:txBody>
          <a:bodyPr wrap="square">
            <a:spAutoFit/>
          </a:bodyPr>
          <a:lstStyle/>
          <a:p>
            <a:pPr algn="just"/>
            <a:r>
              <a:rPr lang="vi-VN" sz="3200">
                <a:latin typeface="Times New Roman" panose="02020603050405020304" pitchFamily="18" charset="0"/>
                <a:cs typeface="Times New Roman" panose="02020603050405020304" pitchFamily="18" charset="0"/>
              </a:rPr>
              <a:t>A. Làm rõ chi tiết nắng mới, áo đỏ và nét cười đen nhánh trong bài thơ </a:t>
            </a:r>
            <a:r>
              <a:rPr lang="vi-VN" sz="3200" i="1">
                <a:latin typeface="Times New Roman" panose="02020603050405020304" pitchFamily="18" charset="0"/>
                <a:cs typeface="Times New Roman" panose="02020603050405020304" pitchFamily="18" charset="0"/>
              </a:rPr>
              <a:t>Nắng mới</a:t>
            </a:r>
            <a:r>
              <a:rPr lang="vi-VN" sz="3200">
                <a:latin typeface="Times New Roman" panose="02020603050405020304" pitchFamily="18" charset="0"/>
                <a:cs typeface="Times New Roman" panose="02020603050405020304" pitchFamily="18" charset="0"/>
              </a:rPr>
              <a:t> của Lưu Trọng Lư.</a:t>
            </a:r>
            <a:endParaRPr lang="en-GB" sz="3200">
              <a:latin typeface="Times New Roman" panose="02020603050405020304" pitchFamily="18" charset="0"/>
              <a:cs typeface="Times New Roman" panose="02020603050405020304" pitchFamily="18" charset="0"/>
            </a:endParaRPr>
          </a:p>
        </p:txBody>
      </p:sp>
      <p:pic>
        <p:nvPicPr>
          <p:cNvPr id="20" name="Picture 19">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1459301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85800" y="381000"/>
            <a:ext cx="11142078" cy="3030088"/>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133600" y="4374062"/>
            <a:ext cx="67818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2095573"/>
            <a:ext cx="1970809"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303760" y="5251639"/>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2324099" y="4436364"/>
            <a:ext cx="6433513" cy="1815882"/>
          </a:xfrm>
          <a:prstGeom prst="rect">
            <a:avLst/>
          </a:prstGeom>
        </p:spPr>
        <p:txBody>
          <a:bodyPr wrap="square">
            <a:spAutoFit/>
          </a:bodyPr>
          <a:lstStyle/>
          <a:p>
            <a:pPr algn="just"/>
            <a:r>
              <a:rPr lang="vi-VN" sz="2800">
                <a:latin typeface="Times New Roman" panose="02020603050405020304" pitchFamily="18"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cs typeface="Times New Roman" panose="02020603050405020304" pitchFamily="18" charset="0"/>
              </a:rPr>
              <a:t>Nắng mới </a:t>
            </a:r>
            <a:r>
              <a:rPr lang="vi-VN" sz="2800">
                <a:latin typeface="Times New Roman" panose="02020603050405020304" pitchFamily="18" charset="0"/>
                <a:cs typeface="Times New Roman" panose="02020603050405020304" pitchFamily="18" charset="0"/>
              </a:rPr>
              <a:t>của Lưu Trọng Lư mà Lê Quang Hưng chọn thể hiện trong bài viết của mình)</a:t>
            </a:r>
            <a:endParaRPr lang="en-GB" sz="28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784082" y="381000"/>
            <a:ext cx="10874518" cy="306545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2. Nhan đề của văn bản cho biết điều gì? </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Nội dung chính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Những giá trị tiêu biểu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Giọng điệu, ngôn từ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Vấn đề nghị luận (về một số hình ảnh đặc sắc của bài thơ </a:t>
            </a:r>
            <a:r>
              <a:rPr lang="vi-VN" sz="2800" i="1">
                <a:latin typeface="Times New Roman" panose="02020603050405020304" pitchFamily="18" charset="0"/>
                <a:ea typeface="Calibri" panose="020F0502020204030204" pitchFamily="34" charset="0"/>
                <a:cs typeface="Times New Roman" panose="02020603050405020304" pitchFamily="18" charset="0"/>
              </a:rPr>
              <a:t>Nắng mới </a:t>
            </a:r>
            <a:r>
              <a:rPr lang="vi-VN" sz="2800">
                <a:latin typeface="Times New Roman" panose="02020603050405020304" pitchFamily="18" charset="0"/>
                <a:ea typeface="Calibri" panose="020F0502020204030204" pitchFamily="34" charset="0"/>
                <a:cs typeface="Times New Roman" panose="02020603050405020304" pitchFamily="18" charset="0"/>
              </a:rPr>
              <a:t>của Lưu Trọng Lư mà Lê Quang Hưng chọn thể hiện trong bài viết của mình)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954375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00" y="380999"/>
            <a:ext cx="10896599" cy="3164445"/>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80628" y="4165708"/>
            <a:ext cx="6698674"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25568" y="3129210"/>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668001" y="1295400"/>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1991" y="4151408"/>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2660698" y="427260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579939" y="624393"/>
            <a:ext cx="10668000" cy="2677656"/>
          </a:xfrm>
          <a:prstGeom prst="rect">
            <a:avLst/>
          </a:prstGeom>
          <a:noFill/>
        </p:spPr>
        <p:txBody>
          <a:bodyPr wrap="square" rtlCol="0">
            <a:spAutoFit/>
          </a:bodyPr>
          <a:lstStyle/>
          <a:p>
            <a:r>
              <a:rPr lang="vi-VN" sz="2800" b="1">
                <a:latin typeface="Times New Roman" panose="02020603050405020304" pitchFamily="18" charset="0"/>
                <a:cs typeface="Times New Roman" panose="02020603050405020304" pitchFamily="18" charset="0"/>
              </a:rPr>
              <a:t>Câu 3. Trong phần (1), tác giả đã giới thiệu bài thơ </a:t>
            </a:r>
            <a:r>
              <a:rPr lang="vi-VN" sz="2800" b="1" i="1">
                <a:latin typeface="Times New Roman" panose="02020603050405020304" pitchFamily="18" charset="0"/>
                <a:cs typeface="Times New Roman" panose="02020603050405020304" pitchFamily="18" charset="0"/>
              </a:rPr>
              <a:t>Nắng mới</a:t>
            </a:r>
            <a:r>
              <a:rPr lang="vi-VN" sz="2800" b="1">
                <a:latin typeface="Times New Roman" panose="02020603050405020304" pitchFamily="18" charset="0"/>
                <a:cs typeface="Times New Roman" panose="02020603050405020304" pitchFamily="18" charset="0"/>
              </a:rPr>
              <a:t> bằng cách nào?</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A. Từ mạch cảm xúc đến thời gian nghệ thuật</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B. Từ chủ đề đến cấu tứ, giọng điệu của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C. Từ đặc điểm của nhà thơ đến hình ảnh điển hình trong bài thơ</a:t>
            </a:r>
            <a:endParaRPr lang="en-GB" sz="2800">
              <a:latin typeface="Times New Roman" panose="02020603050405020304" pitchFamily="18" charset="0"/>
              <a:cs typeface="Times New Roman" panose="02020603050405020304" pitchFamily="18" charset="0"/>
            </a:endParaRPr>
          </a:p>
          <a:p>
            <a:r>
              <a:rPr lang="vi-VN" sz="2800">
                <a:latin typeface="Times New Roman" panose="02020603050405020304" pitchFamily="18" charset="0"/>
                <a:cs typeface="Times New Roman" panose="02020603050405020304" pitchFamily="18" charset="0"/>
              </a:rPr>
              <a:t>D. Từ thực tiễn chung của mọi người kết nối đến cái riêng của một người</a:t>
            </a:r>
            <a:endParaRPr lang="en-GB" sz="2800">
              <a:latin typeface="Times New Roman" panose="02020603050405020304" pitchFamily="18" charset="0"/>
              <a:cs typeface="Times New Roman" panose="02020603050405020304" pitchFamily="18" charset="0"/>
            </a:endParaRPr>
          </a:p>
        </p:txBody>
      </p:sp>
      <p:sp>
        <p:nvSpPr>
          <p:cNvPr id="10" name="Rectangle 9"/>
          <p:cNvSpPr/>
          <p:nvPr/>
        </p:nvSpPr>
        <p:spPr>
          <a:xfrm>
            <a:off x="4638634" y="4578991"/>
            <a:ext cx="4860441" cy="1200329"/>
          </a:xfrm>
          <a:prstGeom prst="rect">
            <a:avLst/>
          </a:prstGeom>
        </p:spPr>
        <p:txBody>
          <a:bodyPr wrap="square">
            <a:spAutoFit/>
          </a:bodyPr>
          <a:lstStyle/>
          <a:p>
            <a:r>
              <a:rPr lang="vi-VN" sz="3600">
                <a:latin typeface="Times New Roman" panose="02020603050405020304" pitchFamily="18" charset="0"/>
                <a:cs typeface="Times New Roman" panose="02020603050405020304" pitchFamily="18" charset="0"/>
              </a:rPr>
              <a:t>B. Từ chủ đề đến cấu tứ, giọng điệu của bài thơ</a:t>
            </a:r>
            <a:endParaRPr lang="en-GB" sz="36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2025419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barn(inVertical)">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0200" y="380999"/>
            <a:ext cx="9905999" cy="298223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260274" y="3878071"/>
            <a:ext cx="5943600" cy="2013017"/>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42253" y="1476269"/>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56533" y="1448073"/>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9" name="TextBox 8"/>
          <p:cNvSpPr txBox="1"/>
          <p:nvPr/>
        </p:nvSpPr>
        <p:spPr>
          <a:xfrm>
            <a:off x="2109743" y="548276"/>
            <a:ext cx="9359652" cy="2554545"/>
          </a:xfrm>
          <a:prstGeom prst="rect">
            <a:avLst/>
          </a:prstGeom>
          <a:noFill/>
        </p:spPr>
        <p:txBody>
          <a:bodyPr wrap="square" rtlCol="0">
            <a:spAutoFit/>
          </a:bodyPr>
          <a:lstStyle/>
          <a:p>
            <a:r>
              <a:rPr lang="vi-VN" sz="3200" b="1">
                <a:latin typeface="Times New Roman" panose="02020603050405020304" pitchFamily="18" charset="0"/>
                <a:cs typeface="Times New Roman" panose="02020603050405020304" pitchFamily="18" charset="0"/>
              </a:rPr>
              <a:t>Câu 4. Phần (3) được tác giả lập luận theo cách nào?</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A. Diễn dịch</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B. Quy nạp</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C. Song song</a:t>
            </a:r>
            <a:endParaRPr lang="en-GB" sz="3200">
              <a:latin typeface="Times New Roman" panose="02020603050405020304" pitchFamily="18" charset="0"/>
              <a:cs typeface="Times New Roman" panose="02020603050405020304" pitchFamily="18" charset="0"/>
            </a:endParaRPr>
          </a:p>
          <a:p>
            <a:r>
              <a:rPr lang="vi-VN" sz="3200">
                <a:latin typeface="Times New Roman" panose="02020603050405020304" pitchFamily="18" charset="0"/>
                <a:cs typeface="Times New Roman" panose="02020603050405020304" pitchFamily="18" charset="0"/>
              </a:rPr>
              <a:t>D. Phối hợp</a:t>
            </a:r>
            <a:endParaRPr lang="en-GB" sz="3200">
              <a:latin typeface="Times New Roman" panose="02020603050405020304" pitchFamily="18" charset="0"/>
              <a:cs typeface="Times New Roman" panose="02020603050405020304" pitchFamily="18" charset="0"/>
            </a:endParaRPr>
          </a:p>
        </p:txBody>
      </p:sp>
      <p:sp>
        <p:nvSpPr>
          <p:cNvPr id="10" name="Rectangle 9"/>
          <p:cNvSpPr/>
          <p:nvPr/>
        </p:nvSpPr>
        <p:spPr>
          <a:xfrm>
            <a:off x="5518589" y="4409867"/>
            <a:ext cx="3922566" cy="707886"/>
          </a:xfrm>
          <a:prstGeom prst="rect">
            <a:avLst/>
          </a:prstGeom>
        </p:spPr>
        <p:txBody>
          <a:bodyPr wrap="square">
            <a:spAutoFit/>
          </a:bodyPr>
          <a:lstStyle/>
          <a:p>
            <a:r>
              <a:rPr lang="vi-VN" sz="4000">
                <a:latin typeface="Times New Roman" panose="02020603050405020304" pitchFamily="18" charset="0"/>
                <a:cs typeface="Times New Roman" panose="02020603050405020304" pitchFamily="18" charset="0"/>
              </a:rPr>
              <a:t>D. Phối hợp</a:t>
            </a:r>
            <a:endParaRPr lang="en-GB" sz="4000">
              <a:latin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Tree>
    <p:extLst>
      <p:ext uri="{BB962C8B-B14F-4D97-AF65-F5344CB8AC3E}">
        <p14:creationId xmlns:p14="http://schemas.microsoft.com/office/powerpoint/2010/main" val="3120480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947063" y="4771752"/>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52400" y="76199"/>
            <a:ext cx="11887200" cy="4355484"/>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3166" y="4500701"/>
            <a:ext cx="5943600" cy="2013017"/>
          </a:xfrm>
          <a:prstGeom prst="rect">
            <a:avLst/>
          </a:prstGeom>
        </p:spPr>
      </p:pic>
      <p:pic>
        <p:nvPicPr>
          <p:cNvPr id="5" name="Picture 4"/>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30914" y="3746962"/>
            <a:ext cx="1148388" cy="1216870"/>
          </a:xfrm>
          <a:prstGeom prst="rect">
            <a:avLst/>
          </a:prstGeom>
        </p:spPr>
      </p:pic>
      <p:pic>
        <p:nvPicPr>
          <p:cNvPr id="7" name="Picture 6"/>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4109605" y="3980643"/>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549883" y="4657777"/>
            <a:ext cx="5167217"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6" action="ppaction://hlinksldjump"/>
          </p:cNvPr>
          <p:cNvPicPr>
            <a:picLocks noChangeAspect="1"/>
          </p:cNvPicPr>
          <p:nvPr/>
        </p:nvPicPr>
        <p:blipFill>
          <a:blip r:embed="rId17"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533400" y="160278"/>
            <a:ext cx="11430000" cy="3914918"/>
          </a:xfrm>
          <a:prstGeom prst="rect">
            <a:avLst/>
          </a:prstGeom>
        </p:spPr>
        <p:txBody>
          <a:bodyPr wrap="square">
            <a:spAutoFit/>
          </a:bodyPr>
          <a:lstStyle/>
          <a:p>
            <a:pPr algn="just">
              <a:lnSpc>
                <a:spcPct val="115000"/>
              </a:lnSpc>
              <a:spcAft>
                <a:spcPts val="0"/>
              </a:spcAft>
            </a:pPr>
            <a:r>
              <a:rPr lang="vi-VN" sz="2400" b="1">
                <a:latin typeface="Times New Roman" panose="02020603050405020304" pitchFamily="18" charset="0"/>
                <a:ea typeface="Calibri" panose="020F0502020204030204" pitchFamily="34" charset="0"/>
                <a:cs typeface="Times New Roman" panose="02020603050405020304" pitchFamily="18" charset="0"/>
              </a:rPr>
              <a:t>Câu 5.  Những nhận xét sau đây nói </a:t>
            </a:r>
            <a:r>
              <a:rPr lang="vi-VN" sz="2400" b="1" u="sng">
                <a:latin typeface="Times New Roman" panose="02020603050405020304" pitchFamily="18" charset="0"/>
                <a:ea typeface="Calibri" panose="020F0502020204030204" pitchFamily="34" charset="0"/>
                <a:cs typeface="Times New Roman" panose="02020603050405020304" pitchFamily="18" charset="0"/>
              </a:rPr>
              <a:t>không đúng</a:t>
            </a:r>
            <a:r>
              <a:rPr lang="vi-VN" sz="2400" b="1">
                <a:latin typeface="Times New Roman" panose="02020603050405020304" pitchFamily="18" charset="0"/>
                <a:ea typeface="Calibri" panose="020F0502020204030204" pitchFamily="34" charset="0"/>
                <a:cs typeface="Times New Roman" panose="02020603050405020304" pitchFamily="18" charset="0"/>
              </a:rPr>
              <a:t> về cách thức thể hiện của văn bản Nắng mới, áo đỏ và nét cười đen nhánh (Về bài thơ “Nắng mới" của Lưu Trọng Lư?</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A. Bố cục văn bản mạch lạc, lô gích, giúp người đọc tiện theo dõi.</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B. Bằng chứng được trích dẫn đầy đủ, phân tích toàn diện cả về nội dung (ngữ nghĩa, thông điệp) và cách thức thể hiện (hình ảnh, từ ngữ, giọng điệu).</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C. Có so sánh, liên hệ, mở rộng với tác giả khác viết về cùng đề tài để nhấn mạnh giá trị của tác phẩm.</a:t>
            </a:r>
            <a:endParaRPr lang="en-GB" sz="24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400">
                <a:latin typeface="Times New Roman" panose="02020603050405020304" pitchFamily="18" charset="0"/>
                <a:ea typeface="Calibri" panose="020F0502020204030204" pitchFamily="34" charset="0"/>
                <a:cs typeface="Times New Roman" panose="02020603050405020304" pitchFamily="18" charset="0"/>
              </a:rPr>
              <a:t>D. Sử dụng đa dạng các phép tu từ tạo nên cách diễn đạt độc đáo, giàu tính biểu cảm cho văn bản.</a:t>
            </a:r>
            <a:endParaRPr lang="en-GB" sz="24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25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BEBA8EAE-BF5A-486C-A8C5-ECC9F3942E4B}">
                <a14:imgProps xmlns:a14="http://schemas.microsoft.com/office/drawing/2010/main">
                  <a14:imgLayer r:embed="rId4">
                    <a14:imgEffect>
                      <a14:backgroundRemoval t="9884" b="34302" l="41277" r="54043">
                        <a14:foregroundMark x1="43404" y1="24128" x2="44965" y2="23256"/>
                        <a14:foregroundMark x1="47234" y1="18023" x2="50780" y2="17442"/>
                      </a14:backgroundRemoval>
                    </a14:imgEffect>
                  </a14:imgLayer>
                </a14:imgProps>
              </a:ext>
              <a:ext uri="{28A0092B-C50C-407E-A947-70E740481C1C}">
                <a14:useLocalDpi xmlns:a14="http://schemas.microsoft.com/office/drawing/2010/main" val="0"/>
              </a:ext>
            </a:extLst>
          </a:blip>
          <a:srcRect l="42216" t="15680" r="47691" b="66305"/>
          <a:stretch/>
        </p:blipFill>
        <p:spPr>
          <a:xfrm>
            <a:off x="5791200" y="3547720"/>
            <a:ext cx="1440874" cy="1254952"/>
          </a:xfrm>
          <a:prstGeom prst="rect">
            <a:avLst/>
          </a:prstGeom>
        </p:spPr>
      </p:pic>
      <p:pic>
        <p:nvPicPr>
          <p:cNvPr id="12" name="Picture 11"/>
          <p:cNvPicPr>
            <a:picLocks noChangeAspect="1"/>
          </p:cNvPicPr>
          <p:nvPr/>
        </p:nvPicPr>
        <p:blipFill rotWithShape="1">
          <a:blip r:embed="rId5">
            <a:extLst>
              <a:ext uri="{BEBA8EAE-BF5A-486C-A8C5-ECC9F3942E4B}">
                <a14:imgProps xmlns:a14="http://schemas.microsoft.com/office/drawing/2010/main">
                  <a14:imgLayer r:embed="rId6">
                    <a14:imgEffect>
                      <a14:backgroundRemoval t="707" b="32155" l="10000" r="44167">
                        <a14:backgroundMark x1="29167" y1="29329" x2="28889" y2="27915"/>
                      </a14:backgroundRemoval>
                    </a14:imgEffect>
                  </a14:imgLayer>
                </a14:imgProps>
              </a:ext>
              <a:ext uri="{28A0092B-C50C-407E-A947-70E740481C1C}">
                <a14:useLocalDpi xmlns:a14="http://schemas.microsoft.com/office/drawing/2010/main" val="0"/>
              </a:ext>
            </a:extLst>
          </a:blip>
          <a:srcRect l="18484" r="56667" b="69081"/>
          <a:stretch/>
        </p:blipFill>
        <p:spPr>
          <a:xfrm>
            <a:off x="7647707" y="3312267"/>
            <a:ext cx="886694" cy="867320"/>
          </a:xfrm>
          <a:prstGeom prst="rect">
            <a:avLst/>
          </a:prstGeom>
        </p:spPr>
      </p:pic>
      <p:pic>
        <p:nvPicPr>
          <p:cNvPr id="13" name="Picture 6" descr="C:\Users\ADMIN\Desktop\Doreamon cau ca\giphy (4).gif"/>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708513" y="3048001"/>
            <a:ext cx="943255" cy="86880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C:\Users\ADMIN\Desktop\Doreamon cau ca\animated-emperor-fish.gif"/>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295400" y="4258491"/>
            <a:ext cx="1028700" cy="728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7" descr="C:\Users\ADMIN\Desktop\Giai cuu dai duong 2\700_FO65125975_f041b01242bb3572e28f8de75888685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foregroundMark x1="22000" y1="12801" x2="30000" y2="36549"/>
                        <a14:foregroundMark x1="3714" y1="26902" x2="8286" y2="40631"/>
                        <a14:foregroundMark x1="17921" y1="15625" x2="31900" y2="17857"/>
                        <a14:foregroundMark x1="17921" y1="12054" x2="20789" y2="25893"/>
                      </a14:backgroundRemoval>
                    </a14:imgEffect>
                  </a14:imgLayer>
                </a14:imgProps>
              </a:ext>
              <a:ext uri="{28A0092B-C50C-407E-A947-70E740481C1C}">
                <a14:useLocalDpi xmlns:a14="http://schemas.microsoft.com/office/drawing/2010/main" val="0"/>
              </a:ext>
            </a:extLst>
          </a:blip>
          <a:srcRect/>
          <a:stretch>
            <a:fillRect/>
          </a:stretch>
        </p:blipFill>
        <p:spPr bwMode="auto">
          <a:xfrm>
            <a:off x="10668001" y="6096001"/>
            <a:ext cx="1159877" cy="93178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7" descr="C:\Users\ADMIN\Desktop\Doreamon cau ca\animated-tropical-fish-5-2.gif"/>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48648" y="5467416"/>
            <a:ext cx="799726" cy="62858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2000" y="319752"/>
            <a:ext cx="11160051" cy="3555069"/>
          </a:xfrm>
          <a:prstGeom prst="rect">
            <a:avLst/>
          </a:prstGeom>
        </p:spPr>
      </p:pic>
      <p:pic>
        <p:nvPicPr>
          <p:cNvPr id="15" name="Picture 14"/>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19130" y="4258491"/>
            <a:ext cx="5943600" cy="1543109"/>
          </a:xfrm>
          <a:prstGeom prst="rect">
            <a:avLst/>
          </a:prstGeom>
        </p:spPr>
      </p:pic>
      <p:pic>
        <p:nvPicPr>
          <p:cNvPr id="3" name="Picture 2"/>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t="57114" r="42525"/>
          <a:stretch/>
        </p:blipFill>
        <p:spPr>
          <a:xfrm>
            <a:off x="-329911" y="1577406"/>
            <a:ext cx="1970809" cy="1470595"/>
          </a:xfrm>
          <a:prstGeom prst="rect">
            <a:avLst/>
          </a:prstGeom>
        </p:spPr>
      </p:pic>
      <p:pic>
        <p:nvPicPr>
          <p:cNvPr id="16" name="Picture 15"/>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55167" b="100000" l="4250" r="100000">
                        <a14:foregroundMark x1="32417" y1="71083" x2="25333" y2="60583"/>
                        <a14:foregroundMark x1="22500" y1="73167" x2="24917" y2="67083"/>
                        <a14:foregroundMark x1="37083" y1="81000" x2="38917" y2="77750"/>
                        <a14:foregroundMark x1="48750" y1="94167" x2="51250" y2="89333"/>
                        <a14:foregroundMark x1="92417" y1="98583" x2="98917" y2="72917"/>
                        <a14:foregroundMark x1="92000" y1="98167" x2="66167" y2="91333"/>
                        <a14:foregroundMark x1="90417" y1="91333" x2="86167" y2="90667"/>
                        <a14:foregroundMark x1="86333" y1="74167" x2="86333" y2="74167"/>
                        <a14:foregroundMark x1="85750" y1="74583" x2="84333" y2="78167"/>
                        <a14:foregroundMark x1="94833" y1="63667" x2="92667" y2="59417"/>
                        <a14:foregroundMark x1="92667" y1="59167" x2="91000" y2="60417"/>
                        <a14:backgroundMark x1="89417" y1="84417" x2="87333" y2="79167"/>
                        <a14:backgroundMark x1="43333" y1="95333" x2="56083" y2="95167"/>
                      </a14:backgroundRemoval>
                    </a14:imgEffect>
                  </a14:imgLayer>
                </a14:imgProps>
              </a:ext>
              <a:ext uri="{28A0092B-C50C-407E-A947-70E740481C1C}">
                <a14:useLocalDpi xmlns:a14="http://schemas.microsoft.com/office/drawing/2010/main" val="0"/>
              </a:ext>
            </a:extLst>
          </a:blip>
          <a:srcRect l="59495" t="57114"/>
          <a:stretch/>
        </p:blipFill>
        <p:spPr>
          <a:xfrm>
            <a:off x="10761734" y="1819567"/>
            <a:ext cx="1388918" cy="1470595"/>
          </a:xfrm>
          <a:prstGeom prst="rect">
            <a:avLst/>
          </a:prstGeom>
        </p:spPr>
      </p:pic>
      <p:pic>
        <p:nvPicPr>
          <p:cNvPr id="5" name="Picture 4"/>
          <p:cNvPicPr>
            <a:picLocks noChangeAspect="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654596" y="3729167"/>
            <a:ext cx="1148388" cy="1216870"/>
          </a:xfrm>
          <a:prstGeom prst="rect">
            <a:avLst/>
          </a:prstGeom>
        </p:spPr>
      </p:pic>
      <p:pic>
        <p:nvPicPr>
          <p:cNvPr id="7" name="Picture 6"/>
          <p:cNvPicPr>
            <a:picLocks noChangeAspect="1"/>
          </p:cNvPicPr>
          <p:nvPr/>
        </p:nvPicPr>
        <p:blipFill rotWithShape="1">
          <a:blip r:embed="rId16">
            <a:extLst>
              <a:ext uri="{BEBA8EAE-BF5A-486C-A8C5-ECC9F3942E4B}">
                <a14:imgProps xmlns:a14="http://schemas.microsoft.com/office/drawing/2010/main">
                  <a14:imgLayer r:embed="rId17">
                    <a14:imgEffect>
                      <a14:backgroundRemoval t="10000" b="76944" l="23056" r="90000">
                        <a14:backgroundMark x1="37778" y1="16389" x2="28889" y2="49444"/>
                        <a14:backgroundMark x1="62500" y1="15833" x2="56389" y2="24722"/>
                        <a14:backgroundMark x1="86389" y1="31667" x2="68611" y2="34722"/>
                        <a14:backgroundMark x1="58056" y1="26389" x2="67500" y2="10556"/>
                        <a14:backgroundMark x1="61389" y1="23611" x2="72500" y2="12500"/>
                        <a14:backgroundMark x1="84444" y1="62778" x2="65833" y2="47778"/>
                        <a14:backgroundMark x1="36667" y1="69167" x2="48889" y2="49722"/>
                        <a14:backgroundMark x1="24167" y1="64444" x2="43611" y2="52500"/>
                        <a14:backgroundMark x1="48333" y1="11389" x2="54444" y2="23889"/>
                      </a14:backgroundRemoval>
                    </a14:imgEffect>
                  </a14:imgLayer>
                </a14:imgProps>
              </a:ext>
              <a:ext uri="{28A0092B-C50C-407E-A947-70E740481C1C}">
                <a14:useLocalDpi xmlns:a14="http://schemas.microsoft.com/office/drawing/2010/main" val="0"/>
              </a:ext>
            </a:extLst>
          </a:blip>
          <a:srcRect l="24142" t="12222" r="11212" b="25809"/>
          <a:stretch/>
        </p:blipFill>
        <p:spPr>
          <a:xfrm>
            <a:off x="1897009" y="4719915"/>
            <a:ext cx="1105957" cy="1060138"/>
          </a:xfrm>
          <a:prstGeom prst="rect">
            <a:avLst/>
          </a:prstGeom>
        </p:spPr>
      </p:pic>
      <p:sp>
        <p:nvSpPr>
          <p:cNvPr id="8" name="TextBox 7"/>
          <p:cNvSpPr txBox="1"/>
          <p:nvPr/>
        </p:nvSpPr>
        <p:spPr>
          <a:xfrm>
            <a:off x="4419600" y="533400"/>
            <a:ext cx="4495800" cy="369332"/>
          </a:xfrm>
          <a:prstGeom prst="rect">
            <a:avLst/>
          </a:prstGeom>
          <a:noFill/>
        </p:spPr>
        <p:txBody>
          <a:bodyPr wrap="square" rtlCol="0">
            <a:spAutoFit/>
          </a:bodyPr>
          <a:lstStyle/>
          <a:p>
            <a:endParaRPr lang="en-US">
              <a:solidFill>
                <a:prstClr val="black"/>
              </a:solidFill>
            </a:endParaRPr>
          </a:p>
        </p:txBody>
      </p:sp>
      <p:sp>
        <p:nvSpPr>
          <p:cNvPr id="10" name="Rectangle 9"/>
          <p:cNvSpPr/>
          <p:nvPr/>
        </p:nvSpPr>
        <p:spPr>
          <a:xfrm>
            <a:off x="4419600" y="4222706"/>
            <a:ext cx="4830766" cy="1578894"/>
          </a:xfrm>
          <a:prstGeom prst="rect">
            <a:avLst/>
          </a:prstGeom>
        </p:spPr>
        <p:txBody>
          <a:bodyPr wrap="square">
            <a:spAutoFit/>
          </a:bodyPr>
          <a:lstStyle/>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19" name="Picture 18">
            <a:hlinkClick r:id="rId18" action="ppaction://hlinksldjump"/>
          </p:cNvPr>
          <p:cNvPicPr>
            <a:picLocks noChangeAspect="1"/>
          </p:cNvPicPr>
          <p:nvPr/>
        </p:nvPicPr>
        <p:blipFill>
          <a:blip r:embed="rId19"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9525530" y="5668825"/>
            <a:ext cx="1356688" cy="1356688"/>
          </a:xfrm>
          <a:prstGeom prst="rect">
            <a:avLst/>
          </a:prstGeom>
        </p:spPr>
      </p:pic>
      <p:sp>
        <p:nvSpPr>
          <p:cNvPr id="4" name="Rectangle 3"/>
          <p:cNvSpPr/>
          <p:nvPr/>
        </p:nvSpPr>
        <p:spPr>
          <a:xfrm>
            <a:off x="864393" y="357995"/>
            <a:ext cx="10591800" cy="3560975"/>
          </a:xfrm>
          <a:prstGeom prst="rect">
            <a:avLst/>
          </a:prstGeom>
        </p:spPr>
        <p:txBody>
          <a:bodyPr wrap="square">
            <a:spAutoFit/>
          </a:bodyPr>
          <a:lstStyle/>
          <a:p>
            <a:pPr algn="just">
              <a:lnSpc>
                <a:spcPct val="115000"/>
              </a:lnSpc>
              <a:spcAft>
                <a:spcPts val="0"/>
              </a:spcAft>
            </a:pPr>
            <a:r>
              <a:rPr lang="vi-VN" sz="2800" b="1">
                <a:latin typeface="Times New Roman" panose="02020603050405020304" pitchFamily="18" charset="0"/>
                <a:ea typeface="Calibri" panose="020F0502020204030204" pitchFamily="34" charset="0"/>
                <a:cs typeface="Times New Roman" panose="02020603050405020304" pitchFamily="18" charset="0"/>
              </a:rPr>
              <a:t>Câu 6:</a:t>
            </a:r>
            <a:r>
              <a:rPr lang="vi-VN" sz="2800">
                <a:latin typeface="Times New Roman" panose="02020603050405020304" pitchFamily="18" charset="0"/>
                <a:ea typeface="Calibri" panose="020F0502020204030204" pitchFamily="34" charset="0"/>
                <a:cs typeface="Times New Roman" panose="02020603050405020304" pitchFamily="18" charset="0"/>
              </a:rPr>
              <a:t> Phần (5) đã khái quát vấn đề nghị luận như thế nào?</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A. Nắng mới là một bài thơ hết sức thành thực của một tâm hồn giàu mơ mộng.</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B. Bài thơ được cấu tứ theo mô típ khá "cổ điển"</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C. Cái nắng mới của hoài niệm này nao nức, tươi vui.</a:t>
            </a:r>
            <a:endParaRPr lang="en-GB" sz="28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15000"/>
              </a:lnSpc>
              <a:spcAft>
                <a:spcPts val="0"/>
              </a:spcAft>
            </a:pPr>
            <a:r>
              <a:rPr lang="vi-VN" sz="2800">
                <a:latin typeface="Times New Roman" panose="02020603050405020304" pitchFamily="18" charset="0"/>
                <a:ea typeface="Calibri" panose="020F0502020204030204" pitchFamily="34" charset="0"/>
                <a:cs typeface="Times New Roman" panose="02020603050405020304" pitchFamily="18" charset="0"/>
              </a:rPr>
              <a:t>D. Nhớ mẹ luôn là tình cảm thiêng liêng mà gần gũi ở những người con hiếu nghĩa, đa cảm.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1772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nodeType="afterEffect">
                                  <p:stCondLst>
                                    <p:cond delay="0"/>
                                  </p:stCondLst>
                                  <p:childTnLst>
                                    <p:animScale>
                                      <p:cBhvr>
                                        <p:cTn id="6" dur="29000" fill="hold"/>
                                        <p:tgtEl>
                                          <p:spTgt spid="12"/>
                                        </p:tgtEl>
                                      </p:cBhvr>
                                      <p:by x="150000" y="150000"/>
                                    </p:animScale>
                                  </p:childTnLst>
                                </p:cTn>
                              </p:par>
                              <p:par>
                                <p:cTn id="7" presetID="35" presetClass="path" presetSubtype="0" repeatCount="indefinite" accel="50000" decel="50000" fill="hold" nodeType="withEffect">
                                  <p:stCondLst>
                                    <p:cond delay="0"/>
                                  </p:stCondLst>
                                  <p:childTnLst>
                                    <p:animMotion origin="layout" path="M 5E-6 -2.31214E-7 L -1.14271 0.0111 " pathEditMode="relative" rAng="0" ptsTypes="AA">
                                      <p:cBhvr>
                                        <p:cTn id="8" dur="30000" fill="hold"/>
                                        <p:tgtEl>
                                          <p:spTgt spid="13"/>
                                        </p:tgtEl>
                                        <p:attrNameLst>
                                          <p:attrName>ppt_x</p:attrName>
                                          <p:attrName>ppt_y</p:attrName>
                                        </p:attrNameLst>
                                      </p:cBhvr>
                                      <p:rCtr x="-57135" y="555"/>
                                    </p:animMotion>
                                  </p:childTnLst>
                                </p:cTn>
                              </p:par>
                              <p:par>
                                <p:cTn id="9" presetID="63" presetClass="path" presetSubtype="0" repeatCount="indefinite" accel="50000" decel="50000" fill="hold" nodeType="withEffect">
                                  <p:stCondLst>
                                    <p:cond delay="0"/>
                                  </p:stCondLst>
                                  <p:childTnLst>
                                    <p:animMotion origin="layout" path="M -1.38778E-17 0.02255 L 1.16667 0.00711 " pathEditMode="relative" rAng="0" ptsTypes="AA">
                                      <p:cBhvr>
                                        <p:cTn id="10" dur="37000" fill="hold"/>
                                        <p:tgtEl>
                                          <p:spTgt spid="14"/>
                                        </p:tgtEl>
                                        <p:attrNameLst>
                                          <p:attrName>ppt_x</p:attrName>
                                          <p:attrName>ppt_y</p:attrName>
                                        </p:attrNameLst>
                                      </p:cBhvr>
                                      <p:rCtr x="58333" y="-772"/>
                                    </p:animMotion>
                                  </p:childTnLst>
                                </p:cTn>
                              </p:par>
                              <p:par>
                                <p:cTn id="11" presetID="35" presetClass="path" presetSubtype="0" repeatCount="indefinite" accel="50000" decel="50000" fill="hold" nodeType="withEffect">
                                  <p:stCondLst>
                                    <p:cond delay="0"/>
                                  </p:stCondLst>
                                  <p:childTnLst>
                                    <p:animMotion origin="layout" path="M -1.04167E-6 -0.01111 L -1.25065 0.00718 " pathEditMode="relative" rAng="0" ptsTypes="AA">
                                      <p:cBhvr>
                                        <p:cTn id="12" dur="36000" fill="hold"/>
                                        <p:tgtEl>
                                          <p:spTgt spid="17"/>
                                        </p:tgtEl>
                                        <p:attrNameLst>
                                          <p:attrName>ppt_x</p:attrName>
                                          <p:attrName>ppt_y</p:attrName>
                                        </p:attrNameLst>
                                      </p:cBhvr>
                                      <p:rCtr x="-62539" y="903"/>
                                    </p:animMotion>
                                  </p:childTnLst>
                                </p:cTn>
                              </p:par>
                              <p:par>
                                <p:cTn id="13" presetID="32" presetClass="emph" presetSubtype="0" repeatCount="indefinite" fill="hold" nodeType="withEffect">
                                  <p:stCondLst>
                                    <p:cond delay="0"/>
                                  </p:stCondLst>
                                  <p:childTnLst>
                                    <p:animRot by="120000">
                                      <p:cBhvr>
                                        <p:cTn id="14" dur="200" fill="hold">
                                          <p:stCondLst>
                                            <p:cond delay="0"/>
                                          </p:stCondLst>
                                        </p:cTn>
                                        <p:tgtEl>
                                          <p:spTgt spid="17"/>
                                        </p:tgtEl>
                                        <p:attrNameLst>
                                          <p:attrName>r</p:attrName>
                                        </p:attrNameLst>
                                      </p:cBhvr>
                                    </p:animRot>
                                    <p:animRot by="-240000">
                                      <p:cBhvr>
                                        <p:cTn id="15" dur="400" fill="hold">
                                          <p:stCondLst>
                                            <p:cond delay="400"/>
                                          </p:stCondLst>
                                        </p:cTn>
                                        <p:tgtEl>
                                          <p:spTgt spid="17"/>
                                        </p:tgtEl>
                                        <p:attrNameLst>
                                          <p:attrName>r</p:attrName>
                                        </p:attrNameLst>
                                      </p:cBhvr>
                                    </p:animRot>
                                    <p:animRot by="240000">
                                      <p:cBhvr>
                                        <p:cTn id="16" dur="400" fill="hold">
                                          <p:stCondLst>
                                            <p:cond delay="800"/>
                                          </p:stCondLst>
                                        </p:cTn>
                                        <p:tgtEl>
                                          <p:spTgt spid="17"/>
                                        </p:tgtEl>
                                        <p:attrNameLst>
                                          <p:attrName>r</p:attrName>
                                        </p:attrNameLst>
                                      </p:cBhvr>
                                    </p:animRot>
                                    <p:animRot by="-240000">
                                      <p:cBhvr>
                                        <p:cTn id="17" dur="400" fill="hold">
                                          <p:stCondLst>
                                            <p:cond delay="1200"/>
                                          </p:stCondLst>
                                        </p:cTn>
                                        <p:tgtEl>
                                          <p:spTgt spid="17"/>
                                        </p:tgtEl>
                                        <p:attrNameLst>
                                          <p:attrName>r</p:attrName>
                                        </p:attrNameLst>
                                      </p:cBhvr>
                                    </p:animRot>
                                    <p:animRot by="120000">
                                      <p:cBhvr>
                                        <p:cTn id="18" dur="400" fill="hold">
                                          <p:stCondLst>
                                            <p:cond delay="1600"/>
                                          </p:stCondLst>
                                        </p:cTn>
                                        <p:tgtEl>
                                          <p:spTgt spid="17"/>
                                        </p:tgtEl>
                                        <p:attrNameLst>
                                          <p:attrName>r</p:attrName>
                                        </p:attrNameLst>
                                      </p:cBhvr>
                                    </p:animRot>
                                  </p:childTnLst>
                                </p:cTn>
                              </p:par>
                              <p:par>
                                <p:cTn id="19" presetID="63" presetClass="path" presetSubtype="0" repeatCount="indefinite" accel="50000" decel="50000" fill="hold" nodeType="withEffect">
                                  <p:stCondLst>
                                    <p:cond delay="0"/>
                                  </p:stCondLst>
                                  <p:childTnLst>
                                    <p:animMotion origin="layout" path="M 0.03768 -0.0541 L 1.16476 -0.05063 " pathEditMode="relative" rAng="0" ptsTypes="AA">
                                      <p:cBhvr>
                                        <p:cTn id="20" dur="27000" fill="hold"/>
                                        <p:tgtEl>
                                          <p:spTgt spid="18"/>
                                        </p:tgtEl>
                                        <p:attrNameLst>
                                          <p:attrName>ppt_x</p:attrName>
                                          <p:attrName>ppt_y</p:attrName>
                                        </p:attrNameLst>
                                      </p:cBhvr>
                                      <p:rCtr x="56354" y="162"/>
                                    </p:animMotion>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7" name="Picture 2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13120"/>
            <a:ext cx="12192000" cy="6871120"/>
          </a:xfrm>
          <a:prstGeom prst="rect">
            <a:avLst/>
          </a:prstGeom>
        </p:spPr>
      </p:pic>
      <p:sp>
        <p:nvSpPr>
          <p:cNvPr id="28" name="Rectangle 27">
            <a:extLst>
              <a:ext uri="{FF2B5EF4-FFF2-40B4-BE49-F238E27FC236}">
                <a16:creationId xmlns:a16="http://schemas.microsoft.com/office/drawing/2014/main" xmlns="" id="{407E3729-BB04-4D5C-BB93-FBA119F07B39}"/>
              </a:ext>
            </a:extLst>
          </p:cNvPr>
          <p:cNvSpPr/>
          <p:nvPr/>
        </p:nvSpPr>
        <p:spPr>
          <a:xfrm>
            <a:off x="370307" y="130821"/>
            <a:ext cx="11531600" cy="6543675"/>
          </a:xfrm>
          <a:prstGeom prst="rect">
            <a:avLst/>
          </a:prstGeom>
          <a:solidFill>
            <a:schemeClr val="dk1">
              <a:alpha val="56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0" name="Google Shape;231;p28"/>
          <p:cNvSpPr/>
          <p:nvPr/>
        </p:nvSpPr>
        <p:spPr>
          <a:xfrm>
            <a:off x="2743200" y="922240"/>
            <a:ext cx="6826116" cy="4183160"/>
          </a:xfrm>
          <a:prstGeom prst="cloudCallout">
            <a:avLst>
              <a:gd name="adj1" fmla="val -54751"/>
              <a:gd name="adj2" fmla="val -3368"/>
            </a:avLst>
          </a:prstGeom>
          <a:solidFill>
            <a:schemeClr val="bg2">
              <a:alpha val="57647"/>
            </a:schemeClr>
          </a:solidFill>
          <a:ln w="12700" cap="flat" cmpd="sng">
            <a:solidFill>
              <a:schemeClr val="tx1"/>
            </a:solidFill>
            <a:prstDash val="solid"/>
            <a:miter lim="800000"/>
            <a:headEnd type="none" w="sm" len="sm"/>
            <a:tailEnd type="none" w="sm" len="sm"/>
          </a:ln>
        </p:spPr>
        <p:txBody>
          <a:bodyPr spcFirstLastPara="1" wrap="square" lIns="60950" tIns="30467" rIns="60950" bIns="30467" anchor="ctr" anchorCtr="0">
            <a:noAutofit/>
          </a:bodyPr>
          <a:lstStyle/>
          <a:p>
            <a:pPr lvl="0"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31" name="Rectangle 30"/>
          <p:cNvSpPr/>
          <p:nvPr/>
        </p:nvSpPr>
        <p:spPr>
          <a:xfrm>
            <a:off x="3367995" y="1966332"/>
            <a:ext cx="5313898" cy="1538883"/>
          </a:xfrm>
          <a:prstGeom prst="rect">
            <a:avLst/>
          </a:prstGeom>
          <a:noFill/>
        </p:spPr>
        <p:txBody>
          <a:bodyPr wrap="square" lIns="60960" tIns="30480" rIns="60960" bIns="30480">
            <a:spAutoFit/>
          </a:bodyPr>
          <a:lstStyle/>
          <a:p>
            <a:pPr algn="ctr"/>
            <a:r>
              <a:rPr lang="vi-VN" sz="4800" b="1">
                <a:ln w="0"/>
                <a:effectLst>
                  <a:reflection blurRad="6350" stA="53000" endA="300" endPos="35500" dir="5400000" sy="-90000" algn="bl" rotWithShape="0"/>
                </a:effectLst>
                <a:latin typeface="Palatino Linotype" panose="02040502050505030304" pitchFamily="18" charset="0"/>
                <a:ea typeface="Montserrat"/>
              </a:rPr>
              <a:t>HOẠT ĐỘNG </a:t>
            </a:r>
            <a:r>
              <a:rPr lang="vi-VN" sz="4800" b="1" smtClean="0">
                <a:ln w="0"/>
                <a:effectLst>
                  <a:reflection blurRad="6350" stA="53000" endA="300" endPos="35500" dir="5400000" sy="-90000" algn="bl" rotWithShape="0"/>
                </a:effectLst>
                <a:latin typeface="Palatino Linotype" panose="02040502050505030304" pitchFamily="18" charset="0"/>
                <a:ea typeface="Montserrat"/>
              </a:rPr>
              <a:t>4</a:t>
            </a:r>
          </a:p>
          <a:p>
            <a:pPr algn="ctr"/>
            <a:r>
              <a:rPr lang="vi-VN" sz="4800" b="1" smtClean="0">
                <a:ln w="0"/>
                <a:effectLst>
                  <a:reflection blurRad="6350" stA="53000" endA="300" endPos="35500" dir="5400000" sy="-90000" algn="bl" rotWithShape="0"/>
                </a:effectLst>
                <a:latin typeface="Palatino Linotype" panose="02040502050505030304" pitchFamily="18" charset="0"/>
              </a:rPr>
              <a:t>VẬN DỤNG</a:t>
            </a:r>
            <a:endParaRPr lang="en-GB" sz="4800" b="1">
              <a:ln w="0"/>
              <a:effectLst>
                <a:reflection blurRad="6350" stA="53000" endA="300" endPos="35500" dir="5400000" sy="-90000" algn="bl" rotWithShape="0"/>
              </a:effectLst>
            </a:endParaRPr>
          </a:p>
        </p:txBody>
      </p:sp>
      <p:pic>
        <p:nvPicPr>
          <p:cNvPr id="32" name="Google Shape;230;p28"/>
          <p:cNvPicPr preferRelativeResize="0"/>
          <p:nvPr/>
        </p:nvPicPr>
        <p:blipFill rotWithShape="1">
          <a:blip r:embed="rId18">
            <a:alphaModFix/>
          </a:blip>
          <a:srcRect l="73593"/>
          <a:stretch/>
        </p:blipFill>
        <p:spPr>
          <a:xfrm flipH="1">
            <a:off x="396175" y="1424575"/>
            <a:ext cx="2161872" cy="3175645"/>
          </a:xfrm>
          <a:prstGeom prst="rect">
            <a:avLst/>
          </a:prstGeom>
          <a:noFill/>
          <a:ln>
            <a:noFill/>
          </a:ln>
        </p:spPr>
      </p:pic>
    </p:spTree>
    <p:extLst>
      <p:ext uri="{BB962C8B-B14F-4D97-AF65-F5344CB8AC3E}">
        <p14:creationId xmlns:p14="http://schemas.microsoft.com/office/powerpoint/2010/main" val="2742861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down)">
                                      <p:cBhvr>
                                        <p:cTn id="7" dur="580">
                                          <p:stCondLst>
                                            <p:cond delay="0"/>
                                          </p:stCondLst>
                                        </p:cTn>
                                        <p:tgtEl>
                                          <p:spTgt spid="30"/>
                                        </p:tgtEl>
                                      </p:cBhvr>
                                    </p:animEffect>
                                    <p:anim calcmode="lin" valueType="num">
                                      <p:cBhvr>
                                        <p:cTn id="8"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 dur="26">
                                          <p:stCondLst>
                                            <p:cond delay="650"/>
                                          </p:stCondLst>
                                        </p:cTn>
                                        <p:tgtEl>
                                          <p:spTgt spid="30"/>
                                        </p:tgtEl>
                                      </p:cBhvr>
                                      <p:to x="100000" y="60000"/>
                                    </p:animScale>
                                    <p:animScale>
                                      <p:cBhvr>
                                        <p:cTn id="14" dur="166" decel="50000">
                                          <p:stCondLst>
                                            <p:cond delay="676"/>
                                          </p:stCondLst>
                                        </p:cTn>
                                        <p:tgtEl>
                                          <p:spTgt spid="30"/>
                                        </p:tgtEl>
                                      </p:cBhvr>
                                      <p:to x="100000" y="100000"/>
                                    </p:animScale>
                                    <p:animScale>
                                      <p:cBhvr>
                                        <p:cTn id="15" dur="26">
                                          <p:stCondLst>
                                            <p:cond delay="1312"/>
                                          </p:stCondLst>
                                        </p:cTn>
                                        <p:tgtEl>
                                          <p:spTgt spid="30"/>
                                        </p:tgtEl>
                                      </p:cBhvr>
                                      <p:to x="100000" y="80000"/>
                                    </p:animScale>
                                    <p:animScale>
                                      <p:cBhvr>
                                        <p:cTn id="16" dur="166" decel="50000">
                                          <p:stCondLst>
                                            <p:cond delay="1338"/>
                                          </p:stCondLst>
                                        </p:cTn>
                                        <p:tgtEl>
                                          <p:spTgt spid="30"/>
                                        </p:tgtEl>
                                      </p:cBhvr>
                                      <p:to x="100000" y="100000"/>
                                    </p:animScale>
                                    <p:animScale>
                                      <p:cBhvr>
                                        <p:cTn id="17" dur="26">
                                          <p:stCondLst>
                                            <p:cond delay="1642"/>
                                          </p:stCondLst>
                                        </p:cTn>
                                        <p:tgtEl>
                                          <p:spTgt spid="30"/>
                                        </p:tgtEl>
                                      </p:cBhvr>
                                      <p:to x="100000" y="90000"/>
                                    </p:animScale>
                                    <p:animScale>
                                      <p:cBhvr>
                                        <p:cTn id="18" dur="166" decel="50000">
                                          <p:stCondLst>
                                            <p:cond delay="1668"/>
                                          </p:stCondLst>
                                        </p:cTn>
                                        <p:tgtEl>
                                          <p:spTgt spid="30"/>
                                        </p:tgtEl>
                                      </p:cBhvr>
                                      <p:to x="100000" y="100000"/>
                                    </p:animScale>
                                    <p:animScale>
                                      <p:cBhvr>
                                        <p:cTn id="19" dur="26">
                                          <p:stCondLst>
                                            <p:cond delay="1808"/>
                                          </p:stCondLst>
                                        </p:cTn>
                                        <p:tgtEl>
                                          <p:spTgt spid="30"/>
                                        </p:tgtEl>
                                      </p:cBhvr>
                                      <p:to x="100000" y="95000"/>
                                    </p:animScale>
                                    <p:animScale>
                                      <p:cBhvr>
                                        <p:cTn id="20" dur="166" decel="50000">
                                          <p:stCondLst>
                                            <p:cond delay="1834"/>
                                          </p:stCondLst>
                                        </p:cTn>
                                        <p:tgtEl>
                                          <p:spTgt spid="30"/>
                                        </p:tgtEl>
                                      </p:cBhvr>
                                      <p:to x="100000" y="100000"/>
                                    </p:animScale>
                                  </p:childTnLst>
                                </p:cTn>
                              </p:par>
                              <p:par>
                                <p:cTn id="21" presetID="10" presetClass="entr" presetSubtype="0" fill="hold"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3886200" y="1737930"/>
            <a:ext cx="5943600"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444415" y="1846960"/>
            <a:ext cx="5052807" cy="2862322"/>
          </a:xfrm>
          <a:prstGeom prst="rect">
            <a:avLst/>
          </a:prstGeom>
        </p:spPr>
        <p:txBody>
          <a:bodyPr wrap="square">
            <a:spAutoFit/>
          </a:bodyPr>
          <a:lstStyle/>
          <a:p>
            <a:pPr algn="just"/>
            <a:r>
              <a:rPr lang="en-US" sz="3000">
                <a:latin typeface="Times New Roman" panose="02020603050405020304" pitchFamily="18" charset="0"/>
                <a:cs typeface="Times New Roman" panose="02020603050405020304" pitchFamily="18" charset="0"/>
              </a:rPr>
              <a:t>1. </a:t>
            </a:r>
            <a:r>
              <a:rPr lang="vi-VN" sz="3000">
                <a:latin typeface="Times New Roman" panose="02020603050405020304" pitchFamily="18" charset="0"/>
                <a:cs typeface="Times New Roman" panose="02020603050405020304" pitchFamily="18" charset="0"/>
              </a:rPr>
              <a:t>Phần cuối văn bản có câu: “Chính vì thế, </a:t>
            </a:r>
            <a:r>
              <a:rPr lang="vi-VN" sz="3000" i="1">
                <a:latin typeface="Times New Roman" panose="02020603050405020304" pitchFamily="18" charset="0"/>
                <a:cs typeface="Times New Roman" panose="02020603050405020304" pitchFamily="18" charset="0"/>
              </a:rPr>
              <a:t>Nắng mới</a:t>
            </a:r>
            <a:r>
              <a:rPr lang="vi-VN" sz="3000">
                <a:latin typeface="Times New Roman" panose="02020603050405020304" pitchFamily="18" charset="0"/>
                <a:cs typeface="Times New Roman" panose="02020603050405020304" pitchFamily="18" charset="0"/>
              </a:rPr>
              <a:t> gợi niềm đồng vọng sâu xa ở nhiều tâm hồn bạn đọc.”. Theo em hiểu, niềm đồng vọng sâu xa mà tác giả nói đến ở đây là gì?</a:t>
            </a:r>
            <a:endParaRPr lang="en-GB" sz="30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3886199" y="1737930"/>
            <a:ext cx="6080579" cy="3185703"/>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sp>
        <p:nvSpPr>
          <p:cNvPr id="28" name="Rectangle 27"/>
          <p:cNvSpPr/>
          <p:nvPr/>
        </p:nvSpPr>
        <p:spPr>
          <a:xfrm>
            <a:off x="4095011" y="1846960"/>
            <a:ext cx="5658589" cy="2554545"/>
          </a:xfrm>
          <a:prstGeom prst="rect">
            <a:avLst/>
          </a:prstGeom>
        </p:spPr>
        <p:txBody>
          <a:bodyPr wrap="square">
            <a:spAutoFit/>
          </a:bodyPr>
          <a:lstStyle/>
          <a:p>
            <a:pPr algn="just"/>
            <a:r>
              <a:rPr lang="vi-VN" sz="4000">
                <a:latin typeface="Times New Roman" panose="02020603050405020304" pitchFamily="18" charset="0"/>
                <a:cs typeface="Times New Roman" panose="02020603050405020304" pitchFamily="18" charset="0"/>
              </a:rPr>
              <a:t>2. Hãy nêu một đoạn văn mà em thích nhất trong bài nghị luận văn học này và trình bày lí do yêu thích.</a:t>
            </a:r>
            <a:endParaRPr lang="en-GB"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3788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12192000" cy="7391400"/>
          </a:xfrm>
          <a:prstGeom prst="rect">
            <a:avLst/>
          </a:prstGeom>
        </p:spPr>
      </p:pic>
      <p:grpSp>
        <p:nvGrpSpPr>
          <p:cNvPr id="33" name="Group 32"/>
          <p:cNvGrpSpPr/>
          <p:nvPr/>
        </p:nvGrpSpPr>
        <p:grpSpPr>
          <a:xfrm>
            <a:off x="2786362" y="2638521"/>
            <a:ext cx="5290837" cy="1162759"/>
            <a:chOff x="1948162" y="4035412"/>
            <a:chExt cx="3879208" cy="1396777"/>
          </a:xfrm>
        </p:grpSpPr>
        <p:sp>
          <p:nvSpPr>
            <p:cNvPr id="50" name="Rounded Rectangle 49"/>
            <p:cNvSpPr/>
            <p:nvPr/>
          </p:nvSpPr>
          <p:spPr>
            <a:xfrm>
              <a:off x="1981199" y="4035412"/>
              <a:ext cx="3846171" cy="1396777"/>
            </a:xfrm>
            <a:prstGeom prst="roundRect">
              <a:avLst>
                <a:gd name="adj" fmla="val 10000"/>
              </a:avLst>
            </a:prstGeom>
          </p:spPr>
          <p:style>
            <a:lnRef idx="2">
              <a:schemeClr val="accent4">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51" name="Rounded Rectangle 8"/>
            <p:cNvSpPr/>
            <p:nvPr/>
          </p:nvSpPr>
          <p:spPr>
            <a:xfrm>
              <a:off x="1948162" y="4093859"/>
              <a:ext cx="3780801" cy="131495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87630" tIns="87630" rIns="87630" bIns="87630" numCol="1" spcCol="1270" anchor="ctr" anchorCtr="0">
              <a:noAutofit/>
            </a:bodyPr>
            <a:lstStyle/>
            <a:p>
              <a:pPr algn="ctr"/>
              <a:r>
                <a:rPr lang="en-US" sz="4800" b="1">
                  <a:latin typeface="Times New Roman" panose="02020603050405020304" pitchFamily="18" charset="0"/>
                  <a:cs typeface="Times New Roman" panose="02020603050405020304" pitchFamily="18" charset="0"/>
                </a:rPr>
                <a:t>Gợi ý sản phẩm</a:t>
              </a:r>
              <a:endParaRPr lang="en-GB" sz="4800">
                <a:latin typeface="Times New Roman" panose="02020603050405020304" pitchFamily="18" charset="0"/>
                <a:cs typeface="Times New Roman" panose="02020603050405020304" pitchFamily="18"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5941">
            <a:off x="4395612" y="5687258"/>
            <a:ext cx="1468596" cy="1754935"/>
          </a:xfrm>
          <a:prstGeom prst="rect">
            <a:avLst/>
          </a:prstGeom>
        </p:spPr>
      </p:pic>
      <p:pic>
        <p:nvPicPr>
          <p:cNvPr id="3"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5941">
            <a:off x="138301" y="5460699"/>
            <a:ext cx="1468596" cy="1754935"/>
          </a:xfrm>
          <a:prstGeom prst="rect">
            <a:avLst/>
          </a:prstGeom>
        </p:spPr>
      </p:pic>
      <p:pic>
        <p:nvPicPr>
          <p:cNvPr id="4"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275941">
            <a:off x="8618641" y="5399464"/>
            <a:ext cx="1468596" cy="1754935"/>
          </a:xfrm>
          <a:prstGeom prst="rect">
            <a:avLst/>
          </a:prstGeom>
        </p:spPr>
      </p:pic>
      <p:pic>
        <p:nvPicPr>
          <p:cNvPr id="5" name="Picture 6"/>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1329">
            <a:off x="4162055" y="6570668"/>
            <a:ext cx="922912" cy="1102856"/>
          </a:xfrm>
          <a:prstGeom prst="rect">
            <a:avLst/>
          </a:prstGeom>
        </p:spPr>
      </p:pic>
      <p:pic>
        <p:nvPicPr>
          <p:cNvPr id="6" name="Picture 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151329">
            <a:off x="-46283" y="6570668"/>
            <a:ext cx="922912" cy="1102856"/>
          </a:xfrm>
          <a:prstGeom prst="rect">
            <a:avLst/>
          </a:prstGeom>
        </p:spPr>
      </p:pic>
      <p:pic>
        <p:nvPicPr>
          <p:cNvPr id="7" name="Picture 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752">
            <a:off x="6965329" y="5676826"/>
            <a:ext cx="1278423" cy="1527683"/>
          </a:xfrm>
          <a:prstGeom prst="rect">
            <a:avLst/>
          </a:prstGeom>
        </p:spPr>
      </p:pic>
      <p:pic>
        <p:nvPicPr>
          <p:cNvPr id="8"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752">
            <a:off x="2840791" y="5919479"/>
            <a:ext cx="1278423" cy="1527683"/>
          </a:xfrm>
          <a:prstGeom prst="rect">
            <a:avLst/>
          </a:prstGeom>
        </p:spPr>
      </p:pic>
      <p:pic>
        <p:nvPicPr>
          <p:cNvPr id="9" name="Picture 1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24752">
            <a:off x="11237330" y="5615591"/>
            <a:ext cx="1278423" cy="1527683"/>
          </a:xfrm>
          <a:prstGeom prst="rect">
            <a:avLst/>
          </a:prstGeom>
        </p:spPr>
      </p:pic>
      <p:pic>
        <p:nvPicPr>
          <p:cNvPr id="10"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90568">
            <a:off x="7520759" y="6423481"/>
            <a:ext cx="922912" cy="1102855"/>
          </a:xfrm>
          <a:prstGeom prst="rect">
            <a:avLst/>
          </a:prstGeom>
        </p:spPr>
      </p:pic>
      <p:pic>
        <p:nvPicPr>
          <p:cNvPr id="11"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90568">
            <a:off x="3503651" y="6285248"/>
            <a:ext cx="922912" cy="1102855"/>
          </a:xfrm>
          <a:prstGeom prst="rect">
            <a:avLst/>
          </a:prstGeom>
        </p:spPr>
      </p:pic>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1090568">
            <a:off x="11792761" y="6362245"/>
            <a:ext cx="922912" cy="1102855"/>
          </a:xfrm>
          <a:prstGeom prst="rect">
            <a:avLst/>
          </a:prstGeom>
        </p:spPr>
      </p:pic>
      <p:pic>
        <p:nvPicPr>
          <p:cNvPr id="13" name="Picture 15"/>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1294279">
            <a:off x="5502909" y="5937482"/>
            <a:ext cx="2220128" cy="2118714"/>
          </a:xfrm>
          <a:prstGeom prst="rect">
            <a:avLst/>
          </a:prstGeom>
        </p:spPr>
      </p:pic>
      <p:pic>
        <p:nvPicPr>
          <p:cNvPr id="14" name="Picture 1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38078">
            <a:off x="1042392" y="5352976"/>
            <a:ext cx="2220128" cy="2118714"/>
          </a:xfrm>
          <a:prstGeom prst="rect">
            <a:avLst/>
          </a:prstGeom>
        </p:spPr>
      </p:pic>
      <p:pic>
        <p:nvPicPr>
          <p:cNvPr id="15" name="Picture 17"/>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538078">
            <a:off x="9669912" y="4885842"/>
            <a:ext cx="2220128" cy="2118714"/>
          </a:xfrm>
          <a:prstGeom prst="rect">
            <a:avLst/>
          </a:prstGeom>
        </p:spPr>
      </p:pic>
      <p:pic>
        <p:nvPicPr>
          <p:cNvPr id="16" name="Picture 18"/>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41696">
            <a:off x="5338461" y="5098573"/>
            <a:ext cx="1605168" cy="1934961"/>
          </a:xfrm>
          <a:prstGeom prst="rect">
            <a:avLst/>
          </a:prstGeom>
        </p:spPr>
      </p:pic>
      <p:pic>
        <p:nvPicPr>
          <p:cNvPr id="17" name="Picture 19"/>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41696">
            <a:off x="792572" y="5942425"/>
            <a:ext cx="1605168" cy="1934961"/>
          </a:xfrm>
          <a:prstGeom prst="rect">
            <a:avLst/>
          </a:prstGeom>
        </p:spPr>
      </p:pic>
      <p:pic>
        <p:nvPicPr>
          <p:cNvPr id="18" name="Picture 20"/>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12"/>
              </a:ext>
            </a:extLst>
          </a:blip>
          <a:srcRect/>
          <a:stretch>
            <a:fillRect/>
          </a:stretch>
        </p:blipFill>
        <p:spPr>
          <a:xfrm rot="-641696">
            <a:off x="9219107" y="6013655"/>
            <a:ext cx="1605168" cy="1934961"/>
          </a:xfrm>
          <a:prstGeom prst="rect">
            <a:avLst/>
          </a:prstGeom>
        </p:spPr>
      </p:pic>
      <p:sp>
        <p:nvSpPr>
          <p:cNvPr id="22" name="Rounded Rectangle 21"/>
          <p:cNvSpPr/>
          <p:nvPr/>
        </p:nvSpPr>
        <p:spPr>
          <a:xfrm>
            <a:off x="1847771" y="381001"/>
            <a:ext cx="9662796" cy="5181600"/>
          </a:xfrm>
          <a:prstGeom prst="roundRect">
            <a:avLst>
              <a:gd name="adj" fmla="val 3218"/>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pic>
        <p:nvPicPr>
          <p:cNvPr id="20" name="Video bài 4.Nắng Mới - Lưu Trọng Lư - Hoàng Oanh.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3"/>
          <a:stretch>
            <a:fillRect/>
          </a:stretch>
        </p:blipFill>
        <p:spPr>
          <a:xfrm>
            <a:off x="2764361" y="480252"/>
            <a:ext cx="7525587" cy="4816233"/>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vol="80000">
                <p:cTn id="7" fill="hold" display="0">
                  <p:stCondLst>
                    <p:cond delay="indefinite"/>
                  </p:stCondLst>
                </p:cTn>
                <p:tgtEl>
                  <p:spTgt spid="20"/>
                </p:tgtEl>
              </p:cMediaNode>
            </p:vide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738026" y="434726"/>
            <a:ext cx="10920574" cy="3702552"/>
          </a:xfrm>
          <a:prstGeom prst="rect">
            <a:avLst/>
          </a:prstGeom>
        </p:spPr>
        <p:txBody>
          <a:bodyPr wrap="square">
            <a:spAutoFit/>
          </a:bodyPr>
          <a:lstStyle/>
          <a:p>
            <a:pPr algn="ctr">
              <a:lnSpc>
                <a:spcPct val="115000"/>
              </a:lnSpc>
              <a:spcAft>
                <a:spcPts val="0"/>
              </a:spcAft>
              <a:tabLst>
                <a:tab pos="490855" algn="l"/>
              </a:tabLst>
            </a:pPr>
            <a:r>
              <a:rPr lang="vi-VN" sz="3600" b="1" smtClean="0">
                <a:latin typeface="Times New Roman" panose="02020603050405020304" pitchFamily="18" charset="0"/>
                <a:ea typeface="Times New Roman" panose="02020603050405020304" pitchFamily="18" charset="0"/>
              </a:rPr>
              <a:t>Câu 1</a:t>
            </a:r>
            <a:endParaRPr lang="en-GB" sz="3600" b="1">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smtClean="0">
                <a:latin typeface="Times New Roman" panose="02020603050405020304" pitchFamily="18" charset="0"/>
                <a:ea typeface="Times New Roman" panose="02020603050405020304" pitchFamily="18" charset="0"/>
              </a:rPr>
              <a:t>+ </a:t>
            </a:r>
            <a:r>
              <a:rPr lang="vi-VN" sz="2800">
                <a:latin typeface="Times New Roman" panose="02020603050405020304" pitchFamily="18" charset="0"/>
                <a:ea typeface="Times New Roman" panose="02020603050405020304" pitchFamily="18" charset="0"/>
              </a:rPr>
              <a:t>Tình cảm mẫu tử là tình cảm thiêng liêng, sâu sắc, đẹp đẽ và lắng đọng trong tâm hồn mỗi con người. Đây là tình cảm có sức mạnh trường tồn bất diệt trước thử thách cuả không gian, thời gian.</a:t>
            </a:r>
            <a:endParaRPr lang="en-GB" sz="2800">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a:latin typeface="Times New Roman" panose="02020603050405020304" pitchFamily="18" charset="0"/>
                <a:ea typeface="Times New Roman" panose="02020603050405020304" pitchFamily="18" charset="0"/>
              </a:rPr>
              <a:t>+ Hình ảnh người mẹ luôn là hình ảnh gợi nhiều thương nhớ nhất trong kí ức của những người con.</a:t>
            </a:r>
            <a:endParaRPr lang="en-GB" sz="2800">
              <a:latin typeface="Times New Roman" panose="02020603050405020304" pitchFamily="18" charset="0"/>
              <a:ea typeface="Times New Roman" panose="02020603050405020304" pitchFamily="18" charset="0"/>
            </a:endParaRPr>
          </a:p>
          <a:p>
            <a:pPr marL="457200" algn="just">
              <a:lnSpc>
                <a:spcPct val="115000"/>
              </a:lnSpc>
              <a:spcAft>
                <a:spcPts val="0"/>
              </a:spcAft>
              <a:tabLst>
                <a:tab pos="490855" algn="l"/>
              </a:tabLst>
            </a:pPr>
            <a:r>
              <a:rPr lang="vi-VN" sz="2800">
                <a:latin typeface="Times New Roman" panose="02020603050405020304" pitchFamily="18" charset="0"/>
                <a:ea typeface="Times New Roman" panose="02020603050405020304" pitchFamily="18" charset="0"/>
              </a:rPr>
              <a:t>+ L</a:t>
            </a:r>
            <a:r>
              <a:rPr lang="vi-VN" sz="2800" smtClean="0">
                <a:latin typeface="Times New Roman" panose="02020603050405020304" pitchFamily="18" charset="0"/>
                <a:ea typeface="Times New Roman" panose="02020603050405020304" pitchFamily="18" charset="0"/>
              </a:rPr>
              <a:t>iên </a:t>
            </a:r>
            <a:r>
              <a:rPr lang="vi-VN" sz="2800">
                <a:latin typeface="Times New Roman" panose="02020603050405020304" pitchFamily="18" charset="0"/>
                <a:ea typeface="Times New Roman" panose="02020603050405020304" pitchFamily="18" charset="0"/>
              </a:rPr>
              <a:t>hệ, bộc lộ nỗi niềm thương nhớ, yêu kính của mình dành cho </a:t>
            </a:r>
            <a:r>
              <a:rPr lang="vi-VN" sz="2800" smtClean="0">
                <a:latin typeface="Times New Roman" panose="02020603050405020304" pitchFamily="18" charset="0"/>
                <a:ea typeface="Times New Roman" panose="02020603050405020304" pitchFamily="18" charset="0"/>
              </a:rPr>
              <a:t>mẹ</a:t>
            </a:r>
            <a:endParaRPr lang="en-GB" sz="280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609600" y="233887"/>
            <a:ext cx="10942110" cy="4832092"/>
          </a:xfrm>
          <a:prstGeom prst="rect">
            <a:avLst/>
          </a:prstGeom>
        </p:spPr>
        <p:txBody>
          <a:bodyPr wrap="square">
            <a:spAutoFit/>
          </a:bodyPr>
          <a:lstStyle/>
          <a:p>
            <a:pPr algn="ctr"/>
            <a:r>
              <a:rPr lang="vi-VN" sz="2800" b="1" smtClean="0">
                <a:latin typeface="Times New Roman" panose="02020603050405020304" pitchFamily="18" charset="0"/>
                <a:cs typeface="Times New Roman" panose="02020603050405020304" pitchFamily="18" charset="0"/>
              </a:rPr>
              <a:t>Câu 2</a:t>
            </a:r>
          </a:p>
          <a:p>
            <a:pPr algn="just"/>
            <a:r>
              <a:rPr lang="vi-VN" sz="2800" b="1" smtClean="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Ví </a:t>
            </a:r>
            <a:r>
              <a:rPr lang="vi-VN" sz="2800" b="1" smtClean="0">
                <a:latin typeface="Times New Roman" panose="02020603050405020304" pitchFamily="18" charset="0"/>
                <a:cs typeface="Times New Roman" panose="02020603050405020304" pitchFamily="18" charset="0"/>
              </a:rPr>
              <a:t>dụ: Thích </a:t>
            </a:r>
            <a:r>
              <a:rPr lang="vi-VN" sz="2800" b="1">
                <a:latin typeface="Times New Roman" panose="02020603050405020304" pitchFamily="18" charset="0"/>
                <a:cs typeface="Times New Roman" panose="02020603050405020304" pitchFamily="18" charset="0"/>
              </a:rPr>
              <a:t>nhất đoạn văn mở đầu VB</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Lí giải:</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 </a:t>
            </a:r>
            <a:r>
              <a:rPr lang="vi-VN" sz="2800" b="1">
                <a:latin typeface="Times New Roman" panose="02020603050405020304" pitchFamily="18" charset="0"/>
                <a:cs typeface="Times New Roman" panose="02020603050405020304" pitchFamily="18" charset="0"/>
              </a:rPr>
              <a:t>Nêu vấn đề:</a:t>
            </a:r>
            <a:r>
              <a:rPr lang="vi-VN" sz="2800">
                <a:latin typeface="Times New Roman" panose="02020603050405020304" pitchFamily="18" charset="0"/>
                <a:cs typeface="Times New Roman" panose="02020603050405020304" pitchFamily="18" charset="0"/>
              </a:rPr>
              <a:t> Đoạn văn thích nhất là đoạn đầu VB: </a:t>
            </a:r>
            <a:r>
              <a:rPr lang="vi-VN" sz="2800" i="1">
                <a:latin typeface="Times New Roman" panose="02020603050405020304" pitchFamily="18" charset="0"/>
                <a:cs typeface="Times New Roman" panose="02020603050405020304" pitchFamily="18" charset="0"/>
              </a:rPr>
              <a:t>“Đối với mỗi người...trên mặt giấy”</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 </a:t>
            </a:r>
            <a:r>
              <a:rPr lang="vi-VN" sz="2800" b="1">
                <a:latin typeface="Times New Roman" panose="02020603050405020304" pitchFamily="18" charset="0"/>
                <a:cs typeface="Times New Roman" panose="02020603050405020304" pitchFamily="18" charset="0"/>
              </a:rPr>
              <a:t>Đưa ra lí lẽ, bằng chứng:</a:t>
            </a:r>
            <a:r>
              <a:rPr lang="vi-VN" sz="2800">
                <a:latin typeface="Times New Roman" panose="02020603050405020304" pitchFamily="18" charset="0"/>
                <a:cs typeface="Times New Roman" panose="02020603050405020304" pitchFamily="18" charset="0"/>
              </a:rPr>
              <a:t> Chủ đề của bài thơ luôn được bạn đọc quan tâm, bởi chủ đề chi phối mạch cảm xúc của tác giả, làm lan tỏa mạch cảm xúc đó đến bạn đọc. Tác giả giới thiệu bài thơ bằng cách đi từ chủ đề để khơi gợi những giá trị đặc sắc tiếp theo như cấu tứ, giọng điệu.</a:t>
            </a:r>
            <a:endParaRPr lang="en-GB" sz="2800">
              <a:latin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 Khẳng định ý kiến:</a:t>
            </a:r>
            <a:r>
              <a:rPr lang="vi-VN" sz="2800">
                <a:latin typeface="Times New Roman" panose="02020603050405020304" pitchFamily="18" charset="0"/>
                <a:cs typeface="Times New Roman" panose="02020603050405020304" pitchFamily="18" charset="0"/>
              </a:rPr>
              <a:t> Đoạn văn thể hiện cách cảm nhận gần gũi, sâu sắc của người viết về tác giả Lưu Trọng Lư và bài thơ </a:t>
            </a:r>
            <a:r>
              <a:rPr lang="vi-VN" sz="2800" i="1">
                <a:latin typeface="Times New Roman" panose="02020603050405020304" pitchFamily="18" charset="0"/>
                <a:cs typeface="Times New Roman" panose="02020603050405020304" pitchFamily="18" charset="0"/>
              </a:rPr>
              <a:t>Nắng mới</a:t>
            </a:r>
            <a:r>
              <a:rPr lang="vi-VN" sz="2800">
                <a:latin typeface="Times New Roman" panose="02020603050405020304" pitchFamily="18" charset="0"/>
                <a:cs typeface="Times New Roman" panose="02020603050405020304" pitchFamily="18" charset="0"/>
              </a:rPr>
              <a:t>.</a:t>
            </a:r>
            <a:endParaRPr lang="en-GB"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64334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Rounded Rectangular Callout 26"/>
          <p:cNvSpPr/>
          <p:nvPr/>
        </p:nvSpPr>
        <p:spPr>
          <a:xfrm>
            <a:off x="4293664" y="1600200"/>
            <a:ext cx="6221935" cy="3491894"/>
          </a:xfrm>
          <a:prstGeom prst="wedgeRoundRectCallou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444415" y="1846960"/>
            <a:ext cx="5950947" cy="2585323"/>
          </a:xfrm>
          <a:prstGeom prst="rect">
            <a:avLst/>
          </a:prstGeom>
        </p:spPr>
        <p:txBody>
          <a:bodyPr wrap="square">
            <a:spAutoFit/>
          </a:bodyPr>
          <a:lstStyle/>
          <a:p>
            <a:pPr algn="ctr"/>
            <a:r>
              <a:rPr lang="vi-VN" sz="5400" b="1">
                <a:latin typeface="Times New Roman" panose="02020603050405020304" pitchFamily="18" charset="0"/>
                <a:cs typeface="Times New Roman" panose="02020603050405020304" pitchFamily="18" charset="0"/>
              </a:rPr>
              <a:t>RUBRIC ĐÁNH GIÁ HOẠT ĐỘNG NHÓM </a:t>
            </a:r>
            <a:endParaRPr lang="en-GB" sz="540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barn(inVertical)">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fade">
                                      <p:cBhvr>
                                        <p:cTn id="17" dur="1000"/>
                                        <p:tgtEl>
                                          <p:spTgt spid="28">
                                            <p:txEl>
                                              <p:pRg st="0" end="0"/>
                                            </p:txEl>
                                          </p:spTgt>
                                        </p:tgtEl>
                                      </p:cBhvr>
                                    </p:animEffect>
                                    <p:anim calcmode="lin" valueType="num">
                                      <p:cBhvr>
                                        <p:cTn id="18" dur="1000" fill="hold"/>
                                        <p:tgtEl>
                                          <p:spTgt spid="28">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2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Picture 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199" y="-34179"/>
            <a:ext cx="12268200" cy="7044579"/>
          </a:xfrm>
          <a:prstGeom prst="rect">
            <a:avLst/>
          </a:prstGeom>
        </p:spPr>
      </p:pic>
      <p:graphicFrame>
        <p:nvGraphicFramePr>
          <p:cNvPr id="24" name="Table 23"/>
          <p:cNvGraphicFramePr>
            <a:graphicFrameLocks noGrp="1"/>
          </p:cNvGraphicFramePr>
          <p:nvPr>
            <p:extLst>
              <p:ext uri="{D42A27DB-BD31-4B8C-83A1-F6EECF244321}">
                <p14:modId xmlns:p14="http://schemas.microsoft.com/office/powerpoint/2010/main" val="676179380"/>
              </p:ext>
            </p:extLst>
          </p:nvPr>
        </p:nvGraphicFramePr>
        <p:xfrm>
          <a:off x="102301" y="233172"/>
          <a:ext cx="11911200" cy="6309360"/>
        </p:xfrm>
        <a:graphic>
          <a:graphicData uri="http://schemas.openxmlformats.org/drawingml/2006/table">
            <a:tbl>
              <a:tblPr firstRow="1" firstCol="1" bandRow="1">
                <a:tableStyleId>{93296810-A885-4BE3-A3E7-6D5BEEA58F35}</a:tableStyleId>
              </a:tblPr>
              <a:tblGrid>
                <a:gridCol w="1428286"/>
                <a:gridCol w="2618522"/>
                <a:gridCol w="2697871"/>
                <a:gridCol w="2777134"/>
                <a:gridCol w="2389387"/>
              </a:tblGrid>
              <a:tr h="565745">
                <a:tc>
                  <a:txBody>
                    <a:bodyPr/>
                    <a:lstStyle/>
                    <a:p>
                      <a:pPr algn="just">
                        <a:lnSpc>
                          <a:spcPct val="115000"/>
                        </a:lnSpc>
                        <a:spcAft>
                          <a:spcPts val="0"/>
                        </a:spcAft>
                      </a:pPr>
                      <a:r>
                        <a:rPr lang="vi-VN" sz="1800">
                          <a:effectLst/>
                          <a:latin typeface="Times New Roman" panose="02020603050405020304" pitchFamily="18" charset="0"/>
                          <a:cs typeface="Times New Roman" panose="02020603050405020304" pitchFamily="18" charset="0"/>
                        </a:rPr>
                        <a:t>       </a:t>
                      </a:r>
                      <a:r>
                        <a:rPr lang="vi-VN" sz="1800" smtClean="0">
                          <a:effectLst/>
                          <a:latin typeface="Times New Roman" panose="02020603050405020304" pitchFamily="18" charset="0"/>
                          <a:cs typeface="Times New Roman" panose="02020603050405020304" pitchFamily="18" charset="0"/>
                        </a:rPr>
                        <a:t>  </a:t>
                      </a:r>
                      <a:r>
                        <a:rPr lang="en-US" sz="1800">
                          <a:effectLst/>
                          <a:latin typeface="Times New Roman" panose="02020603050405020304" pitchFamily="18" charset="0"/>
                          <a:cs typeface="Times New Roman" panose="02020603050405020304" pitchFamily="18" charset="0"/>
                        </a:rPr>
                        <a:t>Cấp </a:t>
                      </a:r>
                      <a:r>
                        <a:rPr lang="en-US" sz="1800" smtClean="0">
                          <a:effectLst/>
                          <a:latin typeface="Times New Roman" panose="02020603050405020304" pitchFamily="18" charset="0"/>
                          <a:cs typeface="Times New Roman" panose="02020603050405020304" pitchFamily="18" charset="0"/>
                        </a:rPr>
                        <a:t>độ</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Tiêu chí</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Tốt</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(4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Khá</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(3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Trung </a:t>
                      </a:r>
                      <a:r>
                        <a:rPr lang="en-US" sz="1800">
                          <a:effectLst/>
                          <a:latin typeface="Times New Roman" panose="02020603050405020304" pitchFamily="18" charset="0"/>
                          <a:cs typeface="Times New Roman" panose="02020603050405020304" pitchFamily="18" charset="0"/>
                        </a:rPr>
                        <a:t>bình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(2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 </a:t>
                      </a:r>
                      <a:r>
                        <a:rPr lang="en-US" sz="1800" smtClean="0">
                          <a:effectLst/>
                          <a:latin typeface="Times New Roman" panose="02020603050405020304" pitchFamily="18" charset="0"/>
                          <a:cs typeface="Times New Roman" panose="02020603050405020304" pitchFamily="18" charset="0"/>
                        </a:rPr>
                        <a:t>Cần </a:t>
                      </a:r>
                      <a:r>
                        <a:rPr lang="en-US" sz="1800">
                          <a:effectLst/>
                          <a:latin typeface="Times New Roman" panose="02020603050405020304" pitchFamily="18" charset="0"/>
                          <a:cs typeface="Times New Roman" panose="02020603050405020304" pitchFamily="18" charset="0"/>
                        </a:rPr>
                        <a:t>điều chỉnh</a:t>
                      </a:r>
                      <a:endParaRPr lang="en-GB" sz="1800">
                        <a:effectLst/>
                        <a:latin typeface="Times New Roman" panose="02020603050405020304" pitchFamily="18" charset="0"/>
                        <a:cs typeface="Times New Roman" panose="02020603050405020304" pitchFamily="18" charset="0"/>
                      </a:endParaRPr>
                    </a:p>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điểm)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754327">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1. Sự tham gia</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tất cả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đầy đủ và chăm chỉ làm việc trong hầu hết khoảng thời gian cho phép.</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thường lãng phí thời gian và ít khi làm việc.</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Tham gia nhưng thực hiện những việc không liên quan đến nhiệm vụ được giao.</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1131491">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2. Trao đổi và tranh luận trong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Chú ý trao đổi, lắng nghe cẩn thận các ý kiến của những người khác, đưa ra các ý kiến cá nhân.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lắng nghe cẩn thận các ý kiến của người khác. Đôi khi đưa ra ý kiến riêng của bản thân.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Đôi khi không lắng nghe các ý kiến của người khác. Thường không có các ý kiến riêng trong các hoạt động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lắng nghe ý kiến của người khác, không đưa ra ý kiến riêng.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942909">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3. Sự hợp tác</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tôn trọng ý kiến của những thành viên khác và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Tôn trọng ý kiến của những thành viên khác nhưng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tôn trọng ý kiến của những thành viên khác, không hợp tác đưa ra ý kiến chung.</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r h="1131491">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4. Sự sắp xếp thời gian</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Thường hoàn thành công việc được giao đúng thời gian, không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hoàn thành công việc được giao đúng thời gian, làm đình trệ tiến triển công việc của nhóm.</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c>
                  <a:txBody>
                    <a:bodyPr/>
                    <a:lstStyle/>
                    <a:p>
                      <a:pPr algn="just">
                        <a:lnSpc>
                          <a:spcPct val="115000"/>
                        </a:lnSpc>
                        <a:spcAft>
                          <a:spcPts val="0"/>
                        </a:spcAft>
                      </a:pPr>
                      <a:r>
                        <a:rPr lang="en-US" sz="1800">
                          <a:effectLst/>
                          <a:latin typeface="Times New Roman" panose="02020603050405020304" pitchFamily="18" charset="0"/>
                          <a:cs typeface="Times New Roman" panose="02020603050405020304" pitchFamily="18" charset="0"/>
                        </a:rPr>
                        <a:t>Không  hoàn thành công việc được giao đúng thời gian, thường xuyên buộc nhóm phải điều chỉnh hoặc thay đổi.</a:t>
                      </a:r>
                      <a:endParaRPr lang="en-GB" sz="18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56764" marR="56764" marT="0" marB="0"/>
                </a:tc>
              </a:tr>
            </a:tbl>
          </a:graphicData>
        </a:graphic>
      </p:graphicFrame>
      <p:cxnSp>
        <p:nvCxnSpPr>
          <p:cNvPr id="28" name="Line 2"/>
          <p:cNvCxnSpPr>
            <a:cxnSpLocks noChangeShapeType="1"/>
          </p:cNvCxnSpPr>
          <p:nvPr/>
        </p:nvCxnSpPr>
        <p:spPr bwMode="auto">
          <a:xfrm>
            <a:off x="2020888" y="8085138"/>
            <a:ext cx="1095375" cy="6477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7" name="Rectangle 26"/>
          <p:cNvSpPr/>
          <p:nvPr/>
        </p:nvSpPr>
        <p:spPr>
          <a:xfrm>
            <a:off x="3039979" y="533400"/>
            <a:ext cx="6065599" cy="769441"/>
          </a:xfrm>
          <a:prstGeom prst="rect">
            <a:avLst/>
          </a:prstGeom>
        </p:spPr>
        <p:txBody>
          <a:bodyPr wrap="square">
            <a:spAutoFit/>
          </a:bodyPr>
          <a:lstStyle/>
          <a:p>
            <a:r>
              <a:rPr lang="en-US" sz="4400" b="1">
                <a:latin typeface="Times New Roman" panose="02020603050405020304" pitchFamily="18" charset="0"/>
                <a:cs typeface="Times New Roman" panose="02020603050405020304" pitchFamily="18" charset="0"/>
              </a:rPr>
              <a:t>HƯỚNG DẪN TỰ HỌC</a:t>
            </a:r>
            <a:endParaRPr lang="en-GB" sz="4400">
              <a:latin typeface="Times New Roman" panose="02020603050405020304" pitchFamily="18" charset="0"/>
              <a:cs typeface="Times New Roman" panose="02020603050405020304" pitchFamily="18" charset="0"/>
            </a:endParaRPr>
          </a:p>
        </p:txBody>
      </p:sp>
      <p:sp>
        <p:nvSpPr>
          <p:cNvPr id="26" name="Rectangle 25"/>
          <p:cNvSpPr/>
          <p:nvPr/>
        </p:nvSpPr>
        <p:spPr>
          <a:xfrm>
            <a:off x="1286753" y="1940756"/>
            <a:ext cx="9343434" cy="2003625"/>
          </a:xfrm>
          <a:prstGeom prst="rect">
            <a:avLst/>
          </a:prstGeom>
        </p:spPr>
        <p:txBody>
          <a:bodyPr wrap="square">
            <a:spAutoFit/>
          </a:bodyPr>
          <a:lstStyle/>
          <a:p>
            <a:pPr>
              <a:lnSpc>
                <a:spcPct val="115000"/>
              </a:lnSpc>
              <a:spcAft>
                <a:spcPts val="0"/>
              </a:spcAft>
            </a:pPr>
            <a:r>
              <a:rPr lang="pt-BR" sz="3600">
                <a:latin typeface="Times New Roman" panose="02020603050405020304" pitchFamily="18" charset="0"/>
                <a:ea typeface="Times New Roman" panose="02020603050405020304" pitchFamily="18" charset="0"/>
                <a:cs typeface="Times New Roman" panose="02020603050405020304" pitchFamily="18" charset="0"/>
              </a:rPr>
              <a:t>- Hoàn thiện các nội dung đã học trong bài;</a:t>
            </a:r>
            <a:endParaRPr lang="en-GB" sz="36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15000"/>
              </a:lnSpc>
              <a:spcAft>
                <a:spcPts val="0"/>
              </a:spcAft>
              <a:tabLst>
                <a:tab pos="490855" algn="l"/>
              </a:tabLst>
            </a:pPr>
            <a:r>
              <a:rPr lang="pt-BR" sz="3600">
                <a:latin typeface="Times New Roman" panose="02020603050405020304" pitchFamily="18" charset="0"/>
                <a:ea typeface="Times New Roman" panose="02020603050405020304" pitchFamily="18" charset="0"/>
                <a:cs typeface="Times New Roman" panose="02020603050405020304" pitchFamily="18" charset="0"/>
              </a:rPr>
              <a:t>- Chuẩn bị: </a:t>
            </a:r>
            <a:r>
              <a:rPr lang="en-US" sz="3600">
                <a:latin typeface="Times New Roman" panose="02020603050405020304" pitchFamily="18" charset="0"/>
                <a:ea typeface="Times New Roman" panose="02020603050405020304" pitchFamily="18" charset="0"/>
                <a:cs typeface="Times New Roman" panose="02020603050405020304" pitchFamily="18" charset="0"/>
              </a:rPr>
              <a:t>*GV yêu cầu HS về nhà chuẩn bị bài tiếp theo:</a:t>
            </a:r>
            <a:r>
              <a:rPr lang="vi-VN" sz="3600">
                <a:latin typeface="Times New Roman" panose="02020603050405020304" pitchFamily="18" charset="0"/>
                <a:ea typeface="Times New Roman" panose="02020603050405020304" pitchFamily="18" charset="0"/>
                <a:cs typeface="Times New Roman" panose="02020603050405020304" pitchFamily="18" charset="0"/>
              </a:rPr>
              <a:t> Phần viết: Phân tích một tác phẩm kịch</a:t>
            </a:r>
            <a:r>
              <a:rPr lang="en-US" sz="3600">
                <a:latin typeface="Times New Roman" panose="02020603050405020304" pitchFamily="18" charset="0"/>
                <a:ea typeface="Times New Roman" panose="02020603050405020304" pitchFamily="18" charset="0"/>
                <a:cs typeface="Times New Roman" panose="02020603050405020304" pitchFamily="18" charset="0"/>
              </a:rPr>
              <a:t> </a:t>
            </a:r>
            <a:endParaRPr lang="en-GB" sz="36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5129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6">
                                            <p:txEl>
                                              <p:pRg st="0" end="0"/>
                                            </p:txEl>
                                          </p:spTgt>
                                        </p:tgtEl>
                                        <p:attrNameLst>
                                          <p:attrName>style.visibility</p:attrName>
                                        </p:attrNameLst>
                                      </p:cBhvr>
                                      <p:to>
                                        <p:strVal val="visible"/>
                                      </p:to>
                                    </p:set>
                                    <p:animEffect transition="in" filter="fade">
                                      <p:cBhvr>
                                        <p:cTn id="12" dur="1000"/>
                                        <p:tgtEl>
                                          <p:spTgt spid="26">
                                            <p:txEl>
                                              <p:pRg st="0" end="0"/>
                                            </p:txEl>
                                          </p:spTgt>
                                        </p:tgtEl>
                                      </p:cBhvr>
                                    </p:animEffect>
                                    <p:anim calcmode="lin" valueType="num">
                                      <p:cBhvr>
                                        <p:cTn id="13" dur="1000" fill="hold"/>
                                        <p:tgtEl>
                                          <p:spTgt spid="2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26">
                                            <p:txEl>
                                              <p:pRg st="0" end="0"/>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6">
                                            <p:txEl>
                                              <p:pRg st="1" end="1"/>
                                            </p:txEl>
                                          </p:spTgt>
                                        </p:tgtEl>
                                        <p:attrNameLst>
                                          <p:attrName>style.visibility</p:attrName>
                                        </p:attrNameLst>
                                      </p:cBhvr>
                                      <p:to>
                                        <p:strVal val="visible"/>
                                      </p:to>
                                    </p:set>
                                    <p:animEffect transition="in" filter="fade">
                                      <p:cBhvr>
                                        <p:cTn id="17" dur="1000"/>
                                        <p:tgtEl>
                                          <p:spTgt spid="26">
                                            <p:txEl>
                                              <p:pRg st="1" end="1"/>
                                            </p:txEl>
                                          </p:spTgt>
                                        </p:tgtEl>
                                      </p:cBhvr>
                                    </p:animEffect>
                                    <p:anim calcmode="lin" valueType="num">
                                      <p:cBhvr>
                                        <p:cTn id="18" dur="1000" fill="hold"/>
                                        <p:tgtEl>
                                          <p:spTgt spid="26">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6">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4" name="Google Shape;195;p26"/>
          <p:cNvPicPr preferRelativeResize="0"/>
          <p:nvPr/>
        </p:nvPicPr>
        <p:blipFill rotWithShape="1">
          <a:blip r:embed="rId16">
            <a:alphaModFix/>
          </a:blip>
          <a:srcRect/>
          <a:stretch/>
        </p:blipFill>
        <p:spPr>
          <a:xfrm>
            <a:off x="-129952" y="-87324"/>
            <a:ext cx="4681592" cy="832075"/>
          </a:xfrm>
          <a:prstGeom prst="rect">
            <a:avLst/>
          </a:prstGeom>
          <a:noFill/>
          <a:ln>
            <a:noFill/>
          </a:ln>
        </p:spPr>
      </p:pic>
      <p:sp>
        <p:nvSpPr>
          <p:cNvPr id="25" name="Rectangle 24"/>
          <p:cNvSpPr/>
          <p:nvPr/>
        </p:nvSpPr>
        <p:spPr>
          <a:xfrm>
            <a:off x="497551" y="144047"/>
            <a:ext cx="3597460" cy="369332"/>
          </a:xfrm>
          <a:prstGeom prst="rect">
            <a:avLst/>
          </a:prstGeom>
          <a:noFill/>
        </p:spPr>
        <p:txBody>
          <a:bodyPr wrap="none" lIns="91440" tIns="45720" rIns="91440" bIns="45720">
            <a:spAutoFit/>
          </a:bodyPr>
          <a:lstStyle/>
          <a:p>
            <a:pPr algn="ctr"/>
            <a:r>
              <a:rPr lang="vi-VN" b="1" cap="none" spc="0" smtClean="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a typeface="Calibri"/>
                <a:cs typeface="Calibri"/>
                <a:sym typeface="Calibri"/>
              </a:rPr>
              <a:t>NẮNG MỚI – LƯU TRỌNG LƯ</a:t>
            </a:r>
            <a:endParaRPr lang="en-GB" b="1" cap="none" spc="0">
              <a:ln w="0"/>
              <a:solidFill>
                <a:srgbClr val="FFFF00"/>
              </a:solidFill>
              <a:effectLst>
                <a:outerShdw blurRad="38100" dist="38100" dir="2700000" algn="tl">
                  <a:srgbClr val="000000">
                    <a:alpha val="43137"/>
                  </a:srgbClr>
                </a:outerShdw>
                <a:reflection blurRad="6350" stA="53000" endA="300" endPos="35500" dir="5400000" sy="-90000" algn="bl" rotWithShape="0"/>
              </a:effectLst>
              <a:latin typeface="Palatino Linotype" panose="02040502050505030304" pitchFamily="18" charset="0"/>
            </a:endParaRPr>
          </a:p>
        </p:txBody>
      </p:sp>
      <p:pic>
        <p:nvPicPr>
          <p:cNvPr id="26" name="Picture 25"/>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 y="-76200"/>
            <a:ext cx="12192000" cy="6934200"/>
          </a:xfrm>
          <a:prstGeom prst="rect">
            <a:avLst/>
          </a:prstGeom>
        </p:spPr>
      </p:pic>
      <p:sp>
        <p:nvSpPr>
          <p:cNvPr id="27" name="TextBox 11"/>
          <p:cNvSpPr txBox="1"/>
          <p:nvPr/>
        </p:nvSpPr>
        <p:spPr>
          <a:xfrm>
            <a:off x="244560" y="2344327"/>
            <a:ext cx="5943071" cy="1846659"/>
          </a:xfrm>
          <a:prstGeom prst="rect">
            <a:avLst/>
          </a:prstGeom>
        </p:spPr>
        <p:txBody>
          <a:bodyPr wrap="square" lIns="0" tIns="0" rIns="0" bIns="0" rtlCol="0" anchor="t">
            <a:spAutoFit/>
          </a:bodyPr>
          <a:lstStyle/>
          <a:p>
            <a:pPr algn="ct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Cảm </a:t>
            </a:r>
            <a:r>
              <a:rPr lang="en-US"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ơn </a:t>
            </a:r>
            <a:r>
              <a:rPr lang="vi-VN"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các em </a:t>
            </a:r>
            <a:r>
              <a:rPr lang="en-US" sz="6000" b="1" smtClean="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đã </a:t>
            </a:r>
            <a:r>
              <a:rPr lang="en-US" sz="6000" b="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lắng nghe!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pic>
        <p:nvPicPr>
          <p:cNvPr id="26" name="Google Shape;230;p28"/>
          <p:cNvPicPr preferRelativeResize="0"/>
          <p:nvPr/>
        </p:nvPicPr>
        <p:blipFill rotWithShape="1">
          <a:blip r:embed="rId16">
            <a:alphaModFix/>
          </a:blip>
          <a:srcRect l="73593"/>
          <a:stretch/>
        </p:blipFill>
        <p:spPr>
          <a:xfrm flipH="1">
            <a:off x="1828926" y="1396837"/>
            <a:ext cx="2161872" cy="3175645"/>
          </a:xfrm>
          <a:prstGeom prst="rect">
            <a:avLst/>
          </a:prstGeom>
          <a:noFill/>
          <a:ln>
            <a:noFill/>
          </a:ln>
        </p:spPr>
      </p:pic>
      <p:sp>
        <p:nvSpPr>
          <p:cNvPr id="27" name="Google Shape;231;p28"/>
          <p:cNvSpPr/>
          <p:nvPr/>
        </p:nvSpPr>
        <p:spPr>
          <a:xfrm>
            <a:off x="4252472" y="876564"/>
            <a:ext cx="6826116" cy="4183160"/>
          </a:xfrm>
          <a:prstGeom prst="cloudCallout">
            <a:avLst>
              <a:gd name="adj1" fmla="val -54751"/>
              <a:gd name="adj2" fmla="val -3368"/>
            </a:avLst>
          </a:prstGeom>
          <a:solidFill>
            <a:srgbClr val="FFC000">
              <a:alpha val="57647"/>
            </a:srgbClr>
          </a:solidFill>
          <a:ln w="12700" cap="flat" cmpd="sng">
            <a:solidFill>
              <a:schemeClr val="accent3">
                <a:lumMod val="75000"/>
              </a:schemeClr>
            </a:solidFill>
            <a:prstDash val="solid"/>
            <a:miter lim="800000"/>
            <a:headEnd type="none" w="sm" len="sm"/>
            <a:tailEnd type="none" w="sm" len="sm"/>
          </a:ln>
        </p:spPr>
        <p:txBody>
          <a:bodyPr spcFirstLastPara="1" wrap="square" lIns="60950" tIns="30467" rIns="60950" bIns="30467" anchor="ctr" anchorCtr="0">
            <a:noAutofit/>
          </a:bodyPr>
          <a:lstStyle/>
          <a:p>
            <a:pPr algn="ctr">
              <a:buClr>
                <a:srgbClr val="FF0000"/>
              </a:buClr>
              <a:buSzPts val="3200"/>
            </a:pPr>
            <a:endParaRPr sz="4000" b="1">
              <a:solidFill>
                <a:srgbClr val="FF0000"/>
              </a:solidFill>
              <a:effectLst>
                <a:outerShdw blurRad="38100" dist="38100" dir="2700000" algn="tl">
                  <a:srgbClr val="000000">
                    <a:alpha val="43137"/>
                  </a:srgbClr>
                </a:outerShdw>
              </a:effectLst>
              <a:latin typeface="Palatino Linotype" panose="02040502050505030304" pitchFamily="18" charset="0"/>
              <a:ea typeface="Montserrat"/>
              <a:cs typeface="Montserrat"/>
              <a:sym typeface="Montserrat"/>
            </a:endParaRPr>
          </a:p>
        </p:txBody>
      </p:sp>
      <p:sp>
        <p:nvSpPr>
          <p:cNvPr id="28" name="Rectangle 27"/>
          <p:cNvSpPr/>
          <p:nvPr/>
        </p:nvSpPr>
        <p:spPr>
          <a:xfrm>
            <a:off x="4877267" y="1279869"/>
            <a:ext cx="5313898" cy="3272434"/>
          </a:xfrm>
          <a:prstGeom prst="rect">
            <a:avLst/>
          </a:prstGeom>
          <a:noFill/>
        </p:spPr>
        <p:txBody>
          <a:bodyPr wrap="square" lIns="60960" tIns="30480" rIns="60960" bIns="30480">
            <a:spAutoFit/>
          </a:bodyPr>
          <a:lstStyle/>
          <a:p>
            <a:pPr algn="ctr">
              <a:lnSpc>
                <a:spcPct val="150000"/>
              </a:lnSpc>
            </a:pPr>
            <a:r>
              <a:rPr lang="vi-VN" sz="4800" b="1">
                <a:ln w="0"/>
                <a:solidFill>
                  <a:prstClr val="black"/>
                </a:solidFill>
                <a:effectLst>
                  <a:reflection blurRad="6350" stA="53000" endA="300" endPos="35500" dir="5400000" sy="-90000" algn="bl" rotWithShape="0"/>
                </a:effectLst>
                <a:latin typeface="Palatino Linotype" panose="02040502050505030304" pitchFamily="18" charset="0"/>
                <a:ea typeface="Montserrat"/>
              </a:rPr>
              <a:t>HOẠT ĐỘNG </a:t>
            </a:r>
            <a:r>
              <a:rPr lang="vi-VN" sz="4800" b="1" smtClean="0">
                <a:ln w="0"/>
                <a:solidFill>
                  <a:prstClr val="black"/>
                </a:solidFill>
                <a:effectLst>
                  <a:reflection blurRad="6350" stA="53000" endA="300" endPos="35500" dir="5400000" sy="-90000" algn="bl" rotWithShape="0"/>
                </a:effectLst>
                <a:latin typeface="Palatino Linotype" panose="02040502050505030304" pitchFamily="18" charset="0"/>
                <a:ea typeface="Montserrat"/>
              </a:rPr>
              <a:t>2</a:t>
            </a:r>
          </a:p>
          <a:p>
            <a:pPr algn="ctr">
              <a:lnSpc>
                <a:spcPct val="150000"/>
              </a:lnSpc>
            </a:pPr>
            <a:r>
              <a:rPr lang="vi-VN" sz="4800" b="1" smtClean="0">
                <a:ln w="0"/>
                <a:solidFill>
                  <a:prstClr val="black"/>
                </a:solidFill>
                <a:effectLst>
                  <a:reflection blurRad="6350" stA="53000" endA="300" endPos="35500" dir="5400000" sy="-90000" algn="bl" rotWithShape="0"/>
                </a:effectLst>
                <a:latin typeface="Palatino Linotype" panose="02040502050505030304" pitchFamily="18" charset="0"/>
              </a:rPr>
              <a:t>HÌNH THÀNH KIẾN THỨC</a:t>
            </a:r>
            <a:endParaRPr lang="en-GB" sz="4800" b="1">
              <a:ln w="0"/>
              <a:solidFill>
                <a:prstClr val="black"/>
              </a:solidFill>
              <a:effectLst>
                <a:reflection blurRad="6350" stA="53000" endA="300" endPos="35500" dir="5400000" sy="-90000" algn="bl" rotWithShape="0"/>
              </a:effectLst>
              <a:latin typeface="Palatino Linotype" panose="02040502050505030304" pitchFamily="18" charset="0"/>
            </a:endParaRPr>
          </a:p>
        </p:txBody>
      </p:sp>
    </p:spTree>
    <p:extLst>
      <p:ext uri="{BB962C8B-B14F-4D97-AF65-F5344CB8AC3E}">
        <p14:creationId xmlns:p14="http://schemas.microsoft.com/office/powerpoint/2010/main" val="50938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8">
                                            <p:txEl>
                                              <p:pRg st="0" end="0"/>
                                            </p:txEl>
                                          </p:spTgt>
                                        </p:tgtEl>
                                        <p:attrNameLst>
                                          <p:attrName>style.visibility</p:attrName>
                                        </p:attrNameLst>
                                      </p:cBhvr>
                                      <p:to>
                                        <p:strVal val="visible"/>
                                      </p:to>
                                    </p:set>
                                    <p:animEffect transition="in" filter="circle(in)">
                                      <p:cBhvr>
                                        <p:cTn id="12" dur="2000"/>
                                        <p:tgtEl>
                                          <p:spTgt spid="28">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28">
                                            <p:txEl>
                                              <p:pRg st="1" end="1"/>
                                            </p:txEl>
                                          </p:spTgt>
                                        </p:tgtEl>
                                        <p:attrNameLst>
                                          <p:attrName>style.visibility</p:attrName>
                                        </p:attrNameLst>
                                      </p:cBhvr>
                                      <p:to>
                                        <p:strVal val="visible"/>
                                      </p:to>
                                    </p:set>
                                    <p:animEffect transition="in" filter="circle(in)">
                                      <p:cBhvr>
                                        <p:cTn id="15" dur="2000"/>
                                        <p:tgtEl>
                                          <p:spTgt spid="2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grpSp>
        <p:nvGrpSpPr>
          <p:cNvPr id="30" name="Group 29"/>
          <p:cNvGrpSpPr/>
          <p:nvPr/>
        </p:nvGrpSpPr>
        <p:grpSpPr>
          <a:xfrm>
            <a:off x="282001" y="1022534"/>
            <a:ext cx="4340982" cy="728248"/>
            <a:chOff x="2845378" y="2318992"/>
            <a:chExt cx="8683092" cy="1122835"/>
          </a:xfrm>
          <a:solidFill>
            <a:schemeClr val="accent3">
              <a:lumMod val="75000"/>
            </a:schemeClr>
          </a:solidFill>
        </p:grpSpPr>
        <p:sp>
          <p:nvSpPr>
            <p:cNvPr id="31" name="Round Same Side Corner Rectangle 30"/>
            <p:cNvSpPr/>
            <p:nvPr/>
          </p:nvSpPr>
          <p:spPr>
            <a:xfrm rot="5400000">
              <a:off x="6657987" y="-1428655"/>
              <a:ext cx="1057873" cy="8683092"/>
            </a:xfrm>
            <a:prstGeom prst="round2SameRect">
              <a:avLst/>
            </a:prstGeom>
            <a:grp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prstClr val="white"/>
                </a:solidFill>
                <a:latin typeface="Palatino Linotype" panose="02040502050505030304" pitchFamily="18" charset="0"/>
              </a:endParaRPr>
            </a:p>
          </p:txBody>
        </p:sp>
        <p:sp>
          <p:nvSpPr>
            <p:cNvPr id="34" name="TextBox 33"/>
            <p:cNvSpPr txBox="1"/>
            <p:nvPr/>
          </p:nvSpPr>
          <p:spPr>
            <a:xfrm>
              <a:off x="3100847" y="2318992"/>
              <a:ext cx="956092" cy="1046576"/>
            </a:xfrm>
            <a:prstGeom prst="rect">
              <a:avLst/>
            </a:prstGeom>
            <a:grpFill/>
            <a:ln>
              <a:solidFill>
                <a:srgbClr val="FFFF00"/>
              </a:solidFill>
            </a:ln>
          </p:spPr>
          <p:txBody>
            <a:bodyPr wrap="square" rtlCol="0">
              <a:spAutoFit/>
            </a:bodyPr>
            <a:lstStyle/>
            <a:p>
              <a:pPr algn="ctr"/>
              <a:r>
                <a:rPr lang="en-US" sz="2800" b="1">
                  <a:solidFill>
                    <a:prstClr val="white"/>
                  </a:solidFill>
                  <a:latin typeface="Palatino Linotype" panose="02040502050505030304" pitchFamily="18" charset="0"/>
                  <a:ea typeface="Tahoma" pitchFamily="34" charset="0"/>
                  <a:cs typeface="Tahoma" pitchFamily="34" charset="0"/>
                </a:rPr>
                <a:t>I</a:t>
              </a:r>
            </a:p>
          </p:txBody>
        </p:sp>
      </p:grpSp>
      <p:sp>
        <p:nvSpPr>
          <p:cNvPr id="35" name="Round Same Side Corner Rectangle 34"/>
          <p:cNvSpPr/>
          <p:nvPr/>
        </p:nvSpPr>
        <p:spPr>
          <a:xfrm rot="5400000">
            <a:off x="2224502" y="186393"/>
            <a:ext cx="65481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00">
              <a:solidFill>
                <a:prstClr val="white"/>
              </a:solidFill>
            </a:endParaRPr>
          </a:p>
        </p:txBody>
      </p:sp>
      <p:sp>
        <p:nvSpPr>
          <p:cNvPr id="37" name="TextBox 36"/>
          <p:cNvSpPr txBox="1"/>
          <p:nvPr/>
        </p:nvSpPr>
        <p:spPr>
          <a:xfrm>
            <a:off x="352581" y="2256072"/>
            <a:ext cx="477984" cy="584775"/>
          </a:xfrm>
          <a:prstGeom prst="rect">
            <a:avLst/>
          </a:prstGeom>
          <a:solidFill>
            <a:schemeClr val="bg1"/>
          </a:solidFill>
          <a:ln>
            <a:solidFill>
              <a:srgbClr val="FFFF00"/>
            </a:solidFill>
          </a:ln>
        </p:spPr>
        <p:txBody>
          <a:bodyPr wrap="square" rtlCol="0">
            <a:spAutoFit/>
          </a:bodyPr>
          <a:lstStyle/>
          <a:p>
            <a:pPr algn="ctr"/>
            <a:r>
              <a:rPr lang="vi-VN" sz="3200" b="1">
                <a:effectLst>
                  <a:outerShdw blurRad="38100" dist="38100" dir="2700000" algn="tl">
                    <a:srgbClr val="000000">
                      <a:alpha val="43137"/>
                    </a:srgbClr>
                  </a:outerShdw>
                </a:effectLst>
                <a:latin typeface="+mj-lt"/>
                <a:ea typeface="Tahoma" pitchFamily="34" charset="0"/>
                <a:cs typeface="Tahoma" pitchFamily="34" charset="0"/>
              </a:rPr>
              <a:t>1</a:t>
            </a:r>
            <a:endParaRPr lang="en-US" sz="32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1" name="Round Same Side Corner Rectangle 40"/>
          <p:cNvSpPr/>
          <p:nvPr/>
        </p:nvSpPr>
        <p:spPr>
          <a:xfrm rot="5400000">
            <a:off x="2110679" y="1580726"/>
            <a:ext cx="758091" cy="4654098"/>
          </a:xfrm>
          <a:prstGeom prst="round2SameRect">
            <a:avLst/>
          </a:prstGeom>
          <a:solidFill>
            <a:schemeClr val="bg1"/>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solidFill>
                <a:prstClr val="white"/>
              </a:solidFill>
              <a:latin typeface="+mj-lt"/>
            </a:endParaRPr>
          </a:p>
        </p:txBody>
      </p:sp>
      <p:sp>
        <p:nvSpPr>
          <p:cNvPr id="43" name="TextBox 42"/>
          <p:cNvSpPr txBox="1"/>
          <p:nvPr/>
        </p:nvSpPr>
        <p:spPr>
          <a:xfrm>
            <a:off x="290398" y="3598765"/>
            <a:ext cx="477984" cy="646331"/>
          </a:xfrm>
          <a:prstGeom prst="rect">
            <a:avLst/>
          </a:prstGeom>
          <a:solidFill>
            <a:schemeClr val="bg1"/>
          </a:solidFill>
          <a:ln>
            <a:solidFill>
              <a:srgbClr val="FFFF00"/>
            </a:solidFill>
          </a:ln>
        </p:spPr>
        <p:txBody>
          <a:bodyPr wrap="square" rtlCol="0">
            <a:spAutoFit/>
          </a:bodyPr>
          <a:lstStyle/>
          <a:p>
            <a:pPr algn="ctr"/>
            <a:r>
              <a:rPr lang="vi-VN" sz="3600" b="1">
                <a:effectLst>
                  <a:outerShdw blurRad="38100" dist="38100" dir="2700000" algn="tl">
                    <a:srgbClr val="000000">
                      <a:alpha val="43137"/>
                    </a:srgbClr>
                  </a:outerShdw>
                </a:effectLst>
                <a:latin typeface="+mj-lt"/>
                <a:ea typeface="Tahoma" pitchFamily="34" charset="0"/>
                <a:cs typeface="Tahoma" pitchFamily="34" charset="0"/>
              </a:rPr>
              <a:t>2</a:t>
            </a:r>
            <a:endParaRPr lang="en-US" sz="3600" b="1">
              <a:effectLst>
                <a:outerShdw blurRad="38100" dist="38100" dir="2700000" algn="tl">
                  <a:srgbClr val="000000">
                    <a:alpha val="43137"/>
                  </a:srgbClr>
                </a:outerShdw>
              </a:effectLst>
              <a:latin typeface="+mj-lt"/>
              <a:ea typeface="Tahoma" pitchFamily="34" charset="0"/>
              <a:cs typeface="Tahoma" pitchFamily="34" charset="0"/>
            </a:endParaRPr>
          </a:p>
        </p:txBody>
      </p:sp>
      <p:sp>
        <p:nvSpPr>
          <p:cNvPr id="45" name="Rectangle 44"/>
          <p:cNvSpPr/>
          <p:nvPr/>
        </p:nvSpPr>
        <p:spPr>
          <a:xfrm>
            <a:off x="912035" y="3546340"/>
            <a:ext cx="3279744" cy="729430"/>
          </a:xfrm>
          <a:prstGeom prst="rect">
            <a:avLst/>
          </a:prstGeom>
        </p:spPr>
        <p:txBody>
          <a:bodyPr wrap="none">
            <a:spAutoFit/>
          </a:bodyPr>
          <a:lstStyle/>
          <a:p>
            <a:pPr algn="just">
              <a:lnSpc>
                <a:spcPct val="115000"/>
              </a:lnSpc>
              <a:spcAft>
                <a:spcPts val="0"/>
              </a:spcAft>
            </a:pPr>
            <a:r>
              <a:rPr lang="vi-VN" sz="3600" b="1" smtClean="0">
                <a:solidFill>
                  <a:srgbClr val="0070C0"/>
                </a:solidFill>
                <a:latin typeface="Times New Roman" panose="02020603050405020304" pitchFamily="18" charset="0"/>
                <a:ea typeface="Times New Roman" panose="02020603050405020304" pitchFamily="18" charset="0"/>
              </a:rPr>
              <a:t>Tìm </a:t>
            </a:r>
            <a:r>
              <a:rPr lang="vi-VN" sz="3600" b="1">
                <a:solidFill>
                  <a:srgbClr val="0070C0"/>
                </a:solidFill>
                <a:latin typeface="Times New Roman" panose="02020603050405020304" pitchFamily="18" charset="0"/>
                <a:ea typeface="Times New Roman" panose="02020603050405020304" pitchFamily="18" charset="0"/>
              </a:rPr>
              <a:t>hiểu chung</a:t>
            </a:r>
            <a:endParaRPr lang="en-GB" sz="3600">
              <a:effectLst/>
              <a:latin typeface="Times New Roman" panose="02020603050405020304" pitchFamily="18" charset="0"/>
              <a:ea typeface="Times New Roman" panose="02020603050405020304" pitchFamily="18" charset="0"/>
            </a:endParaRPr>
          </a:p>
        </p:txBody>
      </p:sp>
      <p:graphicFrame>
        <p:nvGraphicFramePr>
          <p:cNvPr id="47" name="Table 46"/>
          <p:cNvGraphicFramePr>
            <a:graphicFrameLocks noGrp="1"/>
          </p:cNvGraphicFramePr>
          <p:nvPr>
            <p:extLst>
              <p:ext uri="{D42A27DB-BD31-4B8C-83A1-F6EECF244321}">
                <p14:modId xmlns:p14="http://schemas.microsoft.com/office/powerpoint/2010/main" val="866974154"/>
              </p:ext>
            </p:extLst>
          </p:nvPr>
        </p:nvGraphicFramePr>
        <p:xfrm>
          <a:off x="5309819" y="299527"/>
          <a:ext cx="6375774" cy="5487275"/>
        </p:xfrm>
        <a:graphic>
          <a:graphicData uri="http://schemas.openxmlformats.org/drawingml/2006/table">
            <a:tbl>
              <a:tblPr firstRow="1" firstCol="1" bandRow="1">
                <a:effectLst>
                  <a:outerShdw blurRad="50800" dist="38100" dir="2700000" algn="tl" rotWithShape="0">
                    <a:prstClr val="black">
                      <a:alpha val="40000"/>
                    </a:prstClr>
                  </a:outerShdw>
                </a:effectLst>
              </a:tblPr>
              <a:tblGrid>
                <a:gridCol w="1752531"/>
                <a:gridCol w="1540185"/>
                <a:gridCol w="1541529"/>
                <a:gridCol w="1541529"/>
              </a:tblGrid>
              <a:tr h="2058275">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Tác giả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Lê Quang Hưng</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Năm sinh, quê quán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Vị trí</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c>
                  <a:txBody>
                    <a:bodyPr/>
                    <a:lstStyle/>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Tác phẩm chính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en-US"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EEAF6"/>
                    </a:solidFill>
                  </a:tcPr>
                </a:tc>
              </a:tr>
              <a:tr h="3429000">
                <a:tc>
                  <a:txBody>
                    <a:bodyPr/>
                    <a:lstStyle/>
                    <a:p>
                      <a:pPr algn="ctr">
                        <a:lnSpc>
                          <a:spcPct val="115000"/>
                        </a:lnSpc>
                        <a:spcAft>
                          <a:spcPts val="0"/>
                        </a:spcAf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VB “</a:t>
                      </a:r>
                      <a:r>
                        <a:rPr lang="vi-VN" sz="2800" b="1" i="1">
                          <a:effectLst/>
                          <a:latin typeface="Times New Roman" panose="02020603050405020304" pitchFamily="18" charset="0"/>
                          <a:ea typeface="Calibri" panose="020F0502020204030204" pitchFamily="34" charset="0"/>
                          <a:cs typeface="Times New Roman" panose="02020603050405020304" pitchFamily="18" charset="0"/>
                        </a:rPr>
                        <a:t>Nắng mới, áo đỏ và nét cười đen nhánh”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Xuất xứ, thể loại, phương thức biểu đạt chính</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 </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đề</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c>
                  <a:txBody>
                    <a:bodyPr/>
                    <a:lstStyle/>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Luận điểm</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p>
                      <a:pPr algn="ctr">
                        <a:lnSpc>
                          <a:spcPct val="115000"/>
                        </a:lnSpc>
                        <a:spcAft>
                          <a:spcPts val="0"/>
                        </a:spcAft>
                      </a:pPr>
                      <a:r>
                        <a:rPr lang="vi-VN" sz="2800">
                          <a:effectLst/>
                          <a:latin typeface="Times New Roman" panose="02020603050405020304" pitchFamily="18" charset="0"/>
                          <a:ea typeface="Calibri" panose="020F0502020204030204" pitchFamily="34" charset="0"/>
                          <a:cs typeface="Times New Roman" panose="02020603050405020304" pitchFamily="18" charset="0"/>
                        </a:rPr>
                        <a:t>...</a:t>
                      </a:r>
                      <a:endParaRPr lang="en-GB"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7CAAC"/>
                    </a:solidFill>
                  </a:tcPr>
                </a:tc>
              </a:tr>
            </a:tbl>
          </a:graphicData>
        </a:graphic>
      </p:graphicFrame>
      <p:sp>
        <p:nvSpPr>
          <p:cNvPr id="26" name="Rectangle 25"/>
          <p:cNvSpPr/>
          <p:nvPr/>
        </p:nvSpPr>
        <p:spPr>
          <a:xfrm>
            <a:off x="1166285" y="2159763"/>
            <a:ext cx="2646878" cy="646331"/>
          </a:xfrm>
          <a:prstGeom prst="rect">
            <a:avLst/>
          </a:prstGeom>
        </p:spPr>
        <p:txBody>
          <a:bodyPr wrap="none">
            <a:spAutoFit/>
          </a:bodyPr>
          <a:lstStyle/>
          <a:p>
            <a:pPr lvl="0"/>
            <a:r>
              <a:rPr lang="vi-VN" sz="3600" b="1">
                <a:solidFill>
                  <a:prstClr val="black"/>
                </a:solidFill>
                <a:latin typeface="Times New Roman" panose="02020603050405020304" pitchFamily="18" charset="0"/>
              </a:rPr>
              <a:t>Đọc văn bản</a:t>
            </a:r>
            <a:endParaRPr lang="en-GB" sz="3600">
              <a:solidFill>
                <a:prstClr val="black"/>
              </a:solidFill>
            </a:endParaRPr>
          </a:p>
        </p:txBody>
      </p:sp>
      <p:sp>
        <p:nvSpPr>
          <p:cNvPr id="27" name="Rectangle 26"/>
          <p:cNvSpPr/>
          <p:nvPr/>
        </p:nvSpPr>
        <p:spPr>
          <a:xfrm>
            <a:off x="1015422" y="1174059"/>
            <a:ext cx="3475631" cy="523220"/>
          </a:xfrm>
          <a:prstGeom prst="rect">
            <a:avLst/>
          </a:prstGeom>
        </p:spPr>
        <p:txBody>
          <a:bodyPr wrap="none">
            <a:spAutoFit/>
          </a:bodyPr>
          <a:lstStyle/>
          <a:p>
            <a:pPr lvl="0" defTabSz="457132">
              <a:spcBef>
                <a:spcPts val="600"/>
              </a:spcBef>
              <a:defRPr/>
            </a:pPr>
            <a:r>
              <a:rPr lang="en-US" sz="2800" b="1">
                <a:solidFill>
                  <a:prstClr val="white"/>
                </a:solidFill>
                <a:latin typeface="Palatino Linotype" panose="02040502050505030304" pitchFamily="18" charset="0"/>
                <a:cs typeface="Arial" pitchFamily="34" charset="0"/>
              </a:rPr>
              <a:t>TÌM HIỂU CHUNG</a:t>
            </a:r>
            <a:endParaRPr lang="en-US" sz="2800" dirty="0">
              <a:solidFill>
                <a:prstClr val="white"/>
              </a:solidFill>
              <a:latin typeface="Palatino Linotype" panose="02040502050505030304" pitchFamily="18"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barn(inVertical)">
                                      <p:cBhvr>
                                        <p:cTn id="14" dur="500"/>
                                        <p:tgtEl>
                                          <p:spTgt spid="35"/>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arn(inVertical)">
                                      <p:cBhvr>
                                        <p:cTn id="17" dur="5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barn(inVertical)">
                                      <p:cBhvr>
                                        <p:cTn id="29" dur="500"/>
                                        <p:tgtEl>
                                          <p:spTgt spid="41"/>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barn(inVertical)">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circle(in)">
                                      <p:cBhvr>
                                        <p:cTn id="37" dur="20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47"/>
                                        </p:tgtEl>
                                        <p:attrNameLst>
                                          <p:attrName>style.visibility</p:attrName>
                                        </p:attrNameLst>
                                      </p:cBhvr>
                                      <p:to>
                                        <p:strVal val="visible"/>
                                      </p:to>
                                    </p:set>
                                    <p:animEffect transition="in" filter="circle(in)">
                                      <p:cBhvr>
                                        <p:cTn id="42"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7" grpId="0" animBg="1"/>
      <p:bldP spid="41" grpId="0" animBg="1"/>
      <p:bldP spid="43" grpId="0" animBg="1"/>
      <p:bldP spid="4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32" name="Rectangle 31"/>
          <p:cNvSpPr/>
          <p:nvPr/>
        </p:nvSpPr>
        <p:spPr>
          <a:xfrm>
            <a:off x="839292" y="245278"/>
            <a:ext cx="4824334" cy="584775"/>
          </a:xfrm>
          <a:prstGeom prst="rect">
            <a:avLst/>
          </a:prstGeom>
        </p:spPr>
        <p:txBody>
          <a:bodyPr wrap="none">
            <a:spAutoFit/>
          </a:bodyPr>
          <a:lstStyle/>
          <a:p>
            <a:r>
              <a:rPr lang="en-US" sz="3200" b="1">
                <a:solidFill>
                  <a:srgbClr val="0070C0"/>
                </a:solidFill>
                <a:latin typeface="Times New Roman" panose="02020603050405020304" pitchFamily="18" charset="0"/>
                <a:ea typeface="Times New Roman" panose="02020603050405020304" pitchFamily="18" charset="0"/>
              </a:rPr>
              <a:t>1</a:t>
            </a:r>
            <a:r>
              <a:rPr lang="vi-VN" sz="3200" b="1" smtClean="0">
                <a:solidFill>
                  <a:srgbClr val="0070C0"/>
                </a:solidFill>
                <a:latin typeface="Times New Roman" panose="02020603050405020304" pitchFamily="18" charset="0"/>
                <a:ea typeface="Times New Roman" panose="02020603050405020304" pitchFamily="18" charset="0"/>
              </a:rPr>
              <a:t>. </a:t>
            </a:r>
            <a:r>
              <a:rPr lang="vi-VN" sz="3200" b="1" dirty="0">
                <a:solidFill>
                  <a:srgbClr val="0070C0"/>
                </a:solidFill>
                <a:latin typeface="Times New Roman" panose="02020603050405020304" pitchFamily="18" charset="0"/>
                <a:ea typeface="Times New Roman" panose="02020603050405020304" pitchFamily="18" charset="0"/>
              </a:rPr>
              <a:t>Tác giả Lê Quang Hưng</a:t>
            </a:r>
            <a:endParaRPr lang="en-GB" sz="3200" dirty="0"/>
          </a:p>
        </p:txBody>
      </p:sp>
      <p:sp>
        <p:nvSpPr>
          <p:cNvPr id="33" name="Rectangle 32"/>
          <p:cNvSpPr/>
          <p:nvPr/>
        </p:nvSpPr>
        <p:spPr>
          <a:xfrm>
            <a:off x="387997" y="872621"/>
            <a:ext cx="5579348" cy="658642"/>
          </a:xfrm>
          <a:prstGeom prst="rect">
            <a:avLst/>
          </a:prstGeom>
        </p:spPr>
        <p:txBody>
          <a:bodyPr wrap="non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Sinh năm 1956, quê ở Hà Tĩnh.</a:t>
            </a:r>
            <a:endParaRPr lang="en-GB" sz="3200">
              <a:effectLst/>
              <a:latin typeface="Times New Roman" panose="02020603050405020304" pitchFamily="18" charset="0"/>
              <a:ea typeface="Times New Roman" panose="02020603050405020304" pitchFamily="18" charset="0"/>
            </a:endParaRPr>
          </a:p>
        </p:txBody>
      </p:sp>
      <p:sp>
        <p:nvSpPr>
          <p:cNvPr id="34" name="Rectangle 33"/>
          <p:cNvSpPr/>
          <p:nvPr/>
        </p:nvSpPr>
        <p:spPr>
          <a:xfrm>
            <a:off x="387997" y="1617936"/>
            <a:ext cx="6906058" cy="658642"/>
          </a:xfrm>
          <a:prstGeom prst="rect">
            <a:avLst/>
          </a:prstGeom>
        </p:spPr>
        <p:txBody>
          <a:bodyPr wrap="non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Là giảng viên, nhà nghiên cứu văn học.</a:t>
            </a:r>
            <a:endParaRPr lang="en-GB" sz="3200">
              <a:effectLst/>
              <a:latin typeface="Times New Roman" panose="02020603050405020304" pitchFamily="18" charset="0"/>
              <a:ea typeface="Times New Roman" panose="02020603050405020304" pitchFamily="18" charset="0"/>
            </a:endParaRPr>
          </a:p>
        </p:txBody>
      </p:sp>
      <p:sp>
        <p:nvSpPr>
          <p:cNvPr id="35" name="Rectangle 34"/>
          <p:cNvSpPr/>
          <p:nvPr/>
        </p:nvSpPr>
        <p:spPr>
          <a:xfrm>
            <a:off x="387997" y="2445854"/>
            <a:ext cx="7739477" cy="2357568"/>
          </a:xfrm>
          <a:prstGeom prst="rect">
            <a:avLst/>
          </a:prstGeom>
        </p:spPr>
        <p:txBody>
          <a:bodyPr wrap="square">
            <a:spAutoFit/>
          </a:bodyPr>
          <a:lstStyle/>
          <a:p>
            <a:pPr algn="just">
              <a:lnSpc>
                <a:spcPct val="115000"/>
              </a:lnSpc>
              <a:spcAft>
                <a:spcPts val="0"/>
              </a:spcAft>
            </a:pPr>
            <a:r>
              <a:rPr lang="vi-VN" sz="3200">
                <a:solidFill>
                  <a:srgbClr val="0D0D0D"/>
                </a:solidFill>
                <a:latin typeface="Times New Roman" panose="02020603050405020304" pitchFamily="18" charset="0"/>
                <a:ea typeface="MS Mincho"/>
              </a:rPr>
              <a:t>- Một số công trình tiêu biểu: Thế giới nghệ thuật thơ Xuân Diệu thời kì trước Cách mạng tháng Tám (2002); Những quan điểm, những thế giới nghệ thuật văn chương (2018),...</a:t>
            </a:r>
            <a:endParaRPr lang="en-GB" sz="3200">
              <a:effectLst/>
              <a:latin typeface="Times New Roman" panose="02020603050405020304" pitchFamily="18" charset="0"/>
              <a:ea typeface="Times New Roman" panose="02020603050405020304" pitchFamily="18" charset="0"/>
            </a:endParaRPr>
          </a:p>
        </p:txBody>
      </p:sp>
      <p:pic>
        <p:nvPicPr>
          <p:cNvPr id="36" name="Picture 3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01601" y="503478"/>
            <a:ext cx="3083992" cy="401680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barn(inVertical)">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down)">
                                      <p:cBhvr>
                                        <p:cTn id="24"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381000" y="278098"/>
            <a:ext cx="6096000" cy="1200329"/>
          </a:xfrm>
          <a:prstGeom prst="rect">
            <a:avLst/>
          </a:prstGeom>
        </p:spPr>
        <p:txBody>
          <a:bodyPr>
            <a:spAutoFit/>
          </a:bodyPr>
          <a:lstStyle/>
          <a:p>
            <a:pPr algn="ctr"/>
            <a:r>
              <a:rPr lang="vi-VN" sz="3600" b="1">
                <a:latin typeface="+mj-lt"/>
              </a:rPr>
              <a:t>b. Văn bản “</a:t>
            </a:r>
            <a:r>
              <a:rPr lang="vi-VN" sz="3600" b="1" i="1">
                <a:latin typeface="+mj-lt"/>
              </a:rPr>
              <a:t>Nắng mới, áo đỏ và nét cười đen nhánh”</a:t>
            </a:r>
            <a:endParaRPr lang="en-GB" sz="3600">
              <a:latin typeface="+mj-lt"/>
            </a:endParaRPr>
          </a:p>
        </p:txBody>
      </p:sp>
      <p:sp>
        <p:nvSpPr>
          <p:cNvPr id="27" name="Rectangle 26"/>
          <p:cNvSpPr/>
          <p:nvPr/>
        </p:nvSpPr>
        <p:spPr>
          <a:xfrm>
            <a:off x="294034" y="2079508"/>
            <a:ext cx="6259166" cy="1384995"/>
          </a:xfrm>
          <a:prstGeom prst="rect">
            <a:avLst/>
          </a:prstGeom>
        </p:spPr>
        <p:txBody>
          <a:bodyPr wrap="square">
            <a:spAutoFit/>
          </a:bodyPr>
          <a:lstStyle/>
          <a:p>
            <a:pPr algn="just"/>
            <a:r>
              <a:rPr lang="vi-VN" sz="2800" b="1">
                <a:latin typeface="+mj-lt"/>
              </a:rPr>
              <a:t>*</a:t>
            </a:r>
            <a:r>
              <a:rPr lang="vi-VN" sz="2800" b="1" smtClean="0">
                <a:latin typeface="+mj-lt"/>
              </a:rPr>
              <a:t> </a:t>
            </a:r>
            <a:r>
              <a:rPr lang="vi-VN" sz="2800" b="1">
                <a:latin typeface="+mj-lt"/>
              </a:rPr>
              <a:t>Xuất xứ</a:t>
            </a:r>
            <a:r>
              <a:rPr lang="vi-VN" sz="2800">
                <a:latin typeface="+mj-lt"/>
              </a:rPr>
              <a:t>: Theo </a:t>
            </a:r>
            <a:r>
              <a:rPr lang="vi-VN" sz="2800" i="1">
                <a:latin typeface="+mj-lt"/>
              </a:rPr>
              <a:t>Đến với tác phẩm văn chương</a:t>
            </a:r>
            <a:r>
              <a:rPr lang="vi-VN" sz="2800">
                <a:latin typeface="+mj-lt"/>
              </a:rPr>
              <a:t>, NXB Đại học Quốc gia Hà Nội, 2007)</a:t>
            </a:r>
            <a:endParaRPr lang="en-GB" sz="2800">
              <a:latin typeface="+mj-lt"/>
            </a:endParaRPr>
          </a:p>
        </p:txBody>
      </p:sp>
      <p:pic>
        <p:nvPicPr>
          <p:cNvPr id="28" name="Picture 2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833325" y="713691"/>
            <a:ext cx="5133333" cy="3466667"/>
          </a:xfrm>
          <a:prstGeom prst="rect">
            <a:avLst/>
          </a:prstGeom>
        </p:spPr>
      </p:pic>
      <p:sp>
        <p:nvSpPr>
          <p:cNvPr id="30" name="Rectangle 29"/>
          <p:cNvSpPr/>
          <p:nvPr/>
        </p:nvSpPr>
        <p:spPr>
          <a:xfrm>
            <a:off x="211852" y="3622783"/>
            <a:ext cx="6510782" cy="1083374"/>
          </a:xfrm>
          <a:prstGeom prst="rect">
            <a:avLst/>
          </a:prstGeom>
        </p:spPr>
        <p:txBody>
          <a:bodyPr wrap="square">
            <a:spAutoFit/>
          </a:bodyPr>
          <a:lstStyle/>
          <a:p>
            <a:pPr algn="just">
              <a:lnSpc>
                <a:spcPct val="115000"/>
              </a:lnSpc>
              <a:spcAft>
                <a:spcPts val="0"/>
              </a:spcAft>
              <a:tabLst>
                <a:tab pos="57150" algn="l"/>
                <a:tab pos="152400" algn="l"/>
              </a:tabLst>
            </a:pPr>
            <a:r>
              <a:rPr lang="vi-VN" sz="2800" b="1">
                <a:solidFill>
                  <a:srgbClr val="1D1B11"/>
                </a:solidFill>
                <a:latin typeface="+mj-lt"/>
                <a:ea typeface="Calibri" panose="020F0502020204030204" pitchFamily="34" charset="0"/>
              </a:rPr>
              <a:t>* Thể loại:</a:t>
            </a:r>
            <a:r>
              <a:rPr lang="vi-VN" sz="2800">
                <a:solidFill>
                  <a:srgbClr val="1D1B11"/>
                </a:solidFill>
                <a:latin typeface="+mj-lt"/>
                <a:ea typeface="Calibri" panose="020F0502020204030204" pitchFamily="34" charset="0"/>
              </a:rPr>
              <a:t> nghị luận văn học</a:t>
            </a:r>
            <a:endParaRPr lang="en-GB" sz="2800">
              <a:latin typeface="+mj-lt"/>
              <a:ea typeface="Times New Roman" panose="02020603050405020304" pitchFamily="18" charset="0"/>
            </a:endParaRPr>
          </a:p>
          <a:p>
            <a:pPr algn="just">
              <a:lnSpc>
                <a:spcPct val="115000"/>
              </a:lnSpc>
              <a:spcAft>
                <a:spcPts val="0"/>
              </a:spcAft>
              <a:tabLst>
                <a:tab pos="57150" algn="l"/>
                <a:tab pos="152400" algn="l"/>
              </a:tabLst>
            </a:pPr>
            <a:r>
              <a:rPr lang="vi-VN" sz="2800" b="1">
                <a:solidFill>
                  <a:srgbClr val="1D1B11"/>
                </a:solidFill>
                <a:latin typeface="+mj-lt"/>
                <a:ea typeface="Calibri" panose="020F0502020204030204" pitchFamily="34" charset="0"/>
              </a:rPr>
              <a:t>- Phương thức biểu đạt chính:</a:t>
            </a:r>
            <a:r>
              <a:rPr lang="vi-VN" sz="2800">
                <a:solidFill>
                  <a:srgbClr val="1D1B11"/>
                </a:solidFill>
                <a:latin typeface="+mj-lt"/>
                <a:ea typeface="Calibri" panose="020F0502020204030204" pitchFamily="34" charset="0"/>
              </a:rPr>
              <a:t> Nghị luận </a:t>
            </a:r>
            <a:endParaRPr lang="en-GB" sz="2800">
              <a:effectLst/>
              <a:latin typeface="+mj-lt"/>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wheel(1)">
                                      <p:cBhvr>
                                        <p:cTn id="12" dur="20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arn(inVertic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EFFEB"/>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0" y="5565662"/>
            <a:ext cx="6119588" cy="1945469"/>
          </a:xfrm>
          <a:prstGeom prst="rect">
            <a:avLst/>
          </a:prstGeom>
        </p:spPr>
      </p:pic>
      <p:grpSp>
        <p:nvGrpSpPr>
          <p:cNvPr id="3" name="Group 5"/>
          <p:cNvGrpSpPr/>
          <p:nvPr/>
        </p:nvGrpSpPr>
        <p:grpSpPr>
          <a:xfrm>
            <a:off x="9637315" y="5425283"/>
            <a:ext cx="330200" cy="330200"/>
            <a:chOff x="0" y="0"/>
            <a:chExt cx="6350000" cy="6350000"/>
          </a:xfrm>
        </p:grpSpPr>
        <p:sp>
          <p:nvSpPr>
            <p:cNvPr id="4"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5" name="Group 7"/>
          <p:cNvGrpSpPr/>
          <p:nvPr/>
        </p:nvGrpSpPr>
        <p:grpSpPr>
          <a:xfrm>
            <a:off x="8606565" y="5085264"/>
            <a:ext cx="207735" cy="207735"/>
            <a:chOff x="0" y="0"/>
            <a:chExt cx="6350000" cy="6350000"/>
          </a:xfrm>
        </p:grpSpPr>
        <p:sp>
          <p:nvSpPr>
            <p:cNvPr id="6"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7" name="Group 9"/>
          <p:cNvGrpSpPr/>
          <p:nvPr/>
        </p:nvGrpSpPr>
        <p:grpSpPr>
          <a:xfrm>
            <a:off x="5363058" y="5353637"/>
            <a:ext cx="235101" cy="235101"/>
            <a:chOff x="0" y="0"/>
            <a:chExt cx="6350000" cy="6350000"/>
          </a:xfrm>
        </p:grpSpPr>
        <p:sp>
          <p:nvSpPr>
            <p:cNvPr id="8"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9" name="Group 11"/>
          <p:cNvGrpSpPr/>
          <p:nvPr/>
        </p:nvGrpSpPr>
        <p:grpSpPr>
          <a:xfrm>
            <a:off x="11551110" y="4286820"/>
            <a:ext cx="268967" cy="268967"/>
            <a:chOff x="0" y="0"/>
            <a:chExt cx="6350000" cy="6350000"/>
          </a:xfrm>
        </p:grpSpPr>
        <p:sp>
          <p:nvSpPr>
            <p:cNvPr id="10"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1" name="Group 18"/>
          <p:cNvGrpSpPr/>
          <p:nvPr/>
        </p:nvGrpSpPr>
        <p:grpSpPr>
          <a:xfrm>
            <a:off x="3177303" y="5245100"/>
            <a:ext cx="165100" cy="165100"/>
            <a:chOff x="0" y="0"/>
            <a:chExt cx="6350000" cy="6350000"/>
          </a:xfrm>
        </p:grpSpPr>
        <p:sp>
          <p:nvSpPr>
            <p:cNvPr id="12"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3" name="Group 20"/>
          <p:cNvGrpSpPr/>
          <p:nvPr/>
        </p:nvGrpSpPr>
        <p:grpSpPr>
          <a:xfrm>
            <a:off x="6022900" y="5002714"/>
            <a:ext cx="165100" cy="165100"/>
            <a:chOff x="0" y="0"/>
            <a:chExt cx="6350000" cy="6350000"/>
          </a:xfrm>
        </p:grpSpPr>
        <p:sp>
          <p:nvSpPr>
            <p:cNvPr id="14"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grpSp>
        <p:nvGrpSpPr>
          <p:cNvPr id="15" name="Group 22"/>
          <p:cNvGrpSpPr/>
          <p:nvPr/>
        </p:nvGrpSpPr>
        <p:grpSpPr>
          <a:xfrm>
            <a:off x="10697862" y="4993851"/>
            <a:ext cx="165100" cy="165100"/>
            <a:chOff x="0" y="0"/>
            <a:chExt cx="6350000" cy="6350000"/>
          </a:xfrm>
        </p:grpSpPr>
        <p:sp>
          <p:nvSpPr>
            <p:cNvPr id="16"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7C854"/>
            </a:solidFill>
          </p:spPr>
        </p:sp>
      </p:grpSp>
      <p:pic>
        <p:nvPicPr>
          <p:cNvPr id="17"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105449" y="5598331"/>
            <a:ext cx="6119588" cy="1945469"/>
          </a:xfrm>
          <a:prstGeom prst="rect">
            <a:avLst/>
          </a:prstGeom>
        </p:spPr>
      </p:pic>
      <p:pic>
        <p:nvPicPr>
          <p:cNvPr id="18"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68043" y="6073733"/>
            <a:ext cx="6119588" cy="1945469"/>
          </a:xfrm>
          <a:prstGeom prst="rect">
            <a:avLst/>
          </a:prstGeom>
        </p:spPr>
      </p:pic>
      <p:pic>
        <p:nvPicPr>
          <p:cNvPr id="1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699889" y="6071899"/>
            <a:ext cx="6119588" cy="1945469"/>
          </a:xfrm>
          <a:prstGeom prst="rect">
            <a:avLst/>
          </a:prstGeom>
        </p:spPr>
      </p:pic>
      <p:pic>
        <p:nvPicPr>
          <p:cNvPr id="20"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3475345" y="5323211"/>
            <a:ext cx="1135607" cy="2131685"/>
          </a:xfrm>
          <a:prstGeom prst="rect">
            <a:avLst/>
          </a:prstGeom>
        </p:spPr>
      </p:pic>
      <p:pic>
        <p:nvPicPr>
          <p:cNvPr id="21"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a:off x="288418" y="5108291"/>
            <a:ext cx="1320133" cy="2206909"/>
          </a:xfrm>
          <a:prstGeom prst="rect">
            <a:avLst/>
          </a:prstGeom>
        </p:spPr>
      </p:pic>
      <p:pic>
        <p:nvPicPr>
          <p:cNvPr id="22"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518227" flipH="1">
            <a:off x="7179367" y="5346471"/>
            <a:ext cx="1483825" cy="1771755"/>
          </a:xfrm>
          <a:prstGeom prst="rect">
            <a:avLst/>
          </a:prstGeom>
        </p:spPr>
      </p:pic>
      <p:pic>
        <p:nvPicPr>
          <p:cNvPr id="23"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rot="-938379">
            <a:off x="10661678" y="5227135"/>
            <a:ext cx="1135607" cy="2131685"/>
          </a:xfrm>
          <a:prstGeom prst="rect">
            <a:avLst/>
          </a:prstGeom>
        </p:spPr>
      </p:pic>
      <p:sp>
        <p:nvSpPr>
          <p:cNvPr id="26" name="Rectangle 25"/>
          <p:cNvSpPr/>
          <p:nvPr/>
        </p:nvSpPr>
        <p:spPr>
          <a:xfrm>
            <a:off x="977787" y="429987"/>
            <a:ext cx="10283601" cy="1754326"/>
          </a:xfrm>
          <a:prstGeom prst="rect">
            <a:avLst/>
          </a:prstGeom>
        </p:spPr>
        <p:txBody>
          <a:bodyPr wrap="square">
            <a:spAutoFit/>
          </a:bodyPr>
          <a:lstStyle/>
          <a:p>
            <a:pPr algn="ctr"/>
            <a:r>
              <a:rPr lang="vi-VN" sz="3600" b="1">
                <a:latin typeface="+mj-lt"/>
              </a:rPr>
              <a:t>* Luận đề: </a:t>
            </a:r>
            <a:r>
              <a:rPr lang="vi-VN" sz="3600">
                <a:latin typeface="+mj-lt"/>
              </a:rPr>
              <a:t>Những hình ảnh “</a:t>
            </a:r>
            <a:r>
              <a:rPr lang="vi-VN" sz="3600" i="1">
                <a:latin typeface="+mj-lt"/>
              </a:rPr>
              <a:t>nắng mới”, “áo đỏ</a:t>
            </a:r>
            <a:r>
              <a:rPr lang="vi-VN" sz="3600">
                <a:latin typeface="+mj-lt"/>
              </a:rPr>
              <a:t>” và “</a:t>
            </a:r>
            <a:r>
              <a:rPr lang="vi-VN" sz="3600" i="1">
                <a:latin typeface="+mj-lt"/>
              </a:rPr>
              <a:t>nét cười đen nhánh</a:t>
            </a:r>
            <a:r>
              <a:rPr lang="vi-VN" sz="3600">
                <a:latin typeface="+mj-lt"/>
              </a:rPr>
              <a:t>” trong bài thơ “</a:t>
            </a:r>
            <a:r>
              <a:rPr lang="vi-VN" sz="3600" i="1">
                <a:latin typeface="+mj-lt"/>
              </a:rPr>
              <a:t>Nắng mới</a:t>
            </a:r>
            <a:r>
              <a:rPr lang="vi-VN" sz="3600">
                <a:latin typeface="+mj-lt"/>
              </a:rPr>
              <a:t>” của Lưu Trọng Lư</a:t>
            </a:r>
            <a:endParaRPr lang="en-GB" sz="3600">
              <a:latin typeface="+mj-lt"/>
            </a:endParaRPr>
          </a:p>
        </p:txBody>
      </p:sp>
      <p:sp>
        <p:nvSpPr>
          <p:cNvPr id="29" name="Rectangle 28"/>
          <p:cNvSpPr/>
          <p:nvPr/>
        </p:nvSpPr>
        <p:spPr>
          <a:xfrm>
            <a:off x="1410015" y="2892614"/>
            <a:ext cx="9555230" cy="1754326"/>
          </a:xfrm>
          <a:prstGeom prst="rect">
            <a:avLst/>
          </a:prstGeom>
        </p:spPr>
        <p:txBody>
          <a:bodyPr wrap="square">
            <a:spAutoFit/>
          </a:bodyPr>
          <a:lstStyle/>
          <a:p>
            <a:pPr algn="ctr"/>
            <a:r>
              <a:rPr lang="vi-VN" sz="3600" b="1">
                <a:latin typeface="+mj-lt"/>
                <a:ea typeface="Calibri" panose="020F0502020204030204" pitchFamily="34" charset="0"/>
              </a:rPr>
              <a:t>Cơ sở xác định luận đề:</a:t>
            </a:r>
            <a:r>
              <a:rPr lang="vi-VN" sz="3600" b="1">
                <a:solidFill>
                  <a:srgbClr val="1D1B11"/>
                </a:solidFill>
                <a:latin typeface="+mj-lt"/>
                <a:ea typeface="Calibri" panose="020F0502020204030204" pitchFamily="34" charset="0"/>
              </a:rPr>
              <a:t> </a:t>
            </a:r>
            <a:r>
              <a:rPr lang="vi-VN" sz="3600" b="1" i="1">
                <a:solidFill>
                  <a:srgbClr val="1D1B11"/>
                </a:solidFill>
                <a:latin typeface="+mj-lt"/>
                <a:ea typeface="Calibri" panose="020F0502020204030204" pitchFamily="34" charset="0"/>
              </a:rPr>
              <a:t>Nhan đề của văn bản</a:t>
            </a:r>
            <a:r>
              <a:rPr lang="vi-VN" sz="3600">
                <a:latin typeface="+mj-lt"/>
                <a:ea typeface="Calibri" panose="020F0502020204030204" pitchFamily="34" charset="0"/>
              </a:rPr>
              <a:t> và </a:t>
            </a:r>
            <a:r>
              <a:rPr lang="vi-VN" sz="3600" b="1" i="1">
                <a:latin typeface="+mj-lt"/>
                <a:ea typeface="Calibri" panose="020F0502020204030204" pitchFamily="34" charset="0"/>
              </a:rPr>
              <a:t>các luận điểm</a:t>
            </a:r>
            <a:r>
              <a:rPr lang="vi-VN" sz="3600">
                <a:latin typeface="+mj-lt"/>
                <a:ea typeface="Calibri" panose="020F0502020204030204" pitchFamily="34" charset="0"/>
              </a:rPr>
              <a:t> được nói tới ở phần (2) và (3) của văn bản.</a:t>
            </a:r>
            <a:endParaRPr lang="en-GB" sz="360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308</TotalTime>
  <Words>2611</Words>
  <Application>Microsoft Office PowerPoint</Application>
  <PresentationFormat>Widescreen</PresentationFormat>
  <Paragraphs>248</Paragraphs>
  <Slides>45</Slides>
  <Notes>0</Notes>
  <HiddenSlides>0</HiddenSlides>
  <MMClips>8</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Arial</vt:lpstr>
      <vt:lpstr>Calibri</vt:lpstr>
      <vt:lpstr>Montserrat</vt:lpstr>
      <vt:lpstr>MS Mincho</vt:lpstr>
      <vt:lpstr>Palatino Linotype</vt:lpstr>
      <vt:lpstr>Tahoma</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Xanh lá và Vàng Hoa Vui tươi Tình bạn Trích dẫn Hình nền ảo của Zoom</dc:title>
  <cp:lastModifiedBy>hp</cp:lastModifiedBy>
  <cp:revision>99</cp:revision>
  <dcterms:created xsi:type="dcterms:W3CDTF">2006-08-16T00:00:00Z</dcterms:created>
  <dcterms:modified xsi:type="dcterms:W3CDTF">2025-04-16T03:20:22Z</dcterms:modified>
  <dc:identifier>DAFRz6uNcPE</dc:identifier>
</cp:coreProperties>
</file>