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67" r:id="rId5"/>
    <p:sldId id="268" r:id="rId6"/>
    <p:sldId id="269" r:id="rId7"/>
    <p:sldId id="270" r:id="rId8"/>
    <p:sldId id="258" r:id="rId9"/>
    <p:sldId id="274" r:id="rId10"/>
    <p:sldId id="273" r:id="rId11"/>
    <p:sldId id="272" r:id="rId12"/>
    <p:sldId id="271" r:id="rId13"/>
    <p:sldId id="275" r:id="rId14"/>
    <p:sldId id="276" r:id="rId15"/>
    <p:sldId id="277" r:id="rId16"/>
    <p:sldId id="278" r:id="rId17"/>
    <p:sldId id="279" r:id="rId18"/>
    <p:sldId id="280" r:id="rId19"/>
    <p:sldId id="281" r:id="rId20"/>
    <p:sldId id="282" r:id="rId21"/>
    <p:sldId id="283" r:id="rId22"/>
    <p:sldId id="284" r:id="rId23"/>
    <p:sldId id="261" r:id="rId24"/>
    <p:sldId id="285" r:id="rId25"/>
    <p:sldId id="286" r:id="rId26"/>
    <p:sldId id="259" r:id="rId27"/>
    <p:sldId id="263"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92" y="-2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4.sv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4.svg"/><Relationship Id="rId12"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sp>
      <p:sp>
        <p:nvSpPr>
          <p:cNvPr id="3" name="Freeform 3"/>
          <p:cNvSpPr/>
          <p:nvPr/>
        </p:nvSpPr>
        <p:spPr>
          <a:xfrm>
            <a:off x="10452403" y="1140134"/>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sp>
      <p:sp>
        <p:nvSpPr>
          <p:cNvPr id="4" name="Freeform 4"/>
          <p:cNvSpPr/>
          <p:nvPr/>
        </p:nvSpPr>
        <p:spPr>
          <a:xfrm>
            <a:off x="12842742" y="-3671350"/>
            <a:ext cx="6484239" cy="82296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4"/>
            <a:stretch>
              <a:fillRect/>
            </a:stretch>
          </a:blipFill>
        </p:spPr>
      </p:sp>
      <p:sp>
        <p:nvSpPr>
          <p:cNvPr id="5" name="Freeform 5"/>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sp>
      <p:sp>
        <p:nvSpPr>
          <p:cNvPr id="6" name="Freeform 6"/>
          <p:cNvSpPr/>
          <p:nvPr/>
        </p:nvSpPr>
        <p:spPr>
          <a:xfrm>
            <a:off x="-3591768" y="7456789"/>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14290297" y="6834558"/>
            <a:ext cx="4132729" cy="3832167"/>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10"/>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5777666" y="8133384"/>
            <a:ext cx="2123018" cy="3598336"/>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TextBox 16"/>
          <p:cNvSpPr txBox="1"/>
          <p:nvPr/>
        </p:nvSpPr>
        <p:spPr>
          <a:xfrm>
            <a:off x="3907604" y="875676"/>
            <a:ext cx="9476835" cy="6370975"/>
          </a:xfrm>
          <a:prstGeom prst="rect">
            <a:avLst/>
          </a:prstGeom>
        </p:spPr>
        <p:txBody>
          <a:bodyPr wrap="square" lIns="0" tIns="0" rIns="0" bIns="0" rtlCol="0" anchor="t">
            <a:spAutoFit/>
          </a:bodyPr>
          <a:lstStyle/>
          <a:p>
            <a:pPr algn="ctr"/>
            <a:r>
              <a:rPr lang="vi-VN" sz="13800" b="1">
                <a:effectLst>
                  <a:glow rad="101600">
                    <a:schemeClr val="accent2">
                      <a:satMod val="175000"/>
                      <a:alpha val="40000"/>
                    </a:schemeClr>
                  </a:glow>
                  <a:reflection blurRad="6350" stA="55000" endA="300" endPos="45500" dir="5400000" sy="-100000" algn="bl" rotWithShape="0"/>
                </a:effectLst>
                <a:latin typeface="+mj-lt"/>
              </a:rPr>
              <a:t>Thành phần biệt lập trong câu</a:t>
            </a:r>
            <a:endParaRPr lang="en-GB" sz="13800">
              <a:effectLst>
                <a:glow rad="101600">
                  <a:schemeClr val="accent2">
                    <a:satMod val="175000"/>
                    <a:alpha val="40000"/>
                  </a:schemeClr>
                </a:glow>
                <a:reflection blurRad="6350" stA="55000" endA="300" endPos="45500" dir="5400000" sy="-100000" algn="bl" rotWithShape="0"/>
              </a:effectLst>
              <a:latin typeface="+mj-lt"/>
            </a:endParaRPr>
          </a:p>
        </p:txBody>
      </p:sp>
      <p:sp>
        <p:nvSpPr>
          <p:cNvPr id="17" name="Freeform 17"/>
          <p:cNvSpPr/>
          <p:nvPr/>
        </p:nvSpPr>
        <p:spPr>
          <a:xfrm flipH="1">
            <a:off x="13886607" y="8487832"/>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743200" y="314272"/>
            <a:ext cx="13014469" cy="6430409"/>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940903744"/>
              </p:ext>
            </p:extLst>
          </p:nvPr>
        </p:nvGraphicFramePr>
        <p:xfrm>
          <a:off x="3124200" y="800099"/>
          <a:ext cx="12097515" cy="5240765"/>
        </p:xfrm>
        <a:graphic>
          <a:graphicData uri="http://schemas.openxmlformats.org/drawingml/2006/table">
            <a:tbl>
              <a:tblPr firstRow="1" firstCol="1" bandRow="1">
                <a:effectLst>
                  <a:outerShdw blurRad="50800" dist="38100" algn="l" rotWithShape="0">
                    <a:prstClr val="black">
                      <a:alpha val="40000"/>
                    </a:prstClr>
                  </a:outerShdw>
                </a:effectLst>
              </a:tblPr>
              <a:tblGrid>
                <a:gridCol w="1676400"/>
                <a:gridCol w="2057400"/>
                <a:gridCol w="4572000"/>
                <a:gridCol w="3791715"/>
              </a:tblGrid>
              <a:tr h="1965287">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hiện/cách biểu hiện</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75478">
                <a:tc>
                  <a:txBody>
                    <a:bodyPr/>
                    <a:lstStyle/>
                    <a:p>
                      <a:pPr algn="ctr">
                        <a:lnSpc>
                          <a:spcPct val="115000"/>
                        </a:lnSpc>
                        <a:spcAft>
                          <a:spcPts val="0"/>
                        </a:spcAft>
                      </a:pPr>
                      <a:endParaRPr lang="vi-VN" sz="36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600" b="1" smtClean="0">
                          <a:effectLst/>
                          <a:latin typeface="Times New Roman" panose="02020603050405020304" pitchFamily="18" charset="0"/>
                          <a:ea typeface="Times New Roman" panose="02020603050405020304" pitchFamily="18" charset="0"/>
                          <a:cs typeface="Times New Roman" panose="02020603050405020304" pitchFamily="18" charset="0"/>
                        </a:rPr>
                        <a:t>TP </a:t>
                      </a: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tình thái</a:t>
                      </a:r>
                      <a:endParaRPr lang="en-GB" sz="3600" b="1">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Đứng ở đầu câu, giữa câu, cuối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Dùng để biểu thị cách nhìn nhận, đánh giá của người nói (người viết) đối với sự việc được nói đến trong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chắc, có lẽ, dường như, lẽ ra, quả là,...</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137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940448" y="314272"/>
            <a:ext cx="13014469" cy="6006128"/>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126069863"/>
              </p:ext>
            </p:extLst>
          </p:nvPr>
        </p:nvGraphicFramePr>
        <p:xfrm>
          <a:off x="3347429" y="626424"/>
          <a:ext cx="12197371" cy="5047488"/>
        </p:xfrm>
        <a:graphic>
          <a:graphicData uri="http://schemas.openxmlformats.org/drawingml/2006/table">
            <a:tbl>
              <a:tblPr firstRow="1" firstCol="1" bandRow="1">
                <a:effectLst>
                  <a:outerShdw blurRad="50800" dist="38100" algn="l" rotWithShape="0">
                    <a:prstClr val="black">
                      <a:alpha val="40000"/>
                    </a:prstClr>
                  </a:outerShdw>
                </a:effectLst>
              </a:tblPr>
              <a:tblGrid>
                <a:gridCol w="1986571"/>
                <a:gridCol w="2438400"/>
                <a:gridCol w="4650382"/>
                <a:gridCol w="3122018"/>
              </a:tblGrid>
              <a:tr h="321197">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hiện/cách biểu hiện</a:t>
                      </a:r>
                      <a:endParaRPr lang="en-GB" sz="36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8394">
                <a:tc>
                  <a:txBody>
                    <a:bodyPr/>
                    <a:lstStyle/>
                    <a:p>
                      <a:pPr algn="ctr">
                        <a:lnSpc>
                          <a:spcPct val="115000"/>
                        </a:lnSpc>
                        <a:spcAft>
                          <a:spcPts val="0"/>
                        </a:spcAft>
                      </a:pPr>
                      <a:endParaRPr lang="vi-VN" sz="36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3600" b="1" smtClean="0">
                          <a:effectLst/>
                          <a:latin typeface="Times New Roman" panose="02020603050405020304" pitchFamily="18" charset="0"/>
                          <a:ea typeface="Times New Roman" panose="02020603050405020304" pitchFamily="18" charset="0"/>
                          <a:cs typeface="Times New Roman" panose="02020603050405020304" pitchFamily="18" charset="0"/>
                        </a:rPr>
                        <a:t>TP </a:t>
                      </a: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chuyển tiếp</a:t>
                      </a:r>
                      <a:endParaRPr lang="en-GB" sz="3600" b="1">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Thường đứng đầu câu, đầu đoạn văn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Dùng để nêu lên một ý chuyển tiếp giữa câu chứa nó với một câu, một đoạn đứng trước hoặc sau đó.</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i="1">
                          <a:effectLst/>
                          <a:latin typeface="Times New Roman" panose="02020603050405020304" pitchFamily="18" charset="0"/>
                          <a:ea typeface="Times New Roman" panose="02020603050405020304" pitchFamily="18" charset="0"/>
                          <a:cs typeface="Times New Roman" panose="02020603050405020304" pitchFamily="18" charset="0"/>
                        </a:rPr>
                        <a:t>tóm lại, ấy thế mà, hơn nữa, ngoài ra, nhân đây, như đã nói trên, như vậy,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6344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636765" y="772199"/>
            <a:ext cx="13014469" cy="7632686"/>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2492916159"/>
              </p:ext>
            </p:extLst>
          </p:nvPr>
        </p:nvGraphicFramePr>
        <p:xfrm>
          <a:off x="3058905" y="1353319"/>
          <a:ext cx="12155307" cy="6309360"/>
        </p:xfrm>
        <a:graphic>
          <a:graphicData uri="http://schemas.openxmlformats.org/drawingml/2006/table">
            <a:tbl>
              <a:tblPr firstRow="1" firstCol="1" bandRow="1">
                <a:effectLst>
                  <a:outerShdw blurRad="50800" dist="38100" algn="l" rotWithShape="0">
                    <a:prstClr val="black">
                      <a:alpha val="40000"/>
                    </a:prstClr>
                  </a:outerShdw>
                </a:effectLst>
              </a:tblPr>
              <a:tblGrid>
                <a:gridCol w="1734191"/>
                <a:gridCol w="2293504"/>
                <a:gridCol w="3124200"/>
                <a:gridCol w="5003412"/>
              </a:tblGrid>
              <a:tr h="321197">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hiện/cách biểu hiện</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9188">
                <a:tc>
                  <a:txBody>
                    <a:bodyPr/>
                    <a:lstStyle/>
                    <a:p>
                      <a:pPr algn="ctr">
                        <a:lnSpc>
                          <a:spcPct val="115000"/>
                        </a:lnSpc>
                        <a:spcAft>
                          <a:spcPts val="0"/>
                        </a:spcAft>
                      </a:pPr>
                      <a:endPar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rPr>
                        <a:t>TP </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phụ chú</a:t>
                      </a:r>
                      <a:endParaRPr lang="en-GB" sz="4000" b="1">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Thường đứng giữa câu, sau cụm từ cần giải thích,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dùng để giải thích hoặc nêu ý kiến bình luận đối với sự vật, sự việc được nói đến trong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Khi nói, thành phần này thường được tách biệt về ngữ điệu; khi viết, được đánh dấu bằng dấu phẩy hoặc dấu gạch ngang, dấu ngoặc đơn, dấu hai chấm.</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7149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5206608" y="1457486"/>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4724400" y="2906438"/>
            <a:ext cx="9804940" cy="4513473"/>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4241530" y="3583338"/>
            <a:ext cx="10770680" cy="2954655"/>
          </a:xfrm>
          <a:prstGeom prst="rect">
            <a:avLst/>
          </a:prstGeom>
        </p:spPr>
        <p:txBody>
          <a:bodyPr lIns="0" tIns="0" rIns="0" bIns="0" rtlCol="0" anchor="t">
            <a:spAutoFit/>
          </a:bodyPr>
          <a:lstStyle/>
          <a:p>
            <a:pPr algn="ctr"/>
            <a:r>
              <a:rPr lang="vi-VN"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3 </a:t>
            </a:r>
            <a:r>
              <a:rPr lang="vi-VN"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THỰC HÀNH</a:t>
            </a:r>
            <a:endParaRPr lang="en-GB" sz="9600">
              <a:solidFill>
                <a:prstClr val="black"/>
              </a:solidFill>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043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71067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3" name="Freeform 3"/>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4" name="Freeform 4"/>
          <p:cNvSpPr/>
          <p:nvPr/>
        </p:nvSpPr>
        <p:spPr>
          <a:xfrm>
            <a:off x="14246473" y="6912645"/>
            <a:ext cx="4808257" cy="4282354"/>
          </a:xfrm>
          <a:custGeom>
            <a:avLst/>
            <a:gdLst/>
            <a:ahLst/>
            <a:cxnLst/>
            <a:rect l="l" t="t" r="r" b="b"/>
            <a:pathLst>
              <a:path w="4808257" h="4282354">
                <a:moveTo>
                  <a:pt x="0" y="0"/>
                </a:moveTo>
                <a:lnTo>
                  <a:pt x="4808257" y="0"/>
                </a:lnTo>
                <a:lnTo>
                  <a:pt x="4808257" y="4282354"/>
                </a:lnTo>
                <a:lnTo>
                  <a:pt x="0" y="4282354"/>
                </a:lnTo>
                <a:lnTo>
                  <a:pt x="0" y="0"/>
                </a:lnTo>
                <a:close/>
              </a:path>
            </a:pathLst>
          </a:custGeom>
          <a:blipFill>
            <a:blip r:embed="rId3"/>
            <a:stretch>
              <a:fillRect/>
            </a:stretch>
          </a:blipFill>
        </p:spPr>
      </p:sp>
      <p:sp>
        <p:nvSpPr>
          <p:cNvPr id="5" name="Freeform 5"/>
          <p:cNvSpPr/>
          <p:nvPr/>
        </p:nvSpPr>
        <p:spPr>
          <a:xfrm>
            <a:off x="-2858619" y="1755959"/>
            <a:ext cx="8115300" cy="3438858"/>
          </a:xfrm>
          <a:custGeom>
            <a:avLst/>
            <a:gdLst/>
            <a:ahLst/>
            <a:cxnLst/>
            <a:rect l="l" t="t" r="r" b="b"/>
            <a:pathLst>
              <a:path w="8115300" h="3438858">
                <a:moveTo>
                  <a:pt x="0" y="0"/>
                </a:moveTo>
                <a:lnTo>
                  <a:pt x="8115300" y="0"/>
                </a:lnTo>
                <a:lnTo>
                  <a:pt x="8115300" y="3438858"/>
                </a:lnTo>
                <a:lnTo>
                  <a:pt x="0" y="3438858"/>
                </a:lnTo>
                <a:lnTo>
                  <a:pt x="0" y="0"/>
                </a:lnTo>
                <a:close/>
              </a:path>
            </a:pathLst>
          </a:custGeom>
          <a:blipFill>
            <a:blip r:embed="rId4"/>
            <a:stretch>
              <a:fillRect/>
            </a:stretch>
          </a:blipFill>
        </p:spPr>
      </p:sp>
      <p:sp>
        <p:nvSpPr>
          <p:cNvPr id="6" name="Freeform 6"/>
          <p:cNvSpPr/>
          <p:nvPr/>
        </p:nvSpPr>
        <p:spPr>
          <a:xfrm flipH="1">
            <a:off x="12170252" y="3229051"/>
            <a:ext cx="8115300" cy="3438858"/>
          </a:xfrm>
          <a:custGeom>
            <a:avLst/>
            <a:gdLst/>
            <a:ahLst/>
            <a:cxnLst/>
            <a:rect l="l" t="t" r="r" b="b"/>
            <a:pathLst>
              <a:path w="8115300" h="3438858">
                <a:moveTo>
                  <a:pt x="8115300" y="0"/>
                </a:moveTo>
                <a:lnTo>
                  <a:pt x="0" y="0"/>
                </a:lnTo>
                <a:lnTo>
                  <a:pt x="0" y="3438858"/>
                </a:lnTo>
                <a:lnTo>
                  <a:pt x="8115300" y="3438858"/>
                </a:lnTo>
                <a:lnTo>
                  <a:pt x="8115300" y="0"/>
                </a:lnTo>
                <a:close/>
              </a:path>
            </a:pathLst>
          </a:custGeom>
          <a:blipFill>
            <a:blip r:embed="rId4"/>
            <a:stretch>
              <a:fillRect/>
            </a:stretch>
          </a:blipFill>
        </p:spPr>
      </p:sp>
      <p:sp>
        <p:nvSpPr>
          <p:cNvPr id="7" name="Freeform 7"/>
          <p:cNvSpPr/>
          <p:nvPr/>
        </p:nvSpPr>
        <p:spPr>
          <a:xfrm>
            <a:off x="2906486" y="2913327"/>
            <a:ext cx="12475029" cy="582168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388715" flipH="1">
            <a:off x="-372685" y="7321601"/>
            <a:ext cx="2315970" cy="3873398"/>
          </a:xfrm>
          <a:custGeom>
            <a:avLst/>
            <a:gdLst/>
            <a:ahLst/>
            <a:cxnLst/>
            <a:rect l="l" t="t" r="r" b="b"/>
            <a:pathLst>
              <a:path w="2315970" h="3873398">
                <a:moveTo>
                  <a:pt x="2315969" y="0"/>
                </a:moveTo>
                <a:lnTo>
                  <a:pt x="0" y="0"/>
                </a:lnTo>
                <a:lnTo>
                  <a:pt x="0" y="3873398"/>
                </a:lnTo>
                <a:lnTo>
                  <a:pt x="2315969" y="3873398"/>
                </a:lnTo>
                <a:lnTo>
                  <a:pt x="2315969" y="0"/>
                </a:lnTo>
                <a:close/>
              </a:path>
            </a:pathLst>
          </a:custGeom>
          <a:blipFill>
            <a:blip r:embed="rId7"/>
            <a:stretch>
              <a:fillRect/>
            </a:stretch>
          </a:blipFill>
        </p:spPr>
      </p:sp>
      <p:sp>
        <p:nvSpPr>
          <p:cNvPr id="9" name="Freeform 9"/>
          <p:cNvSpPr/>
          <p:nvPr/>
        </p:nvSpPr>
        <p:spPr>
          <a:xfrm>
            <a:off x="16036576" y="7746833"/>
            <a:ext cx="2669292" cy="5080333"/>
          </a:xfrm>
          <a:custGeom>
            <a:avLst/>
            <a:gdLst/>
            <a:ahLst/>
            <a:cxnLst/>
            <a:rect l="l" t="t" r="r" b="b"/>
            <a:pathLst>
              <a:path w="2669292" h="5080333">
                <a:moveTo>
                  <a:pt x="0" y="0"/>
                </a:moveTo>
                <a:lnTo>
                  <a:pt x="2669292" y="0"/>
                </a:lnTo>
                <a:lnTo>
                  <a:pt x="2669292" y="5080334"/>
                </a:lnTo>
                <a:lnTo>
                  <a:pt x="0" y="5080334"/>
                </a:lnTo>
                <a:lnTo>
                  <a:pt x="0" y="0"/>
                </a:lnTo>
                <a:close/>
              </a:path>
            </a:pathLst>
          </a:custGeom>
          <a:blipFill>
            <a:blip r:embed="rId8"/>
            <a:stretch>
              <a:fillRect/>
            </a:stretch>
          </a:blipFill>
        </p:spPr>
      </p:sp>
      <p:sp>
        <p:nvSpPr>
          <p:cNvPr id="10" name="Freeform 10"/>
          <p:cNvSpPr/>
          <p:nvPr/>
        </p:nvSpPr>
        <p:spPr>
          <a:xfrm rot="2559695">
            <a:off x="1231359" y="8903482"/>
            <a:ext cx="2635567" cy="2345655"/>
          </a:xfrm>
          <a:custGeom>
            <a:avLst/>
            <a:gdLst/>
            <a:ahLst/>
            <a:cxnLst/>
            <a:rect l="l" t="t" r="r" b="b"/>
            <a:pathLst>
              <a:path w="2635567" h="2345655">
                <a:moveTo>
                  <a:pt x="0" y="0"/>
                </a:moveTo>
                <a:lnTo>
                  <a:pt x="2635567" y="0"/>
                </a:lnTo>
                <a:lnTo>
                  <a:pt x="2635567" y="2345655"/>
                </a:lnTo>
                <a:lnTo>
                  <a:pt x="0" y="2345655"/>
                </a:lnTo>
                <a:lnTo>
                  <a:pt x="0" y="0"/>
                </a:lnTo>
                <a:close/>
              </a:path>
            </a:pathLst>
          </a:custGeom>
          <a:blipFill>
            <a:blip r:embed="rId9"/>
            <a:stretch>
              <a:fillRect/>
            </a:stretch>
          </a:blipFill>
        </p:spPr>
      </p:sp>
      <p:sp>
        <p:nvSpPr>
          <p:cNvPr id="11" name="Freeform 11"/>
          <p:cNvSpPr/>
          <p:nvPr/>
        </p:nvSpPr>
        <p:spPr>
          <a:xfrm rot="-1856917">
            <a:off x="3292807" y="8363347"/>
            <a:ext cx="3241056" cy="3046593"/>
          </a:xfrm>
          <a:custGeom>
            <a:avLst/>
            <a:gdLst/>
            <a:ahLst/>
            <a:cxnLst/>
            <a:rect l="l" t="t" r="r" b="b"/>
            <a:pathLst>
              <a:path w="3241056" h="3046593">
                <a:moveTo>
                  <a:pt x="0" y="0"/>
                </a:moveTo>
                <a:lnTo>
                  <a:pt x="3241057" y="0"/>
                </a:lnTo>
                <a:lnTo>
                  <a:pt x="3241057" y="3046593"/>
                </a:lnTo>
                <a:lnTo>
                  <a:pt x="0" y="3046593"/>
                </a:lnTo>
                <a:lnTo>
                  <a:pt x="0" y="0"/>
                </a:lnTo>
                <a:close/>
              </a:path>
            </a:pathLst>
          </a:custGeom>
          <a:blipFill>
            <a:blip r:embed="rId10"/>
            <a:stretch>
              <a:fillRect/>
            </a:stretch>
          </a:blipFill>
        </p:spPr>
      </p:sp>
      <p:sp>
        <p:nvSpPr>
          <p:cNvPr id="12" name="TextBox 12"/>
          <p:cNvSpPr txBox="1"/>
          <p:nvPr/>
        </p:nvSpPr>
        <p:spPr>
          <a:xfrm>
            <a:off x="2906486" y="374733"/>
            <a:ext cx="12471940" cy="1529265"/>
          </a:xfrm>
          <a:prstGeom prst="rect">
            <a:avLst/>
          </a:prstGeom>
        </p:spPr>
        <p:txBody>
          <a:bodyPr wrap="square" lIns="0" tIns="0" rIns="0" bIns="0" rtlCol="0" anchor="t">
            <a:spAutoFit/>
          </a:bodyPr>
          <a:lstStyle/>
          <a:p>
            <a:pPr algn="ctr">
              <a:lnSpc>
                <a:spcPts val="12858"/>
              </a:lnSpc>
            </a:pPr>
            <a:r>
              <a:rPr lang="vi-VN" sz="8000" b="1" u="sng">
                <a:latin typeface="Times New Roman" panose="02020603050405020304" pitchFamily="18" charset="0"/>
                <a:cs typeface="Times New Roman" panose="02020603050405020304" pitchFamily="18" charset="0"/>
              </a:rPr>
              <a:t>1. Bài tập 1, trang 90</a:t>
            </a:r>
            <a:endParaRPr lang="en-US" sz="8000">
              <a:solidFill>
                <a:srgbClr val="000000"/>
              </a:solidFill>
              <a:latin typeface="Times New Roman" panose="02020603050405020304" pitchFamily="18" charset="0"/>
              <a:cs typeface="Times New Roman" panose="02020603050405020304" pitchFamily="18" charset="0"/>
            </a:endParaRPr>
          </a:p>
        </p:txBody>
      </p:sp>
      <p:sp>
        <p:nvSpPr>
          <p:cNvPr id="13" name="Freeform 13"/>
          <p:cNvSpPr/>
          <p:nvPr/>
        </p:nvSpPr>
        <p:spPr>
          <a:xfrm rot="-1856917">
            <a:off x="13088749" y="8553013"/>
            <a:ext cx="3241056" cy="3046593"/>
          </a:xfrm>
          <a:custGeom>
            <a:avLst/>
            <a:gdLst/>
            <a:ahLst/>
            <a:cxnLst/>
            <a:rect l="l" t="t" r="r" b="b"/>
            <a:pathLst>
              <a:path w="3241056" h="3046593">
                <a:moveTo>
                  <a:pt x="0" y="0"/>
                </a:moveTo>
                <a:lnTo>
                  <a:pt x="3241056" y="0"/>
                </a:lnTo>
                <a:lnTo>
                  <a:pt x="3241056" y="3046593"/>
                </a:lnTo>
                <a:lnTo>
                  <a:pt x="0" y="3046593"/>
                </a:lnTo>
                <a:lnTo>
                  <a:pt x="0" y="0"/>
                </a:lnTo>
                <a:close/>
              </a:path>
            </a:pathLst>
          </a:custGeom>
          <a:blipFill>
            <a:blip r:embed="rId10"/>
            <a:stretch>
              <a:fillRect/>
            </a:stretch>
          </a:blipFill>
        </p:spPr>
      </p:sp>
      <p:sp>
        <p:nvSpPr>
          <p:cNvPr id="14" name="Freeform 14"/>
          <p:cNvSpPr/>
          <p:nvPr/>
        </p:nvSpPr>
        <p:spPr>
          <a:xfrm flipH="1">
            <a:off x="5652482" y="8545099"/>
            <a:ext cx="2367704" cy="4506336"/>
          </a:xfrm>
          <a:custGeom>
            <a:avLst/>
            <a:gdLst/>
            <a:ahLst/>
            <a:cxnLst/>
            <a:rect l="l" t="t" r="r" b="b"/>
            <a:pathLst>
              <a:path w="2367704" h="4506336">
                <a:moveTo>
                  <a:pt x="2367704" y="0"/>
                </a:moveTo>
                <a:lnTo>
                  <a:pt x="0" y="0"/>
                </a:lnTo>
                <a:lnTo>
                  <a:pt x="0" y="4506336"/>
                </a:lnTo>
                <a:lnTo>
                  <a:pt x="2367704" y="4506336"/>
                </a:lnTo>
                <a:lnTo>
                  <a:pt x="2367704" y="0"/>
                </a:lnTo>
                <a:close/>
              </a:path>
            </a:pathLst>
          </a:custGeom>
          <a:blipFill>
            <a:blip r:embed="rId8"/>
            <a:stretch>
              <a:fillRect/>
            </a:stretch>
          </a:blipFill>
        </p:spPr>
      </p:sp>
      <p:graphicFrame>
        <p:nvGraphicFramePr>
          <p:cNvPr id="16" name="Table 15"/>
          <p:cNvGraphicFramePr>
            <a:graphicFrameLocks noGrp="1"/>
          </p:cNvGraphicFramePr>
          <p:nvPr>
            <p:extLst>
              <p:ext uri="{D42A27DB-BD31-4B8C-83A1-F6EECF244321}">
                <p14:modId xmlns:p14="http://schemas.microsoft.com/office/powerpoint/2010/main" val="660640970"/>
              </p:ext>
            </p:extLst>
          </p:nvPr>
        </p:nvGraphicFramePr>
        <p:xfrm>
          <a:off x="3266387" y="3394325"/>
          <a:ext cx="11836533" cy="5047488"/>
        </p:xfrm>
        <a:graphic>
          <a:graphicData uri="http://schemas.openxmlformats.org/drawingml/2006/table">
            <a:tbl>
              <a:tblPr firstRow="1" firstCol="1" bandRow="1">
                <a:effectLst>
                  <a:outerShdw blurRad="50800" dist="38100" algn="l" rotWithShape="0">
                    <a:prstClr val="black">
                      <a:alpha val="40000"/>
                    </a:prstClr>
                  </a:outerShdw>
                </a:effectLst>
              </a:tblPr>
              <a:tblGrid>
                <a:gridCol w="2677213"/>
                <a:gridCol w="5410200"/>
                <a:gridCol w="3749120"/>
              </a:tblGrid>
              <a:tr h="301375">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Trạm “Biết 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Trạm “</a:t>
                      </a:r>
                      <a:r>
                        <a:rPr lang="vi-VN"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en-US" sz="3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60911">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 thành phần gọi – đáp, thành phần cảm thán trong các câu dưới đây.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Nêu ý nghĩa của mỗi thành phần đó</a:t>
                      </a:r>
                      <a:r>
                        <a:rPr lang="vi-VN" sz="36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108">
                <a:tc rowSpan="2">
                  <a:txBody>
                    <a:bodyPr/>
                    <a:lstStyle/>
                    <a:p>
                      <a:pPr>
                        <a:lnSpc>
                          <a:spcPct val="115000"/>
                        </a:lnSpc>
                        <a:spcAft>
                          <a:spcPts val="0"/>
                        </a:spcAft>
                        <a:tabLst>
                          <a:tab pos="1386840" algn="l"/>
                        </a:tabLst>
                      </a:pPr>
                      <a:r>
                        <a:rPr lang="vi-VN"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gọi - đáp</a:t>
                      </a:r>
                      <a:endParaRPr lang="en-GB" sz="3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Ở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108">
                <a:tc vMerge="1">
                  <a:txBody>
                    <a:bodyPr/>
                    <a:lstStyle/>
                    <a:p>
                      <a:endParaRPr lang="en-GB"/>
                    </a:p>
                  </a:txBody>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108">
                <a:tc rowSpan="2">
                  <a:txBody>
                    <a:bodyPr/>
                    <a:lstStyle/>
                    <a:p>
                      <a:pPr>
                        <a:lnSpc>
                          <a:spcPct val="115000"/>
                        </a:lnSpc>
                        <a:spcAft>
                          <a:spcPts val="0"/>
                        </a:spcAft>
                        <a:tabLst>
                          <a:tab pos="1386840" algn="l"/>
                        </a:tabLst>
                      </a:pPr>
                      <a:r>
                        <a:rPr lang="vi-VN" sz="3600" b="1"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cảm thán</a:t>
                      </a:r>
                      <a:endParaRPr lang="en-GB" sz="3600" b="1" i="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108">
                <a:tc vMerge="1">
                  <a:txBody>
                    <a:bodyPr/>
                    <a:lstStyle/>
                    <a:p>
                      <a:endParaRPr lang="en-GB"/>
                    </a:p>
                  </a:txBody>
                  <a:tcPr/>
                </a:tc>
                <a:tc>
                  <a:txBody>
                    <a:bodyPr/>
                    <a:lstStyle/>
                    <a:p>
                      <a:pPr>
                        <a:lnSpc>
                          <a:spcPct val="115000"/>
                        </a:lnSpc>
                        <a:spcAft>
                          <a:spcPts val="0"/>
                        </a:spcAft>
                        <a:tabLst>
                          <a:tab pos="1386840" algn="l"/>
                        </a:tabLst>
                      </a:pP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948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14329" y="-266700"/>
            <a:ext cx="4038600" cy="2907230"/>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2"/>
            <a:stretch>
              <a:fillRect/>
            </a:stretch>
          </a:blipFill>
        </p:spPr>
      </p:sp>
      <p:sp>
        <p:nvSpPr>
          <p:cNvPr id="3" name="Freeform 3"/>
          <p:cNvSpPr/>
          <p:nvPr/>
        </p:nvSpPr>
        <p:spPr>
          <a:xfrm>
            <a:off x="2819400" y="577428"/>
            <a:ext cx="14203435" cy="8299872"/>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graphicFrame>
        <p:nvGraphicFramePr>
          <p:cNvPr id="10" name="Table 9"/>
          <p:cNvGraphicFramePr>
            <a:graphicFrameLocks noGrp="1"/>
          </p:cNvGraphicFramePr>
          <p:nvPr>
            <p:extLst>
              <p:ext uri="{D42A27DB-BD31-4B8C-83A1-F6EECF244321}">
                <p14:modId xmlns:p14="http://schemas.microsoft.com/office/powerpoint/2010/main" val="108949734"/>
              </p:ext>
            </p:extLst>
          </p:nvPr>
        </p:nvGraphicFramePr>
        <p:xfrm>
          <a:off x="3505915" y="733402"/>
          <a:ext cx="12884378" cy="7711440"/>
        </p:xfrm>
        <a:graphic>
          <a:graphicData uri="http://schemas.openxmlformats.org/drawingml/2006/table">
            <a:tbl>
              <a:tblPr firstRow="1" firstCol="1" bandRow="1">
                <a:effectLst>
                  <a:outerShdw blurRad="50800" dist="38100" algn="l" rotWithShape="0">
                    <a:prstClr val="black">
                      <a:alpha val="40000"/>
                    </a:prstClr>
                  </a:outerShdw>
                </a:effectLst>
              </a:tblPr>
              <a:tblGrid>
                <a:gridCol w="2894885"/>
                <a:gridCol w="5137396"/>
                <a:gridCol w="4852097"/>
              </a:tblGrid>
              <a:tr h="348703">
                <a:tc>
                  <a:txBody>
                    <a:bodyPr/>
                    <a:lstStyle/>
                    <a:p>
                      <a:pPr algn="just">
                        <a:lnSpc>
                          <a:spcPct val="115000"/>
                        </a:lnSpc>
                        <a:spcAft>
                          <a:spcPts val="0"/>
                        </a:spcAft>
                        <a:tabLst>
                          <a:tab pos="1386840" algn="l"/>
                        </a:tabLst>
                      </a:pPr>
                      <a:r>
                        <a:rPr lang="vi-VN"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Biết chữ</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4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 chữ</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6110">
                <a:tc rowSpan="2">
                  <a:txBody>
                    <a:bodyPr/>
                    <a:lstStyle/>
                    <a:p>
                      <a:pPr algn="ctr">
                        <a:lnSpc>
                          <a:spcPct val="115000"/>
                        </a:lnSpc>
                        <a:spcAft>
                          <a:spcPts val="0"/>
                        </a:spcAft>
                        <a:tabLst>
                          <a:tab pos="1386840" algn="l"/>
                        </a:tabLs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Thành phần gọi -đáp</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Ở câu b) là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“này”</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Dùng để gọi người đối thoại ngang hàng hoặc người dưới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3516">
                <a:tc vMerge="1">
                  <a:txBody>
                    <a:bodyPr/>
                    <a:lstStyle/>
                    <a:p>
                      <a:endParaRPr lang="en-GB"/>
                    </a:p>
                  </a:txBody>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Ở câu c) là cụm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“thưa ông”</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Dùng để trình bày hoặc bẩm báo với người đối thoại một cách trân trọng, lễ phép.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406">
                <a:tc rowSpan="2">
                  <a:txBody>
                    <a:bodyPr/>
                    <a:lstStyle/>
                    <a:p>
                      <a:pPr algn="ctr">
                        <a:lnSpc>
                          <a:spcPct val="115000"/>
                        </a:lnSpc>
                        <a:spcAft>
                          <a:spcPts val="0"/>
                        </a:spcAft>
                        <a:tabLst>
                          <a:tab pos="1386840" algn="l"/>
                        </a:tabLs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Thành phần cảm thán</a:t>
                      </a:r>
                      <a:endParaRPr lang="en-GB" sz="4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Ở câu a) là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“ơ”</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Biểu lộ sự ngạc nhiên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7406">
                <a:tc vMerge="1">
                  <a:txBody>
                    <a:bodyPr/>
                    <a:lstStyle/>
                    <a:p>
                      <a:endParaRPr lang="en-GB"/>
                    </a:p>
                  </a:txBody>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Ở câu d) là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“trời ơi”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Biểu lộ sự tiếc nuối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232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71067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3" name="Freeform 3"/>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4" name="Freeform 4"/>
          <p:cNvSpPr/>
          <p:nvPr/>
        </p:nvSpPr>
        <p:spPr>
          <a:xfrm>
            <a:off x="14246473" y="6912645"/>
            <a:ext cx="4808257" cy="4282354"/>
          </a:xfrm>
          <a:custGeom>
            <a:avLst/>
            <a:gdLst/>
            <a:ahLst/>
            <a:cxnLst/>
            <a:rect l="l" t="t" r="r" b="b"/>
            <a:pathLst>
              <a:path w="4808257" h="4282354">
                <a:moveTo>
                  <a:pt x="0" y="0"/>
                </a:moveTo>
                <a:lnTo>
                  <a:pt x="4808257" y="0"/>
                </a:lnTo>
                <a:lnTo>
                  <a:pt x="4808257" y="4282354"/>
                </a:lnTo>
                <a:lnTo>
                  <a:pt x="0" y="4282354"/>
                </a:lnTo>
                <a:lnTo>
                  <a:pt x="0" y="0"/>
                </a:lnTo>
                <a:close/>
              </a:path>
            </a:pathLst>
          </a:custGeom>
          <a:blipFill>
            <a:blip r:embed="rId3"/>
            <a:stretch>
              <a:fillRect/>
            </a:stretch>
          </a:blipFill>
        </p:spPr>
      </p:sp>
      <p:sp>
        <p:nvSpPr>
          <p:cNvPr id="5" name="Freeform 5"/>
          <p:cNvSpPr/>
          <p:nvPr/>
        </p:nvSpPr>
        <p:spPr>
          <a:xfrm>
            <a:off x="-2858619" y="1755959"/>
            <a:ext cx="8115300" cy="3438858"/>
          </a:xfrm>
          <a:custGeom>
            <a:avLst/>
            <a:gdLst/>
            <a:ahLst/>
            <a:cxnLst/>
            <a:rect l="l" t="t" r="r" b="b"/>
            <a:pathLst>
              <a:path w="8115300" h="3438858">
                <a:moveTo>
                  <a:pt x="0" y="0"/>
                </a:moveTo>
                <a:lnTo>
                  <a:pt x="8115300" y="0"/>
                </a:lnTo>
                <a:lnTo>
                  <a:pt x="8115300" y="3438858"/>
                </a:lnTo>
                <a:lnTo>
                  <a:pt x="0" y="3438858"/>
                </a:lnTo>
                <a:lnTo>
                  <a:pt x="0" y="0"/>
                </a:lnTo>
                <a:close/>
              </a:path>
            </a:pathLst>
          </a:custGeom>
          <a:blipFill>
            <a:blip r:embed="rId4"/>
            <a:stretch>
              <a:fillRect/>
            </a:stretch>
          </a:blipFill>
        </p:spPr>
      </p:sp>
      <p:sp>
        <p:nvSpPr>
          <p:cNvPr id="6" name="Freeform 6"/>
          <p:cNvSpPr/>
          <p:nvPr/>
        </p:nvSpPr>
        <p:spPr>
          <a:xfrm flipH="1">
            <a:off x="12170252" y="3229051"/>
            <a:ext cx="8115300" cy="3438858"/>
          </a:xfrm>
          <a:custGeom>
            <a:avLst/>
            <a:gdLst/>
            <a:ahLst/>
            <a:cxnLst/>
            <a:rect l="l" t="t" r="r" b="b"/>
            <a:pathLst>
              <a:path w="8115300" h="3438858">
                <a:moveTo>
                  <a:pt x="8115300" y="0"/>
                </a:moveTo>
                <a:lnTo>
                  <a:pt x="0" y="0"/>
                </a:lnTo>
                <a:lnTo>
                  <a:pt x="0" y="3438858"/>
                </a:lnTo>
                <a:lnTo>
                  <a:pt x="8115300" y="3438858"/>
                </a:lnTo>
                <a:lnTo>
                  <a:pt x="8115300" y="0"/>
                </a:lnTo>
                <a:close/>
              </a:path>
            </a:pathLst>
          </a:custGeom>
          <a:blipFill>
            <a:blip r:embed="rId4"/>
            <a:stretch>
              <a:fillRect/>
            </a:stretch>
          </a:blipFill>
        </p:spPr>
      </p:sp>
      <p:sp>
        <p:nvSpPr>
          <p:cNvPr id="7" name="Freeform 7"/>
          <p:cNvSpPr/>
          <p:nvPr/>
        </p:nvSpPr>
        <p:spPr>
          <a:xfrm>
            <a:off x="2906485" y="2119244"/>
            <a:ext cx="12475029" cy="582168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388715" flipH="1">
            <a:off x="-372685" y="7321601"/>
            <a:ext cx="2315970" cy="3873398"/>
          </a:xfrm>
          <a:custGeom>
            <a:avLst/>
            <a:gdLst/>
            <a:ahLst/>
            <a:cxnLst/>
            <a:rect l="l" t="t" r="r" b="b"/>
            <a:pathLst>
              <a:path w="2315970" h="3873398">
                <a:moveTo>
                  <a:pt x="2315969" y="0"/>
                </a:moveTo>
                <a:lnTo>
                  <a:pt x="0" y="0"/>
                </a:lnTo>
                <a:lnTo>
                  <a:pt x="0" y="3873398"/>
                </a:lnTo>
                <a:lnTo>
                  <a:pt x="2315969" y="3873398"/>
                </a:lnTo>
                <a:lnTo>
                  <a:pt x="2315969" y="0"/>
                </a:lnTo>
                <a:close/>
              </a:path>
            </a:pathLst>
          </a:custGeom>
          <a:blipFill>
            <a:blip r:embed="rId7"/>
            <a:stretch>
              <a:fillRect/>
            </a:stretch>
          </a:blipFill>
        </p:spPr>
      </p:sp>
      <p:sp>
        <p:nvSpPr>
          <p:cNvPr id="9" name="Freeform 9"/>
          <p:cNvSpPr/>
          <p:nvPr/>
        </p:nvSpPr>
        <p:spPr>
          <a:xfrm>
            <a:off x="16036576" y="7746833"/>
            <a:ext cx="2669292" cy="5080333"/>
          </a:xfrm>
          <a:custGeom>
            <a:avLst/>
            <a:gdLst/>
            <a:ahLst/>
            <a:cxnLst/>
            <a:rect l="l" t="t" r="r" b="b"/>
            <a:pathLst>
              <a:path w="2669292" h="5080333">
                <a:moveTo>
                  <a:pt x="0" y="0"/>
                </a:moveTo>
                <a:lnTo>
                  <a:pt x="2669292" y="0"/>
                </a:lnTo>
                <a:lnTo>
                  <a:pt x="2669292" y="5080334"/>
                </a:lnTo>
                <a:lnTo>
                  <a:pt x="0" y="5080334"/>
                </a:lnTo>
                <a:lnTo>
                  <a:pt x="0" y="0"/>
                </a:lnTo>
                <a:close/>
              </a:path>
            </a:pathLst>
          </a:custGeom>
          <a:blipFill>
            <a:blip r:embed="rId8"/>
            <a:stretch>
              <a:fillRect/>
            </a:stretch>
          </a:blipFill>
        </p:spPr>
      </p:sp>
      <p:sp>
        <p:nvSpPr>
          <p:cNvPr id="10" name="Freeform 10"/>
          <p:cNvSpPr/>
          <p:nvPr/>
        </p:nvSpPr>
        <p:spPr>
          <a:xfrm rot="2559695">
            <a:off x="1231359" y="8903482"/>
            <a:ext cx="2635567" cy="2345655"/>
          </a:xfrm>
          <a:custGeom>
            <a:avLst/>
            <a:gdLst/>
            <a:ahLst/>
            <a:cxnLst/>
            <a:rect l="l" t="t" r="r" b="b"/>
            <a:pathLst>
              <a:path w="2635567" h="2345655">
                <a:moveTo>
                  <a:pt x="0" y="0"/>
                </a:moveTo>
                <a:lnTo>
                  <a:pt x="2635567" y="0"/>
                </a:lnTo>
                <a:lnTo>
                  <a:pt x="2635567" y="2345655"/>
                </a:lnTo>
                <a:lnTo>
                  <a:pt x="0" y="2345655"/>
                </a:lnTo>
                <a:lnTo>
                  <a:pt x="0" y="0"/>
                </a:lnTo>
                <a:close/>
              </a:path>
            </a:pathLst>
          </a:custGeom>
          <a:blipFill>
            <a:blip r:embed="rId9"/>
            <a:stretch>
              <a:fillRect/>
            </a:stretch>
          </a:blipFill>
        </p:spPr>
      </p:sp>
      <p:sp>
        <p:nvSpPr>
          <p:cNvPr id="11" name="Freeform 11"/>
          <p:cNvSpPr/>
          <p:nvPr/>
        </p:nvSpPr>
        <p:spPr>
          <a:xfrm rot="-1856917">
            <a:off x="3292807" y="8363347"/>
            <a:ext cx="3241056" cy="3046593"/>
          </a:xfrm>
          <a:custGeom>
            <a:avLst/>
            <a:gdLst/>
            <a:ahLst/>
            <a:cxnLst/>
            <a:rect l="l" t="t" r="r" b="b"/>
            <a:pathLst>
              <a:path w="3241056" h="3046593">
                <a:moveTo>
                  <a:pt x="0" y="0"/>
                </a:moveTo>
                <a:lnTo>
                  <a:pt x="3241057" y="0"/>
                </a:lnTo>
                <a:lnTo>
                  <a:pt x="3241057" y="3046593"/>
                </a:lnTo>
                <a:lnTo>
                  <a:pt x="0" y="3046593"/>
                </a:lnTo>
                <a:lnTo>
                  <a:pt x="0" y="0"/>
                </a:lnTo>
                <a:close/>
              </a:path>
            </a:pathLst>
          </a:custGeom>
          <a:blipFill>
            <a:blip r:embed="rId10"/>
            <a:stretch>
              <a:fillRect/>
            </a:stretch>
          </a:blipFill>
        </p:spPr>
      </p:sp>
      <p:sp>
        <p:nvSpPr>
          <p:cNvPr id="12" name="TextBox 12"/>
          <p:cNvSpPr txBox="1"/>
          <p:nvPr/>
        </p:nvSpPr>
        <p:spPr>
          <a:xfrm>
            <a:off x="3479655" y="66732"/>
            <a:ext cx="12471940" cy="1439112"/>
          </a:xfrm>
          <a:prstGeom prst="rect">
            <a:avLst/>
          </a:prstGeom>
        </p:spPr>
        <p:txBody>
          <a:bodyPr wrap="square" lIns="0" tIns="0" rIns="0" bIns="0" rtlCol="0" anchor="t">
            <a:spAutoFit/>
          </a:bodyPr>
          <a:lstStyle/>
          <a:p>
            <a:pPr algn="ctr">
              <a:lnSpc>
                <a:spcPts val="12858"/>
              </a:lnSpc>
            </a:pPr>
            <a:r>
              <a:rPr lang="vi-VN" sz="6600" b="1" u="sng">
                <a:latin typeface="Times New Roman" panose="02020603050405020304" pitchFamily="18" charset="0"/>
                <a:cs typeface="Times New Roman" panose="02020603050405020304" pitchFamily="18" charset="0"/>
              </a:rPr>
              <a:t>2. Bài tập 2, trang 90</a:t>
            </a:r>
            <a:endParaRPr lang="en-US" sz="6600">
              <a:solidFill>
                <a:srgbClr val="000000"/>
              </a:solidFill>
              <a:latin typeface="Times New Roman" panose="02020603050405020304" pitchFamily="18" charset="0"/>
              <a:cs typeface="Times New Roman" panose="02020603050405020304" pitchFamily="18" charset="0"/>
            </a:endParaRPr>
          </a:p>
        </p:txBody>
      </p:sp>
      <p:sp>
        <p:nvSpPr>
          <p:cNvPr id="13" name="Freeform 13"/>
          <p:cNvSpPr/>
          <p:nvPr/>
        </p:nvSpPr>
        <p:spPr>
          <a:xfrm rot="-1856917">
            <a:off x="13088749" y="8553013"/>
            <a:ext cx="3241056" cy="3046593"/>
          </a:xfrm>
          <a:custGeom>
            <a:avLst/>
            <a:gdLst/>
            <a:ahLst/>
            <a:cxnLst/>
            <a:rect l="l" t="t" r="r" b="b"/>
            <a:pathLst>
              <a:path w="3241056" h="3046593">
                <a:moveTo>
                  <a:pt x="0" y="0"/>
                </a:moveTo>
                <a:lnTo>
                  <a:pt x="3241056" y="0"/>
                </a:lnTo>
                <a:lnTo>
                  <a:pt x="3241056" y="3046593"/>
                </a:lnTo>
                <a:lnTo>
                  <a:pt x="0" y="3046593"/>
                </a:lnTo>
                <a:lnTo>
                  <a:pt x="0" y="0"/>
                </a:lnTo>
                <a:close/>
              </a:path>
            </a:pathLst>
          </a:custGeom>
          <a:blipFill>
            <a:blip r:embed="rId10"/>
            <a:stretch>
              <a:fillRect/>
            </a:stretch>
          </a:blipFill>
        </p:spPr>
      </p:sp>
      <p:sp>
        <p:nvSpPr>
          <p:cNvPr id="14" name="Freeform 14"/>
          <p:cNvSpPr/>
          <p:nvPr/>
        </p:nvSpPr>
        <p:spPr>
          <a:xfrm flipH="1">
            <a:off x="5652482" y="8545099"/>
            <a:ext cx="2367704" cy="4506336"/>
          </a:xfrm>
          <a:custGeom>
            <a:avLst/>
            <a:gdLst/>
            <a:ahLst/>
            <a:cxnLst/>
            <a:rect l="l" t="t" r="r" b="b"/>
            <a:pathLst>
              <a:path w="2367704" h="4506336">
                <a:moveTo>
                  <a:pt x="2367704" y="0"/>
                </a:moveTo>
                <a:lnTo>
                  <a:pt x="0" y="0"/>
                </a:lnTo>
                <a:lnTo>
                  <a:pt x="0" y="4506336"/>
                </a:lnTo>
                <a:lnTo>
                  <a:pt x="2367704" y="4506336"/>
                </a:lnTo>
                <a:lnTo>
                  <a:pt x="2367704" y="0"/>
                </a:lnTo>
                <a:close/>
              </a:path>
            </a:pathLst>
          </a:custGeom>
          <a:blipFill>
            <a:blip r:embed="rId8"/>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625456544"/>
              </p:ext>
            </p:extLst>
          </p:nvPr>
        </p:nvGraphicFramePr>
        <p:xfrm>
          <a:off x="3300116" y="2580322"/>
          <a:ext cx="11939884" cy="5074730"/>
        </p:xfrm>
        <a:graphic>
          <a:graphicData uri="http://schemas.openxmlformats.org/drawingml/2006/table">
            <a:tbl>
              <a:tblPr firstRow="1" firstCol="1" bandRow="1">
                <a:effectLst>
                  <a:outerShdw blurRad="50800" dist="38100" algn="l" rotWithShape="0">
                    <a:prstClr val="black">
                      <a:alpha val="40000"/>
                    </a:prstClr>
                  </a:outerShdw>
                </a:effectLst>
              </a:tblPr>
              <a:tblGrid>
                <a:gridCol w="1011855"/>
                <a:gridCol w="5659502"/>
                <a:gridCol w="5268527"/>
              </a:tblGrid>
              <a:tr h="658178">
                <a:tc>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Trạm “Biết 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Trạm “</a:t>
                      </a: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0910">
                <a:tc>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Tìm thành phần phụ chú trong những câu dưới đây. Dấu hiệu hình thức nào giúp em nhận biết thành phần đó?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Các thành phần phụ chú đó được dùng làm gì?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3365">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9555">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805">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1794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14329" y="-266700"/>
            <a:ext cx="4038600" cy="2907230"/>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2"/>
            <a:stretch>
              <a:fillRect/>
            </a:stretch>
          </a:blipFill>
        </p:spPr>
      </p:sp>
      <p:sp>
        <p:nvSpPr>
          <p:cNvPr id="3" name="Freeform 3"/>
          <p:cNvSpPr/>
          <p:nvPr/>
        </p:nvSpPr>
        <p:spPr>
          <a:xfrm>
            <a:off x="2819400" y="577428"/>
            <a:ext cx="14203435" cy="8299872"/>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1481998584"/>
              </p:ext>
            </p:extLst>
          </p:nvPr>
        </p:nvGraphicFramePr>
        <p:xfrm>
          <a:off x="3073277" y="834178"/>
          <a:ext cx="13695680" cy="7711440"/>
        </p:xfrm>
        <a:graphic>
          <a:graphicData uri="http://schemas.openxmlformats.org/drawingml/2006/table">
            <a:tbl>
              <a:tblPr firstRow="1" firstCol="1" bandRow="1">
                <a:effectLst>
                  <a:outerShdw blurRad="50800" dist="38100" algn="l" rotWithShape="0">
                    <a:prstClr val="black">
                      <a:alpha val="40000"/>
                    </a:prstClr>
                  </a:outerShdw>
                </a:effectLst>
              </a:tblPr>
              <a:tblGrid>
                <a:gridCol w="1675893"/>
                <a:gridCol w="3839888"/>
                <a:gridCol w="3068063"/>
                <a:gridCol w="5111836"/>
              </a:tblGrid>
              <a:tr h="558101">
                <a:tc>
                  <a:txBody>
                    <a:bodyPr/>
                    <a:lstStyle/>
                    <a:p>
                      <a:pPr algn="ctr">
                        <a:lnSpc>
                          <a:spcPct val="115000"/>
                        </a:lnSpc>
                        <a:spcAft>
                          <a:spcPts val="0"/>
                        </a:spcAft>
                        <a:tabLst>
                          <a:tab pos="1386840" algn="l"/>
                        </a:tabLst>
                      </a:pPr>
                      <a:r>
                        <a:rPr lang="vi-VN" sz="4000" b="0">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tabLst>
                          <a:tab pos="1386840" algn="l"/>
                        </a:tabLst>
                      </a:pPr>
                      <a:r>
                        <a:rPr lang="vi-VN" sz="4000" b="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Biết </a:t>
                      </a:r>
                      <a:r>
                        <a:rPr lang="vi-VN" sz="4000" b="0" smtClea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vi-VN" sz="4000" b="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tabLst>
                          <a:tab pos="1386840" algn="l"/>
                        </a:tabLst>
                      </a:pPr>
                      <a:r>
                        <a:rPr lang="vi-VN" sz="4000" b="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 chữ</a:t>
                      </a:r>
                      <a:endParaRPr lang="en-GB" sz="40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TP phụ chú</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tiếng suối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Dấu gạch ngang ở phía trước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Giải thích làm rõ nghĩa cụm danh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tiếng hát xa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đứng trước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TP phụ chú</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 tiếng suối và tiếng hát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Nhờ dấu hai chấm ở phía trước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Giải thích làm rõ nghĩa cụm danh từ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hai thứ tiếng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đứng trước.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TP phụ chú</a:t>
                      </a:r>
                      <a:r>
                        <a:rPr lang="vi-VN" sz="4000">
                          <a:effectLst/>
                          <a:latin typeface="Times New Roman" panose="02020603050405020304" pitchFamily="18" charset="0"/>
                          <a:ea typeface="Arial" panose="020B0604020202020204" pitchFamily="34" charset="0"/>
                          <a:cs typeface="Times New Roman" panose="02020603050405020304" pitchFamily="18" charset="0"/>
                        </a:rPr>
                        <a:t> </a:t>
                      </a:r>
                      <a:r>
                        <a:rPr lang="vi-VN" sz="4000" i="1">
                          <a:effectLst/>
                          <a:latin typeface="Times New Roman" panose="02020603050405020304" pitchFamily="18" charset="0"/>
                          <a:ea typeface="Arial" panose="020B0604020202020204" pitchFamily="34" charset="0"/>
                          <a:cs typeface="Times New Roman" panose="02020603050405020304" pitchFamily="18" charset="0"/>
                        </a:rPr>
                        <a:t>hai yếu tố này đã bị thiểu giảm tới mức tối đa</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Đặt trong dấu ngoặc đơn</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Nói rõ thêm về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hành động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và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biến cố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nêu trước đó.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163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71067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3" name="Freeform 3"/>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4" name="Freeform 4"/>
          <p:cNvSpPr/>
          <p:nvPr/>
        </p:nvSpPr>
        <p:spPr>
          <a:xfrm>
            <a:off x="14246473" y="6912645"/>
            <a:ext cx="4808257" cy="4282354"/>
          </a:xfrm>
          <a:custGeom>
            <a:avLst/>
            <a:gdLst/>
            <a:ahLst/>
            <a:cxnLst/>
            <a:rect l="l" t="t" r="r" b="b"/>
            <a:pathLst>
              <a:path w="4808257" h="4282354">
                <a:moveTo>
                  <a:pt x="0" y="0"/>
                </a:moveTo>
                <a:lnTo>
                  <a:pt x="4808257" y="0"/>
                </a:lnTo>
                <a:lnTo>
                  <a:pt x="4808257" y="4282354"/>
                </a:lnTo>
                <a:lnTo>
                  <a:pt x="0" y="4282354"/>
                </a:lnTo>
                <a:lnTo>
                  <a:pt x="0" y="0"/>
                </a:lnTo>
                <a:close/>
              </a:path>
            </a:pathLst>
          </a:custGeom>
          <a:blipFill>
            <a:blip r:embed="rId3"/>
            <a:stretch>
              <a:fillRect/>
            </a:stretch>
          </a:blipFill>
        </p:spPr>
      </p:sp>
      <p:sp>
        <p:nvSpPr>
          <p:cNvPr id="5" name="Freeform 5"/>
          <p:cNvSpPr/>
          <p:nvPr/>
        </p:nvSpPr>
        <p:spPr>
          <a:xfrm>
            <a:off x="-2858619" y="1755959"/>
            <a:ext cx="8115300" cy="3438858"/>
          </a:xfrm>
          <a:custGeom>
            <a:avLst/>
            <a:gdLst/>
            <a:ahLst/>
            <a:cxnLst/>
            <a:rect l="l" t="t" r="r" b="b"/>
            <a:pathLst>
              <a:path w="8115300" h="3438858">
                <a:moveTo>
                  <a:pt x="0" y="0"/>
                </a:moveTo>
                <a:lnTo>
                  <a:pt x="8115300" y="0"/>
                </a:lnTo>
                <a:lnTo>
                  <a:pt x="8115300" y="3438858"/>
                </a:lnTo>
                <a:lnTo>
                  <a:pt x="0" y="3438858"/>
                </a:lnTo>
                <a:lnTo>
                  <a:pt x="0" y="0"/>
                </a:lnTo>
                <a:close/>
              </a:path>
            </a:pathLst>
          </a:custGeom>
          <a:blipFill>
            <a:blip r:embed="rId4"/>
            <a:stretch>
              <a:fillRect/>
            </a:stretch>
          </a:blipFill>
        </p:spPr>
      </p:sp>
      <p:sp>
        <p:nvSpPr>
          <p:cNvPr id="6" name="Freeform 6"/>
          <p:cNvSpPr/>
          <p:nvPr/>
        </p:nvSpPr>
        <p:spPr>
          <a:xfrm flipH="1">
            <a:off x="12170252" y="3229051"/>
            <a:ext cx="8115300" cy="3438858"/>
          </a:xfrm>
          <a:custGeom>
            <a:avLst/>
            <a:gdLst/>
            <a:ahLst/>
            <a:cxnLst/>
            <a:rect l="l" t="t" r="r" b="b"/>
            <a:pathLst>
              <a:path w="8115300" h="3438858">
                <a:moveTo>
                  <a:pt x="8115300" y="0"/>
                </a:moveTo>
                <a:lnTo>
                  <a:pt x="0" y="0"/>
                </a:lnTo>
                <a:lnTo>
                  <a:pt x="0" y="3438858"/>
                </a:lnTo>
                <a:lnTo>
                  <a:pt x="8115300" y="3438858"/>
                </a:lnTo>
                <a:lnTo>
                  <a:pt x="8115300" y="0"/>
                </a:lnTo>
                <a:close/>
              </a:path>
            </a:pathLst>
          </a:custGeom>
          <a:blipFill>
            <a:blip r:embed="rId4"/>
            <a:stretch>
              <a:fillRect/>
            </a:stretch>
          </a:blipFill>
        </p:spPr>
      </p:sp>
      <p:sp>
        <p:nvSpPr>
          <p:cNvPr id="7" name="Freeform 7"/>
          <p:cNvSpPr/>
          <p:nvPr/>
        </p:nvSpPr>
        <p:spPr>
          <a:xfrm>
            <a:off x="3048000" y="1815538"/>
            <a:ext cx="12475029" cy="5926294"/>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388715" flipH="1">
            <a:off x="-372685" y="7321601"/>
            <a:ext cx="2315970" cy="3873398"/>
          </a:xfrm>
          <a:custGeom>
            <a:avLst/>
            <a:gdLst/>
            <a:ahLst/>
            <a:cxnLst/>
            <a:rect l="l" t="t" r="r" b="b"/>
            <a:pathLst>
              <a:path w="2315970" h="3873398">
                <a:moveTo>
                  <a:pt x="2315969" y="0"/>
                </a:moveTo>
                <a:lnTo>
                  <a:pt x="0" y="0"/>
                </a:lnTo>
                <a:lnTo>
                  <a:pt x="0" y="3873398"/>
                </a:lnTo>
                <a:lnTo>
                  <a:pt x="2315969" y="3873398"/>
                </a:lnTo>
                <a:lnTo>
                  <a:pt x="2315969" y="0"/>
                </a:lnTo>
                <a:close/>
              </a:path>
            </a:pathLst>
          </a:custGeom>
          <a:blipFill>
            <a:blip r:embed="rId7"/>
            <a:stretch>
              <a:fillRect/>
            </a:stretch>
          </a:blipFill>
        </p:spPr>
      </p:sp>
      <p:sp>
        <p:nvSpPr>
          <p:cNvPr id="9" name="Freeform 9"/>
          <p:cNvSpPr/>
          <p:nvPr/>
        </p:nvSpPr>
        <p:spPr>
          <a:xfrm>
            <a:off x="16036576" y="7746833"/>
            <a:ext cx="2669292" cy="5080333"/>
          </a:xfrm>
          <a:custGeom>
            <a:avLst/>
            <a:gdLst/>
            <a:ahLst/>
            <a:cxnLst/>
            <a:rect l="l" t="t" r="r" b="b"/>
            <a:pathLst>
              <a:path w="2669292" h="5080333">
                <a:moveTo>
                  <a:pt x="0" y="0"/>
                </a:moveTo>
                <a:lnTo>
                  <a:pt x="2669292" y="0"/>
                </a:lnTo>
                <a:lnTo>
                  <a:pt x="2669292" y="5080334"/>
                </a:lnTo>
                <a:lnTo>
                  <a:pt x="0" y="5080334"/>
                </a:lnTo>
                <a:lnTo>
                  <a:pt x="0" y="0"/>
                </a:lnTo>
                <a:close/>
              </a:path>
            </a:pathLst>
          </a:custGeom>
          <a:blipFill>
            <a:blip r:embed="rId8"/>
            <a:stretch>
              <a:fillRect/>
            </a:stretch>
          </a:blipFill>
        </p:spPr>
      </p:sp>
      <p:sp>
        <p:nvSpPr>
          <p:cNvPr id="10" name="Freeform 10"/>
          <p:cNvSpPr/>
          <p:nvPr/>
        </p:nvSpPr>
        <p:spPr>
          <a:xfrm rot="2559695">
            <a:off x="1231359" y="8903482"/>
            <a:ext cx="2635567" cy="2345655"/>
          </a:xfrm>
          <a:custGeom>
            <a:avLst/>
            <a:gdLst/>
            <a:ahLst/>
            <a:cxnLst/>
            <a:rect l="l" t="t" r="r" b="b"/>
            <a:pathLst>
              <a:path w="2635567" h="2345655">
                <a:moveTo>
                  <a:pt x="0" y="0"/>
                </a:moveTo>
                <a:lnTo>
                  <a:pt x="2635567" y="0"/>
                </a:lnTo>
                <a:lnTo>
                  <a:pt x="2635567" y="2345655"/>
                </a:lnTo>
                <a:lnTo>
                  <a:pt x="0" y="2345655"/>
                </a:lnTo>
                <a:lnTo>
                  <a:pt x="0" y="0"/>
                </a:lnTo>
                <a:close/>
              </a:path>
            </a:pathLst>
          </a:custGeom>
          <a:blipFill>
            <a:blip r:embed="rId9"/>
            <a:stretch>
              <a:fillRect/>
            </a:stretch>
          </a:blipFill>
        </p:spPr>
      </p:sp>
      <p:sp>
        <p:nvSpPr>
          <p:cNvPr id="11" name="Freeform 11"/>
          <p:cNvSpPr/>
          <p:nvPr/>
        </p:nvSpPr>
        <p:spPr>
          <a:xfrm rot="-1856917">
            <a:off x="3292807" y="8363347"/>
            <a:ext cx="3241056" cy="3046593"/>
          </a:xfrm>
          <a:custGeom>
            <a:avLst/>
            <a:gdLst/>
            <a:ahLst/>
            <a:cxnLst/>
            <a:rect l="l" t="t" r="r" b="b"/>
            <a:pathLst>
              <a:path w="3241056" h="3046593">
                <a:moveTo>
                  <a:pt x="0" y="0"/>
                </a:moveTo>
                <a:lnTo>
                  <a:pt x="3241057" y="0"/>
                </a:lnTo>
                <a:lnTo>
                  <a:pt x="3241057" y="3046593"/>
                </a:lnTo>
                <a:lnTo>
                  <a:pt x="0" y="3046593"/>
                </a:lnTo>
                <a:lnTo>
                  <a:pt x="0" y="0"/>
                </a:lnTo>
                <a:close/>
              </a:path>
            </a:pathLst>
          </a:custGeom>
          <a:blipFill>
            <a:blip r:embed="rId10"/>
            <a:stretch>
              <a:fillRect/>
            </a:stretch>
          </a:blipFill>
        </p:spPr>
      </p:sp>
      <p:sp>
        <p:nvSpPr>
          <p:cNvPr id="12" name="TextBox 12"/>
          <p:cNvSpPr txBox="1"/>
          <p:nvPr/>
        </p:nvSpPr>
        <p:spPr>
          <a:xfrm>
            <a:off x="5234196" y="336985"/>
            <a:ext cx="12471940" cy="1015663"/>
          </a:xfrm>
          <a:prstGeom prst="rect">
            <a:avLst/>
          </a:prstGeom>
        </p:spPr>
        <p:txBody>
          <a:bodyPr wrap="square" lIns="0" tIns="0" rIns="0" bIns="0" rtlCol="0" anchor="t">
            <a:spAutoFit/>
          </a:bodyPr>
          <a:lstStyle/>
          <a:p>
            <a:r>
              <a:rPr lang="vi-VN" sz="6600" b="1" u="sng">
                <a:latin typeface="Times New Roman" panose="02020603050405020304" pitchFamily="18" charset="0"/>
                <a:cs typeface="Times New Roman" panose="02020603050405020304" pitchFamily="18" charset="0"/>
              </a:rPr>
              <a:t>3. Bài tập 3, trang 90</a:t>
            </a:r>
            <a:endParaRPr lang="en-GB" sz="6600">
              <a:latin typeface="Times New Roman" panose="02020603050405020304" pitchFamily="18" charset="0"/>
              <a:cs typeface="Times New Roman" panose="02020603050405020304" pitchFamily="18" charset="0"/>
            </a:endParaRPr>
          </a:p>
        </p:txBody>
      </p:sp>
      <p:sp>
        <p:nvSpPr>
          <p:cNvPr id="13" name="Freeform 13"/>
          <p:cNvSpPr/>
          <p:nvPr/>
        </p:nvSpPr>
        <p:spPr>
          <a:xfrm rot="-1856917">
            <a:off x="13088749" y="8553013"/>
            <a:ext cx="3241056" cy="3046593"/>
          </a:xfrm>
          <a:custGeom>
            <a:avLst/>
            <a:gdLst/>
            <a:ahLst/>
            <a:cxnLst/>
            <a:rect l="l" t="t" r="r" b="b"/>
            <a:pathLst>
              <a:path w="3241056" h="3046593">
                <a:moveTo>
                  <a:pt x="0" y="0"/>
                </a:moveTo>
                <a:lnTo>
                  <a:pt x="3241056" y="0"/>
                </a:lnTo>
                <a:lnTo>
                  <a:pt x="3241056" y="3046593"/>
                </a:lnTo>
                <a:lnTo>
                  <a:pt x="0" y="3046593"/>
                </a:lnTo>
                <a:lnTo>
                  <a:pt x="0" y="0"/>
                </a:lnTo>
                <a:close/>
              </a:path>
            </a:pathLst>
          </a:custGeom>
          <a:blipFill>
            <a:blip r:embed="rId10"/>
            <a:stretch>
              <a:fillRect/>
            </a:stretch>
          </a:blipFill>
        </p:spPr>
      </p:sp>
      <p:sp>
        <p:nvSpPr>
          <p:cNvPr id="14" name="Freeform 14"/>
          <p:cNvSpPr/>
          <p:nvPr/>
        </p:nvSpPr>
        <p:spPr>
          <a:xfrm flipH="1">
            <a:off x="5652482" y="8545099"/>
            <a:ext cx="2367704" cy="4506336"/>
          </a:xfrm>
          <a:custGeom>
            <a:avLst/>
            <a:gdLst/>
            <a:ahLst/>
            <a:cxnLst/>
            <a:rect l="l" t="t" r="r" b="b"/>
            <a:pathLst>
              <a:path w="2367704" h="4506336">
                <a:moveTo>
                  <a:pt x="2367704" y="0"/>
                </a:moveTo>
                <a:lnTo>
                  <a:pt x="0" y="0"/>
                </a:lnTo>
                <a:lnTo>
                  <a:pt x="0" y="4506336"/>
                </a:lnTo>
                <a:lnTo>
                  <a:pt x="2367704" y="4506336"/>
                </a:lnTo>
                <a:lnTo>
                  <a:pt x="2367704" y="0"/>
                </a:lnTo>
                <a:close/>
              </a:path>
            </a:pathLst>
          </a:custGeom>
          <a:blipFill>
            <a:blip r:embed="rId8"/>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3012168873"/>
              </p:ext>
            </p:extLst>
          </p:nvPr>
        </p:nvGraphicFramePr>
        <p:xfrm>
          <a:off x="3467728" y="2336719"/>
          <a:ext cx="11913785" cy="5047488"/>
        </p:xfrm>
        <a:graphic>
          <a:graphicData uri="http://schemas.openxmlformats.org/drawingml/2006/table">
            <a:tbl>
              <a:tblPr firstRow="1" firstCol="1" bandRow="1">
                <a:effectLst>
                  <a:outerShdw blurRad="50800" dist="38100" algn="l" rotWithShape="0">
                    <a:prstClr val="black">
                      <a:alpha val="40000"/>
                    </a:prstClr>
                  </a:outerShdw>
                </a:effectLst>
              </a:tblPr>
              <a:tblGrid>
                <a:gridCol w="3069962"/>
                <a:gridCol w="5173161"/>
                <a:gridCol w="3670662"/>
              </a:tblGrid>
              <a:tr h="596981">
                <a:tc>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Trạm “Biết 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Trạm “</a:t>
                      </a: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Hiểu </a:t>
                      </a: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chữ”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2328">
                <a:tc>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 thành phần chuyển tiếp, thành phần tình thái trong những câu dưới đây</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 ra ý nghĩa, tác dụng của mỗi thành phần đó.</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212">
                <a:tc rowSpan="2">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Thành phần </a:t>
                      </a: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chuyển tiếp</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Ở câu:....</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400">
                <a:tc vMerge="1">
                  <a:txBody>
                    <a:bodyPr/>
                    <a:lstStyle/>
                    <a:p>
                      <a:endParaRPr lang="en-GB"/>
                    </a:p>
                  </a:txBody>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4212">
                <a:tc rowSpan="2">
                  <a:txBody>
                    <a:bodyPr/>
                    <a:lstStyle/>
                    <a:p>
                      <a:pPr>
                        <a:lnSpc>
                          <a:spcPct val="115000"/>
                        </a:lnSpc>
                        <a:spcAft>
                          <a:spcPts val="0"/>
                        </a:spcAft>
                        <a:tabLst>
                          <a:tab pos="1386840" algn="l"/>
                        </a:tabLs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Thành phần </a:t>
                      </a:r>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tình thái</a:t>
                      </a:r>
                      <a:endParaRPr lang="en-GB" sz="3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0326">
                <a:tc vMerge="1">
                  <a:txBody>
                    <a:bodyPr/>
                    <a:lstStyle/>
                    <a:p>
                      <a:endParaRPr lang="en-GB"/>
                    </a:p>
                  </a:txBody>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1386840" algn="l"/>
                        </a:tabLs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497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14329" y="-266700"/>
            <a:ext cx="4038600" cy="2907230"/>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2"/>
            <a:stretch>
              <a:fillRect/>
            </a:stretch>
          </a:blipFill>
        </p:spPr>
      </p:sp>
      <p:sp>
        <p:nvSpPr>
          <p:cNvPr id="3" name="Freeform 3"/>
          <p:cNvSpPr/>
          <p:nvPr/>
        </p:nvSpPr>
        <p:spPr>
          <a:xfrm>
            <a:off x="685800" y="577428"/>
            <a:ext cx="17070487" cy="8299872"/>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1573148418"/>
              </p:ext>
            </p:extLst>
          </p:nvPr>
        </p:nvGraphicFramePr>
        <p:xfrm>
          <a:off x="1066800" y="768669"/>
          <a:ext cx="16306801" cy="7360920"/>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371600"/>
                <a:gridCol w="4191000"/>
                <a:gridCol w="10744201"/>
              </a:tblGrid>
              <a:tr h="257327">
                <a:tc gridSpan="2">
                  <a:txBody>
                    <a:bodyPr/>
                    <a:lstStyle/>
                    <a:p>
                      <a:pPr algn="ctr">
                        <a:lnSpc>
                          <a:spcPct val="115000"/>
                        </a:lnSpc>
                        <a:spcAft>
                          <a:spcPts val="0"/>
                        </a:spcAft>
                        <a:tabLst>
                          <a:tab pos="1386840" algn="l"/>
                        </a:tabLst>
                      </a:pPr>
                      <a:r>
                        <a:rPr lang="vi-VN"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Biết chữ</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algn="ctr">
                        <a:lnSpc>
                          <a:spcPct val="115000"/>
                        </a:lnSpc>
                        <a:spcAft>
                          <a:spcPts val="0"/>
                        </a:spcAft>
                        <a:tabLst>
                          <a:tab pos="1386840" algn="l"/>
                        </a:tabLst>
                      </a:pPr>
                      <a:r>
                        <a:rPr lang="vi-VN"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Hiểu chữ</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0976">
                <a:tc rowSpan="2">
                  <a:txBody>
                    <a:bodyPr/>
                    <a:lstStyle/>
                    <a:p>
                      <a:pPr algn="ctr">
                        <a:lnSpc>
                          <a:spcPct val="115000"/>
                        </a:lnSpc>
                        <a:spcAft>
                          <a:spcPts val="0"/>
                        </a:spcAft>
                        <a:tabLst>
                          <a:tab pos="1386840" algn="l"/>
                        </a:tabLst>
                      </a:pPr>
                      <a:r>
                        <a:rPr lang="vi-VN" sz="3000" b="1">
                          <a:effectLst/>
                          <a:latin typeface="Times New Roman" panose="02020603050405020304" pitchFamily="18" charset="0"/>
                          <a:ea typeface="Times New Roman" panose="02020603050405020304" pitchFamily="18" charset="0"/>
                          <a:cs typeface="Times New Roman" panose="02020603050405020304" pitchFamily="18" charset="0"/>
                        </a:rPr>
                        <a:t>Thành phần chuyển tiếp</a:t>
                      </a:r>
                      <a:endParaRPr lang="en-GB"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Ở câu b) là từ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“trước hết” và “thứ đến”</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 trước hết:</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nghĩa là trước tất cả những cái khác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thứ đến</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nghĩa là điều tiếp đến, thứ hai</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-&gt;Để nêu ý chuyển dẫn giữa những câu kế tiếp nhau (được sắp xếp theo trình tự lô gích nhất định) cùng đề cập đến một nội dung (quan hệ giữa biến đổi khí hậu và nước biển dâng).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6683">
                <a:tc vMerge="1">
                  <a:txBody>
                    <a:bodyPr/>
                    <a:lstStyle/>
                    <a:p>
                      <a:endParaRPr lang="en-GB"/>
                    </a:p>
                  </a:txBody>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Ở câu e) là cụm từ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“nói cách khác”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 nói cách khác: </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là chỉ cách diễn đạt khác nội dung đã nói ở câu trước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-&gt;để nêu ý chuyển tiếp giữa câu chứa nó với câu đứng trước (có cùng nội dung cơ bản nhưng khác nhau về cách diễn đạt)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2390">
                <a:tc rowSpan="3">
                  <a:txBody>
                    <a:bodyPr/>
                    <a:lstStyle/>
                    <a:p>
                      <a:pPr algn="ctr">
                        <a:lnSpc>
                          <a:spcPct val="115000"/>
                        </a:lnSpc>
                        <a:spcAft>
                          <a:spcPts val="0"/>
                        </a:spcAft>
                        <a:tabLst>
                          <a:tab pos="1386840" algn="l"/>
                        </a:tabLst>
                      </a:pPr>
                      <a:r>
                        <a:rPr lang="vi-VN" sz="3000" b="1">
                          <a:effectLst/>
                          <a:latin typeface="Times New Roman" panose="02020603050405020304" pitchFamily="18" charset="0"/>
                          <a:ea typeface="Times New Roman" panose="02020603050405020304" pitchFamily="18" charset="0"/>
                          <a:cs typeface="Times New Roman" panose="02020603050405020304" pitchFamily="18" charset="0"/>
                        </a:rPr>
                        <a:t>Thành phần tình thái</a:t>
                      </a:r>
                      <a:endParaRPr lang="en-GB" sz="3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Ở câu a) là từ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“may ra”, “có lẽ”</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may ra</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biểu thị ý hi vọng về một kết quả tốt đẹp nêu sau đó;</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có lẽ</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biểu thị ý không khẳng định chắc chắn điều nêu sau đó.</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623">
                <a:tc vMerge="1">
                  <a:txBody>
                    <a:bodyPr/>
                    <a:lstStyle/>
                    <a:p>
                      <a:endParaRPr lang="en-GB"/>
                    </a:p>
                  </a:txBody>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Ở câu c) là từ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“hình như”</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hình như</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biểu thị ý phỏng đoán dè dặt về điều nêu sau đó</a:t>
                      </a:r>
                      <a:r>
                        <a:rPr lang="vi-VN" sz="30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4293">
                <a:tc vMerge="1">
                  <a:txBody>
                    <a:bodyPr/>
                    <a:lstStyle/>
                    <a:p>
                      <a:endParaRPr lang="en-GB"/>
                    </a:p>
                  </a:txBody>
                  <a:tcPr/>
                </a:tc>
                <a:tc>
                  <a:txBody>
                    <a:bodyPr/>
                    <a:lstStyle/>
                    <a:p>
                      <a:pPr algn="just">
                        <a:lnSpc>
                          <a:spcPct val="115000"/>
                        </a:lnSpc>
                        <a:spcAft>
                          <a:spcPts val="0"/>
                        </a:spcAft>
                        <a:tabLst>
                          <a:tab pos="1386840" algn="l"/>
                        </a:tabLst>
                      </a:pP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Ở câu d) là từ </a:t>
                      </a: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“chắc”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000" i="1">
                          <a:effectLst/>
                          <a:latin typeface="Times New Roman" panose="02020603050405020304" pitchFamily="18" charset="0"/>
                          <a:ea typeface="Times New Roman" panose="02020603050405020304" pitchFamily="18" charset="0"/>
                          <a:cs typeface="Times New Roman" panose="02020603050405020304" pitchFamily="18" charset="0"/>
                        </a:rPr>
                        <a:t>- chắc</a:t>
                      </a:r>
                      <a:r>
                        <a:rPr lang="vi-VN" sz="3000">
                          <a:effectLst/>
                          <a:latin typeface="Times New Roman" panose="02020603050405020304" pitchFamily="18" charset="0"/>
                          <a:ea typeface="Times New Roman" panose="02020603050405020304" pitchFamily="18" charset="0"/>
                          <a:cs typeface="Times New Roman" panose="02020603050405020304" pitchFamily="18" charset="0"/>
                        </a:rPr>
                        <a:t>: biểu thị ý phỏng đoán về điều mà người nói (nhân vật Sơn) tin là như vậy;</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588" marR="475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6639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5206608" y="1457486"/>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4724400" y="2906438"/>
            <a:ext cx="9804940" cy="4513473"/>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4241530" y="3594173"/>
            <a:ext cx="10770680" cy="2954655"/>
          </a:xfrm>
          <a:prstGeom prst="rect">
            <a:avLst/>
          </a:prstGeom>
        </p:spPr>
        <p:txBody>
          <a:bodyPr lIns="0" tIns="0" rIns="0" bIns="0" rtlCol="0" anchor="t">
            <a:spAutoFit/>
          </a:bodyPr>
          <a:lstStyle/>
          <a:p>
            <a:pPr algn="ctr"/>
            <a:r>
              <a:rPr lang="nl-NL"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a:t>
            </a:r>
            <a:r>
              <a:rPr lang="vi-VN"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vi-VN"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1</a:t>
            </a:r>
          </a:p>
          <a:p>
            <a:pPr algn="ctr"/>
            <a:r>
              <a:rPr lang="vi-VN"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 </a:t>
            </a:r>
            <a:r>
              <a:rPr lang="nl-NL"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KHỞI ĐỘNG</a:t>
            </a:r>
            <a:endParaRPr lang="en-GB"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69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1000"/>
                                        <p:tgtEl>
                                          <p:spTgt spid="13">
                                            <p:txEl>
                                              <p:pRg st="1" end="1"/>
                                            </p:txEl>
                                          </p:spTgt>
                                        </p:tgtEl>
                                      </p:cBhvr>
                                    </p:animEffect>
                                    <p:anim calcmode="lin" valueType="num">
                                      <p:cBhvr>
                                        <p:cTn id="1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5206608" y="1457486"/>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4724400" y="2906438"/>
            <a:ext cx="9804940" cy="4513473"/>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4097294" y="3582088"/>
            <a:ext cx="10770680" cy="2954655"/>
          </a:xfrm>
          <a:prstGeom prst="rect">
            <a:avLst/>
          </a:prstGeom>
        </p:spPr>
        <p:txBody>
          <a:bodyPr lIns="0" tIns="0" rIns="0" bIns="0" rtlCol="0" anchor="t">
            <a:spAutoFit/>
          </a:bodyPr>
          <a:lstStyle/>
          <a:p>
            <a:pPr algn="ct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4</a:t>
            </a:r>
            <a:endParaRPr lang="vi-VN"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en-US" sz="96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VẬN </a:t>
            </a:r>
            <a:r>
              <a:rPr lang="en-US" sz="96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DỤNG</a:t>
            </a:r>
            <a:endParaRPr lang="en-GB" sz="96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00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71067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3" name="Freeform 3"/>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2"/>
            <a:stretch>
              <a:fillRect/>
            </a:stretch>
          </a:blipFill>
        </p:spPr>
      </p:sp>
      <p:sp>
        <p:nvSpPr>
          <p:cNvPr id="4" name="Freeform 4"/>
          <p:cNvSpPr/>
          <p:nvPr/>
        </p:nvSpPr>
        <p:spPr>
          <a:xfrm>
            <a:off x="14246473" y="6912645"/>
            <a:ext cx="4808257" cy="4282354"/>
          </a:xfrm>
          <a:custGeom>
            <a:avLst/>
            <a:gdLst/>
            <a:ahLst/>
            <a:cxnLst/>
            <a:rect l="l" t="t" r="r" b="b"/>
            <a:pathLst>
              <a:path w="4808257" h="4282354">
                <a:moveTo>
                  <a:pt x="0" y="0"/>
                </a:moveTo>
                <a:lnTo>
                  <a:pt x="4808257" y="0"/>
                </a:lnTo>
                <a:lnTo>
                  <a:pt x="4808257" y="4282354"/>
                </a:lnTo>
                <a:lnTo>
                  <a:pt x="0" y="4282354"/>
                </a:lnTo>
                <a:lnTo>
                  <a:pt x="0" y="0"/>
                </a:lnTo>
                <a:close/>
              </a:path>
            </a:pathLst>
          </a:custGeom>
          <a:blipFill>
            <a:blip r:embed="rId3"/>
            <a:stretch>
              <a:fillRect/>
            </a:stretch>
          </a:blipFill>
        </p:spPr>
      </p:sp>
      <p:sp>
        <p:nvSpPr>
          <p:cNvPr id="5" name="Freeform 5"/>
          <p:cNvSpPr/>
          <p:nvPr/>
        </p:nvSpPr>
        <p:spPr>
          <a:xfrm>
            <a:off x="-2858619" y="1755959"/>
            <a:ext cx="8115300" cy="3438858"/>
          </a:xfrm>
          <a:custGeom>
            <a:avLst/>
            <a:gdLst/>
            <a:ahLst/>
            <a:cxnLst/>
            <a:rect l="l" t="t" r="r" b="b"/>
            <a:pathLst>
              <a:path w="8115300" h="3438858">
                <a:moveTo>
                  <a:pt x="0" y="0"/>
                </a:moveTo>
                <a:lnTo>
                  <a:pt x="8115300" y="0"/>
                </a:lnTo>
                <a:lnTo>
                  <a:pt x="8115300" y="3438858"/>
                </a:lnTo>
                <a:lnTo>
                  <a:pt x="0" y="3438858"/>
                </a:lnTo>
                <a:lnTo>
                  <a:pt x="0" y="0"/>
                </a:lnTo>
                <a:close/>
              </a:path>
            </a:pathLst>
          </a:custGeom>
          <a:blipFill>
            <a:blip r:embed="rId4"/>
            <a:stretch>
              <a:fillRect/>
            </a:stretch>
          </a:blipFill>
        </p:spPr>
      </p:sp>
      <p:sp>
        <p:nvSpPr>
          <p:cNvPr id="6" name="Freeform 6"/>
          <p:cNvSpPr/>
          <p:nvPr/>
        </p:nvSpPr>
        <p:spPr>
          <a:xfrm flipH="1">
            <a:off x="12170252" y="3229051"/>
            <a:ext cx="8115300" cy="3438858"/>
          </a:xfrm>
          <a:custGeom>
            <a:avLst/>
            <a:gdLst/>
            <a:ahLst/>
            <a:cxnLst/>
            <a:rect l="l" t="t" r="r" b="b"/>
            <a:pathLst>
              <a:path w="8115300" h="3438858">
                <a:moveTo>
                  <a:pt x="8115300" y="0"/>
                </a:moveTo>
                <a:lnTo>
                  <a:pt x="0" y="0"/>
                </a:lnTo>
                <a:lnTo>
                  <a:pt x="0" y="3438858"/>
                </a:lnTo>
                <a:lnTo>
                  <a:pt x="8115300" y="3438858"/>
                </a:lnTo>
                <a:lnTo>
                  <a:pt x="8115300" y="0"/>
                </a:lnTo>
                <a:close/>
              </a:path>
            </a:pathLst>
          </a:custGeom>
          <a:blipFill>
            <a:blip r:embed="rId4"/>
            <a:stretch>
              <a:fillRect/>
            </a:stretch>
          </a:blipFill>
        </p:spPr>
      </p:sp>
      <p:sp>
        <p:nvSpPr>
          <p:cNvPr id="7" name="Freeform 7"/>
          <p:cNvSpPr/>
          <p:nvPr/>
        </p:nvSpPr>
        <p:spPr>
          <a:xfrm>
            <a:off x="3076271" y="1439223"/>
            <a:ext cx="12475029" cy="5821680"/>
          </a:xfrm>
          <a:custGeom>
            <a:avLst/>
            <a:gdLst/>
            <a:ahLst/>
            <a:cxnLst/>
            <a:rect l="l" t="t" r="r" b="b"/>
            <a:pathLst>
              <a:path w="12475029" h="5821680">
                <a:moveTo>
                  <a:pt x="0" y="0"/>
                </a:moveTo>
                <a:lnTo>
                  <a:pt x="12475028" y="0"/>
                </a:lnTo>
                <a:lnTo>
                  <a:pt x="12475028" y="5821680"/>
                </a:lnTo>
                <a:lnTo>
                  <a:pt x="0" y="582168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388715" flipH="1">
            <a:off x="-372685" y="7321601"/>
            <a:ext cx="2315970" cy="3873398"/>
          </a:xfrm>
          <a:custGeom>
            <a:avLst/>
            <a:gdLst/>
            <a:ahLst/>
            <a:cxnLst/>
            <a:rect l="l" t="t" r="r" b="b"/>
            <a:pathLst>
              <a:path w="2315970" h="3873398">
                <a:moveTo>
                  <a:pt x="2315969" y="0"/>
                </a:moveTo>
                <a:lnTo>
                  <a:pt x="0" y="0"/>
                </a:lnTo>
                <a:lnTo>
                  <a:pt x="0" y="3873398"/>
                </a:lnTo>
                <a:lnTo>
                  <a:pt x="2315969" y="3873398"/>
                </a:lnTo>
                <a:lnTo>
                  <a:pt x="2315969" y="0"/>
                </a:lnTo>
                <a:close/>
              </a:path>
            </a:pathLst>
          </a:custGeom>
          <a:blipFill>
            <a:blip r:embed="rId7"/>
            <a:stretch>
              <a:fillRect/>
            </a:stretch>
          </a:blipFill>
        </p:spPr>
      </p:sp>
      <p:sp>
        <p:nvSpPr>
          <p:cNvPr id="9" name="Freeform 9"/>
          <p:cNvSpPr/>
          <p:nvPr/>
        </p:nvSpPr>
        <p:spPr>
          <a:xfrm>
            <a:off x="16036576" y="7746833"/>
            <a:ext cx="2669292" cy="5080333"/>
          </a:xfrm>
          <a:custGeom>
            <a:avLst/>
            <a:gdLst/>
            <a:ahLst/>
            <a:cxnLst/>
            <a:rect l="l" t="t" r="r" b="b"/>
            <a:pathLst>
              <a:path w="2669292" h="5080333">
                <a:moveTo>
                  <a:pt x="0" y="0"/>
                </a:moveTo>
                <a:lnTo>
                  <a:pt x="2669292" y="0"/>
                </a:lnTo>
                <a:lnTo>
                  <a:pt x="2669292" y="5080334"/>
                </a:lnTo>
                <a:lnTo>
                  <a:pt x="0" y="5080334"/>
                </a:lnTo>
                <a:lnTo>
                  <a:pt x="0" y="0"/>
                </a:lnTo>
                <a:close/>
              </a:path>
            </a:pathLst>
          </a:custGeom>
          <a:blipFill>
            <a:blip r:embed="rId8"/>
            <a:stretch>
              <a:fillRect/>
            </a:stretch>
          </a:blipFill>
        </p:spPr>
      </p:sp>
      <p:sp>
        <p:nvSpPr>
          <p:cNvPr id="10" name="Freeform 10"/>
          <p:cNvSpPr/>
          <p:nvPr/>
        </p:nvSpPr>
        <p:spPr>
          <a:xfrm rot="2559695">
            <a:off x="1231359" y="8903482"/>
            <a:ext cx="2635567" cy="2345655"/>
          </a:xfrm>
          <a:custGeom>
            <a:avLst/>
            <a:gdLst/>
            <a:ahLst/>
            <a:cxnLst/>
            <a:rect l="l" t="t" r="r" b="b"/>
            <a:pathLst>
              <a:path w="2635567" h="2345655">
                <a:moveTo>
                  <a:pt x="0" y="0"/>
                </a:moveTo>
                <a:lnTo>
                  <a:pt x="2635567" y="0"/>
                </a:lnTo>
                <a:lnTo>
                  <a:pt x="2635567" y="2345655"/>
                </a:lnTo>
                <a:lnTo>
                  <a:pt x="0" y="2345655"/>
                </a:lnTo>
                <a:lnTo>
                  <a:pt x="0" y="0"/>
                </a:lnTo>
                <a:close/>
              </a:path>
            </a:pathLst>
          </a:custGeom>
          <a:blipFill>
            <a:blip r:embed="rId9"/>
            <a:stretch>
              <a:fillRect/>
            </a:stretch>
          </a:blipFill>
        </p:spPr>
      </p:sp>
      <p:sp>
        <p:nvSpPr>
          <p:cNvPr id="11" name="Freeform 11"/>
          <p:cNvSpPr/>
          <p:nvPr/>
        </p:nvSpPr>
        <p:spPr>
          <a:xfrm rot="-1856917">
            <a:off x="3292807" y="8363347"/>
            <a:ext cx="3241056" cy="3046593"/>
          </a:xfrm>
          <a:custGeom>
            <a:avLst/>
            <a:gdLst/>
            <a:ahLst/>
            <a:cxnLst/>
            <a:rect l="l" t="t" r="r" b="b"/>
            <a:pathLst>
              <a:path w="3241056" h="3046593">
                <a:moveTo>
                  <a:pt x="0" y="0"/>
                </a:moveTo>
                <a:lnTo>
                  <a:pt x="3241057" y="0"/>
                </a:lnTo>
                <a:lnTo>
                  <a:pt x="3241057" y="3046593"/>
                </a:lnTo>
                <a:lnTo>
                  <a:pt x="0" y="3046593"/>
                </a:lnTo>
                <a:lnTo>
                  <a:pt x="0" y="0"/>
                </a:lnTo>
                <a:close/>
              </a:path>
            </a:pathLst>
          </a:custGeom>
          <a:blipFill>
            <a:blip r:embed="rId10"/>
            <a:stretch>
              <a:fillRect/>
            </a:stretch>
          </a:blipFill>
        </p:spPr>
      </p:sp>
      <p:sp>
        <p:nvSpPr>
          <p:cNvPr id="13" name="Freeform 13"/>
          <p:cNvSpPr/>
          <p:nvPr/>
        </p:nvSpPr>
        <p:spPr>
          <a:xfrm rot="-1856917">
            <a:off x="13088749" y="8553013"/>
            <a:ext cx="3241056" cy="3046593"/>
          </a:xfrm>
          <a:custGeom>
            <a:avLst/>
            <a:gdLst/>
            <a:ahLst/>
            <a:cxnLst/>
            <a:rect l="l" t="t" r="r" b="b"/>
            <a:pathLst>
              <a:path w="3241056" h="3046593">
                <a:moveTo>
                  <a:pt x="0" y="0"/>
                </a:moveTo>
                <a:lnTo>
                  <a:pt x="3241056" y="0"/>
                </a:lnTo>
                <a:lnTo>
                  <a:pt x="3241056" y="3046593"/>
                </a:lnTo>
                <a:lnTo>
                  <a:pt x="0" y="3046593"/>
                </a:lnTo>
                <a:lnTo>
                  <a:pt x="0" y="0"/>
                </a:lnTo>
                <a:close/>
              </a:path>
            </a:pathLst>
          </a:custGeom>
          <a:blipFill>
            <a:blip r:embed="rId10"/>
            <a:stretch>
              <a:fillRect/>
            </a:stretch>
          </a:blipFill>
        </p:spPr>
      </p:sp>
      <p:sp>
        <p:nvSpPr>
          <p:cNvPr id="14" name="Freeform 14"/>
          <p:cNvSpPr/>
          <p:nvPr/>
        </p:nvSpPr>
        <p:spPr>
          <a:xfrm flipH="1">
            <a:off x="5652482" y="8545099"/>
            <a:ext cx="2367704" cy="4506336"/>
          </a:xfrm>
          <a:custGeom>
            <a:avLst/>
            <a:gdLst/>
            <a:ahLst/>
            <a:cxnLst/>
            <a:rect l="l" t="t" r="r" b="b"/>
            <a:pathLst>
              <a:path w="2367704" h="4506336">
                <a:moveTo>
                  <a:pt x="2367704" y="0"/>
                </a:moveTo>
                <a:lnTo>
                  <a:pt x="0" y="0"/>
                </a:lnTo>
                <a:lnTo>
                  <a:pt x="0" y="4506336"/>
                </a:lnTo>
                <a:lnTo>
                  <a:pt x="2367704" y="4506336"/>
                </a:lnTo>
                <a:lnTo>
                  <a:pt x="2367704" y="0"/>
                </a:lnTo>
                <a:close/>
              </a:path>
            </a:pathLst>
          </a:custGeom>
          <a:blipFill>
            <a:blip r:embed="rId8"/>
            <a:stretch>
              <a:fillRect/>
            </a:stretch>
          </a:blipFill>
        </p:spPr>
      </p:sp>
      <p:sp>
        <p:nvSpPr>
          <p:cNvPr id="15" name="TextBox 15"/>
          <p:cNvSpPr txBox="1"/>
          <p:nvPr/>
        </p:nvSpPr>
        <p:spPr>
          <a:xfrm>
            <a:off x="3810000" y="1948864"/>
            <a:ext cx="11377819" cy="4739759"/>
          </a:xfrm>
          <a:prstGeom prst="rect">
            <a:avLst/>
          </a:prstGeom>
        </p:spPr>
        <p:txBody>
          <a:bodyPr wrap="square" lIns="0" tIns="0" rIns="0" bIns="0" rtlCol="0" anchor="t">
            <a:spAutoFit/>
          </a:bodyPr>
          <a:lstStyle/>
          <a:p>
            <a:pPr algn="ctr"/>
            <a:r>
              <a:rPr lang="vi-VN" sz="4400" b="1" u="sng">
                <a:latin typeface="Times New Roman" panose="02020603050405020304" pitchFamily="18" charset="0"/>
                <a:cs typeface="Times New Roman" panose="02020603050405020304" pitchFamily="18" charset="0"/>
              </a:rPr>
              <a:t>Bài tập 4 trang </a:t>
            </a:r>
            <a:r>
              <a:rPr lang="vi-VN" sz="4400" b="1" u="sng" smtClean="0">
                <a:latin typeface="Times New Roman" panose="02020603050405020304" pitchFamily="18" charset="0"/>
                <a:cs typeface="Times New Roman" panose="02020603050405020304" pitchFamily="18" charset="0"/>
              </a:rPr>
              <a:t>91</a:t>
            </a:r>
          </a:p>
          <a:p>
            <a:pPr algn="just"/>
            <a:r>
              <a:rPr lang="vi-VN" sz="4400" smtClean="0">
                <a:latin typeface="Times New Roman" panose="02020603050405020304" pitchFamily="18" charset="0"/>
                <a:cs typeface="Times New Roman" panose="02020603050405020304" pitchFamily="18" charset="0"/>
              </a:rPr>
              <a:t> </a:t>
            </a:r>
            <a:r>
              <a:rPr lang="vi-VN" sz="4400">
                <a:latin typeface="Times New Roman" panose="02020603050405020304" pitchFamily="18" charset="0"/>
                <a:cs typeface="Times New Roman" panose="02020603050405020304" pitchFamily="18" charset="0"/>
              </a:rPr>
              <a:t>Viết một đoạn văn (khoảng 6 – 8 dòng) trình bày suy nghĩ của em về một tác phẩm văn học đã học hoặc đã đọc, trong đó có sử dụng ít nhất một thành phần tình thái và một thành phần phụ chú. Chỉ ra thành phần tình thái và thành phần phụ chú được sử dụng trong đoạn văn đã viết.</a:t>
            </a:r>
            <a:endParaRPr lang="en-US" sz="40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0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2993178" y="5369141"/>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5411822" y="3350703"/>
            <a:ext cx="7698356" cy="2473097"/>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3758660" y="3802305"/>
            <a:ext cx="10770680" cy="1654299"/>
          </a:xfrm>
          <a:prstGeom prst="rect">
            <a:avLst/>
          </a:prstGeom>
        </p:spPr>
        <p:txBody>
          <a:bodyPr lIns="0" tIns="0" rIns="0" bIns="0" rtlCol="0" anchor="t">
            <a:spAutoFit/>
          </a:bodyPr>
          <a:lstStyle/>
          <a:p>
            <a:pPr algn="ctr">
              <a:lnSpc>
                <a:spcPts val="12858"/>
              </a:lnSpc>
            </a:pPr>
            <a:r>
              <a:rPr lang="en-US" sz="13800" b="1">
                <a:latin typeface="Times New Roman" panose="02020603050405020304" pitchFamily="18" charset="0"/>
                <a:cs typeface="Times New Roman" panose="02020603050405020304" pitchFamily="18" charset="0"/>
              </a:rPr>
              <a:t>Gợi ý</a:t>
            </a:r>
            <a:endParaRPr lang="en-US" sz="11500" b="1">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88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678666" y="7102044"/>
            <a:ext cx="18221443" cy="6369913"/>
          </a:xfrm>
          <a:custGeom>
            <a:avLst/>
            <a:gdLst/>
            <a:ahLst/>
            <a:cxnLst/>
            <a:rect l="l" t="t" r="r" b="b"/>
            <a:pathLst>
              <a:path w="18221443" h="6369913">
                <a:moveTo>
                  <a:pt x="0" y="0"/>
                </a:moveTo>
                <a:lnTo>
                  <a:pt x="18221443" y="0"/>
                </a:lnTo>
                <a:lnTo>
                  <a:pt x="18221443" y="6369912"/>
                </a:lnTo>
                <a:lnTo>
                  <a:pt x="0" y="6369912"/>
                </a:lnTo>
                <a:lnTo>
                  <a:pt x="0" y="0"/>
                </a:lnTo>
                <a:close/>
              </a:path>
            </a:pathLst>
          </a:custGeom>
          <a:blipFill>
            <a:blip r:embed="rId2"/>
            <a:stretch>
              <a:fillRect/>
            </a:stretch>
          </a:blipFill>
        </p:spPr>
      </p:sp>
      <p:sp>
        <p:nvSpPr>
          <p:cNvPr id="3" name="Freeform 3"/>
          <p:cNvSpPr/>
          <p:nvPr/>
        </p:nvSpPr>
        <p:spPr>
          <a:xfrm>
            <a:off x="5486400" y="7653143"/>
            <a:ext cx="18221443" cy="6369913"/>
          </a:xfrm>
          <a:custGeom>
            <a:avLst/>
            <a:gdLst/>
            <a:ahLst/>
            <a:cxnLst/>
            <a:rect l="l" t="t" r="r" b="b"/>
            <a:pathLst>
              <a:path w="18221443" h="6369913">
                <a:moveTo>
                  <a:pt x="0" y="0"/>
                </a:moveTo>
                <a:lnTo>
                  <a:pt x="18221443" y="0"/>
                </a:lnTo>
                <a:lnTo>
                  <a:pt x="18221443" y="6369913"/>
                </a:lnTo>
                <a:lnTo>
                  <a:pt x="0" y="6369913"/>
                </a:lnTo>
                <a:lnTo>
                  <a:pt x="0" y="0"/>
                </a:lnTo>
                <a:close/>
              </a:path>
            </a:pathLst>
          </a:custGeom>
          <a:blipFill>
            <a:blip r:embed="rId2"/>
            <a:stretch>
              <a:fillRect/>
            </a:stretch>
          </a:blipFill>
        </p:spPr>
      </p:sp>
      <p:sp>
        <p:nvSpPr>
          <p:cNvPr id="7" name="Freeform 7"/>
          <p:cNvSpPr/>
          <p:nvPr/>
        </p:nvSpPr>
        <p:spPr>
          <a:xfrm>
            <a:off x="-2527677" y="2672723"/>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3"/>
            <a:stretch>
              <a:fillRect/>
            </a:stretch>
          </a:blipFill>
        </p:spPr>
      </p:sp>
      <p:sp>
        <p:nvSpPr>
          <p:cNvPr id="10" name="Rectangle 9"/>
          <p:cNvSpPr/>
          <p:nvPr/>
        </p:nvSpPr>
        <p:spPr>
          <a:xfrm>
            <a:off x="3276600" y="190500"/>
            <a:ext cx="14554200" cy="7879080"/>
          </a:xfrm>
          <a:prstGeom prst="rect">
            <a:avLst/>
          </a:prstGeom>
        </p:spPr>
        <p:txBody>
          <a:bodyPr wrap="square">
            <a:spAutoFit/>
          </a:bodyPr>
          <a:lstStyle/>
          <a:p>
            <a:pPr algn="just">
              <a:lnSpc>
                <a:spcPct val="115000"/>
              </a:lnSpc>
              <a:spcAft>
                <a:spcPts val="0"/>
              </a:spcAft>
            </a:pPr>
            <a:r>
              <a:rPr lang="vi-VN" sz="4000">
                <a:latin typeface="Times New Roman" panose="02020603050405020304" pitchFamily="18" charset="0"/>
                <a:ea typeface="Times New Roman" panose="02020603050405020304" pitchFamily="18" charset="0"/>
                <a:cs typeface="Times New Roman" panose="02020603050405020304" pitchFamily="18" charset="0"/>
              </a:rPr>
              <a:t>Truyện ngắn </a:t>
            </a:r>
            <a:r>
              <a:rPr lang="vi-VN" sz="4000" i="1">
                <a:latin typeface="Times New Roman" panose="02020603050405020304" pitchFamily="18" charset="0"/>
                <a:ea typeface="Times New Roman" panose="02020603050405020304" pitchFamily="18" charset="0"/>
                <a:cs typeface="Times New Roman" panose="02020603050405020304" pitchFamily="18" charset="0"/>
              </a:rPr>
              <a:t>“Tôi đi học”</a:t>
            </a:r>
            <a:r>
              <a:rPr lang="vi-VN" sz="4000">
                <a:latin typeface="Times New Roman" panose="02020603050405020304" pitchFamily="18" charset="0"/>
                <a:ea typeface="Times New Roman" panose="02020603050405020304" pitchFamily="18" charset="0"/>
                <a:cs typeface="Times New Roman" panose="02020603050405020304" pitchFamily="18" charset="0"/>
              </a:rPr>
              <a:t> của Thanh Tịnh là một truyện ngắn trữ tình hấp dẫn. Mỗi trang truyện đưa người đọc về kí ức trong trẻo của nhân vật “tôi” với buổi tựu trường đầu tiên. Truyện không có cốt truyện, người đọc trôi theo dòng cảm xúc hồi hộp, ngỡ ngàng, phấn trấn của nhân vật “tôi” </a:t>
            </a:r>
            <a:r>
              <a:rPr lang="vi-VN" sz="4000" u="sng">
                <a:latin typeface="Times New Roman" panose="02020603050405020304" pitchFamily="18" charset="0"/>
                <a:ea typeface="Times New Roman" panose="02020603050405020304" pitchFamily="18" charset="0"/>
                <a:cs typeface="Times New Roman" panose="02020603050405020304" pitchFamily="18" charset="0"/>
              </a:rPr>
              <a:t>(lúc trên đường đến trường, rồi lúc đến trường, nghe ông Đốc gọi tên, và vào lớp học với tình yêu thương trìu mến của thầy giáo trẻ)</a:t>
            </a:r>
            <a:r>
              <a:rPr lang="vi-VN" sz="4000">
                <a:latin typeface="Times New Roman" panose="02020603050405020304" pitchFamily="18" charset="0"/>
                <a:ea typeface="Times New Roman" panose="02020603050405020304" pitchFamily="18" charset="0"/>
                <a:cs typeface="Times New Roman" panose="02020603050405020304" pitchFamily="18" charset="0"/>
              </a:rPr>
              <a:t>. </a:t>
            </a:r>
            <a:r>
              <a:rPr lang="vi-VN" sz="4000" i="1">
                <a:latin typeface="Times New Roman" panose="02020603050405020304" pitchFamily="18" charset="0"/>
                <a:ea typeface="Times New Roman" panose="02020603050405020304" pitchFamily="18" charset="0"/>
                <a:cs typeface="Times New Roman" panose="02020603050405020304" pitchFamily="18" charset="0"/>
              </a:rPr>
              <a:t>Có lẽ</a:t>
            </a:r>
            <a:r>
              <a:rPr lang="vi-VN" sz="4000">
                <a:latin typeface="Times New Roman" panose="02020603050405020304" pitchFamily="18" charset="0"/>
                <a:ea typeface="Times New Roman" panose="02020603050405020304" pitchFamily="18" charset="0"/>
                <a:cs typeface="Times New Roman" panose="02020603050405020304" pitchFamily="18" charset="0"/>
              </a:rPr>
              <a:t>, ai cũng nhận ra dòng chảy tâm trạng nhân vật “tôi” </a:t>
            </a:r>
            <a:r>
              <a:rPr lang="vi-VN" sz="4000" i="1">
                <a:latin typeface="Times New Roman" panose="02020603050405020304" pitchFamily="18" charset="0"/>
                <a:ea typeface="Times New Roman" panose="02020603050405020304" pitchFamily="18" charset="0"/>
                <a:cs typeface="Times New Roman" panose="02020603050405020304" pitchFamily="18" charset="0"/>
              </a:rPr>
              <a:t>dường như</a:t>
            </a:r>
            <a:r>
              <a:rPr lang="vi-VN" sz="4000">
                <a:latin typeface="Times New Roman" panose="02020603050405020304" pitchFamily="18" charset="0"/>
                <a:ea typeface="Times New Roman" panose="02020603050405020304" pitchFamily="18" charset="0"/>
                <a:cs typeface="Times New Roman" panose="02020603050405020304" pitchFamily="18" charset="0"/>
              </a:rPr>
              <a:t> là chính mình ở đó. Và ở đó, có tấm lòng yêu thương, chở che của mẹ, của thầy. Với nhiều hình ảnh so sánh, nhân hóa đặc sắc, tác phẩm đánh thức bao kí ức về ngày đầu đến trường trong lòng bao thế hệ độc giả.</a:t>
            </a:r>
            <a:endParaRPr lang="en-GB" sz="4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4678666" y="7102044"/>
            <a:ext cx="18221443" cy="6369913"/>
          </a:xfrm>
          <a:custGeom>
            <a:avLst/>
            <a:gdLst/>
            <a:ahLst/>
            <a:cxnLst/>
            <a:rect l="l" t="t" r="r" b="b"/>
            <a:pathLst>
              <a:path w="18221443" h="6369913">
                <a:moveTo>
                  <a:pt x="0" y="0"/>
                </a:moveTo>
                <a:lnTo>
                  <a:pt x="18221443" y="0"/>
                </a:lnTo>
                <a:lnTo>
                  <a:pt x="18221443" y="6369912"/>
                </a:lnTo>
                <a:lnTo>
                  <a:pt x="0" y="6369912"/>
                </a:lnTo>
                <a:lnTo>
                  <a:pt x="0" y="0"/>
                </a:lnTo>
                <a:close/>
              </a:path>
            </a:pathLst>
          </a:custGeom>
          <a:blipFill>
            <a:blip r:embed="rId2"/>
            <a:stretch>
              <a:fillRect/>
            </a:stretch>
          </a:blipFill>
        </p:spPr>
      </p:sp>
      <p:sp>
        <p:nvSpPr>
          <p:cNvPr id="3" name="Freeform 3"/>
          <p:cNvSpPr/>
          <p:nvPr/>
        </p:nvSpPr>
        <p:spPr>
          <a:xfrm>
            <a:off x="5486400" y="7653143"/>
            <a:ext cx="18221443" cy="6369913"/>
          </a:xfrm>
          <a:custGeom>
            <a:avLst/>
            <a:gdLst/>
            <a:ahLst/>
            <a:cxnLst/>
            <a:rect l="l" t="t" r="r" b="b"/>
            <a:pathLst>
              <a:path w="18221443" h="6369913">
                <a:moveTo>
                  <a:pt x="0" y="0"/>
                </a:moveTo>
                <a:lnTo>
                  <a:pt x="18221443" y="0"/>
                </a:lnTo>
                <a:lnTo>
                  <a:pt x="18221443" y="6369913"/>
                </a:lnTo>
                <a:lnTo>
                  <a:pt x="0" y="6369913"/>
                </a:lnTo>
                <a:lnTo>
                  <a:pt x="0" y="0"/>
                </a:lnTo>
                <a:close/>
              </a:path>
            </a:pathLst>
          </a:custGeom>
          <a:blipFill>
            <a:blip r:embed="rId2"/>
            <a:stretch>
              <a:fillRect/>
            </a:stretch>
          </a:blipFill>
        </p:spPr>
      </p:sp>
      <p:sp>
        <p:nvSpPr>
          <p:cNvPr id="4" name="Freeform 4"/>
          <p:cNvSpPr/>
          <p:nvPr/>
        </p:nvSpPr>
        <p:spPr>
          <a:xfrm>
            <a:off x="4127348" y="670157"/>
            <a:ext cx="10008319" cy="2415944"/>
          </a:xfrm>
          <a:custGeom>
            <a:avLst/>
            <a:gdLst/>
            <a:ahLst/>
            <a:cxnLst/>
            <a:rect l="l" t="t" r="r" b="b"/>
            <a:pathLst>
              <a:path w="10008319" h="3215173">
                <a:moveTo>
                  <a:pt x="0" y="0"/>
                </a:moveTo>
                <a:lnTo>
                  <a:pt x="10008320" y="0"/>
                </a:lnTo>
                <a:lnTo>
                  <a:pt x="10008320" y="3215173"/>
                </a:lnTo>
                <a:lnTo>
                  <a:pt x="0" y="32151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a:off x="4118604" y="3393629"/>
            <a:ext cx="10008319" cy="5026471"/>
          </a:xfrm>
          <a:custGeom>
            <a:avLst/>
            <a:gdLst/>
            <a:ahLst/>
            <a:cxnLst/>
            <a:rect l="l" t="t" r="r" b="b"/>
            <a:pathLst>
              <a:path w="10008319" h="3215173">
                <a:moveTo>
                  <a:pt x="0" y="0"/>
                </a:moveTo>
                <a:lnTo>
                  <a:pt x="10008320" y="0"/>
                </a:lnTo>
                <a:lnTo>
                  <a:pt x="10008320" y="3215172"/>
                </a:lnTo>
                <a:lnTo>
                  <a:pt x="0" y="321517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2527677" y="2672723"/>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8" name="TextBox 8"/>
          <p:cNvSpPr txBox="1"/>
          <p:nvPr/>
        </p:nvSpPr>
        <p:spPr>
          <a:xfrm>
            <a:off x="5008377" y="1203669"/>
            <a:ext cx="8534400" cy="1477328"/>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Thành phần tình thái </a:t>
            </a:r>
            <a:r>
              <a:rPr lang="vi-VN" sz="4800">
                <a:latin typeface="Times New Roman" panose="02020603050405020304" pitchFamily="18" charset="0"/>
                <a:cs typeface="Times New Roman" panose="02020603050405020304" pitchFamily="18" charset="0"/>
              </a:rPr>
              <a:t>(in nghiêng): </a:t>
            </a:r>
            <a:r>
              <a:rPr lang="vi-VN" sz="4800" i="1">
                <a:latin typeface="Times New Roman" panose="02020603050405020304" pitchFamily="18" charset="0"/>
                <a:cs typeface="Times New Roman" panose="02020603050405020304" pitchFamily="18" charset="0"/>
              </a:rPr>
              <a:t>Có lẽ, dường như</a:t>
            </a:r>
            <a:r>
              <a:rPr lang="vi-VN" sz="4800">
                <a:latin typeface="Times New Roman" panose="02020603050405020304" pitchFamily="18" charset="0"/>
                <a:cs typeface="Times New Roman" panose="02020603050405020304" pitchFamily="18" charset="0"/>
              </a:rPr>
              <a:t> </a:t>
            </a:r>
            <a:endParaRPr lang="en-US" sz="4400">
              <a:solidFill>
                <a:srgbClr val="000000"/>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4864307" y="4060204"/>
            <a:ext cx="8678470" cy="3693319"/>
          </a:xfrm>
          <a:prstGeom prst="rect">
            <a:avLst/>
          </a:prstGeom>
        </p:spPr>
        <p:txBody>
          <a:bodyPr wrap="square" lIns="0" tIns="0" rIns="0" bIns="0" rtlCol="0" anchor="t">
            <a:spAutoFit/>
          </a:bodyPr>
          <a:lstStyle/>
          <a:p>
            <a:pPr algn="just"/>
            <a:r>
              <a:rPr lang="vi-VN" sz="4800" b="1">
                <a:latin typeface="Times New Roman" panose="02020603050405020304" pitchFamily="18" charset="0"/>
                <a:cs typeface="Times New Roman" panose="02020603050405020304" pitchFamily="18" charset="0"/>
              </a:rPr>
              <a:t>Thành phần phụ chú </a:t>
            </a:r>
            <a:r>
              <a:rPr lang="vi-VN" sz="4800">
                <a:latin typeface="Times New Roman" panose="02020603050405020304" pitchFamily="18" charset="0"/>
                <a:cs typeface="Times New Roman" panose="02020603050405020304" pitchFamily="18" charset="0"/>
              </a:rPr>
              <a:t>(gạch chân): </a:t>
            </a:r>
            <a:r>
              <a:rPr lang="vi-VN" sz="4800" i="1">
                <a:latin typeface="Times New Roman" panose="02020603050405020304" pitchFamily="18" charset="0"/>
                <a:cs typeface="Times New Roman" panose="02020603050405020304" pitchFamily="18" charset="0"/>
              </a:rPr>
              <a:t>lúc trên đường đến trường, rồi lúc đến trường, nghe ông Đốc gọi tên, và vào lớp học với tình yêu thương trìu mến của thầy giáo trẻ</a:t>
            </a:r>
            <a:r>
              <a:rPr lang="en-US" sz="4400" smtClean="0">
                <a:solidFill>
                  <a:srgbClr val="000000"/>
                </a:solidFill>
                <a:latin typeface="Times New Roman" panose="02020603050405020304" pitchFamily="18" charset="0"/>
                <a:cs typeface="Times New Roman" panose="02020603050405020304" pitchFamily="18" charset="0"/>
              </a:rPr>
              <a:t>.</a:t>
            </a:r>
            <a:endParaRPr lang="en-US" sz="4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99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2993178" y="5369141"/>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5541054" y="2601130"/>
            <a:ext cx="11070545" cy="3521146"/>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5795898" y="2835421"/>
            <a:ext cx="10434702" cy="3308598"/>
          </a:xfrm>
          <a:prstGeom prst="rect">
            <a:avLst/>
          </a:prstGeom>
        </p:spPr>
        <p:txBody>
          <a:bodyPr wrap="square" lIns="0" tIns="0" rIns="0" bIns="0" rtlCol="0" anchor="t">
            <a:spAutoFit/>
          </a:bodyPr>
          <a:lstStyle/>
          <a:p>
            <a:pPr algn="ctr">
              <a:lnSpc>
                <a:spcPts val="12858"/>
              </a:lnSpc>
            </a:pPr>
            <a:r>
              <a:rPr lang="vi-VN" sz="8800" b="1">
                <a:latin typeface="Times New Roman" panose="02020603050405020304" pitchFamily="18" charset="0"/>
                <a:cs typeface="Times New Roman" panose="02020603050405020304" pitchFamily="18" charset="0"/>
              </a:rPr>
              <a:t>PHIẾU CHỈNH SỬA BÀI VIẾT</a:t>
            </a:r>
            <a:endParaRPr lang="en-US" sz="88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168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684672" y="4605622"/>
            <a:ext cx="4189683" cy="6322232"/>
          </a:xfrm>
          <a:custGeom>
            <a:avLst/>
            <a:gdLst/>
            <a:ahLst/>
            <a:cxnLst/>
            <a:rect l="l" t="t" r="r" b="b"/>
            <a:pathLst>
              <a:path w="4189683" h="6322232">
                <a:moveTo>
                  <a:pt x="0" y="0"/>
                </a:moveTo>
                <a:lnTo>
                  <a:pt x="4189683" y="0"/>
                </a:lnTo>
                <a:lnTo>
                  <a:pt x="4189683" y="6322232"/>
                </a:lnTo>
                <a:lnTo>
                  <a:pt x="0" y="6322232"/>
                </a:lnTo>
                <a:lnTo>
                  <a:pt x="0" y="0"/>
                </a:lnTo>
                <a:close/>
              </a:path>
            </a:pathLst>
          </a:custGeom>
          <a:blipFill>
            <a:blip r:embed="rId2"/>
            <a:stretch>
              <a:fillRect/>
            </a:stretch>
          </a:blipFill>
        </p:spPr>
      </p:sp>
      <p:sp>
        <p:nvSpPr>
          <p:cNvPr id="3" name="Freeform 3"/>
          <p:cNvSpPr/>
          <p:nvPr/>
        </p:nvSpPr>
        <p:spPr>
          <a:xfrm>
            <a:off x="-2088710" y="8419248"/>
            <a:ext cx="7864217" cy="3735503"/>
          </a:xfrm>
          <a:custGeom>
            <a:avLst/>
            <a:gdLst/>
            <a:ahLst/>
            <a:cxnLst/>
            <a:rect l="l" t="t" r="r" b="b"/>
            <a:pathLst>
              <a:path w="7864217" h="3735503">
                <a:moveTo>
                  <a:pt x="0" y="0"/>
                </a:moveTo>
                <a:lnTo>
                  <a:pt x="7864217" y="0"/>
                </a:lnTo>
                <a:lnTo>
                  <a:pt x="7864217" y="3735504"/>
                </a:lnTo>
                <a:lnTo>
                  <a:pt x="0" y="3735504"/>
                </a:lnTo>
                <a:lnTo>
                  <a:pt x="0" y="0"/>
                </a:lnTo>
                <a:close/>
              </a:path>
            </a:pathLst>
          </a:custGeom>
          <a:blipFill>
            <a:blip r:embed="rId3"/>
            <a:stretch>
              <a:fillRect/>
            </a:stretch>
          </a:blipFill>
        </p:spPr>
      </p:sp>
      <p:sp>
        <p:nvSpPr>
          <p:cNvPr id="4" name="Freeform 4"/>
          <p:cNvSpPr/>
          <p:nvPr/>
        </p:nvSpPr>
        <p:spPr>
          <a:xfrm>
            <a:off x="3196628" y="9258300"/>
            <a:ext cx="16230600" cy="2339912"/>
          </a:xfrm>
          <a:custGeom>
            <a:avLst/>
            <a:gdLst/>
            <a:ahLst/>
            <a:cxnLst/>
            <a:rect l="l" t="t" r="r" b="b"/>
            <a:pathLst>
              <a:path w="16230600" h="2339912">
                <a:moveTo>
                  <a:pt x="0" y="0"/>
                </a:moveTo>
                <a:lnTo>
                  <a:pt x="16230600" y="0"/>
                </a:lnTo>
                <a:lnTo>
                  <a:pt x="16230600" y="2339912"/>
                </a:lnTo>
                <a:lnTo>
                  <a:pt x="0" y="2339912"/>
                </a:lnTo>
                <a:lnTo>
                  <a:pt x="0" y="0"/>
                </a:lnTo>
                <a:close/>
              </a:path>
            </a:pathLst>
          </a:custGeom>
          <a:blipFill>
            <a:blip r:embed="rId4"/>
            <a:stretch>
              <a:fillRect/>
            </a:stretch>
          </a:blipFill>
        </p:spPr>
      </p:sp>
      <p:sp>
        <p:nvSpPr>
          <p:cNvPr id="5" name="Freeform 5"/>
          <p:cNvSpPr/>
          <p:nvPr/>
        </p:nvSpPr>
        <p:spPr>
          <a:xfrm>
            <a:off x="11903874"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5"/>
            <a:stretch>
              <a:fillRect/>
            </a:stretch>
          </a:blipFill>
        </p:spPr>
      </p:sp>
      <p:sp>
        <p:nvSpPr>
          <p:cNvPr id="12" name="Freeform 3"/>
          <p:cNvSpPr/>
          <p:nvPr/>
        </p:nvSpPr>
        <p:spPr>
          <a:xfrm>
            <a:off x="1371600" y="-35918"/>
            <a:ext cx="16306800" cy="7757594"/>
          </a:xfrm>
          <a:custGeom>
            <a:avLst/>
            <a:gdLst/>
            <a:ahLst/>
            <a:cxnLst/>
            <a:rect l="l" t="t" r="r" b="b"/>
            <a:pathLst>
              <a:path w="7841343" h="4557781">
                <a:moveTo>
                  <a:pt x="0" y="0"/>
                </a:moveTo>
                <a:lnTo>
                  <a:pt x="7841343" y="0"/>
                </a:lnTo>
                <a:lnTo>
                  <a:pt x="7841343" y="4557781"/>
                </a:lnTo>
                <a:lnTo>
                  <a:pt x="0" y="455778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Rectangle 12"/>
          <p:cNvSpPr/>
          <p:nvPr/>
        </p:nvSpPr>
        <p:spPr>
          <a:xfrm>
            <a:off x="1839768" y="1478407"/>
            <a:ext cx="15381431" cy="5755422"/>
          </a:xfrm>
          <a:prstGeom prst="rect">
            <a:avLst/>
          </a:prstGeom>
        </p:spPr>
        <p:txBody>
          <a:bodyPr wrap="square">
            <a:spAutoFit/>
          </a:bodyPr>
          <a:lstStyle/>
          <a:p>
            <a:pPr algn="ctr">
              <a:lnSpc>
                <a:spcPct val="115000"/>
              </a:lnSpc>
              <a:spcAft>
                <a:spcPts val="0"/>
              </a:spcAft>
              <a:tabLst>
                <a:tab pos="1386840" algn="l"/>
              </a:tabLst>
            </a:pPr>
            <a:r>
              <a:rPr lang="vi-VN" sz="3200" b="1">
                <a:solidFill>
                  <a:srgbClr val="003366"/>
                </a:solidFill>
                <a:latin typeface="Times New Roman" panose="02020603050405020304" pitchFamily="18" charset="0"/>
                <a:ea typeface="MS Mincho"/>
                <a:cs typeface="Times New Roman" panose="02020603050405020304" pitchFamily="18" charset="0"/>
              </a:rPr>
              <a:t>Nhiệm vụ:</a:t>
            </a:r>
            <a:r>
              <a:rPr lang="vi-VN" sz="3200" b="1">
                <a:solidFill>
                  <a:srgbClr val="0070C0"/>
                </a:solidFill>
                <a:latin typeface="Times New Roman" panose="02020603050405020304" pitchFamily="18" charset="0"/>
                <a:ea typeface="MS Mincho"/>
                <a:cs typeface="Times New Roman" panose="02020603050405020304" pitchFamily="18" charset="0"/>
              </a:rPr>
              <a:t> </a:t>
            </a:r>
            <a:r>
              <a:rPr lang="vi-VN" sz="3200" b="1">
                <a:latin typeface="Times New Roman" panose="02020603050405020304" pitchFamily="18" charset="0"/>
                <a:ea typeface="MS Mincho"/>
                <a:cs typeface="Times New Roman" panose="02020603050405020304" pitchFamily="18" charset="0"/>
              </a:rPr>
              <a:t>Hãy đọc phần viết của mình và hoàn chỉnh bài viết bằng cách trả lời các câu hỏi sau:</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200">
                <a:solidFill>
                  <a:srgbClr val="0D0D0D"/>
                </a:solidFill>
                <a:latin typeface="Times New Roman" panose="02020603050405020304" pitchFamily="18" charset="0"/>
                <a:ea typeface="MS Mincho"/>
                <a:cs typeface="Times New Roman" panose="02020603050405020304" pitchFamily="18" charset="0"/>
              </a:rPr>
              <a:t>1. Bài viết  đảm bảo hình thức đoạn văn chưa? Dung lượng có đạt yêu cầu không</a:t>
            </a:r>
            <a:r>
              <a:rPr lang="vi-VN" sz="3200" smtClean="0">
                <a:solidFill>
                  <a:srgbClr val="0D0D0D"/>
                </a:solidFill>
                <a:latin typeface="Times New Roman" panose="02020603050405020304" pitchFamily="18" charset="0"/>
                <a:ea typeface="MS Mincho"/>
                <a:cs typeface="Times New Roman" panose="02020603050405020304" pitchFamily="18" charset="0"/>
              </a:rPr>
              <a:t>?.....................</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200">
                <a:solidFill>
                  <a:srgbClr val="0D0D0D"/>
                </a:solidFill>
                <a:latin typeface="Times New Roman" panose="02020603050405020304" pitchFamily="18" charset="0"/>
                <a:ea typeface="MS Mincho"/>
                <a:cs typeface="Times New Roman" panose="02020603050405020304" pitchFamily="18" charset="0"/>
              </a:rPr>
              <a:t>2. Nội dung đã đảm bảo các ý chưa? Nếu chưa cần bổ sung những ý nào</a:t>
            </a:r>
            <a:r>
              <a:rPr lang="vi-VN" sz="3200" smtClean="0">
                <a:solidFill>
                  <a:srgbClr val="0D0D0D"/>
                </a:solidFill>
                <a:latin typeface="Times New Roman" panose="02020603050405020304" pitchFamily="18" charset="0"/>
                <a:ea typeface="MS Mincho"/>
                <a:cs typeface="Times New Roman" panose="02020603050405020304" pitchFamily="18" charset="0"/>
              </a:rPr>
              <a:t>?.............</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200" smtClean="0">
                <a:latin typeface="Times New Roman" panose="02020603050405020304" pitchFamily="18" charset="0"/>
                <a:ea typeface="MS Mincho"/>
                <a:cs typeface="Times New Roman" panose="02020603050405020304" pitchFamily="18" charset="0"/>
              </a:rPr>
              <a:t>3</a:t>
            </a:r>
            <a:r>
              <a:rPr lang="vi-VN" sz="3200">
                <a:latin typeface="Times New Roman" panose="02020603050405020304" pitchFamily="18" charset="0"/>
                <a:ea typeface="MS Mincho"/>
                <a:cs typeface="Times New Roman" panose="02020603050405020304" pitchFamily="18" charset="0"/>
              </a:rPr>
              <a:t>. Bài viết có sai chính tả không? Nếu có em sửa chữa như thế nào</a:t>
            </a:r>
            <a:r>
              <a:rPr lang="vi-VN" sz="3200" smtClean="0">
                <a:latin typeface="Times New Roman" panose="02020603050405020304" pitchFamily="18" charset="0"/>
                <a:ea typeface="MS Mincho"/>
                <a:cs typeface="Times New Roman" panose="02020603050405020304" pitchFamily="18" charset="0"/>
              </a:rPr>
              <a:t>?...........</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200" smtClean="0">
                <a:latin typeface="Times New Roman" panose="02020603050405020304" pitchFamily="18" charset="0"/>
                <a:ea typeface="MS Mincho"/>
                <a:cs typeface="Times New Roman" panose="02020603050405020304" pitchFamily="18" charset="0"/>
              </a:rPr>
              <a:t>4</a:t>
            </a:r>
            <a:r>
              <a:rPr lang="vi-VN" sz="3200">
                <a:latin typeface="Times New Roman" panose="02020603050405020304" pitchFamily="18" charset="0"/>
                <a:ea typeface="MS Mincho"/>
                <a:cs typeface="Times New Roman" panose="02020603050405020304" pitchFamily="18" charset="0"/>
              </a:rPr>
              <a:t>. Đoạn văn viết đã </a:t>
            </a:r>
            <a:r>
              <a:rPr lang="vi-VN" sz="32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nêu cảm nghĩ của em </a:t>
            </a:r>
            <a:r>
              <a:rPr lang="vi-VN" sz="3200">
                <a:latin typeface="Times New Roman" panose="02020603050405020304" pitchFamily="18" charset="0"/>
                <a:ea typeface="Times New Roman" panose="02020603050405020304" pitchFamily="18" charset="0"/>
              </a:rPr>
              <a:t>về một tác phẩm văn học đã học hoặc đã đọc, trong đó có sử dụng ít nhất một thành phần tình thái và một thành phần phụ chú. Chỉ ra thành phần tình thái và thành phần phụ chú được sử dụng trong đoạn văn đã viết hay chưa?</a:t>
            </a:r>
            <a:endParaRPr lang="en-GB" sz="320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vi-VN" sz="3200">
                <a:latin typeface="Times New Roman" panose="02020603050405020304" pitchFamily="18" charset="0"/>
                <a:ea typeface="MS Mincho"/>
                <a:cs typeface="Times New Roman" panose="02020603050405020304" pitchFamily="18" charset="0"/>
              </a:rPr>
              <a:t>Nếu chưa, hãy khắc phục.</a:t>
            </a:r>
            <a:endParaRPr lang="en-GB" sz="32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606151" y="-341950"/>
            <a:ext cx="5944524" cy="3897378"/>
          </a:xfrm>
          <a:custGeom>
            <a:avLst/>
            <a:gdLst/>
            <a:ahLst/>
            <a:cxnLst/>
            <a:rect l="l" t="t" r="r" b="b"/>
            <a:pathLst>
              <a:path w="5944524" h="3897378">
                <a:moveTo>
                  <a:pt x="0" y="0"/>
                </a:moveTo>
                <a:lnTo>
                  <a:pt x="5944523" y="0"/>
                </a:lnTo>
                <a:lnTo>
                  <a:pt x="5944523" y="3897378"/>
                </a:lnTo>
                <a:lnTo>
                  <a:pt x="0" y="3897378"/>
                </a:lnTo>
                <a:lnTo>
                  <a:pt x="0" y="0"/>
                </a:lnTo>
                <a:close/>
              </a:path>
            </a:pathLst>
          </a:custGeom>
          <a:blipFill>
            <a:blip r:embed="rId2"/>
            <a:stretch>
              <a:fillRect/>
            </a:stretch>
          </a:blipFill>
        </p:spPr>
      </p:sp>
      <p:sp>
        <p:nvSpPr>
          <p:cNvPr id="3" name="Freeform 3"/>
          <p:cNvSpPr/>
          <p:nvPr/>
        </p:nvSpPr>
        <p:spPr>
          <a:xfrm>
            <a:off x="2636765" y="2916508"/>
            <a:ext cx="13014469" cy="5264107"/>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084455"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5" name="Freeform 5"/>
          <p:cNvSpPr/>
          <p:nvPr/>
        </p:nvSpPr>
        <p:spPr>
          <a:xfrm>
            <a:off x="-849086" y="832083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5"/>
            <a:stretch>
              <a:fillRect/>
            </a:stretch>
          </a:blipFill>
        </p:spPr>
      </p:sp>
      <p:sp>
        <p:nvSpPr>
          <p:cNvPr id="6" name="TextBox 6"/>
          <p:cNvSpPr txBox="1"/>
          <p:nvPr/>
        </p:nvSpPr>
        <p:spPr>
          <a:xfrm>
            <a:off x="3124200" y="3536378"/>
            <a:ext cx="12039600" cy="3323987"/>
          </a:xfrm>
          <a:prstGeom prst="rect">
            <a:avLst/>
          </a:prstGeom>
        </p:spPr>
        <p:txBody>
          <a:bodyPr wrap="square" lIns="0" tIns="0" rIns="0" bIns="0" rtlCol="0" anchor="t">
            <a:spAutoFit/>
          </a:bodyPr>
          <a:lstStyle/>
          <a:p>
            <a:pPr algn="just"/>
            <a:r>
              <a:rPr lang="vi-VN" sz="5400">
                <a:latin typeface="Times New Roman" panose="02020603050405020304" pitchFamily="18" charset="0"/>
                <a:cs typeface="Times New Roman" panose="02020603050405020304" pitchFamily="18" charset="0"/>
              </a:rPr>
              <a:t>+ Hoàn thành các bài tập</a:t>
            </a:r>
            <a:endParaRPr lang="en-GB" sz="5400">
              <a:latin typeface="Times New Roman" panose="02020603050405020304" pitchFamily="18" charset="0"/>
              <a:cs typeface="Times New Roman" panose="02020603050405020304" pitchFamily="18" charset="0"/>
            </a:endParaRPr>
          </a:p>
          <a:p>
            <a:pPr algn="just"/>
            <a:r>
              <a:rPr lang="vi-VN" sz="5400">
                <a:latin typeface="Times New Roman" panose="02020603050405020304" pitchFamily="18" charset="0"/>
                <a:cs typeface="Times New Roman" panose="02020603050405020304" pitchFamily="18" charset="0"/>
              </a:rPr>
              <a:t>+ Chuẩn bị bài thực hành đọc hiểu văn bản: “</a:t>
            </a:r>
            <a:r>
              <a:rPr lang="vi-VN" sz="5400" i="1">
                <a:latin typeface="Times New Roman" panose="02020603050405020304" pitchFamily="18" charset="0"/>
                <a:cs typeface="Times New Roman" panose="02020603050405020304" pitchFamily="18" charset="0"/>
              </a:rPr>
              <a:t>Nắng mới, áo đỏ và nét cười đen nhánh” </a:t>
            </a:r>
            <a:r>
              <a:rPr lang="vi-VN" sz="5400">
                <a:latin typeface="Times New Roman" panose="02020603050405020304" pitchFamily="18" charset="0"/>
                <a:cs typeface="Times New Roman" panose="02020603050405020304" pitchFamily="18" charset="0"/>
              </a:rPr>
              <a:t>(Về bài thơ </a:t>
            </a:r>
            <a:r>
              <a:rPr lang="vi-VN" sz="5400" i="1">
                <a:latin typeface="Times New Roman" panose="02020603050405020304" pitchFamily="18" charset="0"/>
                <a:cs typeface="Times New Roman" panose="02020603050405020304" pitchFamily="18" charset="0"/>
              </a:rPr>
              <a:t>Nắng mới</a:t>
            </a:r>
            <a:r>
              <a:rPr lang="vi-VN" sz="5400">
                <a:latin typeface="Times New Roman" panose="02020603050405020304" pitchFamily="18" charset="0"/>
                <a:cs typeface="Times New Roman" panose="02020603050405020304" pitchFamily="18" charset="0"/>
              </a:rPr>
              <a:t> của Lưu Trọng Lư)</a:t>
            </a:r>
            <a:endParaRPr lang="en-GB" sz="5400">
              <a:latin typeface="Times New Roman" panose="02020603050405020304" pitchFamily="18" charset="0"/>
              <a:cs typeface="Times New Roman" panose="02020603050405020304" pitchFamily="18" charset="0"/>
            </a:endParaRPr>
          </a:p>
        </p:txBody>
      </p:sp>
      <p:sp>
        <p:nvSpPr>
          <p:cNvPr id="7" name="TextBox 7"/>
          <p:cNvSpPr txBox="1"/>
          <p:nvPr/>
        </p:nvSpPr>
        <p:spPr>
          <a:xfrm>
            <a:off x="3758660" y="587791"/>
            <a:ext cx="11405140" cy="1529265"/>
          </a:xfrm>
          <a:prstGeom prst="rect">
            <a:avLst/>
          </a:prstGeom>
        </p:spPr>
        <p:txBody>
          <a:bodyPr wrap="square" lIns="0" tIns="0" rIns="0" bIns="0" rtlCol="0" anchor="t">
            <a:spAutoFit/>
          </a:bodyPr>
          <a:lstStyle/>
          <a:p>
            <a:pPr algn="ctr">
              <a:lnSpc>
                <a:spcPts val="12858"/>
              </a:lnSpc>
            </a:pPr>
            <a:r>
              <a:rPr lang="de-DE" sz="9600" b="1">
                <a:latin typeface="Times New Roman" panose="02020603050405020304" pitchFamily="18" charset="0"/>
                <a:cs typeface="Times New Roman" panose="02020603050405020304" pitchFamily="18" charset="0"/>
              </a:rPr>
              <a:t>Hư</a:t>
            </a:r>
            <a:r>
              <a:rPr lang="vi-VN" sz="9600" b="1">
                <a:latin typeface="Times New Roman" panose="02020603050405020304" pitchFamily="18" charset="0"/>
                <a:cs typeface="Times New Roman" panose="02020603050405020304" pitchFamily="18" charset="0"/>
              </a:rPr>
              <a:t>ớng dẫn học tập</a:t>
            </a:r>
            <a:endParaRPr lang="en-US" sz="9184">
              <a:solidFill>
                <a:srgbClr val="000000"/>
              </a:solidFill>
              <a:latin typeface="Times New Roman" panose="02020603050405020304" pitchFamily="18" charset="0"/>
              <a:cs typeface="Times New Roman" panose="02020603050405020304" pitchFamily="18" charset="0"/>
            </a:endParaRPr>
          </a:p>
        </p:txBody>
      </p:sp>
      <p:sp>
        <p:nvSpPr>
          <p:cNvPr id="8" name="Freeform 8"/>
          <p:cNvSpPr/>
          <p:nvPr/>
        </p:nvSpPr>
        <p:spPr>
          <a:xfrm rot="-1856917">
            <a:off x="15934182"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sp>
        <p:nvSpPr>
          <p:cNvPr id="9" name="Freeform 9"/>
          <p:cNvSpPr/>
          <p:nvPr/>
        </p:nvSpPr>
        <p:spPr>
          <a:xfrm rot="-1856917">
            <a:off x="-1156959" y="8234619"/>
            <a:ext cx="3241056" cy="3046593"/>
          </a:xfrm>
          <a:custGeom>
            <a:avLst/>
            <a:gdLst/>
            <a:ahLst/>
            <a:cxnLst/>
            <a:rect l="l" t="t" r="r" b="b"/>
            <a:pathLst>
              <a:path w="3241056" h="3046593">
                <a:moveTo>
                  <a:pt x="0" y="0"/>
                </a:moveTo>
                <a:lnTo>
                  <a:pt x="3241056" y="0"/>
                </a:lnTo>
                <a:lnTo>
                  <a:pt x="3241056" y="3046592"/>
                </a:lnTo>
                <a:lnTo>
                  <a:pt x="0" y="3046592"/>
                </a:lnTo>
                <a:lnTo>
                  <a:pt x="0" y="0"/>
                </a:lnTo>
                <a:close/>
              </a:path>
            </a:pathLst>
          </a:custGeom>
          <a:blipFill>
            <a:blip r:embed="rId6"/>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0618651" y="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sp>
      <p:sp>
        <p:nvSpPr>
          <p:cNvPr id="3" name="Freeform 3"/>
          <p:cNvSpPr/>
          <p:nvPr/>
        </p:nvSpPr>
        <p:spPr>
          <a:xfrm>
            <a:off x="-3779069" y="1028700"/>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2"/>
            <a:stretch>
              <a:fillRect/>
            </a:stretch>
          </a:blipFill>
        </p:spPr>
      </p:sp>
      <p:sp>
        <p:nvSpPr>
          <p:cNvPr id="4" name="Freeform 4"/>
          <p:cNvSpPr/>
          <p:nvPr/>
        </p:nvSpPr>
        <p:spPr>
          <a:xfrm flipH="1">
            <a:off x="-2635824" y="7456789"/>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3"/>
            <a:stretch>
              <a:fillRect/>
            </a:stretch>
          </a:blipFill>
        </p:spPr>
      </p:sp>
      <p:sp>
        <p:nvSpPr>
          <p:cNvPr id="5" name="Freeform 5"/>
          <p:cNvSpPr/>
          <p:nvPr/>
        </p:nvSpPr>
        <p:spPr>
          <a:xfrm>
            <a:off x="9362848" y="7309348"/>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3"/>
            <a:stretch>
              <a:fillRect/>
            </a:stretch>
          </a:blipFill>
        </p:spPr>
      </p:sp>
      <p:sp>
        <p:nvSpPr>
          <p:cNvPr id="6" name="Freeform 6"/>
          <p:cNvSpPr/>
          <p:nvPr/>
        </p:nvSpPr>
        <p:spPr>
          <a:xfrm>
            <a:off x="-2635824" y="-3832182"/>
            <a:ext cx="7329048" cy="7664364"/>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4"/>
            <a:stretch>
              <a:fillRect/>
            </a:stretch>
          </a:blipFill>
        </p:spPr>
      </p:sp>
      <p:sp>
        <p:nvSpPr>
          <p:cNvPr id="7" name="Freeform 7"/>
          <p:cNvSpPr/>
          <p:nvPr/>
        </p:nvSpPr>
        <p:spPr>
          <a:xfrm>
            <a:off x="2309450" y="-282618"/>
            <a:ext cx="7401497" cy="82296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5"/>
            <a:stretch>
              <a:fillRect/>
            </a:stretch>
          </a:blipFill>
        </p:spPr>
      </p:sp>
      <p:sp>
        <p:nvSpPr>
          <p:cNvPr id="8" name="Freeform 8"/>
          <p:cNvSpPr/>
          <p:nvPr/>
        </p:nvSpPr>
        <p:spPr>
          <a:xfrm>
            <a:off x="4693224" y="8360386"/>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sp>
      <p:sp>
        <p:nvSpPr>
          <p:cNvPr id="9" name="Freeform 9"/>
          <p:cNvSpPr/>
          <p:nvPr/>
        </p:nvSpPr>
        <p:spPr>
          <a:xfrm>
            <a:off x="-299909" y="8125088"/>
            <a:ext cx="2306788" cy="3909811"/>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7"/>
            <a:stretch>
              <a:fillRect/>
            </a:stretch>
          </a:blipFill>
        </p:spPr>
      </p:sp>
      <p:sp>
        <p:nvSpPr>
          <p:cNvPr id="10" name="Freeform 10"/>
          <p:cNvSpPr/>
          <p:nvPr/>
        </p:nvSpPr>
        <p:spPr>
          <a:xfrm rot="-1349136">
            <a:off x="1855379" y="8360386"/>
            <a:ext cx="1586337" cy="3439214"/>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6"/>
            <a:stretch>
              <a:fillRect/>
            </a:stretch>
          </a:blipFill>
        </p:spPr>
      </p:sp>
      <p:sp>
        <p:nvSpPr>
          <p:cNvPr id="11" name="Freeform 11"/>
          <p:cNvSpPr/>
          <p:nvPr/>
        </p:nvSpPr>
        <p:spPr>
          <a:xfrm flipH="1">
            <a:off x="15073190" y="8280825"/>
            <a:ext cx="2123018" cy="3598336"/>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7"/>
            <a:stretch>
              <a:fillRect/>
            </a:stretch>
          </a:blipFill>
        </p:spPr>
      </p:sp>
      <p:sp>
        <p:nvSpPr>
          <p:cNvPr id="12" name="TextBox 12"/>
          <p:cNvSpPr txBox="1"/>
          <p:nvPr/>
        </p:nvSpPr>
        <p:spPr>
          <a:xfrm>
            <a:off x="2370421" y="3454048"/>
            <a:ext cx="13547159" cy="2408991"/>
          </a:xfrm>
          <a:prstGeom prst="rect">
            <a:avLst/>
          </a:prstGeom>
        </p:spPr>
        <p:txBody>
          <a:bodyPr lIns="0" tIns="0" rIns="0" bIns="0" rtlCol="0" anchor="t">
            <a:spAutoFit/>
          </a:bodyPr>
          <a:lstStyle/>
          <a:p>
            <a:pPr algn="ctr">
              <a:lnSpc>
                <a:spcPts val="19696"/>
              </a:lnSpc>
            </a:pPr>
            <a:r>
              <a:rPr lang="en-US" sz="14068">
                <a:solidFill>
                  <a:srgbClr val="FE9F95"/>
                </a:solidFill>
                <a:latin typeface="เอฟซี แคนดี้"/>
              </a:rPr>
              <a:t>THANK YOU</a:t>
            </a:r>
          </a:p>
        </p:txBody>
      </p:sp>
      <p:sp>
        <p:nvSpPr>
          <p:cNvPr id="13" name="Freeform 13"/>
          <p:cNvSpPr/>
          <p:nvPr/>
        </p:nvSpPr>
        <p:spPr>
          <a:xfrm>
            <a:off x="14553868" y="9116543"/>
            <a:ext cx="1586337" cy="3439214"/>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6"/>
            <a:stretch>
              <a:fillRect/>
            </a:stretch>
          </a:blipFill>
        </p:spPr>
      </p:sp>
      <p:sp>
        <p:nvSpPr>
          <p:cNvPr id="14" name="Freeform 14"/>
          <p:cNvSpPr/>
          <p:nvPr/>
        </p:nvSpPr>
        <p:spPr>
          <a:xfrm>
            <a:off x="12843993" y="8818338"/>
            <a:ext cx="2669292" cy="5080333"/>
          </a:xfrm>
          <a:custGeom>
            <a:avLst/>
            <a:gdLst/>
            <a:ahLst/>
            <a:cxnLst/>
            <a:rect l="l" t="t" r="r" b="b"/>
            <a:pathLst>
              <a:path w="2669292" h="5080333">
                <a:moveTo>
                  <a:pt x="0" y="0"/>
                </a:moveTo>
                <a:lnTo>
                  <a:pt x="2669292" y="0"/>
                </a:lnTo>
                <a:lnTo>
                  <a:pt x="2669292" y="5080333"/>
                </a:lnTo>
                <a:lnTo>
                  <a:pt x="0" y="5080333"/>
                </a:lnTo>
                <a:lnTo>
                  <a:pt x="0" y="0"/>
                </a:lnTo>
                <a:close/>
              </a:path>
            </a:pathLst>
          </a:custGeom>
          <a:blipFill>
            <a:blip r:embed="rId8"/>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2"/>
            <a:stretch>
              <a:fillRect/>
            </a:stretch>
          </a:blipFill>
        </p:spPr>
      </p:sp>
      <p:sp>
        <p:nvSpPr>
          <p:cNvPr id="3" name="Freeform 3"/>
          <p:cNvSpPr/>
          <p:nvPr/>
        </p:nvSpPr>
        <p:spPr>
          <a:xfrm>
            <a:off x="15529023" y="8127819"/>
            <a:ext cx="2315970" cy="3873398"/>
          </a:xfrm>
          <a:custGeom>
            <a:avLst/>
            <a:gdLst/>
            <a:ahLst/>
            <a:cxnLst/>
            <a:rect l="l" t="t" r="r" b="b"/>
            <a:pathLst>
              <a:path w="2315970" h="3873398">
                <a:moveTo>
                  <a:pt x="0" y="0"/>
                </a:moveTo>
                <a:lnTo>
                  <a:pt x="2315970" y="0"/>
                </a:lnTo>
                <a:lnTo>
                  <a:pt x="2315970" y="3873399"/>
                </a:lnTo>
                <a:lnTo>
                  <a:pt x="0" y="3873399"/>
                </a:lnTo>
                <a:lnTo>
                  <a:pt x="0" y="0"/>
                </a:lnTo>
                <a:close/>
              </a:path>
            </a:pathLst>
          </a:custGeom>
          <a:blipFill>
            <a:blip r:embed="rId3"/>
            <a:stretch>
              <a:fillRect/>
            </a:stretch>
          </a:blipFill>
        </p:spPr>
      </p:sp>
      <p:sp>
        <p:nvSpPr>
          <p:cNvPr id="4" name="Freeform 4"/>
          <p:cNvSpPr/>
          <p:nvPr/>
        </p:nvSpPr>
        <p:spPr>
          <a:xfrm rot="5602318">
            <a:off x="-1167346" y="2819850"/>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5" name="Freeform 5"/>
          <p:cNvSpPr/>
          <p:nvPr/>
        </p:nvSpPr>
        <p:spPr>
          <a:xfrm rot="-10290204">
            <a:off x="-699068" y="5637579"/>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6" name="Freeform 6"/>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2"/>
            <a:stretch>
              <a:fillRect/>
            </a:stretch>
          </a:blipFill>
        </p:spPr>
      </p:sp>
      <p:sp>
        <p:nvSpPr>
          <p:cNvPr id="7" name="Freeform 7"/>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5"/>
            <a:stretch>
              <a:fillRect/>
            </a:stretch>
          </a:blipFill>
        </p:spPr>
      </p:sp>
      <p:sp>
        <p:nvSpPr>
          <p:cNvPr id="8" name="Freeform 8"/>
          <p:cNvSpPr/>
          <p:nvPr/>
        </p:nvSpPr>
        <p:spPr>
          <a:xfrm>
            <a:off x="-308271" y="8229600"/>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5550794" y="432440"/>
            <a:ext cx="2667000" cy="1882551"/>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29" name="Freeform 29"/>
          <p:cNvSpPr/>
          <p:nvPr/>
        </p:nvSpPr>
        <p:spPr>
          <a:xfrm flipH="1">
            <a:off x="2492423" y="8265715"/>
            <a:ext cx="2315970" cy="3873398"/>
          </a:xfrm>
          <a:custGeom>
            <a:avLst/>
            <a:gdLst/>
            <a:ahLst/>
            <a:cxnLst/>
            <a:rect l="l" t="t" r="r" b="b"/>
            <a:pathLst>
              <a:path w="2315970" h="3873398">
                <a:moveTo>
                  <a:pt x="2315970" y="0"/>
                </a:moveTo>
                <a:lnTo>
                  <a:pt x="0" y="0"/>
                </a:lnTo>
                <a:lnTo>
                  <a:pt x="0" y="3873398"/>
                </a:lnTo>
                <a:lnTo>
                  <a:pt x="2315970" y="3873398"/>
                </a:lnTo>
                <a:lnTo>
                  <a:pt x="2315970" y="0"/>
                </a:lnTo>
                <a:close/>
              </a:path>
            </a:pathLst>
          </a:custGeom>
          <a:blipFill>
            <a:blip r:embed="rId3"/>
            <a:stretch>
              <a:fillRect/>
            </a:stretch>
          </a:blipFill>
        </p:spPr>
      </p:sp>
      <p:sp>
        <p:nvSpPr>
          <p:cNvPr id="30" name="Freeform 30"/>
          <p:cNvSpPr/>
          <p:nvPr/>
        </p:nvSpPr>
        <p:spPr>
          <a:xfrm rot="-1867440" flipH="1">
            <a:off x="2238629" y="8712881"/>
            <a:ext cx="1602838" cy="2979066"/>
          </a:xfrm>
          <a:custGeom>
            <a:avLst/>
            <a:gdLst/>
            <a:ahLst/>
            <a:cxnLst/>
            <a:rect l="l" t="t" r="r" b="b"/>
            <a:pathLst>
              <a:path w="1602838" h="2979066">
                <a:moveTo>
                  <a:pt x="1602838" y="0"/>
                </a:moveTo>
                <a:lnTo>
                  <a:pt x="0" y="0"/>
                </a:lnTo>
                <a:lnTo>
                  <a:pt x="0" y="2979066"/>
                </a:lnTo>
                <a:lnTo>
                  <a:pt x="1602838" y="2979066"/>
                </a:lnTo>
                <a:lnTo>
                  <a:pt x="1602838" y="0"/>
                </a:lnTo>
                <a:close/>
              </a:path>
            </a:pathLst>
          </a:custGeom>
          <a:blipFill>
            <a:blip r:embed="rId3"/>
            <a:stretch>
              <a:fillRect r="-11129"/>
            </a:stretch>
          </a:blipFill>
        </p:spPr>
      </p:sp>
      <p:sp>
        <p:nvSpPr>
          <p:cNvPr id="31" name="Rectangle 30"/>
          <p:cNvSpPr/>
          <p:nvPr/>
        </p:nvSpPr>
        <p:spPr>
          <a:xfrm>
            <a:off x="2839555" y="390801"/>
            <a:ext cx="13008749" cy="1938992"/>
          </a:xfrm>
          <a:prstGeom prst="rect">
            <a:avLst/>
          </a:prstGeom>
        </p:spPr>
        <p:txBody>
          <a:bodyPr wrap="square">
            <a:spAutoFit/>
          </a:bodyPr>
          <a:lstStyle/>
          <a:p>
            <a:pPr algn="just"/>
            <a:r>
              <a:rPr lang="vi-VN" sz="4000">
                <a:latin typeface="Times New Roman" panose="02020603050405020304" pitchFamily="18" charset="0"/>
                <a:ea typeface="Calibri" panose="020F0502020204030204" pitchFamily="34" charset="0"/>
                <a:cs typeface="Times New Roman" panose="02020603050405020304" pitchFamily="18" charset="0"/>
              </a:rPr>
              <a:t>Theo dõi</a:t>
            </a:r>
            <a:r>
              <a:rPr lang="en-US" sz="4000">
                <a:latin typeface="Times New Roman" panose="02020603050405020304" pitchFamily="18" charset="0"/>
                <a:ea typeface="Calibri" panose="020F0502020204030204" pitchFamily="34" charset="0"/>
                <a:cs typeface="Times New Roman" panose="02020603050405020304" pitchFamily="18" charset="0"/>
              </a:rPr>
              <a:t> các từ ngữ in đậm trong các câu </a:t>
            </a:r>
            <a:r>
              <a:rPr lang="en-US" sz="4000" smtClean="0">
                <a:latin typeface="Times New Roman" panose="02020603050405020304" pitchFamily="18" charset="0"/>
                <a:ea typeface="Calibri" panose="020F0502020204030204" pitchFamily="34" charset="0"/>
                <a:cs typeface="Times New Roman" panose="02020603050405020304" pitchFamily="18" charset="0"/>
              </a:rPr>
              <a:t>sau</a:t>
            </a:r>
            <a:r>
              <a:rPr lang="vi-VN" sz="4000">
                <a:latin typeface="Times New Roman" panose="02020603050405020304" pitchFamily="18" charset="0"/>
                <a:cs typeface="Times New Roman" panose="02020603050405020304" pitchFamily="18" charset="0"/>
              </a:rPr>
              <a:t> </a:t>
            </a:r>
            <a:r>
              <a:rPr lang="vi-VN" sz="4000" smtClean="0">
                <a:latin typeface="Times New Roman" panose="02020603050405020304" pitchFamily="18" charset="0"/>
                <a:cs typeface="Times New Roman" panose="02020603050405020304" pitchFamily="18" charset="0"/>
              </a:rPr>
              <a:t>và cho biết các</a:t>
            </a:r>
            <a:r>
              <a:rPr lang="en-US" sz="4000" smtClean="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từ in đậm trong những câu trên </a:t>
            </a:r>
            <a:r>
              <a:rPr lang="vi-VN" sz="4000">
                <a:latin typeface="Times New Roman" panose="02020603050405020304" pitchFamily="18" charset="0"/>
                <a:cs typeface="Times New Roman" panose="02020603050405020304" pitchFamily="18" charset="0"/>
              </a:rPr>
              <a:t>dùng để làm gì? Hãy điền cụm từ in đậm với các với những chức năng phù hợp của nó</a:t>
            </a:r>
            <a:r>
              <a:rPr lang="vi-VN" sz="4000" smtClean="0">
                <a:latin typeface="Times New Roman" panose="02020603050405020304" pitchFamily="18" charset="0"/>
                <a:cs typeface="Times New Roman" panose="02020603050405020304" pitchFamily="18" charset="0"/>
              </a:rPr>
              <a:t>.</a:t>
            </a:r>
            <a:r>
              <a:rPr lang="en-US" sz="4000" smtClean="0">
                <a:latin typeface="Times New Roman" panose="02020603050405020304" pitchFamily="18" charset="0"/>
                <a:ea typeface="Calibri" panose="020F0502020204030204" pitchFamily="34" charset="0"/>
                <a:cs typeface="Times New Roman" panose="02020603050405020304" pitchFamily="18" charset="0"/>
              </a:rPr>
              <a:t>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3867864519"/>
              </p:ext>
            </p:extLst>
          </p:nvPr>
        </p:nvGraphicFramePr>
        <p:xfrm>
          <a:off x="2419460" y="2918453"/>
          <a:ext cx="14095361" cy="4962030"/>
        </p:xfrm>
        <a:graphic>
          <a:graphicData uri="http://schemas.openxmlformats.org/drawingml/2006/table">
            <a:tbl>
              <a:tblPr firstRow="1" firstCol="1" bandRow="1">
                <a:effectLst>
                  <a:outerShdw blurRad="50800" dist="38100" algn="l" rotWithShape="0">
                    <a:prstClr val="black">
                      <a:alpha val="40000"/>
                    </a:prstClr>
                  </a:outerShdw>
                </a:effectLst>
              </a:tblPr>
              <a:tblGrid>
                <a:gridCol w="2411985"/>
                <a:gridCol w="8122553"/>
                <a:gridCol w="3560823"/>
              </a:tblGrid>
              <a:tr h="705121">
                <a:tc>
                  <a:txBody>
                    <a:bodyPr/>
                    <a:lstStyle/>
                    <a:p>
                      <a:pPr algn="ctr">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Từ in đậm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Dự đoán tên gọi của thành phần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2910">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Dùng để bộc lộ cảm xúc của người nói.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840">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tạo lập hoặc duy trì quan hệ giao tiếp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5121">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biểu thị cách nhìn nhận đánh giá của người nói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840">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chuyển tiếp ý giữa các câu, đoạn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8840">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giải thích, bổ sung thêm thông tin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circle(in)">
                                      <p:cBhvr>
                                        <p:cTn id="1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636765" y="369168"/>
            <a:ext cx="13014469" cy="8736731"/>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sp>
        <p:nvSpPr>
          <p:cNvPr id="13" name="TextBox 13"/>
          <p:cNvSpPr txBox="1"/>
          <p:nvPr/>
        </p:nvSpPr>
        <p:spPr>
          <a:xfrm>
            <a:off x="3470942" y="594664"/>
            <a:ext cx="11750774" cy="8002191"/>
          </a:xfrm>
          <a:prstGeom prst="rect">
            <a:avLst/>
          </a:prstGeom>
        </p:spPr>
        <p:txBody>
          <a:bodyPr wrap="square" lIns="0" tIns="0" rIns="0" bIns="0" rtlCol="0" anchor="t">
            <a:spAutoFit/>
          </a:bodyPr>
          <a:lstStyle/>
          <a:p>
            <a:r>
              <a:rPr lang="en-US" sz="4000">
                <a:latin typeface="Times New Roman" panose="02020603050405020304" pitchFamily="18" charset="0"/>
                <a:cs typeface="Times New Roman" panose="02020603050405020304" pitchFamily="18" charset="0"/>
              </a:rPr>
              <a:t>1. </a:t>
            </a:r>
            <a:r>
              <a:rPr lang="vi-VN" sz="4000">
                <a:latin typeface="Times New Roman" panose="02020603050405020304" pitchFamily="18" charset="0"/>
                <a:cs typeface="Times New Roman" panose="02020603050405020304" pitchFamily="18" charset="0"/>
              </a:rPr>
              <a:t>“</a:t>
            </a:r>
            <a:r>
              <a:rPr lang="vi-VN" sz="4000" b="1">
                <a:latin typeface="Times New Roman" panose="02020603050405020304" pitchFamily="18" charset="0"/>
                <a:cs typeface="Times New Roman" panose="02020603050405020304" pitchFamily="18" charset="0"/>
              </a:rPr>
              <a:t>Này, </a:t>
            </a:r>
            <a:r>
              <a:rPr lang="vi-VN" sz="4000">
                <a:latin typeface="Times New Roman" panose="02020603050405020304" pitchFamily="18" charset="0"/>
                <a:cs typeface="Times New Roman" panose="02020603050405020304" pitchFamily="18" charset="0"/>
              </a:rPr>
              <a:t>thầy nó ạ!”</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vi-VN" sz="4000" i="1">
                <a:latin typeface="Times New Roman" panose="02020603050405020304" pitchFamily="18" charset="0"/>
                <a:cs typeface="Times New Roman" panose="02020603050405020304" pitchFamily="18" charset="0"/>
              </a:rPr>
              <a:t>Kim Lân</a:t>
            </a:r>
            <a:r>
              <a:rPr lang="en-US"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2. </a:t>
            </a:r>
            <a:r>
              <a:rPr lang="vi-VN" sz="4000">
                <a:latin typeface="Times New Roman" panose="02020603050405020304" pitchFamily="18" charset="0"/>
                <a:cs typeface="Times New Roman" panose="02020603050405020304" pitchFamily="18" charset="0"/>
              </a:rPr>
              <a:t>“</a:t>
            </a:r>
            <a:r>
              <a:rPr lang="vi-VN" sz="4000" b="1">
                <a:latin typeface="Times New Roman" panose="02020603050405020304" pitchFamily="18" charset="0"/>
                <a:cs typeface="Times New Roman" panose="02020603050405020304" pitchFamily="18" charset="0"/>
              </a:rPr>
              <a:t>Hình như, </a:t>
            </a:r>
            <a:r>
              <a:rPr lang="vi-VN" sz="4000">
                <a:latin typeface="Times New Roman" panose="02020603050405020304" pitchFamily="18" charset="0"/>
                <a:cs typeface="Times New Roman" panose="02020603050405020304" pitchFamily="18" charset="0"/>
              </a:rPr>
              <a:t>những lúc tức quá không thể chịu được, chị Dậu liều mạng cự lại...”</a:t>
            </a:r>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Ngô Tất Tố</a:t>
            </a:r>
            <a:r>
              <a:rPr lang="en-US"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3. “</a:t>
            </a:r>
            <a:r>
              <a:rPr lang="vi-VN" sz="4000" b="1">
                <a:latin typeface="Times New Roman" panose="02020603050405020304" pitchFamily="18" charset="0"/>
                <a:cs typeface="Times New Roman" panose="02020603050405020304" pitchFamily="18" charset="0"/>
              </a:rPr>
              <a:t>Ôi chào</a:t>
            </a:r>
            <a:r>
              <a:rPr lang="vi-VN" sz="4000">
                <a:latin typeface="Times New Roman" panose="02020603050405020304" pitchFamily="18" charset="0"/>
                <a:cs typeface="Times New Roman" panose="02020603050405020304" pitchFamily="18" charset="0"/>
              </a:rPr>
              <a:t>, sớm hay muộn thì có ăn thua gì.”</a:t>
            </a:r>
            <a:r>
              <a:rPr lang="vi-VN" sz="4000" b="1">
                <a:latin typeface="Times New Roman" panose="02020603050405020304" pitchFamily="18"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a:t>
            </a:r>
            <a:r>
              <a:rPr lang="vi-VN" sz="4000" i="1">
                <a:latin typeface="Times New Roman" panose="02020603050405020304" pitchFamily="18" charset="0"/>
                <a:cs typeface="Times New Roman" panose="02020603050405020304" pitchFamily="18" charset="0"/>
              </a:rPr>
              <a:t>Thạch Lam</a:t>
            </a:r>
            <a:r>
              <a:rPr lang="en-US"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4. “</a:t>
            </a:r>
            <a:r>
              <a:rPr lang="vi-VN" sz="4000" b="1">
                <a:latin typeface="Times New Roman" panose="02020603050405020304" pitchFamily="18" charset="0"/>
                <a:cs typeface="Times New Roman" panose="02020603050405020304" pitchFamily="18" charset="0"/>
              </a:rPr>
              <a:t>Như đã giải thích ở bên trên</a:t>
            </a:r>
            <a:r>
              <a:rPr lang="vi-VN" sz="4000">
                <a:latin typeface="Times New Roman" panose="02020603050405020304" pitchFamily="18" charset="0"/>
                <a:cs typeface="Times New Roman" panose="02020603050405020304" pitchFamily="18" charset="0"/>
              </a:rPr>
              <a:t>, mưa sao băng là do những ngôi sao chổi gây ra.” </a:t>
            </a:r>
            <a:endParaRPr lang="en-GB"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a:t>
            </a:r>
            <a:r>
              <a:rPr lang="vi-VN" sz="4000">
                <a:latin typeface="Times New Roman" panose="02020603050405020304" pitchFamily="18" charset="0"/>
                <a:cs typeface="Times New Roman" panose="02020603050405020304" pitchFamily="18" charset="0"/>
              </a:rPr>
              <a:t>Theo</a:t>
            </a:r>
            <a:r>
              <a:rPr lang="vi-VN" sz="4000" i="1">
                <a:latin typeface="Times New Roman" panose="02020603050405020304" pitchFamily="18" charset="0"/>
                <a:cs typeface="Times New Roman" panose="02020603050405020304" pitchFamily="18" charset="0"/>
              </a:rPr>
              <a:t> Hồng Nhung</a:t>
            </a:r>
            <a:r>
              <a:rPr lang="en-US" sz="4000">
                <a:latin typeface="Times New Roman" panose="02020603050405020304" pitchFamily="18" charset="0"/>
                <a:cs typeface="Times New Roman" panose="02020603050405020304" pitchFamily="18" charset="0"/>
              </a:rPr>
              <a:t>)</a:t>
            </a:r>
            <a:endParaRPr lang="en-GB" sz="4000">
              <a:latin typeface="Times New Roman" panose="02020603050405020304" pitchFamily="18" charset="0"/>
              <a:cs typeface="Times New Roman" panose="02020603050405020304" pitchFamily="18" charset="0"/>
            </a:endParaRPr>
          </a:p>
          <a:p>
            <a:r>
              <a:rPr lang="vi-VN" sz="4000">
                <a:latin typeface="Times New Roman" panose="02020603050405020304" pitchFamily="18" charset="0"/>
                <a:cs typeface="Times New Roman" panose="02020603050405020304" pitchFamily="18" charset="0"/>
              </a:rPr>
              <a:t>5. “Buổi mai hôm ấy,</a:t>
            </a:r>
            <a:r>
              <a:rPr lang="vi-VN" sz="4000" b="1">
                <a:latin typeface="Times New Roman" panose="02020603050405020304" pitchFamily="18" charset="0"/>
                <a:cs typeface="Times New Roman" panose="02020603050405020304" pitchFamily="18" charset="0"/>
              </a:rPr>
              <a:t> một buổi mai đầy sương thu và gió lạnh, </a:t>
            </a:r>
            <a:r>
              <a:rPr lang="vi-VN" sz="4000">
                <a:latin typeface="Times New Roman" panose="02020603050405020304" pitchFamily="18" charset="0"/>
                <a:cs typeface="Times New Roman" panose="02020603050405020304" pitchFamily="18" charset="0"/>
              </a:rPr>
              <a:t>mẹ tôi âu yếm nắm tay tôi dẫn đi tren con đường làng dài và hẹp.” (</a:t>
            </a:r>
            <a:r>
              <a:rPr lang="vi-VN" sz="4000" i="1">
                <a:latin typeface="Times New Roman" panose="02020603050405020304" pitchFamily="18" charset="0"/>
                <a:cs typeface="Times New Roman" panose="02020603050405020304" pitchFamily="18" charset="0"/>
              </a:rPr>
              <a:t>Thanh Tịnh</a:t>
            </a:r>
            <a:r>
              <a:rPr lang="vi-VN" sz="4000">
                <a:latin typeface="Times New Roman" panose="02020603050405020304" pitchFamily="18" charset="0"/>
                <a:cs typeface="Times New Roman" panose="02020603050405020304" pitchFamily="18" charset="0"/>
              </a:rPr>
              <a:t>) </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7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2"/>
            <a:stretch>
              <a:fillRect/>
            </a:stretch>
          </a:blipFill>
        </p:spPr>
      </p:sp>
      <p:sp>
        <p:nvSpPr>
          <p:cNvPr id="3" name="Freeform 3"/>
          <p:cNvSpPr/>
          <p:nvPr/>
        </p:nvSpPr>
        <p:spPr>
          <a:xfrm>
            <a:off x="15529023" y="8127819"/>
            <a:ext cx="2315970" cy="3873398"/>
          </a:xfrm>
          <a:custGeom>
            <a:avLst/>
            <a:gdLst/>
            <a:ahLst/>
            <a:cxnLst/>
            <a:rect l="l" t="t" r="r" b="b"/>
            <a:pathLst>
              <a:path w="2315970" h="3873398">
                <a:moveTo>
                  <a:pt x="0" y="0"/>
                </a:moveTo>
                <a:lnTo>
                  <a:pt x="2315970" y="0"/>
                </a:lnTo>
                <a:lnTo>
                  <a:pt x="2315970" y="3873399"/>
                </a:lnTo>
                <a:lnTo>
                  <a:pt x="0" y="3873399"/>
                </a:lnTo>
                <a:lnTo>
                  <a:pt x="0" y="0"/>
                </a:lnTo>
                <a:close/>
              </a:path>
            </a:pathLst>
          </a:custGeom>
          <a:blipFill>
            <a:blip r:embed="rId3"/>
            <a:stretch>
              <a:fillRect/>
            </a:stretch>
          </a:blipFill>
        </p:spPr>
      </p:sp>
      <p:sp>
        <p:nvSpPr>
          <p:cNvPr id="4" name="Freeform 4"/>
          <p:cNvSpPr/>
          <p:nvPr/>
        </p:nvSpPr>
        <p:spPr>
          <a:xfrm rot="5602318">
            <a:off x="-1167346" y="2819850"/>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5" name="Freeform 5"/>
          <p:cNvSpPr/>
          <p:nvPr/>
        </p:nvSpPr>
        <p:spPr>
          <a:xfrm rot="-10290204">
            <a:off x="-699068" y="5637579"/>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6" name="Freeform 6"/>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2"/>
            <a:stretch>
              <a:fillRect/>
            </a:stretch>
          </a:blipFill>
        </p:spPr>
      </p:sp>
      <p:sp>
        <p:nvSpPr>
          <p:cNvPr id="7" name="Freeform 7"/>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5"/>
            <a:stretch>
              <a:fillRect/>
            </a:stretch>
          </a:blipFill>
        </p:spPr>
      </p:sp>
      <p:sp>
        <p:nvSpPr>
          <p:cNvPr id="8" name="Freeform 8"/>
          <p:cNvSpPr/>
          <p:nvPr/>
        </p:nvSpPr>
        <p:spPr>
          <a:xfrm>
            <a:off x="-308271" y="8229600"/>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14704758" y="-162277"/>
            <a:ext cx="3509326" cy="2381955"/>
          </a:xfrm>
          <a:custGeom>
            <a:avLst/>
            <a:gdLst/>
            <a:ahLst/>
            <a:cxnLst/>
            <a:rect l="l" t="t" r="r" b="b"/>
            <a:pathLst>
              <a:path w="3509326" h="2381955">
                <a:moveTo>
                  <a:pt x="0" y="0"/>
                </a:moveTo>
                <a:lnTo>
                  <a:pt x="3509325" y="0"/>
                </a:lnTo>
                <a:lnTo>
                  <a:pt x="3509325" y="2381954"/>
                </a:lnTo>
                <a:lnTo>
                  <a:pt x="0" y="2381954"/>
                </a:lnTo>
                <a:lnTo>
                  <a:pt x="0" y="0"/>
                </a:lnTo>
                <a:close/>
              </a:path>
            </a:pathLst>
          </a:custGeom>
          <a:blipFill>
            <a:blip r:embed="rId4"/>
            <a:stretch>
              <a:fillRect/>
            </a:stretch>
          </a:blipFill>
        </p:spPr>
      </p:sp>
      <p:sp>
        <p:nvSpPr>
          <p:cNvPr id="29" name="Freeform 29"/>
          <p:cNvSpPr/>
          <p:nvPr/>
        </p:nvSpPr>
        <p:spPr>
          <a:xfrm flipH="1">
            <a:off x="2492423" y="8265715"/>
            <a:ext cx="2315970" cy="3873398"/>
          </a:xfrm>
          <a:custGeom>
            <a:avLst/>
            <a:gdLst/>
            <a:ahLst/>
            <a:cxnLst/>
            <a:rect l="l" t="t" r="r" b="b"/>
            <a:pathLst>
              <a:path w="2315970" h="3873398">
                <a:moveTo>
                  <a:pt x="2315970" y="0"/>
                </a:moveTo>
                <a:lnTo>
                  <a:pt x="0" y="0"/>
                </a:lnTo>
                <a:lnTo>
                  <a:pt x="0" y="3873398"/>
                </a:lnTo>
                <a:lnTo>
                  <a:pt x="2315970" y="3873398"/>
                </a:lnTo>
                <a:lnTo>
                  <a:pt x="2315970" y="0"/>
                </a:lnTo>
                <a:close/>
              </a:path>
            </a:pathLst>
          </a:custGeom>
          <a:blipFill>
            <a:blip r:embed="rId3"/>
            <a:stretch>
              <a:fillRect/>
            </a:stretch>
          </a:blipFill>
        </p:spPr>
      </p:sp>
      <p:sp>
        <p:nvSpPr>
          <p:cNvPr id="30" name="Freeform 30"/>
          <p:cNvSpPr/>
          <p:nvPr/>
        </p:nvSpPr>
        <p:spPr>
          <a:xfrm rot="-1867440" flipH="1">
            <a:off x="2238629" y="8712881"/>
            <a:ext cx="1602838" cy="2979066"/>
          </a:xfrm>
          <a:custGeom>
            <a:avLst/>
            <a:gdLst/>
            <a:ahLst/>
            <a:cxnLst/>
            <a:rect l="l" t="t" r="r" b="b"/>
            <a:pathLst>
              <a:path w="1602838" h="2979066">
                <a:moveTo>
                  <a:pt x="1602838" y="0"/>
                </a:moveTo>
                <a:lnTo>
                  <a:pt x="0" y="0"/>
                </a:lnTo>
                <a:lnTo>
                  <a:pt x="0" y="2979066"/>
                </a:lnTo>
                <a:lnTo>
                  <a:pt x="1602838" y="2979066"/>
                </a:lnTo>
                <a:lnTo>
                  <a:pt x="1602838" y="0"/>
                </a:lnTo>
                <a:close/>
              </a:path>
            </a:pathLst>
          </a:custGeom>
          <a:blipFill>
            <a:blip r:embed="rId3"/>
            <a:stretch>
              <a:fillRect r="-11129"/>
            </a:stretch>
          </a:blipFill>
        </p:spPr>
      </p:sp>
      <p:graphicFrame>
        <p:nvGraphicFramePr>
          <p:cNvPr id="10" name="Table 9"/>
          <p:cNvGraphicFramePr>
            <a:graphicFrameLocks noGrp="1"/>
          </p:cNvGraphicFramePr>
          <p:nvPr>
            <p:extLst>
              <p:ext uri="{D42A27DB-BD31-4B8C-83A1-F6EECF244321}">
                <p14:modId xmlns:p14="http://schemas.microsoft.com/office/powerpoint/2010/main" val="3981558734"/>
              </p:ext>
            </p:extLst>
          </p:nvPr>
        </p:nvGraphicFramePr>
        <p:xfrm>
          <a:off x="1844462" y="482352"/>
          <a:ext cx="15722760" cy="7877898"/>
        </p:xfrm>
        <a:graphic>
          <a:graphicData uri="http://schemas.openxmlformats.org/drawingml/2006/table">
            <a:tbl>
              <a:tblPr firstRow="1" firstCol="1" bandRow="1">
                <a:effectLst>
                  <a:outerShdw blurRad="50800" dist="38100" algn="l" rotWithShape="0">
                    <a:prstClr val="black">
                      <a:alpha val="40000"/>
                    </a:prstClr>
                  </a:outerShdw>
                </a:effectLst>
              </a:tblPr>
              <a:tblGrid>
                <a:gridCol w="3350421"/>
                <a:gridCol w="8486139"/>
                <a:gridCol w="3886200"/>
              </a:tblGrid>
              <a:tr h="1143001">
                <a:tc>
                  <a:txBody>
                    <a:bodyPr/>
                    <a:lstStyle/>
                    <a:p>
                      <a:pPr algn="ctr">
                        <a:lnSpc>
                          <a:spcPct val="115000"/>
                        </a:lnSpc>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Từ in đậm phù hợp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600" b="1">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Dự đoán tên gọi của thành phần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41865">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Ôi chào</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Dùng để bộc lộ cảm xúc của người nói.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cảm thán</a:t>
                      </a:r>
                      <a:endParaRPr lang="en-GB"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056">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Này</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tạo lập hoặc duy trì quan hệ giao tiếp</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gọi đáp</a:t>
                      </a:r>
                      <a:endParaRPr lang="en-GB"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7609">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Hình như</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biểu thị cách nhìn nhận đánh giá của người nói</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tình thái</a:t>
                      </a:r>
                      <a:endParaRPr lang="en-GB"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32439">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Như đã giải thích ở bên </a:t>
                      </a:r>
                      <a:r>
                        <a:rPr lang="vi-VN" sz="3600" b="1" smtClean="0">
                          <a:effectLst/>
                          <a:latin typeface="Times New Roman" panose="02020603050405020304" pitchFamily="18" charset="0"/>
                          <a:ea typeface="Calibri" panose="020F0502020204030204" pitchFamily="34" charset="0"/>
                          <a:cs typeface="Times New Roman" panose="02020603050405020304" pitchFamily="18" charset="0"/>
                        </a:rPr>
                        <a:t>trên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chuyển tiếp ý giữa các câu, đoạn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chuyển tiếp</a:t>
                      </a:r>
                      <a:endParaRPr lang="en-GB"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6400">
                <a:tc>
                  <a:txBody>
                    <a:bodyPr/>
                    <a:lstStyle/>
                    <a:p>
                      <a:pPr algn="ctr">
                        <a:lnSpc>
                          <a:spcPct val="115000"/>
                        </a:lnSpc>
                        <a:spcAft>
                          <a:spcPts val="0"/>
                        </a:spcAft>
                      </a:pPr>
                      <a:r>
                        <a:rPr lang="vi-VN" sz="3600" b="1">
                          <a:effectLst/>
                          <a:latin typeface="Times New Roman" panose="02020603050405020304" pitchFamily="18" charset="0"/>
                          <a:ea typeface="Calibri" panose="020F0502020204030204" pitchFamily="34" charset="0"/>
                          <a:cs typeface="Times New Roman" panose="02020603050405020304" pitchFamily="18" charset="0"/>
                        </a:rPr>
                        <a:t>một buổi mai đầy sương thu và gió lạnh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Dùng để giải thích, bổ sung thêm th</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600">
                          <a:ln>
                            <a:noFill/>
                          </a:ln>
                          <a:solidFill>
                            <a:srgbClr val="000000"/>
                          </a:solidFill>
                          <a:effectLst>
                            <a:outerShdw blurRad="38100" dist="19050" dir="2700000" algn="tl">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ng tin</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 phần phụ chú</a:t>
                      </a:r>
                      <a:endParaRPr lang="en-GB" sz="36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932" marR="34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960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sp>
      <p:sp>
        <p:nvSpPr>
          <p:cNvPr id="8" name="Freeform 8"/>
          <p:cNvSpPr/>
          <p:nvPr/>
        </p:nvSpPr>
        <p:spPr>
          <a:xfrm>
            <a:off x="15206608" y="1457486"/>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sp>
      <p:sp>
        <p:nvSpPr>
          <p:cNvPr id="11" name="Freeform 11"/>
          <p:cNvSpPr/>
          <p:nvPr/>
        </p:nvSpPr>
        <p:spPr>
          <a:xfrm>
            <a:off x="2354119" y="1597684"/>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sp>
      <p:sp>
        <p:nvSpPr>
          <p:cNvPr id="12" name="Freeform 12"/>
          <p:cNvSpPr/>
          <p:nvPr/>
        </p:nvSpPr>
        <p:spPr>
          <a:xfrm>
            <a:off x="4724400" y="2906438"/>
            <a:ext cx="9804940" cy="4513473"/>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3" name="TextBox 13"/>
          <p:cNvSpPr txBox="1"/>
          <p:nvPr/>
        </p:nvSpPr>
        <p:spPr>
          <a:xfrm>
            <a:off x="4097294" y="3365723"/>
            <a:ext cx="10770680" cy="3693319"/>
          </a:xfrm>
          <a:prstGeom prst="rect">
            <a:avLst/>
          </a:prstGeom>
        </p:spPr>
        <p:txBody>
          <a:bodyPr lIns="0" tIns="0" rIns="0" bIns="0" rtlCol="0" anchor="t">
            <a:spAutoFit/>
          </a:bodyPr>
          <a:lstStyle/>
          <a:p>
            <a:pPr algn="ct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2</a:t>
            </a:r>
          </a:p>
          <a:p>
            <a:pPr algn="ct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HÌNH </a:t>
            </a: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THÀNH </a:t>
            </a:r>
            <a:endPar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a:p>
            <a:pPr algn="ctr"/>
            <a:r>
              <a:rPr lang="vi-VN" sz="8000" b="1" smtClean="0">
                <a:effectLst>
                  <a:glow rad="101600">
                    <a:schemeClr val="accent2">
                      <a:satMod val="175000"/>
                      <a:alpha val="40000"/>
                    </a:schemeClr>
                  </a:glow>
                </a:effectLst>
                <a:latin typeface="Times New Roman" panose="02020603050405020304" pitchFamily="18" charset="0"/>
                <a:cs typeface="Times New Roman" panose="02020603050405020304" pitchFamily="18" charset="0"/>
              </a:rPr>
              <a:t>KIẾN </a:t>
            </a:r>
            <a:r>
              <a:rPr lang="vi-VN" sz="8000" b="1">
                <a:effectLst>
                  <a:glow rad="101600">
                    <a:schemeClr val="accent2">
                      <a:satMod val="175000"/>
                      <a:alpha val="40000"/>
                    </a:schemeClr>
                  </a:glow>
                </a:effectLst>
                <a:latin typeface="Times New Roman" panose="02020603050405020304" pitchFamily="18" charset="0"/>
                <a:cs typeface="Times New Roman" panose="02020603050405020304" pitchFamily="18" charset="0"/>
              </a:rPr>
              <a:t>THỨC</a:t>
            </a:r>
            <a:endParaRPr lang="en-GB" sz="8000">
              <a:effectLst>
                <a:glow rad="1016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24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barn(inVertical)">
                                      <p:cBhvr>
                                        <p:cTn id="13"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209800" y="1542847"/>
            <a:ext cx="13563599" cy="7715453"/>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5667700" y="5806310"/>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6231203" y="8018625"/>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sp>
        <p:nvSpPr>
          <p:cNvPr id="14" name="TextBox 14"/>
          <p:cNvSpPr txBox="1"/>
          <p:nvPr/>
        </p:nvSpPr>
        <p:spPr>
          <a:xfrm>
            <a:off x="5524174" y="-70147"/>
            <a:ext cx="7257141" cy="1421095"/>
          </a:xfrm>
          <a:prstGeom prst="rect">
            <a:avLst/>
          </a:prstGeom>
        </p:spPr>
        <p:txBody>
          <a:bodyPr lIns="0" tIns="0" rIns="0" bIns="0" rtlCol="0" anchor="t">
            <a:spAutoFit/>
          </a:bodyPr>
          <a:lstStyle/>
          <a:p>
            <a:pPr algn="ctr">
              <a:lnSpc>
                <a:spcPts val="12858"/>
              </a:lnSpc>
            </a:pPr>
            <a:r>
              <a:rPr lang="de-DE" sz="60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I. </a:t>
            </a:r>
            <a:r>
              <a:rPr lang="vi-VN" sz="60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LÍ THUYẾT</a:t>
            </a:r>
            <a:endParaRPr lang="en-US" sz="6000">
              <a:solidFill>
                <a:srgbClr val="000000"/>
              </a:solidFill>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489056046"/>
              </p:ext>
            </p:extLst>
          </p:nvPr>
        </p:nvGraphicFramePr>
        <p:xfrm>
          <a:off x="2637624" y="1978842"/>
          <a:ext cx="12643030" cy="6798118"/>
        </p:xfrm>
        <a:graphic>
          <a:graphicData uri="http://schemas.openxmlformats.org/drawingml/2006/table">
            <a:tbl>
              <a:tblPr firstRow="1" firstCol="1" bandRow="1">
                <a:effectLst>
                  <a:outerShdw blurRad="50800" dist="38100" algn="l" rotWithShape="0">
                    <a:prstClr val="black">
                      <a:alpha val="40000"/>
                    </a:prstClr>
                  </a:outerShdw>
                </a:effectLst>
              </a:tblPr>
              <a:tblGrid>
                <a:gridCol w="4114799"/>
                <a:gridCol w="1967522"/>
                <a:gridCol w="3061678"/>
                <a:gridCol w="3499031"/>
              </a:tblGrid>
              <a:tr h="1536350">
                <a:tc>
                  <a:txBody>
                    <a:bodyPr/>
                    <a:lstStyle/>
                    <a:p>
                      <a:pPr algn="ctr">
                        <a:lnSpc>
                          <a:spcPct val="115000"/>
                        </a:lnSpc>
                        <a:spcAft>
                          <a:spcPts val="0"/>
                        </a:spcAft>
                      </a:pPr>
                      <a:r>
                        <a:rPr lang="vi-VN" sz="4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166">
                <a:tc>
                  <a:txBody>
                    <a:bodyPr/>
                    <a:lstStyle/>
                    <a:p>
                      <a:pP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TP gọi-  đáp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166">
                <a:tc>
                  <a:txBody>
                    <a:bodyPr/>
                    <a:lstStyle/>
                    <a:p>
                      <a:pP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TP cảm thán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166">
                <a:tc>
                  <a:txBody>
                    <a:bodyPr/>
                    <a:lstStyle/>
                    <a:p>
                      <a:pP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TP tình thái</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166">
                <a:tc>
                  <a:txBody>
                    <a:bodyPr/>
                    <a:lstStyle/>
                    <a:p>
                      <a:pP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TP chuyển tiếp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1166">
                <a:tc>
                  <a:txBody>
                    <a:bodyPr/>
                    <a:lstStyle/>
                    <a:p>
                      <a:pP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TP phụ chú</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924" marR="61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855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743200" y="559052"/>
            <a:ext cx="13014469" cy="5264107"/>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graphicFrame>
        <p:nvGraphicFramePr>
          <p:cNvPr id="15" name="Table 14"/>
          <p:cNvGraphicFramePr>
            <a:graphicFrameLocks noGrp="1"/>
          </p:cNvGraphicFramePr>
          <p:nvPr>
            <p:extLst>
              <p:ext uri="{D42A27DB-BD31-4B8C-83A1-F6EECF244321}">
                <p14:modId xmlns:p14="http://schemas.microsoft.com/office/powerpoint/2010/main" val="560243618"/>
              </p:ext>
            </p:extLst>
          </p:nvPr>
        </p:nvGraphicFramePr>
        <p:xfrm>
          <a:off x="3205184" y="935611"/>
          <a:ext cx="12090500" cy="4206240"/>
        </p:xfrm>
        <a:graphic>
          <a:graphicData uri="http://schemas.openxmlformats.org/drawingml/2006/table">
            <a:tbl>
              <a:tblPr firstRow="1" firstCol="1" bandRow="1">
                <a:effectLst>
                  <a:outerShdw blurRad="50800" dist="38100" algn="l" rotWithShape="0">
                    <a:prstClr val="black">
                      <a:alpha val="40000"/>
                    </a:prstClr>
                  </a:outerShdw>
                </a:effectLst>
              </a:tblPr>
              <a:tblGrid>
                <a:gridCol w="1824016"/>
                <a:gridCol w="2286000"/>
                <a:gridCol w="3776251"/>
                <a:gridCol w="4204233"/>
              </a:tblGrid>
              <a:tr h="321197">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hiện/cách biểu hiện</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397">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TP gọi-  đáp</a:t>
                      </a:r>
                      <a:endParaRPr lang="en-GB" sz="4000" b="1">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Thường đứng đầu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Dùng để tạo lập hoặc duy trì quan hệ giao tiếp.</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Này, ơi, dạ, vâng, thưa ông,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2" name="Freeform 2"/>
          <p:cNvSpPr/>
          <p:nvPr/>
        </p:nvSpPr>
        <p:spPr>
          <a:xfrm>
            <a:off x="-168291" y="7990518"/>
            <a:ext cx="19907217" cy="8037539"/>
          </a:xfrm>
          <a:custGeom>
            <a:avLst/>
            <a:gdLst/>
            <a:ahLst/>
            <a:cxnLst/>
            <a:rect l="l" t="t" r="r" b="b"/>
            <a:pathLst>
              <a:path w="19907217" h="8037539">
                <a:moveTo>
                  <a:pt x="0" y="0"/>
                </a:moveTo>
                <a:lnTo>
                  <a:pt x="19907217" y="0"/>
                </a:lnTo>
                <a:lnTo>
                  <a:pt x="19907217" y="8037539"/>
                </a:lnTo>
                <a:lnTo>
                  <a:pt x="0" y="8037539"/>
                </a:lnTo>
                <a:lnTo>
                  <a:pt x="0" y="0"/>
                </a:lnTo>
                <a:close/>
              </a:path>
            </a:pathLst>
          </a:custGeom>
          <a:blipFill>
            <a:blip r:embed="rId2"/>
            <a:stretch>
              <a:fillRect/>
            </a:stretch>
          </a:blipFill>
        </p:spPr>
      </p:sp>
      <p:sp>
        <p:nvSpPr>
          <p:cNvPr id="3" name="Freeform 3"/>
          <p:cNvSpPr/>
          <p:nvPr/>
        </p:nvSpPr>
        <p:spPr>
          <a:xfrm>
            <a:off x="-168291" y="7506446"/>
            <a:ext cx="2037584" cy="4168969"/>
          </a:xfrm>
          <a:custGeom>
            <a:avLst/>
            <a:gdLst/>
            <a:ahLst/>
            <a:cxnLst/>
            <a:rect l="l" t="t" r="r" b="b"/>
            <a:pathLst>
              <a:path w="2037584" h="4168969">
                <a:moveTo>
                  <a:pt x="0" y="0"/>
                </a:moveTo>
                <a:lnTo>
                  <a:pt x="2037583" y="0"/>
                </a:lnTo>
                <a:lnTo>
                  <a:pt x="2037583" y="4168969"/>
                </a:lnTo>
                <a:lnTo>
                  <a:pt x="0" y="4168969"/>
                </a:lnTo>
                <a:lnTo>
                  <a:pt x="0" y="0"/>
                </a:lnTo>
                <a:close/>
              </a:path>
            </a:pathLst>
          </a:custGeom>
          <a:blipFill>
            <a:blip r:embed="rId3"/>
            <a:stretch>
              <a:fillRect/>
            </a:stretch>
          </a:blipFill>
        </p:spPr>
      </p:sp>
      <p:sp>
        <p:nvSpPr>
          <p:cNvPr id="4" name="Freeform 4"/>
          <p:cNvSpPr/>
          <p:nvPr/>
        </p:nvSpPr>
        <p:spPr>
          <a:xfrm flipH="1">
            <a:off x="11775800" y="-193694"/>
            <a:ext cx="8358235" cy="4597029"/>
          </a:xfrm>
          <a:custGeom>
            <a:avLst/>
            <a:gdLst/>
            <a:ahLst/>
            <a:cxnLst/>
            <a:rect l="l" t="t" r="r" b="b"/>
            <a:pathLst>
              <a:path w="8358235" h="4597029">
                <a:moveTo>
                  <a:pt x="8358234" y="0"/>
                </a:moveTo>
                <a:lnTo>
                  <a:pt x="0" y="0"/>
                </a:lnTo>
                <a:lnTo>
                  <a:pt x="0" y="4597029"/>
                </a:lnTo>
                <a:lnTo>
                  <a:pt x="8358234" y="4597029"/>
                </a:lnTo>
                <a:lnTo>
                  <a:pt x="8358234" y="0"/>
                </a:lnTo>
                <a:close/>
              </a:path>
            </a:pathLst>
          </a:custGeom>
          <a:blipFill>
            <a:blip r:embed="rId4"/>
            <a:stretch>
              <a:fillRect/>
            </a:stretch>
          </a:blipFill>
        </p:spPr>
      </p:sp>
      <p:sp>
        <p:nvSpPr>
          <p:cNvPr id="5" name="Freeform 5"/>
          <p:cNvSpPr/>
          <p:nvPr/>
        </p:nvSpPr>
        <p:spPr>
          <a:xfrm>
            <a:off x="14622706" y="2453652"/>
            <a:ext cx="6286337" cy="8229600"/>
          </a:xfrm>
          <a:custGeom>
            <a:avLst/>
            <a:gdLst/>
            <a:ahLst/>
            <a:cxnLst/>
            <a:rect l="l" t="t" r="r" b="b"/>
            <a:pathLst>
              <a:path w="6286337" h="8229600">
                <a:moveTo>
                  <a:pt x="0" y="0"/>
                </a:moveTo>
                <a:lnTo>
                  <a:pt x="6286337" y="0"/>
                </a:lnTo>
                <a:lnTo>
                  <a:pt x="6286337" y="8229600"/>
                </a:lnTo>
                <a:lnTo>
                  <a:pt x="0" y="8229600"/>
                </a:lnTo>
                <a:lnTo>
                  <a:pt x="0" y="0"/>
                </a:lnTo>
                <a:close/>
              </a:path>
            </a:pathLst>
          </a:custGeom>
          <a:blipFill>
            <a:blip r:embed="rId5"/>
            <a:stretch>
              <a:fillRect/>
            </a:stretch>
          </a:blipFill>
        </p:spPr>
      </p:sp>
      <p:sp>
        <p:nvSpPr>
          <p:cNvPr id="6" name="Freeform 6"/>
          <p:cNvSpPr/>
          <p:nvPr/>
        </p:nvSpPr>
        <p:spPr>
          <a:xfrm>
            <a:off x="-2842805" y="1755959"/>
            <a:ext cx="8358235" cy="4597029"/>
          </a:xfrm>
          <a:custGeom>
            <a:avLst/>
            <a:gdLst/>
            <a:ahLst/>
            <a:cxnLst/>
            <a:rect l="l" t="t" r="r" b="b"/>
            <a:pathLst>
              <a:path w="8358235" h="4597029">
                <a:moveTo>
                  <a:pt x="0" y="0"/>
                </a:moveTo>
                <a:lnTo>
                  <a:pt x="8358234" y="0"/>
                </a:lnTo>
                <a:lnTo>
                  <a:pt x="8358234" y="4597029"/>
                </a:lnTo>
                <a:lnTo>
                  <a:pt x="0" y="4597029"/>
                </a:lnTo>
                <a:lnTo>
                  <a:pt x="0" y="0"/>
                </a:lnTo>
                <a:close/>
              </a:path>
            </a:pathLst>
          </a:custGeom>
          <a:blipFill>
            <a:blip r:embed="rId4"/>
            <a:stretch>
              <a:fillRect/>
            </a:stretch>
          </a:blipFill>
        </p:spPr>
      </p:sp>
      <p:sp>
        <p:nvSpPr>
          <p:cNvPr id="7" name="Freeform 7"/>
          <p:cNvSpPr/>
          <p:nvPr/>
        </p:nvSpPr>
        <p:spPr>
          <a:xfrm>
            <a:off x="2820988" y="428025"/>
            <a:ext cx="13014469" cy="6086258"/>
          </a:xfrm>
          <a:custGeom>
            <a:avLst/>
            <a:gdLst/>
            <a:ahLst/>
            <a:cxnLst/>
            <a:rect l="l" t="t" r="r" b="b"/>
            <a:pathLst>
              <a:path w="13014469" h="5264107">
                <a:moveTo>
                  <a:pt x="0" y="0"/>
                </a:moveTo>
                <a:lnTo>
                  <a:pt x="13014470" y="0"/>
                </a:lnTo>
                <a:lnTo>
                  <a:pt x="13014470" y="5264107"/>
                </a:lnTo>
                <a:lnTo>
                  <a:pt x="0" y="526410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a:off x="688478" y="8229600"/>
            <a:ext cx="2727731" cy="4114800"/>
          </a:xfrm>
          <a:custGeom>
            <a:avLst/>
            <a:gdLst/>
            <a:ahLst/>
            <a:cxnLst/>
            <a:rect l="l" t="t" r="r" b="b"/>
            <a:pathLst>
              <a:path w="2727731" h="4114800">
                <a:moveTo>
                  <a:pt x="0" y="0"/>
                </a:moveTo>
                <a:lnTo>
                  <a:pt x="2727730" y="0"/>
                </a:lnTo>
                <a:lnTo>
                  <a:pt x="272773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flipH="1">
            <a:off x="15221716" y="8598767"/>
            <a:ext cx="2037584" cy="4168969"/>
          </a:xfrm>
          <a:custGeom>
            <a:avLst/>
            <a:gdLst/>
            <a:ahLst/>
            <a:cxnLst/>
            <a:rect l="l" t="t" r="r" b="b"/>
            <a:pathLst>
              <a:path w="2037584" h="4168969">
                <a:moveTo>
                  <a:pt x="2037584" y="0"/>
                </a:moveTo>
                <a:lnTo>
                  <a:pt x="0" y="0"/>
                </a:lnTo>
                <a:lnTo>
                  <a:pt x="0" y="4168969"/>
                </a:lnTo>
                <a:lnTo>
                  <a:pt x="2037584" y="4168969"/>
                </a:lnTo>
                <a:lnTo>
                  <a:pt x="2037584" y="0"/>
                </a:lnTo>
                <a:close/>
              </a:path>
            </a:pathLst>
          </a:custGeom>
          <a:blipFill>
            <a:blip r:embed="rId3"/>
            <a:stretch>
              <a:fillRect/>
            </a:stretch>
          </a:blipFill>
        </p:spPr>
      </p:sp>
      <p:sp>
        <p:nvSpPr>
          <p:cNvPr id="10" name="Freeform 10"/>
          <p:cNvSpPr/>
          <p:nvPr/>
        </p:nvSpPr>
        <p:spPr>
          <a:xfrm>
            <a:off x="12117527" y="6744681"/>
            <a:ext cx="3104190" cy="4608701"/>
          </a:xfrm>
          <a:custGeom>
            <a:avLst/>
            <a:gdLst/>
            <a:ahLst/>
            <a:cxnLst/>
            <a:rect l="l" t="t" r="r" b="b"/>
            <a:pathLst>
              <a:path w="3104190" h="4608701">
                <a:moveTo>
                  <a:pt x="0" y="0"/>
                </a:moveTo>
                <a:lnTo>
                  <a:pt x="3104189" y="0"/>
                </a:lnTo>
                <a:lnTo>
                  <a:pt x="3104189" y="4608701"/>
                </a:lnTo>
                <a:lnTo>
                  <a:pt x="0" y="4608701"/>
                </a:lnTo>
                <a:lnTo>
                  <a:pt x="0" y="0"/>
                </a:lnTo>
                <a:close/>
              </a:path>
            </a:pathLst>
          </a:custGeom>
          <a:blipFill>
            <a:blip r:embed="rId10"/>
            <a:stretch>
              <a:fillRect r="-221901"/>
            </a:stretch>
          </a:blipFill>
        </p:spPr>
      </p:sp>
      <p:sp>
        <p:nvSpPr>
          <p:cNvPr id="11" name="Freeform 11"/>
          <p:cNvSpPr/>
          <p:nvPr/>
        </p:nvSpPr>
        <p:spPr>
          <a:xfrm>
            <a:off x="13512777" y="8404884"/>
            <a:ext cx="2727731" cy="4114800"/>
          </a:xfrm>
          <a:custGeom>
            <a:avLst/>
            <a:gdLst/>
            <a:ahLst/>
            <a:cxnLst/>
            <a:rect l="l" t="t" r="r" b="b"/>
            <a:pathLst>
              <a:path w="2727731" h="4114800">
                <a:moveTo>
                  <a:pt x="0" y="0"/>
                </a:moveTo>
                <a:lnTo>
                  <a:pt x="2727731" y="0"/>
                </a:lnTo>
                <a:lnTo>
                  <a:pt x="2727731"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366243">
            <a:off x="-255389" y="1850710"/>
            <a:ext cx="1887733" cy="1980572"/>
          </a:xfrm>
          <a:custGeom>
            <a:avLst/>
            <a:gdLst/>
            <a:ahLst/>
            <a:cxnLst/>
            <a:rect l="l" t="t" r="r" b="b"/>
            <a:pathLst>
              <a:path w="1887733" h="1980572">
                <a:moveTo>
                  <a:pt x="0" y="0"/>
                </a:moveTo>
                <a:lnTo>
                  <a:pt x="1887733" y="0"/>
                </a:lnTo>
                <a:lnTo>
                  <a:pt x="1887733" y="1980572"/>
                </a:lnTo>
                <a:lnTo>
                  <a:pt x="0" y="1980572"/>
                </a:lnTo>
                <a:lnTo>
                  <a:pt x="0" y="0"/>
                </a:lnTo>
                <a:close/>
              </a:path>
            </a:pathLst>
          </a:custGeom>
          <a:blipFill>
            <a:blip r:embed="rId13"/>
            <a:stretch>
              <a:fillRect/>
            </a:stretch>
          </a:blipFill>
        </p:spPr>
      </p:sp>
      <p:graphicFrame>
        <p:nvGraphicFramePr>
          <p:cNvPr id="13" name="Table 12"/>
          <p:cNvGraphicFramePr>
            <a:graphicFrameLocks noGrp="1"/>
          </p:cNvGraphicFramePr>
          <p:nvPr>
            <p:extLst>
              <p:ext uri="{D42A27DB-BD31-4B8C-83A1-F6EECF244321}">
                <p14:modId xmlns:p14="http://schemas.microsoft.com/office/powerpoint/2010/main" val="65754111"/>
              </p:ext>
            </p:extLst>
          </p:nvPr>
        </p:nvGraphicFramePr>
        <p:xfrm>
          <a:off x="3174455" y="1003440"/>
          <a:ext cx="12307534" cy="4907280"/>
        </p:xfrm>
        <a:graphic>
          <a:graphicData uri="http://schemas.openxmlformats.org/drawingml/2006/table">
            <a:tbl>
              <a:tblPr firstRow="1" firstCol="1" bandRow="1">
                <a:effectLst>
                  <a:outerShdw blurRad="50800" dist="38100" algn="l" rotWithShape="0">
                    <a:prstClr val="black">
                      <a:alpha val="40000"/>
                    </a:prstClr>
                  </a:outerShdw>
                </a:effectLst>
              </a:tblPr>
              <a:tblGrid>
                <a:gridCol w="2511792"/>
                <a:gridCol w="1642341"/>
                <a:gridCol w="3733800"/>
                <a:gridCol w="4419601"/>
              </a:tblGrid>
              <a:tr h="321197">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TP biệt lập</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Vị trí</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Chức năng</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Các từ ngữ biểu hiện/cách biểu hiện</a:t>
                      </a:r>
                      <a:endParaRPr lang="en-GB" sz="4000">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8394">
                <a:tc>
                  <a:txBody>
                    <a:bodyPr/>
                    <a:lstStyle/>
                    <a:p>
                      <a:pPr algn="ctr">
                        <a:lnSpc>
                          <a:spcPct val="115000"/>
                        </a:lnSpc>
                        <a:spcAft>
                          <a:spcPts val="0"/>
                        </a:spcAft>
                      </a:pPr>
                      <a:endPar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4000" b="1" smtClean="0">
                          <a:effectLst/>
                          <a:latin typeface="Times New Roman" panose="02020603050405020304" pitchFamily="18" charset="0"/>
                          <a:ea typeface="Times New Roman" panose="02020603050405020304" pitchFamily="18" charset="0"/>
                          <a:cs typeface="Times New Roman" panose="02020603050405020304" pitchFamily="18" charset="0"/>
                        </a:rPr>
                        <a:t>TP </a:t>
                      </a:r>
                      <a:r>
                        <a:rPr lang="vi-VN" sz="4000" b="1">
                          <a:effectLst/>
                          <a:latin typeface="Times New Roman" panose="02020603050405020304" pitchFamily="18" charset="0"/>
                          <a:ea typeface="Times New Roman" panose="02020603050405020304" pitchFamily="18" charset="0"/>
                          <a:cs typeface="Times New Roman" panose="02020603050405020304" pitchFamily="18" charset="0"/>
                        </a:rPr>
                        <a:t>cảm thán</a:t>
                      </a:r>
                      <a:endParaRPr lang="en-GB" sz="4000" b="1">
                        <a:effectLst/>
                        <a:latin typeface="Arial" panose="020B0604020202020204" pitchFamily="34"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Thường đứng đầu câu</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dùng để bộc lộ cảm xúc (vui, buồn, tức giận, ngạc nhiên...) của người nói.</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các từ, tổ hợp từ có ý nghĩa cảm thán: </a:t>
                      </a:r>
                      <a:r>
                        <a:rPr lang="vi-VN" sz="4000" i="1">
                          <a:effectLst/>
                          <a:latin typeface="Times New Roman" panose="02020603050405020304" pitchFamily="18" charset="0"/>
                          <a:ea typeface="Times New Roman" panose="02020603050405020304" pitchFamily="18" charset="0"/>
                          <a:cs typeface="Times New Roman" panose="02020603050405020304" pitchFamily="18" charset="0"/>
                        </a:rPr>
                        <a:t>a, ô, ồ, ô hay, ơ, ơ kìa, trời ơi, chao ôi, ...</a:t>
                      </a:r>
                      <a:endParaRPr lang="en-GB" sz="4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8565" marR="285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2591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1924</Words>
  <Application>Microsoft Office PowerPoint</Application>
  <PresentationFormat>Custom</PresentationFormat>
  <Paragraphs>240</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MS Mincho</vt:lpstr>
      <vt:lpstr>Times New Roman</vt:lpstr>
      <vt:lpstr>เอฟซี แคนดี้</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Green Cute Playful Group Project Presentation </dc:title>
  <cp:lastModifiedBy>asus PC</cp:lastModifiedBy>
  <cp:revision>43</cp:revision>
  <dcterms:created xsi:type="dcterms:W3CDTF">2006-08-16T00:00:00Z</dcterms:created>
  <dcterms:modified xsi:type="dcterms:W3CDTF">2024-02-05T09:16:10Z</dcterms:modified>
  <dc:identifier>DAF7h53FKUQ</dc:identifier>
</cp:coreProperties>
</file>