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90" r:id="rId3"/>
    <p:sldId id="258" r:id="rId4"/>
    <p:sldId id="302" r:id="rId5"/>
    <p:sldId id="259" r:id="rId6"/>
    <p:sldId id="304" r:id="rId7"/>
    <p:sldId id="303" r:id="rId8"/>
    <p:sldId id="305" r:id="rId9"/>
    <p:sldId id="337" r:id="rId10"/>
    <p:sldId id="306" r:id="rId11"/>
    <p:sldId id="307" r:id="rId12"/>
    <p:sldId id="308" r:id="rId13"/>
    <p:sldId id="309" r:id="rId14"/>
    <p:sldId id="310" r:id="rId15"/>
    <p:sldId id="311" r:id="rId16"/>
    <p:sldId id="329" r:id="rId17"/>
    <p:sldId id="330" r:id="rId18"/>
    <p:sldId id="313" r:id="rId19"/>
    <p:sldId id="331" r:id="rId20"/>
    <p:sldId id="315" r:id="rId21"/>
    <p:sldId id="332" r:id="rId22"/>
    <p:sldId id="317" r:id="rId23"/>
    <p:sldId id="318" r:id="rId24"/>
    <p:sldId id="333" r:id="rId25"/>
    <p:sldId id="334" r:id="rId26"/>
    <p:sldId id="320" r:id="rId27"/>
    <p:sldId id="319" r:id="rId28"/>
    <p:sldId id="321" r:id="rId29"/>
    <p:sldId id="322" r:id="rId30"/>
    <p:sldId id="267" r:id="rId31"/>
    <p:sldId id="268" r:id="rId32"/>
    <p:sldId id="271" r:id="rId33"/>
    <p:sldId id="335" r:id="rId34"/>
    <p:sldId id="323" r:id="rId35"/>
    <p:sldId id="269" r:id="rId36"/>
    <p:sldId id="324" r:id="rId37"/>
    <p:sldId id="270" r:id="rId38"/>
    <p:sldId id="326" r:id="rId39"/>
    <p:sldId id="325" r:id="rId40"/>
    <p:sldId id="282" r:id="rId41"/>
    <p:sldId id="327" r:id="rId42"/>
    <p:sldId id="336" r:id="rId43"/>
    <p:sldId id="299" r:id="rId44"/>
    <p:sldId id="256" r:id="rId45"/>
  </p:sldIdLst>
  <p:sldSz cx="10693400" cy="75565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6" d="100"/>
          <a:sy n="76" d="100"/>
        </p:scale>
        <p:origin x="127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1.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1.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3.sv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gi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3.sv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3.sv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svg"/></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1.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975072" y="2209049"/>
            <a:ext cx="6111399" cy="479952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5100" y="76582"/>
            <a:ext cx="4956941" cy="7144895"/>
          </a:xfrm>
          <a:prstGeom prst="rect">
            <a:avLst/>
          </a:prstGeom>
        </p:spPr>
      </p:pic>
      <p:pic>
        <p:nvPicPr>
          <p:cNvPr id="9"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737100" y="164126"/>
            <a:ext cx="5734008" cy="7392374"/>
          </a:xfrm>
          <a:prstGeom prst="rect">
            <a:avLst/>
          </a:prstGeom>
        </p:spPr>
      </p:pic>
      <p:sp>
        <p:nvSpPr>
          <p:cNvPr id="10" name="Rectangle 9"/>
          <p:cNvSpPr/>
          <p:nvPr/>
        </p:nvSpPr>
        <p:spPr>
          <a:xfrm>
            <a:off x="427207" y="1187450"/>
            <a:ext cx="4047787" cy="4647426"/>
          </a:xfrm>
          <a:prstGeom prst="rect">
            <a:avLst/>
          </a:prstGeom>
          <a:noFill/>
        </p:spPr>
        <p:txBody>
          <a:bodyPr wrap="square" lIns="91440" tIns="45720" rIns="91440" bIns="45720">
            <a:spAutoFit/>
          </a:bodyPr>
          <a:lstStyle/>
          <a:p>
            <a:pPr algn="ctr"/>
            <a:r>
              <a:rPr lang="vi-VN" sz="6600" b="1">
                <a:effectLst>
                  <a:glow rad="101600">
                    <a:schemeClr val="accent2">
                      <a:satMod val="175000"/>
                      <a:alpha val="40000"/>
                    </a:schemeClr>
                  </a:glow>
                </a:effectLst>
                <a:latin typeface="+mj-lt"/>
              </a:rPr>
              <a:t>Chiều sâu của truyện</a:t>
            </a:r>
            <a:r>
              <a:rPr lang="vi-VN" sz="6600" b="1" i="1">
                <a:effectLst>
                  <a:glow rad="101600">
                    <a:schemeClr val="accent2">
                      <a:satMod val="175000"/>
                      <a:alpha val="40000"/>
                    </a:schemeClr>
                  </a:glow>
                </a:effectLst>
                <a:latin typeface="+mj-lt"/>
              </a:rPr>
              <a:t> Lão Hạc </a:t>
            </a:r>
            <a:endParaRPr lang="en-GB" sz="6600">
              <a:effectLst>
                <a:glow rad="101600">
                  <a:schemeClr val="accent2">
                    <a:satMod val="175000"/>
                    <a:alpha val="40000"/>
                  </a:schemeClr>
                </a:glow>
              </a:effectLst>
              <a:latin typeface="+mj-lt"/>
            </a:endParaRPr>
          </a:p>
          <a:p>
            <a:pPr algn="r"/>
            <a:r>
              <a:rPr lang="vi-VN" sz="5400" b="1">
                <a:effectLst>
                  <a:glow rad="101600">
                    <a:schemeClr val="accent2">
                      <a:satMod val="175000"/>
                      <a:alpha val="40000"/>
                    </a:schemeClr>
                  </a:glow>
                </a:effectLst>
                <a:latin typeface="+mj-lt"/>
              </a:rPr>
              <a:t>                                                                                                        </a:t>
            </a:r>
            <a:r>
              <a:rPr lang="vi-VN" sz="4400" b="1" smtClean="0">
                <a:effectLst>
                  <a:glow rad="101600">
                    <a:schemeClr val="accent2">
                      <a:satMod val="175000"/>
                      <a:alpha val="40000"/>
                    </a:schemeClr>
                  </a:glow>
                </a:effectLst>
                <a:latin typeface="+mj-lt"/>
              </a:rPr>
              <a:t>Văn Giá</a:t>
            </a:r>
            <a:endParaRPr lang="en-GB" sz="4400">
              <a:effectLst>
                <a:glow rad="101600">
                  <a:schemeClr val="accent2">
                    <a:satMod val="175000"/>
                    <a:alpha val="40000"/>
                  </a:schemeClr>
                </a:glo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20650"/>
            <a:ext cx="8297879" cy="7301239"/>
          </a:xfrm>
          <a:prstGeom prst="rect">
            <a:avLst/>
          </a:prstGeom>
        </p:spPr>
      </p:pic>
      <p:sp>
        <p:nvSpPr>
          <p:cNvPr id="4" name="Rectangle 3"/>
          <p:cNvSpPr/>
          <p:nvPr/>
        </p:nvSpPr>
        <p:spPr>
          <a:xfrm>
            <a:off x="2788725" y="205735"/>
            <a:ext cx="7904675" cy="1077218"/>
          </a:xfrm>
          <a:prstGeom prst="rect">
            <a:avLst/>
          </a:prstGeom>
        </p:spPr>
        <p:txBody>
          <a:bodyPr wrap="square">
            <a:spAutoFit/>
          </a:bodyPr>
          <a:lstStyle/>
          <a:p>
            <a:pPr algn="ctr"/>
            <a:r>
              <a:rPr lang="vi-VN" sz="3200" b="1">
                <a:latin typeface="+mj-lt"/>
              </a:rPr>
              <a:t>Luận đề: </a:t>
            </a:r>
            <a:r>
              <a:rPr lang="vi-VN" sz="3200">
                <a:latin typeface="+mj-lt"/>
              </a:rPr>
              <a:t>Giá trị tiềm ẩn về tư tưởng và nghệ thuật của truyện </a:t>
            </a:r>
            <a:r>
              <a:rPr lang="vi-VN" sz="3200" i="1">
                <a:latin typeface="+mj-lt"/>
              </a:rPr>
              <a:t>Lão Hạc</a:t>
            </a:r>
            <a:endParaRPr lang="en-GB" sz="3200">
              <a:solidFill>
                <a:prstClr val="black"/>
              </a:solidFill>
              <a:latin typeface="+mj-lt"/>
            </a:endParaRPr>
          </a:p>
        </p:txBody>
      </p:sp>
      <p:sp>
        <p:nvSpPr>
          <p:cNvPr id="9" name="Rectangle 8"/>
          <p:cNvSpPr/>
          <p:nvPr/>
        </p:nvSpPr>
        <p:spPr>
          <a:xfrm>
            <a:off x="2458239" y="1526215"/>
            <a:ext cx="1593062" cy="1384995"/>
          </a:xfrm>
          <a:prstGeom prst="rect">
            <a:avLst/>
          </a:prstGeom>
          <a:ln>
            <a:solidFill>
              <a:schemeClr val="accent5">
                <a:lumMod val="75000"/>
              </a:schemeClr>
            </a:solidFill>
          </a:ln>
        </p:spPr>
        <p:txBody>
          <a:bodyPr wrap="square">
            <a:spAutoFit/>
          </a:bodyPr>
          <a:lstStyle/>
          <a:p>
            <a:pPr algn="ctr"/>
            <a:r>
              <a:rPr lang="vi-VN" sz="2800">
                <a:latin typeface="+mj-lt"/>
              </a:rPr>
              <a:t> </a:t>
            </a:r>
            <a:r>
              <a:rPr lang="vi-VN" sz="2800" b="1">
                <a:latin typeface="+mj-lt"/>
              </a:rPr>
              <a:t>Cơ sở xác định luận đề</a:t>
            </a:r>
            <a:endParaRPr lang="en-GB" sz="2800">
              <a:solidFill>
                <a:prstClr val="black"/>
              </a:solidFill>
              <a:latin typeface="+mj-lt"/>
            </a:endParaRPr>
          </a:p>
        </p:txBody>
      </p:sp>
      <p:sp>
        <p:nvSpPr>
          <p:cNvPr id="10" name="Rectangle 9"/>
          <p:cNvSpPr/>
          <p:nvPr/>
        </p:nvSpPr>
        <p:spPr>
          <a:xfrm>
            <a:off x="4888337" y="1529898"/>
            <a:ext cx="5679049" cy="1384995"/>
          </a:xfrm>
          <a:prstGeom prst="rect">
            <a:avLst/>
          </a:prstGeom>
          <a:ln>
            <a:solidFill>
              <a:srgbClr val="00B0F0"/>
            </a:solidFill>
          </a:ln>
        </p:spPr>
        <p:txBody>
          <a:bodyPr wrap="square">
            <a:spAutoFit/>
          </a:bodyPr>
          <a:lstStyle/>
          <a:p>
            <a:pPr algn="just">
              <a:tabLst>
                <a:tab pos="392430" algn="l"/>
              </a:tabLst>
            </a:pPr>
            <a:r>
              <a:rPr lang="vi-VN" sz="2800" b="1" i="1">
                <a:latin typeface="+mj-lt"/>
              </a:rPr>
              <a:t>Nhan đề của văn bản</a:t>
            </a:r>
            <a:r>
              <a:rPr lang="vi-VN" sz="2800">
                <a:latin typeface="+mj-lt"/>
              </a:rPr>
              <a:t>: nghĩa của từ </a:t>
            </a:r>
            <a:r>
              <a:rPr lang="vi-VN" sz="2800" i="1">
                <a:latin typeface="+mj-lt"/>
              </a:rPr>
              <a:t>“Chiều sâu”</a:t>
            </a:r>
            <a:r>
              <a:rPr lang="vi-VN" sz="2800">
                <a:latin typeface="+mj-lt"/>
              </a:rPr>
              <a:t> trong nhan đề hiểu là giá trị tiềm ẩn của tư tưởng và nghệ thuật.</a:t>
            </a:r>
            <a:endParaRPr lang="en-GB" sz="2800">
              <a:solidFill>
                <a:prstClr val="black"/>
              </a:solidFill>
              <a:latin typeface="+mj-lt"/>
              <a:ea typeface="Times New Roman" panose="02020603050405020304" pitchFamily="18" charset="0"/>
            </a:endParaRPr>
          </a:p>
        </p:txBody>
      </p:sp>
      <p:sp>
        <p:nvSpPr>
          <p:cNvPr id="11" name="Rectangle 10"/>
          <p:cNvSpPr/>
          <p:nvPr/>
        </p:nvSpPr>
        <p:spPr>
          <a:xfrm>
            <a:off x="2486722" y="3882148"/>
            <a:ext cx="1341977" cy="1815882"/>
          </a:xfrm>
          <a:prstGeom prst="rect">
            <a:avLst/>
          </a:prstGeom>
          <a:ln>
            <a:solidFill>
              <a:schemeClr val="accent5">
                <a:lumMod val="75000"/>
              </a:schemeClr>
            </a:solidFill>
          </a:ln>
        </p:spPr>
        <p:txBody>
          <a:bodyPr wrap="square">
            <a:spAutoFit/>
          </a:bodyPr>
          <a:lstStyle/>
          <a:p>
            <a:pPr algn="ctr"/>
            <a:r>
              <a:rPr lang="vi-VN" sz="2800" b="1">
                <a:latin typeface="+mj-lt"/>
              </a:rPr>
              <a:t>Hệ thống luận điểm</a:t>
            </a:r>
            <a:endParaRPr lang="en-GB" sz="2800">
              <a:solidFill>
                <a:prstClr val="black"/>
              </a:solidFill>
              <a:latin typeface="+mj-lt"/>
            </a:endParaRPr>
          </a:p>
        </p:txBody>
      </p:sp>
      <p:sp>
        <p:nvSpPr>
          <p:cNvPr id="12" name="Rectangle 11"/>
          <p:cNvSpPr/>
          <p:nvPr/>
        </p:nvSpPr>
        <p:spPr>
          <a:xfrm>
            <a:off x="4628175" y="3137479"/>
            <a:ext cx="5930016" cy="1815882"/>
          </a:xfrm>
          <a:prstGeom prst="rect">
            <a:avLst/>
          </a:prstGeom>
          <a:ln>
            <a:solidFill>
              <a:srgbClr val="00B0F0"/>
            </a:solidFill>
          </a:ln>
        </p:spPr>
        <p:txBody>
          <a:bodyPr wrap="square">
            <a:spAutoFit/>
          </a:bodyPr>
          <a:lstStyle/>
          <a:p>
            <a:pPr algn="just"/>
            <a:r>
              <a:rPr lang="vi-VN" sz="2800" b="1">
                <a:latin typeface="+mj-lt"/>
              </a:rPr>
              <a:t>Luận điểm 1:</a:t>
            </a:r>
            <a:r>
              <a:rPr lang="vi-VN" sz="2800">
                <a:latin typeface="+mj-lt"/>
              </a:rPr>
              <a:t> Nhà văn đưa ra hoạt động giao tiếp </a:t>
            </a:r>
            <a:r>
              <a:rPr lang="vi-VN" sz="2800" smtClean="0">
                <a:latin typeface="+mj-lt"/>
              </a:rPr>
              <a:t>trở </a:t>
            </a:r>
            <a:r>
              <a:rPr lang="vi-VN" sz="2800">
                <a:latin typeface="+mj-lt"/>
              </a:rPr>
              <a:t>thành đối tượng nhận thức và mô tả trực tiếp tính cách nhân vật.</a:t>
            </a:r>
            <a:endParaRPr lang="en-GB" sz="2800">
              <a:latin typeface="+mj-lt"/>
            </a:endParaRPr>
          </a:p>
        </p:txBody>
      </p:sp>
      <p:sp>
        <p:nvSpPr>
          <p:cNvPr id="14" name="Rectangle 13"/>
          <p:cNvSpPr/>
          <p:nvPr/>
        </p:nvSpPr>
        <p:spPr>
          <a:xfrm>
            <a:off x="4628174" y="5177564"/>
            <a:ext cx="5930016" cy="1384995"/>
          </a:xfrm>
          <a:prstGeom prst="rect">
            <a:avLst/>
          </a:prstGeom>
          <a:ln>
            <a:solidFill>
              <a:srgbClr val="00B0F0"/>
            </a:solidFill>
          </a:ln>
        </p:spPr>
        <p:txBody>
          <a:bodyPr wrap="square">
            <a:spAutoFit/>
          </a:bodyPr>
          <a:lstStyle/>
          <a:p>
            <a:pPr algn="just">
              <a:tabLst>
                <a:tab pos="479425" algn="l"/>
              </a:tabLst>
            </a:pPr>
            <a:r>
              <a:rPr lang="vi-VN" sz="2800" b="1">
                <a:latin typeface="+mj-lt"/>
              </a:rPr>
              <a:t>Luận điểm 2:</a:t>
            </a:r>
            <a:r>
              <a:rPr lang="vi-VN" sz="2800">
                <a:latin typeface="+mj-lt"/>
              </a:rPr>
              <a:t> Thông qua nội dung của cuộc trò chuyện ấy, tác giả gián tiếp thể hiện một tình thế lựa chọn của Lão Hạc </a:t>
            </a:r>
            <a:endParaRPr lang="en-GB" sz="2800">
              <a:solidFill>
                <a:prstClr val="black"/>
              </a:solidFill>
              <a:latin typeface="+mj-lt"/>
              <a:ea typeface="Times New Roman" panose="02020603050405020304" pitchFamily="18" charset="0"/>
            </a:endParaRPr>
          </a:p>
        </p:txBody>
      </p:sp>
      <p:sp>
        <p:nvSpPr>
          <p:cNvPr id="17" name="Down Arrow 16"/>
          <p:cNvSpPr/>
          <p:nvPr/>
        </p:nvSpPr>
        <p:spPr>
          <a:xfrm rot="16200000">
            <a:off x="4325401" y="1889926"/>
            <a:ext cx="220726" cy="768927"/>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Down Arrow 17"/>
          <p:cNvSpPr/>
          <p:nvPr/>
        </p:nvSpPr>
        <p:spPr>
          <a:xfrm rot="16200000">
            <a:off x="4141843" y="3713786"/>
            <a:ext cx="220726" cy="768927"/>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Down Arrow 18"/>
          <p:cNvSpPr/>
          <p:nvPr/>
        </p:nvSpPr>
        <p:spPr>
          <a:xfrm rot="16200000">
            <a:off x="4121995" y="5130188"/>
            <a:ext cx="249286" cy="763071"/>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9961" b="92969" l="9961" r="89941"/>
                    </a14:imgEffect>
                  </a14:imgLayer>
                </a14:imgProps>
              </a:ext>
              <a:ext uri="{28A0092B-C50C-407E-A947-70E740481C1C}">
                <a14:useLocalDpi xmlns:a14="http://schemas.microsoft.com/office/drawing/2010/main" val="0"/>
              </a:ext>
            </a:extLst>
          </a:blip>
          <a:stretch>
            <a:fillRect/>
          </a:stretch>
        </p:blipFill>
        <p:spPr>
          <a:xfrm flipH="1">
            <a:off x="-1338873" y="-1052953"/>
            <a:ext cx="4496584" cy="6843006"/>
          </a:xfrm>
          <a:prstGeom prst="rect">
            <a:avLst/>
          </a:prstGeom>
        </p:spPr>
      </p:pic>
      <p:pic>
        <p:nvPicPr>
          <p:cNvPr id="21" name="Picture 2"/>
          <p:cNvPicPr>
            <a:picLocks noChangeAspect="1"/>
          </p:cNvPicPr>
          <p:nvPr/>
        </p:nvPicPr>
        <p:blipFill>
          <a:blip r:embed="rId2"/>
          <a:srcRect/>
          <a:stretch>
            <a:fillRect/>
          </a:stretch>
        </p:blipFill>
        <p:spPr>
          <a:xfrm rot="21381863">
            <a:off x="-51210" y="-241152"/>
            <a:ext cx="2683719" cy="2107633"/>
          </a:xfrm>
          <a:prstGeom prst="rect">
            <a:avLst/>
          </a:prstGeom>
        </p:spPr>
      </p:pic>
    </p:spTree>
    <p:extLst>
      <p:ext uri="{BB962C8B-B14F-4D97-AF65-F5344CB8AC3E}">
        <p14:creationId xmlns:p14="http://schemas.microsoft.com/office/powerpoint/2010/main" val="313828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4"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84500" y="134611"/>
            <a:ext cx="7638507" cy="7301239"/>
          </a:xfrm>
          <a:prstGeom prst="rect">
            <a:avLst/>
          </a:prstGeom>
        </p:spPr>
      </p:pic>
      <p:sp>
        <p:nvSpPr>
          <p:cNvPr id="9" name="Rounded Rectangle 8"/>
          <p:cNvSpPr/>
          <p:nvPr/>
        </p:nvSpPr>
        <p:spPr>
          <a:xfrm>
            <a:off x="3160731" y="1758129"/>
            <a:ext cx="6676883" cy="3105150"/>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6666"/>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5"/>
          <a:srcRect/>
          <a:stretch>
            <a:fillRect/>
          </a:stretch>
        </p:blipFill>
        <p:spPr>
          <a:xfrm rot="5781505">
            <a:off x="8297659" y="343250"/>
            <a:ext cx="2683719" cy="2107633"/>
          </a:xfrm>
          <a:prstGeom prst="rect">
            <a:avLst/>
          </a:prstGeom>
        </p:spPr>
      </p:pic>
      <p:pic>
        <p:nvPicPr>
          <p:cNvPr id="12" name="Picture 2"/>
          <p:cNvPicPr>
            <a:picLocks noChangeAspect="1"/>
          </p:cNvPicPr>
          <p:nvPr/>
        </p:nvPicPr>
        <p:blipFill>
          <a:blip r:embed="rId5"/>
          <a:srcRect/>
          <a:stretch>
            <a:fillRect/>
          </a:stretch>
        </p:blipFill>
        <p:spPr>
          <a:xfrm rot="13401808">
            <a:off x="8165196" y="4892720"/>
            <a:ext cx="2683719" cy="2107633"/>
          </a:xfrm>
          <a:prstGeom prst="rect">
            <a:avLst/>
          </a:prstGeom>
        </p:spPr>
      </p:pic>
      <p:sp>
        <p:nvSpPr>
          <p:cNvPr id="4" name="Rectangle 3"/>
          <p:cNvSpPr/>
          <p:nvPr/>
        </p:nvSpPr>
        <p:spPr>
          <a:xfrm>
            <a:off x="3444822" y="2246605"/>
            <a:ext cx="6108700" cy="646331"/>
          </a:xfrm>
          <a:prstGeom prst="rect">
            <a:avLst/>
          </a:prstGeom>
        </p:spPr>
        <p:txBody>
          <a:bodyPr wrap="square">
            <a:spAutoFit/>
          </a:bodyPr>
          <a:lstStyle/>
          <a:p>
            <a:pPr algn="ctr"/>
            <a:r>
              <a:rPr lang="vi-VN" sz="3600" b="1">
                <a:latin typeface="+mj-lt"/>
              </a:rPr>
              <a:t>II. ĐỌC- HIỂU VĂN BẢN</a:t>
            </a:r>
            <a:endParaRPr lang="en-GB" sz="3600">
              <a:latin typeface="+mj-lt"/>
            </a:endParaRPr>
          </a:p>
        </p:txBody>
      </p:sp>
      <p:sp>
        <p:nvSpPr>
          <p:cNvPr id="13" name="Rectangle 12"/>
          <p:cNvSpPr/>
          <p:nvPr/>
        </p:nvSpPr>
        <p:spPr>
          <a:xfrm>
            <a:off x="3670300" y="3293942"/>
            <a:ext cx="6060637" cy="1077218"/>
          </a:xfrm>
          <a:prstGeom prst="rect">
            <a:avLst/>
          </a:prstGeom>
        </p:spPr>
        <p:txBody>
          <a:bodyPr wrap="square">
            <a:spAutoFit/>
          </a:bodyPr>
          <a:lstStyle/>
          <a:p>
            <a:pPr algn="ctr"/>
            <a:r>
              <a:rPr lang="vi-VN" sz="3200" b="1">
                <a:latin typeface="+mj-lt"/>
              </a:rPr>
              <a:t>1. Bố cục và nội dung chính của văn bản</a:t>
            </a:r>
            <a:endParaRPr lang="en-GB" sz="3200">
              <a:latin typeface="+mj-l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43760"/>
            <a:ext cx="3005986" cy="3533888"/>
          </a:xfrm>
          <a:prstGeom prst="rect">
            <a:avLst/>
          </a:prstGeom>
        </p:spPr>
      </p:pic>
      <p:pic>
        <p:nvPicPr>
          <p:cNvPr id="15" name="Picture 2"/>
          <p:cNvPicPr>
            <a:picLocks noChangeAspect="1"/>
          </p:cNvPicPr>
          <p:nvPr/>
        </p:nvPicPr>
        <p:blipFill>
          <a:blip r:embed="rId5"/>
          <a:srcRect/>
          <a:stretch>
            <a:fillRect/>
          </a:stretch>
        </p:blipFill>
        <p:spPr>
          <a:xfrm rot="17315880">
            <a:off x="-150138" y="5170510"/>
            <a:ext cx="2683719" cy="2107633"/>
          </a:xfrm>
          <a:prstGeom prst="rect">
            <a:avLst/>
          </a:prstGeom>
        </p:spPr>
      </p:pic>
      <p:pic>
        <p:nvPicPr>
          <p:cNvPr id="10" name="Picture 2"/>
          <p:cNvPicPr>
            <a:picLocks noChangeAspect="1"/>
          </p:cNvPicPr>
          <p:nvPr/>
        </p:nvPicPr>
        <p:blipFill>
          <a:blip r:embed="rId5"/>
          <a:srcRect/>
          <a:stretch>
            <a:fillRect/>
          </a:stretch>
        </p:blipFill>
        <p:spPr>
          <a:xfrm rot="21381863">
            <a:off x="-51210" y="-241152"/>
            <a:ext cx="2683719" cy="2107633"/>
          </a:xfrm>
          <a:prstGeom prst="rect">
            <a:avLst/>
          </a:prstGeom>
        </p:spPr>
      </p:pic>
    </p:spTree>
    <p:extLst>
      <p:ext uri="{BB962C8B-B14F-4D97-AF65-F5344CB8AC3E}">
        <p14:creationId xmlns:p14="http://schemas.microsoft.com/office/powerpoint/2010/main" val="133048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80">
                                          <p:stCondLst>
                                            <p:cond delay="0"/>
                                          </p:stCondLst>
                                        </p:cTn>
                                        <p:tgtEl>
                                          <p:spTgt spid="13"/>
                                        </p:tgtEl>
                                      </p:cBhvr>
                                    </p:animEffect>
                                    <p:anim calcmode="lin" valueType="num">
                                      <p:cBhvr>
                                        <p:cTn id="2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7" dur="26">
                                          <p:stCondLst>
                                            <p:cond delay="650"/>
                                          </p:stCondLst>
                                        </p:cTn>
                                        <p:tgtEl>
                                          <p:spTgt spid="13"/>
                                        </p:tgtEl>
                                      </p:cBhvr>
                                      <p:to x="100000" y="60000"/>
                                    </p:animScale>
                                    <p:animScale>
                                      <p:cBhvr>
                                        <p:cTn id="28" dur="166" decel="50000">
                                          <p:stCondLst>
                                            <p:cond delay="676"/>
                                          </p:stCondLst>
                                        </p:cTn>
                                        <p:tgtEl>
                                          <p:spTgt spid="13"/>
                                        </p:tgtEl>
                                      </p:cBhvr>
                                      <p:to x="100000" y="100000"/>
                                    </p:animScale>
                                    <p:animScale>
                                      <p:cBhvr>
                                        <p:cTn id="29" dur="26">
                                          <p:stCondLst>
                                            <p:cond delay="1312"/>
                                          </p:stCondLst>
                                        </p:cTn>
                                        <p:tgtEl>
                                          <p:spTgt spid="13"/>
                                        </p:tgtEl>
                                      </p:cBhvr>
                                      <p:to x="100000" y="80000"/>
                                    </p:animScale>
                                    <p:animScale>
                                      <p:cBhvr>
                                        <p:cTn id="30" dur="166" decel="50000">
                                          <p:stCondLst>
                                            <p:cond delay="1338"/>
                                          </p:stCondLst>
                                        </p:cTn>
                                        <p:tgtEl>
                                          <p:spTgt spid="13"/>
                                        </p:tgtEl>
                                      </p:cBhvr>
                                      <p:to x="100000" y="100000"/>
                                    </p:animScale>
                                    <p:animScale>
                                      <p:cBhvr>
                                        <p:cTn id="31" dur="26">
                                          <p:stCondLst>
                                            <p:cond delay="1642"/>
                                          </p:stCondLst>
                                        </p:cTn>
                                        <p:tgtEl>
                                          <p:spTgt spid="13"/>
                                        </p:tgtEl>
                                      </p:cBhvr>
                                      <p:to x="100000" y="90000"/>
                                    </p:animScale>
                                    <p:animScale>
                                      <p:cBhvr>
                                        <p:cTn id="32" dur="166" decel="50000">
                                          <p:stCondLst>
                                            <p:cond delay="1668"/>
                                          </p:stCondLst>
                                        </p:cTn>
                                        <p:tgtEl>
                                          <p:spTgt spid="13"/>
                                        </p:tgtEl>
                                      </p:cBhvr>
                                      <p:to x="100000" y="100000"/>
                                    </p:animScale>
                                    <p:animScale>
                                      <p:cBhvr>
                                        <p:cTn id="33" dur="26">
                                          <p:stCondLst>
                                            <p:cond delay="1808"/>
                                          </p:stCondLst>
                                        </p:cTn>
                                        <p:tgtEl>
                                          <p:spTgt spid="13"/>
                                        </p:tgtEl>
                                      </p:cBhvr>
                                      <p:to x="100000" y="95000"/>
                                    </p:animScale>
                                    <p:animScale>
                                      <p:cBhvr>
                                        <p:cTn id="34"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900" y="1873250"/>
            <a:ext cx="3701970" cy="2895600"/>
          </a:xfrm>
          <a:prstGeom prst="rect">
            <a:avLst/>
          </a:prstGeom>
        </p:spPr>
      </p:pic>
      <p:sp>
        <p:nvSpPr>
          <p:cNvPr id="4" name="Rectangle 3"/>
          <p:cNvSpPr/>
          <p:nvPr/>
        </p:nvSpPr>
        <p:spPr>
          <a:xfrm>
            <a:off x="5180063" y="357599"/>
            <a:ext cx="2095445" cy="646331"/>
          </a:xfrm>
          <a:prstGeom prst="rect">
            <a:avLst/>
          </a:prstGeom>
        </p:spPr>
        <p:txBody>
          <a:bodyPr wrap="none">
            <a:spAutoFit/>
          </a:bodyPr>
          <a:lstStyle/>
          <a:p>
            <a:r>
              <a:rPr lang="vi-VN" sz="3600" b="1">
                <a:latin typeface="Times New Roman" panose="02020603050405020304" pitchFamily="18" charset="0"/>
                <a:ea typeface="MS Mincho"/>
              </a:rPr>
              <a:t>B</a:t>
            </a:r>
            <a:r>
              <a:rPr lang="vi-VN" sz="3600" b="1" smtClean="0">
                <a:latin typeface="Times New Roman" panose="02020603050405020304" pitchFamily="18" charset="0"/>
                <a:ea typeface="MS Mincho"/>
              </a:rPr>
              <a:t>ốn </a:t>
            </a:r>
            <a:r>
              <a:rPr lang="vi-VN" sz="3600" b="1">
                <a:latin typeface="Times New Roman" panose="02020603050405020304" pitchFamily="18" charset="0"/>
                <a:ea typeface="MS Mincho"/>
              </a:rPr>
              <a:t>phần</a:t>
            </a:r>
            <a:endParaRPr lang="en-GB" sz="4800"/>
          </a:p>
        </p:txBody>
      </p:sp>
      <p:graphicFrame>
        <p:nvGraphicFramePr>
          <p:cNvPr id="5" name="Table 4"/>
          <p:cNvGraphicFramePr>
            <a:graphicFrameLocks noGrp="1"/>
          </p:cNvGraphicFramePr>
          <p:nvPr>
            <p:extLst>
              <p:ext uri="{D42A27DB-BD31-4B8C-83A1-F6EECF244321}">
                <p14:modId xmlns:p14="http://schemas.microsoft.com/office/powerpoint/2010/main" val="136438916"/>
              </p:ext>
            </p:extLst>
          </p:nvPr>
        </p:nvGraphicFramePr>
        <p:xfrm>
          <a:off x="2875353" y="1255390"/>
          <a:ext cx="7500547" cy="5587107"/>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633147"/>
                <a:gridCol w="5867400"/>
              </a:tblGrid>
              <a:tr h="413730">
                <a:tc>
                  <a:txBody>
                    <a:bodyPr/>
                    <a:lstStyle/>
                    <a:p>
                      <a:pPr algn="ctr">
                        <a:lnSpc>
                          <a:spcPct val="100000"/>
                        </a:lnSpc>
                        <a:spcAft>
                          <a:spcPts val="0"/>
                        </a:spcAft>
                        <a:tabLst>
                          <a:tab pos="1386840" algn="l"/>
                        </a:tabLst>
                      </a:pPr>
                      <a:r>
                        <a:rPr lang="vi-VN" sz="2800" b="1">
                          <a:effectLst/>
                          <a:latin typeface="Times New Roman" panose="02020603050405020304" pitchFamily="18" charset="0"/>
                          <a:ea typeface="MS Mincho"/>
                          <a:cs typeface="Times New Roman" panose="02020603050405020304" pitchFamily="18" charset="0"/>
                        </a:rPr>
                        <a:t>Bố cục</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386840" algn="l"/>
                        </a:tabLst>
                      </a:pPr>
                      <a:r>
                        <a:rPr lang="vi-VN" sz="2800" b="1">
                          <a:effectLst/>
                          <a:latin typeface="Times New Roman" panose="02020603050405020304" pitchFamily="18" charset="0"/>
                          <a:ea typeface="MS Mincho"/>
                          <a:cs typeface="Times New Roman" panose="02020603050405020304" pitchFamily="18" charset="0"/>
                        </a:rPr>
                        <a:t>Nội dung</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7459">
                <a:tc>
                  <a:txBody>
                    <a:bodyPr/>
                    <a:lstStyle/>
                    <a:p>
                      <a:pPr algn="just">
                        <a:lnSpc>
                          <a:spcPct val="100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Phần  (1)</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Giới thiệu vấn đề nghị luận và các luận điểm chính của VB.</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8900">
                <a:tc>
                  <a:txBody>
                    <a:bodyPr/>
                    <a:lstStyle/>
                    <a:p>
                      <a:pPr algn="just">
                        <a:lnSpc>
                          <a:spcPct val="100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Phần (2), (3)</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Phân tích, chứng minh làm rõ các luận điểm thông qua hệ thống lí lẽ và bằng chứng để làm rõ luận đề.</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8047">
                <a:tc>
                  <a:txBody>
                    <a:bodyPr/>
                    <a:lstStyle/>
                    <a:p>
                      <a:pPr algn="just">
                        <a:lnSpc>
                          <a:spcPct val="100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Phần (4)</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 Nêu phong cách nghệ thuật của Nam Cao (sự thống nhất trong khác biệt: nhiều tầng nghĩa chìm nổi khuất lấp sau vẻ ngoài giản dị).</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 Khẳng định nét đặc sắc của truyện </a:t>
                      </a:r>
                      <a:r>
                        <a:rPr lang="vi-VN" sz="2800" i="1">
                          <a:effectLst/>
                          <a:latin typeface="Times New Roman" panose="02020603050405020304" pitchFamily="18" charset="0"/>
                          <a:ea typeface="MS Mincho"/>
                          <a:cs typeface="Times New Roman" panose="02020603050405020304" pitchFamily="18" charset="0"/>
                        </a:rPr>
                        <a:t>Lão Hạc </a:t>
                      </a:r>
                      <a:r>
                        <a:rPr lang="vi-VN" sz="2800">
                          <a:effectLst/>
                          <a:latin typeface="Times New Roman" panose="02020603050405020304" pitchFamily="18" charset="0"/>
                          <a:ea typeface="MS Mincho"/>
                          <a:cs typeface="Times New Roman" panose="02020603050405020304" pitchFamily="18" charset="0"/>
                        </a:rPr>
                        <a:t>(tự nhiên, dung dị, hấp dẫn, mênh mông buồn).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 name="Picture 2"/>
          <p:cNvPicPr>
            <a:picLocks noChangeAspect="1"/>
          </p:cNvPicPr>
          <p:nvPr/>
        </p:nvPicPr>
        <p:blipFill>
          <a:blip r:embed="rId2"/>
          <a:srcRect/>
          <a:stretch>
            <a:fillRect/>
          </a:stretch>
        </p:blipFill>
        <p:spPr>
          <a:xfrm rot="21381863">
            <a:off x="-51210" y="-241152"/>
            <a:ext cx="2683719" cy="2107633"/>
          </a:xfrm>
          <a:prstGeom prst="rect">
            <a:avLst/>
          </a:prstGeom>
        </p:spPr>
      </p:pic>
    </p:spTree>
    <p:extLst>
      <p:ext uri="{BB962C8B-B14F-4D97-AF65-F5344CB8AC3E}">
        <p14:creationId xmlns:p14="http://schemas.microsoft.com/office/powerpoint/2010/main" val="250555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98700" y="134611"/>
            <a:ext cx="8324307" cy="730123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5100" y="3785230"/>
            <a:ext cx="4273752" cy="3342835"/>
          </a:xfrm>
          <a:prstGeom prst="rect">
            <a:avLst/>
          </a:prstGeom>
        </p:spPr>
      </p:pic>
      <p:pic>
        <p:nvPicPr>
          <p:cNvPr id="8" name="Picture 2"/>
          <p:cNvPicPr>
            <a:picLocks noChangeAspect="1"/>
          </p:cNvPicPr>
          <p:nvPr/>
        </p:nvPicPr>
        <p:blipFill>
          <a:blip r:embed="rId6"/>
          <a:srcRect/>
          <a:stretch>
            <a:fillRect/>
          </a:stretch>
        </p:blipFill>
        <p:spPr>
          <a:xfrm rot="17315880">
            <a:off x="-150138" y="5170510"/>
            <a:ext cx="2683719" cy="2107633"/>
          </a:xfrm>
          <a:prstGeom prst="rect">
            <a:avLst/>
          </a:prstGeom>
        </p:spPr>
      </p:pic>
      <p:sp>
        <p:nvSpPr>
          <p:cNvPr id="6" name="Rectangle 5"/>
          <p:cNvSpPr/>
          <p:nvPr/>
        </p:nvSpPr>
        <p:spPr>
          <a:xfrm>
            <a:off x="2989586" y="654050"/>
            <a:ext cx="7081513" cy="2923877"/>
          </a:xfrm>
          <a:prstGeom prst="rect">
            <a:avLst/>
          </a:prstGeom>
        </p:spPr>
        <p:txBody>
          <a:bodyPr wrap="square">
            <a:spAutoFit/>
          </a:bodyPr>
          <a:lstStyle/>
          <a:p>
            <a:pPr algn="just">
              <a:lnSpc>
                <a:spcPct val="115000"/>
              </a:lnSpc>
              <a:spcAft>
                <a:spcPts val="0"/>
              </a:spcAft>
              <a:tabLst>
                <a:tab pos="1386840" algn="l"/>
              </a:tabLst>
            </a:pPr>
            <a:r>
              <a:rPr lang="vi-VN" sz="3200">
                <a:latin typeface="Times New Roman" panose="02020603050405020304" pitchFamily="18" charset="0"/>
                <a:ea typeface="MS Mincho"/>
              </a:rPr>
              <a:t>Nội dung của từng phần cho thấy tính kết nối lô gích để tạo nên một bài văn nghị luận. Từ đó, tác giả làm nổi bật giá trị tiềm ẩn về tư tưởng và nghệ thuật của truyện </a:t>
            </a:r>
            <a:r>
              <a:rPr lang="vi-VN" sz="3200" i="1">
                <a:latin typeface="Times New Roman" panose="02020603050405020304" pitchFamily="18" charset="0"/>
                <a:ea typeface="MS Mincho"/>
              </a:rPr>
              <a:t>Lão Hạc</a:t>
            </a:r>
            <a:endParaRPr lang="en-GB" sz="3200">
              <a:effectLst/>
              <a:latin typeface="Times New Roman" panose="02020603050405020304" pitchFamily="18" charset="0"/>
              <a:ea typeface="Times New Roman" panose="02020603050405020304" pitchFamily="18" charset="0"/>
            </a:endParaRPr>
          </a:p>
        </p:txBody>
      </p:sp>
      <p:pic>
        <p:nvPicPr>
          <p:cNvPr id="9" name="Picture 2"/>
          <p:cNvPicPr>
            <a:picLocks noChangeAspect="1"/>
          </p:cNvPicPr>
          <p:nvPr/>
        </p:nvPicPr>
        <p:blipFill>
          <a:blip r:embed="rId6"/>
          <a:srcRect/>
          <a:stretch>
            <a:fillRect/>
          </a:stretch>
        </p:blipFill>
        <p:spPr>
          <a:xfrm rot="21381863">
            <a:off x="-51210" y="-241152"/>
            <a:ext cx="2683719" cy="210763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20" y="1217949"/>
            <a:ext cx="3517900" cy="4130000"/>
          </a:xfrm>
          <a:prstGeom prst="rect">
            <a:avLst/>
          </a:prstGeom>
        </p:spPr>
      </p:pic>
    </p:spTree>
    <p:extLst>
      <p:ext uri="{BB962C8B-B14F-4D97-AF65-F5344CB8AC3E}">
        <p14:creationId xmlns:p14="http://schemas.microsoft.com/office/powerpoint/2010/main" val="115332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46300" y="134611"/>
            <a:ext cx="8476707" cy="7301239"/>
          </a:xfrm>
          <a:prstGeom prst="rect">
            <a:avLst/>
          </a:prstGeom>
        </p:spPr>
      </p:pic>
      <p:sp>
        <p:nvSpPr>
          <p:cNvPr id="10" name="Rectangle 9"/>
          <p:cNvSpPr/>
          <p:nvPr/>
        </p:nvSpPr>
        <p:spPr>
          <a:xfrm>
            <a:off x="3239490" y="400542"/>
            <a:ext cx="6537083" cy="1077218"/>
          </a:xfrm>
          <a:prstGeom prst="rect">
            <a:avLst/>
          </a:prstGeom>
        </p:spPr>
        <p:txBody>
          <a:bodyPr wrap="square">
            <a:spAutoFit/>
          </a:bodyPr>
          <a:lstStyle/>
          <a:p>
            <a:pPr algn="ctr"/>
            <a:r>
              <a:rPr lang="vi-VN" sz="3200" b="1">
                <a:latin typeface="Times New Roman" panose="02020603050405020304" pitchFamily="18" charset="0"/>
                <a:ea typeface="Times New Roman" panose="02020603050405020304" pitchFamily="18" charset="0"/>
              </a:rPr>
              <a:t>2. Mối liên hệ luận đề, luận điểm với lí lẽ và bằng chứng trong văn bản</a:t>
            </a:r>
            <a:endParaRPr lang="en-GB" sz="4000"/>
          </a:p>
        </p:txBody>
      </p:sp>
      <p:graphicFrame>
        <p:nvGraphicFramePr>
          <p:cNvPr id="11" name="Table 10"/>
          <p:cNvGraphicFramePr>
            <a:graphicFrameLocks noGrp="1"/>
          </p:cNvGraphicFramePr>
          <p:nvPr>
            <p:extLst>
              <p:ext uri="{D42A27DB-BD31-4B8C-83A1-F6EECF244321}">
                <p14:modId xmlns:p14="http://schemas.microsoft.com/office/powerpoint/2010/main" val="2301559271"/>
              </p:ext>
            </p:extLst>
          </p:nvPr>
        </p:nvGraphicFramePr>
        <p:xfrm>
          <a:off x="2298700" y="1859838"/>
          <a:ext cx="4419600" cy="5468112"/>
        </p:xfrm>
        <a:graphic>
          <a:graphicData uri="http://schemas.openxmlformats.org/drawingml/2006/table">
            <a:tbl>
              <a:tblPr firstRow="1" firstCol="1" bandRow="1">
                <a:tableStyleId>{5C22544A-7EE6-4342-B048-85BDC9FD1C3A}</a:tableStyleId>
              </a:tblPr>
              <a:tblGrid>
                <a:gridCol w="4419600"/>
              </a:tblGrid>
              <a:tr h="2071370">
                <a:tc>
                  <a:txBody>
                    <a:bodyPr/>
                    <a:lstStyle/>
                    <a:p>
                      <a:pPr indent="-93345" algn="ctr">
                        <a:lnSpc>
                          <a:spcPct val="115000"/>
                        </a:lnSpc>
                        <a:spcAft>
                          <a:spcPts val="0"/>
                        </a:spcAft>
                        <a:tabLst>
                          <a:tab pos="1386840" algn="l"/>
                        </a:tabLst>
                      </a:pPr>
                      <a:r>
                        <a:rPr lang="vi-VN" sz="2400">
                          <a:solidFill>
                            <a:srgbClr val="FF0000"/>
                          </a:solidFill>
                          <a:effectLst/>
                          <a:latin typeface="+mj-lt"/>
                        </a:rPr>
                        <a:t>PHT số 02- Nhóm </a:t>
                      </a:r>
                      <a:r>
                        <a:rPr lang="vi-VN" sz="2400" smtClean="0">
                          <a:solidFill>
                            <a:srgbClr val="FF0000"/>
                          </a:solidFill>
                          <a:effectLst/>
                          <a:latin typeface="+mj-lt"/>
                        </a:rPr>
                        <a:t>1,2</a:t>
                      </a:r>
                      <a:endParaRPr lang="vi-VN" sz="2400">
                        <a:solidFill>
                          <a:schemeClr val="tx1"/>
                        </a:solidFill>
                        <a:effectLst/>
                        <a:latin typeface="+mj-lt"/>
                      </a:endParaRPr>
                    </a:p>
                    <a:p>
                      <a:pPr indent="-93345" algn="just">
                        <a:lnSpc>
                          <a:spcPct val="115000"/>
                        </a:lnSpc>
                        <a:spcAft>
                          <a:spcPts val="0"/>
                        </a:spcAft>
                        <a:tabLst>
                          <a:tab pos="1386840" algn="l"/>
                        </a:tabLst>
                      </a:pPr>
                      <a:r>
                        <a:rPr lang="vi-VN" sz="2400" smtClean="0">
                          <a:solidFill>
                            <a:schemeClr val="tx1"/>
                          </a:solidFill>
                          <a:effectLst/>
                          <a:latin typeface="+mj-lt"/>
                        </a:rPr>
                        <a:t> </a:t>
                      </a:r>
                      <a:r>
                        <a:rPr lang="vi-VN" sz="2400">
                          <a:solidFill>
                            <a:schemeClr val="tx1"/>
                          </a:solidFill>
                          <a:effectLst/>
                          <a:latin typeface="+mj-lt"/>
                        </a:rPr>
                        <a:t>Đọc lại phần (2) của văn bản và trả lời các câu hỏi sau (có thể dùng lời văn, biểu đồ hoặc sơ đồ tư duy): </a:t>
                      </a:r>
                      <a:endParaRPr lang="vi-VN" sz="2400" smtClean="0">
                        <a:solidFill>
                          <a:schemeClr val="tx1"/>
                        </a:solidFill>
                        <a:effectLst/>
                        <a:latin typeface="+mj-lt"/>
                      </a:endParaRPr>
                    </a:p>
                    <a:p>
                      <a:pPr indent="-93345" algn="just">
                        <a:lnSpc>
                          <a:spcPct val="115000"/>
                        </a:lnSpc>
                        <a:spcAft>
                          <a:spcPts val="0"/>
                        </a:spcAft>
                        <a:tabLst>
                          <a:tab pos="1386840" algn="l"/>
                        </a:tabLst>
                      </a:pPr>
                      <a:r>
                        <a:rPr lang="vi-VN" sz="2400" b="0" smtClean="0">
                          <a:solidFill>
                            <a:schemeClr val="tx1"/>
                          </a:solidFill>
                          <a:effectLst/>
                          <a:latin typeface="+mj-lt"/>
                        </a:rPr>
                        <a:t>1. </a:t>
                      </a:r>
                      <a:r>
                        <a:rPr lang="vi-VN" sz="2400" b="0">
                          <a:solidFill>
                            <a:schemeClr val="tx1"/>
                          </a:solidFill>
                          <a:effectLst/>
                          <a:latin typeface="+mj-lt"/>
                        </a:rPr>
                        <a:t>Luận điểm của phần này có mối quan hệ như thế nào với luận đề?</a:t>
                      </a:r>
                      <a:endParaRPr lang="en-GB" sz="2400" b="0">
                        <a:solidFill>
                          <a:schemeClr val="tx1"/>
                        </a:solidFill>
                        <a:effectLst/>
                        <a:latin typeface="+mj-lt"/>
                      </a:endParaRPr>
                    </a:p>
                    <a:p>
                      <a:pPr indent="-21590" algn="just">
                        <a:lnSpc>
                          <a:spcPct val="115000"/>
                        </a:lnSpc>
                        <a:spcAft>
                          <a:spcPts val="0"/>
                        </a:spcAft>
                        <a:tabLst>
                          <a:tab pos="1386840" algn="l"/>
                        </a:tabLst>
                      </a:pPr>
                      <a:r>
                        <a:rPr lang="vi-VN" sz="2400" b="0">
                          <a:solidFill>
                            <a:schemeClr val="tx1"/>
                          </a:solidFill>
                          <a:effectLst/>
                          <a:latin typeface="+mj-lt"/>
                        </a:rPr>
                        <a:t>2. Xác định lí lẽ, và bằng chứng được sử dụng để làm sáng tỏ luận điểm.</a:t>
                      </a:r>
                      <a:endParaRPr lang="en-GB" sz="2400" b="0">
                        <a:solidFill>
                          <a:schemeClr val="tx1"/>
                        </a:solidFill>
                        <a:effectLst/>
                        <a:latin typeface="+mj-lt"/>
                      </a:endParaRPr>
                    </a:p>
                    <a:p>
                      <a:pPr indent="-21590" algn="just">
                        <a:lnSpc>
                          <a:spcPct val="115000"/>
                        </a:lnSpc>
                        <a:spcAft>
                          <a:spcPts val="0"/>
                        </a:spcAft>
                        <a:tabLst>
                          <a:tab pos="1386840" algn="l"/>
                        </a:tabLst>
                      </a:pPr>
                      <a:r>
                        <a:rPr lang="vi-VN" sz="2400" b="0">
                          <a:solidFill>
                            <a:schemeClr val="tx1"/>
                          </a:solidFill>
                          <a:effectLst/>
                          <a:latin typeface="+mj-lt"/>
                        </a:rPr>
                        <a:t>3. Nhận xét về cách trích dẫn và phân tích bằng chứng của người viết.</a:t>
                      </a:r>
                      <a:endParaRPr lang="en-GB" sz="2400" b="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o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4744729"/>
              </p:ext>
            </p:extLst>
          </p:nvPr>
        </p:nvGraphicFramePr>
        <p:xfrm>
          <a:off x="6718300" y="1856902"/>
          <a:ext cx="3733798" cy="5468112"/>
        </p:xfrm>
        <a:graphic>
          <a:graphicData uri="http://schemas.openxmlformats.org/drawingml/2006/table">
            <a:tbl>
              <a:tblPr firstRow="1" firstCol="1" bandRow="1"/>
              <a:tblGrid>
                <a:gridCol w="3733798"/>
              </a:tblGrid>
              <a:tr h="4885055">
                <a:tc>
                  <a:txBody>
                    <a:bodyPr/>
                    <a:lstStyle/>
                    <a:p>
                      <a:pPr algn="ctr">
                        <a:lnSpc>
                          <a:spcPct val="115000"/>
                        </a:lnSpc>
                        <a:spcAft>
                          <a:spcPts val="0"/>
                        </a:spcAft>
                        <a:tabLst>
                          <a:tab pos="1386840" algn="l"/>
                        </a:tabLst>
                      </a:pPr>
                      <a:r>
                        <a:rPr lang="vi-VN"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PHT số 03- </a:t>
                      </a:r>
                      <a:r>
                        <a:rPr lang="vi-VN" sz="2400" b="1">
                          <a:solidFill>
                            <a:srgbClr val="FF0000"/>
                          </a:solidFill>
                          <a:effectLst/>
                          <a:latin typeface="Times New Roman" panose="02020603050405020304" pitchFamily="18" charset="0"/>
                          <a:ea typeface="MS Mincho"/>
                          <a:cs typeface="Times New Roman" panose="02020603050405020304" pitchFamily="18" charset="0"/>
                        </a:rPr>
                        <a:t>Nhóm </a:t>
                      </a:r>
                      <a:r>
                        <a:rPr lang="vi-VN" sz="2400" b="1" smtClean="0">
                          <a:solidFill>
                            <a:srgbClr val="FF0000"/>
                          </a:solidFill>
                          <a:effectLst/>
                          <a:latin typeface="Times New Roman" panose="02020603050405020304" pitchFamily="18" charset="0"/>
                          <a:ea typeface="MS Mincho"/>
                          <a:cs typeface="Times New Roman" panose="02020603050405020304" pitchFamily="18" charset="0"/>
                        </a:rPr>
                        <a:t>3,4</a:t>
                      </a:r>
                    </a:p>
                    <a:p>
                      <a:pPr algn="just">
                        <a:lnSpc>
                          <a:spcPct val="115000"/>
                        </a:lnSpc>
                        <a:spcAft>
                          <a:spcPts val="0"/>
                        </a:spcAft>
                        <a:tabLst>
                          <a:tab pos="1386840" algn="l"/>
                        </a:tabLst>
                      </a:pPr>
                      <a:r>
                        <a:rPr lang="vi-VN" sz="2400" b="1" smtClean="0">
                          <a:solidFill>
                            <a:srgbClr val="0D0D0D"/>
                          </a:solidFill>
                          <a:effectLst/>
                          <a:latin typeface="Times New Roman" panose="02020603050405020304" pitchFamily="18" charset="0"/>
                          <a:ea typeface="MS Mincho"/>
                          <a:cs typeface="Times New Roman" panose="02020603050405020304" pitchFamily="18" charset="0"/>
                        </a:rPr>
                        <a:t>Đọc </a:t>
                      </a:r>
                      <a:r>
                        <a:rPr lang="vi-VN" sz="2400" b="1">
                          <a:solidFill>
                            <a:srgbClr val="0D0D0D"/>
                          </a:solidFill>
                          <a:effectLst/>
                          <a:latin typeface="Times New Roman" panose="02020603050405020304" pitchFamily="18" charset="0"/>
                          <a:ea typeface="MS Mincho"/>
                          <a:cs typeface="Times New Roman" panose="02020603050405020304" pitchFamily="18" charset="0"/>
                        </a:rPr>
                        <a:t>lại phần (3) của văn bản và trả lời các câu hỏi sau: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400">
                          <a:solidFill>
                            <a:srgbClr val="0D0D0D"/>
                          </a:solidFill>
                          <a:effectLst/>
                          <a:latin typeface="Times New Roman" panose="02020603050405020304" pitchFamily="18" charset="0"/>
                          <a:ea typeface="MS Mincho"/>
                          <a:cs typeface="Times New Roman" panose="02020603050405020304" pitchFamily="18" charset="0"/>
                        </a:rPr>
                        <a:t>1. Luận điểm được trình bày trong phần (3) góp phần làm sáng tỏ luận đề như thế nào?</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400">
                          <a:solidFill>
                            <a:srgbClr val="0D0D0D"/>
                          </a:solidFill>
                          <a:effectLst/>
                          <a:latin typeface="Times New Roman" panose="02020603050405020304" pitchFamily="18" charset="0"/>
                          <a:ea typeface="MS Mincho"/>
                          <a:cs typeface="Times New Roman" panose="02020603050405020304" pitchFamily="18" charset="0"/>
                        </a:rPr>
                        <a:t>2. Xác định lí lẽ, và bằng chứng được sử dụng để làm sáng tỏ luận điểm.</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400">
                          <a:solidFill>
                            <a:srgbClr val="0D0D0D"/>
                          </a:solidFill>
                          <a:effectLst/>
                          <a:latin typeface="Times New Roman" panose="02020603050405020304" pitchFamily="18" charset="0"/>
                          <a:ea typeface="MS Mincho"/>
                          <a:cs typeface="Times New Roman" panose="02020603050405020304" pitchFamily="18" charset="0"/>
                        </a:rPr>
                        <a:t>3. Nhận xét về cách lập luận được sử dụng trong phần này.</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183948"/>
            <a:ext cx="3517900" cy="4130000"/>
          </a:xfrm>
          <a:prstGeom prst="rect">
            <a:avLst/>
          </a:prstGeom>
        </p:spPr>
      </p:pic>
    </p:spTree>
    <p:extLst>
      <p:ext uri="{BB962C8B-B14F-4D97-AF65-F5344CB8AC3E}">
        <p14:creationId xmlns:p14="http://schemas.microsoft.com/office/powerpoint/2010/main" val="168537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46972" y="140707"/>
            <a:ext cx="8297879" cy="7301239"/>
          </a:xfrm>
          <a:prstGeom prst="rect">
            <a:avLst/>
          </a:prstGeom>
        </p:spPr>
      </p:pic>
      <p:sp>
        <p:nvSpPr>
          <p:cNvPr id="12" name="Up Ribbon 11"/>
          <p:cNvSpPr/>
          <p:nvPr/>
        </p:nvSpPr>
        <p:spPr>
          <a:xfrm>
            <a:off x="2298700" y="2406650"/>
            <a:ext cx="8305800" cy="2329067"/>
          </a:xfrm>
          <a:prstGeom prst="ribbon2">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p:cNvSpPr/>
          <p:nvPr/>
        </p:nvSpPr>
        <p:spPr>
          <a:xfrm>
            <a:off x="4417228" y="2863850"/>
            <a:ext cx="4068743" cy="830997"/>
          </a:xfrm>
          <a:prstGeom prst="rect">
            <a:avLst/>
          </a:prstGeom>
        </p:spPr>
        <p:txBody>
          <a:bodyPr wrap="none">
            <a:spAutoFit/>
          </a:bodyPr>
          <a:lstStyle/>
          <a:p>
            <a:r>
              <a:rPr lang="vi-VN" sz="4800" b="1">
                <a:solidFill>
                  <a:srgbClr val="FF00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rPr>
              <a:t>a. Luận điểm </a:t>
            </a:r>
            <a:r>
              <a:rPr lang="vi-VN" sz="4400" b="1">
                <a:solidFill>
                  <a:srgbClr val="FF00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rPr>
              <a:t>1</a:t>
            </a:r>
            <a:endParaRPr lang="en-GB" sz="4400">
              <a:effectLst>
                <a:reflection blurRad="6350" stA="50000" endA="300" endPos="50000" dist="29997" dir="5400000" sy="-100000" algn="bl" rotWithShape="0"/>
              </a:effectLst>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7" y="1127594"/>
            <a:ext cx="3264641" cy="4068835"/>
          </a:xfrm>
          <a:prstGeom prst="rect">
            <a:avLst/>
          </a:prstGeom>
        </p:spPr>
      </p:pic>
    </p:spTree>
    <p:extLst>
      <p:ext uri="{BB962C8B-B14F-4D97-AF65-F5344CB8AC3E}">
        <p14:creationId xmlns:p14="http://schemas.microsoft.com/office/powerpoint/2010/main" val="79323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5100" y="140707"/>
            <a:ext cx="10479751" cy="730123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968797184"/>
              </p:ext>
            </p:extLst>
          </p:nvPr>
        </p:nvGraphicFramePr>
        <p:xfrm>
          <a:off x="279400" y="407924"/>
          <a:ext cx="10134600" cy="6940296"/>
        </p:xfrm>
        <a:graphic>
          <a:graphicData uri="http://schemas.openxmlformats.org/drawingml/2006/table">
            <a:tbl>
              <a:tblPr firstRow="1" firstCol="1" bandRow="1">
                <a:effectLst>
                  <a:outerShdw blurRad="50800" dist="38100" algn="l" rotWithShape="0">
                    <a:prstClr val="black">
                      <a:alpha val="40000"/>
                    </a:prstClr>
                  </a:outerShdw>
                </a:effectLst>
              </a:tblPr>
              <a:tblGrid>
                <a:gridCol w="1828800"/>
                <a:gridCol w="3810000"/>
                <a:gridCol w="4495800"/>
              </a:tblGrid>
              <a:tr h="100577">
                <a:tc>
                  <a:txBody>
                    <a:bodyPr/>
                    <a:lstStyle/>
                    <a:p>
                      <a:pPr algn="ctr">
                        <a:lnSpc>
                          <a:spcPct val="115000"/>
                        </a:lnSpc>
                        <a:spcAft>
                          <a:spcPts val="0"/>
                        </a:spcAft>
                        <a:tabLst>
                          <a:tab pos="1386840" algn="l"/>
                        </a:tabLst>
                      </a:pPr>
                      <a:r>
                        <a:rPr lang="vi-VN" sz="2200" b="1">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200" b="1">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200" b="1">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1539">
                <a:tc rowSpan="3">
                  <a:txBody>
                    <a:bodyPr/>
                    <a:lstStyle/>
                    <a:p>
                      <a:pPr algn="just">
                        <a:lnSpc>
                          <a:spcPct val="115000"/>
                        </a:lnSpc>
                        <a:spcAft>
                          <a:spcPts val="0"/>
                        </a:spcAft>
                        <a:tabLst>
                          <a:tab pos="1386840" algn="l"/>
                        </a:tabLst>
                      </a:pPr>
                      <a:r>
                        <a:rPr lang="vi-VN" sz="2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a:effectLst/>
                          <a:latin typeface="Times New Roman" panose="02020603050405020304" pitchFamily="18" charset="0"/>
                          <a:ea typeface="Calibri" panose="020F0502020204030204" pitchFamily="34" charset="0"/>
                          <a:cs typeface="Times New Roman" panose="02020603050405020304" pitchFamily="18" charset="0"/>
                        </a:rPr>
                        <a:t>Nhà văn đưa ra hoạt động giao tiếp (câu chuyện giữa ông giáo và lão Hạc qua hai lần gặp gỡ) trở thành đối tượng nhận thức và mô tả trực tiếp tính cách nhân vật</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200">
                          <a:effectLst/>
                          <a:latin typeface="Times New Roman" panose="02020603050405020304" pitchFamily="18" charset="0"/>
                          <a:ea typeface="Calibri" panose="020F0502020204030204" pitchFamily="34" charset="0"/>
                          <a:cs typeface="Times New Roman" panose="02020603050405020304" pitchFamily="18" charset="0"/>
                        </a:rPr>
                        <a:t>1- Toàn bộ câu chuyện là do nhân vật “tôi”- ông giáo – kể lại hai lần gặp gỡ của mình với với lão Hạc. </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200">
                          <a:effectLst/>
                          <a:latin typeface="Times New Roman" panose="02020603050405020304" pitchFamily="18" charset="0"/>
                          <a:ea typeface="Times New Roman" panose="02020603050405020304" pitchFamily="18" charset="0"/>
                          <a:cs typeface="Times New Roman" panose="02020603050405020304" pitchFamily="18" charset="0"/>
                        </a:rPr>
                        <a:t>+ Lão Hạc nói với ông giáo về ý định bán chó, tiền bòn vườn, lần hai sang kể chuyện bán chó, gửi vườn và tiền</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200">
                          <a:effectLst/>
                          <a:latin typeface="Times New Roman" panose="02020603050405020304" pitchFamily="18" charset="0"/>
                          <a:ea typeface="Times New Roman" panose="02020603050405020304" pitchFamily="18" charset="0"/>
                          <a:cs typeface="Times New Roman" panose="02020603050405020304" pitchFamily="18" charset="0"/>
                        </a:rPr>
                        <a:t>+ Chi tiết về điệu bộ, cử chỉ, giọng điệu, sự rề rà, vừa kể vừa nghĩ, vừa nghe ngóng của lão Hạc, và thái độ, sự liên tưởng của ông giáo khi nghe.</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8654">
                <a:tc vMerge="1">
                  <a:txBody>
                    <a:bodyPr/>
                    <a:lstStyle/>
                    <a:p>
                      <a:endParaRPr lang="en-GB"/>
                    </a:p>
                  </a:txBody>
                  <a:tcPr/>
                </a:tc>
                <a:tc>
                  <a:txBody>
                    <a:bodyPr/>
                    <a:lstStyle/>
                    <a:p>
                      <a:pPr algn="just">
                        <a:lnSpc>
                          <a:spcPct val="115000"/>
                        </a:lnSpc>
                        <a:spcAft>
                          <a:spcPts val="0"/>
                        </a:spcAft>
                        <a:tabLst>
                          <a:tab pos="1386840" algn="l"/>
                        </a:tabLst>
                      </a:pPr>
                      <a:r>
                        <a:rPr lang="vi-VN" sz="2200">
                          <a:effectLst/>
                          <a:latin typeface="Times New Roman" panose="02020603050405020304" pitchFamily="18" charset="0"/>
                          <a:ea typeface="Calibri" panose="020F0502020204030204" pitchFamily="34" charset="0"/>
                          <a:cs typeface="Times New Roman" panose="02020603050405020304" pitchFamily="18" charset="0"/>
                        </a:rPr>
                        <a:t>2- Ngoài ra, còn hai lần khác nữa là lần trò chuyện của ông giáo với vợ ông và với Binh Tư để tạo tình huống hiểu lầm để chân dung nhân vật hiện lên phong phú sắc nét và có bề sâu tâm tưởng.</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200">
                          <a:effectLst/>
                          <a:latin typeface="Times New Roman" panose="02020603050405020304" pitchFamily="18" charset="0"/>
                          <a:ea typeface="Times New Roman" panose="02020603050405020304" pitchFamily="18" charset="0"/>
                          <a:cs typeface="Times New Roman" panose="02020603050405020304" pitchFamily="18" charset="0"/>
                        </a:rPr>
                        <a:t>+ Sự việc ông giáo trò chuyện với vợ mình, rồi với Binh Tư. + Chi tiết hiểu lầm về lão Hạc cùng nỗi thất vọng đến hiểu lầm của ông giáo ở cuối truyện.</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9400">
                <a:tc vMerge="1">
                  <a:txBody>
                    <a:bodyPr/>
                    <a:lstStyle/>
                    <a:p>
                      <a:endParaRPr lang="en-GB"/>
                    </a:p>
                  </a:txBody>
                  <a:tcPr/>
                </a:tc>
                <a:tc>
                  <a:txBody>
                    <a:bodyPr/>
                    <a:lstStyle/>
                    <a:p>
                      <a:pPr algn="just">
                        <a:lnSpc>
                          <a:spcPct val="115000"/>
                        </a:lnSpc>
                        <a:spcAft>
                          <a:spcPts val="0"/>
                        </a:spcAft>
                        <a:tabLst>
                          <a:tab pos="1386840" algn="l"/>
                        </a:tabLst>
                      </a:pPr>
                      <a:r>
                        <a:rPr lang="vi-VN" sz="2200" b="1">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2200">
                          <a:effectLst/>
                          <a:latin typeface="Times New Roman" panose="02020603050405020304" pitchFamily="18" charset="0"/>
                          <a:ea typeface="Calibri" panose="020F0502020204030204" pitchFamily="34" charset="0"/>
                          <a:cs typeface="Times New Roman" panose="02020603050405020304" pitchFamily="18" charset="0"/>
                        </a:rPr>
                        <a:t> Người kể chuyện thay đổi tạo ra nhiều điểm nhìn góp phần tạo nên chân dung nhân vật lão </a:t>
                      </a:r>
                      <a:r>
                        <a:rPr lang="vi-VN" sz="2200" smtClean="0">
                          <a:effectLst/>
                          <a:latin typeface="Times New Roman" panose="02020603050405020304" pitchFamily="18" charset="0"/>
                          <a:ea typeface="Calibri" panose="020F0502020204030204" pitchFamily="34" charset="0"/>
                          <a:cs typeface="Times New Roman" panose="02020603050405020304" pitchFamily="18" charset="0"/>
                        </a:rPr>
                        <a:t>Hạc</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200">
                          <a:effectLst/>
                          <a:latin typeface="Times New Roman" panose="02020603050405020304" pitchFamily="18" charset="0"/>
                          <a:ea typeface="Times New Roman" panose="02020603050405020304" pitchFamily="18" charset="0"/>
                          <a:cs typeface="Times New Roman" panose="02020603050405020304" pitchFamily="18" charset="0"/>
                        </a:rPr>
                        <a:t>+ Chi tiết tác giả nhập vai nhân vật lão Hạc lúc ngồi uống rượu cưng nựng cậu Vàng để kể </a:t>
                      </a:r>
                      <a:r>
                        <a:rPr lang="vi-VN" sz="2200" smtClean="0">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GB"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274" marR="302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520568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5100" y="140707"/>
            <a:ext cx="10479751" cy="730123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535598637"/>
              </p:ext>
            </p:extLst>
          </p:nvPr>
        </p:nvGraphicFramePr>
        <p:xfrm>
          <a:off x="317500" y="610357"/>
          <a:ext cx="9982200" cy="636193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362200"/>
                <a:gridCol w="7620000"/>
              </a:tblGrid>
              <a:tr h="2286000">
                <a:tc>
                  <a:txBody>
                    <a:bodyPr/>
                    <a:lstStyle/>
                    <a:p>
                      <a:pPr algn="ctr">
                        <a:lnSpc>
                          <a:spcPct val="115000"/>
                        </a:lnSpc>
                        <a:spcAft>
                          <a:spcPts val="0"/>
                        </a:spcAft>
                        <a:tabLst>
                          <a:tab pos="1386840" algn="l"/>
                        </a:tabLst>
                      </a:pPr>
                      <a:r>
                        <a:rPr lang="vi-VN" sz="3300" b="1"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300" b="1">
                          <a:effectLst/>
                          <a:latin typeface="Times New Roman" panose="02020603050405020304" pitchFamily="18" charset="0"/>
                          <a:ea typeface="Times New Roman" panose="02020603050405020304" pitchFamily="18" charset="0"/>
                          <a:cs typeface="Times New Roman" panose="02020603050405020304" pitchFamily="18" charset="0"/>
                        </a:rPr>
                        <a:t>Cách thức trích dẫn và phân tích bằng </a:t>
                      </a:r>
                      <a:r>
                        <a:rPr lang="vi-VN" sz="3300" b="1" smtClean="0">
                          <a:effectLst/>
                          <a:latin typeface="Times New Roman" panose="02020603050405020304" pitchFamily="18" charset="0"/>
                          <a:ea typeface="Times New Roman" panose="02020603050405020304" pitchFamily="18" charset="0"/>
                          <a:cs typeface="Times New Roman" panose="02020603050405020304" pitchFamily="18" charset="0"/>
                        </a:rPr>
                        <a:t>chứng</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300">
                          <a:effectLst/>
                          <a:latin typeface="Times New Roman" panose="02020603050405020304" pitchFamily="18" charset="0"/>
                          <a:ea typeface="Times New Roman" panose="02020603050405020304" pitchFamily="18" charset="0"/>
                          <a:cs typeface="Times New Roman" panose="02020603050405020304" pitchFamily="18" charset="0"/>
                        </a:rPr>
                        <a:t>Các bằng chứng được trích dẫn gián tiếp (từng cuộc trò chuyện) và được phân tích, bình luận sâu sắc để khẳng định thành công của nghệ thuật tự sự mà Nam Cao thể hiện.</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tabLst>
                          <a:tab pos="1386840" algn="l"/>
                        </a:tabLst>
                      </a:pPr>
                      <a:endParaRPr lang="vi-VN" sz="33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endParaRPr lang="vi-VN" sz="33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endParaRPr lang="vi-VN" sz="33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vi-VN" sz="3300" b="1" smtClean="0">
                          <a:effectLst/>
                          <a:latin typeface="Times New Roman" panose="02020603050405020304" pitchFamily="18" charset="0"/>
                          <a:ea typeface="Times New Roman" panose="02020603050405020304" pitchFamily="18" charset="0"/>
                          <a:cs typeface="Times New Roman" panose="02020603050405020304" pitchFamily="18" charset="0"/>
                        </a:rPr>
                        <a:t>Mối </a:t>
                      </a:r>
                      <a:r>
                        <a:rPr lang="vi-VN" sz="3300" b="1">
                          <a:effectLst/>
                          <a:latin typeface="Times New Roman" panose="02020603050405020304" pitchFamily="18" charset="0"/>
                          <a:ea typeface="Times New Roman" panose="02020603050405020304" pitchFamily="18" charset="0"/>
                          <a:cs typeface="Times New Roman" panose="02020603050405020304" pitchFamily="18" charset="0"/>
                        </a:rPr>
                        <a:t>quan hệ</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300" i="1">
                          <a:effectLst/>
                          <a:latin typeface="Times New Roman" panose="02020603050405020304" pitchFamily="18" charset="0"/>
                          <a:ea typeface="Calibri" panose="020F0502020204030204" pitchFamily="34" charset="0"/>
                          <a:cs typeface="Times New Roman" panose="02020603050405020304" pitchFamily="18" charset="0"/>
                        </a:rPr>
                        <a:t>-&gt; Luận điểm này được xác định dựa trên luận đề của VB, chỉ rõ nghệ thuật của truyện và nội dung tư tưởng của câu chuyện thông qua việc khắc họa tính cách nhân vật  lão Hạc.</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3300" i="1">
                          <a:effectLst/>
                          <a:latin typeface="Times New Roman" panose="02020603050405020304" pitchFamily="18" charset="0"/>
                          <a:ea typeface="Calibri" panose="020F0502020204030204" pitchFamily="34" charset="0"/>
                          <a:cs typeface="Times New Roman" panose="02020603050405020304" pitchFamily="18" charset="0"/>
                        </a:rPr>
                        <a:t>Các lí lẽ sau đã giải thích, làm rõ cho luận điểm; bằng chứng để chứng minh cho lí lẽ</a:t>
                      </a:r>
                      <a:r>
                        <a:rPr lang="vi-VN" sz="3300" i="1"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867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46972" y="140707"/>
            <a:ext cx="8297879" cy="7301239"/>
          </a:xfrm>
          <a:prstGeom prst="rect">
            <a:avLst/>
          </a:prstGeom>
        </p:spPr>
      </p:pic>
      <p:sp>
        <p:nvSpPr>
          <p:cNvPr id="12" name="Up Ribbon 11"/>
          <p:cNvSpPr/>
          <p:nvPr/>
        </p:nvSpPr>
        <p:spPr>
          <a:xfrm>
            <a:off x="2984956" y="2406650"/>
            <a:ext cx="7209016" cy="2329067"/>
          </a:xfrm>
          <a:prstGeom prst="ribbon2">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p:cNvSpPr/>
          <p:nvPr/>
        </p:nvSpPr>
        <p:spPr>
          <a:xfrm>
            <a:off x="4813300" y="3134510"/>
            <a:ext cx="3462807" cy="707886"/>
          </a:xfrm>
          <a:prstGeom prst="rect">
            <a:avLst/>
          </a:prstGeom>
        </p:spPr>
        <p:txBody>
          <a:bodyPr wrap="none">
            <a:spAutoFit/>
          </a:bodyPr>
          <a:lstStyle/>
          <a:p>
            <a:r>
              <a:rPr lang="vi-VN" sz="4000" b="1">
                <a:solidFill>
                  <a:srgbClr val="FF0000"/>
                </a:solidFill>
                <a:effectLst>
                  <a:reflection blurRad="6350" stA="55000" endA="300" endPos="45500" dir="5400000" sy="-100000" algn="bl" rotWithShape="0"/>
                </a:effectLst>
                <a:latin typeface="Times New Roman" panose="02020603050405020304" pitchFamily="18" charset="0"/>
                <a:ea typeface="Calibri" panose="020F0502020204030204" pitchFamily="34" charset="0"/>
              </a:rPr>
              <a:t>a. Luận điểm </a:t>
            </a:r>
            <a:r>
              <a:rPr lang="vi-VN" sz="4000" b="1" smtClean="0">
                <a:solidFill>
                  <a:srgbClr val="FF0000"/>
                </a:solidFill>
                <a:effectLst>
                  <a:reflection blurRad="6350" stA="55000" endA="300" endPos="45500" dir="5400000" sy="-100000" algn="bl" rotWithShape="0"/>
                </a:effectLst>
                <a:latin typeface="Times New Roman" panose="02020603050405020304" pitchFamily="18" charset="0"/>
                <a:ea typeface="Calibri" panose="020F0502020204030204" pitchFamily="34" charset="0"/>
              </a:rPr>
              <a:t>2</a:t>
            </a:r>
            <a:endParaRPr lang="en-GB" sz="4000">
              <a:solidFill>
                <a:prstClr val="black"/>
              </a:solidFill>
              <a:effectLst>
                <a:reflection blurRad="6350" stA="55000" endA="300" endPos="45500" dir="5400000" sy="-100000" algn="bl" rotWithShape="0"/>
              </a:effectLst>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7" y="1127594"/>
            <a:ext cx="3264641" cy="4068835"/>
          </a:xfrm>
          <a:prstGeom prst="rect">
            <a:avLst/>
          </a:prstGeom>
        </p:spPr>
      </p:pic>
    </p:spTree>
    <p:extLst>
      <p:ext uri="{BB962C8B-B14F-4D97-AF65-F5344CB8AC3E}">
        <p14:creationId xmlns:p14="http://schemas.microsoft.com/office/powerpoint/2010/main" val="224028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5100" y="140707"/>
            <a:ext cx="10479751" cy="730123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070266456"/>
              </p:ext>
            </p:extLst>
          </p:nvPr>
        </p:nvGraphicFramePr>
        <p:xfrm>
          <a:off x="299574" y="182430"/>
          <a:ext cx="10210801" cy="7290816"/>
        </p:xfrm>
        <a:graphic>
          <a:graphicData uri="http://schemas.openxmlformats.org/drawingml/2006/table">
            <a:tbl>
              <a:tblPr firstRow="1" firstCol="1" bandRow="1">
                <a:effectLst>
                  <a:outerShdw blurRad="50800" dist="38100" algn="l" rotWithShape="0">
                    <a:prstClr val="black">
                      <a:alpha val="40000"/>
                    </a:prstClr>
                  </a:outerShdw>
                </a:effectLst>
              </a:tblPr>
              <a:tblGrid>
                <a:gridCol w="2380126"/>
                <a:gridCol w="5029200"/>
                <a:gridCol w="2801475"/>
              </a:tblGrid>
              <a:tr h="253094">
                <a:tc>
                  <a:txBody>
                    <a:bodyPr/>
                    <a:lstStyle/>
                    <a:p>
                      <a:pPr algn="ctr">
                        <a:lnSpc>
                          <a:spcPct val="115000"/>
                        </a:lnSpc>
                        <a:spcAft>
                          <a:spcPts val="0"/>
                        </a:spcAft>
                        <a:tabLst>
                          <a:tab pos="1386840" algn="l"/>
                        </a:tabLst>
                      </a:pPr>
                      <a:r>
                        <a:rPr lang="vi-VN" sz="2600" b="1">
                          <a:effectLst/>
                          <a:latin typeface="Times New Roman" panose="02020603050405020304" pitchFamily="18" charset="0"/>
                          <a:ea typeface="Times New Roman" panose="02020603050405020304" pitchFamily="18" charset="0"/>
                          <a:cs typeface="Times New Roman" panose="02020603050405020304" pitchFamily="18" charset="0"/>
                        </a:rPr>
                        <a:t>Luận điểm 2</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600" b="1">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600" b="1">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03576">
                <a:tc>
                  <a:txBody>
                    <a:bodyPr/>
                    <a:lstStyle/>
                    <a:p>
                      <a:pPr algn="just">
                        <a:lnSpc>
                          <a:spcPct val="115000"/>
                        </a:lnSpc>
                        <a:spcAft>
                          <a:spcPts val="0"/>
                        </a:spcAft>
                        <a:tabLst>
                          <a:tab pos="1386840" algn="l"/>
                        </a:tabLst>
                      </a:pPr>
                      <a:r>
                        <a:rPr lang="vi-VN" sz="2600">
                          <a:effectLst/>
                          <a:latin typeface="Times New Roman" panose="02020603050405020304" pitchFamily="18" charset="0"/>
                          <a:ea typeface="Calibri" panose="020F0502020204030204" pitchFamily="34" charset="0"/>
                          <a:cs typeface="Times New Roman" panose="02020603050405020304" pitchFamily="18" charset="0"/>
                        </a:rPr>
                        <a:t>Thông qua nội dung của cuộc trò chuyện ấy, tác giả gián tiếp thể hiện một tình thế lựa chọn của Lão Hạc </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600">
                          <a:effectLst/>
                          <a:latin typeface="Times New Roman" panose="02020603050405020304" pitchFamily="18" charset="0"/>
                          <a:ea typeface="Calibri" panose="020F0502020204030204" pitchFamily="34" charset="0"/>
                          <a:cs typeface="Times New Roman" panose="02020603050405020304" pitchFamily="18" charset="0"/>
                        </a:rPr>
                        <a:t>1- Tình thế lựa chọn của lão Hạc (việc giải quyết cái sống và cái chết);</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600">
                          <a:effectLst/>
                          <a:latin typeface="Times New Roman" panose="02020603050405020304" pitchFamily="18" charset="0"/>
                          <a:ea typeface="Calibri" panose="020F0502020204030204" pitchFamily="34" charset="0"/>
                          <a:cs typeface="Times New Roman" panose="02020603050405020304" pitchFamily="18" charset="0"/>
                        </a:rPr>
                        <a:t>2- Sự lựa chọn đau đớn nhưng không thể khác được của nhân vật lão Hạc;</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600">
                          <a:effectLst/>
                          <a:latin typeface="Times New Roman" panose="02020603050405020304" pitchFamily="18" charset="0"/>
                          <a:ea typeface="Calibri" panose="020F0502020204030204" pitchFamily="34" charset="0"/>
                          <a:cs typeface="Times New Roman" panose="02020603050405020304" pitchFamily="18" charset="0"/>
                        </a:rPr>
                        <a:t>3- Ý nghĩa của vấn đề với giá trị của truyện.</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600">
                          <a:effectLst/>
                          <a:latin typeface="Times New Roman" panose="02020603050405020304" pitchFamily="18" charset="0"/>
                          <a:ea typeface="Times New Roman" panose="02020603050405020304" pitchFamily="18" charset="0"/>
                          <a:cs typeface="Times New Roman" panose="02020603050405020304" pitchFamily="18" charset="0"/>
                        </a:rPr>
                        <a:t>Các chi tiết mảnh vườn, tình cảnh của lão: vợ đã chết, con đi xa, bán chó, sự nhờ cậy ông giáo, cuộc trò chuyện với ông giáo, ...</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2918">
                <a:tc>
                  <a:txBody>
                    <a:bodyPr/>
                    <a:lstStyle/>
                    <a:p>
                      <a:pPr algn="just">
                        <a:lnSpc>
                          <a:spcPct val="115000"/>
                        </a:lnSpc>
                        <a:spcAft>
                          <a:spcPts val="0"/>
                        </a:spcAft>
                        <a:tabLst>
                          <a:tab pos="1386840" algn="l"/>
                        </a:tabLst>
                      </a:pPr>
                      <a:r>
                        <a:rPr lang="vi-VN" sz="2600" b="1">
                          <a:effectLst/>
                          <a:latin typeface="Times New Roman" panose="02020603050405020304" pitchFamily="18" charset="0"/>
                          <a:ea typeface="Times New Roman" panose="02020603050405020304" pitchFamily="18" charset="0"/>
                          <a:cs typeface="Times New Roman" panose="02020603050405020304" pitchFamily="18" charset="0"/>
                        </a:rPr>
                        <a:t>Mối quan hệ với luận đề</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tabLst>
                          <a:tab pos="1386840" algn="l"/>
                        </a:tabLst>
                      </a:pPr>
                      <a:r>
                        <a:rPr lang="vi-VN" sz="2600">
                          <a:effectLst/>
                          <a:latin typeface="Times New Roman" panose="02020603050405020304" pitchFamily="18" charset="0"/>
                          <a:ea typeface="Calibri" panose="020F0502020204030204" pitchFamily="34" charset="0"/>
                          <a:cs typeface="Times New Roman" panose="02020603050405020304" pitchFamily="18" charset="0"/>
                        </a:rPr>
                        <a:t>Làm sáng tỏ luận đề: hướng tới làm sáng rõ giá trị tư tưởng của tác phẩm: ca ngợi nhân cách cao thượng của con người ngay trong hoàn cảnh bi thảm (nỗ lực bảo toàn nhân cách)</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1676400">
                <a:tc>
                  <a:txBody>
                    <a:bodyPr/>
                    <a:lstStyle/>
                    <a:p>
                      <a:pPr algn="just">
                        <a:lnSpc>
                          <a:spcPct val="115000"/>
                        </a:lnSpc>
                        <a:spcAft>
                          <a:spcPts val="0"/>
                        </a:spcAft>
                        <a:tabLst>
                          <a:tab pos="1386840" algn="l"/>
                        </a:tabLst>
                      </a:pPr>
                      <a:r>
                        <a:rPr lang="vi-VN" sz="2600" b="1">
                          <a:effectLst/>
                          <a:latin typeface="Times New Roman" panose="02020603050405020304" pitchFamily="18" charset="0"/>
                          <a:ea typeface="Times New Roman" panose="02020603050405020304" pitchFamily="18" charset="0"/>
                          <a:cs typeface="Times New Roman" panose="02020603050405020304" pitchFamily="18" charset="0"/>
                        </a:rPr>
                        <a:t>Cách thức lập luận</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vi-VN" sz="2600">
                          <a:effectLst/>
                          <a:latin typeface="Times New Roman" panose="02020603050405020304" pitchFamily="18" charset="0"/>
                          <a:ea typeface="Calibri" panose="020F0502020204030204" pitchFamily="34" charset="0"/>
                          <a:cs typeface="Times New Roman" panose="02020603050405020304" pitchFamily="18" charset="0"/>
                        </a:rPr>
                        <a:t>Tác giả sử dụng cách </a:t>
                      </a:r>
                      <a:r>
                        <a:rPr lang="vi-VN" sz="2600" b="1">
                          <a:effectLst/>
                          <a:latin typeface="Times New Roman" panose="02020603050405020304" pitchFamily="18" charset="0"/>
                          <a:ea typeface="Calibri" panose="020F0502020204030204" pitchFamily="34" charset="0"/>
                          <a:cs typeface="Times New Roman" panose="02020603050405020304" pitchFamily="18" charset="0"/>
                        </a:rPr>
                        <a:t>lập luận phối hợp</a:t>
                      </a:r>
                      <a:r>
                        <a:rPr lang="vi-VN" sz="2600">
                          <a:effectLst/>
                          <a:latin typeface="Times New Roman" panose="02020603050405020304" pitchFamily="18" charset="0"/>
                          <a:ea typeface="Calibri" panose="020F0502020204030204" pitchFamily="34" charset="0"/>
                          <a:cs typeface="Times New Roman" panose="02020603050405020304" pitchFamily="18" charset="0"/>
                        </a:rPr>
                        <a:t>: Nêu tình thế của lão hạc sau đó </a:t>
                      </a:r>
                      <a:r>
                        <a:rPr lang="vi-VN" sz="2600" b="1">
                          <a:effectLst/>
                          <a:latin typeface="Times New Roman" panose="02020603050405020304" pitchFamily="18" charset="0"/>
                          <a:ea typeface="Calibri" panose="020F0502020204030204" pitchFamily="34" charset="0"/>
                          <a:cs typeface="Times New Roman" panose="02020603050405020304" pitchFamily="18" charset="0"/>
                        </a:rPr>
                        <a:t>phân tích, bình luận</a:t>
                      </a:r>
                      <a:r>
                        <a:rPr lang="vi-VN" sz="2600">
                          <a:effectLst/>
                          <a:latin typeface="Times New Roman" panose="02020603050405020304" pitchFamily="18" charset="0"/>
                          <a:ea typeface="Calibri" panose="020F0502020204030204" pitchFamily="34" charset="0"/>
                          <a:cs typeface="Times New Roman" panose="02020603050405020304" pitchFamily="18" charset="0"/>
                        </a:rPr>
                        <a:t> các bằng chứng tiêu biểu, cuối cùng nêu lên </a:t>
                      </a:r>
                      <a:r>
                        <a:rPr lang="vi-VN" sz="2600" b="1">
                          <a:effectLst/>
                          <a:latin typeface="Times New Roman" panose="02020603050405020304" pitchFamily="18" charset="0"/>
                          <a:ea typeface="Calibri" panose="020F0502020204030204" pitchFamily="34" charset="0"/>
                          <a:cs typeface="Times New Roman" panose="02020603050405020304" pitchFamily="18" charset="0"/>
                        </a:rPr>
                        <a:t>nhận xét đánh giá</a:t>
                      </a:r>
                      <a:r>
                        <a:rPr lang="vi-VN" sz="2600">
                          <a:effectLst/>
                          <a:latin typeface="Times New Roman" panose="02020603050405020304" pitchFamily="18" charset="0"/>
                          <a:ea typeface="Calibri" panose="020F0502020204030204" pitchFamily="34" charset="0"/>
                          <a:cs typeface="Times New Roman" panose="02020603050405020304" pitchFamily="18" charset="0"/>
                        </a:rPr>
                        <a:t> về ý nghĩa của vấn đề với giá trị của truyện</a:t>
                      </a:r>
                      <a:r>
                        <a:rPr lang="vi-VN" sz="26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655" marR="486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bl>
          </a:graphicData>
        </a:graphic>
      </p:graphicFrame>
    </p:spTree>
    <p:extLst>
      <p:ext uri="{BB962C8B-B14F-4D97-AF65-F5344CB8AC3E}">
        <p14:creationId xmlns:p14="http://schemas.microsoft.com/office/powerpoint/2010/main" val="107804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0A2"/>
        </a:solidFill>
        <a:effectLst/>
      </p:bgPr>
    </p:bg>
    <p:spTree>
      <p:nvGrpSpPr>
        <p:cNvPr id="1" name=""/>
        <p:cNvGrpSpPr/>
        <p:nvPr/>
      </p:nvGrpSpPr>
      <p:grpSpPr>
        <a:xfrm>
          <a:off x="0" y="0"/>
          <a:ext cx="0" cy="0"/>
          <a:chOff x="0" y="0"/>
          <a:chExt cx="0" cy="0"/>
        </a:xfrm>
      </p:grpSpPr>
      <p:grpSp>
        <p:nvGrpSpPr>
          <p:cNvPr id="5" name="Group 5"/>
          <p:cNvGrpSpPr/>
          <p:nvPr/>
        </p:nvGrpSpPr>
        <p:grpSpPr>
          <a:xfrm>
            <a:off x="1003300" y="1111250"/>
            <a:ext cx="6629400" cy="3958516"/>
            <a:chOff x="0" y="0"/>
            <a:chExt cx="2423495" cy="940711"/>
          </a:xfrm>
        </p:grpSpPr>
        <p:sp>
          <p:nvSpPr>
            <p:cNvPr id="6"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8" name="Picture 2"/>
          <p:cNvPicPr>
            <a:picLocks noChangeAspect="1"/>
          </p:cNvPicPr>
          <p:nvPr/>
        </p:nvPicPr>
        <p:blipFill>
          <a:blip r:embed="rId2">
            <a:alphaModFix amt="85000"/>
          </a:blip>
          <a:srcRect/>
          <a:stretch>
            <a:fillRect/>
          </a:stretch>
        </p:blipFill>
        <p:spPr>
          <a:xfrm rot="11532808">
            <a:off x="6054834" y="3838174"/>
            <a:ext cx="4551397" cy="3579594"/>
          </a:xfrm>
          <a:prstGeom prst="rect">
            <a:avLst/>
          </a:prstGeom>
        </p:spPr>
      </p:pic>
      <p:pic>
        <p:nvPicPr>
          <p:cNvPr id="9" name="Picture 8">
            <a:extLst>
              <a:ext uri="{FF2B5EF4-FFF2-40B4-BE49-F238E27FC236}">
                <a16:creationId xmlns="" xmlns:a16="http://schemas.microsoft.com/office/drawing/2014/main" id="{1480DB5C-AD40-4CB4-B0E6-2D793DC09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61300" y="1111250"/>
            <a:ext cx="1187172" cy="1153932"/>
          </a:xfrm>
          <a:prstGeom prst="rect">
            <a:avLst/>
          </a:prstGeom>
        </p:spPr>
      </p:pic>
      <p:pic>
        <p:nvPicPr>
          <p:cNvPr id="10" name="Picture 9">
            <a:extLst>
              <a:ext uri="{FF2B5EF4-FFF2-40B4-BE49-F238E27FC236}">
                <a16:creationId xmlns="" xmlns:a16="http://schemas.microsoft.com/office/drawing/2014/main" id="{AE7CA0F8-5918-4985-B979-C4DEB786F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414" y="1263650"/>
            <a:ext cx="1187172" cy="1111193"/>
          </a:xfrm>
          <a:prstGeom prst="rect">
            <a:avLst/>
          </a:prstGeom>
        </p:spPr>
      </p:pic>
      <p:pic>
        <p:nvPicPr>
          <p:cNvPr id="11" name="Picture 10">
            <a:extLst>
              <a:ext uri="{FF2B5EF4-FFF2-40B4-BE49-F238E27FC236}">
                <a16:creationId xmlns="" xmlns:a16="http://schemas.microsoft.com/office/drawing/2014/main" id="{AB52584C-4833-4143-8FBD-887564BF8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013" y="4503577"/>
            <a:ext cx="1187172" cy="1172926"/>
          </a:xfrm>
          <a:prstGeom prst="rect">
            <a:avLst/>
          </a:prstGeom>
        </p:spPr>
      </p:pic>
      <p:sp>
        <p:nvSpPr>
          <p:cNvPr id="4" name="Rectangle 3"/>
          <p:cNvSpPr/>
          <p:nvPr/>
        </p:nvSpPr>
        <p:spPr>
          <a:xfrm>
            <a:off x="1742174" y="1819246"/>
            <a:ext cx="5338321" cy="2458109"/>
          </a:xfrm>
          <a:prstGeom prst="rect">
            <a:avLst/>
          </a:prstGeom>
          <a:noFill/>
        </p:spPr>
        <p:txBody>
          <a:bodyPr wrap="none" lIns="91440" tIns="45720" rIns="91440" bIns="45720">
            <a:spAutoFit/>
          </a:bodyPr>
          <a:lstStyle/>
          <a:p>
            <a:pPr algn="ctr">
              <a:lnSpc>
                <a:spcPct val="150000"/>
              </a:lnSpc>
            </a:pPr>
            <a:r>
              <a:rPr lang="vi-VN" sz="5400" b="1" cap="none" spc="0" smtClean="0">
                <a:ln w="0"/>
                <a:solidFill>
                  <a:schemeClr val="accent5">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1</a:t>
            </a:r>
          </a:p>
          <a:p>
            <a:pPr algn="ctr">
              <a:lnSpc>
                <a:spcPct val="150000"/>
              </a:lnSpc>
            </a:pPr>
            <a:r>
              <a:rPr lang="vi-VN" sz="5400" b="1" cap="none" spc="0" smtClean="0">
                <a:ln w="0"/>
                <a:solidFill>
                  <a:schemeClr val="accent5">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KHỞI ĐỘNG</a:t>
            </a:r>
            <a:endParaRPr lang="en-GB" sz="5400" b="1" cap="none" spc="0">
              <a:ln w="0"/>
              <a:solidFill>
                <a:schemeClr val="accent5">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0-#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750" fill="hold"/>
                                        <p:tgtEl>
                                          <p:spTgt spid="11"/>
                                        </p:tgtEl>
                                        <p:attrNameLst>
                                          <p:attrName>ppt_x</p:attrName>
                                        </p:attrNameLst>
                                      </p:cBhvr>
                                      <p:tavLst>
                                        <p:tav tm="0">
                                          <p:val>
                                            <p:strVal val="#ppt_x"/>
                                          </p:val>
                                        </p:tav>
                                        <p:tav tm="100000">
                                          <p:val>
                                            <p:strVal val="#ppt_x"/>
                                          </p:val>
                                        </p:tav>
                                      </p:tavLst>
                                    </p:anim>
                                    <p:anim calcmode="lin" valueType="num">
                                      <p:cBhvr additive="base">
                                        <p:cTn id="13" dur="175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3000" fill="hold"/>
                                        <p:tgtEl>
                                          <p:spTgt spid="9"/>
                                        </p:tgtEl>
                                        <p:attrNameLst>
                                          <p:attrName>ppt_x</p:attrName>
                                        </p:attrNameLst>
                                      </p:cBhvr>
                                      <p:tavLst>
                                        <p:tav tm="0">
                                          <p:val>
                                            <p:strVal val="1+#ppt_w/2"/>
                                          </p:val>
                                        </p:tav>
                                        <p:tav tm="100000">
                                          <p:val>
                                            <p:strVal val="#ppt_x"/>
                                          </p:val>
                                        </p:tav>
                                      </p:tavLst>
                                    </p:anim>
                                    <p:anim calcmode="lin" valueType="num">
                                      <p:cBhvr additive="base">
                                        <p:cTn id="18" dur="3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31318" y="104294"/>
            <a:ext cx="8297879" cy="7301239"/>
          </a:xfrm>
          <a:prstGeom prst="rect">
            <a:avLst/>
          </a:prstGeom>
        </p:spPr>
      </p:pic>
      <p:sp>
        <p:nvSpPr>
          <p:cNvPr id="12" name="Up Ribbon 11"/>
          <p:cNvSpPr/>
          <p:nvPr/>
        </p:nvSpPr>
        <p:spPr>
          <a:xfrm>
            <a:off x="2984955" y="2406650"/>
            <a:ext cx="7659895" cy="3200400"/>
          </a:xfrm>
          <a:prstGeom prst="ribbon2">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p:cNvSpPr/>
          <p:nvPr/>
        </p:nvSpPr>
        <p:spPr>
          <a:xfrm>
            <a:off x="4991644" y="2631528"/>
            <a:ext cx="3590843" cy="2246769"/>
          </a:xfrm>
          <a:prstGeom prst="rect">
            <a:avLst/>
          </a:prstGeom>
        </p:spPr>
        <p:txBody>
          <a:bodyPr wrap="square">
            <a:spAutoFit/>
          </a:bodyPr>
          <a:lstStyle/>
          <a:p>
            <a:pPr algn="ctr"/>
            <a:r>
              <a:rPr lang="vi-VN" sz="2800" b="1">
                <a:latin typeface="+mj-lt"/>
              </a:rPr>
              <a:t>BẢNG KIỂM ĐÁNH GIÁ SẢN PHẨM TRÌNH BÀY NỘI DUNG THẢO LUẬN CỦA CÁC NHÓM</a:t>
            </a:r>
            <a:endParaRPr lang="en-GB" sz="2800">
              <a:latin typeface="+mj-lt"/>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7" y="1127594"/>
            <a:ext cx="3264641" cy="4068835"/>
          </a:xfrm>
          <a:prstGeom prst="rect">
            <a:avLst/>
          </a:prstGeom>
        </p:spPr>
      </p:pic>
    </p:spTree>
    <p:extLst>
      <p:ext uri="{BB962C8B-B14F-4D97-AF65-F5344CB8AC3E}">
        <p14:creationId xmlns:p14="http://schemas.microsoft.com/office/powerpoint/2010/main" val="204980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5100" y="349250"/>
            <a:ext cx="10479751" cy="6705600"/>
          </a:xfrm>
          <a:prstGeom prst="rect">
            <a:avLst/>
          </a:prstGeom>
          <a:effectLst>
            <a:outerShdw blurRad="50800" dist="38100" dir="2700000" algn="tl" rotWithShape="0">
              <a:prstClr val="black">
                <a:alpha val="40000"/>
              </a:prstClr>
            </a:outerShdw>
          </a:effectLst>
        </p:spPr>
      </p:pic>
      <p:graphicFrame>
        <p:nvGraphicFramePr>
          <p:cNvPr id="4" name="Table 3"/>
          <p:cNvGraphicFramePr>
            <a:graphicFrameLocks noGrp="1"/>
          </p:cNvGraphicFramePr>
          <p:nvPr>
            <p:extLst>
              <p:ext uri="{D42A27DB-BD31-4B8C-83A1-F6EECF244321}">
                <p14:modId xmlns:p14="http://schemas.microsoft.com/office/powerpoint/2010/main" val="3875102647"/>
              </p:ext>
            </p:extLst>
          </p:nvPr>
        </p:nvGraphicFramePr>
        <p:xfrm>
          <a:off x="337675" y="577850"/>
          <a:ext cx="10134600" cy="6169152"/>
        </p:xfrm>
        <a:graphic>
          <a:graphicData uri="http://schemas.openxmlformats.org/drawingml/2006/table">
            <a:tbl>
              <a:tblPr firstRow="1" firstCol="1" bandRow="1">
                <a:effectLst>
                  <a:outerShdw blurRad="50800" dist="38100" algn="l" rotWithShape="0">
                    <a:prstClr val="black">
                      <a:alpha val="40000"/>
                    </a:prstClr>
                  </a:outerShdw>
                </a:effectLst>
              </a:tblPr>
              <a:tblGrid>
                <a:gridCol w="914400"/>
                <a:gridCol w="6533025"/>
                <a:gridCol w="1143000"/>
                <a:gridCol w="1544175"/>
              </a:tblGrid>
              <a:tr h="0">
                <a:tc>
                  <a:txBody>
                    <a:bodyPr/>
                    <a:lstStyle/>
                    <a:p>
                      <a:pPr algn="ctr">
                        <a:lnSpc>
                          <a:spcPct val="115000"/>
                        </a:lnSpc>
                        <a:spcAft>
                          <a:spcPts val="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STT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15000"/>
                        </a:lnSpc>
                        <a:spcAft>
                          <a:spcPts val="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Tiêu chí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15000"/>
                        </a:lnSpc>
                        <a:spcAft>
                          <a:spcPts val="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Xuất hiện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15000"/>
                        </a:lnSpc>
                        <a:spcAft>
                          <a:spcPts val="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Không xuất</a:t>
                      </a:r>
                      <a:br>
                        <a:rPr lang="vi-VN" sz="3200" b="1">
                          <a:effectLst/>
                          <a:latin typeface="Times New Roman" panose="02020603050405020304" pitchFamily="18" charset="0"/>
                          <a:ea typeface="Calibri" panose="020F0502020204030204" pitchFamily="34" charset="0"/>
                          <a:cs typeface="Times New Roman" panose="02020603050405020304" pitchFamily="18" charset="0"/>
                        </a:rPr>
                      </a:br>
                      <a:r>
                        <a:rPr lang="vi-VN" sz="3200" b="1">
                          <a:effectLst/>
                          <a:latin typeface="Times New Roman" panose="02020603050405020304" pitchFamily="18" charset="0"/>
                          <a:ea typeface="Calibri" panose="020F0502020204030204" pitchFamily="34" charset="0"/>
                          <a:cs typeface="Times New Roman" panose="02020603050405020304" pitchFamily="18" charset="0"/>
                        </a:rPr>
                        <a:t>hiện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0">
                <a:tc>
                  <a:txBody>
                    <a:bodyPr/>
                    <a:lstStyle/>
                    <a:p>
                      <a:pPr algn="ctr">
                        <a:lnSpc>
                          <a:spcPct val="115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1</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Thể hiện nội dung sơ sài, nghèo nàn.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2</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Thể hiện được đúng đủ nội dung.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3</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Thể hiện được sâu sắc nội dung.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4</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Thuyết trình đơn điệu, kém hấp dẫn.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5</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Thuyết trình sinh động, hấp dẫn, thuyết phục.</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6</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Cách thức thể hiện và nội dung hài hòa để lại ấn tượng sâu sắc với các bạn.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338746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10" name="Rectangle 9"/>
          <p:cNvSpPr/>
          <p:nvPr/>
        </p:nvSpPr>
        <p:spPr>
          <a:xfrm>
            <a:off x="2702167" y="424543"/>
            <a:ext cx="7543800" cy="707886"/>
          </a:xfrm>
          <a:prstGeom prst="rect">
            <a:avLst/>
          </a:prstGeom>
        </p:spPr>
        <p:txBody>
          <a:bodyPr wrap="square">
            <a:spAutoFit/>
          </a:bodyPr>
          <a:lstStyle/>
          <a:p>
            <a:r>
              <a:rPr lang="vi-VN" sz="4000" b="1">
                <a:latin typeface="Times New Roman" panose="02020603050405020304" pitchFamily="18" charset="0"/>
                <a:cs typeface="Times New Roman" panose="02020603050405020304" pitchFamily="18" charset="0"/>
              </a:rPr>
              <a:t>3. Yếu tố biểu cảm trong văn bản</a:t>
            </a:r>
            <a:endParaRPr lang="en-GB" sz="400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183948"/>
            <a:ext cx="3517900" cy="4130000"/>
          </a:xfrm>
          <a:prstGeom prst="rect">
            <a:avLst/>
          </a:prstGeom>
        </p:spPr>
      </p:pic>
      <p:sp>
        <p:nvSpPr>
          <p:cNvPr id="8" name="Rectangle 7"/>
          <p:cNvSpPr/>
          <p:nvPr/>
        </p:nvSpPr>
        <p:spPr>
          <a:xfrm>
            <a:off x="2853482" y="1644650"/>
            <a:ext cx="7141418" cy="4718635"/>
          </a:xfrm>
          <a:prstGeom prst="rect">
            <a:avLst/>
          </a:prstGeom>
          <a:solidFill>
            <a:srgbClr val="ED7D31">
              <a:lumMod val="40000"/>
              <a:lumOff val="60000"/>
            </a:srgbClr>
          </a:solidFill>
          <a:ln w="6350" cap="flat" cmpd="sng" algn="ctr">
            <a:solidFill>
              <a:srgbClr val="7030A0"/>
            </a:solidFill>
            <a:prstDash val="solid"/>
            <a:miter lim="800000"/>
          </a:ln>
          <a:effectLst>
            <a:outerShdw blurRad="50800" dist="38100" algn="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PHT số 04: </a:t>
            </a:r>
            <a:r>
              <a:rPr kumimoji="0" lang="vi-VN" sz="4000" b="1"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Tìm hiểu yếu tố biểu cảm trong </a:t>
            </a:r>
            <a:r>
              <a:rPr kumimoji="0" lang="vi-VN" sz="4000" b="1" i="0" u="none" strike="noStrike" kern="0" cap="none" spc="0" normalizeH="0" baseline="0" noProof="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VB</a:t>
            </a:r>
            <a:endParaRPr kumimoji="0" lang="en-GB" sz="4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rPr>
              <a:t>1. Nêu vai trò của yếu tố biểu cảm trong VB nghị luận.</a:t>
            </a:r>
            <a:endParaRPr kumimoji="0" lang="en-GB" sz="4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rPr>
              <a:t>2. Tìm yếu tổ biểu cảm trong một đoạn văn cụ thể.</a:t>
            </a:r>
            <a:endParaRPr kumimoji="0" lang="en-GB" sz="4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rPr>
              <a:t>3. Nhận xét cách đưa yếu tố biểu cảm ở đoạn đó.</a:t>
            </a:r>
            <a:endParaRPr kumimoji="0" lang="en-GB" sz="4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5574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46972" y="140707"/>
            <a:ext cx="8297879" cy="730123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7" y="1127594"/>
            <a:ext cx="3264641" cy="4068835"/>
          </a:xfrm>
          <a:prstGeom prst="rect">
            <a:avLst/>
          </a:prstGeom>
        </p:spPr>
      </p:pic>
      <p:sp>
        <p:nvSpPr>
          <p:cNvPr id="4" name="Rectangle 3"/>
          <p:cNvSpPr/>
          <p:nvPr/>
        </p:nvSpPr>
        <p:spPr>
          <a:xfrm>
            <a:off x="2638250" y="439624"/>
            <a:ext cx="7585250" cy="2308324"/>
          </a:xfrm>
          <a:prstGeom prst="rect">
            <a:avLst/>
          </a:prstGeom>
        </p:spPr>
        <p:txBody>
          <a:bodyPr wrap="square">
            <a:spAutoFit/>
          </a:bodyPr>
          <a:lstStyle/>
          <a:p>
            <a:pPr algn="just"/>
            <a:r>
              <a:rPr lang="vi-VN" sz="3600" b="1">
                <a:latin typeface="Times New Roman" panose="02020603050405020304" pitchFamily="18" charset="0"/>
                <a:ea typeface="Times New Roman" panose="02020603050405020304" pitchFamily="18" charset="0"/>
                <a:cs typeface="Times New Roman" panose="02020603050405020304" pitchFamily="18" charset="0"/>
              </a:rPr>
              <a:t>- Sử dụng yếu tố biểu cảm</a:t>
            </a:r>
            <a:r>
              <a:rPr lang="vi-VN" sz="3600">
                <a:latin typeface="Times New Roman" panose="02020603050405020304" pitchFamily="18" charset="0"/>
                <a:ea typeface="Times New Roman" panose="02020603050405020304" pitchFamily="18" charset="0"/>
                <a:cs typeface="Times New Roman" panose="02020603050405020304" pitchFamily="18" charset="0"/>
              </a:rPr>
              <a:t> (yếu tố bổ trợ) giúp VB giàu sức thuyết phục: tạo nên sự kết hợp hài hòa giữa trí tuệ và cảm xúc</a:t>
            </a:r>
            <a:endParaRPr lang="en-GB" sz="3600">
              <a:latin typeface="Times New Roman" panose="02020603050405020304" pitchFamily="18" charset="0"/>
              <a:cs typeface="Times New Roman" panose="02020603050405020304" pitchFamily="18" charset="0"/>
            </a:endParaRPr>
          </a:p>
        </p:txBody>
      </p:sp>
      <p:sp>
        <p:nvSpPr>
          <p:cNvPr id="5" name="Rectangle 4"/>
          <p:cNvSpPr/>
          <p:nvPr/>
        </p:nvSpPr>
        <p:spPr>
          <a:xfrm>
            <a:off x="3214507" y="3041568"/>
            <a:ext cx="1535677" cy="646331"/>
          </a:xfrm>
          <a:prstGeom prst="rect">
            <a:avLst/>
          </a:prstGeom>
        </p:spPr>
        <p:txBody>
          <a:bodyPr wrap="none">
            <a:spAutoFit/>
          </a:bodyPr>
          <a:lstStyle/>
          <a:p>
            <a:r>
              <a:rPr lang="vi-VN" sz="3600" b="1" smtClean="0">
                <a:latin typeface="Times New Roman" panose="02020603050405020304" pitchFamily="18" charset="0"/>
                <a:ea typeface="Times New Roman" panose="02020603050405020304" pitchFamily="18" charset="0"/>
                <a:cs typeface="Times New Roman" panose="02020603050405020304" pitchFamily="18" charset="0"/>
              </a:rPr>
              <a:t>- Ví </a:t>
            </a:r>
            <a:r>
              <a:rPr lang="vi-VN" sz="3600" b="1">
                <a:latin typeface="Times New Roman" panose="02020603050405020304" pitchFamily="18" charset="0"/>
                <a:ea typeface="Times New Roman" panose="02020603050405020304" pitchFamily="18" charset="0"/>
                <a:cs typeface="Times New Roman" panose="02020603050405020304" pitchFamily="18" charset="0"/>
              </a:rPr>
              <a:t>dụ</a:t>
            </a:r>
            <a:endParaRPr lang="en-GB" sz="3600" b="1">
              <a:latin typeface="Times New Roman" panose="02020603050405020304" pitchFamily="18" charset="0"/>
              <a:cs typeface="Times New Roman" panose="02020603050405020304" pitchFamily="18" charset="0"/>
            </a:endParaRPr>
          </a:p>
        </p:txBody>
      </p:sp>
      <p:sp>
        <p:nvSpPr>
          <p:cNvPr id="6" name="Rectangle 5"/>
          <p:cNvSpPr/>
          <p:nvPr/>
        </p:nvSpPr>
        <p:spPr>
          <a:xfrm>
            <a:off x="2926748" y="4600648"/>
            <a:ext cx="7409816" cy="1754326"/>
          </a:xfrm>
          <a:prstGeom prst="rect">
            <a:avLst/>
          </a:prstGeom>
        </p:spPr>
        <p:txBody>
          <a:bodyPr wrap="square">
            <a:spAutoFit/>
          </a:bodyPr>
          <a:lstStyle/>
          <a:p>
            <a:pPr algn="just">
              <a:spcAft>
                <a:spcPts val="0"/>
              </a:spcAft>
              <a:tabLst>
                <a:tab pos="514350" algn="l"/>
              </a:tabLst>
            </a:pPr>
            <a:r>
              <a:rPr lang="vi-VN" sz="3600" i="1"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600" i="1">
                <a:latin typeface="Times New Roman" panose="02020603050405020304" pitchFamily="18" charset="0"/>
                <a:ea typeface="Times New Roman" panose="02020603050405020304" pitchFamily="18" charset="0"/>
                <a:cs typeface="Times New Roman" panose="02020603050405020304" pitchFamily="18" charset="0"/>
              </a:rPr>
              <a:t>“Chân dung nhân vật </a:t>
            </a:r>
            <a:r>
              <a:rPr lang="vi-VN" sz="3600" b="1" i="1">
                <a:latin typeface="Times New Roman" panose="02020603050405020304" pitchFamily="18" charset="0"/>
                <a:ea typeface="Times New Roman" panose="02020603050405020304" pitchFamily="18" charset="0"/>
                <a:cs typeface="Times New Roman" panose="02020603050405020304" pitchFamily="18" charset="0"/>
              </a:rPr>
              <a:t>như móc vào tâm trí người đọc</a:t>
            </a:r>
            <a:r>
              <a:rPr lang="vi-VN" sz="3600" i="1">
                <a:latin typeface="Times New Roman" panose="02020603050405020304" pitchFamily="18" charset="0"/>
                <a:ea typeface="Times New Roman" panose="02020603050405020304" pitchFamily="18" charset="0"/>
                <a:cs typeface="Times New Roman" panose="02020603050405020304" pitchFamily="18" charset="0"/>
              </a:rPr>
              <a:t>. Đây là một </a:t>
            </a:r>
            <a:r>
              <a:rPr lang="vi-VN" sz="3600" b="1" i="1">
                <a:latin typeface="Times New Roman" panose="02020603050405020304" pitchFamily="18" charset="0"/>
                <a:ea typeface="Times New Roman" panose="02020603050405020304" pitchFamily="18" charset="0"/>
                <a:cs typeface="Times New Roman" panose="02020603050405020304" pitchFamily="18" charset="0"/>
              </a:rPr>
              <a:t>ưu thế của cây bút Nam Cao</a:t>
            </a:r>
            <a:r>
              <a:rPr lang="vi-VN" sz="3600" i="1">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21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46972" y="140707"/>
            <a:ext cx="8297879" cy="730123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7" y="1127594"/>
            <a:ext cx="3264641" cy="4068835"/>
          </a:xfrm>
          <a:prstGeom prst="rect">
            <a:avLst/>
          </a:prstGeom>
        </p:spPr>
      </p:pic>
      <p:sp>
        <p:nvSpPr>
          <p:cNvPr id="7" name="Rectangle 6"/>
          <p:cNvSpPr/>
          <p:nvPr/>
        </p:nvSpPr>
        <p:spPr>
          <a:xfrm>
            <a:off x="2618462" y="347306"/>
            <a:ext cx="7903413" cy="6888039"/>
          </a:xfrm>
          <a:prstGeom prst="rect">
            <a:avLst/>
          </a:prstGeom>
        </p:spPr>
        <p:txBody>
          <a:bodyPr wrap="square">
            <a:spAutoFit/>
          </a:bodyPr>
          <a:lstStyle/>
          <a:p>
            <a:pPr algn="just">
              <a:lnSpc>
                <a:spcPct val="115000"/>
              </a:lnSpc>
              <a:tabLst>
                <a:tab pos="514350" algn="l"/>
              </a:tabLst>
            </a:pPr>
            <a:r>
              <a:rPr lang="vi-VN" sz="3200" i="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chỗ này, Nam Cao </a:t>
            </a:r>
            <a:r>
              <a:rPr lang="vi-VN"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thật cao tay</a:t>
            </a:r>
            <a:r>
              <a:rPr lang="vi-VN" sz="32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ông đưa ra một </a:t>
            </a:r>
            <a:r>
              <a:rPr lang="vi-VN"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hiểu lầm bất ngờ</a:t>
            </a:r>
            <a:r>
              <a:rPr lang="vi-VN" sz="32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để rồi cũng bằng cách bất ngờ nhất, ông </a:t>
            </a:r>
            <a:r>
              <a:rPr lang="vi-VN"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“lật tẩy”</a:t>
            </a:r>
            <a:r>
              <a:rPr lang="vi-VN" sz="32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sự việc, ông làm cho người đọc </a:t>
            </a:r>
            <a:r>
              <a:rPr lang="vi-VN"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thỏa mãn trong sự hiểu biết trọn vẹn</a:t>
            </a:r>
            <a:r>
              <a:rPr lang="vi-VN" sz="32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lão Hạc vẹn nguyên trong sạch đến lúc chết! Giấu đến tận cùng số phận nhân vật, thỉnh thoảng </a:t>
            </a:r>
            <a:r>
              <a:rPr lang="vi-VN"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hé mở</a:t>
            </a:r>
            <a:r>
              <a:rPr lang="vi-VN" sz="32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vài cảnh huống gây sự hiểu lầm, cuối cùng </a:t>
            </a:r>
            <a:r>
              <a:rPr lang="vi-VN"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giải tỏa</a:t>
            </a:r>
            <a:r>
              <a:rPr lang="vi-VN" sz="32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sự hiểu lầm ấy là một thành công đặc sắc trong nghệ thuật tự sự của truyện này. Đây là một thủ pháp tự sự đã áp dụng </a:t>
            </a:r>
            <a:r>
              <a:rPr lang="vi-VN"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 cách tinh tế, xử lí thật điệu nghệ và cũng thật hiện đại so với truyền thống</a:t>
            </a:r>
            <a:r>
              <a:rPr lang="vi-VN" sz="32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80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46972" y="140707"/>
            <a:ext cx="8297879" cy="730123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7" y="1127594"/>
            <a:ext cx="3264641" cy="4068835"/>
          </a:xfrm>
          <a:prstGeom prst="rect">
            <a:avLst/>
          </a:prstGeom>
        </p:spPr>
      </p:pic>
      <p:sp>
        <p:nvSpPr>
          <p:cNvPr id="8" name="Rectangle 7"/>
          <p:cNvSpPr/>
          <p:nvPr/>
        </p:nvSpPr>
        <p:spPr>
          <a:xfrm>
            <a:off x="3224844" y="1483002"/>
            <a:ext cx="7074856" cy="4401205"/>
          </a:xfrm>
          <a:prstGeom prst="rect">
            <a:avLst/>
          </a:prstGeom>
        </p:spPr>
        <p:txBody>
          <a:bodyPr wrap="square">
            <a:spAutoFit/>
          </a:bodyPr>
          <a:lstStyle/>
          <a:p>
            <a:pPr algn="just"/>
            <a:r>
              <a:rPr lang="vi-VN" sz="4000" smtClean="0">
                <a:solidFill>
                  <a:srgbClr val="0D0D0D"/>
                </a:solidFill>
                <a:latin typeface="Times New Roman" panose="02020603050405020304" pitchFamily="18" charset="0"/>
                <a:ea typeface="MS Mincho"/>
                <a:cs typeface="Times New Roman" panose="02020603050405020304" pitchFamily="18" charset="0"/>
              </a:rPr>
              <a:t>- Tác </a:t>
            </a:r>
            <a:r>
              <a:rPr lang="vi-VN" sz="4000">
                <a:solidFill>
                  <a:srgbClr val="0D0D0D"/>
                </a:solidFill>
                <a:latin typeface="Times New Roman" panose="02020603050405020304" pitchFamily="18" charset="0"/>
                <a:ea typeface="MS Mincho"/>
                <a:cs typeface="Times New Roman" panose="02020603050405020304" pitchFamily="18" charset="0"/>
              </a:rPr>
              <a:t>giả </a:t>
            </a:r>
            <a:r>
              <a:rPr lang="vi-VN" sz="4000" smtClean="0">
                <a:solidFill>
                  <a:srgbClr val="0D0D0D"/>
                </a:solidFill>
                <a:latin typeface="Times New Roman" panose="02020603050405020304" pitchFamily="18" charset="0"/>
                <a:ea typeface="MS Mincho"/>
                <a:cs typeface="Times New Roman" panose="02020603050405020304" pitchFamily="18" charset="0"/>
              </a:rPr>
              <a:t>bộc </a:t>
            </a:r>
            <a:r>
              <a:rPr lang="vi-VN" sz="4000">
                <a:solidFill>
                  <a:srgbClr val="0D0D0D"/>
                </a:solidFill>
                <a:latin typeface="Times New Roman" panose="02020603050405020304" pitchFamily="18" charset="0"/>
                <a:ea typeface="MS Mincho"/>
                <a:cs typeface="Times New Roman" panose="02020603050405020304" pitchFamily="18" charset="0"/>
              </a:rPr>
              <a:t>lộ cảm xúc qua</a:t>
            </a:r>
            <a:r>
              <a:rPr lang="vi-VN" sz="4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a:solidFill>
                  <a:srgbClr val="0D0D0D"/>
                </a:solidFill>
                <a:latin typeface="Times New Roman" panose="02020603050405020304" pitchFamily="18" charset="0"/>
                <a:ea typeface="MS Mincho"/>
                <a:cs typeface="Times New Roman" panose="02020603050405020304" pitchFamily="18" charset="0"/>
              </a:rPr>
              <a:t>từ ngữ sắc sảo, giàu hình ảnh, lời văn giàu nhịp điệu, uyển chuyển, gửi gắm niềm cảm phục, ngưỡng mộ, ... nhằm thể hiện sự ngợi ca, trân trọng tài năng của nhà văn Nam Cao</a:t>
            </a:r>
            <a:endParaRPr lang="en-GB" sz="40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912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4" name="Rectangle 3"/>
          <p:cNvSpPr/>
          <p:nvPr/>
        </p:nvSpPr>
        <p:spPr>
          <a:xfrm>
            <a:off x="4598526" y="463824"/>
            <a:ext cx="3541482" cy="830997"/>
          </a:xfrm>
          <a:prstGeom prst="rect">
            <a:avLst/>
          </a:prstGeom>
        </p:spPr>
        <p:txBody>
          <a:bodyPr wrap="none">
            <a:spAutoFit/>
          </a:bodyPr>
          <a:lstStyle/>
          <a:p>
            <a:r>
              <a:rPr lang="en-US" sz="4800" b="1">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III. Tổng kết</a:t>
            </a:r>
            <a:endParaRPr lang="en-GB" sz="4800">
              <a:solidFill>
                <a:prstClr val="black"/>
              </a:solidFill>
              <a:effectLst>
                <a:outerShdw blurRad="38100" dist="38100" dir="2700000" algn="tl">
                  <a:srgbClr val="000000">
                    <a:alpha val="43137"/>
                  </a:srgbClr>
                </a:outerShdw>
              </a:effectLst>
            </a:endParaRPr>
          </a:p>
        </p:txBody>
      </p:sp>
      <p:sp>
        <p:nvSpPr>
          <p:cNvPr id="9" name="Rectangle 8"/>
          <p:cNvSpPr/>
          <p:nvPr/>
        </p:nvSpPr>
        <p:spPr>
          <a:xfrm>
            <a:off x="4762097" y="1542982"/>
            <a:ext cx="3214341" cy="830997"/>
          </a:xfrm>
          <a:prstGeom prst="rect">
            <a:avLst/>
          </a:prstGeom>
        </p:spPr>
        <p:txBody>
          <a:bodyPr wrap="none">
            <a:spAutoFit/>
          </a:bodyPr>
          <a:lstStyle/>
          <a:p>
            <a:r>
              <a:rPr lang="en-US" sz="4800" b="1">
                <a:solidFill>
                  <a:srgbClr val="0070C0"/>
                </a:solidFill>
                <a:effectLst>
                  <a:outerShdw blurRad="38100" dist="38100" dir="2700000" algn="tl">
                    <a:srgbClr val="000000">
                      <a:alpha val="43137"/>
                    </a:srgbClr>
                  </a:outerShdw>
                </a:effectLst>
                <a:latin typeface="Times New Roman" panose="02020603050405020304" pitchFamily="18" charset="0"/>
                <a:ea typeface="MS Mincho"/>
              </a:rPr>
              <a:t>1. </a:t>
            </a:r>
            <a:r>
              <a:rPr lang="vi-VN" sz="4800" b="1" smtClean="0">
                <a:solidFill>
                  <a:srgbClr val="0070C0"/>
                </a:solidFill>
                <a:effectLst>
                  <a:outerShdw blurRad="38100" dist="38100" dir="2700000" algn="tl">
                    <a:srgbClr val="000000">
                      <a:alpha val="43137"/>
                    </a:srgbClr>
                  </a:outerShdw>
                </a:effectLst>
                <a:latin typeface="Times New Roman" panose="02020603050405020304" pitchFamily="18" charset="0"/>
                <a:ea typeface="MS Mincho"/>
              </a:rPr>
              <a:t>Nội dung</a:t>
            </a:r>
            <a:endParaRPr lang="en-GB" sz="4800">
              <a:solidFill>
                <a:prstClr val="black"/>
              </a:solidFill>
              <a:effectLst>
                <a:outerShdw blurRad="38100" dist="38100" dir="2700000" algn="tl">
                  <a:srgbClr val="000000">
                    <a:alpha val="43137"/>
                  </a:srgbClr>
                </a:outerShdw>
              </a:effectLst>
            </a:endParaRPr>
          </a:p>
        </p:txBody>
      </p:sp>
      <p:sp>
        <p:nvSpPr>
          <p:cNvPr id="10" name="Rectangle 9"/>
          <p:cNvSpPr/>
          <p:nvPr/>
        </p:nvSpPr>
        <p:spPr>
          <a:xfrm>
            <a:off x="2722861" y="2878879"/>
            <a:ext cx="7502411" cy="3170099"/>
          </a:xfrm>
          <a:prstGeom prst="rect">
            <a:avLst/>
          </a:prstGeom>
        </p:spPr>
        <p:txBody>
          <a:bodyPr wrap="square">
            <a:spAutoFit/>
          </a:bodyPr>
          <a:lstStyle/>
          <a:p>
            <a:pPr algn="just"/>
            <a:r>
              <a:rPr lang="vi-VN" sz="4000">
                <a:solidFill>
                  <a:prstClr val="black"/>
                </a:solidFill>
                <a:latin typeface="Times New Roman" panose="02020603050405020304" pitchFamily="18" charset="0"/>
                <a:cs typeface="Times New Roman" panose="02020603050405020304" pitchFamily="18" charset="0"/>
              </a:rPr>
              <a:t>Văn bản </a:t>
            </a:r>
            <a:r>
              <a:rPr lang="vi-VN" sz="4000" smtClean="0">
                <a:solidFill>
                  <a:prstClr val="black"/>
                </a:solidFill>
                <a:latin typeface="Times New Roman" panose="02020603050405020304" pitchFamily="18" charset="0"/>
                <a:cs typeface="Times New Roman" panose="02020603050405020304" pitchFamily="18" charset="0"/>
              </a:rPr>
              <a:t>làm </a:t>
            </a:r>
            <a:r>
              <a:rPr lang="vi-VN" sz="4000">
                <a:solidFill>
                  <a:prstClr val="black"/>
                </a:solidFill>
                <a:latin typeface="Times New Roman" panose="02020603050405020304" pitchFamily="18" charset="0"/>
                <a:cs typeface="Times New Roman" panose="02020603050405020304" pitchFamily="18" charset="0"/>
              </a:rPr>
              <a:t>nổi bật “</a:t>
            </a:r>
            <a:r>
              <a:rPr lang="vi-VN" sz="4000" i="1">
                <a:solidFill>
                  <a:prstClr val="black"/>
                </a:solidFill>
                <a:latin typeface="Times New Roman" panose="02020603050405020304" pitchFamily="18" charset="0"/>
                <a:cs typeface="Times New Roman" panose="02020603050405020304" pitchFamily="18" charset="0"/>
              </a:rPr>
              <a:t>chiều sâu</a:t>
            </a:r>
            <a:r>
              <a:rPr lang="vi-VN" sz="4000">
                <a:solidFill>
                  <a:prstClr val="black"/>
                </a:solidFill>
                <a:latin typeface="Times New Roman" panose="02020603050405020304" pitchFamily="18" charset="0"/>
                <a:cs typeface="Times New Roman" panose="02020603050405020304" pitchFamily="18" charset="0"/>
              </a:rPr>
              <a:t>” của truyện “</a:t>
            </a:r>
            <a:r>
              <a:rPr lang="vi-VN" sz="4000" i="1">
                <a:solidFill>
                  <a:prstClr val="black"/>
                </a:solidFill>
                <a:latin typeface="Times New Roman" panose="02020603050405020304" pitchFamily="18" charset="0"/>
                <a:cs typeface="Times New Roman" panose="02020603050405020304" pitchFamily="18" charset="0"/>
              </a:rPr>
              <a:t>Lão Hạc</a:t>
            </a:r>
            <a:r>
              <a:rPr lang="vi-VN" sz="4000">
                <a:solidFill>
                  <a:prstClr val="black"/>
                </a:solidFill>
                <a:latin typeface="Times New Roman" panose="02020603050405020304" pitchFamily="18" charset="0"/>
                <a:cs typeface="Times New Roman" panose="02020603050405020304" pitchFamily="18" charset="0"/>
              </a:rPr>
              <a:t>”: tư tưởng nhân văn được thể hiện một cách độc đáo, thuyết phục qua ngòi bút tài hoa của Nam Cao.</a:t>
            </a:r>
            <a:r>
              <a:rPr lang="en-US" sz="4000" b="1">
                <a:solidFill>
                  <a:prstClr val="black"/>
                </a:solidFill>
                <a:latin typeface="Times New Roman" panose="02020603050405020304" pitchFamily="18" charset="0"/>
                <a:cs typeface="Times New Roman" panose="02020603050405020304" pitchFamily="18" charset="0"/>
              </a:rPr>
              <a:t>  </a:t>
            </a:r>
            <a:endParaRPr lang="en-GB" sz="400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183948"/>
            <a:ext cx="3517900" cy="4130000"/>
          </a:xfrm>
          <a:prstGeom prst="rect">
            <a:avLst/>
          </a:prstGeom>
        </p:spPr>
      </p:pic>
    </p:spTree>
    <p:extLst>
      <p:ext uri="{BB962C8B-B14F-4D97-AF65-F5344CB8AC3E}">
        <p14:creationId xmlns:p14="http://schemas.microsoft.com/office/powerpoint/2010/main" val="62282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9" name="Rectangle 8"/>
          <p:cNvSpPr/>
          <p:nvPr/>
        </p:nvSpPr>
        <p:spPr>
          <a:xfrm>
            <a:off x="3922141" y="642403"/>
            <a:ext cx="3725700" cy="830997"/>
          </a:xfrm>
          <a:prstGeom prst="rect">
            <a:avLst/>
          </a:prstGeom>
        </p:spPr>
        <p:txBody>
          <a:bodyPr wrap="none">
            <a:spAutoFit/>
          </a:bodyPr>
          <a:lstStyle/>
          <a:p>
            <a:r>
              <a:rPr lang="vi-VN" sz="4800" b="1" smtClean="0">
                <a:solidFill>
                  <a:srgbClr val="0070C0"/>
                </a:solidFill>
                <a:effectLst>
                  <a:outerShdw blurRad="38100" dist="38100" dir="2700000" algn="tl">
                    <a:srgbClr val="000000">
                      <a:alpha val="43137"/>
                    </a:srgbClr>
                  </a:outerShdw>
                </a:effectLst>
                <a:latin typeface="Times New Roman" panose="02020603050405020304" pitchFamily="18" charset="0"/>
              </a:rPr>
              <a:t>2. Nghệ thuật</a:t>
            </a:r>
            <a:endParaRPr lang="en-GB" sz="4800">
              <a:solidFill>
                <a:prstClr val="black"/>
              </a:solidFill>
              <a:effectLst>
                <a:outerShdw blurRad="38100" dist="38100" dir="2700000" algn="tl">
                  <a:srgbClr val="000000">
                    <a:alpha val="43137"/>
                  </a:srgbClr>
                </a:outerShdw>
              </a:effectLst>
            </a:endParaRPr>
          </a:p>
        </p:txBody>
      </p:sp>
      <p:sp>
        <p:nvSpPr>
          <p:cNvPr id="10" name="Rectangle 9"/>
          <p:cNvSpPr/>
          <p:nvPr/>
        </p:nvSpPr>
        <p:spPr>
          <a:xfrm>
            <a:off x="2618462" y="1924189"/>
            <a:ext cx="7528838" cy="4524315"/>
          </a:xfrm>
          <a:prstGeom prst="rect">
            <a:avLst/>
          </a:prstGeom>
        </p:spPr>
        <p:txBody>
          <a:bodyPr wrap="square">
            <a:spAutoFit/>
          </a:bodyPr>
          <a:lstStyle/>
          <a:p>
            <a:pPr algn="just"/>
            <a:r>
              <a:rPr lang="vi-VN" sz="3600">
                <a:latin typeface="Times New Roman" panose="02020603050405020304" pitchFamily="18" charset="0"/>
                <a:cs typeface="Times New Roman" panose="02020603050405020304" pitchFamily="18" charset="0"/>
              </a:rPr>
              <a:t>- Cách nêu ý kiến tường minh, lí lẽ xác đáng.</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Bằng chứng được lựa chọn phù hợp để phân tích.</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Có những bình luận độc đáo, sâu sắc.</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Sử dụng những hình ảnh sáng tạo, giọng văn biểu cảm, có khí chất riêng, tài hoa, uyên bác, ...</a:t>
            </a:r>
            <a:endParaRPr lang="en-GB" sz="36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7" y="1127594"/>
            <a:ext cx="3264641" cy="4068835"/>
          </a:xfrm>
          <a:prstGeom prst="rect">
            <a:avLst/>
          </a:prstGeom>
        </p:spPr>
      </p:pic>
    </p:spTree>
    <p:extLst>
      <p:ext uri="{BB962C8B-B14F-4D97-AF65-F5344CB8AC3E}">
        <p14:creationId xmlns:p14="http://schemas.microsoft.com/office/powerpoint/2010/main" val="410570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9" name="Rectangle 8"/>
          <p:cNvSpPr/>
          <p:nvPr/>
        </p:nvSpPr>
        <p:spPr>
          <a:xfrm>
            <a:off x="2644889" y="479925"/>
            <a:ext cx="6816611" cy="1323439"/>
          </a:xfrm>
          <a:prstGeom prst="rect">
            <a:avLst/>
          </a:prstGeom>
        </p:spPr>
        <p:txBody>
          <a:bodyPr wrap="square">
            <a:spAutoFit/>
          </a:bodyPr>
          <a:lstStyle/>
          <a:p>
            <a:pPr algn="ctr"/>
            <a:r>
              <a:rPr lang="vi-VN" sz="4000" b="1">
                <a:latin typeface="Times New Roman" panose="02020603050405020304" pitchFamily="18" charset="0"/>
                <a:cs typeface="Times New Roman" panose="02020603050405020304" pitchFamily="18" charset="0"/>
              </a:rPr>
              <a:t>3. Cách đọc hiểu một văn bản nghị luận văn học</a:t>
            </a:r>
            <a:endParaRPr lang="en-GB" sz="4000">
              <a:latin typeface="Times New Roman" panose="02020603050405020304" pitchFamily="18" charset="0"/>
              <a:cs typeface="Times New Roman" panose="02020603050405020304" pitchFamily="18" charset="0"/>
            </a:endParaRPr>
          </a:p>
        </p:txBody>
      </p:sp>
      <p:sp>
        <p:nvSpPr>
          <p:cNvPr id="10" name="Rectangle 9"/>
          <p:cNvSpPr/>
          <p:nvPr/>
        </p:nvSpPr>
        <p:spPr>
          <a:xfrm>
            <a:off x="2583315" y="2108070"/>
            <a:ext cx="7654811" cy="5016758"/>
          </a:xfrm>
          <a:prstGeom prst="rect">
            <a:avLst/>
          </a:prstGeom>
        </p:spPr>
        <p:txBody>
          <a:bodyPr wrap="square">
            <a:spAutoFit/>
          </a:bodyPr>
          <a:lstStyle/>
          <a:p>
            <a:pPr algn="just"/>
            <a:r>
              <a:rPr lang="vi-VN" sz="3200">
                <a:latin typeface="Times New Roman" panose="02020603050405020304" pitchFamily="18" charset="0"/>
                <a:cs typeface="Times New Roman" panose="02020603050405020304" pitchFamily="18" charset="0"/>
              </a:rPr>
              <a:t>- Xác định luận đề (vấn đề nghị luận) cần dựa vào nhan đề VB.</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Xác định luận điểm cần dựa vào bố cục, hoặc ý chính của từng phần.</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Tác dụng của lí lẽ, bằng chứng làm rõ cho luận điểm.</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Thái độ, giọng điệu, nhận ra mục đích nghị luận.</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Từ những yếu tố nghệ thuật nhận ra cách thuyết phục của người viết.</a:t>
            </a:r>
            <a:endParaRPr lang="en-GB" sz="320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26" y="1475190"/>
            <a:ext cx="3264641" cy="4068835"/>
          </a:xfrm>
          <a:prstGeom prst="rect">
            <a:avLst/>
          </a:prstGeom>
        </p:spPr>
      </p:pic>
    </p:spTree>
    <p:extLst>
      <p:ext uri="{BB962C8B-B14F-4D97-AF65-F5344CB8AC3E}">
        <p14:creationId xmlns:p14="http://schemas.microsoft.com/office/powerpoint/2010/main" val="202236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0A2"/>
        </a:solidFill>
        <a:effectLst/>
      </p:bgPr>
    </p:bg>
    <p:spTree>
      <p:nvGrpSpPr>
        <p:cNvPr id="1" name=""/>
        <p:cNvGrpSpPr/>
        <p:nvPr/>
      </p:nvGrpSpPr>
      <p:grpSpPr>
        <a:xfrm>
          <a:off x="0" y="0"/>
          <a:ext cx="0" cy="0"/>
          <a:chOff x="0" y="0"/>
          <a:chExt cx="0" cy="0"/>
        </a:xfrm>
      </p:grpSpPr>
      <p:grpSp>
        <p:nvGrpSpPr>
          <p:cNvPr id="5" name="Group 5"/>
          <p:cNvGrpSpPr/>
          <p:nvPr/>
        </p:nvGrpSpPr>
        <p:grpSpPr>
          <a:xfrm>
            <a:off x="1003300" y="1111250"/>
            <a:ext cx="6629400" cy="3958516"/>
            <a:chOff x="0" y="0"/>
            <a:chExt cx="2423495" cy="940711"/>
          </a:xfrm>
        </p:grpSpPr>
        <p:sp>
          <p:nvSpPr>
            <p:cNvPr id="6"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8" name="Picture 2"/>
          <p:cNvPicPr>
            <a:picLocks noChangeAspect="1"/>
          </p:cNvPicPr>
          <p:nvPr/>
        </p:nvPicPr>
        <p:blipFill>
          <a:blip r:embed="rId2">
            <a:alphaModFix amt="85000"/>
          </a:blip>
          <a:srcRect/>
          <a:stretch>
            <a:fillRect/>
          </a:stretch>
        </p:blipFill>
        <p:spPr>
          <a:xfrm rot="11532808">
            <a:off x="6054834" y="3838174"/>
            <a:ext cx="4551397" cy="3579594"/>
          </a:xfrm>
          <a:prstGeom prst="rect">
            <a:avLst/>
          </a:prstGeom>
        </p:spPr>
      </p:pic>
      <p:pic>
        <p:nvPicPr>
          <p:cNvPr id="9" name="Picture 8">
            <a:extLst>
              <a:ext uri="{FF2B5EF4-FFF2-40B4-BE49-F238E27FC236}">
                <a16:creationId xmlns:a16="http://schemas.microsoft.com/office/drawing/2014/main" xmlns="" id="{1480DB5C-AD40-4CB4-B0E6-2D793DC09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61300" y="1111250"/>
            <a:ext cx="1187172" cy="1153932"/>
          </a:xfrm>
          <a:prstGeom prst="rect">
            <a:avLst/>
          </a:prstGeom>
        </p:spPr>
      </p:pic>
      <p:pic>
        <p:nvPicPr>
          <p:cNvPr id="10" name="Picture 9">
            <a:extLst>
              <a:ext uri="{FF2B5EF4-FFF2-40B4-BE49-F238E27FC236}">
                <a16:creationId xmlns:a16="http://schemas.microsoft.com/office/drawing/2014/main" xmlns="" id="{AE7CA0F8-5918-4985-B979-C4DEB786F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414" y="1263650"/>
            <a:ext cx="1187172" cy="1111193"/>
          </a:xfrm>
          <a:prstGeom prst="rect">
            <a:avLst/>
          </a:prstGeom>
        </p:spPr>
      </p:pic>
      <p:pic>
        <p:nvPicPr>
          <p:cNvPr id="11" name="Picture 10">
            <a:extLst>
              <a:ext uri="{FF2B5EF4-FFF2-40B4-BE49-F238E27FC236}">
                <a16:creationId xmlns:a16="http://schemas.microsoft.com/office/drawing/2014/main" xmlns="" id="{AB52584C-4833-4143-8FBD-887564BF8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013" y="4503577"/>
            <a:ext cx="1187172" cy="1172926"/>
          </a:xfrm>
          <a:prstGeom prst="rect">
            <a:avLst/>
          </a:prstGeom>
        </p:spPr>
      </p:pic>
      <p:sp>
        <p:nvSpPr>
          <p:cNvPr id="4" name="Rectangle 3"/>
          <p:cNvSpPr/>
          <p:nvPr/>
        </p:nvSpPr>
        <p:spPr>
          <a:xfrm>
            <a:off x="1742174" y="1819246"/>
            <a:ext cx="5338321" cy="2585323"/>
          </a:xfrm>
          <a:prstGeom prst="rect">
            <a:avLst/>
          </a:prstGeom>
          <a:noFill/>
        </p:spPr>
        <p:txBody>
          <a:bodyPr wrap="none" lIns="91440" tIns="45720" rIns="91440" bIns="45720">
            <a:spAutoFit/>
          </a:bodyPr>
          <a:lstStyle/>
          <a:p>
            <a:pPr algn="ctr">
              <a:lnSpc>
                <a:spcPct val="150000"/>
              </a:lnSpc>
            </a:pPr>
            <a:r>
              <a:rPr lang="vi-VN" sz="5400" b="1" smtClean="0">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2</a:t>
            </a:r>
          </a:p>
          <a:p>
            <a:pPr algn="ctr">
              <a:lnSpc>
                <a:spcPct val="150000"/>
              </a:lnSpc>
            </a:pPr>
            <a:r>
              <a:rPr lang="vi-VN" sz="5400" b="1" smtClean="0">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LUYỆN TẬP</a:t>
            </a:r>
            <a:endParaRPr lang="en-GB" sz="5400" b="1">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extLst>
      <p:ext uri="{BB962C8B-B14F-4D97-AF65-F5344CB8AC3E}">
        <p14:creationId xmlns:p14="http://schemas.microsoft.com/office/powerpoint/2010/main" val="225895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0-#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750" fill="hold"/>
                                        <p:tgtEl>
                                          <p:spTgt spid="11"/>
                                        </p:tgtEl>
                                        <p:attrNameLst>
                                          <p:attrName>ppt_x</p:attrName>
                                        </p:attrNameLst>
                                      </p:cBhvr>
                                      <p:tavLst>
                                        <p:tav tm="0">
                                          <p:val>
                                            <p:strVal val="#ppt_x"/>
                                          </p:val>
                                        </p:tav>
                                        <p:tav tm="100000">
                                          <p:val>
                                            <p:strVal val="#ppt_x"/>
                                          </p:val>
                                        </p:tav>
                                      </p:tavLst>
                                    </p:anim>
                                    <p:anim calcmode="lin" valueType="num">
                                      <p:cBhvr additive="base">
                                        <p:cTn id="13" dur="175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3000" fill="hold"/>
                                        <p:tgtEl>
                                          <p:spTgt spid="9"/>
                                        </p:tgtEl>
                                        <p:attrNameLst>
                                          <p:attrName>ppt_x</p:attrName>
                                        </p:attrNameLst>
                                      </p:cBhvr>
                                      <p:tavLst>
                                        <p:tav tm="0">
                                          <p:val>
                                            <p:strVal val="1+#ppt_w/2"/>
                                          </p:val>
                                        </p:tav>
                                        <p:tav tm="100000">
                                          <p:val>
                                            <p:strVal val="#ppt_x"/>
                                          </p:val>
                                        </p:tav>
                                      </p:tavLst>
                                    </p:anim>
                                    <p:anim calcmode="lin" valueType="num">
                                      <p:cBhvr additive="base">
                                        <p:cTn id="18" dur="3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561440" y="134611"/>
            <a:ext cx="7061567" cy="7301239"/>
          </a:xfrm>
          <a:prstGeom prst="rect">
            <a:avLst/>
          </a:prstGeom>
        </p:spPr>
      </p:pic>
      <p:sp>
        <p:nvSpPr>
          <p:cNvPr id="12" name="Rounded Rectangle 11"/>
          <p:cNvSpPr/>
          <p:nvPr/>
        </p:nvSpPr>
        <p:spPr>
          <a:xfrm>
            <a:off x="3948114" y="2482850"/>
            <a:ext cx="6247752" cy="2351306"/>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a:solidFill>
                <a:srgbClr val="006666"/>
              </a:solidFill>
              <a:latin typeface="Arial" panose="020B0604020202020204" pitchFamily="34" charset="0"/>
              <a:cs typeface="Arial" panose="020B0604020202020204" pitchFamily="34" charset="0"/>
            </a:endParaRPr>
          </a:p>
        </p:txBody>
      </p:sp>
      <p:sp>
        <p:nvSpPr>
          <p:cNvPr id="14" name="Rectangle 13"/>
          <p:cNvSpPr/>
          <p:nvPr/>
        </p:nvSpPr>
        <p:spPr>
          <a:xfrm>
            <a:off x="4100190" y="2517034"/>
            <a:ext cx="5943600" cy="2308324"/>
          </a:xfrm>
          <a:prstGeom prst="rect">
            <a:avLst/>
          </a:prstGeom>
        </p:spPr>
        <p:txBody>
          <a:bodyPr wrap="square">
            <a:spAutoFit/>
          </a:bodyPr>
          <a:lstStyle/>
          <a:p>
            <a:pPr algn="just">
              <a:spcAft>
                <a:spcPts val="0"/>
              </a:spcAft>
            </a:pPr>
            <a:r>
              <a:rPr lang="vi-VN" sz="3600">
                <a:latin typeface="+mj-lt"/>
              </a:rPr>
              <a:t>Ấn tượng của em sau khi học xong truyện ngắn “</a:t>
            </a:r>
            <a:r>
              <a:rPr lang="vi-VN" sz="3600" i="1">
                <a:latin typeface="+mj-lt"/>
              </a:rPr>
              <a:t>Lão Hạc</a:t>
            </a:r>
            <a:r>
              <a:rPr lang="vi-VN" sz="3600">
                <a:latin typeface="+mj-lt"/>
              </a:rPr>
              <a:t>” là gì? Nêu một số nhận xét của em về truyện ngắn này.</a:t>
            </a:r>
            <a:endParaRPr lang="en-GB" sz="3200">
              <a:latin typeface="+mj-lt"/>
              <a:ea typeface="Times New Roman" panose="02020603050405020304" pitchFamily="18" charset="0"/>
            </a:endParaRPr>
          </a:p>
        </p:txBody>
      </p:sp>
      <p:pic>
        <p:nvPicPr>
          <p:cNvPr id="16" name="Picture 2"/>
          <p:cNvPicPr>
            <a:picLocks noChangeAspect="1"/>
          </p:cNvPicPr>
          <p:nvPr/>
        </p:nvPicPr>
        <p:blipFill>
          <a:blip r:embed="rId5"/>
          <a:srcRect/>
          <a:stretch>
            <a:fillRect/>
          </a:stretch>
        </p:blipFill>
        <p:spPr>
          <a:xfrm rot="5781505">
            <a:off x="8348429" y="299389"/>
            <a:ext cx="2683719" cy="2107633"/>
          </a:xfrm>
          <a:prstGeom prst="rect">
            <a:avLst/>
          </a:prstGeom>
        </p:spPr>
      </p:pic>
      <p:pic>
        <p:nvPicPr>
          <p:cNvPr id="17" name="Picture 2"/>
          <p:cNvPicPr>
            <a:picLocks noChangeAspect="1"/>
          </p:cNvPicPr>
          <p:nvPr/>
        </p:nvPicPr>
        <p:blipFill>
          <a:blip r:embed="rId5"/>
          <a:srcRect/>
          <a:stretch>
            <a:fillRect/>
          </a:stretch>
        </p:blipFill>
        <p:spPr>
          <a:xfrm rot="13401808">
            <a:off x="8165196" y="4892720"/>
            <a:ext cx="2683719" cy="21076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61" y="2499868"/>
            <a:ext cx="3382383" cy="2891131"/>
          </a:xfrm>
          <a:prstGeom prst="rect">
            <a:avLst/>
          </a:prstGeom>
        </p:spPr>
      </p:pic>
      <p:pic>
        <p:nvPicPr>
          <p:cNvPr id="19" name="Picture 2"/>
          <p:cNvPicPr>
            <a:picLocks noChangeAspect="1"/>
          </p:cNvPicPr>
          <p:nvPr/>
        </p:nvPicPr>
        <p:blipFill>
          <a:blip r:embed="rId5"/>
          <a:srcRect/>
          <a:stretch>
            <a:fillRect/>
          </a:stretch>
        </p:blipFill>
        <p:spPr>
          <a:xfrm rot="17315880">
            <a:off x="-150138" y="5170510"/>
            <a:ext cx="2683719" cy="2107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9" name="Rounded Rectangle 8"/>
          <p:cNvSpPr/>
          <p:nvPr/>
        </p:nvSpPr>
        <p:spPr>
          <a:xfrm>
            <a:off x="2832099" y="524696"/>
            <a:ext cx="7375539" cy="2609629"/>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00" b="1" dirty="0">
              <a:solidFill>
                <a:srgbClr val="006666"/>
              </a:solidFill>
              <a:effectLst>
                <a:outerShdw blurRad="38100" dist="38100" dir="2700000" algn="tl">
                  <a:srgbClr val="000000">
                    <a:alpha val="43137"/>
                  </a:srgbClr>
                </a:outerShdw>
              </a:effectLst>
              <a:latin typeface="Palatino Linotype" panose="02040502050505030304" pitchFamily="18" charset="0"/>
              <a:cs typeface="Arial" panose="020B0604020202020204" pitchFamily="34" charset="0"/>
            </a:endParaRPr>
          </a:p>
        </p:txBody>
      </p:sp>
      <p:sp>
        <p:nvSpPr>
          <p:cNvPr id="10" name="Rounded Rectangle 9"/>
          <p:cNvSpPr/>
          <p:nvPr/>
        </p:nvSpPr>
        <p:spPr>
          <a:xfrm>
            <a:off x="2786296" y="3400104"/>
            <a:ext cx="7467144" cy="3436971"/>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a:solidFill>
                <a:srgbClr val="006666"/>
              </a:solidFill>
              <a:latin typeface="Arial" panose="020B0604020202020204" pitchFamily="34" charset="0"/>
              <a:cs typeface="Arial" panose="020B0604020202020204" pitchFamily="34" charset="0"/>
            </a:endParaRPr>
          </a:p>
        </p:txBody>
      </p:sp>
      <p:sp>
        <p:nvSpPr>
          <p:cNvPr id="11" name="Rectangle 10"/>
          <p:cNvSpPr/>
          <p:nvPr/>
        </p:nvSpPr>
        <p:spPr>
          <a:xfrm>
            <a:off x="3007195" y="4087537"/>
            <a:ext cx="6933743" cy="2308324"/>
          </a:xfrm>
          <a:prstGeom prst="rect">
            <a:avLst/>
          </a:prstGeom>
        </p:spPr>
        <p:txBody>
          <a:bodyPr wrap="square">
            <a:spAutoFit/>
          </a:bodyPr>
          <a:lstStyle/>
          <a:p>
            <a:pPr algn="just"/>
            <a:r>
              <a:rPr lang="vi-VN" sz="3600" b="1">
                <a:latin typeface="Times New Roman" panose="02020603050405020304" pitchFamily="18" charset="0"/>
                <a:cs typeface="Times New Roman" panose="02020603050405020304" pitchFamily="18" charset="0"/>
              </a:rPr>
              <a:t>Câu 2</a:t>
            </a:r>
            <a:r>
              <a:rPr lang="vi-VN" sz="3600">
                <a:latin typeface="Times New Roman" panose="02020603050405020304" pitchFamily="18" charset="0"/>
                <a:cs typeface="Times New Roman" panose="02020603050405020304" pitchFamily="18" charset="0"/>
              </a:rPr>
              <a:t>: Vì sao có thể nói </a:t>
            </a:r>
            <a:r>
              <a:rPr lang="vi-VN" sz="3600" i="1">
                <a:latin typeface="Times New Roman" panose="02020603050405020304" pitchFamily="18" charset="0"/>
                <a:cs typeface="Times New Roman" panose="02020603050405020304" pitchFamily="18" charset="0"/>
              </a:rPr>
              <a:t>"không ai có thể đọc tác phẩm một lần là xong"</a:t>
            </a:r>
            <a:r>
              <a:rPr lang="vi-VN" sz="3600">
                <a:latin typeface="Times New Roman" panose="02020603050405020304" pitchFamily="18" charset="0"/>
                <a:cs typeface="Times New Roman" panose="02020603050405020304" pitchFamily="18" charset="0"/>
              </a:rPr>
              <a:t>? Em hãy viết đoạn văn khoảng 7 - 9 câu trả lời câu hỏi đó.</a:t>
            </a:r>
            <a:endParaRPr lang="en-GB" sz="3600">
              <a:latin typeface="Times New Roman" panose="02020603050405020304" pitchFamily="18" charset="0"/>
              <a:cs typeface="Times New Roman" panose="02020603050405020304" pitchFamily="18" charset="0"/>
            </a:endParaRPr>
          </a:p>
        </p:txBody>
      </p:sp>
      <p:sp>
        <p:nvSpPr>
          <p:cNvPr id="12" name="Rectangle 11"/>
          <p:cNvSpPr/>
          <p:nvPr/>
        </p:nvSpPr>
        <p:spPr>
          <a:xfrm>
            <a:off x="3029866" y="852836"/>
            <a:ext cx="6980004" cy="1754326"/>
          </a:xfrm>
          <a:prstGeom prst="rect">
            <a:avLst/>
          </a:prstGeom>
        </p:spPr>
        <p:txBody>
          <a:bodyPr wrap="square">
            <a:spAutoFit/>
          </a:bodyPr>
          <a:lstStyle/>
          <a:p>
            <a:pPr algn="just"/>
            <a:r>
              <a:rPr lang="vi-VN" sz="3600" b="1">
                <a:latin typeface="Times New Roman" panose="02020603050405020304" pitchFamily="18" charset="0"/>
                <a:cs typeface="Times New Roman" panose="02020603050405020304" pitchFamily="18" charset="0"/>
              </a:rPr>
              <a:t>Câu 1</a:t>
            </a:r>
            <a:r>
              <a:rPr lang="vi-VN" sz="3600">
                <a:latin typeface="Times New Roman" panose="02020603050405020304" pitchFamily="18" charset="0"/>
                <a:cs typeface="Times New Roman" panose="02020603050405020304" pitchFamily="18" charset="0"/>
              </a:rPr>
              <a:t>: Hãy chọn một câu văn hoặc một hình ảnh em yêu thích ở phần (3) và nêu rõ lí do.</a:t>
            </a:r>
            <a:endParaRPr lang="en-GB" sz="3600">
              <a:latin typeface="Times New Roman" panose="02020603050405020304" pitchFamily="18" charset="0"/>
              <a:cs typeface="Times New Roman" panose="02020603050405020304" pitchFamily="18" charset="0"/>
            </a:endParaRPr>
          </a:p>
        </p:txBody>
      </p:sp>
      <p:sp>
        <p:nvSpPr>
          <p:cNvPr id="15" name="Striped Right Arrow 14"/>
          <p:cNvSpPr/>
          <p:nvPr/>
        </p:nvSpPr>
        <p:spPr>
          <a:xfrm rot="5400000">
            <a:off x="5678985" y="3212617"/>
            <a:ext cx="859429" cy="304800"/>
          </a:xfrm>
          <a:prstGeom prst="strip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7" y="1127594"/>
            <a:ext cx="3264641" cy="4068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10" name="Rectangle 9"/>
          <p:cNvSpPr/>
          <p:nvPr/>
        </p:nvSpPr>
        <p:spPr>
          <a:xfrm>
            <a:off x="4203700" y="2418063"/>
            <a:ext cx="5793512" cy="1555234"/>
          </a:xfrm>
          <a:prstGeom prst="rect">
            <a:avLst/>
          </a:prstGeom>
        </p:spPr>
        <p:txBody>
          <a:bodyPr wrap="square">
            <a:spAutoFit/>
          </a:bodyPr>
          <a:lstStyle/>
          <a:p>
            <a:pPr algn="just">
              <a:lnSpc>
                <a:spcPct val="150000"/>
              </a:lnSpc>
            </a:pPr>
            <a:r>
              <a:rPr lang="vi-V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Gợi </a:t>
            </a:r>
            <a:r>
              <a:rPr lang="vi-VN" sz="7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ý câu 1</a:t>
            </a:r>
            <a:endParaRPr lang="en-GB"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grpSp>
        <p:nvGrpSpPr>
          <p:cNvPr id="11" name="Group 5"/>
          <p:cNvGrpSpPr/>
          <p:nvPr/>
        </p:nvGrpSpPr>
        <p:grpSpPr>
          <a:xfrm>
            <a:off x="3486922" y="1263650"/>
            <a:ext cx="6355577" cy="4355624"/>
            <a:chOff x="0" y="0"/>
            <a:chExt cx="2423495" cy="940711"/>
          </a:xfrm>
        </p:grpSpPr>
        <p:sp>
          <p:nvSpPr>
            <p:cNvPr id="12"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83" y="2418063"/>
            <a:ext cx="2972613" cy="221802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10396" y="139305"/>
            <a:ext cx="8297879" cy="7301239"/>
          </a:xfrm>
          <a:prstGeom prst="rect">
            <a:avLst/>
          </a:prstGeom>
        </p:spPr>
      </p:pic>
      <p:sp>
        <p:nvSpPr>
          <p:cNvPr id="9" name="Rounded Rectangular Callout 8"/>
          <p:cNvSpPr/>
          <p:nvPr/>
        </p:nvSpPr>
        <p:spPr>
          <a:xfrm>
            <a:off x="2584216" y="271876"/>
            <a:ext cx="7791684" cy="6554374"/>
          </a:xfrm>
          <a:prstGeom prst="wedgeRoundRectCallou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400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747410" y="384521"/>
            <a:ext cx="7323689" cy="6247864"/>
          </a:xfrm>
          <a:prstGeom prst="rect">
            <a:avLst/>
          </a:prstGeom>
        </p:spPr>
        <p:txBody>
          <a:bodyPr wrap="square">
            <a:spAutoFit/>
          </a:bodyPr>
          <a:lstStyle/>
          <a:p>
            <a:pPr algn="just"/>
            <a:r>
              <a:rPr lang="vi-VN" sz="4000" i="1">
                <a:latin typeface="Times New Roman" panose="02020603050405020304" pitchFamily="18" charset="0"/>
                <a:cs typeface="Times New Roman" panose="02020603050405020304" pitchFamily="18" charset="0"/>
              </a:rPr>
              <a:t>- “Chả thế mà câu chuyện của lão rề rà, vòng vo, nặng nhọc, nhức nhối một điều gì đó thật ra khó nói; tâm can lão bị đè nặng bởi ý định tự tử mà lão muốn giấu.”</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a:t>
            </a:r>
            <a:r>
              <a:rPr lang="vi-VN" sz="4000" smtClean="0">
                <a:latin typeface="Times New Roman" panose="02020603050405020304" pitchFamily="18" charset="0"/>
                <a:cs typeface="Times New Roman" panose="02020603050405020304" pitchFamily="18" charset="0"/>
              </a:rPr>
              <a:t>&gt; </a:t>
            </a:r>
            <a:r>
              <a:rPr lang="vi-VN" sz="4000">
                <a:latin typeface="Times New Roman" panose="02020603050405020304" pitchFamily="18" charset="0"/>
                <a:cs typeface="Times New Roman" panose="02020603050405020304" pitchFamily="18" charset="0"/>
              </a:rPr>
              <a:t>Câu văn cho thấy sự tinh tế, sâu sắc của người viết khi phân tích cách thức trò chuyện của nhân vật để nhận ra những uẩn khúc trong tâm tư của lão</a:t>
            </a:r>
            <a:r>
              <a:rPr lang="vi-VN" sz="4000" smtClean="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83" y="2418063"/>
            <a:ext cx="2972613" cy="221802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10396" y="139305"/>
            <a:ext cx="8297879" cy="7301239"/>
          </a:xfrm>
          <a:prstGeom prst="rect">
            <a:avLst/>
          </a:prstGeom>
        </p:spPr>
      </p:pic>
      <p:sp>
        <p:nvSpPr>
          <p:cNvPr id="9" name="Rounded Rectangular Callout 8"/>
          <p:cNvSpPr/>
          <p:nvPr/>
        </p:nvSpPr>
        <p:spPr>
          <a:xfrm>
            <a:off x="2584216" y="271876"/>
            <a:ext cx="7791684" cy="6554374"/>
          </a:xfrm>
          <a:prstGeom prst="wedgeRoundRectCallou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400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842350" y="425450"/>
            <a:ext cx="7228749" cy="5940088"/>
          </a:xfrm>
          <a:prstGeom prst="rect">
            <a:avLst/>
          </a:prstGeom>
        </p:spPr>
        <p:txBody>
          <a:bodyPr wrap="square">
            <a:spAutoFit/>
          </a:bodyPr>
          <a:lstStyle/>
          <a:p>
            <a:pPr algn="just"/>
            <a:r>
              <a:rPr lang="vi-VN" sz="3800" smtClean="0">
                <a:solidFill>
                  <a:prstClr val="black"/>
                </a:solidFill>
                <a:latin typeface="Times New Roman" panose="02020603050405020304" pitchFamily="18" charset="0"/>
                <a:cs typeface="Times New Roman" panose="02020603050405020304" pitchFamily="18" charset="0"/>
              </a:rPr>
              <a:t>- </a:t>
            </a:r>
            <a:r>
              <a:rPr lang="vi-VN" sz="3800">
                <a:solidFill>
                  <a:prstClr val="black"/>
                </a:solidFill>
                <a:latin typeface="Times New Roman" panose="02020603050405020304" pitchFamily="18" charset="0"/>
                <a:cs typeface="Times New Roman" panose="02020603050405020304" pitchFamily="18" charset="0"/>
              </a:rPr>
              <a:t>“</a:t>
            </a:r>
            <a:r>
              <a:rPr lang="vi-VN" sz="3800" i="1">
                <a:solidFill>
                  <a:prstClr val="black"/>
                </a:solidFill>
                <a:latin typeface="Times New Roman" panose="02020603050405020304" pitchFamily="18" charset="0"/>
                <a:cs typeface="Times New Roman" panose="02020603050405020304" pitchFamily="18" charset="0"/>
              </a:rPr>
              <a:t>Để bảo toàn nhân cách của mình, không có con đường nào khác là phải chủ động tìm đến cái chết.”</a:t>
            </a:r>
            <a:r>
              <a:rPr lang="vi-VN" sz="3800">
                <a:solidFill>
                  <a:prstClr val="black"/>
                </a:solidFill>
                <a:latin typeface="Times New Roman" panose="02020603050405020304" pitchFamily="18" charset="0"/>
                <a:cs typeface="Times New Roman" panose="02020603050405020304" pitchFamily="18" charset="0"/>
              </a:rPr>
              <a:t> Câu văn chứa đựng sức nặng khái quát toàn bộ ý nghĩa sâu sắc của toàn bộ truyện, nhấn mạnh vào nỗi đau tột cùng của nhân vật- cũng là giá trị nhân văn đẫm nước mắt và thăm thẳm triết lí mà nhà văn Nam Cao đã thể hiện.</a:t>
            </a:r>
            <a:endParaRPr lang="en-GB" sz="380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83" y="2418063"/>
            <a:ext cx="2972613" cy="2218027"/>
          </a:xfrm>
          <a:prstGeom prst="ellipse">
            <a:avLst/>
          </a:prstGeom>
          <a:ln>
            <a:noFill/>
          </a:ln>
          <a:effectLst>
            <a:softEdge rad="112500"/>
          </a:effectLst>
        </p:spPr>
      </p:pic>
    </p:spTree>
    <p:extLst>
      <p:ext uri="{BB962C8B-B14F-4D97-AF65-F5344CB8AC3E}">
        <p14:creationId xmlns:p14="http://schemas.microsoft.com/office/powerpoint/2010/main" val="358349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10" name="Rectangle 9"/>
          <p:cNvSpPr/>
          <p:nvPr/>
        </p:nvSpPr>
        <p:spPr>
          <a:xfrm>
            <a:off x="4356100" y="2229996"/>
            <a:ext cx="5793512" cy="1555234"/>
          </a:xfrm>
          <a:prstGeom prst="rect">
            <a:avLst/>
          </a:prstGeom>
        </p:spPr>
        <p:txBody>
          <a:bodyPr wrap="square">
            <a:spAutoFit/>
          </a:bodyPr>
          <a:lstStyle/>
          <a:p>
            <a:pPr algn="just">
              <a:lnSpc>
                <a:spcPct val="150000"/>
              </a:lnSpc>
            </a:pPr>
            <a:r>
              <a:rPr lang="vi-V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Gợi </a:t>
            </a:r>
            <a:r>
              <a:rPr lang="vi-VN" sz="7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ý câu 2</a:t>
            </a:r>
            <a:endParaRPr lang="en-GB"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grpSp>
        <p:nvGrpSpPr>
          <p:cNvPr id="11" name="Group 5"/>
          <p:cNvGrpSpPr/>
          <p:nvPr/>
        </p:nvGrpSpPr>
        <p:grpSpPr>
          <a:xfrm>
            <a:off x="3486922" y="1263650"/>
            <a:ext cx="6355577" cy="4355624"/>
            <a:chOff x="0" y="0"/>
            <a:chExt cx="2423495" cy="940711"/>
          </a:xfrm>
        </p:grpSpPr>
        <p:sp>
          <p:nvSpPr>
            <p:cNvPr id="12"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83" y="2418063"/>
            <a:ext cx="2972613" cy="2218027"/>
          </a:xfrm>
          <a:prstGeom prst="ellipse">
            <a:avLst/>
          </a:prstGeom>
          <a:ln>
            <a:noFill/>
          </a:ln>
          <a:effectLst>
            <a:softEdge rad="112500"/>
          </a:effectLst>
        </p:spPr>
      </p:pic>
    </p:spTree>
    <p:extLst>
      <p:ext uri="{BB962C8B-B14F-4D97-AF65-F5344CB8AC3E}">
        <p14:creationId xmlns:p14="http://schemas.microsoft.com/office/powerpoint/2010/main" val="45743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8900" y="120650"/>
            <a:ext cx="10457907" cy="730123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583191397"/>
              </p:ext>
            </p:extLst>
          </p:nvPr>
        </p:nvGraphicFramePr>
        <p:xfrm>
          <a:off x="126409" y="273050"/>
          <a:ext cx="10325692" cy="6966821"/>
        </p:xfrm>
        <a:graphic>
          <a:graphicData uri="http://schemas.openxmlformats.org/drawingml/2006/table">
            <a:tbl>
              <a:tblPr firstRow="1" firstCol="1" lastRow="1" lastCol="1" bandRow="1" bandCol="1">
                <a:effectLst>
                  <a:outerShdw blurRad="50800" dist="38100" algn="l" rotWithShape="0">
                    <a:prstClr val="black">
                      <a:alpha val="40000"/>
                    </a:prstClr>
                  </a:outerShdw>
                </a:effectLst>
              </a:tblPr>
              <a:tblGrid>
                <a:gridCol w="1257891"/>
                <a:gridCol w="8153400"/>
                <a:gridCol w="914401"/>
              </a:tblGrid>
              <a:tr h="517253">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 tả tiêu chí</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940">
                <a:tc rowSpan="2">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thức</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3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Đảm bảo hình thức và dung lượng của đoạn văn (khoảng 7 – 9 câu)</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626">
                <a:tc vMerge="1">
                  <a:txBody>
                    <a:bodyPr/>
                    <a:lstStyle/>
                    <a:p>
                      <a:endParaRPr lang="en-GB"/>
                    </a:p>
                  </a:txBody>
                  <a:tcPr/>
                </a:tc>
                <a:tc>
                  <a:txBody>
                    <a:bodyPr/>
                    <a:lstStyle/>
                    <a:p>
                      <a:pPr algn="just">
                        <a:lnSpc>
                          <a:spcPct val="115000"/>
                        </a:lnSpc>
                        <a:spcAft>
                          <a:spcPts val="0"/>
                        </a:spcAft>
                      </a:pPr>
                      <a:r>
                        <a:rPr lang="en-US" sz="23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Không đảm bảo yêu cầu về hình thức và dung lượng của đoạn văn. </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940">
                <a:tc rowSpan="4">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fontAlgn="base">
                        <a:lnSpc>
                          <a:spcPct val="115000"/>
                        </a:lnSpc>
                        <a:spcAft>
                          <a:spcPts val="0"/>
                        </a:spcAft>
                      </a:pPr>
                      <a:r>
                        <a:rPr lang="en-US" sz="23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Vì sao có thể nói "không ai có thể đọc tác phẩm một lần là xong"? </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15000"/>
                        </a:lnSpc>
                        <a:spcAft>
                          <a:spcPts val="0"/>
                        </a:spcAft>
                      </a:pP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Chứng minh bằng lí lẽ + bằng chứng.</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646566">
                <a:tc vMerge="1">
                  <a:txBody>
                    <a:bodyPr/>
                    <a:lstStyle/>
                    <a:p>
                      <a:endParaRPr lang="en-GB"/>
                    </a:p>
                  </a:txBody>
                  <a:tcPr/>
                </a:tc>
                <a:tc>
                  <a:txBody>
                    <a:bodyPr/>
                    <a:lstStyle/>
                    <a:p>
                      <a:pPr algn="just">
                        <a:lnSpc>
                          <a:spcPct val="115000"/>
                        </a:lnSpc>
                      </a:pPr>
                      <a:r>
                        <a:rPr lang="en-US" sz="2300">
                          <a:solidFill>
                            <a:srgbClr val="000000"/>
                          </a:solidFill>
                          <a:effectLst/>
                          <a:latin typeface="Times New Roman" panose="02020603050405020304" pitchFamily="18" charset="0"/>
                          <a:cs typeface="Times New Roman" panose="02020603050405020304" pitchFamily="18" charset="0"/>
                        </a:rPr>
                        <a:t>- Ý nghĩa văn học không chỉ nằm ở văn bản mà còn ở mối liên hệ nhiều mặt với cuộc đời nên ý nghĩa của văn bản rất rộng lớn.</a:t>
                      </a:r>
                      <a:endParaRPr lang="en-GB" sz="2300">
                        <a:effectLst/>
                        <a:latin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7253">
                <a:tc vMerge="1">
                  <a:txBody>
                    <a:bodyPr/>
                    <a:lstStyle/>
                    <a:p>
                      <a:endParaRPr lang="en-GB"/>
                    </a:p>
                  </a:txBody>
                  <a:tcPr/>
                </a:tc>
                <a:tc>
                  <a:txBody>
                    <a:bodyPr/>
                    <a:lstStyle/>
                    <a:p>
                      <a:pPr algn="just">
                        <a:lnSpc>
                          <a:spcPct val="115000"/>
                        </a:lnSpc>
                      </a:pPr>
                      <a:r>
                        <a:rPr lang="en-US" sz="2300">
                          <a:solidFill>
                            <a:srgbClr val="000000"/>
                          </a:solidFill>
                          <a:effectLst/>
                          <a:latin typeface="Times New Roman" panose="02020603050405020304" pitchFamily="18" charset="0"/>
                          <a:cs typeface="Times New Roman" panose="02020603050405020304" pitchFamily="18" charset="0"/>
                        </a:rPr>
                        <a:t>- Ý nghĩa văn bản không phải cố định mà không ngừng biến động, lớn lên theo lí thuyết liên văn bản.</a:t>
                      </a:r>
                      <a:endParaRPr lang="en-GB" sz="2300">
                        <a:effectLst/>
                        <a:latin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4506">
                <a:tc vMerge="1">
                  <a:txBody>
                    <a:bodyPr/>
                    <a:lstStyle/>
                    <a:p>
                      <a:endParaRPr lang="en-GB"/>
                    </a:p>
                  </a:txBody>
                  <a:tcPr/>
                </a:tc>
                <a:tc>
                  <a:txBody>
                    <a:bodyPr/>
                    <a:lstStyle/>
                    <a:p>
                      <a:pPr algn="just">
                        <a:lnSpc>
                          <a:spcPct val="115000"/>
                        </a:lnSpc>
                      </a:pPr>
                      <a:r>
                        <a:rPr lang="en-US" sz="2300">
                          <a:solidFill>
                            <a:srgbClr val="000000"/>
                          </a:solidFill>
                          <a:effectLst/>
                          <a:latin typeface="Times New Roman" panose="02020603050405020304" pitchFamily="18" charset="0"/>
                          <a:cs typeface="Times New Roman" panose="02020603050405020304" pitchFamily="18" charset="0"/>
                        </a:rPr>
                        <a:t>- Với bản thân người đọc, ý nghĩa văn bản còn phụ thuộc vào tâm lí, độ tuổi tiếp nhận, trải nghiệm văn học. Do đó, mỗi lần đọc khác nhau ở những thời điểm khác nhau, người đọc lại khám phá thêm  những ý nghĩa mới của TPVH.</a:t>
                      </a:r>
                      <a:endParaRPr lang="en-GB" sz="2300">
                        <a:effectLst/>
                        <a:latin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940">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 tả, ngữ pháp</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3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Đảm bảo chuẩn chính tả, ngữ pháp tiếng Việt.</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3714750" algn="l"/>
                        </a:tabLst>
                      </a:pPr>
                      <a:r>
                        <a:rPr lang="en-US" sz="23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940">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 tạo</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3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 hiện suy nghĩ sâu sắc về </a:t>
                      </a:r>
                      <a:r>
                        <a:rPr lang="en-US" sz="23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vấn đề</a:t>
                      </a:r>
                      <a:r>
                        <a:rPr lang="vi-VN" sz="23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có cách diễn đạt mới mẻ</a:t>
                      </a:r>
                      <a:r>
                        <a:rPr lang="en-US" sz="23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GB"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24" marR="38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0A2"/>
        </a:solidFill>
        <a:effectLst/>
      </p:bgPr>
    </p:bg>
    <p:spTree>
      <p:nvGrpSpPr>
        <p:cNvPr id="1" name=""/>
        <p:cNvGrpSpPr/>
        <p:nvPr/>
      </p:nvGrpSpPr>
      <p:grpSpPr>
        <a:xfrm>
          <a:off x="0" y="0"/>
          <a:ext cx="0" cy="0"/>
          <a:chOff x="0" y="0"/>
          <a:chExt cx="0" cy="0"/>
        </a:xfrm>
      </p:grpSpPr>
      <p:grpSp>
        <p:nvGrpSpPr>
          <p:cNvPr id="5" name="Group 5"/>
          <p:cNvGrpSpPr/>
          <p:nvPr/>
        </p:nvGrpSpPr>
        <p:grpSpPr>
          <a:xfrm>
            <a:off x="1003300" y="1111250"/>
            <a:ext cx="6629400" cy="3958516"/>
            <a:chOff x="0" y="0"/>
            <a:chExt cx="2423495" cy="940711"/>
          </a:xfrm>
        </p:grpSpPr>
        <p:sp>
          <p:nvSpPr>
            <p:cNvPr id="6"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8" name="Picture 2"/>
          <p:cNvPicPr>
            <a:picLocks noChangeAspect="1"/>
          </p:cNvPicPr>
          <p:nvPr/>
        </p:nvPicPr>
        <p:blipFill>
          <a:blip r:embed="rId2">
            <a:alphaModFix amt="85000"/>
          </a:blip>
          <a:srcRect/>
          <a:stretch>
            <a:fillRect/>
          </a:stretch>
        </p:blipFill>
        <p:spPr>
          <a:xfrm rot="11532808">
            <a:off x="6054834" y="3838174"/>
            <a:ext cx="4551397" cy="3579594"/>
          </a:xfrm>
          <a:prstGeom prst="rect">
            <a:avLst/>
          </a:prstGeom>
        </p:spPr>
      </p:pic>
      <p:pic>
        <p:nvPicPr>
          <p:cNvPr id="9" name="Picture 8">
            <a:extLst>
              <a:ext uri="{FF2B5EF4-FFF2-40B4-BE49-F238E27FC236}">
                <a16:creationId xmlns:a16="http://schemas.microsoft.com/office/drawing/2014/main" xmlns="" id="{1480DB5C-AD40-4CB4-B0E6-2D793DC09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61300" y="1111250"/>
            <a:ext cx="1187172" cy="1153932"/>
          </a:xfrm>
          <a:prstGeom prst="rect">
            <a:avLst/>
          </a:prstGeom>
        </p:spPr>
      </p:pic>
      <p:pic>
        <p:nvPicPr>
          <p:cNvPr id="10" name="Picture 9">
            <a:extLst>
              <a:ext uri="{FF2B5EF4-FFF2-40B4-BE49-F238E27FC236}">
                <a16:creationId xmlns:a16="http://schemas.microsoft.com/office/drawing/2014/main" xmlns="" id="{AE7CA0F8-5918-4985-B979-C4DEB786F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414" y="1263650"/>
            <a:ext cx="1187172" cy="1111193"/>
          </a:xfrm>
          <a:prstGeom prst="rect">
            <a:avLst/>
          </a:prstGeom>
        </p:spPr>
      </p:pic>
      <p:pic>
        <p:nvPicPr>
          <p:cNvPr id="11" name="Picture 10">
            <a:extLst>
              <a:ext uri="{FF2B5EF4-FFF2-40B4-BE49-F238E27FC236}">
                <a16:creationId xmlns:a16="http://schemas.microsoft.com/office/drawing/2014/main" xmlns="" id="{AB52584C-4833-4143-8FBD-887564BF8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013" y="4503577"/>
            <a:ext cx="1187172" cy="1172926"/>
          </a:xfrm>
          <a:prstGeom prst="rect">
            <a:avLst/>
          </a:prstGeom>
        </p:spPr>
      </p:pic>
      <p:sp>
        <p:nvSpPr>
          <p:cNvPr id="4" name="Rectangle 3"/>
          <p:cNvSpPr/>
          <p:nvPr/>
        </p:nvSpPr>
        <p:spPr>
          <a:xfrm>
            <a:off x="1742174" y="1819246"/>
            <a:ext cx="5338321" cy="2585323"/>
          </a:xfrm>
          <a:prstGeom prst="rect">
            <a:avLst/>
          </a:prstGeom>
          <a:noFill/>
        </p:spPr>
        <p:txBody>
          <a:bodyPr wrap="none" lIns="91440" tIns="45720" rIns="91440" bIns="45720">
            <a:spAutoFit/>
          </a:bodyPr>
          <a:lstStyle/>
          <a:p>
            <a:pPr algn="ctr">
              <a:lnSpc>
                <a:spcPct val="150000"/>
              </a:lnSpc>
            </a:pPr>
            <a:r>
              <a:rPr lang="vi-VN" sz="5400" b="1" smtClean="0">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4</a:t>
            </a:r>
          </a:p>
          <a:p>
            <a:pPr algn="ctr">
              <a:lnSpc>
                <a:spcPct val="150000"/>
              </a:lnSpc>
            </a:pPr>
            <a:r>
              <a:rPr lang="vi-VN" sz="5400" b="1" smtClean="0">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VẬN DỤNG</a:t>
            </a:r>
            <a:endParaRPr lang="en-GB" sz="5400" b="1">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extLst>
      <p:ext uri="{BB962C8B-B14F-4D97-AF65-F5344CB8AC3E}">
        <p14:creationId xmlns:p14="http://schemas.microsoft.com/office/powerpoint/2010/main" val="212299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0-#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750" fill="hold"/>
                                        <p:tgtEl>
                                          <p:spTgt spid="11"/>
                                        </p:tgtEl>
                                        <p:attrNameLst>
                                          <p:attrName>ppt_x</p:attrName>
                                        </p:attrNameLst>
                                      </p:cBhvr>
                                      <p:tavLst>
                                        <p:tav tm="0">
                                          <p:val>
                                            <p:strVal val="#ppt_x"/>
                                          </p:val>
                                        </p:tav>
                                        <p:tav tm="100000">
                                          <p:val>
                                            <p:strVal val="#ppt_x"/>
                                          </p:val>
                                        </p:tav>
                                      </p:tavLst>
                                    </p:anim>
                                    <p:anim calcmode="lin" valueType="num">
                                      <p:cBhvr additive="base">
                                        <p:cTn id="13" dur="175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3000" fill="hold"/>
                                        <p:tgtEl>
                                          <p:spTgt spid="9"/>
                                        </p:tgtEl>
                                        <p:attrNameLst>
                                          <p:attrName>ppt_x</p:attrName>
                                        </p:attrNameLst>
                                      </p:cBhvr>
                                      <p:tavLst>
                                        <p:tav tm="0">
                                          <p:val>
                                            <p:strVal val="1+#ppt_w/2"/>
                                          </p:val>
                                        </p:tav>
                                        <p:tav tm="100000">
                                          <p:val>
                                            <p:strVal val="#ppt_x"/>
                                          </p:val>
                                        </p:tav>
                                      </p:tavLst>
                                    </p:anim>
                                    <p:anim calcmode="lin" valueType="num">
                                      <p:cBhvr additive="base">
                                        <p:cTn id="18" dur="3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40760" y="44451"/>
            <a:ext cx="8297879" cy="7465284"/>
          </a:xfrm>
          <a:prstGeom prst="rect">
            <a:avLst/>
          </a:prstGeom>
        </p:spPr>
      </p:pic>
      <p:sp>
        <p:nvSpPr>
          <p:cNvPr id="10" name="Rounded Rectangular Callout 9"/>
          <p:cNvSpPr/>
          <p:nvPr/>
        </p:nvSpPr>
        <p:spPr>
          <a:xfrm>
            <a:off x="2534319" y="425450"/>
            <a:ext cx="3421981" cy="3960458"/>
          </a:xfrm>
          <a:prstGeom prst="wedgeRoundRectCallou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400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611669" y="600256"/>
            <a:ext cx="3261637" cy="3785652"/>
          </a:xfrm>
          <a:prstGeom prst="rect">
            <a:avLst/>
          </a:prstGeom>
        </p:spPr>
        <p:txBody>
          <a:bodyPr wrap="square">
            <a:spAutoFit/>
          </a:bodyPr>
          <a:lstStyle/>
          <a:p>
            <a:pPr algn="just"/>
            <a:r>
              <a:rPr lang="en-US" sz="4800">
                <a:latin typeface="Times New Roman" panose="02020603050405020304" pitchFamily="18" charset="0"/>
                <a:cs typeface="Times New Roman" panose="02020603050405020304" pitchFamily="18" charset="0"/>
              </a:rPr>
              <a:t>1. Vẽ sơ đồ tư duy về hệ thống luận điểm trong văn bản.</a:t>
            </a:r>
            <a:endParaRPr lang="en-GB" sz="4800">
              <a:latin typeface="Times New Roman" panose="02020603050405020304" pitchFamily="18" charset="0"/>
              <a:cs typeface="Times New Roman" panose="02020603050405020304" pitchFamily="18" charset="0"/>
            </a:endParaRPr>
          </a:p>
        </p:txBody>
      </p:sp>
      <p:sp>
        <p:nvSpPr>
          <p:cNvPr id="13" name="Rounded Rectangular Callout 12"/>
          <p:cNvSpPr/>
          <p:nvPr/>
        </p:nvSpPr>
        <p:spPr>
          <a:xfrm>
            <a:off x="6149859" y="2025650"/>
            <a:ext cx="4488780" cy="4960918"/>
          </a:xfrm>
          <a:prstGeom prst="wedgeRoundRectCallou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400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307603" y="2120840"/>
            <a:ext cx="4047662" cy="4770537"/>
          </a:xfrm>
          <a:prstGeom prst="rect">
            <a:avLst/>
          </a:prstGeom>
        </p:spPr>
        <p:txBody>
          <a:bodyPr wrap="square">
            <a:spAutoFit/>
          </a:bodyPr>
          <a:lstStyle/>
          <a:p>
            <a:pPr algn="just"/>
            <a:r>
              <a:rPr lang="en-US" sz="3800">
                <a:latin typeface="Times New Roman" panose="02020603050405020304" pitchFamily="18" charset="0"/>
                <a:cs typeface="Times New Roman" panose="02020603050405020304" pitchFamily="18" charset="0"/>
              </a:rPr>
              <a:t>2. Chia sẻ theo kĩ thuật </a:t>
            </a:r>
            <a:r>
              <a:rPr lang="en-US" sz="3800" b="1">
                <a:latin typeface="Times New Roman" panose="02020603050405020304" pitchFamily="18" charset="0"/>
                <a:cs typeface="Times New Roman" panose="02020603050405020304" pitchFamily="18" charset="0"/>
              </a:rPr>
              <a:t>Think – pair – share</a:t>
            </a:r>
            <a:r>
              <a:rPr lang="en-US" sz="3800">
                <a:latin typeface="Times New Roman" panose="02020603050405020304" pitchFamily="18" charset="0"/>
                <a:cs typeface="Times New Roman" panose="02020603050405020304" pitchFamily="18" charset="0"/>
              </a:rPr>
              <a:t> với chủ đề: Những ý nghĩa mà việc đọc các tác phẩm văn học mang lại cho cá nhân em.</a:t>
            </a:r>
            <a:endParaRPr lang="en-GB" sz="38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28" y="1755143"/>
            <a:ext cx="2347747" cy="3306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80">
                                          <p:stCondLst>
                                            <p:cond delay="0"/>
                                          </p:stCondLst>
                                        </p:cTn>
                                        <p:tgtEl>
                                          <p:spTgt spid="13"/>
                                        </p:tgtEl>
                                      </p:cBhvr>
                                    </p:animEffect>
                                    <p:anim calcmode="lin" valueType="num">
                                      <p:cBhvr>
                                        <p:cTn id="2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1" dur="26">
                                          <p:stCondLst>
                                            <p:cond delay="650"/>
                                          </p:stCondLst>
                                        </p:cTn>
                                        <p:tgtEl>
                                          <p:spTgt spid="13"/>
                                        </p:tgtEl>
                                      </p:cBhvr>
                                      <p:to x="100000" y="60000"/>
                                    </p:animScale>
                                    <p:animScale>
                                      <p:cBhvr>
                                        <p:cTn id="32" dur="166" decel="50000">
                                          <p:stCondLst>
                                            <p:cond delay="676"/>
                                          </p:stCondLst>
                                        </p:cTn>
                                        <p:tgtEl>
                                          <p:spTgt spid="13"/>
                                        </p:tgtEl>
                                      </p:cBhvr>
                                      <p:to x="100000" y="100000"/>
                                    </p:animScale>
                                    <p:animScale>
                                      <p:cBhvr>
                                        <p:cTn id="33" dur="26">
                                          <p:stCondLst>
                                            <p:cond delay="1312"/>
                                          </p:stCondLst>
                                        </p:cTn>
                                        <p:tgtEl>
                                          <p:spTgt spid="13"/>
                                        </p:tgtEl>
                                      </p:cBhvr>
                                      <p:to x="100000" y="80000"/>
                                    </p:animScale>
                                    <p:animScale>
                                      <p:cBhvr>
                                        <p:cTn id="34" dur="166" decel="50000">
                                          <p:stCondLst>
                                            <p:cond delay="1338"/>
                                          </p:stCondLst>
                                        </p:cTn>
                                        <p:tgtEl>
                                          <p:spTgt spid="13"/>
                                        </p:tgtEl>
                                      </p:cBhvr>
                                      <p:to x="100000" y="100000"/>
                                    </p:animScale>
                                    <p:animScale>
                                      <p:cBhvr>
                                        <p:cTn id="35" dur="26">
                                          <p:stCondLst>
                                            <p:cond delay="1642"/>
                                          </p:stCondLst>
                                        </p:cTn>
                                        <p:tgtEl>
                                          <p:spTgt spid="13"/>
                                        </p:tgtEl>
                                      </p:cBhvr>
                                      <p:to x="100000" y="90000"/>
                                    </p:animScale>
                                    <p:animScale>
                                      <p:cBhvr>
                                        <p:cTn id="36" dur="166" decel="50000">
                                          <p:stCondLst>
                                            <p:cond delay="1668"/>
                                          </p:stCondLst>
                                        </p:cTn>
                                        <p:tgtEl>
                                          <p:spTgt spid="13"/>
                                        </p:tgtEl>
                                      </p:cBhvr>
                                      <p:to x="100000" y="100000"/>
                                    </p:animScale>
                                    <p:animScale>
                                      <p:cBhvr>
                                        <p:cTn id="37" dur="26">
                                          <p:stCondLst>
                                            <p:cond delay="1808"/>
                                          </p:stCondLst>
                                        </p:cTn>
                                        <p:tgtEl>
                                          <p:spTgt spid="13"/>
                                        </p:tgtEl>
                                      </p:cBhvr>
                                      <p:to x="100000" y="95000"/>
                                    </p:animScale>
                                    <p:animScale>
                                      <p:cBhvr>
                                        <p:cTn id="38" dur="166" decel="50000">
                                          <p:stCondLst>
                                            <p:cond delay="1834"/>
                                          </p:stCondLst>
                                        </p:cTn>
                                        <p:tgtEl>
                                          <p:spTgt spid="1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in)">
                                      <p:cBhvr>
                                        <p:cTn id="43" dur="2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80">
                                          <p:stCondLst>
                                            <p:cond delay="0"/>
                                          </p:stCondLst>
                                        </p:cTn>
                                        <p:tgtEl>
                                          <p:spTgt spid="15"/>
                                        </p:tgtEl>
                                      </p:cBhvr>
                                    </p:animEffect>
                                    <p:anim calcmode="lin" valueType="num">
                                      <p:cBhvr>
                                        <p:cTn id="4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4" dur="26">
                                          <p:stCondLst>
                                            <p:cond delay="650"/>
                                          </p:stCondLst>
                                        </p:cTn>
                                        <p:tgtEl>
                                          <p:spTgt spid="15"/>
                                        </p:tgtEl>
                                      </p:cBhvr>
                                      <p:to x="100000" y="60000"/>
                                    </p:animScale>
                                    <p:animScale>
                                      <p:cBhvr>
                                        <p:cTn id="55" dur="166" decel="50000">
                                          <p:stCondLst>
                                            <p:cond delay="676"/>
                                          </p:stCondLst>
                                        </p:cTn>
                                        <p:tgtEl>
                                          <p:spTgt spid="15"/>
                                        </p:tgtEl>
                                      </p:cBhvr>
                                      <p:to x="100000" y="100000"/>
                                    </p:animScale>
                                    <p:animScale>
                                      <p:cBhvr>
                                        <p:cTn id="56" dur="26">
                                          <p:stCondLst>
                                            <p:cond delay="1312"/>
                                          </p:stCondLst>
                                        </p:cTn>
                                        <p:tgtEl>
                                          <p:spTgt spid="15"/>
                                        </p:tgtEl>
                                      </p:cBhvr>
                                      <p:to x="100000" y="80000"/>
                                    </p:animScale>
                                    <p:animScale>
                                      <p:cBhvr>
                                        <p:cTn id="57" dur="166" decel="50000">
                                          <p:stCondLst>
                                            <p:cond delay="1338"/>
                                          </p:stCondLst>
                                        </p:cTn>
                                        <p:tgtEl>
                                          <p:spTgt spid="15"/>
                                        </p:tgtEl>
                                      </p:cBhvr>
                                      <p:to x="100000" y="100000"/>
                                    </p:animScale>
                                    <p:animScale>
                                      <p:cBhvr>
                                        <p:cTn id="58" dur="26">
                                          <p:stCondLst>
                                            <p:cond delay="1642"/>
                                          </p:stCondLst>
                                        </p:cTn>
                                        <p:tgtEl>
                                          <p:spTgt spid="15"/>
                                        </p:tgtEl>
                                      </p:cBhvr>
                                      <p:to x="100000" y="90000"/>
                                    </p:animScale>
                                    <p:animScale>
                                      <p:cBhvr>
                                        <p:cTn id="59" dur="166" decel="50000">
                                          <p:stCondLst>
                                            <p:cond delay="1668"/>
                                          </p:stCondLst>
                                        </p:cTn>
                                        <p:tgtEl>
                                          <p:spTgt spid="15"/>
                                        </p:tgtEl>
                                      </p:cBhvr>
                                      <p:to x="100000" y="100000"/>
                                    </p:animScale>
                                    <p:animScale>
                                      <p:cBhvr>
                                        <p:cTn id="60" dur="26">
                                          <p:stCondLst>
                                            <p:cond delay="1808"/>
                                          </p:stCondLst>
                                        </p:cTn>
                                        <p:tgtEl>
                                          <p:spTgt spid="15"/>
                                        </p:tgtEl>
                                      </p:cBhvr>
                                      <p:to x="100000" y="95000"/>
                                    </p:animScale>
                                    <p:animScale>
                                      <p:cBhvr>
                                        <p:cTn id="61"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10" name="Rectangle 9"/>
          <p:cNvSpPr/>
          <p:nvPr/>
        </p:nvSpPr>
        <p:spPr>
          <a:xfrm>
            <a:off x="4029073" y="2041078"/>
            <a:ext cx="4889988" cy="2800767"/>
          </a:xfrm>
          <a:prstGeom prst="rect">
            <a:avLst/>
          </a:prstGeom>
        </p:spPr>
        <p:txBody>
          <a:bodyPr wrap="square">
            <a:spAutoFit/>
          </a:bodyPr>
          <a:lstStyle/>
          <a:p>
            <a:pPr algn="ctr"/>
            <a:r>
              <a:rPr lang="vi-VN" sz="8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Gợi </a:t>
            </a:r>
            <a:r>
              <a:rPr lang="vi-VN" sz="8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ý </a:t>
            </a:r>
          </a:p>
          <a:p>
            <a:pPr algn="ctr"/>
            <a:r>
              <a:rPr lang="vi-VN" sz="8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sản phẩm</a:t>
            </a:r>
            <a:endParaRPr lang="en-GB" sz="8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grpSp>
        <p:nvGrpSpPr>
          <p:cNvPr id="11" name="Group 5"/>
          <p:cNvGrpSpPr/>
          <p:nvPr/>
        </p:nvGrpSpPr>
        <p:grpSpPr>
          <a:xfrm>
            <a:off x="3486922" y="1263650"/>
            <a:ext cx="6355577" cy="4355624"/>
            <a:chOff x="0" y="0"/>
            <a:chExt cx="2423495" cy="940711"/>
          </a:xfrm>
        </p:grpSpPr>
        <p:sp>
          <p:nvSpPr>
            <p:cNvPr id="12"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83" y="2418063"/>
            <a:ext cx="2972613" cy="2218027"/>
          </a:xfrm>
          <a:prstGeom prst="ellipse">
            <a:avLst/>
          </a:prstGeom>
          <a:ln>
            <a:noFill/>
          </a:ln>
          <a:effectLst>
            <a:softEdge rad="112500"/>
          </a:effectLst>
        </p:spPr>
      </p:pic>
    </p:spTree>
    <p:extLst>
      <p:ext uri="{BB962C8B-B14F-4D97-AF65-F5344CB8AC3E}">
        <p14:creationId xmlns:p14="http://schemas.microsoft.com/office/powerpoint/2010/main" val="31601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34" name="Rounded Rectangle 33"/>
          <p:cNvSpPr/>
          <p:nvPr/>
        </p:nvSpPr>
        <p:spPr>
          <a:xfrm>
            <a:off x="2449609" y="231173"/>
            <a:ext cx="8173398" cy="7162799"/>
          </a:xfrm>
          <a:prstGeom prst="roundRect">
            <a:avLst/>
          </a:prstGeom>
          <a:solidFill>
            <a:schemeClr val="accent1">
              <a:lumMod val="50000"/>
              <a:alpha val="1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a:solidFill>
                <a:prstClr val="white"/>
              </a:solidFill>
            </a:endParaRPr>
          </a:p>
        </p:txBody>
      </p:sp>
      <p:sp>
        <p:nvSpPr>
          <p:cNvPr id="35" name="AutoShape 30"/>
          <p:cNvSpPr>
            <a:spLocks noChangeArrowheads="1"/>
          </p:cNvSpPr>
          <p:nvPr/>
        </p:nvSpPr>
        <p:spPr bwMode="ltGray">
          <a:xfrm>
            <a:off x="3638391" y="4237850"/>
            <a:ext cx="6585109" cy="3017213"/>
          </a:xfrm>
          <a:prstGeom prst="roundRect">
            <a:avLst>
              <a:gd name="adj" fmla="val 50000"/>
            </a:avLst>
          </a:prstGeom>
          <a:gradFill rotWithShape="1">
            <a:gsLst>
              <a:gs pos="0">
                <a:srgbClr val="CC6600"/>
              </a:gs>
              <a:gs pos="100000">
                <a:schemeClr val="bg1">
                  <a:alpha val="0"/>
                </a:schemeClr>
              </a:gs>
            </a:gsLst>
            <a:lin ang="0" scaled="1"/>
          </a:gradFill>
          <a:ln>
            <a:noFill/>
          </a:ln>
          <a:effectLst/>
          <a:extLst/>
        </p:spPr>
        <p:txBody>
          <a:bodyPr wrap="none" anchor="ctr"/>
          <a:lstStyle/>
          <a:p>
            <a:endParaRPr lang="en-US" sz="1579">
              <a:solidFill>
                <a:prstClr val="black"/>
              </a:solidFill>
            </a:endParaRPr>
          </a:p>
        </p:txBody>
      </p:sp>
      <p:sp>
        <p:nvSpPr>
          <p:cNvPr id="36" name="AutoShape 77"/>
          <p:cNvSpPr>
            <a:spLocks noChangeArrowheads="1"/>
          </p:cNvSpPr>
          <p:nvPr/>
        </p:nvSpPr>
        <p:spPr bwMode="ltGray">
          <a:xfrm rot="5400000">
            <a:off x="742621" y="2149583"/>
            <a:ext cx="3525988" cy="3485118"/>
          </a:xfrm>
          <a:custGeom>
            <a:avLst/>
            <a:gdLst>
              <a:gd name="G0" fmla="+- 64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4"/>
              <a:gd name="G18" fmla="*/ 64 1 2"/>
              <a:gd name="G19" fmla="+- G18 5400 0"/>
              <a:gd name="G20" fmla="cos G19 11796480"/>
              <a:gd name="G21" fmla="sin G19 11796480"/>
              <a:gd name="G22" fmla="+- G20 10800 0"/>
              <a:gd name="G23" fmla="+- G21 10800 0"/>
              <a:gd name="G24" fmla="+- 10800 0 G20"/>
              <a:gd name="G25" fmla="+- 64 10800 0"/>
              <a:gd name="G26" fmla="?: G9 G17 G25"/>
              <a:gd name="G27" fmla="?: G9 0 21600"/>
              <a:gd name="G28" fmla="cos 10800 11796480"/>
              <a:gd name="G29" fmla="sin 10800 11796480"/>
              <a:gd name="G30" fmla="sin 64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68 w 21600"/>
              <a:gd name="T15" fmla="*/ 10800 h 21600"/>
              <a:gd name="T16" fmla="*/ 10800 w 21600"/>
              <a:gd name="T17" fmla="*/ 10736 h 21600"/>
              <a:gd name="T18" fmla="*/ 16232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36" y="10800"/>
                </a:moveTo>
                <a:cubicBezTo>
                  <a:pt x="10736" y="10764"/>
                  <a:pt x="10764" y="10736"/>
                  <a:pt x="10800" y="10736"/>
                </a:cubicBezTo>
                <a:cubicBezTo>
                  <a:pt x="10835" y="10735"/>
                  <a:pt x="10863" y="10764"/>
                  <a:pt x="10864" y="10799"/>
                </a:cubicBezTo>
                <a:lnTo>
                  <a:pt x="21600" y="10800"/>
                </a:lnTo>
                <a:cubicBezTo>
                  <a:pt x="21600" y="4835"/>
                  <a:pt x="16764" y="0"/>
                  <a:pt x="10800" y="0"/>
                </a:cubicBezTo>
                <a:cubicBezTo>
                  <a:pt x="4835" y="0"/>
                  <a:pt x="0" y="4835"/>
                  <a:pt x="0" y="10800"/>
                </a:cubicBezTo>
                <a:close/>
              </a:path>
            </a:pathLst>
          </a:custGeom>
          <a:gradFill rotWithShape="1">
            <a:gsLst>
              <a:gs pos="0">
                <a:srgbClr val="FFFF00">
                  <a:lumMod val="67000"/>
                </a:srgbClr>
              </a:gs>
              <a:gs pos="100000">
                <a:srgbClr val="FFC000">
                  <a:lumMod val="90000"/>
                </a:srgbClr>
              </a:gs>
            </a:gsLst>
            <a:lin ang="5400000" scaled="1"/>
          </a:gradFill>
          <a:ln>
            <a:noFill/>
          </a:ln>
          <a:effectLst/>
          <a:extLst/>
        </p:spPr>
        <p:txBody>
          <a:bodyPr wrap="none" anchor="ctr"/>
          <a:lstStyle/>
          <a:p>
            <a:endParaRPr lang="en-US" sz="1579" dirty="0">
              <a:solidFill>
                <a:prstClr val="black"/>
              </a:solidFill>
            </a:endParaRPr>
          </a:p>
        </p:txBody>
      </p:sp>
      <p:sp>
        <p:nvSpPr>
          <p:cNvPr id="37" name="AutoShape 29"/>
          <p:cNvSpPr>
            <a:spLocks noChangeArrowheads="1"/>
          </p:cNvSpPr>
          <p:nvPr/>
        </p:nvSpPr>
        <p:spPr bwMode="gray">
          <a:xfrm rot="5400000">
            <a:off x="716314" y="2508774"/>
            <a:ext cx="4202292" cy="2861430"/>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rgbClr val="FFFF00">
                  <a:lumMod val="56000"/>
                </a:srgbClr>
              </a:gs>
              <a:gs pos="100000">
                <a:schemeClr val="accent6">
                  <a:lumMod val="77000"/>
                </a:schemeClr>
              </a:gs>
            </a:gsLst>
            <a:lin ang="5400000" scaled="1"/>
          </a:gradFill>
          <a:ln>
            <a:noFill/>
          </a:ln>
          <a:effectLst/>
          <a:extLst/>
        </p:spPr>
        <p:txBody>
          <a:bodyPr wrap="none" anchor="ctr"/>
          <a:lstStyle/>
          <a:p>
            <a:endParaRPr lang="en-US" sz="1579">
              <a:solidFill>
                <a:prstClr val="black"/>
              </a:solidFill>
            </a:endParaRPr>
          </a:p>
        </p:txBody>
      </p:sp>
      <p:grpSp>
        <p:nvGrpSpPr>
          <p:cNvPr id="44" name="Group 46"/>
          <p:cNvGrpSpPr>
            <a:grpSpLocks/>
          </p:cNvGrpSpPr>
          <p:nvPr/>
        </p:nvGrpSpPr>
        <p:grpSpPr bwMode="auto">
          <a:xfrm>
            <a:off x="2325128" y="1273207"/>
            <a:ext cx="1059993" cy="1016308"/>
            <a:chOff x="1583" y="1494"/>
            <a:chExt cx="526" cy="526"/>
          </a:xfrm>
        </p:grpSpPr>
        <p:sp>
          <p:nvSpPr>
            <p:cNvPr id="45" name="Oval 47"/>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579">
                <a:solidFill>
                  <a:prstClr val="black"/>
                </a:solidFill>
              </a:endParaRPr>
            </a:p>
          </p:txBody>
        </p:sp>
        <p:sp>
          <p:nvSpPr>
            <p:cNvPr id="46" name="Oval 48"/>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579">
                <a:solidFill>
                  <a:prstClr val="black"/>
                </a:solidFill>
              </a:endParaRPr>
            </a:p>
          </p:txBody>
        </p:sp>
        <p:sp>
          <p:nvSpPr>
            <p:cNvPr id="47" name="Oval 49"/>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579">
                <a:solidFill>
                  <a:prstClr val="black"/>
                </a:solidFill>
              </a:endParaRPr>
            </a:p>
          </p:txBody>
        </p:sp>
        <p:sp>
          <p:nvSpPr>
            <p:cNvPr id="48" name="Oval 50"/>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579">
                <a:solidFill>
                  <a:prstClr val="black"/>
                </a:solidFill>
              </a:endParaRPr>
            </a:p>
          </p:txBody>
        </p:sp>
        <p:sp>
          <p:nvSpPr>
            <p:cNvPr id="49" name="Oval 51"/>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579">
                <a:solidFill>
                  <a:prstClr val="black"/>
                </a:solidFill>
              </a:endParaRPr>
            </a:p>
          </p:txBody>
        </p:sp>
      </p:grpSp>
      <p:grpSp>
        <p:nvGrpSpPr>
          <p:cNvPr id="56" name="Group 46"/>
          <p:cNvGrpSpPr>
            <a:grpSpLocks/>
          </p:cNvGrpSpPr>
          <p:nvPr/>
        </p:nvGrpSpPr>
        <p:grpSpPr bwMode="auto">
          <a:xfrm>
            <a:off x="2403635" y="5485211"/>
            <a:ext cx="1110275" cy="1160773"/>
            <a:chOff x="1583" y="1494"/>
            <a:chExt cx="526" cy="526"/>
          </a:xfrm>
        </p:grpSpPr>
        <p:sp>
          <p:nvSpPr>
            <p:cNvPr id="57" name="Oval 47"/>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579">
                <a:solidFill>
                  <a:prstClr val="black"/>
                </a:solidFill>
              </a:endParaRPr>
            </a:p>
          </p:txBody>
        </p:sp>
        <p:sp>
          <p:nvSpPr>
            <p:cNvPr id="58" name="Oval 48"/>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579">
                <a:solidFill>
                  <a:prstClr val="black"/>
                </a:solidFill>
              </a:endParaRPr>
            </a:p>
          </p:txBody>
        </p:sp>
        <p:sp>
          <p:nvSpPr>
            <p:cNvPr id="59" name="Oval 49"/>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579">
                <a:solidFill>
                  <a:prstClr val="black"/>
                </a:solidFill>
              </a:endParaRPr>
            </a:p>
          </p:txBody>
        </p:sp>
        <p:sp>
          <p:nvSpPr>
            <p:cNvPr id="60" name="Oval 50"/>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579">
                <a:solidFill>
                  <a:prstClr val="black"/>
                </a:solidFill>
              </a:endParaRPr>
            </a:p>
          </p:txBody>
        </p:sp>
        <p:sp>
          <p:nvSpPr>
            <p:cNvPr id="61" name="Oval 51"/>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579">
                <a:solidFill>
                  <a:prstClr val="black"/>
                </a:solidFill>
              </a:endParaRPr>
            </a:p>
          </p:txBody>
        </p:sp>
      </p:grpSp>
      <p:sp>
        <p:nvSpPr>
          <p:cNvPr id="63" name="AutoShape 45"/>
          <p:cNvSpPr>
            <a:spLocks noChangeArrowheads="1"/>
          </p:cNvSpPr>
          <p:nvPr/>
        </p:nvSpPr>
        <p:spPr bwMode="ltGray">
          <a:xfrm>
            <a:off x="3808789" y="623914"/>
            <a:ext cx="6244312" cy="2961458"/>
          </a:xfrm>
          <a:prstGeom prst="roundRect">
            <a:avLst>
              <a:gd name="adj" fmla="val 50000"/>
            </a:avLst>
          </a:prstGeom>
          <a:gradFill rotWithShape="1">
            <a:gsLst>
              <a:gs pos="0">
                <a:srgbClr val="FFC000"/>
              </a:gs>
              <a:gs pos="100000">
                <a:schemeClr val="bg1">
                  <a:alpha val="0"/>
                </a:schemeClr>
              </a:gs>
            </a:gsLst>
            <a:lin ang="0" scaled="1"/>
          </a:gradFill>
          <a:ln>
            <a:noFill/>
          </a:ln>
          <a:effectLst/>
          <a:extLst/>
        </p:spPr>
        <p:txBody>
          <a:bodyPr wrap="none" anchor="ctr"/>
          <a:lstStyle/>
          <a:p>
            <a:endParaRPr lang="en-US" sz="1579">
              <a:solidFill>
                <a:prstClr val="black"/>
              </a:solidFill>
            </a:endParaRPr>
          </a:p>
        </p:txBody>
      </p:sp>
      <p:sp>
        <p:nvSpPr>
          <p:cNvPr id="64" name="Rectangle 63"/>
          <p:cNvSpPr/>
          <p:nvPr/>
        </p:nvSpPr>
        <p:spPr>
          <a:xfrm>
            <a:off x="2341330" y="2524737"/>
            <a:ext cx="1603908" cy="2677656"/>
          </a:xfrm>
          <a:prstGeom prst="rect">
            <a:avLst/>
          </a:prstGeom>
        </p:spPr>
        <p:txBody>
          <a:bodyPr wrap="square">
            <a:spAutoFit/>
          </a:bodyPr>
          <a:lstStyle/>
          <a:p>
            <a:pPr algn="ctr"/>
            <a:r>
              <a:rPr lang="vi-VN" sz="2400" b="1">
                <a:latin typeface="Times New Roman" panose="02020603050405020304" pitchFamily="18" charset="0"/>
                <a:cs typeface="Times New Roman" panose="02020603050405020304" pitchFamily="18" charset="0"/>
              </a:rPr>
              <a:t>Luận </a:t>
            </a:r>
            <a:r>
              <a:rPr lang="vi-VN" sz="2400" b="1" smtClean="0">
                <a:latin typeface="Times New Roman" panose="02020603050405020304" pitchFamily="18" charset="0"/>
                <a:cs typeface="Times New Roman" panose="02020603050405020304" pitchFamily="18" charset="0"/>
              </a:rPr>
              <a:t>đề</a:t>
            </a:r>
            <a:r>
              <a:rPr lang="vi-VN"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Giá trị tiềm ẩn về tư tưởng và nghệ thuật của truyện </a:t>
            </a:r>
            <a:r>
              <a:rPr lang="vi-VN" sz="2400" i="1">
                <a:latin typeface="Times New Roman" panose="02020603050405020304" pitchFamily="18" charset="0"/>
                <a:cs typeface="Times New Roman" panose="02020603050405020304" pitchFamily="18" charset="0"/>
              </a:rPr>
              <a:t>Lão Hạc</a:t>
            </a:r>
            <a:r>
              <a:rPr lang="vi-VN" sz="2400">
                <a:latin typeface="Times New Roman" panose="02020603050405020304" pitchFamily="18" charset="0"/>
                <a:cs typeface="Times New Roman" panose="02020603050405020304" pitchFamily="18" charset="0"/>
              </a:rPr>
              <a:t> </a:t>
            </a:r>
            <a:endParaRPr lang="en-GB" sz="2400">
              <a:latin typeface="Times New Roman" panose="02020603050405020304" pitchFamily="18" charset="0"/>
              <a:cs typeface="Times New Roman" panose="02020603050405020304" pitchFamily="18" charset="0"/>
            </a:endParaRPr>
          </a:p>
        </p:txBody>
      </p:sp>
      <p:sp>
        <p:nvSpPr>
          <p:cNvPr id="4" name="Rectangle 3"/>
          <p:cNvSpPr/>
          <p:nvPr/>
        </p:nvSpPr>
        <p:spPr>
          <a:xfrm>
            <a:off x="4333611" y="725823"/>
            <a:ext cx="5399350" cy="2677656"/>
          </a:xfrm>
          <a:prstGeom prst="rect">
            <a:avLst/>
          </a:prstGeom>
        </p:spPr>
        <p:txBody>
          <a:bodyPr wrap="square">
            <a:spAutoFit/>
          </a:bodyPr>
          <a:lstStyle/>
          <a:p>
            <a:pPr algn="ctr"/>
            <a:r>
              <a:rPr lang="vi-VN" sz="2800" b="1">
                <a:latin typeface="Times New Roman" panose="02020603050405020304" pitchFamily="18" charset="0"/>
                <a:cs typeface="Times New Roman" panose="02020603050405020304" pitchFamily="18" charset="0"/>
              </a:rPr>
              <a:t>Luận điểm </a:t>
            </a:r>
            <a:r>
              <a:rPr lang="vi-VN" sz="2800" b="1" smtClean="0">
                <a:latin typeface="Times New Roman" panose="02020603050405020304" pitchFamily="18" charset="0"/>
                <a:cs typeface="Times New Roman" panose="02020603050405020304" pitchFamily="18" charset="0"/>
              </a:rPr>
              <a:t>1</a:t>
            </a:r>
            <a:endParaRPr lang="vi-VN" sz="2800">
              <a:latin typeface="Times New Roman" panose="02020603050405020304" pitchFamily="18" charset="0"/>
              <a:cs typeface="Times New Roman" panose="02020603050405020304" pitchFamily="18" charset="0"/>
            </a:endParaRPr>
          </a:p>
          <a:p>
            <a:pPr algn="just"/>
            <a:r>
              <a:rPr lang="vi-VN" sz="2800" smtClean="0">
                <a:latin typeface="Times New Roman" panose="02020603050405020304" pitchFamily="18" charset="0"/>
                <a:cs typeface="Times New Roman" panose="02020603050405020304" pitchFamily="18" charset="0"/>
              </a:rPr>
              <a:t>Nhà </a:t>
            </a:r>
            <a:r>
              <a:rPr lang="vi-VN" sz="2800">
                <a:latin typeface="Times New Roman" panose="02020603050405020304" pitchFamily="18" charset="0"/>
                <a:cs typeface="Times New Roman" panose="02020603050405020304" pitchFamily="18" charset="0"/>
              </a:rPr>
              <a:t>văn đưa ra hoạt động giao tiếp (câu chuyện giữa ông giáo và lão Hạc qua hai lần gặp gỡ) trở thành đối tượng nhận thức và mô tả trực tiếp tính cách nhân vật chính.</a:t>
            </a:r>
            <a:endParaRPr lang="en-GB" sz="2800">
              <a:latin typeface="Times New Roman" panose="02020603050405020304" pitchFamily="18" charset="0"/>
              <a:cs typeface="Times New Roman" panose="02020603050405020304" pitchFamily="18" charset="0"/>
            </a:endParaRPr>
          </a:p>
        </p:txBody>
      </p:sp>
      <p:sp>
        <p:nvSpPr>
          <p:cNvPr id="66" name="Rectangle 65"/>
          <p:cNvSpPr/>
          <p:nvPr/>
        </p:nvSpPr>
        <p:spPr>
          <a:xfrm>
            <a:off x="4215315" y="4407628"/>
            <a:ext cx="5699868" cy="2677656"/>
          </a:xfrm>
          <a:prstGeom prst="rect">
            <a:avLst/>
          </a:prstGeom>
        </p:spPr>
        <p:txBody>
          <a:bodyPr wrap="square">
            <a:spAutoFit/>
          </a:bodyPr>
          <a:lstStyle/>
          <a:p>
            <a:pPr algn="ctr"/>
            <a:r>
              <a:rPr lang="vi-VN" sz="2800" b="1">
                <a:latin typeface="Times New Roman" panose="02020603050405020304" pitchFamily="18" charset="0"/>
                <a:cs typeface="Times New Roman" panose="02020603050405020304" pitchFamily="18" charset="0"/>
              </a:rPr>
              <a:t>Luận điểm </a:t>
            </a:r>
            <a:r>
              <a:rPr lang="vi-VN" sz="2800" b="1" smtClean="0">
                <a:latin typeface="Times New Roman" panose="02020603050405020304" pitchFamily="18" charset="0"/>
                <a:cs typeface="Times New Roman" panose="02020603050405020304" pitchFamily="18" charset="0"/>
              </a:rPr>
              <a:t>2</a:t>
            </a:r>
          </a:p>
          <a:p>
            <a:pPr algn="just"/>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Thông qua nội dung của cuộc trò chuyện ấy, tác giả gián tiếp thể hiện một tình thế lựa chọn của Lão Hạc (giữa cái sống và cái chết và hệ lụy của chúng). </a:t>
            </a:r>
            <a:endParaRPr lang="en-GB" sz="280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28" y="1755143"/>
            <a:ext cx="2347747" cy="3306538"/>
          </a:xfrm>
          <a:prstGeom prst="rect">
            <a:avLst/>
          </a:prstGeom>
        </p:spPr>
      </p:pic>
    </p:spTree>
    <p:extLst>
      <p:ext uri="{BB962C8B-B14F-4D97-AF65-F5344CB8AC3E}">
        <p14:creationId xmlns:p14="http://schemas.microsoft.com/office/powerpoint/2010/main" val="243572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barn(inVertical)">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inVertical)">
                                      <p:cBhvr>
                                        <p:cTn id="20" dur="500"/>
                                        <p:tgtEl>
                                          <p:spTgt spid="4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barn(inVertical)">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barn(inVertical)">
                                      <p:cBhvr>
                                        <p:cTn id="33" dur="500"/>
                                        <p:tgtEl>
                                          <p:spTgt spid="5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circle(in)">
                                      <p:cBhvr>
                                        <p:cTn id="41"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63" grpId="0" animBg="1"/>
      <p:bldP spid="64" grpId="0"/>
      <p:bldP spid="4" grpId="0"/>
      <p:bldP spid="6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0A2"/>
        </a:solidFill>
        <a:effectLst/>
      </p:bgPr>
    </p:bg>
    <p:spTree>
      <p:nvGrpSpPr>
        <p:cNvPr id="1" name=""/>
        <p:cNvGrpSpPr/>
        <p:nvPr/>
      </p:nvGrpSpPr>
      <p:grpSpPr>
        <a:xfrm>
          <a:off x="0" y="0"/>
          <a:ext cx="0" cy="0"/>
          <a:chOff x="0" y="0"/>
          <a:chExt cx="0" cy="0"/>
        </a:xfrm>
      </p:grpSpPr>
      <p:grpSp>
        <p:nvGrpSpPr>
          <p:cNvPr id="5" name="Group 5"/>
          <p:cNvGrpSpPr/>
          <p:nvPr/>
        </p:nvGrpSpPr>
        <p:grpSpPr>
          <a:xfrm>
            <a:off x="1003300" y="1111250"/>
            <a:ext cx="6629400" cy="3958516"/>
            <a:chOff x="0" y="0"/>
            <a:chExt cx="2423495" cy="940711"/>
          </a:xfrm>
        </p:grpSpPr>
        <p:sp>
          <p:nvSpPr>
            <p:cNvPr id="6"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8" name="Picture 2"/>
          <p:cNvPicPr>
            <a:picLocks noChangeAspect="1"/>
          </p:cNvPicPr>
          <p:nvPr/>
        </p:nvPicPr>
        <p:blipFill>
          <a:blip r:embed="rId2">
            <a:alphaModFix amt="85000"/>
          </a:blip>
          <a:srcRect/>
          <a:stretch>
            <a:fillRect/>
          </a:stretch>
        </p:blipFill>
        <p:spPr>
          <a:xfrm rot="11532808">
            <a:off x="6054834" y="3838174"/>
            <a:ext cx="4551397" cy="3579594"/>
          </a:xfrm>
          <a:prstGeom prst="rect">
            <a:avLst/>
          </a:prstGeom>
        </p:spPr>
      </p:pic>
      <p:pic>
        <p:nvPicPr>
          <p:cNvPr id="9" name="Picture 8">
            <a:extLst>
              <a:ext uri="{FF2B5EF4-FFF2-40B4-BE49-F238E27FC236}">
                <a16:creationId xmlns:a16="http://schemas.microsoft.com/office/drawing/2014/main" xmlns="" id="{1480DB5C-AD40-4CB4-B0E6-2D793DC09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61300" y="1111250"/>
            <a:ext cx="1187172" cy="1153932"/>
          </a:xfrm>
          <a:prstGeom prst="rect">
            <a:avLst/>
          </a:prstGeom>
        </p:spPr>
      </p:pic>
      <p:pic>
        <p:nvPicPr>
          <p:cNvPr id="10" name="Picture 9">
            <a:extLst>
              <a:ext uri="{FF2B5EF4-FFF2-40B4-BE49-F238E27FC236}">
                <a16:creationId xmlns:a16="http://schemas.microsoft.com/office/drawing/2014/main" xmlns="" id="{AE7CA0F8-5918-4985-B979-C4DEB786F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414" y="1263650"/>
            <a:ext cx="1187172" cy="1111193"/>
          </a:xfrm>
          <a:prstGeom prst="rect">
            <a:avLst/>
          </a:prstGeom>
        </p:spPr>
      </p:pic>
      <p:pic>
        <p:nvPicPr>
          <p:cNvPr id="11" name="Picture 10">
            <a:extLst>
              <a:ext uri="{FF2B5EF4-FFF2-40B4-BE49-F238E27FC236}">
                <a16:creationId xmlns:a16="http://schemas.microsoft.com/office/drawing/2014/main" xmlns="" id="{AB52584C-4833-4143-8FBD-887564BF8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013" y="4503577"/>
            <a:ext cx="1187172" cy="1172926"/>
          </a:xfrm>
          <a:prstGeom prst="rect">
            <a:avLst/>
          </a:prstGeom>
        </p:spPr>
      </p:pic>
      <p:sp>
        <p:nvSpPr>
          <p:cNvPr id="4" name="Rectangle 3"/>
          <p:cNvSpPr/>
          <p:nvPr/>
        </p:nvSpPr>
        <p:spPr>
          <a:xfrm>
            <a:off x="1715245" y="1098354"/>
            <a:ext cx="5338320" cy="3831818"/>
          </a:xfrm>
          <a:prstGeom prst="rect">
            <a:avLst/>
          </a:prstGeom>
          <a:noFill/>
        </p:spPr>
        <p:txBody>
          <a:bodyPr wrap="none" lIns="91440" tIns="45720" rIns="91440" bIns="45720">
            <a:spAutoFit/>
          </a:bodyPr>
          <a:lstStyle/>
          <a:p>
            <a:pPr algn="ctr">
              <a:lnSpc>
                <a:spcPct val="150000"/>
              </a:lnSpc>
            </a:pPr>
            <a:r>
              <a:rPr lang="vi-VN" sz="5400" b="1" smtClean="0">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2</a:t>
            </a:r>
          </a:p>
          <a:p>
            <a:pPr algn="ctr">
              <a:lnSpc>
                <a:spcPct val="150000"/>
              </a:lnSpc>
            </a:pPr>
            <a:r>
              <a:rPr lang="vi-VN" sz="5400" b="1" smtClean="0">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HÌNH THÀNH </a:t>
            </a:r>
          </a:p>
          <a:p>
            <a:pPr algn="ctr">
              <a:lnSpc>
                <a:spcPct val="150000"/>
              </a:lnSpc>
            </a:pPr>
            <a:r>
              <a:rPr lang="vi-VN" sz="5400" b="1" smtClean="0">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KIẾN THỨC</a:t>
            </a:r>
            <a:endParaRPr lang="en-GB" sz="5400" b="1">
              <a:ln w="0"/>
              <a:solidFill>
                <a:srgbClr val="4BACC6">
                  <a:lumMod val="75000"/>
                </a:srgb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extLst>
      <p:ext uri="{BB962C8B-B14F-4D97-AF65-F5344CB8AC3E}">
        <p14:creationId xmlns:p14="http://schemas.microsoft.com/office/powerpoint/2010/main" val="100046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0-#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750" fill="hold"/>
                                        <p:tgtEl>
                                          <p:spTgt spid="11"/>
                                        </p:tgtEl>
                                        <p:attrNameLst>
                                          <p:attrName>ppt_x</p:attrName>
                                        </p:attrNameLst>
                                      </p:cBhvr>
                                      <p:tavLst>
                                        <p:tav tm="0">
                                          <p:val>
                                            <p:strVal val="#ppt_x"/>
                                          </p:val>
                                        </p:tav>
                                        <p:tav tm="100000">
                                          <p:val>
                                            <p:strVal val="#ppt_x"/>
                                          </p:val>
                                        </p:tav>
                                      </p:tavLst>
                                    </p:anim>
                                    <p:anim calcmode="lin" valueType="num">
                                      <p:cBhvr additive="base">
                                        <p:cTn id="13" dur="175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3000" fill="hold"/>
                                        <p:tgtEl>
                                          <p:spTgt spid="9"/>
                                        </p:tgtEl>
                                        <p:attrNameLst>
                                          <p:attrName>ppt_x</p:attrName>
                                        </p:attrNameLst>
                                      </p:cBhvr>
                                      <p:tavLst>
                                        <p:tav tm="0">
                                          <p:val>
                                            <p:strVal val="1+#ppt_w/2"/>
                                          </p:val>
                                        </p:tav>
                                        <p:tav tm="100000">
                                          <p:val>
                                            <p:strVal val="#ppt_x"/>
                                          </p:val>
                                        </p:tav>
                                      </p:tavLst>
                                    </p:anim>
                                    <p:anim calcmode="lin" valueType="num">
                                      <p:cBhvr additive="base">
                                        <p:cTn id="18" dur="3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4" name="Rectangle 3"/>
          <p:cNvSpPr/>
          <p:nvPr/>
        </p:nvSpPr>
        <p:spPr>
          <a:xfrm>
            <a:off x="3670300" y="349250"/>
            <a:ext cx="6538238" cy="1754326"/>
          </a:xfrm>
          <a:prstGeom prst="rect">
            <a:avLst/>
          </a:prstGeom>
        </p:spPr>
        <p:txBody>
          <a:bodyPr wrap="square">
            <a:spAutoFit/>
          </a:bodyPr>
          <a:lstStyle/>
          <a:p>
            <a:pPr algn="ctr">
              <a:spcAft>
                <a:spcPts val="0"/>
              </a:spcAft>
              <a:tabLst>
                <a:tab pos="1386840" algn="l"/>
              </a:tabLst>
            </a:pPr>
            <a:r>
              <a:rPr lang="vi-VN" sz="3600" b="1">
                <a:latin typeface="Times New Roman" panose="02020603050405020304" pitchFamily="18" charset="0"/>
                <a:cs typeface="Times New Roman" panose="02020603050405020304" pitchFamily="18" charset="0"/>
              </a:rPr>
              <a:t>C</a:t>
            </a:r>
            <a:r>
              <a:rPr lang="en-US" sz="3600" b="1" smtClean="0">
                <a:latin typeface="Times New Roman" panose="02020603050405020304" pitchFamily="18" charset="0"/>
                <a:cs typeface="Times New Roman" panose="02020603050405020304" pitchFamily="18" charset="0"/>
              </a:rPr>
              <a:t>hia </a:t>
            </a:r>
            <a:r>
              <a:rPr lang="en-US" sz="3600" b="1">
                <a:latin typeface="Times New Roman" panose="02020603050405020304" pitchFamily="18" charset="0"/>
                <a:cs typeface="Times New Roman" panose="02020603050405020304" pitchFamily="18" charset="0"/>
              </a:rPr>
              <a:t>sẻ ý nghĩa mà việc đọc các tác phẩm văn học mang lại cho cá nhân mình</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Horizontal Scroll 8"/>
          <p:cNvSpPr/>
          <p:nvPr/>
        </p:nvSpPr>
        <p:spPr>
          <a:xfrm>
            <a:off x="2393407" y="1416050"/>
            <a:ext cx="8229600" cy="5791200"/>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191721" y="2178050"/>
            <a:ext cx="7443395" cy="4524315"/>
          </a:xfrm>
          <a:prstGeom prst="rect">
            <a:avLst/>
          </a:prstGeom>
        </p:spPr>
        <p:txBody>
          <a:bodyPr wrap="square">
            <a:spAutoFit/>
          </a:bodyPr>
          <a:lstStyle/>
          <a:p>
            <a:pPr algn="just"/>
            <a:r>
              <a:rPr lang="vi-VN" sz="3100" smtClean="0">
                <a:solidFill>
                  <a:srgbClr val="000000"/>
                </a:solidFill>
                <a:effectLst>
                  <a:outerShdw blurRad="38100" dist="38100" dir="2700000" algn="tl">
                    <a:srgbClr val="000000">
                      <a:alpha val="43137"/>
                    </a:srgbClr>
                  </a:outerShdw>
                </a:effectLst>
                <a:latin typeface="Times New Roman" panose="02020603050405020304" pitchFamily="18" charset="0"/>
                <a:ea typeface="Microsoft Sans Serif" panose="020B0604020202020204" pitchFamily="34" charset="0"/>
                <a:cs typeface="Times New Roman" panose="02020603050405020304" pitchFamily="18" charset="0"/>
              </a:rPr>
              <a:t>1</a:t>
            </a:r>
            <a:r>
              <a:rPr lang="en-US" sz="3100">
                <a:latin typeface="Times New Roman" panose="02020603050405020304" pitchFamily="18" charset="0"/>
                <a:cs typeface="Times New Roman" panose="02020603050405020304" pitchFamily="18" charset="0"/>
              </a:rPr>
              <a:t>- Mở mang hiểu biết, kiến thức văn hóa, xã hội;</a:t>
            </a:r>
            <a:endParaRPr lang="en-GB" sz="3100">
              <a:latin typeface="Times New Roman" panose="02020603050405020304" pitchFamily="18" charset="0"/>
              <a:cs typeface="Times New Roman" panose="02020603050405020304" pitchFamily="18" charset="0"/>
            </a:endParaRPr>
          </a:p>
          <a:p>
            <a:pPr algn="just"/>
            <a:r>
              <a:rPr lang="en-US" sz="3100">
                <a:latin typeface="Times New Roman" panose="02020603050405020304" pitchFamily="18" charset="0"/>
                <a:cs typeface="Times New Roman" panose="02020603050405020304" pitchFamily="18" charset="0"/>
              </a:rPr>
              <a:t>- Bồi dưỡng năng lực cảm thụ cái hay, cái đẹp;</a:t>
            </a:r>
            <a:endParaRPr lang="en-GB" sz="3100">
              <a:latin typeface="Times New Roman" panose="02020603050405020304" pitchFamily="18" charset="0"/>
              <a:cs typeface="Times New Roman" panose="02020603050405020304" pitchFamily="18" charset="0"/>
            </a:endParaRPr>
          </a:p>
          <a:p>
            <a:pPr algn="just"/>
            <a:r>
              <a:rPr lang="en-US" sz="3100">
                <a:latin typeface="Times New Roman" panose="02020603050405020304" pitchFamily="18" charset="0"/>
                <a:cs typeface="Times New Roman" panose="02020603050405020304" pitchFamily="18" charset="0"/>
              </a:rPr>
              <a:t>- Bồi đắp tâm hồn, giúp ta hoàn thiện nhân cách, bồi đắp những tình cảm nhân đạo;</a:t>
            </a:r>
            <a:endParaRPr lang="en-GB" sz="3100">
              <a:latin typeface="Times New Roman" panose="02020603050405020304" pitchFamily="18" charset="0"/>
              <a:cs typeface="Times New Roman" panose="02020603050405020304" pitchFamily="18" charset="0"/>
            </a:endParaRPr>
          </a:p>
          <a:p>
            <a:pPr algn="just"/>
            <a:r>
              <a:rPr lang="en-US" sz="3100">
                <a:latin typeface="Times New Roman" panose="02020603050405020304" pitchFamily="18" charset="0"/>
                <a:cs typeface="Times New Roman" panose="02020603050405020304" pitchFamily="18" charset="0"/>
              </a:rPr>
              <a:t>- Rèn luyện trí tưởng tượng;</a:t>
            </a:r>
            <a:endParaRPr lang="en-GB" sz="3100">
              <a:latin typeface="Times New Roman" panose="02020603050405020304" pitchFamily="18" charset="0"/>
              <a:cs typeface="Times New Roman" panose="02020603050405020304" pitchFamily="18" charset="0"/>
            </a:endParaRPr>
          </a:p>
          <a:p>
            <a:pPr algn="just"/>
            <a:r>
              <a:rPr lang="en-US" sz="3100" b="1">
                <a:latin typeface="Times New Roman" panose="02020603050405020304" pitchFamily="18" charset="0"/>
                <a:cs typeface="Times New Roman" panose="02020603050405020304" pitchFamily="18" charset="0"/>
              </a:rPr>
              <a:t>- </a:t>
            </a:r>
            <a:r>
              <a:rPr lang="en-US" sz="3100">
                <a:latin typeface="Times New Roman" panose="02020603050405020304" pitchFamily="18" charset="0"/>
                <a:cs typeface="Times New Roman" panose="02020603050405020304" pitchFamily="18" charset="0"/>
              </a:rPr>
              <a:t>Rèn luyện khả năng diễn đạt; khơi dậy năng lực sáng tạo văn chương,...</a:t>
            </a:r>
            <a:endParaRPr lang="en-GB" sz="31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28" y="1755143"/>
            <a:ext cx="2347747" cy="3306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sp>
        <p:nvSpPr>
          <p:cNvPr id="10" name="Rectangle 9"/>
          <p:cNvSpPr/>
          <p:nvPr/>
        </p:nvSpPr>
        <p:spPr>
          <a:xfrm>
            <a:off x="4157222" y="1920200"/>
            <a:ext cx="5147962" cy="2585323"/>
          </a:xfrm>
          <a:prstGeom prst="rect">
            <a:avLst/>
          </a:prstGeom>
        </p:spPr>
        <p:txBody>
          <a:bodyPr wrap="square">
            <a:spAutoFit/>
          </a:bodyPr>
          <a:lstStyle/>
          <a:p>
            <a:pPr algn="ctr"/>
            <a:r>
              <a:rPr lang="vi-VN" sz="5400" b="1">
                <a:latin typeface="Times New Roman" panose="02020603050405020304" pitchFamily="18" charset="0"/>
                <a:cs typeface="Times New Roman" panose="02020603050405020304" pitchFamily="18" charset="0"/>
              </a:rPr>
              <a:t>RUBRIC ĐÁNH GIÁ HOẠT ĐỘNG NHÓM </a:t>
            </a:r>
            <a:endParaRPr lang="en-GB" sz="5400">
              <a:latin typeface="Times New Roman" panose="02020603050405020304" pitchFamily="18" charset="0"/>
              <a:cs typeface="Times New Roman" panose="02020603050405020304" pitchFamily="18" charset="0"/>
            </a:endParaRPr>
          </a:p>
        </p:txBody>
      </p:sp>
      <p:grpSp>
        <p:nvGrpSpPr>
          <p:cNvPr id="11" name="Group 5"/>
          <p:cNvGrpSpPr/>
          <p:nvPr/>
        </p:nvGrpSpPr>
        <p:grpSpPr>
          <a:xfrm>
            <a:off x="3553415" y="1035050"/>
            <a:ext cx="6355577" cy="4355624"/>
            <a:chOff x="0" y="0"/>
            <a:chExt cx="2423495" cy="940711"/>
          </a:xfrm>
        </p:grpSpPr>
        <p:sp>
          <p:nvSpPr>
            <p:cNvPr id="12"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83" y="2418063"/>
            <a:ext cx="2972613" cy="2218027"/>
          </a:xfrm>
          <a:prstGeom prst="ellipse">
            <a:avLst/>
          </a:prstGeom>
          <a:ln>
            <a:noFill/>
          </a:ln>
          <a:effectLst>
            <a:softEdge rad="112500"/>
          </a:effectLst>
        </p:spPr>
      </p:pic>
    </p:spTree>
    <p:extLst>
      <p:ext uri="{BB962C8B-B14F-4D97-AF65-F5344CB8AC3E}">
        <p14:creationId xmlns:p14="http://schemas.microsoft.com/office/powerpoint/2010/main" val="18212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8900" y="134611"/>
            <a:ext cx="10534107" cy="730123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741002617"/>
              </p:ext>
            </p:extLst>
          </p:nvPr>
        </p:nvGraphicFramePr>
        <p:xfrm>
          <a:off x="88900" y="273050"/>
          <a:ext cx="10439400" cy="6842068"/>
        </p:xfrm>
        <a:graphic>
          <a:graphicData uri="http://schemas.openxmlformats.org/drawingml/2006/table">
            <a:tbl>
              <a:tblPr firstRow="1" firstCol="1" bandRow="1"/>
              <a:tblGrid>
                <a:gridCol w="1092426"/>
                <a:gridCol w="2340913"/>
                <a:gridCol w="2262882"/>
                <a:gridCol w="2380979"/>
                <a:gridCol w="2362200"/>
              </a:tblGrid>
              <a:tr h="658091">
                <a:tc>
                  <a:txBody>
                    <a:bodyPr/>
                    <a:lstStyle/>
                    <a:p>
                      <a:pPr algn="ctr">
                        <a:lnSpc>
                          <a:spcPct val="115000"/>
                        </a:lnSpc>
                        <a:spcAft>
                          <a:spcPts val="0"/>
                        </a:spcAft>
                      </a:pPr>
                      <a:r>
                        <a:rPr lang="vi-VN" sz="1800" b="1"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 </a:t>
                      </a:r>
                      <a:r>
                        <a:rPr lang="en-US" sz="1800" b="1"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điểm)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điểm)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 </a:t>
                      </a: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điểm)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 </a:t>
                      </a: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 chỉnh</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điểm)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316182">
                <a:tc>
                  <a:txBody>
                    <a:bodyPr/>
                    <a:lstStyle/>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Sự tham gia</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 gia đầy đủ và chăm chỉ làm việc trong tất cả khoảng thời gian cho phép.</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 gia đầy đủ và chăm chỉ làm việc trong hầu hết khoảng thời gian cho phép.</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 gia nhưng thường lãng phí thời gian và ít khi làm việc.</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 gia nhưng thực hiện những việc không liên quan đến nhiệm vụ được giao.</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273">
                <a:tc>
                  <a:txBody>
                    <a:bodyPr/>
                    <a:lstStyle/>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Trao đổi và tranh luận trong nhóm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 ý trao đổi, lắng nghe cẩn thận các ý kiến của những người khác, đưa ra các ý kiến cá nhân.</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 lắng nghe cẩn thận các ý kiến của người khác. Đôi khi đưa ra ý kiến riêng của bản thân.</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 khi không lắng nghe các ý kiến của người khác. Thường không có các ý kiến riêng trong các hoạt động của nhóm.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lắng nghe ý kiến của người khác, không đưa ra ý kiến riêng.</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6182">
                <a:tc>
                  <a:txBody>
                    <a:bodyPr/>
                    <a:lstStyle/>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Sự hợp tác</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Tôn trọng ý kiến của những thành viên khác và hợp tác đưa ra ý kiến chung.</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 tôn trọng ý kiến của những thành viên khác và hợp tác đưa ra ý kiến chung.</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Tôn trọng ý kiến của những thành viên khác nhưng hợp tác đưa ra ý kiến chung.</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tôn trọng ý kiến của những thành viên khác, không hợp tác đưa ra ý kiến chung.</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17072">
                <a:tc>
                  <a:txBody>
                    <a:bodyPr/>
                    <a:lstStyle/>
                    <a:p>
                      <a:pPr algn="ctr">
                        <a:lnSpc>
                          <a:spcPct val="115000"/>
                        </a:lnSpc>
                        <a:spcAft>
                          <a:spcPts val="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Sự sắp xếp thời gian</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 thành công việc được giao đúng thời gian, không làm đình trệ tiến triển công việc của nhóm.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 hoàn thành công việc được giao đúng thời gian, không làm đình trệ tiến triển công việc của nhóm.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hoàn thành công việc được giao đúng thời gian, làm đình trệ tiến triển công việc của nhóm.</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hoàn thành công việc được giao đúng thời gian, thường xuyên buộc nhóm phải điều chỉnh hoặc thay đổi.</a:t>
                      </a:r>
                      <a:endParaRPr lang="en-GB"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3287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25128" y="134611"/>
            <a:ext cx="8297879" cy="7301239"/>
          </a:xfrm>
          <a:prstGeom prst="rect">
            <a:avLst/>
          </a:prstGeom>
        </p:spPr>
      </p:pic>
      <p:sp>
        <p:nvSpPr>
          <p:cNvPr id="4" name="Rectangle 3"/>
          <p:cNvSpPr/>
          <p:nvPr/>
        </p:nvSpPr>
        <p:spPr>
          <a:xfrm>
            <a:off x="2755900" y="2254250"/>
            <a:ext cx="7321550" cy="2308324"/>
          </a:xfrm>
          <a:prstGeom prst="rect">
            <a:avLst/>
          </a:prstGeom>
          <a:ln>
            <a:solidFill>
              <a:srgbClr val="FF0000"/>
            </a:solidFill>
          </a:ln>
        </p:spPr>
        <p:txBody>
          <a:bodyPr wrap="square">
            <a:spAutoFit/>
          </a:bodyPr>
          <a:lstStyle/>
          <a:p>
            <a:pPr algn="ctr">
              <a:lnSpc>
                <a:spcPct val="150000"/>
              </a:lnSpc>
              <a:spcAft>
                <a:spcPts val="0"/>
              </a:spcAft>
            </a:pPr>
            <a:r>
              <a:rPr lang="vi-VN" sz="32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pt-BR" sz="3200">
                <a:latin typeface="Times New Roman" panose="02020603050405020304" pitchFamily="18" charset="0"/>
                <a:cs typeface="Times New Roman" panose="02020603050405020304" pitchFamily="18" charset="0"/>
              </a:rPr>
              <a:t>- Hoàn thiện các nội dung đã học trong bài;</a:t>
            </a:r>
            <a:endParaRPr lang="en-GB" sz="3200">
              <a:latin typeface="Times New Roman" panose="02020603050405020304" pitchFamily="18" charset="0"/>
              <a:cs typeface="Times New Roman" panose="02020603050405020304" pitchFamily="18" charset="0"/>
            </a:endParaRPr>
          </a:p>
          <a:p>
            <a:pPr algn="just"/>
            <a:r>
              <a:rPr lang="pt-BR" sz="3200">
                <a:latin typeface="Times New Roman" panose="02020603050405020304" pitchFamily="18" charset="0"/>
                <a:cs typeface="Times New Roman" panose="02020603050405020304" pitchFamily="18" charset="0"/>
              </a:rPr>
              <a:t>- Chuẩn </a:t>
            </a:r>
            <a:r>
              <a:rPr lang="pt-BR" sz="3200" smtClean="0">
                <a:latin typeface="Times New Roman" panose="02020603050405020304" pitchFamily="18" charset="0"/>
                <a:cs typeface="Times New Roman" panose="02020603050405020304" pitchFamily="18" charset="0"/>
              </a:rPr>
              <a:t>bị</a:t>
            </a:r>
            <a:r>
              <a:rPr lang="vi-VN" sz="3200" smtClean="0">
                <a:latin typeface="Times New Roman" panose="02020603050405020304" pitchFamily="18" charset="0"/>
                <a:cs typeface="Times New Roman" panose="02020603050405020304" pitchFamily="18" charset="0"/>
              </a:rPr>
              <a:t> </a:t>
            </a:r>
            <a:r>
              <a:rPr lang="pt-BR" sz="3200" smtClean="0">
                <a:latin typeface="Times New Roman" panose="02020603050405020304" pitchFamily="18" charset="0"/>
                <a:cs typeface="Times New Roman" panose="02020603050405020304" pitchFamily="18" charset="0"/>
              </a:rPr>
              <a:t>bài </a:t>
            </a:r>
            <a:r>
              <a:rPr lang="pt-BR" sz="3200">
                <a:latin typeface="Times New Roman" panose="02020603050405020304" pitchFamily="18" charset="0"/>
                <a:cs typeface="Times New Roman" panose="02020603050405020304" pitchFamily="18" charset="0"/>
              </a:rPr>
              <a:t>tiếp theo: Thực hành tiếng Việt: </a:t>
            </a:r>
            <a:r>
              <a:rPr lang="pt-BR" sz="3200" i="1">
                <a:latin typeface="Times New Roman" panose="02020603050405020304" pitchFamily="18" charset="0"/>
                <a:cs typeface="Times New Roman" panose="02020603050405020304" pitchFamily="18" charset="0"/>
              </a:rPr>
              <a:t>Thành phần biệt lập</a:t>
            </a:r>
            <a:r>
              <a:rPr lang="pt-BR" sz="3200">
                <a:latin typeface="Times New Roman" panose="02020603050405020304" pitchFamily="18" charset="0"/>
                <a:cs typeface="Times New Roman" panose="02020603050405020304" pitchFamily="18" charset="0"/>
              </a:rPr>
              <a:t> </a:t>
            </a:r>
            <a:endParaRPr lang="en-GB" sz="32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28" y="1755143"/>
            <a:ext cx="2347747" cy="3306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E0A2"/>
        </a:solidFill>
        <a:effectLst/>
      </p:bgPr>
    </p:bg>
    <p:spTree>
      <p:nvGrpSpPr>
        <p:cNvPr id="1" name=""/>
        <p:cNvGrpSpPr/>
        <p:nvPr/>
      </p:nvGrpSpPr>
      <p:grpSpPr>
        <a:xfrm>
          <a:off x="0" y="0"/>
          <a:ext cx="0" cy="0"/>
          <a:chOff x="0" y="0"/>
          <a:chExt cx="0" cy="0"/>
        </a:xfrm>
      </p:grpSpPr>
      <p:grpSp>
        <p:nvGrpSpPr>
          <p:cNvPr id="5" name="Group 5"/>
          <p:cNvGrpSpPr/>
          <p:nvPr/>
        </p:nvGrpSpPr>
        <p:grpSpPr>
          <a:xfrm>
            <a:off x="2298700" y="2178050"/>
            <a:ext cx="6400800" cy="4114800"/>
            <a:chOff x="0" y="0"/>
            <a:chExt cx="2423495" cy="940711"/>
          </a:xfrm>
        </p:grpSpPr>
        <p:sp>
          <p:nvSpPr>
            <p:cNvPr id="6"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pic>
        <p:nvPicPr>
          <p:cNvPr id="9" name="Picture 2"/>
          <p:cNvPicPr>
            <a:picLocks noChangeAspect="1"/>
          </p:cNvPicPr>
          <p:nvPr/>
        </p:nvPicPr>
        <p:blipFill>
          <a:blip r:embed="rId2">
            <a:alphaModFix amt="85000"/>
          </a:blip>
          <a:srcRect/>
          <a:stretch>
            <a:fillRect/>
          </a:stretch>
        </p:blipFill>
        <p:spPr>
          <a:xfrm rot="11532808">
            <a:off x="6054834" y="3838174"/>
            <a:ext cx="4551397" cy="3579594"/>
          </a:xfrm>
          <a:prstGeom prst="rect">
            <a:avLst/>
          </a:prstGeom>
        </p:spPr>
      </p:pic>
      <p:pic>
        <p:nvPicPr>
          <p:cNvPr id="10" name="Picture 2"/>
          <p:cNvPicPr>
            <a:picLocks noChangeAspect="1"/>
          </p:cNvPicPr>
          <p:nvPr/>
        </p:nvPicPr>
        <p:blipFill>
          <a:blip r:embed="rId2">
            <a:alphaModFix amt="85000"/>
          </a:blip>
          <a:srcRect/>
          <a:stretch>
            <a:fillRect/>
          </a:stretch>
        </p:blipFill>
        <p:spPr>
          <a:xfrm rot="1804262">
            <a:off x="-692180" y="1148983"/>
            <a:ext cx="4551397" cy="3579594"/>
          </a:xfrm>
          <a:prstGeom prst="rect">
            <a:avLst/>
          </a:prstGeom>
        </p:spPr>
      </p:pic>
      <p:sp>
        <p:nvSpPr>
          <p:cNvPr id="11" name="TextBox 10"/>
          <p:cNvSpPr txBox="1"/>
          <p:nvPr/>
        </p:nvSpPr>
        <p:spPr>
          <a:xfrm>
            <a:off x="3887761" y="3514102"/>
            <a:ext cx="3222677" cy="707886"/>
          </a:xfrm>
          <a:prstGeom prst="rect">
            <a:avLst/>
          </a:prstGeom>
          <a:noFill/>
        </p:spPr>
        <p:txBody>
          <a:bodyPr wrap="none" rtlCol="0">
            <a:spAutoFit/>
          </a:bodyPr>
          <a:lstStyle/>
          <a:p>
            <a:r>
              <a:rPr lang="vi-VN" sz="4000" b="1" smtClean="0">
                <a:effectLst>
                  <a:outerShdw blurRad="38100" dist="38100" dir="2700000" algn="tl">
                    <a:srgbClr val="000000">
                      <a:alpha val="43137"/>
                    </a:srgbClr>
                  </a:outerShdw>
                </a:effectLst>
              </a:rPr>
              <a:t>THANK YOU</a:t>
            </a:r>
            <a:endParaRPr lang="en-GB" sz="4000" b="1">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84500" y="134611"/>
            <a:ext cx="7638507" cy="7301239"/>
          </a:xfrm>
          <a:prstGeom prst="rect">
            <a:avLst/>
          </a:prstGeom>
        </p:spPr>
      </p:pic>
      <p:sp>
        <p:nvSpPr>
          <p:cNvPr id="9" name="Rounded Rectangle 8"/>
          <p:cNvSpPr/>
          <p:nvPr/>
        </p:nvSpPr>
        <p:spPr>
          <a:xfrm>
            <a:off x="3160731" y="1758129"/>
            <a:ext cx="6676883" cy="3105150"/>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a:solidFill>
                <a:srgbClr val="006666"/>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5"/>
          <a:srcRect/>
          <a:stretch>
            <a:fillRect/>
          </a:stretch>
        </p:blipFill>
        <p:spPr>
          <a:xfrm rot="5781505">
            <a:off x="8297659" y="343250"/>
            <a:ext cx="2683719" cy="2107633"/>
          </a:xfrm>
          <a:prstGeom prst="rect">
            <a:avLst/>
          </a:prstGeom>
        </p:spPr>
      </p:pic>
      <p:pic>
        <p:nvPicPr>
          <p:cNvPr id="12" name="Picture 2"/>
          <p:cNvPicPr>
            <a:picLocks noChangeAspect="1"/>
          </p:cNvPicPr>
          <p:nvPr/>
        </p:nvPicPr>
        <p:blipFill>
          <a:blip r:embed="rId5"/>
          <a:srcRect/>
          <a:stretch>
            <a:fillRect/>
          </a:stretch>
        </p:blipFill>
        <p:spPr>
          <a:xfrm rot="13401808">
            <a:off x="8165196" y="4892720"/>
            <a:ext cx="2683719" cy="2107633"/>
          </a:xfrm>
          <a:prstGeom prst="rect">
            <a:avLst/>
          </a:prstGeom>
        </p:spPr>
      </p:pic>
      <p:sp>
        <p:nvSpPr>
          <p:cNvPr id="4" name="Rectangle 3"/>
          <p:cNvSpPr/>
          <p:nvPr/>
        </p:nvSpPr>
        <p:spPr>
          <a:xfrm>
            <a:off x="3160731" y="2352309"/>
            <a:ext cx="7286776" cy="707886"/>
          </a:xfrm>
          <a:prstGeom prst="rect">
            <a:avLst/>
          </a:prstGeom>
        </p:spPr>
        <p:txBody>
          <a:bodyPr wrap="square">
            <a:spAutoFit/>
          </a:bodyPr>
          <a:lstStyle/>
          <a:p>
            <a:r>
              <a:rPr lang="vi-VN" sz="4000" b="1">
                <a:effectLst>
                  <a:glow rad="63500">
                    <a:schemeClr val="accent2">
                      <a:satMod val="175000"/>
                      <a:alpha val="40000"/>
                    </a:schemeClr>
                  </a:glow>
                </a:effectLst>
                <a:latin typeface="+mj-lt"/>
              </a:rPr>
              <a:t>I. ĐỌC –TÌM HIỂU CHUNG</a:t>
            </a:r>
            <a:endParaRPr lang="en-GB" sz="4000">
              <a:effectLst>
                <a:glow rad="63500">
                  <a:schemeClr val="accent2">
                    <a:satMod val="175000"/>
                    <a:alpha val="40000"/>
                  </a:schemeClr>
                </a:glow>
              </a:effectLst>
              <a:latin typeface="+mj-lt"/>
            </a:endParaRPr>
          </a:p>
        </p:txBody>
      </p:sp>
      <p:sp>
        <p:nvSpPr>
          <p:cNvPr id="13" name="Rectangle 12"/>
          <p:cNvSpPr/>
          <p:nvPr/>
        </p:nvSpPr>
        <p:spPr>
          <a:xfrm>
            <a:off x="4584700" y="3253851"/>
            <a:ext cx="7229444" cy="707886"/>
          </a:xfrm>
          <a:prstGeom prst="rect">
            <a:avLst/>
          </a:prstGeom>
        </p:spPr>
        <p:txBody>
          <a:bodyPr wrap="square">
            <a:spAutoFit/>
          </a:bodyPr>
          <a:lstStyle/>
          <a:p>
            <a:r>
              <a:rPr lang="vi-VN" sz="4000" b="1" dirty="0">
                <a:effectLst>
                  <a:glow rad="63500">
                    <a:schemeClr val="accent2">
                      <a:satMod val="175000"/>
                      <a:alpha val="40000"/>
                    </a:schemeClr>
                  </a:glow>
                </a:effectLst>
                <a:latin typeface="+mj-lt"/>
              </a:rPr>
              <a:t>1. </a:t>
            </a:r>
            <a:r>
              <a:rPr lang="en-US" sz="4000" b="1" dirty="0" err="1" smtClean="0">
                <a:effectLst>
                  <a:glow rad="63500">
                    <a:schemeClr val="accent2">
                      <a:satMod val="175000"/>
                      <a:alpha val="40000"/>
                    </a:schemeClr>
                  </a:glow>
                </a:effectLst>
                <a:latin typeface="+mj-lt"/>
              </a:rPr>
              <a:t>Tác</a:t>
            </a:r>
            <a:r>
              <a:rPr lang="en-US" sz="4000" b="1" dirty="0" smtClean="0">
                <a:effectLst>
                  <a:glow rad="63500">
                    <a:schemeClr val="accent2">
                      <a:satMod val="175000"/>
                      <a:alpha val="40000"/>
                    </a:schemeClr>
                  </a:glow>
                </a:effectLst>
                <a:latin typeface="+mj-lt"/>
              </a:rPr>
              <a:t> </a:t>
            </a:r>
            <a:r>
              <a:rPr lang="en-US" sz="4000" b="1" dirty="0" err="1" smtClean="0">
                <a:effectLst>
                  <a:glow rad="63500">
                    <a:schemeClr val="accent2">
                      <a:satMod val="175000"/>
                      <a:alpha val="40000"/>
                    </a:schemeClr>
                  </a:glow>
                </a:effectLst>
                <a:latin typeface="+mj-lt"/>
              </a:rPr>
              <a:t>giả</a:t>
            </a:r>
            <a:endParaRPr lang="en-GB" sz="4000" dirty="0">
              <a:effectLst>
                <a:glow rad="63500">
                  <a:schemeClr val="accent2">
                    <a:satMod val="175000"/>
                    <a:alpha val="40000"/>
                  </a:schemeClr>
                </a:glow>
              </a:effectLst>
              <a:latin typeface="+mj-l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43760"/>
            <a:ext cx="3005986" cy="3533888"/>
          </a:xfrm>
          <a:prstGeom prst="rect">
            <a:avLst/>
          </a:prstGeom>
        </p:spPr>
      </p:pic>
      <p:pic>
        <p:nvPicPr>
          <p:cNvPr id="15" name="Picture 2"/>
          <p:cNvPicPr>
            <a:picLocks noChangeAspect="1"/>
          </p:cNvPicPr>
          <p:nvPr/>
        </p:nvPicPr>
        <p:blipFill>
          <a:blip r:embed="rId5"/>
          <a:srcRect/>
          <a:stretch>
            <a:fillRect/>
          </a:stretch>
        </p:blipFill>
        <p:spPr>
          <a:xfrm rot="17315880">
            <a:off x="-150138" y="5170510"/>
            <a:ext cx="2683719" cy="2107633"/>
          </a:xfrm>
          <a:prstGeom prst="rect">
            <a:avLst/>
          </a:prstGeom>
        </p:spPr>
      </p:pic>
      <p:pic>
        <p:nvPicPr>
          <p:cNvPr id="16" name="Picture 2"/>
          <p:cNvPicPr>
            <a:picLocks noChangeAspect="1"/>
          </p:cNvPicPr>
          <p:nvPr/>
        </p:nvPicPr>
        <p:blipFill>
          <a:blip r:embed="rId5"/>
          <a:srcRect/>
          <a:stretch>
            <a:fillRect/>
          </a:stretch>
        </p:blipFill>
        <p:spPr>
          <a:xfrm rot="21381863">
            <a:off x="-51210" y="-241152"/>
            <a:ext cx="2683719" cy="2107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80">
                                          <p:stCondLst>
                                            <p:cond delay="0"/>
                                          </p:stCondLst>
                                        </p:cTn>
                                        <p:tgtEl>
                                          <p:spTgt spid="13"/>
                                        </p:tgtEl>
                                      </p:cBhvr>
                                    </p:animEffect>
                                    <p:anim calcmode="lin" valueType="num">
                                      <p:cBhvr>
                                        <p:cTn id="2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7" dur="26">
                                          <p:stCondLst>
                                            <p:cond delay="650"/>
                                          </p:stCondLst>
                                        </p:cTn>
                                        <p:tgtEl>
                                          <p:spTgt spid="13"/>
                                        </p:tgtEl>
                                      </p:cBhvr>
                                      <p:to x="100000" y="60000"/>
                                    </p:animScale>
                                    <p:animScale>
                                      <p:cBhvr>
                                        <p:cTn id="28" dur="166" decel="50000">
                                          <p:stCondLst>
                                            <p:cond delay="676"/>
                                          </p:stCondLst>
                                        </p:cTn>
                                        <p:tgtEl>
                                          <p:spTgt spid="13"/>
                                        </p:tgtEl>
                                      </p:cBhvr>
                                      <p:to x="100000" y="100000"/>
                                    </p:animScale>
                                    <p:animScale>
                                      <p:cBhvr>
                                        <p:cTn id="29" dur="26">
                                          <p:stCondLst>
                                            <p:cond delay="1312"/>
                                          </p:stCondLst>
                                        </p:cTn>
                                        <p:tgtEl>
                                          <p:spTgt spid="13"/>
                                        </p:tgtEl>
                                      </p:cBhvr>
                                      <p:to x="100000" y="80000"/>
                                    </p:animScale>
                                    <p:animScale>
                                      <p:cBhvr>
                                        <p:cTn id="30" dur="166" decel="50000">
                                          <p:stCondLst>
                                            <p:cond delay="1338"/>
                                          </p:stCondLst>
                                        </p:cTn>
                                        <p:tgtEl>
                                          <p:spTgt spid="13"/>
                                        </p:tgtEl>
                                      </p:cBhvr>
                                      <p:to x="100000" y="100000"/>
                                    </p:animScale>
                                    <p:animScale>
                                      <p:cBhvr>
                                        <p:cTn id="31" dur="26">
                                          <p:stCondLst>
                                            <p:cond delay="1642"/>
                                          </p:stCondLst>
                                        </p:cTn>
                                        <p:tgtEl>
                                          <p:spTgt spid="13"/>
                                        </p:tgtEl>
                                      </p:cBhvr>
                                      <p:to x="100000" y="90000"/>
                                    </p:animScale>
                                    <p:animScale>
                                      <p:cBhvr>
                                        <p:cTn id="32" dur="166" decel="50000">
                                          <p:stCondLst>
                                            <p:cond delay="1668"/>
                                          </p:stCondLst>
                                        </p:cTn>
                                        <p:tgtEl>
                                          <p:spTgt spid="13"/>
                                        </p:tgtEl>
                                      </p:cBhvr>
                                      <p:to x="100000" y="100000"/>
                                    </p:animScale>
                                    <p:animScale>
                                      <p:cBhvr>
                                        <p:cTn id="33" dur="26">
                                          <p:stCondLst>
                                            <p:cond delay="1808"/>
                                          </p:stCondLst>
                                        </p:cTn>
                                        <p:tgtEl>
                                          <p:spTgt spid="13"/>
                                        </p:tgtEl>
                                      </p:cBhvr>
                                      <p:to x="100000" y="95000"/>
                                    </p:animScale>
                                    <p:animScale>
                                      <p:cBhvr>
                                        <p:cTn id="34"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34611"/>
            <a:ext cx="8297879" cy="7301239"/>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1290766997"/>
              </p:ext>
            </p:extLst>
          </p:nvPr>
        </p:nvGraphicFramePr>
        <p:xfrm>
          <a:off x="3441700" y="1492250"/>
          <a:ext cx="6324600" cy="5398008"/>
        </p:xfrm>
        <a:graphic>
          <a:graphicData uri="http://schemas.openxmlformats.org/drawingml/2006/table">
            <a:tbl>
              <a:tblPr firstRow="1" firstCol="1" bandRow="1">
                <a:effectLst>
                  <a:outerShdw blurRad="50800" dist="38100" algn="l" rotWithShape="0">
                    <a:prstClr val="black">
                      <a:alpha val="40000"/>
                    </a:prstClr>
                  </a:outerShdw>
                </a:effectLst>
              </a:tblPr>
              <a:tblGrid>
                <a:gridCol w="1738465"/>
                <a:gridCol w="1527823"/>
                <a:gridCol w="1529156"/>
                <a:gridCol w="1529156"/>
              </a:tblGrid>
              <a:tr h="1905000">
                <a:tc>
                  <a:txBody>
                    <a:bodyPr/>
                    <a:lstStyle/>
                    <a:p>
                      <a:pPr algn="ctr">
                        <a:lnSpc>
                          <a:spcPct val="115000"/>
                        </a:lnSpc>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Tác giả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Văn Giá</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Tên đầy đủ, năm sinh, quê quán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Vị trí, phong cách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Tác phẩm chính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286000">
                <a:tc>
                  <a:txBody>
                    <a:bodyPr/>
                    <a:lstStyle/>
                    <a:p>
                      <a:pPr algn="ct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VB “Chiều sâu của truyện </a:t>
                      </a:r>
                      <a:r>
                        <a:rPr lang="vi-VN" sz="2800" b="1" i="1">
                          <a:effectLst/>
                          <a:latin typeface="Times New Roman" panose="02020603050405020304" pitchFamily="18" charset="0"/>
                          <a:ea typeface="Calibri" panose="020F0502020204030204" pitchFamily="34" charset="0"/>
                          <a:cs typeface="Times New Roman" panose="02020603050405020304" pitchFamily="18" charset="0"/>
                        </a:rPr>
                        <a:t>Lão Hạc</a:t>
                      </a:r>
                      <a:r>
                        <a:rPr lang="vi-VN" sz="2800" b="1">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Xuất xứ, thể loại, phương thức biểu đạt chính</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Luận đề</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Luận điểm</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bl>
          </a:graphicData>
        </a:graphic>
      </p:graphicFrame>
      <p:pic>
        <p:nvPicPr>
          <p:cNvPr id="18" name="Picture 17" descr="C:\Users\Admin\Desktop\Van-Gia-vanvn2.jpg"/>
          <p:cNvPicPr/>
          <p:nvPr/>
        </p:nvPicPr>
        <p:blipFill>
          <a:blip r:embed="rId5">
            <a:extLst>
              <a:ext uri="{28A0092B-C50C-407E-A947-70E740481C1C}">
                <a14:useLocalDpi xmlns:a14="http://schemas.microsoft.com/office/drawing/2010/main" val="0"/>
              </a:ext>
            </a:extLst>
          </a:blip>
          <a:srcRect/>
          <a:stretch>
            <a:fillRect/>
          </a:stretch>
        </p:blipFill>
        <p:spPr bwMode="auto">
          <a:xfrm>
            <a:off x="66005" y="2406650"/>
            <a:ext cx="2694518" cy="2209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2"/>
          <p:cNvPicPr>
            <a:picLocks noChangeAspect="1"/>
          </p:cNvPicPr>
          <p:nvPr/>
        </p:nvPicPr>
        <p:blipFill>
          <a:blip r:embed="rId2"/>
          <a:srcRect/>
          <a:stretch>
            <a:fillRect/>
          </a:stretch>
        </p:blipFill>
        <p:spPr>
          <a:xfrm rot="21381863">
            <a:off x="-51210" y="-241152"/>
            <a:ext cx="2683719" cy="2107633"/>
          </a:xfrm>
          <a:prstGeom prst="rect">
            <a:avLst/>
          </a:prstGeom>
        </p:spPr>
      </p:pic>
    </p:spTree>
    <p:extLst>
      <p:ext uri="{BB962C8B-B14F-4D97-AF65-F5344CB8AC3E}">
        <p14:creationId xmlns:p14="http://schemas.microsoft.com/office/powerpoint/2010/main" val="427099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830915" y="169409"/>
            <a:ext cx="7792092" cy="7301239"/>
          </a:xfrm>
          <a:prstGeom prst="rect">
            <a:avLst/>
          </a:prstGeom>
        </p:spPr>
      </p:pic>
      <p:sp>
        <p:nvSpPr>
          <p:cNvPr id="10" name="Rectangle 9"/>
          <p:cNvSpPr/>
          <p:nvPr/>
        </p:nvSpPr>
        <p:spPr>
          <a:xfrm>
            <a:off x="4127500" y="348468"/>
            <a:ext cx="4258538" cy="707886"/>
          </a:xfrm>
          <a:prstGeom prst="rect">
            <a:avLst/>
          </a:prstGeom>
        </p:spPr>
        <p:txBody>
          <a:bodyPr wrap="none">
            <a:spAutoFit/>
          </a:bodyPr>
          <a:lstStyle/>
          <a:p>
            <a:r>
              <a:rPr lang="en-US" sz="4000" b="1" dirty="0">
                <a:latin typeface="+mj-lt"/>
              </a:rPr>
              <a:t>1</a:t>
            </a:r>
            <a:r>
              <a:rPr lang="vi-VN" sz="4000" b="1" dirty="0" smtClean="0">
                <a:latin typeface="+mj-lt"/>
              </a:rPr>
              <a:t>. </a:t>
            </a:r>
            <a:r>
              <a:rPr lang="vi-VN" sz="4000" b="1" dirty="0">
                <a:latin typeface="+mj-lt"/>
              </a:rPr>
              <a:t>Tác giả Văn Giá</a:t>
            </a:r>
            <a:endParaRPr lang="en-GB" sz="4000" dirty="0">
              <a:latin typeface="+mj-lt"/>
            </a:endParaRPr>
          </a:p>
        </p:txBody>
      </p:sp>
      <p:sp>
        <p:nvSpPr>
          <p:cNvPr id="11" name="Rectangle 10"/>
          <p:cNvSpPr/>
          <p:nvPr/>
        </p:nvSpPr>
        <p:spPr>
          <a:xfrm>
            <a:off x="2925329" y="1222866"/>
            <a:ext cx="7416248" cy="1077218"/>
          </a:xfrm>
          <a:prstGeom prst="rect">
            <a:avLst/>
          </a:prstGeom>
        </p:spPr>
        <p:txBody>
          <a:bodyPr wrap="square">
            <a:spAutoFit/>
          </a:bodyPr>
          <a:lstStyle/>
          <a:p>
            <a:pPr algn="just">
              <a:tabLst>
                <a:tab pos="90170" algn="l"/>
                <a:tab pos="180340" algn="l"/>
              </a:tabLst>
            </a:pPr>
            <a:r>
              <a:rPr lang="vi-VN" sz="3200" b="1" smtClean="0">
                <a:latin typeface="+mj-lt"/>
              </a:rPr>
              <a:t>- </a:t>
            </a:r>
            <a:r>
              <a:rPr lang="vi-VN" sz="3200" smtClean="0">
                <a:latin typeface="+mj-lt"/>
              </a:rPr>
              <a:t>Tên </a:t>
            </a:r>
            <a:r>
              <a:rPr lang="vi-VN" sz="3200">
                <a:latin typeface="+mj-lt"/>
              </a:rPr>
              <a:t>đầy đủ là Ngô Văn Giá,  sinh năm 1959, quê Tân Yên, Bắc Giang</a:t>
            </a:r>
            <a:endParaRPr lang="en-GB" sz="2800">
              <a:solidFill>
                <a:prstClr val="black"/>
              </a:solidFill>
              <a:effectLst>
                <a:outerShdw blurRad="38100" dist="38100" dir="2700000" algn="tl">
                  <a:srgbClr val="000000">
                    <a:alpha val="43137"/>
                  </a:srgbClr>
                </a:outerShdw>
              </a:effectLst>
              <a:latin typeface="+mj-lt"/>
              <a:ea typeface="Times New Roman" panose="02020603050405020304" pitchFamily="18" charset="0"/>
            </a:endParaRPr>
          </a:p>
        </p:txBody>
      </p:sp>
      <p:sp>
        <p:nvSpPr>
          <p:cNvPr id="14" name="Rectangle 13"/>
          <p:cNvSpPr/>
          <p:nvPr/>
        </p:nvSpPr>
        <p:spPr>
          <a:xfrm>
            <a:off x="2972976" y="2523935"/>
            <a:ext cx="7379793" cy="1569660"/>
          </a:xfrm>
          <a:prstGeom prst="rect">
            <a:avLst/>
          </a:prstGeom>
        </p:spPr>
        <p:txBody>
          <a:bodyPr wrap="square">
            <a:spAutoFit/>
          </a:bodyPr>
          <a:lstStyle/>
          <a:p>
            <a:pPr algn="just"/>
            <a:r>
              <a:rPr lang="vi-VN" sz="3200" smtClean="0">
                <a:solidFill>
                  <a:prstClr val="black"/>
                </a:solidFill>
                <a:effectLst>
                  <a:outerShdw blurRad="38100" dist="38100" dir="2700000" algn="tl">
                    <a:srgbClr val="000000">
                      <a:alpha val="43137"/>
                    </a:srgbClr>
                  </a:outerShdw>
                </a:effectLst>
                <a:latin typeface="+mj-lt"/>
                <a:ea typeface="Times New Roman" panose="02020603050405020304" pitchFamily="18" charset="0"/>
              </a:rPr>
              <a:t>- </a:t>
            </a:r>
            <a:r>
              <a:rPr lang="vi-VN" sz="3200" b="1" smtClean="0">
                <a:latin typeface="+mj-lt"/>
              </a:rPr>
              <a:t>Vị </a:t>
            </a:r>
            <a:r>
              <a:rPr lang="vi-VN" sz="3200" b="1">
                <a:latin typeface="+mj-lt"/>
              </a:rPr>
              <a:t>trí, phong cách:</a:t>
            </a:r>
            <a:r>
              <a:rPr lang="vi-VN" sz="3200">
                <a:latin typeface="+mj-lt"/>
              </a:rPr>
              <a:t> Ông là nhà giáo, nhà báo, nhà </a:t>
            </a:r>
            <a:r>
              <a:rPr lang="vi-VN" sz="3200" smtClean="0">
                <a:latin typeface="+mj-lt"/>
              </a:rPr>
              <a:t>văn, </a:t>
            </a:r>
            <a:r>
              <a:rPr lang="vi-VN" sz="3200" b="1" smtClean="0">
                <a:latin typeface="+mj-lt"/>
              </a:rPr>
              <a:t>nhà </a:t>
            </a:r>
            <a:r>
              <a:rPr lang="vi-VN" sz="3200" b="1">
                <a:latin typeface="+mj-lt"/>
              </a:rPr>
              <a:t>phê bình văn học</a:t>
            </a:r>
            <a:r>
              <a:rPr lang="vi-VN" sz="3200">
                <a:latin typeface="+mj-lt"/>
              </a:rPr>
              <a:t> </a:t>
            </a:r>
            <a:r>
              <a:rPr lang="vi-VN" sz="3200" b="1">
                <a:latin typeface="+mj-lt"/>
              </a:rPr>
              <a:t>tài hoa, tinh </a:t>
            </a:r>
            <a:r>
              <a:rPr lang="vi-VN" sz="3200" b="1" smtClean="0">
                <a:latin typeface="+mj-lt"/>
              </a:rPr>
              <a:t>tế.</a:t>
            </a:r>
            <a:endParaRPr lang="en-GB" sz="3200">
              <a:latin typeface="+mj-lt"/>
            </a:endParaRPr>
          </a:p>
        </p:txBody>
      </p:sp>
      <p:sp>
        <p:nvSpPr>
          <p:cNvPr id="16" name="Rectangle 15"/>
          <p:cNvSpPr/>
          <p:nvPr/>
        </p:nvSpPr>
        <p:spPr>
          <a:xfrm>
            <a:off x="2953778" y="4446206"/>
            <a:ext cx="7398991" cy="2554545"/>
          </a:xfrm>
          <a:prstGeom prst="rect">
            <a:avLst/>
          </a:prstGeom>
        </p:spPr>
        <p:txBody>
          <a:bodyPr wrap="square">
            <a:spAutoFit/>
          </a:bodyPr>
          <a:lstStyle/>
          <a:p>
            <a:pPr algn="just"/>
            <a:r>
              <a:rPr lang="vi-VN" sz="3200" b="1" smtClean="0">
                <a:latin typeface="+mj-lt"/>
              </a:rPr>
              <a:t>- Các </a:t>
            </a:r>
            <a:r>
              <a:rPr lang="vi-VN" sz="3200" b="1">
                <a:latin typeface="+mj-lt"/>
              </a:rPr>
              <a:t>tác phẩm chính</a:t>
            </a:r>
            <a:r>
              <a:rPr lang="vi-VN" sz="3200">
                <a:latin typeface="+mj-lt"/>
              </a:rPr>
              <a:t>: </a:t>
            </a:r>
            <a:r>
              <a:rPr lang="vi-VN" sz="3200" i="1">
                <a:latin typeface="+mj-lt"/>
              </a:rPr>
              <a:t>Một khoảng trời văn học </a:t>
            </a:r>
            <a:r>
              <a:rPr lang="vi-VN" sz="3200">
                <a:latin typeface="+mj-lt"/>
              </a:rPr>
              <a:t>(tiểu luận, phê bình); </a:t>
            </a:r>
            <a:r>
              <a:rPr lang="vi-VN" sz="3200" i="1">
                <a:latin typeface="+mj-lt"/>
              </a:rPr>
              <a:t>Vũ Bằng - Bên trời thương nhớ</a:t>
            </a:r>
            <a:r>
              <a:rPr lang="vi-VN" sz="3200">
                <a:latin typeface="+mj-lt"/>
              </a:rPr>
              <a:t> (chuyên luận</a:t>
            </a:r>
            <a:r>
              <a:rPr lang="vi-VN" sz="3200" i="1">
                <a:latin typeface="+mj-lt"/>
              </a:rPr>
              <a:t>); Đời sống và đời viết</a:t>
            </a:r>
            <a:r>
              <a:rPr lang="vi-VN" sz="3200">
                <a:latin typeface="+mj-lt"/>
              </a:rPr>
              <a:t> (tiểu luận, phê bình, chân dung); ...</a:t>
            </a:r>
            <a:endParaRPr lang="en-GB" sz="3200">
              <a:latin typeface="+mj-lt"/>
            </a:endParaRPr>
          </a:p>
        </p:txBody>
      </p:sp>
      <p:pic>
        <p:nvPicPr>
          <p:cNvPr id="17" name="Picture 16" descr="C:\Users\Admin\Desktop\Van-Gia-vanvn2.jpg"/>
          <p:cNvPicPr/>
          <p:nvPr/>
        </p:nvPicPr>
        <p:blipFill>
          <a:blip r:embed="rId5">
            <a:extLst>
              <a:ext uri="{28A0092B-C50C-407E-A947-70E740481C1C}">
                <a14:useLocalDpi xmlns:a14="http://schemas.microsoft.com/office/drawing/2010/main" val="0"/>
              </a:ext>
            </a:extLst>
          </a:blip>
          <a:srcRect/>
          <a:stretch>
            <a:fillRect/>
          </a:stretch>
        </p:blipFill>
        <p:spPr bwMode="auto">
          <a:xfrm>
            <a:off x="66005" y="2406650"/>
            <a:ext cx="2694518" cy="2209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2"/>
          <p:cNvPicPr>
            <a:picLocks noChangeAspect="1"/>
          </p:cNvPicPr>
          <p:nvPr/>
        </p:nvPicPr>
        <p:blipFill>
          <a:blip r:embed="rId2"/>
          <a:srcRect/>
          <a:stretch>
            <a:fillRect/>
          </a:stretch>
        </p:blipFill>
        <p:spPr>
          <a:xfrm rot="21381863">
            <a:off x="-51210" y="-241152"/>
            <a:ext cx="2683719" cy="2107633"/>
          </a:xfrm>
          <a:prstGeom prst="rect">
            <a:avLst/>
          </a:prstGeom>
        </p:spPr>
      </p:pic>
    </p:spTree>
    <p:extLst>
      <p:ext uri="{BB962C8B-B14F-4D97-AF65-F5344CB8AC3E}">
        <p14:creationId xmlns:p14="http://schemas.microsoft.com/office/powerpoint/2010/main" val="216481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D958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25128" y="169409"/>
            <a:ext cx="8297879" cy="7301239"/>
          </a:xfrm>
          <a:prstGeom prst="rect">
            <a:avLst/>
          </a:prstGeom>
        </p:spPr>
      </p:pic>
      <p:sp>
        <p:nvSpPr>
          <p:cNvPr id="4" name="Rectangle 3"/>
          <p:cNvSpPr/>
          <p:nvPr/>
        </p:nvSpPr>
        <p:spPr>
          <a:xfrm>
            <a:off x="2584249" y="477078"/>
            <a:ext cx="2325701" cy="584775"/>
          </a:xfrm>
          <a:prstGeom prst="rect">
            <a:avLst/>
          </a:prstGeom>
        </p:spPr>
        <p:txBody>
          <a:bodyPr wrap="none">
            <a:spAutoFit/>
          </a:bodyPr>
          <a:lstStyle/>
          <a:p>
            <a:r>
              <a:rPr lang="en-US" sz="3200" b="1" dirty="0">
                <a:latin typeface="+mj-lt"/>
              </a:rPr>
              <a:t>2</a:t>
            </a:r>
            <a:r>
              <a:rPr lang="vi-VN" sz="3200" b="1" dirty="0" smtClean="0">
                <a:latin typeface="+mj-lt"/>
              </a:rPr>
              <a:t>. </a:t>
            </a:r>
            <a:r>
              <a:rPr lang="en-US" sz="3200" b="1" dirty="0" err="1" smtClean="0">
                <a:latin typeface="+mj-lt"/>
              </a:rPr>
              <a:t>Tác</a:t>
            </a:r>
            <a:r>
              <a:rPr lang="en-US" sz="3200" b="1" dirty="0" smtClean="0">
                <a:latin typeface="+mj-lt"/>
              </a:rPr>
              <a:t> </a:t>
            </a:r>
            <a:r>
              <a:rPr lang="en-US" sz="3200" b="1" dirty="0" err="1" smtClean="0">
                <a:latin typeface="+mj-lt"/>
              </a:rPr>
              <a:t>phẩm</a:t>
            </a:r>
            <a:r>
              <a:rPr lang="en-US" sz="3200" b="1" dirty="0" smtClean="0">
                <a:latin typeface="+mj-lt"/>
              </a:rPr>
              <a:t>:</a:t>
            </a:r>
            <a:endParaRPr lang="en-GB" sz="3200" dirty="0">
              <a:latin typeface="+mj-lt"/>
            </a:endParaRPr>
          </a:p>
        </p:txBody>
      </p:sp>
      <p:sp>
        <p:nvSpPr>
          <p:cNvPr id="9" name="Rectangle 8"/>
          <p:cNvSpPr/>
          <p:nvPr/>
        </p:nvSpPr>
        <p:spPr>
          <a:xfrm>
            <a:off x="3852055" y="1639597"/>
            <a:ext cx="1782860" cy="646331"/>
          </a:xfrm>
          <a:prstGeom prst="rect">
            <a:avLst/>
          </a:prstGeom>
        </p:spPr>
        <p:txBody>
          <a:bodyPr wrap="none">
            <a:spAutoFit/>
          </a:bodyPr>
          <a:lstStyle/>
          <a:p>
            <a:r>
              <a:rPr lang="vi-VN" sz="3600" b="1">
                <a:latin typeface="+mj-lt"/>
              </a:rPr>
              <a:t>Xuất xứ</a:t>
            </a:r>
            <a:endParaRPr lang="en-GB" sz="3600">
              <a:solidFill>
                <a:prstClr val="black"/>
              </a:solidFill>
              <a:effectLst>
                <a:outerShdw blurRad="38100" dist="38100" dir="2700000" algn="tl">
                  <a:srgbClr val="000000">
                    <a:alpha val="43137"/>
                  </a:srgbClr>
                </a:outerShdw>
              </a:effectLst>
              <a:latin typeface="+mj-lt"/>
            </a:endParaRPr>
          </a:p>
        </p:txBody>
      </p:sp>
      <p:sp>
        <p:nvSpPr>
          <p:cNvPr id="10" name="Rectangle 9"/>
          <p:cNvSpPr/>
          <p:nvPr/>
        </p:nvSpPr>
        <p:spPr>
          <a:xfrm>
            <a:off x="2594586" y="2457223"/>
            <a:ext cx="4199914" cy="3539430"/>
          </a:xfrm>
          <a:prstGeom prst="rect">
            <a:avLst/>
          </a:prstGeom>
        </p:spPr>
        <p:txBody>
          <a:bodyPr wrap="square">
            <a:spAutoFit/>
          </a:bodyPr>
          <a:lstStyle/>
          <a:p>
            <a:pPr algn="just"/>
            <a:r>
              <a:rPr lang="vi-VN" sz="3200">
                <a:latin typeface="+mj-lt"/>
              </a:rPr>
              <a:t>Trích trong cuốn </a:t>
            </a:r>
            <a:r>
              <a:rPr lang="vi-VN" sz="3200" i="1">
                <a:latin typeface="+mj-lt"/>
              </a:rPr>
              <a:t>Nhà văn và tác phẩm trong trường phổ thông </a:t>
            </a:r>
            <a:r>
              <a:rPr lang="vi-VN" sz="3200">
                <a:latin typeface="+mj-lt"/>
              </a:rPr>
              <a:t>do Văn Giá tuyển chọn và biên soạn,</a:t>
            </a:r>
            <a:r>
              <a:rPr lang="vi-VN" sz="3200" i="1">
                <a:latin typeface="+mj-lt"/>
              </a:rPr>
              <a:t> </a:t>
            </a:r>
            <a:r>
              <a:rPr lang="vi-VN" sz="3200">
                <a:latin typeface="+mj-lt"/>
              </a:rPr>
              <a:t>NXB Giáo dục, năm 1997 (trang 67- 71)</a:t>
            </a:r>
            <a:endParaRPr lang="en-GB" sz="3200">
              <a:solidFill>
                <a:prstClr val="black"/>
              </a:solidFill>
              <a:effectLst>
                <a:outerShdw blurRad="38100" dist="38100" dir="2700000" algn="tl">
                  <a:srgbClr val="000000">
                    <a:alpha val="43137"/>
                  </a:srgbClr>
                </a:outerShdw>
              </a:effectLst>
              <a:latin typeface="+mj-lt"/>
              <a:ea typeface="Times New Roman" panose="02020603050405020304" pitchFamily="18" charset="0"/>
            </a:endParaRPr>
          </a:p>
        </p:txBody>
      </p:sp>
      <p:sp>
        <p:nvSpPr>
          <p:cNvPr id="11" name="Rectangle 10"/>
          <p:cNvSpPr/>
          <p:nvPr/>
        </p:nvSpPr>
        <p:spPr>
          <a:xfrm>
            <a:off x="7835494" y="1651756"/>
            <a:ext cx="1787669" cy="646331"/>
          </a:xfrm>
          <a:prstGeom prst="rect">
            <a:avLst/>
          </a:prstGeom>
        </p:spPr>
        <p:txBody>
          <a:bodyPr wrap="none">
            <a:spAutoFit/>
          </a:bodyPr>
          <a:lstStyle/>
          <a:p>
            <a:r>
              <a:rPr lang="vi-VN" sz="3600" b="1">
                <a:latin typeface="+mj-lt"/>
              </a:rPr>
              <a:t>Thể loại</a:t>
            </a:r>
            <a:endParaRPr lang="en-GB" sz="3600">
              <a:solidFill>
                <a:prstClr val="black"/>
              </a:solidFill>
              <a:effectLst>
                <a:outerShdw blurRad="38100" dist="38100" dir="2700000" algn="tl">
                  <a:srgbClr val="000000">
                    <a:alpha val="43137"/>
                  </a:srgbClr>
                </a:outerShdw>
              </a:effectLst>
              <a:latin typeface="+mj-lt"/>
            </a:endParaRPr>
          </a:p>
        </p:txBody>
      </p:sp>
      <p:sp>
        <p:nvSpPr>
          <p:cNvPr id="12" name="Rectangle 11"/>
          <p:cNvSpPr/>
          <p:nvPr/>
        </p:nvSpPr>
        <p:spPr>
          <a:xfrm>
            <a:off x="7479962" y="2425507"/>
            <a:ext cx="2819400" cy="1077218"/>
          </a:xfrm>
          <a:prstGeom prst="rect">
            <a:avLst/>
          </a:prstGeom>
        </p:spPr>
        <p:txBody>
          <a:bodyPr wrap="square">
            <a:spAutoFit/>
          </a:bodyPr>
          <a:lstStyle/>
          <a:p>
            <a:pPr algn="just"/>
            <a:r>
              <a:rPr lang="en-US" sz="3200">
                <a:solidFill>
                  <a:srgbClr val="000000"/>
                </a:solidFill>
                <a:effectLst>
                  <a:outerShdw blurRad="38100" dist="38100" dir="2700000" algn="tl">
                    <a:srgbClr val="000000">
                      <a:alpha val="43137"/>
                    </a:srgbClr>
                  </a:outerShdw>
                </a:effectLst>
                <a:latin typeface="+mj-lt"/>
                <a:ea typeface="Times New Roman" panose="02020603050405020304" pitchFamily="18" charset="0"/>
              </a:rPr>
              <a:t>-</a:t>
            </a:r>
            <a:r>
              <a:rPr lang="en-US" sz="3200">
                <a:solidFill>
                  <a:prstClr val="black"/>
                </a:solidFill>
                <a:effectLst>
                  <a:outerShdw blurRad="38100" dist="38100" dir="2700000" algn="tl">
                    <a:srgbClr val="000000">
                      <a:alpha val="43137"/>
                    </a:srgbClr>
                  </a:outerShdw>
                </a:effectLst>
                <a:latin typeface="+mj-lt"/>
                <a:ea typeface="Times New Roman" panose="02020603050405020304" pitchFamily="18" charset="0"/>
              </a:rPr>
              <a:t> </a:t>
            </a:r>
            <a:r>
              <a:rPr lang="vi-VN" sz="3200">
                <a:latin typeface="+mj-lt"/>
              </a:rPr>
              <a:t>Nghị luận văn học.</a:t>
            </a:r>
            <a:endParaRPr lang="en-GB" sz="3200">
              <a:solidFill>
                <a:prstClr val="black"/>
              </a:solidFill>
              <a:effectLst>
                <a:outerShdw blurRad="38100" dist="38100" dir="2700000" algn="tl">
                  <a:srgbClr val="000000">
                    <a:alpha val="43137"/>
                  </a:srgbClr>
                </a:outerShdw>
              </a:effectLst>
              <a:latin typeface="+mj-lt"/>
              <a:ea typeface="Times New Roman" panose="02020603050405020304" pitchFamily="18" charset="0"/>
            </a:endParaRPr>
          </a:p>
        </p:txBody>
      </p:sp>
      <p:sp>
        <p:nvSpPr>
          <p:cNvPr id="13" name="Rounded Rectangle 12"/>
          <p:cNvSpPr/>
          <p:nvPr/>
        </p:nvSpPr>
        <p:spPr>
          <a:xfrm>
            <a:off x="2499181" y="1524336"/>
            <a:ext cx="4488608" cy="4920914"/>
          </a:xfrm>
          <a:prstGeom prst="roundRect">
            <a:avLst/>
          </a:prstGeom>
          <a:noFill/>
          <a:ln w="12700" cmpd="sng">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7175888" y="1524336"/>
            <a:ext cx="3259020" cy="4920914"/>
          </a:xfrm>
          <a:prstGeom prst="roundRect">
            <a:avLst/>
          </a:prstGeom>
          <a:noFill/>
          <a:ln w="12700" cmpd="sng">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7404100" y="3554609"/>
            <a:ext cx="2971125" cy="1791260"/>
          </a:xfrm>
          <a:prstGeom prst="rect">
            <a:avLst/>
          </a:prstGeom>
        </p:spPr>
        <p:txBody>
          <a:bodyPr wrap="square">
            <a:spAutoFit/>
          </a:bodyPr>
          <a:lstStyle/>
          <a:p>
            <a:pPr algn="just">
              <a:lnSpc>
                <a:spcPct val="115000"/>
              </a:lnSpc>
              <a:spcAft>
                <a:spcPts val="0"/>
              </a:spcAft>
              <a:tabLst>
                <a:tab pos="57150" algn="l"/>
                <a:tab pos="152400" algn="l"/>
              </a:tabLst>
            </a:pPr>
            <a:r>
              <a:rPr lang="vi-VN" sz="3200" b="1">
                <a:solidFill>
                  <a:srgbClr val="1D1B11"/>
                </a:solidFill>
                <a:latin typeface="+mj-lt"/>
                <a:ea typeface="Calibri" panose="020F0502020204030204" pitchFamily="34" charset="0"/>
              </a:rPr>
              <a:t>- Phương thức biểu đạt chính:</a:t>
            </a:r>
            <a:r>
              <a:rPr lang="vi-VN" sz="3200">
                <a:solidFill>
                  <a:srgbClr val="1D1B11"/>
                </a:solidFill>
                <a:latin typeface="+mj-lt"/>
                <a:ea typeface="Calibri" panose="020F0502020204030204" pitchFamily="34" charset="0"/>
              </a:rPr>
              <a:t> Nghị luận </a:t>
            </a:r>
            <a:endParaRPr lang="en-GB" sz="3200">
              <a:effectLst/>
              <a:latin typeface="+mj-lt"/>
              <a:ea typeface="Times New Roman" panose="02020603050405020304" pitchFamily="18"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1" y="2194964"/>
            <a:ext cx="2333810" cy="2016919"/>
          </a:xfrm>
          <a:prstGeom prst="rect">
            <a:avLst/>
          </a:prstGeom>
        </p:spPr>
      </p:pic>
      <p:pic>
        <p:nvPicPr>
          <p:cNvPr id="17" name="Picture 2"/>
          <p:cNvPicPr>
            <a:picLocks noChangeAspect="1"/>
          </p:cNvPicPr>
          <p:nvPr/>
        </p:nvPicPr>
        <p:blipFill>
          <a:blip r:embed="rId2"/>
          <a:srcRect/>
          <a:stretch>
            <a:fillRect/>
          </a:stretch>
        </p:blipFill>
        <p:spPr>
          <a:xfrm rot="21381863">
            <a:off x="-51210" y="-241152"/>
            <a:ext cx="2683719" cy="2107633"/>
          </a:xfrm>
          <a:prstGeom prst="rect">
            <a:avLst/>
          </a:prstGeom>
        </p:spPr>
      </p:pic>
    </p:spTree>
    <p:extLst>
      <p:ext uri="{BB962C8B-B14F-4D97-AF65-F5344CB8AC3E}">
        <p14:creationId xmlns:p14="http://schemas.microsoft.com/office/powerpoint/2010/main" val="209545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3" grpId="0" animBg="1"/>
      <p:bldP spid="13" grpId="1" animBg="1"/>
      <p:bldP spid="14" grpId="0" animBg="1"/>
      <p:bldP spid="14" grpId="1"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315880">
            <a:off x="-150138" y="5170510"/>
            <a:ext cx="2683719" cy="2107633"/>
          </a:xfrm>
          <a:prstGeom prst="rect">
            <a:avLst/>
          </a:prstGeom>
        </p:spPr>
      </p:pic>
      <p:sp>
        <p:nvSpPr>
          <p:cNvPr id="4" name="Rectangle 3"/>
          <p:cNvSpPr/>
          <p:nvPr/>
        </p:nvSpPr>
        <p:spPr>
          <a:xfrm>
            <a:off x="2584249" y="477078"/>
            <a:ext cx="3169457" cy="584775"/>
          </a:xfrm>
          <a:prstGeom prst="rect">
            <a:avLst/>
          </a:prstGeom>
        </p:spPr>
        <p:txBody>
          <a:bodyPr wrap="none">
            <a:spAutoFit/>
          </a:bodyPr>
          <a:lstStyle/>
          <a:p>
            <a:r>
              <a:rPr lang="en-US" sz="3200" b="1" dirty="0" err="1" smtClean="0">
                <a:latin typeface="+mj-lt"/>
              </a:rPr>
              <a:t>Đặc</a:t>
            </a:r>
            <a:r>
              <a:rPr lang="en-US" sz="3200" b="1" dirty="0" smtClean="0">
                <a:latin typeface="+mj-lt"/>
              </a:rPr>
              <a:t> </a:t>
            </a:r>
            <a:r>
              <a:rPr lang="en-US" sz="3200" b="1" dirty="0" err="1" smtClean="0">
                <a:latin typeface="+mj-lt"/>
              </a:rPr>
              <a:t>điểm</a:t>
            </a:r>
            <a:r>
              <a:rPr lang="en-US" sz="3200" b="1" dirty="0" smtClean="0">
                <a:latin typeface="+mj-lt"/>
              </a:rPr>
              <a:t> </a:t>
            </a:r>
            <a:r>
              <a:rPr lang="en-US" sz="3200" b="1" dirty="0" err="1" smtClean="0">
                <a:latin typeface="+mj-lt"/>
              </a:rPr>
              <a:t>thể</a:t>
            </a:r>
            <a:r>
              <a:rPr lang="en-US" sz="3200" b="1" dirty="0" smtClean="0">
                <a:latin typeface="+mj-lt"/>
              </a:rPr>
              <a:t> </a:t>
            </a:r>
            <a:r>
              <a:rPr lang="en-US" sz="3200" b="1" smtClean="0">
                <a:latin typeface="+mj-lt"/>
              </a:rPr>
              <a:t>loại</a:t>
            </a:r>
            <a:endParaRPr lang="en-GB" sz="3200" dirty="0">
              <a:latin typeface="+mj-lt"/>
            </a:endParaRPr>
          </a:p>
        </p:txBody>
      </p:sp>
      <p:sp>
        <p:nvSpPr>
          <p:cNvPr id="11" name="Rectangle 10"/>
          <p:cNvSpPr/>
          <p:nvPr/>
        </p:nvSpPr>
        <p:spPr>
          <a:xfrm>
            <a:off x="3765103" y="2102341"/>
            <a:ext cx="1787669" cy="646331"/>
          </a:xfrm>
          <a:prstGeom prst="rect">
            <a:avLst/>
          </a:prstGeom>
        </p:spPr>
        <p:txBody>
          <a:bodyPr wrap="none">
            <a:spAutoFit/>
          </a:bodyPr>
          <a:lstStyle/>
          <a:p>
            <a:r>
              <a:rPr lang="vi-VN" sz="3600" b="1" dirty="0">
                <a:latin typeface="+mj-lt"/>
              </a:rPr>
              <a:t>Thể loại</a:t>
            </a:r>
            <a:endParaRPr lang="en-GB" sz="3600" dirty="0">
              <a:solidFill>
                <a:prstClr val="black"/>
              </a:solidFill>
              <a:effectLst>
                <a:outerShdw blurRad="38100" dist="38100" dir="2700000" algn="tl">
                  <a:srgbClr val="000000">
                    <a:alpha val="43137"/>
                  </a:srgbClr>
                </a:outerShdw>
              </a:effectLst>
              <a:latin typeface="+mj-lt"/>
            </a:endParaRPr>
          </a:p>
        </p:txBody>
      </p:sp>
      <p:sp>
        <p:nvSpPr>
          <p:cNvPr id="12" name="Rectangle 11"/>
          <p:cNvSpPr/>
          <p:nvPr/>
        </p:nvSpPr>
        <p:spPr>
          <a:xfrm>
            <a:off x="3421710" y="2924674"/>
            <a:ext cx="5049189" cy="584775"/>
          </a:xfrm>
          <a:prstGeom prst="rect">
            <a:avLst/>
          </a:prstGeom>
        </p:spPr>
        <p:txBody>
          <a:bodyPr wrap="square">
            <a:spAutoFit/>
          </a:bodyPr>
          <a:lstStyle/>
          <a:p>
            <a:pPr algn="just"/>
            <a:r>
              <a:rPr lang="en-US" sz="3200" dirty="0">
                <a:solidFill>
                  <a:srgbClr val="000000"/>
                </a:solidFill>
                <a:effectLst>
                  <a:outerShdw blurRad="38100" dist="38100" dir="2700000" algn="tl">
                    <a:srgbClr val="000000">
                      <a:alpha val="43137"/>
                    </a:srgbClr>
                  </a:outerShdw>
                </a:effectLst>
                <a:latin typeface="+mj-lt"/>
                <a:ea typeface="Times New Roman" panose="02020603050405020304" pitchFamily="18" charset="0"/>
              </a:rPr>
              <a:t>-</a:t>
            </a:r>
            <a:r>
              <a:rPr lang="en-US" sz="3200" dirty="0">
                <a:solidFill>
                  <a:prstClr val="black"/>
                </a:solidFill>
                <a:effectLst>
                  <a:outerShdw blurRad="38100" dist="38100" dir="2700000" algn="tl">
                    <a:srgbClr val="000000">
                      <a:alpha val="43137"/>
                    </a:srgbClr>
                  </a:outerShdw>
                </a:effectLst>
                <a:latin typeface="+mj-lt"/>
                <a:ea typeface="Times New Roman" panose="02020603050405020304" pitchFamily="18" charset="0"/>
              </a:rPr>
              <a:t> </a:t>
            </a:r>
            <a:r>
              <a:rPr lang="vi-VN" sz="3200" dirty="0">
                <a:latin typeface="+mj-lt"/>
              </a:rPr>
              <a:t>Nghị luận văn học.</a:t>
            </a:r>
            <a:endParaRPr lang="en-GB" sz="3200" dirty="0">
              <a:solidFill>
                <a:prstClr val="black"/>
              </a:solidFill>
              <a:effectLst>
                <a:outerShdw blurRad="38100" dist="38100" dir="2700000" algn="tl">
                  <a:srgbClr val="000000">
                    <a:alpha val="43137"/>
                  </a:srgbClr>
                </a:outerShdw>
              </a:effectLst>
              <a:latin typeface="+mj-lt"/>
              <a:ea typeface="Times New Roman" panose="02020603050405020304" pitchFamily="18" charset="0"/>
            </a:endParaRPr>
          </a:p>
        </p:txBody>
      </p:sp>
      <p:sp>
        <p:nvSpPr>
          <p:cNvPr id="14" name="Rounded Rectangle 13"/>
          <p:cNvSpPr/>
          <p:nvPr/>
        </p:nvSpPr>
        <p:spPr>
          <a:xfrm>
            <a:off x="3201900" y="1926339"/>
            <a:ext cx="6411999" cy="4920914"/>
          </a:xfrm>
          <a:prstGeom prst="roundRect">
            <a:avLst/>
          </a:prstGeom>
          <a:noFill/>
          <a:ln w="12700" cmpd="sng">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173374" y="4333156"/>
            <a:ext cx="6211926" cy="1224951"/>
          </a:xfrm>
          <a:prstGeom prst="rect">
            <a:avLst/>
          </a:prstGeom>
        </p:spPr>
        <p:txBody>
          <a:bodyPr wrap="square">
            <a:spAutoFit/>
          </a:bodyPr>
          <a:lstStyle/>
          <a:p>
            <a:pPr algn="just">
              <a:lnSpc>
                <a:spcPct val="115000"/>
              </a:lnSpc>
              <a:spcAft>
                <a:spcPts val="0"/>
              </a:spcAft>
              <a:tabLst>
                <a:tab pos="57150" algn="l"/>
                <a:tab pos="152400" algn="l"/>
              </a:tabLst>
            </a:pPr>
            <a:r>
              <a:rPr lang="vi-VN" sz="3200" b="1" dirty="0">
                <a:solidFill>
                  <a:srgbClr val="1D1B11"/>
                </a:solidFill>
                <a:latin typeface="+mj-lt"/>
                <a:ea typeface="Calibri" panose="020F0502020204030204" pitchFamily="34" charset="0"/>
              </a:rPr>
              <a:t>- Phương thức biểu đạt chính:</a:t>
            </a:r>
            <a:r>
              <a:rPr lang="vi-VN" sz="3200" dirty="0">
                <a:solidFill>
                  <a:srgbClr val="1D1B11"/>
                </a:solidFill>
                <a:latin typeface="+mj-lt"/>
                <a:ea typeface="Calibri" panose="020F0502020204030204" pitchFamily="34" charset="0"/>
              </a:rPr>
              <a:t> Nghị luận </a:t>
            </a:r>
            <a:endParaRPr lang="en-GB" sz="3200" dirty="0">
              <a:effectLst/>
              <a:latin typeface="+mj-lt"/>
              <a:ea typeface="Times New Roman" panose="02020603050405020304"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 y="2194964"/>
            <a:ext cx="2333810" cy="2016919"/>
          </a:xfrm>
          <a:prstGeom prst="rect">
            <a:avLst/>
          </a:prstGeom>
        </p:spPr>
      </p:pic>
      <p:pic>
        <p:nvPicPr>
          <p:cNvPr id="17" name="Picture 2"/>
          <p:cNvPicPr>
            <a:picLocks noChangeAspect="1"/>
          </p:cNvPicPr>
          <p:nvPr/>
        </p:nvPicPr>
        <p:blipFill>
          <a:blip r:embed="rId2"/>
          <a:srcRect/>
          <a:stretch>
            <a:fillRect/>
          </a:stretch>
        </p:blipFill>
        <p:spPr>
          <a:xfrm rot="21381863">
            <a:off x="-51210" y="-241152"/>
            <a:ext cx="2683719" cy="2107633"/>
          </a:xfrm>
          <a:prstGeom prst="rect">
            <a:avLst/>
          </a:prstGeom>
        </p:spPr>
      </p:pic>
    </p:spTree>
    <p:extLst>
      <p:ext uri="{BB962C8B-B14F-4D97-AF65-F5344CB8AC3E}">
        <p14:creationId xmlns:p14="http://schemas.microsoft.com/office/powerpoint/2010/main" val="343505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4" grpId="0" animBg="1"/>
      <p:bldP spid="14" grpId="1" animBg="1"/>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695</TotalTime>
  <Words>3086</Words>
  <Application>Microsoft Office PowerPoint</Application>
  <PresentationFormat>Custom</PresentationFormat>
  <Paragraphs>236</Paragraphs>
  <Slides>44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Microsoft Sans Serif</vt:lpstr>
      <vt:lpstr>MS Mincho</vt:lpstr>
      <vt:lpstr>Palatino Linotype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 chú gấu Care Bear Dã ngoại Toán Vấn đề Bảng làm việc Số hoá</dc:title>
  <dc:creator>asus PC</dc:creator>
  <cp:lastModifiedBy>hp</cp:lastModifiedBy>
  <cp:revision>136</cp:revision>
  <dcterms:created xsi:type="dcterms:W3CDTF">2006-08-16T00:00:00Z</dcterms:created>
  <dcterms:modified xsi:type="dcterms:W3CDTF">2025-04-11T02:52:36Z</dcterms:modified>
  <dc:identifier>DAFTJl1-9Ik</dc:identifier>
</cp:coreProperties>
</file>