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0" r:id="rId2"/>
    <p:sldId id="256" r:id="rId3"/>
    <p:sldId id="257" r:id="rId4"/>
    <p:sldId id="258" r:id="rId5"/>
    <p:sldId id="271" r:id="rId6"/>
    <p:sldId id="268" r:id="rId7"/>
    <p:sldId id="260" r:id="rId8"/>
    <p:sldId id="261" r:id="rId9"/>
    <p:sldId id="262" r:id="rId10"/>
    <p:sldId id="263" r:id="rId11"/>
    <p:sldId id="282" r:id="rId12"/>
    <p:sldId id="264" r:id="rId13"/>
    <p:sldId id="283" r:id="rId14"/>
    <p:sldId id="284" r:id="rId15"/>
    <p:sldId id="285" r:id="rId16"/>
    <p:sldId id="269" r:id="rId17"/>
    <p:sldId id="266" r:id="rId18"/>
    <p:sldId id="276" r:id="rId19"/>
    <p:sldId id="277" r:id="rId20"/>
    <p:sldId id="280" r:id="rId21"/>
    <p:sldId id="279" r:id="rId22"/>
    <p:sldId id="272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31" autoAdjust="0"/>
    <p:restoredTop sz="94660"/>
  </p:normalViewPr>
  <p:slideViewPr>
    <p:cSldViewPr snapToGrid="0">
      <p:cViewPr varScale="1">
        <p:scale>
          <a:sx n="66" d="100"/>
          <a:sy n="66" d="100"/>
        </p:scale>
        <p:origin x="66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1262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75341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06241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95761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17341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1554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454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7638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71458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3788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329075-95F9-498B-BF8C-AD6E26C5F62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12999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329075-95F9-498B-BF8C-AD6E26C5F62B}" type="datetimeFigureOut">
              <a:rPr lang="en-US" smtClean="0"/>
              <a:t>2/13/2025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5845D7-4142-4660-8B55-C8D0487605D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55002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118" y="1231365"/>
            <a:ext cx="8534400" cy="5467350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511846" y="0"/>
            <a:ext cx="7932144" cy="2445745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3917277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061072" y="999360"/>
            <a:ext cx="10515600" cy="4351338"/>
          </a:xfrm>
        </p:spPr>
        <p:txBody>
          <a:bodyPr/>
          <a:lstStyle/>
          <a:p>
            <a:pPr marL="0" indent="0" algn="just">
              <a:buNone/>
            </a:pPr>
            <a:r>
              <a:rPr lang="pt-BR" b="1" i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Các biện pháp tránh thai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C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Ngăn trứng chín và rụng.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Tránh không để tinh trùng gặp trứng.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Chống sự làm tổ của trứng đã thụ tinh.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Phương pháp tránh thai: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 algn="just">
              <a:buNone/>
            </a:pPr>
            <a:r>
              <a:rPr lang="pt-BR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Bao cao su, thuốc tránh thai, vòng tránh thai, triệt sản….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113502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FDD744-1D8E-A2D2-5F1D-6636E19A33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0CB203-1F30-5E7B-06FB-2720FEC894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176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741158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0"/>
            <a:ext cx="12192000" cy="6176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HIV/AIDS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578" y="2047391"/>
            <a:ext cx="7161899" cy="446357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476" y="2057163"/>
            <a:ext cx="7944102" cy="44635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6517" y="1837040"/>
            <a:ext cx="8207565" cy="4683699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029639" y="1355075"/>
            <a:ext cx="8571122" cy="5155893"/>
            <a:chOff x="3029639" y="1355075"/>
            <a:chExt cx="8571122" cy="4384713"/>
          </a:xfrm>
        </p:grpSpPr>
        <p:sp>
          <p:nvSpPr>
            <p:cNvPr id="6" name="Striped Right Arrow 5"/>
            <p:cNvSpPr/>
            <p:nvPr/>
          </p:nvSpPr>
          <p:spPr>
            <a:xfrm>
              <a:off x="3029639" y="1355075"/>
              <a:ext cx="8571122" cy="4384713"/>
            </a:xfrm>
            <a:prstGeom prst="striped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/>
            <p:cNvSpPr txBox="1">
              <a:spLocks/>
            </p:cNvSpPr>
            <p:nvPr/>
          </p:nvSpPr>
          <p:spPr>
            <a:xfrm>
              <a:off x="3826517" y="2504750"/>
              <a:ext cx="6312217" cy="20853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buFontTx/>
                <a:buChar char="-"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kịp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593356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436D29E-35F0-42CF-AD74-1F0B9F9E46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CA4F7-772F-21CC-E482-347758191BB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176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HIV/AIDS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B41E279-A847-E9A7-193D-24C5A5D381C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578" y="2047391"/>
            <a:ext cx="7161899" cy="4463577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9DE80C5-FACD-E5F9-6771-FCCEB0F413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05476" y="2057163"/>
            <a:ext cx="7944102" cy="446357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FD02A04-1B0D-06DE-1574-6CB5E1D20080}"/>
              </a:ext>
            </a:extLst>
          </p:cNvPr>
          <p:cNvGrpSpPr/>
          <p:nvPr/>
        </p:nvGrpSpPr>
        <p:grpSpPr>
          <a:xfrm>
            <a:off x="3029639" y="1355075"/>
            <a:ext cx="8571122" cy="5155893"/>
            <a:chOff x="3029639" y="1355075"/>
            <a:chExt cx="8571122" cy="4384713"/>
          </a:xfrm>
        </p:grpSpPr>
        <p:sp>
          <p:nvSpPr>
            <p:cNvPr id="6" name="Striped Right Arrow 5">
              <a:extLst>
                <a:ext uri="{FF2B5EF4-FFF2-40B4-BE49-F238E27FC236}">
                  <a16:creationId xmlns:a16="http://schemas.microsoft.com/office/drawing/2014/main" id="{310BB932-A1AD-7112-6732-C04FE5CE84C1}"/>
                </a:ext>
              </a:extLst>
            </p:cNvPr>
            <p:cNvSpPr/>
            <p:nvPr/>
          </p:nvSpPr>
          <p:spPr>
            <a:xfrm>
              <a:off x="3029639" y="1355075"/>
              <a:ext cx="8571122" cy="4384713"/>
            </a:xfrm>
            <a:prstGeom prst="striped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98DE4D07-978A-069A-09E0-92A0F596FE97}"/>
                </a:ext>
              </a:extLst>
            </p:cNvPr>
            <p:cNvSpPr txBox="1">
              <a:spLocks/>
            </p:cNvSpPr>
            <p:nvPr/>
          </p:nvSpPr>
          <p:spPr>
            <a:xfrm>
              <a:off x="3826517" y="2504750"/>
              <a:ext cx="6312217" cy="20853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buFontTx/>
                <a:buChar char="-"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kịp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287027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F3DF54-1FD9-1C9B-638B-4C50312E54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706542-89FB-0CDE-9F53-2E9450C76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176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HIV/AIDS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E82ED38-F6EF-1E66-5210-88AE048E756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96578" y="2047391"/>
            <a:ext cx="7161899" cy="446357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4C65531C-3B29-491E-E2B8-AC13EAEB6328}"/>
              </a:ext>
            </a:extLst>
          </p:cNvPr>
          <p:cNvGrpSpPr/>
          <p:nvPr/>
        </p:nvGrpSpPr>
        <p:grpSpPr>
          <a:xfrm>
            <a:off x="3029639" y="1355075"/>
            <a:ext cx="8571122" cy="5155893"/>
            <a:chOff x="3029639" y="1355075"/>
            <a:chExt cx="8571122" cy="4384713"/>
          </a:xfrm>
        </p:grpSpPr>
        <p:sp>
          <p:nvSpPr>
            <p:cNvPr id="6" name="Striped Right Arrow 5">
              <a:extLst>
                <a:ext uri="{FF2B5EF4-FFF2-40B4-BE49-F238E27FC236}">
                  <a16:creationId xmlns:a16="http://schemas.microsoft.com/office/drawing/2014/main" id="{7D52DE67-727A-28C0-B81A-4E99C6A2431A}"/>
                </a:ext>
              </a:extLst>
            </p:cNvPr>
            <p:cNvSpPr/>
            <p:nvPr/>
          </p:nvSpPr>
          <p:spPr>
            <a:xfrm>
              <a:off x="3029639" y="1355075"/>
              <a:ext cx="8571122" cy="4384713"/>
            </a:xfrm>
            <a:prstGeom prst="striped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CCE9E53C-1F93-FCBA-7702-B9E1BC18C1B0}"/>
                </a:ext>
              </a:extLst>
            </p:cNvPr>
            <p:cNvSpPr txBox="1">
              <a:spLocks/>
            </p:cNvSpPr>
            <p:nvPr/>
          </p:nvSpPr>
          <p:spPr>
            <a:xfrm>
              <a:off x="3826517" y="2504750"/>
              <a:ext cx="6312217" cy="20853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buFontTx/>
                <a:buChar char="-"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kịp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199555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D41A0-53D8-85A8-4171-CEDCE836BA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E9BE9-7588-2444-6FBA-3945EA9DBED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0" y="0"/>
            <a:ext cx="12192000" cy="6176963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phổ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lậu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giang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HIV/AIDS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4A1D5AE2-F1C8-C8C4-F040-DBA8B753F0FF}"/>
              </a:ext>
            </a:extLst>
          </p:cNvPr>
          <p:cNvGrpSpPr/>
          <p:nvPr/>
        </p:nvGrpSpPr>
        <p:grpSpPr>
          <a:xfrm>
            <a:off x="3029639" y="1355075"/>
            <a:ext cx="8571122" cy="5155893"/>
            <a:chOff x="3029639" y="1355075"/>
            <a:chExt cx="8571122" cy="4384713"/>
          </a:xfrm>
        </p:grpSpPr>
        <p:sp>
          <p:nvSpPr>
            <p:cNvPr id="6" name="Striped Right Arrow 5">
              <a:extLst>
                <a:ext uri="{FF2B5EF4-FFF2-40B4-BE49-F238E27FC236}">
                  <a16:creationId xmlns:a16="http://schemas.microsoft.com/office/drawing/2014/main" id="{64FEFBC8-DF0B-EEE8-5E49-BFE9E7AC930C}"/>
                </a:ext>
              </a:extLst>
            </p:cNvPr>
            <p:cNvSpPr/>
            <p:nvPr/>
          </p:nvSpPr>
          <p:spPr>
            <a:xfrm>
              <a:off x="3029639" y="1355075"/>
              <a:ext cx="8571122" cy="4384713"/>
            </a:xfrm>
            <a:prstGeom prst="stripedRightArrow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Content Placeholder 2">
              <a:extLst>
                <a:ext uri="{FF2B5EF4-FFF2-40B4-BE49-F238E27FC236}">
                  <a16:creationId xmlns:a16="http://schemas.microsoft.com/office/drawing/2014/main" id="{CA4506CE-77B9-3E02-7575-65B4A3348F62}"/>
                </a:ext>
              </a:extLst>
            </p:cNvPr>
            <p:cNvSpPr txBox="1">
              <a:spLocks/>
            </p:cNvSpPr>
            <p:nvPr/>
          </p:nvSpPr>
          <p:spPr>
            <a:xfrm>
              <a:off x="3826517" y="2504750"/>
              <a:ext cx="6312217" cy="2085362"/>
            </a:xfrm>
            <a:prstGeom prst="rect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vert="horz" lIns="91440" tIns="45720" rIns="91440" bIns="45720" rtlCol="0">
              <a:no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*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Phòng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: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>
                <a:buFontTx/>
                <a:buChar char="-"/>
              </a:pP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Sống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mạnh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Quan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hệ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tình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dục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an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toàn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0" indent="0">
                <a:buFont typeface="Arial" panose="020B0604020202020204" pitchFamily="34" charset="0"/>
                <a:buNone/>
              </a:pP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-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Phát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hiện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sớm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và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trị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kịp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thời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đủ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liều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lượng</a:t>
              </a:r>
              <a:r>
                <a:rPr lang="en-US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.</a:t>
              </a:r>
              <a:endParaRPr lang="en-US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718705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282" y="561860"/>
            <a:ext cx="10344838" cy="59093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kiểm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khoẻ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ngừa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kiếm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kịp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nhiễm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 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Đảm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toàn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chủng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thiết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Oval Callout 5"/>
          <p:cNvSpPr/>
          <p:nvPr/>
        </p:nvSpPr>
        <p:spPr>
          <a:xfrm>
            <a:off x="5497417" y="319489"/>
            <a:ext cx="5210978" cy="2016087"/>
          </a:xfrm>
          <a:prstGeom prst="wedgeEllipseCallout">
            <a:avLst>
              <a:gd name="adj1" fmla="val -87063"/>
              <a:gd name="adj2" fmla="val 60142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1272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1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6" grpId="0" animBg="1"/>
      <p:bldP spid="6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1.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Bệnh nào dưới đây thường khó phát hiện ở nữ giới hơn là nam giới và chỉ khi đến giai đoạn muộn mới biểu hiện thành triệu chứng ?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A.Tất cả các phương án còn lại		B. HIV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Lậu				</a:t>
            </a:r>
            <a:r>
              <a:rPr lang="fr-FR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Giang mai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1546034" y="4648200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28572301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Câu 2.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2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nhân gây bệnh lậu là một loại</a:t>
            </a:r>
            <a:endParaRPr lang="en-US" sz="2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A. xoắn khuẩn.	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B. song cầu khuẩn.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C. tụ cầu khuẩn.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vi-VN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D. trực khuẩn.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6604611" y="3334438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31161743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dirty="0">
                <a:latin typeface="+mj-lt"/>
              </a:rPr>
              <a:t>Câu 3.</a:t>
            </a:r>
            <a:r>
              <a:rPr lang="vi-VN" sz="2800" dirty="0">
                <a:latin typeface="+mj-lt"/>
              </a:rPr>
              <a:t> </a:t>
            </a:r>
            <a:r>
              <a:rPr lang="vi-VN" sz="2800" i="1" dirty="0">
                <a:latin typeface="+mj-lt"/>
              </a:rPr>
              <a:t>Nam giới bị bệnh lậu thường có triệu chứng nào sau đây ?</a:t>
            </a:r>
            <a:endParaRPr lang="en-US" sz="2800" i="1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</a:t>
            </a:r>
            <a:r>
              <a:rPr lang="vi-VN" sz="2800" dirty="0">
                <a:latin typeface="+mj-lt"/>
              </a:rPr>
              <a:t>A. Tất cả các phương án còn lại		B. Đái buốt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</a:t>
            </a:r>
            <a:r>
              <a:rPr lang="vi-VN" sz="2800" dirty="0">
                <a:latin typeface="+mj-lt"/>
              </a:rPr>
              <a:t>C. Tiểu tiện có máu lẫn mủ		</a:t>
            </a:r>
            <a:r>
              <a:rPr lang="en-US" sz="2800" dirty="0">
                <a:latin typeface="+mj-lt"/>
              </a:rPr>
              <a:t>           </a:t>
            </a:r>
            <a:r>
              <a:rPr lang="vi-VN" sz="2800" dirty="0">
                <a:latin typeface="+mj-lt"/>
              </a:rPr>
              <a:t>D. Phù nề, đỏ miệng sáo</a:t>
            </a:r>
            <a:endParaRPr lang="en-US" sz="28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2258456" y="3305060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8636166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279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95899" y="0"/>
            <a:ext cx="10800202" cy="1868450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40: SINH SẢN Ở NGƯỜI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968348" y="2125108"/>
            <a:ext cx="6305320" cy="61585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739529" y="2997619"/>
            <a:ext cx="6305320" cy="734487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3224271" y="4149627"/>
            <a:ext cx="6305320" cy="807215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4094603" y="5374363"/>
            <a:ext cx="6305320" cy="679403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IV.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bệnh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lây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truyền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đường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bảo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vệ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sức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khỏe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endParaRPr lang="en-US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9526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i="1" dirty="0">
                <a:latin typeface="+mj-lt"/>
              </a:rPr>
              <a:t>Câu 4.</a:t>
            </a:r>
            <a:r>
              <a:rPr lang="vi-VN" sz="2800" i="1" dirty="0">
                <a:latin typeface="+mj-lt"/>
              </a:rPr>
              <a:t> Biện pháp hiệu quả nhất giúp phòng ngừa nhiễm lậu là gì ?</a:t>
            </a:r>
            <a:endParaRPr lang="en-US" sz="2800" i="1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   </a:t>
            </a:r>
            <a:r>
              <a:rPr lang="vi-VN" sz="2800" dirty="0">
                <a:latin typeface="+mj-lt"/>
              </a:rPr>
              <a:t>A. Thắt ống dẫn tinh			B. Đặt dụng cụ tử cung</a:t>
            </a:r>
            <a:endParaRPr lang="en-US" sz="2800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   </a:t>
            </a:r>
            <a:r>
              <a:rPr lang="vi-VN" sz="2800" dirty="0">
                <a:latin typeface="+mj-lt"/>
              </a:rPr>
              <a:t>C. Giữ gìn vệ sinh thân thể		D. Quan hệ tình dục an toàn</a:t>
            </a:r>
            <a:endParaRPr lang="en-US" sz="28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3014838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Snip Diagonal Corner Rectangle 1"/>
          <p:cNvSpPr/>
          <p:nvPr/>
        </p:nvSpPr>
        <p:spPr>
          <a:xfrm>
            <a:off x="0" y="0"/>
            <a:ext cx="12192000" cy="2710149"/>
          </a:xfrm>
          <a:prstGeom prst="snip2Diag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vi-VN" sz="2800" b="1" i="1" dirty="0">
                <a:latin typeface="+mj-lt"/>
              </a:rPr>
              <a:t>Câu 5.</a:t>
            </a:r>
            <a:r>
              <a:rPr lang="vi-VN" sz="2800" i="1" dirty="0">
                <a:latin typeface="+mj-lt"/>
              </a:rPr>
              <a:t> Chọn từ thích hợp để điền vào chỗ chấm trong câu sau : Bệnh giang mai do một loại … gây ra.</a:t>
            </a:r>
            <a:endParaRPr lang="en-US" sz="2800" i="1" dirty="0">
              <a:latin typeface="+mj-lt"/>
            </a:endParaRPr>
          </a:p>
          <a:p>
            <a:r>
              <a:rPr lang="en-US" sz="2800" dirty="0">
                <a:latin typeface="+mj-lt"/>
              </a:rPr>
              <a:t>           </a:t>
            </a:r>
            <a:r>
              <a:rPr lang="vi-VN" sz="2800" dirty="0">
                <a:latin typeface="+mj-lt"/>
              </a:rPr>
              <a:t>A. phẩy khuẩn      </a:t>
            </a:r>
            <a:r>
              <a:rPr lang="en-US" sz="2800" dirty="0">
                <a:latin typeface="+mj-lt"/>
              </a:rPr>
              <a:t>   </a:t>
            </a:r>
            <a:r>
              <a:rPr lang="vi-VN" sz="2800" dirty="0">
                <a:latin typeface="+mj-lt"/>
              </a:rPr>
              <a:t>B. cầu khuẩ</a:t>
            </a:r>
            <a:r>
              <a:rPr lang="en-US" sz="2800" dirty="0">
                <a:latin typeface="+mj-lt"/>
              </a:rPr>
              <a:t>n         </a:t>
            </a:r>
            <a:r>
              <a:rPr lang="vi-VN" sz="2800" dirty="0">
                <a:latin typeface="+mj-lt"/>
              </a:rPr>
              <a:t>C. virut      </a:t>
            </a:r>
            <a:r>
              <a:rPr lang="en-US" sz="2800" dirty="0">
                <a:latin typeface="+mj-lt"/>
              </a:rPr>
              <a:t>       </a:t>
            </a:r>
            <a:r>
              <a:rPr lang="vi-VN" sz="2800" dirty="0">
                <a:latin typeface="+mj-lt"/>
              </a:rPr>
              <a:t>D. xoắn khuẩn</a:t>
            </a:r>
            <a:endParaRPr lang="en-US" sz="2800" dirty="0">
              <a:latin typeface="+mj-lt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2258457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1546034" y="4651872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  <p:sp>
        <p:nvSpPr>
          <p:cNvPr id="12" name="Rounded Rectangle 11"/>
          <p:cNvSpPr/>
          <p:nvPr/>
        </p:nvSpPr>
        <p:spPr>
          <a:xfrm>
            <a:off x="6604611" y="3305060"/>
            <a:ext cx="2853369" cy="859316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13" name="Rounded Rectangle 12"/>
          <p:cNvSpPr/>
          <p:nvPr/>
        </p:nvSpPr>
        <p:spPr>
          <a:xfrm>
            <a:off x="5945436" y="4711547"/>
            <a:ext cx="2853369" cy="859316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</a:p>
        </p:txBody>
      </p:sp>
    </p:spTree>
    <p:extLst>
      <p:ext uri="{BB962C8B-B14F-4D97-AF65-F5344CB8AC3E}">
        <p14:creationId xmlns:p14="http://schemas.microsoft.com/office/powerpoint/2010/main" val="1544610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83084" cy="3854527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271335" y="5458725"/>
            <a:ext cx="1129178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41: </a:t>
            </a:r>
            <a:r>
              <a:rPr lang="vi-VN" sz="28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Môi trường và các nhân tố sinh thái</a:t>
            </a:r>
            <a:endParaRPr lang="en-US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580483" y="4483865"/>
            <a:ext cx="76663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40</a:t>
            </a:r>
          </a:p>
        </p:txBody>
      </p:sp>
    </p:spTree>
    <p:extLst>
      <p:ext uri="{BB962C8B-B14F-4D97-AF65-F5344CB8AC3E}">
        <p14:creationId xmlns:p14="http://schemas.microsoft.com/office/powerpoint/2010/main" val="2816192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0" y="0"/>
            <a:ext cx="12192000" cy="694063"/>
          </a:xfrm>
          <a:prstGeom prst="roundRect">
            <a:avLst>
              <a:gd name="adj" fmla="val 0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I.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Hệ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3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291376" y="1080612"/>
            <a:ext cx="11677880" cy="31085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>
            <a:lvl1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2800" b="0" i="0" u="none" strike="noStrike" cap="none" normalizeH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SGK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40.1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40.2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rình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chức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2800" b="0" i="0" u="none" strike="noStrike" cap="none" normalizeH="0" baseline="0" dirty="0" err="1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1,3: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kumimoji="0" lang="en-US" sz="2800" b="0" i="0" u="none" strike="noStrike" cap="none" normalizeH="0" baseline="0" dirty="0">
                <a:ln>
                  <a:noFill/>
                </a:ln>
                <a:solidFill>
                  <a:srgbClr val="333333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2,4: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hiểu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2800" dirty="0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333333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2800" dirty="0">
              <a:solidFill>
                <a:srgbClr val="333333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br>
              <a:rPr kumimoji="0" lang="en-US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kumimoji="0" lang="en-US" sz="2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1376" y="3415226"/>
            <a:ext cx="11551757" cy="2776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5047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8031296" cy="3393195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4405" y="330507"/>
            <a:ext cx="7315199" cy="286438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nam</a:t>
            </a:r>
            <a:endParaRPr lang="en-US" sz="3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chứa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tới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túi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Dương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liệt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3150824" y="3525399"/>
            <a:ext cx="9041177" cy="3332600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r>
              <a:rPr lang="en-US" sz="36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nữ</a:t>
            </a:r>
            <a:endParaRPr lang="en-US" sz="3600" b="1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Gồm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phễu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nuôi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dưỡng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đạo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Tuyến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tiền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nhờn</a:t>
            </a:r>
            <a:endParaRPr lang="en-US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911917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425" y="2599980"/>
            <a:ext cx="5882112" cy="376822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1696598" y="0"/>
            <a:ext cx="8747392" cy="3855904"/>
          </a:xfrm>
          <a:prstGeom prst="ellips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video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định</a:t>
            </a:r>
            <a:r>
              <a:rPr lang="en-US" sz="28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diễn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  <a:p>
            <a:pPr algn="just"/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kiện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r>
              <a:rPr lang="en-US" sz="2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0601698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OKI- Em bé được sinh ra như thế nào- Kỹ năng sống tiểu học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17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56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1211855" y="1112703"/>
            <a:ext cx="11182120" cy="36256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II.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thai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Là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kết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giữa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hợp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trùng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gặp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nhau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1/3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ống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phía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ngoài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>
              <a:lnSpc>
                <a:spcPct val="120000"/>
              </a:lnSpc>
              <a:spcAft>
                <a:spcPts val="0"/>
              </a:spcAft>
            </a:pP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thai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bám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tiếp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tục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phát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triển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thai.</a:t>
            </a:r>
            <a:endParaRPr lang="en-US" sz="28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+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Điều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kiện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: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trứng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được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thụ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tinh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phải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bám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thành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ea typeface="SimSun" panose="02010600030101010101" pitchFamily="2" charset="-122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ea typeface="SimSun" panose="02010600030101010101" pitchFamily="2" charset="-122"/>
              </a:rPr>
              <a:t>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25971700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Callout 6"/>
          <p:cNvSpPr/>
          <p:nvPr/>
        </p:nvSpPr>
        <p:spPr>
          <a:xfrm>
            <a:off x="6632154" y="627961"/>
            <a:ext cx="5144877" cy="4726237"/>
          </a:xfrm>
          <a:prstGeom prst="cloudCallout">
            <a:avLst>
              <a:gd name="adj1" fmla="val -84325"/>
              <a:gd name="adj2" fmla="val 66967"/>
            </a:avLst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625" y="0"/>
            <a:ext cx="6224529" cy="6363016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370284" y="1432193"/>
            <a:ext cx="3249976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Dựa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thông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tin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mô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niêm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Theo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này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22661429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9" y="-297"/>
            <a:ext cx="12193057" cy="685859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6672" y="569702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III.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biện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pháp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tránh</a:t>
            </a:r>
            <a:r>
              <a:rPr 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thai</a:t>
            </a:r>
            <a:endParaRPr lang="en-US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tượng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trứng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thụ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viêm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bong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ngoài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dịch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nhầy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xảy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nguyệt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dấu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dậy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gái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3532954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263</TotalTime>
  <Words>1329</Words>
  <Application>Microsoft Office PowerPoint</Application>
  <PresentationFormat>Widescreen</PresentationFormat>
  <Paragraphs>136</Paragraphs>
  <Slides>22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7" baseType="lpstr">
      <vt:lpstr>Arial</vt:lpstr>
      <vt:lpstr>Calibri</vt:lpstr>
      <vt:lpstr>Calibri Light</vt:lpstr>
      <vt:lpstr>Times New Roman</vt:lpstr>
      <vt:lpstr>Office Theme</vt:lpstr>
      <vt:lpstr>PowerPoint Presentation</vt:lpstr>
      <vt:lpstr>BÀI 40: SINH SẢN Ở NGƯỜI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cp:lastModifiedBy>PC</cp:lastModifiedBy>
  <cp:revision>1</cp:revision>
  <dcterms:created xsi:type="dcterms:W3CDTF">2023-06-11T14:55:26Z</dcterms:created>
  <dcterms:modified xsi:type="dcterms:W3CDTF">2025-02-13T03:45:38Z</dcterms:modified>
</cp:coreProperties>
</file>