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40"/>
  </p:notesMasterIdLst>
  <p:sldIdLst>
    <p:sldId id="334" r:id="rId2"/>
    <p:sldId id="341" r:id="rId3"/>
    <p:sldId id="257" r:id="rId4"/>
    <p:sldId id="329" r:id="rId5"/>
    <p:sldId id="333" r:id="rId6"/>
    <p:sldId id="301" r:id="rId7"/>
    <p:sldId id="306" r:id="rId8"/>
    <p:sldId id="307" r:id="rId9"/>
    <p:sldId id="280" r:id="rId10"/>
    <p:sldId id="283" r:id="rId11"/>
    <p:sldId id="285" r:id="rId12"/>
    <p:sldId id="286" r:id="rId13"/>
    <p:sldId id="303" r:id="rId14"/>
    <p:sldId id="304" r:id="rId15"/>
    <p:sldId id="308" r:id="rId16"/>
    <p:sldId id="309" r:id="rId17"/>
    <p:sldId id="311" r:id="rId18"/>
    <p:sldId id="312" r:id="rId19"/>
    <p:sldId id="310" r:id="rId20"/>
    <p:sldId id="313" r:id="rId21"/>
    <p:sldId id="314" r:id="rId22"/>
    <p:sldId id="315" r:id="rId23"/>
    <p:sldId id="316" r:id="rId24"/>
    <p:sldId id="335" r:id="rId25"/>
    <p:sldId id="336" r:id="rId26"/>
    <p:sldId id="337" r:id="rId27"/>
    <p:sldId id="317" r:id="rId28"/>
    <p:sldId id="318" r:id="rId29"/>
    <p:sldId id="342" r:id="rId30"/>
    <p:sldId id="340" r:id="rId31"/>
    <p:sldId id="319" r:id="rId32"/>
    <p:sldId id="326" r:id="rId33"/>
    <p:sldId id="327" r:id="rId34"/>
    <p:sldId id="320" r:id="rId35"/>
    <p:sldId id="267" r:id="rId36"/>
    <p:sldId id="321" r:id="rId37"/>
    <p:sldId id="331" r:id="rId38"/>
    <p:sldId id="332"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A3726"/>
    <a:srgbClr val="7B5A45"/>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8" d="100"/>
          <a:sy n="58" d="100"/>
        </p:scale>
        <p:origin x="96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A8AA71-DF7D-4691-9161-173799ABCB0B}" type="datetimeFigureOut">
              <a:rPr lang="en-US" smtClean="0"/>
              <a:t>9/18/2024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8F3CE7-4DD4-40E8-AB34-FEFE01677CA1}" type="slidenum">
              <a:rPr lang="en-US" smtClean="0"/>
              <a:t>‹#›</a:t>
            </a:fld>
            <a:endParaRPr lang="en-US"/>
          </a:p>
        </p:txBody>
      </p:sp>
    </p:spTree>
    <p:extLst>
      <p:ext uri="{BB962C8B-B14F-4D97-AF65-F5344CB8AC3E}">
        <p14:creationId xmlns:p14="http://schemas.microsoft.com/office/powerpoint/2010/main" val="34393084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8F3CE7-4DD4-40E8-AB34-FEFE01677CA1}" type="slidenum">
              <a:rPr lang="en-US" smtClean="0"/>
              <a:t>6</a:t>
            </a:fld>
            <a:endParaRPr lang="en-US"/>
          </a:p>
        </p:txBody>
      </p:sp>
    </p:spTree>
    <p:extLst>
      <p:ext uri="{BB962C8B-B14F-4D97-AF65-F5344CB8AC3E}">
        <p14:creationId xmlns:p14="http://schemas.microsoft.com/office/powerpoint/2010/main" val="14305331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8F3CE7-4DD4-40E8-AB34-FEFE01677CA1}" type="slidenum">
              <a:rPr lang="en-US" smtClean="0"/>
              <a:t>20</a:t>
            </a:fld>
            <a:endParaRPr lang="en-US"/>
          </a:p>
        </p:txBody>
      </p:sp>
    </p:spTree>
    <p:extLst>
      <p:ext uri="{BB962C8B-B14F-4D97-AF65-F5344CB8AC3E}">
        <p14:creationId xmlns:p14="http://schemas.microsoft.com/office/powerpoint/2010/main" val="2047836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8F3CE7-4DD4-40E8-AB34-FEFE01677CA1}" type="slidenum">
              <a:rPr lang="en-US" smtClean="0"/>
              <a:t>21</a:t>
            </a:fld>
            <a:endParaRPr lang="en-US"/>
          </a:p>
        </p:txBody>
      </p:sp>
    </p:spTree>
    <p:extLst>
      <p:ext uri="{BB962C8B-B14F-4D97-AF65-F5344CB8AC3E}">
        <p14:creationId xmlns:p14="http://schemas.microsoft.com/office/powerpoint/2010/main" val="13694629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8F3CE7-4DD4-40E8-AB34-FEFE01677CA1}" type="slidenum">
              <a:rPr lang="en-US" smtClean="0"/>
              <a:t>22</a:t>
            </a:fld>
            <a:endParaRPr lang="en-US"/>
          </a:p>
        </p:txBody>
      </p:sp>
    </p:spTree>
    <p:extLst>
      <p:ext uri="{BB962C8B-B14F-4D97-AF65-F5344CB8AC3E}">
        <p14:creationId xmlns:p14="http://schemas.microsoft.com/office/powerpoint/2010/main" val="35093740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8F3CE7-4DD4-40E8-AB34-FEFE01677CA1}" type="slidenum">
              <a:rPr lang="en-US" smtClean="0"/>
              <a:t>23</a:t>
            </a:fld>
            <a:endParaRPr lang="en-US"/>
          </a:p>
        </p:txBody>
      </p:sp>
    </p:spTree>
    <p:extLst>
      <p:ext uri="{BB962C8B-B14F-4D97-AF65-F5344CB8AC3E}">
        <p14:creationId xmlns:p14="http://schemas.microsoft.com/office/powerpoint/2010/main" val="2753260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8F3CE7-4DD4-40E8-AB34-FEFE01677CA1}" type="slidenum">
              <a:rPr lang="en-US" smtClean="0"/>
              <a:t>24</a:t>
            </a:fld>
            <a:endParaRPr lang="en-US"/>
          </a:p>
        </p:txBody>
      </p:sp>
    </p:spTree>
    <p:extLst>
      <p:ext uri="{BB962C8B-B14F-4D97-AF65-F5344CB8AC3E}">
        <p14:creationId xmlns:p14="http://schemas.microsoft.com/office/powerpoint/2010/main" val="31644844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8F3CE7-4DD4-40E8-AB34-FEFE01677CA1}" type="slidenum">
              <a:rPr lang="en-US" smtClean="0"/>
              <a:t>27</a:t>
            </a:fld>
            <a:endParaRPr lang="en-US"/>
          </a:p>
        </p:txBody>
      </p:sp>
    </p:spTree>
    <p:extLst>
      <p:ext uri="{BB962C8B-B14F-4D97-AF65-F5344CB8AC3E}">
        <p14:creationId xmlns:p14="http://schemas.microsoft.com/office/powerpoint/2010/main" val="18781095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8F3CE7-4DD4-40E8-AB34-FEFE01677CA1}" type="slidenum">
              <a:rPr lang="en-US" smtClean="0"/>
              <a:t>28</a:t>
            </a:fld>
            <a:endParaRPr lang="en-US"/>
          </a:p>
        </p:txBody>
      </p:sp>
    </p:spTree>
    <p:extLst>
      <p:ext uri="{BB962C8B-B14F-4D97-AF65-F5344CB8AC3E}">
        <p14:creationId xmlns:p14="http://schemas.microsoft.com/office/powerpoint/2010/main" val="3309232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8F3CE7-4DD4-40E8-AB34-FEFE01677CA1}" type="slidenum">
              <a:rPr lang="en-US" smtClean="0"/>
              <a:t>30</a:t>
            </a:fld>
            <a:endParaRPr lang="en-US"/>
          </a:p>
        </p:txBody>
      </p:sp>
    </p:spTree>
    <p:extLst>
      <p:ext uri="{BB962C8B-B14F-4D97-AF65-F5344CB8AC3E}">
        <p14:creationId xmlns:p14="http://schemas.microsoft.com/office/powerpoint/2010/main" val="11177706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8F3CE7-4DD4-40E8-AB34-FEFE01677CA1}" type="slidenum">
              <a:rPr lang="en-US" smtClean="0"/>
              <a:t>31</a:t>
            </a:fld>
            <a:endParaRPr lang="en-US"/>
          </a:p>
        </p:txBody>
      </p:sp>
    </p:spTree>
    <p:extLst>
      <p:ext uri="{BB962C8B-B14F-4D97-AF65-F5344CB8AC3E}">
        <p14:creationId xmlns:p14="http://schemas.microsoft.com/office/powerpoint/2010/main" val="17455523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8F3CE7-4DD4-40E8-AB34-FEFE01677CA1}" type="slidenum">
              <a:rPr lang="en-US" smtClean="0"/>
              <a:t>34</a:t>
            </a:fld>
            <a:endParaRPr lang="en-US"/>
          </a:p>
        </p:txBody>
      </p:sp>
    </p:spTree>
    <p:extLst>
      <p:ext uri="{BB962C8B-B14F-4D97-AF65-F5344CB8AC3E}">
        <p14:creationId xmlns:p14="http://schemas.microsoft.com/office/powerpoint/2010/main" val="29411192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8F3CE7-4DD4-40E8-AB34-FEFE01677CA1}" type="slidenum">
              <a:rPr lang="en-US" smtClean="0"/>
              <a:t>8</a:t>
            </a:fld>
            <a:endParaRPr lang="en-US"/>
          </a:p>
        </p:txBody>
      </p:sp>
    </p:spTree>
    <p:extLst>
      <p:ext uri="{BB962C8B-B14F-4D97-AF65-F5344CB8AC3E}">
        <p14:creationId xmlns:p14="http://schemas.microsoft.com/office/powerpoint/2010/main" val="28360155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8F3CE7-4DD4-40E8-AB34-FEFE01677CA1}" type="slidenum">
              <a:rPr lang="en-US" smtClean="0"/>
              <a:t>36</a:t>
            </a:fld>
            <a:endParaRPr lang="en-US"/>
          </a:p>
        </p:txBody>
      </p:sp>
    </p:spTree>
    <p:extLst>
      <p:ext uri="{BB962C8B-B14F-4D97-AF65-F5344CB8AC3E}">
        <p14:creationId xmlns:p14="http://schemas.microsoft.com/office/powerpoint/2010/main" val="3040937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8F3CE7-4DD4-40E8-AB34-FEFE01677CA1}" type="slidenum">
              <a:rPr lang="en-US" smtClean="0"/>
              <a:t>13</a:t>
            </a:fld>
            <a:endParaRPr lang="en-US"/>
          </a:p>
        </p:txBody>
      </p:sp>
    </p:spTree>
    <p:extLst>
      <p:ext uri="{BB962C8B-B14F-4D97-AF65-F5344CB8AC3E}">
        <p14:creationId xmlns:p14="http://schemas.microsoft.com/office/powerpoint/2010/main" val="2765580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8F3CE7-4DD4-40E8-AB34-FEFE01677CA1}" type="slidenum">
              <a:rPr lang="en-US" smtClean="0"/>
              <a:t>14</a:t>
            </a:fld>
            <a:endParaRPr lang="en-US"/>
          </a:p>
        </p:txBody>
      </p:sp>
    </p:spTree>
    <p:extLst>
      <p:ext uri="{BB962C8B-B14F-4D97-AF65-F5344CB8AC3E}">
        <p14:creationId xmlns:p14="http://schemas.microsoft.com/office/powerpoint/2010/main" val="36947152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8F3CE7-4DD4-40E8-AB34-FEFE01677CA1}" type="slidenum">
              <a:rPr lang="en-US" smtClean="0"/>
              <a:t>15</a:t>
            </a:fld>
            <a:endParaRPr lang="en-US"/>
          </a:p>
        </p:txBody>
      </p:sp>
    </p:spTree>
    <p:extLst>
      <p:ext uri="{BB962C8B-B14F-4D97-AF65-F5344CB8AC3E}">
        <p14:creationId xmlns:p14="http://schemas.microsoft.com/office/powerpoint/2010/main" val="8411315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8F3CE7-4DD4-40E8-AB34-FEFE01677CA1}" type="slidenum">
              <a:rPr lang="en-US" smtClean="0"/>
              <a:t>16</a:t>
            </a:fld>
            <a:endParaRPr lang="en-US"/>
          </a:p>
        </p:txBody>
      </p:sp>
    </p:spTree>
    <p:extLst>
      <p:ext uri="{BB962C8B-B14F-4D97-AF65-F5344CB8AC3E}">
        <p14:creationId xmlns:p14="http://schemas.microsoft.com/office/powerpoint/2010/main" val="42047400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8F3CE7-4DD4-40E8-AB34-FEFE01677CA1}" type="slidenum">
              <a:rPr lang="en-US" smtClean="0"/>
              <a:t>17</a:t>
            </a:fld>
            <a:endParaRPr lang="en-US"/>
          </a:p>
        </p:txBody>
      </p:sp>
    </p:spTree>
    <p:extLst>
      <p:ext uri="{BB962C8B-B14F-4D97-AF65-F5344CB8AC3E}">
        <p14:creationId xmlns:p14="http://schemas.microsoft.com/office/powerpoint/2010/main" val="23936212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8F3CE7-4DD4-40E8-AB34-FEFE01677CA1}" type="slidenum">
              <a:rPr lang="en-US" smtClean="0"/>
              <a:t>18</a:t>
            </a:fld>
            <a:endParaRPr lang="en-US"/>
          </a:p>
        </p:txBody>
      </p:sp>
    </p:spTree>
    <p:extLst>
      <p:ext uri="{BB962C8B-B14F-4D97-AF65-F5344CB8AC3E}">
        <p14:creationId xmlns:p14="http://schemas.microsoft.com/office/powerpoint/2010/main" val="36800841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8F3CE7-4DD4-40E8-AB34-FEFE01677CA1}" type="slidenum">
              <a:rPr lang="en-US" smtClean="0"/>
              <a:t>19</a:t>
            </a:fld>
            <a:endParaRPr lang="en-US"/>
          </a:p>
        </p:txBody>
      </p:sp>
    </p:spTree>
    <p:extLst>
      <p:ext uri="{BB962C8B-B14F-4D97-AF65-F5344CB8AC3E}">
        <p14:creationId xmlns:p14="http://schemas.microsoft.com/office/powerpoint/2010/main" val="8896882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DFE25261-8885-4B8D-AA2F-9906CDCF8A76}" type="datetimeFigureOut">
              <a:rPr lang="en-US" smtClean="0"/>
              <a:t>9/18/2024</a:t>
            </a:fld>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fld id="{C7296E98-1EC5-4601-924E-1C1D03B72705}" type="slidenum">
              <a:rPr lang="en-US" smtClean="0"/>
              <a:t>‹#›</a:t>
            </a:fld>
            <a:endParaRPr 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393226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DFE25261-8885-4B8D-AA2F-9906CDCF8A76}" type="datetimeFigureOut">
              <a:rPr lang="en-US" smtClean="0"/>
              <a:t>9/18/2024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296E98-1EC5-4601-924E-1C1D03B72705}" type="slidenum">
              <a:rPr lang="en-US" smtClean="0"/>
              <a:t>‹#›</a:t>
            </a:fld>
            <a:endParaRPr lang="en-US"/>
          </a:p>
        </p:txBody>
      </p:sp>
    </p:spTree>
    <p:extLst>
      <p:ext uri="{BB962C8B-B14F-4D97-AF65-F5344CB8AC3E}">
        <p14:creationId xmlns:p14="http://schemas.microsoft.com/office/powerpoint/2010/main" val="22190037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FE25261-8885-4B8D-AA2F-9906CDCF8A76}" type="datetimeFigureOut">
              <a:rPr lang="en-US" smtClean="0"/>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296E98-1EC5-4601-924E-1C1D03B72705}" type="slidenum">
              <a:rPr lang="en-US" smtClean="0"/>
              <a:t>‹#›</a:t>
            </a:fld>
            <a:endParaRPr 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191061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FE25261-8885-4B8D-AA2F-9906CDCF8A76}" type="datetimeFigureOut">
              <a:rPr lang="en-US" smtClean="0"/>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296E98-1EC5-4601-924E-1C1D03B72705}" type="slidenum">
              <a:rPr lang="en-US" smtClean="0"/>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630089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FE25261-8885-4B8D-AA2F-9906CDCF8A76}" type="datetimeFigureOut">
              <a:rPr lang="en-US" smtClean="0"/>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296E98-1EC5-4601-924E-1C1D03B72705}" type="slidenum">
              <a:rPr lang="en-US" smtClean="0"/>
              <a:t>‹#›</a:t>
            </a:fld>
            <a:endParaRPr lang="en-US"/>
          </a:p>
        </p:txBody>
      </p:sp>
    </p:spTree>
    <p:extLst>
      <p:ext uri="{BB962C8B-B14F-4D97-AF65-F5344CB8AC3E}">
        <p14:creationId xmlns:p14="http://schemas.microsoft.com/office/powerpoint/2010/main" val="42612839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FE25261-8885-4B8D-AA2F-9906CDCF8A76}" type="datetimeFigureOut">
              <a:rPr lang="en-US" smtClean="0"/>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296E98-1EC5-4601-924E-1C1D03B72705}" type="slidenum">
              <a:rPr lang="en-US" smtClean="0"/>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286129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FE25261-8885-4B8D-AA2F-9906CDCF8A76}" type="datetimeFigureOut">
              <a:rPr lang="en-US" smtClean="0"/>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296E98-1EC5-4601-924E-1C1D03B72705}" type="slidenum">
              <a:rPr lang="en-US" smtClean="0"/>
              <a:t>‹#›</a:t>
            </a:fld>
            <a:endParaRPr 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216687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FE25261-8885-4B8D-AA2F-9906CDCF8A76}" type="datetimeFigureOut">
              <a:rPr lang="en-US" smtClean="0"/>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296E98-1EC5-4601-924E-1C1D03B72705}"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985359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FE25261-8885-4B8D-AA2F-9906CDCF8A76}" type="datetimeFigureOut">
              <a:rPr lang="en-US" smtClean="0"/>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296E98-1EC5-4601-924E-1C1D03B72705}" type="slidenum">
              <a:rPr lang="en-US" smtClean="0"/>
              <a:t>‹#›</a:t>
            </a:fld>
            <a:endParaRPr 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895897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FE25261-8885-4B8D-AA2F-9906CDCF8A76}" type="datetimeFigureOut">
              <a:rPr lang="en-US" smtClean="0"/>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296E98-1EC5-4601-924E-1C1D03B72705}" type="slidenum">
              <a:rPr lang="en-US" smtClean="0"/>
              <a:t>‹#›</a:t>
            </a:fld>
            <a:endParaRPr lang="en-US"/>
          </a:p>
        </p:txBody>
      </p:sp>
    </p:spTree>
    <p:extLst>
      <p:ext uri="{BB962C8B-B14F-4D97-AF65-F5344CB8AC3E}">
        <p14:creationId xmlns:p14="http://schemas.microsoft.com/office/powerpoint/2010/main" val="16967314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FE25261-8885-4B8D-AA2F-9906CDCF8A76}" type="datetimeFigureOut">
              <a:rPr lang="en-US" smtClean="0"/>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296E98-1EC5-4601-924E-1C1D03B72705}" type="slidenum">
              <a:rPr lang="en-US" smtClean="0"/>
              <a:t>‹#›</a:t>
            </a:fld>
            <a:endParaRPr 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61883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FE25261-8885-4B8D-AA2F-9906CDCF8A76}" type="datetimeFigureOut">
              <a:rPr lang="en-US" smtClean="0"/>
              <a:t>9/18/2024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296E98-1EC5-4601-924E-1C1D03B72705}" type="slidenum">
              <a:rPr lang="en-US" smtClean="0"/>
              <a:t>‹#›</a:t>
            </a:fld>
            <a:endParaRPr lang="en-US"/>
          </a:p>
        </p:txBody>
      </p:sp>
    </p:spTree>
    <p:extLst>
      <p:ext uri="{BB962C8B-B14F-4D97-AF65-F5344CB8AC3E}">
        <p14:creationId xmlns:p14="http://schemas.microsoft.com/office/powerpoint/2010/main" val="2655970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FE25261-8885-4B8D-AA2F-9906CDCF8A76}" type="datetimeFigureOut">
              <a:rPr lang="en-US" smtClean="0"/>
              <a:t>9/18/2024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7296E98-1EC5-4601-924E-1C1D03B72705}" type="slidenum">
              <a:rPr lang="en-US" smtClean="0"/>
              <a:t>‹#›</a:t>
            </a:fld>
            <a:endParaRPr 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65480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FE25261-8885-4B8D-AA2F-9906CDCF8A76}" type="datetimeFigureOut">
              <a:rPr lang="en-US" smtClean="0"/>
              <a:t>9/18/2024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7296E98-1EC5-4601-924E-1C1D03B72705}"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412821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E25261-8885-4B8D-AA2F-9906CDCF8A76}" type="datetimeFigureOut">
              <a:rPr lang="en-US" smtClean="0"/>
              <a:t>9/18/2024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7296E98-1EC5-4601-924E-1C1D03B72705}" type="slidenum">
              <a:rPr lang="en-US" smtClean="0"/>
              <a:t>‹#›</a:t>
            </a:fld>
            <a:endParaRPr lang="en-US"/>
          </a:p>
        </p:txBody>
      </p:sp>
    </p:spTree>
    <p:extLst>
      <p:ext uri="{BB962C8B-B14F-4D97-AF65-F5344CB8AC3E}">
        <p14:creationId xmlns:p14="http://schemas.microsoft.com/office/powerpoint/2010/main" val="29560525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DFE25261-8885-4B8D-AA2F-9906CDCF8A76}" type="datetimeFigureOut">
              <a:rPr lang="en-US" smtClean="0"/>
              <a:t>9/18/2024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296E98-1EC5-4601-924E-1C1D03B72705}" type="slidenum">
              <a:rPr lang="en-US" smtClean="0"/>
              <a:t>‹#›</a:t>
            </a:fld>
            <a:endParaRPr 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590713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DFE25261-8885-4B8D-AA2F-9906CDCF8A76}" type="datetimeFigureOut">
              <a:rPr lang="en-US" smtClean="0"/>
              <a:t>9/18/2024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296E98-1EC5-4601-924E-1C1D03B72705}" type="slidenum">
              <a:rPr lang="en-US" smtClean="0"/>
              <a:t>‹#›</a:t>
            </a:fld>
            <a:endParaRPr lang="en-US"/>
          </a:p>
        </p:txBody>
      </p:sp>
    </p:spTree>
    <p:extLst>
      <p:ext uri="{BB962C8B-B14F-4D97-AF65-F5344CB8AC3E}">
        <p14:creationId xmlns:p14="http://schemas.microsoft.com/office/powerpoint/2010/main" val="17814567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B050"/>
            </a:gs>
            <a:gs pos="55000">
              <a:schemeClr val="accent2">
                <a:lumMod val="75000"/>
              </a:schemeClr>
            </a:gs>
            <a:gs pos="100000">
              <a:srgbClr val="92D050"/>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FE25261-8885-4B8D-AA2F-9906CDCF8A76}" type="datetimeFigureOut">
              <a:rPr lang="en-US" smtClean="0"/>
              <a:t>9/18/2024</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C7296E98-1EC5-4601-924E-1C1D03B72705}" type="slidenum">
              <a:rPr lang="en-US" smtClean="0"/>
              <a:t>‹#›</a:t>
            </a:fld>
            <a:endParaRPr lang="en-US"/>
          </a:p>
        </p:txBody>
      </p:sp>
    </p:spTree>
    <p:extLst>
      <p:ext uri="{BB962C8B-B14F-4D97-AF65-F5344CB8AC3E}">
        <p14:creationId xmlns:p14="http://schemas.microsoft.com/office/powerpoint/2010/main" val="72871673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5.wdp"/></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6.wdp"/></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7.wdp"/></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8.wdp"/></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07/relationships/hdphoto" Target="../media/hdphoto9.wdp"/></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11.wdp"/><Relationship Id="rId5" Type="http://schemas.openxmlformats.org/officeDocument/2006/relationships/image" Target="../media/image26.png"/><Relationship Id="rId4" Type="http://schemas.microsoft.com/office/2007/relationships/hdphoto" Target="../media/hdphoto10.wdp"/></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E:\ANH%20HANG%20TOAN\KHTN%206,7,8,9\KHTN%208%202023%20-2024\SO&#7840;N%20B&#192;I%2030.%20KQ%20C&#416;%20TH&#7874;%20NG&#431;&#7900;I\Ch&#226;n%20tay%20tai%20m&#7855;t%20mi&#7879;ng.mp4" TargetMode="External"/><Relationship Id="rId1" Type="http://schemas.microsoft.com/office/2007/relationships/media" Target="file:///E:\ANH%20HANG%20TOAN\KHTN%206,7,8,9\KHTN%208%202023%20-2024\SO&#7840;N%20B&#192;I%2030.%20KQ%20C&#416;%20TH&#7874;%20NG&#431;&#7900;I\Ch&#226;n%20tay%20tai%20m&#7855;t%20mi&#7879;ng.mp4" TargetMode="Externa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B&#192;I%202%20SINH%208%20M&#7896;T%20S&#7888;%20C&#416;%20QUAN%20TRONG%20C&#416;%20TH&#7874;.webm" TargetMode="Externa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hyperlink" Target="B&#192;I%202%20SINH%208%20M&#7896;T%20S&#7888;%20C&#416;%20QUAN%20TRONG%20C&#416;%20TH&#7874;.webm" TargetMode="External"/><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hyperlink" Target="B&#192;I%202%20SINH%208%20M&#7896;T%20S&#7888;%20C&#416;%20QUAN%20TRONG%20C&#416;%20TH&#7874;.webm" TargetMode="External"/><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08C1F04-872C-4C3C-B351-9AC2595046C6}"/>
              </a:ext>
            </a:extLst>
          </p:cNvPr>
          <p:cNvPicPr/>
          <p:nvPr/>
        </p:nvPicPr>
        <p:blipFill>
          <a:blip r:embed="rId2"/>
          <a:stretch>
            <a:fillRect/>
          </a:stretch>
        </p:blipFill>
        <p:spPr>
          <a:xfrm>
            <a:off x="429492" y="471055"/>
            <a:ext cx="11277600" cy="5817204"/>
          </a:xfrm>
          <a:prstGeom prst="rect">
            <a:avLst/>
          </a:prstGeom>
        </p:spPr>
      </p:pic>
      <p:sp>
        <p:nvSpPr>
          <p:cNvPr id="14" name="Title 1"/>
          <p:cNvSpPr txBox="1">
            <a:spLocks/>
          </p:cNvSpPr>
          <p:nvPr/>
        </p:nvSpPr>
        <p:spPr>
          <a:xfrm rot="21341482">
            <a:off x="1085876" y="1114251"/>
            <a:ext cx="5908108" cy="2175163"/>
          </a:xfrm>
          <a:prstGeom prst="rect">
            <a:avLst/>
          </a:prstGeom>
          <a:solidFill>
            <a:schemeClr val="tx1"/>
          </a:solidFill>
          <a:effectLst/>
        </p:spPr>
        <p:txBody>
          <a:bodyPr vert="horz" lIns="91440" tIns="45720" rIns="91440" bIns="45720" rtlCol="0" anchor="b">
            <a:normAutofit fontScale="90000" lnSpcReduction="10000"/>
          </a:bodyPr>
          <a:lstStyle>
            <a:lvl1pPr algn="ctr" defTabSz="457200" rtl="0" eaLnBrk="1" latinLnBrk="0" hangingPunct="1">
              <a:spcBef>
                <a:spcPct val="0"/>
              </a:spcBef>
              <a:buNone/>
              <a:defRPr sz="5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solidFill>
                  <a:schemeClr val="bg1"/>
                </a:solidFill>
              </a:rPr>
              <a:t>BÀI 30 </a:t>
            </a:r>
          </a:p>
          <a:p>
            <a:r>
              <a:rPr lang="en-US" b="1" dirty="0">
                <a:solidFill>
                  <a:schemeClr val="bg1"/>
                </a:solidFill>
              </a:rPr>
              <a:t>KHÁI QUÁT </a:t>
            </a:r>
          </a:p>
          <a:p>
            <a:r>
              <a:rPr lang="en-US" b="1" dirty="0">
                <a:solidFill>
                  <a:schemeClr val="bg1"/>
                </a:solidFill>
              </a:rPr>
              <a:t>VỀ CƠ THỂ NGƯỜI</a:t>
            </a:r>
          </a:p>
        </p:txBody>
      </p:sp>
      <p:sp>
        <p:nvSpPr>
          <p:cNvPr id="5" name="Title 1"/>
          <p:cNvSpPr txBox="1">
            <a:spLocks/>
          </p:cNvSpPr>
          <p:nvPr/>
        </p:nvSpPr>
        <p:spPr>
          <a:xfrm>
            <a:off x="0" y="1"/>
            <a:ext cx="12192000" cy="471054"/>
          </a:xfrm>
          <a:prstGeom prst="rect">
            <a:avLst/>
          </a:prstGeom>
          <a:gradFill flip="none" rotWithShape="1">
            <a:gsLst>
              <a:gs pos="0">
                <a:srgbClr val="00B050"/>
              </a:gs>
              <a:gs pos="55000">
                <a:schemeClr val="accent2">
                  <a:lumMod val="75000"/>
                </a:schemeClr>
              </a:gs>
              <a:gs pos="100000">
                <a:srgbClr val="92D050"/>
              </a:gs>
            </a:gsLst>
            <a:path path="circle">
              <a:fillToRect l="50000" t="50000" r="50000" b="50000"/>
            </a:path>
            <a:tileRect/>
          </a:gradFill>
          <a:effectLst/>
        </p:spPr>
        <p:txBody>
          <a:bodyPr vert="horz" lIns="91440" tIns="45720" rIns="91440" bIns="45720" rtlCol="0" anchor="ctr">
            <a:normAutofit fontScale="975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b="1" dirty="0">
                <a:solidFill>
                  <a:schemeClr val="bg1"/>
                </a:solidFill>
              </a:rPr>
              <a:t>KHOA HỌC TỰ NHIÊN 8 - KẾT NỐI TRI THỨC VỚI CUỘC SỐNG </a:t>
            </a:r>
          </a:p>
        </p:txBody>
      </p:sp>
    </p:spTree>
    <p:extLst>
      <p:ext uri="{BB962C8B-B14F-4D97-AF65-F5344CB8AC3E}">
        <p14:creationId xmlns:p14="http://schemas.microsoft.com/office/powerpoint/2010/main" val="10620529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Text Box 5"/>
          <p:cNvSpPr txBox="1">
            <a:spLocks noChangeArrowheads="1"/>
          </p:cNvSpPr>
          <p:nvPr/>
        </p:nvSpPr>
        <p:spPr bwMode="auto">
          <a:xfrm>
            <a:off x="5171208" y="-126433"/>
            <a:ext cx="2819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en-US" sz="3600" b="1" dirty="0" err="1">
                <a:solidFill>
                  <a:schemeClr val="bg1"/>
                </a:solidFill>
                <a:cs typeface="Times New Roman" panose="02020603050405020304" pitchFamily="18" charset="0"/>
              </a:rPr>
              <a:t>Khoang</a:t>
            </a:r>
            <a:r>
              <a:rPr lang="en-US" altLang="en-US" sz="3600" b="1" dirty="0">
                <a:solidFill>
                  <a:schemeClr val="bg1"/>
                </a:solidFill>
                <a:cs typeface="Times New Roman" panose="02020603050405020304" pitchFamily="18" charset="0"/>
              </a:rPr>
              <a:t> </a:t>
            </a:r>
            <a:r>
              <a:rPr lang="en-US" altLang="en-US" sz="3600" b="1" dirty="0" err="1">
                <a:solidFill>
                  <a:schemeClr val="bg1"/>
                </a:solidFill>
                <a:cs typeface="Times New Roman" panose="02020603050405020304" pitchFamily="18" charset="0"/>
              </a:rPr>
              <a:t>ngực</a:t>
            </a:r>
            <a:r>
              <a:rPr lang="en-US" altLang="en-US" sz="3600" b="1" dirty="0">
                <a:solidFill>
                  <a:schemeClr val="bg1"/>
                </a:solidFill>
                <a:cs typeface="Times New Roman" panose="02020603050405020304" pitchFamily="18" charset="0"/>
              </a:rPr>
              <a:t> </a:t>
            </a:r>
          </a:p>
        </p:txBody>
      </p:sp>
      <p:pic>
        <p:nvPicPr>
          <p:cNvPr id="8199" name="Picture 7" descr="Picture1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52463" y="4600141"/>
            <a:ext cx="960437" cy="1143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200" name="Text Box 8"/>
          <p:cNvSpPr txBox="1">
            <a:spLocks noChangeArrowheads="1"/>
          </p:cNvSpPr>
          <p:nvPr/>
        </p:nvSpPr>
        <p:spPr bwMode="auto">
          <a:xfrm>
            <a:off x="7079673" y="5748972"/>
            <a:ext cx="4821382" cy="523220"/>
          </a:xfrm>
          <a:prstGeom prst="rect">
            <a:avLst/>
          </a:prstGeom>
          <a:noFill/>
          <a:ln>
            <a:noFill/>
          </a:ln>
          <a:effec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defRPr/>
            </a:pPr>
            <a:r>
              <a:rPr lang="en-US" altLang="en-US" sz="2800" b="1" dirty="0" err="1">
                <a:latin typeface="Times New Roman" panose="02020603050405020304" pitchFamily="18" charset="0"/>
                <a:cs typeface="Times New Roman" panose="02020603050405020304" pitchFamily="18" charset="0"/>
              </a:rPr>
              <a:t>Khoang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ngực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có</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tim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và</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phổi</a:t>
            </a:r>
            <a:r>
              <a:rPr lang="en-US" altLang="en-US" sz="2800" b="1" dirty="0">
                <a:latin typeface="Times New Roman" panose="02020603050405020304" pitchFamily="18" charset="0"/>
                <a:cs typeface="Times New Roman" panose="02020603050405020304" pitchFamily="18" charset="0"/>
              </a:rPr>
              <a:t> </a:t>
            </a:r>
          </a:p>
        </p:txBody>
      </p:sp>
      <p:sp>
        <p:nvSpPr>
          <p:cNvPr id="8201" name="Text Box 9"/>
          <p:cNvSpPr txBox="1">
            <a:spLocks noChangeArrowheads="1"/>
          </p:cNvSpPr>
          <p:nvPr/>
        </p:nvSpPr>
        <p:spPr bwMode="auto">
          <a:xfrm>
            <a:off x="1597818" y="5149120"/>
            <a:ext cx="7282944" cy="52322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noFill/>
          </a:ln>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en-US" sz="2800" b="1" dirty="0" err="1">
                <a:cs typeface="Times New Roman" panose="02020603050405020304" pitchFamily="18" charset="0"/>
              </a:rPr>
              <a:t>Những</a:t>
            </a:r>
            <a:r>
              <a:rPr lang="en-US" altLang="en-US" sz="2800" b="1" dirty="0">
                <a:cs typeface="Times New Roman" panose="02020603050405020304" pitchFamily="18" charset="0"/>
              </a:rPr>
              <a:t> </a:t>
            </a:r>
            <a:r>
              <a:rPr lang="en-US" altLang="en-US" sz="2800" b="1" dirty="0" err="1">
                <a:cs typeface="Times New Roman" panose="02020603050405020304" pitchFamily="18" charset="0"/>
              </a:rPr>
              <a:t>cơ</a:t>
            </a:r>
            <a:r>
              <a:rPr lang="en-US" altLang="en-US" sz="2800" b="1" dirty="0">
                <a:cs typeface="Times New Roman" panose="02020603050405020304" pitchFamily="18" charset="0"/>
              </a:rPr>
              <a:t> </a:t>
            </a:r>
            <a:r>
              <a:rPr lang="en-US" altLang="en-US" sz="2800" b="1" dirty="0" err="1">
                <a:cs typeface="Times New Roman" panose="02020603050405020304" pitchFamily="18" charset="0"/>
              </a:rPr>
              <a:t>quan</a:t>
            </a:r>
            <a:r>
              <a:rPr lang="en-US" altLang="en-US" sz="2800" b="1" dirty="0">
                <a:cs typeface="Times New Roman" panose="02020603050405020304" pitchFamily="18" charset="0"/>
              </a:rPr>
              <a:t> </a:t>
            </a:r>
            <a:r>
              <a:rPr lang="en-US" altLang="en-US" sz="2800" b="1" dirty="0" err="1">
                <a:cs typeface="Times New Roman" panose="02020603050405020304" pitchFamily="18" charset="0"/>
              </a:rPr>
              <a:t>nào</a:t>
            </a:r>
            <a:r>
              <a:rPr lang="en-US" altLang="en-US" sz="2800" b="1" dirty="0">
                <a:cs typeface="Times New Roman" panose="02020603050405020304" pitchFamily="18" charset="0"/>
              </a:rPr>
              <a:t> </a:t>
            </a:r>
            <a:r>
              <a:rPr lang="en-US" altLang="en-US" sz="2800" b="1" dirty="0" err="1">
                <a:cs typeface="Times New Roman" panose="02020603050405020304" pitchFamily="18" charset="0"/>
              </a:rPr>
              <a:t>nằm</a:t>
            </a:r>
            <a:r>
              <a:rPr lang="en-US" altLang="en-US" sz="2800" b="1" dirty="0">
                <a:cs typeface="Times New Roman" panose="02020603050405020304" pitchFamily="18" charset="0"/>
              </a:rPr>
              <a:t> </a:t>
            </a:r>
            <a:r>
              <a:rPr lang="en-US" altLang="en-US" sz="2800" b="1" dirty="0" err="1">
                <a:cs typeface="Times New Roman" panose="02020603050405020304" pitchFamily="18" charset="0"/>
              </a:rPr>
              <a:t>trong</a:t>
            </a:r>
            <a:r>
              <a:rPr lang="en-US" altLang="en-US" sz="2800" b="1" dirty="0">
                <a:cs typeface="Times New Roman" panose="02020603050405020304" pitchFamily="18" charset="0"/>
              </a:rPr>
              <a:t> </a:t>
            </a:r>
            <a:r>
              <a:rPr lang="en-US" altLang="en-US" sz="2800" b="1" dirty="0" err="1">
                <a:cs typeface="Times New Roman" panose="02020603050405020304" pitchFamily="18" charset="0"/>
              </a:rPr>
              <a:t>khoang</a:t>
            </a:r>
            <a:r>
              <a:rPr lang="en-US" altLang="en-US" sz="2800" b="1" dirty="0">
                <a:cs typeface="Times New Roman" panose="02020603050405020304" pitchFamily="18" charset="0"/>
              </a:rPr>
              <a:t> </a:t>
            </a:r>
            <a:r>
              <a:rPr lang="en-US" altLang="en-US" sz="2800" b="1" dirty="0" err="1">
                <a:cs typeface="Times New Roman" panose="02020603050405020304" pitchFamily="18" charset="0"/>
              </a:rPr>
              <a:t>ngực</a:t>
            </a:r>
            <a:r>
              <a:rPr lang="en-US" altLang="en-US" sz="2800" b="1" dirty="0">
                <a:cs typeface="Times New Roman" panose="02020603050405020304" pitchFamily="18" charset="0"/>
              </a:rPr>
              <a:t> ? </a:t>
            </a:r>
          </a:p>
        </p:txBody>
      </p:sp>
      <p:sp>
        <p:nvSpPr>
          <p:cNvPr id="8203" name="Text Box 11"/>
          <p:cNvSpPr txBox="1">
            <a:spLocks noChangeArrowheads="1"/>
          </p:cNvSpPr>
          <p:nvPr/>
        </p:nvSpPr>
        <p:spPr bwMode="auto">
          <a:xfrm>
            <a:off x="10742902" y="2476500"/>
            <a:ext cx="102483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en-US" sz="2800" b="1" dirty="0">
                <a:solidFill>
                  <a:srgbClr val="9A3726"/>
                </a:solidFill>
                <a:cs typeface="Times New Roman" panose="02020603050405020304" pitchFamily="18" charset="0"/>
              </a:rPr>
              <a:t>Tim </a:t>
            </a:r>
          </a:p>
        </p:txBody>
      </p:sp>
      <p:sp>
        <p:nvSpPr>
          <p:cNvPr id="8205" name="Text Box 13"/>
          <p:cNvSpPr txBox="1">
            <a:spLocks noChangeArrowheads="1"/>
          </p:cNvSpPr>
          <p:nvPr/>
        </p:nvSpPr>
        <p:spPr bwMode="auto">
          <a:xfrm>
            <a:off x="477476" y="1791982"/>
            <a:ext cx="104991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en-US" sz="2800" b="1" dirty="0" err="1">
                <a:solidFill>
                  <a:srgbClr val="9A3726"/>
                </a:solidFill>
                <a:cs typeface="Times New Roman" panose="02020603050405020304" pitchFamily="18" charset="0"/>
              </a:rPr>
              <a:t>Phổi</a:t>
            </a:r>
            <a:r>
              <a:rPr lang="en-US" altLang="en-US" sz="2800" b="1" dirty="0">
                <a:solidFill>
                  <a:srgbClr val="9A3726"/>
                </a:solidFill>
                <a:cs typeface="Times New Roman" panose="02020603050405020304" pitchFamily="18" charset="0"/>
              </a:rPr>
              <a:t> </a:t>
            </a:r>
          </a:p>
        </p:txBody>
      </p:sp>
      <p:sp>
        <p:nvSpPr>
          <p:cNvPr id="2" name="Right Arrow 1"/>
          <p:cNvSpPr/>
          <p:nvPr/>
        </p:nvSpPr>
        <p:spPr>
          <a:xfrm>
            <a:off x="652463" y="5902219"/>
            <a:ext cx="765175" cy="414193"/>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1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7638" y="517491"/>
            <a:ext cx="9325263" cy="4479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Line 10"/>
          <p:cNvSpPr>
            <a:spLocks noChangeShapeType="1"/>
          </p:cNvSpPr>
          <p:nvPr/>
        </p:nvSpPr>
        <p:spPr bwMode="auto">
          <a:xfrm flipV="1">
            <a:off x="6580908" y="2757054"/>
            <a:ext cx="4161993" cy="995673"/>
          </a:xfrm>
          <a:prstGeom prst="line">
            <a:avLst/>
          </a:prstGeom>
          <a:noFill/>
          <a:ln w="38100">
            <a:solidFill>
              <a:srgbClr val="C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 name="Line 12"/>
          <p:cNvSpPr>
            <a:spLocks noChangeShapeType="1"/>
          </p:cNvSpPr>
          <p:nvPr/>
        </p:nvSpPr>
        <p:spPr bwMode="auto">
          <a:xfrm>
            <a:off x="1385021" y="2064327"/>
            <a:ext cx="3214688" cy="794681"/>
          </a:xfrm>
          <a:prstGeom prst="line">
            <a:avLst/>
          </a:prstGeom>
          <a:noFill/>
          <a:ln w="38100">
            <a:solidFill>
              <a:srgbClr val="C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1554492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205"/>
                                        </p:tgtEl>
                                        <p:attrNameLst>
                                          <p:attrName>style.visibility</p:attrName>
                                        </p:attrNameLst>
                                      </p:cBhvr>
                                      <p:to>
                                        <p:strVal val="visible"/>
                                      </p:to>
                                    </p:set>
                                    <p:animEffect transition="in" filter="wipe(down)">
                                      <p:cBhvr>
                                        <p:cTn id="7" dur="500"/>
                                        <p:tgtEl>
                                          <p:spTgt spid="820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8203"/>
                                        </p:tgtEl>
                                        <p:attrNameLst>
                                          <p:attrName>style.visibility</p:attrName>
                                        </p:attrNameLst>
                                      </p:cBhvr>
                                      <p:to>
                                        <p:strVal val="visible"/>
                                      </p:to>
                                    </p:set>
                                    <p:animEffect transition="in" filter="wipe(down)">
                                      <p:cBhvr>
                                        <p:cTn id="13" dur="500"/>
                                        <p:tgtEl>
                                          <p:spTgt spid="820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down)">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8200"/>
                                        </p:tgtEl>
                                        <p:attrNameLst>
                                          <p:attrName>style.visibility</p:attrName>
                                        </p:attrNameLst>
                                      </p:cBhvr>
                                      <p:to>
                                        <p:strVal val="visible"/>
                                      </p:to>
                                    </p:set>
                                    <p:animEffect transition="in" filter="barn(inVertical)">
                                      <p:cBhvr>
                                        <p:cTn id="24" dur="500"/>
                                        <p:tgtEl>
                                          <p:spTgt spid="82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0" grpId="0"/>
      <p:bldP spid="8203" grpId="0"/>
      <p:bldP spid="8205" grpId="0"/>
      <p:bldP spid="2" grpId="0" animBg="1"/>
      <p:bldP spid="16"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7673" y="685800"/>
            <a:ext cx="6608833" cy="467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Text Box 5"/>
          <p:cNvSpPr txBox="1">
            <a:spLocks noChangeArrowheads="1"/>
          </p:cNvSpPr>
          <p:nvPr/>
        </p:nvSpPr>
        <p:spPr bwMode="auto">
          <a:xfrm>
            <a:off x="4724400" y="-120850"/>
            <a:ext cx="332530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en-US" sz="3600" b="1" dirty="0" err="1">
                <a:solidFill>
                  <a:schemeClr val="bg1"/>
                </a:solidFill>
                <a:cs typeface="Times New Roman" panose="02020603050405020304" pitchFamily="18" charset="0"/>
              </a:rPr>
              <a:t>Khoang</a:t>
            </a:r>
            <a:r>
              <a:rPr lang="en-US" altLang="en-US" sz="3600" b="1" dirty="0">
                <a:solidFill>
                  <a:schemeClr val="bg1"/>
                </a:solidFill>
                <a:cs typeface="Times New Roman" panose="02020603050405020304" pitchFamily="18" charset="0"/>
              </a:rPr>
              <a:t> </a:t>
            </a:r>
            <a:r>
              <a:rPr lang="en-US" altLang="en-US" sz="3600" b="1" dirty="0" err="1">
                <a:solidFill>
                  <a:schemeClr val="bg1"/>
                </a:solidFill>
                <a:cs typeface="Times New Roman" panose="02020603050405020304" pitchFamily="18" charset="0"/>
              </a:rPr>
              <a:t>bụng</a:t>
            </a:r>
            <a:r>
              <a:rPr lang="en-US" altLang="en-US" sz="3600" b="1" dirty="0">
                <a:solidFill>
                  <a:schemeClr val="bg1"/>
                </a:solidFill>
                <a:cs typeface="Times New Roman" panose="02020603050405020304" pitchFamily="18" charset="0"/>
              </a:rPr>
              <a:t> </a:t>
            </a:r>
          </a:p>
        </p:txBody>
      </p:sp>
      <p:pic>
        <p:nvPicPr>
          <p:cNvPr id="9222" name="Picture 6" descr="Picture13"/>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85775" y="4959720"/>
            <a:ext cx="913823" cy="1125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3" name="Rectangle 7"/>
          <p:cNvSpPr>
            <a:spLocks noChangeArrowheads="1"/>
          </p:cNvSpPr>
          <p:nvPr/>
        </p:nvSpPr>
        <p:spPr bwMode="auto">
          <a:xfrm>
            <a:off x="1377372" y="5273049"/>
            <a:ext cx="7352721" cy="52322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noFill/>
          </a:ln>
        </p:spPr>
        <p:txBody>
          <a:bodyPr wrap="square"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2800" b="1" dirty="0">
                <a:cs typeface="Times New Roman" panose="02020603050405020304" pitchFamily="18" charset="0"/>
              </a:rPr>
              <a:t> </a:t>
            </a:r>
            <a:r>
              <a:rPr lang="en-US" altLang="en-US" sz="2800" b="1" dirty="0" err="1">
                <a:cs typeface="Times New Roman" panose="02020603050405020304" pitchFamily="18" charset="0"/>
              </a:rPr>
              <a:t>Những</a:t>
            </a:r>
            <a:r>
              <a:rPr lang="en-US" altLang="en-US" sz="2800" b="1" dirty="0">
                <a:cs typeface="Times New Roman" panose="02020603050405020304" pitchFamily="18" charset="0"/>
              </a:rPr>
              <a:t> </a:t>
            </a:r>
            <a:r>
              <a:rPr lang="en-US" altLang="en-US" sz="2800" b="1" dirty="0" err="1">
                <a:cs typeface="Times New Roman" panose="02020603050405020304" pitchFamily="18" charset="0"/>
              </a:rPr>
              <a:t>cơ</a:t>
            </a:r>
            <a:r>
              <a:rPr lang="en-US" altLang="en-US" sz="2800" b="1" dirty="0">
                <a:cs typeface="Times New Roman" panose="02020603050405020304" pitchFamily="18" charset="0"/>
              </a:rPr>
              <a:t> </a:t>
            </a:r>
            <a:r>
              <a:rPr lang="en-US" altLang="en-US" sz="2800" b="1" dirty="0" err="1">
                <a:cs typeface="Times New Roman" panose="02020603050405020304" pitchFamily="18" charset="0"/>
              </a:rPr>
              <a:t>quan</a:t>
            </a:r>
            <a:r>
              <a:rPr lang="en-US" altLang="en-US" sz="2800" b="1" dirty="0">
                <a:cs typeface="Times New Roman" panose="02020603050405020304" pitchFamily="18" charset="0"/>
              </a:rPr>
              <a:t> </a:t>
            </a:r>
            <a:r>
              <a:rPr lang="en-US" altLang="en-US" sz="2800" b="1" dirty="0" err="1">
                <a:cs typeface="Times New Roman" panose="02020603050405020304" pitchFamily="18" charset="0"/>
              </a:rPr>
              <a:t>nào</a:t>
            </a:r>
            <a:r>
              <a:rPr lang="en-US" altLang="en-US" sz="2800" b="1" dirty="0">
                <a:cs typeface="Times New Roman" panose="02020603050405020304" pitchFamily="18" charset="0"/>
              </a:rPr>
              <a:t> </a:t>
            </a:r>
            <a:r>
              <a:rPr lang="en-US" altLang="en-US" sz="2800" b="1" dirty="0" err="1">
                <a:cs typeface="Times New Roman" panose="02020603050405020304" pitchFamily="18" charset="0"/>
              </a:rPr>
              <a:t>nằm</a:t>
            </a:r>
            <a:r>
              <a:rPr lang="en-US" altLang="en-US" sz="2800" b="1" dirty="0">
                <a:cs typeface="Times New Roman" panose="02020603050405020304" pitchFamily="18" charset="0"/>
              </a:rPr>
              <a:t> </a:t>
            </a:r>
            <a:r>
              <a:rPr lang="en-US" altLang="en-US" sz="2800" b="1" dirty="0" err="1">
                <a:cs typeface="Times New Roman" panose="02020603050405020304" pitchFamily="18" charset="0"/>
              </a:rPr>
              <a:t>trong</a:t>
            </a:r>
            <a:r>
              <a:rPr lang="en-US" altLang="en-US" sz="2800" b="1" dirty="0">
                <a:cs typeface="Times New Roman" panose="02020603050405020304" pitchFamily="18" charset="0"/>
              </a:rPr>
              <a:t> </a:t>
            </a:r>
            <a:r>
              <a:rPr lang="en-US" altLang="en-US" sz="2800" b="1" dirty="0" err="1">
                <a:cs typeface="Times New Roman" panose="02020603050405020304" pitchFamily="18" charset="0"/>
              </a:rPr>
              <a:t>khoang</a:t>
            </a:r>
            <a:r>
              <a:rPr lang="en-US" altLang="en-US" sz="2800" b="1" dirty="0">
                <a:cs typeface="Times New Roman" panose="02020603050405020304" pitchFamily="18" charset="0"/>
              </a:rPr>
              <a:t> </a:t>
            </a:r>
            <a:r>
              <a:rPr lang="en-US" altLang="en-US" sz="2800" b="1" dirty="0" err="1">
                <a:cs typeface="Times New Roman" panose="02020603050405020304" pitchFamily="18" charset="0"/>
              </a:rPr>
              <a:t>bụng</a:t>
            </a:r>
            <a:r>
              <a:rPr lang="en-US" altLang="en-US" sz="2800" b="1" dirty="0">
                <a:cs typeface="Times New Roman" panose="02020603050405020304" pitchFamily="18" charset="0"/>
              </a:rPr>
              <a:t>? </a:t>
            </a:r>
          </a:p>
        </p:txBody>
      </p:sp>
      <p:sp>
        <p:nvSpPr>
          <p:cNvPr id="9224" name="Text Box 8"/>
          <p:cNvSpPr txBox="1">
            <a:spLocks noChangeArrowheads="1"/>
          </p:cNvSpPr>
          <p:nvPr/>
        </p:nvSpPr>
        <p:spPr bwMode="auto">
          <a:xfrm>
            <a:off x="983673" y="5867401"/>
            <a:ext cx="1156854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ct val="50000"/>
              </a:spcBef>
            </a:pPr>
            <a:r>
              <a:rPr lang="en-US" altLang="en-US" sz="2800" b="1" dirty="0" err="1">
                <a:cs typeface="Times New Roman" panose="02020603050405020304" pitchFamily="18" charset="0"/>
              </a:rPr>
              <a:t>Khoang</a:t>
            </a:r>
            <a:r>
              <a:rPr lang="en-US" altLang="en-US" sz="2800" b="1" dirty="0">
                <a:cs typeface="Times New Roman" panose="02020603050405020304" pitchFamily="18" charset="0"/>
              </a:rPr>
              <a:t> </a:t>
            </a:r>
            <a:r>
              <a:rPr lang="en-US" altLang="en-US" sz="2800" b="1" dirty="0" err="1">
                <a:cs typeface="Times New Roman" panose="02020603050405020304" pitchFamily="18" charset="0"/>
              </a:rPr>
              <a:t>bụng</a:t>
            </a:r>
            <a:r>
              <a:rPr lang="en-US" altLang="en-US" sz="2800" b="1" dirty="0">
                <a:cs typeface="Times New Roman" panose="02020603050405020304" pitchFamily="18" charset="0"/>
              </a:rPr>
              <a:t> </a:t>
            </a:r>
            <a:r>
              <a:rPr lang="en-US" altLang="en-US" sz="2800" b="1" dirty="0" err="1">
                <a:cs typeface="Times New Roman" panose="02020603050405020304" pitchFamily="18" charset="0"/>
              </a:rPr>
              <a:t>chứa</a:t>
            </a:r>
            <a:r>
              <a:rPr lang="en-US" altLang="en-US" sz="2800" b="1" dirty="0">
                <a:cs typeface="Times New Roman" panose="02020603050405020304" pitchFamily="18" charset="0"/>
              </a:rPr>
              <a:t> </a:t>
            </a:r>
            <a:r>
              <a:rPr lang="en-US" altLang="en-US" sz="2800" b="1" dirty="0" err="1">
                <a:cs typeface="Times New Roman" panose="02020603050405020304" pitchFamily="18" charset="0"/>
              </a:rPr>
              <a:t>dạ</a:t>
            </a:r>
            <a:r>
              <a:rPr lang="en-US" altLang="en-US" sz="2800" b="1" dirty="0">
                <a:cs typeface="Times New Roman" panose="02020603050405020304" pitchFamily="18" charset="0"/>
              </a:rPr>
              <a:t> </a:t>
            </a:r>
            <a:r>
              <a:rPr lang="en-US" altLang="en-US" sz="2800" b="1" dirty="0" err="1">
                <a:cs typeface="Times New Roman" panose="02020603050405020304" pitchFamily="18" charset="0"/>
              </a:rPr>
              <a:t>dày</a:t>
            </a:r>
            <a:r>
              <a:rPr lang="en-US" altLang="en-US" sz="2800" b="1" dirty="0">
                <a:cs typeface="Times New Roman" panose="02020603050405020304" pitchFamily="18" charset="0"/>
              </a:rPr>
              <a:t>, </a:t>
            </a:r>
            <a:r>
              <a:rPr lang="en-US" altLang="en-US" sz="2800" b="1" dirty="0" err="1">
                <a:cs typeface="Times New Roman" panose="02020603050405020304" pitchFamily="18" charset="0"/>
              </a:rPr>
              <a:t>gan</a:t>
            </a:r>
            <a:r>
              <a:rPr lang="en-US" altLang="en-US" sz="2800" b="1" dirty="0">
                <a:cs typeface="Times New Roman" panose="02020603050405020304" pitchFamily="18" charset="0"/>
              </a:rPr>
              <a:t>, </a:t>
            </a:r>
            <a:r>
              <a:rPr lang="en-US" altLang="en-US" sz="2800" b="1" dirty="0" err="1">
                <a:cs typeface="Times New Roman" panose="02020603050405020304" pitchFamily="18" charset="0"/>
              </a:rPr>
              <a:t>mật</a:t>
            </a:r>
            <a:r>
              <a:rPr lang="en-US" altLang="en-US" sz="2800" b="1" dirty="0">
                <a:cs typeface="Times New Roman" panose="02020603050405020304" pitchFamily="18" charset="0"/>
              </a:rPr>
              <a:t>, </a:t>
            </a:r>
            <a:r>
              <a:rPr lang="en-US" altLang="en-US" sz="2800" b="1" dirty="0" err="1">
                <a:cs typeface="Times New Roman" panose="02020603050405020304" pitchFamily="18" charset="0"/>
              </a:rPr>
              <a:t>tụy</a:t>
            </a:r>
            <a:r>
              <a:rPr lang="en-US" altLang="en-US" sz="2800" b="1" dirty="0">
                <a:cs typeface="Times New Roman" panose="02020603050405020304" pitchFamily="18" charset="0"/>
              </a:rPr>
              <a:t>, </a:t>
            </a:r>
            <a:r>
              <a:rPr lang="en-US" altLang="en-US" sz="2800" b="1" dirty="0" err="1">
                <a:cs typeface="Times New Roman" panose="02020603050405020304" pitchFamily="18" charset="0"/>
              </a:rPr>
              <a:t>ruột</a:t>
            </a:r>
            <a:r>
              <a:rPr lang="en-US" altLang="en-US" sz="2800" b="1" dirty="0">
                <a:cs typeface="Times New Roman" panose="02020603050405020304" pitchFamily="18" charset="0"/>
              </a:rPr>
              <a:t> non, </a:t>
            </a:r>
            <a:r>
              <a:rPr lang="en-US" altLang="en-US" sz="2800" b="1" dirty="0" err="1">
                <a:cs typeface="Times New Roman" panose="02020603050405020304" pitchFamily="18" charset="0"/>
              </a:rPr>
              <a:t>ruột</a:t>
            </a:r>
            <a:r>
              <a:rPr lang="en-US" altLang="en-US" sz="2800" b="1" dirty="0">
                <a:cs typeface="Times New Roman" panose="02020603050405020304" pitchFamily="18" charset="0"/>
              </a:rPr>
              <a:t> </a:t>
            </a:r>
            <a:r>
              <a:rPr lang="en-US" altLang="en-US" sz="2800" b="1" dirty="0" err="1">
                <a:cs typeface="Times New Roman" panose="02020603050405020304" pitchFamily="18" charset="0"/>
              </a:rPr>
              <a:t>già</a:t>
            </a:r>
            <a:r>
              <a:rPr lang="en-US" altLang="en-US" sz="2800" b="1" dirty="0">
                <a:cs typeface="Times New Roman" panose="02020603050405020304" pitchFamily="18" charset="0"/>
              </a:rPr>
              <a:t>, </a:t>
            </a:r>
            <a:r>
              <a:rPr lang="en-US" altLang="en-US" sz="2800" b="1" dirty="0" err="1">
                <a:cs typeface="Times New Roman" panose="02020603050405020304" pitchFamily="18" charset="0"/>
              </a:rPr>
              <a:t>hậu</a:t>
            </a:r>
            <a:r>
              <a:rPr lang="en-US" altLang="en-US" sz="2800" b="1" dirty="0">
                <a:cs typeface="Times New Roman" panose="02020603050405020304" pitchFamily="18" charset="0"/>
              </a:rPr>
              <a:t> </a:t>
            </a:r>
            <a:r>
              <a:rPr lang="en-US" altLang="en-US" sz="2800" b="1" dirty="0" err="1">
                <a:cs typeface="Times New Roman" panose="02020603050405020304" pitchFamily="18" charset="0"/>
              </a:rPr>
              <a:t>môn</a:t>
            </a:r>
            <a:r>
              <a:rPr lang="en-US" altLang="en-US" sz="2800" b="1" dirty="0">
                <a:cs typeface="Times New Roman" panose="02020603050405020304" pitchFamily="18" charset="0"/>
              </a:rPr>
              <a:t>, </a:t>
            </a:r>
            <a:r>
              <a:rPr lang="en-US" altLang="en-US" sz="2800" b="1" dirty="0" err="1">
                <a:cs typeface="Times New Roman" panose="02020603050405020304" pitchFamily="18" charset="0"/>
              </a:rPr>
              <a:t>thận</a:t>
            </a:r>
            <a:r>
              <a:rPr lang="en-US" altLang="en-US" sz="2800" b="1" dirty="0">
                <a:cs typeface="Times New Roman" panose="02020603050405020304" pitchFamily="18" charset="0"/>
              </a:rPr>
              <a:t>, </a:t>
            </a:r>
            <a:r>
              <a:rPr lang="en-US" altLang="en-US" sz="2800" b="1" dirty="0" err="1">
                <a:cs typeface="Times New Roman" panose="02020603050405020304" pitchFamily="18" charset="0"/>
              </a:rPr>
              <a:t>bóng</a:t>
            </a:r>
            <a:r>
              <a:rPr lang="en-US" altLang="en-US" sz="2800" b="1" dirty="0">
                <a:cs typeface="Times New Roman" panose="02020603050405020304" pitchFamily="18" charset="0"/>
              </a:rPr>
              <a:t> </a:t>
            </a:r>
            <a:r>
              <a:rPr lang="en-US" altLang="en-US" sz="2800" b="1" dirty="0" err="1">
                <a:cs typeface="Times New Roman" panose="02020603050405020304" pitchFamily="18" charset="0"/>
              </a:rPr>
              <a:t>đái</a:t>
            </a:r>
            <a:r>
              <a:rPr lang="en-US" altLang="en-US" sz="2800" b="1" dirty="0">
                <a:cs typeface="Times New Roman" panose="02020603050405020304" pitchFamily="18" charset="0"/>
              </a:rPr>
              <a:t>...</a:t>
            </a:r>
          </a:p>
        </p:txBody>
      </p:sp>
      <p:sp>
        <p:nvSpPr>
          <p:cNvPr id="9225" name="Line 9"/>
          <p:cNvSpPr>
            <a:spLocks noChangeShapeType="1"/>
          </p:cNvSpPr>
          <p:nvPr/>
        </p:nvSpPr>
        <p:spPr bwMode="auto">
          <a:xfrm flipV="1">
            <a:off x="7519660" y="1147762"/>
            <a:ext cx="2719063" cy="443422"/>
          </a:xfrm>
          <a:prstGeom prst="line">
            <a:avLst/>
          </a:prstGeom>
          <a:noFill/>
          <a:ln w="38100">
            <a:solidFill>
              <a:srgbClr val="C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6" name="Text Box 10"/>
          <p:cNvSpPr txBox="1">
            <a:spLocks noChangeArrowheads="1"/>
          </p:cNvSpPr>
          <p:nvPr/>
        </p:nvSpPr>
        <p:spPr bwMode="auto">
          <a:xfrm>
            <a:off x="10176163" y="983912"/>
            <a:ext cx="14589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en-US" sz="2800" b="1" dirty="0" err="1">
                <a:solidFill>
                  <a:srgbClr val="C00000"/>
                </a:solidFill>
                <a:cs typeface="Times New Roman" panose="02020603050405020304" pitchFamily="18" charset="0"/>
              </a:rPr>
              <a:t>Dạ</a:t>
            </a:r>
            <a:r>
              <a:rPr lang="en-US" altLang="en-US" sz="2800" b="1" dirty="0">
                <a:solidFill>
                  <a:srgbClr val="C00000"/>
                </a:solidFill>
                <a:cs typeface="Times New Roman" panose="02020603050405020304" pitchFamily="18" charset="0"/>
              </a:rPr>
              <a:t> </a:t>
            </a:r>
            <a:r>
              <a:rPr lang="en-US" altLang="en-US" sz="2800" b="1" dirty="0" err="1">
                <a:solidFill>
                  <a:srgbClr val="C00000"/>
                </a:solidFill>
                <a:cs typeface="Times New Roman" panose="02020603050405020304" pitchFamily="18" charset="0"/>
              </a:rPr>
              <a:t>dày</a:t>
            </a:r>
            <a:r>
              <a:rPr lang="en-US" altLang="en-US" sz="2800" b="1" dirty="0">
                <a:solidFill>
                  <a:srgbClr val="C00000"/>
                </a:solidFill>
                <a:cs typeface="Times New Roman" panose="02020603050405020304" pitchFamily="18" charset="0"/>
              </a:rPr>
              <a:t> </a:t>
            </a:r>
          </a:p>
        </p:txBody>
      </p:sp>
      <p:sp>
        <p:nvSpPr>
          <p:cNvPr id="9227" name="Line 11"/>
          <p:cNvSpPr>
            <a:spLocks noChangeShapeType="1"/>
          </p:cNvSpPr>
          <p:nvPr/>
        </p:nvSpPr>
        <p:spPr bwMode="auto">
          <a:xfrm flipV="1">
            <a:off x="7543799" y="4326076"/>
            <a:ext cx="2694925" cy="72742"/>
          </a:xfrm>
          <a:prstGeom prst="line">
            <a:avLst/>
          </a:prstGeom>
          <a:noFill/>
          <a:ln w="38100">
            <a:solidFill>
              <a:srgbClr val="C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8" name="Text Box 12"/>
          <p:cNvSpPr txBox="1">
            <a:spLocks noChangeArrowheads="1"/>
          </p:cNvSpPr>
          <p:nvPr/>
        </p:nvSpPr>
        <p:spPr bwMode="auto">
          <a:xfrm>
            <a:off x="10176163" y="4031457"/>
            <a:ext cx="152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en-US" sz="2800" b="1" dirty="0" err="1">
                <a:solidFill>
                  <a:srgbClr val="C00000"/>
                </a:solidFill>
                <a:cs typeface="Times New Roman" panose="02020603050405020304" pitchFamily="18" charset="0"/>
              </a:rPr>
              <a:t>Ruột</a:t>
            </a:r>
            <a:r>
              <a:rPr lang="en-US" altLang="en-US" sz="2800" b="1" dirty="0">
                <a:solidFill>
                  <a:srgbClr val="C00000"/>
                </a:solidFill>
                <a:cs typeface="Times New Roman" panose="02020603050405020304" pitchFamily="18" charset="0"/>
              </a:rPr>
              <a:t> </a:t>
            </a:r>
          </a:p>
        </p:txBody>
      </p:sp>
      <p:sp>
        <p:nvSpPr>
          <p:cNvPr id="9229" name="Line 13"/>
          <p:cNvSpPr>
            <a:spLocks noChangeShapeType="1"/>
          </p:cNvSpPr>
          <p:nvPr/>
        </p:nvSpPr>
        <p:spPr bwMode="auto">
          <a:xfrm>
            <a:off x="1537855" y="1187159"/>
            <a:ext cx="2951018" cy="159001"/>
          </a:xfrm>
          <a:prstGeom prst="line">
            <a:avLst/>
          </a:prstGeom>
          <a:noFill/>
          <a:ln w="38100">
            <a:solidFill>
              <a:srgbClr val="C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30" name="Text Box 14"/>
          <p:cNvSpPr txBox="1">
            <a:spLocks noChangeArrowheads="1"/>
          </p:cNvSpPr>
          <p:nvPr/>
        </p:nvSpPr>
        <p:spPr bwMode="auto">
          <a:xfrm>
            <a:off x="648854" y="842963"/>
            <a:ext cx="1600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en-US" sz="2800" b="1" dirty="0" err="1">
                <a:solidFill>
                  <a:srgbClr val="C00000"/>
                </a:solidFill>
                <a:cs typeface="Times New Roman" panose="02020603050405020304" pitchFamily="18" charset="0"/>
              </a:rPr>
              <a:t>Gan</a:t>
            </a:r>
            <a:endParaRPr lang="en-US" altLang="en-US" sz="2800" b="1" dirty="0">
              <a:solidFill>
                <a:srgbClr val="C00000"/>
              </a:solidFill>
              <a:cs typeface="Times New Roman" panose="02020603050405020304" pitchFamily="18" charset="0"/>
            </a:endParaRPr>
          </a:p>
        </p:txBody>
      </p:sp>
      <p:sp>
        <p:nvSpPr>
          <p:cNvPr id="9231" name="Line 15"/>
          <p:cNvSpPr>
            <a:spLocks noChangeShapeType="1"/>
          </p:cNvSpPr>
          <p:nvPr/>
        </p:nvSpPr>
        <p:spPr bwMode="auto">
          <a:xfrm>
            <a:off x="8049706" y="1865349"/>
            <a:ext cx="2189018" cy="282105"/>
          </a:xfrm>
          <a:prstGeom prst="line">
            <a:avLst/>
          </a:prstGeom>
          <a:noFill/>
          <a:ln w="38100">
            <a:solidFill>
              <a:srgbClr val="C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32" name="Text Box 16"/>
          <p:cNvSpPr txBox="1">
            <a:spLocks noChangeArrowheads="1"/>
          </p:cNvSpPr>
          <p:nvPr/>
        </p:nvSpPr>
        <p:spPr bwMode="auto">
          <a:xfrm>
            <a:off x="10092819" y="1865350"/>
            <a:ext cx="169068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en-US" sz="2800" b="1" dirty="0" err="1">
                <a:solidFill>
                  <a:srgbClr val="C00000"/>
                </a:solidFill>
                <a:cs typeface="Times New Roman" panose="02020603050405020304" pitchFamily="18" charset="0"/>
              </a:rPr>
              <a:t>Lách</a:t>
            </a:r>
            <a:r>
              <a:rPr lang="en-US" altLang="en-US" sz="2800" b="1" dirty="0">
                <a:solidFill>
                  <a:srgbClr val="C00000"/>
                </a:solidFill>
                <a:cs typeface="Times New Roman" panose="02020603050405020304" pitchFamily="18" charset="0"/>
              </a:rPr>
              <a:t> (</a:t>
            </a:r>
            <a:r>
              <a:rPr lang="en-US" altLang="en-US" sz="2800" b="1" dirty="0" err="1">
                <a:solidFill>
                  <a:srgbClr val="C00000"/>
                </a:solidFill>
                <a:cs typeface="Times New Roman" panose="02020603050405020304" pitchFamily="18" charset="0"/>
              </a:rPr>
              <a:t>tụy</a:t>
            </a:r>
            <a:r>
              <a:rPr lang="en-US" altLang="en-US" sz="2800" b="1" dirty="0">
                <a:solidFill>
                  <a:srgbClr val="C00000"/>
                </a:solidFill>
                <a:cs typeface="Times New Roman" panose="02020603050405020304" pitchFamily="18" charset="0"/>
              </a:rPr>
              <a:t>) </a:t>
            </a:r>
          </a:p>
        </p:txBody>
      </p:sp>
      <p:sp>
        <p:nvSpPr>
          <p:cNvPr id="9233" name="Line 17"/>
          <p:cNvSpPr>
            <a:spLocks noChangeShapeType="1"/>
          </p:cNvSpPr>
          <p:nvPr/>
        </p:nvSpPr>
        <p:spPr bwMode="auto">
          <a:xfrm flipH="1" flipV="1">
            <a:off x="1448954" y="1752039"/>
            <a:ext cx="3275446" cy="254362"/>
          </a:xfrm>
          <a:prstGeom prst="line">
            <a:avLst/>
          </a:prstGeom>
          <a:noFill/>
          <a:ln w="38100">
            <a:solidFill>
              <a:srgbClr val="C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34" name="Text Box 18"/>
          <p:cNvSpPr txBox="1">
            <a:spLocks noChangeArrowheads="1"/>
          </p:cNvSpPr>
          <p:nvPr/>
        </p:nvSpPr>
        <p:spPr bwMode="auto">
          <a:xfrm>
            <a:off x="661554" y="1487288"/>
            <a:ext cx="1447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en-US" sz="2800" b="1" dirty="0" err="1">
                <a:solidFill>
                  <a:srgbClr val="C00000"/>
                </a:solidFill>
                <a:cs typeface="Times New Roman" panose="02020603050405020304" pitchFamily="18" charset="0"/>
              </a:rPr>
              <a:t>Mật</a:t>
            </a:r>
            <a:r>
              <a:rPr lang="en-US" altLang="en-US" sz="2800" b="1" dirty="0">
                <a:solidFill>
                  <a:srgbClr val="C00000"/>
                </a:solidFill>
                <a:cs typeface="Times New Roman" panose="02020603050405020304" pitchFamily="18" charset="0"/>
              </a:rPr>
              <a:t> </a:t>
            </a:r>
          </a:p>
        </p:txBody>
      </p:sp>
      <p:sp>
        <p:nvSpPr>
          <p:cNvPr id="2" name="Right Arrow 1"/>
          <p:cNvSpPr/>
          <p:nvPr/>
        </p:nvSpPr>
        <p:spPr>
          <a:xfrm>
            <a:off x="55997" y="5966957"/>
            <a:ext cx="927676" cy="486641"/>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extLst>
      <p:ext uri="{BB962C8B-B14F-4D97-AF65-F5344CB8AC3E}">
        <p14:creationId xmlns:p14="http://schemas.microsoft.com/office/powerpoint/2010/main" val="1262493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226"/>
                                        </p:tgtEl>
                                        <p:attrNameLst>
                                          <p:attrName>style.visibility</p:attrName>
                                        </p:attrNameLst>
                                      </p:cBhvr>
                                      <p:to>
                                        <p:strVal val="visible"/>
                                      </p:to>
                                    </p:set>
                                    <p:animEffect transition="in" filter="wipe(down)">
                                      <p:cBhvr>
                                        <p:cTn id="7" dur="500"/>
                                        <p:tgtEl>
                                          <p:spTgt spid="922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225"/>
                                        </p:tgtEl>
                                        <p:attrNameLst>
                                          <p:attrName>style.visibility</p:attrName>
                                        </p:attrNameLst>
                                      </p:cBhvr>
                                      <p:to>
                                        <p:strVal val="visible"/>
                                      </p:to>
                                    </p:set>
                                    <p:animEffect transition="in" filter="wipe(down)">
                                      <p:cBhvr>
                                        <p:cTn id="10" dur="500"/>
                                        <p:tgtEl>
                                          <p:spTgt spid="92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230"/>
                                        </p:tgtEl>
                                        <p:attrNameLst>
                                          <p:attrName>style.visibility</p:attrName>
                                        </p:attrNameLst>
                                      </p:cBhvr>
                                      <p:to>
                                        <p:strVal val="visible"/>
                                      </p:to>
                                    </p:set>
                                    <p:animEffect transition="in" filter="fade">
                                      <p:cBhvr>
                                        <p:cTn id="15" dur="500"/>
                                        <p:tgtEl>
                                          <p:spTgt spid="923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229"/>
                                        </p:tgtEl>
                                        <p:attrNameLst>
                                          <p:attrName>style.visibility</p:attrName>
                                        </p:attrNameLst>
                                      </p:cBhvr>
                                      <p:to>
                                        <p:strVal val="visible"/>
                                      </p:to>
                                    </p:set>
                                    <p:animEffect transition="in" filter="fade">
                                      <p:cBhvr>
                                        <p:cTn id="18" dur="500"/>
                                        <p:tgtEl>
                                          <p:spTgt spid="9229"/>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9234"/>
                                        </p:tgtEl>
                                        <p:attrNameLst>
                                          <p:attrName>style.visibility</p:attrName>
                                        </p:attrNameLst>
                                      </p:cBhvr>
                                      <p:to>
                                        <p:strVal val="visible"/>
                                      </p:to>
                                    </p:set>
                                    <p:animEffect transition="in" filter="circle(in)">
                                      <p:cBhvr>
                                        <p:cTn id="23" dur="2000"/>
                                        <p:tgtEl>
                                          <p:spTgt spid="9234"/>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9233"/>
                                        </p:tgtEl>
                                        <p:attrNameLst>
                                          <p:attrName>style.visibility</p:attrName>
                                        </p:attrNameLst>
                                      </p:cBhvr>
                                      <p:to>
                                        <p:strVal val="visible"/>
                                      </p:to>
                                    </p:set>
                                    <p:animEffect transition="in" filter="circle(in)">
                                      <p:cBhvr>
                                        <p:cTn id="26" dur="2000"/>
                                        <p:tgtEl>
                                          <p:spTgt spid="923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231"/>
                                        </p:tgtEl>
                                        <p:attrNameLst>
                                          <p:attrName>style.visibility</p:attrName>
                                        </p:attrNameLst>
                                      </p:cBhvr>
                                      <p:to>
                                        <p:strVal val="visible"/>
                                      </p:to>
                                    </p:set>
                                    <p:animEffect transition="in" filter="fade">
                                      <p:cBhvr>
                                        <p:cTn id="31" dur="500"/>
                                        <p:tgtEl>
                                          <p:spTgt spid="923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232"/>
                                        </p:tgtEl>
                                        <p:attrNameLst>
                                          <p:attrName>style.visibility</p:attrName>
                                        </p:attrNameLst>
                                      </p:cBhvr>
                                      <p:to>
                                        <p:strVal val="visible"/>
                                      </p:to>
                                    </p:set>
                                    <p:animEffect transition="in" filter="fade">
                                      <p:cBhvr>
                                        <p:cTn id="34" dur="500"/>
                                        <p:tgtEl>
                                          <p:spTgt spid="923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9228"/>
                                        </p:tgtEl>
                                        <p:attrNameLst>
                                          <p:attrName>style.visibility</p:attrName>
                                        </p:attrNameLst>
                                      </p:cBhvr>
                                      <p:to>
                                        <p:strVal val="visible"/>
                                      </p:to>
                                    </p:set>
                                    <p:animEffect transition="in" filter="barn(inVertical)">
                                      <p:cBhvr>
                                        <p:cTn id="39" dur="500"/>
                                        <p:tgtEl>
                                          <p:spTgt spid="9228"/>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9227"/>
                                        </p:tgtEl>
                                        <p:attrNameLst>
                                          <p:attrName>style.visibility</p:attrName>
                                        </p:attrNameLst>
                                      </p:cBhvr>
                                      <p:to>
                                        <p:strVal val="visible"/>
                                      </p:to>
                                    </p:set>
                                    <p:animEffect transition="in" filter="barn(inVertical)">
                                      <p:cBhvr>
                                        <p:cTn id="42" dur="500"/>
                                        <p:tgtEl>
                                          <p:spTgt spid="9227"/>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circle(in)">
                                      <p:cBhvr>
                                        <p:cTn id="47" dur="2000"/>
                                        <p:tgtEl>
                                          <p:spTgt spid="2"/>
                                        </p:tgtEl>
                                      </p:cBhvr>
                                    </p:animEffect>
                                  </p:childTnLst>
                                </p:cTn>
                              </p:par>
                              <p:par>
                                <p:cTn id="48" presetID="6" presetClass="entr" presetSubtype="16" fill="hold" grpId="0" nodeType="withEffect">
                                  <p:stCondLst>
                                    <p:cond delay="0"/>
                                  </p:stCondLst>
                                  <p:childTnLst>
                                    <p:set>
                                      <p:cBhvr>
                                        <p:cTn id="49" dur="1" fill="hold">
                                          <p:stCondLst>
                                            <p:cond delay="0"/>
                                          </p:stCondLst>
                                        </p:cTn>
                                        <p:tgtEl>
                                          <p:spTgt spid="9224"/>
                                        </p:tgtEl>
                                        <p:attrNameLst>
                                          <p:attrName>style.visibility</p:attrName>
                                        </p:attrNameLst>
                                      </p:cBhvr>
                                      <p:to>
                                        <p:strVal val="visible"/>
                                      </p:to>
                                    </p:set>
                                    <p:animEffect transition="in" filter="circle(in)">
                                      <p:cBhvr>
                                        <p:cTn id="50" dur="2000"/>
                                        <p:tgtEl>
                                          <p:spTgt spid="9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4" grpId="0"/>
      <p:bldP spid="9225" grpId="0" animBg="1"/>
      <p:bldP spid="9226" grpId="0"/>
      <p:bldP spid="9227" grpId="0" animBg="1"/>
      <p:bldP spid="9228" grpId="0"/>
      <p:bldP spid="9229" grpId="0" animBg="1"/>
      <p:bldP spid="9230" grpId="0"/>
      <p:bldP spid="9231" grpId="0" animBg="1"/>
      <p:bldP spid="9232" grpId="0"/>
      <p:bldP spid="9233" grpId="0" animBg="1"/>
      <p:bldP spid="9234" grpId="0"/>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ổng ôn tập lý thuyết cấu tạo cơ thể người môn sinh lớp 8"/>
          <p:cNvPicPr/>
          <p:nvPr/>
        </p:nvPicPr>
        <p:blipFill>
          <a:blip r:embed="rId2">
            <a:extLst>
              <a:ext uri="{28A0092B-C50C-407E-A947-70E740481C1C}">
                <a14:useLocalDpi xmlns:a14="http://schemas.microsoft.com/office/drawing/2010/main" val="0"/>
              </a:ext>
            </a:extLst>
          </a:blip>
          <a:srcRect/>
          <a:stretch>
            <a:fillRect/>
          </a:stretch>
        </p:blipFill>
        <p:spPr bwMode="auto">
          <a:xfrm>
            <a:off x="457199" y="729175"/>
            <a:ext cx="11180619" cy="5643916"/>
          </a:xfrm>
          <a:prstGeom prst="rect">
            <a:avLst/>
          </a:prstGeom>
          <a:noFill/>
          <a:ln>
            <a:noFill/>
          </a:ln>
        </p:spPr>
      </p:pic>
      <p:sp>
        <p:nvSpPr>
          <p:cNvPr id="5" name="Title 1"/>
          <p:cNvSpPr txBox="1">
            <a:spLocks/>
          </p:cNvSpPr>
          <p:nvPr/>
        </p:nvSpPr>
        <p:spPr>
          <a:xfrm>
            <a:off x="0" y="0"/>
            <a:ext cx="12192000" cy="729175"/>
          </a:xfrm>
          <a:prstGeom prst="rect">
            <a:avLst/>
          </a:prstGeom>
          <a:gradFill flip="none" rotWithShape="1">
            <a:gsLst>
              <a:gs pos="0">
                <a:srgbClr val="00B050"/>
              </a:gs>
              <a:gs pos="55000">
                <a:schemeClr val="accent2">
                  <a:lumMod val="75000"/>
                </a:schemeClr>
              </a:gs>
              <a:gs pos="100000">
                <a:srgbClr val="92D050"/>
              </a:gs>
            </a:gsLst>
            <a:path path="circle">
              <a:fillToRect l="50000" t="50000" r="50000" b="50000"/>
            </a:path>
            <a:tileRect/>
          </a:gradFill>
          <a:effectLst/>
        </p:spPr>
        <p:txBody>
          <a:bodyPr vert="horz" lIns="91440" tIns="45720" rIns="91440" bIns="45720" rtlCol="0" anchor="b">
            <a:normAutofit fontScale="97500"/>
          </a:bodyPr>
          <a:lstStyle>
            <a:lvl1pPr algn="ctr" defTabSz="457200" rtl="0" eaLnBrk="1" latinLnBrk="0" hangingPunct="1">
              <a:spcBef>
                <a:spcPct val="0"/>
              </a:spcBef>
              <a:buNone/>
              <a:defRPr sz="5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b="1" dirty="0">
                <a:solidFill>
                  <a:schemeClr val="bg1"/>
                </a:solidFill>
              </a:rPr>
              <a:t>BÀI 30. KHÁI QUÁT VỀ CƠ THỂ NGƯỜI</a:t>
            </a:r>
          </a:p>
        </p:txBody>
      </p:sp>
      <p:pic>
        <p:nvPicPr>
          <p:cNvPr id="6" name="Picture 5"/>
          <p:cNvPicPr/>
          <p:nvPr/>
        </p:nvPicPr>
        <p:blipFill>
          <a:blip r:embed="rId3">
            <a:extLst>
              <a:ext uri="{28A0092B-C50C-407E-A947-70E740481C1C}">
                <a14:useLocalDpi xmlns:a14="http://schemas.microsoft.com/office/drawing/2010/main" val="0"/>
              </a:ext>
            </a:extLst>
          </a:blip>
          <a:srcRect t="1352" r="4688" b="5405"/>
          <a:stretch>
            <a:fillRect/>
          </a:stretch>
        </p:blipFill>
        <p:spPr bwMode="auto">
          <a:xfrm>
            <a:off x="457199" y="729175"/>
            <a:ext cx="11402291" cy="5643916"/>
          </a:xfrm>
          <a:prstGeom prst="rect">
            <a:avLst/>
          </a:prstGeom>
          <a:noFill/>
          <a:ln>
            <a:noFill/>
          </a:ln>
          <a:effectLst/>
        </p:spPr>
      </p:pic>
    </p:spTree>
    <p:extLst>
      <p:ext uri="{BB962C8B-B14F-4D97-AF65-F5344CB8AC3E}">
        <p14:creationId xmlns:p14="http://schemas.microsoft.com/office/powerpoint/2010/main" val="1489426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6747164" y="576775"/>
            <a:ext cx="4932217" cy="5796316"/>
          </a:xfrm>
          <a:prstGeom prst="rect">
            <a:avLst/>
          </a:prstGeom>
        </p:spPr>
      </p:pic>
      <p:sp>
        <p:nvSpPr>
          <p:cNvPr id="7" name="Title 1"/>
          <p:cNvSpPr txBox="1">
            <a:spLocks/>
          </p:cNvSpPr>
          <p:nvPr/>
        </p:nvSpPr>
        <p:spPr>
          <a:xfrm>
            <a:off x="0" y="0"/>
            <a:ext cx="12192000" cy="576775"/>
          </a:xfrm>
          <a:prstGeom prst="rect">
            <a:avLst/>
          </a:prstGeom>
          <a:gradFill flip="none" rotWithShape="1">
            <a:gsLst>
              <a:gs pos="0">
                <a:srgbClr val="00B050"/>
              </a:gs>
              <a:gs pos="55000">
                <a:schemeClr val="accent2">
                  <a:lumMod val="75000"/>
                </a:schemeClr>
              </a:gs>
              <a:gs pos="100000">
                <a:srgbClr val="92D050"/>
              </a:gs>
            </a:gsLst>
            <a:path path="circle">
              <a:fillToRect l="50000" t="50000" r="50000" b="50000"/>
            </a:path>
            <a:tileRect/>
          </a:gradFill>
          <a:effectLst/>
        </p:spPr>
        <p:txBody>
          <a:bodyPr vert="horz" lIns="91440" tIns="45720" rIns="91440" bIns="45720" rtlCol="0" anchor="b">
            <a:normAutofit fontScale="67500" lnSpcReduction="20000"/>
          </a:bodyPr>
          <a:lstStyle>
            <a:lvl1pPr algn="ctr" defTabSz="457200" rtl="0" eaLnBrk="1" latinLnBrk="0" hangingPunct="1">
              <a:spcBef>
                <a:spcPct val="0"/>
              </a:spcBef>
              <a:buNone/>
              <a:defRPr sz="5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solidFill>
                  <a:schemeClr val="bg1"/>
                </a:solidFill>
              </a:rPr>
              <a:t>BÀI 30. KHÁI QUÁT VỀ CƠ THỂ NGƯỜI</a:t>
            </a:r>
          </a:p>
        </p:txBody>
      </p:sp>
      <p:sp>
        <p:nvSpPr>
          <p:cNvPr id="2" name="TextBox 1"/>
          <p:cNvSpPr txBox="1"/>
          <p:nvPr/>
        </p:nvSpPr>
        <p:spPr>
          <a:xfrm>
            <a:off x="630381" y="658694"/>
            <a:ext cx="5784370"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I. </a:t>
            </a:r>
            <a:r>
              <a:rPr lang="en-US" sz="3200" b="1" dirty="0" err="1">
                <a:latin typeface="Times New Roman" panose="02020603050405020304" pitchFamily="18" charset="0"/>
                <a:cs typeface="Times New Roman" panose="02020603050405020304" pitchFamily="18" charset="0"/>
              </a:rPr>
              <a:t>Khái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quát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về</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cơ</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thể</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người</a:t>
            </a:r>
            <a:endParaRPr lang="en-US" sz="3200" b="1" dirty="0">
              <a:latin typeface="Times New Roman" panose="02020603050405020304" pitchFamily="18" charset="0"/>
              <a:cs typeface="Times New Roman" panose="02020603050405020304" pitchFamily="18" charset="0"/>
            </a:endParaRPr>
          </a:p>
        </p:txBody>
      </p:sp>
      <p:sp>
        <p:nvSpPr>
          <p:cNvPr id="11" name="Rectangle 10"/>
          <p:cNvSpPr/>
          <p:nvPr/>
        </p:nvSpPr>
        <p:spPr>
          <a:xfrm>
            <a:off x="651212" y="1243469"/>
            <a:ext cx="5929745" cy="1043619"/>
          </a:xfrm>
          <a:prstGeom prst="rect">
            <a:avLst/>
          </a:prstGeom>
        </p:spPr>
        <p:txBody>
          <a:bodyPr wrap="square">
            <a:spAutoFit/>
          </a:bodyPr>
          <a:lstStyle/>
          <a:p>
            <a:pPr algn="just">
              <a:lnSpc>
                <a:spcPct val="115000"/>
              </a:lnSpc>
              <a:spcBef>
                <a:spcPts val="600"/>
              </a:spcBef>
              <a:spcAft>
                <a:spcPts val="0"/>
              </a:spcAft>
            </a:pPr>
            <a:r>
              <a:rPr lang="en-US" sz="2800" b="1" dirty="0">
                <a:latin typeface="Times New Roman" panose="02020603050405020304" pitchFamily="18" charset="0"/>
                <a:ea typeface="Times New Roman" panose="02020603050405020304" pitchFamily="18" charset="0"/>
              </a:rPr>
              <a:t> </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bao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gồm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đầu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cổ</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hai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tay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hai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chân</a:t>
            </a:r>
            <a:r>
              <a:rPr lang="en-US" sz="2800" dirty="0">
                <a:latin typeface="Times New Roman" panose="02020603050405020304" pitchFamily="18" charset="0"/>
                <a:ea typeface="Times New Roman" panose="02020603050405020304" pitchFamily="18" charset="0"/>
              </a:rPr>
              <a:t>.</a:t>
            </a:r>
          </a:p>
        </p:txBody>
      </p:sp>
      <p:sp>
        <p:nvSpPr>
          <p:cNvPr id="3" name="Rectangle 2"/>
          <p:cNvSpPr/>
          <p:nvPr/>
        </p:nvSpPr>
        <p:spPr>
          <a:xfrm>
            <a:off x="796635" y="3474933"/>
            <a:ext cx="5437910" cy="1224951"/>
          </a:xfrm>
          <a:prstGeom prst="rect">
            <a:avLst/>
          </a:prstGeom>
        </p:spPr>
        <p:txBody>
          <a:bodyPr wrap="square">
            <a:spAutoFit/>
          </a:bodyPr>
          <a:lstStyle/>
          <a:p>
            <a:pPr algn="just">
              <a:lnSpc>
                <a:spcPct val="115000"/>
              </a:lnSpc>
              <a:spcBef>
                <a:spcPts val="600"/>
              </a:spcBef>
              <a:spcAft>
                <a:spcPts val="0"/>
              </a:spcAft>
            </a:pPr>
            <a:r>
              <a:rPr lang="en-US" sz="3200" b="1" dirty="0">
                <a:latin typeface="Times New Roman" panose="02020603050405020304" pitchFamily="18" charset="0"/>
                <a:ea typeface="Times New Roman" panose="02020603050405020304" pitchFamily="18" charset="0"/>
              </a:rPr>
              <a:t>II. </a:t>
            </a:r>
            <a:r>
              <a:rPr lang="en-US" sz="3200" b="1" dirty="0" err="1">
                <a:latin typeface="Times New Roman" panose="02020603050405020304" pitchFamily="18" charset="0"/>
                <a:ea typeface="Times New Roman" panose="02020603050405020304" pitchFamily="18" charset="0"/>
              </a:rPr>
              <a:t>Vai</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trò</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của</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các</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cơ</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quan</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và</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hệ</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cơ</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quan</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trong</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cơ</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thể</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người</a:t>
            </a:r>
            <a:endParaRPr lang="en-US" sz="3200" dirty="0">
              <a:latin typeface="Times New Roman" panose="02020603050405020304" pitchFamily="18" charset="0"/>
              <a:ea typeface="Times New Roman" panose="02020603050405020304" pitchFamily="18" charset="0"/>
            </a:endParaRPr>
          </a:p>
        </p:txBody>
      </p:sp>
      <p:sp>
        <p:nvSpPr>
          <p:cNvPr id="8" name="Rectangle 7"/>
          <p:cNvSpPr/>
          <p:nvPr/>
        </p:nvSpPr>
        <p:spPr>
          <a:xfrm>
            <a:off x="651212" y="2417463"/>
            <a:ext cx="5929745" cy="1043619"/>
          </a:xfrm>
          <a:prstGeom prst="rect">
            <a:avLst/>
          </a:prstGeom>
        </p:spPr>
        <p:txBody>
          <a:bodyPr wrap="square">
            <a:spAutoFit/>
          </a:bodyPr>
          <a:lstStyle/>
          <a:p>
            <a:pPr algn="just">
              <a:lnSpc>
                <a:spcPct val="115000"/>
              </a:lnSpc>
              <a:spcBef>
                <a:spcPts val="600"/>
              </a:spcBef>
              <a:spcAft>
                <a:spcPts val="0"/>
              </a:spcAft>
            </a:pPr>
            <a:r>
              <a:rPr lang="en-US" sz="2800" b="1" dirty="0">
                <a:latin typeface="Times New Roman" panose="02020603050405020304" pitchFamily="18" charset="0"/>
                <a:ea typeface="Times New Roman" panose="02020603050405020304" pitchFamily="18" charset="0"/>
              </a:rPr>
              <a:t> </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ngoài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lớp</a:t>
            </a:r>
            <a:r>
              <a:rPr lang="en-US" sz="2800" dirty="0">
                <a:latin typeface="Times New Roman" panose="02020603050405020304" pitchFamily="18" charset="0"/>
                <a:ea typeface="Times New Roman" panose="02020603050405020304" pitchFamily="18" charset="0"/>
              </a:rPr>
              <a:t> da -&gt; </a:t>
            </a:r>
            <a:r>
              <a:rPr lang="en-US" sz="2800" dirty="0" err="1">
                <a:latin typeface="Times New Roman" panose="02020603050405020304" pitchFamily="18" charset="0"/>
                <a:ea typeface="Times New Roman" panose="02020603050405020304" pitchFamily="18" charset="0"/>
              </a:rPr>
              <a:t>lớp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mỡ</a:t>
            </a:r>
            <a:r>
              <a:rPr lang="en-US" sz="2800" dirty="0">
                <a:latin typeface="Times New Roman" panose="02020603050405020304" pitchFamily="18" charset="0"/>
                <a:ea typeface="Times New Roman" panose="02020603050405020304" pitchFamily="18" charset="0"/>
              </a:rPr>
              <a:t>   -&gt; </a:t>
            </a:r>
            <a:r>
              <a:rPr lang="en-US" sz="2800" dirty="0" err="1">
                <a:latin typeface="Times New Roman" panose="02020603050405020304" pitchFamily="18" charset="0"/>
                <a:ea typeface="Times New Roman" panose="02020603050405020304" pitchFamily="18" charset="0"/>
              </a:rPr>
              <a:t>cơ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xương</a:t>
            </a:r>
            <a:r>
              <a:rPr lang="en-US" sz="2800" dirty="0">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3204462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0" y="0"/>
            <a:ext cx="12192000" cy="576775"/>
          </a:xfrm>
          <a:prstGeom prst="rect">
            <a:avLst/>
          </a:prstGeom>
          <a:gradFill flip="none" rotWithShape="1">
            <a:gsLst>
              <a:gs pos="0">
                <a:srgbClr val="00B050"/>
              </a:gs>
              <a:gs pos="55000">
                <a:schemeClr val="accent2">
                  <a:lumMod val="75000"/>
                </a:schemeClr>
              </a:gs>
              <a:gs pos="100000">
                <a:srgbClr val="92D050"/>
              </a:gs>
            </a:gsLst>
            <a:path path="circle">
              <a:fillToRect l="50000" t="50000" r="50000" b="50000"/>
            </a:path>
            <a:tileRect/>
          </a:gradFill>
          <a:effectLst/>
        </p:spPr>
        <p:txBody>
          <a:bodyPr vert="horz" lIns="91440" tIns="45720" rIns="91440" bIns="45720" rtlCol="0" anchor="b">
            <a:normAutofit fontScale="67500" lnSpcReduction="20000"/>
          </a:bodyPr>
          <a:lstStyle>
            <a:lvl1pPr algn="ctr" defTabSz="457200" rtl="0" eaLnBrk="1" latinLnBrk="0" hangingPunct="1">
              <a:spcBef>
                <a:spcPct val="0"/>
              </a:spcBef>
              <a:buNone/>
              <a:defRPr sz="5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solidFill>
                  <a:schemeClr val="bg1"/>
                </a:solidFill>
              </a:rPr>
              <a:t>BÀI 30. KHÁI QUÁT VỀ CƠ THỂ NGƯỜI</a:t>
            </a:r>
          </a:p>
        </p:txBody>
      </p:sp>
      <p:sp>
        <p:nvSpPr>
          <p:cNvPr id="2" name="TextBox 1"/>
          <p:cNvSpPr txBox="1"/>
          <p:nvPr/>
        </p:nvSpPr>
        <p:spPr>
          <a:xfrm>
            <a:off x="630380" y="658694"/>
            <a:ext cx="5659103"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I. </a:t>
            </a:r>
            <a:r>
              <a:rPr lang="en-US" sz="3200" b="1" dirty="0" err="1">
                <a:latin typeface="Times New Roman" panose="02020603050405020304" pitchFamily="18" charset="0"/>
                <a:cs typeface="Times New Roman" panose="02020603050405020304" pitchFamily="18" charset="0"/>
              </a:rPr>
              <a:t>Khái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quát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về</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cơ</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thể</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người</a:t>
            </a:r>
            <a:endParaRPr lang="en-US" sz="3200" b="1" dirty="0">
              <a:latin typeface="Times New Roman" panose="02020603050405020304" pitchFamily="18" charset="0"/>
              <a:cs typeface="Times New Roman" panose="02020603050405020304" pitchFamily="18" charset="0"/>
            </a:endParaRPr>
          </a:p>
        </p:txBody>
      </p:sp>
      <p:sp>
        <p:nvSpPr>
          <p:cNvPr id="3" name="Rectangle 2"/>
          <p:cNvSpPr/>
          <p:nvPr/>
        </p:nvSpPr>
        <p:spPr>
          <a:xfrm>
            <a:off x="630381" y="1243469"/>
            <a:ext cx="5493326" cy="1224951"/>
          </a:xfrm>
          <a:prstGeom prst="rect">
            <a:avLst/>
          </a:prstGeom>
        </p:spPr>
        <p:txBody>
          <a:bodyPr wrap="square">
            <a:spAutoFit/>
          </a:bodyPr>
          <a:lstStyle/>
          <a:p>
            <a:pPr algn="just">
              <a:lnSpc>
                <a:spcPct val="115000"/>
              </a:lnSpc>
              <a:spcBef>
                <a:spcPts val="600"/>
              </a:spcBef>
              <a:spcAft>
                <a:spcPts val="0"/>
              </a:spcAft>
            </a:pPr>
            <a:r>
              <a:rPr lang="en-US" sz="3200" b="1" dirty="0">
                <a:latin typeface="Times New Roman" panose="02020603050405020304" pitchFamily="18" charset="0"/>
                <a:ea typeface="Times New Roman" panose="02020603050405020304" pitchFamily="18" charset="0"/>
              </a:rPr>
              <a:t>II. </a:t>
            </a:r>
            <a:r>
              <a:rPr lang="en-US" sz="3200" b="1" dirty="0" err="1">
                <a:latin typeface="Times New Roman" panose="02020603050405020304" pitchFamily="18" charset="0"/>
                <a:ea typeface="Times New Roman" panose="02020603050405020304" pitchFamily="18" charset="0"/>
              </a:rPr>
              <a:t>Vai</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trò</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của</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các</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cơ</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quan</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và</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hệ</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cơ</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quan</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trong</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cơ</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thể</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người</a:t>
            </a:r>
            <a:endParaRPr lang="en-US" sz="3200" dirty="0">
              <a:latin typeface="Times New Roman" panose="02020603050405020304" pitchFamily="18" charset="0"/>
              <a:ea typeface="Times New Roman" panose="02020603050405020304" pitchFamily="18" charset="0"/>
            </a:endParaRPr>
          </a:p>
        </p:txBody>
      </p:sp>
      <p:pic>
        <p:nvPicPr>
          <p:cNvPr id="8" name="Picture 7" descr="Nếu bạn đang tìm hiểu về cấu tạo cơ thể người thì bài viết sau đây, WheyShop sẽ giải đáp chi tiết mọi thắc mắc về cấu tạo cơ thể người ..."/>
          <p:cNvPicPr/>
          <p:nvPr/>
        </p:nvPicPr>
        <p:blipFill rotWithShape="1">
          <a:blip r:embed="rId3">
            <a:extLst>
              <a:ext uri="{28A0092B-C50C-407E-A947-70E740481C1C}">
                <a14:useLocalDpi xmlns:a14="http://schemas.microsoft.com/office/drawing/2010/main" val="0"/>
              </a:ext>
            </a:extLst>
          </a:blip>
          <a:srcRect t="11933" b="6262"/>
          <a:stretch/>
        </p:blipFill>
        <p:spPr bwMode="auto">
          <a:xfrm>
            <a:off x="6594763" y="576775"/>
            <a:ext cx="5126181" cy="5796316"/>
          </a:xfrm>
          <a:prstGeom prst="rect">
            <a:avLst/>
          </a:prstGeom>
          <a:noFill/>
          <a:ln>
            <a:noFill/>
          </a:ln>
          <a:extLst>
            <a:ext uri="{53640926-AAD7-44D8-BBD7-CCE9431645EC}">
              <a14:shadowObscured xmlns:a14="http://schemas.microsoft.com/office/drawing/2010/main"/>
            </a:ext>
          </a:extLst>
        </p:spPr>
      </p:pic>
      <p:sp>
        <p:nvSpPr>
          <p:cNvPr id="9" name="Rectangle 8"/>
          <p:cNvSpPr/>
          <p:nvPr/>
        </p:nvSpPr>
        <p:spPr>
          <a:xfrm>
            <a:off x="632117" y="2724906"/>
            <a:ext cx="4064574" cy="1083374"/>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wrap="square">
            <a:spAutoFit/>
          </a:bodyPr>
          <a:lstStyle/>
          <a:p>
            <a:pPr algn="ctr">
              <a:lnSpc>
                <a:spcPct val="115000"/>
              </a:lnSpc>
              <a:spcBef>
                <a:spcPts val="600"/>
              </a:spcBef>
              <a:spcAft>
                <a:spcPts val="0"/>
              </a:spcAft>
            </a:pPr>
            <a:r>
              <a:rPr lang="en-US" sz="2800" b="1" dirty="0">
                <a:latin typeface="Times New Roman" panose="02020603050405020304" pitchFamily="18" charset="0"/>
                <a:ea typeface="Times New Roman" panose="02020603050405020304" pitchFamily="18" charset="0"/>
              </a:rPr>
              <a:t>1. </a:t>
            </a:r>
            <a:r>
              <a:rPr lang="en-US" sz="2800" b="1" dirty="0" err="1">
                <a:latin typeface="Times New Roman" panose="02020603050405020304" pitchFamily="18" charset="0"/>
                <a:ea typeface="Times New Roman" panose="02020603050405020304" pitchFamily="18" charset="0"/>
              </a:rPr>
              <a:t>Cơ</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thể</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người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có</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những</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hệ</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cơ</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quan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nào</a:t>
            </a:r>
            <a:r>
              <a:rPr lang="en-US" sz="2800" b="1" dirty="0">
                <a:latin typeface="Times New Roman" panose="02020603050405020304" pitchFamily="18" charset="0"/>
                <a:ea typeface="Times New Roman" panose="02020603050405020304" pitchFamily="18" charset="0"/>
              </a:rPr>
              <a:t>? </a:t>
            </a:r>
          </a:p>
        </p:txBody>
      </p:sp>
      <p:sp>
        <p:nvSpPr>
          <p:cNvPr id="10" name="Rectangle 9"/>
          <p:cNvSpPr/>
          <p:nvPr/>
        </p:nvSpPr>
        <p:spPr>
          <a:xfrm>
            <a:off x="665019" y="5161348"/>
            <a:ext cx="4031672" cy="1083374"/>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wrap="square">
            <a:spAutoFit/>
          </a:bodyPr>
          <a:lstStyle/>
          <a:p>
            <a:pPr algn="ctr">
              <a:lnSpc>
                <a:spcPct val="115000"/>
              </a:lnSpc>
              <a:spcBef>
                <a:spcPts val="600"/>
              </a:spcBef>
              <a:spcAft>
                <a:spcPts val="0"/>
              </a:spcAft>
            </a:pPr>
            <a:r>
              <a:rPr lang="nl-NL" sz="2800" b="1" dirty="0">
                <a:latin typeface="Times New Roman" panose="02020603050405020304" pitchFamily="18" charset="0"/>
                <a:ea typeface="Times New Roman" panose="02020603050405020304" pitchFamily="18" charset="0"/>
              </a:rPr>
              <a:t>3. Nêu chức năng từng hệ cơ quan</a:t>
            </a:r>
            <a:endParaRPr lang="en-US" sz="2800" b="1" dirty="0">
              <a:latin typeface="Times New Roman" panose="02020603050405020304" pitchFamily="18" charset="0"/>
              <a:ea typeface="Times New Roman" panose="02020603050405020304" pitchFamily="18" charset="0"/>
            </a:endParaRPr>
          </a:p>
        </p:txBody>
      </p:sp>
      <p:sp>
        <p:nvSpPr>
          <p:cNvPr id="12" name="Rectangle 11"/>
          <p:cNvSpPr/>
          <p:nvPr/>
        </p:nvSpPr>
        <p:spPr>
          <a:xfrm>
            <a:off x="663288" y="3898689"/>
            <a:ext cx="4033404" cy="1083374"/>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wrap="square">
            <a:spAutoFit/>
          </a:bodyPr>
          <a:lstStyle/>
          <a:p>
            <a:pPr algn="ctr">
              <a:lnSpc>
                <a:spcPct val="115000"/>
              </a:lnSpc>
              <a:spcBef>
                <a:spcPts val="600"/>
              </a:spcBef>
              <a:spcAft>
                <a:spcPts val="0"/>
              </a:spcAft>
            </a:pPr>
            <a:r>
              <a:rPr lang="en-US" sz="2800" b="1" dirty="0">
                <a:latin typeface="Times New Roman" panose="02020603050405020304" pitchFamily="18" charset="0"/>
                <a:ea typeface="Times New Roman" panose="02020603050405020304" pitchFamily="18" charset="0"/>
              </a:rPr>
              <a:t>2. </a:t>
            </a:r>
            <a:r>
              <a:rPr lang="en-US" sz="2800" b="1" dirty="0" err="1">
                <a:latin typeface="Times New Roman" panose="02020603050405020304" pitchFamily="18" charset="0"/>
                <a:ea typeface="Times New Roman" panose="02020603050405020304" pitchFamily="18" charset="0"/>
              </a:rPr>
              <a:t>Kể</a:t>
            </a:r>
            <a:r>
              <a:rPr lang="en-US" sz="2800" b="1" dirty="0">
                <a:latin typeface="Times New Roman" panose="02020603050405020304" pitchFamily="18" charset="0"/>
                <a:ea typeface="Times New Roman" panose="02020603050405020304" pitchFamily="18" charset="0"/>
              </a:rPr>
              <a:t> </a:t>
            </a:r>
            <a:r>
              <a:rPr lang="nl-NL" sz="2800" b="1" dirty="0">
                <a:latin typeface="Times New Roman" panose="02020603050405020304" pitchFamily="18" charset="0"/>
                <a:ea typeface="Times New Roman" panose="02020603050405020304" pitchFamily="18" charset="0"/>
              </a:rPr>
              <a:t>tên, xác định vị trí các cơ quan</a:t>
            </a:r>
            <a:endParaRPr lang="en-US" sz="2800" b="1"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08539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0" y="0"/>
            <a:ext cx="12192000" cy="576775"/>
          </a:xfrm>
          <a:prstGeom prst="rect">
            <a:avLst/>
          </a:prstGeom>
          <a:gradFill flip="none" rotWithShape="1">
            <a:gsLst>
              <a:gs pos="0">
                <a:srgbClr val="00B050"/>
              </a:gs>
              <a:gs pos="55000">
                <a:schemeClr val="accent2">
                  <a:lumMod val="75000"/>
                </a:schemeClr>
              </a:gs>
              <a:gs pos="100000">
                <a:srgbClr val="92D050"/>
              </a:gs>
            </a:gsLst>
            <a:path path="circle">
              <a:fillToRect l="50000" t="50000" r="50000" b="50000"/>
            </a:path>
            <a:tileRect/>
          </a:gradFill>
          <a:effectLst/>
        </p:spPr>
        <p:txBody>
          <a:bodyPr vert="horz" lIns="91440" tIns="45720" rIns="91440" bIns="45720" rtlCol="0" anchor="b">
            <a:normAutofit fontScale="67500" lnSpcReduction="20000"/>
          </a:bodyPr>
          <a:lstStyle>
            <a:lvl1pPr algn="ctr" defTabSz="457200" rtl="0" eaLnBrk="1" latinLnBrk="0" hangingPunct="1">
              <a:spcBef>
                <a:spcPct val="0"/>
              </a:spcBef>
              <a:buNone/>
              <a:defRPr sz="5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solidFill>
                  <a:schemeClr val="bg1"/>
                </a:solidFill>
              </a:rPr>
              <a:t>BÀI 30. KHÁI QUÁT VỀ CƠ THỂ NGƯỜI</a:t>
            </a:r>
          </a:p>
        </p:txBody>
      </p:sp>
      <p:sp>
        <p:nvSpPr>
          <p:cNvPr id="2" name="TextBox 1"/>
          <p:cNvSpPr txBox="1"/>
          <p:nvPr/>
        </p:nvSpPr>
        <p:spPr>
          <a:xfrm>
            <a:off x="630380" y="658694"/>
            <a:ext cx="5460755"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I. </a:t>
            </a:r>
            <a:r>
              <a:rPr lang="en-US" sz="3200" b="1" dirty="0" err="1">
                <a:latin typeface="Times New Roman" panose="02020603050405020304" pitchFamily="18" charset="0"/>
                <a:cs typeface="Times New Roman" panose="02020603050405020304" pitchFamily="18" charset="0"/>
              </a:rPr>
              <a:t>Khái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quát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về</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cơ</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thể</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người</a:t>
            </a:r>
            <a:endParaRPr lang="en-US" sz="3200" b="1" dirty="0">
              <a:latin typeface="Times New Roman" panose="02020603050405020304" pitchFamily="18" charset="0"/>
              <a:cs typeface="Times New Roman" panose="02020603050405020304" pitchFamily="18" charset="0"/>
            </a:endParaRPr>
          </a:p>
        </p:txBody>
      </p:sp>
      <p:sp>
        <p:nvSpPr>
          <p:cNvPr id="3" name="Rectangle 2"/>
          <p:cNvSpPr/>
          <p:nvPr/>
        </p:nvSpPr>
        <p:spPr>
          <a:xfrm>
            <a:off x="460663" y="1193750"/>
            <a:ext cx="5630472" cy="1224951"/>
          </a:xfrm>
          <a:prstGeom prst="rect">
            <a:avLst/>
          </a:prstGeom>
        </p:spPr>
        <p:txBody>
          <a:bodyPr wrap="square">
            <a:spAutoFit/>
          </a:bodyPr>
          <a:lstStyle/>
          <a:p>
            <a:pPr algn="ctr">
              <a:lnSpc>
                <a:spcPct val="115000"/>
              </a:lnSpc>
              <a:spcBef>
                <a:spcPts val="600"/>
              </a:spcBef>
              <a:spcAft>
                <a:spcPts val="0"/>
              </a:spcAft>
            </a:pPr>
            <a:r>
              <a:rPr lang="en-US" sz="3200" b="1" dirty="0">
                <a:latin typeface="Times New Roman" panose="02020603050405020304" pitchFamily="18" charset="0"/>
                <a:ea typeface="Times New Roman" panose="02020603050405020304" pitchFamily="18" charset="0"/>
              </a:rPr>
              <a:t>II. </a:t>
            </a:r>
            <a:r>
              <a:rPr lang="en-US" sz="3200" b="1" dirty="0" err="1">
                <a:latin typeface="Times New Roman" panose="02020603050405020304" pitchFamily="18" charset="0"/>
                <a:ea typeface="Times New Roman" panose="02020603050405020304" pitchFamily="18" charset="0"/>
              </a:rPr>
              <a:t>Vai</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trò</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của</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các</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cơ</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quan</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và</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hệ</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cơ</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quan</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trong</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cơ</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thể</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người</a:t>
            </a:r>
            <a:endParaRPr lang="en-US" sz="3200" dirty="0">
              <a:latin typeface="Times New Roman" panose="02020603050405020304" pitchFamily="18" charset="0"/>
              <a:ea typeface="Times New Roman" panose="02020603050405020304" pitchFamily="18" charset="0"/>
            </a:endParaRPr>
          </a:p>
        </p:txBody>
      </p:sp>
      <p:pic>
        <p:nvPicPr>
          <p:cNvPr id="8" name="Picture 7" descr="Nếu bạn đang tìm hiểu về cấu tạo cơ thể người thì bài viết sau đây, WheyShop sẽ giải đáp chi tiết mọi thắc mắc về cấu tạo cơ thể người ..."/>
          <p:cNvPicPr/>
          <p:nvPr/>
        </p:nvPicPr>
        <p:blipFill rotWithShape="1">
          <a:blip r:embed="rId3">
            <a:extLst>
              <a:ext uri="{28A0092B-C50C-407E-A947-70E740481C1C}">
                <a14:useLocalDpi xmlns:a14="http://schemas.microsoft.com/office/drawing/2010/main" val="0"/>
              </a:ext>
            </a:extLst>
          </a:blip>
          <a:srcRect t="11933" b="6262"/>
          <a:stretch/>
        </p:blipFill>
        <p:spPr bwMode="auto">
          <a:xfrm>
            <a:off x="7592291" y="576775"/>
            <a:ext cx="4128654" cy="5796316"/>
          </a:xfrm>
          <a:prstGeom prst="rect">
            <a:avLst/>
          </a:prstGeom>
          <a:noFill/>
          <a:ln>
            <a:noFill/>
          </a:ln>
          <a:extLst>
            <a:ext uri="{53640926-AAD7-44D8-BBD7-CCE9431645EC}">
              <a14:shadowObscured xmlns:a14="http://schemas.microsoft.com/office/drawing/2010/main"/>
            </a:ext>
          </a:extLst>
        </p:spPr>
      </p:pic>
      <p:sp>
        <p:nvSpPr>
          <p:cNvPr id="9" name="Rectangle 8"/>
          <p:cNvSpPr/>
          <p:nvPr/>
        </p:nvSpPr>
        <p:spPr>
          <a:xfrm>
            <a:off x="630380" y="2489379"/>
            <a:ext cx="6615547" cy="587853"/>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wrap="square">
            <a:spAutoFit/>
          </a:bodyPr>
          <a:lstStyle/>
          <a:p>
            <a:pPr algn="ctr">
              <a:lnSpc>
                <a:spcPct val="115000"/>
              </a:lnSpc>
              <a:spcBef>
                <a:spcPts val="600"/>
              </a:spcBef>
              <a:spcAft>
                <a:spcPts val="0"/>
              </a:spcAft>
            </a:pPr>
            <a:r>
              <a:rPr lang="en-US" sz="2800" b="1" dirty="0">
                <a:latin typeface="Times New Roman" panose="02020603050405020304" pitchFamily="18" charset="0"/>
                <a:ea typeface="Times New Roman" panose="02020603050405020304" pitchFamily="18" charset="0"/>
              </a:rPr>
              <a:t>1. </a:t>
            </a:r>
            <a:r>
              <a:rPr lang="en-US" sz="2800" b="1" dirty="0" err="1">
                <a:latin typeface="Times New Roman" panose="02020603050405020304" pitchFamily="18" charset="0"/>
                <a:ea typeface="Times New Roman" panose="02020603050405020304" pitchFamily="18" charset="0"/>
              </a:rPr>
              <a:t>Cơ</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thể</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người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có</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những</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hệ</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cơ</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quan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nào</a:t>
            </a:r>
            <a:r>
              <a:rPr lang="en-US" sz="2800" b="1" dirty="0">
                <a:latin typeface="Times New Roman" panose="02020603050405020304" pitchFamily="18" charset="0"/>
                <a:ea typeface="Times New Roman" panose="02020603050405020304" pitchFamily="18" charset="0"/>
              </a:rPr>
              <a:t>? </a:t>
            </a:r>
          </a:p>
        </p:txBody>
      </p:sp>
      <p:sp>
        <p:nvSpPr>
          <p:cNvPr id="11" name="Rectangle 10"/>
          <p:cNvSpPr/>
          <p:nvPr/>
        </p:nvSpPr>
        <p:spPr>
          <a:xfrm>
            <a:off x="678871" y="3058371"/>
            <a:ext cx="6373094" cy="2074414"/>
          </a:xfrm>
          <a:prstGeom prst="rect">
            <a:avLst/>
          </a:prstGeom>
        </p:spPr>
        <p:txBody>
          <a:bodyPr wrap="square">
            <a:spAutoFit/>
          </a:bodyPr>
          <a:lstStyle/>
          <a:p>
            <a:pPr algn="just">
              <a:lnSpc>
                <a:spcPct val="115000"/>
              </a:lnSpc>
              <a:spcBef>
                <a:spcPts val="600"/>
              </a:spcBef>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hệ</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quan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gồm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hệ</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vận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hệ</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tuần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hoàn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hệ</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hô</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hấp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hệ</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tiêu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hóa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hệ</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hệ</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kinh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quan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hệ</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nội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hệ</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sinh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dục</a:t>
            </a:r>
            <a:r>
              <a:rPr lang="en-US" sz="2800" dirty="0">
                <a:latin typeface="Times New Roman" panose="02020603050405020304" pitchFamily="18" charset="0"/>
                <a:ea typeface="Times New Roman" panose="02020603050405020304" pitchFamily="18" charset="0"/>
              </a:rPr>
              <a:t>.</a:t>
            </a:r>
          </a:p>
        </p:txBody>
      </p:sp>
      <p:sp>
        <p:nvSpPr>
          <p:cNvPr id="13" name="Rectangle 12"/>
          <p:cNvSpPr/>
          <p:nvPr/>
        </p:nvSpPr>
        <p:spPr>
          <a:xfrm>
            <a:off x="678871" y="5072512"/>
            <a:ext cx="6532417" cy="587853"/>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wrap="square">
            <a:spAutoFit/>
          </a:bodyPr>
          <a:lstStyle/>
          <a:p>
            <a:pPr algn="ctr">
              <a:lnSpc>
                <a:spcPct val="115000"/>
              </a:lnSpc>
              <a:spcBef>
                <a:spcPts val="600"/>
              </a:spcBef>
              <a:spcAft>
                <a:spcPts val="0"/>
              </a:spcAft>
            </a:pPr>
            <a:r>
              <a:rPr lang="en-US" sz="2800" b="1" dirty="0">
                <a:latin typeface="Times New Roman" panose="02020603050405020304" pitchFamily="18" charset="0"/>
                <a:ea typeface="Times New Roman" panose="02020603050405020304" pitchFamily="18" charset="0"/>
              </a:rPr>
              <a:t>2. </a:t>
            </a:r>
            <a:r>
              <a:rPr lang="en-US" sz="2800" b="1" dirty="0" err="1">
                <a:latin typeface="Times New Roman" panose="02020603050405020304" pitchFamily="18" charset="0"/>
                <a:ea typeface="Times New Roman" panose="02020603050405020304" pitchFamily="18" charset="0"/>
              </a:rPr>
              <a:t>Kể</a:t>
            </a:r>
            <a:r>
              <a:rPr lang="en-US" sz="2800" b="1" dirty="0">
                <a:latin typeface="Times New Roman" panose="02020603050405020304" pitchFamily="18" charset="0"/>
                <a:ea typeface="Times New Roman" panose="02020603050405020304" pitchFamily="18" charset="0"/>
              </a:rPr>
              <a:t> </a:t>
            </a:r>
            <a:r>
              <a:rPr lang="nl-NL" sz="2800" b="1" dirty="0">
                <a:latin typeface="Times New Roman" panose="02020603050405020304" pitchFamily="18" charset="0"/>
                <a:ea typeface="Times New Roman" panose="02020603050405020304" pitchFamily="18" charset="0"/>
              </a:rPr>
              <a:t>tên, xác định vị trí các cơ quan</a:t>
            </a:r>
            <a:endParaRPr lang="en-US" sz="2800" b="1" dirty="0">
              <a:latin typeface="Times New Roman" panose="02020603050405020304" pitchFamily="18" charset="0"/>
              <a:ea typeface="Times New Roman" panose="02020603050405020304" pitchFamily="18" charset="0"/>
            </a:endParaRPr>
          </a:p>
        </p:txBody>
      </p:sp>
      <p:sp>
        <p:nvSpPr>
          <p:cNvPr id="14" name="Rectangle 13"/>
          <p:cNvSpPr/>
          <p:nvPr/>
        </p:nvSpPr>
        <p:spPr>
          <a:xfrm>
            <a:off x="678871" y="5709487"/>
            <a:ext cx="6532417" cy="587853"/>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wrap="square">
            <a:spAutoFit/>
          </a:bodyPr>
          <a:lstStyle/>
          <a:p>
            <a:pPr algn="ctr">
              <a:lnSpc>
                <a:spcPct val="115000"/>
              </a:lnSpc>
              <a:spcBef>
                <a:spcPts val="600"/>
              </a:spcBef>
              <a:spcAft>
                <a:spcPts val="0"/>
              </a:spcAft>
            </a:pPr>
            <a:r>
              <a:rPr lang="nl-NL" sz="2800" b="1" dirty="0">
                <a:latin typeface="Times New Roman" panose="02020603050405020304" pitchFamily="18" charset="0"/>
                <a:ea typeface="Times New Roman" panose="02020603050405020304" pitchFamily="18" charset="0"/>
              </a:rPr>
              <a:t>3. Nêu chức năng từng hệ cơ quan</a:t>
            </a:r>
            <a:endParaRPr lang="en-US" sz="2800" b="1"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78133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0" y="0"/>
            <a:ext cx="12192000" cy="576775"/>
          </a:xfrm>
          <a:prstGeom prst="rect">
            <a:avLst/>
          </a:prstGeom>
          <a:gradFill flip="none" rotWithShape="1">
            <a:gsLst>
              <a:gs pos="0">
                <a:srgbClr val="00B050"/>
              </a:gs>
              <a:gs pos="55000">
                <a:schemeClr val="accent2">
                  <a:lumMod val="75000"/>
                </a:schemeClr>
              </a:gs>
              <a:gs pos="100000">
                <a:srgbClr val="92D050"/>
              </a:gs>
            </a:gsLst>
            <a:path path="circle">
              <a:fillToRect l="50000" t="50000" r="50000" b="50000"/>
            </a:path>
            <a:tileRect/>
          </a:gradFill>
          <a:effectLst/>
        </p:spPr>
        <p:txBody>
          <a:bodyPr vert="horz" lIns="91440" tIns="45720" rIns="91440" bIns="45720" rtlCol="0" anchor="b">
            <a:normAutofit fontScale="67500" lnSpcReduction="20000"/>
          </a:bodyPr>
          <a:lstStyle>
            <a:lvl1pPr algn="ctr" defTabSz="457200" rtl="0" eaLnBrk="1" latinLnBrk="0" hangingPunct="1">
              <a:spcBef>
                <a:spcPct val="0"/>
              </a:spcBef>
              <a:buNone/>
              <a:defRPr sz="5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solidFill>
                  <a:schemeClr val="bg1"/>
                </a:solidFill>
              </a:rPr>
              <a:t>BÀI 30. KHÁI QUÁT VỀ CƠ THỂ NGƯỜI</a:t>
            </a:r>
          </a:p>
        </p:txBody>
      </p:sp>
      <p:sp>
        <p:nvSpPr>
          <p:cNvPr id="3" name="Rectangle 2"/>
          <p:cNvSpPr/>
          <p:nvPr/>
        </p:nvSpPr>
        <p:spPr>
          <a:xfrm>
            <a:off x="547254" y="576775"/>
            <a:ext cx="5424055" cy="1224951"/>
          </a:xfrm>
          <a:prstGeom prst="rect">
            <a:avLst/>
          </a:prstGeom>
        </p:spPr>
        <p:txBody>
          <a:bodyPr wrap="square">
            <a:spAutoFit/>
          </a:bodyPr>
          <a:lstStyle/>
          <a:p>
            <a:pPr algn="ctr">
              <a:lnSpc>
                <a:spcPct val="115000"/>
              </a:lnSpc>
              <a:spcBef>
                <a:spcPts val="600"/>
              </a:spcBef>
              <a:spcAft>
                <a:spcPts val="0"/>
              </a:spcAft>
            </a:pPr>
            <a:r>
              <a:rPr lang="en-US" sz="3200" b="1" dirty="0">
                <a:latin typeface="Times New Roman" panose="02020603050405020304" pitchFamily="18" charset="0"/>
                <a:ea typeface="Times New Roman" panose="02020603050405020304" pitchFamily="18" charset="0"/>
              </a:rPr>
              <a:t>II. </a:t>
            </a:r>
            <a:r>
              <a:rPr lang="en-US" sz="3200" b="1" dirty="0" err="1">
                <a:latin typeface="Times New Roman" panose="02020603050405020304" pitchFamily="18" charset="0"/>
                <a:ea typeface="Times New Roman" panose="02020603050405020304" pitchFamily="18" charset="0"/>
              </a:rPr>
              <a:t>Vai</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trò</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của</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các</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cơ</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quan</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và</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hệ</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cơ</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quan</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trong</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cơ</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thể</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người</a:t>
            </a:r>
            <a:endParaRPr lang="en-US" sz="3200" dirty="0">
              <a:latin typeface="Times New Roman" panose="02020603050405020304" pitchFamily="18" charset="0"/>
              <a:ea typeface="Times New Roman" panose="02020603050405020304" pitchFamily="18" charset="0"/>
            </a:endParaRPr>
          </a:p>
        </p:txBody>
      </p:sp>
      <p:pic>
        <p:nvPicPr>
          <p:cNvPr id="10" name="Picture 9"/>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6075219" y="576775"/>
            <a:ext cx="5659581" cy="5782460"/>
          </a:xfrm>
          <a:prstGeom prst="rect">
            <a:avLst/>
          </a:prstGeom>
        </p:spPr>
      </p:pic>
      <p:sp>
        <p:nvSpPr>
          <p:cNvPr id="12" name="Rectangle 11"/>
          <p:cNvSpPr/>
          <p:nvPr/>
        </p:nvSpPr>
        <p:spPr>
          <a:xfrm>
            <a:off x="692728" y="2788710"/>
            <a:ext cx="5278582" cy="1578894"/>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wrap="square">
            <a:spAutoFit/>
          </a:bodyPr>
          <a:lstStyle/>
          <a:p>
            <a:pPr>
              <a:lnSpc>
                <a:spcPct val="115000"/>
              </a:lnSpc>
              <a:spcBef>
                <a:spcPts val="600"/>
              </a:spcBef>
              <a:spcAft>
                <a:spcPts val="0"/>
              </a:spcAft>
            </a:pPr>
            <a:r>
              <a:rPr lang="en-US" sz="2800" b="1" dirty="0">
                <a:latin typeface="Times New Roman" panose="02020603050405020304" pitchFamily="18" charset="0"/>
                <a:ea typeface="Times New Roman" panose="02020603050405020304" pitchFamily="18" charset="0"/>
              </a:rPr>
              <a:t>*</a:t>
            </a:r>
            <a:r>
              <a:rPr lang="en-US" sz="2800" b="1" dirty="0" err="1">
                <a:latin typeface="Times New Roman" panose="02020603050405020304" pitchFamily="18" charset="0"/>
                <a:ea typeface="Times New Roman" panose="02020603050405020304" pitchFamily="18" charset="0"/>
              </a:rPr>
              <a:t>Kể</a:t>
            </a:r>
            <a:r>
              <a:rPr lang="en-US" sz="2800" b="1" dirty="0">
                <a:latin typeface="Times New Roman" panose="02020603050405020304" pitchFamily="18" charset="0"/>
                <a:ea typeface="Times New Roman" panose="02020603050405020304" pitchFamily="18" charset="0"/>
              </a:rPr>
              <a:t> </a:t>
            </a:r>
            <a:r>
              <a:rPr lang="nl-NL" sz="2800" b="1" dirty="0">
                <a:latin typeface="Times New Roman" panose="02020603050405020304" pitchFamily="18" charset="0"/>
                <a:ea typeface="Times New Roman" panose="02020603050405020304" pitchFamily="18" charset="0"/>
              </a:rPr>
              <a:t>tên, xác định vị trí một số         cơ quan trong hệ vận động.         *Nêu chức năng của hệ vận động.</a:t>
            </a:r>
            <a:endParaRPr lang="en-US" sz="2800" b="1"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131044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0" y="0"/>
            <a:ext cx="12192000" cy="576775"/>
          </a:xfrm>
          <a:prstGeom prst="rect">
            <a:avLst/>
          </a:prstGeom>
          <a:gradFill flip="none" rotWithShape="1">
            <a:gsLst>
              <a:gs pos="0">
                <a:srgbClr val="00B050"/>
              </a:gs>
              <a:gs pos="55000">
                <a:schemeClr val="accent2">
                  <a:lumMod val="75000"/>
                </a:schemeClr>
              </a:gs>
              <a:gs pos="100000">
                <a:srgbClr val="92D050"/>
              </a:gs>
            </a:gsLst>
            <a:path path="circle">
              <a:fillToRect l="50000" t="50000" r="50000" b="50000"/>
            </a:path>
            <a:tileRect/>
          </a:gradFill>
          <a:effectLst/>
        </p:spPr>
        <p:txBody>
          <a:bodyPr vert="horz" lIns="91440" tIns="45720" rIns="91440" bIns="45720" rtlCol="0" anchor="b">
            <a:normAutofit fontScale="67500" lnSpcReduction="20000"/>
          </a:bodyPr>
          <a:lstStyle>
            <a:lvl1pPr algn="ctr" defTabSz="457200" rtl="0" eaLnBrk="1" latinLnBrk="0" hangingPunct="1">
              <a:spcBef>
                <a:spcPct val="0"/>
              </a:spcBef>
              <a:buNone/>
              <a:defRPr sz="5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solidFill>
                  <a:schemeClr val="bg1"/>
                </a:solidFill>
              </a:rPr>
              <a:t>BÀI 30. KHÁI QUÁT VỀ CƠ THỂ NGƯỜI</a:t>
            </a:r>
          </a:p>
        </p:txBody>
      </p:sp>
      <p:sp>
        <p:nvSpPr>
          <p:cNvPr id="3" name="Rectangle 2"/>
          <p:cNvSpPr/>
          <p:nvPr/>
        </p:nvSpPr>
        <p:spPr>
          <a:xfrm>
            <a:off x="547254" y="576775"/>
            <a:ext cx="5564765" cy="1224951"/>
          </a:xfrm>
          <a:prstGeom prst="rect">
            <a:avLst/>
          </a:prstGeom>
        </p:spPr>
        <p:txBody>
          <a:bodyPr wrap="square">
            <a:spAutoFit/>
          </a:bodyPr>
          <a:lstStyle/>
          <a:p>
            <a:pPr algn="ctr">
              <a:lnSpc>
                <a:spcPct val="115000"/>
              </a:lnSpc>
              <a:spcBef>
                <a:spcPts val="600"/>
              </a:spcBef>
              <a:spcAft>
                <a:spcPts val="0"/>
              </a:spcAft>
            </a:pPr>
            <a:r>
              <a:rPr lang="en-US" sz="3200" b="1" dirty="0">
                <a:latin typeface="Times New Roman" panose="02020603050405020304" pitchFamily="18" charset="0"/>
                <a:ea typeface="Times New Roman" panose="02020603050405020304" pitchFamily="18" charset="0"/>
              </a:rPr>
              <a:t>II. </a:t>
            </a:r>
            <a:r>
              <a:rPr lang="en-US" sz="3200" b="1" dirty="0" err="1">
                <a:latin typeface="Times New Roman" panose="02020603050405020304" pitchFamily="18" charset="0"/>
                <a:ea typeface="Times New Roman" panose="02020603050405020304" pitchFamily="18" charset="0"/>
              </a:rPr>
              <a:t>Vai</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trò</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của</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các</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cơ</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quan</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và</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hệ</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cơ</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quan</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trong</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cơ</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thể</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người</a:t>
            </a:r>
            <a:endParaRPr lang="en-US" sz="3200" dirty="0">
              <a:latin typeface="Times New Roman" panose="02020603050405020304" pitchFamily="18" charset="0"/>
              <a:ea typeface="Times New Roman" panose="02020603050405020304" pitchFamily="18" charset="0"/>
            </a:endParaRPr>
          </a:p>
        </p:txBody>
      </p:sp>
      <p:sp>
        <p:nvSpPr>
          <p:cNvPr id="12" name="Rectangle 11"/>
          <p:cNvSpPr/>
          <p:nvPr/>
        </p:nvSpPr>
        <p:spPr>
          <a:xfrm>
            <a:off x="748146" y="2626232"/>
            <a:ext cx="5735782" cy="165583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wrap="square">
            <a:spAutoFit/>
          </a:bodyPr>
          <a:lstStyle/>
          <a:p>
            <a:pPr>
              <a:lnSpc>
                <a:spcPct val="115000"/>
              </a:lnSpc>
              <a:spcBef>
                <a:spcPts val="600"/>
              </a:spcBef>
              <a:spcAft>
                <a:spcPts val="0"/>
              </a:spcAft>
            </a:pPr>
            <a:r>
              <a:rPr lang="en-US" sz="2800" b="1" dirty="0">
                <a:latin typeface="Times New Roman" panose="02020603050405020304" pitchFamily="18" charset="0"/>
                <a:ea typeface="Times New Roman" panose="02020603050405020304" pitchFamily="18" charset="0"/>
              </a:rPr>
              <a:t>*</a:t>
            </a:r>
            <a:r>
              <a:rPr lang="en-US" sz="2800" b="1" dirty="0" err="1">
                <a:latin typeface="Times New Roman" panose="02020603050405020304" pitchFamily="18" charset="0"/>
                <a:ea typeface="Times New Roman" panose="02020603050405020304" pitchFamily="18" charset="0"/>
              </a:rPr>
              <a:t>Kể</a:t>
            </a:r>
            <a:r>
              <a:rPr lang="en-US" sz="2800" b="1" dirty="0">
                <a:latin typeface="Times New Roman" panose="02020603050405020304" pitchFamily="18" charset="0"/>
                <a:ea typeface="Times New Roman" panose="02020603050405020304" pitchFamily="18" charset="0"/>
              </a:rPr>
              <a:t> </a:t>
            </a:r>
            <a:r>
              <a:rPr lang="nl-NL" sz="2800" b="1" dirty="0">
                <a:latin typeface="Times New Roman" panose="02020603050405020304" pitchFamily="18" charset="0"/>
                <a:ea typeface="Times New Roman" panose="02020603050405020304" pitchFamily="18" charset="0"/>
              </a:rPr>
              <a:t>tên, xác định vị trí các cơ quan trong hệ tuần hoàn.        </a:t>
            </a:r>
          </a:p>
          <a:p>
            <a:pPr>
              <a:lnSpc>
                <a:spcPct val="115000"/>
              </a:lnSpc>
              <a:spcBef>
                <a:spcPts val="600"/>
              </a:spcBef>
              <a:spcAft>
                <a:spcPts val="0"/>
              </a:spcAft>
            </a:pPr>
            <a:r>
              <a:rPr lang="nl-NL" sz="2800" b="1" dirty="0">
                <a:latin typeface="Times New Roman" panose="02020603050405020304" pitchFamily="18" charset="0"/>
                <a:ea typeface="Times New Roman" panose="02020603050405020304" pitchFamily="18" charset="0"/>
              </a:rPr>
              <a:t>*Nêu chức năng của hệ tuần hoàn.</a:t>
            </a:r>
            <a:endParaRPr lang="en-US" sz="2800" b="1" dirty="0">
              <a:latin typeface="Times New Roman" panose="02020603050405020304" pitchFamily="18" charset="0"/>
              <a:ea typeface="Times New Roman" panose="02020603050405020304" pitchFamily="18" charset="0"/>
            </a:endParaRPr>
          </a:p>
        </p:txBody>
      </p:sp>
      <p:pic>
        <p:nvPicPr>
          <p:cNvPr id="8" name="Picture 7"/>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6622473" y="576775"/>
            <a:ext cx="5059074" cy="5754752"/>
          </a:xfrm>
          <a:prstGeom prst="rect">
            <a:avLst/>
          </a:prstGeom>
        </p:spPr>
      </p:pic>
    </p:spTree>
    <p:extLst>
      <p:ext uri="{BB962C8B-B14F-4D97-AF65-F5344CB8AC3E}">
        <p14:creationId xmlns:p14="http://schemas.microsoft.com/office/powerpoint/2010/main" val="12978442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0" y="0"/>
            <a:ext cx="12192000" cy="576775"/>
          </a:xfrm>
          <a:prstGeom prst="rect">
            <a:avLst/>
          </a:prstGeom>
          <a:gradFill flip="none" rotWithShape="1">
            <a:gsLst>
              <a:gs pos="0">
                <a:srgbClr val="00B050"/>
              </a:gs>
              <a:gs pos="55000">
                <a:schemeClr val="accent2">
                  <a:lumMod val="75000"/>
                </a:schemeClr>
              </a:gs>
              <a:gs pos="100000">
                <a:srgbClr val="92D050"/>
              </a:gs>
            </a:gsLst>
            <a:path path="circle">
              <a:fillToRect l="50000" t="50000" r="50000" b="50000"/>
            </a:path>
            <a:tileRect/>
          </a:gradFill>
          <a:effectLst/>
        </p:spPr>
        <p:txBody>
          <a:bodyPr vert="horz" lIns="91440" tIns="45720" rIns="91440" bIns="45720" rtlCol="0" anchor="b">
            <a:normAutofit fontScale="67500" lnSpcReduction="20000"/>
          </a:bodyPr>
          <a:lstStyle>
            <a:lvl1pPr algn="ctr" defTabSz="457200" rtl="0" eaLnBrk="1" latinLnBrk="0" hangingPunct="1">
              <a:spcBef>
                <a:spcPct val="0"/>
              </a:spcBef>
              <a:buNone/>
              <a:defRPr sz="5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solidFill>
                  <a:schemeClr val="bg1"/>
                </a:solidFill>
              </a:rPr>
              <a:t>BÀI 30. KHÁI QUÁT VỀ CƠ THỂ NGƯỜI</a:t>
            </a:r>
          </a:p>
        </p:txBody>
      </p:sp>
      <p:sp>
        <p:nvSpPr>
          <p:cNvPr id="3" name="Rectangle 2"/>
          <p:cNvSpPr/>
          <p:nvPr/>
        </p:nvSpPr>
        <p:spPr>
          <a:xfrm>
            <a:off x="547254" y="576775"/>
            <a:ext cx="5541385" cy="1224951"/>
          </a:xfrm>
          <a:prstGeom prst="rect">
            <a:avLst/>
          </a:prstGeom>
        </p:spPr>
        <p:txBody>
          <a:bodyPr wrap="square">
            <a:spAutoFit/>
          </a:bodyPr>
          <a:lstStyle/>
          <a:p>
            <a:pPr algn="ctr">
              <a:lnSpc>
                <a:spcPct val="115000"/>
              </a:lnSpc>
              <a:spcBef>
                <a:spcPts val="600"/>
              </a:spcBef>
              <a:spcAft>
                <a:spcPts val="0"/>
              </a:spcAft>
            </a:pPr>
            <a:r>
              <a:rPr lang="en-US" sz="3200" b="1" dirty="0">
                <a:latin typeface="Times New Roman" panose="02020603050405020304" pitchFamily="18" charset="0"/>
                <a:ea typeface="Times New Roman" panose="02020603050405020304" pitchFamily="18" charset="0"/>
              </a:rPr>
              <a:t>II. </a:t>
            </a:r>
            <a:r>
              <a:rPr lang="en-US" sz="3200" b="1" dirty="0" err="1">
                <a:latin typeface="Times New Roman" panose="02020603050405020304" pitchFamily="18" charset="0"/>
                <a:ea typeface="Times New Roman" panose="02020603050405020304" pitchFamily="18" charset="0"/>
              </a:rPr>
              <a:t>Vai</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trò</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của</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các</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cơ</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quan</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và</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hệ</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cơ</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quan</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trong</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cơ</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thể</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người</a:t>
            </a:r>
            <a:endParaRPr lang="en-US" sz="3200" dirty="0">
              <a:latin typeface="Times New Roman" panose="02020603050405020304" pitchFamily="18" charset="0"/>
              <a:ea typeface="Times New Roman" panose="02020603050405020304" pitchFamily="18" charset="0"/>
            </a:endParaRPr>
          </a:p>
        </p:txBody>
      </p:sp>
      <p:sp>
        <p:nvSpPr>
          <p:cNvPr id="12" name="Rectangle 11"/>
          <p:cNvSpPr/>
          <p:nvPr/>
        </p:nvSpPr>
        <p:spPr>
          <a:xfrm>
            <a:off x="720436" y="2785559"/>
            <a:ext cx="5583382" cy="165583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wrap="square">
            <a:spAutoFit/>
          </a:bodyPr>
          <a:lstStyle/>
          <a:p>
            <a:pPr>
              <a:lnSpc>
                <a:spcPct val="115000"/>
              </a:lnSpc>
              <a:spcBef>
                <a:spcPts val="600"/>
              </a:spcBef>
              <a:spcAft>
                <a:spcPts val="0"/>
              </a:spcAft>
            </a:pPr>
            <a:r>
              <a:rPr lang="en-US" sz="2800" b="1" dirty="0">
                <a:latin typeface="Times New Roman" panose="02020603050405020304" pitchFamily="18" charset="0"/>
                <a:ea typeface="Times New Roman" panose="02020603050405020304" pitchFamily="18" charset="0"/>
              </a:rPr>
              <a:t>*</a:t>
            </a:r>
            <a:r>
              <a:rPr lang="en-US" sz="2800" b="1" dirty="0" err="1">
                <a:latin typeface="Times New Roman" panose="02020603050405020304" pitchFamily="18" charset="0"/>
                <a:ea typeface="Times New Roman" panose="02020603050405020304" pitchFamily="18" charset="0"/>
              </a:rPr>
              <a:t>Kể</a:t>
            </a:r>
            <a:r>
              <a:rPr lang="en-US" sz="2800" b="1" dirty="0">
                <a:latin typeface="Times New Roman" panose="02020603050405020304" pitchFamily="18" charset="0"/>
                <a:ea typeface="Times New Roman" panose="02020603050405020304" pitchFamily="18" charset="0"/>
              </a:rPr>
              <a:t> </a:t>
            </a:r>
            <a:r>
              <a:rPr lang="nl-NL" sz="2800" b="1" dirty="0">
                <a:latin typeface="Times New Roman" panose="02020603050405020304" pitchFamily="18" charset="0"/>
                <a:ea typeface="Times New Roman" panose="02020603050405020304" pitchFamily="18" charset="0"/>
              </a:rPr>
              <a:t>tên, xác định vị trí các cơ quan trong hệ hô hấp.        </a:t>
            </a:r>
          </a:p>
          <a:p>
            <a:pPr>
              <a:lnSpc>
                <a:spcPct val="115000"/>
              </a:lnSpc>
              <a:spcBef>
                <a:spcPts val="600"/>
              </a:spcBef>
              <a:spcAft>
                <a:spcPts val="0"/>
              </a:spcAft>
            </a:pPr>
            <a:r>
              <a:rPr lang="nl-NL" sz="2800" b="1" dirty="0">
                <a:latin typeface="Times New Roman" panose="02020603050405020304" pitchFamily="18" charset="0"/>
                <a:ea typeface="Times New Roman" panose="02020603050405020304" pitchFamily="18" charset="0"/>
              </a:rPr>
              <a:t>*Nêu chức năng của hệ hô hấp.</a:t>
            </a:r>
            <a:endParaRPr lang="en-US" sz="2800" b="1" dirty="0">
              <a:latin typeface="Times New Roman" panose="02020603050405020304" pitchFamily="18" charset="0"/>
              <a:ea typeface="Times New Roman" panose="02020603050405020304" pitchFamily="18" charset="0"/>
            </a:endParaRPr>
          </a:p>
        </p:txBody>
      </p:sp>
      <p:pic>
        <p:nvPicPr>
          <p:cNvPr id="6" name="Picture 5"/>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6594764" y="576775"/>
            <a:ext cx="5091112" cy="5740898"/>
          </a:xfrm>
          <a:prstGeom prst="rect">
            <a:avLst/>
          </a:prstGeom>
        </p:spPr>
      </p:pic>
    </p:spTree>
    <p:extLst>
      <p:ext uri="{BB962C8B-B14F-4D97-AF65-F5344CB8AC3E}">
        <p14:creationId xmlns:p14="http://schemas.microsoft.com/office/powerpoint/2010/main" val="41718149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0" y="0"/>
            <a:ext cx="12192000" cy="576775"/>
          </a:xfrm>
          <a:prstGeom prst="rect">
            <a:avLst/>
          </a:prstGeom>
          <a:gradFill flip="none" rotWithShape="1">
            <a:gsLst>
              <a:gs pos="0">
                <a:srgbClr val="00B050"/>
              </a:gs>
              <a:gs pos="55000">
                <a:schemeClr val="accent2">
                  <a:lumMod val="75000"/>
                </a:schemeClr>
              </a:gs>
              <a:gs pos="100000">
                <a:srgbClr val="92D050"/>
              </a:gs>
            </a:gsLst>
            <a:path path="circle">
              <a:fillToRect l="50000" t="50000" r="50000" b="50000"/>
            </a:path>
            <a:tileRect/>
          </a:gradFill>
          <a:effectLst/>
        </p:spPr>
        <p:txBody>
          <a:bodyPr vert="horz" lIns="91440" tIns="45720" rIns="91440" bIns="45720" rtlCol="0" anchor="b">
            <a:normAutofit fontScale="67500" lnSpcReduction="20000"/>
          </a:bodyPr>
          <a:lstStyle>
            <a:lvl1pPr algn="ctr" defTabSz="457200" rtl="0" eaLnBrk="1" latinLnBrk="0" hangingPunct="1">
              <a:spcBef>
                <a:spcPct val="0"/>
              </a:spcBef>
              <a:buNone/>
              <a:defRPr sz="5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solidFill>
                  <a:schemeClr val="bg1"/>
                </a:solidFill>
              </a:rPr>
              <a:t>BÀI 30. KHÁI QUÁT VỀ CƠ THỂ NGƯỜI</a:t>
            </a:r>
          </a:p>
        </p:txBody>
      </p:sp>
      <p:sp>
        <p:nvSpPr>
          <p:cNvPr id="3" name="Rectangle 2"/>
          <p:cNvSpPr/>
          <p:nvPr/>
        </p:nvSpPr>
        <p:spPr>
          <a:xfrm>
            <a:off x="547255" y="576775"/>
            <a:ext cx="5576452" cy="1224951"/>
          </a:xfrm>
          <a:prstGeom prst="rect">
            <a:avLst/>
          </a:prstGeom>
        </p:spPr>
        <p:txBody>
          <a:bodyPr wrap="square">
            <a:spAutoFit/>
          </a:bodyPr>
          <a:lstStyle/>
          <a:p>
            <a:pPr algn="ctr">
              <a:lnSpc>
                <a:spcPct val="115000"/>
              </a:lnSpc>
              <a:spcBef>
                <a:spcPts val="600"/>
              </a:spcBef>
              <a:spcAft>
                <a:spcPts val="0"/>
              </a:spcAft>
            </a:pPr>
            <a:r>
              <a:rPr lang="en-US" sz="3200" b="1" dirty="0">
                <a:latin typeface="Times New Roman" panose="02020603050405020304" pitchFamily="18" charset="0"/>
                <a:ea typeface="Times New Roman" panose="02020603050405020304" pitchFamily="18" charset="0"/>
              </a:rPr>
              <a:t>II. </a:t>
            </a:r>
            <a:r>
              <a:rPr lang="en-US" sz="3200" b="1" dirty="0" err="1">
                <a:latin typeface="Times New Roman" panose="02020603050405020304" pitchFamily="18" charset="0"/>
                <a:ea typeface="Times New Roman" panose="02020603050405020304" pitchFamily="18" charset="0"/>
              </a:rPr>
              <a:t>Vai</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trò</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của</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các</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cơ</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quan</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và</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hệ</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cơ</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quan</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trong</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cơ</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thể</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người</a:t>
            </a:r>
            <a:endParaRPr lang="en-US" sz="3200" dirty="0">
              <a:latin typeface="Times New Roman" panose="02020603050405020304" pitchFamily="18" charset="0"/>
              <a:ea typeface="Times New Roman" panose="02020603050405020304" pitchFamily="18" charset="0"/>
            </a:endParaRPr>
          </a:p>
        </p:txBody>
      </p:sp>
      <p:sp>
        <p:nvSpPr>
          <p:cNvPr id="12" name="Rectangle 11"/>
          <p:cNvSpPr/>
          <p:nvPr/>
        </p:nvSpPr>
        <p:spPr>
          <a:xfrm>
            <a:off x="789709" y="2626232"/>
            <a:ext cx="5624945" cy="165583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wrap="square">
            <a:spAutoFit/>
          </a:bodyPr>
          <a:lstStyle/>
          <a:p>
            <a:pPr>
              <a:lnSpc>
                <a:spcPct val="115000"/>
              </a:lnSpc>
              <a:spcBef>
                <a:spcPts val="600"/>
              </a:spcBef>
              <a:spcAft>
                <a:spcPts val="0"/>
              </a:spcAft>
            </a:pPr>
            <a:r>
              <a:rPr lang="en-US" sz="2800" b="1" dirty="0">
                <a:latin typeface="Times New Roman" panose="02020603050405020304" pitchFamily="18" charset="0"/>
                <a:ea typeface="Times New Roman" panose="02020603050405020304" pitchFamily="18" charset="0"/>
              </a:rPr>
              <a:t>*</a:t>
            </a:r>
            <a:r>
              <a:rPr lang="en-US" sz="2800" b="1" dirty="0" err="1">
                <a:latin typeface="Times New Roman" panose="02020603050405020304" pitchFamily="18" charset="0"/>
                <a:ea typeface="Times New Roman" panose="02020603050405020304" pitchFamily="18" charset="0"/>
              </a:rPr>
              <a:t>Kể</a:t>
            </a:r>
            <a:r>
              <a:rPr lang="en-US" sz="2800" b="1" dirty="0">
                <a:latin typeface="Times New Roman" panose="02020603050405020304" pitchFamily="18" charset="0"/>
                <a:ea typeface="Times New Roman" panose="02020603050405020304" pitchFamily="18" charset="0"/>
              </a:rPr>
              <a:t> </a:t>
            </a:r>
            <a:r>
              <a:rPr lang="nl-NL" sz="2800" b="1" dirty="0">
                <a:latin typeface="Times New Roman" panose="02020603050405020304" pitchFamily="18" charset="0"/>
                <a:ea typeface="Times New Roman" panose="02020603050405020304" pitchFamily="18" charset="0"/>
              </a:rPr>
              <a:t>tên, xác định vị trí các cơ quan trong hệ tiêu hóa.        </a:t>
            </a:r>
          </a:p>
          <a:p>
            <a:pPr>
              <a:lnSpc>
                <a:spcPct val="115000"/>
              </a:lnSpc>
              <a:spcBef>
                <a:spcPts val="600"/>
              </a:spcBef>
              <a:spcAft>
                <a:spcPts val="0"/>
              </a:spcAft>
            </a:pPr>
            <a:r>
              <a:rPr lang="nl-NL" sz="2800" b="1" dirty="0">
                <a:latin typeface="Times New Roman" panose="02020603050405020304" pitchFamily="18" charset="0"/>
                <a:ea typeface="Times New Roman" panose="02020603050405020304" pitchFamily="18" charset="0"/>
              </a:rPr>
              <a:t>*Nêu chức năng của hệ tiêu hóa.</a:t>
            </a:r>
            <a:endParaRPr lang="en-US" sz="2800" b="1" dirty="0">
              <a:latin typeface="Times New Roman" panose="02020603050405020304" pitchFamily="18" charset="0"/>
              <a:ea typeface="Times New Roman" panose="02020603050405020304" pitchFamily="18" charset="0"/>
            </a:endParaRPr>
          </a:p>
        </p:txBody>
      </p:sp>
      <p:pic>
        <p:nvPicPr>
          <p:cNvPr id="6" name="Picture 5"/>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6636326" y="576775"/>
            <a:ext cx="5043055" cy="5754752"/>
          </a:xfrm>
          <a:prstGeom prst="rect">
            <a:avLst/>
          </a:prstGeom>
        </p:spPr>
      </p:pic>
    </p:spTree>
    <p:extLst>
      <p:ext uri="{BB962C8B-B14F-4D97-AF65-F5344CB8AC3E}">
        <p14:creationId xmlns:p14="http://schemas.microsoft.com/office/powerpoint/2010/main" val="39150359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Bên trong cơ thể bạn có gì  Cấu tạo cơ thể người_108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30306" y="470647"/>
            <a:ext cx="11282082" cy="5930154"/>
          </a:xfrm>
          <a:prstGeom prst="rect">
            <a:avLst/>
          </a:prstGeom>
        </p:spPr>
      </p:pic>
      <p:sp>
        <p:nvSpPr>
          <p:cNvPr id="4" name="Title 1"/>
          <p:cNvSpPr txBox="1">
            <a:spLocks/>
          </p:cNvSpPr>
          <p:nvPr/>
        </p:nvSpPr>
        <p:spPr>
          <a:xfrm>
            <a:off x="0" y="0"/>
            <a:ext cx="12192000" cy="576775"/>
          </a:xfrm>
          <a:prstGeom prst="rect">
            <a:avLst/>
          </a:prstGeom>
          <a:gradFill flip="none" rotWithShape="1">
            <a:gsLst>
              <a:gs pos="0">
                <a:srgbClr val="00B050"/>
              </a:gs>
              <a:gs pos="55000">
                <a:schemeClr val="accent2">
                  <a:lumMod val="75000"/>
                </a:schemeClr>
              </a:gs>
              <a:gs pos="100000">
                <a:srgbClr val="92D050"/>
              </a:gs>
            </a:gsLst>
            <a:path path="circle">
              <a:fillToRect l="50000" t="50000" r="50000" b="50000"/>
            </a:path>
            <a:tileRect/>
          </a:gradFill>
          <a:effectLst/>
        </p:spPr>
        <p:txBody>
          <a:bodyPr vert="horz" lIns="91440" tIns="45720" rIns="91440" bIns="45720" rtlCol="0" anchor="b">
            <a:normAutofit fontScale="67500" lnSpcReduction="20000"/>
          </a:bodyPr>
          <a:lstStyle>
            <a:lvl1pPr algn="ctr" defTabSz="457200" rtl="0" eaLnBrk="1" latinLnBrk="0" hangingPunct="1">
              <a:spcBef>
                <a:spcPct val="0"/>
              </a:spcBef>
              <a:buNone/>
              <a:defRPr sz="5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solidFill>
                  <a:schemeClr val="bg1"/>
                </a:solidFill>
              </a:rPr>
              <a:t>CẤU TẠO CƠ THỂ NGƯỜI</a:t>
            </a:r>
          </a:p>
        </p:txBody>
      </p:sp>
    </p:spTree>
    <p:extLst>
      <p:ext uri="{BB962C8B-B14F-4D97-AF65-F5344CB8AC3E}">
        <p14:creationId xmlns:p14="http://schemas.microsoft.com/office/powerpoint/2010/main" val="30949777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0" y="0"/>
            <a:ext cx="12192000" cy="576775"/>
          </a:xfrm>
          <a:prstGeom prst="rect">
            <a:avLst/>
          </a:prstGeom>
          <a:gradFill flip="none" rotWithShape="1">
            <a:gsLst>
              <a:gs pos="0">
                <a:srgbClr val="00B050"/>
              </a:gs>
              <a:gs pos="55000">
                <a:schemeClr val="accent2">
                  <a:lumMod val="75000"/>
                </a:schemeClr>
              </a:gs>
              <a:gs pos="100000">
                <a:srgbClr val="92D050"/>
              </a:gs>
            </a:gsLst>
            <a:path path="circle">
              <a:fillToRect l="50000" t="50000" r="50000" b="50000"/>
            </a:path>
            <a:tileRect/>
          </a:gradFill>
          <a:effectLst/>
        </p:spPr>
        <p:txBody>
          <a:bodyPr vert="horz" lIns="91440" tIns="45720" rIns="91440" bIns="45720" rtlCol="0" anchor="b">
            <a:normAutofit fontScale="67500" lnSpcReduction="20000"/>
          </a:bodyPr>
          <a:lstStyle>
            <a:lvl1pPr algn="ctr" defTabSz="457200" rtl="0" eaLnBrk="1" latinLnBrk="0" hangingPunct="1">
              <a:spcBef>
                <a:spcPct val="0"/>
              </a:spcBef>
              <a:buNone/>
              <a:defRPr sz="5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solidFill>
                  <a:schemeClr val="bg1"/>
                </a:solidFill>
              </a:rPr>
              <a:t>BÀI 30. KHÁI QUÁT VỀ CƠ THỂ NGƯỜI</a:t>
            </a:r>
          </a:p>
        </p:txBody>
      </p:sp>
      <p:sp>
        <p:nvSpPr>
          <p:cNvPr id="3" name="Rectangle 2"/>
          <p:cNvSpPr/>
          <p:nvPr/>
        </p:nvSpPr>
        <p:spPr>
          <a:xfrm>
            <a:off x="547255" y="576775"/>
            <a:ext cx="5631872" cy="1224951"/>
          </a:xfrm>
          <a:prstGeom prst="rect">
            <a:avLst/>
          </a:prstGeom>
        </p:spPr>
        <p:txBody>
          <a:bodyPr wrap="square">
            <a:spAutoFit/>
          </a:bodyPr>
          <a:lstStyle/>
          <a:p>
            <a:pPr algn="ctr">
              <a:lnSpc>
                <a:spcPct val="115000"/>
              </a:lnSpc>
              <a:spcBef>
                <a:spcPts val="600"/>
              </a:spcBef>
              <a:spcAft>
                <a:spcPts val="0"/>
              </a:spcAft>
            </a:pPr>
            <a:r>
              <a:rPr lang="en-US" sz="3200" b="1" dirty="0">
                <a:latin typeface="Times New Roman" panose="02020603050405020304" pitchFamily="18" charset="0"/>
                <a:ea typeface="Times New Roman" panose="02020603050405020304" pitchFamily="18" charset="0"/>
              </a:rPr>
              <a:t>II. </a:t>
            </a:r>
            <a:r>
              <a:rPr lang="en-US" sz="3200" b="1" dirty="0" err="1">
                <a:latin typeface="Times New Roman" panose="02020603050405020304" pitchFamily="18" charset="0"/>
                <a:ea typeface="Times New Roman" panose="02020603050405020304" pitchFamily="18" charset="0"/>
              </a:rPr>
              <a:t>Vai</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trò</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của</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các</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cơ</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quan</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và</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hệ</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cơ</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quan</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trong</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cơ</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thể</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người</a:t>
            </a:r>
            <a:endParaRPr lang="en-US" sz="3200" dirty="0">
              <a:latin typeface="Times New Roman" panose="02020603050405020304" pitchFamily="18" charset="0"/>
              <a:ea typeface="Times New Roman" panose="02020603050405020304" pitchFamily="18" charset="0"/>
            </a:endParaRPr>
          </a:p>
        </p:txBody>
      </p:sp>
      <p:sp>
        <p:nvSpPr>
          <p:cNvPr id="12" name="Rectangle 11"/>
          <p:cNvSpPr/>
          <p:nvPr/>
        </p:nvSpPr>
        <p:spPr>
          <a:xfrm>
            <a:off x="803563" y="2633159"/>
            <a:ext cx="5611092" cy="165583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wrap="square">
            <a:spAutoFit/>
          </a:bodyPr>
          <a:lstStyle/>
          <a:p>
            <a:pPr>
              <a:lnSpc>
                <a:spcPct val="115000"/>
              </a:lnSpc>
              <a:spcBef>
                <a:spcPts val="600"/>
              </a:spcBef>
              <a:spcAft>
                <a:spcPts val="0"/>
              </a:spcAft>
            </a:pPr>
            <a:r>
              <a:rPr lang="en-US" sz="2800" b="1" dirty="0">
                <a:latin typeface="Times New Roman" panose="02020603050405020304" pitchFamily="18" charset="0"/>
                <a:ea typeface="Times New Roman" panose="02020603050405020304" pitchFamily="18" charset="0"/>
              </a:rPr>
              <a:t>*</a:t>
            </a:r>
            <a:r>
              <a:rPr lang="en-US" sz="2800" b="1" dirty="0" err="1">
                <a:latin typeface="Times New Roman" panose="02020603050405020304" pitchFamily="18" charset="0"/>
                <a:ea typeface="Times New Roman" panose="02020603050405020304" pitchFamily="18" charset="0"/>
              </a:rPr>
              <a:t>Kể</a:t>
            </a:r>
            <a:r>
              <a:rPr lang="en-US" sz="2800" b="1" dirty="0">
                <a:latin typeface="Times New Roman" panose="02020603050405020304" pitchFamily="18" charset="0"/>
                <a:ea typeface="Times New Roman" panose="02020603050405020304" pitchFamily="18" charset="0"/>
              </a:rPr>
              <a:t> </a:t>
            </a:r>
            <a:r>
              <a:rPr lang="nl-NL" sz="2800" b="1" dirty="0">
                <a:latin typeface="Times New Roman" panose="02020603050405020304" pitchFamily="18" charset="0"/>
                <a:ea typeface="Times New Roman" panose="02020603050405020304" pitchFamily="18" charset="0"/>
              </a:rPr>
              <a:t>tên, xác định vị trí các cơ quan trong hệ bài tiết.        </a:t>
            </a:r>
          </a:p>
          <a:p>
            <a:pPr>
              <a:lnSpc>
                <a:spcPct val="115000"/>
              </a:lnSpc>
              <a:spcBef>
                <a:spcPts val="600"/>
              </a:spcBef>
              <a:spcAft>
                <a:spcPts val="0"/>
              </a:spcAft>
            </a:pPr>
            <a:r>
              <a:rPr lang="nl-NL" sz="2800" b="1" dirty="0">
                <a:latin typeface="Times New Roman" panose="02020603050405020304" pitchFamily="18" charset="0"/>
                <a:ea typeface="Times New Roman" panose="02020603050405020304" pitchFamily="18" charset="0"/>
              </a:rPr>
              <a:t>*Nêu chức năng của hệ bài tiết.</a:t>
            </a:r>
            <a:endParaRPr lang="en-US" sz="2800" b="1" dirty="0">
              <a:latin typeface="Times New Roman" panose="02020603050405020304" pitchFamily="18" charset="0"/>
              <a:ea typeface="Times New Roman" panose="02020603050405020304" pitchFamily="18" charset="0"/>
            </a:endParaRPr>
          </a:p>
        </p:txBody>
      </p:sp>
      <p:pic>
        <p:nvPicPr>
          <p:cNvPr id="8" name="Picture 7"/>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6567055" y="576775"/>
            <a:ext cx="5098472" cy="5768607"/>
          </a:xfrm>
          <a:prstGeom prst="rect">
            <a:avLst/>
          </a:prstGeom>
        </p:spPr>
      </p:pic>
    </p:spTree>
    <p:extLst>
      <p:ext uri="{BB962C8B-B14F-4D97-AF65-F5344CB8AC3E}">
        <p14:creationId xmlns:p14="http://schemas.microsoft.com/office/powerpoint/2010/main" val="14875842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0" y="0"/>
            <a:ext cx="12192000" cy="576775"/>
          </a:xfrm>
          <a:prstGeom prst="rect">
            <a:avLst/>
          </a:prstGeom>
          <a:gradFill flip="none" rotWithShape="1">
            <a:gsLst>
              <a:gs pos="0">
                <a:srgbClr val="00B050"/>
              </a:gs>
              <a:gs pos="55000">
                <a:schemeClr val="accent2">
                  <a:lumMod val="75000"/>
                </a:schemeClr>
              </a:gs>
              <a:gs pos="100000">
                <a:srgbClr val="92D050"/>
              </a:gs>
            </a:gsLst>
            <a:path path="circle">
              <a:fillToRect l="50000" t="50000" r="50000" b="50000"/>
            </a:path>
            <a:tileRect/>
          </a:gradFill>
          <a:effectLst/>
        </p:spPr>
        <p:txBody>
          <a:bodyPr vert="horz" lIns="91440" tIns="45720" rIns="91440" bIns="45720" rtlCol="0" anchor="b">
            <a:normAutofit fontScale="67500" lnSpcReduction="20000"/>
          </a:bodyPr>
          <a:lstStyle>
            <a:lvl1pPr algn="ctr" defTabSz="457200" rtl="0" eaLnBrk="1" latinLnBrk="0" hangingPunct="1">
              <a:spcBef>
                <a:spcPct val="0"/>
              </a:spcBef>
              <a:buNone/>
              <a:defRPr sz="5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solidFill>
                  <a:schemeClr val="bg1"/>
                </a:solidFill>
              </a:rPr>
              <a:t>BÀI 30. KHÁI QUÁT VỀ CƠ THỂ NGƯỜI</a:t>
            </a:r>
          </a:p>
        </p:txBody>
      </p:sp>
      <p:sp>
        <p:nvSpPr>
          <p:cNvPr id="3" name="Rectangle 2"/>
          <p:cNvSpPr/>
          <p:nvPr/>
        </p:nvSpPr>
        <p:spPr>
          <a:xfrm>
            <a:off x="547254" y="576775"/>
            <a:ext cx="5576453" cy="1224951"/>
          </a:xfrm>
          <a:prstGeom prst="rect">
            <a:avLst/>
          </a:prstGeom>
        </p:spPr>
        <p:txBody>
          <a:bodyPr wrap="square">
            <a:spAutoFit/>
          </a:bodyPr>
          <a:lstStyle/>
          <a:p>
            <a:pPr algn="ctr">
              <a:lnSpc>
                <a:spcPct val="115000"/>
              </a:lnSpc>
              <a:spcBef>
                <a:spcPts val="600"/>
              </a:spcBef>
              <a:spcAft>
                <a:spcPts val="0"/>
              </a:spcAft>
            </a:pPr>
            <a:r>
              <a:rPr lang="en-US" sz="3200" b="1" dirty="0">
                <a:latin typeface="Times New Roman" panose="02020603050405020304" pitchFamily="18" charset="0"/>
                <a:ea typeface="Times New Roman" panose="02020603050405020304" pitchFamily="18" charset="0"/>
              </a:rPr>
              <a:t>II. </a:t>
            </a:r>
            <a:r>
              <a:rPr lang="en-US" sz="3200" b="1" dirty="0" err="1">
                <a:latin typeface="Times New Roman" panose="02020603050405020304" pitchFamily="18" charset="0"/>
                <a:ea typeface="Times New Roman" panose="02020603050405020304" pitchFamily="18" charset="0"/>
              </a:rPr>
              <a:t>Vai</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trò</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của</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các</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cơ</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quan</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và</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hệ</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cơ</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quan</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trong</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cơ</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thể</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người</a:t>
            </a:r>
            <a:endParaRPr lang="en-US" sz="3200" dirty="0">
              <a:latin typeface="Times New Roman" panose="02020603050405020304" pitchFamily="18" charset="0"/>
              <a:ea typeface="Times New Roman" panose="02020603050405020304" pitchFamily="18" charset="0"/>
            </a:endParaRPr>
          </a:p>
        </p:txBody>
      </p:sp>
      <p:sp>
        <p:nvSpPr>
          <p:cNvPr id="12" name="Rectangle 11"/>
          <p:cNvSpPr/>
          <p:nvPr/>
        </p:nvSpPr>
        <p:spPr>
          <a:xfrm>
            <a:off x="678873" y="2626232"/>
            <a:ext cx="5652653" cy="165583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wrap="square">
            <a:spAutoFit/>
          </a:bodyPr>
          <a:lstStyle/>
          <a:p>
            <a:pPr>
              <a:lnSpc>
                <a:spcPct val="115000"/>
              </a:lnSpc>
              <a:spcBef>
                <a:spcPts val="600"/>
              </a:spcBef>
              <a:spcAft>
                <a:spcPts val="0"/>
              </a:spcAft>
            </a:pPr>
            <a:r>
              <a:rPr lang="en-US" sz="2800" b="1" dirty="0">
                <a:latin typeface="Times New Roman" panose="02020603050405020304" pitchFamily="18" charset="0"/>
                <a:ea typeface="Times New Roman" panose="02020603050405020304" pitchFamily="18" charset="0"/>
              </a:rPr>
              <a:t>*</a:t>
            </a:r>
            <a:r>
              <a:rPr lang="en-US" sz="2800" b="1" dirty="0" err="1">
                <a:latin typeface="Times New Roman" panose="02020603050405020304" pitchFamily="18" charset="0"/>
                <a:ea typeface="Times New Roman" panose="02020603050405020304" pitchFamily="18" charset="0"/>
              </a:rPr>
              <a:t>Kể</a:t>
            </a:r>
            <a:r>
              <a:rPr lang="en-US" sz="2800" b="1" dirty="0">
                <a:latin typeface="Times New Roman" panose="02020603050405020304" pitchFamily="18" charset="0"/>
                <a:ea typeface="Times New Roman" panose="02020603050405020304" pitchFamily="18" charset="0"/>
              </a:rPr>
              <a:t> </a:t>
            </a:r>
            <a:r>
              <a:rPr lang="nl-NL" sz="2800" b="1" dirty="0">
                <a:latin typeface="Times New Roman" panose="02020603050405020304" pitchFamily="18" charset="0"/>
                <a:ea typeface="Times New Roman" panose="02020603050405020304" pitchFamily="18" charset="0"/>
              </a:rPr>
              <a:t>tên, xác định vị trí các cơ quan trong hệ thần kinh.        </a:t>
            </a:r>
          </a:p>
          <a:p>
            <a:pPr>
              <a:lnSpc>
                <a:spcPct val="115000"/>
              </a:lnSpc>
              <a:spcBef>
                <a:spcPts val="600"/>
              </a:spcBef>
              <a:spcAft>
                <a:spcPts val="0"/>
              </a:spcAft>
            </a:pPr>
            <a:r>
              <a:rPr lang="nl-NL" sz="2800" b="1" dirty="0">
                <a:latin typeface="Times New Roman" panose="02020603050405020304" pitchFamily="18" charset="0"/>
                <a:ea typeface="Times New Roman" panose="02020603050405020304" pitchFamily="18" charset="0"/>
              </a:rPr>
              <a:t>*Nêu chức năng của hệ thần kinh.</a:t>
            </a:r>
            <a:endParaRPr lang="en-US" sz="2800" b="1" dirty="0">
              <a:latin typeface="Times New Roman" panose="02020603050405020304" pitchFamily="18" charset="0"/>
              <a:ea typeface="Times New Roman" panose="02020603050405020304" pitchFamily="18" charset="0"/>
            </a:endParaRPr>
          </a:p>
        </p:txBody>
      </p:sp>
      <p:pic>
        <p:nvPicPr>
          <p:cNvPr id="6" name="Picture 5"/>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6608618" y="576776"/>
            <a:ext cx="5098472" cy="5727042"/>
          </a:xfrm>
          <a:prstGeom prst="rect">
            <a:avLst/>
          </a:prstGeom>
        </p:spPr>
      </p:pic>
    </p:spTree>
    <p:extLst>
      <p:ext uri="{BB962C8B-B14F-4D97-AF65-F5344CB8AC3E}">
        <p14:creationId xmlns:p14="http://schemas.microsoft.com/office/powerpoint/2010/main" val="33317334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0" y="0"/>
            <a:ext cx="12192000" cy="576775"/>
          </a:xfrm>
          <a:prstGeom prst="rect">
            <a:avLst/>
          </a:prstGeom>
          <a:gradFill flip="none" rotWithShape="1">
            <a:gsLst>
              <a:gs pos="0">
                <a:srgbClr val="00B050"/>
              </a:gs>
              <a:gs pos="55000">
                <a:schemeClr val="accent2">
                  <a:lumMod val="75000"/>
                </a:schemeClr>
              </a:gs>
              <a:gs pos="100000">
                <a:srgbClr val="92D050"/>
              </a:gs>
            </a:gsLst>
            <a:path path="circle">
              <a:fillToRect l="50000" t="50000" r="50000" b="50000"/>
            </a:path>
            <a:tileRect/>
          </a:gradFill>
          <a:effectLst/>
        </p:spPr>
        <p:txBody>
          <a:bodyPr vert="horz" lIns="91440" tIns="45720" rIns="91440" bIns="45720" rtlCol="0" anchor="b">
            <a:normAutofit fontScale="67500" lnSpcReduction="20000"/>
          </a:bodyPr>
          <a:lstStyle>
            <a:lvl1pPr algn="ctr" defTabSz="457200" rtl="0" eaLnBrk="1" latinLnBrk="0" hangingPunct="1">
              <a:spcBef>
                <a:spcPct val="0"/>
              </a:spcBef>
              <a:buNone/>
              <a:defRPr sz="5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solidFill>
                  <a:schemeClr val="bg1"/>
                </a:solidFill>
              </a:rPr>
              <a:t>BÀI 30. KHÁI QUÁT VỀ CƠ THỂ NGƯỜI</a:t>
            </a:r>
          </a:p>
        </p:txBody>
      </p:sp>
      <p:sp>
        <p:nvSpPr>
          <p:cNvPr id="3" name="Rectangle 2"/>
          <p:cNvSpPr/>
          <p:nvPr/>
        </p:nvSpPr>
        <p:spPr>
          <a:xfrm>
            <a:off x="547255" y="576775"/>
            <a:ext cx="5527966" cy="1224951"/>
          </a:xfrm>
          <a:prstGeom prst="rect">
            <a:avLst/>
          </a:prstGeom>
        </p:spPr>
        <p:txBody>
          <a:bodyPr wrap="square">
            <a:spAutoFit/>
          </a:bodyPr>
          <a:lstStyle/>
          <a:p>
            <a:pPr algn="ctr">
              <a:lnSpc>
                <a:spcPct val="115000"/>
              </a:lnSpc>
              <a:spcBef>
                <a:spcPts val="600"/>
              </a:spcBef>
              <a:spcAft>
                <a:spcPts val="0"/>
              </a:spcAft>
            </a:pPr>
            <a:r>
              <a:rPr lang="en-US" sz="3200" b="1" dirty="0">
                <a:latin typeface="Times New Roman" panose="02020603050405020304" pitchFamily="18" charset="0"/>
                <a:ea typeface="Times New Roman" panose="02020603050405020304" pitchFamily="18" charset="0"/>
              </a:rPr>
              <a:t>II. </a:t>
            </a:r>
            <a:r>
              <a:rPr lang="en-US" sz="3200" b="1" dirty="0" err="1">
                <a:latin typeface="Times New Roman" panose="02020603050405020304" pitchFamily="18" charset="0"/>
                <a:ea typeface="Times New Roman" panose="02020603050405020304" pitchFamily="18" charset="0"/>
              </a:rPr>
              <a:t>Vai</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trò</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của</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các</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cơ</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quan</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và</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hệ</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cơ</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quan</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trong</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cơ</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thể</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người</a:t>
            </a:r>
            <a:endParaRPr lang="en-US" sz="3200" dirty="0">
              <a:latin typeface="Times New Roman" panose="02020603050405020304" pitchFamily="18" charset="0"/>
              <a:ea typeface="Times New Roman" panose="02020603050405020304" pitchFamily="18" charset="0"/>
            </a:endParaRPr>
          </a:p>
        </p:txBody>
      </p:sp>
      <p:sp>
        <p:nvSpPr>
          <p:cNvPr id="12" name="Rectangle 11"/>
          <p:cNvSpPr/>
          <p:nvPr/>
        </p:nvSpPr>
        <p:spPr>
          <a:xfrm>
            <a:off x="803564" y="2685472"/>
            <a:ext cx="5056909" cy="165583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wrap="square">
            <a:spAutoFit/>
          </a:bodyPr>
          <a:lstStyle/>
          <a:p>
            <a:pPr>
              <a:lnSpc>
                <a:spcPct val="115000"/>
              </a:lnSpc>
              <a:spcBef>
                <a:spcPts val="600"/>
              </a:spcBef>
              <a:spcAft>
                <a:spcPts val="0"/>
              </a:spcAft>
            </a:pPr>
            <a:r>
              <a:rPr lang="en-US" sz="2800" b="1" dirty="0">
                <a:latin typeface="Times New Roman" panose="02020603050405020304" pitchFamily="18" charset="0"/>
                <a:ea typeface="Times New Roman" panose="02020603050405020304" pitchFamily="18" charset="0"/>
              </a:rPr>
              <a:t>*</a:t>
            </a:r>
            <a:r>
              <a:rPr lang="en-US" sz="2800" b="1" dirty="0" err="1">
                <a:latin typeface="Times New Roman" panose="02020603050405020304" pitchFamily="18" charset="0"/>
                <a:ea typeface="Times New Roman" panose="02020603050405020304" pitchFamily="18" charset="0"/>
              </a:rPr>
              <a:t>Kể</a:t>
            </a:r>
            <a:r>
              <a:rPr lang="en-US" sz="2800" b="1" dirty="0">
                <a:latin typeface="Times New Roman" panose="02020603050405020304" pitchFamily="18" charset="0"/>
                <a:ea typeface="Times New Roman" panose="02020603050405020304" pitchFamily="18" charset="0"/>
              </a:rPr>
              <a:t> </a:t>
            </a:r>
            <a:r>
              <a:rPr lang="nl-NL" sz="2800" b="1" dirty="0">
                <a:latin typeface="Times New Roman" panose="02020603050405020304" pitchFamily="18" charset="0"/>
                <a:ea typeface="Times New Roman" panose="02020603050405020304" pitchFamily="18" charset="0"/>
              </a:rPr>
              <a:t>tên, xác định vị trí một số tuyến nội tiết.        </a:t>
            </a:r>
          </a:p>
          <a:p>
            <a:pPr>
              <a:lnSpc>
                <a:spcPct val="115000"/>
              </a:lnSpc>
              <a:spcBef>
                <a:spcPts val="600"/>
              </a:spcBef>
              <a:spcAft>
                <a:spcPts val="0"/>
              </a:spcAft>
            </a:pPr>
            <a:r>
              <a:rPr lang="nl-NL" sz="2800" b="1" dirty="0">
                <a:latin typeface="Times New Roman" panose="02020603050405020304" pitchFamily="18" charset="0"/>
                <a:ea typeface="Times New Roman" panose="02020603050405020304" pitchFamily="18" charset="0"/>
              </a:rPr>
              <a:t>*Nêu chức năng của hệ nội tiết.</a:t>
            </a:r>
            <a:endParaRPr lang="en-US" sz="2800" b="1" dirty="0">
              <a:latin typeface="Times New Roman" panose="02020603050405020304" pitchFamily="18" charset="0"/>
              <a:ea typeface="Times New Roman" panose="02020603050405020304" pitchFamily="18" charset="0"/>
            </a:endParaRPr>
          </a:p>
        </p:txBody>
      </p:sp>
      <p:pic>
        <p:nvPicPr>
          <p:cNvPr id="8" name="Picture 7"/>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6075221" y="625982"/>
            <a:ext cx="5645724" cy="5774818"/>
          </a:xfrm>
          <a:prstGeom prst="rect">
            <a:avLst/>
          </a:prstGeom>
        </p:spPr>
      </p:pic>
    </p:spTree>
    <p:extLst>
      <p:ext uri="{BB962C8B-B14F-4D97-AF65-F5344CB8AC3E}">
        <p14:creationId xmlns:p14="http://schemas.microsoft.com/office/powerpoint/2010/main" val="40611117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0" y="0"/>
            <a:ext cx="12192000" cy="576775"/>
          </a:xfrm>
          <a:prstGeom prst="rect">
            <a:avLst/>
          </a:prstGeom>
          <a:gradFill flip="none" rotWithShape="1">
            <a:gsLst>
              <a:gs pos="0">
                <a:srgbClr val="00B050"/>
              </a:gs>
              <a:gs pos="55000">
                <a:schemeClr val="accent2">
                  <a:lumMod val="75000"/>
                </a:schemeClr>
              </a:gs>
              <a:gs pos="100000">
                <a:srgbClr val="92D050"/>
              </a:gs>
            </a:gsLst>
            <a:path path="circle">
              <a:fillToRect l="50000" t="50000" r="50000" b="50000"/>
            </a:path>
            <a:tileRect/>
          </a:gradFill>
          <a:effectLst/>
        </p:spPr>
        <p:txBody>
          <a:bodyPr vert="horz" lIns="91440" tIns="45720" rIns="91440" bIns="45720" rtlCol="0" anchor="b">
            <a:normAutofit fontScale="67500" lnSpcReduction="20000"/>
          </a:bodyPr>
          <a:lstStyle>
            <a:lvl1pPr algn="ctr" defTabSz="457200" rtl="0" eaLnBrk="1" latinLnBrk="0" hangingPunct="1">
              <a:spcBef>
                <a:spcPct val="0"/>
              </a:spcBef>
              <a:buNone/>
              <a:defRPr sz="5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solidFill>
                  <a:schemeClr val="bg1"/>
                </a:solidFill>
              </a:rPr>
              <a:t>BÀI 30. KHÁI QUÁT VỀ CƠ THỂ NGƯỜI</a:t>
            </a:r>
          </a:p>
        </p:txBody>
      </p:sp>
      <p:sp>
        <p:nvSpPr>
          <p:cNvPr id="3" name="Rectangle 2"/>
          <p:cNvSpPr/>
          <p:nvPr/>
        </p:nvSpPr>
        <p:spPr>
          <a:xfrm>
            <a:off x="547255" y="576775"/>
            <a:ext cx="5493326" cy="1224951"/>
          </a:xfrm>
          <a:prstGeom prst="rect">
            <a:avLst/>
          </a:prstGeom>
        </p:spPr>
        <p:txBody>
          <a:bodyPr wrap="square">
            <a:spAutoFit/>
          </a:bodyPr>
          <a:lstStyle/>
          <a:p>
            <a:pPr algn="ctr">
              <a:lnSpc>
                <a:spcPct val="115000"/>
              </a:lnSpc>
              <a:spcBef>
                <a:spcPts val="600"/>
              </a:spcBef>
              <a:spcAft>
                <a:spcPts val="0"/>
              </a:spcAft>
            </a:pPr>
            <a:r>
              <a:rPr lang="en-US" sz="3200" b="1" dirty="0">
                <a:latin typeface="Times New Roman" panose="02020603050405020304" pitchFamily="18" charset="0"/>
                <a:ea typeface="Times New Roman" panose="02020603050405020304" pitchFamily="18" charset="0"/>
              </a:rPr>
              <a:t>II. </a:t>
            </a:r>
            <a:r>
              <a:rPr lang="en-US" sz="3200" b="1" dirty="0" err="1">
                <a:latin typeface="Times New Roman" panose="02020603050405020304" pitchFamily="18" charset="0"/>
                <a:ea typeface="Times New Roman" panose="02020603050405020304" pitchFamily="18" charset="0"/>
              </a:rPr>
              <a:t>Vai</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trò</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của</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các</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cơ</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quan</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và</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hệ</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cơ</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quan</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trong</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cơ</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thể</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người</a:t>
            </a:r>
            <a:endParaRPr lang="en-US" sz="3200" dirty="0">
              <a:latin typeface="Times New Roman" panose="02020603050405020304" pitchFamily="18" charset="0"/>
              <a:ea typeface="Times New Roman" panose="02020603050405020304" pitchFamily="18" charset="0"/>
            </a:endParaRPr>
          </a:p>
        </p:txBody>
      </p:sp>
      <p:sp>
        <p:nvSpPr>
          <p:cNvPr id="12" name="Rectangle 11"/>
          <p:cNvSpPr/>
          <p:nvPr/>
        </p:nvSpPr>
        <p:spPr>
          <a:xfrm>
            <a:off x="678872" y="2626232"/>
            <a:ext cx="5361709" cy="165583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wrap="square">
            <a:spAutoFit/>
          </a:bodyPr>
          <a:lstStyle/>
          <a:p>
            <a:pPr>
              <a:lnSpc>
                <a:spcPct val="115000"/>
              </a:lnSpc>
              <a:spcBef>
                <a:spcPts val="600"/>
              </a:spcBef>
              <a:spcAft>
                <a:spcPts val="0"/>
              </a:spcAft>
            </a:pPr>
            <a:r>
              <a:rPr lang="en-US" sz="2800" b="1" dirty="0">
                <a:latin typeface="Times New Roman" panose="02020603050405020304" pitchFamily="18" charset="0"/>
                <a:ea typeface="Times New Roman" panose="02020603050405020304" pitchFamily="18" charset="0"/>
              </a:rPr>
              <a:t>*</a:t>
            </a:r>
            <a:r>
              <a:rPr lang="en-US" sz="2800" b="1" dirty="0" err="1">
                <a:latin typeface="Times New Roman" panose="02020603050405020304" pitchFamily="18" charset="0"/>
                <a:ea typeface="Times New Roman" panose="02020603050405020304" pitchFamily="18" charset="0"/>
              </a:rPr>
              <a:t>Kể</a:t>
            </a:r>
            <a:r>
              <a:rPr lang="en-US" sz="2800" b="1" dirty="0">
                <a:latin typeface="Times New Roman" panose="02020603050405020304" pitchFamily="18" charset="0"/>
                <a:ea typeface="Times New Roman" panose="02020603050405020304" pitchFamily="18" charset="0"/>
              </a:rPr>
              <a:t> </a:t>
            </a:r>
            <a:r>
              <a:rPr lang="nl-NL" sz="2800" b="1" dirty="0">
                <a:latin typeface="Times New Roman" panose="02020603050405020304" pitchFamily="18" charset="0"/>
                <a:ea typeface="Times New Roman" panose="02020603050405020304" pitchFamily="18" charset="0"/>
              </a:rPr>
              <a:t>tên, xác định vị trí các cơ quan trong hệ sinh dục.        </a:t>
            </a:r>
          </a:p>
          <a:p>
            <a:pPr>
              <a:lnSpc>
                <a:spcPct val="115000"/>
              </a:lnSpc>
              <a:spcBef>
                <a:spcPts val="600"/>
              </a:spcBef>
              <a:spcAft>
                <a:spcPts val="0"/>
              </a:spcAft>
            </a:pPr>
            <a:r>
              <a:rPr lang="nl-NL" sz="2800" b="1" dirty="0">
                <a:latin typeface="Times New Roman" panose="02020603050405020304" pitchFamily="18" charset="0"/>
                <a:ea typeface="Times New Roman" panose="02020603050405020304" pitchFamily="18" charset="0"/>
              </a:rPr>
              <a:t>*Nêu chức năng của hệ sinh dục.</a:t>
            </a:r>
            <a:endParaRPr lang="en-US" sz="2800" b="1" dirty="0">
              <a:latin typeface="Times New Roman" panose="02020603050405020304" pitchFamily="18" charset="0"/>
              <a:ea typeface="Times New Roman" panose="02020603050405020304" pitchFamily="18" charset="0"/>
            </a:endParaRPr>
          </a:p>
        </p:txBody>
      </p:sp>
      <p:pic>
        <p:nvPicPr>
          <p:cNvPr id="6" name="Content Placeholder 4"/>
          <p:cNvPicPr>
            <a:picLocks noGrp="1"/>
          </p:cNvPicPr>
          <p:nvPr>
            <p:ph idx="1"/>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6192981" y="3505200"/>
            <a:ext cx="5514109" cy="2798618"/>
          </a:xfrm>
          <a:prstGeom prst="rect">
            <a:avLst/>
          </a:prstGeom>
        </p:spPr>
      </p:pic>
      <p:pic>
        <p:nvPicPr>
          <p:cNvPr id="9" name="Picture 8"/>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Lst>
          </a:blip>
          <a:stretch>
            <a:fillRect/>
          </a:stretch>
        </p:blipFill>
        <p:spPr>
          <a:xfrm>
            <a:off x="6192981" y="576776"/>
            <a:ext cx="5514110" cy="2789880"/>
          </a:xfrm>
          <a:prstGeom prst="rect">
            <a:avLst/>
          </a:prstGeom>
        </p:spPr>
      </p:pic>
    </p:spTree>
    <p:extLst>
      <p:ext uri="{BB962C8B-B14F-4D97-AF65-F5344CB8AC3E}">
        <p14:creationId xmlns:p14="http://schemas.microsoft.com/office/powerpoint/2010/main" val="9779086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24344" y="2997879"/>
            <a:ext cx="4620492" cy="954107"/>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wrap="square" rtlCol="0">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THẢO LUẬN NHÓM</a:t>
            </a:r>
          </a:p>
          <a:p>
            <a:pPr algn="ctr"/>
            <a:r>
              <a:rPr lang="en-US" sz="2800" b="1" dirty="0" err="1">
                <a:latin typeface="Times New Roman" panose="02020603050405020304" pitchFamily="18" charset="0"/>
                <a:cs typeface="Times New Roman" panose="02020603050405020304" pitchFamily="18" charset="0"/>
              </a:rPr>
              <a:t>Hoàn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thành</a:t>
            </a:r>
            <a:r>
              <a:rPr lang="en-US" sz="2800" b="1" dirty="0">
                <a:latin typeface="Times New Roman" panose="02020603050405020304" pitchFamily="18" charset="0"/>
                <a:cs typeface="Times New Roman" panose="02020603050405020304" pitchFamily="18" charset="0"/>
              </a:rPr>
              <a:t> PHT 1, 2</a:t>
            </a:r>
          </a:p>
        </p:txBody>
      </p:sp>
      <p:pic>
        <p:nvPicPr>
          <p:cNvPr id="8" name="Picture 7" descr="Nếu bạn đang tìm hiểu về cấu tạo cơ thể người thì bài viết sau đây, WheyShop sẽ giải đáp chi tiết mọi thắc mắc về cấu tạo cơ thể người ..."/>
          <p:cNvPicPr/>
          <p:nvPr/>
        </p:nvPicPr>
        <p:blipFill rotWithShape="1">
          <a:blip r:embed="rId3">
            <a:extLst>
              <a:ext uri="{28A0092B-C50C-407E-A947-70E740481C1C}">
                <a14:useLocalDpi xmlns:a14="http://schemas.microsoft.com/office/drawing/2010/main" val="0"/>
              </a:ext>
            </a:extLst>
          </a:blip>
          <a:srcRect t="11933" b="6262"/>
          <a:stretch/>
        </p:blipFill>
        <p:spPr bwMode="auto">
          <a:xfrm>
            <a:off x="6040581" y="576775"/>
            <a:ext cx="5680364" cy="5796316"/>
          </a:xfrm>
          <a:prstGeom prst="rect">
            <a:avLst/>
          </a:prstGeom>
          <a:noFill/>
          <a:ln>
            <a:noFill/>
          </a:ln>
          <a:extLst>
            <a:ext uri="{53640926-AAD7-44D8-BBD7-CCE9431645EC}">
              <a14:shadowObscured xmlns:a14="http://schemas.microsoft.com/office/drawing/2010/main"/>
            </a:ext>
          </a:extLst>
        </p:spPr>
      </p:pic>
      <p:sp>
        <p:nvSpPr>
          <p:cNvPr id="6" name="Title 1"/>
          <p:cNvSpPr txBox="1">
            <a:spLocks/>
          </p:cNvSpPr>
          <p:nvPr/>
        </p:nvSpPr>
        <p:spPr>
          <a:xfrm>
            <a:off x="0" y="0"/>
            <a:ext cx="12192000" cy="576775"/>
          </a:xfrm>
          <a:prstGeom prst="rect">
            <a:avLst/>
          </a:prstGeom>
          <a:gradFill flip="none" rotWithShape="1">
            <a:gsLst>
              <a:gs pos="0">
                <a:srgbClr val="00B050"/>
              </a:gs>
              <a:gs pos="55000">
                <a:schemeClr val="accent2">
                  <a:lumMod val="75000"/>
                </a:schemeClr>
              </a:gs>
              <a:gs pos="100000">
                <a:srgbClr val="92D050"/>
              </a:gs>
            </a:gsLst>
            <a:path path="circle">
              <a:fillToRect l="50000" t="50000" r="50000" b="50000"/>
            </a:path>
            <a:tileRect/>
          </a:gradFill>
          <a:effectLst/>
        </p:spPr>
        <p:txBody>
          <a:bodyPr vert="horz" lIns="91440" tIns="45720" rIns="91440" bIns="45720" rtlCol="0" anchor="b">
            <a:normAutofit fontScale="67500" lnSpcReduction="20000"/>
          </a:bodyPr>
          <a:lstStyle>
            <a:lvl1pPr algn="ctr" defTabSz="457200" rtl="0" eaLnBrk="1" latinLnBrk="0" hangingPunct="1">
              <a:spcBef>
                <a:spcPct val="0"/>
              </a:spcBef>
              <a:buNone/>
              <a:defRPr sz="5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solidFill>
                  <a:schemeClr val="bg1"/>
                </a:solidFill>
              </a:rPr>
              <a:t>BÀI 30. KHÁI QUÁT VỀ CƠ THỂ NGƯỜI</a:t>
            </a:r>
          </a:p>
        </p:txBody>
      </p:sp>
      <p:sp>
        <p:nvSpPr>
          <p:cNvPr id="7" name="Rectangle 6"/>
          <p:cNvSpPr/>
          <p:nvPr/>
        </p:nvSpPr>
        <p:spPr>
          <a:xfrm>
            <a:off x="547255" y="576775"/>
            <a:ext cx="5493326" cy="1224951"/>
          </a:xfrm>
          <a:prstGeom prst="rect">
            <a:avLst/>
          </a:prstGeom>
        </p:spPr>
        <p:txBody>
          <a:bodyPr wrap="square">
            <a:spAutoFit/>
          </a:bodyPr>
          <a:lstStyle/>
          <a:p>
            <a:pPr algn="ctr">
              <a:lnSpc>
                <a:spcPct val="115000"/>
              </a:lnSpc>
              <a:spcBef>
                <a:spcPts val="600"/>
              </a:spcBef>
              <a:spcAft>
                <a:spcPts val="0"/>
              </a:spcAft>
            </a:pPr>
            <a:r>
              <a:rPr lang="en-US" sz="3200" b="1" dirty="0">
                <a:latin typeface="Times New Roman" panose="02020603050405020304" pitchFamily="18" charset="0"/>
                <a:ea typeface="Times New Roman" panose="02020603050405020304" pitchFamily="18" charset="0"/>
              </a:rPr>
              <a:t>II. </a:t>
            </a:r>
            <a:r>
              <a:rPr lang="en-US" sz="3200" b="1" dirty="0" err="1">
                <a:latin typeface="Times New Roman" panose="02020603050405020304" pitchFamily="18" charset="0"/>
                <a:ea typeface="Times New Roman" panose="02020603050405020304" pitchFamily="18" charset="0"/>
              </a:rPr>
              <a:t>Vai</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trò</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của</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các</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cơ</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quan</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và</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hệ</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cơ</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quan</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trong</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cơ</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thể</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người</a:t>
            </a:r>
            <a:endParaRPr lang="en-US" sz="32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99628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775855" y="661555"/>
          <a:ext cx="2722417" cy="5483227"/>
        </p:xfrm>
        <a:graphic>
          <a:graphicData uri="http://schemas.openxmlformats.org/drawingml/2006/table">
            <a:tbl>
              <a:tblPr/>
              <a:tblGrid>
                <a:gridCol w="2722417">
                  <a:extLst>
                    <a:ext uri="{9D8B030D-6E8A-4147-A177-3AD203B41FA5}">
                      <a16:colId xmlns:a16="http://schemas.microsoft.com/office/drawing/2014/main" val="20000"/>
                    </a:ext>
                  </a:extLst>
                </a:gridCol>
              </a:tblGrid>
              <a:tr h="496028">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
                          <a:schemeClr val="bg1"/>
                        </a:buClr>
                        <a:buSzTx/>
                        <a:buFontTx/>
                        <a:buNone/>
                        <a:tabLst/>
                      </a:pPr>
                      <a:r>
                        <a:rPr kumimoji="0" lang="en-US" altLang="en-US" sz="24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Hệ</a:t>
                      </a:r>
                      <a:r>
                        <a:rPr kumimoji="0" lang="en-US" altLang="en-US" sz="24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cơ</a:t>
                      </a:r>
                      <a:r>
                        <a:rPr kumimoji="0" lang="en-US" altLang="en-US" sz="24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quan</a:t>
                      </a:r>
                      <a:endParaRPr kumimoji="0" lang="en-US" altLang="en-US" sz="24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37082">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just" defTabSz="914400" rtl="0" eaLnBrk="1" fontAlgn="base" latinLnBrk="0" hangingPunct="1">
                        <a:lnSpc>
                          <a:spcPct val="100000"/>
                        </a:lnSpc>
                        <a:spcBef>
                          <a:spcPct val="0"/>
                        </a:spcBef>
                        <a:spcAft>
                          <a:spcPct val="0"/>
                        </a:spcAft>
                        <a:buClr>
                          <a:schemeClr val="bg1"/>
                        </a:buClr>
                        <a:buSzTx/>
                        <a:buFontTx/>
                        <a:buNone/>
                        <a:tabLst/>
                      </a:pPr>
                      <a:r>
                        <a:rPr kumimoji="0" lang="en-US" altLang="en-US" sz="2400" b="1"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1. </a:t>
                      </a:r>
                      <a:r>
                        <a:rPr kumimoji="0" lang="en-US" altLang="en-US" sz="2400" b="1"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Hệ</a:t>
                      </a:r>
                      <a:r>
                        <a:rPr kumimoji="0" lang="en-US" altLang="en-US" sz="2400" b="1"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vận</a:t>
                      </a:r>
                      <a:r>
                        <a:rPr kumimoji="0" lang="en-US" altLang="en-US" sz="2400" b="1"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động</a:t>
                      </a:r>
                      <a:endParaRPr kumimoji="0" lang="en-US" altLang="en-US" sz="2400" b="1"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endParaRP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74554">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just" defTabSz="914400" rtl="0" eaLnBrk="1" fontAlgn="base" latinLnBrk="0" hangingPunct="1">
                        <a:lnSpc>
                          <a:spcPct val="100000"/>
                        </a:lnSpc>
                        <a:spcBef>
                          <a:spcPct val="0"/>
                        </a:spcBef>
                        <a:spcAft>
                          <a:spcPct val="0"/>
                        </a:spcAft>
                        <a:buClr>
                          <a:schemeClr val="bg1"/>
                        </a:buClr>
                        <a:buSzTx/>
                        <a:buFontTx/>
                        <a:buNone/>
                        <a:tabLst/>
                      </a:pPr>
                      <a:r>
                        <a:rPr kumimoji="0" lang="en-US" altLang="en-US" sz="2400" b="1"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2. </a:t>
                      </a:r>
                      <a:r>
                        <a:rPr kumimoji="0" lang="en-US" altLang="en-US" sz="2400" b="1"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Hệ</a:t>
                      </a:r>
                      <a:r>
                        <a:rPr kumimoji="0" lang="en-US" altLang="en-US" sz="2400" b="1"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tiêu</a:t>
                      </a:r>
                      <a:r>
                        <a:rPr kumimoji="0" lang="en-US" altLang="en-US" sz="2400" b="1"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hoá</a:t>
                      </a:r>
                      <a:endParaRPr kumimoji="0" lang="en-US" altLang="en-US" sz="2400" b="1"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endParaRP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52010">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just" defTabSz="914400" rtl="0" eaLnBrk="1" fontAlgn="base" latinLnBrk="0" hangingPunct="1">
                        <a:lnSpc>
                          <a:spcPct val="100000"/>
                        </a:lnSpc>
                        <a:spcBef>
                          <a:spcPct val="0"/>
                        </a:spcBef>
                        <a:spcAft>
                          <a:spcPct val="0"/>
                        </a:spcAft>
                        <a:buClr>
                          <a:schemeClr val="bg1"/>
                        </a:buClr>
                        <a:buSzTx/>
                        <a:buFontTx/>
                        <a:buNone/>
                        <a:tabLst/>
                      </a:pPr>
                      <a:r>
                        <a:rPr kumimoji="0" lang="en-US" altLang="en-US" sz="2400" b="1"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3. </a:t>
                      </a:r>
                      <a:r>
                        <a:rPr kumimoji="0" lang="en-US" altLang="en-US" sz="2400" b="1"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Hệ</a:t>
                      </a:r>
                      <a:r>
                        <a:rPr kumimoji="0" lang="en-US" altLang="en-US" sz="2400" b="1"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tuần</a:t>
                      </a:r>
                      <a:r>
                        <a:rPr kumimoji="0" lang="en-US" altLang="en-US" sz="2400" b="1"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hoàn</a:t>
                      </a:r>
                      <a:endParaRPr kumimoji="0" lang="en-US" altLang="en-US" sz="2400" b="1"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endParaRP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97099">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just" defTabSz="914400" rtl="0" eaLnBrk="1" fontAlgn="base" latinLnBrk="0" hangingPunct="1">
                        <a:lnSpc>
                          <a:spcPct val="100000"/>
                        </a:lnSpc>
                        <a:spcBef>
                          <a:spcPct val="0"/>
                        </a:spcBef>
                        <a:spcAft>
                          <a:spcPct val="0"/>
                        </a:spcAft>
                        <a:buClr>
                          <a:schemeClr val="bg1"/>
                        </a:buClr>
                        <a:buSzTx/>
                        <a:buFontTx/>
                        <a:buNone/>
                        <a:tabLst/>
                      </a:pPr>
                      <a:r>
                        <a:rPr kumimoji="0" lang="en-US" altLang="en-US" sz="2400" b="1"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4. </a:t>
                      </a:r>
                      <a:r>
                        <a:rPr kumimoji="0" lang="en-US" altLang="en-US" sz="2400" b="1"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Hệ</a:t>
                      </a:r>
                      <a:r>
                        <a:rPr kumimoji="0" lang="en-US" altLang="en-US" sz="2400" b="1"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hô</a:t>
                      </a:r>
                      <a:r>
                        <a:rPr kumimoji="0" lang="en-US" altLang="en-US" sz="2400" b="1"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hấp</a:t>
                      </a:r>
                      <a:endParaRPr kumimoji="0" lang="en-US" altLang="en-US" sz="2400" b="1"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endParaRP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33603">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just" defTabSz="914400" rtl="0" eaLnBrk="1" fontAlgn="base" latinLnBrk="0" hangingPunct="1">
                        <a:lnSpc>
                          <a:spcPct val="100000"/>
                        </a:lnSpc>
                        <a:spcBef>
                          <a:spcPct val="0"/>
                        </a:spcBef>
                        <a:spcAft>
                          <a:spcPct val="0"/>
                        </a:spcAft>
                        <a:buClr>
                          <a:schemeClr val="bg1"/>
                        </a:buClr>
                        <a:buSzTx/>
                        <a:buFontTx/>
                        <a:buNone/>
                        <a:tabLst/>
                      </a:pPr>
                      <a:r>
                        <a:rPr kumimoji="0" lang="en-US" altLang="en-US" sz="2400" b="1"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5. </a:t>
                      </a:r>
                      <a:r>
                        <a:rPr kumimoji="0" lang="en-US" altLang="en-US" sz="2400" b="1"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Hệ</a:t>
                      </a:r>
                      <a:r>
                        <a:rPr kumimoji="0" lang="en-US" altLang="en-US" sz="2400" b="1"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bài</a:t>
                      </a:r>
                      <a:r>
                        <a:rPr kumimoji="0" lang="en-US" altLang="en-US" sz="2400" b="1"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tiết</a:t>
                      </a:r>
                      <a:endParaRPr kumimoji="0" lang="en-US" altLang="en-US" sz="2400" b="1"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endParaRP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892851">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just" defTabSz="914400" rtl="0" eaLnBrk="1" fontAlgn="base" latinLnBrk="0" hangingPunct="1">
                        <a:lnSpc>
                          <a:spcPct val="100000"/>
                        </a:lnSpc>
                        <a:spcBef>
                          <a:spcPct val="0"/>
                        </a:spcBef>
                        <a:spcAft>
                          <a:spcPct val="0"/>
                        </a:spcAft>
                        <a:buClr>
                          <a:schemeClr val="bg1"/>
                        </a:buClr>
                        <a:buSzTx/>
                        <a:buFontTx/>
                        <a:buNone/>
                        <a:tabLst/>
                      </a:pPr>
                      <a:r>
                        <a:rPr kumimoji="0" lang="en-US" altLang="en-US" sz="2400" b="1"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6. </a:t>
                      </a:r>
                      <a:r>
                        <a:rPr kumimoji="0" lang="en-US" altLang="en-US" sz="2400" b="1"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Hệ</a:t>
                      </a:r>
                      <a:r>
                        <a:rPr kumimoji="0" lang="en-US" altLang="en-US" sz="2400" b="1"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thần</a:t>
                      </a:r>
                      <a:r>
                        <a:rPr kumimoji="0" lang="en-US" altLang="en-US" sz="2400" b="1"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kinh</a:t>
                      </a:r>
                      <a:endParaRPr kumimoji="0" lang="en-US" altLang="en-US" sz="2400" b="1"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endParaRPr>
                    </a:p>
                    <a:p>
                      <a:pPr marL="342900" marR="0" lvl="0" indent="-342900" algn="just" defTabSz="914400" rtl="0" eaLnBrk="1" fontAlgn="base" latinLnBrk="0" hangingPunct="1">
                        <a:lnSpc>
                          <a:spcPct val="100000"/>
                        </a:lnSpc>
                        <a:spcBef>
                          <a:spcPct val="0"/>
                        </a:spcBef>
                        <a:spcAft>
                          <a:spcPct val="0"/>
                        </a:spcAft>
                        <a:buClr>
                          <a:schemeClr val="bg1"/>
                        </a:buClr>
                        <a:buSzTx/>
                        <a:buFontTx/>
                        <a:buNone/>
                        <a:tabLst/>
                      </a:pPr>
                      <a:endParaRPr kumimoji="0" lang="en-US" altLang="en-US" sz="2400" b="1"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endParaRP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5" name="Text Box 45"/>
          <p:cNvSpPr txBox="1">
            <a:spLocks noChangeArrowheads="1"/>
          </p:cNvSpPr>
          <p:nvPr/>
        </p:nvSpPr>
        <p:spPr bwMode="auto">
          <a:xfrm>
            <a:off x="4801614" y="4638245"/>
            <a:ext cx="6725368" cy="461962"/>
          </a:xfrm>
          <a:prstGeom prst="rect">
            <a:avLst/>
          </a:prstGeom>
          <a:noFill/>
          <a:ln>
            <a:solidFill>
              <a:srgbClr val="0000FF"/>
            </a:solidFill>
          </a:ln>
          <a:effectLst/>
        </p:spPr>
        <p:txBody>
          <a:bodyPr wrap="square">
            <a:spAutoFit/>
          </a:bodyPr>
          <a:lstStyle/>
          <a:p>
            <a:pPr>
              <a:spcBef>
                <a:spcPct val="50000"/>
              </a:spcBef>
              <a:defRPr/>
            </a:pP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E.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Cơ</a:t>
            </a: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xương</a:t>
            </a: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khớp</a:t>
            </a:r>
            <a:endPar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6" name="Text Box 50"/>
          <p:cNvSpPr txBox="1">
            <a:spLocks noChangeArrowheads="1"/>
          </p:cNvSpPr>
          <p:nvPr/>
        </p:nvSpPr>
        <p:spPr bwMode="auto">
          <a:xfrm>
            <a:off x="4785738" y="1335799"/>
            <a:ext cx="6741244" cy="461665"/>
          </a:xfrm>
          <a:prstGeom prst="rect">
            <a:avLst/>
          </a:prstGeom>
          <a:noFill/>
          <a:ln>
            <a:solidFill>
              <a:srgbClr val="0000FF"/>
            </a:solidFill>
          </a:ln>
          <a:effectLst/>
        </p:spPr>
        <p:txBody>
          <a:bodyPr wrap="square">
            <a:spAutoFit/>
          </a:bodyPr>
          <a:lstStyle/>
          <a:p>
            <a:pPr algn="just" eaLnBrk="1" hangingPunct="1">
              <a:buClr>
                <a:schemeClr val="bg1"/>
              </a:buClr>
              <a:buSzPct val="60000"/>
              <a:buFont typeface="Wingdings" panose="05000000000000000000" pitchFamily="2" charset="2"/>
              <a:buNone/>
              <a:defRPr/>
            </a:pP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A.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Ống</a:t>
            </a: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tiêu</a:t>
            </a: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hoá</a:t>
            </a: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và</a:t>
            </a: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các</a:t>
            </a: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tuyến</a:t>
            </a: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tiêu</a:t>
            </a: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hoá</a:t>
            </a:r>
            <a:endParaRPr lang="en-US" altLang="en-US" sz="2400" b="1" dirty="0">
              <a:latin typeface="Times New Roman" panose="02020603050405020304" pitchFamily="18" charset="0"/>
              <a:cs typeface="Times New Roman" panose="02020603050405020304" pitchFamily="18" charset="0"/>
            </a:endParaRPr>
          </a:p>
        </p:txBody>
      </p:sp>
      <p:sp>
        <p:nvSpPr>
          <p:cNvPr id="7" name="Text Box 53"/>
          <p:cNvSpPr txBox="1">
            <a:spLocks noChangeArrowheads="1"/>
          </p:cNvSpPr>
          <p:nvPr/>
        </p:nvSpPr>
        <p:spPr bwMode="auto">
          <a:xfrm>
            <a:off x="4765098" y="2764994"/>
            <a:ext cx="6761884" cy="831850"/>
          </a:xfrm>
          <a:prstGeom prst="rect">
            <a:avLst/>
          </a:prstGeom>
          <a:noFill/>
          <a:ln>
            <a:solidFill>
              <a:srgbClr val="0000FF"/>
            </a:solidFill>
          </a:ln>
          <a:effectLst/>
        </p:spPr>
        <p:txBody>
          <a:bodyPr wrap="square">
            <a:spAutoFit/>
          </a:bodyPr>
          <a:lstStyle/>
          <a:p>
            <a:pPr>
              <a:spcBef>
                <a:spcPct val="50000"/>
              </a:spcBef>
              <a:defRPr/>
            </a:pP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C.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Đường</a:t>
            </a: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dẫn</a:t>
            </a: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khí</a:t>
            </a: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mũi</a:t>
            </a: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họng</a:t>
            </a: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khí</a:t>
            </a: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quản</a:t>
            </a: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phế</a:t>
            </a: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quản</a:t>
            </a: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và</a:t>
            </a: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hai</a:t>
            </a: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lá</a:t>
            </a: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phổi</a:t>
            </a:r>
            <a:endPar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8" name="Text Box 54"/>
          <p:cNvSpPr txBox="1">
            <a:spLocks noChangeArrowheads="1"/>
          </p:cNvSpPr>
          <p:nvPr/>
        </p:nvSpPr>
        <p:spPr bwMode="auto">
          <a:xfrm>
            <a:off x="4801614" y="5370876"/>
            <a:ext cx="6725368" cy="461665"/>
          </a:xfrm>
          <a:prstGeom prst="rect">
            <a:avLst/>
          </a:prstGeom>
          <a:noFill/>
          <a:ln>
            <a:solidFill>
              <a:srgbClr val="0000FF"/>
            </a:solidFill>
          </a:ln>
          <a:effectLst/>
        </p:spPr>
        <p:txBody>
          <a:bodyPr wrap="square">
            <a:spAutoFit/>
          </a:bodyPr>
          <a:lstStyle/>
          <a:p>
            <a:pPr algn="just" eaLnBrk="1" hangingPunct="1">
              <a:buClr>
                <a:schemeClr val="bg1"/>
              </a:buClr>
              <a:buSzPct val="60000"/>
              <a:buFont typeface="Wingdings" panose="05000000000000000000" pitchFamily="2" charset="2"/>
              <a:buNone/>
              <a:defRPr/>
            </a:pP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F.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Phổi</a:t>
            </a: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thận</a:t>
            </a: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da</a:t>
            </a:r>
            <a:endParaRPr lang="en-US" altLang="en-US" sz="2400" b="1" dirty="0">
              <a:latin typeface="Times New Roman" panose="02020603050405020304" pitchFamily="18" charset="0"/>
              <a:cs typeface="Times New Roman" panose="02020603050405020304" pitchFamily="18" charset="0"/>
            </a:endParaRPr>
          </a:p>
        </p:txBody>
      </p:sp>
      <p:sp>
        <p:nvSpPr>
          <p:cNvPr id="9" name="Text Box 55"/>
          <p:cNvSpPr txBox="1">
            <a:spLocks noChangeArrowheads="1"/>
          </p:cNvSpPr>
          <p:nvPr/>
        </p:nvSpPr>
        <p:spPr bwMode="auto">
          <a:xfrm>
            <a:off x="4775418" y="2083658"/>
            <a:ext cx="6761884" cy="461665"/>
          </a:xfrm>
          <a:prstGeom prst="rect">
            <a:avLst/>
          </a:prstGeom>
          <a:noFill/>
          <a:ln>
            <a:solidFill>
              <a:srgbClr val="0000FF"/>
            </a:solidFill>
          </a:ln>
          <a:effectLst/>
        </p:spPr>
        <p:txBody>
          <a:bodyPr wrap="square">
            <a:spAutoFit/>
          </a:bodyPr>
          <a:lstStyle/>
          <a:p>
            <a:pPr algn="just" eaLnBrk="1" hangingPunct="1">
              <a:buClr>
                <a:schemeClr val="bg1"/>
              </a:buClr>
              <a:buSzPct val="60000"/>
              <a:buFont typeface="Wingdings" panose="05000000000000000000" pitchFamily="2" charset="2"/>
              <a:buNone/>
              <a:defRPr/>
            </a:pP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B.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Não</a:t>
            </a: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tuỷ</a:t>
            </a: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sống</a:t>
            </a: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dây</a:t>
            </a: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thần</a:t>
            </a: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kinh</a:t>
            </a: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và</a:t>
            </a: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hạch</a:t>
            </a: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thần</a:t>
            </a: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kinh</a:t>
            </a:r>
            <a:endParaRPr lang="en-US" altLang="en-US" sz="2400" b="1" dirty="0">
              <a:latin typeface="Times New Roman" panose="02020603050405020304" pitchFamily="18" charset="0"/>
              <a:cs typeface="Times New Roman" panose="02020603050405020304" pitchFamily="18" charset="0"/>
            </a:endParaRPr>
          </a:p>
        </p:txBody>
      </p:sp>
      <p:sp>
        <p:nvSpPr>
          <p:cNvPr id="10" name="Text Box 71"/>
          <p:cNvSpPr txBox="1">
            <a:spLocks noChangeArrowheads="1"/>
          </p:cNvSpPr>
          <p:nvPr/>
        </p:nvSpPr>
        <p:spPr bwMode="auto">
          <a:xfrm>
            <a:off x="4801614" y="3890530"/>
            <a:ext cx="6741244" cy="460375"/>
          </a:xfrm>
          <a:prstGeom prst="rect">
            <a:avLst/>
          </a:prstGeom>
          <a:noFill/>
          <a:ln>
            <a:solidFill>
              <a:srgbClr val="0000FF"/>
            </a:solidFill>
          </a:ln>
          <a:effectLst/>
        </p:spPr>
        <p:txBody>
          <a:bodyPr wrap="square">
            <a:spAutoFit/>
          </a:bodyPr>
          <a:lstStyle/>
          <a:p>
            <a:pPr algn="just" eaLnBrk="1" hangingPunct="1">
              <a:buClr>
                <a:schemeClr val="bg1"/>
              </a:buClr>
              <a:buSzPct val="60000"/>
              <a:buFont typeface="Wingdings" panose="05000000000000000000" pitchFamily="2" charset="2"/>
              <a:buNone/>
              <a:defRPr/>
            </a:pP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D. Tim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và</a:t>
            </a: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mạch</a:t>
            </a: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máu</a:t>
            </a:r>
            <a:endParaRPr lang="en-US" altLang="en-US" sz="2400" b="1" dirty="0">
              <a:latin typeface="Times New Roman" panose="02020603050405020304" pitchFamily="18" charset="0"/>
              <a:cs typeface="Times New Roman" panose="02020603050405020304" pitchFamily="18" charset="0"/>
            </a:endParaRPr>
          </a:p>
        </p:txBody>
      </p:sp>
      <p:sp>
        <p:nvSpPr>
          <p:cNvPr id="14362" name="TextBox 11"/>
          <p:cNvSpPr txBox="1">
            <a:spLocks noChangeArrowheads="1"/>
          </p:cNvSpPr>
          <p:nvPr/>
        </p:nvSpPr>
        <p:spPr bwMode="auto">
          <a:xfrm>
            <a:off x="4765098" y="661556"/>
            <a:ext cx="6761884" cy="461963"/>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buClr>
                <a:schemeClr val="bg1"/>
              </a:buClr>
            </a:pPr>
            <a:r>
              <a:rPr lang="en-US" altLang="en-US" sz="2400" b="1" dirty="0" err="1">
                <a:solidFill>
                  <a:srgbClr val="FF0000"/>
                </a:solidFill>
                <a:cs typeface="Times New Roman" panose="02020603050405020304" pitchFamily="18" charset="0"/>
              </a:rPr>
              <a:t>Các</a:t>
            </a:r>
            <a:r>
              <a:rPr lang="en-US" altLang="en-US" sz="2400" b="1" dirty="0">
                <a:solidFill>
                  <a:srgbClr val="FF0000"/>
                </a:solidFill>
                <a:cs typeface="Times New Roman" panose="02020603050405020304" pitchFamily="18" charset="0"/>
              </a:rPr>
              <a:t> </a:t>
            </a:r>
            <a:r>
              <a:rPr lang="en-US" altLang="en-US" sz="2400" b="1" dirty="0" err="1">
                <a:solidFill>
                  <a:srgbClr val="FF0000"/>
                </a:solidFill>
                <a:cs typeface="Times New Roman" panose="02020603050405020304" pitchFamily="18" charset="0"/>
              </a:rPr>
              <a:t>cơ</a:t>
            </a:r>
            <a:r>
              <a:rPr lang="en-US" altLang="en-US" sz="2400" b="1" dirty="0">
                <a:solidFill>
                  <a:srgbClr val="FF0000"/>
                </a:solidFill>
                <a:cs typeface="Times New Roman" panose="02020603050405020304" pitchFamily="18" charset="0"/>
              </a:rPr>
              <a:t> </a:t>
            </a:r>
            <a:r>
              <a:rPr lang="en-US" altLang="en-US" sz="2400" b="1" dirty="0" err="1">
                <a:solidFill>
                  <a:srgbClr val="FF0000"/>
                </a:solidFill>
                <a:cs typeface="Times New Roman" panose="02020603050405020304" pitchFamily="18" charset="0"/>
              </a:rPr>
              <a:t>quan</a:t>
            </a:r>
            <a:r>
              <a:rPr lang="en-US" altLang="en-US" sz="2400" b="1" dirty="0">
                <a:solidFill>
                  <a:srgbClr val="FF0000"/>
                </a:solidFill>
                <a:cs typeface="Times New Roman" panose="02020603050405020304" pitchFamily="18" charset="0"/>
              </a:rPr>
              <a:t> </a:t>
            </a:r>
            <a:r>
              <a:rPr lang="en-US" altLang="en-US" sz="2400" b="1" dirty="0" err="1">
                <a:solidFill>
                  <a:srgbClr val="FF0000"/>
                </a:solidFill>
                <a:cs typeface="Times New Roman" panose="02020603050405020304" pitchFamily="18" charset="0"/>
              </a:rPr>
              <a:t>trong</a:t>
            </a:r>
            <a:r>
              <a:rPr lang="en-US" altLang="en-US" sz="2400" b="1" dirty="0">
                <a:solidFill>
                  <a:srgbClr val="FF0000"/>
                </a:solidFill>
                <a:cs typeface="Times New Roman" panose="02020603050405020304" pitchFamily="18" charset="0"/>
              </a:rPr>
              <a:t> </a:t>
            </a:r>
            <a:r>
              <a:rPr lang="en-US" altLang="en-US" sz="2400" b="1" dirty="0" err="1">
                <a:solidFill>
                  <a:srgbClr val="FF0000"/>
                </a:solidFill>
                <a:cs typeface="Times New Roman" panose="02020603050405020304" pitchFamily="18" charset="0"/>
              </a:rPr>
              <a:t>từng</a:t>
            </a:r>
            <a:r>
              <a:rPr lang="en-US" altLang="en-US" sz="2400" b="1" dirty="0">
                <a:solidFill>
                  <a:srgbClr val="FF0000"/>
                </a:solidFill>
                <a:cs typeface="Times New Roman" panose="02020603050405020304" pitchFamily="18" charset="0"/>
              </a:rPr>
              <a:t> </a:t>
            </a:r>
            <a:r>
              <a:rPr lang="en-US" altLang="en-US" sz="2400" b="1" dirty="0" err="1">
                <a:solidFill>
                  <a:srgbClr val="FF0000"/>
                </a:solidFill>
                <a:cs typeface="Times New Roman" panose="02020603050405020304" pitchFamily="18" charset="0"/>
              </a:rPr>
              <a:t>hệ</a:t>
            </a:r>
            <a:r>
              <a:rPr lang="en-US" altLang="en-US" sz="2400" b="1" dirty="0">
                <a:solidFill>
                  <a:srgbClr val="FF0000"/>
                </a:solidFill>
                <a:cs typeface="Times New Roman" panose="02020603050405020304" pitchFamily="18" charset="0"/>
              </a:rPr>
              <a:t> </a:t>
            </a:r>
            <a:r>
              <a:rPr lang="en-US" altLang="en-US" sz="2400" b="1" dirty="0" err="1">
                <a:solidFill>
                  <a:srgbClr val="FF0000"/>
                </a:solidFill>
                <a:cs typeface="Times New Roman" panose="02020603050405020304" pitchFamily="18" charset="0"/>
              </a:rPr>
              <a:t>cơ</a:t>
            </a:r>
            <a:r>
              <a:rPr lang="en-US" altLang="en-US" sz="2400" b="1" dirty="0">
                <a:solidFill>
                  <a:srgbClr val="FF0000"/>
                </a:solidFill>
                <a:cs typeface="Times New Roman" panose="02020603050405020304" pitchFamily="18" charset="0"/>
              </a:rPr>
              <a:t> </a:t>
            </a:r>
            <a:r>
              <a:rPr lang="en-US" altLang="en-US" sz="2400" b="1" dirty="0" err="1">
                <a:solidFill>
                  <a:srgbClr val="FF0000"/>
                </a:solidFill>
                <a:cs typeface="Times New Roman" panose="02020603050405020304" pitchFamily="18" charset="0"/>
              </a:rPr>
              <a:t>quan</a:t>
            </a:r>
            <a:endParaRPr lang="en-US" altLang="en-US" sz="2400" b="1" dirty="0">
              <a:solidFill>
                <a:srgbClr val="FF0000"/>
              </a:solidFill>
              <a:cs typeface="Times New Roman" panose="02020603050405020304" pitchFamily="18" charset="0"/>
            </a:endParaRPr>
          </a:p>
        </p:txBody>
      </p:sp>
      <p:sp>
        <p:nvSpPr>
          <p:cNvPr id="14363" name="TextBox 12"/>
          <p:cNvSpPr txBox="1">
            <a:spLocks noChangeArrowheads="1"/>
          </p:cNvSpPr>
          <p:nvPr/>
        </p:nvSpPr>
        <p:spPr bwMode="auto">
          <a:xfrm>
            <a:off x="1524000" y="-55235"/>
            <a:ext cx="89569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buClr>
                <a:schemeClr val="bg1"/>
              </a:buClr>
            </a:pPr>
            <a:r>
              <a:rPr lang="vi-VN" altLang="en-US" sz="2800" b="1" dirty="0">
                <a:solidFill>
                  <a:schemeClr val="bg1"/>
                </a:solidFill>
                <a:cs typeface="Times New Roman" panose="02020603050405020304" pitchFamily="18" charset="0"/>
              </a:rPr>
              <a:t>PHT 1: </a:t>
            </a:r>
            <a:r>
              <a:rPr lang="en-US" altLang="en-US" sz="2800" b="1" dirty="0" err="1">
                <a:solidFill>
                  <a:schemeClr val="bg1"/>
                </a:solidFill>
                <a:cs typeface="Times New Roman" panose="02020603050405020304" pitchFamily="18" charset="0"/>
              </a:rPr>
              <a:t>Nối</a:t>
            </a:r>
            <a:r>
              <a:rPr lang="en-US" altLang="en-US" sz="2800" b="1" dirty="0">
                <a:solidFill>
                  <a:schemeClr val="bg1"/>
                </a:solidFill>
                <a:cs typeface="Times New Roman" panose="02020603050405020304" pitchFamily="18" charset="0"/>
              </a:rPr>
              <a:t> </a:t>
            </a:r>
            <a:r>
              <a:rPr lang="en-US" altLang="en-US" sz="2800" b="1" dirty="0" err="1">
                <a:solidFill>
                  <a:schemeClr val="bg1"/>
                </a:solidFill>
                <a:cs typeface="Times New Roman" panose="02020603050405020304" pitchFamily="18" charset="0"/>
              </a:rPr>
              <a:t>tên</a:t>
            </a:r>
            <a:r>
              <a:rPr lang="en-US" altLang="en-US" sz="2800" b="1" dirty="0">
                <a:solidFill>
                  <a:schemeClr val="bg1"/>
                </a:solidFill>
                <a:cs typeface="Times New Roman" panose="02020603050405020304" pitchFamily="18" charset="0"/>
              </a:rPr>
              <a:t> </a:t>
            </a:r>
            <a:r>
              <a:rPr lang="en-US" altLang="en-US" sz="2800" b="1" dirty="0" err="1">
                <a:solidFill>
                  <a:schemeClr val="bg1"/>
                </a:solidFill>
                <a:cs typeface="Times New Roman" panose="02020603050405020304" pitchFamily="18" charset="0"/>
              </a:rPr>
              <a:t>các</a:t>
            </a:r>
            <a:r>
              <a:rPr lang="en-US" altLang="en-US" sz="2800" b="1" dirty="0">
                <a:solidFill>
                  <a:schemeClr val="bg1"/>
                </a:solidFill>
                <a:cs typeface="Times New Roman" panose="02020603050405020304" pitchFamily="18" charset="0"/>
              </a:rPr>
              <a:t> </a:t>
            </a:r>
            <a:r>
              <a:rPr lang="en-US" altLang="en-US" sz="2800" b="1" dirty="0" err="1">
                <a:solidFill>
                  <a:schemeClr val="bg1"/>
                </a:solidFill>
                <a:cs typeface="Times New Roman" panose="02020603050405020304" pitchFamily="18" charset="0"/>
              </a:rPr>
              <a:t>hệ</a:t>
            </a:r>
            <a:r>
              <a:rPr lang="en-US" altLang="en-US" sz="2800" b="1" dirty="0">
                <a:solidFill>
                  <a:schemeClr val="bg1"/>
                </a:solidFill>
                <a:cs typeface="Times New Roman" panose="02020603050405020304" pitchFamily="18" charset="0"/>
              </a:rPr>
              <a:t> </a:t>
            </a:r>
            <a:r>
              <a:rPr lang="en-US" altLang="en-US" sz="2800" b="1" dirty="0" err="1">
                <a:solidFill>
                  <a:schemeClr val="bg1"/>
                </a:solidFill>
                <a:cs typeface="Times New Roman" panose="02020603050405020304" pitchFamily="18" charset="0"/>
              </a:rPr>
              <a:t>cơ</a:t>
            </a:r>
            <a:r>
              <a:rPr lang="en-US" altLang="en-US" sz="2800" b="1" dirty="0">
                <a:solidFill>
                  <a:schemeClr val="bg1"/>
                </a:solidFill>
                <a:cs typeface="Times New Roman" panose="02020603050405020304" pitchFamily="18" charset="0"/>
              </a:rPr>
              <a:t> </a:t>
            </a:r>
            <a:r>
              <a:rPr lang="en-US" altLang="en-US" sz="2800" b="1" dirty="0" err="1">
                <a:solidFill>
                  <a:schemeClr val="bg1"/>
                </a:solidFill>
                <a:cs typeface="Times New Roman" panose="02020603050405020304" pitchFamily="18" charset="0"/>
              </a:rPr>
              <a:t>quan</a:t>
            </a:r>
            <a:r>
              <a:rPr lang="en-US" altLang="en-US" sz="2800" b="1" dirty="0">
                <a:solidFill>
                  <a:schemeClr val="bg1"/>
                </a:solidFill>
                <a:cs typeface="Times New Roman" panose="02020603050405020304" pitchFamily="18" charset="0"/>
              </a:rPr>
              <a:t> </a:t>
            </a:r>
            <a:r>
              <a:rPr lang="en-US" altLang="en-US" sz="2800" b="1" dirty="0" err="1">
                <a:solidFill>
                  <a:schemeClr val="bg1"/>
                </a:solidFill>
                <a:cs typeface="Times New Roman" panose="02020603050405020304" pitchFamily="18" charset="0"/>
              </a:rPr>
              <a:t>với</a:t>
            </a:r>
            <a:r>
              <a:rPr lang="en-US" altLang="en-US" sz="2800" b="1" dirty="0">
                <a:solidFill>
                  <a:schemeClr val="bg1"/>
                </a:solidFill>
                <a:cs typeface="Times New Roman" panose="02020603050405020304" pitchFamily="18" charset="0"/>
              </a:rPr>
              <a:t> </a:t>
            </a:r>
            <a:r>
              <a:rPr lang="en-US" altLang="en-US" sz="2800" b="1" dirty="0" err="1">
                <a:solidFill>
                  <a:schemeClr val="bg1"/>
                </a:solidFill>
                <a:cs typeface="Times New Roman" panose="02020603050405020304" pitchFamily="18" charset="0"/>
              </a:rPr>
              <a:t>thành</a:t>
            </a:r>
            <a:r>
              <a:rPr lang="en-US" altLang="en-US" sz="2800" b="1" dirty="0">
                <a:solidFill>
                  <a:schemeClr val="bg1"/>
                </a:solidFill>
                <a:cs typeface="Times New Roman" panose="02020603050405020304" pitchFamily="18" charset="0"/>
              </a:rPr>
              <a:t> </a:t>
            </a:r>
            <a:r>
              <a:rPr lang="en-US" altLang="en-US" sz="2800" b="1" dirty="0" err="1">
                <a:solidFill>
                  <a:schemeClr val="bg1"/>
                </a:solidFill>
                <a:cs typeface="Times New Roman" panose="02020603050405020304" pitchFamily="18" charset="0"/>
              </a:rPr>
              <a:t>phần</a:t>
            </a:r>
            <a:r>
              <a:rPr lang="en-US" altLang="en-US" sz="2800" b="1" dirty="0">
                <a:solidFill>
                  <a:schemeClr val="bg1"/>
                </a:solidFill>
                <a:cs typeface="Times New Roman" panose="02020603050405020304" pitchFamily="18" charset="0"/>
              </a:rPr>
              <a:t> </a:t>
            </a:r>
            <a:r>
              <a:rPr lang="en-US" altLang="en-US" sz="2800" b="1" dirty="0" err="1">
                <a:solidFill>
                  <a:schemeClr val="bg1"/>
                </a:solidFill>
                <a:cs typeface="Times New Roman" panose="02020603050405020304" pitchFamily="18" charset="0"/>
              </a:rPr>
              <a:t>của</a:t>
            </a:r>
            <a:r>
              <a:rPr lang="en-US" altLang="en-US" sz="2800" b="1" dirty="0">
                <a:solidFill>
                  <a:schemeClr val="bg1"/>
                </a:solidFill>
                <a:cs typeface="Times New Roman" panose="02020603050405020304" pitchFamily="18" charset="0"/>
              </a:rPr>
              <a:t> </a:t>
            </a:r>
            <a:r>
              <a:rPr lang="en-US" altLang="en-US" sz="2800" b="1" dirty="0" err="1">
                <a:solidFill>
                  <a:schemeClr val="bg1"/>
                </a:solidFill>
                <a:cs typeface="Times New Roman" panose="02020603050405020304" pitchFamily="18" charset="0"/>
              </a:rPr>
              <a:t>chúng</a:t>
            </a:r>
            <a:endParaRPr lang="en-US" altLang="en-US" sz="2800" b="1" dirty="0">
              <a:solidFill>
                <a:schemeClr val="bg1"/>
              </a:solidFill>
              <a:cs typeface="Times New Roman" panose="02020603050405020304" pitchFamily="18" charset="0"/>
            </a:endParaRPr>
          </a:p>
        </p:txBody>
      </p:sp>
      <p:cxnSp>
        <p:nvCxnSpPr>
          <p:cNvPr id="3" name="Straight Arrow Connector 2"/>
          <p:cNvCxnSpPr>
            <a:cxnSpLocks noChangeShapeType="1"/>
            <a:endCxn id="5" idx="1"/>
          </p:cNvCxnSpPr>
          <p:nvPr/>
        </p:nvCxnSpPr>
        <p:spPr bwMode="auto">
          <a:xfrm>
            <a:off x="3503756" y="1415620"/>
            <a:ext cx="1297858" cy="3453606"/>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2" name="Straight Arrow Connector 11"/>
          <p:cNvCxnSpPr>
            <a:cxnSpLocks noChangeShapeType="1"/>
            <a:endCxn id="6" idx="1"/>
          </p:cNvCxnSpPr>
          <p:nvPr/>
        </p:nvCxnSpPr>
        <p:spPr bwMode="auto">
          <a:xfrm flipV="1">
            <a:off x="3510973" y="1566632"/>
            <a:ext cx="1274765" cy="1023117"/>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4" name="Straight Arrow Connector 13"/>
          <p:cNvCxnSpPr>
            <a:cxnSpLocks noChangeShapeType="1"/>
            <a:endCxn id="10" idx="1"/>
          </p:cNvCxnSpPr>
          <p:nvPr/>
        </p:nvCxnSpPr>
        <p:spPr bwMode="auto">
          <a:xfrm>
            <a:off x="3518911" y="3241242"/>
            <a:ext cx="1282703" cy="879476"/>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6" name="Straight Arrow Connector 15"/>
          <p:cNvCxnSpPr>
            <a:cxnSpLocks noChangeShapeType="1"/>
            <a:endCxn id="7" idx="1"/>
          </p:cNvCxnSpPr>
          <p:nvPr/>
        </p:nvCxnSpPr>
        <p:spPr bwMode="auto">
          <a:xfrm flipV="1">
            <a:off x="3518911" y="3180919"/>
            <a:ext cx="1246187" cy="760412"/>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8" name="Straight Arrow Connector 17"/>
          <p:cNvCxnSpPr>
            <a:cxnSpLocks noChangeShapeType="1"/>
            <a:endCxn id="8" idx="1"/>
          </p:cNvCxnSpPr>
          <p:nvPr/>
        </p:nvCxnSpPr>
        <p:spPr bwMode="auto">
          <a:xfrm>
            <a:off x="3487161" y="4841122"/>
            <a:ext cx="1314453" cy="760587"/>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0" name="Straight Arrow Connector 19"/>
          <p:cNvCxnSpPr>
            <a:cxnSpLocks/>
          </p:cNvCxnSpPr>
          <p:nvPr/>
        </p:nvCxnSpPr>
        <p:spPr bwMode="auto">
          <a:xfrm flipV="1">
            <a:off x="3518911" y="2289241"/>
            <a:ext cx="1288187" cy="3312467"/>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9722652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80" name="TextBox 11"/>
          <p:cNvSpPr txBox="1">
            <a:spLocks noChangeArrowheads="1"/>
          </p:cNvSpPr>
          <p:nvPr/>
        </p:nvSpPr>
        <p:spPr bwMode="auto">
          <a:xfrm>
            <a:off x="4184073" y="588964"/>
            <a:ext cx="7356763" cy="461665"/>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buClr>
                <a:schemeClr val="bg1"/>
              </a:buClr>
            </a:pPr>
            <a:r>
              <a:rPr lang="en-US" altLang="en-US" sz="2400" b="1" dirty="0" err="1">
                <a:solidFill>
                  <a:srgbClr val="FF0000"/>
                </a:solidFill>
                <a:cs typeface="Times New Roman" panose="02020603050405020304" pitchFamily="18" charset="0"/>
              </a:rPr>
              <a:t>Chức</a:t>
            </a:r>
            <a:r>
              <a:rPr lang="en-US" altLang="en-US" sz="2400" b="1" dirty="0">
                <a:solidFill>
                  <a:srgbClr val="FF0000"/>
                </a:solidFill>
                <a:cs typeface="Times New Roman" panose="02020603050405020304" pitchFamily="18" charset="0"/>
              </a:rPr>
              <a:t> </a:t>
            </a:r>
            <a:r>
              <a:rPr lang="en-US" altLang="en-US" sz="2400" b="1" dirty="0" err="1">
                <a:solidFill>
                  <a:srgbClr val="FF0000"/>
                </a:solidFill>
                <a:cs typeface="Times New Roman" panose="02020603050405020304" pitchFamily="18" charset="0"/>
              </a:rPr>
              <a:t>năng</a:t>
            </a:r>
            <a:r>
              <a:rPr lang="en-US" altLang="en-US" sz="2400" b="1" dirty="0">
                <a:solidFill>
                  <a:srgbClr val="FF0000"/>
                </a:solidFill>
                <a:cs typeface="Times New Roman" panose="02020603050405020304" pitchFamily="18" charset="0"/>
              </a:rPr>
              <a:t> </a:t>
            </a:r>
            <a:r>
              <a:rPr lang="en-US" altLang="en-US" sz="2400" b="1" dirty="0" err="1">
                <a:solidFill>
                  <a:srgbClr val="FF0000"/>
                </a:solidFill>
                <a:cs typeface="Times New Roman" panose="02020603050405020304" pitchFamily="18" charset="0"/>
              </a:rPr>
              <a:t>của</a:t>
            </a:r>
            <a:r>
              <a:rPr lang="en-US" altLang="en-US" sz="2400" b="1" dirty="0">
                <a:solidFill>
                  <a:srgbClr val="FF0000"/>
                </a:solidFill>
                <a:cs typeface="Times New Roman" panose="02020603050405020304" pitchFamily="18" charset="0"/>
              </a:rPr>
              <a:t> </a:t>
            </a:r>
            <a:r>
              <a:rPr lang="en-US" altLang="en-US" sz="2400" b="1" dirty="0" err="1">
                <a:solidFill>
                  <a:srgbClr val="FF0000"/>
                </a:solidFill>
                <a:cs typeface="Times New Roman" panose="02020603050405020304" pitchFamily="18" charset="0"/>
              </a:rPr>
              <a:t>các</a:t>
            </a:r>
            <a:r>
              <a:rPr lang="en-US" altLang="en-US" sz="2400" b="1" dirty="0">
                <a:solidFill>
                  <a:srgbClr val="FF0000"/>
                </a:solidFill>
                <a:cs typeface="Times New Roman" panose="02020603050405020304" pitchFamily="18" charset="0"/>
              </a:rPr>
              <a:t> </a:t>
            </a:r>
            <a:r>
              <a:rPr lang="en-US" altLang="en-US" sz="2400" b="1" dirty="0" err="1">
                <a:solidFill>
                  <a:srgbClr val="FF0000"/>
                </a:solidFill>
                <a:cs typeface="Times New Roman" panose="02020603050405020304" pitchFamily="18" charset="0"/>
              </a:rPr>
              <a:t>hệ</a:t>
            </a:r>
            <a:r>
              <a:rPr lang="en-US" altLang="en-US" sz="2400" b="1" dirty="0">
                <a:solidFill>
                  <a:srgbClr val="FF0000"/>
                </a:solidFill>
                <a:cs typeface="Times New Roman" panose="02020603050405020304" pitchFamily="18" charset="0"/>
              </a:rPr>
              <a:t> </a:t>
            </a:r>
            <a:r>
              <a:rPr lang="en-US" altLang="en-US" sz="2400" b="1" dirty="0" err="1">
                <a:solidFill>
                  <a:srgbClr val="FF0000"/>
                </a:solidFill>
                <a:cs typeface="Times New Roman" panose="02020603050405020304" pitchFamily="18" charset="0"/>
              </a:rPr>
              <a:t>cơ</a:t>
            </a:r>
            <a:r>
              <a:rPr lang="en-US" altLang="en-US" sz="2400" b="1" dirty="0">
                <a:solidFill>
                  <a:srgbClr val="FF0000"/>
                </a:solidFill>
                <a:cs typeface="Times New Roman" panose="02020603050405020304" pitchFamily="18" charset="0"/>
              </a:rPr>
              <a:t> </a:t>
            </a:r>
            <a:r>
              <a:rPr lang="en-US" altLang="en-US" sz="2400" b="1" dirty="0" err="1">
                <a:solidFill>
                  <a:srgbClr val="FF0000"/>
                </a:solidFill>
                <a:cs typeface="Times New Roman" panose="02020603050405020304" pitchFamily="18" charset="0"/>
              </a:rPr>
              <a:t>quan</a:t>
            </a:r>
            <a:endParaRPr lang="en-US" altLang="en-US" sz="2400" b="1" dirty="0">
              <a:solidFill>
                <a:srgbClr val="FF0000"/>
              </a:solidFill>
              <a:cs typeface="Times New Roman" panose="02020603050405020304" pitchFamily="18" charset="0"/>
            </a:endParaRPr>
          </a:p>
        </p:txBody>
      </p:sp>
      <p:sp>
        <p:nvSpPr>
          <p:cNvPr id="11" name="Text Box 49"/>
          <p:cNvSpPr txBox="1">
            <a:spLocks noChangeArrowheads="1"/>
          </p:cNvSpPr>
          <p:nvPr/>
        </p:nvSpPr>
        <p:spPr bwMode="auto">
          <a:xfrm>
            <a:off x="4215817" y="4627892"/>
            <a:ext cx="7348827" cy="830997"/>
          </a:xfrm>
          <a:prstGeom prst="rect">
            <a:avLst/>
          </a:prstGeom>
          <a:noFill/>
          <a:ln>
            <a:solidFill>
              <a:srgbClr val="0000FF"/>
            </a:solidFill>
          </a:ln>
          <a:effectLst/>
        </p:spPr>
        <p:txBody>
          <a:bodyPr wrap="square">
            <a:spAutoFit/>
          </a:bodyPr>
          <a:lstStyle/>
          <a:p>
            <a:pPr algn="just" eaLnBrk="1" hangingPunct="1">
              <a:buClr>
                <a:schemeClr val="bg1"/>
              </a:buClr>
              <a:buSzPct val="60000"/>
              <a:buFont typeface="Wingdings" panose="05000000000000000000" pitchFamily="2" charset="2"/>
              <a:buNone/>
              <a:defRPr/>
            </a:pP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E.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Định</a:t>
            </a: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hình</a:t>
            </a: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cơ</a:t>
            </a: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thể</a:t>
            </a: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bảo</a:t>
            </a: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vệ</a:t>
            </a: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nội</a:t>
            </a: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quan</a:t>
            </a: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giúp</a:t>
            </a: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cơ</a:t>
            </a: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thể</a:t>
            </a: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cử</a:t>
            </a: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động</a:t>
            </a: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và</a:t>
            </a: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di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chuyển</a:t>
            </a:r>
            <a:endParaRPr lang="en-US" altLang="en-US" sz="2400" b="1" dirty="0">
              <a:latin typeface="Times New Roman" panose="02020603050405020304" pitchFamily="18" charset="0"/>
              <a:cs typeface="Times New Roman" panose="02020603050405020304" pitchFamily="18" charset="0"/>
            </a:endParaRPr>
          </a:p>
        </p:txBody>
      </p:sp>
      <p:sp>
        <p:nvSpPr>
          <p:cNvPr id="13" name="Text Box 57"/>
          <p:cNvSpPr txBox="1">
            <a:spLocks noChangeArrowheads="1"/>
          </p:cNvSpPr>
          <p:nvPr/>
        </p:nvSpPr>
        <p:spPr bwMode="auto">
          <a:xfrm>
            <a:off x="4196772" y="5391944"/>
            <a:ext cx="7356763" cy="830997"/>
          </a:xfrm>
          <a:prstGeom prst="rect">
            <a:avLst/>
          </a:prstGeom>
          <a:noFill/>
          <a:ln>
            <a:solidFill>
              <a:srgbClr val="0000FF"/>
            </a:solidFill>
          </a:ln>
          <a:effectLst/>
        </p:spPr>
        <p:txBody>
          <a:bodyPr wrap="square">
            <a:spAutoFit/>
          </a:bodyPr>
          <a:lstStyle/>
          <a:p>
            <a:pPr algn="just" eaLnBrk="1" hangingPunct="1">
              <a:buClr>
                <a:schemeClr val="bg1"/>
              </a:buClr>
              <a:buSzPct val="60000"/>
              <a:buFont typeface="Wingdings" panose="05000000000000000000" pitchFamily="2" charset="2"/>
              <a:buNone/>
              <a:defRPr/>
            </a:pP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F.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Tiếp</a:t>
            </a: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nhận</a:t>
            </a: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và</a:t>
            </a: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biến</a:t>
            </a: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đổi</a:t>
            </a: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thức</a:t>
            </a: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ăn</a:t>
            </a: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thành</a:t>
            </a: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chất</a:t>
            </a: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dinh</a:t>
            </a: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dưỡng</a:t>
            </a: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cung</a:t>
            </a: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cấp</a:t>
            </a: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cho</a:t>
            </a: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cơ</a:t>
            </a: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thể</a:t>
            </a: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hấp</a:t>
            </a: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thụ</a:t>
            </a: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chất</a:t>
            </a: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dinh</a:t>
            </a: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dưỡng</a:t>
            </a:r>
            <a:endParaRPr lang="en-US" altLang="en-US" sz="2400" b="1" dirty="0">
              <a:latin typeface="Times New Roman" panose="02020603050405020304" pitchFamily="18" charset="0"/>
              <a:cs typeface="Times New Roman" panose="02020603050405020304" pitchFamily="18" charset="0"/>
            </a:endParaRPr>
          </a:p>
        </p:txBody>
      </p:sp>
      <p:sp>
        <p:nvSpPr>
          <p:cNvPr id="14" name="Text Box 60"/>
          <p:cNvSpPr txBox="1">
            <a:spLocks noChangeArrowheads="1"/>
          </p:cNvSpPr>
          <p:nvPr/>
        </p:nvSpPr>
        <p:spPr bwMode="auto">
          <a:xfrm>
            <a:off x="4215817" y="2748153"/>
            <a:ext cx="7356763" cy="461665"/>
          </a:xfrm>
          <a:prstGeom prst="rect">
            <a:avLst/>
          </a:prstGeom>
          <a:noFill/>
          <a:ln>
            <a:solidFill>
              <a:srgbClr val="0000FF"/>
            </a:solidFill>
          </a:ln>
          <a:effectLst/>
        </p:spPr>
        <p:txBody>
          <a:bodyPr wrap="square">
            <a:spAutoFit/>
          </a:bodyPr>
          <a:lstStyle/>
          <a:p>
            <a:pPr algn="just" eaLnBrk="1" hangingPunct="1">
              <a:buClr>
                <a:schemeClr val="bg1"/>
              </a:buClr>
              <a:buSzPct val="60000"/>
              <a:buFont typeface="Wingdings" panose="05000000000000000000" pitchFamily="2" charset="2"/>
              <a:buNone/>
              <a:defRPr/>
            </a:pP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C.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Trao</a:t>
            </a: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đổi</a:t>
            </a: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khí</a:t>
            </a: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O</a:t>
            </a:r>
            <a:r>
              <a:rPr lang="en-US" altLang="en-US" sz="2400" b="1" baseline="-25000" dirty="0">
                <a:effectLst>
                  <a:outerShdw blurRad="38100" dist="38100" dir="2700000" algn="tl">
                    <a:srgbClr val="C0C0C0"/>
                  </a:outerShdw>
                </a:effectLst>
                <a:latin typeface="Times New Roman" panose="02020603050405020304" pitchFamily="18" charset="0"/>
                <a:cs typeface="Times New Roman" panose="02020603050405020304" pitchFamily="18" charset="0"/>
              </a:rPr>
              <a:t>2</a:t>
            </a: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CO</a:t>
            </a:r>
            <a:r>
              <a:rPr lang="en-US" altLang="en-US" sz="2400" b="1" baseline="-25000" dirty="0">
                <a:effectLst>
                  <a:outerShdw blurRad="38100" dist="38100" dir="2700000" algn="tl">
                    <a:srgbClr val="C0C0C0"/>
                  </a:outerShdw>
                </a:effectLst>
                <a:latin typeface="Times New Roman" panose="02020603050405020304" pitchFamily="18" charset="0"/>
                <a:cs typeface="Times New Roman" panose="02020603050405020304" pitchFamily="18" charset="0"/>
              </a:rPr>
              <a:t>2</a:t>
            </a: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giữa</a:t>
            </a: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cơ</a:t>
            </a: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thể</a:t>
            </a: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với</a:t>
            </a: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môi</a:t>
            </a: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trường</a:t>
            </a:r>
            <a:endParaRPr lang="en-US" altLang="en-US" sz="2400" b="1" dirty="0">
              <a:latin typeface="Times New Roman" panose="02020603050405020304" pitchFamily="18" charset="0"/>
              <a:cs typeface="Times New Roman" panose="02020603050405020304" pitchFamily="18" charset="0"/>
            </a:endParaRPr>
          </a:p>
        </p:txBody>
      </p:sp>
      <p:sp>
        <p:nvSpPr>
          <p:cNvPr id="15" name="Text Box 62"/>
          <p:cNvSpPr txBox="1">
            <a:spLocks noChangeArrowheads="1"/>
          </p:cNvSpPr>
          <p:nvPr/>
        </p:nvSpPr>
        <p:spPr bwMode="auto">
          <a:xfrm>
            <a:off x="4196773" y="2173092"/>
            <a:ext cx="7356763" cy="461665"/>
          </a:xfrm>
          <a:prstGeom prst="rect">
            <a:avLst/>
          </a:prstGeom>
          <a:noFill/>
          <a:ln>
            <a:solidFill>
              <a:srgbClr val="0000FF"/>
            </a:solidFill>
          </a:ln>
          <a:effectLst/>
        </p:spPr>
        <p:txBody>
          <a:bodyPr wrap="square">
            <a:spAutoFit/>
          </a:bodyPr>
          <a:lstStyle/>
          <a:p>
            <a:pPr algn="just" eaLnBrk="1" hangingPunct="1">
              <a:buClr>
                <a:schemeClr val="bg1"/>
              </a:buClr>
              <a:buSzPct val="60000"/>
              <a:buFont typeface="Wingdings" panose="05000000000000000000" pitchFamily="2" charset="2"/>
              <a:buNone/>
              <a:defRPr/>
            </a:pP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B.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Lọc</a:t>
            </a: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từ</a:t>
            </a: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máu</a:t>
            </a: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các</a:t>
            </a: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chất</a:t>
            </a: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thải</a:t>
            </a: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để</a:t>
            </a: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thải</a:t>
            </a: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ra</a:t>
            </a: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ngoài</a:t>
            </a:r>
            <a:endParaRPr lang="en-US" altLang="en-US" sz="2400" b="1" dirty="0">
              <a:latin typeface="Times New Roman" panose="02020603050405020304" pitchFamily="18" charset="0"/>
              <a:cs typeface="Times New Roman" panose="02020603050405020304" pitchFamily="18" charset="0"/>
            </a:endParaRPr>
          </a:p>
        </p:txBody>
      </p:sp>
      <p:sp>
        <p:nvSpPr>
          <p:cNvPr id="16" name="Text Box 64"/>
          <p:cNvSpPr txBox="1">
            <a:spLocks noChangeArrowheads="1"/>
          </p:cNvSpPr>
          <p:nvPr/>
        </p:nvSpPr>
        <p:spPr bwMode="auto">
          <a:xfrm>
            <a:off x="4184073" y="1257093"/>
            <a:ext cx="7356763" cy="830262"/>
          </a:xfrm>
          <a:prstGeom prst="rect">
            <a:avLst/>
          </a:prstGeom>
          <a:noFill/>
          <a:ln>
            <a:solidFill>
              <a:srgbClr val="0000FF"/>
            </a:solidFill>
          </a:ln>
          <a:effectLst/>
        </p:spPr>
        <p:txBody>
          <a:bodyPr wrap="square">
            <a:spAutoFit/>
          </a:bodyPr>
          <a:lstStyle/>
          <a:p>
            <a:pPr algn="just" eaLnBrk="1" hangingPunct="1">
              <a:buClr>
                <a:schemeClr val="bg1"/>
              </a:buClr>
              <a:buSzPct val="60000"/>
              <a:buFont typeface="Wingdings" panose="05000000000000000000" pitchFamily="2" charset="2"/>
              <a:buNone/>
              <a:defRPr/>
            </a:pP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A.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Điều</a:t>
            </a: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hoà</a:t>
            </a: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điều</a:t>
            </a: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khiển</a:t>
            </a: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hoạt</a:t>
            </a: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động</a:t>
            </a: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các</a:t>
            </a: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cơ</a:t>
            </a: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quan</a:t>
            </a: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trong</a:t>
            </a: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cơ</a:t>
            </a: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thể</a:t>
            </a:r>
            <a:endParaRPr lang="en-US" altLang="en-US" sz="2400" b="1" dirty="0">
              <a:latin typeface="Times New Roman" panose="02020603050405020304" pitchFamily="18" charset="0"/>
              <a:cs typeface="Times New Roman" panose="02020603050405020304" pitchFamily="18" charset="0"/>
            </a:endParaRPr>
          </a:p>
        </p:txBody>
      </p:sp>
      <p:sp>
        <p:nvSpPr>
          <p:cNvPr id="17" name="Text Box 73"/>
          <p:cNvSpPr txBox="1">
            <a:spLocks noChangeArrowheads="1"/>
          </p:cNvSpPr>
          <p:nvPr/>
        </p:nvSpPr>
        <p:spPr bwMode="auto">
          <a:xfrm>
            <a:off x="4228517" y="3323214"/>
            <a:ext cx="7356763" cy="1200329"/>
          </a:xfrm>
          <a:prstGeom prst="rect">
            <a:avLst/>
          </a:prstGeom>
          <a:noFill/>
          <a:ln>
            <a:solidFill>
              <a:srgbClr val="0000FF"/>
            </a:solidFill>
          </a:ln>
          <a:effectLst/>
        </p:spPr>
        <p:txBody>
          <a:bodyPr wrap="square">
            <a:spAutoFit/>
          </a:bodyPr>
          <a:lstStyle/>
          <a:p>
            <a:pPr algn="just" eaLnBrk="1" hangingPunct="1">
              <a:buClr>
                <a:schemeClr val="bg1"/>
              </a:buClr>
              <a:buSzPct val="60000"/>
              <a:buFont typeface="Wingdings" panose="05000000000000000000" pitchFamily="2" charset="2"/>
              <a:buNone/>
              <a:defRPr/>
            </a:pP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D.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Vận</a:t>
            </a: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chuyển</a:t>
            </a: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chất</a:t>
            </a: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dinh</a:t>
            </a: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dưỡng</a:t>
            </a: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oxygen,…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tới</a:t>
            </a: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các</a:t>
            </a: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tế</a:t>
            </a: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bào</a:t>
            </a: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và</a:t>
            </a: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vận</a:t>
            </a: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chuyển</a:t>
            </a: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chất</a:t>
            </a: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thải</a:t>
            </a: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từ</a:t>
            </a: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tế</a:t>
            </a: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bào</a:t>
            </a: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tới</a:t>
            </a: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cơ</a:t>
            </a: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quan</a:t>
            </a: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bài</a:t>
            </a: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tiết</a:t>
            </a: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để</a:t>
            </a: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thải</a:t>
            </a: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ra</a:t>
            </a: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ngoài</a:t>
            </a:r>
            <a:endParaRPr lang="en-US" altLang="en-US" sz="2400" b="1" dirty="0">
              <a:latin typeface="Times New Roman" panose="02020603050405020304" pitchFamily="18" charset="0"/>
              <a:cs typeface="Times New Roman" panose="02020603050405020304" pitchFamily="18" charset="0"/>
            </a:endParaRPr>
          </a:p>
        </p:txBody>
      </p:sp>
      <p:sp>
        <p:nvSpPr>
          <p:cNvPr id="15387" name="TextBox 17"/>
          <p:cNvSpPr txBox="1">
            <a:spLocks noChangeArrowheads="1"/>
          </p:cNvSpPr>
          <p:nvPr/>
        </p:nvSpPr>
        <p:spPr bwMode="auto">
          <a:xfrm>
            <a:off x="1524000" y="-76200"/>
            <a:ext cx="8915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buClr>
                <a:schemeClr val="bg1"/>
              </a:buClr>
            </a:pPr>
            <a:r>
              <a:rPr lang="vi-VN" altLang="en-US" sz="2800" b="1" dirty="0">
                <a:solidFill>
                  <a:schemeClr val="bg1"/>
                </a:solidFill>
                <a:cs typeface="Times New Roman" panose="02020603050405020304" pitchFamily="18" charset="0"/>
              </a:rPr>
              <a:t>PHT 2: </a:t>
            </a:r>
            <a:r>
              <a:rPr lang="en-US" altLang="en-US" sz="2800" b="1" dirty="0" err="1">
                <a:solidFill>
                  <a:schemeClr val="bg1"/>
                </a:solidFill>
                <a:cs typeface="Times New Roman" panose="02020603050405020304" pitchFamily="18" charset="0"/>
              </a:rPr>
              <a:t>Nối</a:t>
            </a:r>
            <a:r>
              <a:rPr lang="en-US" altLang="en-US" sz="2800" b="1" dirty="0">
                <a:solidFill>
                  <a:schemeClr val="bg1"/>
                </a:solidFill>
                <a:cs typeface="Times New Roman" panose="02020603050405020304" pitchFamily="18" charset="0"/>
              </a:rPr>
              <a:t> </a:t>
            </a:r>
            <a:r>
              <a:rPr lang="en-US" altLang="en-US" sz="2800" b="1" dirty="0" err="1">
                <a:solidFill>
                  <a:schemeClr val="bg1"/>
                </a:solidFill>
                <a:cs typeface="Times New Roman" panose="02020603050405020304" pitchFamily="18" charset="0"/>
              </a:rPr>
              <a:t>tên</a:t>
            </a:r>
            <a:r>
              <a:rPr lang="en-US" altLang="en-US" sz="2800" b="1" dirty="0">
                <a:solidFill>
                  <a:schemeClr val="bg1"/>
                </a:solidFill>
                <a:cs typeface="Times New Roman" panose="02020603050405020304" pitchFamily="18" charset="0"/>
              </a:rPr>
              <a:t> </a:t>
            </a:r>
            <a:r>
              <a:rPr lang="en-US" altLang="en-US" sz="2800" b="1" dirty="0" err="1">
                <a:solidFill>
                  <a:schemeClr val="bg1"/>
                </a:solidFill>
                <a:cs typeface="Times New Roman" panose="02020603050405020304" pitchFamily="18" charset="0"/>
              </a:rPr>
              <a:t>các</a:t>
            </a:r>
            <a:r>
              <a:rPr lang="en-US" altLang="en-US" sz="2800" b="1" dirty="0">
                <a:solidFill>
                  <a:schemeClr val="bg1"/>
                </a:solidFill>
                <a:cs typeface="Times New Roman" panose="02020603050405020304" pitchFamily="18" charset="0"/>
              </a:rPr>
              <a:t> </a:t>
            </a:r>
            <a:r>
              <a:rPr lang="en-US" altLang="en-US" sz="2800" b="1" dirty="0" err="1">
                <a:solidFill>
                  <a:schemeClr val="bg1"/>
                </a:solidFill>
                <a:cs typeface="Times New Roman" panose="02020603050405020304" pitchFamily="18" charset="0"/>
              </a:rPr>
              <a:t>hệ</a:t>
            </a:r>
            <a:r>
              <a:rPr lang="en-US" altLang="en-US" sz="2800" b="1" dirty="0">
                <a:solidFill>
                  <a:schemeClr val="bg1"/>
                </a:solidFill>
                <a:cs typeface="Times New Roman" panose="02020603050405020304" pitchFamily="18" charset="0"/>
              </a:rPr>
              <a:t> </a:t>
            </a:r>
            <a:r>
              <a:rPr lang="en-US" altLang="en-US" sz="2800" b="1" dirty="0" err="1">
                <a:solidFill>
                  <a:schemeClr val="bg1"/>
                </a:solidFill>
                <a:cs typeface="Times New Roman" panose="02020603050405020304" pitchFamily="18" charset="0"/>
              </a:rPr>
              <a:t>cơ</a:t>
            </a:r>
            <a:r>
              <a:rPr lang="en-US" altLang="en-US" sz="2800" b="1" dirty="0">
                <a:solidFill>
                  <a:schemeClr val="bg1"/>
                </a:solidFill>
                <a:cs typeface="Times New Roman" panose="02020603050405020304" pitchFamily="18" charset="0"/>
              </a:rPr>
              <a:t> </a:t>
            </a:r>
            <a:r>
              <a:rPr lang="en-US" altLang="en-US" sz="2800" b="1" dirty="0" err="1">
                <a:solidFill>
                  <a:schemeClr val="bg1"/>
                </a:solidFill>
                <a:cs typeface="Times New Roman" panose="02020603050405020304" pitchFamily="18" charset="0"/>
              </a:rPr>
              <a:t>quan</a:t>
            </a:r>
            <a:r>
              <a:rPr lang="en-US" altLang="en-US" sz="2800" b="1" dirty="0">
                <a:solidFill>
                  <a:schemeClr val="bg1"/>
                </a:solidFill>
                <a:cs typeface="Times New Roman" panose="02020603050405020304" pitchFamily="18" charset="0"/>
              </a:rPr>
              <a:t> </a:t>
            </a:r>
            <a:r>
              <a:rPr lang="en-US" altLang="en-US" sz="2800" b="1" dirty="0" err="1">
                <a:solidFill>
                  <a:schemeClr val="bg1"/>
                </a:solidFill>
                <a:cs typeface="Times New Roman" panose="02020603050405020304" pitchFamily="18" charset="0"/>
              </a:rPr>
              <a:t>với</a:t>
            </a:r>
            <a:r>
              <a:rPr lang="en-US" altLang="en-US" sz="2800" b="1" dirty="0">
                <a:solidFill>
                  <a:schemeClr val="bg1"/>
                </a:solidFill>
                <a:cs typeface="Times New Roman" panose="02020603050405020304" pitchFamily="18" charset="0"/>
              </a:rPr>
              <a:t> </a:t>
            </a:r>
            <a:r>
              <a:rPr lang="en-US" altLang="en-US" sz="2800" b="1" dirty="0" err="1">
                <a:solidFill>
                  <a:schemeClr val="bg1"/>
                </a:solidFill>
                <a:cs typeface="Times New Roman" panose="02020603050405020304" pitchFamily="18" charset="0"/>
              </a:rPr>
              <a:t>chức</a:t>
            </a:r>
            <a:r>
              <a:rPr lang="en-US" altLang="en-US" sz="2800" b="1" dirty="0">
                <a:solidFill>
                  <a:schemeClr val="bg1"/>
                </a:solidFill>
                <a:cs typeface="Times New Roman" panose="02020603050405020304" pitchFamily="18" charset="0"/>
              </a:rPr>
              <a:t> </a:t>
            </a:r>
            <a:r>
              <a:rPr lang="en-US" altLang="en-US" sz="2800" b="1" dirty="0" err="1">
                <a:solidFill>
                  <a:schemeClr val="bg1"/>
                </a:solidFill>
                <a:cs typeface="Times New Roman" panose="02020603050405020304" pitchFamily="18" charset="0"/>
              </a:rPr>
              <a:t>năng</a:t>
            </a:r>
            <a:r>
              <a:rPr lang="en-US" altLang="en-US" sz="2800" b="1" dirty="0">
                <a:solidFill>
                  <a:schemeClr val="bg1"/>
                </a:solidFill>
                <a:cs typeface="Times New Roman" panose="02020603050405020304" pitchFamily="18" charset="0"/>
              </a:rPr>
              <a:t> </a:t>
            </a:r>
            <a:r>
              <a:rPr lang="en-US" altLang="en-US" sz="2800" b="1" dirty="0" err="1">
                <a:solidFill>
                  <a:schemeClr val="bg1"/>
                </a:solidFill>
                <a:cs typeface="Times New Roman" panose="02020603050405020304" pitchFamily="18" charset="0"/>
              </a:rPr>
              <a:t>của</a:t>
            </a:r>
            <a:r>
              <a:rPr lang="en-US" altLang="en-US" sz="2800" b="1" dirty="0">
                <a:solidFill>
                  <a:schemeClr val="bg1"/>
                </a:solidFill>
                <a:cs typeface="Times New Roman" panose="02020603050405020304" pitchFamily="18" charset="0"/>
              </a:rPr>
              <a:t> </a:t>
            </a:r>
            <a:r>
              <a:rPr lang="en-US" altLang="en-US" sz="2800" b="1" dirty="0" err="1">
                <a:solidFill>
                  <a:schemeClr val="bg1"/>
                </a:solidFill>
                <a:cs typeface="Times New Roman" panose="02020603050405020304" pitchFamily="18" charset="0"/>
              </a:rPr>
              <a:t>chúng</a:t>
            </a:r>
            <a:endParaRPr lang="en-US" altLang="en-US" sz="2800" b="1" dirty="0">
              <a:solidFill>
                <a:schemeClr val="bg1"/>
              </a:solidFill>
              <a:cs typeface="Times New Roman" panose="02020603050405020304" pitchFamily="18" charset="0"/>
            </a:endParaRPr>
          </a:p>
        </p:txBody>
      </p:sp>
      <p:cxnSp>
        <p:nvCxnSpPr>
          <p:cNvPr id="3" name="Straight Arrow Connector 2"/>
          <p:cNvCxnSpPr>
            <a:cxnSpLocks noChangeShapeType="1"/>
            <a:endCxn id="11" idx="1"/>
          </p:cNvCxnSpPr>
          <p:nvPr/>
        </p:nvCxnSpPr>
        <p:spPr bwMode="auto">
          <a:xfrm>
            <a:off x="3510972" y="1459830"/>
            <a:ext cx="673101" cy="3643028"/>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6" name="Straight Arrow Connector 5"/>
          <p:cNvCxnSpPr>
            <a:cxnSpLocks noChangeShapeType="1"/>
            <a:endCxn id="13" idx="1"/>
          </p:cNvCxnSpPr>
          <p:nvPr/>
        </p:nvCxnSpPr>
        <p:spPr bwMode="auto">
          <a:xfrm>
            <a:off x="3510972" y="2561432"/>
            <a:ext cx="673101" cy="3335919"/>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8" name="Straight Arrow Connector 7"/>
          <p:cNvCxnSpPr>
            <a:cxnSpLocks noChangeShapeType="1"/>
            <a:endCxn id="17" idx="1"/>
          </p:cNvCxnSpPr>
          <p:nvPr/>
        </p:nvCxnSpPr>
        <p:spPr bwMode="auto">
          <a:xfrm>
            <a:off x="3482400" y="3265945"/>
            <a:ext cx="746117" cy="657434"/>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0" name="Straight Arrow Connector 9"/>
          <p:cNvCxnSpPr>
            <a:cxnSpLocks noChangeShapeType="1"/>
            <a:endCxn id="14" idx="1"/>
          </p:cNvCxnSpPr>
          <p:nvPr/>
        </p:nvCxnSpPr>
        <p:spPr bwMode="auto">
          <a:xfrm flipV="1">
            <a:off x="3510972" y="2978986"/>
            <a:ext cx="704845" cy="1027534"/>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8" name="Straight Arrow Connector 17"/>
          <p:cNvCxnSpPr>
            <a:cxnSpLocks noChangeShapeType="1"/>
            <a:endCxn id="15" idx="1"/>
          </p:cNvCxnSpPr>
          <p:nvPr/>
        </p:nvCxnSpPr>
        <p:spPr bwMode="auto">
          <a:xfrm flipV="1">
            <a:off x="3526844" y="2486254"/>
            <a:ext cx="673101" cy="2749702"/>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0" name="Straight Arrow Connector 19"/>
          <p:cNvCxnSpPr>
            <a:cxnSpLocks noChangeShapeType="1"/>
            <a:endCxn id="16" idx="1"/>
          </p:cNvCxnSpPr>
          <p:nvPr/>
        </p:nvCxnSpPr>
        <p:spPr bwMode="auto">
          <a:xfrm flipV="1">
            <a:off x="3498272" y="1672224"/>
            <a:ext cx="685801" cy="4225128"/>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graphicFrame>
        <p:nvGraphicFramePr>
          <p:cNvPr id="19" name="Content Placeholder 3"/>
          <p:cNvGraphicFramePr>
            <a:graphicFrameLocks/>
          </p:cNvGraphicFramePr>
          <p:nvPr/>
        </p:nvGraphicFramePr>
        <p:xfrm>
          <a:off x="775855" y="661555"/>
          <a:ext cx="2722417" cy="5483227"/>
        </p:xfrm>
        <a:graphic>
          <a:graphicData uri="http://schemas.openxmlformats.org/drawingml/2006/table">
            <a:tbl>
              <a:tblPr/>
              <a:tblGrid>
                <a:gridCol w="2722417">
                  <a:extLst>
                    <a:ext uri="{9D8B030D-6E8A-4147-A177-3AD203B41FA5}">
                      <a16:colId xmlns:a16="http://schemas.microsoft.com/office/drawing/2014/main" val="20000"/>
                    </a:ext>
                  </a:extLst>
                </a:gridCol>
              </a:tblGrid>
              <a:tr h="496028">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
                          <a:schemeClr val="bg1"/>
                        </a:buClr>
                        <a:buSzTx/>
                        <a:buFontTx/>
                        <a:buNone/>
                        <a:tabLst/>
                      </a:pPr>
                      <a:r>
                        <a:rPr kumimoji="0" lang="en-US" altLang="en-US" sz="24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Hệ</a:t>
                      </a:r>
                      <a:r>
                        <a:rPr kumimoji="0" lang="en-US" altLang="en-US" sz="24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cơ</a:t>
                      </a:r>
                      <a:r>
                        <a:rPr kumimoji="0" lang="en-US" altLang="en-US" sz="24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quan</a:t>
                      </a:r>
                      <a:endParaRPr kumimoji="0" lang="en-US" altLang="en-US" sz="24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37082">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just" defTabSz="914400" rtl="0" eaLnBrk="1" fontAlgn="base" latinLnBrk="0" hangingPunct="1">
                        <a:lnSpc>
                          <a:spcPct val="100000"/>
                        </a:lnSpc>
                        <a:spcBef>
                          <a:spcPct val="0"/>
                        </a:spcBef>
                        <a:spcAft>
                          <a:spcPct val="0"/>
                        </a:spcAft>
                        <a:buClr>
                          <a:schemeClr val="bg1"/>
                        </a:buClr>
                        <a:buSzTx/>
                        <a:buFontTx/>
                        <a:buNone/>
                        <a:tabLst/>
                      </a:pPr>
                      <a:r>
                        <a:rPr kumimoji="0" lang="en-US" altLang="en-US" sz="2400" b="1"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1. </a:t>
                      </a:r>
                      <a:r>
                        <a:rPr kumimoji="0" lang="en-US" altLang="en-US" sz="2400" b="1"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Hệ</a:t>
                      </a:r>
                      <a:r>
                        <a:rPr kumimoji="0" lang="en-US" altLang="en-US" sz="2400" b="1"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vận</a:t>
                      </a:r>
                      <a:r>
                        <a:rPr kumimoji="0" lang="en-US" altLang="en-US" sz="2400" b="1"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động</a:t>
                      </a:r>
                      <a:endParaRPr kumimoji="0" lang="en-US" altLang="en-US" sz="2400" b="1"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endParaRP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74554">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just" defTabSz="914400" rtl="0" eaLnBrk="1" fontAlgn="base" latinLnBrk="0" hangingPunct="1">
                        <a:lnSpc>
                          <a:spcPct val="100000"/>
                        </a:lnSpc>
                        <a:spcBef>
                          <a:spcPct val="0"/>
                        </a:spcBef>
                        <a:spcAft>
                          <a:spcPct val="0"/>
                        </a:spcAft>
                        <a:buClr>
                          <a:schemeClr val="bg1"/>
                        </a:buClr>
                        <a:buSzTx/>
                        <a:buFontTx/>
                        <a:buNone/>
                        <a:tabLst/>
                      </a:pPr>
                      <a:r>
                        <a:rPr kumimoji="0" lang="en-US" altLang="en-US" sz="2400" b="1"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2. </a:t>
                      </a:r>
                      <a:r>
                        <a:rPr kumimoji="0" lang="en-US" altLang="en-US" sz="2400" b="1"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Hệ</a:t>
                      </a:r>
                      <a:r>
                        <a:rPr kumimoji="0" lang="en-US" altLang="en-US" sz="2400" b="1"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tiêu</a:t>
                      </a:r>
                      <a:r>
                        <a:rPr kumimoji="0" lang="en-US" altLang="en-US" sz="2400" b="1"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hoá</a:t>
                      </a:r>
                      <a:endParaRPr kumimoji="0" lang="en-US" altLang="en-US" sz="2400" b="1"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endParaRP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52010">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just" defTabSz="914400" rtl="0" eaLnBrk="1" fontAlgn="base" latinLnBrk="0" hangingPunct="1">
                        <a:lnSpc>
                          <a:spcPct val="100000"/>
                        </a:lnSpc>
                        <a:spcBef>
                          <a:spcPct val="0"/>
                        </a:spcBef>
                        <a:spcAft>
                          <a:spcPct val="0"/>
                        </a:spcAft>
                        <a:buClr>
                          <a:schemeClr val="bg1"/>
                        </a:buClr>
                        <a:buSzTx/>
                        <a:buFontTx/>
                        <a:buNone/>
                        <a:tabLst/>
                      </a:pPr>
                      <a:r>
                        <a:rPr kumimoji="0" lang="en-US" altLang="en-US" sz="2400" b="1"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3. </a:t>
                      </a:r>
                      <a:r>
                        <a:rPr kumimoji="0" lang="en-US" altLang="en-US" sz="2400" b="1"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Hệ</a:t>
                      </a:r>
                      <a:r>
                        <a:rPr kumimoji="0" lang="en-US" altLang="en-US" sz="2400" b="1"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tuần</a:t>
                      </a:r>
                      <a:r>
                        <a:rPr kumimoji="0" lang="en-US" altLang="en-US" sz="2400" b="1"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hoàn</a:t>
                      </a:r>
                      <a:endParaRPr kumimoji="0" lang="en-US" altLang="en-US" sz="2400" b="1"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endParaRP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97099">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just" defTabSz="914400" rtl="0" eaLnBrk="1" fontAlgn="base" latinLnBrk="0" hangingPunct="1">
                        <a:lnSpc>
                          <a:spcPct val="100000"/>
                        </a:lnSpc>
                        <a:spcBef>
                          <a:spcPct val="0"/>
                        </a:spcBef>
                        <a:spcAft>
                          <a:spcPct val="0"/>
                        </a:spcAft>
                        <a:buClr>
                          <a:schemeClr val="bg1"/>
                        </a:buClr>
                        <a:buSzTx/>
                        <a:buFontTx/>
                        <a:buNone/>
                        <a:tabLst/>
                      </a:pPr>
                      <a:r>
                        <a:rPr kumimoji="0" lang="en-US" altLang="en-US" sz="2400" b="1"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4. </a:t>
                      </a:r>
                      <a:r>
                        <a:rPr kumimoji="0" lang="en-US" altLang="en-US" sz="2400" b="1"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Hệ</a:t>
                      </a:r>
                      <a:r>
                        <a:rPr kumimoji="0" lang="en-US" altLang="en-US" sz="2400" b="1"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hô</a:t>
                      </a:r>
                      <a:r>
                        <a:rPr kumimoji="0" lang="en-US" altLang="en-US" sz="2400" b="1"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hấp</a:t>
                      </a:r>
                      <a:endParaRPr kumimoji="0" lang="en-US" altLang="en-US" sz="2400" b="1"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endParaRP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33603">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just" defTabSz="914400" rtl="0" eaLnBrk="1" fontAlgn="base" latinLnBrk="0" hangingPunct="1">
                        <a:lnSpc>
                          <a:spcPct val="100000"/>
                        </a:lnSpc>
                        <a:spcBef>
                          <a:spcPct val="0"/>
                        </a:spcBef>
                        <a:spcAft>
                          <a:spcPct val="0"/>
                        </a:spcAft>
                        <a:buClr>
                          <a:schemeClr val="bg1"/>
                        </a:buClr>
                        <a:buSzTx/>
                        <a:buFontTx/>
                        <a:buNone/>
                        <a:tabLst/>
                      </a:pPr>
                      <a:r>
                        <a:rPr kumimoji="0" lang="en-US" altLang="en-US" sz="2400" b="1"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5. </a:t>
                      </a:r>
                      <a:r>
                        <a:rPr kumimoji="0" lang="en-US" altLang="en-US" sz="2400" b="1"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Hệ</a:t>
                      </a:r>
                      <a:r>
                        <a:rPr kumimoji="0" lang="en-US" altLang="en-US" sz="2400" b="1"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bài</a:t>
                      </a:r>
                      <a:r>
                        <a:rPr kumimoji="0" lang="en-US" altLang="en-US" sz="2400" b="1"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tiết</a:t>
                      </a:r>
                      <a:endParaRPr kumimoji="0" lang="en-US" altLang="en-US" sz="2400" b="1"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endParaRP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892851">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just" defTabSz="914400" rtl="0" eaLnBrk="1" fontAlgn="base" latinLnBrk="0" hangingPunct="1">
                        <a:lnSpc>
                          <a:spcPct val="100000"/>
                        </a:lnSpc>
                        <a:spcBef>
                          <a:spcPct val="0"/>
                        </a:spcBef>
                        <a:spcAft>
                          <a:spcPct val="0"/>
                        </a:spcAft>
                        <a:buClr>
                          <a:schemeClr val="bg1"/>
                        </a:buClr>
                        <a:buSzTx/>
                        <a:buFontTx/>
                        <a:buNone/>
                        <a:tabLst/>
                      </a:pPr>
                      <a:r>
                        <a:rPr kumimoji="0" lang="en-US" altLang="en-US" sz="2400" b="1"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6. </a:t>
                      </a:r>
                      <a:r>
                        <a:rPr kumimoji="0" lang="en-US" altLang="en-US" sz="2400" b="1"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Hệ</a:t>
                      </a:r>
                      <a:r>
                        <a:rPr kumimoji="0" lang="en-US" altLang="en-US" sz="2400" b="1"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thần</a:t>
                      </a:r>
                      <a:r>
                        <a:rPr kumimoji="0" lang="en-US" altLang="en-US" sz="2400" b="1"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kinh</a:t>
                      </a:r>
                      <a:endParaRPr kumimoji="0" lang="en-US" altLang="en-US" sz="2400" b="1"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endParaRPr>
                    </a:p>
                    <a:p>
                      <a:pPr marL="342900" marR="0" lvl="0" indent="-342900" algn="just" defTabSz="914400" rtl="0" eaLnBrk="1" fontAlgn="base" latinLnBrk="0" hangingPunct="1">
                        <a:lnSpc>
                          <a:spcPct val="100000"/>
                        </a:lnSpc>
                        <a:spcBef>
                          <a:spcPct val="0"/>
                        </a:spcBef>
                        <a:spcAft>
                          <a:spcPct val="0"/>
                        </a:spcAft>
                        <a:buClr>
                          <a:schemeClr val="bg1"/>
                        </a:buClr>
                        <a:buSzTx/>
                        <a:buFontTx/>
                        <a:buNone/>
                        <a:tabLst/>
                      </a:pPr>
                      <a:endParaRPr kumimoji="0" lang="en-US" altLang="en-US" sz="2400" b="1"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endParaRP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7671647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0" y="0"/>
            <a:ext cx="12192000" cy="576775"/>
          </a:xfrm>
          <a:prstGeom prst="rect">
            <a:avLst/>
          </a:prstGeom>
          <a:gradFill flip="none" rotWithShape="1">
            <a:gsLst>
              <a:gs pos="0">
                <a:srgbClr val="00B050"/>
              </a:gs>
              <a:gs pos="55000">
                <a:schemeClr val="accent2">
                  <a:lumMod val="75000"/>
                </a:schemeClr>
              </a:gs>
              <a:gs pos="100000">
                <a:srgbClr val="92D050"/>
              </a:gs>
            </a:gsLst>
            <a:path path="circle">
              <a:fillToRect l="50000" t="50000" r="50000" b="50000"/>
            </a:path>
            <a:tileRect/>
          </a:gradFill>
          <a:effectLst/>
        </p:spPr>
        <p:txBody>
          <a:bodyPr vert="horz" lIns="91440" tIns="45720" rIns="91440" bIns="45720" rtlCol="0" anchor="b">
            <a:normAutofit fontScale="67500" lnSpcReduction="20000"/>
          </a:bodyPr>
          <a:lstStyle>
            <a:lvl1pPr algn="ctr" defTabSz="457200" rtl="0" eaLnBrk="1" latinLnBrk="0" hangingPunct="1">
              <a:spcBef>
                <a:spcPct val="0"/>
              </a:spcBef>
              <a:buNone/>
              <a:defRPr sz="5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solidFill>
                  <a:schemeClr val="bg1"/>
                </a:solidFill>
              </a:rPr>
              <a:t>BÀI 30. KHÁI QUÁT VỀ CƠ THỂ NGƯỜI</a:t>
            </a:r>
          </a:p>
        </p:txBody>
      </p:sp>
      <p:sp>
        <p:nvSpPr>
          <p:cNvPr id="2" name="TextBox 1"/>
          <p:cNvSpPr txBox="1"/>
          <p:nvPr/>
        </p:nvSpPr>
        <p:spPr>
          <a:xfrm>
            <a:off x="630381" y="658694"/>
            <a:ext cx="6403468"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I. </a:t>
            </a:r>
            <a:r>
              <a:rPr lang="en-US" sz="3200" b="1" dirty="0" err="1">
                <a:latin typeface="Times New Roman" panose="02020603050405020304" pitchFamily="18" charset="0"/>
                <a:cs typeface="Times New Roman" panose="02020603050405020304" pitchFamily="18" charset="0"/>
              </a:rPr>
              <a:t>Khái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quát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về</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cơ</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thể</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người</a:t>
            </a:r>
            <a:endParaRPr lang="en-US" sz="3200" b="1" dirty="0">
              <a:latin typeface="Times New Roman" panose="02020603050405020304" pitchFamily="18" charset="0"/>
              <a:cs typeface="Times New Roman" panose="02020603050405020304" pitchFamily="18" charset="0"/>
            </a:endParaRPr>
          </a:p>
        </p:txBody>
      </p:sp>
      <p:sp>
        <p:nvSpPr>
          <p:cNvPr id="3" name="Rectangle 2"/>
          <p:cNvSpPr/>
          <p:nvPr/>
        </p:nvSpPr>
        <p:spPr>
          <a:xfrm>
            <a:off x="436417" y="1181914"/>
            <a:ext cx="5701147" cy="1224951"/>
          </a:xfrm>
          <a:prstGeom prst="rect">
            <a:avLst/>
          </a:prstGeom>
        </p:spPr>
        <p:txBody>
          <a:bodyPr wrap="square">
            <a:spAutoFit/>
          </a:bodyPr>
          <a:lstStyle/>
          <a:p>
            <a:pPr algn="ctr">
              <a:lnSpc>
                <a:spcPct val="115000"/>
              </a:lnSpc>
              <a:spcBef>
                <a:spcPts val="600"/>
              </a:spcBef>
              <a:spcAft>
                <a:spcPts val="0"/>
              </a:spcAft>
            </a:pPr>
            <a:r>
              <a:rPr lang="en-US" sz="3200" b="1" dirty="0">
                <a:latin typeface="Times New Roman" panose="02020603050405020304" pitchFamily="18" charset="0"/>
                <a:ea typeface="Times New Roman" panose="02020603050405020304" pitchFamily="18" charset="0"/>
              </a:rPr>
              <a:t>II. </a:t>
            </a:r>
            <a:r>
              <a:rPr lang="en-US" sz="3200" b="1" dirty="0" err="1">
                <a:latin typeface="Times New Roman" panose="02020603050405020304" pitchFamily="18" charset="0"/>
                <a:ea typeface="Times New Roman" panose="02020603050405020304" pitchFamily="18" charset="0"/>
              </a:rPr>
              <a:t>Vai</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trò</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của</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các</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cơ</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quan</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và</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hệ</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cơ</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quan</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trong</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cơ</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thể</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người</a:t>
            </a:r>
            <a:endParaRPr lang="en-US" sz="3200" dirty="0">
              <a:latin typeface="Times New Roman" panose="02020603050405020304" pitchFamily="18" charset="0"/>
              <a:ea typeface="Times New Roman" panose="02020603050405020304" pitchFamily="18" charset="0"/>
            </a:endParaRPr>
          </a:p>
        </p:txBody>
      </p:sp>
      <p:pic>
        <p:nvPicPr>
          <p:cNvPr id="8" name="Picture 7" descr="Nếu bạn đang tìm hiểu về cấu tạo cơ thể người thì bài viết sau đây, WheyShop sẽ giải đáp chi tiết mọi thắc mắc về cấu tạo cơ thể người ..."/>
          <p:cNvPicPr/>
          <p:nvPr/>
        </p:nvPicPr>
        <p:blipFill rotWithShape="1">
          <a:blip r:embed="rId3">
            <a:extLst>
              <a:ext uri="{28A0092B-C50C-407E-A947-70E740481C1C}">
                <a14:useLocalDpi xmlns:a14="http://schemas.microsoft.com/office/drawing/2010/main" val="0"/>
              </a:ext>
            </a:extLst>
          </a:blip>
          <a:srcRect t="11933" b="6262"/>
          <a:stretch/>
        </p:blipFill>
        <p:spPr bwMode="auto">
          <a:xfrm>
            <a:off x="7273635" y="576775"/>
            <a:ext cx="4447310" cy="5796316"/>
          </a:xfrm>
          <a:prstGeom prst="rect">
            <a:avLst/>
          </a:prstGeom>
          <a:noFill/>
          <a:ln>
            <a:noFill/>
          </a:ln>
          <a:extLst>
            <a:ext uri="{53640926-AAD7-44D8-BBD7-CCE9431645EC}">
              <a14:shadowObscured xmlns:a14="http://schemas.microsoft.com/office/drawing/2010/main"/>
            </a:ext>
          </a:extLst>
        </p:spPr>
      </p:pic>
      <p:sp>
        <p:nvSpPr>
          <p:cNvPr id="11" name="Rectangle 10"/>
          <p:cNvSpPr/>
          <p:nvPr/>
        </p:nvSpPr>
        <p:spPr>
          <a:xfrm>
            <a:off x="852051" y="2291416"/>
            <a:ext cx="6373094" cy="2074414"/>
          </a:xfrm>
          <a:prstGeom prst="rect">
            <a:avLst/>
          </a:prstGeom>
        </p:spPr>
        <p:txBody>
          <a:bodyPr wrap="square">
            <a:spAutoFit/>
          </a:bodyPr>
          <a:lstStyle/>
          <a:p>
            <a:pPr algn="just">
              <a:lnSpc>
                <a:spcPct val="115000"/>
              </a:lnSpc>
              <a:spcBef>
                <a:spcPts val="600"/>
              </a:spcBef>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hệ</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quan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gồm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hệ</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vận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hệ</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tuần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hoàn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hệ</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hô</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hấp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hệ</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tiêu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hóa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hệ</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hệ</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kinh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quan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hệ</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nội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hệ</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sinh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dục</a:t>
            </a:r>
            <a:r>
              <a:rPr lang="en-US" sz="2800" dirty="0">
                <a:latin typeface="Times New Roman" panose="02020603050405020304" pitchFamily="18" charset="0"/>
                <a:ea typeface="Times New Roman" panose="02020603050405020304" pitchFamily="18" charset="0"/>
              </a:rPr>
              <a:t>.</a:t>
            </a:r>
          </a:p>
        </p:txBody>
      </p:sp>
      <p:sp>
        <p:nvSpPr>
          <p:cNvPr id="10" name="Rectangle 9"/>
          <p:cNvSpPr/>
          <p:nvPr/>
        </p:nvSpPr>
        <p:spPr>
          <a:xfrm>
            <a:off x="741216" y="4365830"/>
            <a:ext cx="6594764" cy="1043619"/>
          </a:xfrm>
          <a:prstGeom prst="rect">
            <a:avLst/>
          </a:prstGeom>
        </p:spPr>
        <p:txBody>
          <a:bodyPr wrap="square">
            <a:spAutoFit/>
          </a:bodyPr>
          <a:lstStyle/>
          <a:p>
            <a:pPr algn="just">
              <a:lnSpc>
                <a:spcPct val="115000"/>
              </a:lnSpc>
              <a:spcBef>
                <a:spcPts val="600"/>
              </a:spcBef>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Vai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trò</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chính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quan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hệ</a:t>
            </a:r>
            <a:r>
              <a:rPr lang="en-US" sz="2800" b="1"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quan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Bảng</a:t>
            </a:r>
            <a:r>
              <a:rPr lang="en-US" sz="2800" dirty="0">
                <a:latin typeface="Times New Roman" panose="02020603050405020304" pitchFamily="18" charset="0"/>
                <a:ea typeface="Times New Roman" panose="02020603050405020304" pitchFamily="18" charset="0"/>
              </a:rPr>
              <a:t> 30.1/SGK.124)</a:t>
            </a:r>
          </a:p>
        </p:txBody>
      </p:sp>
    </p:spTree>
    <p:extLst>
      <p:ext uri="{BB962C8B-B14F-4D97-AF65-F5344CB8AC3E}">
        <p14:creationId xmlns:p14="http://schemas.microsoft.com/office/powerpoint/2010/main" val="245592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0" y="0"/>
            <a:ext cx="12192000" cy="576775"/>
          </a:xfrm>
          <a:prstGeom prst="rect">
            <a:avLst/>
          </a:prstGeom>
          <a:gradFill flip="none" rotWithShape="1">
            <a:gsLst>
              <a:gs pos="0">
                <a:srgbClr val="00B050"/>
              </a:gs>
              <a:gs pos="55000">
                <a:schemeClr val="accent2">
                  <a:lumMod val="75000"/>
                </a:schemeClr>
              </a:gs>
              <a:gs pos="100000">
                <a:srgbClr val="92D050"/>
              </a:gs>
            </a:gsLst>
            <a:path path="circle">
              <a:fillToRect l="50000" t="50000" r="50000" b="50000"/>
            </a:path>
            <a:tileRect/>
          </a:gradFill>
          <a:effectLst/>
        </p:spPr>
        <p:txBody>
          <a:bodyPr vert="horz" lIns="91440" tIns="45720" rIns="91440" bIns="45720" rtlCol="0" anchor="b">
            <a:normAutofit fontScale="67500" lnSpcReduction="20000"/>
          </a:bodyPr>
          <a:lstStyle>
            <a:lvl1pPr algn="ctr" defTabSz="457200" rtl="0" eaLnBrk="1" latinLnBrk="0" hangingPunct="1">
              <a:spcBef>
                <a:spcPct val="0"/>
              </a:spcBef>
              <a:buNone/>
              <a:defRPr sz="5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solidFill>
                  <a:schemeClr val="bg1"/>
                </a:solidFill>
              </a:rPr>
              <a:t>BÀI 30. KHÁI QUÁT VỀ CƠ THỂ NGƯỜI</a:t>
            </a:r>
          </a:p>
        </p:txBody>
      </p:sp>
      <p:sp>
        <p:nvSpPr>
          <p:cNvPr id="2" name="TextBox 1"/>
          <p:cNvSpPr txBox="1"/>
          <p:nvPr/>
        </p:nvSpPr>
        <p:spPr>
          <a:xfrm>
            <a:off x="630381" y="658694"/>
            <a:ext cx="5320146"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I. </a:t>
            </a:r>
            <a:r>
              <a:rPr lang="en-US" sz="3200" b="1" dirty="0" err="1">
                <a:latin typeface="Times New Roman" panose="02020603050405020304" pitchFamily="18" charset="0"/>
                <a:cs typeface="Times New Roman" panose="02020603050405020304" pitchFamily="18" charset="0"/>
              </a:rPr>
              <a:t>Khái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quát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về</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cơ</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thể</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người</a:t>
            </a:r>
            <a:endParaRPr lang="en-US" sz="3200" b="1" dirty="0">
              <a:latin typeface="Times New Roman" panose="02020603050405020304" pitchFamily="18" charset="0"/>
              <a:cs typeface="Times New Roman" panose="02020603050405020304" pitchFamily="18" charset="0"/>
            </a:endParaRPr>
          </a:p>
        </p:txBody>
      </p:sp>
      <p:sp>
        <p:nvSpPr>
          <p:cNvPr id="3" name="Rectangle 2"/>
          <p:cNvSpPr/>
          <p:nvPr/>
        </p:nvSpPr>
        <p:spPr>
          <a:xfrm>
            <a:off x="464127" y="1127271"/>
            <a:ext cx="5486399" cy="1224951"/>
          </a:xfrm>
          <a:prstGeom prst="rect">
            <a:avLst/>
          </a:prstGeom>
        </p:spPr>
        <p:txBody>
          <a:bodyPr wrap="square">
            <a:spAutoFit/>
          </a:bodyPr>
          <a:lstStyle/>
          <a:p>
            <a:pPr algn="ctr">
              <a:lnSpc>
                <a:spcPct val="115000"/>
              </a:lnSpc>
              <a:spcBef>
                <a:spcPts val="600"/>
              </a:spcBef>
              <a:spcAft>
                <a:spcPts val="0"/>
              </a:spcAft>
            </a:pPr>
            <a:r>
              <a:rPr lang="en-US" sz="3200" b="1" dirty="0">
                <a:latin typeface="Times New Roman" panose="02020603050405020304" pitchFamily="18" charset="0"/>
                <a:ea typeface="Times New Roman" panose="02020603050405020304" pitchFamily="18" charset="0"/>
              </a:rPr>
              <a:t>II. </a:t>
            </a:r>
            <a:r>
              <a:rPr lang="en-US" sz="3200" b="1" dirty="0" err="1">
                <a:latin typeface="Times New Roman" panose="02020603050405020304" pitchFamily="18" charset="0"/>
                <a:ea typeface="Times New Roman" panose="02020603050405020304" pitchFamily="18" charset="0"/>
              </a:rPr>
              <a:t>Vai</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trò</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của</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các</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cơ</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quan</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và</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hệ</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cơ</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quan</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trong</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cơ</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thể</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người</a:t>
            </a:r>
            <a:endParaRPr lang="en-US" sz="3200" dirty="0">
              <a:latin typeface="Times New Roman" panose="02020603050405020304" pitchFamily="18" charset="0"/>
              <a:ea typeface="Times New Roman" panose="02020603050405020304" pitchFamily="18" charset="0"/>
            </a:endParaRPr>
          </a:p>
        </p:txBody>
      </p:sp>
      <p:pic>
        <p:nvPicPr>
          <p:cNvPr id="8" name="Picture 7" descr="Nếu bạn đang tìm hiểu về cấu tạo cơ thể người thì bài viết sau đây, WheyShop sẽ giải đáp chi tiết mọi thắc mắc về cấu tạo cơ thể người ..."/>
          <p:cNvPicPr/>
          <p:nvPr/>
        </p:nvPicPr>
        <p:blipFill rotWithShape="1">
          <a:blip r:embed="rId3">
            <a:extLst>
              <a:ext uri="{28A0092B-C50C-407E-A947-70E740481C1C}">
                <a14:useLocalDpi xmlns:a14="http://schemas.microsoft.com/office/drawing/2010/main" val="0"/>
              </a:ext>
            </a:extLst>
          </a:blip>
          <a:srcRect t="11933" b="6262"/>
          <a:stretch/>
        </p:blipFill>
        <p:spPr bwMode="auto">
          <a:xfrm>
            <a:off x="6747164" y="576775"/>
            <a:ext cx="4973781" cy="5796316"/>
          </a:xfrm>
          <a:prstGeom prst="rect">
            <a:avLst/>
          </a:prstGeom>
          <a:noFill/>
          <a:ln>
            <a:noFill/>
          </a:ln>
          <a:extLst>
            <a:ext uri="{53640926-AAD7-44D8-BBD7-CCE9431645EC}">
              <a14:shadowObscured xmlns:a14="http://schemas.microsoft.com/office/drawing/2010/main"/>
            </a:ext>
          </a:extLst>
        </p:spPr>
      </p:pic>
      <p:sp>
        <p:nvSpPr>
          <p:cNvPr id="4" name="Rectangle 3"/>
          <p:cNvSpPr/>
          <p:nvPr/>
        </p:nvSpPr>
        <p:spPr>
          <a:xfrm>
            <a:off x="630381" y="2914651"/>
            <a:ext cx="5950528" cy="116031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p:spPr>
        <p:txBody>
          <a:bodyPr wrap="square">
            <a:spAutoFit/>
          </a:bodyPr>
          <a:lstStyle/>
          <a:p>
            <a:pPr algn="ctr">
              <a:lnSpc>
                <a:spcPct val="115000"/>
              </a:lnSpc>
              <a:spcBef>
                <a:spcPts val="600"/>
              </a:spcBef>
              <a:spcAft>
                <a:spcPts val="0"/>
              </a:spcAft>
            </a:pPr>
            <a:r>
              <a:rPr lang="en-US" sz="2800" b="1" dirty="0" err="1">
                <a:latin typeface="Times New Roman" panose="02020603050405020304" pitchFamily="18" charset="0"/>
                <a:ea typeface="Times New Roman" panose="02020603050405020304" pitchFamily="18" charset="0"/>
              </a:rPr>
              <a:t>Em</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hãy</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kể</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câu</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chuyện</a:t>
            </a:r>
            <a:r>
              <a:rPr lang="en-US" sz="2800" b="1" dirty="0">
                <a:latin typeface="Times New Roman" panose="02020603050405020304" pitchFamily="18" charset="0"/>
                <a:ea typeface="Times New Roman" panose="02020603050405020304" pitchFamily="18" charset="0"/>
              </a:rPr>
              <a:t> </a:t>
            </a:r>
          </a:p>
          <a:p>
            <a:pPr algn="ctr">
              <a:lnSpc>
                <a:spcPct val="115000"/>
              </a:lnSpc>
              <a:spcBef>
                <a:spcPts val="600"/>
              </a:spcBef>
              <a:spcAft>
                <a:spcPts val="0"/>
              </a:spcAft>
            </a:pPr>
            <a:r>
              <a:rPr lang="en-US" sz="2800" b="1" dirty="0">
                <a:latin typeface="Times New Roman" panose="02020603050405020304" pitchFamily="18" charset="0"/>
                <a:ea typeface="Times New Roman" panose="02020603050405020304" pitchFamily="18" charset="0"/>
              </a:rPr>
              <a:t>“</a:t>
            </a:r>
            <a:r>
              <a:rPr lang="en-US" sz="2800" b="1" dirty="0" err="1">
                <a:latin typeface="Times New Roman" panose="02020603050405020304" pitchFamily="18" charset="0"/>
                <a:ea typeface="Times New Roman" panose="02020603050405020304" pitchFamily="18" charset="0"/>
              </a:rPr>
              <a:t>Chân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Tay</a:t>
            </a:r>
            <a:r>
              <a:rPr lang="en-US" sz="2800" b="1" dirty="0">
                <a:latin typeface="Times New Roman" panose="02020603050405020304" pitchFamily="18" charset="0"/>
                <a:ea typeface="Times New Roman" panose="02020603050405020304" pitchFamily="18" charset="0"/>
              </a:rPr>
              <a:t>, Tai, </a:t>
            </a:r>
            <a:r>
              <a:rPr lang="en-US" sz="2800" b="1" dirty="0" err="1">
                <a:latin typeface="Times New Roman" panose="02020603050405020304" pitchFamily="18" charset="0"/>
                <a:ea typeface="Times New Roman" panose="02020603050405020304" pitchFamily="18" charset="0"/>
              </a:rPr>
              <a:t>Mắt</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Miệng</a:t>
            </a:r>
            <a:r>
              <a:rPr lang="en-US" sz="2800" b="1" dirty="0">
                <a:latin typeface="Times New Roman" panose="02020603050405020304" pitchFamily="18" charset="0"/>
                <a:ea typeface="Times New Roman" panose="02020603050405020304" pitchFamily="18" charset="0"/>
              </a:rPr>
              <a:t>”</a:t>
            </a:r>
          </a:p>
        </p:txBody>
      </p:sp>
      <p:sp>
        <p:nvSpPr>
          <p:cNvPr id="12" name="TextBox 11"/>
          <p:cNvSpPr txBox="1"/>
          <p:nvPr/>
        </p:nvSpPr>
        <p:spPr>
          <a:xfrm flipH="1">
            <a:off x="5070764" y="6013399"/>
            <a:ext cx="6941126" cy="369332"/>
          </a:xfrm>
          <a:prstGeom prst="rect">
            <a:avLst/>
          </a:prstGeom>
          <a:noFill/>
        </p:spPr>
        <p:txBody>
          <a:bodyPr wrap="square" rtlCol="0">
            <a:spAutoFit/>
          </a:bodyPr>
          <a:lstStyle/>
          <a:p>
            <a:r>
              <a:rPr lang="en-US" b="1" dirty="0">
                <a:ln w="22225">
                  <a:solidFill>
                    <a:schemeClr val="accent2"/>
                  </a:solidFill>
                  <a:prstDash val="solid"/>
                </a:ln>
                <a:solidFill>
                  <a:schemeClr val="accent2">
                    <a:lumMod val="40000"/>
                    <a:lumOff val="60000"/>
                  </a:schemeClr>
                </a:solidFill>
              </a:rPr>
              <a:t>XEM VIDEOhttps://www.youtube.com/watch?v=ENY6jxoRFL8</a:t>
            </a:r>
            <a:r>
              <a:rPr lang="vi-VN" b="1" dirty="0">
                <a:ln w="22225">
                  <a:solidFill>
                    <a:schemeClr val="accent2"/>
                  </a:solidFill>
                  <a:prstDash val="solid"/>
                </a:ln>
                <a:solidFill>
                  <a:schemeClr val="accent2">
                    <a:lumMod val="40000"/>
                    <a:lumOff val="60000"/>
                  </a:schemeClr>
                </a:solidFill>
              </a:rPr>
              <a:t> </a:t>
            </a:r>
            <a:endParaRPr lang="en-US"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134071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24654" y="0"/>
            <a:ext cx="12192000" cy="470647"/>
          </a:xfrm>
          <a:gradFill flip="none" rotWithShape="1">
            <a:gsLst>
              <a:gs pos="0">
                <a:srgbClr val="00B050"/>
              </a:gs>
              <a:gs pos="55000">
                <a:schemeClr val="accent2">
                  <a:lumMod val="75000"/>
                </a:schemeClr>
              </a:gs>
              <a:gs pos="100000">
                <a:srgbClr val="92D050"/>
              </a:gs>
            </a:gsLst>
            <a:path path="circle">
              <a:fillToRect l="50000" t="50000" r="50000" b="50000"/>
            </a:path>
            <a:tileRect/>
          </a:gradFill>
        </p:spPr>
        <p:txBody>
          <a:bodyPr>
            <a:noAutofit/>
          </a:bodyPr>
          <a:lstStyle/>
          <a:p>
            <a:pPr algn="ctr"/>
            <a:r>
              <a:rPr lang="en-US" sz="3600" b="1" dirty="0">
                <a:solidFill>
                  <a:schemeClr val="bg1"/>
                </a:solidFill>
              </a:rPr>
              <a:t>CÂU CHUYỆN CHÂN, TAY, TAI, MẮT, MIỆNG</a:t>
            </a:r>
          </a:p>
        </p:txBody>
      </p:sp>
      <p:pic>
        <p:nvPicPr>
          <p:cNvPr id="7" name="Chân tay tai mắt miệng">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4"/>
          <a:stretch>
            <a:fillRect/>
          </a:stretch>
        </p:blipFill>
        <p:spPr>
          <a:xfrm>
            <a:off x="470646" y="470647"/>
            <a:ext cx="11241741" cy="5849472"/>
          </a:xfrm>
          <a:prstGeom prst="rect">
            <a:avLst/>
          </a:prstGeom>
        </p:spPr>
      </p:pic>
    </p:spTree>
    <p:extLst>
      <p:ext uri="{BB962C8B-B14F-4D97-AF65-F5344CB8AC3E}">
        <p14:creationId xmlns:p14="http://schemas.microsoft.com/office/powerpoint/2010/main" val="10121960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51164" y="817418"/>
            <a:ext cx="10889672" cy="1482437"/>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err="1">
                <a:latin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hãy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nêu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đặc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điểm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riêng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biệt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màu</a:t>
            </a:r>
            <a:r>
              <a:rPr lang="en-US" sz="2800" b="1" dirty="0">
                <a:latin typeface="Times New Roman" panose="02020603050405020304" pitchFamily="18" charset="0"/>
                <a:cs typeface="Times New Roman" panose="02020603050405020304" pitchFamily="18" charset="0"/>
              </a:rPr>
              <a:t> da, </a:t>
            </a:r>
            <a:r>
              <a:rPr lang="en-US" sz="2800" b="1" dirty="0" err="1">
                <a:latin typeface="Times New Roman" panose="02020603050405020304" pitchFamily="18" charset="0"/>
                <a:cs typeface="Times New Roman" panose="02020603050405020304" pitchFamily="18" charset="0"/>
              </a:rPr>
              <a:t>màu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mắt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chiều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cao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khuôn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mặt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biệt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với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khác</a:t>
            </a:r>
            <a:r>
              <a:rPr lang="en-US" sz="2800" b="1" dirty="0">
                <a:latin typeface="Times New Roman" panose="02020603050405020304" pitchFamily="18" charset="0"/>
                <a:cs typeface="Times New Roman" panose="02020603050405020304" pitchFamily="18" charset="0"/>
              </a:rPr>
              <a:t>.</a:t>
            </a:r>
          </a:p>
        </p:txBody>
      </p:sp>
      <p:sp>
        <p:nvSpPr>
          <p:cNvPr id="6" name="Title 1"/>
          <p:cNvSpPr>
            <a:spLocks noGrp="1"/>
          </p:cNvSpPr>
          <p:nvPr>
            <p:ph type="title"/>
          </p:nvPr>
        </p:nvSpPr>
        <p:spPr>
          <a:xfrm>
            <a:off x="0" y="0"/>
            <a:ext cx="12192000" cy="675249"/>
          </a:xfrm>
          <a:gradFill flip="none" rotWithShape="1">
            <a:gsLst>
              <a:gs pos="0">
                <a:srgbClr val="00B050"/>
              </a:gs>
              <a:gs pos="55000">
                <a:schemeClr val="accent2">
                  <a:lumMod val="75000"/>
                </a:schemeClr>
              </a:gs>
              <a:gs pos="100000">
                <a:srgbClr val="92D050"/>
              </a:gs>
            </a:gsLst>
            <a:path path="circle">
              <a:fillToRect l="50000" t="50000" r="50000" b="50000"/>
            </a:path>
            <a:tileRect/>
          </a:gradFill>
        </p:spPr>
        <p:txBody>
          <a:bodyPr>
            <a:noAutofit/>
          </a:bodyPr>
          <a:lstStyle/>
          <a:p>
            <a:pPr algn="ctr"/>
            <a:r>
              <a:rPr lang="en-US" b="1" dirty="0">
                <a:solidFill>
                  <a:schemeClr val="bg1"/>
                </a:solidFill>
              </a:rPr>
              <a:t>KHỞI ĐỘNG</a:t>
            </a:r>
          </a:p>
        </p:txBody>
      </p:sp>
      <p:sp>
        <p:nvSpPr>
          <p:cNvPr id="8" name="Title 1"/>
          <p:cNvSpPr txBox="1">
            <a:spLocks/>
          </p:cNvSpPr>
          <p:nvPr/>
        </p:nvSpPr>
        <p:spPr>
          <a:xfrm>
            <a:off x="651164" y="3042113"/>
            <a:ext cx="4668981" cy="2111007"/>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b="1" dirty="0" err="1">
                <a:latin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hãy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chỉ</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đặc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điểm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cấu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tạo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giống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với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khác</a:t>
            </a:r>
            <a:r>
              <a:rPr lang="en-US" sz="2800" b="1" dirty="0">
                <a:latin typeface="Times New Roman" panose="02020603050405020304" pitchFamily="18" charset="0"/>
                <a:cs typeface="Times New Roman" panose="02020603050405020304" pitchFamily="18" charset="0"/>
              </a:rPr>
              <a:t>.</a:t>
            </a:r>
          </a:p>
        </p:txBody>
      </p:sp>
      <p:pic>
        <p:nvPicPr>
          <p:cNvPr id="9" name="Picture 8"/>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5583382" y="2442024"/>
            <a:ext cx="5957454" cy="3931067"/>
          </a:xfrm>
          <a:prstGeom prst="rect">
            <a:avLst/>
          </a:prstGeom>
        </p:spPr>
      </p:pic>
    </p:spTree>
    <p:extLst>
      <p:ext uri="{BB962C8B-B14F-4D97-AF65-F5344CB8AC3E}">
        <p14:creationId xmlns:p14="http://schemas.microsoft.com/office/powerpoint/2010/main" val="3219992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0" y="0"/>
            <a:ext cx="12192000" cy="576775"/>
          </a:xfrm>
          <a:prstGeom prst="rect">
            <a:avLst/>
          </a:prstGeom>
          <a:gradFill flip="none" rotWithShape="1">
            <a:gsLst>
              <a:gs pos="0">
                <a:srgbClr val="00B050"/>
              </a:gs>
              <a:gs pos="55000">
                <a:schemeClr val="accent2">
                  <a:lumMod val="75000"/>
                </a:schemeClr>
              </a:gs>
              <a:gs pos="100000">
                <a:srgbClr val="92D050"/>
              </a:gs>
            </a:gsLst>
            <a:path path="circle">
              <a:fillToRect l="50000" t="50000" r="50000" b="50000"/>
            </a:path>
            <a:tileRect/>
          </a:gradFill>
          <a:effectLst/>
        </p:spPr>
        <p:txBody>
          <a:bodyPr vert="horz" lIns="91440" tIns="45720" rIns="91440" bIns="45720" rtlCol="0" anchor="b">
            <a:normAutofit fontScale="67500" lnSpcReduction="20000"/>
          </a:bodyPr>
          <a:lstStyle>
            <a:lvl1pPr algn="ctr" defTabSz="457200" rtl="0" eaLnBrk="1" latinLnBrk="0" hangingPunct="1">
              <a:spcBef>
                <a:spcPct val="0"/>
              </a:spcBef>
              <a:buNone/>
              <a:defRPr sz="5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solidFill>
                  <a:schemeClr val="bg1"/>
                </a:solidFill>
              </a:rPr>
              <a:t>BÀI 30. KHÁI QUÁT VỀ CƠ THỂ NGƯỜI</a:t>
            </a:r>
          </a:p>
        </p:txBody>
      </p:sp>
      <p:sp>
        <p:nvSpPr>
          <p:cNvPr id="2" name="TextBox 1"/>
          <p:cNvSpPr txBox="1"/>
          <p:nvPr/>
        </p:nvSpPr>
        <p:spPr>
          <a:xfrm>
            <a:off x="630381" y="658694"/>
            <a:ext cx="5320146"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I. </a:t>
            </a:r>
            <a:r>
              <a:rPr lang="en-US" sz="3200" b="1" dirty="0" err="1">
                <a:latin typeface="Times New Roman" panose="02020603050405020304" pitchFamily="18" charset="0"/>
                <a:cs typeface="Times New Roman" panose="02020603050405020304" pitchFamily="18" charset="0"/>
              </a:rPr>
              <a:t>Khái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quát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về</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cơ</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thể</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người</a:t>
            </a:r>
            <a:endParaRPr lang="en-US" sz="3200" b="1" dirty="0">
              <a:latin typeface="Times New Roman" panose="02020603050405020304" pitchFamily="18" charset="0"/>
              <a:cs typeface="Times New Roman" panose="02020603050405020304" pitchFamily="18" charset="0"/>
            </a:endParaRPr>
          </a:p>
        </p:txBody>
      </p:sp>
      <p:sp>
        <p:nvSpPr>
          <p:cNvPr id="3" name="Rectangle 2"/>
          <p:cNvSpPr/>
          <p:nvPr/>
        </p:nvSpPr>
        <p:spPr>
          <a:xfrm>
            <a:off x="464127" y="1127271"/>
            <a:ext cx="5486399" cy="1224951"/>
          </a:xfrm>
          <a:prstGeom prst="rect">
            <a:avLst/>
          </a:prstGeom>
        </p:spPr>
        <p:txBody>
          <a:bodyPr wrap="square">
            <a:spAutoFit/>
          </a:bodyPr>
          <a:lstStyle/>
          <a:p>
            <a:pPr algn="ctr">
              <a:lnSpc>
                <a:spcPct val="115000"/>
              </a:lnSpc>
              <a:spcBef>
                <a:spcPts val="600"/>
              </a:spcBef>
              <a:spcAft>
                <a:spcPts val="0"/>
              </a:spcAft>
            </a:pPr>
            <a:r>
              <a:rPr lang="en-US" sz="3200" b="1" dirty="0">
                <a:latin typeface="Times New Roman" panose="02020603050405020304" pitchFamily="18" charset="0"/>
                <a:ea typeface="Times New Roman" panose="02020603050405020304" pitchFamily="18" charset="0"/>
              </a:rPr>
              <a:t>II. </a:t>
            </a:r>
            <a:r>
              <a:rPr lang="en-US" sz="3200" b="1" dirty="0" err="1">
                <a:latin typeface="Times New Roman" panose="02020603050405020304" pitchFamily="18" charset="0"/>
                <a:ea typeface="Times New Roman" panose="02020603050405020304" pitchFamily="18" charset="0"/>
              </a:rPr>
              <a:t>Vai</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trò</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của</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các</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cơ</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quan</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và</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hệ</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cơ</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quan</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trong</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cơ</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thể</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người</a:t>
            </a:r>
            <a:endParaRPr lang="en-US" sz="3200" dirty="0">
              <a:latin typeface="Times New Roman" panose="02020603050405020304" pitchFamily="18" charset="0"/>
              <a:ea typeface="Times New Roman" panose="02020603050405020304" pitchFamily="18" charset="0"/>
            </a:endParaRPr>
          </a:p>
        </p:txBody>
      </p:sp>
      <p:pic>
        <p:nvPicPr>
          <p:cNvPr id="8" name="Picture 7" descr="Nếu bạn đang tìm hiểu về cấu tạo cơ thể người thì bài viết sau đây, WheyShop sẽ giải đáp chi tiết mọi thắc mắc về cấu tạo cơ thể người ..."/>
          <p:cNvPicPr/>
          <p:nvPr/>
        </p:nvPicPr>
        <p:blipFill rotWithShape="1">
          <a:blip r:embed="rId3">
            <a:extLst>
              <a:ext uri="{28A0092B-C50C-407E-A947-70E740481C1C}">
                <a14:useLocalDpi xmlns:a14="http://schemas.microsoft.com/office/drawing/2010/main" val="0"/>
              </a:ext>
            </a:extLst>
          </a:blip>
          <a:srcRect t="11933" b="6262"/>
          <a:stretch/>
        </p:blipFill>
        <p:spPr bwMode="auto">
          <a:xfrm>
            <a:off x="6747164" y="576775"/>
            <a:ext cx="4973781" cy="5796316"/>
          </a:xfrm>
          <a:prstGeom prst="rect">
            <a:avLst/>
          </a:prstGeom>
          <a:noFill/>
          <a:ln>
            <a:noFill/>
          </a:ln>
          <a:extLst>
            <a:ext uri="{53640926-AAD7-44D8-BBD7-CCE9431645EC}">
              <a14:shadowObscured xmlns:a14="http://schemas.microsoft.com/office/drawing/2010/main"/>
            </a:ext>
          </a:extLst>
        </p:spPr>
      </p:pic>
      <p:sp>
        <p:nvSpPr>
          <p:cNvPr id="4" name="Rectangle 3"/>
          <p:cNvSpPr/>
          <p:nvPr/>
        </p:nvSpPr>
        <p:spPr>
          <a:xfrm>
            <a:off x="630381" y="2914651"/>
            <a:ext cx="5950528" cy="116031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p:spPr>
        <p:txBody>
          <a:bodyPr wrap="square">
            <a:spAutoFit/>
          </a:bodyPr>
          <a:lstStyle/>
          <a:p>
            <a:pPr algn="ctr">
              <a:lnSpc>
                <a:spcPct val="115000"/>
              </a:lnSpc>
              <a:spcBef>
                <a:spcPts val="600"/>
              </a:spcBef>
              <a:spcAft>
                <a:spcPts val="0"/>
              </a:spcAft>
            </a:pPr>
            <a:r>
              <a:rPr lang="en-US" sz="2800" b="1" dirty="0" err="1">
                <a:latin typeface="Times New Roman" panose="02020603050405020304" pitchFamily="18" charset="0"/>
                <a:ea typeface="Times New Roman" panose="02020603050405020304" pitchFamily="18" charset="0"/>
              </a:rPr>
              <a:t>Em</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hãy</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kể</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câu</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chuyện</a:t>
            </a:r>
            <a:r>
              <a:rPr lang="en-US" sz="2800" b="1" dirty="0">
                <a:latin typeface="Times New Roman" panose="02020603050405020304" pitchFamily="18" charset="0"/>
                <a:ea typeface="Times New Roman" panose="02020603050405020304" pitchFamily="18" charset="0"/>
              </a:rPr>
              <a:t> </a:t>
            </a:r>
          </a:p>
          <a:p>
            <a:pPr algn="ctr">
              <a:lnSpc>
                <a:spcPct val="115000"/>
              </a:lnSpc>
              <a:spcBef>
                <a:spcPts val="600"/>
              </a:spcBef>
              <a:spcAft>
                <a:spcPts val="0"/>
              </a:spcAft>
            </a:pPr>
            <a:r>
              <a:rPr lang="en-US" sz="2800" b="1" dirty="0">
                <a:latin typeface="Times New Roman" panose="02020603050405020304" pitchFamily="18" charset="0"/>
                <a:ea typeface="Times New Roman" panose="02020603050405020304" pitchFamily="18" charset="0"/>
              </a:rPr>
              <a:t>“</a:t>
            </a:r>
            <a:r>
              <a:rPr lang="en-US" sz="2800" b="1" dirty="0" err="1">
                <a:latin typeface="Times New Roman" panose="02020603050405020304" pitchFamily="18" charset="0"/>
                <a:ea typeface="Times New Roman" panose="02020603050405020304" pitchFamily="18" charset="0"/>
              </a:rPr>
              <a:t>Chân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Tay</a:t>
            </a:r>
            <a:r>
              <a:rPr lang="en-US" sz="2800" b="1" dirty="0">
                <a:latin typeface="Times New Roman" panose="02020603050405020304" pitchFamily="18" charset="0"/>
                <a:ea typeface="Times New Roman" panose="02020603050405020304" pitchFamily="18" charset="0"/>
              </a:rPr>
              <a:t>, Tai, </a:t>
            </a:r>
            <a:r>
              <a:rPr lang="en-US" sz="2800" b="1" dirty="0" err="1">
                <a:latin typeface="Times New Roman" panose="02020603050405020304" pitchFamily="18" charset="0"/>
                <a:ea typeface="Times New Roman" panose="02020603050405020304" pitchFamily="18" charset="0"/>
              </a:rPr>
              <a:t>Mắt</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Miệng</a:t>
            </a:r>
            <a:r>
              <a:rPr lang="en-US" sz="2800" b="1" dirty="0">
                <a:latin typeface="Times New Roman" panose="02020603050405020304" pitchFamily="18" charset="0"/>
                <a:ea typeface="Times New Roman" panose="02020603050405020304" pitchFamily="18" charset="0"/>
              </a:rPr>
              <a:t>”</a:t>
            </a:r>
          </a:p>
        </p:txBody>
      </p:sp>
      <p:sp>
        <p:nvSpPr>
          <p:cNvPr id="5" name="Rectangle 4"/>
          <p:cNvSpPr/>
          <p:nvPr/>
        </p:nvSpPr>
        <p:spPr>
          <a:xfrm>
            <a:off x="630381" y="4463581"/>
            <a:ext cx="5950528" cy="1815882"/>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wrap="square">
            <a:spAutoFit/>
          </a:bodyPr>
          <a:lstStyle/>
          <a:p>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Em</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có</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nhận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xét</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gì</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về</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mối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liên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quan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giữa</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các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cơ</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quan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hệ</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cơ</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quan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trong</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cơ</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thể</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người</a:t>
            </a:r>
            <a:r>
              <a:rPr lang="en-US" sz="2800" b="1" dirty="0">
                <a:latin typeface="Times New Roman" panose="02020603050405020304" pitchFamily="18" charset="0"/>
                <a:ea typeface="Times New Roman" panose="02020603050405020304" pitchFamily="18" charset="0"/>
              </a:rPr>
              <a:t>? </a:t>
            </a:r>
          </a:p>
          <a:p>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Lấy</a:t>
            </a:r>
            <a:r>
              <a:rPr lang="en-US" sz="2800" b="1" dirty="0">
                <a:latin typeface="Times New Roman" panose="02020603050405020304" pitchFamily="18" charset="0"/>
                <a:ea typeface="Times New Roman" panose="02020603050405020304" pitchFamily="18" charset="0"/>
              </a:rPr>
              <a:t> VD </a:t>
            </a:r>
            <a:r>
              <a:rPr lang="en-US" sz="2800" b="1" dirty="0" err="1">
                <a:latin typeface="Times New Roman" panose="02020603050405020304" pitchFamily="18" charset="0"/>
                <a:ea typeface="Times New Roman" panose="02020603050405020304" pitchFamily="18" charset="0"/>
              </a:rPr>
              <a:t>chứng</a:t>
            </a:r>
            <a:r>
              <a:rPr lang="en-US" sz="2800" b="1" dirty="0">
                <a:latin typeface="Times New Roman" panose="02020603050405020304" pitchFamily="18" charset="0"/>
                <a:ea typeface="Times New Roman" panose="02020603050405020304" pitchFamily="18" charset="0"/>
              </a:rPr>
              <a:t> minh.</a:t>
            </a:r>
            <a:endParaRPr lang="en-US" sz="2800" b="1" dirty="0"/>
          </a:p>
        </p:txBody>
      </p:sp>
      <p:sp>
        <p:nvSpPr>
          <p:cNvPr id="12" name="TextBox 11"/>
          <p:cNvSpPr txBox="1"/>
          <p:nvPr/>
        </p:nvSpPr>
        <p:spPr>
          <a:xfrm flipH="1">
            <a:off x="5070764" y="6013399"/>
            <a:ext cx="6941126" cy="369332"/>
          </a:xfrm>
          <a:prstGeom prst="rect">
            <a:avLst/>
          </a:prstGeom>
          <a:noFill/>
        </p:spPr>
        <p:txBody>
          <a:bodyPr wrap="square" rtlCol="0">
            <a:spAutoFit/>
          </a:bodyPr>
          <a:lstStyle/>
          <a:p>
            <a:r>
              <a:rPr lang="en-US" b="1" dirty="0">
                <a:ln w="22225">
                  <a:solidFill>
                    <a:schemeClr val="accent2"/>
                  </a:solidFill>
                  <a:prstDash val="solid"/>
                </a:ln>
                <a:solidFill>
                  <a:schemeClr val="accent2">
                    <a:lumMod val="40000"/>
                    <a:lumOff val="60000"/>
                  </a:schemeClr>
                </a:solidFill>
              </a:rPr>
              <a:t>XEM VIDEOhttps://www.youtube.com/watch?v=ENY6jxoRFL8</a:t>
            </a:r>
            <a:r>
              <a:rPr lang="vi-VN" b="1" dirty="0">
                <a:ln w="22225">
                  <a:solidFill>
                    <a:schemeClr val="accent2"/>
                  </a:solidFill>
                  <a:prstDash val="solid"/>
                </a:ln>
                <a:solidFill>
                  <a:schemeClr val="accent2">
                    <a:lumMod val="40000"/>
                    <a:lumOff val="60000"/>
                  </a:schemeClr>
                </a:solidFill>
              </a:rPr>
              <a:t> </a:t>
            </a:r>
            <a:endParaRPr lang="en-US"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2440217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0" y="0"/>
            <a:ext cx="12192000" cy="576775"/>
          </a:xfrm>
          <a:prstGeom prst="rect">
            <a:avLst/>
          </a:prstGeom>
          <a:gradFill flip="none" rotWithShape="1">
            <a:gsLst>
              <a:gs pos="0">
                <a:srgbClr val="00B050"/>
              </a:gs>
              <a:gs pos="55000">
                <a:schemeClr val="accent2">
                  <a:lumMod val="75000"/>
                </a:schemeClr>
              </a:gs>
              <a:gs pos="100000">
                <a:srgbClr val="92D050"/>
              </a:gs>
            </a:gsLst>
            <a:path path="circle">
              <a:fillToRect l="50000" t="50000" r="50000" b="50000"/>
            </a:path>
            <a:tileRect/>
          </a:gradFill>
          <a:effectLst/>
        </p:spPr>
        <p:txBody>
          <a:bodyPr vert="horz" lIns="91440" tIns="45720" rIns="91440" bIns="45720" rtlCol="0" anchor="b">
            <a:normAutofit fontScale="67500" lnSpcReduction="20000"/>
          </a:bodyPr>
          <a:lstStyle>
            <a:lvl1pPr algn="ctr" defTabSz="457200" rtl="0" eaLnBrk="1" latinLnBrk="0" hangingPunct="1">
              <a:spcBef>
                <a:spcPct val="0"/>
              </a:spcBef>
              <a:buNone/>
              <a:defRPr sz="5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solidFill>
                  <a:schemeClr val="bg1"/>
                </a:solidFill>
              </a:rPr>
              <a:t>BÀI 30. KHÁI QUÁT VỀ CƠ THỂ NGƯỜI</a:t>
            </a:r>
          </a:p>
        </p:txBody>
      </p:sp>
      <p:sp>
        <p:nvSpPr>
          <p:cNvPr id="2" name="TextBox 1"/>
          <p:cNvSpPr txBox="1"/>
          <p:nvPr/>
        </p:nvSpPr>
        <p:spPr>
          <a:xfrm>
            <a:off x="630381" y="658694"/>
            <a:ext cx="6137464"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I. </a:t>
            </a:r>
            <a:r>
              <a:rPr lang="en-US" sz="3200" b="1" dirty="0" err="1">
                <a:latin typeface="Times New Roman" panose="02020603050405020304" pitchFamily="18" charset="0"/>
                <a:cs typeface="Times New Roman" panose="02020603050405020304" pitchFamily="18" charset="0"/>
              </a:rPr>
              <a:t>Khái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quát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về</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cơ</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thể</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người</a:t>
            </a:r>
            <a:endParaRPr lang="en-US" sz="3200" b="1" dirty="0">
              <a:latin typeface="Times New Roman" panose="02020603050405020304" pitchFamily="18" charset="0"/>
              <a:cs typeface="Times New Roman" panose="02020603050405020304" pitchFamily="18" charset="0"/>
            </a:endParaRPr>
          </a:p>
        </p:txBody>
      </p:sp>
      <p:sp>
        <p:nvSpPr>
          <p:cNvPr id="3" name="Rectangle 2"/>
          <p:cNvSpPr/>
          <p:nvPr/>
        </p:nvSpPr>
        <p:spPr>
          <a:xfrm>
            <a:off x="450273" y="1130773"/>
            <a:ext cx="5618018" cy="1224951"/>
          </a:xfrm>
          <a:prstGeom prst="rect">
            <a:avLst/>
          </a:prstGeom>
        </p:spPr>
        <p:txBody>
          <a:bodyPr wrap="square">
            <a:spAutoFit/>
          </a:bodyPr>
          <a:lstStyle/>
          <a:p>
            <a:pPr algn="ctr">
              <a:lnSpc>
                <a:spcPct val="115000"/>
              </a:lnSpc>
              <a:spcBef>
                <a:spcPts val="600"/>
              </a:spcBef>
              <a:spcAft>
                <a:spcPts val="0"/>
              </a:spcAft>
            </a:pPr>
            <a:r>
              <a:rPr lang="en-US" sz="3200" b="1" dirty="0">
                <a:latin typeface="Times New Roman" panose="02020603050405020304" pitchFamily="18" charset="0"/>
                <a:ea typeface="Times New Roman" panose="02020603050405020304" pitchFamily="18" charset="0"/>
              </a:rPr>
              <a:t>II. </a:t>
            </a:r>
            <a:r>
              <a:rPr lang="en-US" sz="3200" b="1" dirty="0" err="1">
                <a:latin typeface="Times New Roman" panose="02020603050405020304" pitchFamily="18" charset="0"/>
                <a:ea typeface="Times New Roman" panose="02020603050405020304" pitchFamily="18" charset="0"/>
              </a:rPr>
              <a:t>Vai</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trò</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của</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các</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cơ</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quan</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và</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hệ</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cơ</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quan</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trong</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cơ</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thể</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người</a:t>
            </a:r>
            <a:endParaRPr lang="en-US" sz="3200" dirty="0">
              <a:latin typeface="Times New Roman" panose="02020603050405020304" pitchFamily="18" charset="0"/>
              <a:ea typeface="Times New Roman" panose="02020603050405020304" pitchFamily="18" charset="0"/>
            </a:endParaRPr>
          </a:p>
        </p:txBody>
      </p:sp>
      <p:pic>
        <p:nvPicPr>
          <p:cNvPr id="8" name="Picture 7" descr="Nếu bạn đang tìm hiểu về cấu tạo cơ thể người thì bài viết sau đây, WheyShop sẽ giải đáp chi tiết mọi thắc mắc về cấu tạo cơ thể người ..."/>
          <p:cNvPicPr/>
          <p:nvPr/>
        </p:nvPicPr>
        <p:blipFill rotWithShape="1">
          <a:blip r:embed="rId3">
            <a:extLst>
              <a:ext uri="{28A0092B-C50C-407E-A947-70E740481C1C}">
                <a14:useLocalDpi xmlns:a14="http://schemas.microsoft.com/office/drawing/2010/main" val="0"/>
              </a:ext>
            </a:extLst>
          </a:blip>
          <a:srcRect t="11933" b="6262"/>
          <a:stretch/>
        </p:blipFill>
        <p:spPr bwMode="auto">
          <a:xfrm>
            <a:off x="7606145" y="576775"/>
            <a:ext cx="4114800" cy="5796316"/>
          </a:xfrm>
          <a:prstGeom prst="rect">
            <a:avLst/>
          </a:prstGeom>
          <a:noFill/>
          <a:ln>
            <a:noFill/>
          </a:ln>
          <a:extLst>
            <a:ext uri="{53640926-AAD7-44D8-BBD7-CCE9431645EC}">
              <a14:shadowObscured xmlns:a14="http://schemas.microsoft.com/office/drawing/2010/main"/>
            </a:ext>
          </a:extLst>
        </p:spPr>
      </p:pic>
      <p:sp>
        <p:nvSpPr>
          <p:cNvPr id="11" name="Rectangle 10"/>
          <p:cNvSpPr/>
          <p:nvPr/>
        </p:nvSpPr>
        <p:spPr>
          <a:xfrm>
            <a:off x="761996" y="2326843"/>
            <a:ext cx="6373094" cy="2074414"/>
          </a:xfrm>
          <a:prstGeom prst="rect">
            <a:avLst/>
          </a:prstGeom>
        </p:spPr>
        <p:txBody>
          <a:bodyPr wrap="square">
            <a:spAutoFit/>
          </a:bodyPr>
          <a:lstStyle/>
          <a:p>
            <a:pPr algn="just">
              <a:lnSpc>
                <a:spcPct val="115000"/>
              </a:lnSpc>
              <a:spcBef>
                <a:spcPts val="600"/>
              </a:spcBef>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hệ</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quan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gồm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hệ</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vận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hệ</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tuần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hoàn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hệ</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hô</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hấp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hệ</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tiêu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hóa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hệ</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hệ</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kinh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quan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hệ</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nội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hệ</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sinh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dục</a:t>
            </a:r>
            <a:r>
              <a:rPr lang="en-US" sz="2800" dirty="0">
                <a:latin typeface="Times New Roman" panose="02020603050405020304" pitchFamily="18" charset="0"/>
                <a:ea typeface="Times New Roman" panose="02020603050405020304" pitchFamily="18" charset="0"/>
              </a:rPr>
              <a:t>.</a:t>
            </a:r>
          </a:p>
        </p:txBody>
      </p:sp>
      <p:sp>
        <p:nvSpPr>
          <p:cNvPr id="10" name="Rectangle 9"/>
          <p:cNvSpPr/>
          <p:nvPr/>
        </p:nvSpPr>
        <p:spPr>
          <a:xfrm>
            <a:off x="761996" y="4219245"/>
            <a:ext cx="6594764" cy="1083374"/>
          </a:xfrm>
          <a:prstGeom prst="rect">
            <a:avLst/>
          </a:prstGeom>
        </p:spPr>
        <p:txBody>
          <a:bodyPr wrap="square">
            <a:spAutoFit/>
          </a:bodyPr>
          <a:lstStyle/>
          <a:p>
            <a:pPr algn="just">
              <a:lnSpc>
                <a:spcPct val="115000"/>
              </a:lnSpc>
              <a:spcBef>
                <a:spcPts val="600"/>
              </a:spcBef>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Vai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trò</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chính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quan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hệ</a:t>
            </a:r>
            <a:r>
              <a:rPr lang="en-US" sz="2800" b="1"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quan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Bảng</a:t>
            </a:r>
            <a:r>
              <a:rPr lang="en-US" sz="2800" dirty="0">
                <a:latin typeface="Times New Roman" panose="02020603050405020304" pitchFamily="18" charset="0"/>
                <a:ea typeface="Times New Roman" panose="02020603050405020304" pitchFamily="18" charset="0"/>
              </a:rPr>
              <a:t> 30.1/SGK.124)</a:t>
            </a:r>
          </a:p>
        </p:txBody>
      </p:sp>
      <p:sp>
        <p:nvSpPr>
          <p:cNvPr id="4" name="Rectangle 3"/>
          <p:cNvSpPr/>
          <p:nvPr/>
        </p:nvSpPr>
        <p:spPr>
          <a:xfrm>
            <a:off x="713507" y="5197218"/>
            <a:ext cx="6421583" cy="954107"/>
          </a:xfrm>
          <a:prstGeom prst="rect">
            <a:avLst/>
          </a:prstGeom>
        </p:spPr>
        <p:txBody>
          <a:bodyPr wrap="square">
            <a:spAutoFit/>
          </a:bodyPr>
          <a:lstStyle/>
          <a:p>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quan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hệ</a:t>
            </a:r>
            <a:r>
              <a:rPr lang="en-US" sz="2800" b="1"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quan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mối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liên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quan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chặt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chẽ</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nhau</a:t>
            </a:r>
            <a:r>
              <a:rPr lang="en-US" sz="2800" dirty="0">
                <a:latin typeface="Times New Roman" panose="02020603050405020304" pitchFamily="18" charset="0"/>
                <a:ea typeface="Times New Roman" panose="02020603050405020304" pitchFamily="18" charset="0"/>
              </a:rPr>
              <a:t>. </a:t>
            </a:r>
            <a:endParaRPr lang="en-US" sz="2800" dirty="0"/>
          </a:p>
        </p:txBody>
      </p:sp>
    </p:spTree>
    <p:extLst>
      <p:ext uri="{BB962C8B-B14F-4D97-AF65-F5344CB8AC3E}">
        <p14:creationId xmlns:p14="http://schemas.microsoft.com/office/powerpoint/2010/main" val="2294854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EBC184F1-0DF4-4781-853D-13C32FAE6016}"/>
              </a:ext>
            </a:extLst>
          </p:cNvPr>
          <p:cNvSpPr>
            <a:spLocks noGrp="1"/>
          </p:cNvSpPr>
          <p:nvPr>
            <p:ph type="title"/>
          </p:nvPr>
        </p:nvSpPr>
        <p:spPr/>
        <p:txBody>
          <a:bodyPr/>
          <a:lstStyle/>
          <a:p>
            <a:pPr algn="just">
              <a:lnSpc>
                <a:spcPct val="120000"/>
              </a:lnSpc>
              <a:buClr>
                <a:srgbClr val="000000"/>
              </a:buClr>
            </a:pPr>
            <a:r>
              <a:rPr lang="vi-VN" sz="2667" b="1">
                <a:solidFill>
                  <a:srgbClr val="002060"/>
                </a:solidFill>
                <a:latin typeface="Myriad Pro Black Cond" panose="020B0806030403020204" pitchFamily="34" charset="0"/>
                <a:ea typeface="Arial"/>
                <a:cs typeface="Arial"/>
                <a:sym typeface="Arial"/>
              </a:rPr>
              <a:t>Những cơ quan nào nằm trong khoang ngực?</a:t>
            </a:r>
            <a:endParaRPr lang="vi-VN" sz="2667" b="1" dirty="0">
              <a:solidFill>
                <a:srgbClr val="002060"/>
              </a:solidFill>
              <a:latin typeface="Myriad Pro Black Cond" panose="020B0806030403020204" pitchFamily="34" charset="0"/>
              <a:ea typeface="Arial"/>
              <a:cs typeface="Arial"/>
              <a:sym typeface="Arial"/>
            </a:endParaRPr>
          </a:p>
        </p:txBody>
      </p:sp>
      <p:pic>
        <p:nvPicPr>
          <p:cNvPr id="3" name="Picture 2">
            <a:extLst>
              <a:ext uri="{FF2B5EF4-FFF2-40B4-BE49-F238E27FC236}">
                <a16:creationId xmlns:a16="http://schemas.microsoft.com/office/drawing/2014/main" id="{354068CB-5394-428E-950B-482FE5DC78EB}"/>
              </a:ext>
            </a:extLst>
          </p:cNvPr>
          <p:cNvPicPr/>
          <p:nvPr/>
        </p:nvPicPr>
        <p:blipFill>
          <a:blip r:embed="rId2"/>
          <a:stretch>
            <a:fillRect/>
          </a:stretch>
        </p:blipFill>
        <p:spPr>
          <a:xfrm>
            <a:off x="471054" y="0"/>
            <a:ext cx="11277601" cy="6386945"/>
          </a:xfrm>
          <a:prstGeom prst="rect">
            <a:avLst/>
          </a:prstGeom>
        </p:spPr>
      </p:pic>
      <p:sp>
        <p:nvSpPr>
          <p:cNvPr id="4" name="Rectangle: Rounded Corners 3">
            <a:extLst>
              <a:ext uri="{FF2B5EF4-FFF2-40B4-BE49-F238E27FC236}">
                <a16:creationId xmlns:a16="http://schemas.microsoft.com/office/drawing/2014/main" id="{7E0FF76F-A96B-4CCB-9B94-08A8924271AC}"/>
              </a:ext>
            </a:extLst>
          </p:cNvPr>
          <p:cNvSpPr/>
          <p:nvPr/>
        </p:nvSpPr>
        <p:spPr>
          <a:xfrm>
            <a:off x="9300308" y="1533536"/>
            <a:ext cx="1328615" cy="609600"/>
          </a:xfrm>
          <a:prstGeom prst="roundRect">
            <a:avLst>
              <a:gd name="adj" fmla="val 50000"/>
            </a:avLst>
          </a:prstGeom>
          <a:solidFill>
            <a:srgbClr val="EF47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TextBox 4">
            <a:extLst>
              <a:ext uri="{FF2B5EF4-FFF2-40B4-BE49-F238E27FC236}">
                <a16:creationId xmlns:a16="http://schemas.microsoft.com/office/drawing/2014/main" id="{F6D250D0-32C9-4C6B-BE8F-CCD2929ED044}"/>
              </a:ext>
            </a:extLst>
          </p:cNvPr>
          <p:cNvSpPr txBox="1"/>
          <p:nvPr/>
        </p:nvSpPr>
        <p:spPr>
          <a:xfrm>
            <a:off x="9623581" y="1598490"/>
            <a:ext cx="1172308" cy="420564"/>
          </a:xfrm>
          <a:prstGeom prst="rect">
            <a:avLst/>
          </a:prstGeom>
          <a:noFill/>
        </p:spPr>
        <p:txBody>
          <a:bodyPr wrap="square" rtlCol="0">
            <a:spAutoFit/>
          </a:bodyPr>
          <a:lstStyle/>
          <a:p>
            <a:r>
              <a:rPr lang="en-US" sz="2133" dirty="0" err="1">
                <a:solidFill>
                  <a:schemeClr val="bg1"/>
                </a:solidFill>
                <a:latin typeface="Aachen" panose="02020500000000000000" pitchFamily="18" charset="0"/>
                <a:ea typeface="Aachen" panose="02020500000000000000" pitchFamily="18" charset="0"/>
                <a:cs typeface="Aachen" panose="02020500000000000000" pitchFamily="18" charset="0"/>
              </a:rPr>
              <a:t>Phổi</a:t>
            </a:r>
            <a:endParaRPr lang="en-US" sz="2133" dirty="0">
              <a:solidFill>
                <a:schemeClr val="bg1"/>
              </a:solidFill>
              <a:latin typeface="Aachen" panose="02020500000000000000" pitchFamily="18" charset="0"/>
              <a:ea typeface="Aachen" panose="02020500000000000000" pitchFamily="18" charset="0"/>
              <a:cs typeface="Aachen" panose="02020500000000000000" pitchFamily="18" charset="0"/>
            </a:endParaRPr>
          </a:p>
        </p:txBody>
      </p:sp>
      <p:sp>
        <p:nvSpPr>
          <p:cNvPr id="6" name="Rectangle: Rounded Corners 5">
            <a:extLst>
              <a:ext uri="{FF2B5EF4-FFF2-40B4-BE49-F238E27FC236}">
                <a16:creationId xmlns:a16="http://schemas.microsoft.com/office/drawing/2014/main" id="{9021CF54-AE3C-43A4-86F9-3EDBB9438AAB}"/>
              </a:ext>
            </a:extLst>
          </p:cNvPr>
          <p:cNvSpPr/>
          <p:nvPr/>
        </p:nvSpPr>
        <p:spPr>
          <a:xfrm>
            <a:off x="9234232" y="3655440"/>
            <a:ext cx="1328615" cy="609600"/>
          </a:xfrm>
          <a:prstGeom prst="roundRect">
            <a:avLst>
              <a:gd name="adj" fmla="val 50000"/>
            </a:avLst>
          </a:prstGeom>
          <a:solidFill>
            <a:srgbClr val="EF47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TextBox 6">
            <a:extLst>
              <a:ext uri="{FF2B5EF4-FFF2-40B4-BE49-F238E27FC236}">
                <a16:creationId xmlns:a16="http://schemas.microsoft.com/office/drawing/2014/main" id="{60CECE53-77B1-45F0-B4A6-D07F27E5F9EE}"/>
              </a:ext>
            </a:extLst>
          </p:cNvPr>
          <p:cNvSpPr txBox="1"/>
          <p:nvPr/>
        </p:nvSpPr>
        <p:spPr>
          <a:xfrm>
            <a:off x="9390540" y="3713856"/>
            <a:ext cx="1172308" cy="420564"/>
          </a:xfrm>
          <a:prstGeom prst="rect">
            <a:avLst/>
          </a:prstGeom>
          <a:noFill/>
        </p:spPr>
        <p:txBody>
          <a:bodyPr wrap="square" rtlCol="0">
            <a:spAutoFit/>
          </a:bodyPr>
          <a:lstStyle/>
          <a:p>
            <a:r>
              <a:rPr lang="en-US" sz="2133" dirty="0">
                <a:solidFill>
                  <a:schemeClr val="bg1"/>
                </a:solidFill>
                <a:latin typeface="Aachen" panose="02020500000000000000" pitchFamily="18" charset="0"/>
                <a:ea typeface="Aachen" panose="02020500000000000000" pitchFamily="18" charset="0"/>
                <a:cs typeface="Aachen" panose="02020500000000000000" pitchFamily="18" charset="0"/>
              </a:rPr>
              <a:t>Tim</a:t>
            </a:r>
          </a:p>
        </p:txBody>
      </p:sp>
      <p:sp>
        <p:nvSpPr>
          <p:cNvPr id="8" name="Trapezoid 7">
            <a:extLst>
              <a:ext uri="{FF2B5EF4-FFF2-40B4-BE49-F238E27FC236}">
                <a16:creationId xmlns:a16="http://schemas.microsoft.com/office/drawing/2014/main" id="{EFE1C3BB-A96D-4D53-A766-0406DFF6CF36}"/>
              </a:ext>
            </a:extLst>
          </p:cNvPr>
          <p:cNvSpPr/>
          <p:nvPr/>
        </p:nvSpPr>
        <p:spPr>
          <a:xfrm flipV="1">
            <a:off x="906582" y="406395"/>
            <a:ext cx="4251572" cy="672127"/>
          </a:xfrm>
          <a:prstGeom prst="trapezoi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RelaxedModerately"/>
              <a:lightRig rig="threePt" dir="t"/>
            </a:scene3d>
          </a:bodyPr>
          <a:lstStyle/>
          <a:p>
            <a:pPr algn="ctr"/>
            <a:endParaRPr lang="en-US" sz="2400"/>
          </a:p>
        </p:txBody>
      </p:sp>
      <p:sp>
        <p:nvSpPr>
          <p:cNvPr id="9" name="TextBox 8">
            <a:extLst>
              <a:ext uri="{FF2B5EF4-FFF2-40B4-BE49-F238E27FC236}">
                <a16:creationId xmlns:a16="http://schemas.microsoft.com/office/drawing/2014/main" id="{1905C7F3-F009-469A-A10E-01114F85C644}"/>
              </a:ext>
            </a:extLst>
          </p:cNvPr>
          <p:cNvSpPr txBox="1"/>
          <p:nvPr/>
        </p:nvSpPr>
        <p:spPr>
          <a:xfrm>
            <a:off x="1140665" y="380895"/>
            <a:ext cx="4251572" cy="666786"/>
          </a:xfrm>
          <a:prstGeom prst="rect">
            <a:avLst/>
          </a:prstGeom>
          <a:noFill/>
        </p:spPr>
        <p:txBody>
          <a:bodyPr wrap="square" rtlCol="0">
            <a:spAutoFit/>
          </a:bodyPr>
          <a:lstStyle/>
          <a:p>
            <a:r>
              <a:rPr lang="en-US" sz="3733">
                <a:solidFill>
                  <a:schemeClr val="bg1"/>
                </a:solidFill>
                <a:latin typeface="UTM Akashi" panose="02040603050506020204" pitchFamily="18" charset="0"/>
              </a:rPr>
              <a:t>I. CẤU TẠO</a:t>
            </a:r>
          </a:p>
        </p:txBody>
      </p:sp>
      <p:sp>
        <p:nvSpPr>
          <p:cNvPr id="11" name="TextBox 10"/>
          <p:cNvSpPr txBox="1"/>
          <p:nvPr/>
        </p:nvSpPr>
        <p:spPr>
          <a:xfrm>
            <a:off x="471054" y="535370"/>
            <a:ext cx="4821382" cy="138499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wrap="square" rtlCol="0">
            <a:spAutoFit/>
          </a:bodyPr>
          <a:lstStyle/>
          <a:p>
            <a:pPr marL="571500" indent="-571500">
              <a:buAutoNum type="romanUcPeriod"/>
            </a:pPr>
            <a:r>
              <a:rPr lang="en-US" sz="2800" b="1" dirty="0" err="1">
                <a:latin typeface="Times New Roman" panose="02020603050405020304" pitchFamily="18" charset="0"/>
                <a:cs typeface="Times New Roman" panose="02020603050405020304" pitchFamily="18" charset="0"/>
              </a:rPr>
              <a:t>Khái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quát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người</a:t>
            </a:r>
            <a:endParaRPr lang="en-US" sz="2800" b="1" dirty="0">
              <a:latin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ea typeface="Times New Roman" panose="02020603050405020304" pitchFamily="18" charset="0"/>
              </a:rPr>
              <a:t>II. </a:t>
            </a:r>
            <a:r>
              <a:rPr lang="en-US" sz="2800" b="1" dirty="0" err="1">
                <a:latin typeface="Times New Roman" panose="02020603050405020304" pitchFamily="18" charset="0"/>
                <a:ea typeface="Times New Roman" panose="02020603050405020304" pitchFamily="18" charset="0"/>
              </a:rPr>
              <a:t>Vai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trò</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của</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các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cơ</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quan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và</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hệ</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cơ</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quan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trong</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cơ</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thể</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người</a:t>
            </a:r>
            <a:endParaRPr lang="en-US" sz="2800" dirty="0">
              <a:latin typeface="Times New Roman" panose="02020603050405020304" pitchFamily="18" charset="0"/>
              <a:ea typeface="Times New Roman" panose="02020603050405020304" pitchFamily="18" charset="0"/>
            </a:endParaRPr>
          </a:p>
        </p:txBody>
      </p:sp>
      <p:sp>
        <p:nvSpPr>
          <p:cNvPr id="12" name="Title 1"/>
          <p:cNvSpPr txBox="1">
            <a:spLocks/>
          </p:cNvSpPr>
          <p:nvPr/>
        </p:nvSpPr>
        <p:spPr>
          <a:xfrm>
            <a:off x="0" y="0"/>
            <a:ext cx="12192000" cy="535370"/>
          </a:xfrm>
          <a:prstGeom prst="rect">
            <a:avLst/>
          </a:prstGeom>
          <a:gradFill flip="none" rotWithShape="1">
            <a:gsLst>
              <a:gs pos="0">
                <a:srgbClr val="00B050"/>
              </a:gs>
              <a:gs pos="55000">
                <a:schemeClr val="accent2">
                  <a:lumMod val="75000"/>
                </a:schemeClr>
              </a:gs>
              <a:gs pos="100000">
                <a:srgbClr val="92D050"/>
              </a:gs>
            </a:gsLst>
            <a:path path="circle">
              <a:fillToRect l="50000" t="50000" r="50000" b="50000"/>
            </a:path>
            <a:tileRect/>
          </a:gradFill>
          <a:effectLst/>
        </p:spPr>
        <p:txBody>
          <a:bodyPr vert="horz" lIns="91440" tIns="45720" rIns="91440" bIns="45720" rtlCol="0" anchor="ctr">
            <a:normAutofit fontScale="85000" lnSpcReduction="200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dirty="0">
                <a:solidFill>
                  <a:schemeClr val="bg1"/>
                </a:solidFill>
              </a:rPr>
              <a:t>LUYỆN TẬP</a:t>
            </a:r>
          </a:p>
        </p:txBody>
      </p:sp>
    </p:spTree>
    <p:extLst>
      <p:ext uri="{BB962C8B-B14F-4D97-AF65-F5344CB8AC3E}">
        <p14:creationId xmlns:p14="http://schemas.microsoft.com/office/powerpoint/2010/main" val="41153933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CF68762D-EE8E-4B6B-9FF5-52237475E083}"/>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74B55522-5E48-447A-98B5-44672EDFCB18}"/>
              </a:ext>
            </a:extLst>
          </p:cNvPr>
          <p:cNvPicPr/>
          <p:nvPr/>
        </p:nvPicPr>
        <p:blipFill>
          <a:blip r:embed="rId2"/>
          <a:stretch>
            <a:fillRect/>
          </a:stretch>
        </p:blipFill>
        <p:spPr>
          <a:xfrm>
            <a:off x="443344" y="1530"/>
            <a:ext cx="11263747" cy="6371561"/>
          </a:xfrm>
          <a:prstGeom prst="rect">
            <a:avLst/>
          </a:prstGeom>
        </p:spPr>
      </p:pic>
      <p:sp>
        <p:nvSpPr>
          <p:cNvPr id="4" name="Trapezoid 3">
            <a:extLst>
              <a:ext uri="{FF2B5EF4-FFF2-40B4-BE49-F238E27FC236}">
                <a16:creationId xmlns:a16="http://schemas.microsoft.com/office/drawing/2014/main" id="{7C860CEF-39B5-4264-A032-86D7A6EB7508}"/>
              </a:ext>
            </a:extLst>
          </p:cNvPr>
          <p:cNvSpPr/>
          <p:nvPr/>
        </p:nvSpPr>
        <p:spPr>
          <a:xfrm flipV="1">
            <a:off x="906582" y="406395"/>
            <a:ext cx="4251572" cy="672127"/>
          </a:xfrm>
          <a:prstGeom prst="trapezoi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RelaxedModerately"/>
              <a:lightRig rig="threePt" dir="t"/>
            </a:scene3d>
          </a:bodyPr>
          <a:lstStyle/>
          <a:p>
            <a:pPr algn="ctr"/>
            <a:endParaRPr lang="en-US" sz="2400"/>
          </a:p>
        </p:txBody>
      </p:sp>
      <p:sp>
        <p:nvSpPr>
          <p:cNvPr id="5" name="TextBox 4">
            <a:extLst>
              <a:ext uri="{FF2B5EF4-FFF2-40B4-BE49-F238E27FC236}">
                <a16:creationId xmlns:a16="http://schemas.microsoft.com/office/drawing/2014/main" id="{39776E8C-70FD-4C4D-B849-0FB182B8824C}"/>
              </a:ext>
            </a:extLst>
          </p:cNvPr>
          <p:cNvSpPr txBox="1"/>
          <p:nvPr/>
        </p:nvSpPr>
        <p:spPr>
          <a:xfrm>
            <a:off x="1140665" y="380895"/>
            <a:ext cx="4251572" cy="666786"/>
          </a:xfrm>
          <a:prstGeom prst="rect">
            <a:avLst/>
          </a:prstGeom>
          <a:noFill/>
        </p:spPr>
        <p:txBody>
          <a:bodyPr wrap="square" rtlCol="0">
            <a:spAutoFit/>
          </a:bodyPr>
          <a:lstStyle/>
          <a:p>
            <a:r>
              <a:rPr lang="en-US" sz="3733">
                <a:solidFill>
                  <a:schemeClr val="bg1"/>
                </a:solidFill>
                <a:latin typeface="UTM Akashi" panose="02040603050506020204" pitchFamily="18" charset="0"/>
              </a:rPr>
              <a:t>I. CẤU TẠO</a:t>
            </a:r>
          </a:p>
        </p:txBody>
      </p:sp>
      <p:sp>
        <p:nvSpPr>
          <p:cNvPr id="6" name="Rectangle: Rounded Corners 5">
            <a:extLst>
              <a:ext uri="{FF2B5EF4-FFF2-40B4-BE49-F238E27FC236}">
                <a16:creationId xmlns:a16="http://schemas.microsoft.com/office/drawing/2014/main" id="{F196255C-93AB-47E8-8FB6-E738EF6F5A16}"/>
              </a:ext>
            </a:extLst>
          </p:cNvPr>
          <p:cNvSpPr/>
          <p:nvPr/>
        </p:nvSpPr>
        <p:spPr>
          <a:xfrm>
            <a:off x="9510973" y="1240978"/>
            <a:ext cx="1328615" cy="609600"/>
          </a:xfrm>
          <a:prstGeom prst="roundRect">
            <a:avLst>
              <a:gd name="adj" fmla="val 50000"/>
            </a:avLst>
          </a:prstGeom>
          <a:solidFill>
            <a:srgbClr val="EF47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TextBox 6">
            <a:extLst>
              <a:ext uri="{FF2B5EF4-FFF2-40B4-BE49-F238E27FC236}">
                <a16:creationId xmlns:a16="http://schemas.microsoft.com/office/drawing/2014/main" id="{4D199F08-9221-48AF-93ED-FE1E2EFEA5AD}"/>
              </a:ext>
            </a:extLst>
          </p:cNvPr>
          <p:cNvSpPr txBox="1"/>
          <p:nvPr/>
        </p:nvSpPr>
        <p:spPr>
          <a:xfrm>
            <a:off x="9698538" y="1320919"/>
            <a:ext cx="1172308" cy="420564"/>
          </a:xfrm>
          <a:prstGeom prst="rect">
            <a:avLst/>
          </a:prstGeom>
          <a:noFill/>
        </p:spPr>
        <p:txBody>
          <a:bodyPr wrap="square" rtlCol="0">
            <a:spAutoFit/>
          </a:bodyPr>
          <a:lstStyle/>
          <a:p>
            <a:r>
              <a:rPr lang="en-US" sz="2133" dirty="0" err="1">
                <a:solidFill>
                  <a:schemeClr val="bg1"/>
                </a:solidFill>
                <a:latin typeface="Aachen" panose="02020500000000000000" pitchFamily="18" charset="0"/>
                <a:ea typeface="Aachen" panose="02020500000000000000" pitchFamily="18" charset="0"/>
                <a:cs typeface="Aachen" panose="02020500000000000000" pitchFamily="18" charset="0"/>
              </a:rPr>
              <a:t>Dạ</a:t>
            </a:r>
            <a:r>
              <a:rPr lang="en-US" sz="2133" dirty="0">
                <a:solidFill>
                  <a:schemeClr val="bg1"/>
                </a:solidFill>
                <a:latin typeface="Aachen" panose="02020500000000000000" pitchFamily="18" charset="0"/>
                <a:ea typeface="Aachen" panose="02020500000000000000" pitchFamily="18" charset="0"/>
                <a:cs typeface="Aachen" panose="02020500000000000000" pitchFamily="18" charset="0"/>
              </a:rPr>
              <a:t> </a:t>
            </a:r>
            <a:r>
              <a:rPr lang="en-US" sz="2133" dirty="0" err="1">
                <a:solidFill>
                  <a:schemeClr val="bg1"/>
                </a:solidFill>
                <a:latin typeface="Aachen" panose="02020500000000000000" pitchFamily="18" charset="0"/>
                <a:ea typeface="Aachen" panose="02020500000000000000" pitchFamily="18" charset="0"/>
                <a:cs typeface="Aachen" panose="02020500000000000000" pitchFamily="18" charset="0"/>
              </a:rPr>
              <a:t>dày</a:t>
            </a:r>
            <a:endParaRPr lang="en-US" sz="2133" dirty="0">
              <a:solidFill>
                <a:schemeClr val="bg1"/>
              </a:solidFill>
              <a:latin typeface="Aachen" panose="02020500000000000000" pitchFamily="18" charset="0"/>
              <a:ea typeface="Aachen" panose="02020500000000000000" pitchFamily="18" charset="0"/>
              <a:cs typeface="Aachen" panose="02020500000000000000" pitchFamily="18" charset="0"/>
            </a:endParaRPr>
          </a:p>
        </p:txBody>
      </p:sp>
      <p:sp>
        <p:nvSpPr>
          <p:cNvPr id="8" name="Rectangle: Rounded Corners 7">
            <a:extLst>
              <a:ext uri="{FF2B5EF4-FFF2-40B4-BE49-F238E27FC236}">
                <a16:creationId xmlns:a16="http://schemas.microsoft.com/office/drawing/2014/main" id="{3356D84D-CB79-41B2-BB90-881EC08F6532}"/>
              </a:ext>
            </a:extLst>
          </p:cNvPr>
          <p:cNvSpPr/>
          <p:nvPr/>
        </p:nvSpPr>
        <p:spPr>
          <a:xfrm>
            <a:off x="9573492" y="2647529"/>
            <a:ext cx="1328615" cy="609600"/>
          </a:xfrm>
          <a:prstGeom prst="roundRect">
            <a:avLst>
              <a:gd name="adj" fmla="val 50000"/>
            </a:avLst>
          </a:prstGeom>
          <a:solidFill>
            <a:srgbClr val="EF47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TextBox 8">
            <a:extLst>
              <a:ext uri="{FF2B5EF4-FFF2-40B4-BE49-F238E27FC236}">
                <a16:creationId xmlns:a16="http://schemas.microsoft.com/office/drawing/2014/main" id="{6850F0D5-82FC-459D-9E8D-0D9153352E58}"/>
              </a:ext>
            </a:extLst>
          </p:cNvPr>
          <p:cNvSpPr txBox="1"/>
          <p:nvPr/>
        </p:nvSpPr>
        <p:spPr>
          <a:xfrm>
            <a:off x="9698538" y="2726627"/>
            <a:ext cx="1172308" cy="420564"/>
          </a:xfrm>
          <a:prstGeom prst="rect">
            <a:avLst/>
          </a:prstGeom>
          <a:noFill/>
        </p:spPr>
        <p:txBody>
          <a:bodyPr wrap="square" rtlCol="0">
            <a:spAutoFit/>
          </a:bodyPr>
          <a:lstStyle/>
          <a:p>
            <a:r>
              <a:rPr lang="en-US" sz="2133">
                <a:solidFill>
                  <a:schemeClr val="bg1"/>
                </a:solidFill>
                <a:latin typeface="Aachen" panose="02020500000000000000" pitchFamily="18" charset="0"/>
                <a:ea typeface="Aachen" panose="02020500000000000000" pitchFamily="18" charset="0"/>
                <a:cs typeface="Aachen" panose="02020500000000000000" pitchFamily="18" charset="0"/>
              </a:rPr>
              <a:t>Lá lách</a:t>
            </a:r>
          </a:p>
        </p:txBody>
      </p:sp>
      <p:sp>
        <p:nvSpPr>
          <p:cNvPr id="10" name="Rectangle: Rounded Corners 9">
            <a:extLst>
              <a:ext uri="{FF2B5EF4-FFF2-40B4-BE49-F238E27FC236}">
                <a16:creationId xmlns:a16="http://schemas.microsoft.com/office/drawing/2014/main" id="{B3C5256F-CC24-4E8C-9010-5C72EBEEDBD3}"/>
              </a:ext>
            </a:extLst>
          </p:cNvPr>
          <p:cNvSpPr/>
          <p:nvPr/>
        </p:nvSpPr>
        <p:spPr>
          <a:xfrm>
            <a:off x="9542231" y="3388038"/>
            <a:ext cx="1328615" cy="609600"/>
          </a:xfrm>
          <a:prstGeom prst="roundRect">
            <a:avLst>
              <a:gd name="adj" fmla="val 50000"/>
            </a:avLst>
          </a:prstGeom>
          <a:solidFill>
            <a:srgbClr val="EF47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TextBox 10">
            <a:extLst>
              <a:ext uri="{FF2B5EF4-FFF2-40B4-BE49-F238E27FC236}">
                <a16:creationId xmlns:a16="http://schemas.microsoft.com/office/drawing/2014/main" id="{13ED8F9B-5B43-4187-9B07-2C81150F8913}"/>
              </a:ext>
            </a:extLst>
          </p:cNvPr>
          <p:cNvSpPr txBox="1"/>
          <p:nvPr/>
        </p:nvSpPr>
        <p:spPr>
          <a:xfrm>
            <a:off x="9620383" y="3487653"/>
            <a:ext cx="1328615" cy="379656"/>
          </a:xfrm>
          <a:prstGeom prst="rect">
            <a:avLst/>
          </a:prstGeom>
          <a:noFill/>
        </p:spPr>
        <p:txBody>
          <a:bodyPr wrap="square" rtlCol="0">
            <a:spAutoFit/>
          </a:bodyPr>
          <a:lstStyle/>
          <a:p>
            <a:r>
              <a:rPr lang="en-US" sz="1867">
                <a:solidFill>
                  <a:schemeClr val="bg1"/>
                </a:solidFill>
                <a:latin typeface="Aachen" panose="02020500000000000000" pitchFamily="18" charset="0"/>
                <a:ea typeface="Aachen" panose="02020500000000000000" pitchFamily="18" charset="0"/>
                <a:cs typeface="Aachen" panose="02020500000000000000" pitchFamily="18" charset="0"/>
              </a:rPr>
              <a:t>Ruột non</a:t>
            </a:r>
          </a:p>
        </p:txBody>
      </p:sp>
      <p:sp>
        <p:nvSpPr>
          <p:cNvPr id="13" name="Rectangle: Rounded Corners 12">
            <a:extLst>
              <a:ext uri="{FF2B5EF4-FFF2-40B4-BE49-F238E27FC236}">
                <a16:creationId xmlns:a16="http://schemas.microsoft.com/office/drawing/2014/main" id="{30BC5293-3CC1-4E3B-A99F-2650C664773C}"/>
              </a:ext>
            </a:extLst>
          </p:cNvPr>
          <p:cNvSpPr/>
          <p:nvPr/>
        </p:nvSpPr>
        <p:spPr>
          <a:xfrm>
            <a:off x="9229615" y="4169641"/>
            <a:ext cx="1469292" cy="609600"/>
          </a:xfrm>
          <a:prstGeom prst="roundRect">
            <a:avLst>
              <a:gd name="adj" fmla="val 50000"/>
            </a:avLst>
          </a:prstGeom>
          <a:solidFill>
            <a:srgbClr val="EF47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TextBox 13">
            <a:extLst>
              <a:ext uri="{FF2B5EF4-FFF2-40B4-BE49-F238E27FC236}">
                <a16:creationId xmlns:a16="http://schemas.microsoft.com/office/drawing/2014/main" id="{1BC11728-3F31-42B9-A87C-96F70A29D2D9}"/>
              </a:ext>
            </a:extLst>
          </p:cNvPr>
          <p:cNvSpPr txBox="1"/>
          <p:nvPr/>
        </p:nvSpPr>
        <p:spPr>
          <a:xfrm>
            <a:off x="9274021" y="4336558"/>
            <a:ext cx="1594340" cy="318100"/>
          </a:xfrm>
          <a:prstGeom prst="rect">
            <a:avLst/>
          </a:prstGeom>
          <a:noFill/>
        </p:spPr>
        <p:txBody>
          <a:bodyPr wrap="square" rtlCol="0">
            <a:spAutoFit/>
          </a:bodyPr>
          <a:lstStyle/>
          <a:p>
            <a:r>
              <a:rPr lang="en-US" sz="1467" dirty="0" err="1">
                <a:solidFill>
                  <a:schemeClr val="bg1"/>
                </a:solidFill>
                <a:latin typeface="Aachen" panose="02020500000000000000" pitchFamily="18" charset="0"/>
                <a:ea typeface="Aachen" panose="02020500000000000000" pitchFamily="18" charset="0"/>
                <a:cs typeface="Aachen" panose="02020500000000000000" pitchFamily="18" charset="0"/>
              </a:rPr>
              <a:t>Cơ</a:t>
            </a:r>
            <a:r>
              <a:rPr lang="en-US" sz="1467" dirty="0">
                <a:solidFill>
                  <a:schemeClr val="bg1"/>
                </a:solidFill>
                <a:latin typeface="Aachen" panose="02020500000000000000" pitchFamily="18" charset="0"/>
                <a:ea typeface="Aachen" panose="02020500000000000000" pitchFamily="18" charset="0"/>
                <a:cs typeface="Aachen" panose="02020500000000000000" pitchFamily="18" charset="0"/>
              </a:rPr>
              <a:t> </a:t>
            </a:r>
            <a:r>
              <a:rPr lang="en-US" sz="1467" dirty="0" err="1">
                <a:solidFill>
                  <a:schemeClr val="bg1"/>
                </a:solidFill>
                <a:latin typeface="Aachen" panose="02020500000000000000" pitchFamily="18" charset="0"/>
                <a:ea typeface="Aachen" panose="02020500000000000000" pitchFamily="18" charset="0"/>
                <a:cs typeface="Aachen" panose="02020500000000000000" pitchFamily="18" charset="0"/>
              </a:rPr>
              <a:t>quan</a:t>
            </a:r>
            <a:r>
              <a:rPr lang="en-US" sz="1467" dirty="0">
                <a:solidFill>
                  <a:schemeClr val="bg1"/>
                </a:solidFill>
                <a:latin typeface="Aachen" panose="02020500000000000000" pitchFamily="18" charset="0"/>
                <a:ea typeface="Aachen" panose="02020500000000000000" pitchFamily="18" charset="0"/>
                <a:cs typeface="Aachen" panose="02020500000000000000" pitchFamily="18" charset="0"/>
              </a:rPr>
              <a:t> </a:t>
            </a:r>
            <a:r>
              <a:rPr lang="en-US" sz="1467" dirty="0" err="1">
                <a:solidFill>
                  <a:schemeClr val="bg1"/>
                </a:solidFill>
                <a:latin typeface="Aachen" panose="02020500000000000000" pitchFamily="18" charset="0"/>
                <a:ea typeface="Aachen" panose="02020500000000000000" pitchFamily="18" charset="0"/>
                <a:cs typeface="Aachen" panose="02020500000000000000" pitchFamily="18" charset="0"/>
              </a:rPr>
              <a:t>sinh</a:t>
            </a:r>
            <a:r>
              <a:rPr lang="en-US" sz="1467" dirty="0">
                <a:solidFill>
                  <a:schemeClr val="bg1"/>
                </a:solidFill>
                <a:latin typeface="Aachen" panose="02020500000000000000" pitchFamily="18" charset="0"/>
                <a:ea typeface="Aachen" panose="02020500000000000000" pitchFamily="18" charset="0"/>
                <a:cs typeface="Aachen" panose="02020500000000000000" pitchFamily="18" charset="0"/>
              </a:rPr>
              <a:t> </a:t>
            </a:r>
            <a:r>
              <a:rPr lang="en-US" sz="1467" dirty="0" err="1">
                <a:solidFill>
                  <a:schemeClr val="bg1"/>
                </a:solidFill>
                <a:latin typeface="Aachen" panose="02020500000000000000" pitchFamily="18" charset="0"/>
                <a:ea typeface="Aachen" panose="02020500000000000000" pitchFamily="18" charset="0"/>
                <a:cs typeface="Aachen" panose="02020500000000000000" pitchFamily="18" charset="0"/>
              </a:rPr>
              <a:t>sản</a:t>
            </a:r>
            <a:endParaRPr lang="en-US" sz="1467" dirty="0">
              <a:solidFill>
                <a:schemeClr val="bg1"/>
              </a:solidFill>
              <a:latin typeface="Aachen" panose="02020500000000000000" pitchFamily="18" charset="0"/>
              <a:ea typeface="Aachen" panose="02020500000000000000" pitchFamily="18" charset="0"/>
              <a:cs typeface="Aachen" panose="02020500000000000000" pitchFamily="18" charset="0"/>
            </a:endParaRPr>
          </a:p>
        </p:txBody>
      </p:sp>
      <p:sp>
        <p:nvSpPr>
          <p:cNvPr id="16" name="Rectangle: Rounded Corners 15">
            <a:extLst>
              <a:ext uri="{FF2B5EF4-FFF2-40B4-BE49-F238E27FC236}">
                <a16:creationId xmlns:a16="http://schemas.microsoft.com/office/drawing/2014/main" id="{3306B4C3-25F3-486C-A3A3-E4ADD6E5BD5F}"/>
              </a:ext>
            </a:extLst>
          </p:cNvPr>
          <p:cNvSpPr/>
          <p:nvPr/>
        </p:nvSpPr>
        <p:spPr>
          <a:xfrm>
            <a:off x="5548924" y="1718488"/>
            <a:ext cx="1328615" cy="609600"/>
          </a:xfrm>
          <a:prstGeom prst="roundRect">
            <a:avLst>
              <a:gd name="adj" fmla="val 50000"/>
            </a:avLst>
          </a:prstGeom>
          <a:solidFill>
            <a:srgbClr val="EF47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 name="TextBox 16">
            <a:extLst>
              <a:ext uri="{FF2B5EF4-FFF2-40B4-BE49-F238E27FC236}">
                <a16:creationId xmlns:a16="http://schemas.microsoft.com/office/drawing/2014/main" id="{9FA726A2-2E50-4110-AD3E-BB74EDAD9CD1}"/>
              </a:ext>
            </a:extLst>
          </p:cNvPr>
          <p:cNvSpPr txBox="1"/>
          <p:nvPr/>
        </p:nvSpPr>
        <p:spPr>
          <a:xfrm>
            <a:off x="5736489" y="1798428"/>
            <a:ext cx="1172308" cy="379656"/>
          </a:xfrm>
          <a:prstGeom prst="rect">
            <a:avLst/>
          </a:prstGeom>
          <a:noFill/>
        </p:spPr>
        <p:txBody>
          <a:bodyPr wrap="square" rtlCol="0">
            <a:spAutoFit/>
          </a:bodyPr>
          <a:lstStyle/>
          <a:p>
            <a:r>
              <a:rPr lang="en-US" sz="1867" dirty="0" err="1">
                <a:solidFill>
                  <a:schemeClr val="bg1"/>
                </a:solidFill>
                <a:latin typeface="Aachen" panose="02020500000000000000" pitchFamily="18" charset="0"/>
                <a:ea typeface="Aachen" panose="02020500000000000000" pitchFamily="18" charset="0"/>
                <a:cs typeface="Aachen" panose="02020500000000000000" pitchFamily="18" charset="0"/>
              </a:rPr>
              <a:t>Túi</a:t>
            </a:r>
            <a:r>
              <a:rPr lang="en-US" sz="1867" dirty="0">
                <a:solidFill>
                  <a:schemeClr val="bg1"/>
                </a:solidFill>
                <a:latin typeface="Aachen" panose="02020500000000000000" pitchFamily="18" charset="0"/>
                <a:ea typeface="Aachen" panose="02020500000000000000" pitchFamily="18" charset="0"/>
                <a:cs typeface="Aachen" panose="02020500000000000000" pitchFamily="18" charset="0"/>
              </a:rPr>
              <a:t> </a:t>
            </a:r>
            <a:r>
              <a:rPr lang="en-US" sz="1867" dirty="0" err="1">
                <a:solidFill>
                  <a:schemeClr val="bg1"/>
                </a:solidFill>
                <a:latin typeface="Aachen" panose="02020500000000000000" pitchFamily="18" charset="0"/>
                <a:ea typeface="Aachen" panose="02020500000000000000" pitchFamily="18" charset="0"/>
                <a:cs typeface="Aachen" panose="02020500000000000000" pitchFamily="18" charset="0"/>
              </a:rPr>
              <a:t>mật</a:t>
            </a:r>
            <a:endParaRPr lang="en-US" sz="1867" dirty="0">
              <a:solidFill>
                <a:schemeClr val="bg1"/>
              </a:solidFill>
              <a:latin typeface="Aachen" panose="02020500000000000000" pitchFamily="18" charset="0"/>
              <a:ea typeface="Aachen" panose="02020500000000000000" pitchFamily="18" charset="0"/>
              <a:cs typeface="Aachen" panose="02020500000000000000" pitchFamily="18" charset="0"/>
            </a:endParaRPr>
          </a:p>
        </p:txBody>
      </p:sp>
      <p:sp>
        <p:nvSpPr>
          <p:cNvPr id="20" name="Rectangle: Rounded Corners 19">
            <a:extLst>
              <a:ext uri="{FF2B5EF4-FFF2-40B4-BE49-F238E27FC236}">
                <a16:creationId xmlns:a16="http://schemas.microsoft.com/office/drawing/2014/main" id="{1E802DF5-A8CE-4532-8C7C-DF07800757A5}"/>
              </a:ext>
            </a:extLst>
          </p:cNvPr>
          <p:cNvSpPr/>
          <p:nvPr/>
        </p:nvSpPr>
        <p:spPr>
          <a:xfrm>
            <a:off x="5611444" y="2867141"/>
            <a:ext cx="1328615" cy="609600"/>
          </a:xfrm>
          <a:prstGeom prst="roundRect">
            <a:avLst>
              <a:gd name="adj" fmla="val 50000"/>
            </a:avLst>
          </a:prstGeom>
          <a:solidFill>
            <a:srgbClr val="EF47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 name="TextBox 20">
            <a:extLst>
              <a:ext uri="{FF2B5EF4-FFF2-40B4-BE49-F238E27FC236}">
                <a16:creationId xmlns:a16="http://schemas.microsoft.com/office/drawing/2014/main" id="{7B51D68F-E9BE-423F-BA19-24C37BD8595C}"/>
              </a:ext>
            </a:extLst>
          </p:cNvPr>
          <p:cNvSpPr txBox="1"/>
          <p:nvPr/>
        </p:nvSpPr>
        <p:spPr>
          <a:xfrm>
            <a:off x="5736489" y="2946238"/>
            <a:ext cx="1172308" cy="420564"/>
          </a:xfrm>
          <a:prstGeom prst="rect">
            <a:avLst/>
          </a:prstGeom>
          <a:noFill/>
        </p:spPr>
        <p:txBody>
          <a:bodyPr wrap="square" rtlCol="0">
            <a:spAutoFit/>
          </a:bodyPr>
          <a:lstStyle/>
          <a:p>
            <a:r>
              <a:rPr lang="en-US" sz="2133">
                <a:solidFill>
                  <a:schemeClr val="bg1"/>
                </a:solidFill>
                <a:latin typeface="Aachen" panose="02020500000000000000" pitchFamily="18" charset="0"/>
                <a:ea typeface="Aachen" panose="02020500000000000000" pitchFamily="18" charset="0"/>
                <a:cs typeface="Aachen" panose="02020500000000000000" pitchFamily="18" charset="0"/>
              </a:rPr>
              <a:t>Gan</a:t>
            </a:r>
          </a:p>
        </p:txBody>
      </p:sp>
      <p:sp>
        <p:nvSpPr>
          <p:cNvPr id="22" name="Rectangle: Rounded Corners 21">
            <a:extLst>
              <a:ext uri="{FF2B5EF4-FFF2-40B4-BE49-F238E27FC236}">
                <a16:creationId xmlns:a16="http://schemas.microsoft.com/office/drawing/2014/main" id="{5CF87069-4652-43E1-A729-4EB5AB38CBB4}"/>
              </a:ext>
            </a:extLst>
          </p:cNvPr>
          <p:cNvSpPr/>
          <p:nvPr/>
        </p:nvSpPr>
        <p:spPr>
          <a:xfrm>
            <a:off x="5642705" y="3683853"/>
            <a:ext cx="1328615" cy="609600"/>
          </a:xfrm>
          <a:prstGeom prst="roundRect">
            <a:avLst>
              <a:gd name="adj" fmla="val 50000"/>
            </a:avLst>
          </a:prstGeom>
          <a:solidFill>
            <a:srgbClr val="EF47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3" name="TextBox 22">
            <a:extLst>
              <a:ext uri="{FF2B5EF4-FFF2-40B4-BE49-F238E27FC236}">
                <a16:creationId xmlns:a16="http://schemas.microsoft.com/office/drawing/2014/main" id="{95DDFCA0-3EC8-4434-B65B-B153D5CDB2BB}"/>
              </a:ext>
            </a:extLst>
          </p:cNvPr>
          <p:cNvSpPr txBox="1"/>
          <p:nvPr/>
        </p:nvSpPr>
        <p:spPr>
          <a:xfrm>
            <a:off x="5767750" y="3762951"/>
            <a:ext cx="1469292" cy="420564"/>
          </a:xfrm>
          <a:prstGeom prst="rect">
            <a:avLst/>
          </a:prstGeom>
          <a:noFill/>
        </p:spPr>
        <p:txBody>
          <a:bodyPr wrap="square" rtlCol="0">
            <a:spAutoFit/>
          </a:bodyPr>
          <a:lstStyle/>
          <a:p>
            <a:r>
              <a:rPr lang="en-US" sz="2133">
                <a:solidFill>
                  <a:schemeClr val="bg1"/>
                </a:solidFill>
                <a:latin typeface="Aachen" panose="02020500000000000000" pitchFamily="18" charset="0"/>
                <a:ea typeface="Aachen" panose="02020500000000000000" pitchFamily="18" charset="0"/>
                <a:cs typeface="Aachen" panose="02020500000000000000" pitchFamily="18" charset="0"/>
              </a:rPr>
              <a:t>Ruột già</a:t>
            </a:r>
          </a:p>
        </p:txBody>
      </p:sp>
      <p:sp>
        <p:nvSpPr>
          <p:cNvPr id="24" name="Rectangle: Rounded Corners 23">
            <a:extLst>
              <a:ext uri="{FF2B5EF4-FFF2-40B4-BE49-F238E27FC236}">
                <a16:creationId xmlns:a16="http://schemas.microsoft.com/office/drawing/2014/main" id="{5A370EE8-CABA-48A6-8201-E8C0E1002A3A}"/>
              </a:ext>
            </a:extLst>
          </p:cNvPr>
          <p:cNvSpPr/>
          <p:nvPr/>
        </p:nvSpPr>
        <p:spPr>
          <a:xfrm>
            <a:off x="5736491" y="4432646"/>
            <a:ext cx="1328615" cy="609600"/>
          </a:xfrm>
          <a:prstGeom prst="roundRect">
            <a:avLst>
              <a:gd name="adj" fmla="val 50000"/>
            </a:avLst>
          </a:prstGeom>
          <a:solidFill>
            <a:srgbClr val="EF47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5" name="TextBox 24">
            <a:extLst>
              <a:ext uri="{FF2B5EF4-FFF2-40B4-BE49-F238E27FC236}">
                <a16:creationId xmlns:a16="http://schemas.microsoft.com/office/drawing/2014/main" id="{969E9E7F-5055-4C24-8743-55AB5B193C4E}"/>
              </a:ext>
            </a:extLst>
          </p:cNvPr>
          <p:cNvSpPr txBox="1"/>
          <p:nvPr/>
        </p:nvSpPr>
        <p:spPr>
          <a:xfrm>
            <a:off x="5736489" y="4449577"/>
            <a:ext cx="1375509" cy="420564"/>
          </a:xfrm>
          <a:prstGeom prst="rect">
            <a:avLst/>
          </a:prstGeom>
          <a:noFill/>
        </p:spPr>
        <p:txBody>
          <a:bodyPr wrap="square" rtlCol="0">
            <a:spAutoFit/>
          </a:bodyPr>
          <a:lstStyle/>
          <a:p>
            <a:r>
              <a:rPr lang="en-US" sz="2133" dirty="0" err="1">
                <a:solidFill>
                  <a:schemeClr val="bg1"/>
                </a:solidFill>
                <a:latin typeface="Aachen" panose="02020500000000000000" pitchFamily="18" charset="0"/>
                <a:ea typeface="Aachen" panose="02020500000000000000" pitchFamily="18" charset="0"/>
                <a:cs typeface="Aachen" panose="02020500000000000000" pitchFamily="18" charset="0"/>
              </a:rPr>
              <a:t>Bóng</a:t>
            </a:r>
            <a:r>
              <a:rPr lang="en-US" sz="2133" dirty="0">
                <a:solidFill>
                  <a:schemeClr val="bg1"/>
                </a:solidFill>
                <a:latin typeface="Aachen" panose="02020500000000000000" pitchFamily="18" charset="0"/>
                <a:ea typeface="Aachen" panose="02020500000000000000" pitchFamily="18" charset="0"/>
                <a:cs typeface="Aachen" panose="02020500000000000000" pitchFamily="18" charset="0"/>
              </a:rPr>
              <a:t> </a:t>
            </a:r>
            <a:r>
              <a:rPr lang="en-US" sz="2133" dirty="0" err="1">
                <a:solidFill>
                  <a:schemeClr val="bg1"/>
                </a:solidFill>
                <a:latin typeface="Aachen" panose="02020500000000000000" pitchFamily="18" charset="0"/>
                <a:ea typeface="Aachen" panose="02020500000000000000" pitchFamily="18" charset="0"/>
                <a:cs typeface="Aachen" panose="02020500000000000000" pitchFamily="18" charset="0"/>
              </a:rPr>
              <a:t>đái</a:t>
            </a:r>
            <a:endParaRPr lang="en-US" sz="2133" dirty="0">
              <a:solidFill>
                <a:schemeClr val="bg1"/>
              </a:solidFill>
              <a:latin typeface="Aachen" panose="02020500000000000000" pitchFamily="18" charset="0"/>
              <a:ea typeface="Aachen" panose="02020500000000000000" pitchFamily="18" charset="0"/>
              <a:cs typeface="Aachen" panose="02020500000000000000" pitchFamily="18" charset="0"/>
            </a:endParaRPr>
          </a:p>
        </p:txBody>
      </p:sp>
      <p:sp>
        <p:nvSpPr>
          <p:cNvPr id="29" name="TextBox 28"/>
          <p:cNvSpPr txBox="1"/>
          <p:nvPr/>
        </p:nvSpPr>
        <p:spPr>
          <a:xfrm>
            <a:off x="443344" y="550523"/>
            <a:ext cx="4880352" cy="138499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wrap="square" rtlCol="0">
            <a:spAutoFit/>
          </a:bodyPr>
          <a:lstStyle/>
          <a:p>
            <a:pPr marL="571500" indent="-571500">
              <a:buAutoNum type="romanUcPeriod"/>
            </a:pPr>
            <a:r>
              <a:rPr lang="en-US" sz="2800" b="1" dirty="0" err="1">
                <a:latin typeface="Times New Roman" panose="02020603050405020304" pitchFamily="18" charset="0"/>
                <a:cs typeface="Times New Roman" panose="02020603050405020304" pitchFamily="18" charset="0"/>
              </a:rPr>
              <a:t>Khái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quát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người</a:t>
            </a:r>
            <a:endParaRPr lang="en-US" sz="2800" b="1" dirty="0">
              <a:latin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ea typeface="Times New Roman" panose="02020603050405020304" pitchFamily="18" charset="0"/>
              </a:rPr>
              <a:t>II. </a:t>
            </a:r>
            <a:r>
              <a:rPr lang="en-US" sz="2800" b="1" dirty="0" err="1">
                <a:latin typeface="Times New Roman" panose="02020603050405020304" pitchFamily="18" charset="0"/>
                <a:ea typeface="Times New Roman" panose="02020603050405020304" pitchFamily="18" charset="0"/>
              </a:rPr>
              <a:t>Vai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trò</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của</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các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cơ</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quan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và</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hệ</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cơ</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quan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trong</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cơ</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thể</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người</a:t>
            </a:r>
            <a:endParaRPr lang="en-US" sz="2800" dirty="0">
              <a:latin typeface="Times New Roman" panose="02020603050405020304" pitchFamily="18" charset="0"/>
              <a:ea typeface="Times New Roman" panose="02020603050405020304" pitchFamily="18" charset="0"/>
            </a:endParaRPr>
          </a:p>
        </p:txBody>
      </p:sp>
      <p:sp>
        <p:nvSpPr>
          <p:cNvPr id="27" name="Title 1"/>
          <p:cNvSpPr txBox="1">
            <a:spLocks/>
          </p:cNvSpPr>
          <p:nvPr/>
        </p:nvSpPr>
        <p:spPr>
          <a:xfrm>
            <a:off x="-27709" y="0"/>
            <a:ext cx="12219709" cy="535370"/>
          </a:xfrm>
          <a:prstGeom prst="rect">
            <a:avLst/>
          </a:prstGeom>
          <a:gradFill flip="none" rotWithShape="1">
            <a:gsLst>
              <a:gs pos="0">
                <a:srgbClr val="00B050"/>
              </a:gs>
              <a:gs pos="55000">
                <a:schemeClr val="accent2">
                  <a:lumMod val="75000"/>
                </a:schemeClr>
              </a:gs>
              <a:gs pos="100000">
                <a:srgbClr val="92D050"/>
              </a:gs>
            </a:gsLst>
            <a:path path="circle">
              <a:fillToRect l="50000" t="50000" r="50000" b="50000"/>
            </a:path>
            <a:tileRect/>
          </a:gradFill>
          <a:effectLst/>
        </p:spPr>
        <p:txBody>
          <a:bodyPr vert="horz" lIns="91440" tIns="45720" rIns="91440" bIns="45720" rtlCol="0" anchor="ctr">
            <a:normAutofit fontScale="85000" lnSpcReduction="200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a:solidFill>
                  <a:schemeClr val="bg1"/>
                </a:solidFill>
              </a:rPr>
              <a:t>LUYỆN TẬP</a:t>
            </a:r>
            <a:endParaRPr lang="en-US" sz="4000" b="1" dirty="0">
              <a:solidFill>
                <a:schemeClr val="bg1"/>
              </a:solidFill>
            </a:endParaRPr>
          </a:p>
        </p:txBody>
      </p:sp>
    </p:spTree>
    <p:extLst>
      <p:ext uri="{BB962C8B-B14F-4D97-AF65-F5344CB8AC3E}">
        <p14:creationId xmlns:p14="http://schemas.microsoft.com/office/powerpoint/2010/main" val="32149798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down)">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down)">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down)">
                                      <p:cBhvr>
                                        <p:cTn id="4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4" grpId="0"/>
      <p:bldP spid="17" grpId="0"/>
      <p:bldP spid="21" grpId="0"/>
      <p:bldP spid="23" grpId="0"/>
      <p:bldP spid="2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5721926" y="784752"/>
            <a:ext cx="5694219" cy="5380521"/>
          </a:xfrm>
          <a:prstGeom prst="rect">
            <a:avLst/>
          </a:prstGeom>
        </p:spPr>
      </p:pic>
      <p:sp>
        <p:nvSpPr>
          <p:cNvPr id="5" name="TextBox 4"/>
          <p:cNvSpPr txBox="1"/>
          <p:nvPr/>
        </p:nvSpPr>
        <p:spPr>
          <a:xfrm>
            <a:off x="800098" y="2997958"/>
            <a:ext cx="4741719" cy="954107"/>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wrap="square" rtlCol="0">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THẢO LUẬN NHÓM</a:t>
            </a:r>
          </a:p>
          <a:p>
            <a:pPr algn="ctr"/>
            <a:r>
              <a:rPr lang="en-US" sz="2800" b="1" dirty="0" err="1">
                <a:latin typeface="Times New Roman" panose="02020603050405020304" pitchFamily="18" charset="0"/>
                <a:cs typeface="Times New Roman" panose="02020603050405020304" pitchFamily="18" charset="0"/>
              </a:rPr>
              <a:t>Hoàn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thành</a:t>
            </a:r>
            <a:r>
              <a:rPr lang="en-US" sz="2800" b="1" dirty="0">
                <a:latin typeface="Times New Roman" panose="02020603050405020304" pitchFamily="18" charset="0"/>
                <a:cs typeface="Times New Roman" panose="02020603050405020304" pitchFamily="18" charset="0"/>
              </a:rPr>
              <a:t> PHT 3</a:t>
            </a:r>
          </a:p>
        </p:txBody>
      </p:sp>
      <p:sp>
        <p:nvSpPr>
          <p:cNvPr id="2" name="Title 1"/>
          <p:cNvSpPr>
            <a:spLocks noGrp="1"/>
          </p:cNvSpPr>
          <p:nvPr>
            <p:ph type="title"/>
          </p:nvPr>
        </p:nvSpPr>
        <p:spPr/>
        <p:txBody>
          <a:bodyPr/>
          <a:lstStyle/>
          <a:p>
            <a:endParaRPr lang="en-US"/>
          </a:p>
        </p:txBody>
      </p:sp>
      <p:sp>
        <p:nvSpPr>
          <p:cNvPr id="6" name="Title 1"/>
          <p:cNvSpPr txBox="1">
            <a:spLocks/>
          </p:cNvSpPr>
          <p:nvPr/>
        </p:nvSpPr>
        <p:spPr>
          <a:xfrm>
            <a:off x="0" y="0"/>
            <a:ext cx="12192000" cy="535370"/>
          </a:xfrm>
          <a:prstGeom prst="rect">
            <a:avLst/>
          </a:prstGeom>
          <a:gradFill flip="none" rotWithShape="1">
            <a:gsLst>
              <a:gs pos="0">
                <a:srgbClr val="00B050"/>
              </a:gs>
              <a:gs pos="55000">
                <a:schemeClr val="accent2">
                  <a:lumMod val="75000"/>
                </a:schemeClr>
              </a:gs>
              <a:gs pos="100000">
                <a:srgbClr val="92D050"/>
              </a:gs>
            </a:gsLst>
            <a:path path="circle">
              <a:fillToRect l="50000" t="50000" r="50000" b="50000"/>
            </a:path>
            <a:tileRect/>
          </a:gradFill>
          <a:effectLst/>
        </p:spPr>
        <p:txBody>
          <a:bodyPr vert="horz" lIns="91440" tIns="45720" rIns="91440" bIns="45720" rtlCol="0" anchor="ctr">
            <a:normAutofit fontScale="85000" lnSpcReduction="200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dirty="0">
                <a:solidFill>
                  <a:schemeClr val="bg1"/>
                </a:solidFill>
              </a:rPr>
              <a:t>LUYỆN TẬP</a:t>
            </a:r>
          </a:p>
        </p:txBody>
      </p:sp>
    </p:spTree>
    <p:extLst>
      <p:ext uri="{BB962C8B-B14F-4D97-AF65-F5344CB8AC3E}">
        <p14:creationId xmlns:p14="http://schemas.microsoft.com/office/powerpoint/2010/main" val="41675456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527964" y="0"/>
            <a:ext cx="6664036" cy="6858000"/>
          </a:xfrm>
          <a:prstGeom prst="rect">
            <a:avLst/>
          </a:prstGeom>
        </p:spPr>
      </p:pic>
      <p:sp>
        <p:nvSpPr>
          <p:cNvPr id="5" name="Rectangle 4"/>
          <p:cNvSpPr/>
          <p:nvPr/>
        </p:nvSpPr>
        <p:spPr>
          <a:xfrm>
            <a:off x="110837" y="135791"/>
            <a:ext cx="5278582" cy="658641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wrap="square">
            <a:spAutoFit/>
          </a:bodyPr>
          <a:lstStyle/>
          <a:p>
            <a:pPr algn="just">
              <a:spcBef>
                <a:spcPts val="600"/>
              </a:spcBef>
              <a:spcAft>
                <a:spcPts val="0"/>
              </a:spcAft>
            </a:pPr>
            <a:r>
              <a:rPr lang="en-US" sz="2800" b="1" dirty="0">
                <a:solidFill>
                  <a:srgbClr val="C00000"/>
                </a:solidFill>
                <a:latin typeface="Times New Roman" panose="02020603050405020304" pitchFamily="18" charset="0"/>
                <a:ea typeface="Times New Roman" panose="02020603050405020304" pitchFamily="18" charset="0"/>
              </a:rPr>
              <a:t>1. </a:t>
            </a:r>
            <a:r>
              <a:rPr lang="en-US" sz="2800" b="1" dirty="0" err="1">
                <a:solidFill>
                  <a:srgbClr val="C00000"/>
                </a:solidFill>
                <a:latin typeface="Times New Roman" panose="02020603050405020304" pitchFamily="18" charset="0"/>
                <a:ea typeface="Times New Roman" panose="02020603050405020304" pitchFamily="18" charset="0"/>
              </a:rPr>
              <a:t>Vì</a:t>
            </a:r>
            <a:r>
              <a:rPr lang="en-US" sz="2800" b="1" dirty="0">
                <a:solidFill>
                  <a:srgbClr val="C00000"/>
                </a:solidFill>
                <a:latin typeface="Times New Roman" panose="02020603050405020304" pitchFamily="18" charset="0"/>
                <a:ea typeface="Times New Roman" panose="02020603050405020304" pitchFamily="18" charset="0"/>
              </a:rPr>
              <a:t> </a:t>
            </a:r>
            <a:r>
              <a:rPr lang="en-US" sz="2800" b="1" dirty="0" err="1">
                <a:solidFill>
                  <a:srgbClr val="C00000"/>
                </a:solidFill>
                <a:latin typeface="Times New Roman" panose="02020603050405020304" pitchFamily="18" charset="0"/>
                <a:ea typeface="Times New Roman" panose="02020603050405020304" pitchFamily="18" charset="0"/>
              </a:rPr>
              <a:t>sao</a:t>
            </a:r>
            <a:r>
              <a:rPr lang="en-US" sz="2800" b="1" dirty="0">
                <a:solidFill>
                  <a:srgbClr val="C00000"/>
                </a:solidFill>
                <a:latin typeface="Times New Roman" panose="02020603050405020304" pitchFamily="18" charset="0"/>
                <a:ea typeface="Times New Roman" panose="02020603050405020304" pitchFamily="18" charset="0"/>
              </a:rPr>
              <a:t> </a:t>
            </a:r>
            <a:r>
              <a:rPr lang="en-US" sz="2800" b="1" dirty="0" err="1">
                <a:solidFill>
                  <a:srgbClr val="C00000"/>
                </a:solidFill>
                <a:latin typeface="Times New Roman" panose="02020603050405020304" pitchFamily="18" charset="0"/>
                <a:ea typeface="Times New Roman" panose="02020603050405020304" pitchFamily="18" charset="0"/>
              </a:rPr>
              <a:t>khi</a:t>
            </a:r>
            <a:r>
              <a:rPr lang="en-US" sz="2800" b="1" dirty="0">
                <a:solidFill>
                  <a:srgbClr val="C00000"/>
                </a:solidFill>
                <a:latin typeface="Times New Roman" panose="02020603050405020304" pitchFamily="18" charset="0"/>
                <a:ea typeface="Times New Roman" panose="02020603050405020304" pitchFamily="18" charset="0"/>
              </a:rPr>
              <a:t> </a:t>
            </a:r>
            <a:r>
              <a:rPr lang="en-US" sz="2800" b="1" dirty="0" err="1">
                <a:solidFill>
                  <a:srgbClr val="C00000"/>
                </a:solidFill>
                <a:latin typeface="Times New Roman" panose="02020603050405020304" pitchFamily="18" charset="0"/>
                <a:ea typeface="Times New Roman" panose="02020603050405020304" pitchFamily="18" charset="0"/>
              </a:rPr>
              <a:t>mới</a:t>
            </a:r>
            <a:r>
              <a:rPr lang="en-US" sz="2800" b="1" dirty="0">
                <a:solidFill>
                  <a:srgbClr val="C00000"/>
                </a:solidFill>
                <a:latin typeface="Times New Roman" panose="02020603050405020304" pitchFamily="18" charset="0"/>
                <a:ea typeface="Times New Roman" panose="02020603050405020304" pitchFamily="18" charset="0"/>
              </a:rPr>
              <a:t> </a:t>
            </a:r>
            <a:r>
              <a:rPr lang="en-US" sz="2800" b="1" dirty="0" err="1">
                <a:solidFill>
                  <a:srgbClr val="C00000"/>
                </a:solidFill>
                <a:latin typeface="Times New Roman" panose="02020603050405020304" pitchFamily="18" charset="0"/>
                <a:ea typeface="Times New Roman" panose="02020603050405020304" pitchFamily="18" charset="0"/>
              </a:rPr>
              <a:t>thức</a:t>
            </a:r>
            <a:r>
              <a:rPr lang="en-US" sz="2800" b="1" dirty="0">
                <a:solidFill>
                  <a:srgbClr val="C00000"/>
                </a:solidFill>
                <a:latin typeface="Times New Roman" panose="02020603050405020304" pitchFamily="18" charset="0"/>
                <a:ea typeface="Times New Roman" panose="02020603050405020304" pitchFamily="18" charset="0"/>
              </a:rPr>
              <a:t> </a:t>
            </a:r>
            <a:r>
              <a:rPr lang="en-US" sz="2800" b="1" dirty="0" err="1">
                <a:solidFill>
                  <a:srgbClr val="C00000"/>
                </a:solidFill>
                <a:latin typeface="Times New Roman" panose="02020603050405020304" pitchFamily="18" charset="0"/>
                <a:ea typeface="Times New Roman" panose="02020603050405020304" pitchFamily="18" charset="0"/>
              </a:rPr>
              <a:t>dậy</a:t>
            </a:r>
            <a:r>
              <a:rPr lang="en-US" sz="2800" b="1" dirty="0">
                <a:solidFill>
                  <a:srgbClr val="C00000"/>
                </a:solidFill>
                <a:latin typeface="Times New Roman" panose="02020603050405020304" pitchFamily="18" charset="0"/>
                <a:ea typeface="Times New Roman" panose="02020603050405020304" pitchFamily="18" charset="0"/>
              </a:rPr>
              <a:t> </a:t>
            </a:r>
            <a:r>
              <a:rPr lang="en-US" sz="2800" b="1" dirty="0" err="1">
                <a:solidFill>
                  <a:srgbClr val="C00000"/>
                </a:solidFill>
                <a:latin typeface="Times New Roman" panose="02020603050405020304" pitchFamily="18" charset="0"/>
                <a:ea typeface="Times New Roman" panose="02020603050405020304" pitchFamily="18" charset="0"/>
              </a:rPr>
              <a:t>nên</a:t>
            </a:r>
            <a:r>
              <a:rPr lang="en-US" sz="2800" b="1" dirty="0">
                <a:solidFill>
                  <a:srgbClr val="C00000"/>
                </a:solidFill>
                <a:latin typeface="Times New Roman" panose="02020603050405020304" pitchFamily="18" charset="0"/>
                <a:ea typeface="Times New Roman" panose="02020603050405020304" pitchFamily="18" charset="0"/>
              </a:rPr>
              <a:t> </a:t>
            </a:r>
            <a:r>
              <a:rPr lang="en-US" sz="2800" b="1" dirty="0" err="1">
                <a:solidFill>
                  <a:srgbClr val="C00000"/>
                </a:solidFill>
                <a:latin typeface="Times New Roman" panose="02020603050405020304" pitchFamily="18" charset="0"/>
                <a:ea typeface="Times New Roman" panose="02020603050405020304" pitchFamily="18" charset="0"/>
              </a:rPr>
              <a:t>uống</a:t>
            </a:r>
            <a:r>
              <a:rPr lang="en-US" sz="2800" b="1" dirty="0">
                <a:solidFill>
                  <a:srgbClr val="C00000"/>
                </a:solidFill>
                <a:latin typeface="Times New Roman" panose="02020603050405020304" pitchFamily="18" charset="0"/>
                <a:ea typeface="Times New Roman" panose="02020603050405020304" pitchFamily="18" charset="0"/>
              </a:rPr>
              <a:t> 1 </a:t>
            </a:r>
            <a:r>
              <a:rPr lang="en-US" sz="2800" b="1" dirty="0" err="1">
                <a:solidFill>
                  <a:srgbClr val="C00000"/>
                </a:solidFill>
                <a:latin typeface="Times New Roman" panose="02020603050405020304" pitchFamily="18" charset="0"/>
                <a:ea typeface="Times New Roman" panose="02020603050405020304" pitchFamily="18" charset="0"/>
              </a:rPr>
              <a:t>cốc</a:t>
            </a:r>
            <a:r>
              <a:rPr lang="en-US" sz="2800" b="1" dirty="0">
                <a:solidFill>
                  <a:srgbClr val="C00000"/>
                </a:solidFill>
                <a:latin typeface="Times New Roman" panose="02020603050405020304" pitchFamily="18" charset="0"/>
                <a:ea typeface="Times New Roman" panose="02020603050405020304" pitchFamily="18" charset="0"/>
              </a:rPr>
              <a:t> </a:t>
            </a:r>
            <a:r>
              <a:rPr lang="en-US" sz="2800" b="1" dirty="0" err="1">
                <a:solidFill>
                  <a:srgbClr val="C00000"/>
                </a:solidFill>
                <a:latin typeface="Times New Roman" panose="02020603050405020304" pitchFamily="18" charset="0"/>
                <a:ea typeface="Times New Roman" panose="02020603050405020304" pitchFamily="18" charset="0"/>
              </a:rPr>
              <a:t>nước</a:t>
            </a:r>
            <a:r>
              <a:rPr lang="en-US" sz="2800" b="1" dirty="0">
                <a:solidFill>
                  <a:srgbClr val="C00000"/>
                </a:solidFill>
                <a:latin typeface="Times New Roman" panose="02020603050405020304" pitchFamily="18" charset="0"/>
                <a:ea typeface="Times New Roman" panose="02020603050405020304" pitchFamily="18" charset="0"/>
              </a:rPr>
              <a:t> </a:t>
            </a:r>
            <a:r>
              <a:rPr lang="en-US" sz="2800" b="1" dirty="0" err="1">
                <a:solidFill>
                  <a:srgbClr val="C00000"/>
                </a:solidFill>
                <a:latin typeface="Times New Roman" panose="02020603050405020304" pitchFamily="18" charset="0"/>
                <a:ea typeface="Times New Roman" panose="02020603050405020304" pitchFamily="18" charset="0"/>
              </a:rPr>
              <a:t>ấm</a:t>
            </a:r>
            <a:r>
              <a:rPr lang="en-US" sz="2800" b="1" dirty="0">
                <a:solidFill>
                  <a:srgbClr val="C00000"/>
                </a:solidFill>
                <a:latin typeface="Times New Roman" panose="02020603050405020304" pitchFamily="18" charset="0"/>
                <a:ea typeface="Times New Roman" panose="02020603050405020304" pitchFamily="18" charset="0"/>
              </a:rPr>
              <a:t>?</a:t>
            </a:r>
          </a:p>
          <a:p>
            <a:pPr algn="just">
              <a:spcBef>
                <a:spcPts val="600"/>
              </a:spcBef>
              <a:spcAft>
                <a:spcPts val="0"/>
              </a:spcAft>
            </a:pPr>
            <a:r>
              <a:rPr lang="en-US" sz="2800" b="1" dirty="0">
                <a:solidFill>
                  <a:srgbClr val="C00000"/>
                </a:solidFill>
                <a:latin typeface="Times New Roman" panose="02020603050405020304" pitchFamily="18" charset="0"/>
                <a:ea typeface="Times New Roman" panose="02020603050405020304" pitchFamily="18" charset="0"/>
              </a:rPr>
              <a:t>2. </a:t>
            </a:r>
            <a:r>
              <a:rPr lang="en-US" sz="2800" b="1" dirty="0" err="1">
                <a:solidFill>
                  <a:srgbClr val="C00000"/>
                </a:solidFill>
                <a:latin typeface="Times New Roman" panose="02020603050405020304" pitchFamily="18" charset="0"/>
                <a:ea typeface="Times New Roman" panose="02020603050405020304" pitchFamily="18" charset="0"/>
              </a:rPr>
              <a:t>Vì</a:t>
            </a:r>
            <a:r>
              <a:rPr lang="en-US" sz="2800" b="1" dirty="0">
                <a:solidFill>
                  <a:srgbClr val="C00000"/>
                </a:solidFill>
                <a:latin typeface="Times New Roman" panose="02020603050405020304" pitchFamily="18" charset="0"/>
                <a:ea typeface="Times New Roman" panose="02020603050405020304" pitchFamily="18" charset="0"/>
              </a:rPr>
              <a:t> </a:t>
            </a:r>
            <a:r>
              <a:rPr lang="en-US" sz="2800" b="1" dirty="0" err="1">
                <a:solidFill>
                  <a:srgbClr val="C00000"/>
                </a:solidFill>
                <a:latin typeface="Times New Roman" panose="02020603050405020304" pitchFamily="18" charset="0"/>
                <a:ea typeface="Times New Roman" panose="02020603050405020304" pitchFamily="18" charset="0"/>
              </a:rPr>
              <a:t>sao</a:t>
            </a:r>
            <a:r>
              <a:rPr lang="en-US" sz="2800" b="1" dirty="0">
                <a:solidFill>
                  <a:srgbClr val="C00000"/>
                </a:solidFill>
                <a:latin typeface="Times New Roman" panose="02020603050405020304" pitchFamily="18" charset="0"/>
                <a:ea typeface="Times New Roman" panose="02020603050405020304" pitchFamily="18" charset="0"/>
              </a:rPr>
              <a:t> </a:t>
            </a:r>
            <a:r>
              <a:rPr lang="en-US" sz="2800" b="1" dirty="0" err="1">
                <a:solidFill>
                  <a:srgbClr val="C00000"/>
                </a:solidFill>
                <a:latin typeface="Times New Roman" panose="02020603050405020304" pitchFamily="18" charset="0"/>
                <a:ea typeface="Times New Roman" panose="02020603050405020304" pitchFamily="18" charset="0"/>
              </a:rPr>
              <a:t>nên</a:t>
            </a:r>
            <a:r>
              <a:rPr lang="en-US" sz="2800" b="1" dirty="0">
                <a:solidFill>
                  <a:srgbClr val="C00000"/>
                </a:solidFill>
                <a:latin typeface="Times New Roman" panose="02020603050405020304" pitchFamily="18" charset="0"/>
                <a:ea typeface="Times New Roman" panose="02020603050405020304" pitchFamily="18" charset="0"/>
              </a:rPr>
              <a:t> </a:t>
            </a:r>
            <a:r>
              <a:rPr lang="en-US" sz="2800" b="1" dirty="0" err="1">
                <a:solidFill>
                  <a:srgbClr val="C00000"/>
                </a:solidFill>
                <a:latin typeface="Times New Roman" panose="02020603050405020304" pitchFamily="18" charset="0"/>
                <a:ea typeface="Times New Roman" panose="02020603050405020304" pitchFamily="18" charset="0"/>
              </a:rPr>
              <a:t>dậy</a:t>
            </a:r>
            <a:r>
              <a:rPr lang="en-US" sz="2800" b="1" dirty="0">
                <a:solidFill>
                  <a:srgbClr val="C00000"/>
                </a:solidFill>
                <a:latin typeface="Times New Roman" panose="02020603050405020304" pitchFamily="18" charset="0"/>
                <a:ea typeface="Times New Roman" panose="02020603050405020304" pitchFamily="18" charset="0"/>
              </a:rPr>
              <a:t> </a:t>
            </a:r>
            <a:r>
              <a:rPr lang="en-US" sz="2800" b="1" dirty="0" err="1">
                <a:solidFill>
                  <a:srgbClr val="C00000"/>
                </a:solidFill>
                <a:latin typeface="Times New Roman" panose="02020603050405020304" pitchFamily="18" charset="0"/>
                <a:ea typeface="Times New Roman" panose="02020603050405020304" pitchFamily="18" charset="0"/>
              </a:rPr>
              <a:t>sớm</a:t>
            </a:r>
            <a:r>
              <a:rPr lang="en-US" sz="2800" b="1" dirty="0">
                <a:solidFill>
                  <a:srgbClr val="C00000"/>
                </a:solidFill>
                <a:latin typeface="Times New Roman" panose="02020603050405020304" pitchFamily="18" charset="0"/>
                <a:ea typeface="Times New Roman" panose="02020603050405020304" pitchFamily="18" charset="0"/>
              </a:rPr>
              <a:t>, </a:t>
            </a:r>
            <a:r>
              <a:rPr lang="en-US" sz="2800" b="1" dirty="0" err="1">
                <a:solidFill>
                  <a:srgbClr val="C00000"/>
                </a:solidFill>
                <a:latin typeface="Times New Roman" panose="02020603050405020304" pitchFamily="18" charset="0"/>
                <a:ea typeface="Times New Roman" panose="02020603050405020304" pitchFamily="18" charset="0"/>
              </a:rPr>
              <a:t>tập</a:t>
            </a:r>
            <a:r>
              <a:rPr lang="en-US" sz="2800" b="1" dirty="0">
                <a:solidFill>
                  <a:srgbClr val="C00000"/>
                </a:solidFill>
                <a:latin typeface="Times New Roman" panose="02020603050405020304" pitchFamily="18" charset="0"/>
                <a:ea typeface="Times New Roman" panose="02020603050405020304" pitchFamily="18" charset="0"/>
              </a:rPr>
              <a:t> TDTT </a:t>
            </a:r>
            <a:r>
              <a:rPr lang="en-US" sz="2800" b="1" dirty="0" err="1">
                <a:solidFill>
                  <a:srgbClr val="C00000"/>
                </a:solidFill>
                <a:latin typeface="Times New Roman" panose="02020603050405020304" pitchFamily="18" charset="0"/>
                <a:ea typeface="Times New Roman" panose="02020603050405020304" pitchFamily="18" charset="0"/>
              </a:rPr>
              <a:t>và</a:t>
            </a:r>
            <a:r>
              <a:rPr lang="en-US" sz="2800" b="1" dirty="0">
                <a:solidFill>
                  <a:srgbClr val="C00000"/>
                </a:solidFill>
                <a:latin typeface="Times New Roman" panose="02020603050405020304" pitchFamily="18" charset="0"/>
                <a:ea typeface="Times New Roman" panose="02020603050405020304" pitchFamily="18" charset="0"/>
              </a:rPr>
              <a:t> </a:t>
            </a:r>
            <a:r>
              <a:rPr lang="en-US" sz="2800" b="1" dirty="0" err="1">
                <a:solidFill>
                  <a:srgbClr val="C00000"/>
                </a:solidFill>
                <a:latin typeface="Times New Roman" panose="02020603050405020304" pitchFamily="18" charset="0"/>
                <a:ea typeface="Times New Roman" panose="02020603050405020304" pitchFamily="18" charset="0"/>
              </a:rPr>
              <a:t>vệ</a:t>
            </a:r>
            <a:r>
              <a:rPr lang="en-US" sz="2800" b="1" dirty="0">
                <a:solidFill>
                  <a:srgbClr val="C00000"/>
                </a:solidFill>
                <a:latin typeface="Times New Roman" panose="02020603050405020304" pitchFamily="18" charset="0"/>
                <a:ea typeface="Times New Roman" panose="02020603050405020304" pitchFamily="18" charset="0"/>
              </a:rPr>
              <a:t> </a:t>
            </a:r>
            <a:r>
              <a:rPr lang="en-US" sz="2800" b="1" dirty="0" err="1">
                <a:solidFill>
                  <a:srgbClr val="C00000"/>
                </a:solidFill>
                <a:latin typeface="Times New Roman" panose="02020603050405020304" pitchFamily="18" charset="0"/>
                <a:ea typeface="Times New Roman" panose="02020603050405020304" pitchFamily="18" charset="0"/>
              </a:rPr>
              <a:t>sinh</a:t>
            </a:r>
            <a:r>
              <a:rPr lang="en-US" sz="2800" b="1" dirty="0">
                <a:solidFill>
                  <a:srgbClr val="C00000"/>
                </a:solidFill>
                <a:latin typeface="Times New Roman" panose="02020603050405020304" pitchFamily="18" charset="0"/>
                <a:ea typeface="Times New Roman" panose="02020603050405020304" pitchFamily="18" charset="0"/>
              </a:rPr>
              <a:t> </a:t>
            </a:r>
            <a:r>
              <a:rPr lang="en-US" sz="2800" b="1" dirty="0" err="1">
                <a:solidFill>
                  <a:srgbClr val="C00000"/>
                </a:solidFill>
                <a:latin typeface="Times New Roman" panose="02020603050405020304" pitchFamily="18" charset="0"/>
                <a:ea typeface="Times New Roman" panose="02020603050405020304" pitchFamily="18" charset="0"/>
              </a:rPr>
              <a:t>cá</a:t>
            </a:r>
            <a:r>
              <a:rPr lang="en-US" sz="2800" b="1" dirty="0">
                <a:solidFill>
                  <a:srgbClr val="C00000"/>
                </a:solidFill>
                <a:latin typeface="Times New Roman" panose="02020603050405020304" pitchFamily="18" charset="0"/>
                <a:ea typeface="Times New Roman" panose="02020603050405020304" pitchFamily="18" charset="0"/>
              </a:rPr>
              <a:t> </a:t>
            </a:r>
            <a:r>
              <a:rPr lang="en-US" sz="2800" b="1" dirty="0" err="1">
                <a:solidFill>
                  <a:srgbClr val="C00000"/>
                </a:solidFill>
                <a:latin typeface="Times New Roman" panose="02020603050405020304" pitchFamily="18" charset="0"/>
                <a:ea typeface="Times New Roman" panose="02020603050405020304" pitchFamily="18" charset="0"/>
              </a:rPr>
              <a:t>nhân</a:t>
            </a:r>
            <a:r>
              <a:rPr lang="en-US" sz="2800" b="1" dirty="0">
                <a:solidFill>
                  <a:srgbClr val="C00000"/>
                </a:solidFill>
                <a:latin typeface="Times New Roman" panose="02020603050405020304" pitchFamily="18" charset="0"/>
                <a:ea typeface="Times New Roman" panose="02020603050405020304" pitchFamily="18" charset="0"/>
              </a:rPr>
              <a:t> </a:t>
            </a:r>
            <a:r>
              <a:rPr lang="en-US" sz="2800" b="1" dirty="0" err="1">
                <a:solidFill>
                  <a:srgbClr val="C00000"/>
                </a:solidFill>
                <a:latin typeface="Times New Roman" panose="02020603050405020304" pitchFamily="18" charset="0"/>
                <a:ea typeface="Times New Roman" panose="02020603050405020304" pitchFamily="18" charset="0"/>
              </a:rPr>
              <a:t>từ</a:t>
            </a:r>
            <a:r>
              <a:rPr lang="en-US" sz="2800" b="1" dirty="0">
                <a:solidFill>
                  <a:srgbClr val="C00000"/>
                </a:solidFill>
                <a:latin typeface="Times New Roman" panose="02020603050405020304" pitchFamily="18" charset="0"/>
                <a:ea typeface="Times New Roman" panose="02020603050405020304" pitchFamily="18" charset="0"/>
              </a:rPr>
              <a:t> </a:t>
            </a:r>
            <a:r>
              <a:rPr lang="en-US" sz="2800" b="1" dirty="0" err="1">
                <a:solidFill>
                  <a:srgbClr val="C00000"/>
                </a:solidFill>
                <a:latin typeface="Times New Roman" panose="02020603050405020304" pitchFamily="18" charset="0"/>
                <a:ea typeface="Times New Roman" panose="02020603050405020304" pitchFamily="18" charset="0"/>
              </a:rPr>
              <a:t>khoảng</a:t>
            </a:r>
            <a:r>
              <a:rPr lang="en-US" sz="2800" b="1" dirty="0">
                <a:solidFill>
                  <a:srgbClr val="C00000"/>
                </a:solidFill>
                <a:latin typeface="Times New Roman" panose="02020603050405020304" pitchFamily="18" charset="0"/>
                <a:ea typeface="Times New Roman" panose="02020603050405020304" pitchFamily="18" charset="0"/>
              </a:rPr>
              <a:t> </a:t>
            </a:r>
            <a:r>
              <a:rPr lang="en-US" sz="2800" b="1" dirty="0" err="1">
                <a:solidFill>
                  <a:srgbClr val="C00000"/>
                </a:solidFill>
                <a:latin typeface="Times New Roman" panose="02020603050405020304" pitchFamily="18" charset="0"/>
                <a:ea typeface="Times New Roman" panose="02020603050405020304" pitchFamily="18" charset="0"/>
              </a:rPr>
              <a:t>thời</a:t>
            </a:r>
            <a:r>
              <a:rPr lang="en-US" sz="2800" b="1" dirty="0">
                <a:solidFill>
                  <a:srgbClr val="C00000"/>
                </a:solidFill>
                <a:latin typeface="Times New Roman" panose="02020603050405020304" pitchFamily="18" charset="0"/>
                <a:ea typeface="Times New Roman" panose="02020603050405020304" pitchFamily="18" charset="0"/>
              </a:rPr>
              <a:t> </a:t>
            </a:r>
            <a:r>
              <a:rPr lang="en-US" sz="2800" b="1" dirty="0" err="1">
                <a:solidFill>
                  <a:srgbClr val="C00000"/>
                </a:solidFill>
                <a:latin typeface="Times New Roman" panose="02020603050405020304" pitchFamily="18" charset="0"/>
                <a:ea typeface="Times New Roman" panose="02020603050405020304" pitchFamily="18" charset="0"/>
              </a:rPr>
              <a:t>gian</a:t>
            </a:r>
            <a:r>
              <a:rPr lang="en-US" sz="2800" b="1" dirty="0">
                <a:solidFill>
                  <a:srgbClr val="C00000"/>
                </a:solidFill>
                <a:latin typeface="Times New Roman" panose="02020603050405020304" pitchFamily="18" charset="0"/>
                <a:ea typeface="Times New Roman" panose="02020603050405020304" pitchFamily="18" charset="0"/>
              </a:rPr>
              <a:t> 5 -7h?</a:t>
            </a:r>
          </a:p>
          <a:p>
            <a:pPr algn="just">
              <a:spcBef>
                <a:spcPts val="600"/>
              </a:spcBef>
              <a:spcAft>
                <a:spcPts val="0"/>
              </a:spcAft>
            </a:pPr>
            <a:r>
              <a:rPr lang="en-US" sz="2800" b="1" dirty="0">
                <a:solidFill>
                  <a:srgbClr val="C00000"/>
                </a:solidFill>
                <a:latin typeface="Times New Roman" panose="02020603050405020304" pitchFamily="18" charset="0"/>
                <a:ea typeface="Times New Roman" panose="02020603050405020304" pitchFamily="18" charset="0"/>
              </a:rPr>
              <a:t>3. </a:t>
            </a:r>
            <a:r>
              <a:rPr lang="en-US" sz="2800" b="1" dirty="0" err="1">
                <a:solidFill>
                  <a:srgbClr val="C00000"/>
                </a:solidFill>
                <a:latin typeface="Times New Roman" panose="02020603050405020304" pitchFamily="18" charset="0"/>
                <a:ea typeface="Times New Roman" panose="02020603050405020304" pitchFamily="18" charset="0"/>
              </a:rPr>
              <a:t>Vì</a:t>
            </a:r>
            <a:r>
              <a:rPr lang="en-US" sz="2800" b="1" dirty="0">
                <a:solidFill>
                  <a:srgbClr val="C00000"/>
                </a:solidFill>
                <a:latin typeface="Times New Roman" panose="02020603050405020304" pitchFamily="18" charset="0"/>
                <a:ea typeface="Times New Roman" panose="02020603050405020304" pitchFamily="18" charset="0"/>
              </a:rPr>
              <a:t> </a:t>
            </a:r>
            <a:r>
              <a:rPr lang="en-US" sz="2800" b="1" dirty="0" err="1">
                <a:solidFill>
                  <a:srgbClr val="C00000"/>
                </a:solidFill>
                <a:latin typeface="Times New Roman" panose="02020603050405020304" pitchFamily="18" charset="0"/>
                <a:ea typeface="Times New Roman" panose="02020603050405020304" pitchFamily="18" charset="0"/>
              </a:rPr>
              <a:t>sao</a:t>
            </a:r>
            <a:r>
              <a:rPr lang="en-US" sz="2800" b="1" dirty="0">
                <a:solidFill>
                  <a:srgbClr val="C00000"/>
                </a:solidFill>
                <a:latin typeface="Times New Roman" panose="02020603050405020304" pitchFamily="18" charset="0"/>
                <a:ea typeface="Times New Roman" panose="02020603050405020304" pitchFamily="18" charset="0"/>
              </a:rPr>
              <a:t> </a:t>
            </a:r>
            <a:r>
              <a:rPr lang="en-US" sz="2800" b="1" dirty="0" err="1">
                <a:solidFill>
                  <a:srgbClr val="C00000"/>
                </a:solidFill>
                <a:latin typeface="Times New Roman" panose="02020603050405020304" pitchFamily="18" charset="0"/>
                <a:ea typeface="Times New Roman" panose="02020603050405020304" pitchFamily="18" charset="0"/>
              </a:rPr>
              <a:t>không</a:t>
            </a:r>
            <a:r>
              <a:rPr lang="en-US" sz="2800" b="1" dirty="0">
                <a:solidFill>
                  <a:srgbClr val="C00000"/>
                </a:solidFill>
                <a:latin typeface="Times New Roman" panose="02020603050405020304" pitchFamily="18" charset="0"/>
                <a:ea typeface="Times New Roman" panose="02020603050405020304" pitchFamily="18" charset="0"/>
              </a:rPr>
              <a:t> </a:t>
            </a:r>
            <a:r>
              <a:rPr lang="en-US" sz="2800" b="1" dirty="0" err="1">
                <a:solidFill>
                  <a:srgbClr val="C00000"/>
                </a:solidFill>
                <a:latin typeface="Times New Roman" panose="02020603050405020304" pitchFamily="18" charset="0"/>
                <a:ea typeface="Times New Roman" panose="02020603050405020304" pitchFamily="18" charset="0"/>
              </a:rPr>
              <a:t>nên</a:t>
            </a:r>
            <a:r>
              <a:rPr lang="en-US" sz="2800" b="1" dirty="0">
                <a:solidFill>
                  <a:srgbClr val="C00000"/>
                </a:solidFill>
                <a:latin typeface="Times New Roman" panose="02020603050405020304" pitchFamily="18" charset="0"/>
                <a:ea typeface="Times New Roman" panose="02020603050405020304" pitchFamily="18" charset="0"/>
              </a:rPr>
              <a:t> </a:t>
            </a:r>
            <a:r>
              <a:rPr lang="en-US" sz="2800" b="1" dirty="0" err="1">
                <a:solidFill>
                  <a:srgbClr val="C00000"/>
                </a:solidFill>
                <a:latin typeface="Times New Roman" panose="02020603050405020304" pitchFamily="18" charset="0"/>
                <a:ea typeface="Times New Roman" panose="02020603050405020304" pitchFamily="18" charset="0"/>
              </a:rPr>
              <a:t>bỏ</a:t>
            </a:r>
            <a:r>
              <a:rPr lang="en-US" sz="2800" b="1" dirty="0">
                <a:solidFill>
                  <a:srgbClr val="C00000"/>
                </a:solidFill>
                <a:latin typeface="Times New Roman" panose="02020603050405020304" pitchFamily="18" charset="0"/>
                <a:ea typeface="Times New Roman" panose="02020603050405020304" pitchFamily="18" charset="0"/>
              </a:rPr>
              <a:t> </a:t>
            </a:r>
            <a:r>
              <a:rPr lang="en-US" sz="2800" b="1" dirty="0" err="1">
                <a:solidFill>
                  <a:srgbClr val="C00000"/>
                </a:solidFill>
                <a:latin typeface="Times New Roman" panose="02020603050405020304" pitchFamily="18" charset="0"/>
                <a:ea typeface="Times New Roman" panose="02020603050405020304" pitchFamily="18" charset="0"/>
              </a:rPr>
              <a:t>bữa</a:t>
            </a:r>
            <a:r>
              <a:rPr lang="en-US" sz="2800" b="1" dirty="0">
                <a:solidFill>
                  <a:srgbClr val="C00000"/>
                </a:solidFill>
                <a:latin typeface="Times New Roman" panose="02020603050405020304" pitchFamily="18" charset="0"/>
                <a:ea typeface="Times New Roman" panose="02020603050405020304" pitchFamily="18" charset="0"/>
              </a:rPr>
              <a:t> </a:t>
            </a:r>
            <a:r>
              <a:rPr lang="en-US" sz="2800" b="1" dirty="0" err="1">
                <a:solidFill>
                  <a:srgbClr val="C00000"/>
                </a:solidFill>
                <a:latin typeface="Times New Roman" panose="02020603050405020304" pitchFamily="18" charset="0"/>
                <a:ea typeface="Times New Roman" panose="02020603050405020304" pitchFamily="18" charset="0"/>
              </a:rPr>
              <a:t>sáng</a:t>
            </a:r>
            <a:r>
              <a:rPr lang="en-US" sz="2800" b="1" dirty="0">
                <a:solidFill>
                  <a:srgbClr val="C00000"/>
                </a:solidFill>
                <a:latin typeface="Times New Roman" panose="02020603050405020304" pitchFamily="18" charset="0"/>
                <a:ea typeface="Times New Roman" panose="02020603050405020304" pitchFamily="18" charset="0"/>
              </a:rPr>
              <a:t>?</a:t>
            </a:r>
          </a:p>
          <a:p>
            <a:pPr algn="just">
              <a:spcBef>
                <a:spcPts val="600"/>
              </a:spcBef>
              <a:spcAft>
                <a:spcPts val="0"/>
              </a:spcAft>
            </a:pPr>
            <a:r>
              <a:rPr lang="en-US" sz="2800" b="1" dirty="0">
                <a:latin typeface="Times New Roman" panose="02020603050405020304" pitchFamily="18" charset="0"/>
                <a:ea typeface="Times New Roman" panose="02020603050405020304" pitchFamily="18" charset="0"/>
              </a:rPr>
              <a:t>4. </a:t>
            </a:r>
            <a:r>
              <a:rPr lang="en-US" sz="2800" b="1" dirty="0" err="1">
                <a:latin typeface="Times New Roman" panose="02020603050405020304" pitchFamily="18" charset="0"/>
                <a:ea typeface="Times New Roman" panose="02020603050405020304" pitchFamily="18" charset="0"/>
              </a:rPr>
              <a:t>Vì</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sao</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nên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ngủ</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trưa</a:t>
            </a:r>
            <a:r>
              <a:rPr lang="vi-VN" sz="2800" b="1" dirty="0">
                <a:latin typeface="Times New Roman" panose="02020603050405020304" pitchFamily="18" charset="0"/>
                <a:ea typeface="Times New Roman" panose="02020603050405020304" pitchFamily="18" charset="0"/>
              </a:rPr>
              <a:t> </a:t>
            </a:r>
            <a:r>
              <a:rPr lang="en-US" sz="2800" b="1" dirty="0">
                <a:latin typeface="Times New Roman" panose="02020603050405020304" pitchFamily="18" charset="0"/>
                <a:ea typeface="Times New Roman" panose="02020603050405020304" pitchFamily="18" charset="0"/>
              </a:rPr>
              <a:t>30 - 45 </a:t>
            </a:r>
            <a:r>
              <a:rPr lang="en-US" sz="2800" b="1" dirty="0" err="1">
                <a:latin typeface="Times New Roman" panose="02020603050405020304" pitchFamily="18" charset="0"/>
                <a:ea typeface="Times New Roman" panose="02020603050405020304" pitchFamily="18" charset="0"/>
              </a:rPr>
              <a:t>phút</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trong</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khoảng</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thời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gian</a:t>
            </a:r>
            <a:r>
              <a:rPr lang="en-US" sz="2800" b="1" dirty="0">
                <a:latin typeface="Times New Roman" panose="02020603050405020304" pitchFamily="18" charset="0"/>
                <a:ea typeface="Times New Roman" panose="02020603050405020304" pitchFamily="18" charset="0"/>
              </a:rPr>
              <a:t> 12 -13h?</a:t>
            </a:r>
          </a:p>
          <a:p>
            <a:pPr algn="just">
              <a:spcBef>
                <a:spcPts val="600"/>
              </a:spcBef>
              <a:spcAft>
                <a:spcPts val="0"/>
              </a:spcAft>
            </a:pPr>
            <a:r>
              <a:rPr lang="en-US" sz="2800" b="1" dirty="0">
                <a:latin typeface="Times New Roman" panose="02020603050405020304" pitchFamily="18" charset="0"/>
                <a:ea typeface="Times New Roman" panose="02020603050405020304" pitchFamily="18" charset="0"/>
              </a:rPr>
              <a:t>5. </a:t>
            </a:r>
            <a:r>
              <a:rPr lang="en-US" sz="2800" b="1" dirty="0" err="1">
                <a:latin typeface="Times New Roman" panose="02020603050405020304" pitchFamily="18" charset="0"/>
                <a:ea typeface="Times New Roman" panose="02020603050405020304" pitchFamily="18" charset="0"/>
              </a:rPr>
              <a:t>Vì</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sao</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không</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nên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ăn</a:t>
            </a:r>
            <a:r>
              <a:rPr lang="en-US" sz="2800" b="1" dirty="0">
                <a:latin typeface="Times New Roman" panose="02020603050405020304" pitchFamily="18" charset="0"/>
                <a:ea typeface="Times New Roman" panose="02020603050405020304" pitchFamily="18" charset="0"/>
              </a:rPr>
              <a:t> no </a:t>
            </a:r>
            <a:r>
              <a:rPr lang="en-US" sz="2800" b="1" dirty="0" err="1">
                <a:latin typeface="Times New Roman" panose="02020603050405020304" pitchFamily="18" charset="0"/>
                <a:ea typeface="Times New Roman" panose="02020603050405020304" pitchFamily="18" charset="0"/>
              </a:rPr>
              <a:t>vào</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buổi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tối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và</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nên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ăn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tối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trước</a:t>
            </a:r>
            <a:r>
              <a:rPr lang="en-US" sz="2800" b="1" dirty="0">
                <a:latin typeface="Times New Roman" panose="02020603050405020304" pitchFamily="18" charset="0"/>
                <a:ea typeface="Times New Roman" panose="02020603050405020304" pitchFamily="18" charset="0"/>
              </a:rPr>
              <a:t> 19h?</a:t>
            </a:r>
          </a:p>
          <a:p>
            <a:pPr algn="just">
              <a:spcBef>
                <a:spcPts val="600"/>
              </a:spcBef>
              <a:spcAft>
                <a:spcPts val="0"/>
              </a:spcAft>
            </a:pPr>
            <a:r>
              <a:rPr lang="en-US" sz="2800" b="1" dirty="0">
                <a:latin typeface="Times New Roman" panose="02020603050405020304" pitchFamily="18" charset="0"/>
                <a:ea typeface="Times New Roman" panose="02020603050405020304" pitchFamily="18" charset="0"/>
              </a:rPr>
              <a:t>6. </a:t>
            </a:r>
            <a:r>
              <a:rPr lang="en-US" sz="2800" b="1" dirty="0" err="1">
                <a:latin typeface="Times New Roman" panose="02020603050405020304" pitchFamily="18" charset="0"/>
                <a:ea typeface="Times New Roman" panose="02020603050405020304" pitchFamily="18" charset="0"/>
              </a:rPr>
              <a:t>Vì</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sao</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nên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ngủ</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trước</a:t>
            </a:r>
            <a:r>
              <a:rPr lang="en-US" sz="2800" b="1" dirty="0">
                <a:latin typeface="Times New Roman" panose="02020603050405020304" pitchFamily="18" charset="0"/>
                <a:ea typeface="Times New Roman" panose="02020603050405020304" pitchFamily="18" charset="0"/>
              </a:rPr>
              <a:t> 22h?</a:t>
            </a:r>
          </a:p>
          <a:p>
            <a:pPr algn="just">
              <a:spcBef>
                <a:spcPts val="600"/>
              </a:spcBef>
              <a:spcAft>
                <a:spcPts val="0"/>
              </a:spcAft>
            </a:pPr>
            <a:r>
              <a:rPr lang="en-US" sz="2800" b="1" dirty="0">
                <a:solidFill>
                  <a:srgbClr val="FF0000"/>
                </a:solidFill>
                <a:latin typeface="Times New Roman" panose="02020603050405020304" pitchFamily="18" charset="0"/>
                <a:ea typeface="Times New Roman" panose="02020603050405020304" pitchFamily="18" charset="0"/>
              </a:rPr>
              <a:t>7. </a:t>
            </a:r>
            <a:r>
              <a:rPr lang="en-US" sz="2800" b="1" dirty="0" err="1">
                <a:solidFill>
                  <a:srgbClr val="FF0000"/>
                </a:solidFill>
                <a:latin typeface="Times New Roman" panose="02020603050405020304" pitchFamily="18" charset="0"/>
                <a:ea typeface="Times New Roman" panose="02020603050405020304" pitchFamily="18" charset="0"/>
              </a:rPr>
              <a:t>Vì</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sao</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ăn</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xong</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không</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nên</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làm</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việc</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ngay</a:t>
            </a:r>
            <a:r>
              <a:rPr lang="en-US" sz="2800" b="1" dirty="0">
                <a:solidFill>
                  <a:srgbClr val="FF0000"/>
                </a:solidFill>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16083764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5694218" y="789709"/>
            <a:ext cx="5860473" cy="5375564"/>
          </a:xfrm>
          <a:prstGeom prst="rect">
            <a:avLst/>
          </a:prstGeom>
        </p:spPr>
      </p:pic>
      <p:sp>
        <p:nvSpPr>
          <p:cNvPr id="4" name="Rectangle 3"/>
          <p:cNvSpPr/>
          <p:nvPr/>
        </p:nvSpPr>
        <p:spPr>
          <a:xfrm>
            <a:off x="796635" y="909695"/>
            <a:ext cx="4897583" cy="5004575"/>
          </a:xfrm>
          <a:prstGeom prst="rect">
            <a:avLst/>
          </a:prstGeom>
        </p:spPr>
        <p:txBody>
          <a:bodyPr wrap="square">
            <a:spAutoFit/>
          </a:bodyPr>
          <a:lstStyle/>
          <a:p>
            <a:pPr>
              <a:lnSpc>
                <a:spcPct val="114000"/>
              </a:lnSpc>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Đồng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hồ</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sinh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giống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như</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chiếc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đồng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báo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thức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sẽ</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giờ</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từng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quan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từng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việc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theo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từng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điểm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định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ngày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hoạt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tối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ưu</a:t>
            </a:r>
            <a:r>
              <a:rPr lang="en-US" sz="2800" dirty="0">
                <a:latin typeface="Times New Roman" panose="02020603050405020304" pitchFamily="18" charset="0"/>
                <a:ea typeface="Times New Roman" panose="02020603050405020304" pitchFamily="18" charset="0"/>
              </a:rPr>
              <a:t>. </a:t>
            </a:r>
          </a:p>
          <a:p>
            <a:pPr>
              <a:lnSpc>
                <a:spcPct val="114000"/>
              </a:lnSpc>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Vì</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vậy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chúng</a:t>
            </a:r>
            <a:r>
              <a:rPr lang="en-US" sz="2800" dirty="0">
                <a:latin typeface="Times New Roman" panose="02020603050405020304" pitchFamily="18" charset="0"/>
                <a:ea typeface="Times New Roman" panose="02020603050405020304" pitchFamily="18" charset="0"/>
              </a:rPr>
              <a:t> ta </a:t>
            </a:r>
            <a:r>
              <a:rPr lang="en-US" sz="2800" dirty="0" err="1">
                <a:latin typeface="Times New Roman" panose="02020603050405020304" pitchFamily="18" charset="0"/>
                <a:ea typeface="Times New Roman" panose="02020603050405020304" pitchFamily="18" charset="0"/>
              </a:rPr>
              <a:t>nên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sắp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xếp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lịch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hoạt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tập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uống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ngủ</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khoa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tận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dụng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chức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năng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từng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quan</a:t>
            </a:r>
            <a:r>
              <a:rPr lang="en-US" sz="2800" dirty="0">
                <a:latin typeface="Times New Roman" panose="02020603050405020304" pitchFamily="18" charset="0"/>
                <a:ea typeface="Times New Roman" panose="02020603050405020304" pitchFamily="18" charset="0"/>
              </a:rPr>
              <a:t>.</a:t>
            </a:r>
            <a:endParaRPr lang="en-US" sz="2800" dirty="0"/>
          </a:p>
        </p:txBody>
      </p:sp>
      <p:sp>
        <p:nvSpPr>
          <p:cNvPr id="10" name="Title 1"/>
          <p:cNvSpPr txBox="1">
            <a:spLocks/>
          </p:cNvSpPr>
          <p:nvPr/>
        </p:nvSpPr>
        <p:spPr>
          <a:xfrm>
            <a:off x="0" y="0"/>
            <a:ext cx="12192000" cy="535370"/>
          </a:xfrm>
          <a:prstGeom prst="rect">
            <a:avLst/>
          </a:prstGeom>
          <a:gradFill flip="none" rotWithShape="1">
            <a:gsLst>
              <a:gs pos="0">
                <a:srgbClr val="00B050"/>
              </a:gs>
              <a:gs pos="55000">
                <a:schemeClr val="accent2">
                  <a:lumMod val="75000"/>
                </a:schemeClr>
              </a:gs>
              <a:gs pos="100000">
                <a:srgbClr val="92D050"/>
              </a:gs>
            </a:gsLst>
            <a:path path="circle">
              <a:fillToRect l="50000" t="50000" r="50000" b="50000"/>
            </a:path>
            <a:tileRect/>
          </a:gradFill>
          <a:effectLst/>
        </p:spPr>
        <p:txBody>
          <a:bodyPr vert="horz" lIns="91440" tIns="45720" rIns="91440" bIns="45720" rtlCol="0" anchor="ctr">
            <a:normAutofit fontScale="85000" lnSpcReduction="200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dirty="0">
                <a:solidFill>
                  <a:schemeClr val="bg1"/>
                </a:solidFill>
              </a:rPr>
              <a:t>LUYỆN TẬP</a:t>
            </a:r>
          </a:p>
        </p:txBody>
      </p:sp>
    </p:spTree>
    <p:extLst>
      <p:ext uri="{BB962C8B-B14F-4D97-AF65-F5344CB8AC3E}">
        <p14:creationId xmlns:p14="http://schemas.microsoft.com/office/powerpoint/2010/main" val="14052505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642264" y="803564"/>
            <a:ext cx="5884718" cy="5361709"/>
          </a:xfrm>
          <a:prstGeom prst="rect">
            <a:avLst/>
          </a:prstGeom>
        </p:spPr>
      </p:pic>
      <p:sp>
        <p:nvSpPr>
          <p:cNvPr id="2" name="Rectangle 1"/>
          <p:cNvSpPr/>
          <p:nvPr/>
        </p:nvSpPr>
        <p:spPr>
          <a:xfrm>
            <a:off x="845130" y="1694618"/>
            <a:ext cx="4419600" cy="3108543"/>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wrap="square">
            <a:spAutoFit/>
          </a:bodyPr>
          <a:lstStyle/>
          <a:p>
            <a:pPr algn="ctr"/>
            <a:r>
              <a:rPr lang="en-US" sz="2800" dirty="0" err="1">
                <a:latin typeface="Times New Roman" panose="02020603050405020304" pitchFamily="18" charset="0"/>
                <a:ea typeface="Arial" panose="020B0604020202020204" pitchFamily="34" charset="0"/>
              </a:rPr>
              <a:t>Em</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hãy</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lập</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thời</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gian</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biểu</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phù</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hợp</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với</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khung</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giờ</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của</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các</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cơ</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quan</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trong</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cơ</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thể</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cân</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đối</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giữa</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các</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hoạt</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động</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học</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tập</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làm</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việc</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nghỉ</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ngơi</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nhằm</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đảm</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bảo</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sức</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khỏe</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cho</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bản</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thân</a:t>
            </a:r>
            <a:endParaRPr lang="en-US" sz="2800" dirty="0"/>
          </a:p>
        </p:txBody>
      </p:sp>
      <p:pic>
        <p:nvPicPr>
          <p:cNvPr id="8" name="Picture 10" descr="chu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020" y="5435023"/>
            <a:ext cx="808038"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txBox="1">
            <a:spLocks/>
          </p:cNvSpPr>
          <p:nvPr/>
        </p:nvSpPr>
        <p:spPr>
          <a:xfrm>
            <a:off x="0" y="0"/>
            <a:ext cx="12192000" cy="675249"/>
          </a:xfrm>
          <a:prstGeom prst="rect">
            <a:avLst/>
          </a:prstGeom>
          <a:gradFill flip="none" rotWithShape="1">
            <a:gsLst>
              <a:gs pos="0">
                <a:srgbClr val="00B050"/>
              </a:gs>
              <a:gs pos="55000">
                <a:schemeClr val="accent2">
                  <a:lumMod val="75000"/>
                </a:schemeClr>
              </a:gs>
              <a:gs pos="100000">
                <a:srgbClr val="92D050"/>
              </a:gs>
            </a:gsLst>
            <a:path path="circle">
              <a:fillToRect l="50000" t="50000" r="50000" b="50000"/>
            </a:path>
            <a:tileRect/>
          </a:gradFill>
          <a:effectLst/>
        </p:spPr>
        <p:txBody>
          <a:bodyPr vert="horz" lIns="91440" tIns="45720" rIns="91440" bIns="45720" rtlCol="0" anchor="ctr">
            <a:normAutofit fontScale="97500" lnSpcReduction="100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a:solidFill>
                  <a:schemeClr val="bg1"/>
                </a:solidFill>
              </a:rPr>
              <a:t>VẬN DỤNG</a:t>
            </a:r>
            <a:endParaRPr lang="en-US" sz="4000" b="1" dirty="0">
              <a:solidFill>
                <a:schemeClr val="bg1"/>
              </a:solidFill>
            </a:endParaRPr>
          </a:p>
        </p:txBody>
      </p:sp>
    </p:spTree>
    <p:extLst>
      <p:ext uri="{BB962C8B-B14F-4D97-AF65-F5344CB8AC3E}">
        <p14:creationId xmlns:p14="http://schemas.microsoft.com/office/powerpoint/2010/main" val="17220613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206BC653-858B-4D51-A030-E9EC64EAE2DC}"/>
              </a:ext>
            </a:extLst>
          </p:cNvPr>
          <p:cNvSpPr>
            <a:spLocks noGrp="1"/>
          </p:cNvSpPr>
          <p:nvPr>
            <p:ph type="title"/>
          </p:nvPr>
        </p:nvSpPr>
        <p:spPr/>
        <p:txBody>
          <a:bodyPr/>
          <a:lstStyle/>
          <a:p>
            <a:pPr>
              <a:spcBef>
                <a:spcPts val="0"/>
              </a:spcBef>
            </a:pPr>
            <a:r>
              <a:rPr lang="vi-VN" sz="6267" b="1">
                <a:solidFill>
                  <a:srgbClr val="FFF8EE"/>
                </a:solidFill>
                <a:latin typeface="Oswald" pitchFamily="2" charset="0"/>
              </a:rPr>
              <a:t>CHƯƠNG I</a:t>
            </a:r>
          </a:p>
        </p:txBody>
      </p:sp>
      <p:pic>
        <p:nvPicPr>
          <p:cNvPr id="3" name="Picture 2">
            <a:extLst>
              <a:ext uri="{FF2B5EF4-FFF2-40B4-BE49-F238E27FC236}">
                <a16:creationId xmlns:a16="http://schemas.microsoft.com/office/drawing/2014/main" id="{508C1F04-872C-4C3C-B351-9AC2595046C6}"/>
              </a:ext>
            </a:extLst>
          </p:cNvPr>
          <p:cNvPicPr/>
          <p:nvPr/>
        </p:nvPicPr>
        <p:blipFill>
          <a:blip r:embed="rId2"/>
          <a:stretch>
            <a:fillRect/>
          </a:stretch>
        </p:blipFill>
        <p:spPr>
          <a:xfrm>
            <a:off x="481134" y="531730"/>
            <a:ext cx="11229732" cy="6123069"/>
          </a:xfrm>
          <a:prstGeom prst="rect">
            <a:avLst/>
          </a:prstGeom>
        </p:spPr>
      </p:pic>
      <p:sp>
        <p:nvSpPr>
          <p:cNvPr id="4" name="Title 1"/>
          <p:cNvSpPr txBox="1">
            <a:spLocks/>
          </p:cNvSpPr>
          <p:nvPr/>
        </p:nvSpPr>
        <p:spPr>
          <a:xfrm>
            <a:off x="481134" y="6248398"/>
            <a:ext cx="11229732" cy="406401"/>
          </a:xfrm>
          <a:prstGeom prst="rect">
            <a:avLst/>
          </a:prstGeom>
          <a:gradFill flip="none" rotWithShape="1">
            <a:gsLst>
              <a:gs pos="0">
                <a:schemeClr val="accent4"/>
              </a:gs>
              <a:gs pos="9000">
                <a:schemeClr val="accent4"/>
              </a:gs>
              <a:gs pos="77000">
                <a:srgbClr val="C00000"/>
              </a:gs>
            </a:gsLst>
            <a:path path="circle">
              <a:fillToRect l="50000" t="50000" r="50000" b="50000"/>
            </a:path>
            <a:tileRect/>
          </a:gradFill>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b="1" dirty="0">
                <a:solidFill>
                  <a:schemeClr val="bg1"/>
                </a:solidFill>
              </a:rPr>
              <a:t>CHÚC CÁC EM HỌC SINH CHĂM NGOAN, HỌC GIỎI</a:t>
            </a:r>
          </a:p>
        </p:txBody>
      </p:sp>
      <p:sp>
        <p:nvSpPr>
          <p:cNvPr id="6" name="Title 1"/>
          <p:cNvSpPr txBox="1">
            <a:spLocks/>
          </p:cNvSpPr>
          <p:nvPr/>
        </p:nvSpPr>
        <p:spPr>
          <a:xfrm rot="21256698">
            <a:off x="1071930" y="1455066"/>
            <a:ext cx="5965575" cy="2175163"/>
          </a:xfrm>
          <a:prstGeom prst="rect">
            <a:avLst/>
          </a:prstGeom>
          <a:solidFill>
            <a:schemeClr val="tx1"/>
          </a:solidFill>
          <a:effectLst/>
        </p:spPr>
        <p:txBody>
          <a:bodyPr vert="horz" lIns="91440" tIns="45720" rIns="91440" bIns="45720" rtlCol="0" anchor="b">
            <a:normAutofit fontScale="90000" lnSpcReduction="10000"/>
          </a:bodyPr>
          <a:lstStyle>
            <a:lvl1pPr algn="ctr" defTabSz="457200" rtl="0" eaLnBrk="1" latinLnBrk="0" hangingPunct="1">
              <a:spcBef>
                <a:spcPct val="0"/>
              </a:spcBef>
              <a:buNone/>
              <a:defRPr sz="5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solidFill>
                  <a:schemeClr val="bg1"/>
                </a:solidFill>
              </a:rPr>
              <a:t>BÀI 30 </a:t>
            </a:r>
          </a:p>
          <a:p>
            <a:r>
              <a:rPr lang="en-US" b="1" dirty="0">
                <a:solidFill>
                  <a:schemeClr val="bg1"/>
                </a:solidFill>
              </a:rPr>
              <a:t>KHÁI QUÁT </a:t>
            </a:r>
          </a:p>
          <a:p>
            <a:r>
              <a:rPr lang="en-US" b="1" dirty="0">
                <a:solidFill>
                  <a:schemeClr val="bg1"/>
                </a:solidFill>
              </a:rPr>
              <a:t>VỀ CƠ THỂ NGƯỜI</a:t>
            </a:r>
          </a:p>
        </p:txBody>
      </p:sp>
      <p:sp>
        <p:nvSpPr>
          <p:cNvPr id="7" name="Title 1"/>
          <p:cNvSpPr txBox="1">
            <a:spLocks/>
          </p:cNvSpPr>
          <p:nvPr/>
        </p:nvSpPr>
        <p:spPr>
          <a:xfrm>
            <a:off x="481134" y="222311"/>
            <a:ext cx="11229732" cy="406401"/>
          </a:xfrm>
          <a:prstGeom prst="rect">
            <a:avLst/>
          </a:prstGeom>
          <a:gradFill flip="none" rotWithShape="1">
            <a:gsLst>
              <a:gs pos="0">
                <a:schemeClr val="accent4"/>
              </a:gs>
              <a:gs pos="9000">
                <a:schemeClr val="accent4"/>
              </a:gs>
              <a:gs pos="77000">
                <a:srgbClr val="C00000"/>
              </a:gs>
            </a:gsLst>
            <a:path path="circle">
              <a:fillToRect l="50000" t="50000" r="50000" b="50000"/>
            </a:path>
            <a:tileRect/>
          </a:gradFill>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b="1" dirty="0">
                <a:solidFill>
                  <a:schemeClr val="bg1"/>
                </a:solidFill>
              </a:rPr>
              <a:t>KÍNH CHÚC SỨC KHỎE QUÝ THẦY CÔ</a:t>
            </a:r>
          </a:p>
        </p:txBody>
      </p:sp>
    </p:spTree>
    <p:extLst>
      <p:ext uri="{BB962C8B-B14F-4D97-AF65-F5344CB8AC3E}">
        <p14:creationId xmlns:p14="http://schemas.microsoft.com/office/powerpoint/2010/main" val="10472043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0"/>
            <a:ext cx="12192000" cy="675249"/>
          </a:xfrm>
          <a:gradFill flip="none" rotWithShape="1">
            <a:gsLst>
              <a:gs pos="0">
                <a:srgbClr val="00B050"/>
              </a:gs>
              <a:gs pos="55000">
                <a:schemeClr val="accent2">
                  <a:lumMod val="75000"/>
                </a:schemeClr>
              </a:gs>
              <a:gs pos="100000">
                <a:srgbClr val="92D050"/>
              </a:gs>
            </a:gsLst>
            <a:path path="circle">
              <a:fillToRect l="50000" t="50000" r="50000" b="50000"/>
            </a:path>
            <a:tileRect/>
          </a:gradFill>
        </p:spPr>
        <p:txBody>
          <a:bodyPr>
            <a:noAutofit/>
          </a:bodyPr>
          <a:lstStyle/>
          <a:p>
            <a:pPr algn="ctr"/>
            <a:r>
              <a:rPr lang="en-US" sz="4000" b="1" dirty="0">
                <a:solidFill>
                  <a:schemeClr val="bg1"/>
                </a:solidFill>
              </a:rPr>
              <a:t>HÌNH THÀNH KIẾN THỨC MỚI</a:t>
            </a:r>
          </a:p>
        </p:txBody>
      </p:sp>
      <p:pic>
        <p:nvPicPr>
          <p:cNvPr id="4" name="Picture 3" descr="Nếu bạn đang tìm hiểu về cấu tạo cơ thể người thì bài viết sau đây, WheyShop sẽ giải đáp chi tiết mọi thắc mắc về cấu tạo cơ thể người ..."/>
          <p:cNvPicPr/>
          <p:nvPr/>
        </p:nvPicPr>
        <p:blipFill rotWithShape="1">
          <a:blip r:embed="rId2">
            <a:extLst>
              <a:ext uri="{28A0092B-C50C-407E-A947-70E740481C1C}">
                <a14:useLocalDpi xmlns:a14="http://schemas.microsoft.com/office/drawing/2010/main" val="0"/>
              </a:ext>
            </a:extLst>
          </a:blip>
          <a:srcRect t="11933" b="6262"/>
          <a:stretch/>
        </p:blipFill>
        <p:spPr bwMode="auto">
          <a:xfrm>
            <a:off x="429490" y="675249"/>
            <a:ext cx="11416145" cy="5683987"/>
          </a:xfrm>
          <a:prstGeom prst="rect">
            <a:avLst/>
          </a:prstGeom>
          <a:noFill/>
          <a:ln>
            <a:noFill/>
          </a:ln>
          <a:extLst>
            <a:ext uri="{53640926-AAD7-44D8-BBD7-CCE9431645EC}">
              <a14:shadowObscured xmlns:a14="http://schemas.microsoft.com/office/drawing/2010/main"/>
            </a:ext>
          </a:extLst>
        </p:spPr>
      </p:pic>
      <p:sp>
        <p:nvSpPr>
          <p:cNvPr id="2" name="TextBox 1"/>
          <p:cNvSpPr txBox="1"/>
          <p:nvPr/>
        </p:nvSpPr>
        <p:spPr>
          <a:xfrm flipH="1">
            <a:off x="10266217" y="5929745"/>
            <a:ext cx="1579417" cy="369332"/>
          </a:xfrm>
          <a:prstGeom prst="rect">
            <a:avLst/>
          </a:prstGeom>
          <a:noFill/>
        </p:spPr>
        <p:txBody>
          <a:bodyPr wrap="square" rtlCol="0">
            <a:spAutoFit/>
          </a:bodyPr>
          <a:lstStyle/>
          <a:p>
            <a:r>
              <a:rPr lang="en-US" b="1" dirty="0">
                <a:ln w="22225">
                  <a:solidFill>
                    <a:schemeClr val="accent2"/>
                  </a:solidFill>
                  <a:prstDash val="solid"/>
                </a:ln>
                <a:solidFill>
                  <a:schemeClr val="accent2">
                    <a:lumMod val="40000"/>
                    <a:lumOff val="60000"/>
                  </a:schemeClr>
                </a:solidFill>
              </a:rPr>
              <a:t>XEM VIDEO</a:t>
            </a:r>
          </a:p>
        </p:txBody>
      </p:sp>
    </p:spTree>
    <p:extLst>
      <p:ext uri="{BB962C8B-B14F-4D97-AF65-F5344CB8AC3E}">
        <p14:creationId xmlns:p14="http://schemas.microsoft.com/office/powerpoint/2010/main" val="27216325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t="4696" b="16347"/>
          <a:stretch/>
        </p:blipFill>
        <p:spPr bwMode="auto">
          <a:xfrm>
            <a:off x="6189785" y="905659"/>
            <a:ext cx="5528603" cy="5495141"/>
          </a:xfrm>
          <a:prstGeom prst="rect">
            <a:avLst/>
          </a:prstGeom>
          <a:ln>
            <a:noFill/>
          </a:ln>
          <a:extLst>
            <a:ext uri="{53640926-AAD7-44D8-BBD7-CCE9431645EC}">
              <a14:shadowObscured xmlns:a14="http://schemas.microsoft.com/office/drawing/2010/main"/>
            </a:ext>
          </a:extLst>
        </p:spPr>
      </p:pic>
      <p:sp>
        <p:nvSpPr>
          <p:cNvPr id="5" name="Title 1"/>
          <p:cNvSpPr>
            <a:spLocks noGrp="1"/>
          </p:cNvSpPr>
          <p:nvPr>
            <p:ph type="title"/>
          </p:nvPr>
        </p:nvSpPr>
        <p:spPr>
          <a:xfrm>
            <a:off x="0" y="22593"/>
            <a:ext cx="12192000" cy="883067"/>
          </a:xfrm>
          <a:gradFill flip="none" rotWithShape="1">
            <a:gsLst>
              <a:gs pos="0">
                <a:srgbClr val="00B050"/>
              </a:gs>
              <a:gs pos="55000">
                <a:schemeClr val="accent2">
                  <a:lumMod val="75000"/>
                </a:schemeClr>
              </a:gs>
              <a:gs pos="100000">
                <a:srgbClr val="92D050"/>
              </a:gs>
            </a:gsLst>
            <a:path path="circle">
              <a:fillToRect l="50000" t="50000" r="50000" b="50000"/>
            </a:path>
            <a:tileRect/>
          </a:gradFill>
        </p:spPr>
        <p:txBody>
          <a:bodyPr>
            <a:normAutofit/>
          </a:bodyPr>
          <a:lstStyle/>
          <a:p>
            <a:pPr algn="ctr"/>
            <a:r>
              <a:rPr lang="en-US" b="1" dirty="0">
                <a:solidFill>
                  <a:schemeClr val="bg1"/>
                </a:solidFill>
              </a:rPr>
              <a:t>BÀI 30. KHÁI QUÁT VỀ CƠ THỂ NGƯỜI</a:t>
            </a:r>
          </a:p>
        </p:txBody>
      </p:sp>
      <p:pic>
        <p:nvPicPr>
          <p:cNvPr id="6" name="Picture 5"/>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tretch>
            <a:fillRect/>
          </a:stretch>
        </p:blipFill>
        <p:spPr>
          <a:xfrm>
            <a:off x="623455" y="905659"/>
            <a:ext cx="2851265" cy="3624137"/>
          </a:xfrm>
          <a:prstGeom prst="rect">
            <a:avLst/>
          </a:prstGeom>
        </p:spPr>
      </p:pic>
      <p:pic>
        <p:nvPicPr>
          <p:cNvPr id="7" name="Picture 6"/>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Lst>
          </a:blip>
          <a:stretch>
            <a:fillRect/>
          </a:stretch>
        </p:blipFill>
        <p:spPr>
          <a:xfrm>
            <a:off x="3474720" y="2369128"/>
            <a:ext cx="2715065" cy="3810000"/>
          </a:xfrm>
          <a:prstGeom prst="rect">
            <a:avLst/>
          </a:prstGeom>
        </p:spPr>
      </p:pic>
    </p:spTree>
    <p:extLst>
      <p:ext uri="{BB962C8B-B14F-4D97-AF65-F5344CB8AC3E}">
        <p14:creationId xmlns:p14="http://schemas.microsoft.com/office/powerpoint/2010/main" val="10405040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5472545" y="576775"/>
            <a:ext cx="6206837" cy="5796316"/>
          </a:xfrm>
          <a:prstGeom prst="rect">
            <a:avLst/>
          </a:prstGeom>
        </p:spPr>
      </p:pic>
      <p:sp>
        <p:nvSpPr>
          <p:cNvPr id="7" name="Title 1"/>
          <p:cNvSpPr txBox="1">
            <a:spLocks/>
          </p:cNvSpPr>
          <p:nvPr/>
        </p:nvSpPr>
        <p:spPr>
          <a:xfrm>
            <a:off x="0" y="0"/>
            <a:ext cx="12192000" cy="576775"/>
          </a:xfrm>
          <a:prstGeom prst="rect">
            <a:avLst/>
          </a:prstGeom>
          <a:gradFill flip="none" rotWithShape="1">
            <a:gsLst>
              <a:gs pos="0">
                <a:srgbClr val="00B050"/>
              </a:gs>
              <a:gs pos="55000">
                <a:schemeClr val="accent2">
                  <a:lumMod val="75000"/>
                </a:schemeClr>
              </a:gs>
              <a:gs pos="100000">
                <a:srgbClr val="92D050"/>
              </a:gs>
            </a:gsLst>
            <a:path path="circle">
              <a:fillToRect l="50000" t="50000" r="50000" b="50000"/>
            </a:path>
            <a:tileRect/>
          </a:gradFill>
          <a:effectLst/>
        </p:spPr>
        <p:txBody>
          <a:bodyPr vert="horz" lIns="91440" tIns="45720" rIns="91440" bIns="45720" rtlCol="0" anchor="b">
            <a:normAutofit fontScale="67500" lnSpcReduction="20000"/>
          </a:bodyPr>
          <a:lstStyle>
            <a:lvl1pPr algn="ctr" defTabSz="457200" rtl="0" eaLnBrk="1" latinLnBrk="0" hangingPunct="1">
              <a:spcBef>
                <a:spcPct val="0"/>
              </a:spcBef>
              <a:buNone/>
              <a:defRPr sz="5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solidFill>
                  <a:schemeClr val="bg1"/>
                </a:solidFill>
              </a:rPr>
              <a:t>BÀI 30. KHÁI QUÁT VỀ CƠ THỂ NGƯỜI</a:t>
            </a:r>
          </a:p>
        </p:txBody>
      </p:sp>
      <p:sp>
        <p:nvSpPr>
          <p:cNvPr id="2" name="TextBox 1"/>
          <p:cNvSpPr txBox="1"/>
          <p:nvPr/>
        </p:nvSpPr>
        <p:spPr>
          <a:xfrm>
            <a:off x="568041" y="630330"/>
            <a:ext cx="5320146"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I. </a:t>
            </a:r>
            <a:r>
              <a:rPr lang="en-US" sz="2800" b="1" dirty="0" err="1">
                <a:latin typeface="Times New Roman" panose="02020603050405020304" pitchFamily="18" charset="0"/>
                <a:cs typeface="Times New Roman" panose="02020603050405020304" pitchFamily="18" charset="0"/>
              </a:rPr>
              <a:t>Khái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quát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người</a:t>
            </a:r>
            <a:endParaRPr lang="en-US" sz="2800" b="1" dirty="0">
              <a:latin typeface="Times New Roman" panose="02020603050405020304" pitchFamily="18" charset="0"/>
              <a:cs typeface="Times New Roman" panose="02020603050405020304" pitchFamily="18" charset="0"/>
            </a:endParaRPr>
          </a:p>
        </p:txBody>
      </p:sp>
      <p:sp>
        <p:nvSpPr>
          <p:cNvPr id="8" name="TextBox 3">
            <a:hlinkClick r:id="rId5" action="ppaction://hlinkfile"/>
          </p:cNvPr>
          <p:cNvSpPr txBox="1">
            <a:spLocks noChangeArrowheads="1"/>
          </p:cNvSpPr>
          <p:nvPr/>
        </p:nvSpPr>
        <p:spPr bwMode="auto">
          <a:xfrm>
            <a:off x="651166" y="1518861"/>
            <a:ext cx="3519052" cy="954107"/>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2800" b="1" dirty="0"/>
              <a:t>1. </a:t>
            </a:r>
            <a:r>
              <a:rPr lang="en-US" altLang="en-US" sz="2800" b="1" dirty="0" err="1"/>
              <a:t>Cơ</a:t>
            </a:r>
            <a:r>
              <a:rPr lang="en-US" altLang="en-US" sz="2800" b="1" dirty="0"/>
              <a:t> </a:t>
            </a:r>
            <a:r>
              <a:rPr lang="en-US" altLang="en-US" sz="2800" b="1" dirty="0" err="1"/>
              <a:t>thể</a:t>
            </a:r>
            <a:r>
              <a:rPr lang="en-US" altLang="en-US" sz="2800" b="1" dirty="0"/>
              <a:t> </a:t>
            </a:r>
            <a:r>
              <a:rPr lang="en-US" altLang="en-US" sz="2800" b="1" dirty="0" err="1"/>
              <a:t>người</a:t>
            </a:r>
            <a:r>
              <a:rPr lang="en-US" altLang="en-US" sz="2800" b="1" dirty="0"/>
              <a:t> </a:t>
            </a:r>
            <a:r>
              <a:rPr lang="en-US" altLang="en-US" sz="2800" b="1" dirty="0" err="1"/>
              <a:t>gồm</a:t>
            </a:r>
            <a:r>
              <a:rPr lang="en-US" altLang="en-US" sz="2800" b="1" dirty="0"/>
              <a:t> </a:t>
            </a:r>
            <a:r>
              <a:rPr lang="en-US" altLang="en-US" sz="2800" b="1" dirty="0" err="1"/>
              <a:t>những</a:t>
            </a:r>
            <a:r>
              <a:rPr lang="en-US" altLang="en-US" sz="2800" b="1" dirty="0"/>
              <a:t> </a:t>
            </a:r>
            <a:r>
              <a:rPr lang="en-US" altLang="en-US" sz="2800" b="1" dirty="0" err="1"/>
              <a:t>phần</a:t>
            </a:r>
            <a:r>
              <a:rPr lang="en-US" altLang="en-US" sz="2800" b="1" dirty="0"/>
              <a:t> </a:t>
            </a:r>
            <a:r>
              <a:rPr lang="en-US" altLang="en-US" sz="2800" b="1" dirty="0" err="1"/>
              <a:t>nào</a:t>
            </a:r>
            <a:r>
              <a:rPr lang="en-US" altLang="en-US" sz="2800" b="1" dirty="0"/>
              <a:t>?</a:t>
            </a:r>
          </a:p>
        </p:txBody>
      </p:sp>
      <p:sp>
        <p:nvSpPr>
          <p:cNvPr id="9" name="TextBox 3">
            <a:hlinkClick r:id="rId5" action="ppaction://hlinkfile"/>
          </p:cNvPr>
          <p:cNvSpPr txBox="1">
            <a:spLocks noChangeArrowheads="1"/>
          </p:cNvSpPr>
          <p:nvPr/>
        </p:nvSpPr>
        <p:spPr bwMode="auto">
          <a:xfrm>
            <a:off x="665018" y="3055212"/>
            <a:ext cx="3505200" cy="95749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2800" b="1" dirty="0"/>
              <a:t>2. </a:t>
            </a:r>
            <a:r>
              <a:rPr lang="en-US" altLang="en-US" sz="2800" b="1" dirty="0" err="1"/>
              <a:t>Kể</a:t>
            </a:r>
            <a:r>
              <a:rPr lang="en-US" altLang="en-US" sz="2800" b="1" dirty="0"/>
              <a:t> </a:t>
            </a:r>
            <a:r>
              <a:rPr lang="en-US" altLang="en-US" sz="2800" b="1" dirty="0" err="1"/>
              <a:t>tên</a:t>
            </a:r>
            <a:r>
              <a:rPr lang="en-US" altLang="en-US" sz="2800" b="1" dirty="0"/>
              <a:t> </a:t>
            </a:r>
            <a:r>
              <a:rPr lang="en-US" altLang="en-US" sz="2800" b="1" dirty="0" err="1"/>
              <a:t>các</a:t>
            </a:r>
            <a:r>
              <a:rPr lang="en-US" altLang="en-US" sz="2800" b="1" dirty="0"/>
              <a:t> </a:t>
            </a:r>
            <a:r>
              <a:rPr lang="en-US" altLang="en-US" sz="2800" b="1" dirty="0" err="1"/>
              <a:t>cơ</a:t>
            </a:r>
            <a:r>
              <a:rPr lang="en-US" altLang="en-US" sz="2800" b="1" dirty="0"/>
              <a:t> </a:t>
            </a:r>
            <a:r>
              <a:rPr lang="en-US" altLang="en-US" sz="2800" b="1" dirty="0" err="1"/>
              <a:t>quan</a:t>
            </a:r>
            <a:r>
              <a:rPr lang="en-US" altLang="en-US" sz="2800" b="1" dirty="0"/>
              <a:t> ở </a:t>
            </a:r>
            <a:r>
              <a:rPr lang="en-US" altLang="en-US" sz="2800" b="1" dirty="0" err="1"/>
              <a:t>phần</a:t>
            </a:r>
            <a:r>
              <a:rPr lang="en-US" altLang="en-US" sz="2800" b="1" dirty="0"/>
              <a:t> </a:t>
            </a:r>
            <a:r>
              <a:rPr lang="en-US" altLang="en-US" sz="2800" b="1" dirty="0" err="1"/>
              <a:t>đầu</a:t>
            </a:r>
            <a:r>
              <a:rPr lang="en-US" altLang="en-US" sz="2800" b="1" dirty="0"/>
              <a:t> </a:t>
            </a:r>
            <a:r>
              <a:rPr lang="en-US" altLang="en-US" sz="2800" b="1" dirty="0" err="1"/>
              <a:t>cổ</a:t>
            </a:r>
            <a:endParaRPr lang="en-US" altLang="en-US" sz="2800" b="1" dirty="0"/>
          </a:p>
        </p:txBody>
      </p:sp>
      <p:sp>
        <p:nvSpPr>
          <p:cNvPr id="10" name="TextBox 3">
            <a:hlinkClick r:id="rId5" action="ppaction://hlinkfile"/>
          </p:cNvPr>
          <p:cNvSpPr txBox="1">
            <a:spLocks noChangeArrowheads="1"/>
          </p:cNvSpPr>
          <p:nvPr/>
        </p:nvSpPr>
        <p:spPr bwMode="auto">
          <a:xfrm>
            <a:off x="651166" y="5252730"/>
            <a:ext cx="3519052" cy="954107"/>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2800" b="1" dirty="0"/>
              <a:t>3. </a:t>
            </a:r>
            <a:r>
              <a:rPr lang="en-US" altLang="en-US" sz="2800" b="1" dirty="0" err="1"/>
              <a:t>Kể</a:t>
            </a:r>
            <a:r>
              <a:rPr lang="en-US" altLang="en-US" sz="2800" b="1" dirty="0"/>
              <a:t> </a:t>
            </a:r>
            <a:r>
              <a:rPr lang="en-US" altLang="en-US" sz="2800" b="1" dirty="0" err="1"/>
              <a:t>tên</a:t>
            </a:r>
            <a:r>
              <a:rPr lang="en-US" altLang="en-US" sz="2800" b="1" dirty="0"/>
              <a:t> </a:t>
            </a:r>
            <a:r>
              <a:rPr lang="en-US" altLang="en-US" sz="2800" b="1" dirty="0" err="1"/>
              <a:t>các</a:t>
            </a:r>
            <a:r>
              <a:rPr lang="en-US" altLang="en-US" sz="2800" b="1" dirty="0"/>
              <a:t> </a:t>
            </a:r>
            <a:r>
              <a:rPr lang="en-US" altLang="en-US" sz="2800" b="1" dirty="0" err="1"/>
              <a:t>cơ</a:t>
            </a:r>
            <a:r>
              <a:rPr lang="en-US" altLang="en-US" sz="2800" b="1" dirty="0"/>
              <a:t> </a:t>
            </a:r>
            <a:r>
              <a:rPr lang="en-US" altLang="en-US" sz="2800" b="1" dirty="0" err="1"/>
              <a:t>quan</a:t>
            </a:r>
            <a:r>
              <a:rPr lang="en-US" altLang="en-US" sz="2800" b="1" dirty="0"/>
              <a:t> ở </a:t>
            </a:r>
            <a:r>
              <a:rPr lang="en-US" altLang="en-US" sz="2800" b="1" dirty="0" err="1"/>
              <a:t>phần</a:t>
            </a:r>
            <a:r>
              <a:rPr lang="en-US" altLang="en-US" sz="2800" b="1" dirty="0"/>
              <a:t> </a:t>
            </a:r>
            <a:r>
              <a:rPr lang="en-US" altLang="en-US" sz="2800" b="1" dirty="0" err="1"/>
              <a:t>thân</a:t>
            </a:r>
            <a:endParaRPr lang="en-US" altLang="en-US" sz="2800" b="1" dirty="0"/>
          </a:p>
        </p:txBody>
      </p:sp>
    </p:spTree>
    <p:extLst>
      <p:ext uri="{BB962C8B-B14F-4D97-AF65-F5344CB8AC3E}">
        <p14:creationId xmlns:p14="http://schemas.microsoft.com/office/powerpoint/2010/main" val="2197494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4882" y="0"/>
            <a:ext cx="5562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4131" name="AutoShape 3"/>
          <p:cNvSpPr>
            <a:spLocks/>
          </p:cNvSpPr>
          <p:nvPr/>
        </p:nvSpPr>
        <p:spPr bwMode="auto">
          <a:xfrm>
            <a:off x="5983432" y="243682"/>
            <a:ext cx="1733550" cy="929481"/>
          </a:xfrm>
          <a:prstGeom prst="leftBrace">
            <a:avLst>
              <a:gd name="adj1" fmla="val 6713"/>
              <a:gd name="adj2" fmla="val 50000"/>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04132" name="AutoShape 4"/>
          <p:cNvSpPr>
            <a:spLocks/>
          </p:cNvSpPr>
          <p:nvPr/>
        </p:nvSpPr>
        <p:spPr bwMode="auto">
          <a:xfrm>
            <a:off x="6040582" y="1219200"/>
            <a:ext cx="1676400" cy="1981200"/>
          </a:xfrm>
          <a:prstGeom prst="leftBrace">
            <a:avLst>
              <a:gd name="adj1" fmla="val 7934"/>
              <a:gd name="adj2" fmla="val 50000"/>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04133" name="Text Box 5"/>
          <p:cNvSpPr txBox="1">
            <a:spLocks noChangeArrowheads="1"/>
          </p:cNvSpPr>
          <p:nvPr/>
        </p:nvSpPr>
        <p:spPr bwMode="auto">
          <a:xfrm>
            <a:off x="4234296" y="575977"/>
            <a:ext cx="210415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spcBef>
                <a:spcPct val="50000"/>
              </a:spcBef>
            </a:pPr>
            <a:r>
              <a:rPr lang="en-US" altLang="en-US" sz="2800" b="1" dirty="0" err="1"/>
              <a:t>Đầu</a:t>
            </a:r>
            <a:r>
              <a:rPr lang="en-US" altLang="en-US" sz="2800" b="1" dirty="0"/>
              <a:t>, </a:t>
            </a:r>
            <a:r>
              <a:rPr lang="en-US" altLang="en-US" sz="2800" b="1" dirty="0" err="1"/>
              <a:t>Cổ</a:t>
            </a:r>
            <a:endParaRPr lang="en-US" altLang="en-US" sz="2800" b="1" dirty="0"/>
          </a:p>
        </p:txBody>
      </p:sp>
      <p:sp>
        <p:nvSpPr>
          <p:cNvPr id="304134" name="Text Box 6"/>
          <p:cNvSpPr txBox="1">
            <a:spLocks noChangeArrowheads="1"/>
          </p:cNvSpPr>
          <p:nvPr/>
        </p:nvSpPr>
        <p:spPr bwMode="auto">
          <a:xfrm>
            <a:off x="4821382" y="1858964"/>
            <a:ext cx="1295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spcBef>
                <a:spcPct val="50000"/>
              </a:spcBef>
            </a:pPr>
            <a:r>
              <a:rPr lang="en-US" altLang="en-US" sz="2800" b="1" dirty="0" err="1"/>
              <a:t>Thân</a:t>
            </a:r>
            <a:endParaRPr lang="en-US" altLang="en-US" sz="2800" b="1" dirty="0"/>
          </a:p>
        </p:txBody>
      </p:sp>
      <p:sp>
        <p:nvSpPr>
          <p:cNvPr id="304135" name="Line 7"/>
          <p:cNvSpPr>
            <a:spLocks noChangeShapeType="1"/>
          </p:cNvSpPr>
          <p:nvPr/>
        </p:nvSpPr>
        <p:spPr bwMode="auto">
          <a:xfrm flipH="1">
            <a:off x="5583382" y="3535364"/>
            <a:ext cx="1163782" cy="808035"/>
          </a:xfrm>
          <a:prstGeom prst="line">
            <a:avLst/>
          </a:prstGeom>
          <a:noFill/>
          <a:ln w="317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136" name="Line 8"/>
          <p:cNvSpPr>
            <a:spLocks noChangeShapeType="1"/>
          </p:cNvSpPr>
          <p:nvPr/>
        </p:nvSpPr>
        <p:spPr bwMode="auto">
          <a:xfrm flipH="1" flipV="1">
            <a:off x="5583382" y="4343400"/>
            <a:ext cx="1662545" cy="838200"/>
          </a:xfrm>
          <a:prstGeom prst="line">
            <a:avLst/>
          </a:prstGeom>
          <a:noFill/>
          <a:ln w="317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137" name="Text Box 9"/>
          <p:cNvSpPr txBox="1">
            <a:spLocks noChangeArrowheads="1"/>
          </p:cNvSpPr>
          <p:nvPr/>
        </p:nvSpPr>
        <p:spPr bwMode="auto">
          <a:xfrm>
            <a:off x="3657600" y="3992564"/>
            <a:ext cx="200198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spcBef>
                <a:spcPct val="50000"/>
              </a:spcBef>
            </a:pPr>
            <a:r>
              <a:rPr lang="en-US" altLang="en-US" sz="2800" b="1" dirty="0" err="1"/>
              <a:t>Tay</a:t>
            </a:r>
            <a:r>
              <a:rPr lang="en-US" altLang="en-US" sz="2800" b="1" dirty="0"/>
              <a:t>, </a:t>
            </a:r>
            <a:r>
              <a:rPr lang="en-US" altLang="en-US" sz="2800" b="1" dirty="0" err="1"/>
              <a:t>Chân</a:t>
            </a:r>
            <a:endParaRPr lang="en-US" altLang="en-US" sz="2800" b="1" dirty="0"/>
          </a:p>
        </p:txBody>
      </p:sp>
      <p:sp>
        <p:nvSpPr>
          <p:cNvPr id="14" name="TextBox 3">
            <a:hlinkClick r:id="rId3" action="ppaction://hlinkfile"/>
          </p:cNvPr>
          <p:cNvSpPr txBox="1">
            <a:spLocks noChangeArrowheads="1"/>
          </p:cNvSpPr>
          <p:nvPr/>
        </p:nvSpPr>
        <p:spPr bwMode="auto">
          <a:xfrm>
            <a:off x="658094" y="683698"/>
            <a:ext cx="3519052" cy="954107"/>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2800" b="1" dirty="0"/>
              <a:t>1. </a:t>
            </a:r>
            <a:r>
              <a:rPr lang="en-US" altLang="en-US" sz="2800" b="1" dirty="0" err="1"/>
              <a:t>Cơ</a:t>
            </a:r>
            <a:r>
              <a:rPr lang="en-US" altLang="en-US" sz="2800" b="1" dirty="0"/>
              <a:t> </a:t>
            </a:r>
            <a:r>
              <a:rPr lang="en-US" altLang="en-US" sz="2800" b="1" dirty="0" err="1"/>
              <a:t>thể</a:t>
            </a:r>
            <a:r>
              <a:rPr lang="en-US" altLang="en-US" sz="2800" b="1" dirty="0"/>
              <a:t> </a:t>
            </a:r>
            <a:r>
              <a:rPr lang="en-US" altLang="en-US" sz="2800" b="1" dirty="0" err="1"/>
              <a:t>người</a:t>
            </a:r>
            <a:r>
              <a:rPr lang="en-US" altLang="en-US" sz="2800" b="1" dirty="0"/>
              <a:t> </a:t>
            </a:r>
            <a:r>
              <a:rPr lang="en-US" altLang="en-US" sz="2800" b="1" dirty="0" err="1"/>
              <a:t>gồm</a:t>
            </a:r>
            <a:r>
              <a:rPr lang="en-US" altLang="en-US" sz="2800" b="1" dirty="0"/>
              <a:t> </a:t>
            </a:r>
            <a:r>
              <a:rPr lang="en-US" altLang="en-US" sz="2800" b="1" dirty="0" err="1"/>
              <a:t>những</a:t>
            </a:r>
            <a:r>
              <a:rPr lang="en-US" altLang="en-US" sz="2800" b="1" dirty="0"/>
              <a:t> </a:t>
            </a:r>
            <a:r>
              <a:rPr lang="en-US" altLang="en-US" sz="2800" b="1" dirty="0" err="1"/>
              <a:t>phần</a:t>
            </a:r>
            <a:r>
              <a:rPr lang="en-US" altLang="en-US" sz="2800" b="1" dirty="0"/>
              <a:t> </a:t>
            </a:r>
            <a:r>
              <a:rPr lang="en-US" altLang="en-US" sz="2800" b="1" dirty="0" err="1"/>
              <a:t>nào</a:t>
            </a:r>
            <a:r>
              <a:rPr lang="en-US" altLang="en-US" sz="2800" b="1" dirty="0"/>
              <a:t>?</a:t>
            </a:r>
          </a:p>
        </p:txBody>
      </p:sp>
    </p:spTree>
    <p:extLst>
      <p:ext uri="{BB962C8B-B14F-4D97-AF65-F5344CB8AC3E}">
        <p14:creationId xmlns:p14="http://schemas.microsoft.com/office/powerpoint/2010/main" val="33306021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304130"/>
                                        </p:tgtEl>
                                        <p:attrNameLst>
                                          <p:attrName>style.visibility</p:attrName>
                                        </p:attrNameLst>
                                      </p:cBhvr>
                                      <p:to>
                                        <p:strVal val="visible"/>
                                      </p:to>
                                    </p:set>
                                    <p:animEffect transition="in" filter="box(in)">
                                      <p:cBhvr>
                                        <p:cTn id="7" dur="500"/>
                                        <p:tgtEl>
                                          <p:spTgt spid="3041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304131"/>
                                        </p:tgtEl>
                                        <p:attrNameLst>
                                          <p:attrName>style.visibility</p:attrName>
                                        </p:attrNameLst>
                                      </p:cBhvr>
                                      <p:to>
                                        <p:strVal val="visible"/>
                                      </p:to>
                                    </p:set>
                                    <p:animEffect transition="in" filter="blinds(horizontal)">
                                      <p:cBhvr>
                                        <p:cTn id="12" dur="500"/>
                                        <p:tgtEl>
                                          <p:spTgt spid="304131"/>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304133"/>
                                        </p:tgtEl>
                                        <p:attrNameLst>
                                          <p:attrName>style.visibility</p:attrName>
                                        </p:attrNameLst>
                                      </p:cBhvr>
                                      <p:to>
                                        <p:strVal val="visible"/>
                                      </p:to>
                                    </p:set>
                                    <p:animEffect transition="in" filter="blinds(horizontal)">
                                      <p:cBhvr>
                                        <p:cTn id="15" dur="500"/>
                                        <p:tgtEl>
                                          <p:spTgt spid="30413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304134"/>
                                        </p:tgtEl>
                                        <p:attrNameLst>
                                          <p:attrName>style.visibility</p:attrName>
                                        </p:attrNameLst>
                                      </p:cBhvr>
                                      <p:to>
                                        <p:strVal val="visible"/>
                                      </p:to>
                                    </p:set>
                                    <p:animEffect transition="in" filter="blinds(horizontal)">
                                      <p:cBhvr>
                                        <p:cTn id="20" dur="500"/>
                                        <p:tgtEl>
                                          <p:spTgt spid="304134"/>
                                        </p:tgtEl>
                                      </p:cBhvr>
                                    </p:animEffect>
                                  </p:childTnLst>
                                </p:cTn>
                              </p:par>
                              <p:par>
                                <p:cTn id="21" presetID="3" presetClass="entr" presetSubtype="10" fill="hold" nodeType="withEffect">
                                  <p:stCondLst>
                                    <p:cond delay="0"/>
                                  </p:stCondLst>
                                  <p:childTnLst>
                                    <p:set>
                                      <p:cBhvr>
                                        <p:cTn id="22" dur="1" fill="hold">
                                          <p:stCondLst>
                                            <p:cond delay="0"/>
                                          </p:stCondLst>
                                        </p:cTn>
                                        <p:tgtEl>
                                          <p:spTgt spid="304132"/>
                                        </p:tgtEl>
                                        <p:attrNameLst>
                                          <p:attrName>style.visibility</p:attrName>
                                        </p:attrNameLst>
                                      </p:cBhvr>
                                      <p:to>
                                        <p:strVal val="visible"/>
                                      </p:to>
                                    </p:set>
                                    <p:animEffect transition="in" filter="blinds(horizontal)">
                                      <p:cBhvr>
                                        <p:cTn id="23" dur="500"/>
                                        <p:tgtEl>
                                          <p:spTgt spid="30413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ntr" presetSubtype="10" fill="hold" nodeType="clickEffect">
                                  <p:stCondLst>
                                    <p:cond delay="0"/>
                                  </p:stCondLst>
                                  <p:childTnLst>
                                    <p:set>
                                      <p:cBhvr>
                                        <p:cTn id="27" dur="1" fill="hold">
                                          <p:stCondLst>
                                            <p:cond delay="0"/>
                                          </p:stCondLst>
                                        </p:cTn>
                                        <p:tgtEl>
                                          <p:spTgt spid="304136"/>
                                        </p:tgtEl>
                                        <p:attrNameLst>
                                          <p:attrName>style.visibility</p:attrName>
                                        </p:attrNameLst>
                                      </p:cBhvr>
                                      <p:to>
                                        <p:strVal val="visible"/>
                                      </p:to>
                                    </p:set>
                                    <p:animEffect transition="in" filter="blinds(horizontal)">
                                      <p:cBhvr>
                                        <p:cTn id="28" dur="500"/>
                                        <p:tgtEl>
                                          <p:spTgt spid="304136"/>
                                        </p:tgtEl>
                                      </p:cBhvr>
                                    </p:animEffect>
                                  </p:childTnLst>
                                </p:cTn>
                              </p:par>
                              <p:par>
                                <p:cTn id="29" presetID="3" presetClass="entr" presetSubtype="10" fill="hold" nodeType="withEffect">
                                  <p:stCondLst>
                                    <p:cond delay="0"/>
                                  </p:stCondLst>
                                  <p:childTnLst>
                                    <p:set>
                                      <p:cBhvr>
                                        <p:cTn id="30" dur="1" fill="hold">
                                          <p:stCondLst>
                                            <p:cond delay="0"/>
                                          </p:stCondLst>
                                        </p:cTn>
                                        <p:tgtEl>
                                          <p:spTgt spid="304135"/>
                                        </p:tgtEl>
                                        <p:attrNameLst>
                                          <p:attrName>style.visibility</p:attrName>
                                        </p:attrNameLst>
                                      </p:cBhvr>
                                      <p:to>
                                        <p:strVal val="visible"/>
                                      </p:to>
                                    </p:set>
                                    <p:animEffect transition="in" filter="blinds(horizontal)">
                                      <p:cBhvr>
                                        <p:cTn id="31" dur="500"/>
                                        <p:tgtEl>
                                          <p:spTgt spid="304135"/>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304137"/>
                                        </p:tgtEl>
                                        <p:attrNameLst>
                                          <p:attrName>style.visibility</p:attrName>
                                        </p:attrNameLst>
                                      </p:cBhvr>
                                      <p:to>
                                        <p:strVal val="visible"/>
                                      </p:to>
                                    </p:set>
                                    <p:animEffect transition="in" filter="blinds(horizontal)">
                                      <p:cBhvr>
                                        <p:cTn id="34" dur="500"/>
                                        <p:tgtEl>
                                          <p:spTgt spid="304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4133" grpId="0"/>
      <p:bldP spid="304134" grpId="0"/>
      <p:bldP spid="30413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6747164" y="576775"/>
            <a:ext cx="4932217" cy="5796316"/>
          </a:xfrm>
          <a:prstGeom prst="rect">
            <a:avLst/>
          </a:prstGeom>
        </p:spPr>
      </p:pic>
      <p:sp>
        <p:nvSpPr>
          <p:cNvPr id="7" name="Title 1"/>
          <p:cNvSpPr txBox="1">
            <a:spLocks/>
          </p:cNvSpPr>
          <p:nvPr/>
        </p:nvSpPr>
        <p:spPr>
          <a:xfrm>
            <a:off x="0" y="0"/>
            <a:ext cx="12192000" cy="576775"/>
          </a:xfrm>
          <a:prstGeom prst="rect">
            <a:avLst/>
          </a:prstGeom>
          <a:gradFill flip="none" rotWithShape="1">
            <a:gsLst>
              <a:gs pos="0">
                <a:srgbClr val="00B050"/>
              </a:gs>
              <a:gs pos="55000">
                <a:schemeClr val="accent2">
                  <a:lumMod val="75000"/>
                </a:schemeClr>
              </a:gs>
              <a:gs pos="100000">
                <a:srgbClr val="92D050"/>
              </a:gs>
            </a:gsLst>
            <a:path path="circle">
              <a:fillToRect l="50000" t="50000" r="50000" b="50000"/>
            </a:path>
            <a:tileRect/>
          </a:gradFill>
          <a:effectLst/>
        </p:spPr>
        <p:txBody>
          <a:bodyPr vert="horz" lIns="91440" tIns="45720" rIns="91440" bIns="45720" rtlCol="0" anchor="b">
            <a:normAutofit fontScale="67500" lnSpcReduction="20000"/>
          </a:bodyPr>
          <a:lstStyle>
            <a:lvl1pPr algn="ctr" defTabSz="457200" rtl="0" eaLnBrk="1" latinLnBrk="0" hangingPunct="1">
              <a:spcBef>
                <a:spcPct val="0"/>
              </a:spcBef>
              <a:buNone/>
              <a:defRPr sz="5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solidFill>
                  <a:schemeClr val="bg1"/>
                </a:solidFill>
              </a:rPr>
              <a:t>BÀI 30. KHÁI QUÁT VỀ CƠ THỂ NGƯỜI</a:t>
            </a:r>
          </a:p>
        </p:txBody>
      </p:sp>
      <p:sp>
        <p:nvSpPr>
          <p:cNvPr id="2" name="TextBox 1"/>
          <p:cNvSpPr txBox="1"/>
          <p:nvPr/>
        </p:nvSpPr>
        <p:spPr>
          <a:xfrm>
            <a:off x="630381" y="658694"/>
            <a:ext cx="5320146"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I. </a:t>
            </a:r>
            <a:r>
              <a:rPr lang="en-US" sz="3200" b="1" dirty="0" err="1">
                <a:latin typeface="Times New Roman" panose="02020603050405020304" pitchFamily="18" charset="0"/>
                <a:cs typeface="Times New Roman" panose="02020603050405020304" pitchFamily="18" charset="0"/>
              </a:rPr>
              <a:t>Khái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quát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về</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cơ</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thể</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người</a:t>
            </a:r>
            <a:endParaRPr lang="en-US" sz="3200" b="1" dirty="0">
              <a:latin typeface="Times New Roman" panose="02020603050405020304" pitchFamily="18" charset="0"/>
              <a:cs typeface="Times New Roman" panose="02020603050405020304" pitchFamily="18" charset="0"/>
            </a:endParaRPr>
          </a:p>
        </p:txBody>
      </p:sp>
      <p:sp>
        <p:nvSpPr>
          <p:cNvPr id="11" name="Rectangle 10"/>
          <p:cNvSpPr/>
          <p:nvPr/>
        </p:nvSpPr>
        <p:spPr>
          <a:xfrm>
            <a:off x="720437" y="1363329"/>
            <a:ext cx="5929745" cy="1043619"/>
          </a:xfrm>
          <a:prstGeom prst="rect">
            <a:avLst/>
          </a:prstGeom>
        </p:spPr>
        <p:txBody>
          <a:bodyPr wrap="square">
            <a:spAutoFit/>
          </a:bodyPr>
          <a:lstStyle/>
          <a:p>
            <a:pPr algn="just">
              <a:lnSpc>
                <a:spcPct val="115000"/>
              </a:lnSpc>
              <a:spcBef>
                <a:spcPts val="600"/>
              </a:spcBef>
              <a:spcAft>
                <a:spcPts val="0"/>
              </a:spcAft>
            </a:pPr>
            <a:r>
              <a:rPr lang="en-US" sz="2800" b="1" dirty="0">
                <a:latin typeface="Times New Roman" panose="02020603050405020304" pitchFamily="18" charset="0"/>
                <a:ea typeface="Times New Roman" panose="02020603050405020304" pitchFamily="18" charset="0"/>
              </a:rPr>
              <a:t> </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bao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gồm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đầu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cổ</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hai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tay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hai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chân</a:t>
            </a:r>
            <a:r>
              <a:rPr lang="en-US" sz="2800" dirty="0">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3713101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4882" y="0"/>
            <a:ext cx="5562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4131" name="AutoShape 3"/>
          <p:cNvSpPr>
            <a:spLocks/>
          </p:cNvSpPr>
          <p:nvPr/>
        </p:nvSpPr>
        <p:spPr bwMode="auto">
          <a:xfrm>
            <a:off x="5983432" y="243682"/>
            <a:ext cx="1733550" cy="929481"/>
          </a:xfrm>
          <a:prstGeom prst="leftBrace">
            <a:avLst>
              <a:gd name="adj1" fmla="val 6713"/>
              <a:gd name="adj2" fmla="val 50000"/>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04132" name="AutoShape 4"/>
          <p:cNvSpPr>
            <a:spLocks/>
          </p:cNvSpPr>
          <p:nvPr/>
        </p:nvSpPr>
        <p:spPr bwMode="auto">
          <a:xfrm>
            <a:off x="6040582" y="1219200"/>
            <a:ext cx="1676400" cy="1981200"/>
          </a:xfrm>
          <a:prstGeom prst="leftBrace">
            <a:avLst>
              <a:gd name="adj1" fmla="val 7934"/>
              <a:gd name="adj2" fmla="val 50000"/>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04133" name="Text Box 5"/>
          <p:cNvSpPr txBox="1">
            <a:spLocks noChangeArrowheads="1"/>
          </p:cNvSpPr>
          <p:nvPr/>
        </p:nvSpPr>
        <p:spPr bwMode="auto">
          <a:xfrm>
            <a:off x="4234296" y="575977"/>
            <a:ext cx="210415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spcBef>
                <a:spcPct val="50000"/>
              </a:spcBef>
            </a:pPr>
            <a:r>
              <a:rPr lang="en-US" altLang="en-US" sz="3200" b="1" dirty="0" err="1"/>
              <a:t>Đầu</a:t>
            </a:r>
            <a:r>
              <a:rPr lang="en-US" altLang="en-US" sz="3200" b="1" dirty="0"/>
              <a:t>, </a:t>
            </a:r>
            <a:r>
              <a:rPr lang="en-US" altLang="en-US" sz="3200" b="1" dirty="0" err="1"/>
              <a:t>Cổ</a:t>
            </a:r>
            <a:endParaRPr lang="en-US" altLang="en-US" sz="3200" b="1" dirty="0"/>
          </a:p>
        </p:txBody>
      </p:sp>
      <p:sp>
        <p:nvSpPr>
          <p:cNvPr id="304134" name="Text Box 6"/>
          <p:cNvSpPr txBox="1">
            <a:spLocks noChangeArrowheads="1"/>
          </p:cNvSpPr>
          <p:nvPr/>
        </p:nvSpPr>
        <p:spPr bwMode="auto">
          <a:xfrm>
            <a:off x="4821382" y="1858964"/>
            <a:ext cx="12954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spcBef>
                <a:spcPct val="50000"/>
              </a:spcBef>
            </a:pPr>
            <a:r>
              <a:rPr lang="en-US" altLang="en-US" sz="3200" b="1" dirty="0" err="1"/>
              <a:t>Thân</a:t>
            </a:r>
            <a:endParaRPr lang="en-US" altLang="en-US" sz="3200" b="1" dirty="0"/>
          </a:p>
        </p:txBody>
      </p:sp>
      <p:sp>
        <p:nvSpPr>
          <p:cNvPr id="304135" name="Line 7"/>
          <p:cNvSpPr>
            <a:spLocks noChangeShapeType="1"/>
          </p:cNvSpPr>
          <p:nvPr/>
        </p:nvSpPr>
        <p:spPr bwMode="auto">
          <a:xfrm flipH="1">
            <a:off x="5583382" y="3535364"/>
            <a:ext cx="1163782" cy="808035"/>
          </a:xfrm>
          <a:prstGeom prst="line">
            <a:avLst/>
          </a:prstGeom>
          <a:noFill/>
          <a:ln w="317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136" name="Line 8"/>
          <p:cNvSpPr>
            <a:spLocks noChangeShapeType="1"/>
          </p:cNvSpPr>
          <p:nvPr/>
        </p:nvSpPr>
        <p:spPr bwMode="auto">
          <a:xfrm flipH="1" flipV="1">
            <a:off x="5583382" y="4343400"/>
            <a:ext cx="1662545" cy="838200"/>
          </a:xfrm>
          <a:prstGeom prst="line">
            <a:avLst/>
          </a:prstGeom>
          <a:noFill/>
          <a:ln w="317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137" name="Text Box 9"/>
          <p:cNvSpPr txBox="1">
            <a:spLocks noChangeArrowheads="1"/>
          </p:cNvSpPr>
          <p:nvPr/>
        </p:nvSpPr>
        <p:spPr bwMode="auto">
          <a:xfrm>
            <a:off x="3657600" y="3992564"/>
            <a:ext cx="2001982"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spcBef>
                <a:spcPct val="50000"/>
              </a:spcBef>
            </a:pPr>
            <a:r>
              <a:rPr lang="en-US" altLang="en-US" sz="3200" b="1" dirty="0" err="1"/>
              <a:t>Tay</a:t>
            </a:r>
            <a:r>
              <a:rPr lang="en-US" altLang="en-US" sz="3200" b="1" dirty="0"/>
              <a:t>, </a:t>
            </a:r>
            <a:r>
              <a:rPr lang="en-US" altLang="en-US" sz="3200" b="1" dirty="0" err="1"/>
              <a:t>Chân</a:t>
            </a:r>
            <a:endParaRPr lang="en-US" altLang="en-US" sz="3200" b="1" dirty="0"/>
          </a:p>
        </p:txBody>
      </p:sp>
      <p:sp>
        <p:nvSpPr>
          <p:cNvPr id="15" name="TextBox 3">
            <a:hlinkClick r:id="rId3" action="ppaction://hlinkfile"/>
          </p:cNvPr>
          <p:cNvSpPr txBox="1">
            <a:spLocks noChangeArrowheads="1"/>
          </p:cNvSpPr>
          <p:nvPr/>
        </p:nvSpPr>
        <p:spPr bwMode="auto">
          <a:xfrm>
            <a:off x="671946" y="682007"/>
            <a:ext cx="3505200" cy="95749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2800" b="1" dirty="0"/>
              <a:t>2. </a:t>
            </a:r>
            <a:r>
              <a:rPr lang="en-US" altLang="en-US" sz="2800" b="1" dirty="0" err="1"/>
              <a:t>Kể</a:t>
            </a:r>
            <a:r>
              <a:rPr lang="en-US" altLang="en-US" sz="2800" b="1" dirty="0"/>
              <a:t> </a:t>
            </a:r>
            <a:r>
              <a:rPr lang="en-US" altLang="en-US" sz="2800" b="1" dirty="0" err="1"/>
              <a:t>tên</a:t>
            </a:r>
            <a:r>
              <a:rPr lang="en-US" altLang="en-US" sz="2800" b="1" dirty="0"/>
              <a:t> </a:t>
            </a:r>
            <a:r>
              <a:rPr lang="en-US" altLang="en-US" sz="2800" b="1" dirty="0" err="1"/>
              <a:t>các</a:t>
            </a:r>
            <a:r>
              <a:rPr lang="en-US" altLang="en-US" sz="2800" b="1" dirty="0"/>
              <a:t> </a:t>
            </a:r>
            <a:r>
              <a:rPr lang="en-US" altLang="en-US" sz="2800" b="1" dirty="0" err="1"/>
              <a:t>cơ</a:t>
            </a:r>
            <a:r>
              <a:rPr lang="en-US" altLang="en-US" sz="2800" b="1" dirty="0"/>
              <a:t> </a:t>
            </a:r>
            <a:r>
              <a:rPr lang="en-US" altLang="en-US" sz="2800" b="1" dirty="0" err="1"/>
              <a:t>quan</a:t>
            </a:r>
            <a:r>
              <a:rPr lang="en-US" altLang="en-US" sz="2800" b="1" dirty="0"/>
              <a:t> ở </a:t>
            </a:r>
            <a:r>
              <a:rPr lang="en-US" altLang="en-US" sz="2800" b="1" dirty="0" err="1"/>
              <a:t>phần</a:t>
            </a:r>
            <a:r>
              <a:rPr lang="en-US" altLang="en-US" sz="2800" b="1" dirty="0"/>
              <a:t> </a:t>
            </a:r>
            <a:r>
              <a:rPr lang="en-US" altLang="en-US" sz="2800" b="1" dirty="0" err="1"/>
              <a:t>đầu</a:t>
            </a:r>
            <a:r>
              <a:rPr lang="en-US" altLang="en-US" sz="2800" b="1" dirty="0"/>
              <a:t> </a:t>
            </a:r>
            <a:r>
              <a:rPr lang="en-US" altLang="en-US" sz="2800" b="1" dirty="0" err="1"/>
              <a:t>cổ</a:t>
            </a:r>
            <a:endParaRPr lang="en-US" altLang="en-US" sz="2800" b="1" dirty="0"/>
          </a:p>
        </p:txBody>
      </p:sp>
      <p:sp>
        <p:nvSpPr>
          <p:cNvPr id="17" name="TextBox 3">
            <a:hlinkClick r:id="rId3" action="ppaction://hlinkfile"/>
          </p:cNvPr>
          <p:cNvSpPr txBox="1">
            <a:spLocks noChangeArrowheads="1"/>
          </p:cNvSpPr>
          <p:nvPr/>
        </p:nvSpPr>
        <p:spPr bwMode="auto">
          <a:xfrm>
            <a:off x="819154" y="3036765"/>
            <a:ext cx="3519052" cy="954107"/>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2800" b="1" dirty="0"/>
              <a:t>3. </a:t>
            </a:r>
            <a:r>
              <a:rPr lang="en-US" altLang="en-US" sz="2800" b="1" dirty="0" err="1"/>
              <a:t>Kể</a:t>
            </a:r>
            <a:r>
              <a:rPr lang="en-US" altLang="en-US" sz="2800" b="1" dirty="0"/>
              <a:t> </a:t>
            </a:r>
            <a:r>
              <a:rPr lang="en-US" altLang="en-US" sz="2800" b="1" dirty="0" err="1"/>
              <a:t>tên</a:t>
            </a:r>
            <a:r>
              <a:rPr lang="en-US" altLang="en-US" sz="2800" b="1" dirty="0"/>
              <a:t> </a:t>
            </a:r>
            <a:r>
              <a:rPr lang="en-US" altLang="en-US" sz="2800" b="1" dirty="0" err="1"/>
              <a:t>các</a:t>
            </a:r>
            <a:r>
              <a:rPr lang="en-US" altLang="en-US" sz="2800" b="1" dirty="0"/>
              <a:t> </a:t>
            </a:r>
            <a:r>
              <a:rPr lang="en-US" altLang="en-US" sz="2800" b="1" dirty="0" err="1"/>
              <a:t>cơ</a:t>
            </a:r>
            <a:r>
              <a:rPr lang="en-US" altLang="en-US" sz="2800" b="1" dirty="0"/>
              <a:t> </a:t>
            </a:r>
            <a:r>
              <a:rPr lang="en-US" altLang="en-US" sz="2800" b="1" dirty="0" err="1"/>
              <a:t>quan</a:t>
            </a:r>
            <a:r>
              <a:rPr lang="en-US" altLang="en-US" sz="2800" b="1" dirty="0"/>
              <a:t> ở </a:t>
            </a:r>
            <a:r>
              <a:rPr lang="en-US" altLang="en-US" sz="2800" b="1" dirty="0" err="1"/>
              <a:t>phần</a:t>
            </a:r>
            <a:r>
              <a:rPr lang="en-US" altLang="en-US" sz="2800" b="1" dirty="0"/>
              <a:t> </a:t>
            </a:r>
            <a:r>
              <a:rPr lang="en-US" altLang="en-US" sz="2800" b="1" dirty="0" err="1"/>
              <a:t>thân</a:t>
            </a:r>
            <a:endParaRPr lang="en-US" altLang="en-US" sz="2800" b="1" dirty="0"/>
          </a:p>
        </p:txBody>
      </p:sp>
    </p:spTree>
    <p:extLst>
      <p:ext uri="{BB962C8B-B14F-4D97-AF65-F5344CB8AC3E}">
        <p14:creationId xmlns:p14="http://schemas.microsoft.com/office/powerpoint/2010/main" val="2894873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1214</TotalTime>
  <Words>2036</Words>
  <Application>Microsoft Office PowerPoint</Application>
  <PresentationFormat>Widescreen</PresentationFormat>
  <Paragraphs>211</Paragraphs>
  <Slides>38</Slides>
  <Notes>20</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Aachen</vt:lpstr>
      <vt:lpstr>Arial</vt:lpstr>
      <vt:lpstr>Calibri</vt:lpstr>
      <vt:lpstr>Garamond</vt:lpstr>
      <vt:lpstr>Myriad Pro Black Cond</vt:lpstr>
      <vt:lpstr>Oswald</vt:lpstr>
      <vt:lpstr>Times New Roman</vt:lpstr>
      <vt:lpstr>UTM Akashi</vt:lpstr>
      <vt:lpstr>Wingdings</vt:lpstr>
      <vt:lpstr>Organic</vt:lpstr>
      <vt:lpstr>PowerPoint Presentation</vt:lpstr>
      <vt:lpstr>PowerPoint Presentation</vt:lpstr>
      <vt:lpstr>KHỞI ĐỘNG</vt:lpstr>
      <vt:lpstr>HÌNH THÀNH KIẾN THỨC MỚI</vt:lpstr>
      <vt:lpstr>BÀI 30. KHÁI QUÁT VỀ CƠ THỂ NGƯỜI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CÂU CHUYỆN CHÂN, TAY, TAI, MẮT, MIỆNG</vt:lpstr>
      <vt:lpstr>PowerPoint Presentation</vt:lpstr>
      <vt:lpstr>PowerPoint Presentation</vt:lpstr>
      <vt:lpstr>Những cơ quan nào nằm trong khoang ngực?</vt:lpstr>
      <vt:lpstr>PowerPoint Presentation</vt:lpstr>
      <vt:lpstr>PowerPoint Presentation</vt:lpstr>
      <vt:lpstr>PowerPoint Presentation</vt:lpstr>
      <vt:lpstr>PowerPoint Presentation</vt:lpstr>
      <vt:lpstr>PowerPoint Presentation</vt:lpstr>
      <vt:lpstr>CHƯƠNG 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cp:lastModifiedBy>PC</cp:lastModifiedBy>
  <cp:revision>1</cp:revision>
  <dcterms:created xsi:type="dcterms:W3CDTF">2023-05-07T08:13:07Z</dcterms:created>
  <dcterms:modified xsi:type="dcterms:W3CDTF">2024-09-18T16:08:31Z</dcterms:modified>
</cp:coreProperties>
</file>