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85" r:id="rId3"/>
    <p:sldId id="261" r:id="rId4"/>
    <p:sldId id="257" r:id="rId5"/>
    <p:sldId id="267" r:id="rId6"/>
    <p:sldId id="273" r:id="rId7"/>
    <p:sldId id="259" r:id="rId8"/>
    <p:sldId id="269" r:id="rId9"/>
    <p:sldId id="298" r:id="rId10"/>
    <p:sldId id="275" r:id="rId11"/>
    <p:sldId id="274" r:id="rId12"/>
    <p:sldId id="300" r:id="rId13"/>
    <p:sldId id="299" r:id="rId14"/>
    <p:sldId id="270" r:id="rId15"/>
    <p:sldId id="301" r:id="rId16"/>
    <p:sldId id="286" r:id="rId17"/>
    <p:sldId id="302" r:id="rId18"/>
    <p:sldId id="303" r:id="rId19"/>
    <p:sldId id="304" r:id="rId20"/>
    <p:sldId id="305" r:id="rId21"/>
    <p:sldId id="306" r:id="rId22"/>
    <p:sldId id="262" r:id="rId23"/>
    <p:sldId id="266" r:id="rId24"/>
  </p:sldIdLst>
  <p:sldSz cx="18288000" cy="10287000"/>
  <p:notesSz cx="6858000" cy="9144000"/>
  <p:embeddedFontLst>
    <p:embeddedFont>
      <p:font typeface="Calibri"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1F5"/>
    <a:srgbClr val="FFFFFF"/>
    <a:srgbClr val="FCDDCF"/>
    <a:srgbClr val="FDEFE9"/>
    <a:srgbClr val="FAC090"/>
    <a:srgbClr val="D0E3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32" autoAdjust="0"/>
    <p:restoredTop sz="94622" autoAdjust="0"/>
  </p:normalViewPr>
  <p:slideViewPr>
    <p:cSldViewPr>
      <p:cViewPr>
        <p:scale>
          <a:sx n="30" d="100"/>
          <a:sy n="30" d="100"/>
        </p:scale>
        <p:origin x="-168" y="-5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EBBE9-8CDE-47EE-8A99-2A1066DF4FC7}" type="datetimeFigureOut">
              <a:rPr lang="en-US" smtClean="0"/>
              <a:t>12/17/2022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78EAA-9483-4C4B-A5DC-F48AEDA06E22}" type="slidenum">
              <a:rPr lang="en-US" smtClean="0"/>
              <a:t>‹#›</a:t>
            </a:fld>
            <a:endParaRPr lang="en-US"/>
          </a:p>
        </p:txBody>
      </p:sp>
    </p:spTree>
    <p:extLst>
      <p:ext uri="{BB962C8B-B14F-4D97-AF65-F5344CB8AC3E}">
        <p14:creationId xmlns:p14="http://schemas.microsoft.com/office/powerpoint/2010/main" val="301154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7"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45.sv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6.svg"/><Relationship Id="rId2" Type="http://schemas.openxmlformats.org/officeDocument/2006/relationships/image" Target="../media/image30.png"/><Relationship Id="rId1" Type="http://schemas.openxmlformats.org/officeDocument/2006/relationships/slideLayout" Target="../slideLayouts/slideLayout7.xml"/><Relationship Id="rId11" Type="http://schemas.openxmlformats.org/officeDocument/2006/relationships/image" Target="../media/image250.svg"/><Relationship Id="rId10" Type="http://schemas.openxmlformats.org/officeDocument/2006/relationships/image" Target="../media/image31.png"/><Relationship Id="rId9" Type="http://schemas.openxmlformats.org/officeDocument/2006/relationships/image" Target="../media/image18.svg"/></Relationships>
</file>

<file path=ppt/slides/_rels/slide13.xml.rels><?xml version="1.0" encoding="UTF-8" standalone="yes"?>
<Relationships xmlns="http://schemas.openxmlformats.org/package/2006/relationships"><Relationship Id="rId12" Type="http://schemas.openxmlformats.org/officeDocument/2006/relationships/image" Target="../media/image80.svg"/><Relationship Id="rId2" Type="http://schemas.openxmlformats.org/officeDocument/2006/relationships/image" Target="../media/image14.png"/><Relationship Id="rId1" Type="http://schemas.openxmlformats.org/officeDocument/2006/relationships/slideLayout" Target="../slideLayouts/slideLayout7.xml"/><Relationship Id="rId10" Type="http://schemas.openxmlformats.org/officeDocument/2006/relationships/image" Target="../media/image32.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4.png"/><Relationship Id="rId5" Type="http://schemas.openxmlformats.org/officeDocument/2006/relationships/image" Target="../media/image6.svg"/><Relationship Id="rId10" Type="http://schemas.openxmlformats.org/officeDocument/2006/relationships/image" Target="../media/image45.sv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 Id="rId10" Type="http://schemas.openxmlformats.org/officeDocument/2006/relationships/image" Target="../media/image29.png"/><Relationship Id="rId9" Type="http://schemas.openxmlformats.org/officeDocument/2006/relationships/image" Target="../media/image56.sv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7" Type="http://schemas.openxmlformats.org/officeDocument/2006/relationships/image" Target="../media/image43.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7" Type="http://schemas.openxmlformats.org/officeDocument/2006/relationships/image" Target="../media/image1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 Id="rId10" Type="http://schemas.openxmlformats.org/officeDocument/2006/relationships/image" Target="../media/image23.png"/><Relationship Id="rId31" Type="http://schemas.openxmlformats.org/officeDocument/2006/relationships/image" Target="../media/image68.sv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2.svg"/><Relationship Id="rId7" Type="http://schemas.openxmlformats.org/officeDocument/2006/relationships/image" Target="../media/image4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9.png"/><Relationship Id="rId9" Type="http://schemas.openxmlformats.org/officeDocument/2006/relationships/image" Target="../media/image45.sv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40.png"/><Relationship Id="rId10" Type="http://schemas.openxmlformats.org/officeDocument/2006/relationships/image" Target="../media/image29.png"/><Relationship Id="rId9" Type="http://schemas.openxmlformats.org/officeDocument/2006/relationships/image" Target="../media/image18.sv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10" Type="http://schemas.openxmlformats.org/officeDocument/2006/relationships/image" Target="../media/image41.png"/><Relationship Id="rId9" Type="http://schemas.openxmlformats.org/officeDocument/2006/relationships/image" Target="../media/image18.svg"/></Relationships>
</file>

<file path=ppt/slides/_rels/slide22.xml.rels><?xml version="1.0" encoding="UTF-8" standalone="yes"?>
<Relationships xmlns="http://schemas.openxmlformats.org/package/2006/relationships"><Relationship Id="rId13" Type="http://schemas.openxmlformats.org/officeDocument/2006/relationships/image" Target="../media/image6.svg"/><Relationship Id="rId3" Type="http://schemas.openxmlformats.org/officeDocument/2006/relationships/image" Target="../media/image33.svg"/><Relationship Id="rId12"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39.svg"/><Relationship Id="rId5" Type="http://schemas.openxmlformats.org/officeDocument/2006/relationships/image" Target="../media/image10.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2.svg"/><Relationship Id="rId10" Type="http://schemas.openxmlformats.org/officeDocument/2006/relationships/image" Target="../media/image56.svg"/><Relationship Id="rId4" Type="http://schemas.openxmlformats.org/officeDocument/2006/relationships/image" Target="../media/image45.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1.sv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10" Type="http://schemas.openxmlformats.org/officeDocument/2006/relationships/image" Target="../media/image13.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12"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16.png"/><Relationship Id="rId10" Type="http://schemas.openxmlformats.org/officeDocument/2006/relationships/image" Target="../media/image15.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png"/><Relationship Id="rId7" Type="http://schemas.openxmlformats.org/officeDocument/2006/relationships/image" Target="../media/image16.svg"/><Relationship Id="rId12"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19.png"/><Relationship Id="rId10" Type="http://schemas.openxmlformats.org/officeDocument/2006/relationships/image" Target="../media/image18.sv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 Id="rId10" Type="http://schemas.openxmlformats.org/officeDocument/2006/relationships/image" Target="../media/image23.png"/><Relationship Id="rId31" Type="http://schemas.openxmlformats.org/officeDocument/2006/relationships/image" Target="../media/image68.sv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24.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 Id="rId23" Type="http://schemas.openxmlformats.org/officeDocument/2006/relationships/image" Target="../media/image46.svg"/><Relationship Id="rId10" Type="http://schemas.openxmlformats.org/officeDocument/2006/relationships/image" Target="../media/image25.pn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50440" y="266700"/>
            <a:ext cx="14157752" cy="84582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85433" y="5803533"/>
            <a:ext cx="6540470" cy="487562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50440" y="1572897"/>
            <a:ext cx="1805228" cy="186982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169459" y="6372500"/>
            <a:ext cx="3089841"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728001" y="-723576"/>
            <a:ext cx="4803340" cy="4803340"/>
          </a:xfrm>
          <a:prstGeom prst="rect">
            <a:avLst/>
          </a:prstGeom>
        </p:spPr>
      </p:pic>
      <p:sp>
        <p:nvSpPr>
          <p:cNvPr id="8" name="TextBox 7"/>
          <p:cNvSpPr txBox="1"/>
          <p:nvPr/>
        </p:nvSpPr>
        <p:spPr>
          <a:xfrm>
            <a:off x="3360797" y="2883066"/>
            <a:ext cx="11506200" cy="3557512"/>
          </a:xfrm>
          <a:prstGeom prst="rect">
            <a:avLst/>
          </a:prstGeom>
          <a:noFill/>
        </p:spPr>
        <p:txBody>
          <a:bodyPr wrap="square" rtlCol="0">
            <a:spAutoFit/>
          </a:bodyPr>
          <a:lstStyle/>
          <a:p>
            <a:pPr algn="ctr">
              <a:lnSpc>
                <a:spcPct val="150000"/>
              </a:lnSpc>
            </a:pPr>
            <a:r>
              <a:rPr lang="en-US" sz="8000" b="1" dirty="0" smtClean="0">
                <a:solidFill>
                  <a:schemeClr val="bg1"/>
                </a:solidFill>
                <a:latin typeface="Arial" panose="020B0604020202020204" pitchFamily="34" charset="0"/>
                <a:cs typeface="Arial" panose="020B0604020202020204" pitchFamily="34" charset="0"/>
              </a:rPr>
              <a:t>CHÀO MỪNG CÁC EM ĐẾN VỚI BÀI HỌC MỚI</a:t>
            </a:r>
            <a:endParaRPr lang="en-US" sz="8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3B23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535400" y="38100"/>
            <a:ext cx="1726276" cy="1610033"/>
          </a:xfrm>
          <a:prstGeom prst="rect">
            <a:avLst/>
          </a:prstGeom>
        </p:spPr>
      </p:pic>
      <p:sp>
        <p:nvSpPr>
          <p:cNvPr id="3" name="Rectangle 2"/>
          <p:cNvSpPr/>
          <p:nvPr/>
        </p:nvSpPr>
        <p:spPr>
          <a:xfrm>
            <a:off x="4572000" y="617082"/>
            <a:ext cx="9144000" cy="1478418"/>
          </a:xfrm>
          <a:prstGeom prst="rect">
            <a:avLst/>
          </a:prstGeom>
          <a:solidFill>
            <a:schemeClr val="bg1"/>
          </a:solidFill>
        </p:spPr>
        <p:txBody>
          <a:bodyPr>
            <a:spAutoFit/>
          </a:bodyPr>
          <a:lstStyle/>
          <a:p>
            <a:pPr algn="ctr">
              <a:lnSpc>
                <a:spcPct val="150000"/>
              </a:lnSpc>
            </a:pPr>
            <a:r>
              <a:rPr lang="en-US" sz="3200" b="1" dirty="0"/>
              <a:t>BẢN MÔ TẢ NGHỀ</a:t>
            </a:r>
            <a:endParaRPr lang="en-US" sz="3200" dirty="0"/>
          </a:p>
          <a:p>
            <a:pPr algn="ctr">
              <a:lnSpc>
                <a:spcPct val="150000"/>
              </a:lnSpc>
            </a:pPr>
            <a:r>
              <a:rPr lang="en-US" sz="3200" b="1" dirty="0"/>
              <a:t>Tên:</a:t>
            </a:r>
            <a:r>
              <a:rPr lang="en-US" sz="3200" dirty="0"/>
              <a:t>……………………………………..</a:t>
            </a:r>
          </a:p>
        </p:txBody>
      </p:sp>
      <p:graphicFrame>
        <p:nvGraphicFramePr>
          <p:cNvPr id="4" name="Table 3"/>
          <p:cNvGraphicFramePr>
            <a:graphicFrameLocks noGrp="1"/>
          </p:cNvGraphicFramePr>
          <p:nvPr>
            <p:extLst>
              <p:ext uri="{D42A27DB-BD31-4B8C-83A1-F6EECF244321}">
                <p14:modId xmlns:p14="http://schemas.microsoft.com/office/powerpoint/2010/main" val="1319651350"/>
              </p:ext>
            </p:extLst>
          </p:nvPr>
        </p:nvGraphicFramePr>
        <p:xfrm>
          <a:off x="306186" y="2324100"/>
          <a:ext cx="17677014" cy="7289800"/>
        </p:xfrm>
        <a:graphic>
          <a:graphicData uri="http://schemas.openxmlformats.org/drawingml/2006/table">
            <a:tbl>
              <a:tblPr firstRow="1" firstCol="1" bandRow="1">
                <a:tableStyleId>{21E4AEA4-8DFA-4A89-87EB-49C32662AFE0}</a:tableStyleId>
              </a:tblPr>
              <a:tblGrid>
                <a:gridCol w="2137130"/>
                <a:gridCol w="7545436"/>
                <a:gridCol w="3193848"/>
                <a:gridCol w="4800600"/>
              </a:tblGrid>
              <a:tr h="0">
                <a:tc>
                  <a:txBody>
                    <a:bodyPr/>
                    <a:lstStyle/>
                    <a:p>
                      <a:pPr marL="0" marR="0" algn="ctr">
                        <a:lnSpc>
                          <a:spcPct val="150000"/>
                        </a:lnSpc>
                        <a:spcBef>
                          <a:spcPts val="600"/>
                        </a:spcBef>
                        <a:spcAft>
                          <a:spcPts val="1000"/>
                        </a:spcAft>
                      </a:pPr>
                      <a:r>
                        <a:rPr lang="en-US" sz="3100" b="0" dirty="0">
                          <a:effectLst/>
                        </a:rPr>
                        <a:t>Công việc đặc trưng</a:t>
                      </a:r>
                      <a:endParaRPr lang="en-US" sz="3100" b="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100" b="0" dirty="0">
                          <a:effectLst/>
                        </a:rPr>
                        <a:t>Thời gian, địa điểm làm việc chủ yếu</a:t>
                      </a:r>
                      <a:endParaRPr lang="en-US" sz="3100" b="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100" b="0" dirty="0">
                          <a:effectLst/>
                        </a:rPr>
                        <a:t>Trang thiết bị, dụng cụ lao động</a:t>
                      </a:r>
                      <a:endParaRPr lang="en-US" sz="3100" b="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100" b="0" dirty="0">
                          <a:effectLst/>
                        </a:rPr>
                        <a:t>Ghi chú</a:t>
                      </a:r>
                      <a:endParaRPr lang="en-US" sz="3100" b="0" dirty="0">
                        <a:effectLst/>
                        <a:latin typeface="Calibri"/>
                        <a:ea typeface="Calibri"/>
                        <a:cs typeface="Times New Roman"/>
                      </a:endParaRPr>
                    </a:p>
                  </a:txBody>
                  <a:tcPr marL="68580" marR="68580" marT="0" marB="0" anchor="ctr"/>
                </a:tc>
              </a:tr>
              <a:tr h="0">
                <a:tc>
                  <a:txBody>
                    <a:bodyPr/>
                    <a:lstStyle/>
                    <a:p>
                      <a:pPr marL="0" marR="0" algn="ctr">
                        <a:lnSpc>
                          <a:spcPct val="150000"/>
                        </a:lnSpc>
                        <a:spcBef>
                          <a:spcPts val="600"/>
                        </a:spcBef>
                        <a:spcAft>
                          <a:spcPts val="1000"/>
                        </a:spcAft>
                      </a:pPr>
                      <a:r>
                        <a:rPr lang="en-US" sz="3100" b="0" dirty="0">
                          <a:effectLst/>
                        </a:rPr>
                        <a:t>Nhân viên văn phòng</a:t>
                      </a:r>
                      <a:endParaRPr lang="en-US" sz="3100" b="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100" b="0" dirty="0">
                          <a:effectLst/>
                        </a:rPr>
                        <a:t>Từ thứ Hai đến thứ Bảy, giờ hành chính</a:t>
                      </a:r>
                    </a:p>
                    <a:p>
                      <a:pPr marL="0" marR="0" algn="ctr">
                        <a:lnSpc>
                          <a:spcPct val="150000"/>
                        </a:lnSpc>
                        <a:spcBef>
                          <a:spcPts val="600"/>
                        </a:spcBef>
                        <a:spcAft>
                          <a:spcPts val="1000"/>
                        </a:spcAft>
                      </a:pPr>
                      <a:r>
                        <a:rPr lang="en-US" sz="3100" b="0" dirty="0">
                          <a:effectLst/>
                        </a:rPr>
                        <a:t>Văn phòng</a:t>
                      </a:r>
                      <a:endParaRPr lang="en-US" sz="3100" b="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100" b="0" dirty="0">
                          <a:effectLst/>
                        </a:rPr>
                        <a:t>Máy tính, sổ sách, giấy, bút,…</a:t>
                      </a:r>
                      <a:endParaRPr lang="en-US" sz="3100" b="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100" b="0" dirty="0">
                          <a:effectLst/>
                        </a:rPr>
                        <a:t>Hoàn thành nhiệm vụ được giao trong ngày. </a:t>
                      </a:r>
                      <a:endParaRPr lang="en-US" sz="3100" b="0" dirty="0">
                        <a:effectLst/>
                        <a:latin typeface="Calibri"/>
                        <a:ea typeface="Calibri"/>
                        <a:cs typeface="Times New Roman"/>
                      </a:endParaRPr>
                    </a:p>
                  </a:txBody>
                  <a:tcPr marL="68580" marR="68580" marT="0" marB="0" anchor="ctr"/>
                </a:tc>
              </a:tr>
              <a:tr h="0">
                <a:tc>
                  <a:txBody>
                    <a:bodyPr/>
                    <a:lstStyle/>
                    <a:p>
                      <a:pPr marL="0" marR="0" algn="ctr">
                        <a:lnSpc>
                          <a:spcPct val="150000"/>
                        </a:lnSpc>
                        <a:spcBef>
                          <a:spcPts val="600"/>
                        </a:spcBef>
                        <a:spcAft>
                          <a:spcPts val="1000"/>
                        </a:spcAft>
                      </a:pPr>
                      <a:r>
                        <a:rPr lang="en-US" sz="3100" b="0" dirty="0">
                          <a:effectLst/>
                        </a:rPr>
                        <a:t>Luật sư</a:t>
                      </a:r>
                      <a:endParaRPr lang="en-US" sz="3100" b="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100" b="0" dirty="0">
                          <a:effectLst/>
                        </a:rPr>
                        <a:t>Từ thứ Hai đến thứ Bảy, giờ hành chính</a:t>
                      </a:r>
                    </a:p>
                    <a:p>
                      <a:pPr marL="0" marR="0" algn="ctr">
                        <a:lnSpc>
                          <a:spcPct val="150000"/>
                        </a:lnSpc>
                        <a:spcBef>
                          <a:spcPts val="600"/>
                        </a:spcBef>
                        <a:spcAft>
                          <a:spcPts val="1000"/>
                        </a:spcAft>
                      </a:pPr>
                      <a:r>
                        <a:rPr lang="en-US" sz="3100" b="0" dirty="0">
                          <a:effectLst/>
                        </a:rPr>
                        <a:t>Văn phòng luật sư</a:t>
                      </a:r>
                      <a:endParaRPr lang="en-US" sz="3100" b="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100" b="0" dirty="0">
                          <a:effectLst/>
                        </a:rPr>
                        <a:t>Máy tình, máy in, giấy tờ,…</a:t>
                      </a:r>
                      <a:endParaRPr lang="en-US" sz="3100" b="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100" b="0" dirty="0">
                          <a:effectLst/>
                        </a:rPr>
                        <a:t>Nắm chắc luật để linh hoạt xử lí các tình huống kiện tụng khác nhau. </a:t>
                      </a:r>
                      <a:endParaRPr lang="en-US" sz="3100" b="0" dirty="0">
                        <a:effectLst/>
                        <a:latin typeface="Calibri"/>
                        <a:ea typeface="Calibri"/>
                        <a:cs typeface="Times New Roman"/>
                      </a:endParaRPr>
                    </a:p>
                  </a:txBody>
                  <a:tcPr marL="68580" marR="68580" marT="0" marB="0" anchor="ctr"/>
                </a:tc>
              </a:tr>
              <a:tr h="0">
                <a:tc>
                  <a:txBody>
                    <a:bodyPr/>
                    <a:lstStyle/>
                    <a:p>
                      <a:pPr marL="0" marR="0" algn="ctr">
                        <a:lnSpc>
                          <a:spcPct val="150000"/>
                        </a:lnSpc>
                        <a:spcBef>
                          <a:spcPts val="600"/>
                        </a:spcBef>
                        <a:spcAft>
                          <a:spcPts val="1000"/>
                        </a:spcAft>
                      </a:pPr>
                      <a:r>
                        <a:rPr lang="en-US" sz="3100" b="0" dirty="0">
                          <a:effectLst/>
                        </a:rPr>
                        <a:t>Lính cứu hỏa</a:t>
                      </a:r>
                      <a:endParaRPr lang="en-US" sz="3100" b="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100" b="0" dirty="0">
                          <a:effectLst/>
                        </a:rPr>
                        <a:t>Bất kể ngày đêm</a:t>
                      </a:r>
                    </a:p>
                    <a:p>
                      <a:pPr marL="0" marR="0" algn="ctr">
                        <a:lnSpc>
                          <a:spcPct val="150000"/>
                        </a:lnSpc>
                        <a:spcBef>
                          <a:spcPts val="600"/>
                        </a:spcBef>
                        <a:spcAft>
                          <a:spcPts val="1000"/>
                        </a:spcAft>
                      </a:pPr>
                      <a:r>
                        <a:rPr lang="en-US" sz="3100" b="0" dirty="0">
                          <a:effectLst/>
                        </a:rPr>
                        <a:t>Nơi xảy ra hỏa hoạn, cháy nổ,…</a:t>
                      </a:r>
                      <a:endParaRPr lang="en-US" sz="3100" b="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100" b="0" dirty="0">
                          <a:effectLst/>
                        </a:rPr>
                        <a:t>Đồ bảo hộ, bình xịt chữa cháy,…</a:t>
                      </a:r>
                      <a:endParaRPr lang="en-US" sz="3100" b="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100" b="0" dirty="0">
                          <a:effectLst/>
                        </a:rPr>
                        <a:t>Giữ tinh thần tỉnh táo, bình tĩnh, khả năng ứng biến nhanh.</a:t>
                      </a:r>
                      <a:endParaRPr lang="en-US" sz="3100" b="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540089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6733044" y="18025"/>
            <a:ext cx="1665657" cy="172525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0" y="8630783"/>
            <a:ext cx="1599671" cy="165690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07771">
            <a:off x="-79724" y="-23770"/>
            <a:ext cx="1539401" cy="3200531"/>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930047" y="7342547"/>
            <a:ext cx="2382891" cy="2945146"/>
          </a:xfrm>
          <a:prstGeom prst="rect">
            <a:avLst/>
          </a:prstGeom>
        </p:spPr>
      </p:pic>
      <p:sp>
        <p:nvSpPr>
          <p:cNvPr id="10" name="Rectangle 9"/>
          <p:cNvSpPr/>
          <p:nvPr/>
        </p:nvSpPr>
        <p:spPr>
          <a:xfrm>
            <a:off x="6890142" y="571500"/>
            <a:ext cx="4336444" cy="1077218"/>
          </a:xfrm>
          <a:prstGeom prst="rect">
            <a:avLst/>
          </a:prstGeom>
        </p:spPr>
        <p:txBody>
          <a:bodyPr wrap="none">
            <a:spAutoFit/>
          </a:bodyPr>
          <a:lstStyle/>
          <a:p>
            <a:pPr algn="ctr"/>
            <a:r>
              <a:rPr lang="vi-VN" sz="6400" b="1" dirty="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KẾT LUẬN</a:t>
            </a:r>
            <a:endParaRPr lang="en-US" sz="6400" dirty="0">
              <a:solidFill>
                <a:schemeClr val="accent6">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2198240" y="1801118"/>
            <a:ext cx="13720247" cy="4154984"/>
          </a:xfrm>
          <a:prstGeom prst="rect">
            <a:avLst/>
          </a:prstGeom>
        </p:spPr>
        <p:txBody>
          <a:bodyPr wrap="square">
            <a:spAutoFit/>
          </a:bodyPr>
          <a:lstStyle/>
          <a:p>
            <a:pPr algn="just">
              <a:lnSpc>
                <a:spcPct val="150000"/>
              </a:lnSpc>
            </a:pPr>
            <a:r>
              <a:rPr lang="en-US" sz="4400" dirty="0"/>
              <a:t>Mỗi một nghề ở địa phương đều có những đặc điểm riêng và những yêu cầu đặc trưng dành cho người làm nghề đó. Muốn biết mình phù hợp với nghề nào, chúng ta cần tìm hiểu kĩ những đặc điểm của nghề đó. </a:t>
            </a:r>
          </a:p>
        </p:txBody>
      </p:sp>
      <p:pic>
        <p:nvPicPr>
          <p:cNvPr id="11" name="Picture 10">
            <a:extLst>
              <a:ext uri="{FF2B5EF4-FFF2-40B4-BE49-F238E27FC236}">
                <a16:creationId xmlns="" xmlns:a16="http://schemas.microsoft.com/office/drawing/2014/main" id="{8958B539-3930-6922-399A-F556A5F69D63}"/>
              </a:ext>
            </a:extLst>
          </p:cNvPr>
          <p:cNvPicPr>
            <a:picLocks noChangeAspect="1"/>
          </p:cNvPicPr>
          <p:nvPr/>
        </p:nvPicPr>
        <p:blipFill rotWithShape="1">
          <a:blip r:embed="rId11">
            <a:extLst>
              <a:ext uri="{28A0092B-C50C-407E-A947-70E740481C1C}">
                <a14:useLocalDpi xmlns:a14="http://schemas.microsoft.com/office/drawing/2010/main" val="0"/>
              </a:ext>
            </a:extLst>
          </a:blip>
          <a:srcRect l="66675" t="50377"/>
          <a:stretch/>
        </p:blipFill>
        <p:spPr>
          <a:xfrm>
            <a:off x="6051781" y="5805992"/>
            <a:ext cx="5759219" cy="4823908"/>
          </a:xfrm>
          <a:prstGeom prst="rect">
            <a:avLst/>
          </a:prstGeom>
        </p:spPr>
      </p:pic>
    </p:spTree>
    <p:extLst>
      <p:ext uri="{BB962C8B-B14F-4D97-AF65-F5344CB8AC3E}">
        <p14:creationId xmlns:p14="http://schemas.microsoft.com/office/powerpoint/2010/main" val="2777264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253" y="438594"/>
            <a:ext cx="2819547" cy="219030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006688" y="38100"/>
            <a:ext cx="2281312" cy="1961706"/>
          </a:xfrm>
          <a:prstGeom prst="rect">
            <a:avLst/>
          </a:prstGeom>
        </p:spPr>
      </p:pic>
      <p:sp>
        <p:nvSpPr>
          <p:cNvPr id="2" name="Rectangle 1"/>
          <p:cNvSpPr/>
          <p:nvPr/>
        </p:nvSpPr>
        <p:spPr>
          <a:xfrm>
            <a:off x="2743200" y="625376"/>
            <a:ext cx="13111088" cy="2308324"/>
          </a:xfrm>
          <a:prstGeom prst="rect">
            <a:avLst/>
          </a:prstGeom>
        </p:spPr>
        <p:txBody>
          <a:bodyPr wrap="square">
            <a:spAutoFit/>
          </a:bodyPr>
          <a:lstStyle/>
          <a:p>
            <a:pPr algn="ctr">
              <a:lnSpc>
                <a:spcPct val="150000"/>
              </a:lnSpc>
            </a:pPr>
            <a:r>
              <a:rPr lang="en-US" sz="4800" b="1" dirty="0">
                <a:solidFill>
                  <a:srgbClr val="0070C0"/>
                </a:solidFill>
              </a:rPr>
              <a:t>3. Nhận diện nguy hiểm và cách giữ an toàn lao động khi làm nghề ở địa phương</a:t>
            </a:r>
            <a:endParaRPr lang="en-US" sz="4800" dirty="0">
              <a:solidFill>
                <a:srgbClr val="0070C0"/>
              </a:solidFill>
            </a:endParaRPr>
          </a:p>
        </p:txBody>
      </p:sp>
      <p:sp>
        <p:nvSpPr>
          <p:cNvPr id="3" name="Rectangle 2"/>
          <p:cNvSpPr/>
          <p:nvPr/>
        </p:nvSpPr>
        <p:spPr>
          <a:xfrm>
            <a:off x="762000" y="3009900"/>
            <a:ext cx="10058400" cy="6555641"/>
          </a:xfrm>
          <a:prstGeom prst="rect">
            <a:avLst/>
          </a:prstGeom>
        </p:spPr>
        <p:txBody>
          <a:bodyPr wrap="square">
            <a:spAutoFit/>
          </a:bodyPr>
          <a:lstStyle/>
          <a:p>
            <a:pPr algn="just">
              <a:lnSpc>
                <a:spcPct val="150000"/>
              </a:lnSpc>
            </a:pPr>
            <a:r>
              <a:rPr lang="vi-VN" sz="4000" b="1" dirty="0" smtClean="0">
                <a:solidFill>
                  <a:srgbClr val="FF0000"/>
                </a:solidFill>
              </a:rPr>
              <a:t>Yêu cầu:</a:t>
            </a:r>
          </a:p>
          <a:p>
            <a:pPr marL="571500" indent="-571500" algn="just">
              <a:lnSpc>
                <a:spcPct val="150000"/>
              </a:lnSpc>
              <a:buFont typeface="Arial" pitchFamily="34" charset="0"/>
              <a:buChar char="•"/>
            </a:pPr>
            <a:r>
              <a:rPr lang="en-US" sz="4000" dirty="0" smtClean="0"/>
              <a:t>Mỗi </a:t>
            </a:r>
            <a:r>
              <a:rPr lang="en-US" sz="4000" dirty="0"/>
              <a:t>nhóm chọn một trong số các nghề ở địa phương đã liệt kê ở hoạt động trước.</a:t>
            </a:r>
          </a:p>
          <a:p>
            <a:pPr marL="571500" indent="-571500" algn="just">
              <a:lnSpc>
                <a:spcPct val="150000"/>
              </a:lnSpc>
              <a:buFont typeface="Arial" pitchFamily="34" charset="0"/>
              <a:buChar char="•"/>
            </a:pPr>
            <a:r>
              <a:rPr lang="en-US" sz="4000" dirty="0" smtClean="0"/>
              <a:t>Thảo </a:t>
            </a:r>
            <a:r>
              <a:rPr lang="en-US" sz="4000" dirty="0"/>
              <a:t>luận, liệt kê một số nguy cơ phổ biến về an toàn lao động đối với người làm nghề đó (viết lên bảng hoặc lên thẻ màu, giấy A0,...).</a:t>
            </a:r>
          </a:p>
        </p:txBody>
      </p:sp>
      <p:pic>
        <p:nvPicPr>
          <p:cNvPr id="18"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277600" y="4533900"/>
            <a:ext cx="6400800" cy="4958076"/>
          </a:xfrm>
          <a:prstGeom prst="rect">
            <a:avLst/>
          </a:prstGeom>
        </p:spPr>
      </p:pic>
      <p:sp>
        <p:nvSpPr>
          <p:cNvPr id="5" name="TextBox 4"/>
          <p:cNvSpPr txBox="1"/>
          <p:nvPr/>
        </p:nvSpPr>
        <p:spPr>
          <a:xfrm>
            <a:off x="12227756" y="3319734"/>
            <a:ext cx="4652888" cy="769441"/>
          </a:xfrm>
          <a:prstGeom prst="rect">
            <a:avLst/>
          </a:prstGeom>
          <a:noFill/>
        </p:spPr>
        <p:txBody>
          <a:bodyPr wrap="square" rtlCol="0">
            <a:spAutoFit/>
          </a:bodyPr>
          <a:lstStyle/>
          <a:p>
            <a:pPr algn="ctr"/>
            <a:r>
              <a:rPr lang="vi-VN" sz="4400" b="1" dirty="0" smtClean="0">
                <a:solidFill>
                  <a:schemeClr val="accent6">
                    <a:lumMod val="75000"/>
                  </a:schemeClr>
                </a:solidFill>
              </a:rPr>
              <a:t>Hoạt động nhóm</a:t>
            </a:r>
            <a:endParaRPr lang="en-US" sz="4400" b="1" dirty="0">
              <a:solidFill>
                <a:schemeClr val="accent6">
                  <a:lumMod val="75000"/>
                </a:schemeClr>
              </a:solidFill>
            </a:endParaRPr>
          </a:p>
        </p:txBody>
      </p:sp>
    </p:spTree>
    <p:extLst>
      <p:ext uri="{BB962C8B-B14F-4D97-AF65-F5344CB8AC3E}">
        <p14:creationId xmlns:p14="http://schemas.microsoft.com/office/powerpoint/2010/main" val="11056608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506181" y="381000"/>
            <a:ext cx="2248419" cy="2171700"/>
          </a:xfrm>
          <a:prstGeom prst="rect">
            <a:avLst/>
          </a:prstGeom>
        </p:spPr>
      </p:pic>
      <p:pic>
        <p:nvPicPr>
          <p:cNvPr id="10"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82935" y="1764424"/>
            <a:ext cx="5613065" cy="8531572"/>
          </a:xfrm>
          <a:prstGeom prst="rect">
            <a:avLst/>
          </a:prstGeom>
        </p:spPr>
      </p:pic>
      <p:sp>
        <p:nvSpPr>
          <p:cNvPr id="3" name="Rectangle 2"/>
          <p:cNvSpPr/>
          <p:nvPr/>
        </p:nvSpPr>
        <p:spPr>
          <a:xfrm>
            <a:off x="6096000" y="1409700"/>
            <a:ext cx="11049000" cy="7571303"/>
          </a:xfrm>
          <a:prstGeom prst="rect">
            <a:avLst/>
          </a:prstGeom>
        </p:spPr>
        <p:txBody>
          <a:bodyPr wrap="square">
            <a:spAutoFit/>
          </a:bodyPr>
          <a:lstStyle/>
          <a:p>
            <a:pPr algn="ctr">
              <a:lnSpc>
                <a:spcPct val="150000"/>
              </a:lnSpc>
            </a:pPr>
            <a:r>
              <a:rPr lang="en-US" sz="4400" b="1" dirty="0">
                <a:solidFill>
                  <a:srgbClr val="FF0000"/>
                </a:solidFill>
              </a:rPr>
              <a:t>Ví dụ</a:t>
            </a:r>
            <a:r>
              <a:rPr lang="en-US" sz="4400" b="1" dirty="0" smtClean="0">
                <a:solidFill>
                  <a:srgbClr val="FF0000"/>
                </a:solidFill>
              </a:rPr>
              <a:t>:</a:t>
            </a:r>
            <a:endParaRPr lang="vi-VN" sz="4400" b="1" dirty="0" smtClean="0">
              <a:solidFill>
                <a:srgbClr val="FF0000"/>
              </a:solidFill>
            </a:endParaRPr>
          </a:p>
          <a:p>
            <a:pPr algn="just">
              <a:lnSpc>
                <a:spcPct val="150000"/>
              </a:lnSpc>
            </a:pPr>
            <a:r>
              <a:rPr lang="en-US" sz="4000" dirty="0" smtClean="0"/>
              <a:t>Người </a:t>
            </a:r>
            <a:r>
              <a:rPr lang="en-US" sz="4000" dirty="0"/>
              <a:t>làm nghề phun thuốc sâu có nguy cơ bị nhiễm độc hoá chất; công nhân xây dựng có nguy cơ bị tai nạn lao động khi làm ở các công trình cao tầng; làm việc văn phòng có thể phải đối mặt với một số hội chứng nghề nghiệp văn phòng do đánh máy nhiều (như hội chứng ống cổ tay), ngồi một tư thế quá lâu;...</a:t>
            </a:r>
          </a:p>
        </p:txBody>
      </p:sp>
    </p:spTree>
    <p:extLst>
      <p:ext uri="{BB962C8B-B14F-4D97-AF65-F5344CB8AC3E}">
        <p14:creationId xmlns:p14="http://schemas.microsoft.com/office/powerpoint/2010/main" val="26867318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6081322" y="18025"/>
            <a:ext cx="2317380" cy="240030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0" y="9105900"/>
            <a:ext cx="1140967" cy="11817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21343">
            <a:off x="-149203" y="71777"/>
            <a:ext cx="1974822" cy="411480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081322" y="7529515"/>
            <a:ext cx="2231616" cy="2758177"/>
          </a:xfrm>
          <a:prstGeom prst="rect">
            <a:avLst/>
          </a:prstGeom>
        </p:spPr>
      </p:pic>
      <p:sp>
        <p:nvSpPr>
          <p:cNvPr id="10" name="Rectangle 9"/>
          <p:cNvSpPr/>
          <p:nvPr/>
        </p:nvSpPr>
        <p:spPr>
          <a:xfrm>
            <a:off x="2050131" y="723900"/>
            <a:ext cx="14067977" cy="2123658"/>
          </a:xfrm>
          <a:prstGeom prst="rect">
            <a:avLst/>
          </a:prstGeom>
        </p:spPr>
        <p:txBody>
          <a:bodyPr wrap="square">
            <a:spAutoFit/>
          </a:bodyPr>
          <a:lstStyle/>
          <a:p>
            <a:pPr algn="ctr">
              <a:lnSpc>
                <a:spcPct val="150000"/>
              </a:lnSpc>
            </a:pPr>
            <a:r>
              <a:rPr lang="en-US" sz="4400" dirty="0"/>
              <a:t>Đề xuất cách thức để giữ an toàn cho người lao động và những người xung quanh </a:t>
            </a:r>
          </a:p>
        </p:txBody>
      </p:sp>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15572" y="3045683"/>
            <a:ext cx="13537093" cy="651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570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09349914"/>
              </p:ext>
            </p:extLst>
          </p:nvPr>
        </p:nvGraphicFramePr>
        <p:xfrm>
          <a:off x="381001" y="1583436"/>
          <a:ext cx="17373599" cy="8801100"/>
        </p:xfrm>
        <a:graphic>
          <a:graphicData uri="http://schemas.openxmlformats.org/drawingml/2006/table">
            <a:tbl>
              <a:tblPr firstRow="1" firstCol="1" bandRow="1">
                <a:tableStyleId>{F5AB1C69-6EDB-4FF4-983F-18BD219EF322}</a:tableStyleId>
              </a:tblPr>
              <a:tblGrid>
                <a:gridCol w="2286000"/>
                <a:gridCol w="6248400"/>
                <a:gridCol w="8839199"/>
              </a:tblGrid>
              <a:tr h="0">
                <a:tc>
                  <a:txBody>
                    <a:bodyPr/>
                    <a:lstStyle/>
                    <a:p>
                      <a:pPr marL="0" marR="0" algn="ctr">
                        <a:lnSpc>
                          <a:spcPct val="150000"/>
                        </a:lnSpc>
                        <a:spcBef>
                          <a:spcPts val="600"/>
                        </a:spcBef>
                        <a:spcAft>
                          <a:spcPts val="1000"/>
                        </a:spcAft>
                      </a:pPr>
                      <a:r>
                        <a:rPr lang="en-US" sz="3500" dirty="0">
                          <a:effectLst/>
                        </a:rPr>
                        <a:t>Tên nghề</a:t>
                      </a:r>
                      <a:endParaRPr lang="en-US" sz="350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500">
                          <a:effectLst/>
                        </a:rPr>
                        <a:t>Nguy hiểm có thể gặp phải</a:t>
                      </a:r>
                      <a:endParaRPr lang="en-US" sz="350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500" dirty="0">
                          <a:effectLst/>
                        </a:rPr>
                        <a:t>Cách giữ an toàn khi lao động</a:t>
                      </a:r>
                      <a:endParaRPr lang="en-US" sz="3500" dirty="0">
                        <a:effectLst/>
                        <a:latin typeface="Calibri"/>
                        <a:ea typeface="Calibri"/>
                        <a:cs typeface="Times New Roman"/>
                      </a:endParaRPr>
                    </a:p>
                  </a:txBody>
                  <a:tcPr marL="68580" marR="68580" marT="0" marB="0" anchor="ctr"/>
                </a:tc>
              </a:tr>
              <a:tr h="504190">
                <a:tc rowSpan="2">
                  <a:txBody>
                    <a:bodyPr/>
                    <a:lstStyle/>
                    <a:p>
                      <a:pPr marL="0" marR="0" algn="ctr">
                        <a:lnSpc>
                          <a:spcPct val="150000"/>
                        </a:lnSpc>
                        <a:spcBef>
                          <a:spcPts val="600"/>
                        </a:spcBef>
                        <a:spcAft>
                          <a:spcPts val="1000"/>
                        </a:spcAft>
                      </a:pPr>
                      <a:r>
                        <a:rPr lang="en-US" sz="3500" dirty="0">
                          <a:effectLst/>
                        </a:rPr>
                        <a:t>Cảnh sát hình sự</a:t>
                      </a:r>
                      <a:endParaRPr lang="en-US" sz="350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500">
                          <a:effectLst/>
                        </a:rPr>
                        <a:t>Bị bắn </a:t>
                      </a:r>
                      <a:endParaRPr lang="en-US" sz="3500">
                        <a:effectLst/>
                        <a:latin typeface="Calibri"/>
                        <a:ea typeface="Calibri"/>
                        <a:cs typeface="Times New Roman"/>
                      </a:endParaRPr>
                    </a:p>
                  </a:txBody>
                  <a:tcPr marL="68580" marR="68580" marT="0" marB="0" anchor="ctr"/>
                </a:tc>
                <a:tc rowSpan="2">
                  <a:txBody>
                    <a:bodyPr/>
                    <a:lstStyle/>
                    <a:p>
                      <a:pPr marL="0" marR="0" algn="ctr">
                        <a:lnSpc>
                          <a:spcPct val="150000"/>
                        </a:lnSpc>
                        <a:spcBef>
                          <a:spcPts val="600"/>
                        </a:spcBef>
                        <a:spcAft>
                          <a:spcPts val="1000"/>
                        </a:spcAft>
                      </a:pPr>
                      <a:r>
                        <a:rPr lang="en-US" sz="3500">
                          <a:effectLst/>
                        </a:rPr>
                        <a:t>Luyện võ, mặc áo chống đạn, rèn luyện khả năng ứng biến và xử lí tình huống nhanh,…</a:t>
                      </a:r>
                      <a:endParaRPr lang="en-US" sz="3500">
                        <a:effectLst/>
                        <a:latin typeface="Calibri"/>
                        <a:ea typeface="Calibri"/>
                        <a:cs typeface="Times New Roman"/>
                      </a:endParaRPr>
                    </a:p>
                  </a:txBody>
                  <a:tcPr marL="68580" marR="68580" marT="0" marB="0" anchor="ctr"/>
                </a:tc>
              </a:tr>
              <a:tr h="504190">
                <a:tc vMerge="1">
                  <a:txBody>
                    <a:bodyPr/>
                    <a:lstStyle/>
                    <a:p>
                      <a:endParaRPr lang="en-US"/>
                    </a:p>
                  </a:txBody>
                  <a:tcPr/>
                </a:tc>
                <a:tc>
                  <a:txBody>
                    <a:bodyPr/>
                    <a:lstStyle/>
                    <a:p>
                      <a:pPr marL="0" marR="0" algn="ctr">
                        <a:lnSpc>
                          <a:spcPct val="150000"/>
                        </a:lnSpc>
                        <a:spcBef>
                          <a:spcPts val="600"/>
                        </a:spcBef>
                        <a:spcAft>
                          <a:spcPts val="1000"/>
                        </a:spcAft>
                      </a:pPr>
                      <a:r>
                        <a:rPr lang="en-US" sz="3500">
                          <a:effectLst/>
                        </a:rPr>
                        <a:t>Bị tội phạm đả thương</a:t>
                      </a:r>
                      <a:endParaRPr lang="en-US" sz="3500">
                        <a:effectLst/>
                        <a:latin typeface="Calibri"/>
                        <a:ea typeface="Calibri"/>
                        <a:cs typeface="Times New Roman"/>
                      </a:endParaRPr>
                    </a:p>
                  </a:txBody>
                  <a:tcPr marL="68580" marR="68580" marT="0" marB="0" anchor="ctr"/>
                </a:tc>
                <a:tc vMerge="1">
                  <a:txBody>
                    <a:bodyPr/>
                    <a:lstStyle/>
                    <a:p>
                      <a:endParaRPr lang="en-US"/>
                    </a:p>
                  </a:txBody>
                  <a:tcPr/>
                </a:tc>
              </a:tr>
              <a:tr h="316865">
                <a:tc rowSpan="2">
                  <a:txBody>
                    <a:bodyPr/>
                    <a:lstStyle/>
                    <a:p>
                      <a:pPr marL="0" marR="0" algn="ctr">
                        <a:lnSpc>
                          <a:spcPct val="150000"/>
                        </a:lnSpc>
                        <a:spcBef>
                          <a:spcPts val="600"/>
                        </a:spcBef>
                        <a:spcAft>
                          <a:spcPts val="1000"/>
                        </a:spcAft>
                      </a:pPr>
                      <a:r>
                        <a:rPr lang="en-US" sz="3500" dirty="0">
                          <a:effectLst/>
                        </a:rPr>
                        <a:t>Lính cứu hỏa</a:t>
                      </a:r>
                      <a:endParaRPr lang="en-US" sz="350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500">
                          <a:effectLst/>
                        </a:rPr>
                        <a:t>Bị bỏng</a:t>
                      </a:r>
                      <a:endParaRPr lang="en-US" sz="350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500" dirty="0">
                          <a:effectLst/>
                        </a:rPr>
                        <a:t>Mặc đồ bảo hộ trong suốt quá trình dập tắt đám cháy</a:t>
                      </a:r>
                      <a:endParaRPr lang="en-US" sz="3500" dirty="0">
                        <a:effectLst/>
                        <a:latin typeface="Calibri"/>
                        <a:ea typeface="Calibri"/>
                        <a:cs typeface="Times New Roman"/>
                      </a:endParaRPr>
                    </a:p>
                  </a:txBody>
                  <a:tcPr marL="68580" marR="68580" marT="0" marB="0" anchor="ctr"/>
                </a:tc>
              </a:tr>
              <a:tr h="316230">
                <a:tc vMerge="1">
                  <a:txBody>
                    <a:bodyPr/>
                    <a:lstStyle/>
                    <a:p>
                      <a:endParaRPr lang="en-US"/>
                    </a:p>
                  </a:txBody>
                  <a:tcPr/>
                </a:tc>
                <a:tc>
                  <a:txBody>
                    <a:bodyPr/>
                    <a:lstStyle/>
                    <a:p>
                      <a:pPr marL="0" marR="0" algn="ctr">
                        <a:lnSpc>
                          <a:spcPct val="150000"/>
                        </a:lnSpc>
                        <a:spcBef>
                          <a:spcPts val="600"/>
                        </a:spcBef>
                        <a:spcAft>
                          <a:spcPts val="1000"/>
                        </a:spcAft>
                      </a:pPr>
                      <a:r>
                        <a:rPr lang="en-US" sz="3500" dirty="0">
                          <a:effectLst/>
                        </a:rPr>
                        <a:t>Khu vực cứu hỏa phát nổ, gây nguy hiểm đèn tính mạng</a:t>
                      </a:r>
                      <a:endParaRPr lang="en-US" sz="350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500">
                          <a:effectLst/>
                        </a:rPr>
                        <a:t>Rèn luyện khả năng ứng biến, xử lí nhanh các tình huống nguy hiểm.</a:t>
                      </a:r>
                      <a:endParaRPr lang="en-US" sz="3500">
                        <a:effectLst/>
                        <a:latin typeface="Calibri"/>
                        <a:ea typeface="Calibri"/>
                        <a:cs typeface="Times New Roman"/>
                      </a:endParaRPr>
                    </a:p>
                  </a:txBody>
                  <a:tcPr marL="68580" marR="68580" marT="0" marB="0" anchor="ctr"/>
                </a:tc>
              </a:tr>
              <a:tr h="316865">
                <a:tc rowSpan="2">
                  <a:txBody>
                    <a:bodyPr/>
                    <a:lstStyle/>
                    <a:p>
                      <a:pPr marL="0" marR="0" algn="ctr">
                        <a:lnSpc>
                          <a:spcPct val="150000"/>
                        </a:lnSpc>
                        <a:spcBef>
                          <a:spcPts val="600"/>
                        </a:spcBef>
                        <a:spcAft>
                          <a:spcPts val="1000"/>
                        </a:spcAft>
                      </a:pPr>
                      <a:r>
                        <a:rPr lang="en-US" sz="3500" dirty="0">
                          <a:effectLst/>
                        </a:rPr>
                        <a:t>Thợ lặn</a:t>
                      </a:r>
                      <a:endParaRPr lang="en-US" sz="350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500" dirty="0">
                          <a:effectLst/>
                        </a:rPr>
                        <a:t>Khỏ thở</a:t>
                      </a:r>
                      <a:endParaRPr lang="en-US" sz="3500" dirty="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500">
                          <a:effectLst/>
                        </a:rPr>
                        <a:t>Kiểm tra kĩ các thiết bị: bình oxy, mặt nạ dưỡng khí,… trước khi xuống nước.</a:t>
                      </a:r>
                      <a:endParaRPr lang="en-US" sz="3500">
                        <a:effectLst/>
                        <a:latin typeface="Calibri"/>
                        <a:ea typeface="Calibri"/>
                        <a:cs typeface="Times New Roman"/>
                      </a:endParaRPr>
                    </a:p>
                  </a:txBody>
                  <a:tcPr marL="68580" marR="68580" marT="0" marB="0" anchor="ctr"/>
                </a:tc>
              </a:tr>
              <a:tr h="316230">
                <a:tc vMerge="1">
                  <a:txBody>
                    <a:bodyPr/>
                    <a:lstStyle/>
                    <a:p>
                      <a:endParaRPr lang="en-US"/>
                    </a:p>
                  </a:txBody>
                  <a:tcPr/>
                </a:tc>
                <a:tc>
                  <a:txBody>
                    <a:bodyPr/>
                    <a:lstStyle/>
                    <a:p>
                      <a:pPr marL="0" marR="0" algn="ctr">
                        <a:lnSpc>
                          <a:spcPct val="150000"/>
                        </a:lnSpc>
                        <a:spcBef>
                          <a:spcPts val="600"/>
                        </a:spcBef>
                        <a:spcAft>
                          <a:spcPts val="1000"/>
                        </a:spcAft>
                      </a:pPr>
                      <a:r>
                        <a:rPr lang="en-US" sz="3500">
                          <a:effectLst/>
                        </a:rPr>
                        <a:t>Chuột rút</a:t>
                      </a:r>
                      <a:endParaRPr lang="en-US" sz="3500">
                        <a:effectLst/>
                        <a:latin typeface="Calibri"/>
                        <a:ea typeface="Calibri"/>
                        <a:cs typeface="Times New Roman"/>
                      </a:endParaRPr>
                    </a:p>
                  </a:txBody>
                  <a:tcPr marL="68580" marR="68580" marT="0" marB="0" anchor="ctr"/>
                </a:tc>
                <a:tc>
                  <a:txBody>
                    <a:bodyPr/>
                    <a:lstStyle/>
                    <a:p>
                      <a:pPr marL="0" marR="0" algn="ctr">
                        <a:lnSpc>
                          <a:spcPct val="150000"/>
                        </a:lnSpc>
                        <a:spcBef>
                          <a:spcPts val="600"/>
                        </a:spcBef>
                        <a:spcAft>
                          <a:spcPts val="1000"/>
                        </a:spcAft>
                      </a:pPr>
                      <a:r>
                        <a:rPr lang="en-US" sz="3500" dirty="0">
                          <a:effectLst/>
                        </a:rPr>
                        <a:t>Học cách mát xa, xử lí khi bị chuột rút lúc đang bơi. </a:t>
                      </a:r>
                      <a:endParaRPr lang="en-US" sz="3500" dirty="0">
                        <a:effectLst/>
                        <a:latin typeface="Calibri"/>
                        <a:ea typeface="Calibri"/>
                        <a:cs typeface="Times New Roman"/>
                      </a:endParaRPr>
                    </a:p>
                  </a:txBody>
                  <a:tcPr marL="68580" marR="68580" marT="0" marB="0" anchor="ctr"/>
                </a:tc>
              </a:tr>
            </a:tbl>
          </a:graphicData>
        </a:graphic>
      </p:graphicFrame>
      <p:sp>
        <p:nvSpPr>
          <p:cNvPr id="8" name="TextBox 7"/>
          <p:cNvSpPr txBox="1"/>
          <p:nvPr/>
        </p:nvSpPr>
        <p:spPr>
          <a:xfrm>
            <a:off x="4114800" y="274787"/>
            <a:ext cx="9525000" cy="982513"/>
          </a:xfrm>
          <a:prstGeom prst="rect">
            <a:avLst/>
          </a:prstGeom>
          <a:noFill/>
        </p:spPr>
        <p:txBody>
          <a:bodyPr wrap="square" rtlCol="0">
            <a:spAutoFit/>
          </a:bodyPr>
          <a:lstStyle/>
          <a:p>
            <a:pPr algn="ctr">
              <a:lnSpc>
                <a:spcPct val="150000"/>
              </a:lnSpc>
            </a:pPr>
            <a:r>
              <a:rPr lang="vi-VN" sz="4400" b="1" dirty="0" smtClean="0">
                <a:solidFill>
                  <a:srgbClr val="FF0000"/>
                </a:solidFill>
              </a:rPr>
              <a:t>Trình bày</a:t>
            </a:r>
            <a:endParaRPr lang="en-US" sz="4400" b="1" dirty="0">
              <a:solidFill>
                <a:srgbClr val="FF0000"/>
              </a:solidFill>
            </a:endParaRPr>
          </a:p>
        </p:txBody>
      </p:sp>
    </p:spTree>
    <p:extLst>
      <p:ext uri="{BB962C8B-B14F-4D97-AF65-F5344CB8AC3E}">
        <p14:creationId xmlns:p14="http://schemas.microsoft.com/office/powerpoint/2010/main" val="9945797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3B231"/>
        </a:solidFill>
        <a:effectLst/>
      </p:bgPr>
    </p:bg>
    <p:spTree>
      <p:nvGrpSpPr>
        <p:cNvPr id="1" name=""/>
        <p:cNvGrpSpPr/>
        <p:nvPr/>
      </p:nvGrpSpPr>
      <p:grpSpPr>
        <a:xfrm>
          <a:off x="0" y="0"/>
          <a:ext cx="0" cy="0"/>
          <a:chOff x="0" y="0"/>
          <a:chExt cx="0" cy="0"/>
        </a:xfrm>
      </p:grpSpPr>
      <p:sp>
        <p:nvSpPr>
          <p:cNvPr id="19" name="Rounded Rectangle 18"/>
          <p:cNvSpPr/>
          <p:nvPr/>
        </p:nvSpPr>
        <p:spPr>
          <a:xfrm>
            <a:off x="4038600" y="1485899"/>
            <a:ext cx="12193857" cy="7315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4800" y="5981700"/>
            <a:ext cx="4962794" cy="4331166"/>
          </a:xfrm>
          <a:prstGeom prst="rect">
            <a:avLst/>
          </a:prstGeom>
        </p:spPr>
      </p:pic>
      <p:sp>
        <p:nvSpPr>
          <p:cNvPr id="7" name="AutoShape 2" descr="Đồ bảo hộ y tế - những điều cần lưu ý bạn nên biế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 xmlns:a16="http://schemas.microsoft.com/office/drawing/2014/main" id="{8958B539-3930-6922-399A-F556A5F69D63}"/>
              </a:ext>
            </a:extLst>
          </p:cNvPr>
          <p:cNvPicPr>
            <a:picLocks noChangeAspect="1"/>
          </p:cNvPicPr>
          <p:nvPr/>
        </p:nvPicPr>
        <p:blipFill rotWithShape="1">
          <a:blip r:embed="rId10">
            <a:extLst>
              <a:ext uri="{28A0092B-C50C-407E-A947-70E740481C1C}">
                <a14:useLocalDpi xmlns:a14="http://schemas.microsoft.com/office/drawing/2010/main" val="0"/>
              </a:ext>
            </a:extLst>
          </a:blip>
          <a:srcRect l="66675" t="50377"/>
          <a:stretch/>
        </p:blipFill>
        <p:spPr>
          <a:xfrm>
            <a:off x="13868400" y="-114300"/>
            <a:ext cx="4419600" cy="3701846"/>
          </a:xfrm>
          <a:prstGeom prst="rect">
            <a:avLst/>
          </a:prstGeom>
        </p:spPr>
      </p:pic>
      <p:sp>
        <p:nvSpPr>
          <p:cNvPr id="8" name="Rectangle 7"/>
          <p:cNvSpPr/>
          <p:nvPr/>
        </p:nvSpPr>
        <p:spPr>
          <a:xfrm>
            <a:off x="7967306" y="2008882"/>
            <a:ext cx="4336444" cy="1077218"/>
          </a:xfrm>
          <a:prstGeom prst="rect">
            <a:avLst/>
          </a:prstGeom>
        </p:spPr>
        <p:txBody>
          <a:bodyPr wrap="none">
            <a:spAutoFit/>
          </a:bodyPr>
          <a:lstStyle/>
          <a:p>
            <a:pPr algn="ctr"/>
            <a:r>
              <a:rPr lang="vi-VN" sz="6400" b="1" dirty="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KẾT LUẬN</a:t>
            </a:r>
            <a:endParaRPr lang="en-US" sz="6400" dirty="0">
              <a:solidFill>
                <a:schemeClr val="accent6">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5144428" y="3173254"/>
            <a:ext cx="9982200" cy="5170646"/>
          </a:xfrm>
          <a:prstGeom prst="rect">
            <a:avLst/>
          </a:prstGeom>
        </p:spPr>
        <p:txBody>
          <a:bodyPr wrap="square">
            <a:spAutoFit/>
          </a:bodyPr>
          <a:lstStyle/>
          <a:p>
            <a:pPr algn="just">
              <a:lnSpc>
                <a:spcPct val="150000"/>
              </a:lnSpc>
            </a:pPr>
            <a:r>
              <a:rPr lang="en-US" sz="4400" dirty="0"/>
              <a:t>Mỗi một nghề nghiệp đều phải đối mặt với những nguy cơ mất an toàn lao động. Vì vậy, cần học cách giữ an toàn lao động khi làm nghề để bảo vệ bản thân mình và những người khác. </a:t>
            </a:r>
          </a:p>
        </p:txBody>
      </p:sp>
    </p:spTree>
    <p:extLst>
      <p:ext uri="{BB962C8B-B14F-4D97-AF65-F5344CB8AC3E}">
        <p14:creationId xmlns:p14="http://schemas.microsoft.com/office/powerpoint/2010/main" val="36313479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6840200" y="18026"/>
            <a:ext cx="1558502" cy="161426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804568">
            <a:off x="-41819" y="-12101"/>
            <a:ext cx="1420964" cy="2613267"/>
          </a:xfrm>
          <a:prstGeom prst="rect">
            <a:avLst/>
          </a:prstGeom>
        </p:spPr>
      </p:pic>
      <p:sp>
        <p:nvSpPr>
          <p:cNvPr id="2" name="Rectangle 1"/>
          <p:cNvSpPr/>
          <p:nvPr/>
        </p:nvSpPr>
        <p:spPr>
          <a:xfrm>
            <a:off x="2229368" y="654903"/>
            <a:ext cx="13883930" cy="830997"/>
          </a:xfrm>
          <a:prstGeom prst="rect">
            <a:avLst/>
          </a:prstGeom>
        </p:spPr>
        <p:txBody>
          <a:bodyPr wrap="none">
            <a:spAutoFit/>
          </a:bodyPr>
          <a:lstStyle/>
          <a:p>
            <a:pPr algn="ctr"/>
            <a:r>
              <a:rPr lang="en-US" sz="4800" b="1" dirty="0">
                <a:solidFill>
                  <a:srgbClr val="0070C0"/>
                </a:solidFill>
              </a:rPr>
              <a:t>4. Hùng biện </a:t>
            </a:r>
            <a:r>
              <a:rPr lang="en-US" sz="4800" b="1" i="1" dirty="0">
                <a:solidFill>
                  <a:schemeClr val="accent3">
                    <a:lumMod val="75000"/>
                  </a:schemeClr>
                </a:solidFill>
              </a:rPr>
              <a:t>“</a:t>
            </a:r>
            <a:r>
              <a:rPr lang="en-US" sz="4800" b="1" i="1" dirty="0" smtClean="0">
                <a:solidFill>
                  <a:schemeClr val="accent3">
                    <a:lumMod val="75000"/>
                  </a:schemeClr>
                </a:solidFill>
              </a:rPr>
              <a:t>Nếu </a:t>
            </a:r>
            <a:r>
              <a:rPr lang="en-US" sz="4800" b="1" i="1" dirty="0">
                <a:solidFill>
                  <a:schemeClr val="accent3">
                    <a:lumMod val="75000"/>
                  </a:schemeClr>
                </a:solidFill>
              </a:rPr>
              <a:t>em là lãnh đạo địa </a:t>
            </a:r>
            <a:r>
              <a:rPr lang="en-US" sz="4800" b="1" i="1" dirty="0" smtClean="0">
                <a:solidFill>
                  <a:schemeClr val="accent3">
                    <a:lumMod val="75000"/>
                  </a:schemeClr>
                </a:solidFill>
              </a:rPr>
              <a:t>phương</a:t>
            </a:r>
            <a:r>
              <a:rPr lang="en-US" sz="4800" b="1" i="1" dirty="0">
                <a:solidFill>
                  <a:schemeClr val="accent3">
                    <a:lumMod val="75000"/>
                  </a:schemeClr>
                </a:solidFill>
              </a:rPr>
              <a:t>”</a:t>
            </a:r>
            <a:endParaRPr lang="en-US" sz="4800" b="1" dirty="0">
              <a:solidFill>
                <a:schemeClr val="accent3">
                  <a:lumMod val="75000"/>
                </a:schemeClr>
              </a:solidFill>
            </a:endParaRPr>
          </a:p>
        </p:txBody>
      </p:sp>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806" y="1763012"/>
            <a:ext cx="17161054" cy="82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1146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4" name="Rounded Rectangle 3"/>
          <p:cNvSpPr/>
          <p:nvPr/>
        </p:nvSpPr>
        <p:spPr>
          <a:xfrm>
            <a:off x="523742" y="571500"/>
            <a:ext cx="17480307" cy="8991600"/>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38200" y="952500"/>
            <a:ext cx="16611600" cy="7478970"/>
          </a:xfrm>
          <a:prstGeom prst="rect">
            <a:avLst/>
          </a:prstGeom>
        </p:spPr>
        <p:txBody>
          <a:bodyPr wrap="square">
            <a:spAutoFit/>
          </a:bodyPr>
          <a:lstStyle/>
          <a:p>
            <a:pPr marL="571500" indent="-571500" algn="just">
              <a:lnSpc>
                <a:spcPct val="150000"/>
              </a:lnSpc>
              <a:buFont typeface="Wingdings" pitchFamily="2" charset="2"/>
              <a:buChar char="Ø"/>
            </a:pPr>
            <a:r>
              <a:rPr lang="en-US" sz="4000" dirty="0" smtClean="0"/>
              <a:t>Nếu </a:t>
            </a:r>
            <a:r>
              <a:rPr lang="en-US" sz="4000" dirty="0"/>
              <a:t>là nhà lãnh đạo địa phương, những điều em sẽ làm để phát triển các nghề của địa phương và hỗ trợ thanh niên khởi nghiệp là:</a:t>
            </a:r>
          </a:p>
          <a:p>
            <a:pPr marL="571500" indent="-571500" algn="just">
              <a:lnSpc>
                <a:spcPct val="150000"/>
              </a:lnSpc>
              <a:buFont typeface="Arial" pitchFamily="34" charset="0"/>
              <a:buChar char="•"/>
            </a:pPr>
            <a:r>
              <a:rPr lang="en-US" sz="4000" dirty="0" smtClean="0"/>
              <a:t>Mời </a:t>
            </a:r>
            <a:r>
              <a:rPr lang="en-US" sz="4000" dirty="0"/>
              <a:t>các chuyên gia, những người trẻ thành công,… về tổ chức buổi trò chuyện, hướng nghiệp cho học sinh, sinh viên ở địa phương.</a:t>
            </a:r>
          </a:p>
          <a:p>
            <a:pPr marL="571500" indent="-571500" algn="just">
              <a:lnSpc>
                <a:spcPct val="150000"/>
              </a:lnSpc>
              <a:buFont typeface="Arial" pitchFamily="34" charset="0"/>
              <a:buChar char="•"/>
            </a:pPr>
            <a:r>
              <a:rPr lang="en-US" sz="4000" dirty="0" smtClean="0"/>
              <a:t>Tuyên </a:t>
            </a:r>
            <a:r>
              <a:rPr lang="en-US" sz="4000" dirty="0"/>
              <a:t>truyền, khuyến khích người dân ủng hộ các sản phẩm do địa phương sản xuất: bánh kẹo, đồ thủ công mĩ nghệ,…</a:t>
            </a:r>
          </a:p>
          <a:p>
            <a:pPr marL="571500" indent="-571500" algn="just">
              <a:lnSpc>
                <a:spcPct val="150000"/>
              </a:lnSpc>
              <a:buFont typeface="Arial" pitchFamily="34" charset="0"/>
              <a:buChar char="•"/>
            </a:pPr>
            <a:r>
              <a:rPr lang="en-US" sz="4000" dirty="0" smtClean="0"/>
              <a:t>Đưa </a:t>
            </a:r>
            <a:r>
              <a:rPr lang="en-US" sz="4000" dirty="0"/>
              <a:t>ra một số chính sách hỗ trợ đối với thanh niên mới ra trường, có ý định khởi nghiệp,…</a:t>
            </a:r>
          </a:p>
        </p:txBody>
      </p:sp>
      <p:pic>
        <p:nvPicPr>
          <p:cNvPr id="6"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6958098" y="-11405"/>
            <a:ext cx="1329902" cy="137748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21343">
            <a:off x="-71151" y="38711"/>
            <a:ext cx="1189786" cy="2479074"/>
          </a:xfrm>
          <a:prstGeom prst="rect">
            <a:avLst/>
          </a:prstGeom>
        </p:spPr>
      </p:pic>
      <p:pic>
        <p:nvPicPr>
          <p:cNvPr id="11" name="Picture 17">
            <a:extLst>
              <a:ext uri="{FF2B5EF4-FFF2-40B4-BE49-F238E27FC236}">
                <a16:creationId xmlns="" xmlns:a16="http://schemas.microsoft.com/office/drawing/2014/main" id="{CA9317EC-AEDA-4DF5-8F82-0EAA9B932B6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63895" y="7435832"/>
            <a:ext cx="2992649" cy="2889268"/>
          </a:xfrm>
          <a:prstGeom prst="rect">
            <a:avLst/>
          </a:prstGeom>
        </p:spPr>
      </p:pic>
    </p:spTree>
    <p:extLst>
      <p:ext uri="{BB962C8B-B14F-4D97-AF65-F5344CB8AC3E}">
        <p14:creationId xmlns:p14="http://schemas.microsoft.com/office/powerpoint/2010/main" val="39004499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3B231"/>
        </a:solidFill>
        <a:effectLst/>
      </p:bgPr>
    </p:bg>
    <p:spTree>
      <p:nvGrpSpPr>
        <p:cNvPr id="1" name=""/>
        <p:cNvGrpSpPr/>
        <p:nvPr/>
      </p:nvGrpSpPr>
      <p:grpSpPr>
        <a:xfrm>
          <a:off x="0" y="0"/>
          <a:ext cx="0" cy="0"/>
          <a:chOff x="0" y="0"/>
          <a:chExt cx="0" cy="0"/>
        </a:xfrm>
      </p:grpSpPr>
      <p:sp>
        <p:nvSpPr>
          <p:cNvPr id="19" name="Rounded Rectangle 18"/>
          <p:cNvSpPr/>
          <p:nvPr/>
        </p:nvSpPr>
        <p:spPr>
          <a:xfrm>
            <a:off x="3733800" y="1409700"/>
            <a:ext cx="13217210" cy="6477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611600" y="190500"/>
            <a:ext cx="1650076" cy="1979419"/>
          </a:xfrm>
          <a:prstGeom prst="rect">
            <a:avLst/>
          </a:prstGeom>
        </p:spPr>
      </p:pic>
      <p:pic>
        <p:nvPicPr>
          <p:cNvPr id="8" name="Picture 4">
            <a:extLst>
              <a:ext uri="{FF2B5EF4-FFF2-40B4-BE49-F238E27FC236}">
                <a16:creationId xmlns="" xmlns:a16="http://schemas.microsoft.com/office/drawing/2014/main" id="{AA3C49C4-BDA4-43CD-8A50-BFDB15306B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36786" y="2705100"/>
            <a:ext cx="4738415" cy="7555027"/>
          </a:xfrm>
          <a:prstGeom prst="rect">
            <a:avLst/>
          </a:prstGeom>
        </p:spPr>
      </p:pic>
      <p:sp>
        <p:nvSpPr>
          <p:cNvPr id="2" name="Rectangle 1"/>
          <p:cNvSpPr/>
          <p:nvPr/>
        </p:nvSpPr>
        <p:spPr>
          <a:xfrm>
            <a:off x="8245516" y="2055316"/>
            <a:ext cx="4193777" cy="830997"/>
          </a:xfrm>
          <a:prstGeom prst="rect">
            <a:avLst/>
          </a:prstGeom>
        </p:spPr>
        <p:txBody>
          <a:bodyPr wrap="none">
            <a:spAutoFit/>
          </a:bodyPr>
          <a:lstStyle/>
          <a:p>
            <a:pPr algn="ctr"/>
            <a:r>
              <a:rPr lang="en-US" sz="4800" b="1" dirty="0">
                <a:solidFill>
                  <a:srgbClr val="0070C0"/>
                </a:solidFill>
              </a:rPr>
              <a:t>5. Thông điệp</a:t>
            </a:r>
            <a:endParaRPr lang="en-US" sz="4800" dirty="0">
              <a:solidFill>
                <a:srgbClr val="0070C0"/>
              </a:solidFill>
            </a:endParaRPr>
          </a:p>
        </p:txBody>
      </p:sp>
      <p:sp>
        <p:nvSpPr>
          <p:cNvPr id="4" name="Rectangle 3"/>
          <p:cNvSpPr/>
          <p:nvPr/>
        </p:nvSpPr>
        <p:spPr>
          <a:xfrm>
            <a:off x="4132104" y="3122116"/>
            <a:ext cx="12420600" cy="4154984"/>
          </a:xfrm>
          <a:prstGeom prst="rect">
            <a:avLst/>
          </a:prstGeom>
        </p:spPr>
        <p:txBody>
          <a:bodyPr wrap="square">
            <a:spAutoFit/>
          </a:bodyPr>
          <a:lstStyle/>
          <a:p>
            <a:pPr marL="571500" indent="-571500" algn="just">
              <a:lnSpc>
                <a:spcPct val="150000"/>
              </a:lnSpc>
              <a:buFont typeface="Arial" pitchFamily="34" charset="0"/>
              <a:buChar char="•"/>
            </a:pPr>
            <a:r>
              <a:rPr lang="en-US" sz="4400" dirty="0" smtClean="0"/>
              <a:t>Mỗi </a:t>
            </a:r>
            <a:r>
              <a:rPr lang="en-US" sz="4400" dirty="0"/>
              <a:t>địa phương đều có những nghề đặc trưng. </a:t>
            </a:r>
          </a:p>
          <a:p>
            <a:pPr marL="571500" indent="-571500" algn="just">
              <a:lnSpc>
                <a:spcPct val="150000"/>
              </a:lnSpc>
              <a:buFont typeface="Arial" pitchFamily="34" charset="0"/>
              <a:buChar char="•"/>
            </a:pPr>
            <a:r>
              <a:rPr lang="en-US" sz="4400" dirty="0" smtClean="0"/>
              <a:t>Tìm </a:t>
            </a:r>
            <a:r>
              <a:rPr lang="en-US" sz="4400" dirty="0"/>
              <a:t>hiểu thông tin về cách nghề địa phương giúp chúng ta có thêm lựa chọn trong định hướng nghề nghiệp.</a:t>
            </a:r>
          </a:p>
        </p:txBody>
      </p:sp>
    </p:spTree>
    <p:extLst>
      <p:ext uri="{BB962C8B-B14F-4D97-AF65-F5344CB8AC3E}">
        <p14:creationId xmlns:p14="http://schemas.microsoft.com/office/powerpoint/2010/main" val="1472394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0" y="8572499"/>
            <a:ext cx="1655941" cy="171519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55638">
            <a:off x="-35520" y="300877"/>
            <a:ext cx="2237422" cy="41148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615539" y="47618"/>
            <a:ext cx="2520061" cy="3114682"/>
          </a:xfrm>
          <a:prstGeom prst="rect">
            <a:avLst/>
          </a:prstGeom>
        </p:spPr>
      </p:pic>
      <p:sp>
        <p:nvSpPr>
          <p:cNvPr id="10" name="Rectangle 9"/>
          <p:cNvSpPr/>
          <p:nvPr/>
        </p:nvSpPr>
        <p:spPr>
          <a:xfrm>
            <a:off x="6542412" y="534293"/>
            <a:ext cx="4988866" cy="1077218"/>
          </a:xfrm>
          <a:prstGeom prst="rect">
            <a:avLst/>
          </a:prstGeom>
        </p:spPr>
        <p:txBody>
          <a:bodyPr wrap="none">
            <a:spAutoFit/>
          </a:bodyPr>
          <a:lstStyle/>
          <a:p>
            <a:pPr algn="ctr"/>
            <a:r>
              <a:rPr lang="nl-NL" sz="64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KHỞI ĐỘNG</a:t>
            </a:r>
            <a:endParaRPr lang="en-US" sz="6400" dirty="0">
              <a:solidFill>
                <a:schemeClr val="accent6">
                  <a:lumMod val="75000"/>
                </a:schemeClr>
              </a:solidFill>
              <a:latin typeface="Arial" panose="020B0604020202020204" pitchFamily="34" charset="0"/>
              <a:cs typeface="Arial" panose="020B0604020202020204" pitchFamily="34" charset="0"/>
            </a:endParaRPr>
          </a:p>
        </p:txBody>
      </p:sp>
      <p:sp>
        <p:nvSpPr>
          <p:cNvPr id="13" name="Rectangle 12"/>
          <p:cNvSpPr/>
          <p:nvPr/>
        </p:nvSpPr>
        <p:spPr>
          <a:xfrm>
            <a:off x="2749912" y="1847314"/>
            <a:ext cx="12573891" cy="830997"/>
          </a:xfrm>
          <a:prstGeom prst="rect">
            <a:avLst/>
          </a:prstGeom>
        </p:spPr>
        <p:txBody>
          <a:bodyPr wrap="none">
            <a:spAutoFit/>
          </a:bodyPr>
          <a:lstStyle/>
          <a:p>
            <a:pPr algn="ctr"/>
            <a:r>
              <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nl-NL"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rò </a:t>
            </a:r>
            <a:r>
              <a:rPr lang="nl-NL"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chơi </a:t>
            </a:r>
            <a:r>
              <a:rPr lang="nl-NL" sz="4800" b="1" i="1" dirty="0" smtClean="0">
                <a:solidFill>
                  <a:srgbClr val="00B050"/>
                </a:solidFill>
                <a:latin typeface="Arial" panose="020B0604020202020204" pitchFamily="34" charset="0"/>
                <a:ea typeface="Times New Roman" panose="02020603050405020304" pitchFamily="18" charset="0"/>
                <a:cs typeface="Arial" panose="020B0604020202020204" pitchFamily="34" charset="0"/>
              </a:rPr>
              <a:t>“</a:t>
            </a:r>
            <a:r>
              <a:rPr lang="vi-VN" sz="4800" b="1" i="1" dirty="0" smtClean="0">
                <a:solidFill>
                  <a:srgbClr val="00B050"/>
                </a:solidFill>
                <a:latin typeface="Arial" panose="020B0604020202020204" pitchFamily="34" charset="0"/>
                <a:ea typeface="Times New Roman" panose="02020603050405020304" pitchFamily="18" charset="0"/>
                <a:cs typeface="Arial" panose="020B0604020202020204" pitchFamily="34" charset="0"/>
              </a:rPr>
              <a:t>Nghe bài hát, đoán nghề nghiệp</a:t>
            </a:r>
            <a:r>
              <a:rPr lang="nl-NL" sz="4800" b="1" i="1" dirty="0" smtClean="0">
                <a:solidFill>
                  <a:srgbClr val="00B050"/>
                </a:solidFill>
                <a:latin typeface="Arial" panose="020B0604020202020204" pitchFamily="34" charset="0"/>
                <a:ea typeface="Times New Roman" panose="02020603050405020304" pitchFamily="18" charset="0"/>
                <a:cs typeface="Arial" panose="020B0604020202020204" pitchFamily="34" charset="0"/>
              </a:rPr>
              <a:t>"</a:t>
            </a:r>
            <a:endParaRPr lang="en-US" sz="4800" b="1" i="1" dirty="0">
              <a:solidFill>
                <a:srgbClr val="00B050"/>
              </a:solidFill>
              <a:latin typeface="Arial" panose="020B0604020202020204" pitchFamily="34" charset="0"/>
              <a:cs typeface="Arial" panose="020B0604020202020204" pitchFamily="34" charset="0"/>
            </a:endParaRPr>
          </a:p>
        </p:txBody>
      </p:sp>
      <p:sp>
        <p:nvSpPr>
          <p:cNvPr id="15" name="Rectangle 14"/>
          <p:cNvSpPr/>
          <p:nvPr/>
        </p:nvSpPr>
        <p:spPr>
          <a:xfrm>
            <a:off x="2183827" y="2705100"/>
            <a:ext cx="13706036" cy="3600986"/>
          </a:xfrm>
          <a:prstGeom prst="rect">
            <a:avLst/>
          </a:prstGeom>
        </p:spPr>
        <p:txBody>
          <a:bodyPr wrap="square">
            <a:spAutoFit/>
          </a:bodyPr>
          <a:lstStyle/>
          <a:p>
            <a:pPr algn="just">
              <a:lnSpc>
                <a:spcPct val="150000"/>
              </a:lnSpc>
              <a:spcBef>
                <a:spcPts val="300"/>
              </a:spcBef>
              <a:spcAft>
                <a:spcPts val="300"/>
              </a:spcAft>
            </a:pPr>
            <a:r>
              <a:rPr lang="vi-VN" sz="4400" b="1" i="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L</a:t>
            </a:r>
            <a:r>
              <a:rPr lang="nl-NL" sz="4400" b="1" i="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uật </a:t>
            </a:r>
            <a:r>
              <a:rPr lang="vi-VN" sz="4400" b="1" i="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chơi: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Chia lớp thành 2 đội. Mở lần lượt một số bài hát có nội dung liên quan đến nghề nghiệp. Mỗi bài hát mở một đoạn hát 1 đến 2 câu bất kì và dừng lại. Sau 15 giây, các đội giành quyền trả lời. Đội nào giành được nhiều điểm hơn thì chiến thắng.</a:t>
            </a:r>
            <a:endParaRPr lang="en-US" sz="3600" dirty="0">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780781" y="6242598"/>
            <a:ext cx="6512152" cy="4006302"/>
          </a:xfrm>
          <a:prstGeom prst="rect">
            <a:avLst/>
          </a:prstGeom>
        </p:spPr>
      </p:pic>
    </p:spTree>
    <p:extLst>
      <p:ext uri="{BB962C8B-B14F-4D97-AF65-F5344CB8AC3E}">
        <p14:creationId xmlns:p14="http://schemas.microsoft.com/office/powerpoint/2010/main" val="42054459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8100"/>
            <a:ext cx="3733947" cy="290063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006688" y="38100"/>
            <a:ext cx="2281312" cy="1961706"/>
          </a:xfrm>
          <a:prstGeom prst="rect">
            <a:avLst/>
          </a:prstGeom>
        </p:spPr>
      </p:pic>
      <p:sp>
        <p:nvSpPr>
          <p:cNvPr id="5" name="TextBox 4"/>
          <p:cNvSpPr txBox="1"/>
          <p:nvPr/>
        </p:nvSpPr>
        <p:spPr>
          <a:xfrm>
            <a:off x="11739079" y="3454858"/>
            <a:ext cx="4652888" cy="769441"/>
          </a:xfrm>
          <a:prstGeom prst="rect">
            <a:avLst/>
          </a:prstGeom>
          <a:noFill/>
        </p:spPr>
        <p:txBody>
          <a:bodyPr wrap="square" rtlCol="0">
            <a:spAutoFit/>
          </a:bodyPr>
          <a:lstStyle/>
          <a:p>
            <a:pPr algn="ctr"/>
            <a:r>
              <a:rPr lang="vi-VN" sz="4400" b="1" dirty="0" smtClean="0">
                <a:solidFill>
                  <a:schemeClr val="accent6">
                    <a:lumMod val="75000"/>
                  </a:schemeClr>
                </a:solidFill>
              </a:rPr>
              <a:t>Hoạt cá nhân</a:t>
            </a:r>
            <a:endParaRPr lang="en-US" sz="4400" b="1" dirty="0">
              <a:solidFill>
                <a:schemeClr val="accent6">
                  <a:lumMod val="75000"/>
                </a:schemeClr>
              </a:solidFill>
            </a:endParaRPr>
          </a:p>
        </p:txBody>
      </p:sp>
      <p:sp>
        <p:nvSpPr>
          <p:cNvPr id="10" name="Rectangle 9"/>
          <p:cNvSpPr/>
          <p:nvPr/>
        </p:nvSpPr>
        <p:spPr>
          <a:xfrm>
            <a:off x="6899293" y="1028700"/>
            <a:ext cx="4839786" cy="1077218"/>
          </a:xfrm>
          <a:prstGeom prst="rect">
            <a:avLst/>
          </a:prstGeom>
        </p:spPr>
        <p:txBody>
          <a:bodyPr wrap="none">
            <a:spAutoFit/>
          </a:bodyPr>
          <a:lstStyle/>
          <a:p>
            <a:pPr algn="ctr"/>
            <a:r>
              <a:rPr lang="vi-VN" sz="64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LUYỆN TẬP</a:t>
            </a:r>
            <a:endParaRPr lang="en-US" sz="6400" dirty="0">
              <a:solidFill>
                <a:srgbClr val="0070C0"/>
              </a:solidFill>
              <a:latin typeface="Arial" panose="020B0604020202020204" pitchFamily="34" charset="0"/>
              <a:cs typeface="Arial" panose="020B0604020202020204" pitchFamily="34" charset="0"/>
            </a:endParaRPr>
          </a:p>
        </p:txBody>
      </p:sp>
      <p:sp>
        <p:nvSpPr>
          <p:cNvPr id="4" name="Rectangle 3"/>
          <p:cNvSpPr/>
          <p:nvPr/>
        </p:nvSpPr>
        <p:spPr>
          <a:xfrm>
            <a:off x="1752601" y="2444103"/>
            <a:ext cx="8991599" cy="3139321"/>
          </a:xfrm>
          <a:prstGeom prst="rect">
            <a:avLst/>
          </a:prstGeom>
        </p:spPr>
        <p:txBody>
          <a:bodyPr wrap="square">
            <a:spAutoFit/>
          </a:bodyPr>
          <a:lstStyle/>
          <a:p>
            <a:pPr algn="just">
              <a:lnSpc>
                <a:spcPct val="150000"/>
              </a:lnSpc>
            </a:pPr>
            <a:r>
              <a:rPr lang="vi-VN" sz="4400" b="1" dirty="0" smtClean="0">
                <a:solidFill>
                  <a:srgbClr val="FF0000"/>
                </a:solidFill>
              </a:rPr>
              <a:t>Nhiệm vụ: </a:t>
            </a:r>
            <a:r>
              <a:rPr lang="en-US" sz="4400" dirty="0" smtClean="0"/>
              <a:t>Trình </a:t>
            </a:r>
            <a:r>
              <a:rPr lang="en-US" sz="4400" dirty="0"/>
              <a:t>bày kế hoạch tham gia trải nghiệm nghề hiện có ở địa phương trong năm học này.</a:t>
            </a:r>
          </a:p>
        </p:txBody>
      </p:sp>
      <p:pic>
        <p:nvPicPr>
          <p:cNvPr id="11" name="Picture 10">
            <a:extLst>
              <a:ext uri="{FF2B5EF4-FFF2-40B4-BE49-F238E27FC236}">
                <a16:creationId xmlns="" xmlns:a16="http://schemas.microsoft.com/office/drawing/2014/main" id="{8958B539-3930-6922-399A-F556A5F69D63}"/>
              </a:ext>
            </a:extLst>
          </p:cNvPr>
          <p:cNvPicPr>
            <a:picLocks noChangeAspect="1"/>
          </p:cNvPicPr>
          <p:nvPr/>
        </p:nvPicPr>
        <p:blipFill rotWithShape="1">
          <a:blip r:embed="rId10">
            <a:extLst>
              <a:ext uri="{28A0092B-C50C-407E-A947-70E740481C1C}">
                <a14:useLocalDpi xmlns:a14="http://schemas.microsoft.com/office/drawing/2010/main" val="0"/>
              </a:ext>
            </a:extLst>
          </a:blip>
          <a:srcRect l="66675" t="50377"/>
          <a:stretch/>
        </p:blipFill>
        <p:spPr>
          <a:xfrm>
            <a:off x="11062246" y="4000500"/>
            <a:ext cx="6006554" cy="5031075"/>
          </a:xfrm>
          <a:prstGeom prst="rect">
            <a:avLst/>
          </a:prstGeom>
        </p:spPr>
      </p:pic>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6783" y="5812024"/>
            <a:ext cx="5963234" cy="4055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55854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194"/>
                                        </p:tgtEl>
                                        <p:attrNameLst>
                                          <p:attrName>style.visibility</p:attrName>
                                        </p:attrNameLst>
                                      </p:cBhvr>
                                      <p:to>
                                        <p:strVal val="visible"/>
                                      </p:to>
                                    </p:set>
                                    <p:animEffect transition="in" filter="wipe(down)">
                                      <p:cBhvr>
                                        <p:cTn id="23"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8100"/>
            <a:ext cx="3335097" cy="25908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006688" y="38100"/>
            <a:ext cx="2281312" cy="1961706"/>
          </a:xfrm>
          <a:prstGeom prst="rect">
            <a:avLst/>
          </a:prstGeom>
        </p:spPr>
      </p:pic>
      <p:sp>
        <p:nvSpPr>
          <p:cNvPr id="10" name="Rectangle 9"/>
          <p:cNvSpPr/>
          <p:nvPr/>
        </p:nvSpPr>
        <p:spPr>
          <a:xfrm>
            <a:off x="7037152" y="865882"/>
            <a:ext cx="4564071" cy="1077218"/>
          </a:xfrm>
          <a:prstGeom prst="rect">
            <a:avLst/>
          </a:prstGeom>
        </p:spPr>
        <p:txBody>
          <a:bodyPr wrap="none">
            <a:spAutoFit/>
          </a:bodyPr>
          <a:lstStyle/>
          <a:p>
            <a:pPr algn="ctr"/>
            <a:r>
              <a:rPr lang="vi-VN" sz="64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VẬN DỤNG</a:t>
            </a:r>
            <a:endParaRPr lang="en-US" sz="6400" dirty="0">
              <a:solidFill>
                <a:srgbClr val="0070C0"/>
              </a:solidFill>
              <a:latin typeface="Arial" panose="020B0604020202020204" pitchFamily="34" charset="0"/>
              <a:cs typeface="Arial" panose="020B0604020202020204" pitchFamily="34" charset="0"/>
            </a:endParaRPr>
          </a:p>
        </p:txBody>
      </p:sp>
      <p:sp>
        <p:nvSpPr>
          <p:cNvPr id="2" name="Rectangle 1"/>
          <p:cNvSpPr/>
          <p:nvPr/>
        </p:nvSpPr>
        <p:spPr>
          <a:xfrm>
            <a:off x="2155215" y="2171700"/>
            <a:ext cx="14327944" cy="3139321"/>
          </a:xfrm>
          <a:prstGeom prst="rect">
            <a:avLst/>
          </a:prstGeom>
        </p:spPr>
        <p:txBody>
          <a:bodyPr wrap="square">
            <a:spAutoFit/>
          </a:bodyPr>
          <a:lstStyle/>
          <a:p>
            <a:pPr algn="just">
              <a:lnSpc>
                <a:spcPct val="150000"/>
              </a:lnSpc>
            </a:pPr>
            <a:r>
              <a:rPr lang="vi-VN" sz="4400" b="1" dirty="0" smtClean="0">
                <a:solidFill>
                  <a:srgbClr val="FF0000"/>
                </a:solidFill>
              </a:rPr>
              <a:t>Nhiệm vụ về nhà: </a:t>
            </a:r>
            <a:r>
              <a:rPr lang="vi-VN" sz="4400" dirty="0" smtClean="0"/>
              <a:t>Tìm </a:t>
            </a:r>
            <a:r>
              <a:rPr lang="vi-VN" sz="4400" dirty="0"/>
              <a:t>hiểu và giới thiệu một số tấm gương khởi nghiệp thành công ở đia phương (thông qua báo địa phương, hỏi người thân, hàng xóm, bạn bè,…).</a:t>
            </a:r>
            <a:endParaRPr lang="en-US" sz="4400" dirty="0"/>
          </a:p>
        </p:txBody>
      </p:sp>
      <p:pic>
        <p:nvPicPr>
          <p:cNvPr id="12"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7757" y="5463421"/>
            <a:ext cx="9262859" cy="455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6067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10" name="Rounded Rectangle 9"/>
          <p:cNvSpPr/>
          <p:nvPr/>
        </p:nvSpPr>
        <p:spPr>
          <a:xfrm>
            <a:off x="1462090" y="597395"/>
            <a:ext cx="15697200" cy="884635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72281">
            <a:off x="-1640752" y="7587278"/>
            <a:ext cx="7456873" cy="427075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0200" y="-1714500"/>
            <a:ext cx="4383900" cy="43839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897672" y="6719730"/>
            <a:ext cx="4390328" cy="355217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6366840" y="27483"/>
            <a:ext cx="1921160" cy="1989902"/>
          </a:xfrm>
          <a:prstGeom prst="rect">
            <a:avLst/>
          </a:prstGeom>
        </p:spPr>
      </p:pic>
      <p:sp>
        <p:nvSpPr>
          <p:cNvPr id="16" name="Google Shape;2902;p52"/>
          <p:cNvSpPr txBox="1">
            <a:spLocks/>
          </p:cNvSpPr>
          <p:nvPr/>
        </p:nvSpPr>
        <p:spPr>
          <a:xfrm>
            <a:off x="2657548" y="1697645"/>
            <a:ext cx="12595584" cy="822388"/>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6400" b="1" dirty="0" smtClean="0">
                <a:latin typeface="Arial" panose="020B0604020202020204" pitchFamily="34" charset="0"/>
                <a:cs typeface="Arial" panose="020B0604020202020204" pitchFamily="34" charset="0"/>
              </a:rPr>
              <a:t>HƯỚNG DẪN VỀ NHÀ</a:t>
            </a:r>
            <a:endParaRPr lang="vi-VN" sz="6400" b="1" dirty="0">
              <a:latin typeface="Arial" panose="020B0604020202020204" pitchFamily="34" charset="0"/>
              <a:cs typeface="Arial" panose="020B0604020202020204" pitchFamily="34" charset="0"/>
            </a:endParaRPr>
          </a:p>
        </p:txBody>
      </p:sp>
      <p:grpSp>
        <p:nvGrpSpPr>
          <p:cNvPr id="17" name="Google Shape;2907;p52"/>
          <p:cNvGrpSpPr/>
          <p:nvPr/>
        </p:nvGrpSpPr>
        <p:grpSpPr>
          <a:xfrm>
            <a:off x="3493146" y="4521650"/>
            <a:ext cx="697607" cy="934072"/>
            <a:chOff x="3601939" y="4161192"/>
            <a:chExt cx="275178" cy="388912"/>
          </a:xfrm>
        </p:grpSpPr>
        <p:sp>
          <p:nvSpPr>
            <p:cNvPr id="18" name="Google Shape;2908;p52"/>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9" name="Google Shape;2909;p52"/>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0" name="Google Shape;2910;p52"/>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1" name="Google Shape;2911;p52"/>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2" name="Google Shape;2912;p52"/>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3" name="Google Shape;2913;p52"/>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4" name="Google Shape;2914;p52"/>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5" name="Google Shape;2915;p52"/>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6" name="Google Shape;2916;p52"/>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7" name="Google Shape;2917;p52"/>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nvGrpSpPr>
          <p:cNvPr id="28" name="Google Shape;2918;p52"/>
          <p:cNvGrpSpPr/>
          <p:nvPr/>
        </p:nvGrpSpPr>
        <p:grpSpPr>
          <a:xfrm>
            <a:off x="8456102" y="4537999"/>
            <a:ext cx="999873" cy="911306"/>
            <a:chOff x="5812588" y="2708991"/>
            <a:chExt cx="612637" cy="597721"/>
          </a:xfrm>
        </p:grpSpPr>
        <p:sp>
          <p:nvSpPr>
            <p:cNvPr id="29" name="Google Shape;2919;p52"/>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nvGrpSpPr>
            <p:cNvPr id="30" name="Google Shape;2920;p52"/>
            <p:cNvGrpSpPr/>
            <p:nvPr/>
          </p:nvGrpSpPr>
          <p:grpSpPr>
            <a:xfrm>
              <a:off x="5812588" y="2708991"/>
              <a:ext cx="612637" cy="597721"/>
              <a:chOff x="5802038" y="2708991"/>
              <a:chExt cx="612637" cy="597721"/>
            </a:xfrm>
          </p:grpSpPr>
          <p:sp>
            <p:nvSpPr>
              <p:cNvPr id="31" name="Google Shape;2921;p52"/>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2" name="Google Shape;2922;p52"/>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3" name="Google Shape;2923;p52"/>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4" name="Google Shape;2924;p52"/>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5" name="Google Shape;2925;p52"/>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6" name="Google Shape;2926;p52"/>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7" name="Google Shape;2927;p52"/>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8" name="Google Shape;2928;p52"/>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9" name="Google Shape;2929;p52"/>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grpSp>
        <p:nvGrpSpPr>
          <p:cNvPr id="40" name="Google Shape;3053;p54"/>
          <p:cNvGrpSpPr/>
          <p:nvPr/>
        </p:nvGrpSpPr>
        <p:grpSpPr>
          <a:xfrm>
            <a:off x="13792200" y="4522458"/>
            <a:ext cx="999868" cy="934073"/>
            <a:chOff x="3508282" y="3810341"/>
            <a:chExt cx="351644" cy="351959"/>
          </a:xfrm>
        </p:grpSpPr>
        <p:sp>
          <p:nvSpPr>
            <p:cNvPr id="41" name="Google Shape;3054;p54"/>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2" name="Google Shape;3055;p54"/>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3" name="Google Shape;3056;p54"/>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4" name="Google Shape;3057;p54"/>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5" name="Google Shape;3058;p54"/>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6" name="Google Shape;3059;p54"/>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7" name="Google Shape;3060;p54"/>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8" name="Google Shape;3061;p54"/>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9" name="Google Shape;3062;p54"/>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0" name="Google Shape;3063;p54"/>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1" name="Google Shape;3064;p54"/>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2" name="Google Shape;3065;p54"/>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3" name="Google Shape;3066;p54"/>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sp>
        <p:nvSpPr>
          <p:cNvPr id="54" name="Rectangle 53"/>
          <p:cNvSpPr/>
          <p:nvPr/>
        </p:nvSpPr>
        <p:spPr>
          <a:xfrm>
            <a:off x="1695206" y="5919141"/>
            <a:ext cx="4293488" cy="193899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55" name="Rectangle 54"/>
          <p:cNvSpPr/>
          <p:nvPr/>
        </p:nvSpPr>
        <p:spPr>
          <a:xfrm>
            <a:off x="6988402" y="5908312"/>
            <a:ext cx="4235769" cy="193899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SBT</a:t>
            </a:r>
            <a:endParaRPr lang="en-US" sz="4000" dirty="0">
              <a:latin typeface="Arial" panose="020B0604020202020204" pitchFamily="34" charset="0"/>
              <a:cs typeface="Arial" panose="020B0604020202020204" pitchFamily="34" charset="0"/>
            </a:endParaRPr>
          </a:p>
        </p:txBody>
      </p:sp>
      <p:sp>
        <p:nvSpPr>
          <p:cNvPr id="56" name="Rectangle 55"/>
          <p:cNvSpPr/>
          <p:nvPr/>
        </p:nvSpPr>
        <p:spPr>
          <a:xfrm>
            <a:off x="11683335" y="5947708"/>
            <a:ext cx="4916863" cy="1938992"/>
          </a:xfrm>
          <a:prstGeom prst="rect">
            <a:avLst/>
          </a:prstGeom>
        </p:spPr>
        <p:txBody>
          <a:bodyPr wrap="square">
            <a:spAutoFit/>
          </a:bodyPr>
          <a:lstStyle/>
          <a:p>
            <a:pPr algn="ctr">
              <a:lnSpc>
                <a:spcPct val="150000"/>
              </a:lnSpc>
            </a:pPr>
            <a:r>
              <a:rPr lang="en-US" sz="4000" dirty="0" err="1" smtClean="0">
                <a:latin typeface="Arial" panose="020B0604020202020204" pitchFamily="34" charset="0"/>
                <a:cs typeface="Arial" panose="020B0604020202020204" pitchFamily="34" charset="0"/>
              </a:rPr>
              <a:t>Đọc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chuẩn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mới</a:t>
            </a:r>
            <a:endParaRPr lang="en-US" sz="4000" dirty="0" smtClean="0">
              <a:latin typeface="Arial" panose="020B0604020202020204" pitchFamily="34" charset="0"/>
              <a:cs typeface="Arial" panose="020B0604020202020204" pitchFamily="34" charset="0"/>
            </a:endParaRPr>
          </a:p>
        </p:txBody>
      </p:sp>
      <p:sp>
        <p:nvSpPr>
          <p:cNvPr id="57" name="TextBox 56"/>
          <p:cNvSpPr txBox="1"/>
          <p:nvPr/>
        </p:nvSpPr>
        <p:spPr>
          <a:xfrm>
            <a:off x="3057414" y="2843972"/>
            <a:ext cx="1569071" cy="1477328"/>
          </a:xfrm>
          <a:prstGeom prst="rect">
            <a:avLst/>
          </a:prstGeom>
          <a:noFill/>
        </p:spPr>
        <p:txBody>
          <a:bodyPr wrap="square" rtlCol="0">
            <a:spAutoFit/>
          </a:bodyPr>
          <a:lstStyle/>
          <a:p>
            <a:pPr algn="ctr">
              <a:lnSpc>
                <a:spcPct val="150000"/>
              </a:lnSpc>
            </a:pPr>
            <a:r>
              <a:rPr lang="en-US" sz="6000" b="1" dirty="0" smtClean="0">
                <a:solidFill>
                  <a:srgbClr val="FF0000"/>
                </a:solidFill>
                <a:latin typeface="Arial" panose="020B0604020202020204" pitchFamily="34" charset="0"/>
                <a:cs typeface="Arial" panose="020B0604020202020204" pitchFamily="34" charset="0"/>
              </a:rPr>
              <a:t>01</a:t>
            </a:r>
            <a:endParaRPr lang="en-US" sz="6000" b="1" dirty="0">
              <a:solidFill>
                <a:srgbClr val="FF0000"/>
              </a:solidFill>
              <a:latin typeface="Arial" panose="020B0604020202020204" pitchFamily="34" charset="0"/>
              <a:cs typeface="Arial" panose="020B0604020202020204" pitchFamily="34" charset="0"/>
            </a:endParaRPr>
          </a:p>
        </p:txBody>
      </p:sp>
      <p:sp>
        <p:nvSpPr>
          <p:cNvPr id="58" name="TextBox 57"/>
          <p:cNvSpPr txBox="1"/>
          <p:nvPr/>
        </p:nvSpPr>
        <p:spPr>
          <a:xfrm>
            <a:off x="8170805" y="2896428"/>
            <a:ext cx="1569071" cy="1306255"/>
          </a:xfrm>
          <a:prstGeom prst="rect">
            <a:avLst/>
          </a:prstGeom>
          <a:noFill/>
        </p:spPr>
        <p:txBody>
          <a:bodyPr wrap="square" rtlCol="0">
            <a:spAutoFit/>
          </a:bodyPr>
          <a:lstStyle/>
          <a:p>
            <a:pPr algn="ctr">
              <a:lnSpc>
                <a:spcPct val="150000"/>
              </a:lnSpc>
            </a:pPr>
            <a:r>
              <a:rPr lang="en-US" sz="6000" b="1" dirty="0" smtClean="0">
                <a:solidFill>
                  <a:srgbClr val="00B0F0"/>
                </a:solidFill>
                <a:latin typeface="Arial" panose="020B0604020202020204" pitchFamily="34" charset="0"/>
                <a:cs typeface="Arial" panose="020B0604020202020204" pitchFamily="34" charset="0"/>
              </a:rPr>
              <a:t>02</a:t>
            </a:r>
            <a:endParaRPr lang="en-US" sz="6000" b="1" dirty="0">
              <a:solidFill>
                <a:srgbClr val="00B0F0"/>
              </a:solidFill>
              <a:latin typeface="Arial" panose="020B0604020202020204" pitchFamily="34" charset="0"/>
              <a:cs typeface="Arial" panose="020B0604020202020204" pitchFamily="34" charset="0"/>
            </a:endParaRPr>
          </a:p>
        </p:txBody>
      </p:sp>
      <p:sp>
        <p:nvSpPr>
          <p:cNvPr id="59" name="TextBox 58"/>
          <p:cNvSpPr txBox="1"/>
          <p:nvPr/>
        </p:nvSpPr>
        <p:spPr>
          <a:xfrm>
            <a:off x="13443590" y="2882180"/>
            <a:ext cx="1569071" cy="1306255"/>
          </a:xfrm>
          <a:prstGeom prst="rect">
            <a:avLst/>
          </a:prstGeom>
          <a:noFill/>
        </p:spPr>
        <p:txBody>
          <a:bodyPr wrap="square" rtlCol="0">
            <a:spAutoFit/>
          </a:bodyPr>
          <a:lstStyle/>
          <a:p>
            <a:pPr algn="ctr">
              <a:lnSpc>
                <a:spcPct val="150000"/>
              </a:lnSpc>
            </a:pPr>
            <a:r>
              <a:rPr lang="en-US" sz="6000" b="1" dirty="0" smtClean="0">
                <a:solidFill>
                  <a:srgbClr val="00B050"/>
                </a:solidFill>
                <a:latin typeface="Arial" panose="020B0604020202020204" pitchFamily="34" charset="0"/>
                <a:cs typeface="Arial" panose="020B0604020202020204" pitchFamily="34" charset="0"/>
              </a:rPr>
              <a:t>03</a:t>
            </a:r>
            <a:endParaRPr lang="en-US" sz="6000" b="1" dirty="0">
              <a:solidFill>
                <a:srgbClr val="00B05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additive="base">
                                        <p:cTn id="16" dur="500" fill="hold"/>
                                        <p:tgtEl>
                                          <p:spTgt spid="54"/>
                                        </p:tgtEl>
                                        <p:attrNameLst>
                                          <p:attrName>ppt_x</p:attrName>
                                        </p:attrNameLst>
                                      </p:cBhvr>
                                      <p:tavLst>
                                        <p:tav tm="0">
                                          <p:val>
                                            <p:strVal val="#ppt_x"/>
                                          </p:val>
                                        </p:tav>
                                        <p:tav tm="100000">
                                          <p:val>
                                            <p:strVal val="#ppt_x"/>
                                          </p:val>
                                        </p:tav>
                                      </p:tavLst>
                                    </p:anim>
                                    <p:anim calcmode="lin" valueType="num">
                                      <p:cBhvr additive="base">
                                        <p:cTn id="17" dur="500" fill="hold"/>
                                        <p:tgtEl>
                                          <p:spTgt spid="5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additive="base">
                                        <p:cTn id="20" dur="500" fill="hold"/>
                                        <p:tgtEl>
                                          <p:spTgt spid="57"/>
                                        </p:tgtEl>
                                        <p:attrNameLst>
                                          <p:attrName>ppt_x</p:attrName>
                                        </p:attrNameLst>
                                      </p:cBhvr>
                                      <p:tavLst>
                                        <p:tav tm="0">
                                          <p:val>
                                            <p:strVal val="#ppt_x"/>
                                          </p:val>
                                        </p:tav>
                                        <p:tav tm="100000">
                                          <p:val>
                                            <p:strVal val="#ppt_x"/>
                                          </p:val>
                                        </p:tav>
                                      </p:tavLst>
                                    </p:anim>
                                    <p:anim calcmode="lin" valueType="num">
                                      <p:cBhvr additive="base">
                                        <p:cTn id="21"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additive="base">
                                        <p:cTn id="30" dur="500" fill="hold"/>
                                        <p:tgtEl>
                                          <p:spTgt spid="55"/>
                                        </p:tgtEl>
                                        <p:attrNameLst>
                                          <p:attrName>ppt_x</p:attrName>
                                        </p:attrNameLst>
                                      </p:cBhvr>
                                      <p:tavLst>
                                        <p:tav tm="0">
                                          <p:val>
                                            <p:strVal val="#ppt_x"/>
                                          </p:val>
                                        </p:tav>
                                        <p:tav tm="100000">
                                          <p:val>
                                            <p:strVal val="#ppt_x"/>
                                          </p:val>
                                        </p:tav>
                                      </p:tavLst>
                                    </p:anim>
                                    <p:anim calcmode="lin" valueType="num">
                                      <p:cBhvr additive="base">
                                        <p:cTn id="31" dur="500" fill="hold"/>
                                        <p:tgtEl>
                                          <p:spTgt spid="5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 calcmode="lin" valueType="num">
                                      <p:cBhvr additive="base">
                                        <p:cTn id="34" dur="500" fill="hold"/>
                                        <p:tgtEl>
                                          <p:spTgt spid="58"/>
                                        </p:tgtEl>
                                        <p:attrNameLst>
                                          <p:attrName>ppt_x</p:attrName>
                                        </p:attrNameLst>
                                      </p:cBhvr>
                                      <p:tavLst>
                                        <p:tav tm="0">
                                          <p:val>
                                            <p:strVal val="#ppt_x"/>
                                          </p:val>
                                        </p:tav>
                                        <p:tav tm="100000">
                                          <p:val>
                                            <p:strVal val="#ppt_x"/>
                                          </p:val>
                                        </p:tav>
                                      </p:tavLst>
                                    </p:anim>
                                    <p:anim calcmode="lin" valueType="num">
                                      <p:cBhvr additive="base">
                                        <p:cTn id="35"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500" fill="hold"/>
                                        <p:tgtEl>
                                          <p:spTgt spid="40"/>
                                        </p:tgtEl>
                                        <p:attrNameLst>
                                          <p:attrName>ppt_x</p:attrName>
                                        </p:attrNameLst>
                                      </p:cBhvr>
                                      <p:tavLst>
                                        <p:tav tm="0">
                                          <p:val>
                                            <p:strVal val="#ppt_x"/>
                                          </p:val>
                                        </p:tav>
                                        <p:tav tm="100000">
                                          <p:val>
                                            <p:strVal val="#ppt_x"/>
                                          </p:val>
                                        </p:tav>
                                      </p:tavLst>
                                    </p:anim>
                                    <p:anim calcmode="lin" valueType="num">
                                      <p:cBhvr additive="base">
                                        <p:cTn id="41" dur="500" fill="hold"/>
                                        <p:tgtEl>
                                          <p:spTgt spid="40"/>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 calcmode="lin" valueType="num">
                                      <p:cBhvr additive="base">
                                        <p:cTn id="44" dur="500" fill="hold"/>
                                        <p:tgtEl>
                                          <p:spTgt spid="56"/>
                                        </p:tgtEl>
                                        <p:attrNameLst>
                                          <p:attrName>ppt_x</p:attrName>
                                        </p:attrNameLst>
                                      </p:cBhvr>
                                      <p:tavLst>
                                        <p:tav tm="0">
                                          <p:val>
                                            <p:strVal val="#ppt_x"/>
                                          </p:val>
                                        </p:tav>
                                        <p:tav tm="100000">
                                          <p:val>
                                            <p:strVal val="#ppt_x"/>
                                          </p:val>
                                        </p:tav>
                                      </p:tavLst>
                                    </p:anim>
                                    <p:anim calcmode="lin" valueType="num">
                                      <p:cBhvr additive="base">
                                        <p:cTn id="45" dur="500" fill="hold"/>
                                        <p:tgtEl>
                                          <p:spTgt spid="5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59"/>
                                        </p:tgtEl>
                                        <p:attrNameLst>
                                          <p:attrName>style.visibility</p:attrName>
                                        </p:attrNameLst>
                                      </p:cBhvr>
                                      <p:to>
                                        <p:strVal val="visible"/>
                                      </p:to>
                                    </p:set>
                                    <p:anim calcmode="lin" valueType="num">
                                      <p:cBhvr additive="base">
                                        <p:cTn id="48" dur="500" fill="hold"/>
                                        <p:tgtEl>
                                          <p:spTgt spid="59"/>
                                        </p:tgtEl>
                                        <p:attrNameLst>
                                          <p:attrName>ppt_x</p:attrName>
                                        </p:attrNameLst>
                                      </p:cBhvr>
                                      <p:tavLst>
                                        <p:tav tm="0">
                                          <p:val>
                                            <p:strVal val="#ppt_x"/>
                                          </p:val>
                                        </p:tav>
                                        <p:tav tm="100000">
                                          <p:val>
                                            <p:strVal val="#ppt_x"/>
                                          </p:val>
                                        </p:tav>
                                      </p:tavLst>
                                    </p:anim>
                                    <p:anim calcmode="lin" valueType="num">
                                      <p:cBhvr additive="base">
                                        <p:cTn id="4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4" grpId="0"/>
      <p:bldP spid="55" grpId="0"/>
      <p:bldP spid="56" grpId="0"/>
      <p:bldP spid="57" grpId="0"/>
      <p:bldP spid="58" grpId="0"/>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54383">
            <a:off x="1280507" y="444725"/>
            <a:ext cx="5879279" cy="670872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362200" y="2037965"/>
            <a:ext cx="13550642" cy="598692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343313" y="1591739"/>
            <a:ext cx="1900408" cy="246682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17583" y="6988622"/>
            <a:ext cx="1596643" cy="2072527"/>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859370" y="6018900"/>
            <a:ext cx="5321077" cy="4643849"/>
          </a:xfrm>
          <a:prstGeom prst="rect">
            <a:avLst/>
          </a:prstGeom>
        </p:spPr>
      </p:pic>
      <p:sp>
        <p:nvSpPr>
          <p:cNvPr id="9" name="TextBox 8"/>
          <p:cNvSpPr txBox="1"/>
          <p:nvPr/>
        </p:nvSpPr>
        <p:spPr>
          <a:xfrm>
            <a:off x="3384421" y="2653248"/>
            <a:ext cx="11506200" cy="3785652"/>
          </a:xfrm>
          <a:prstGeom prst="rect">
            <a:avLst/>
          </a:prstGeom>
          <a:noFill/>
        </p:spPr>
        <p:txBody>
          <a:bodyPr wrap="square" rtlCol="0">
            <a:spAutoFit/>
          </a:bodyPr>
          <a:lstStyle/>
          <a:p>
            <a:pPr algn="ctr">
              <a:lnSpc>
                <a:spcPct val="150000"/>
              </a:lnSpc>
            </a:pPr>
            <a:r>
              <a:rPr lang="en-US" sz="8000" b="1" dirty="0" smtClean="0">
                <a:solidFill>
                  <a:schemeClr val="bg1"/>
                </a:solidFill>
                <a:latin typeface="Arial" panose="020B0604020202020204" pitchFamily="34" charset="0"/>
                <a:cs typeface="Arial" panose="020B0604020202020204" pitchFamily="34" charset="0"/>
              </a:rPr>
              <a:t>CẢM ƠN CÁC EM </a:t>
            </a:r>
          </a:p>
          <a:p>
            <a:pPr algn="ctr">
              <a:lnSpc>
                <a:spcPct val="150000"/>
              </a:lnSpc>
            </a:pPr>
            <a:r>
              <a:rPr lang="en-US" sz="8000" b="1" dirty="0" smtClean="0">
                <a:solidFill>
                  <a:schemeClr val="bg1"/>
                </a:solidFill>
                <a:latin typeface="Arial" panose="020B0604020202020204" pitchFamily="34" charset="0"/>
                <a:cs typeface="Arial" panose="020B0604020202020204" pitchFamily="34" charset="0"/>
              </a:rPr>
              <a:t>ĐÃ CHÚ Ý LẮNG NGHE</a:t>
            </a:r>
            <a:endParaRPr lang="en-US" sz="8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9" name="Cloud 8"/>
          <p:cNvSpPr/>
          <p:nvPr/>
        </p:nvSpPr>
        <p:spPr>
          <a:xfrm rot="169316">
            <a:off x="352359" y="454199"/>
            <a:ext cx="17068799" cy="6709341"/>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948730" y="6057900"/>
            <a:ext cx="8157670" cy="424198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5697200" y="280244"/>
            <a:ext cx="2217952" cy="2660639"/>
          </a:xfrm>
          <a:prstGeom prst="rect">
            <a:avLst/>
          </a:prstGeom>
        </p:spPr>
      </p:pic>
      <p:pic>
        <p:nvPicPr>
          <p:cNvPr id="10"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00200" y="-1714500"/>
            <a:ext cx="4383900" cy="4383900"/>
          </a:xfrm>
          <a:prstGeom prst="rect">
            <a:avLst/>
          </a:prstGeom>
        </p:spPr>
      </p:pic>
      <p:sp>
        <p:nvSpPr>
          <p:cNvPr id="2" name="Rectangle 1"/>
          <p:cNvSpPr/>
          <p:nvPr/>
        </p:nvSpPr>
        <p:spPr>
          <a:xfrm>
            <a:off x="2577335" y="1610563"/>
            <a:ext cx="12572999" cy="3904017"/>
          </a:xfrm>
          <a:prstGeom prst="rect">
            <a:avLst/>
          </a:prstGeom>
        </p:spPr>
        <p:txBody>
          <a:bodyPr wrap="square">
            <a:spAutoFit/>
          </a:bodyPr>
          <a:lstStyle/>
          <a:p>
            <a:pPr algn="ctr">
              <a:lnSpc>
                <a:spcPct val="150000"/>
              </a:lnSpc>
            </a:pPr>
            <a:r>
              <a:rPr lang="vi-VN" sz="8800" b="1" dirty="0" smtClean="0"/>
              <a:t>CHỦ ĐỀ 8 – TUẦN 27:</a:t>
            </a:r>
          </a:p>
          <a:p>
            <a:pPr algn="ctr">
              <a:lnSpc>
                <a:spcPct val="150000"/>
              </a:lnSpc>
            </a:pPr>
            <a:r>
              <a:rPr lang="vi-VN" sz="8800" b="1" dirty="0" smtClean="0"/>
              <a:t>NGHỀ Ở ĐỊA PHƯƠNG</a:t>
            </a:r>
            <a:endParaRPr lang="en-US" sz="8800" dirty="0"/>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8243" y="38100"/>
            <a:ext cx="3406081" cy="264594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701888" y="266700"/>
            <a:ext cx="2281312" cy="1961706"/>
          </a:xfrm>
          <a:prstGeom prst="rect">
            <a:avLst/>
          </a:prstGeom>
        </p:spPr>
      </p:pic>
      <p:sp>
        <p:nvSpPr>
          <p:cNvPr id="40" name="Rectangle 39"/>
          <p:cNvSpPr/>
          <p:nvPr/>
        </p:nvSpPr>
        <p:spPr>
          <a:xfrm>
            <a:off x="4497133" y="498667"/>
            <a:ext cx="9318577" cy="1063433"/>
          </a:xfrm>
          <a:prstGeom prst="rect">
            <a:avLst/>
          </a:prstGeom>
        </p:spPr>
        <p:txBody>
          <a:bodyPr wrap="none">
            <a:spAutoFit/>
          </a:bodyPr>
          <a:lstStyle/>
          <a:p>
            <a:pPr algn="ctr">
              <a:lnSpc>
                <a:spcPct val="150000"/>
              </a:lnSpc>
              <a:spcBef>
                <a:spcPts val="300"/>
              </a:spcBef>
              <a:spcAft>
                <a:spcPts val="300"/>
              </a:spcAft>
            </a:pPr>
            <a:r>
              <a:rPr lang="vi-VN" sz="4800" b="1" dirty="0" smtClean="0">
                <a:solidFill>
                  <a:srgbClr val="0070C0"/>
                </a:solidFill>
                <a:latin typeface="Arial" panose="020B0604020202020204" pitchFamily="34" charset="0"/>
                <a:ea typeface="Calibri" panose="020F0502020204030204" pitchFamily="34" charset="0"/>
                <a:cs typeface="Arial" panose="020B0604020202020204" pitchFamily="34" charset="0"/>
              </a:rPr>
              <a:t>1. Xác định nghề ở địa phương</a:t>
            </a:r>
            <a:endParaRPr lang="en-US" sz="48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cxnSp>
        <p:nvCxnSpPr>
          <p:cNvPr id="12" name="Straight Connector 11"/>
          <p:cNvCxnSpPr/>
          <p:nvPr/>
        </p:nvCxnSpPr>
        <p:spPr>
          <a:xfrm>
            <a:off x="1752600" y="5448300"/>
            <a:ext cx="2448926" cy="2057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026771" y="2857500"/>
            <a:ext cx="16333076" cy="2862322"/>
          </a:xfrm>
          <a:prstGeom prst="rect">
            <a:avLst/>
          </a:prstGeom>
        </p:spPr>
        <p:txBody>
          <a:bodyPr wrap="square">
            <a:spAutoFit/>
          </a:bodyPr>
          <a:lstStyle/>
          <a:p>
            <a:pPr algn="just">
              <a:lnSpc>
                <a:spcPct val="150000"/>
              </a:lnSpc>
            </a:pPr>
            <a:r>
              <a:rPr lang="vi-VN" sz="4000" b="1" i="1" dirty="0" smtClean="0">
                <a:solidFill>
                  <a:srgbClr val="FF0000"/>
                </a:solidFill>
              </a:rPr>
              <a:t>Luật chơi: </a:t>
            </a:r>
            <a:r>
              <a:rPr lang="en-US" sz="4000" dirty="0" smtClean="0"/>
              <a:t>Mỗi </a:t>
            </a:r>
            <a:r>
              <a:rPr lang="en-US" sz="4000" dirty="0"/>
              <a:t>nhóm ghi vào thẻ màu tên của 2 hoặc 3 nghề ở địa phương. </a:t>
            </a:r>
            <a:r>
              <a:rPr lang="en-US" sz="4000" dirty="0" smtClean="0"/>
              <a:t>Đố </a:t>
            </a:r>
            <a:r>
              <a:rPr lang="en-US" sz="4000" dirty="0"/>
              <a:t>đội bạn đoán đúng tên các nghề này thông qua 3 đặc điểm </a:t>
            </a:r>
            <a:r>
              <a:rPr lang="en-US" sz="4000" dirty="0" smtClean="0"/>
              <a:t>đó.Nhóm </a:t>
            </a:r>
            <a:r>
              <a:rPr lang="en-US" sz="4000" dirty="0"/>
              <a:t>nào đoán đúng nhiều tên nghề nhất sẽ giành chiến thắng. </a:t>
            </a:r>
          </a:p>
        </p:txBody>
      </p:sp>
      <p:sp>
        <p:nvSpPr>
          <p:cNvPr id="11" name="Rectangle 10"/>
          <p:cNvSpPr/>
          <p:nvPr/>
        </p:nvSpPr>
        <p:spPr>
          <a:xfrm>
            <a:off x="3352800" y="1847314"/>
            <a:ext cx="11681018" cy="830997"/>
          </a:xfrm>
          <a:prstGeom prst="rect">
            <a:avLst/>
          </a:prstGeom>
        </p:spPr>
        <p:txBody>
          <a:bodyPr wrap="none">
            <a:spAutoFit/>
          </a:bodyPr>
          <a:lstStyle/>
          <a:p>
            <a:pPr algn="ctr"/>
            <a:r>
              <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nl-NL"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rò </a:t>
            </a:r>
            <a:r>
              <a:rPr lang="nl-NL"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chơi </a:t>
            </a:r>
            <a:r>
              <a:rPr lang="nl-NL" sz="4800" b="1" i="1" dirty="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r>
              <a:rPr lang="vi-VN" sz="4800" b="1" i="1" dirty="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Đoán tên nghề ở địa phương</a:t>
            </a:r>
            <a:r>
              <a:rPr lang="nl-NL" sz="4800" b="1" i="1" dirty="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800" b="1" i="1" dirty="0">
              <a:solidFill>
                <a:schemeClr val="accent6">
                  <a:lumMod val="75000"/>
                </a:schemeClr>
              </a:solidFill>
              <a:latin typeface="Arial" panose="020B0604020202020204" pitchFamily="34" charset="0"/>
              <a:cs typeface="Arial" panose="020B0604020202020204" pitchFamily="34" charset="0"/>
            </a:endParaRPr>
          </a:p>
        </p:txBody>
      </p:sp>
      <p:sp>
        <p:nvSpPr>
          <p:cNvPr id="6" name="TextBox 5"/>
          <p:cNvSpPr txBox="1"/>
          <p:nvPr/>
        </p:nvSpPr>
        <p:spPr>
          <a:xfrm>
            <a:off x="3080701" y="7792355"/>
            <a:ext cx="3429000" cy="982513"/>
          </a:xfrm>
          <a:prstGeom prst="rect">
            <a:avLst/>
          </a:prstGeom>
          <a:noFill/>
        </p:spPr>
        <p:txBody>
          <a:bodyPr wrap="square" rtlCol="0">
            <a:spAutoFit/>
          </a:bodyPr>
          <a:lstStyle/>
          <a:p>
            <a:pPr algn="ctr">
              <a:lnSpc>
                <a:spcPct val="150000"/>
              </a:lnSpc>
            </a:pPr>
            <a:r>
              <a:rPr lang="vi-VN" sz="4400" b="1" dirty="0" smtClean="0">
                <a:solidFill>
                  <a:srgbClr val="00B050"/>
                </a:solidFill>
                <a:effectLst>
                  <a:outerShdw blurRad="38100" dist="38100" dir="2700000" algn="tl">
                    <a:srgbClr val="000000">
                      <a:alpha val="43137"/>
                    </a:srgbClr>
                  </a:outerShdw>
                </a:effectLst>
              </a:rPr>
              <a:t>Nhóm 1</a:t>
            </a:r>
            <a:endParaRPr lang="en-US" sz="4400" b="1" dirty="0">
              <a:solidFill>
                <a:srgbClr val="00B050"/>
              </a:solidFill>
              <a:effectLst>
                <a:outerShdw blurRad="38100" dist="38100" dir="2700000" algn="tl">
                  <a:srgbClr val="000000">
                    <a:alpha val="43137"/>
                  </a:srgbClr>
                </a:outerShdw>
              </a:effectLst>
            </a:endParaRPr>
          </a:p>
        </p:txBody>
      </p:sp>
      <p:sp>
        <p:nvSpPr>
          <p:cNvPr id="13" name="TextBox 12"/>
          <p:cNvSpPr txBox="1"/>
          <p:nvPr/>
        </p:nvSpPr>
        <p:spPr>
          <a:xfrm>
            <a:off x="12081862" y="7792355"/>
            <a:ext cx="3429000" cy="982513"/>
          </a:xfrm>
          <a:prstGeom prst="rect">
            <a:avLst/>
          </a:prstGeom>
          <a:noFill/>
        </p:spPr>
        <p:txBody>
          <a:bodyPr wrap="square" rtlCol="0">
            <a:spAutoFit/>
          </a:bodyPr>
          <a:lstStyle/>
          <a:p>
            <a:pPr algn="ctr">
              <a:lnSpc>
                <a:spcPct val="150000"/>
              </a:lnSpc>
            </a:pPr>
            <a:r>
              <a:rPr lang="vi-VN" sz="4400" b="1" dirty="0" smtClean="0">
                <a:solidFill>
                  <a:srgbClr val="C00000"/>
                </a:solidFill>
                <a:effectLst>
                  <a:outerShdw blurRad="38100" dist="38100" dir="2700000" algn="tl">
                    <a:srgbClr val="000000">
                      <a:alpha val="43137"/>
                    </a:srgbClr>
                  </a:outerShdw>
                </a:effectLst>
              </a:rPr>
              <a:t>Nhóm 2</a:t>
            </a:r>
            <a:endParaRPr lang="en-US" sz="4400" b="1" dirty="0">
              <a:solidFill>
                <a:srgbClr val="C00000"/>
              </a:solidFill>
              <a:effectLst>
                <a:outerShdw blurRad="38100" dist="38100" dir="2700000" algn="tl">
                  <a:srgbClr val="000000">
                    <a:alpha val="43137"/>
                  </a:srgbClr>
                </a:outerShdw>
              </a:effectLst>
            </a:endParaRPr>
          </a:p>
        </p:txBody>
      </p:sp>
      <p:sp>
        <p:nvSpPr>
          <p:cNvPr id="7" name="Rectangle 6"/>
          <p:cNvSpPr/>
          <p:nvPr/>
        </p:nvSpPr>
        <p:spPr>
          <a:xfrm>
            <a:off x="609600" y="9083814"/>
            <a:ext cx="8371202" cy="707886"/>
          </a:xfrm>
          <a:prstGeom prst="rect">
            <a:avLst/>
          </a:prstGeom>
        </p:spPr>
        <p:txBody>
          <a:bodyPr wrap="none">
            <a:spAutoFit/>
          </a:bodyPr>
          <a:lstStyle/>
          <a:p>
            <a:pPr lvl="0"/>
            <a:r>
              <a:rPr lang="en-US" sz="4000" dirty="0"/>
              <a:t>Nhóm các nghề sản xuất, chế biến. </a:t>
            </a:r>
          </a:p>
        </p:txBody>
      </p:sp>
      <p:sp>
        <p:nvSpPr>
          <p:cNvPr id="10" name="Rectangle 9"/>
          <p:cNvSpPr/>
          <p:nvPr/>
        </p:nvSpPr>
        <p:spPr>
          <a:xfrm>
            <a:off x="9525000" y="9083814"/>
            <a:ext cx="8542723" cy="707886"/>
          </a:xfrm>
          <a:prstGeom prst="rect">
            <a:avLst/>
          </a:prstGeom>
        </p:spPr>
        <p:txBody>
          <a:bodyPr wrap="none">
            <a:spAutoFit/>
          </a:bodyPr>
          <a:lstStyle/>
          <a:p>
            <a:pPr lvl="0"/>
            <a:r>
              <a:rPr lang="en-US" sz="4000" dirty="0"/>
              <a:t>Nhóm các nghề kinh doanh, quản lí. </a:t>
            </a:r>
          </a:p>
        </p:txBody>
      </p:sp>
      <p:pic>
        <p:nvPicPr>
          <p:cNvPr id="16" name="Picture 11">
            <a:extLst>
              <a:ext uri="{FF2B5EF4-FFF2-40B4-BE49-F238E27FC236}">
                <a16:creationId xmlns="" xmlns:a16="http://schemas.microsoft.com/office/drawing/2014/main" id="{20406151-520E-4B4B-BDAC-5E6DA87C0608}"/>
              </a:ext>
            </a:extLst>
          </p:cNvPr>
          <p:cNvPicPr>
            <a:picLocks noChangeAspect="1"/>
          </p:cNvPicPr>
          <p:nvPr/>
        </p:nvPicPr>
        <p:blipFill>
          <a:blip r:embed="rId10"/>
          <a:srcRect/>
          <a:stretch>
            <a:fillRect/>
          </a:stretch>
        </p:blipFill>
        <p:spPr>
          <a:xfrm>
            <a:off x="2580002" y="5662594"/>
            <a:ext cx="4226330" cy="2224106"/>
          </a:xfrm>
          <a:prstGeom prst="rect">
            <a:avLst/>
          </a:prstGeom>
        </p:spPr>
      </p:pic>
      <p:pic>
        <p:nvPicPr>
          <p:cNvPr id="17" name="Picture 11">
            <a:extLst>
              <a:ext uri="{FF2B5EF4-FFF2-40B4-BE49-F238E27FC236}">
                <a16:creationId xmlns="" xmlns:a16="http://schemas.microsoft.com/office/drawing/2014/main" id="{20406151-520E-4B4B-BDAC-5E6DA87C0608}"/>
              </a:ext>
            </a:extLst>
          </p:cNvPr>
          <p:cNvPicPr>
            <a:picLocks noChangeAspect="1"/>
          </p:cNvPicPr>
          <p:nvPr/>
        </p:nvPicPr>
        <p:blipFill>
          <a:blip r:embed="rId10"/>
          <a:srcRect/>
          <a:stretch>
            <a:fillRect/>
          </a:stretch>
        </p:blipFill>
        <p:spPr>
          <a:xfrm>
            <a:off x="11683197" y="5719822"/>
            <a:ext cx="4226330" cy="222410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 grpId="0"/>
      <p:bldP spid="11" grpId="0"/>
      <p:bldP spid="6" grpId="0"/>
      <p:bldP spid="13" grpId="0"/>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761125" y="0"/>
            <a:ext cx="1526875" cy="1831628"/>
          </a:xfrm>
          <a:prstGeom prst="rect">
            <a:avLst/>
          </a:prstGeom>
        </p:spPr>
      </p:pic>
      <p:sp>
        <p:nvSpPr>
          <p:cNvPr id="3" name="Rectangle 2"/>
          <p:cNvSpPr/>
          <p:nvPr/>
        </p:nvSpPr>
        <p:spPr>
          <a:xfrm>
            <a:off x="1143000" y="495300"/>
            <a:ext cx="15922925" cy="3785652"/>
          </a:xfrm>
          <a:prstGeom prst="rect">
            <a:avLst/>
          </a:prstGeom>
        </p:spPr>
        <p:txBody>
          <a:bodyPr wrap="square">
            <a:spAutoFit/>
          </a:bodyPr>
          <a:lstStyle/>
          <a:p>
            <a:pPr marL="571500" indent="-571500" algn="ctr">
              <a:lnSpc>
                <a:spcPct val="150000"/>
              </a:lnSpc>
              <a:buFont typeface="Wingdings" pitchFamily="2" charset="2"/>
              <a:buChar char="v"/>
            </a:pPr>
            <a:r>
              <a:rPr lang="vi-VN" sz="4000" b="1" dirty="0" smtClean="0">
                <a:solidFill>
                  <a:srgbClr val="C00000"/>
                </a:solidFill>
              </a:rPr>
              <a:t>Nhóm </a:t>
            </a:r>
            <a:r>
              <a:rPr lang="vi-VN" sz="4000" b="1" dirty="0">
                <a:solidFill>
                  <a:srgbClr val="C00000"/>
                </a:solidFill>
              </a:rPr>
              <a:t>các nghề sản xuất, chế biến:</a:t>
            </a:r>
            <a:endParaRPr lang="en-US" sz="4000" b="1" dirty="0">
              <a:solidFill>
                <a:srgbClr val="C00000"/>
              </a:solidFill>
            </a:endParaRPr>
          </a:p>
          <a:p>
            <a:pPr marL="571500" indent="-571500" algn="just">
              <a:lnSpc>
                <a:spcPct val="150000"/>
              </a:lnSpc>
              <a:buFont typeface="Arial" pitchFamily="34" charset="0"/>
              <a:buChar char="•"/>
            </a:pPr>
            <a:r>
              <a:rPr lang="vi-VN" sz="4000" dirty="0" smtClean="0"/>
              <a:t>Sản </a:t>
            </a:r>
            <a:r>
              <a:rPr lang="vi-VN" sz="4000" dirty="0"/>
              <a:t>xuất rượu, bia, nước uống đóng chai, thực phẩm đông lạnh,…</a:t>
            </a:r>
            <a:endParaRPr lang="en-US" sz="4000" dirty="0"/>
          </a:p>
          <a:p>
            <a:pPr marL="571500" indent="-571500" algn="just">
              <a:lnSpc>
                <a:spcPct val="150000"/>
              </a:lnSpc>
              <a:buFont typeface="Arial" pitchFamily="34" charset="0"/>
              <a:buChar char="•"/>
            </a:pPr>
            <a:r>
              <a:rPr lang="vi-VN" sz="4000" dirty="0" smtClean="0"/>
              <a:t>Sản </a:t>
            </a:r>
            <a:r>
              <a:rPr lang="vi-VN" sz="4000" dirty="0"/>
              <a:t>xuất các loại thuốc, vải, trang phục, da giày,…</a:t>
            </a:r>
            <a:endParaRPr lang="en-US" sz="4000" dirty="0"/>
          </a:p>
          <a:p>
            <a:pPr marL="571500" indent="-571500" algn="just">
              <a:lnSpc>
                <a:spcPct val="150000"/>
              </a:lnSpc>
              <a:buFont typeface="Arial" pitchFamily="34" charset="0"/>
              <a:buChar char="•"/>
            </a:pPr>
            <a:r>
              <a:rPr lang="vi-VN" sz="4000" dirty="0" smtClean="0"/>
              <a:t>Chế </a:t>
            </a:r>
            <a:r>
              <a:rPr lang="vi-VN" sz="4000" dirty="0"/>
              <a:t>biến các sản phẩm từ sữa, thủy hải sản, rau củ quả,…</a:t>
            </a:r>
            <a:endParaRPr lang="en-US" sz="4000" dirty="0"/>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4543097"/>
            <a:ext cx="5657850"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6067097"/>
            <a:ext cx="546735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887200" y="4533900"/>
            <a:ext cx="5638800"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9997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barn(inVertical)">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 calcmode="lin" valueType="num">
                                      <p:cBhvr additive="base">
                                        <p:cTn id="32" dur="500" fill="hold"/>
                                        <p:tgtEl>
                                          <p:spTgt spid="1027"/>
                                        </p:tgtEl>
                                        <p:attrNameLst>
                                          <p:attrName>ppt_x</p:attrName>
                                        </p:attrNameLst>
                                      </p:cBhvr>
                                      <p:tavLst>
                                        <p:tav tm="0">
                                          <p:val>
                                            <p:strVal val="#ppt_x"/>
                                          </p:val>
                                        </p:tav>
                                        <p:tav tm="100000">
                                          <p:val>
                                            <p:strVal val="#ppt_x"/>
                                          </p:val>
                                        </p:tav>
                                      </p:tavLst>
                                    </p:anim>
                                    <p:anim calcmode="lin" valueType="num">
                                      <p:cBhvr additive="base">
                                        <p:cTn id="3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barn(inVertical)">
                                      <p:cBhvr>
                                        <p:cTn id="3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6"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0644" y="38100"/>
            <a:ext cx="2158003" cy="16764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14990388" y="38100"/>
            <a:ext cx="2781468" cy="2391791"/>
          </a:xfrm>
          <a:prstGeom prst="rect">
            <a:avLst/>
          </a:prstGeom>
        </p:spPr>
      </p:pic>
      <p:sp>
        <p:nvSpPr>
          <p:cNvPr id="3" name="Rectangle 2"/>
          <p:cNvSpPr/>
          <p:nvPr/>
        </p:nvSpPr>
        <p:spPr>
          <a:xfrm>
            <a:off x="762000" y="519648"/>
            <a:ext cx="17009855" cy="3785652"/>
          </a:xfrm>
          <a:prstGeom prst="rect">
            <a:avLst/>
          </a:prstGeom>
        </p:spPr>
        <p:txBody>
          <a:bodyPr wrap="square">
            <a:spAutoFit/>
          </a:bodyPr>
          <a:lstStyle/>
          <a:p>
            <a:pPr marL="571500" indent="-571500" algn="ctr">
              <a:lnSpc>
                <a:spcPct val="150000"/>
              </a:lnSpc>
              <a:buFont typeface="Wingdings" pitchFamily="2" charset="2"/>
              <a:buChar char="v"/>
            </a:pPr>
            <a:r>
              <a:rPr lang="vi-VN" sz="4000" b="1" dirty="0" smtClean="0">
                <a:solidFill>
                  <a:srgbClr val="C00000"/>
                </a:solidFill>
              </a:rPr>
              <a:t>Nhóm </a:t>
            </a:r>
            <a:r>
              <a:rPr lang="vi-VN" sz="4000" b="1" dirty="0">
                <a:solidFill>
                  <a:srgbClr val="C00000"/>
                </a:solidFill>
              </a:rPr>
              <a:t>các nghề kinh doanh, quản lí:</a:t>
            </a:r>
            <a:endParaRPr lang="en-US" sz="4000" b="1" dirty="0">
              <a:solidFill>
                <a:srgbClr val="C00000"/>
              </a:solidFill>
            </a:endParaRPr>
          </a:p>
          <a:p>
            <a:pPr marL="571500" indent="-571500" algn="just">
              <a:lnSpc>
                <a:spcPct val="150000"/>
              </a:lnSpc>
              <a:buFont typeface="Arial" pitchFamily="34" charset="0"/>
              <a:buChar char="•"/>
            </a:pPr>
            <a:r>
              <a:rPr lang="vi-VN" sz="4000" dirty="0" smtClean="0"/>
              <a:t>Buôn </a:t>
            </a:r>
            <a:r>
              <a:rPr lang="vi-VN" sz="4000" dirty="0"/>
              <a:t>bán các sản phẩm nông – lâm nghiệp và thủy hải sản.</a:t>
            </a:r>
            <a:endParaRPr lang="en-US" sz="4000" dirty="0"/>
          </a:p>
          <a:p>
            <a:pPr marL="571500" indent="-571500" algn="just">
              <a:lnSpc>
                <a:spcPct val="150000"/>
              </a:lnSpc>
              <a:buFont typeface="Arial" pitchFamily="34" charset="0"/>
              <a:buChar char="•"/>
            </a:pPr>
            <a:r>
              <a:rPr lang="vi-VN" sz="4000" dirty="0" smtClean="0"/>
              <a:t>Buôn </a:t>
            </a:r>
            <a:r>
              <a:rPr lang="vi-VN" sz="4000" dirty="0"/>
              <a:t>bán các mặt hàng điện tử, công nghệ, lương thực – thực phẩm,…</a:t>
            </a:r>
            <a:endParaRPr lang="en-US" sz="4000" dirty="0"/>
          </a:p>
          <a:p>
            <a:pPr marL="571500" indent="-571500" algn="just">
              <a:lnSpc>
                <a:spcPct val="150000"/>
              </a:lnSpc>
              <a:buFont typeface="Arial" pitchFamily="34" charset="0"/>
              <a:buChar char="•"/>
            </a:pPr>
            <a:r>
              <a:rPr lang="vi-VN" sz="4000" dirty="0" smtClean="0"/>
              <a:t>Đầu </a:t>
            </a:r>
            <a:r>
              <a:rPr lang="vi-VN" sz="4000" dirty="0"/>
              <a:t>tư chứng khoán, đất đai,…</a:t>
            </a:r>
            <a:endParaRPr lang="en-US" sz="4000" dirty="0"/>
          </a:p>
        </p:txBody>
      </p:sp>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6591300"/>
            <a:ext cx="5771052" cy="324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62107" y="4542521"/>
            <a:ext cx="5577493" cy="402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39600" y="6057900"/>
            <a:ext cx="5562600"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56673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ipe(down)">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51"/>
                                        </p:tgtEl>
                                        <p:attrNameLst>
                                          <p:attrName>style.visibility</p:attrName>
                                        </p:attrNameLst>
                                      </p:cBhvr>
                                      <p:to>
                                        <p:strVal val="visible"/>
                                      </p:to>
                                    </p:set>
                                    <p:anim calcmode="lin" valueType="num">
                                      <p:cBhvr additive="base">
                                        <p:cTn id="32" dur="500" fill="hold"/>
                                        <p:tgtEl>
                                          <p:spTgt spid="2051"/>
                                        </p:tgtEl>
                                        <p:attrNameLst>
                                          <p:attrName>ppt_x</p:attrName>
                                        </p:attrNameLst>
                                      </p:cBhvr>
                                      <p:tavLst>
                                        <p:tav tm="0">
                                          <p:val>
                                            <p:strVal val="#ppt_x"/>
                                          </p:val>
                                        </p:tav>
                                        <p:tav tm="100000">
                                          <p:val>
                                            <p:strVal val="#ppt_x"/>
                                          </p:val>
                                        </p:tav>
                                      </p:tavLst>
                                    </p:anim>
                                    <p:anim calcmode="lin" valueType="num">
                                      <p:cBhvr additive="base">
                                        <p:cTn id="33"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052"/>
                                        </p:tgtEl>
                                        <p:attrNameLst>
                                          <p:attrName>style.visibility</p:attrName>
                                        </p:attrNameLst>
                                      </p:cBhvr>
                                      <p:to>
                                        <p:strVal val="visible"/>
                                      </p:to>
                                    </p:set>
                                    <p:animEffect transition="in" filter="wipe(down)">
                                      <p:cBhvr>
                                        <p:cTn id="3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3B231"/>
        </a:solidFill>
        <a:effectLst/>
      </p:bgPr>
    </p:bg>
    <p:spTree>
      <p:nvGrpSpPr>
        <p:cNvPr id="1" name=""/>
        <p:cNvGrpSpPr/>
        <p:nvPr/>
      </p:nvGrpSpPr>
      <p:grpSpPr>
        <a:xfrm>
          <a:off x="0" y="0"/>
          <a:ext cx="0" cy="0"/>
          <a:chOff x="0" y="0"/>
          <a:chExt cx="0" cy="0"/>
        </a:xfrm>
      </p:grpSpPr>
      <p:sp>
        <p:nvSpPr>
          <p:cNvPr id="19" name="Rounded Rectangle 18"/>
          <p:cNvSpPr/>
          <p:nvPr/>
        </p:nvSpPr>
        <p:spPr>
          <a:xfrm>
            <a:off x="3733800" y="1409700"/>
            <a:ext cx="13217210" cy="762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611600" y="190500"/>
            <a:ext cx="1650076" cy="1979419"/>
          </a:xfrm>
          <a:prstGeom prst="rect">
            <a:avLst/>
          </a:prstGeom>
        </p:spPr>
      </p:pic>
      <p:sp>
        <p:nvSpPr>
          <p:cNvPr id="6" name="Rectangle 5"/>
          <p:cNvSpPr/>
          <p:nvPr/>
        </p:nvSpPr>
        <p:spPr>
          <a:xfrm>
            <a:off x="8045208" y="2019300"/>
            <a:ext cx="4336444" cy="1077218"/>
          </a:xfrm>
          <a:prstGeom prst="rect">
            <a:avLst/>
          </a:prstGeom>
        </p:spPr>
        <p:txBody>
          <a:bodyPr wrap="none">
            <a:spAutoFit/>
          </a:bodyPr>
          <a:lstStyle/>
          <a:p>
            <a:pPr algn="ctr"/>
            <a:r>
              <a:rPr lang="vi-VN" sz="6400" b="1" dirty="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KẾT LUẬN</a:t>
            </a:r>
            <a:endParaRPr lang="en-US" sz="6400" dirty="0">
              <a:solidFill>
                <a:schemeClr val="accent6">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4193630" y="3238500"/>
            <a:ext cx="12039600" cy="5170646"/>
          </a:xfrm>
          <a:prstGeom prst="rect">
            <a:avLst/>
          </a:prstGeom>
        </p:spPr>
        <p:txBody>
          <a:bodyPr wrap="square">
            <a:spAutoFit/>
          </a:bodyPr>
          <a:lstStyle/>
          <a:p>
            <a:pPr marL="571500" indent="-571500" algn="just">
              <a:lnSpc>
                <a:spcPct val="150000"/>
              </a:lnSpc>
              <a:buFont typeface="Arial" pitchFamily="34" charset="0"/>
              <a:buChar char="•"/>
            </a:pPr>
            <a:r>
              <a:rPr lang="vi-VN" sz="4400" dirty="0" smtClean="0"/>
              <a:t>Mỗi </a:t>
            </a:r>
            <a:r>
              <a:rPr lang="vi-VN" sz="4400" dirty="0"/>
              <a:t>địa phương đều có những nghề nghiệp chung và nghề nghiệp đặc thù.</a:t>
            </a:r>
            <a:endParaRPr lang="en-US" sz="4400" dirty="0"/>
          </a:p>
          <a:p>
            <a:pPr marL="571500" indent="-571500" algn="just">
              <a:lnSpc>
                <a:spcPct val="150000"/>
              </a:lnSpc>
              <a:buFont typeface="Arial" pitchFamily="34" charset="0"/>
              <a:buChar char="•"/>
            </a:pPr>
            <a:r>
              <a:rPr lang="vi-VN" sz="4400" dirty="0" smtClean="0"/>
              <a:t>Xác </a:t>
            </a:r>
            <a:r>
              <a:rPr lang="vi-VN" sz="4400" dirty="0"/>
              <a:t>định được các nghề hiện có ở địa phương sẽ giúp em có định hướng ban đầu trong việc lựa chọn nghề tương lai của mình. </a:t>
            </a:r>
            <a:endParaRPr lang="en-US" sz="4400" dirty="0"/>
          </a:p>
        </p:txBody>
      </p:sp>
      <p:pic>
        <p:nvPicPr>
          <p:cNvPr id="8" name="Picture 4">
            <a:extLst>
              <a:ext uri="{FF2B5EF4-FFF2-40B4-BE49-F238E27FC236}">
                <a16:creationId xmlns="" xmlns:a16="http://schemas.microsoft.com/office/drawing/2014/main" id="{AA3C49C4-BDA4-43CD-8A50-BFDB15306B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36786" y="2705100"/>
            <a:ext cx="4738415" cy="755502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6081322" y="18025"/>
            <a:ext cx="2317380" cy="24003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0" y="7592770"/>
            <a:ext cx="2601826" cy="269492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804568">
            <a:off x="-41819" y="-12101"/>
            <a:ext cx="1420964" cy="261326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30047" y="7342547"/>
            <a:ext cx="2382891" cy="2945146"/>
          </a:xfrm>
          <a:prstGeom prst="rect">
            <a:avLst/>
          </a:prstGeom>
        </p:spPr>
      </p:pic>
      <p:sp>
        <p:nvSpPr>
          <p:cNvPr id="3" name="Rectangle 2"/>
          <p:cNvSpPr/>
          <p:nvPr/>
        </p:nvSpPr>
        <p:spPr>
          <a:xfrm>
            <a:off x="3429000" y="578703"/>
            <a:ext cx="11679800" cy="830997"/>
          </a:xfrm>
          <a:prstGeom prst="rect">
            <a:avLst/>
          </a:prstGeom>
        </p:spPr>
        <p:txBody>
          <a:bodyPr wrap="none">
            <a:spAutoFit/>
          </a:bodyPr>
          <a:lstStyle/>
          <a:p>
            <a:pPr algn="ctr"/>
            <a:r>
              <a:rPr lang="vi-VN" sz="4800" b="1" dirty="0">
                <a:solidFill>
                  <a:srgbClr val="0070C0"/>
                </a:solidFill>
              </a:rPr>
              <a:t>2. Đặc điểm một số nghề ở địa phương</a:t>
            </a:r>
            <a:endParaRPr lang="en-US" sz="4800" dirty="0">
              <a:solidFill>
                <a:srgbClr val="0070C0"/>
              </a:solidFill>
            </a:endParaRPr>
          </a:p>
        </p:txBody>
      </p:sp>
      <p:sp>
        <p:nvSpPr>
          <p:cNvPr id="8" name="Rectangle 7"/>
          <p:cNvSpPr/>
          <p:nvPr/>
        </p:nvSpPr>
        <p:spPr>
          <a:xfrm>
            <a:off x="848800" y="1562100"/>
            <a:ext cx="16840200" cy="1938992"/>
          </a:xfrm>
          <a:prstGeom prst="rect">
            <a:avLst/>
          </a:prstGeom>
        </p:spPr>
        <p:txBody>
          <a:bodyPr wrap="square">
            <a:spAutoFit/>
          </a:bodyPr>
          <a:lstStyle/>
          <a:p>
            <a:pPr marL="571500" indent="-571500" algn="just">
              <a:lnSpc>
                <a:spcPct val="150000"/>
              </a:lnSpc>
              <a:buFont typeface="Arial" pitchFamily="34" charset="0"/>
              <a:buChar char="•"/>
            </a:pPr>
            <a:r>
              <a:rPr lang="en-US" sz="4000" dirty="0"/>
              <a:t>Mỗi nhóm bốc thăm một nghề cụ thể ở địa phương </a:t>
            </a:r>
            <a:r>
              <a:rPr lang="vi-VN" sz="4000" dirty="0" smtClean="0"/>
              <a:t>.</a:t>
            </a:r>
          </a:p>
          <a:p>
            <a:pPr marL="571500" indent="-571500" algn="just">
              <a:lnSpc>
                <a:spcPct val="150000"/>
              </a:lnSpc>
              <a:buFont typeface="Arial" pitchFamily="34" charset="0"/>
              <a:buChar char="•"/>
            </a:pPr>
            <a:r>
              <a:rPr lang="en-US" sz="4000" dirty="0" smtClean="0"/>
              <a:t>Thảo </a:t>
            </a:r>
            <a:r>
              <a:rPr lang="en-US" sz="4000" dirty="0"/>
              <a:t>luận trong nhóm để hoàn thành bảng mô tả nghề theo mẫu gợi </a:t>
            </a:r>
            <a:r>
              <a:rPr lang="en-US" sz="4000" dirty="0" smtClean="0"/>
              <a:t>ý</a:t>
            </a:r>
            <a:r>
              <a:rPr lang="vi-VN" sz="4000" dirty="0" smtClean="0"/>
              <a:t>:</a:t>
            </a:r>
            <a:r>
              <a:rPr lang="en-US" sz="4000" dirty="0" smtClean="0"/>
              <a:t> </a:t>
            </a:r>
            <a:endParaRPr lang="en-US" sz="4000" dirty="0"/>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6200" y="3695700"/>
            <a:ext cx="10570264" cy="626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8299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barn(inVertical)">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761125" y="0"/>
            <a:ext cx="1526875" cy="1831628"/>
          </a:xfrm>
          <a:prstGeom prst="rect">
            <a:avLst/>
          </a:prstGeom>
        </p:spPr>
      </p:pic>
      <p:sp>
        <p:nvSpPr>
          <p:cNvPr id="2" name="Rectangle 1"/>
          <p:cNvSpPr/>
          <p:nvPr/>
        </p:nvSpPr>
        <p:spPr>
          <a:xfrm>
            <a:off x="7391400" y="1040666"/>
            <a:ext cx="9144000" cy="8217634"/>
          </a:xfrm>
          <a:prstGeom prst="rect">
            <a:avLst/>
          </a:prstGeom>
          <a:solidFill>
            <a:srgbClr val="E9F1F5"/>
          </a:solidFill>
        </p:spPr>
        <p:txBody>
          <a:bodyPr>
            <a:spAutoFit/>
          </a:bodyPr>
          <a:lstStyle/>
          <a:p>
            <a:pPr marL="571500" indent="-571500" algn="just">
              <a:lnSpc>
                <a:spcPct val="150000"/>
              </a:lnSpc>
              <a:buFont typeface="Arial" pitchFamily="34" charset="0"/>
              <a:buChar char="•"/>
            </a:pPr>
            <a:r>
              <a:rPr lang="en-US" sz="4400" dirty="0" smtClean="0"/>
              <a:t>Em </a:t>
            </a:r>
            <a:r>
              <a:rPr lang="en-US" sz="4400" dirty="0"/>
              <a:t>có nhận xét gì về các bản mô tả nghề nghiệp?</a:t>
            </a:r>
          </a:p>
          <a:p>
            <a:pPr marL="571500" indent="-571500" algn="just">
              <a:lnSpc>
                <a:spcPct val="150000"/>
              </a:lnSpc>
              <a:buFont typeface="Arial" pitchFamily="34" charset="0"/>
              <a:buChar char="•"/>
            </a:pPr>
            <a:r>
              <a:rPr lang="en-US" sz="4400" dirty="0" smtClean="0"/>
              <a:t>Theo </a:t>
            </a:r>
            <a:r>
              <a:rPr lang="en-US" sz="4400" dirty="0"/>
              <a:t>em, nghề nào khó, nghề nào dễ? Vì sao?</a:t>
            </a:r>
          </a:p>
          <a:p>
            <a:pPr marL="571500" indent="-571500" algn="just">
              <a:lnSpc>
                <a:spcPct val="150000"/>
              </a:lnSpc>
              <a:buFont typeface="Arial" pitchFamily="34" charset="0"/>
              <a:buChar char="•"/>
            </a:pPr>
            <a:r>
              <a:rPr lang="en-US" sz="4400" dirty="0" smtClean="0"/>
              <a:t>Em </a:t>
            </a:r>
            <a:r>
              <a:rPr lang="en-US" sz="4400" dirty="0"/>
              <a:t>biết về nghề nào nhiều nhất?</a:t>
            </a:r>
          </a:p>
          <a:p>
            <a:pPr marL="571500" indent="-571500" algn="just">
              <a:lnSpc>
                <a:spcPct val="150000"/>
              </a:lnSpc>
              <a:buFont typeface="Arial" pitchFamily="34" charset="0"/>
              <a:buChar char="•"/>
            </a:pPr>
            <a:r>
              <a:rPr lang="en-US" sz="4400" dirty="0" smtClean="0"/>
              <a:t>Em </a:t>
            </a:r>
            <a:r>
              <a:rPr lang="en-US" sz="4400" dirty="0"/>
              <a:t>quan tâm đến nghề nào nhất trong số các nghề được mô tả? Giải thích lí do.</a:t>
            </a:r>
          </a:p>
        </p:txBody>
      </p:sp>
      <p:pic>
        <p:nvPicPr>
          <p:cNvPr id="6" name="Picture 5">
            <a:extLst>
              <a:ext uri="{FF2B5EF4-FFF2-40B4-BE49-F238E27FC236}">
                <a16:creationId xmlns="" xmlns:a16="http://schemas.microsoft.com/office/drawing/2014/main" id="{D37E9C0D-E8F4-4753-B141-268BBC7C49B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289859" y="3162300"/>
            <a:ext cx="6872941" cy="6896100"/>
          </a:xfrm>
          <a:prstGeom prst="rect">
            <a:avLst/>
          </a:prstGeom>
        </p:spPr>
      </p:pic>
    </p:spTree>
    <p:extLst>
      <p:ext uri="{BB962C8B-B14F-4D97-AF65-F5344CB8AC3E}">
        <p14:creationId xmlns:p14="http://schemas.microsoft.com/office/powerpoint/2010/main" val="7424421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bg/>
                                          </p:spTgt>
                                        </p:tgtEl>
                                        <p:attrNameLst>
                                          <p:attrName>style.visibility</p:attrName>
                                        </p:attrNameLst>
                                      </p:cBhvr>
                                      <p:to>
                                        <p:strVal val="visible"/>
                                      </p:to>
                                    </p:set>
                                    <p:animEffect transition="in" filter="wipe(down)">
                                      <p:cBhvr>
                                        <p:cTn id="10" dur="500"/>
                                        <p:tgtEl>
                                          <p:spTgt spid="2">
                                            <p:bg/>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down)">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2551</TotalTime>
  <Words>1232</Words>
  <Application>Microsoft Office PowerPoint</Application>
  <PresentationFormat>Custom</PresentationFormat>
  <Paragraphs>104</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huy_ctn</cp:lastModifiedBy>
  <cp:revision>304</cp:revision>
  <dcterms:created xsi:type="dcterms:W3CDTF">2006-08-16T00:00:00Z</dcterms:created>
  <dcterms:modified xsi:type="dcterms:W3CDTF">2022-12-17T15:09:18Z</dcterms:modified>
  <dc:identifier>DAFO_71ThXY</dc:identifier>
</cp:coreProperties>
</file>