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26.svg" ContentType="image/svg+xml"/>
  <Override PartName="/ppt/media/image27.svg" ContentType="image/svg+xml"/>
  <Override PartName="/ppt/media/image28.svg" ContentType="image/svg+xml"/>
  <Override PartName="/ppt/media/image29.svg" ContentType="image/svg+xml"/>
  <Override PartName="/ppt/media/image3.svg" ContentType="image/svg+xml"/>
  <Override PartName="/ppt/media/image30.svg" ContentType="image/svg+xml"/>
  <Override PartName="/ppt/media/image31.svg" ContentType="image/svg+xml"/>
  <Override PartName="/ppt/media/image32.svg" ContentType="image/svg+xml"/>
  <Override PartName="/ppt/media/image33.svg" ContentType="image/svg+xml"/>
  <Override PartName="/ppt/media/image34.svg" ContentType="image/svg+xml"/>
  <Override PartName="/ppt/media/image35.svg" ContentType="image/svg+xml"/>
  <Override PartName="/ppt/media/image36.svg" ContentType="image/svg+xml"/>
  <Override PartName="/ppt/media/image37.svg" ContentType="image/svg+xml"/>
  <Override PartName="/ppt/media/image38.svg" ContentType="image/svg+xml"/>
  <Override PartName="/ppt/media/image39.svg" ContentType="image/svg+xml"/>
  <Override PartName="/ppt/media/image4.svg" ContentType="image/svg+xml"/>
  <Override PartName="/ppt/media/image40.svg" ContentType="image/svg+xml"/>
  <Override PartName="/ppt/media/image41.svg" ContentType="image/svg+xml"/>
  <Override PartName="/ppt/media/image42.svg" ContentType="image/svg+xml"/>
  <Override PartName="/ppt/media/image43.svg" ContentType="image/svg+xml"/>
  <Override PartName="/ppt/media/image44.svg" ContentType="image/svg+xml"/>
  <Override PartName="/ppt/media/image45.svg" ContentType="image/svg+xml"/>
  <Override PartName="/ppt/media/image46.svg" ContentType="image/svg+xml"/>
  <Override PartName="/ppt/media/image47.svg" ContentType="image/svg+xml"/>
  <Override PartName="/ppt/media/image48.svg" ContentType="image/svg+xml"/>
  <Override PartName="/ppt/media/image49.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6" r:id="rId3"/>
    <p:sldId id="265" r:id="rId4"/>
    <p:sldId id="257" r:id="rId6"/>
    <p:sldId id="262" r:id="rId7"/>
    <p:sldId id="259" r:id="rId8"/>
    <p:sldId id="286" r:id="rId9"/>
    <p:sldId id="279" r:id="rId10"/>
    <p:sldId id="278" r:id="rId11"/>
    <p:sldId id="258" r:id="rId12"/>
    <p:sldId id="287" r:id="rId13"/>
    <p:sldId id="269" r:id="rId14"/>
    <p:sldId id="288" r:id="rId15"/>
    <p:sldId id="289" r:id="rId16"/>
    <p:sldId id="290" r:id="rId17"/>
    <p:sldId id="264" r:id="rId18"/>
    <p:sldId id="291" r:id="rId19"/>
    <p:sldId id="280" r:id="rId20"/>
    <p:sldId id="260" r:id="rId21"/>
    <p:sldId id="267" r:id="rId22"/>
  </p:sldIdLst>
  <p:sldSz cx="18288000" cy="10287000"/>
  <p:notesSz cx="6858000" cy="9144000"/>
  <p:embeddedFontLst>
    <p:embeddedFont>
      <p:font typeface="Londrina Solid" panose="020B0704020202020204"/>
      <p:bold r:id="rId26"/>
      <p:boldItalic r:id="rId27"/>
    </p:embeddedFont>
    <p:embeddedFont>
      <p:font typeface="Calibri" panose="020F050202020403020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ED"/>
    <a:srgbClr val="D3E3D6"/>
    <a:srgbClr val="F5D8C8"/>
    <a:srgbClr val="E7A783"/>
    <a:srgbClr val="EFC4B9"/>
    <a:srgbClr val="DAC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22"/>
        <p:guide pos="2893"/>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font" Target="fonts/font6.fntdata"/><Relationship Id="rId30" Type="http://schemas.openxmlformats.org/officeDocument/2006/relationships/font" Target="fonts/font5.fntdata"/><Relationship Id="rId3" Type="http://schemas.openxmlformats.org/officeDocument/2006/relationships/slide" Target="slides/slide1.xml"/><Relationship Id="rId29" Type="http://schemas.openxmlformats.org/officeDocument/2006/relationships/font" Target="fonts/font4.fntdata"/><Relationship Id="rId28" Type="http://schemas.openxmlformats.org/officeDocument/2006/relationships/font" Target="fonts/font3.fntdata"/><Relationship Id="rId27" Type="http://schemas.openxmlformats.org/officeDocument/2006/relationships/font" Target="fonts/font2.fntdata"/><Relationship Id="rId26" Type="http://schemas.openxmlformats.org/officeDocument/2006/relationships/font" Target="fonts/font1.fntdata"/><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GV cho HS nghe bài bố là tất cả rồi yêu cầu HS thực hiện phần khởi động</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image" Target="../media/image4.svg"/><Relationship Id="rId7" Type="http://schemas.openxmlformats.org/officeDocument/2006/relationships/image" Target="../media/image4.png"/><Relationship Id="rId6" Type="http://schemas.openxmlformats.org/officeDocument/2006/relationships/image" Target="../media/image3.svg"/><Relationship Id="rId5" Type="http://schemas.openxmlformats.org/officeDocument/2006/relationships/image" Target="../media/image3.png"/><Relationship Id="rId4" Type="http://schemas.openxmlformats.org/officeDocument/2006/relationships/image" Target="../media/image2.svg"/><Relationship Id="rId3" Type="http://schemas.openxmlformats.org/officeDocument/2006/relationships/image" Target="../media/image2.png"/><Relationship Id="rId2" Type="http://schemas.openxmlformats.org/officeDocument/2006/relationships/image" Target="../media/image1.svg"/><Relationship Id="rId15" Type="http://schemas.openxmlformats.org/officeDocument/2006/relationships/slideLayout" Target="../slideLayouts/slideLayout7.xml"/><Relationship Id="rId14" Type="http://schemas.openxmlformats.org/officeDocument/2006/relationships/image" Target="../media/image7.svg"/><Relationship Id="rId13" Type="http://schemas.openxmlformats.org/officeDocument/2006/relationships/image" Target="../media/image7.png"/><Relationship Id="rId12" Type="http://schemas.openxmlformats.org/officeDocument/2006/relationships/image" Target="../media/image6.svg"/><Relationship Id="rId11" Type="http://schemas.openxmlformats.org/officeDocument/2006/relationships/image" Target="../media/image6.png"/><Relationship Id="rId10" Type="http://schemas.openxmlformats.org/officeDocument/2006/relationships/image" Target="../media/image5.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9.svg"/><Relationship Id="rId3" Type="http://schemas.openxmlformats.org/officeDocument/2006/relationships/image" Target="../media/image29.png"/><Relationship Id="rId2" Type="http://schemas.openxmlformats.org/officeDocument/2006/relationships/image" Target="../media/image31.svg"/><Relationship Id="rId1"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2.png"/><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2.svg"/><Relationship Id="rId3" Type="http://schemas.openxmlformats.org/officeDocument/2006/relationships/image" Target="../media/image33.png"/><Relationship Id="rId2" Type="http://schemas.openxmlformats.org/officeDocument/2006/relationships/image" Target="../media/image18.sv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2.png"/><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2.svg"/><Relationship Id="rId3" Type="http://schemas.openxmlformats.org/officeDocument/2006/relationships/image" Target="../media/image33.png"/><Relationship Id="rId2" Type="http://schemas.openxmlformats.org/officeDocument/2006/relationships/image" Target="../media/image18.sv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2.png"/><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2.svg"/><Relationship Id="rId3" Type="http://schemas.openxmlformats.org/officeDocument/2006/relationships/image" Target="../media/image33.png"/><Relationship Id="rId2" Type="http://schemas.openxmlformats.org/officeDocument/2006/relationships/image" Target="../media/image18.svg"/><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2.png"/><Relationship Id="rId6" Type="http://schemas.openxmlformats.org/officeDocument/2006/relationships/image" Target="../media/image33.svg"/><Relationship Id="rId5" Type="http://schemas.openxmlformats.org/officeDocument/2006/relationships/image" Target="../media/image34.png"/><Relationship Id="rId4" Type="http://schemas.openxmlformats.org/officeDocument/2006/relationships/image" Target="../media/image32.svg"/><Relationship Id="rId3" Type="http://schemas.openxmlformats.org/officeDocument/2006/relationships/image" Target="../media/image33.png"/><Relationship Id="rId2" Type="http://schemas.openxmlformats.org/officeDocument/2006/relationships/image" Target="../media/image18.svg"/><Relationship Id="rId1" Type="http://schemas.openxmlformats.org/officeDocument/2006/relationships/image" Target="../media/image18.png"/></Relationships>
</file>

<file path=ppt/slides/_rels/slide1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37.svg"/><Relationship Id="rId7" Type="http://schemas.openxmlformats.org/officeDocument/2006/relationships/image" Target="../media/image38.png"/><Relationship Id="rId6" Type="http://schemas.openxmlformats.org/officeDocument/2006/relationships/image" Target="../media/image36.svg"/><Relationship Id="rId5" Type="http://schemas.openxmlformats.org/officeDocument/2006/relationships/image" Target="../media/image37.png"/><Relationship Id="rId4" Type="http://schemas.openxmlformats.org/officeDocument/2006/relationships/image" Target="../media/image35.svg"/><Relationship Id="rId3" Type="http://schemas.openxmlformats.org/officeDocument/2006/relationships/image" Target="../media/image36.png"/><Relationship Id="rId2" Type="http://schemas.openxmlformats.org/officeDocument/2006/relationships/image" Target="../media/image34.svg"/><Relationship Id="rId11" Type="http://schemas.openxmlformats.org/officeDocument/2006/relationships/slideLayout" Target="../slideLayouts/slideLayout7.xml"/><Relationship Id="rId10" Type="http://schemas.openxmlformats.org/officeDocument/2006/relationships/image" Target="../media/image7.svg"/><Relationship Id="rId1" Type="http://schemas.openxmlformats.org/officeDocument/2006/relationships/image" Target="../media/image35.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29.svg"/><Relationship Id="rId3" Type="http://schemas.openxmlformats.org/officeDocument/2006/relationships/image" Target="../media/image29.png"/><Relationship Id="rId2" Type="http://schemas.openxmlformats.org/officeDocument/2006/relationships/image" Target="../media/image31.sv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8.svg"/><Relationship Id="rId7" Type="http://schemas.openxmlformats.org/officeDocument/2006/relationships/image" Target="../media/image40.png"/><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8.svg"/><Relationship Id="rId3" Type="http://schemas.openxmlformats.org/officeDocument/2006/relationships/image" Target="../media/image8.png"/><Relationship Id="rId2" Type="http://schemas.openxmlformats.org/officeDocument/2006/relationships/image" Target="../media/image2.svg"/><Relationship Id="rId10" Type="http://schemas.openxmlformats.org/officeDocument/2006/relationships/notesSlide" Target="../notesSlides/notesSlide9.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1.svg"/><Relationship Id="rId7" Type="http://schemas.openxmlformats.org/officeDocument/2006/relationships/image" Target="../media/image43.png"/><Relationship Id="rId6" Type="http://schemas.openxmlformats.org/officeDocument/2006/relationships/image" Target="../media/image40.svg"/><Relationship Id="rId5" Type="http://schemas.openxmlformats.org/officeDocument/2006/relationships/image" Target="../media/image42.png"/><Relationship Id="rId4" Type="http://schemas.openxmlformats.org/officeDocument/2006/relationships/image" Target="../media/image39.svg"/><Relationship Id="rId3" Type="http://schemas.openxmlformats.org/officeDocument/2006/relationships/image" Target="../media/image41.png"/><Relationship Id="rId21" Type="http://schemas.openxmlformats.org/officeDocument/2006/relationships/slideLayout" Target="../slideLayouts/slideLayout7.xml"/><Relationship Id="rId20" Type="http://schemas.openxmlformats.org/officeDocument/2006/relationships/image" Target="../media/image6.svg"/><Relationship Id="rId2" Type="http://schemas.openxmlformats.org/officeDocument/2006/relationships/image" Target="../media/image26.svg"/><Relationship Id="rId19" Type="http://schemas.openxmlformats.org/officeDocument/2006/relationships/image" Target="../media/image6.png"/><Relationship Id="rId18" Type="http://schemas.openxmlformats.org/officeDocument/2006/relationships/image" Target="../media/image7.svg"/><Relationship Id="rId17" Type="http://schemas.openxmlformats.org/officeDocument/2006/relationships/image" Target="../media/image7.png"/><Relationship Id="rId16" Type="http://schemas.openxmlformats.org/officeDocument/2006/relationships/image" Target="../media/image45.svg"/><Relationship Id="rId15" Type="http://schemas.openxmlformats.org/officeDocument/2006/relationships/image" Target="../media/image47.png"/><Relationship Id="rId14" Type="http://schemas.openxmlformats.org/officeDocument/2006/relationships/image" Target="../media/image44.svg"/><Relationship Id="rId13" Type="http://schemas.openxmlformats.org/officeDocument/2006/relationships/image" Target="../media/image46.png"/><Relationship Id="rId12" Type="http://schemas.openxmlformats.org/officeDocument/2006/relationships/image" Target="../media/image43.svg"/><Relationship Id="rId11" Type="http://schemas.openxmlformats.org/officeDocument/2006/relationships/image" Target="../media/image45.png"/><Relationship Id="rId10" Type="http://schemas.openxmlformats.org/officeDocument/2006/relationships/image" Target="../media/image42.svg"/><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9" Type="http://schemas.openxmlformats.org/officeDocument/2006/relationships/image" Target="../media/image49.png"/><Relationship Id="rId8" Type="http://schemas.openxmlformats.org/officeDocument/2006/relationships/image" Target="../media/image20.svg"/><Relationship Id="rId7" Type="http://schemas.openxmlformats.org/officeDocument/2006/relationships/image" Target="../media/image20.png"/><Relationship Id="rId6" Type="http://schemas.openxmlformats.org/officeDocument/2006/relationships/image" Target="../media/image29.svg"/><Relationship Id="rId5" Type="http://schemas.openxmlformats.org/officeDocument/2006/relationships/image" Target="../media/image29.png"/><Relationship Id="rId4" Type="http://schemas.openxmlformats.org/officeDocument/2006/relationships/image" Target="../media/image26.svg"/><Relationship Id="rId3" Type="http://schemas.openxmlformats.org/officeDocument/2006/relationships/image" Target="../media/image26.png"/><Relationship Id="rId2" Type="http://schemas.openxmlformats.org/officeDocument/2006/relationships/image" Target="../media/image46.svg"/><Relationship Id="rId15" Type="http://schemas.openxmlformats.org/officeDocument/2006/relationships/slideLayout" Target="../slideLayouts/slideLayout7.xml"/><Relationship Id="rId14" Type="http://schemas.openxmlformats.org/officeDocument/2006/relationships/image" Target="../media/image49.svg"/><Relationship Id="rId13" Type="http://schemas.openxmlformats.org/officeDocument/2006/relationships/image" Target="../media/image51.png"/><Relationship Id="rId12" Type="http://schemas.openxmlformats.org/officeDocument/2006/relationships/image" Target="../media/image48.svg"/><Relationship Id="rId11" Type="http://schemas.openxmlformats.org/officeDocument/2006/relationships/image" Target="../media/image50.png"/><Relationship Id="rId10" Type="http://schemas.openxmlformats.org/officeDocument/2006/relationships/image" Target="../media/image47.svg"/><Relationship Id="rId1" Type="http://schemas.openxmlformats.org/officeDocument/2006/relationships/image" Target="../media/image48.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9.svg"/><Relationship Id="rId7" Type="http://schemas.openxmlformats.org/officeDocument/2006/relationships/image" Target="../media/image9.png"/><Relationship Id="rId6" Type="http://schemas.openxmlformats.org/officeDocument/2006/relationships/image" Target="../media/image4.svg"/><Relationship Id="rId5" Type="http://schemas.openxmlformats.org/officeDocument/2006/relationships/image" Target="../media/image4.png"/><Relationship Id="rId4" Type="http://schemas.openxmlformats.org/officeDocument/2006/relationships/image" Target="../media/image8.svg"/><Relationship Id="rId3" Type="http://schemas.openxmlformats.org/officeDocument/2006/relationships/image" Target="../media/image8.png"/><Relationship Id="rId2" Type="http://schemas.openxmlformats.org/officeDocument/2006/relationships/image" Target="../media/image2.svg"/><Relationship Id="rId10" Type="http://schemas.openxmlformats.org/officeDocument/2006/relationships/notesSlide" Target="../notesSlides/notesSlide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svg"/><Relationship Id="rId7" Type="http://schemas.openxmlformats.org/officeDocument/2006/relationships/image" Target="../media/image13.png"/><Relationship Id="rId6" Type="http://schemas.openxmlformats.org/officeDocument/2006/relationships/image" Target="../media/image12.svg"/><Relationship Id="rId5" Type="http://schemas.openxmlformats.org/officeDocument/2006/relationships/image" Target="../media/image12.png"/><Relationship Id="rId4" Type="http://schemas.openxmlformats.org/officeDocument/2006/relationships/image" Target="../media/image11.svg"/><Relationship Id="rId3" Type="http://schemas.openxmlformats.org/officeDocument/2006/relationships/image" Target="../media/image11.png"/><Relationship Id="rId2" Type="http://schemas.openxmlformats.org/officeDocument/2006/relationships/image" Target="../media/image10.svg"/><Relationship Id="rId15" Type="http://schemas.openxmlformats.org/officeDocument/2006/relationships/slideLayout" Target="../slideLayouts/slideLayout7.xml"/><Relationship Id="rId14" Type="http://schemas.openxmlformats.org/officeDocument/2006/relationships/image" Target="../media/image16.svg"/><Relationship Id="rId13" Type="http://schemas.openxmlformats.org/officeDocument/2006/relationships/image" Target="../media/image16.png"/><Relationship Id="rId12" Type="http://schemas.openxmlformats.org/officeDocument/2006/relationships/image" Target="../media/image15.svg"/><Relationship Id="rId11" Type="http://schemas.openxmlformats.org/officeDocument/2006/relationships/image" Target="../media/image15.png"/><Relationship Id="rId10" Type="http://schemas.openxmlformats.org/officeDocument/2006/relationships/image" Target="../media/image14.sv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0.svg"/><Relationship Id="rId7" Type="http://schemas.openxmlformats.org/officeDocument/2006/relationships/image" Target="../media/image20.png"/><Relationship Id="rId6" Type="http://schemas.openxmlformats.org/officeDocument/2006/relationships/image" Target="../media/image19.svg"/><Relationship Id="rId5" Type="http://schemas.openxmlformats.org/officeDocument/2006/relationships/image" Target="../media/image19.png"/><Relationship Id="rId4" Type="http://schemas.openxmlformats.org/officeDocument/2006/relationships/image" Target="../media/image18.svg"/><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svg"/><Relationship Id="rId7" Type="http://schemas.openxmlformats.org/officeDocument/2006/relationships/image" Target="../media/image24.png"/><Relationship Id="rId6" Type="http://schemas.openxmlformats.org/officeDocument/2006/relationships/image" Target="../media/image23.svg"/><Relationship Id="rId5" Type="http://schemas.openxmlformats.org/officeDocument/2006/relationships/image" Target="../media/image23.png"/><Relationship Id="rId4" Type="http://schemas.openxmlformats.org/officeDocument/2006/relationships/image" Target="../media/image22.svg"/><Relationship Id="rId3" Type="http://schemas.openxmlformats.org/officeDocument/2006/relationships/image" Target="../media/image22.png"/><Relationship Id="rId2" Type="http://schemas.openxmlformats.org/officeDocument/2006/relationships/image" Target="../media/image21.svg"/><Relationship Id="rId12" Type="http://schemas.openxmlformats.org/officeDocument/2006/relationships/notesSlide" Target="../notesSlides/notesSlide2.xml"/><Relationship Id="rId11" Type="http://schemas.openxmlformats.org/officeDocument/2006/relationships/slideLayout" Target="../slideLayouts/slideLayout7.xml"/><Relationship Id="rId10" Type="http://schemas.openxmlformats.org/officeDocument/2006/relationships/image" Target="../media/image25.svg"/><Relationship Id="rId1" Type="http://schemas.openxmlformats.org/officeDocument/2006/relationships/image" Target="../media/image21.png"/></Relationships>
</file>

<file path=ppt/slides/_rels/slide6.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svg"/><Relationship Id="rId7"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27.png"/><Relationship Id="rId4" Type="http://schemas.openxmlformats.org/officeDocument/2006/relationships/image" Target="../media/image18.svg"/><Relationship Id="rId3" Type="http://schemas.openxmlformats.org/officeDocument/2006/relationships/image" Target="../media/image18.png"/><Relationship Id="rId2" Type="http://schemas.openxmlformats.org/officeDocument/2006/relationships/image" Target="../media/image26.svg"/><Relationship Id="rId12" Type="http://schemas.openxmlformats.org/officeDocument/2006/relationships/notesSlide" Target="../notesSlides/notesSlide3.xml"/><Relationship Id="rId11" Type="http://schemas.openxmlformats.org/officeDocument/2006/relationships/slideLayout" Target="../slideLayouts/slideLayout7.xml"/><Relationship Id="rId10" Type="http://schemas.openxmlformats.org/officeDocument/2006/relationships/image" Target="../media/image29.svg"/><Relationship Id="rId1"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9.png"/><Relationship Id="rId4" Type="http://schemas.openxmlformats.org/officeDocument/2006/relationships/image" Target="../media/image31.svg"/><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3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0.svg"/><Relationship Id="rId1" Type="http://schemas.openxmlformats.org/officeDocument/2006/relationships/image" Target="../media/image30.png"/></Relationships>
</file>

<file path=ppt/slides/_rels/slide9.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svg"/><Relationship Id="rId7" Type="http://schemas.openxmlformats.org/officeDocument/2006/relationships/image" Target="../media/image28.png"/><Relationship Id="rId6" Type="http://schemas.openxmlformats.org/officeDocument/2006/relationships/image" Target="../media/image27.svg"/><Relationship Id="rId5" Type="http://schemas.openxmlformats.org/officeDocument/2006/relationships/image" Target="../media/image27.png"/><Relationship Id="rId4" Type="http://schemas.openxmlformats.org/officeDocument/2006/relationships/image" Target="../media/image18.svg"/><Relationship Id="rId3" Type="http://schemas.openxmlformats.org/officeDocument/2006/relationships/image" Target="../media/image18.png"/><Relationship Id="rId2" Type="http://schemas.openxmlformats.org/officeDocument/2006/relationships/image" Target="../media/image26.svg"/><Relationship Id="rId12" Type="http://schemas.openxmlformats.org/officeDocument/2006/relationships/notesSlide" Target="../notesSlides/notesSlide6.xml"/><Relationship Id="rId11" Type="http://schemas.openxmlformats.org/officeDocument/2006/relationships/slideLayout" Target="../slideLayouts/slideLayout7.xml"/><Relationship Id="rId10" Type="http://schemas.openxmlformats.org/officeDocument/2006/relationships/image" Target="../media/image29.sv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164023" y="-2856949"/>
            <a:ext cx="6974237" cy="61722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34734" y="7763565"/>
            <a:ext cx="5300301" cy="442575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487771">
            <a:off x="-1361616" y="342754"/>
            <a:ext cx="4359071" cy="37869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H="1">
            <a:off x="14706393" y="7353370"/>
            <a:ext cx="4039081" cy="338273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769461" flipH="1">
            <a:off x="14492639" y="870161"/>
            <a:ext cx="1968878" cy="2151780"/>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220423" y="8039271"/>
            <a:ext cx="584313" cy="1052816"/>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3243310" y="1496721"/>
            <a:ext cx="820851" cy="1479010"/>
          </a:xfrm>
          <a:prstGeom prst="rect">
            <a:avLst/>
          </a:prstGeom>
        </p:spPr>
      </p:pic>
      <p:sp>
        <p:nvSpPr>
          <p:cNvPr id="13" name="Text Box 12"/>
          <p:cNvSpPr txBox="1"/>
          <p:nvPr/>
        </p:nvSpPr>
        <p:spPr>
          <a:xfrm>
            <a:off x="3243263" y="3595370"/>
            <a:ext cx="12815570" cy="3138170"/>
          </a:xfrm>
          <a:prstGeom prst="rect">
            <a:avLst/>
          </a:prstGeom>
          <a:noFill/>
        </p:spPr>
        <p:txBody>
          <a:bodyPr wrap="none" rtlCol="0" anchor="t">
            <a:spAutoFit/>
          </a:bodyPr>
          <a:p>
            <a:pPr algn="ctr">
              <a:lnSpc>
                <a:spcPct val="150000"/>
              </a:lnSpc>
            </a:pPr>
            <a:r>
              <a:rPr lang="en-US" sz="6600" b="1">
                <a:solidFill>
                  <a:schemeClr val="tx1"/>
                </a:solidFill>
                <a:latin typeface="Arial" panose="020B0604020202020204" pitchFamily="34" charset="0"/>
                <a:cs typeface="Arial" panose="020B0604020202020204" pitchFamily="34" charset="0"/>
                <a:sym typeface="+mn-ea"/>
              </a:rPr>
              <a:t>CHÀO MỪNG CÁC EM ĐẾN VỚI</a:t>
            </a:r>
            <a:endParaRPr lang="en-US" sz="6600" b="1">
              <a:solidFill>
                <a:schemeClr val="tx1"/>
              </a:solidFill>
              <a:latin typeface="Arial" panose="020B0604020202020204" pitchFamily="34" charset="0"/>
              <a:cs typeface="Arial" panose="020B0604020202020204" pitchFamily="34" charset="0"/>
              <a:sym typeface="+mn-ea"/>
            </a:endParaRPr>
          </a:p>
          <a:p>
            <a:pPr algn="ctr">
              <a:lnSpc>
                <a:spcPct val="150000"/>
              </a:lnSpc>
            </a:pPr>
            <a:r>
              <a:rPr lang="en-US" sz="6600" b="1">
                <a:solidFill>
                  <a:schemeClr val="tx1"/>
                </a:solidFill>
                <a:latin typeface="Arial" panose="020B0604020202020204" pitchFamily="34" charset="0"/>
                <a:cs typeface="Arial" panose="020B0604020202020204" pitchFamily="34" charset="0"/>
                <a:sym typeface="+mn-ea"/>
              </a:rPr>
              <a:t> BÀI HỌC NGÀY HÔM NAY!</a:t>
            </a:r>
            <a:endParaRPr lang="en-US" sz="6600" b="1">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5D8C8"/>
        </a:solidFill>
        <a:effectLst/>
      </p:bgPr>
    </p:bg>
    <p:spTree>
      <p:nvGrpSpPr>
        <p:cNvPr id="1" name=""/>
        <p:cNvGrpSpPr/>
        <p:nvPr/>
      </p:nvGrpSpPr>
      <p:grpSpPr>
        <a:xfrm>
          <a:off x="0" y="0"/>
          <a:ext cx="0" cy="0"/>
          <a:chOff x="0" y="0"/>
          <a:chExt cx="0" cy="0"/>
        </a:xfrm>
      </p:grpSpPr>
      <p:sp>
        <p:nvSpPr>
          <p:cNvPr id="8" name="TextBox 8"/>
          <p:cNvSpPr txBox="1"/>
          <p:nvPr/>
        </p:nvSpPr>
        <p:spPr>
          <a:xfrm>
            <a:off x="152400" y="266700"/>
            <a:ext cx="9199880" cy="2215515"/>
          </a:xfrm>
          <a:prstGeom prst="rect">
            <a:avLst/>
          </a:prstGeom>
        </p:spPr>
        <p:txBody>
          <a:bodyPr wrap="square" lIns="0" tIns="0" rIns="0" bIns="0" rtlCol="0" anchor="t">
            <a:spAutoFit/>
          </a:bodyPr>
          <a:lstStyle/>
          <a:p>
            <a:pPr algn="ctr">
              <a:lnSpc>
                <a:spcPct val="150000"/>
              </a:lnSpc>
            </a:pPr>
            <a:r>
              <a:rPr lang="en-US" sz="4800" b="1">
                <a:latin typeface="Arial" panose="020B0604020202020204" pitchFamily="34" charset="0"/>
                <a:cs typeface="Arial" panose="020B0604020202020204" pitchFamily="34" charset="0"/>
                <a:sym typeface="+mn-ea"/>
              </a:rPr>
              <a:t>3. Xử lí tình huống khi gặp nguy hiểm</a:t>
            </a:r>
            <a:endParaRPr lang="en-US" sz="4800" b="1">
              <a:latin typeface="Arial" panose="020B0604020202020204" pitchFamily="34" charset="0"/>
              <a:cs typeface="Arial" panose="020B0604020202020204" pitchFamily="34" charset="0"/>
              <a:sym typeface="+mn-ea"/>
            </a:endParaRPr>
          </a:p>
        </p:txBody>
      </p:sp>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8733520" y="266726"/>
            <a:ext cx="820851" cy="147901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6267" r="53690"/>
          <a:stretch>
            <a:fillRect/>
          </a:stretch>
        </p:blipFill>
        <p:spPr>
          <a:xfrm>
            <a:off x="17297473" y="571342"/>
            <a:ext cx="642940" cy="843828"/>
          </a:xfrm>
          <a:prstGeom prst="rect">
            <a:avLst/>
          </a:prstGeom>
        </p:spPr>
      </p:pic>
      <p:pic>
        <p:nvPicPr>
          <p:cNvPr id="4"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4400" y="2095500"/>
            <a:ext cx="9382125" cy="7760335"/>
          </a:xfrm>
          <a:prstGeom prst="rect">
            <a:avLst/>
          </a:prstGeom>
        </p:spPr>
      </p:pic>
      <p:sp>
        <p:nvSpPr>
          <p:cNvPr id="5" name="Text Box 4"/>
          <p:cNvSpPr txBox="1"/>
          <p:nvPr/>
        </p:nvSpPr>
        <p:spPr>
          <a:xfrm>
            <a:off x="228600" y="2857500"/>
            <a:ext cx="8032115" cy="655447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Mỗi nhóm quan sát bức tranh mà nhóm mình bốc thăm được.</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Chỉ ra mối nguy hiểm mà các bạn trong tranh có thể gặp phải.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Thảo luận cách xử lí và đóng vai thể hiện cách ứng phó với các tình huống nguy hiểm đó.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barn(inVertic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96681" flipH="1">
            <a:off x="-637761" y="8938452"/>
            <a:ext cx="3959039" cy="269709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001933" y="-1596997"/>
            <a:ext cx="3673544" cy="28837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5878">
            <a:off x="-1143139" y="-1513883"/>
            <a:ext cx="5165430" cy="4005361"/>
          </a:xfrm>
          <a:prstGeom prst="rect">
            <a:avLst/>
          </a:prstGeom>
        </p:spPr>
      </p:pic>
      <p:pic>
        <p:nvPicPr>
          <p:cNvPr id="5" name="Picture 2"/>
          <p:cNvPicPr>
            <a:picLocks noChangeAspect="1"/>
          </p:cNvPicPr>
          <p:nvPr/>
        </p:nvPicPr>
        <p:blipFill>
          <a:blip r:embed="rId7">
            <a:extLst>
              <a:ext uri="{28A0092B-C50C-407E-A947-70E740481C1C}">
                <a14:useLocalDpi xmlns:a14="http://schemas.microsoft.com/office/drawing/2010/main" val="0"/>
              </a:ext>
            </a:extLst>
          </a:blip>
          <a:srcRect t="-131" r="51269" b="50045"/>
          <a:stretch>
            <a:fillRect/>
          </a:stretch>
        </p:blipFill>
        <p:spPr>
          <a:xfrm>
            <a:off x="914400" y="2476500"/>
            <a:ext cx="7357110" cy="6254750"/>
          </a:xfrm>
          <a:prstGeom prst="rect">
            <a:avLst/>
          </a:prstGeom>
        </p:spPr>
      </p:pic>
      <p:sp>
        <p:nvSpPr>
          <p:cNvPr id="100" name="Text Box 99"/>
          <p:cNvSpPr txBox="1"/>
          <p:nvPr/>
        </p:nvSpPr>
        <p:spPr>
          <a:xfrm>
            <a:off x="6629400" y="876617"/>
            <a:ext cx="5080000" cy="829945"/>
          </a:xfrm>
          <a:prstGeom prst="rect">
            <a:avLst/>
          </a:prstGeom>
          <a:noFill/>
          <a:ln w="9525">
            <a:noFill/>
          </a:ln>
        </p:spPr>
        <p:txBody>
          <a:bodyPr>
            <a:spAutoFit/>
          </a:bodyPr>
          <a:p>
            <a:pPr indent="0" algn="ctr"/>
            <a:r>
              <a:rPr lang="en-US" sz="4800" b="1">
                <a:latin typeface="Arial" panose="020B0604020202020204" pitchFamily="34" charset="0"/>
                <a:cs typeface="Arial" panose="020B0604020202020204" pitchFamily="34" charset="0"/>
              </a:rPr>
              <a:t>Xử lí tình huống</a:t>
            </a:r>
            <a:endParaRPr lang="en-US" sz="4800" b="1">
              <a:latin typeface="Arial" panose="020B0604020202020204" pitchFamily="34" charset="0"/>
              <a:cs typeface="Arial" panose="020B0604020202020204" pitchFamily="34" charset="0"/>
            </a:endParaRPr>
          </a:p>
        </p:txBody>
      </p:sp>
      <p:sp>
        <p:nvSpPr>
          <p:cNvPr id="6" name="Text Box 5"/>
          <p:cNvSpPr txBox="1"/>
          <p:nvPr/>
        </p:nvSpPr>
        <p:spPr>
          <a:xfrm>
            <a:off x="8534400" y="2095500"/>
            <a:ext cx="9378315" cy="747776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Các bạn bơi ở sông, hồ lớn mà không có phao cũng như người cứu hộ.</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Các bạn có nguy cơ đuối nước.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Không nên bơi, đùa nghịch ở khu vực sông, ao, hồ. Nếu muốn bơi ở khu vực này cần có các dụng cụ đảm bảo an toàn: áo phao, phao,.. và phải đảm bảo khu vực được phép bơi.</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96681" flipH="1">
            <a:off x="-637761" y="8938452"/>
            <a:ext cx="3959039" cy="269709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001933" y="-1596997"/>
            <a:ext cx="3673544" cy="28837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5878">
            <a:off x="-1143139" y="-1513883"/>
            <a:ext cx="5165430" cy="4005361"/>
          </a:xfrm>
          <a:prstGeom prst="rect">
            <a:avLst/>
          </a:prstGeom>
        </p:spPr>
      </p:pic>
      <p:pic>
        <p:nvPicPr>
          <p:cNvPr id="5" name="Picture 2"/>
          <p:cNvPicPr>
            <a:picLocks noChangeAspect="1"/>
          </p:cNvPicPr>
          <p:nvPr/>
        </p:nvPicPr>
        <p:blipFill>
          <a:blip r:embed="rId7">
            <a:extLst>
              <a:ext uri="{28A0092B-C50C-407E-A947-70E740481C1C}">
                <a14:useLocalDpi xmlns:a14="http://schemas.microsoft.com/office/drawing/2010/main" val="0"/>
              </a:ext>
            </a:extLst>
          </a:blip>
          <a:srcRect l="51982" t="-1219" r="-713" b="51133"/>
          <a:stretch>
            <a:fillRect/>
          </a:stretch>
        </p:blipFill>
        <p:spPr>
          <a:xfrm>
            <a:off x="533400" y="2400300"/>
            <a:ext cx="7357110" cy="6254750"/>
          </a:xfrm>
          <a:prstGeom prst="rect">
            <a:avLst/>
          </a:prstGeom>
        </p:spPr>
      </p:pic>
      <p:sp>
        <p:nvSpPr>
          <p:cNvPr id="100" name="Text Box 99"/>
          <p:cNvSpPr txBox="1"/>
          <p:nvPr/>
        </p:nvSpPr>
        <p:spPr>
          <a:xfrm>
            <a:off x="6629400" y="876617"/>
            <a:ext cx="5080000" cy="829945"/>
          </a:xfrm>
          <a:prstGeom prst="rect">
            <a:avLst/>
          </a:prstGeom>
          <a:noFill/>
          <a:ln w="9525">
            <a:noFill/>
          </a:ln>
        </p:spPr>
        <p:txBody>
          <a:bodyPr>
            <a:spAutoFit/>
          </a:bodyPr>
          <a:p>
            <a:pPr indent="0" algn="ctr"/>
            <a:r>
              <a:rPr lang="en-US" sz="4800" b="1">
                <a:latin typeface="Arial" panose="020B0604020202020204" pitchFamily="34" charset="0"/>
                <a:cs typeface="Arial" panose="020B0604020202020204" pitchFamily="34" charset="0"/>
              </a:rPr>
              <a:t>Xử lí tình huống</a:t>
            </a:r>
            <a:endParaRPr lang="en-US" sz="4800" b="1">
              <a:latin typeface="Arial" panose="020B0604020202020204" pitchFamily="34" charset="0"/>
              <a:cs typeface="Arial" panose="020B0604020202020204" pitchFamily="34" charset="0"/>
            </a:endParaRPr>
          </a:p>
        </p:txBody>
      </p:sp>
      <p:sp>
        <p:nvSpPr>
          <p:cNvPr id="6" name="Text Box 5"/>
          <p:cNvSpPr txBox="1"/>
          <p:nvPr/>
        </p:nvSpPr>
        <p:spPr>
          <a:xfrm>
            <a:off x="8271510" y="2476500"/>
            <a:ext cx="9877425" cy="655447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Bạn nữ có nguy cơ gặp tai nạn do mưa lớn, sét đánh.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Khi trời mưa lớn kèm dông, sét cần tìm nơi trú an toàn (nhà kiên cố, ngồi trong xe ô tô,..), không đứng ở nơi quang đãng, vị trí cao, không đứng gần nơi có nhiều kim loại, không trú dưới tán cây.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96681" flipH="1">
            <a:off x="-637761" y="8938452"/>
            <a:ext cx="3959039" cy="269709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001933" y="-1596997"/>
            <a:ext cx="3673544" cy="28837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5878">
            <a:off x="-1143139" y="-1513883"/>
            <a:ext cx="5165430" cy="4005361"/>
          </a:xfrm>
          <a:prstGeom prst="rect">
            <a:avLst/>
          </a:prstGeom>
        </p:spPr>
      </p:pic>
      <p:pic>
        <p:nvPicPr>
          <p:cNvPr id="5" name="Picture 2"/>
          <p:cNvPicPr>
            <a:picLocks noChangeAspect="1"/>
          </p:cNvPicPr>
          <p:nvPr/>
        </p:nvPicPr>
        <p:blipFill>
          <a:blip r:embed="rId7">
            <a:extLst>
              <a:ext uri="{28A0092B-C50C-407E-A947-70E740481C1C}">
                <a14:useLocalDpi xmlns:a14="http://schemas.microsoft.com/office/drawing/2010/main" val="0"/>
              </a:ext>
            </a:extLst>
          </a:blip>
          <a:srcRect t="50031" r="51269" b="-117"/>
          <a:stretch>
            <a:fillRect/>
          </a:stretch>
        </p:blipFill>
        <p:spPr>
          <a:xfrm>
            <a:off x="914400" y="2476500"/>
            <a:ext cx="7357110" cy="6254750"/>
          </a:xfrm>
          <a:prstGeom prst="rect">
            <a:avLst/>
          </a:prstGeom>
        </p:spPr>
      </p:pic>
      <p:sp>
        <p:nvSpPr>
          <p:cNvPr id="100" name="Text Box 99"/>
          <p:cNvSpPr txBox="1"/>
          <p:nvPr/>
        </p:nvSpPr>
        <p:spPr>
          <a:xfrm>
            <a:off x="6629400" y="876617"/>
            <a:ext cx="5080000" cy="829945"/>
          </a:xfrm>
          <a:prstGeom prst="rect">
            <a:avLst/>
          </a:prstGeom>
          <a:noFill/>
          <a:ln w="9525">
            <a:noFill/>
          </a:ln>
        </p:spPr>
        <p:txBody>
          <a:bodyPr>
            <a:spAutoFit/>
          </a:bodyPr>
          <a:p>
            <a:pPr indent="0" algn="ctr"/>
            <a:r>
              <a:rPr lang="en-US" sz="4800" b="1">
                <a:latin typeface="Arial" panose="020B0604020202020204" pitchFamily="34" charset="0"/>
                <a:cs typeface="Arial" panose="020B0604020202020204" pitchFamily="34" charset="0"/>
              </a:rPr>
              <a:t>Xử lí tình huống</a:t>
            </a:r>
            <a:endParaRPr lang="en-US" sz="4800" b="1">
              <a:latin typeface="Arial" panose="020B0604020202020204" pitchFamily="34" charset="0"/>
              <a:cs typeface="Arial" panose="020B0604020202020204" pitchFamily="34" charset="0"/>
            </a:endParaRPr>
          </a:p>
        </p:txBody>
      </p:sp>
      <p:sp>
        <p:nvSpPr>
          <p:cNvPr id="6" name="Text Box 5"/>
          <p:cNvSpPr txBox="1"/>
          <p:nvPr/>
        </p:nvSpPr>
        <p:spPr>
          <a:xfrm>
            <a:off x="8534400" y="2095500"/>
            <a:ext cx="9378315" cy="747776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Các bạn có nguy cơ tai nạn giao thông nếu tiếp tục đi một tay, vừa đi vừa quay sang trò chuyện, đạp xe đuổi theo nhóm bạn, đi dàn hàng ba.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HS cần nắm chắc Luật Giao thông đường bộ, chú ý quan sát tình huống khi lưu thông trên đường, đi sát vào lề đường bên phải, không dàn hàng.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596681" flipH="1">
            <a:off x="-637761" y="8938452"/>
            <a:ext cx="3959039" cy="2697095"/>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001933" y="-1596997"/>
            <a:ext cx="3673544" cy="2883732"/>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5878">
            <a:off x="-1143139" y="-1513883"/>
            <a:ext cx="5165430" cy="4005361"/>
          </a:xfrm>
          <a:prstGeom prst="rect">
            <a:avLst/>
          </a:prstGeom>
        </p:spPr>
      </p:pic>
      <p:pic>
        <p:nvPicPr>
          <p:cNvPr id="5" name="Picture 2"/>
          <p:cNvPicPr>
            <a:picLocks noChangeAspect="1"/>
          </p:cNvPicPr>
          <p:nvPr/>
        </p:nvPicPr>
        <p:blipFill>
          <a:blip r:embed="rId7">
            <a:extLst>
              <a:ext uri="{28A0092B-C50C-407E-A947-70E740481C1C}">
                <a14:useLocalDpi xmlns:a14="http://schemas.microsoft.com/office/drawing/2010/main" val="0"/>
              </a:ext>
            </a:extLst>
          </a:blip>
          <a:srcRect l="51982" t="50642" r="-713" b="-728"/>
          <a:stretch>
            <a:fillRect/>
          </a:stretch>
        </p:blipFill>
        <p:spPr>
          <a:xfrm>
            <a:off x="533400" y="2400300"/>
            <a:ext cx="7357110" cy="6254750"/>
          </a:xfrm>
          <a:prstGeom prst="rect">
            <a:avLst/>
          </a:prstGeom>
        </p:spPr>
      </p:pic>
      <p:sp>
        <p:nvSpPr>
          <p:cNvPr id="100" name="Text Box 99"/>
          <p:cNvSpPr txBox="1"/>
          <p:nvPr/>
        </p:nvSpPr>
        <p:spPr>
          <a:xfrm>
            <a:off x="6629400" y="876617"/>
            <a:ext cx="5080000" cy="829945"/>
          </a:xfrm>
          <a:prstGeom prst="rect">
            <a:avLst/>
          </a:prstGeom>
          <a:noFill/>
          <a:ln w="9525">
            <a:noFill/>
          </a:ln>
        </p:spPr>
        <p:txBody>
          <a:bodyPr>
            <a:spAutoFit/>
          </a:bodyPr>
          <a:p>
            <a:pPr indent="0" algn="ctr"/>
            <a:r>
              <a:rPr lang="en-US" sz="4800" b="1">
                <a:latin typeface="Arial" panose="020B0604020202020204" pitchFamily="34" charset="0"/>
                <a:cs typeface="Arial" panose="020B0604020202020204" pitchFamily="34" charset="0"/>
              </a:rPr>
              <a:t>Xử lí tình huống</a:t>
            </a:r>
            <a:endParaRPr lang="en-US" sz="4800" b="1">
              <a:latin typeface="Arial" panose="020B0604020202020204" pitchFamily="34" charset="0"/>
              <a:cs typeface="Arial" panose="020B0604020202020204" pitchFamily="34" charset="0"/>
            </a:endParaRPr>
          </a:p>
        </p:txBody>
      </p:sp>
      <p:sp>
        <p:nvSpPr>
          <p:cNvPr id="6" name="Text Box 5"/>
          <p:cNvSpPr txBox="1"/>
          <p:nvPr/>
        </p:nvSpPr>
        <p:spPr>
          <a:xfrm>
            <a:off x="8305800" y="2705100"/>
            <a:ext cx="9877425" cy="563118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Bạn nữ có nguy cơ bị côn trùng cắn.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Ví dụ nếu gặp kiến ba khoang, không nên đập làm vỡ chất độc ở người kiến và làm vùng da nơi tiếp xúc bị phông rộp, rát. Nên thổi nhẹ, lấy giấy ăn/lá cây bọc nhę kiến lại.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barn(inVertical)">
                                      <p:cBhvr>
                                        <p:cTn id="1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087600" y="1790700"/>
            <a:ext cx="925830" cy="1049655"/>
          </a:xfrm>
          <a:prstGeom prst="rect">
            <a:avLst/>
          </a:prstGeom>
        </p:spPr>
      </p:pic>
      <p:sp>
        <p:nvSpPr>
          <p:cNvPr id="13" name="TextBox 13"/>
          <p:cNvSpPr txBox="1"/>
          <p:nvPr/>
        </p:nvSpPr>
        <p:spPr>
          <a:xfrm>
            <a:off x="5057016" y="1333358"/>
            <a:ext cx="8173844" cy="1107440"/>
          </a:xfrm>
          <a:prstGeom prst="rect">
            <a:avLst/>
          </a:prstGeom>
        </p:spPr>
        <p:txBody>
          <a:bodyPr lIns="0" tIns="0" rIns="0" bIns="0" rtlCol="0" anchor="t">
            <a:spAutoFit/>
          </a:bodyPr>
          <a:lstStyle/>
          <a:p>
            <a:pPr algn="ctr">
              <a:lnSpc>
                <a:spcPct val="150000"/>
              </a:lnSpc>
            </a:pPr>
            <a:r>
              <a:rPr lang="en-US" sz="4800" b="1">
                <a:solidFill>
                  <a:schemeClr val="accent2">
                    <a:lumMod val="75000"/>
                  </a:schemeClr>
                </a:solidFill>
                <a:latin typeface="Arial" panose="020B0604020202020204" pitchFamily="34" charset="0"/>
                <a:cs typeface="Arial" panose="020B0604020202020204" pitchFamily="34" charset="0"/>
              </a:rPr>
              <a:t>KẾT LUẬN</a:t>
            </a:r>
            <a:endParaRPr lang="en-US" sz="4800" b="1">
              <a:solidFill>
                <a:schemeClr val="accent2">
                  <a:lumMod val="75000"/>
                </a:schemeClr>
              </a:solidFill>
              <a:latin typeface="Arial" panose="020B0604020202020204" pitchFamily="34" charset="0"/>
              <a:cs typeface="Arial" panose="020B0604020202020204" pitchFamily="34" charset="0"/>
            </a:endParaRPr>
          </a:p>
        </p:txBody>
      </p:sp>
      <p:sp>
        <p:nvSpPr>
          <p:cNvPr id="14" name="TextBox 14"/>
          <p:cNvSpPr txBox="1"/>
          <p:nvPr/>
        </p:nvSpPr>
        <p:spPr>
          <a:xfrm>
            <a:off x="1371600" y="3695700"/>
            <a:ext cx="9338945" cy="3693160"/>
          </a:xfrm>
          <a:prstGeom prst="rect">
            <a:avLst/>
          </a:prstGeom>
        </p:spPr>
        <p:txBody>
          <a:bodyPr wrap="square" lIns="0" tIns="0" rIns="0" bIns="0" rtlCol="0" anchor="t">
            <a:spAutoFit/>
          </a:bodyPr>
          <a:lstStyle/>
          <a:p>
            <a:pPr indent="0" algn="just">
              <a:lnSpc>
                <a:spcPct val="150000"/>
              </a:lnSpc>
              <a:buNone/>
            </a:pPr>
            <a:r>
              <a:rPr lang="en-US" sz="4000">
                <a:latin typeface="Arial" panose="020B0604020202020204" pitchFamily="34" charset="0"/>
                <a:cs typeface="Arial" panose="020B0604020202020204" pitchFamily="34" charset="0"/>
              </a:rPr>
              <a:t>Hình thành kĩ năng úmg phó với các tình huống nguy hiểm sẽ giúp các em biết cách tự bảo vệ bản thân và hỗ trợ, giúp đỡ những người xung quanh.</a:t>
            </a:r>
            <a:endParaRPr lang="en-US" sz="4000">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3433">
            <a:off x="1850390" y="8416612"/>
            <a:ext cx="4322546" cy="3690373"/>
          </a:xfrm>
          <a:prstGeom prst="rect">
            <a:avLst/>
          </a:prstGeom>
        </p:spPr>
      </p:pic>
      <p:pic>
        <p:nvPicPr>
          <p:cNvPr id="17" name="Picture 1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09985">
            <a:off x="15957749" y="170180"/>
            <a:ext cx="873890" cy="1529786"/>
          </a:xfrm>
          <a:prstGeom prst="rect">
            <a:avLst/>
          </a:prstGeom>
        </p:spPr>
      </p:pic>
      <p:pic>
        <p:nvPicPr>
          <p:cNvPr id="18" name="Picture 1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65833">
            <a:off x="11820525" y="5504815"/>
            <a:ext cx="5541010" cy="3338830"/>
          </a:xfrm>
          <a:prstGeom prst="rect">
            <a:avLst/>
          </a:prstGeom>
        </p:spPr>
      </p:pic>
      <p:pic>
        <p:nvPicPr>
          <p:cNvPr id="19"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57600" y="723900"/>
            <a:ext cx="886460" cy="1597660"/>
          </a:xfrm>
          <a:prstGeom prst="rect">
            <a:avLst/>
          </a:prstGeom>
        </p:spPr>
      </p:pic>
      <p:pic>
        <p:nvPicPr>
          <p:cNvPr id="2" name="Picture 1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3182600" y="1485900"/>
            <a:ext cx="886460" cy="1597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5D8C8"/>
        </a:solidFill>
        <a:effectLst/>
      </p:bgPr>
    </p:bg>
    <p:spTree>
      <p:nvGrpSpPr>
        <p:cNvPr id="1" name=""/>
        <p:cNvGrpSpPr/>
        <p:nvPr/>
      </p:nvGrpSpPr>
      <p:grpSpPr>
        <a:xfrm>
          <a:off x="0" y="0"/>
          <a:ext cx="0" cy="0"/>
          <a:chOff x="0" y="0"/>
          <a:chExt cx="0" cy="0"/>
        </a:xfrm>
      </p:grpSpPr>
      <p:sp>
        <p:nvSpPr>
          <p:cNvPr id="8" name="TextBox 8"/>
          <p:cNvSpPr txBox="1"/>
          <p:nvPr/>
        </p:nvSpPr>
        <p:spPr>
          <a:xfrm>
            <a:off x="914400" y="876300"/>
            <a:ext cx="15825470" cy="1107440"/>
          </a:xfrm>
          <a:prstGeom prst="rect">
            <a:avLst/>
          </a:prstGeom>
        </p:spPr>
        <p:txBody>
          <a:bodyPr wrap="square" lIns="0" tIns="0" rIns="0" bIns="0" rtlCol="0" anchor="t">
            <a:spAutoFit/>
          </a:bodyPr>
          <a:lstStyle/>
          <a:p>
            <a:pPr algn="ctr">
              <a:lnSpc>
                <a:spcPct val="150000"/>
              </a:lnSpc>
            </a:pPr>
            <a:r>
              <a:rPr lang="en-US" sz="4800" b="1">
                <a:latin typeface="Arial" panose="020B0604020202020204" pitchFamily="34" charset="0"/>
                <a:cs typeface="Arial" panose="020B0604020202020204" pitchFamily="34" charset="0"/>
                <a:sym typeface="+mn-ea"/>
              </a:rPr>
              <a:t>4. Sổ tay ứng phó với các tình huống nguy hiểm</a:t>
            </a:r>
            <a:endParaRPr lang="en-US" sz="4800" b="1">
              <a:latin typeface="Arial" panose="020B0604020202020204" pitchFamily="34" charset="0"/>
              <a:cs typeface="Arial" panose="020B0604020202020204" pitchFamily="34" charset="0"/>
              <a:sym typeface="+mn-ea"/>
            </a:endParaRPr>
          </a:p>
        </p:txBody>
      </p:sp>
      <p:pic>
        <p:nvPicPr>
          <p:cNvPr id="1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2057130" y="7581926"/>
            <a:ext cx="820851" cy="1479010"/>
          </a:xfrm>
          <a:prstGeom prst="rect">
            <a:avLst/>
          </a:prstGeom>
        </p:spPr>
      </p:pic>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6267" r="53690"/>
          <a:stretch>
            <a:fillRect/>
          </a:stretch>
        </p:blipFill>
        <p:spPr>
          <a:xfrm>
            <a:off x="17297473" y="571342"/>
            <a:ext cx="642940" cy="843828"/>
          </a:xfrm>
          <a:prstGeom prst="rect">
            <a:avLst/>
          </a:prstGeom>
        </p:spPr>
      </p:pic>
      <p:sp>
        <p:nvSpPr>
          <p:cNvPr id="5" name="Text Box 4"/>
          <p:cNvSpPr txBox="1"/>
          <p:nvPr/>
        </p:nvSpPr>
        <p:spPr>
          <a:xfrm>
            <a:off x="3283585" y="7581900"/>
            <a:ext cx="11544300" cy="1938020"/>
          </a:xfrm>
          <a:prstGeom prst="rect">
            <a:avLst/>
          </a:prstGeom>
          <a:noFill/>
          <a:ln w="9525">
            <a:noFill/>
          </a:ln>
        </p:spPr>
        <p:txBody>
          <a:bodyPr wrap="square">
            <a:spAutoFit/>
          </a:bodyPr>
          <a:p>
            <a:pPr indent="0" algn="ctr">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Hãy đưa ra ý tưởng và thiết kế sổ tay ứng phó với các tình huống nguy hiểm.</a:t>
            </a:r>
            <a:endParaRPr lang="en-US" sz="4000" b="0">
              <a:latin typeface="Arial" panose="020B0604020202020204" pitchFamily="34" charset="0"/>
              <a:cs typeface="Arial" panose="020B0604020202020204" pitchFamily="34" charset="0"/>
            </a:endParaRPr>
          </a:p>
        </p:txBody>
      </p:sp>
      <p:pic>
        <p:nvPicPr>
          <p:cNvPr id="2"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a:off x="15315930" y="7734326"/>
            <a:ext cx="820851" cy="1479010"/>
          </a:xfrm>
          <a:prstGeom prst="rect">
            <a:avLst/>
          </a:prstGeom>
        </p:spPr>
      </p:pic>
      <p:pic>
        <p:nvPicPr>
          <p:cNvPr id="133" name="Picture 132"/>
          <p:cNvPicPr/>
          <p:nvPr/>
        </p:nvPicPr>
        <p:blipFill>
          <a:blip r:embed="rId5"/>
          <a:stretch>
            <a:fillRect/>
          </a:stretch>
        </p:blipFill>
        <p:spPr>
          <a:xfrm>
            <a:off x="4343400" y="2552700"/>
            <a:ext cx="9188450" cy="466788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3"/>
                                        </p:tgtEl>
                                        <p:attrNameLst>
                                          <p:attrName>style.visibility</p:attrName>
                                        </p:attrNameLst>
                                      </p:cBhvr>
                                      <p:to>
                                        <p:strVal val="visible"/>
                                      </p:to>
                                    </p:set>
                                    <p:animEffect transition="in" filter="barn(inVertical)">
                                      <p:cBhvr>
                                        <p:cTn id="12" dur="500"/>
                                        <p:tgtEl>
                                          <p:spTgt spid="1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flipV="1">
            <a:off x="14672349" y="-1638057"/>
            <a:ext cx="4007366" cy="334615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131" flipH="1" flipV="1">
            <a:off x="7284348" y="8638002"/>
            <a:ext cx="4294636" cy="337128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8996" flipH="1">
            <a:off x="15690215" y="7802245"/>
            <a:ext cx="2317115" cy="2345690"/>
          </a:xfrm>
          <a:prstGeom prst="rect">
            <a:avLst/>
          </a:prstGeom>
        </p:spPr>
      </p:pic>
      <p:sp>
        <p:nvSpPr>
          <p:cNvPr id="13" name="TextBox 13"/>
          <p:cNvSpPr txBox="1"/>
          <p:nvPr/>
        </p:nvSpPr>
        <p:spPr>
          <a:xfrm>
            <a:off x="1905000" y="1333500"/>
            <a:ext cx="8467090" cy="1384935"/>
          </a:xfrm>
          <a:prstGeom prst="rect">
            <a:avLst/>
          </a:prstGeom>
        </p:spPr>
        <p:txBody>
          <a:bodyPr wrap="square" lIns="0" tIns="0" rIns="0" bIns="0" rtlCol="0" anchor="t">
            <a:spAutoFit/>
          </a:bodyPr>
          <a:lstStyle/>
          <a:p>
            <a:pPr algn="ctr">
              <a:lnSpc>
                <a:spcPts val="10800"/>
              </a:lnSpc>
            </a:pPr>
            <a:r>
              <a:rPr lang="en-US" sz="5400" b="1">
                <a:solidFill>
                  <a:schemeClr val="tx1"/>
                </a:solidFill>
                <a:latin typeface="Arial" panose="020B0604020202020204" pitchFamily="34" charset="0"/>
                <a:cs typeface="Arial" panose="020B0604020202020204" pitchFamily="34" charset="0"/>
              </a:rPr>
              <a:t>LUYỆN TẬP - VẬN DỤNG</a:t>
            </a:r>
            <a:endParaRPr lang="en-US" sz="5400" b="1">
              <a:solidFill>
                <a:schemeClr val="tx1"/>
              </a:solidFill>
              <a:latin typeface="Arial" panose="020B0604020202020204" pitchFamily="34" charset="0"/>
              <a:cs typeface="Arial" panose="020B0604020202020204" pitchFamily="34" charset="0"/>
            </a:endParaRPr>
          </a:p>
        </p:txBody>
      </p:sp>
      <p:sp>
        <p:nvSpPr>
          <p:cNvPr id="14" name="TextBox 14"/>
          <p:cNvSpPr txBox="1"/>
          <p:nvPr/>
        </p:nvSpPr>
        <p:spPr>
          <a:xfrm>
            <a:off x="762000" y="3162300"/>
            <a:ext cx="11609705" cy="553974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Em hãy chia sẻ một số tình huống nguy hiểm mà bản thân gặp phải và cách thức để em vượt qua tình huống đó.</a:t>
            </a:r>
            <a:endParaRPr lang="en-US" sz="40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Tìm hiểu và giới thiệu một tấm gương dũng cảm – một anh hùng giữa thời bình mà em biết và cách xử lí của họ khi gặp tình huống nguy hiểm.</a:t>
            </a:r>
            <a:endParaRPr lang="en-US" sz="4000">
              <a:solidFill>
                <a:schemeClr val="tx1"/>
              </a:solidFill>
              <a:latin typeface="Arial" panose="020B0604020202020204" pitchFamily="34" charset="0"/>
              <a:cs typeface="Arial" panose="020B0604020202020204" pitchFamily="34" charset="0"/>
            </a:endParaRPr>
          </a:p>
        </p:txBody>
      </p:sp>
      <p:pic>
        <p:nvPicPr>
          <p:cNvPr id="11"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3215"/>
          <a:stretch>
            <a:fillRect/>
          </a:stretch>
        </p:blipFill>
        <p:spPr>
          <a:xfrm>
            <a:off x="13487400" y="2019300"/>
            <a:ext cx="2175510" cy="7633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barn(inVertical)">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13845" y="-872406"/>
            <a:ext cx="3846287" cy="323568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9800000">
            <a:off x="15233540" y="8496084"/>
            <a:ext cx="4336786" cy="295443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92957">
            <a:off x="2713291" y="3329805"/>
            <a:ext cx="5982221" cy="6499471"/>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9974">
            <a:off x="10199473" y="3606818"/>
            <a:ext cx="5515184" cy="5666284"/>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4529670" y="1289890"/>
            <a:ext cx="2091665" cy="139357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922942" y="740351"/>
            <a:ext cx="1720698" cy="1852704"/>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143425">
            <a:off x="323909" y="7955691"/>
            <a:ext cx="1657647" cy="1796907"/>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9557974" flipH="1">
            <a:off x="1187463" y="9418033"/>
            <a:ext cx="2091665" cy="734697"/>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flipH="1">
            <a:off x="12877800" y="571500"/>
            <a:ext cx="1250315" cy="1312545"/>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t="66267" r="53690"/>
          <a:stretch>
            <a:fillRect/>
          </a:stretch>
        </p:blipFill>
        <p:spPr>
          <a:xfrm>
            <a:off x="914285" y="3390939"/>
            <a:ext cx="642940" cy="843828"/>
          </a:xfrm>
          <a:prstGeom prst="rect">
            <a:avLst/>
          </a:prstGeom>
        </p:spPr>
      </p:pic>
      <p:sp>
        <p:nvSpPr>
          <p:cNvPr id="14" name="TextBox 14"/>
          <p:cNvSpPr txBox="1"/>
          <p:nvPr/>
        </p:nvSpPr>
        <p:spPr>
          <a:xfrm rot="-202813">
            <a:off x="3618449" y="4221000"/>
            <a:ext cx="4138514" cy="1384935"/>
          </a:xfrm>
          <a:prstGeom prst="rect">
            <a:avLst/>
          </a:prstGeom>
        </p:spPr>
        <p:txBody>
          <a:bodyPr wrap="square" lIns="0" tIns="0" rIns="0" bIns="0" rtlCol="0" anchor="t">
            <a:spAutoFit/>
          </a:bodyPr>
          <a:lstStyle/>
          <a:p>
            <a:pPr algn="ctr">
              <a:lnSpc>
                <a:spcPct val="150000"/>
              </a:lnSpc>
            </a:pPr>
            <a:r>
              <a:rPr lang="en-US" sz="6000" b="1">
                <a:solidFill>
                  <a:schemeClr val="tx1"/>
                </a:solidFill>
                <a:latin typeface="Arial" panose="020B0604020202020204" pitchFamily="34" charset="0"/>
                <a:cs typeface="Arial" panose="020B0604020202020204" pitchFamily="34" charset="0"/>
              </a:rPr>
              <a:t>1</a:t>
            </a:r>
            <a:endParaRPr lang="en-US" sz="6000" b="1">
              <a:solidFill>
                <a:schemeClr val="tx1"/>
              </a:solidFill>
              <a:latin typeface="Arial" panose="020B0604020202020204" pitchFamily="34" charset="0"/>
              <a:cs typeface="Arial" panose="020B0604020202020204" pitchFamily="34" charset="0"/>
            </a:endParaRPr>
          </a:p>
        </p:txBody>
      </p:sp>
      <p:sp>
        <p:nvSpPr>
          <p:cNvPr id="16" name="TextBox 16"/>
          <p:cNvSpPr txBox="1"/>
          <p:nvPr/>
        </p:nvSpPr>
        <p:spPr>
          <a:xfrm rot="160291">
            <a:off x="10680764" y="4454473"/>
            <a:ext cx="4552388" cy="1384935"/>
          </a:xfrm>
          <a:prstGeom prst="rect">
            <a:avLst/>
          </a:prstGeom>
        </p:spPr>
        <p:txBody>
          <a:bodyPr lIns="0" tIns="0" rIns="0" bIns="0" rtlCol="0" anchor="t">
            <a:spAutoFit/>
          </a:bodyPr>
          <a:lstStyle/>
          <a:p>
            <a:pPr algn="ctr">
              <a:lnSpc>
                <a:spcPct val="150000"/>
              </a:lnSpc>
            </a:pPr>
            <a:r>
              <a:rPr lang="en-US" sz="6000" b="1">
                <a:solidFill>
                  <a:schemeClr val="tx1"/>
                </a:solidFill>
                <a:latin typeface="Arial" panose="020B0604020202020204" pitchFamily="34" charset="0"/>
                <a:cs typeface="Arial" panose="020B0604020202020204" pitchFamily="34" charset="0"/>
              </a:rPr>
              <a:t>2</a:t>
            </a:r>
            <a:endParaRPr lang="en-US" sz="6000" b="1">
              <a:solidFill>
                <a:schemeClr val="tx1"/>
              </a:solidFill>
              <a:latin typeface="Arial" panose="020B0604020202020204" pitchFamily="34" charset="0"/>
              <a:cs typeface="Arial" panose="020B0604020202020204" pitchFamily="34" charset="0"/>
            </a:endParaRPr>
          </a:p>
        </p:txBody>
      </p:sp>
      <p:sp>
        <p:nvSpPr>
          <p:cNvPr id="17" name="TextBox 5"/>
          <p:cNvSpPr txBox="1"/>
          <p:nvPr/>
        </p:nvSpPr>
        <p:spPr>
          <a:xfrm>
            <a:off x="3505200" y="5334635"/>
            <a:ext cx="4504055" cy="2861310"/>
          </a:xfrm>
          <a:prstGeom prst="rect">
            <a:avLst/>
          </a:prstGeom>
          <a:noFill/>
        </p:spPr>
        <p:txBody>
          <a:bodyPr wrap="square" rtlCol="0">
            <a:spAutoFit/>
          </a:bodyPr>
          <a:p>
            <a:pPr algn="ctr">
              <a:lnSpc>
                <a:spcPct val="150000"/>
              </a:lnSpc>
            </a:pPr>
            <a:r>
              <a:rPr lang="en-US" sz="4000" smtClean="0">
                <a:latin typeface="Arial" panose="020B0604020202020204" pitchFamily="34" charset="0"/>
                <a:cs typeface="Arial" panose="020B0604020202020204" pitchFamily="34" charset="0"/>
              </a:rPr>
              <a:t>Tìm hiểu về một số nghề hiện có ở địa phương.</a:t>
            </a:r>
            <a:endParaRPr lang="en-US" sz="4000" smtClean="0">
              <a:latin typeface="Arial" panose="020B0604020202020204" pitchFamily="34" charset="0"/>
              <a:cs typeface="Arial" panose="020B0604020202020204" pitchFamily="34" charset="0"/>
            </a:endParaRPr>
          </a:p>
        </p:txBody>
      </p:sp>
      <p:sp>
        <p:nvSpPr>
          <p:cNvPr id="79" name="TextBox 78"/>
          <p:cNvSpPr txBox="1"/>
          <p:nvPr/>
        </p:nvSpPr>
        <p:spPr>
          <a:xfrm>
            <a:off x="10356850" y="5796280"/>
            <a:ext cx="5062220" cy="2861310"/>
          </a:xfrm>
          <a:prstGeom prst="rect">
            <a:avLst/>
          </a:prstGeom>
          <a:noFill/>
        </p:spPr>
        <p:txBody>
          <a:bodyPr wrap="square" rtlCol="0">
            <a:spAutoFit/>
          </a:bodyPr>
          <a:p>
            <a:pPr algn="ctr">
              <a:lnSpc>
                <a:spcPct val="150000"/>
              </a:lnSpc>
            </a:pPr>
            <a:r>
              <a:rPr sz="4000" smtClean="0">
                <a:latin typeface="Arial" panose="020B0604020202020204" pitchFamily="34" charset="0"/>
                <a:cs typeface="Arial" panose="020B0604020202020204" pitchFamily="34" charset="0"/>
              </a:rPr>
              <a:t>Tìm hiểu đặc điểm của một số nghề cụ thể mà em yêu thích.</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77" name="TextBox 76"/>
          <p:cNvSpPr txBox="1"/>
          <p:nvPr/>
        </p:nvSpPr>
        <p:spPr>
          <a:xfrm>
            <a:off x="3688715" y="1562100"/>
            <a:ext cx="10909935" cy="1337945"/>
          </a:xfrm>
          <a:prstGeom prst="rect">
            <a:avLst/>
          </a:prstGeom>
          <a:noFill/>
        </p:spPr>
        <p:txBody>
          <a:bodyPr wrap="square" rtlCol="0">
            <a:spAutoFit/>
          </a:bodyPr>
          <a:p>
            <a:pPr algn="ctr">
              <a:lnSpc>
                <a:spcPct val="150000"/>
              </a:lnSpc>
            </a:pPr>
            <a:r>
              <a:rPr lang="en-US" sz="5400" b="1" dirty="0" smtClean="0">
                <a:solidFill>
                  <a:schemeClr val="tx1"/>
                </a:solidFill>
                <a:latin typeface="Arial" panose="020B0604020202020204" pitchFamily="34" charset="0"/>
                <a:cs typeface="Arial" panose="020B0604020202020204" pitchFamily="34" charset="0"/>
              </a:rPr>
              <a:t>HƯỚNG DẪN VỀ NHÀ</a:t>
            </a:r>
            <a:endParaRPr lang="en-US" sz="54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barn(inVertical)">
                                      <p:cBhvr>
                                        <p:cTn id="7" dur="500"/>
                                        <p:tgtEl>
                                          <p:spTgt spid="7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barn(inVertical)">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14" grpId="0"/>
      <p:bldP spid="17" grpId="0"/>
      <p:bldP spid="16" grpId="0"/>
      <p:bldP spid="7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79440" y="0"/>
            <a:ext cx="3454807" cy="28847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15013143" y="7976186"/>
            <a:ext cx="3464601" cy="2914595"/>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050636" y="4225618"/>
            <a:ext cx="724731" cy="1305822"/>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flipV="1">
            <a:off x="15566787" y="5026666"/>
            <a:ext cx="820851" cy="14790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35966">
            <a:off x="23884" y="7895953"/>
            <a:ext cx="5069284" cy="3856881"/>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081602">
            <a:off x="14808121" y="7710320"/>
            <a:ext cx="1429455" cy="1288296"/>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18989" b="22211"/>
          <a:stretch>
            <a:fillRect/>
          </a:stretch>
        </p:blipFill>
        <p:spPr>
          <a:xfrm rot="441330">
            <a:off x="14963625" y="849085"/>
            <a:ext cx="2027174" cy="1929523"/>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667723">
            <a:off x="955548" y="1641717"/>
            <a:ext cx="1581626" cy="2057400"/>
          </a:xfrm>
          <a:prstGeom prst="rect">
            <a:avLst/>
          </a:prstGeom>
        </p:spPr>
      </p:pic>
      <p:sp>
        <p:nvSpPr>
          <p:cNvPr id="12" name="TextBox 6"/>
          <p:cNvSpPr txBox="1"/>
          <p:nvPr/>
        </p:nvSpPr>
        <p:spPr>
          <a:xfrm>
            <a:off x="2720975" y="3314700"/>
            <a:ext cx="12998450" cy="3138170"/>
          </a:xfrm>
          <a:prstGeom prst="rect">
            <a:avLst/>
          </a:prstGeom>
          <a:noFill/>
        </p:spPr>
        <p:txBody>
          <a:bodyPr wrap="square" rtlCol="0">
            <a:spAutoFit/>
          </a:bodyPr>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CẢM ƠN CÁC EM </a:t>
            </a:r>
            <a:endParaRPr lang="en-US" sz="66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ĐÃ 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flipH="1" flipV="1">
            <a:off x="14672349" y="-1638057"/>
            <a:ext cx="4007366" cy="334615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131" flipH="1" flipV="1">
            <a:off x="-487417" y="7495002"/>
            <a:ext cx="4294636" cy="3371289"/>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08996" flipH="1">
            <a:off x="450215" y="7954645"/>
            <a:ext cx="2317115" cy="2345690"/>
          </a:xfrm>
          <a:prstGeom prst="rect">
            <a:avLst/>
          </a:prstGeom>
        </p:spPr>
      </p:pic>
      <p:sp>
        <p:nvSpPr>
          <p:cNvPr id="13" name="TextBox 13"/>
          <p:cNvSpPr txBox="1"/>
          <p:nvPr/>
        </p:nvSpPr>
        <p:spPr>
          <a:xfrm>
            <a:off x="762098" y="3085853"/>
            <a:ext cx="6455333" cy="1384935"/>
          </a:xfrm>
          <a:prstGeom prst="rect">
            <a:avLst/>
          </a:prstGeom>
        </p:spPr>
        <p:txBody>
          <a:bodyPr lIns="0" tIns="0" rIns="0" bIns="0" rtlCol="0" anchor="t">
            <a:spAutoFit/>
          </a:bodyPr>
          <a:lstStyle/>
          <a:p>
            <a:pPr algn="ctr">
              <a:lnSpc>
                <a:spcPts val="10800"/>
              </a:lnSpc>
            </a:pPr>
            <a:r>
              <a:rPr lang="en-US" sz="5400" b="1">
                <a:latin typeface="Arial" panose="020B0604020202020204" pitchFamily="34" charset="0"/>
                <a:cs typeface="Arial" panose="020B0604020202020204" pitchFamily="34" charset="0"/>
              </a:rPr>
              <a:t>KHỞI ĐỘNG</a:t>
            </a:r>
            <a:endParaRPr lang="en-US" sz="5400" b="1">
              <a:latin typeface="Arial" panose="020B0604020202020204" pitchFamily="34" charset="0"/>
              <a:cs typeface="Arial" panose="020B0604020202020204" pitchFamily="34" charset="0"/>
            </a:endParaRPr>
          </a:p>
        </p:txBody>
      </p:sp>
      <p:sp>
        <p:nvSpPr>
          <p:cNvPr id="14" name="TextBox 14"/>
          <p:cNvSpPr txBox="1"/>
          <p:nvPr/>
        </p:nvSpPr>
        <p:spPr>
          <a:xfrm>
            <a:off x="762000" y="5219700"/>
            <a:ext cx="6906895" cy="1015365"/>
          </a:xfrm>
          <a:prstGeom prst="rect">
            <a:avLst/>
          </a:prstGeom>
        </p:spPr>
        <p:txBody>
          <a:bodyPr wrap="square" lIns="0" tIns="0" rIns="0" bIns="0" rtlCol="0" anchor="t">
            <a:spAutoFit/>
          </a:bodyPr>
          <a:lstStyle/>
          <a:p>
            <a:pPr indent="0">
              <a:lnSpc>
                <a:spcPct val="150000"/>
              </a:lnSpc>
              <a:buFont typeface="+mj-lt"/>
              <a:buNone/>
            </a:pPr>
            <a:r>
              <a:rPr lang="en-US" sz="4400" b="1">
                <a:latin typeface="Arial" panose="020B0604020202020204" pitchFamily="34" charset="0"/>
                <a:cs typeface="Arial" panose="020B0604020202020204" pitchFamily="34" charset="0"/>
              </a:rPr>
              <a:t>Trò chơi chiếc hộp bí mật</a:t>
            </a:r>
            <a:endParaRPr lang="en-US" sz="4400" b="1">
              <a:latin typeface="Arial" panose="020B0604020202020204" pitchFamily="34" charset="0"/>
              <a:cs typeface="Arial" panose="020B0604020202020204" pitchFamily="34" charset="0"/>
            </a:endParaRPr>
          </a:p>
        </p:txBody>
      </p:sp>
      <p:pic>
        <p:nvPicPr>
          <p:cNvPr id="23" name="Picture 2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15021" y="647757"/>
            <a:ext cx="1945028" cy="1167017"/>
          </a:xfrm>
          <a:prstGeom prst="rect">
            <a:avLst/>
          </a:prstGeom>
        </p:spPr>
      </p:pic>
      <p:grpSp>
        <p:nvGrpSpPr>
          <p:cNvPr id="24" name="Group 11"/>
          <p:cNvGrpSpPr/>
          <p:nvPr/>
        </p:nvGrpSpPr>
        <p:grpSpPr>
          <a:xfrm rot="0">
            <a:off x="8465185" y="2095500"/>
            <a:ext cx="8678545" cy="7679690"/>
            <a:chOff x="0" y="0"/>
            <a:chExt cx="5078243" cy="1884184"/>
          </a:xfrm>
          <a:solidFill>
            <a:srgbClr val="FFF3ED"/>
          </a:solidFill>
        </p:grpSpPr>
        <p:sp>
          <p:nvSpPr>
            <p:cNvPr id="10"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grpFill/>
          </p:spPr>
        </p:sp>
      </p:grpSp>
      <p:sp>
        <p:nvSpPr>
          <p:cNvPr id="100" name="Text Box 99"/>
          <p:cNvSpPr txBox="1"/>
          <p:nvPr/>
        </p:nvSpPr>
        <p:spPr>
          <a:xfrm>
            <a:off x="8669020" y="2585720"/>
            <a:ext cx="8324215" cy="6554470"/>
          </a:xfrm>
          <a:prstGeom prst="rect">
            <a:avLst/>
          </a:prstGeom>
          <a:noFill/>
          <a:ln w="9525">
            <a:noFill/>
          </a:ln>
        </p:spPr>
        <p:txBody>
          <a:bodyPr wrap="square">
            <a:spAutoFit/>
          </a:bodyPr>
          <a:p>
            <a:pPr indent="0">
              <a:lnSpc>
                <a:spcPct val="150000"/>
              </a:lnSpc>
            </a:pPr>
            <a:r>
              <a:rPr lang="en-US" sz="4000" b="0">
                <a:latin typeface="Arial" panose="020B0604020202020204" pitchFamily="34" charset="0"/>
                <a:cs typeface="Arial" panose="020B0604020202020204" pitchFamily="34" charset="0"/>
              </a:rPr>
              <a:t>Một HS lên bảng và cho HS đó xem một đồ vật. Sau đó yêu cầu HS miêu tả đồ vật đó bằng cử chỉ, điệu bộ, ngôn ngữ hình thể nhưng không được nói trực tiếp ra tên của đồ vật. Các bạn trong lớp sẽ đoán tên của đồ vật đó.</a:t>
            </a:r>
            <a:endParaRPr lang="en-US" sz="4000" b="0">
              <a:latin typeface="Arial" panose="020B0604020202020204" pitchFamily="34" charset="0"/>
              <a:cs typeface="Arial" panose="020B0604020202020204" pitchFamily="34" charset="0"/>
            </a:endParaRPr>
          </a:p>
        </p:txBody>
      </p:sp>
      <p:sp>
        <p:nvSpPr>
          <p:cNvPr id="25" name="TextBox 14"/>
          <p:cNvSpPr txBox="1"/>
          <p:nvPr/>
        </p:nvSpPr>
        <p:spPr>
          <a:xfrm>
            <a:off x="9188450" y="799465"/>
            <a:ext cx="6906895" cy="1015365"/>
          </a:xfrm>
          <a:prstGeom prst="rect">
            <a:avLst/>
          </a:prstGeom>
        </p:spPr>
        <p:txBody>
          <a:bodyPr wrap="square" lIns="0" tIns="0" rIns="0" bIns="0" rtlCol="0" anchor="t">
            <a:spAutoFit/>
          </a:bodyPr>
          <a:p>
            <a:pPr indent="0" algn="ctr">
              <a:lnSpc>
                <a:spcPct val="150000"/>
              </a:lnSpc>
              <a:buFont typeface="+mj-lt"/>
              <a:buNone/>
            </a:pPr>
            <a:r>
              <a:rPr lang="en-US" sz="4400" b="1">
                <a:latin typeface="Arial" panose="020B0604020202020204" pitchFamily="34" charset="0"/>
                <a:cs typeface="Arial" panose="020B0604020202020204" pitchFamily="34" charset="0"/>
              </a:rPr>
              <a:t>Luật chơi</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barn(inVertical)">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barn(inVertical)">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barn(inVertical)">
                                      <p:cBhvr>
                                        <p:cTn id="22" dur="500"/>
                                        <p:tgtEl>
                                          <p:spTgt spid="100"/>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3E3D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469508" flipV="1">
            <a:off x="-3209245" y="-1305255"/>
            <a:ext cx="6418490" cy="5359439"/>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7528456" y="8109245"/>
            <a:ext cx="3231087" cy="2298111"/>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034226" y="401758"/>
            <a:ext cx="1219757" cy="192087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034226" y="7033356"/>
            <a:ext cx="6531945" cy="444988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972836" y="7422088"/>
            <a:ext cx="1327362" cy="1196285"/>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887340" y="1028700"/>
            <a:ext cx="1688659" cy="1293935"/>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flipH="1">
            <a:off x="1089955" y="7099356"/>
            <a:ext cx="1594769" cy="1519017"/>
          </a:xfrm>
          <a:prstGeom prst="rect">
            <a:avLst/>
          </a:prstGeom>
        </p:spPr>
      </p:pic>
      <p:sp>
        <p:nvSpPr>
          <p:cNvPr id="16" name="TextBox 3"/>
          <p:cNvSpPr txBox="1"/>
          <p:nvPr/>
        </p:nvSpPr>
        <p:spPr>
          <a:xfrm>
            <a:off x="664845" y="3848100"/>
            <a:ext cx="16958310" cy="2996565"/>
          </a:xfrm>
          <a:prstGeom prst="rect">
            <a:avLst/>
          </a:prstGeom>
        </p:spPr>
        <p:txBody>
          <a:bodyPr wrap="square" lIns="0" tIns="0" rIns="0" bIns="0" rtlCol="0" anchor="t">
            <a:spAutoFit/>
          </a:bodyPr>
          <a:lstStyle/>
          <a:p>
            <a:pPr algn="ctr">
              <a:lnSpc>
                <a:spcPct val="150000"/>
              </a:lnSpc>
            </a:pPr>
            <a:r>
              <a:rPr lang="en-US" sz="6000" b="1">
                <a:solidFill>
                  <a:schemeClr val="tx1"/>
                </a:solidFill>
                <a:latin typeface="Arial" panose="020B0604020202020204" pitchFamily="34" charset="0"/>
                <a:cs typeface="Arial" panose="020B0604020202020204" pitchFamily="34" charset="0"/>
              </a:rPr>
              <a:t>TUẦN </a:t>
            </a:r>
            <a:r>
              <a:rPr lang="vi-VN" altLang="en-US" sz="6000" b="1">
                <a:solidFill>
                  <a:schemeClr val="tx1"/>
                </a:solidFill>
                <a:latin typeface="Arial" panose="020B0604020202020204" pitchFamily="34" charset="0"/>
                <a:cs typeface="Arial" panose="020B0604020202020204" pitchFamily="34" charset="0"/>
              </a:rPr>
              <a:t>2</a:t>
            </a:r>
            <a:r>
              <a:rPr lang="en-US" altLang="vi-VN" sz="6000" b="1">
                <a:solidFill>
                  <a:schemeClr val="tx1"/>
                </a:solidFill>
                <a:latin typeface="Arial" panose="020B0604020202020204" pitchFamily="34" charset="0"/>
                <a:cs typeface="Arial" panose="020B0604020202020204" pitchFamily="34" charset="0"/>
              </a:rPr>
              <a:t>5 + 26</a:t>
            </a:r>
            <a:r>
              <a:rPr lang="en-US" sz="6000" b="1">
                <a:solidFill>
                  <a:schemeClr val="tx1"/>
                </a:solidFill>
                <a:latin typeface="Arial" panose="020B0604020202020204" pitchFamily="34" charset="0"/>
                <a:cs typeface="Arial" panose="020B0604020202020204" pitchFamily="34" charset="0"/>
              </a:rPr>
              <a:t> -  HOẠT ĐỘNG GIÁO DỤC:</a:t>
            </a:r>
            <a:endParaRPr lang="en-US" sz="6000" b="1">
              <a:solidFill>
                <a:schemeClr val="tx1"/>
              </a:solidFill>
              <a:latin typeface="Arial" panose="020B0604020202020204" pitchFamily="34" charset="0"/>
              <a:cs typeface="Arial" panose="020B0604020202020204" pitchFamily="34" charset="0"/>
            </a:endParaRPr>
          </a:p>
          <a:p>
            <a:pPr algn="ctr">
              <a:lnSpc>
                <a:spcPts val="12570"/>
              </a:lnSpc>
            </a:pPr>
            <a:r>
              <a:rPr lang="en-US" altLang="vi-VN" sz="6000" b="1">
                <a:solidFill>
                  <a:srgbClr val="FF0000"/>
                </a:solidFill>
                <a:latin typeface="Arial" panose="020B0604020202020204" pitchFamily="34" charset="0"/>
                <a:cs typeface="Arial" panose="020B0604020202020204" pitchFamily="34" charset="0"/>
              </a:rPr>
              <a:t>ỨNG PHÓ VỚI CÁC TÌNH HUỐNG NGUY HIỂM</a:t>
            </a:r>
            <a:endParaRPr lang="en-US" altLang="vi-VN" sz="6000" b="1">
              <a:solidFill>
                <a:srgbClr val="FF0000"/>
              </a:solidFill>
              <a:latin typeface="Arial" panose="020B0604020202020204" pitchFamily="34" charset="0"/>
              <a:cs typeface="Arial" panose="020B0604020202020204" pitchFamily="34" charset="0"/>
            </a:endParaRPr>
          </a:p>
        </p:txBody>
      </p:sp>
      <p:sp>
        <p:nvSpPr>
          <p:cNvPr id="17" name="Google Shape;1204;p28"/>
          <p:cNvSpPr txBox="1">
            <a:spLocks noGrp="1"/>
          </p:cNvSpPr>
          <p:nvPr/>
        </p:nvSpPr>
        <p:spPr>
          <a:xfrm>
            <a:off x="1295400" y="2510790"/>
            <a:ext cx="15409545" cy="1337310"/>
          </a:xfrm>
          <a:prstGeom prst="rect">
            <a:avLst/>
          </a:prstGeom>
          <a:noFill/>
          <a:ln>
            <a:noFill/>
          </a:ln>
        </p:spPr>
        <p:txBody>
          <a:bodyPr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191919"/>
              </a:buClr>
              <a:buSzPts val="5200"/>
              <a:buFont typeface="Londrina Solid" panose="020B0704020202020204"/>
              <a:buNone/>
              <a:defRPr sz="6900" b="0" i="0" u="none" strike="noStrike" cap="none">
                <a:solidFill>
                  <a:schemeClr val="dk1"/>
                </a:solidFill>
                <a:latin typeface="Londrina Solid" panose="020B0704020202020204"/>
                <a:ea typeface="Londrina Solid" panose="020B0704020202020204"/>
                <a:cs typeface="Londrina Solid" panose="020B0704020202020204"/>
                <a:sym typeface="Londrina Solid" panose="020B0704020202020204"/>
              </a:defRPr>
            </a:lvl1pPr>
            <a:lvl2pPr marR="0" lvl="1"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2pPr>
            <a:lvl3pPr marR="0" lvl="2"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3pPr>
            <a:lvl4pPr marR="0" lvl="3"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4pPr>
            <a:lvl5pPr marR="0" lvl="4"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5pPr>
            <a:lvl6pPr marR="0" lvl="5"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6pPr>
            <a:lvl7pPr marR="0" lvl="6"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7pPr>
            <a:lvl8pPr marR="0" lvl="7"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8pPr>
            <a:lvl9pPr marR="0" lvl="8" algn="ctr" rtl="0">
              <a:lnSpc>
                <a:spcPct val="100000"/>
              </a:lnSpc>
              <a:spcBef>
                <a:spcPts val="0"/>
              </a:spcBef>
              <a:spcAft>
                <a:spcPts val="0"/>
              </a:spcAft>
              <a:buClr>
                <a:srgbClr val="191919"/>
              </a:buClr>
              <a:buSzPts val="5200"/>
              <a:buFont typeface="Londrina Solid" panose="020B0704020202020204"/>
              <a:buNone/>
              <a:defRPr sz="5200" b="0" i="0" u="none" strike="noStrike" cap="none">
                <a:solidFill>
                  <a:srgbClr val="191919"/>
                </a:solidFill>
                <a:latin typeface="Londrina Solid" panose="020B0704020202020204"/>
                <a:ea typeface="Londrina Solid" panose="020B0704020202020204"/>
                <a:cs typeface="Londrina Solid" panose="020B0704020202020204"/>
                <a:sym typeface="Londrina Solid" panose="020B0704020202020204"/>
              </a:defRPr>
            </a:lvl9pPr>
          </a:lstStyle>
          <a:p>
            <a:pPr marL="0" lvl="0" indent="0" algn="ctr" rtl="0">
              <a:lnSpc>
                <a:spcPct val="150000"/>
              </a:lnSpc>
              <a:spcBef>
                <a:spcPts val="0"/>
              </a:spcBef>
              <a:spcAft>
                <a:spcPts val="0"/>
              </a:spcAft>
              <a:buNone/>
            </a:pPr>
            <a:r>
              <a:rPr lang="en-US" sz="5400" b="1" dirty="0" smtClean="0">
                <a:solidFill>
                  <a:schemeClr val="accent5"/>
                </a:solidFill>
                <a:latin typeface="Arial" panose="020B0604020202020204" pitchFamily="34" charset="0"/>
                <a:cs typeface="Arial" panose="020B0604020202020204" pitchFamily="34" charset="0"/>
              </a:rPr>
              <a:t>CHỦ ĐỀ 7. CUỘC SỐNG QUANH TA </a:t>
            </a:r>
            <a:endParaRPr lang="en-US" sz="5400" b="1" dirty="0" smtClean="0">
              <a:solidFill>
                <a:schemeClr val="accent5"/>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76215" y="8038951"/>
            <a:ext cx="4005700" cy="334475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64512" y="-561955"/>
            <a:ext cx="3628961" cy="2472229"/>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992165">
            <a:off x="-1712051" y="-3238018"/>
            <a:ext cx="3963852" cy="5145075"/>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11899">
            <a:off x="13842243" y="8302677"/>
            <a:ext cx="5963048" cy="4536886"/>
          </a:xfrm>
          <a:prstGeom prst="rect">
            <a:avLst/>
          </a:prstGeom>
        </p:spPr>
      </p:pic>
      <p:grpSp>
        <p:nvGrpSpPr>
          <p:cNvPr id="12" name="Group 12"/>
          <p:cNvGrpSpPr/>
          <p:nvPr/>
        </p:nvGrpSpPr>
        <p:grpSpPr>
          <a:xfrm rot="0">
            <a:off x="802640" y="2993390"/>
            <a:ext cx="7844155" cy="2613660"/>
            <a:chOff x="0" y="0"/>
            <a:chExt cx="4290833" cy="6175925"/>
          </a:xfrm>
        </p:grpSpPr>
        <p:sp>
          <p:nvSpPr>
            <p:cNvPr id="1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1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100" name="Text Box 99"/>
          <p:cNvSpPr txBox="1"/>
          <p:nvPr/>
        </p:nvSpPr>
        <p:spPr>
          <a:xfrm>
            <a:off x="914400" y="3241040"/>
            <a:ext cx="738949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1. Nhận diện tình huống nguy hiểm.</a:t>
            </a:r>
            <a:endParaRPr lang="en-US" sz="4400" b="1">
              <a:latin typeface="Arial" panose="020B0604020202020204" pitchFamily="34" charset="0"/>
              <a:cs typeface="Arial" panose="020B0604020202020204" pitchFamily="34" charset="0"/>
            </a:endParaRPr>
          </a:p>
        </p:txBody>
      </p:sp>
      <p:sp>
        <p:nvSpPr>
          <p:cNvPr id="31" name="TextBox 2"/>
          <p:cNvSpPr txBox="1"/>
          <p:nvPr/>
        </p:nvSpPr>
        <p:spPr>
          <a:xfrm>
            <a:off x="1271918" y="1333500"/>
            <a:ext cx="15744163" cy="961390"/>
          </a:xfrm>
          <a:prstGeom prst="rect">
            <a:avLst/>
          </a:prstGeom>
        </p:spPr>
        <p:txBody>
          <a:bodyPr lIns="0" tIns="0" rIns="0" bIns="0" rtlCol="0" anchor="t">
            <a:spAutoFit/>
          </a:bodyPr>
          <a:p>
            <a:pPr algn="ctr">
              <a:lnSpc>
                <a:spcPts val="7500"/>
              </a:lnSpc>
            </a:pPr>
            <a:r>
              <a:rPr lang="vi-VN" altLang="en-US" sz="5400" b="1">
                <a:solidFill>
                  <a:srgbClr val="000000"/>
                </a:solidFill>
                <a:latin typeface="Arial" panose="020B0604020202020204" pitchFamily="34" charset="0"/>
                <a:cs typeface="Arial" panose="020B0604020202020204" pitchFamily="34" charset="0"/>
              </a:rPr>
              <a:t>NỘI DUNG BÀI HỌC</a:t>
            </a:r>
            <a:endParaRPr lang="vi-VN" altLang="en-US" sz="5400" b="1">
              <a:solidFill>
                <a:srgbClr val="000000"/>
              </a:solidFill>
              <a:latin typeface="Arial" panose="020B0604020202020204" pitchFamily="34" charset="0"/>
              <a:cs typeface="Arial" panose="020B0604020202020204" pitchFamily="34" charset="0"/>
            </a:endParaRPr>
          </a:p>
        </p:txBody>
      </p:sp>
      <p:grpSp>
        <p:nvGrpSpPr>
          <p:cNvPr id="15" name="Group 12"/>
          <p:cNvGrpSpPr/>
          <p:nvPr/>
        </p:nvGrpSpPr>
        <p:grpSpPr>
          <a:xfrm rot="0">
            <a:off x="9337040" y="2994660"/>
            <a:ext cx="7844155" cy="2613660"/>
            <a:chOff x="0" y="0"/>
            <a:chExt cx="4290833" cy="6175925"/>
          </a:xfrm>
        </p:grpSpPr>
        <p:sp>
          <p:nvSpPr>
            <p:cNvPr id="21"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22"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23" name="Text Box 22"/>
          <p:cNvSpPr txBox="1"/>
          <p:nvPr/>
        </p:nvSpPr>
        <p:spPr>
          <a:xfrm>
            <a:off x="9937750" y="3216275"/>
            <a:ext cx="645096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2. Cách tự bảo vệ bản thân khi gặp nguy hiểm</a:t>
            </a:r>
            <a:endParaRPr lang="en-US" sz="4400" b="1">
              <a:latin typeface="Arial" panose="020B0604020202020204" pitchFamily="34" charset="0"/>
              <a:cs typeface="Arial" panose="020B0604020202020204" pitchFamily="34" charset="0"/>
            </a:endParaRPr>
          </a:p>
        </p:txBody>
      </p:sp>
      <p:grpSp>
        <p:nvGrpSpPr>
          <p:cNvPr id="32" name="Group 12"/>
          <p:cNvGrpSpPr/>
          <p:nvPr/>
        </p:nvGrpSpPr>
        <p:grpSpPr>
          <a:xfrm rot="0">
            <a:off x="802640" y="5831205"/>
            <a:ext cx="7844155" cy="2613660"/>
            <a:chOff x="0" y="0"/>
            <a:chExt cx="4290833" cy="6175925"/>
          </a:xfrm>
        </p:grpSpPr>
        <p:sp>
          <p:nvSpPr>
            <p:cNvPr id="33"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34"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35" name="Text Box 34"/>
          <p:cNvSpPr txBox="1"/>
          <p:nvPr/>
        </p:nvSpPr>
        <p:spPr>
          <a:xfrm>
            <a:off x="990600" y="6097270"/>
            <a:ext cx="738949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3. Xử lí tình huống khi gặp nguy hiểm</a:t>
            </a:r>
            <a:endParaRPr lang="en-US" sz="4400" b="1">
              <a:latin typeface="Arial" panose="020B0604020202020204" pitchFamily="34" charset="0"/>
              <a:cs typeface="Arial" panose="020B0604020202020204" pitchFamily="34" charset="0"/>
            </a:endParaRPr>
          </a:p>
        </p:txBody>
      </p:sp>
      <p:grpSp>
        <p:nvGrpSpPr>
          <p:cNvPr id="36" name="Group 12"/>
          <p:cNvGrpSpPr/>
          <p:nvPr/>
        </p:nvGrpSpPr>
        <p:grpSpPr>
          <a:xfrm rot="0">
            <a:off x="9337040" y="5833745"/>
            <a:ext cx="7844155" cy="2613660"/>
            <a:chOff x="0" y="0"/>
            <a:chExt cx="4290833" cy="6175925"/>
          </a:xfrm>
        </p:grpSpPr>
        <p:sp>
          <p:nvSpPr>
            <p:cNvPr id="37" name="Freeform 13"/>
            <p:cNvSpPr/>
            <p:nvPr/>
          </p:nvSpPr>
          <p:spPr>
            <a:xfrm>
              <a:off x="10160" y="16510"/>
              <a:ext cx="4267973" cy="6147985"/>
            </a:xfrm>
            <a:custGeom>
              <a:avLst/>
              <a:gdLst/>
              <a:ahLst/>
              <a:cxnLst/>
              <a:rect l="l" t="t" r="r" b="b"/>
              <a:pathLst>
                <a:path w="4267973" h="6147985">
                  <a:moveTo>
                    <a:pt x="4267973" y="6147985"/>
                  </a:moveTo>
                  <a:lnTo>
                    <a:pt x="0" y="6140365"/>
                  </a:lnTo>
                  <a:lnTo>
                    <a:pt x="0" y="2145509"/>
                  </a:lnTo>
                  <a:lnTo>
                    <a:pt x="17780" y="19050"/>
                  </a:lnTo>
                  <a:lnTo>
                    <a:pt x="2126221" y="0"/>
                  </a:lnTo>
                  <a:lnTo>
                    <a:pt x="4248923" y="5080"/>
                  </a:lnTo>
                  <a:close/>
                </a:path>
              </a:pathLst>
            </a:custGeom>
            <a:solidFill>
              <a:srgbClr val="FFFFFF"/>
            </a:solidFill>
          </p:spPr>
        </p:sp>
        <p:sp>
          <p:nvSpPr>
            <p:cNvPr id="38" name="Freeform 14"/>
            <p:cNvSpPr/>
            <p:nvPr/>
          </p:nvSpPr>
          <p:spPr>
            <a:xfrm>
              <a:off x="-3810" y="0"/>
              <a:ext cx="4297184" cy="6174655"/>
            </a:xfrm>
            <a:custGeom>
              <a:avLst/>
              <a:gdLst/>
              <a:ahLst/>
              <a:cxnLst/>
              <a:rect l="l" t="t" r="r" b="b"/>
              <a:pathLst>
                <a:path w="4297184" h="6174655">
                  <a:moveTo>
                    <a:pt x="4262893" y="21590"/>
                  </a:moveTo>
                  <a:cubicBezTo>
                    <a:pt x="4264164" y="34290"/>
                    <a:pt x="4264164" y="44450"/>
                    <a:pt x="4265434" y="54610"/>
                  </a:cubicBezTo>
                  <a:cubicBezTo>
                    <a:pt x="4267973" y="157931"/>
                    <a:pt x="4269243" y="293473"/>
                    <a:pt x="4271784" y="424175"/>
                  </a:cubicBezTo>
                  <a:cubicBezTo>
                    <a:pt x="4271784" y="612966"/>
                    <a:pt x="4284484" y="4335534"/>
                    <a:pt x="4290834" y="4524324"/>
                  </a:cubicBezTo>
                  <a:cubicBezTo>
                    <a:pt x="4297184" y="4809931"/>
                    <a:pt x="4293373" y="5100378"/>
                    <a:pt x="4293373" y="5385985"/>
                  </a:cubicBezTo>
                  <a:cubicBezTo>
                    <a:pt x="4293373" y="5637706"/>
                    <a:pt x="4294643" y="5870064"/>
                    <a:pt x="4295914" y="6113695"/>
                  </a:cubicBezTo>
                  <a:cubicBezTo>
                    <a:pt x="4295914" y="6135285"/>
                    <a:pt x="4295914" y="6149255"/>
                    <a:pt x="4295914" y="6173385"/>
                  </a:cubicBezTo>
                  <a:cubicBezTo>
                    <a:pt x="4273053" y="6173385"/>
                    <a:pt x="4252734" y="6174655"/>
                    <a:pt x="4224037" y="6173385"/>
                  </a:cubicBezTo>
                  <a:cubicBezTo>
                    <a:pt x="4008352" y="6168305"/>
                    <a:pt x="3789349" y="6174655"/>
                    <a:pt x="3573664" y="6169575"/>
                  </a:cubicBezTo>
                  <a:cubicBezTo>
                    <a:pt x="3444253" y="6165765"/>
                    <a:pt x="3318161" y="6168305"/>
                    <a:pt x="3188750" y="6165765"/>
                  </a:cubicBezTo>
                  <a:cubicBezTo>
                    <a:pt x="3129022" y="6164495"/>
                    <a:pt x="3069294" y="6163225"/>
                    <a:pt x="3009566" y="6161955"/>
                  </a:cubicBezTo>
                  <a:cubicBezTo>
                    <a:pt x="2973066" y="6161955"/>
                    <a:pt x="2939883" y="6163225"/>
                    <a:pt x="2903383" y="6163225"/>
                  </a:cubicBezTo>
                  <a:cubicBezTo>
                    <a:pt x="2810473" y="6161955"/>
                    <a:pt x="2554969" y="6163225"/>
                    <a:pt x="2462059" y="6161955"/>
                  </a:cubicBezTo>
                  <a:cubicBezTo>
                    <a:pt x="2395694" y="6160685"/>
                    <a:pt x="1068405" y="6169575"/>
                    <a:pt x="1002040" y="6168305"/>
                  </a:cubicBezTo>
                  <a:cubicBezTo>
                    <a:pt x="985449" y="6168305"/>
                    <a:pt x="965540" y="6169575"/>
                    <a:pt x="948949" y="6169575"/>
                  </a:cubicBezTo>
                  <a:cubicBezTo>
                    <a:pt x="909130" y="6169575"/>
                    <a:pt x="872629" y="6170845"/>
                    <a:pt x="832811" y="6170845"/>
                  </a:cubicBezTo>
                  <a:cubicBezTo>
                    <a:pt x="733264" y="6170845"/>
                    <a:pt x="637035" y="6169575"/>
                    <a:pt x="537489" y="6168305"/>
                  </a:cubicBezTo>
                  <a:cubicBezTo>
                    <a:pt x="477761" y="6167035"/>
                    <a:pt x="418033" y="6165765"/>
                    <a:pt x="361623" y="6164495"/>
                  </a:cubicBezTo>
                  <a:cubicBezTo>
                    <a:pt x="255440" y="6163225"/>
                    <a:pt x="149256" y="6161955"/>
                    <a:pt x="48260" y="6161955"/>
                  </a:cubicBezTo>
                  <a:cubicBezTo>
                    <a:pt x="38100" y="6161955"/>
                    <a:pt x="29210" y="6161955"/>
                    <a:pt x="19050" y="6160685"/>
                  </a:cubicBezTo>
                  <a:cubicBezTo>
                    <a:pt x="10160" y="6159415"/>
                    <a:pt x="5080" y="6153065"/>
                    <a:pt x="7620" y="6144175"/>
                  </a:cubicBezTo>
                  <a:cubicBezTo>
                    <a:pt x="16510" y="6112104"/>
                    <a:pt x="12700" y="5991084"/>
                    <a:pt x="11430" y="5865223"/>
                  </a:cubicBezTo>
                  <a:cubicBezTo>
                    <a:pt x="10160" y="5608662"/>
                    <a:pt x="6350" y="5356940"/>
                    <a:pt x="7620" y="5100378"/>
                  </a:cubicBezTo>
                  <a:cubicBezTo>
                    <a:pt x="5080" y="4780886"/>
                    <a:pt x="0" y="825960"/>
                    <a:pt x="7620" y="501627"/>
                  </a:cubicBezTo>
                  <a:cubicBezTo>
                    <a:pt x="8890" y="438697"/>
                    <a:pt x="7620" y="370926"/>
                    <a:pt x="8890" y="307996"/>
                  </a:cubicBezTo>
                  <a:cubicBezTo>
                    <a:pt x="10160" y="206339"/>
                    <a:pt x="12700" y="95001"/>
                    <a:pt x="13970" y="44450"/>
                  </a:cubicBezTo>
                  <a:cubicBezTo>
                    <a:pt x="13970" y="41910"/>
                    <a:pt x="15240" y="39370"/>
                    <a:pt x="16510" y="38100"/>
                  </a:cubicBezTo>
                  <a:cubicBezTo>
                    <a:pt x="38100" y="35560"/>
                    <a:pt x="66301" y="30480"/>
                    <a:pt x="119392" y="29210"/>
                  </a:cubicBezTo>
                  <a:cubicBezTo>
                    <a:pt x="208984" y="25400"/>
                    <a:pt x="298577" y="22860"/>
                    <a:pt x="391487" y="20320"/>
                  </a:cubicBezTo>
                  <a:cubicBezTo>
                    <a:pt x="454533" y="17780"/>
                    <a:pt x="517579" y="16510"/>
                    <a:pt x="577307" y="13970"/>
                  </a:cubicBezTo>
                  <a:cubicBezTo>
                    <a:pt x="637035" y="11430"/>
                    <a:pt x="700082" y="8890"/>
                    <a:pt x="759810" y="8890"/>
                  </a:cubicBezTo>
                  <a:cubicBezTo>
                    <a:pt x="826174" y="7620"/>
                    <a:pt x="892539" y="10160"/>
                    <a:pt x="958903" y="8890"/>
                  </a:cubicBezTo>
                  <a:cubicBezTo>
                    <a:pt x="1041859" y="8890"/>
                    <a:pt x="2545015" y="6350"/>
                    <a:pt x="2627970" y="5080"/>
                  </a:cubicBezTo>
                  <a:cubicBezTo>
                    <a:pt x="2707608" y="3810"/>
                    <a:pt x="2787245" y="2540"/>
                    <a:pt x="2870201" y="2540"/>
                  </a:cubicBezTo>
                  <a:cubicBezTo>
                    <a:pt x="3006248" y="1270"/>
                    <a:pt x="3138977" y="0"/>
                    <a:pt x="3275024" y="0"/>
                  </a:cubicBezTo>
                  <a:cubicBezTo>
                    <a:pt x="3331434" y="0"/>
                    <a:pt x="3391162" y="2540"/>
                    <a:pt x="3447572" y="2540"/>
                  </a:cubicBezTo>
                  <a:cubicBezTo>
                    <a:pt x="3603528" y="3810"/>
                    <a:pt x="3762803" y="5080"/>
                    <a:pt x="3918760" y="7620"/>
                  </a:cubicBezTo>
                  <a:cubicBezTo>
                    <a:pt x="4001715" y="8890"/>
                    <a:pt x="4084671" y="12700"/>
                    <a:pt x="4167626" y="16510"/>
                  </a:cubicBezTo>
                  <a:cubicBezTo>
                    <a:pt x="4187536" y="16510"/>
                    <a:pt x="4207445" y="16510"/>
                    <a:pt x="4224037" y="16510"/>
                  </a:cubicBezTo>
                  <a:cubicBezTo>
                    <a:pt x="4243843" y="17780"/>
                    <a:pt x="4252733" y="20320"/>
                    <a:pt x="4262893" y="21590"/>
                  </a:cubicBezTo>
                  <a:close/>
                  <a:moveTo>
                    <a:pt x="4273053" y="6156875"/>
                  </a:moveTo>
                  <a:cubicBezTo>
                    <a:pt x="4274323" y="6140365"/>
                    <a:pt x="4275593" y="6127665"/>
                    <a:pt x="4275593" y="6114965"/>
                  </a:cubicBezTo>
                  <a:cubicBezTo>
                    <a:pt x="4274323" y="5845860"/>
                    <a:pt x="4273053" y="5589298"/>
                    <a:pt x="4273053" y="5313373"/>
                  </a:cubicBezTo>
                  <a:cubicBezTo>
                    <a:pt x="4273053" y="5187513"/>
                    <a:pt x="4275593" y="5061652"/>
                    <a:pt x="4274323" y="4935792"/>
                  </a:cubicBezTo>
                  <a:cubicBezTo>
                    <a:pt x="4274323" y="4819613"/>
                    <a:pt x="4273053" y="4698593"/>
                    <a:pt x="4271784" y="4582414"/>
                  </a:cubicBezTo>
                  <a:cubicBezTo>
                    <a:pt x="4266703" y="4403304"/>
                    <a:pt x="4255273" y="695259"/>
                    <a:pt x="4255273" y="516150"/>
                  </a:cubicBezTo>
                  <a:cubicBezTo>
                    <a:pt x="4252734" y="366085"/>
                    <a:pt x="4250193" y="211180"/>
                    <a:pt x="4247653" y="63500"/>
                  </a:cubicBezTo>
                  <a:cubicBezTo>
                    <a:pt x="4246384" y="44450"/>
                    <a:pt x="4245114" y="43180"/>
                    <a:pt x="4214082" y="41910"/>
                  </a:cubicBezTo>
                  <a:cubicBezTo>
                    <a:pt x="4204127" y="41910"/>
                    <a:pt x="4197491" y="41910"/>
                    <a:pt x="4187536" y="40640"/>
                  </a:cubicBezTo>
                  <a:cubicBezTo>
                    <a:pt x="4104580" y="36830"/>
                    <a:pt x="4018306" y="31750"/>
                    <a:pt x="3935351" y="30480"/>
                  </a:cubicBezTo>
                  <a:cubicBezTo>
                    <a:pt x="3732939" y="26670"/>
                    <a:pt x="3527209" y="25400"/>
                    <a:pt x="3324798" y="22860"/>
                  </a:cubicBezTo>
                  <a:cubicBezTo>
                    <a:pt x="3294934" y="22860"/>
                    <a:pt x="3261751" y="22860"/>
                    <a:pt x="3231887" y="22860"/>
                  </a:cubicBezTo>
                  <a:cubicBezTo>
                    <a:pt x="3182114" y="22860"/>
                    <a:pt x="3132341" y="22860"/>
                    <a:pt x="3085885" y="22860"/>
                  </a:cubicBezTo>
                  <a:cubicBezTo>
                    <a:pt x="2979702" y="22860"/>
                    <a:pt x="2873519" y="22860"/>
                    <a:pt x="2770654" y="24130"/>
                  </a:cubicBezTo>
                  <a:cubicBezTo>
                    <a:pt x="2681062" y="25400"/>
                    <a:pt x="1171270" y="29210"/>
                    <a:pt x="1081678" y="29210"/>
                  </a:cubicBezTo>
                  <a:cubicBezTo>
                    <a:pt x="935676" y="29210"/>
                    <a:pt x="789674" y="26670"/>
                    <a:pt x="643672" y="33020"/>
                  </a:cubicBezTo>
                  <a:cubicBezTo>
                    <a:pt x="567353" y="36830"/>
                    <a:pt x="494352" y="36830"/>
                    <a:pt x="421351" y="38100"/>
                  </a:cubicBezTo>
                  <a:cubicBezTo>
                    <a:pt x="295258" y="41910"/>
                    <a:pt x="169166" y="45720"/>
                    <a:pt x="49530" y="50800"/>
                  </a:cubicBezTo>
                  <a:cubicBezTo>
                    <a:pt x="36830" y="50800"/>
                    <a:pt x="34290" y="53340"/>
                    <a:pt x="33020" y="80479"/>
                  </a:cubicBezTo>
                  <a:cubicBezTo>
                    <a:pt x="31750" y="167613"/>
                    <a:pt x="31750" y="254747"/>
                    <a:pt x="30480" y="341881"/>
                  </a:cubicBezTo>
                  <a:cubicBezTo>
                    <a:pt x="29210" y="487105"/>
                    <a:pt x="26670" y="627488"/>
                    <a:pt x="25400" y="772712"/>
                  </a:cubicBezTo>
                  <a:cubicBezTo>
                    <a:pt x="20320" y="927617"/>
                    <a:pt x="26670" y="4713115"/>
                    <a:pt x="29210" y="4868021"/>
                  </a:cubicBezTo>
                  <a:cubicBezTo>
                    <a:pt x="29210" y="5032608"/>
                    <a:pt x="29210" y="5202035"/>
                    <a:pt x="30480" y="5366622"/>
                  </a:cubicBezTo>
                  <a:cubicBezTo>
                    <a:pt x="30480" y="5487642"/>
                    <a:pt x="33020" y="5608662"/>
                    <a:pt x="33020" y="5729681"/>
                  </a:cubicBezTo>
                  <a:cubicBezTo>
                    <a:pt x="33020" y="5860383"/>
                    <a:pt x="33020" y="5991084"/>
                    <a:pt x="31750" y="6114965"/>
                  </a:cubicBezTo>
                  <a:cubicBezTo>
                    <a:pt x="31750" y="6118775"/>
                    <a:pt x="31750" y="6121315"/>
                    <a:pt x="31750" y="6125125"/>
                  </a:cubicBezTo>
                  <a:cubicBezTo>
                    <a:pt x="31750" y="6135285"/>
                    <a:pt x="35560" y="6139095"/>
                    <a:pt x="44450" y="6139095"/>
                  </a:cubicBezTo>
                  <a:cubicBezTo>
                    <a:pt x="72937" y="6139095"/>
                    <a:pt x="119392" y="6140365"/>
                    <a:pt x="162529" y="6140365"/>
                  </a:cubicBezTo>
                  <a:cubicBezTo>
                    <a:pt x="225576" y="6140365"/>
                    <a:pt x="291940" y="6137825"/>
                    <a:pt x="354986" y="6140365"/>
                  </a:cubicBezTo>
                  <a:cubicBezTo>
                    <a:pt x="457851" y="6144175"/>
                    <a:pt x="560716" y="6146715"/>
                    <a:pt x="663581" y="6145445"/>
                  </a:cubicBezTo>
                  <a:cubicBezTo>
                    <a:pt x="729946" y="6144175"/>
                    <a:pt x="792992" y="6146715"/>
                    <a:pt x="859357" y="6146715"/>
                  </a:cubicBezTo>
                  <a:cubicBezTo>
                    <a:pt x="955585" y="6146715"/>
                    <a:pt x="1051814" y="6145445"/>
                    <a:pt x="1148042" y="6146715"/>
                  </a:cubicBezTo>
                  <a:cubicBezTo>
                    <a:pt x="1290726" y="6147985"/>
                    <a:pt x="2856928" y="6137825"/>
                    <a:pt x="3002930" y="6140365"/>
                  </a:cubicBezTo>
                  <a:cubicBezTo>
                    <a:pt x="3065976" y="6141635"/>
                    <a:pt x="3129022" y="6142905"/>
                    <a:pt x="3188750" y="6142905"/>
                  </a:cubicBezTo>
                  <a:cubicBezTo>
                    <a:pt x="3298252" y="6145445"/>
                    <a:pt x="3404435" y="6141635"/>
                    <a:pt x="3513936" y="6145445"/>
                  </a:cubicBezTo>
                  <a:cubicBezTo>
                    <a:pt x="3603528" y="6147985"/>
                    <a:pt x="3693120" y="6147985"/>
                    <a:pt x="3782713" y="6150525"/>
                  </a:cubicBezTo>
                  <a:cubicBezTo>
                    <a:pt x="3915441" y="6154335"/>
                    <a:pt x="4048171" y="6156875"/>
                    <a:pt x="4180900" y="6158145"/>
                  </a:cubicBezTo>
                  <a:cubicBezTo>
                    <a:pt x="4230673" y="6158145"/>
                    <a:pt x="4252733" y="6156875"/>
                    <a:pt x="4273053" y="6156875"/>
                  </a:cubicBezTo>
                  <a:close/>
                </a:path>
              </a:pathLst>
            </a:custGeom>
            <a:solidFill>
              <a:srgbClr val="000000"/>
            </a:solidFill>
          </p:spPr>
        </p:sp>
      </p:grpSp>
      <p:sp>
        <p:nvSpPr>
          <p:cNvPr id="39" name="Text Box 38"/>
          <p:cNvSpPr txBox="1"/>
          <p:nvPr/>
        </p:nvSpPr>
        <p:spPr>
          <a:xfrm>
            <a:off x="9480550" y="6078855"/>
            <a:ext cx="7389495" cy="2122805"/>
          </a:xfrm>
          <a:prstGeom prst="rect">
            <a:avLst/>
          </a:prstGeom>
          <a:noFill/>
          <a:ln w="9525">
            <a:noFill/>
          </a:ln>
        </p:spPr>
        <p:txBody>
          <a:bodyPr wrap="square">
            <a:spAutoFit/>
          </a:bodyPr>
          <a:p>
            <a:pPr indent="0" algn="ctr">
              <a:lnSpc>
                <a:spcPct val="150000"/>
              </a:lnSpc>
            </a:pPr>
            <a:r>
              <a:rPr lang="en-US" sz="4400" b="1">
                <a:latin typeface="Arial" panose="020B0604020202020204" pitchFamily="34" charset="0"/>
                <a:cs typeface="Arial" panose="020B0604020202020204" pitchFamily="34" charset="0"/>
              </a:rPr>
              <a:t>4. Sổ tay ứng phó với các tình huống nguy hiểm</a:t>
            </a:r>
            <a:endParaRPr lang="en-US" sz="44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blinds(horizontal)">
                                      <p:cBhvr>
                                        <p:cTn id="15" dur="500"/>
                                        <p:tgtEl>
                                          <p:spTgt spid="10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blinds(horizontal)">
                                      <p:cBhvr>
                                        <p:cTn id="28" dur="500"/>
                                        <p:tgtEl>
                                          <p:spTgt spid="3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blinds(horizontal)">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linds(horizontal)">
                                      <p:cBhvr>
                                        <p:cTn id="36" dur="500"/>
                                        <p:tgtEl>
                                          <p:spTgt spid="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linds(horizontal)">
                                      <p:cBhvr>
                                        <p:cTn id="3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100" grpId="0"/>
      <p:bldP spid="23" grpId="0"/>
      <p:bldP spid="35"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BC9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472564" flipV="1">
            <a:off x="14724147" y="-1659885"/>
            <a:ext cx="4413406" cy="3006633"/>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154551" y="7894610"/>
            <a:ext cx="1759401" cy="198522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73640" flipH="1" flipV="1">
            <a:off x="-922655" y="983615"/>
            <a:ext cx="2505710" cy="182054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882852">
            <a:off x="1830676" y="1152753"/>
            <a:ext cx="1485766" cy="1435621"/>
          </a:xfrm>
          <a:prstGeom prst="rect">
            <a:avLst/>
          </a:prstGeom>
        </p:spPr>
      </p:pic>
      <p:sp>
        <p:nvSpPr>
          <p:cNvPr id="8" name="TextBox 8"/>
          <p:cNvSpPr txBox="1"/>
          <p:nvPr/>
        </p:nvSpPr>
        <p:spPr>
          <a:xfrm>
            <a:off x="3810000" y="1028700"/>
            <a:ext cx="11276965" cy="1107440"/>
          </a:xfrm>
          <a:prstGeom prst="rect">
            <a:avLst/>
          </a:prstGeom>
        </p:spPr>
        <p:txBody>
          <a:bodyPr wrap="square" lIns="0" tIns="0" rIns="0" bIns="0" rtlCol="0" anchor="t">
            <a:spAutoFit/>
          </a:bodyPr>
          <a:lstStyle/>
          <a:p>
            <a:pPr algn="ctr">
              <a:lnSpc>
                <a:spcPct val="150000"/>
              </a:lnSpc>
            </a:pPr>
            <a:r>
              <a:rPr lang="en-US" sz="4800" b="1">
                <a:latin typeface="Arial" panose="020B0604020202020204" pitchFamily="34" charset="0"/>
                <a:cs typeface="Arial" panose="020B0604020202020204" pitchFamily="34" charset="0"/>
                <a:sym typeface="+mn-ea"/>
              </a:rPr>
              <a:t>1. Nhận diện tình huống nguy hiểm.</a:t>
            </a:r>
            <a:endParaRPr lang="en-US" sz="4800" b="1">
              <a:latin typeface="Arial" panose="020B0604020202020204" pitchFamily="34" charset="0"/>
              <a:cs typeface="Arial" panose="020B0604020202020204" pitchFamily="34" charset="0"/>
              <a:sym typeface="+mn-ea"/>
            </a:endParaRPr>
          </a:p>
        </p:txBody>
      </p:sp>
      <p:sp>
        <p:nvSpPr>
          <p:cNvPr id="5" name="Text Box 4"/>
          <p:cNvSpPr txBox="1"/>
          <p:nvPr/>
        </p:nvSpPr>
        <p:spPr>
          <a:xfrm>
            <a:off x="6477000" y="2247900"/>
            <a:ext cx="9902825" cy="747776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Tình huống đó diễn ra khi nào? Ở đâu?</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Dấu hiệu nhận biết đó là tình huống nguy hiểm?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Tình huống đó diễn ra như thế nào?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Em hoặc nhân vật trong tình huống đó đã xử lí ra sao?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Cảm xúc của em hoặc nhân vật khi trải qua tình huống nguy hiểm đó? </a:t>
            </a:r>
            <a:endParaRPr lang="en-US" sz="4000" b="0">
              <a:latin typeface="Arial" panose="020B0604020202020204" pitchFamily="34" charset="0"/>
              <a:cs typeface="Arial" panose="020B0604020202020204" pitchFamily="34" charset="0"/>
            </a:endParaRPr>
          </a:p>
        </p:txBody>
      </p:sp>
      <p:pic>
        <p:nvPicPr>
          <p:cNvPr id="9" name="Picture 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8180000">
            <a:off x="708025" y="2749550"/>
            <a:ext cx="5187315" cy="5677535"/>
          </a:xfrm>
          <a:prstGeom prst="rect">
            <a:avLst/>
          </a:prstGeom>
        </p:spPr>
      </p:pic>
      <p:sp>
        <p:nvSpPr>
          <p:cNvPr id="10" name="Text Box 9"/>
          <p:cNvSpPr txBox="1"/>
          <p:nvPr/>
        </p:nvSpPr>
        <p:spPr>
          <a:xfrm>
            <a:off x="762000" y="5067617"/>
            <a:ext cx="5080000" cy="829945"/>
          </a:xfrm>
          <a:prstGeom prst="rect">
            <a:avLst/>
          </a:prstGeom>
          <a:noFill/>
          <a:ln w="9525">
            <a:noFill/>
          </a:ln>
        </p:spPr>
        <p:txBody>
          <a:bodyPr>
            <a:spAutoFit/>
          </a:bodyPr>
          <a:p>
            <a:pPr indent="0" algn="ctr"/>
            <a:r>
              <a:rPr lang="en-US" sz="4800" b="1">
                <a:latin typeface="Arial" panose="020B0604020202020204" pitchFamily="34" charset="0"/>
                <a:cs typeface="Arial" panose="020B0604020202020204" pitchFamily="34" charset="0"/>
              </a:rPr>
              <a:t>Chia sẻ cặp đôi</a:t>
            </a:r>
            <a:endParaRPr lang="en-US" sz="48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linds(horizont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linds(horizont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linds(horizont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blinds(horizontal)">
                                      <p:cBhvr>
                                        <p:cTn id="35" dur="500"/>
                                        <p:tgtEl>
                                          <p:spTgt spid="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blinds(horizontal)">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3182358" y="8344063"/>
            <a:ext cx="5068424" cy="34528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3447">
            <a:off x="402507" y="7644626"/>
            <a:ext cx="1435265" cy="214218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6742">
            <a:off x="16131250" y="4979057"/>
            <a:ext cx="1410825" cy="264323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47777" y="1104907"/>
            <a:ext cx="728523" cy="1312654"/>
          </a:xfrm>
          <a:prstGeom prst="rect">
            <a:avLst/>
          </a:prstGeom>
        </p:spPr>
      </p:pic>
      <p:sp>
        <p:nvSpPr>
          <p:cNvPr id="7" name="TextBox 7"/>
          <p:cNvSpPr txBox="1"/>
          <p:nvPr/>
        </p:nvSpPr>
        <p:spPr>
          <a:xfrm>
            <a:off x="4267127" y="1562303"/>
            <a:ext cx="10082676" cy="1246505"/>
          </a:xfrm>
          <a:prstGeom prst="rect">
            <a:avLst/>
          </a:prstGeom>
        </p:spPr>
        <p:txBody>
          <a:bodyPr lIns="0" tIns="0" rIns="0" bIns="0" rtlCol="0" anchor="t">
            <a:spAutoFit/>
          </a:bodyPr>
          <a:lstStyle/>
          <a:p>
            <a:pPr algn="ctr">
              <a:lnSpc>
                <a:spcPct val="150000"/>
              </a:lnSpc>
            </a:pPr>
            <a:r>
              <a:rPr lang="en-US" sz="5400" b="1">
                <a:solidFill>
                  <a:schemeClr val="accent2">
                    <a:lumMod val="75000"/>
                  </a:schemeClr>
                </a:solidFill>
                <a:latin typeface="Arial" panose="020B0604020202020204" pitchFamily="34" charset="0"/>
                <a:cs typeface="Arial" panose="020B0604020202020204" pitchFamily="34" charset="0"/>
              </a:rPr>
              <a:t>KẾT LUẬN</a:t>
            </a:r>
            <a:endParaRPr lang="en-US" sz="54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66267" r="53690"/>
          <a:stretch>
            <a:fillRect/>
          </a:stretch>
        </p:blipFill>
        <p:spPr>
          <a:xfrm>
            <a:off x="14173273" y="1333342"/>
            <a:ext cx="642940" cy="843828"/>
          </a:xfrm>
          <a:prstGeom prst="rect">
            <a:avLst/>
          </a:prstGeom>
        </p:spPr>
      </p:pic>
      <p:sp>
        <p:nvSpPr>
          <p:cNvPr id="319" name="Text Box 318"/>
          <p:cNvSpPr txBox="1"/>
          <p:nvPr/>
        </p:nvSpPr>
        <p:spPr>
          <a:xfrm>
            <a:off x="3352800" y="3314700"/>
            <a:ext cx="12323445" cy="5631180"/>
          </a:xfrm>
          <a:prstGeom prst="rect">
            <a:avLst/>
          </a:prstGeom>
          <a:noFill/>
          <a:ln w="9525">
            <a:noFill/>
          </a:ln>
        </p:spPr>
        <p:txBody>
          <a:bodyPr wrap="square">
            <a:spAutoFit/>
          </a:bodyPr>
          <a:p>
            <a:pPr indent="0" algn="just">
              <a:lnSpc>
                <a:spcPct val="150000"/>
              </a:lnSpc>
              <a:buFont typeface="Wingdings" panose="05000000000000000000" charset="0"/>
              <a:buNone/>
            </a:pPr>
            <a:r>
              <a:rPr lang="en-US" sz="4000" b="0">
                <a:latin typeface="Arial" panose="020B0604020202020204" pitchFamily="34" charset="0"/>
                <a:cs typeface="Arial" panose="020B0604020202020204" pitchFamily="34" charset="0"/>
              </a:rPr>
              <a:t>Những tình huống nguy hiểm có thể dẫn tới những hậu quả đáng tiếc đối với người như: tổn hại về súc khoẻ và tinh thần, bị thương hoặc thậm chí nguy hiểm đến tính mạng, gây chết người,… Vì vậy chúng ta cần nhận biết được các mối nguy hiểm có thể xảy ra để biết cách ứng phó hiệu quả.</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9">
                                            <p:txEl>
                                              <p:pRg st="0" end="0"/>
                                            </p:txEl>
                                          </p:spTgt>
                                        </p:tgtEl>
                                        <p:attrNameLst>
                                          <p:attrName>style.visibility</p:attrName>
                                        </p:attrNameLst>
                                      </p:cBhvr>
                                      <p:to>
                                        <p:strVal val="visible"/>
                                      </p:to>
                                    </p:set>
                                    <p:animEffect transition="in" filter="barn(inVertical)">
                                      <p:cBhvr>
                                        <p:cTn id="12" dur="500"/>
                                        <p:tgtEl>
                                          <p:spTgt spid="3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D8C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8300000">
            <a:off x="10953750" y="-953135"/>
            <a:ext cx="5539740" cy="6000115"/>
          </a:xfrm>
          <a:prstGeom prst="rect">
            <a:avLst/>
          </a:prstGeom>
        </p:spPr>
      </p:pic>
      <p:sp>
        <p:nvSpPr>
          <p:cNvPr id="8" name="TextBox 8"/>
          <p:cNvSpPr txBox="1"/>
          <p:nvPr/>
        </p:nvSpPr>
        <p:spPr>
          <a:xfrm>
            <a:off x="1295400" y="1409700"/>
            <a:ext cx="9199880" cy="2215515"/>
          </a:xfrm>
          <a:prstGeom prst="rect">
            <a:avLst/>
          </a:prstGeom>
        </p:spPr>
        <p:txBody>
          <a:bodyPr wrap="square" lIns="0" tIns="0" rIns="0" bIns="0" rtlCol="0" anchor="t">
            <a:spAutoFit/>
          </a:bodyPr>
          <a:lstStyle/>
          <a:p>
            <a:pPr algn="ctr">
              <a:lnSpc>
                <a:spcPct val="150000"/>
              </a:lnSpc>
            </a:pPr>
            <a:r>
              <a:rPr lang="en-US" sz="4800" b="1">
                <a:latin typeface="Arial" panose="020B0604020202020204" pitchFamily="34" charset="0"/>
                <a:cs typeface="Arial" panose="020B0604020202020204" pitchFamily="34" charset="0"/>
                <a:sym typeface="+mn-ea"/>
              </a:rPr>
              <a:t>2. Cách tự bảo vệ bản thân khi gặp nguy hiểm</a:t>
            </a:r>
            <a:endParaRPr lang="en-US" sz="4800" b="1">
              <a:latin typeface="Arial" panose="020B0604020202020204" pitchFamily="34" charset="0"/>
              <a:cs typeface="Arial" panose="020B0604020202020204" pitchFamily="34" charset="0"/>
              <a:sym typeface="+mn-ea"/>
            </a:endParaRPr>
          </a:p>
        </p:txBody>
      </p:sp>
      <p:sp>
        <p:nvSpPr>
          <p:cNvPr id="100" name="Text Box 99"/>
          <p:cNvSpPr txBox="1"/>
          <p:nvPr/>
        </p:nvSpPr>
        <p:spPr>
          <a:xfrm>
            <a:off x="10972800" y="1104900"/>
            <a:ext cx="5236210" cy="193802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Thảo luận nhóm về tình huống sau:</a:t>
            </a:r>
            <a:endParaRPr lang="en-US" sz="4000" b="0">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52130" y="190526"/>
            <a:ext cx="820851" cy="1479010"/>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66267" r="53690"/>
          <a:stretch>
            <a:fillRect/>
          </a:stretch>
        </p:blipFill>
        <p:spPr>
          <a:xfrm>
            <a:off x="17297473" y="571342"/>
            <a:ext cx="642940" cy="843828"/>
          </a:xfrm>
          <a:prstGeom prst="rect">
            <a:avLst/>
          </a:prstGeom>
        </p:spPr>
      </p:pic>
      <p:sp>
        <p:nvSpPr>
          <p:cNvPr id="3" name="Text Box 2"/>
          <p:cNvSpPr txBox="1"/>
          <p:nvPr/>
        </p:nvSpPr>
        <p:spPr>
          <a:xfrm>
            <a:off x="1143000" y="4076700"/>
            <a:ext cx="15614015" cy="5077460"/>
          </a:xfrm>
          <a:prstGeom prst="rect">
            <a:avLst/>
          </a:prstGeom>
          <a:noFill/>
          <a:ln w="9525">
            <a:noFill/>
          </a:ln>
        </p:spPr>
        <p:txBody>
          <a:bodyPr wrap="square">
            <a:spAutoFit/>
          </a:bodyPr>
          <a:p>
            <a:pPr indent="0" algn="just">
              <a:lnSpc>
                <a:spcPct val="150000"/>
              </a:lnSpc>
            </a:pPr>
            <a:r>
              <a:rPr lang="en-US" sz="3600" b="0">
                <a:latin typeface="Arial" panose="020B0604020202020204" pitchFamily="34" charset="0"/>
                <a:cs typeface="Arial" panose="020B0604020202020204" pitchFamily="34" charset="0"/>
              </a:rPr>
              <a:t>Gặp bài tập khó, Hà mang sách vở sang nhà anh T hàng xóm để hỏi bài. Trong lúc giảng bài, anh T cứ ngồi sát lại gần và đôi khi đụng chạm vào người Hà. Thấy anh T có hành động như vậy, Hà đã ngồi xa ra nhưng anh T tiếp tục ngồi sát vào Hà và lặp lại hành động đó. Thấy vậy, Hà đứng dậy, cảm ơn anh T đã hướng dẫn và xin phép ra về. Về nhà, Hà kể lại cho mẹ nghe, mẹ khen Hà đã hành động đúng và dặn dò một số điều.</a:t>
            </a:r>
            <a:endParaRPr lang="en-US" sz="3600" b="0">
              <a:latin typeface="Arial" panose="020B0604020202020204" pitchFamily="34" charset="0"/>
              <a:cs typeface="Arial" panose="020B0604020202020204" pitchFamily="34" charset="0"/>
            </a:endParaRPr>
          </a:p>
        </p:txBody>
      </p:sp>
      <p:pic>
        <p:nvPicPr>
          <p:cNvPr id="6"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a:off x="16948515" y="8496326"/>
            <a:ext cx="820851" cy="1479010"/>
          </a:xfrm>
          <a:prstGeom prst="rect">
            <a:avLst/>
          </a:prstGeom>
        </p:spPr>
      </p:pic>
      <p:pic>
        <p:nvPicPr>
          <p:cNvPr id="7"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8300000">
            <a:off x="10953750" y="-952500"/>
            <a:ext cx="5539740" cy="6000115"/>
          </a:xfrm>
          <a:prstGeom prst="rect">
            <a:avLst/>
          </a:prstGeom>
        </p:spPr>
      </p:pic>
      <p:sp>
        <p:nvSpPr>
          <p:cNvPr id="9" name="Text Box 8"/>
          <p:cNvSpPr txBox="1"/>
          <p:nvPr/>
        </p:nvSpPr>
        <p:spPr>
          <a:xfrm>
            <a:off x="10972800" y="1105535"/>
            <a:ext cx="5236210" cy="193802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Thảo luận nhóm về tình huống sau:</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0" grpId="0"/>
      <p:bldP spid="9"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grpSp>
        <p:nvGrpSpPr>
          <p:cNvPr id="20" name="Group 3"/>
          <p:cNvGrpSpPr/>
          <p:nvPr/>
        </p:nvGrpSpPr>
        <p:grpSpPr>
          <a:xfrm rot="0">
            <a:off x="2278380" y="3409315"/>
            <a:ext cx="13830300" cy="1692910"/>
            <a:chOff x="0" y="0"/>
            <a:chExt cx="5078243" cy="1884184"/>
          </a:xfrm>
        </p:grpSpPr>
        <p:sp>
          <p:nvSpPr>
            <p:cNvPr id="21" name="Freeform 4"/>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9AC6AF"/>
            </a:solidFill>
          </p:spPr>
        </p:sp>
      </p:grpSp>
      <p:grpSp>
        <p:nvGrpSpPr>
          <p:cNvPr id="24" name="Group 11"/>
          <p:cNvGrpSpPr/>
          <p:nvPr/>
        </p:nvGrpSpPr>
        <p:grpSpPr>
          <a:xfrm rot="0">
            <a:off x="2218055" y="5847715"/>
            <a:ext cx="13820775" cy="1524000"/>
            <a:chOff x="0" y="0"/>
            <a:chExt cx="5078243" cy="1884184"/>
          </a:xfrm>
        </p:grpSpPr>
        <p:sp>
          <p:nvSpPr>
            <p:cNvPr id="3"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solidFill>
              <a:srgbClr val="F9DB5F"/>
            </a:solidFill>
          </p:spPr>
        </p:sp>
      </p:grpSp>
      <p:grpSp>
        <p:nvGrpSpPr>
          <p:cNvPr id="4" name="Group 11"/>
          <p:cNvGrpSpPr/>
          <p:nvPr/>
        </p:nvGrpSpPr>
        <p:grpSpPr>
          <a:xfrm rot="0">
            <a:off x="2129155" y="7914640"/>
            <a:ext cx="13903960" cy="1553210"/>
            <a:chOff x="0" y="0"/>
            <a:chExt cx="5078243" cy="1884184"/>
          </a:xfrm>
          <a:solidFill>
            <a:srgbClr val="F7C8AB"/>
          </a:solidFill>
        </p:grpSpPr>
        <p:sp>
          <p:nvSpPr>
            <p:cNvPr id="5" name="Freeform 12"/>
            <p:cNvSpPr/>
            <p:nvPr/>
          </p:nvSpPr>
          <p:spPr>
            <a:xfrm>
              <a:off x="-4213" y="0"/>
              <a:ext cx="5082455" cy="1884183"/>
            </a:xfrm>
            <a:custGeom>
              <a:avLst/>
              <a:gdLst/>
              <a:ahLst/>
              <a:cxnLst/>
              <a:rect l="l" t="t" r="r" b="b"/>
              <a:pathLst>
                <a:path w="5082455" h="1884183">
                  <a:moveTo>
                    <a:pt x="278431" y="16918"/>
                  </a:moveTo>
                  <a:cubicBezTo>
                    <a:pt x="278431" y="16918"/>
                    <a:pt x="604014" y="12258"/>
                    <a:pt x="960586" y="12454"/>
                  </a:cubicBezTo>
                  <a:cubicBezTo>
                    <a:pt x="3801218" y="12671"/>
                    <a:pt x="4808387" y="0"/>
                    <a:pt x="4808387" y="0"/>
                  </a:cubicBezTo>
                  <a:cubicBezTo>
                    <a:pt x="4875851" y="0"/>
                    <a:pt x="4951788" y="0"/>
                    <a:pt x="5030561" y="85073"/>
                  </a:cubicBezTo>
                  <a:cubicBezTo>
                    <a:pt x="5073539" y="131488"/>
                    <a:pt x="5074607" y="240224"/>
                    <a:pt x="5075012" y="320281"/>
                  </a:cubicBezTo>
                  <a:cubicBezTo>
                    <a:pt x="5075012" y="320281"/>
                    <a:pt x="5073308" y="936483"/>
                    <a:pt x="5073308" y="1121599"/>
                  </a:cubicBezTo>
                  <a:cubicBezTo>
                    <a:pt x="5073308" y="1335758"/>
                    <a:pt x="5082456" y="1634937"/>
                    <a:pt x="5082456" y="1634937"/>
                  </a:cubicBezTo>
                  <a:cubicBezTo>
                    <a:pt x="5082456" y="1763606"/>
                    <a:pt x="5078286" y="1884183"/>
                    <a:pt x="4825448" y="1876049"/>
                  </a:cubicBezTo>
                  <a:cubicBezTo>
                    <a:pt x="4825448" y="1876049"/>
                    <a:pt x="4448976" y="1855751"/>
                    <a:pt x="3902950" y="1863349"/>
                  </a:cubicBezTo>
                  <a:cubicBezTo>
                    <a:pt x="1504539" y="1871483"/>
                    <a:pt x="304023" y="1884183"/>
                    <a:pt x="304023" y="1884183"/>
                  </a:cubicBezTo>
                  <a:cubicBezTo>
                    <a:pt x="132548" y="1884183"/>
                    <a:pt x="4213" y="1783114"/>
                    <a:pt x="8532" y="1580567"/>
                  </a:cubicBezTo>
                  <a:cubicBezTo>
                    <a:pt x="8532" y="1580567"/>
                    <a:pt x="9630" y="1082026"/>
                    <a:pt x="4815" y="933265"/>
                  </a:cubicBezTo>
                  <a:cubicBezTo>
                    <a:pt x="0" y="663668"/>
                    <a:pt x="25592" y="330596"/>
                    <a:pt x="25592" y="330596"/>
                  </a:cubicBezTo>
                  <a:cubicBezTo>
                    <a:pt x="27224" y="150571"/>
                    <a:pt x="143504" y="16918"/>
                    <a:pt x="278431" y="16918"/>
                  </a:cubicBezTo>
                  <a:close/>
                </a:path>
              </a:pathLst>
            </a:custGeom>
            <a:grpFill/>
          </p:spPr>
        </p:sp>
      </p:grpSp>
      <p:sp>
        <p:nvSpPr>
          <p:cNvPr id="15" name="Text Box 14"/>
          <p:cNvSpPr txBox="1"/>
          <p:nvPr/>
        </p:nvSpPr>
        <p:spPr>
          <a:xfrm>
            <a:off x="2438400" y="3771900"/>
            <a:ext cx="13267690" cy="101473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Phân tích tình huống bạn Hà gặp phải</a:t>
            </a:r>
            <a:endParaRPr lang="en-US" sz="4000" b="0">
              <a:latin typeface="Arial" panose="020B0604020202020204" pitchFamily="34" charset="0"/>
              <a:cs typeface="Arial" panose="020B0604020202020204" pitchFamily="34" charset="0"/>
            </a:endParaRPr>
          </a:p>
        </p:txBody>
      </p:sp>
      <p:sp>
        <p:nvSpPr>
          <p:cNvPr id="16" name="Text Box 15"/>
          <p:cNvSpPr txBox="1"/>
          <p:nvPr/>
        </p:nvSpPr>
        <p:spPr>
          <a:xfrm>
            <a:off x="2656840" y="6029960"/>
            <a:ext cx="13061950" cy="1014730"/>
          </a:xfrm>
          <a:prstGeom prst="rect">
            <a:avLst/>
          </a:prstGeom>
          <a:noFill/>
          <a:ln w="9525">
            <a:noFill/>
          </a:ln>
        </p:spPr>
        <p:txBody>
          <a:bodyPr wrap="square">
            <a:spAutoFit/>
          </a:bodyPr>
          <a:p>
            <a:pPr indent="0" algn="ctr">
              <a:lnSpc>
                <a:spcPct val="150000"/>
              </a:lnSpc>
            </a:pPr>
            <a:r>
              <a:rPr lang="en-US" sz="4000">
                <a:latin typeface="Arial" panose="020B0604020202020204" pitchFamily="34" charset="0"/>
                <a:cs typeface="Arial" panose="020B0604020202020204" pitchFamily="34" charset="0"/>
              </a:rPr>
              <a:t>Giải thích tại sao đó là tình huống nguy hiểm</a:t>
            </a:r>
            <a:endParaRPr lang="en-US" sz="4000">
              <a:latin typeface="Arial" panose="020B0604020202020204" pitchFamily="34" charset="0"/>
              <a:cs typeface="Arial" panose="020B0604020202020204" pitchFamily="34" charset="0"/>
            </a:endParaRPr>
          </a:p>
        </p:txBody>
      </p:sp>
      <p:sp>
        <p:nvSpPr>
          <p:cNvPr id="17" name="Text Box 16"/>
          <p:cNvSpPr txBox="1"/>
          <p:nvPr/>
        </p:nvSpPr>
        <p:spPr>
          <a:xfrm>
            <a:off x="2507615" y="8100695"/>
            <a:ext cx="13241020" cy="101473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Cách bạn Hà đã xử lí tình huống</a:t>
            </a:r>
            <a:endParaRPr lang="en-US" sz="4000" b="0">
              <a:latin typeface="Arial" panose="020B0604020202020204" pitchFamily="34" charset="0"/>
              <a:cs typeface="Arial" panose="020B0604020202020204" pitchFamily="34" charset="0"/>
            </a:endParaRPr>
          </a:p>
        </p:txBody>
      </p:sp>
      <p:pic>
        <p:nvPicPr>
          <p:cNvPr id="7"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16980000">
            <a:off x="7289800" y="-1981835"/>
            <a:ext cx="3237865" cy="7560945"/>
          </a:xfrm>
          <a:prstGeom prst="rect">
            <a:avLst/>
          </a:prstGeom>
        </p:spPr>
      </p:pic>
      <p:sp>
        <p:nvSpPr>
          <p:cNvPr id="9" name="Text Box 8"/>
          <p:cNvSpPr txBox="1"/>
          <p:nvPr/>
        </p:nvSpPr>
        <p:spPr>
          <a:xfrm>
            <a:off x="6003925" y="742315"/>
            <a:ext cx="5236210" cy="1938020"/>
          </a:xfrm>
          <a:prstGeom prst="rect">
            <a:avLst/>
          </a:prstGeom>
          <a:noFill/>
          <a:ln w="9525">
            <a:noFill/>
          </a:ln>
        </p:spPr>
        <p:txBody>
          <a:bodyPr wrap="square">
            <a:spAutoFit/>
          </a:bodyPr>
          <a:p>
            <a:pPr indent="0" algn="ctr">
              <a:lnSpc>
                <a:spcPct val="150000"/>
              </a:lnSpc>
            </a:pPr>
            <a:r>
              <a:rPr lang="en-US" sz="4000" b="0">
                <a:latin typeface="Arial" panose="020B0604020202020204" pitchFamily="34" charset="0"/>
                <a:cs typeface="Arial" panose="020B0604020202020204" pitchFamily="34" charset="0"/>
              </a:rPr>
              <a:t>Thảo luận nhóm theo các gợi ý sau:</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par>
                                <p:cTn id="16" presetID="3" presetClass="entr" presetSubtype="1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inVertical)">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par>
                                <p:cTn id="32" presetID="16" presetClass="entr" presetSubtype="21"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barn(inVertical)">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C2C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34707" y="-1700164"/>
            <a:ext cx="4041996" cy="3400329"/>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020558" y="9029863"/>
            <a:ext cx="5068424" cy="345286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3447">
            <a:off x="402507" y="7644626"/>
            <a:ext cx="1435265" cy="214218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6742">
            <a:off x="16817050" y="254657"/>
            <a:ext cx="1410825" cy="264323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047777" y="1104907"/>
            <a:ext cx="728523" cy="1312654"/>
          </a:xfrm>
          <a:prstGeom prst="rect">
            <a:avLst/>
          </a:prstGeom>
        </p:spPr>
      </p:pic>
      <p:sp>
        <p:nvSpPr>
          <p:cNvPr id="7" name="TextBox 7"/>
          <p:cNvSpPr txBox="1"/>
          <p:nvPr/>
        </p:nvSpPr>
        <p:spPr>
          <a:xfrm>
            <a:off x="4267127" y="1562303"/>
            <a:ext cx="10082676" cy="1246505"/>
          </a:xfrm>
          <a:prstGeom prst="rect">
            <a:avLst/>
          </a:prstGeom>
        </p:spPr>
        <p:txBody>
          <a:bodyPr lIns="0" tIns="0" rIns="0" bIns="0" rtlCol="0" anchor="t">
            <a:spAutoFit/>
          </a:bodyPr>
          <a:lstStyle/>
          <a:p>
            <a:pPr algn="ctr">
              <a:lnSpc>
                <a:spcPct val="150000"/>
              </a:lnSpc>
            </a:pPr>
            <a:r>
              <a:rPr lang="en-US" sz="5400" b="1">
                <a:solidFill>
                  <a:schemeClr val="accent2">
                    <a:lumMod val="75000"/>
                  </a:schemeClr>
                </a:solidFill>
                <a:latin typeface="Arial" panose="020B0604020202020204" pitchFamily="34" charset="0"/>
                <a:cs typeface="Arial" panose="020B0604020202020204" pitchFamily="34" charset="0"/>
              </a:rPr>
              <a:t>Đáp án</a:t>
            </a:r>
            <a:endParaRPr lang="en-US" sz="5400" b="1">
              <a:solidFill>
                <a:schemeClr val="accent2">
                  <a:lumMod val="75000"/>
                </a:schemeClr>
              </a:solidFill>
              <a:latin typeface="Arial" panose="020B0604020202020204" pitchFamily="34" charset="0"/>
              <a:cs typeface="Arial" panose="020B0604020202020204" pitchFamily="34" charset="0"/>
            </a:endParaRP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66267" r="53690"/>
          <a:stretch>
            <a:fillRect/>
          </a:stretch>
        </p:blipFill>
        <p:spPr>
          <a:xfrm>
            <a:off x="14173273" y="1333342"/>
            <a:ext cx="642940" cy="843828"/>
          </a:xfrm>
          <a:prstGeom prst="rect">
            <a:avLst/>
          </a:prstGeom>
        </p:spPr>
      </p:pic>
      <p:sp>
        <p:nvSpPr>
          <p:cNvPr id="319" name="Text Box 318"/>
          <p:cNvSpPr txBox="1"/>
          <p:nvPr/>
        </p:nvSpPr>
        <p:spPr>
          <a:xfrm>
            <a:off x="1905000" y="2962275"/>
            <a:ext cx="15381605" cy="655447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Tình huống bạn Hà gặp phải: Khi đang hỏi bài anh T thì anh T đụng chạm vào người Hà nhiều lần.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Đó là tình huông nguy hiểm vì Hà có nguy cơ bị xâm hại tình duc, đặc biệt là khi chỉ có Hà ngổi với anh T mà không có người khác. </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Cách ban Hà xử lí tình huống: Hà đứng dậy cảm ơn anh T đã hướng dẫn bài và ra về. Khi về, Hà đã kể lại với mẹ để chia sẻ và xin lời khuyên. </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50">
        <p:random/>
      </p:transition>
    </mc:Choice>
    <mc:Fallback>
      <p:transition spd="med">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19">
                                            <p:txEl>
                                              <p:pRg st="0" end="0"/>
                                            </p:txEl>
                                          </p:spTgt>
                                        </p:tgtEl>
                                        <p:attrNameLst>
                                          <p:attrName>style.visibility</p:attrName>
                                        </p:attrNameLst>
                                      </p:cBhvr>
                                      <p:to>
                                        <p:strVal val="visible"/>
                                      </p:to>
                                    </p:set>
                                    <p:animEffect transition="in" filter="barn(inVertical)">
                                      <p:cBhvr>
                                        <p:cTn id="12" dur="500"/>
                                        <p:tgtEl>
                                          <p:spTgt spid="3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19">
                                            <p:txEl>
                                              <p:pRg st="1" end="1"/>
                                            </p:txEl>
                                          </p:spTgt>
                                        </p:tgtEl>
                                        <p:attrNameLst>
                                          <p:attrName>style.visibility</p:attrName>
                                        </p:attrNameLst>
                                      </p:cBhvr>
                                      <p:to>
                                        <p:strVal val="visible"/>
                                      </p:to>
                                    </p:set>
                                    <p:animEffect transition="in" filter="barn(inVertical)">
                                      <p:cBhvr>
                                        <p:cTn id="17" dur="500"/>
                                        <p:tgtEl>
                                          <p:spTgt spid="3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19">
                                            <p:txEl>
                                              <p:pRg st="2" end="2"/>
                                            </p:txEl>
                                          </p:spTgt>
                                        </p:tgtEl>
                                        <p:attrNameLst>
                                          <p:attrName>style.visibility</p:attrName>
                                        </p:attrNameLst>
                                      </p:cBhvr>
                                      <p:to>
                                        <p:strVal val="visible"/>
                                      </p:to>
                                    </p:set>
                                    <p:animEffect transition="in" filter="barn(inVertical)">
                                      <p:cBhvr>
                                        <p:cTn id="22" dur="500"/>
                                        <p:tgtEl>
                                          <p:spTgt spid="3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4197</Words>
  <Application>WPS Presentation</Application>
  <PresentationFormat>On-screen Show (4:3)</PresentationFormat>
  <Paragraphs>115</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SimSun</vt:lpstr>
      <vt:lpstr>Wingdings</vt:lpstr>
      <vt:lpstr>Londrina Solid</vt:lpstr>
      <vt:lpstr>Wingdings</vt:lpstr>
      <vt:lpstr>Microsoft YaHei</vt:lpstr>
      <vt:lpstr>Arial Unicode MS</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Playful Group Project Education Presentation</dc:title>
  <dc:creator/>
  <cp:lastModifiedBy>Thu Uyên Nguyễn</cp:lastModifiedBy>
  <cp:revision>15</cp:revision>
  <dcterms:created xsi:type="dcterms:W3CDTF">2006-08-16T00:00:00Z</dcterms:created>
  <dcterms:modified xsi:type="dcterms:W3CDTF">2022-11-15T02:11:59Z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3A132D0EA9C24B6D93F8CA2761E23A2B</vt:lpwstr>
  </property>
  <property fmtid="{D5CDD505-2E9C-101B-9397-08002B2CF9AE}" pid="3" name="KSOProductBuildVer">
    <vt:lpwstr>1033-11.2.0.11380</vt:lpwstr>
  </property>
</Properties>
</file>