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58" r:id="rId4"/>
    <p:sldId id="257" r:id="rId6"/>
    <p:sldId id="260" r:id="rId7"/>
    <p:sldId id="267" r:id="rId8"/>
    <p:sldId id="278" r:id="rId9"/>
    <p:sldId id="271" r:id="rId10"/>
    <p:sldId id="279" r:id="rId11"/>
    <p:sldId id="280" r:id="rId12"/>
    <p:sldId id="268" r:id="rId13"/>
    <p:sldId id="270" r:id="rId14"/>
    <p:sldId id="272" r:id="rId15"/>
    <p:sldId id="273" r:id="rId16"/>
    <p:sldId id="281" r:id="rId17"/>
    <p:sldId id="282" r:id="rId18"/>
    <p:sldId id="283" r:id="rId19"/>
    <p:sldId id="284" r:id="rId20"/>
    <p:sldId id="266" r:id="rId21"/>
    <p:sldId id="285" r:id="rId22"/>
    <p:sldId id="286" r:id="rId23"/>
    <p:sldId id="287" r:id="rId24"/>
    <p:sldId id="288" r:id="rId25"/>
    <p:sldId id="289" r:id="rId26"/>
    <p:sldId id="262" r:id="rId27"/>
    <p:sldId id="290" r:id="rId28"/>
    <p:sldId id="274" r:id="rId29"/>
    <p:sldId id="265" r:id="rId30"/>
  </p:sldIdLst>
  <p:sldSz cx="18288000" cy="10287000"/>
  <p:notesSz cx="6858000" cy="9144000"/>
  <p:embeddedFontLst>
    <p:embeddedFont>
      <p:font typeface="Londrina Solid" panose="020B0704020202020204"/>
      <p:bold r:id="rId34"/>
      <p:boldItalic r:id="rId35"/>
    </p:embeddedFont>
    <p:embeddedFont>
      <p:font typeface="Calibri" panose="020F050202020403020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FFF5F7"/>
    <a:srgbClr val="FE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84"/>
        <p:guide pos="286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Thứ tự trình bày ý kiến trong buổi đối thoại lần lượt như sau: Đại diện người dân → Đại diện các doanh nghiệp, cơ sở sản xuất → Đại diện các nhà hoạt động môi trường → Đại diện chính quyền.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Các nhóm thể hiện kết quả thảo luận trên giấy A0.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8.svg"/><Relationship Id="rId15" Type="http://schemas.openxmlformats.org/officeDocument/2006/relationships/image" Target="../media/image8.png"/><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24.svg"/><Relationship Id="rId7" Type="http://schemas.openxmlformats.org/officeDocument/2006/relationships/image" Target="../media/image24.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8.svg"/><Relationship Id="rId15" Type="http://schemas.openxmlformats.org/officeDocument/2006/relationships/slideLayout" Target="../slideLayouts/slideLayout7.xml"/><Relationship Id="rId14" Type="http://schemas.openxmlformats.org/officeDocument/2006/relationships/image" Target="../media/image29.svg"/><Relationship Id="rId13" Type="http://schemas.openxmlformats.org/officeDocument/2006/relationships/image" Target="../media/image30.png"/><Relationship Id="rId12" Type="http://schemas.openxmlformats.org/officeDocument/2006/relationships/image" Target="../media/image7.svg"/><Relationship Id="rId11" Type="http://schemas.openxmlformats.org/officeDocument/2006/relationships/image" Target="../media/image7.png"/><Relationship Id="rId10" Type="http://schemas.openxmlformats.org/officeDocument/2006/relationships/image" Target="../media/image8.sv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7.svg"/><Relationship Id="rId7" Type="http://schemas.openxmlformats.org/officeDocument/2006/relationships/image" Target="../media/image7.png"/><Relationship Id="rId6" Type="http://schemas.openxmlformats.org/officeDocument/2006/relationships/image" Target="../media/image23.svg"/><Relationship Id="rId5" Type="http://schemas.openxmlformats.org/officeDocument/2006/relationships/image" Target="../media/image2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6" Type="http://schemas.openxmlformats.org/officeDocument/2006/relationships/slideLayout" Target="../slideLayouts/slideLayout7.xml"/><Relationship Id="rId15" Type="http://schemas.openxmlformats.org/officeDocument/2006/relationships/image" Target="../media/image31.jpeg"/><Relationship Id="rId14" Type="http://schemas.openxmlformats.org/officeDocument/2006/relationships/image" Target="../media/image8.svg"/><Relationship Id="rId13" Type="http://schemas.openxmlformats.org/officeDocument/2006/relationships/image" Target="../media/image8.png"/><Relationship Id="rId12" Type="http://schemas.openxmlformats.org/officeDocument/2006/relationships/image" Target="../media/image17.svg"/><Relationship Id="rId11" Type="http://schemas.openxmlformats.org/officeDocument/2006/relationships/image" Target="../media/image16.png"/><Relationship Id="rId10" Type="http://schemas.openxmlformats.org/officeDocument/2006/relationships/image" Target="../media/image21.sv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4" Type="http://schemas.openxmlformats.org/officeDocument/2006/relationships/slideLayout" Target="../slideLayouts/slideLayout7.xml"/><Relationship Id="rId13" Type="http://schemas.openxmlformats.org/officeDocument/2006/relationships/image" Target="../media/image32.jpeg"/><Relationship Id="rId12" Type="http://schemas.openxmlformats.org/officeDocument/2006/relationships/image" Target="../media/image17.svg"/><Relationship Id="rId11" Type="http://schemas.openxmlformats.org/officeDocument/2006/relationships/image" Target="../media/image16.png"/><Relationship Id="rId10" Type="http://schemas.openxmlformats.org/officeDocument/2006/relationships/image" Target="../media/image20.sv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2"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17.sv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4" Type="http://schemas.openxmlformats.org/officeDocument/2006/relationships/slideLayout" Target="../slideLayouts/slideLayout7.xml"/><Relationship Id="rId13" Type="http://schemas.openxmlformats.org/officeDocument/2006/relationships/image" Target="../media/image34.jpeg"/><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17.sv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20.svg"/><Relationship Id="rId7" Type="http://schemas.openxmlformats.org/officeDocument/2006/relationships/image" Target="../media/image19.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4" Type="http://schemas.openxmlformats.org/officeDocument/2006/relationships/slideLayout" Target="../slideLayouts/slideLayout7.xml"/><Relationship Id="rId13" Type="http://schemas.openxmlformats.org/officeDocument/2006/relationships/image" Target="../media/image35.jpeg"/><Relationship Id="rId12" Type="http://schemas.openxmlformats.org/officeDocument/2006/relationships/image" Target="../media/image7.svg"/><Relationship Id="rId11" Type="http://schemas.openxmlformats.org/officeDocument/2006/relationships/image" Target="../media/image7.png"/><Relationship Id="rId10" Type="http://schemas.openxmlformats.org/officeDocument/2006/relationships/image" Target="../media/image17.sv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7.svg"/><Relationship Id="rId7" Type="http://schemas.openxmlformats.org/officeDocument/2006/relationships/image" Target="../media/image7.png"/><Relationship Id="rId6" Type="http://schemas.openxmlformats.org/officeDocument/2006/relationships/image" Target="../media/image23.svg"/><Relationship Id="rId5" Type="http://schemas.openxmlformats.org/officeDocument/2006/relationships/image" Target="../media/image2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6" Type="http://schemas.openxmlformats.org/officeDocument/2006/relationships/slideLayout" Target="../slideLayouts/slideLayout7.xml"/><Relationship Id="rId15" Type="http://schemas.openxmlformats.org/officeDocument/2006/relationships/image" Target="../media/image36.jpeg"/><Relationship Id="rId14" Type="http://schemas.openxmlformats.org/officeDocument/2006/relationships/image" Target="../media/image8.svg"/><Relationship Id="rId13" Type="http://schemas.openxmlformats.org/officeDocument/2006/relationships/image" Target="../media/image8.png"/><Relationship Id="rId12" Type="http://schemas.openxmlformats.org/officeDocument/2006/relationships/image" Target="../media/image17.svg"/><Relationship Id="rId11" Type="http://schemas.openxmlformats.org/officeDocument/2006/relationships/image" Target="../media/image16.png"/><Relationship Id="rId10" Type="http://schemas.openxmlformats.org/officeDocument/2006/relationships/image" Target="../media/image21.sv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5.svg"/><Relationship Id="rId13" Type="http://schemas.openxmlformats.org/officeDocument/2006/relationships/slideLayout" Target="../slideLayouts/slideLayout7.xml"/><Relationship Id="rId12" Type="http://schemas.openxmlformats.org/officeDocument/2006/relationships/image" Target="../media/image27.svg"/><Relationship Id="rId11" Type="http://schemas.openxmlformats.org/officeDocument/2006/relationships/image" Target="../media/image27.png"/><Relationship Id="rId10" Type="http://schemas.openxmlformats.org/officeDocument/2006/relationships/image" Target="../media/image26.sv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7.svg"/><Relationship Id="rId7" Type="http://schemas.openxmlformats.org/officeDocument/2006/relationships/image" Target="../media/image7.png"/><Relationship Id="rId6" Type="http://schemas.openxmlformats.org/officeDocument/2006/relationships/image" Target="../media/image27.svg"/><Relationship Id="rId5" Type="http://schemas.openxmlformats.org/officeDocument/2006/relationships/image" Target="../media/image27.png"/><Relationship Id="rId4" Type="http://schemas.openxmlformats.org/officeDocument/2006/relationships/image" Target="../media/image10.svg"/><Relationship Id="rId3" Type="http://schemas.openxmlformats.org/officeDocument/2006/relationships/image" Target="../media/image10.png"/><Relationship Id="rId2" Type="http://schemas.openxmlformats.org/officeDocument/2006/relationships/image" Target="../media/image26.svg"/><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image" Target="../media/image18.svg"/><Relationship Id="rId14" Type="http://schemas.openxmlformats.org/officeDocument/2006/relationships/image" Target="../media/image17.png"/><Relationship Id="rId13" Type="http://schemas.openxmlformats.org/officeDocument/2006/relationships/image" Target="../media/image37.png"/><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11.sv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5.svg"/><Relationship Id="rId13" Type="http://schemas.openxmlformats.org/officeDocument/2006/relationships/slideLayout" Target="../slideLayouts/slideLayout7.xml"/><Relationship Id="rId12" Type="http://schemas.openxmlformats.org/officeDocument/2006/relationships/image" Target="../media/image27.svg"/><Relationship Id="rId11" Type="http://schemas.openxmlformats.org/officeDocument/2006/relationships/image" Target="../media/image27.png"/><Relationship Id="rId10" Type="http://schemas.openxmlformats.org/officeDocument/2006/relationships/image" Target="../media/image26.sv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2.svg"/><Relationship Id="rId7" Type="http://schemas.openxmlformats.org/officeDocument/2006/relationships/image" Target="../media/image11.png"/><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image" Target="../media/image10.svg"/><Relationship Id="rId3" Type="http://schemas.openxmlformats.org/officeDocument/2006/relationships/image" Target="../media/image10.png"/><Relationship Id="rId2" Type="http://schemas.openxmlformats.org/officeDocument/2006/relationships/image" Target="../media/image9.svg"/><Relationship Id="rId18" Type="http://schemas.openxmlformats.org/officeDocument/2006/relationships/notesSlide" Target="../notesSlides/notesSlide1.xml"/><Relationship Id="rId17" Type="http://schemas.openxmlformats.org/officeDocument/2006/relationships/slideLayout" Target="../slideLayouts/slideLayout7.xml"/><Relationship Id="rId16" Type="http://schemas.openxmlformats.org/officeDocument/2006/relationships/image" Target="../media/image14.svg"/><Relationship Id="rId15" Type="http://schemas.openxmlformats.org/officeDocument/2006/relationships/image" Target="../media/image13.png"/><Relationship Id="rId14" Type="http://schemas.openxmlformats.org/officeDocument/2006/relationships/image" Target="../media/image8.svg"/><Relationship Id="rId13" Type="http://schemas.openxmlformats.org/officeDocument/2006/relationships/image" Target="../media/image8.png"/><Relationship Id="rId12" Type="http://schemas.openxmlformats.org/officeDocument/2006/relationships/image" Target="../media/image7.svg"/><Relationship Id="rId11" Type="http://schemas.openxmlformats.org/officeDocument/2006/relationships/image" Target="../media/image7.png"/><Relationship Id="rId10" Type="http://schemas.openxmlformats.org/officeDocument/2006/relationships/image" Target="../media/image13.sv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svg"/><Relationship Id="rId14" Type="http://schemas.openxmlformats.org/officeDocument/2006/relationships/slideLayout" Target="../slideLayouts/slideLayout7.xml"/><Relationship Id="rId13" Type="http://schemas.openxmlformats.org/officeDocument/2006/relationships/image" Target="../media/image38.png"/><Relationship Id="rId12" Type="http://schemas.openxmlformats.org/officeDocument/2006/relationships/image" Target="../media/image17.svg"/><Relationship Id="rId11" Type="http://schemas.openxmlformats.org/officeDocument/2006/relationships/image" Target="../media/image16.png"/><Relationship Id="rId10" Type="http://schemas.openxmlformats.org/officeDocument/2006/relationships/image" Target="../media/image22.sv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24.svg"/><Relationship Id="rId7" Type="http://schemas.openxmlformats.org/officeDocument/2006/relationships/image" Target="../media/image24.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8.svg"/><Relationship Id="rId16" Type="http://schemas.openxmlformats.org/officeDocument/2006/relationships/notesSlide" Target="../notesSlides/notesSlide3.xml"/><Relationship Id="rId15" Type="http://schemas.openxmlformats.org/officeDocument/2006/relationships/slideLayout" Target="../slideLayouts/slideLayout7.xml"/><Relationship Id="rId14" Type="http://schemas.openxmlformats.org/officeDocument/2006/relationships/image" Target="../media/image29.svg"/><Relationship Id="rId13" Type="http://schemas.openxmlformats.org/officeDocument/2006/relationships/image" Target="../media/image30.png"/><Relationship Id="rId12" Type="http://schemas.openxmlformats.org/officeDocument/2006/relationships/image" Target="../media/image7.svg"/><Relationship Id="rId11" Type="http://schemas.openxmlformats.org/officeDocument/2006/relationships/image" Target="../media/image7.png"/><Relationship Id="rId10" Type="http://schemas.openxmlformats.org/officeDocument/2006/relationships/image" Target="../media/image8.sv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5.svg"/><Relationship Id="rId13" Type="http://schemas.openxmlformats.org/officeDocument/2006/relationships/slideLayout" Target="../slideLayouts/slideLayout7.xml"/><Relationship Id="rId12" Type="http://schemas.openxmlformats.org/officeDocument/2006/relationships/image" Target="../media/image27.svg"/><Relationship Id="rId11" Type="http://schemas.openxmlformats.org/officeDocument/2006/relationships/image" Target="../media/image27.png"/><Relationship Id="rId10" Type="http://schemas.openxmlformats.org/officeDocument/2006/relationships/image" Target="../media/image26.sv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17.sv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5.svg"/><Relationship Id="rId3" Type="http://schemas.openxmlformats.org/officeDocument/2006/relationships/image" Target="../media/image25.png"/><Relationship Id="rId2" Type="http://schemas.openxmlformats.org/officeDocument/2006/relationships/image" Target="../media/image30.svg"/><Relationship Id="rId17" Type="http://schemas.openxmlformats.org/officeDocument/2006/relationships/slideLayout" Target="../slideLayouts/slideLayout7.xml"/><Relationship Id="rId16" Type="http://schemas.openxmlformats.org/officeDocument/2006/relationships/image" Target="../media/image27.svg"/><Relationship Id="rId15" Type="http://schemas.openxmlformats.org/officeDocument/2006/relationships/image" Target="../media/image27.png"/><Relationship Id="rId14" Type="http://schemas.openxmlformats.org/officeDocument/2006/relationships/image" Target="../media/image26.svg"/><Relationship Id="rId13" Type="http://schemas.openxmlformats.org/officeDocument/2006/relationships/image" Target="../media/image26.png"/><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svg"/><Relationship Id="rId7" Type="http://schemas.openxmlformats.org/officeDocument/2006/relationships/image" Target="../media/image2.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5.svg"/><Relationship Id="rId3" Type="http://schemas.openxmlformats.org/officeDocument/2006/relationships/image" Target="../media/image25.png"/><Relationship Id="rId2" Type="http://schemas.openxmlformats.org/officeDocument/2006/relationships/image" Target="../media/image30.svg"/><Relationship Id="rId17" Type="http://schemas.openxmlformats.org/officeDocument/2006/relationships/slideLayout" Target="../slideLayouts/slideLayout7.xml"/><Relationship Id="rId16" Type="http://schemas.openxmlformats.org/officeDocument/2006/relationships/image" Target="../media/image27.svg"/><Relationship Id="rId15" Type="http://schemas.openxmlformats.org/officeDocument/2006/relationships/image" Target="../media/image27.png"/><Relationship Id="rId14" Type="http://schemas.openxmlformats.org/officeDocument/2006/relationships/image" Target="../media/image26.svg"/><Relationship Id="rId13" Type="http://schemas.openxmlformats.org/officeDocument/2006/relationships/image" Target="../media/image26.png"/><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34.svg"/><Relationship Id="rId7" Type="http://schemas.openxmlformats.org/officeDocument/2006/relationships/image" Target="../media/image43.png"/><Relationship Id="rId6" Type="http://schemas.openxmlformats.org/officeDocument/2006/relationships/image" Target="../media/image33.svg"/><Relationship Id="rId5" Type="http://schemas.openxmlformats.org/officeDocument/2006/relationships/image" Target="../media/image42.png"/><Relationship Id="rId4" Type="http://schemas.openxmlformats.org/officeDocument/2006/relationships/image" Target="../media/image32.svg"/><Relationship Id="rId3" Type="http://schemas.openxmlformats.org/officeDocument/2006/relationships/image" Target="../media/image41.png"/><Relationship Id="rId2" Type="http://schemas.openxmlformats.org/officeDocument/2006/relationships/image" Target="../media/image31.svg"/><Relationship Id="rId13" Type="http://schemas.openxmlformats.org/officeDocument/2006/relationships/slideLayout" Target="../slideLayouts/slideLayout7.xml"/><Relationship Id="rId12" Type="http://schemas.openxmlformats.org/officeDocument/2006/relationships/image" Target="../media/image36.svg"/><Relationship Id="rId11" Type="http://schemas.openxmlformats.org/officeDocument/2006/relationships/image" Target="../media/image45.png"/><Relationship Id="rId10" Type="http://schemas.openxmlformats.org/officeDocument/2006/relationships/image" Target="../media/image35.sv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39.svg"/><Relationship Id="rId7" Type="http://schemas.openxmlformats.org/officeDocument/2006/relationships/image" Target="../media/image48.png"/><Relationship Id="rId6" Type="http://schemas.openxmlformats.org/officeDocument/2006/relationships/image" Target="../media/image38.svg"/><Relationship Id="rId5" Type="http://schemas.openxmlformats.org/officeDocument/2006/relationships/image" Target="../media/image47.png"/><Relationship Id="rId4" Type="http://schemas.openxmlformats.org/officeDocument/2006/relationships/image" Target="../media/image27.svg"/><Relationship Id="rId3" Type="http://schemas.openxmlformats.org/officeDocument/2006/relationships/image" Target="../media/image27.png"/><Relationship Id="rId2" Type="http://schemas.openxmlformats.org/officeDocument/2006/relationships/image" Target="../media/image37.svg"/><Relationship Id="rId17" Type="http://schemas.openxmlformats.org/officeDocument/2006/relationships/slideLayout" Target="../slideLayouts/slideLayout7.xml"/><Relationship Id="rId16" Type="http://schemas.openxmlformats.org/officeDocument/2006/relationships/image" Target="../media/image8.svg"/><Relationship Id="rId15" Type="http://schemas.openxmlformats.org/officeDocument/2006/relationships/image" Target="../media/image8.png"/><Relationship Id="rId14" Type="http://schemas.openxmlformats.org/officeDocument/2006/relationships/image" Target="../media/image21.svg"/><Relationship Id="rId13" Type="http://schemas.openxmlformats.org/officeDocument/2006/relationships/image" Target="../media/image20.png"/><Relationship Id="rId12" Type="http://schemas.openxmlformats.org/officeDocument/2006/relationships/image" Target="../media/image11.svg"/><Relationship Id="rId11" Type="http://schemas.openxmlformats.org/officeDocument/2006/relationships/image" Target="../media/image4.png"/><Relationship Id="rId10" Type="http://schemas.openxmlformats.org/officeDocument/2006/relationships/image" Target="../media/image18.sv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svg"/><Relationship Id="rId7" Type="http://schemas.openxmlformats.org/officeDocument/2006/relationships/image" Target="../media/image6.png"/><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5.svg"/><Relationship Id="rId15" Type="http://schemas.openxmlformats.org/officeDocument/2006/relationships/slideLayout" Target="../slideLayouts/slideLayout7.xml"/><Relationship Id="rId14" Type="http://schemas.openxmlformats.org/officeDocument/2006/relationships/image" Target="../media/image17.svg"/><Relationship Id="rId13" Type="http://schemas.openxmlformats.org/officeDocument/2006/relationships/image" Target="../media/image16.png"/><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11.svg"/><Relationship Id="rId7" Type="http://schemas.openxmlformats.org/officeDocument/2006/relationships/image" Target="../media/image4.png"/><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8.svg"/><Relationship Id="rId13" Type="http://schemas.openxmlformats.org/officeDocument/2006/relationships/slideLayout" Target="../slideLayouts/slideLayout7.xml"/><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7.sv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svg"/><Relationship Id="rId14" Type="http://schemas.openxmlformats.org/officeDocument/2006/relationships/slideLayout" Target="../slideLayouts/slideLayout7.xml"/><Relationship Id="rId13" Type="http://schemas.openxmlformats.org/officeDocument/2006/relationships/image" Target="../media/image17.svg"/><Relationship Id="rId12" Type="http://schemas.openxmlformats.org/officeDocument/2006/relationships/image" Target="../media/image16.png"/><Relationship Id="rId11" Type="http://schemas.openxmlformats.org/officeDocument/2006/relationships/image" Target="../media/image22.svg"/><Relationship Id="rId10" Type="http://schemas.openxmlformats.org/officeDocument/2006/relationships/image" Target="../media/image22.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3.svg"/><Relationship Id="rId3" Type="http://schemas.openxmlformats.org/officeDocument/2006/relationships/image" Target="../media/image23.png"/><Relationship Id="rId2" Type="http://schemas.openxmlformats.org/officeDocument/2006/relationships/image" Target="../media/image2.svg"/><Relationship Id="rId16" Type="http://schemas.openxmlformats.org/officeDocument/2006/relationships/slideLayout" Target="../slideLayouts/slideLayout7.xml"/><Relationship Id="rId15" Type="http://schemas.openxmlformats.org/officeDocument/2006/relationships/image" Target="../media/image24.svg"/><Relationship Id="rId14" Type="http://schemas.openxmlformats.org/officeDocument/2006/relationships/image" Target="../media/image24.png"/><Relationship Id="rId13" Type="http://schemas.openxmlformats.org/officeDocument/2006/relationships/image" Target="../media/image21.png"/><Relationship Id="rId12" Type="http://schemas.openxmlformats.org/officeDocument/2006/relationships/image" Target="../media/image8.svg"/><Relationship Id="rId11" Type="http://schemas.openxmlformats.org/officeDocument/2006/relationships/image" Target="../media/image8.png"/><Relationship Id="rId10" Type="http://schemas.openxmlformats.org/officeDocument/2006/relationships/image" Target="../media/image17.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4.svg"/><Relationship Id="rId12"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17.sv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25.svg"/><Relationship Id="rId13" Type="http://schemas.openxmlformats.org/officeDocument/2006/relationships/slideLayout" Target="../slideLayouts/slideLayout7.xml"/><Relationship Id="rId12" Type="http://schemas.openxmlformats.org/officeDocument/2006/relationships/image" Target="../media/image27.svg"/><Relationship Id="rId11" Type="http://schemas.openxmlformats.org/officeDocument/2006/relationships/image" Target="../media/image27.png"/><Relationship Id="rId10" Type="http://schemas.openxmlformats.org/officeDocument/2006/relationships/image" Target="../media/image26.sv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svg"/><Relationship Id="rId12" Type="http://schemas.openxmlformats.org/officeDocument/2006/relationships/slideLayout" Target="../slideLayouts/slideLayout7.xml"/><Relationship Id="rId11" Type="http://schemas.openxmlformats.org/officeDocument/2006/relationships/image" Target="../media/image28.png"/><Relationship Id="rId10" Type="http://schemas.openxmlformats.org/officeDocument/2006/relationships/image" Target="../media/image17.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6963" b="57777"/>
          <a:stretch>
            <a:fillRect/>
          </a:stretch>
        </p:blipFill>
        <p:spPr>
          <a:xfrm>
            <a:off x="0" y="8606540"/>
            <a:ext cx="18288000" cy="217300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10894" y="7895965"/>
            <a:ext cx="3621317" cy="3594157"/>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13700" y="5542839"/>
            <a:ext cx="1415336" cy="140472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5765" y="-227330"/>
            <a:ext cx="14737715" cy="904303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06216" y="1028700"/>
            <a:ext cx="1415336" cy="1404721"/>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5369" y="5111985"/>
            <a:ext cx="3629628" cy="534751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07806">
            <a:off x="11436139" y="5821280"/>
            <a:ext cx="1961148" cy="205714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76826" y="1327705"/>
            <a:ext cx="1916465" cy="185338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697489">
            <a:off x="13916985" y="7063218"/>
            <a:ext cx="1325108" cy="83120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1576" b="31090"/>
          <a:stretch>
            <a:fillRect/>
          </a:stretch>
        </p:blipFill>
        <p:spPr>
          <a:xfrm rot="-1653120">
            <a:off x="821448" y="3926638"/>
            <a:ext cx="710756" cy="734680"/>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1576" b="31090"/>
          <a:stretch>
            <a:fillRect/>
          </a:stretch>
        </p:blipFill>
        <p:spPr>
          <a:xfrm rot="-1653120">
            <a:off x="17250980" y="2946514"/>
            <a:ext cx="710756" cy="734680"/>
          </a:xfrm>
          <a:prstGeom prst="rect">
            <a:avLst/>
          </a:prstGeom>
        </p:spPr>
      </p:pic>
      <p:sp>
        <p:nvSpPr>
          <p:cNvPr id="21" name="TextBox 2"/>
          <p:cNvSpPr txBox="1"/>
          <p:nvPr/>
        </p:nvSpPr>
        <p:spPr>
          <a:xfrm>
            <a:off x="2286000" y="1606550"/>
            <a:ext cx="14060805" cy="3415030"/>
          </a:xfrm>
          <a:prstGeom prst="rect">
            <a:avLst/>
          </a:prstGeom>
          <a:noFill/>
        </p:spPr>
        <p:txBody>
          <a:bodyPr wrap="square" rtlCol="0">
            <a:spAutoFit/>
          </a:bodyPr>
          <a:p>
            <a:pPr algn="ctr">
              <a:lnSpc>
                <a:spcPct val="150000"/>
              </a:lnSpc>
            </a:pPr>
            <a:r>
              <a:rPr lang="en-US" sz="7200" b="1" dirty="0" smtClean="0">
                <a:solidFill>
                  <a:schemeClr val="tx1">
                    <a:lumMod val="75000"/>
                  </a:schemeClr>
                </a:solidFill>
                <a:latin typeface="Arial" panose="020B0604020202020204" pitchFamily="34" charset="0"/>
                <a:cs typeface="Arial" panose="020B0604020202020204" pitchFamily="34" charset="0"/>
              </a:rPr>
              <a:t>CHÀO MỪNG CÁC EM </a:t>
            </a:r>
            <a:endParaRPr lang="en-US" sz="7200" b="1" dirty="0" smtClean="0">
              <a:solidFill>
                <a:schemeClr val="tx1">
                  <a:lumMod val="75000"/>
                </a:schemeClr>
              </a:solidFill>
              <a:latin typeface="Arial" panose="020B0604020202020204" pitchFamily="34" charset="0"/>
              <a:cs typeface="Arial" panose="020B0604020202020204" pitchFamily="34" charset="0"/>
            </a:endParaRPr>
          </a:p>
          <a:p>
            <a:pPr algn="ctr">
              <a:lnSpc>
                <a:spcPct val="150000"/>
              </a:lnSpc>
            </a:pPr>
            <a:r>
              <a:rPr lang="en-US" sz="7200" b="1" dirty="0" smtClean="0">
                <a:solidFill>
                  <a:schemeClr val="tx1">
                    <a:lumMod val="75000"/>
                  </a:schemeClr>
                </a:solidFill>
                <a:latin typeface="Arial" panose="020B0604020202020204" pitchFamily="34" charset="0"/>
                <a:cs typeface="Arial" panose="020B0604020202020204" pitchFamily="34" charset="0"/>
              </a:rPr>
              <a:t>ĐẾN VỚI TIẾT HỌC HÔM NAY!</a:t>
            </a:r>
            <a:endParaRPr lang="en-US" sz="7200" b="1" dirty="0" smtClean="0">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3111" b="71790"/>
          <a:stretch>
            <a:fillRect/>
          </a:stretch>
        </p:blipFill>
        <p:spPr>
          <a:xfrm rot="-10800000">
            <a:off x="-76200" y="-1213265"/>
            <a:ext cx="18288000" cy="170390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3111" b="71790"/>
          <a:stretch>
            <a:fillRect/>
          </a:stretch>
        </p:blipFill>
        <p:spPr>
          <a:xfrm>
            <a:off x="0" y="9715720"/>
            <a:ext cx="18288000" cy="170390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79712" y="8382959"/>
            <a:ext cx="1763911" cy="1750681"/>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58" y="-731801"/>
            <a:ext cx="3072322" cy="3049280"/>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560" y="8191457"/>
            <a:ext cx="4076162" cy="4045591"/>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73062">
            <a:off x="9244719" y="5886046"/>
            <a:ext cx="927294" cy="148664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851749">
            <a:off x="15747192" y="3613637"/>
            <a:ext cx="927294" cy="1486643"/>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60000">
            <a:off x="2184376" y="4422836"/>
            <a:ext cx="927294" cy="1486643"/>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76" b="31090"/>
          <a:stretch>
            <a:fillRect/>
          </a:stretch>
        </p:blipFill>
        <p:spPr>
          <a:xfrm rot="-1653120">
            <a:off x="14792635" y="2508178"/>
            <a:ext cx="710756" cy="734680"/>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76" b="31090"/>
          <a:stretch>
            <a:fillRect/>
          </a:stretch>
        </p:blipFill>
        <p:spPr>
          <a:xfrm rot="-1653120">
            <a:off x="7749614" y="4275563"/>
            <a:ext cx="710756" cy="734680"/>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73542">
            <a:off x="687716" y="5387475"/>
            <a:ext cx="1215369" cy="762368"/>
          </a:xfrm>
          <a:prstGeom prst="rect">
            <a:avLst/>
          </a:prstGeom>
        </p:spPr>
      </p:pic>
      <p:pic>
        <p:nvPicPr>
          <p:cNvPr id="23"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76200" y="490855"/>
            <a:ext cx="8392160" cy="3879215"/>
          </a:xfrm>
          <a:prstGeom prst="rect">
            <a:avLst/>
          </a:prstGeom>
        </p:spPr>
      </p:pic>
      <p:sp>
        <p:nvSpPr>
          <p:cNvPr id="24" name="TextBox 11"/>
          <p:cNvSpPr txBox="1"/>
          <p:nvPr/>
        </p:nvSpPr>
        <p:spPr>
          <a:xfrm>
            <a:off x="525780" y="1042670"/>
            <a:ext cx="6934835" cy="3077845"/>
          </a:xfrm>
          <a:prstGeom prst="rect">
            <a:avLst/>
          </a:prstGeom>
        </p:spPr>
        <p:txBody>
          <a:bodyPr wrap="square" lIns="0" tIns="0" rIns="0" bIns="0" rtlCol="0" anchor="t">
            <a:spAutoFit/>
          </a:bodyPr>
          <a:p>
            <a:pPr indent="0" algn="ctr">
              <a:lnSpc>
                <a:spcPts val="8000"/>
              </a:lnSpc>
              <a:spcBef>
                <a:spcPct val="0"/>
              </a:spcBef>
            </a:pPr>
            <a:r>
              <a:rPr lang="en-US" sz="4400" b="1">
                <a:latin typeface="Arial" panose="020B0604020202020204" pitchFamily="34" charset="0"/>
                <a:cs typeface="Arial" panose="020B0604020202020204" pitchFamily="34" charset="0"/>
              </a:rPr>
              <a:t>Thảo luận về những tác động của hiệu ứng nhà kính ở địa phương</a:t>
            </a:r>
            <a:endParaRPr lang="en-US" sz="4400" b="1">
              <a:latin typeface="Arial" panose="020B0604020202020204" pitchFamily="34" charset="0"/>
              <a:cs typeface="Arial" panose="020B0604020202020204" pitchFamily="34" charset="0"/>
            </a:endParaRPr>
          </a:p>
        </p:txBody>
      </p:sp>
      <p:sp>
        <p:nvSpPr>
          <p:cNvPr id="25" name="Cloud 24"/>
          <p:cNvSpPr/>
          <p:nvPr/>
        </p:nvSpPr>
        <p:spPr>
          <a:xfrm>
            <a:off x="3038475" y="5241925"/>
            <a:ext cx="4422140" cy="4107180"/>
          </a:xfrm>
          <a:prstGeom prst="cloud">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6" name="Cloud 25"/>
          <p:cNvSpPr/>
          <p:nvPr/>
        </p:nvSpPr>
        <p:spPr>
          <a:xfrm>
            <a:off x="8696960" y="1532255"/>
            <a:ext cx="5227320" cy="4339590"/>
          </a:xfrm>
          <a:prstGeom prst="cloud">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7" name="Cloud 26"/>
          <p:cNvSpPr/>
          <p:nvPr/>
        </p:nvSpPr>
        <p:spPr>
          <a:xfrm>
            <a:off x="12877800" y="5297170"/>
            <a:ext cx="4968875" cy="4326255"/>
          </a:xfrm>
          <a:prstGeom prst="cloud">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8" name="TextBox 11"/>
          <p:cNvSpPr txBox="1"/>
          <p:nvPr/>
        </p:nvSpPr>
        <p:spPr>
          <a:xfrm>
            <a:off x="3688715" y="6269355"/>
            <a:ext cx="3121660" cy="2051685"/>
          </a:xfrm>
          <a:prstGeom prst="rect">
            <a:avLst/>
          </a:prstGeom>
        </p:spPr>
        <p:txBody>
          <a:bodyPr wrap="square" lIns="0" tIns="0" rIns="0" bIns="0" rtlCol="0" anchor="t">
            <a:spAutoFit/>
          </a:bodyPr>
          <a:p>
            <a:pPr indent="0" algn="ctr">
              <a:lnSpc>
                <a:spcPts val="8000"/>
              </a:lnSpc>
              <a:spcBef>
                <a:spcPct val="0"/>
              </a:spcBef>
            </a:pPr>
            <a:r>
              <a:rPr lang="en-US" sz="4000">
                <a:latin typeface="Arial" panose="020B0604020202020204" pitchFamily="34" charset="0"/>
                <a:cs typeface="Arial" panose="020B0604020202020204" pitchFamily="34" charset="0"/>
              </a:rPr>
              <a:t>Tự nhiên và con người </a:t>
            </a:r>
            <a:endParaRPr lang="en-US" sz="4000">
              <a:latin typeface="Arial" panose="020B0604020202020204" pitchFamily="34" charset="0"/>
              <a:cs typeface="Arial" panose="020B0604020202020204" pitchFamily="34" charset="0"/>
            </a:endParaRPr>
          </a:p>
        </p:txBody>
      </p:sp>
      <p:sp>
        <p:nvSpPr>
          <p:cNvPr id="29" name="TextBox 11"/>
          <p:cNvSpPr txBox="1"/>
          <p:nvPr/>
        </p:nvSpPr>
        <p:spPr>
          <a:xfrm>
            <a:off x="9269095" y="2127250"/>
            <a:ext cx="4123055" cy="3077845"/>
          </a:xfrm>
          <a:prstGeom prst="rect">
            <a:avLst/>
          </a:prstGeom>
        </p:spPr>
        <p:txBody>
          <a:bodyPr wrap="square" lIns="0" tIns="0" rIns="0" bIns="0" rtlCol="0" anchor="t">
            <a:spAutoFit/>
          </a:bodyPr>
          <a:p>
            <a:pPr indent="0" algn="ctr">
              <a:lnSpc>
                <a:spcPts val="8000"/>
              </a:lnSpc>
              <a:spcBef>
                <a:spcPct val="0"/>
              </a:spcBef>
            </a:pPr>
            <a:r>
              <a:rPr lang="en-US" sz="4000">
                <a:latin typeface="Arial" panose="020B0604020202020204" pitchFamily="34" charset="0"/>
                <a:cs typeface="Arial" panose="020B0604020202020204" pitchFamily="34" charset="0"/>
              </a:rPr>
              <a:t>Vấn đề nào chịu tác động nghiêm trọng nhất?</a:t>
            </a:r>
            <a:endParaRPr lang="en-US" sz="4000">
              <a:latin typeface="Arial" panose="020B0604020202020204" pitchFamily="34" charset="0"/>
              <a:cs typeface="Arial" panose="020B0604020202020204" pitchFamily="34" charset="0"/>
            </a:endParaRPr>
          </a:p>
        </p:txBody>
      </p:sp>
      <p:sp>
        <p:nvSpPr>
          <p:cNvPr id="100" name="Text Box 99"/>
          <p:cNvSpPr txBox="1"/>
          <p:nvPr/>
        </p:nvSpPr>
        <p:spPr>
          <a:xfrm>
            <a:off x="13182600" y="6210300"/>
            <a:ext cx="4545965" cy="286131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Lấy dẫn chứng hoặc kể chuyên minh họa</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barn(inVertical)">
                                      <p:cBhvr>
                                        <p:cTn id="4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8" grpId="0"/>
      <p:bldP spid="26" grpId="0" bldLvl="0" animBg="1"/>
      <p:bldP spid="29" grpId="0"/>
      <p:bldP spid="27" grpId="0" animBg="1"/>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457339">
            <a:off x="2511263" y="3371477"/>
            <a:ext cx="927294" cy="148664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6972300"/>
            <a:ext cx="3345180" cy="3223895"/>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120080">
            <a:off x="421016" y="5193067"/>
            <a:ext cx="1215369" cy="762368"/>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8258" y="355715"/>
            <a:ext cx="1525509" cy="1535103"/>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925591" y="8682859"/>
            <a:ext cx="2327653" cy="1512974"/>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1576" b="31090"/>
          <a:stretch>
            <a:fillRect/>
          </a:stretch>
        </p:blipFill>
        <p:spPr>
          <a:xfrm rot="-1653120">
            <a:off x="16817255" y="6790265"/>
            <a:ext cx="710756" cy="734680"/>
          </a:xfrm>
          <a:prstGeom prst="rect">
            <a:avLst/>
          </a:prstGeom>
        </p:spPr>
      </p:pic>
      <p:grpSp>
        <p:nvGrpSpPr>
          <p:cNvPr id="9" name="Group 2"/>
          <p:cNvGrpSpPr/>
          <p:nvPr/>
        </p:nvGrpSpPr>
        <p:grpSpPr>
          <a:xfrm rot="0">
            <a:off x="3886200" y="7048500"/>
            <a:ext cx="11757025" cy="2397125"/>
            <a:chOff x="792329" y="-278136"/>
            <a:chExt cx="13493210" cy="2248556"/>
          </a:xfrm>
        </p:grpSpPr>
        <p:sp>
          <p:nvSpPr>
            <p:cNvPr id="23"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solidFill>
              <a:schemeClr val="accent5">
                <a:lumMod val="20000"/>
                <a:lumOff val="80000"/>
              </a:schemeClr>
            </a:solidFill>
          </p:spPr>
        </p:sp>
      </p:grpSp>
      <p:sp>
        <p:nvSpPr>
          <p:cNvPr id="100" name="Text Box 99"/>
          <p:cNvSpPr txBox="1"/>
          <p:nvPr/>
        </p:nvSpPr>
        <p:spPr>
          <a:xfrm>
            <a:off x="4191000" y="7278370"/>
            <a:ext cx="1114615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Khí hậu: </a:t>
            </a:r>
            <a:r>
              <a:rPr lang="en-US" sz="4000" b="0">
                <a:latin typeface="Arial" panose="020B0604020202020204" pitchFamily="34" charset="0"/>
                <a:cs typeface="Arial" panose="020B0604020202020204" pitchFamily="34" charset="0"/>
              </a:rPr>
              <a:t>gây ra các hiện tượng như thủng tầng ozone, nóng lên toàn cầu, băng tan ở hai cực,...</a:t>
            </a:r>
            <a:endParaRPr lang="en-US" sz="4000" b="0">
              <a:latin typeface="Arial" panose="020B0604020202020204" pitchFamily="34" charset="0"/>
              <a:cs typeface="Arial" panose="020B0604020202020204" pitchFamily="34" charset="0"/>
            </a:endParaRPr>
          </a:p>
        </p:txBody>
      </p:sp>
      <p:pic>
        <p:nvPicPr>
          <p:cNvPr id="123" name="Picture 122"/>
          <p:cNvPicPr/>
          <p:nvPr/>
        </p:nvPicPr>
        <p:blipFill>
          <a:blip r:embed="rId15"/>
          <a:stretch>
            <a:fillRect/>
          </a:stretch>
        </p:blipFill>
        <p:spPr>
          <a:xfrm>
            <a:off x="4495800" y="571500"/>
            <a:ext cx="10579735" cy="60039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inVertical)">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8297339">
            <a:off x="1816735" y="4335145"/>
            <a:ext cx="1405255" cy="2252980"/>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20080">
            <a:off x="1271916" y="8221382"/>
            <a:ext cx="1215369" cy="762368"/>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258" y="355715"/>
            <a:ext cx="1525509" cy="1535103"/>
          </a:xfrm>
          <a:prstGeom prst="rect">
            <a:avLst/>
          </a:prstGeom>
        </p:spPr>
      </p:pic>
      <p:grpSp>
        <p:nvGrpSpPr>
          <p:cNvPr id="26" name="Group 2"/>
          <p:cNvGrpSpPr/>
          <p:nvPr/>
        </p:nvGrpSpPr>
        <p:grpSpPr>
          <a:xfrm rot="0">
            <a:off x="2444115" y="6972300"/>
            <a:ext cx="13990955" cy="2397125"/>
            <a:chOff x="792329" y="-278136"/>
            <a:chExt cx="13493210" cy="2248556"/>
          </a:xfrm>
          <a:solidFill>
            <a:schemeClr val="accent3">
              <a:lumMod val="20000"/>
              <a:lumOff val="80000"/>
            </a:schemeClr>
          </a:solidFill>
        </p:grpSpPr>
        <p:sp>
          <p:nvSpPr>
            <p:cNvPr id="27"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pic>
        <p:nvPicPr>
          <p:cNvPr id="28"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769" y="9334622"/>
            <a:ext cx="1556123" cy="1544452"/>
          </a:xfrm>
          <a:prstGeom prst="rect">
            <a:avLst/>
          </a:prstGeom>
        </p:spPr>
      </p:pic>
      <p:sp>
        <p:nvSpPr>
          <p:cNvPr id="30" name="Text Box 29"/>
          <p:cNvSpPr txBox="1"/>
          <p:nvPr/>
        </p:nvSpPr>
        <p:spPr>
          <a:xfrm>
            <a:off x="2399030" y="7048500"/>
            <a:ext cx="13939520"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Cảnh quan thiên nhiên:</a:t>
            </a:r>
            <a:r>
              <a:rPr lang="en-US" sz="4000" b="0">
                <a:latin typeface="Arial" panose="020B0604020202020204" pitchFamily="34" charset="0"/>
                <a:cs typeface="Arial" panose="020B0604020202020204" pitchFamily="34" charset="0"/>
              </a:rPr>
              <a:t> diện tích rừng bị thu hẹp, nhiều vùng đất ven biển bị nhấn chìm do mực nước biển dâng cao.</a:t>
            </a:r>
            <a:endParaRPr lang="en-US" sz="4000" b="0">
              <a:latin typeface="Arial" panose="020B0604020202020204" pitchFamily="34" charset="0"/>
              <a:cs typeface="Arial" panose="020B0604020202020204" pitchFamily="34" charset="0"/>
            </a:endParaRPr>
          </a:p>
        </p:txBody>
      </p:sp>
      <p:pic>
        <p:nvPicPr>
          <p:cNvPr id="2"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849391" y="8648569"/>
            <a:ext cx="2327653" cy="1512974"/>
          </a:xfrm>
          <a:prstGeom prst="rect">
            <a:avLst/>
          </a:prstGeom>
        </p:spPr>
      </p:pic>
      <p:pic>
        <p:nvPicPr>
          <p:cNvPr id="124" name="Picture 123"/>
          <p:cNvPicPr/>
          <p:nvPr/>
        </p:nvPicPr>
        <p:blipFill>
          <a:blip r:embed="rId13"/>
          <a:stretch>
            <a:fillRect/>
          </a:stretch>
        </p:blipFill>
        <p:spPr>
          <a:xfrm>
            <a:off x="4022725" y="952500"/>
            <a:ext cx="10833735" cy="5486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697339">
            <a:off x="1390650" y="7593965"/>
            <a:ext cx="1357630" cy="2176780"/>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20080">
            <a:off x="421016" y="5193067"/>
            <a:ext cx="1215369" cy="762368"/>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258" y="355715"/>
            <a:ext cx="1525509" cy="153510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5591" y="8682859"/>
            <a:ext cx="2327653" cy="1512974"/>
          </a:xfrm>
          <a:prstGeom prst="rect">
            <a:avLst/>
          </a:prstGeom>
        </p:spPr>
      </p:pic>
      <p:grpSp>
        <p:nvGrpSpPr>
          <p:cNvPr id="24" name="Group 2"/>
          <p:cNvGrpSpPr/>
          <p:nvPr/>
        </p:nvGrpSpPr>
        <p:grpSpPr>
          <a:xfrm rot="0">
            <a:off x="3533775" y="6103620"/>
            <a:ext cx="11959590" cy="3340735"/>
            <a:chOff x="792329" y="-278136"/>
            <a:chExt cx="13493210" cy="2248556"/>
          </a:xfrm>
          <a:solidFill>
            <a:schemeClr val="accent2">
              <a:lumMod val="20000"/>
              <a:lumOff val="80000"/>
            </a:schemeClr>
          </a:solidFill>
        </p:grpSpPr>
        <p:sp>
          <p:nvSpPr>
            <p:cNvPr id="25"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29" name="Text Box 28"/>
          <p:cNvSpPr txBox="1"/>
          <p:nvPr/>
        </p:nvSpPr>
        <p:spPr>
          <a:xfrm>
            <a:off x="4038600" y="6362700"/>
            <a:ext cx="11148695" cy="286131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Sinh vật: nhiều loài sinh vật không thích nghi được với sự thay đổi về nhiệt độ, môi trường sống và dần dần biến mất.</a:t>
            </a:r>
            <a:endParaRPr lang="en-US" sz="4000" b="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1"/>
          <a:stretch>
            <a:fillRect/>
          </a:stretch>
        </p:blipFill>
        <p:spPr>
          <a:xfrm>
            <a:off x="3886200" y="723900"/>
            <a:ext cx="11075670" cy="4954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457339">
            <a:off x="2130263" y="3467362"/>
            <a:ext cx="927294" cy="148664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20080">
            <a:off x="421016" y="5193067"/>
            <a:ext cx="1215369" cy="762368"/>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258" y="355715"/>
            <a:ext cx="1525509" cy="153510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5591" y="8682859"/>
            <a:ext cx="2327653" cy="1512974"/>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16817255" y="6790265"/>
            <a:ext cx="710756" cy="734680"/>
          </a:xfrm>
          <a:prstGeom prst="rect">
            <a:avLst/>
          </a:prstGeom>
        </p:spPr>
      </p:pic>
      <p:grpSp>
        <p:nvGrpSpPr>
          <p:cNvPr id="9" name="Group 2"/>
          <p:cNvGrpSpPr/>
          <p:nvPr/>
        </p:nvGrpSpPr>
        <p:grpSpPr>
          <a:xfrm rot="0">
            <a:off x="2822575" y="6186170"/>
            <a:ext cx="13422630" cy="3259455"/>
            <a:chOff x="792329" y="-278136"/>
            <a:chExt cx="13493210" cy="2248556"/>
          </a:xfrm>
        </p:grpSpPr>
        <p:sp>
          <p:nvSpPr>
            <p:cNvPr id="23"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solidFill>
              <a:schemeClr val="accent5">
                <a:lumMod val="20000"/>
                <a:lumOff val="80000"/>
              </a:schemeClr>
            </a:solidFill>
          </p:spPr>
        </p:sp>
      </p:grpSp>
      <p:sp>
        <p:nvSpPr>
          <p:cNvPr id="100" name="Text Box 99"/>
          <p:cNvSpPr txBox="1"/>
          <p:nvPr/>
        </p:nvSpPr>
        <p:spPr>
          <a:xfrm>
            <a:off x="3221355" y="6362700"/>
            <a:ext cx="12704445" cy="286131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Nguồn nước:</a:t>
            </a:r>
            <a:r>
              <a:rPr lang="en-US" sz="4000">
                <a:latin typeface="Arial" panose="020B0604020202020204" pitchFamily="34" charset="0"/>
                <a:cs typeface="Arial" panose="020B0604020202020204" pitchFamily="34" charset="0"/>
              </a:rPr>
              <a:t> ảnh hưởng đến chất lượng cũng như lượng nước trên trái đất, dẫn đến sự thiếu hụt nước uống, nước cho các ngành công - nông - lâm nghiệp.</a:t>
            </a:r>
            <a:endParaRPr lang="en-US" sz="4000">
              <a:latin typeface="Arial" panose="020B0604020202020204" pitchFamily="34" charset="0"/>
              <a:cs typeface="Arial" panose="020B0604020202020204" pitchFamily="34" charset="0"/>
            </a:endParaRPr>
          </a:p>
        </p:txBody>
      </p:sp>
      <p:pic>
        <p:nvPicPr>
          <p:cNvPr id="127" name="Picture 126"/>
          <p:cNvPicPr/>
          <p:nvPr/>
        </p:nvPicPr>
        <p:blipFill>
          <a:blip r:embed="rId13"/>
          <a:stretch>
            <a:fillRect/>
          </a:stretch>
        </p:blipFill>
        <p:spPr>
          <a:xfrm>
            <a:off x="4724400" y="952500"/>
            <a:ext cx="9854565" cy="46628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8297339">
            <a:off x="10248900" y="525145"/>
            <a:ext cx="1405255" cy="2252980"/>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258" y="355715"/>
            <a:ext cx="1525509" cy="1535103"/>
          </a:xfrm>
          <a:prstGeom prst="rect">
            <a:avLst/>
          </a:prstGeom>
        </p:spPr>
      </p:pic>
      <p:grpSp>
        <p:nvGrpSpPr>
          <p:cNvPr id="26" name="Group 2"/>
          <p:cNvGrpSpPr/>
          <p:nvPr/>
        </p:nvGrpSpPr>
        <p:grpSpPr>
          <a:xfrm rot="0">
            <a:off x="1633220" y="1768475"/>
            <a:ext cx="7595235" cy="7550150"/>
            <a:chOff x="792329" y="-278136"/>
            <a:chExt cx="13493210" cy="2248556"/>
          </a:xfrm>
          <a:solidFill>
            <a:schemeClr val="accent3">
              <a:lumMod val="20000"/>
              <a:lumOff val="80000"/>
            </a:schemeClr>
          </a:solidFill>
        </p:grpSpPr>
        <p:sp>
          <p:nvSpPr>
            <p:cNvPr id="27"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pic>
        <p:nvPicPr>
          <p:cNvPr id="2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8769" y="9334622"/>
            <a:ext cx="1556123" cy="1544452"/>
          </a:xfrm>
          <a:prstGeom prst="rect">
            <a:avLst/>
          </a:prstGeom>
        </p:spPr>
      </p:pic>
      <p:sp>
        <p:nvSpPr>
          <p:cNvPr id="30" name="Text Box 29"/>
          <p:cNvSpPr txBox="1"/>
          <p:nvPr/>
        </p:nvSpPr>
        <p:spPr>
          <a:xfrm>
            <a:off x="1676400" y="2247900"/>
            <a:ext cx="7325995" cy="655447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Sức khoẻ:</a:t>
            </a:r>
            <a:r>
              <a:rPr lang="en-US" sz="4000">
                <a:latin typeface="Arial" panose="020B0604020202020204" pitchFamily="34" charset="0"/>
                <a:cs typeface="Arial" panose="020B0604020202020204" pitchFamily="34" charset="0"/>
              </a:rPr>
              <a:t> mưa nhiều, nắng nóng tạo điều kiện thuận lợi để vi khuẩn truyền nhiễm sinh sôi và phát triển, kéo theo nhiều loại bệnh, dịch bệnh phát tan tràn lan, ảnh hưởng nghiêm trọng đến sức khoẻ con người.</a:t>
            </a:r>
            <a:endParaRPr lang="en-US" sz="4000">
              <a:latin typeface="Arial" panose="020B0604020202020204" pitchFamily="34" charset="0"/>
              <a:cs typeface="Arial" panose="020B0604020202020204" pitchFamily="34" charset="0"/>
            </a:endParaRPr>
          </a:p>
        </p:txBody>
      </p:sp>
      <p:pic>
        <p:nvPicPr>
          <p:cNvPr id="2"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849391" y="8648569"/>
            <a:ext cx="2327653" cy="1512974"/>
          </a:xfrm>
          <a:prstGeom prst="rect">
            <a:avLst/>
          </a:prstGeom>
        </p:spPr>
      </p:pic>
      <p:pic>
        <p:nvPicPr>
          <p:cNvPr id="3"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120080">
            <a:off x="1271916" y="8221382"/>
            <a:ext cx="1215369" cy="762368"/>
          </a:xfrm>
          <a:prstGeom prst="rect">
            <a:avLst/>
          </a:prstGeom>
        </p:spPr>
      </p:pic>
      <p:pic>
        <p:nvPicPr>
          <p:cNvPr id="128" name="Picture 127"/>
          <p:cNvPicPr/>
          <p:nvPr/>
        </p:nvPicPr>
        <p:blipFill>
          <a:blip r:embed="rId13"/>
          <a:stretch>
            <a:fillRect/>
          </a:stretch>
        </p:blipFill>
        <p:spPr>
          <a:xfrm>
            <a:off x="10287000" y="2705100"/>
            <a:ext cx="6860540" cy="55149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457339">
            <a:off x="2130263" y="3467362"/>
            <a:ext cx="927294" cy="148664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6972300"/>
            <a:ext cx="3345180" cy="3223895"/>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120080">
            <a:off x="421016" y="5193067"/>
            <a:ext cx="1215369" cy="762368"/>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8258" y="355715"/>
            <a:ext cx="1525509" cy="1535103"/>
          </a:xfrm>
          <a:prstGeom prst="rect">
            <a:avLst/>
          </a:prstGeom>
        </p:spPr>
      </p:pic>
      <p:pic>
        <p:nvPicPr>
          <p:cNvPr id="21"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925591" y="8682859"/>
            <a:ext cx="2327653" cy="1512974"/>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1576" b="31090"/>
          <a:stretch>
            <a:fillRect/>
          </a:stretch>
        </p:blipFill>
        <p:spPr>
          <a:xfrm rot="-1653120">
            <a:off x="16817255" y="6790265"/>
            <a:ext cx="710756" cy="734680"/>
          </a:xfrm>
          <a:prstGeom prst="rect">
            <a:avLst/>
          </a:prstGeom>
        </p:spPr>
      </p:pic>
      <p:grpSp>
        <p:nvGrpSpPr>
          <p:cNvPr id="9" name="Group 2"/>
          <p:cNvGrpSpPr/>
          <p:nvPr/>
        </p:nvGrpSpPr>
        <p:grpSpPr>
          <a:xfrm rot="0">
            <a:off x="3886200" y="7048500"/>
            <a:ext cx="11757025" cy="2397125"/>
            <a:chOff x="792329" y="-278136"/>
            <a:chExt cx="13493210" cy="2248556"/>
          </a:xfrm>
        </p:grpSpPr>
        <p:sp>
          <p:nvSpPr>
            <p:cNvPr id="23"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solidFill>
              <a:schemeClr val="accent5">
                <a:lumMod val="20000"/>
                <a:lumOff val="80000"/>
              </a:schemeClr>
            </a:solidFill>
          </p:spPr>
        </p:sp>
      </p:grpSp>
      <p:sp>
        <p:nvSpPr>
          <p:cNvPr id="100" name="Text Box 99"/>
          <p:cNvSpPr txBox="1"/>
          <p:nvPr/>
        </p:nvSpPr>
        <p:spPr>
          <a:xfrm>
            <a:off x="4191000" y="7278370"/>
            <a:ext cx="11146155"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Thu nhập và khả năng tìm kiếm việc làm cũng tụt giảm do tình trạng sức khoẻ không cho phép.</a:t>
            </a:r>
            <a:endParaRPr lang="en-US" sz="4000">
              <a:latin typeface="Arial" panose="020B0604020202020204" pitchFamily="34" charset="0"/>
              <a:cs typeface="Arial" panose="020B0604020202020204" pitchFamily="34" charset="0"/>
            </a:endParaRPr>
          </a:p>
        </p:txBody>
      </p:sp>
      <p:pic>
        <p:nvPicPr>
          <p:cNvPr id="129" name="Picture 128"/>
          <p:cNvPicPr/>
          <p:nvPr/>
        </p:nvPicPr>
        <p:blipFill>
          <a:blip r:embed="rId15">
            <a:clrChange>
              <a:clrFrom>
                <a:srgbClr val="FFFFFF">
                  <a:alpha val="100000"/>
                </a:srgbClr>
              </a:clrFrom>
              <a:clrTo>
                <a:srgbClr val="FFFFFF">
                  <a:alpha val="100000"/>
                  <a:alpha val="0"/>
                </a:srgbClr>
              </a:clrTo>
            </a:clrChange>
          </a:blip>
          <a:stretch>
            <a:fillRect/>
          </a:stretch>
        </p:blipFill>
        <p:spPr>
          <a:xfrm>
            <a:off x="5715000" y="1104900"/>
            <a:ext cx="7354570" cy="56476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200" y="8449310"/>
            <a:ext cx="3148965" cy="183769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49050" y="8671560"/>
            <a:ext cx="3711918" cy="368407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6156316" y="8670890"/>
            <a:ext cx="1215369" cy="76236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9151538" y="8890960"/>
            <a:ext cx="710756" cy="734680"/>
          </a:xfrm>
          <a:prstGeom prst="rect">
            <a:avLst/>
          </a:prstGeom>
        </p:spPr>
      </p:pic>
      <p:pic>
        <p:nvPicPr>
          <p:cNvPr id="17"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4038600" y="1028700"/>
            <a:ext cx="9831070" cy="2205355"/>
          </a:xfrm>
          <a:prstGeom prst="rect">
            <a:avLst/>
          </a:prstGeom>
        </p:spPr>
      </p:pic>
      <p:pic>
        <p:nvPicPr>
          <p:cNvPr id="1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58200" y="647700"/>
            <a:ext cx="1223645" cy="814705"/>
          </a:xfrm>
          <a:prstGeom prst="rect">
            <a:avLst/>
          </a:prstGeom>
        </p:spPr>
      </p:pic>
      <p:sp>
        <p:nvSpPr>
          <p:cNvPr id="19" name="Text Box 18"/>
          <p:cNvSpPr txBox="1"/>
          <p:nvPr/>
        </p:nvSpPr>
        <p:spPr>
          <a:xfrm>
            <a:off x="2346960" y="4000500"/>
            <a:ext cx="13446125" cy="378460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Hiệu ứng nhà kính đang có những tác động trực tiếp ảnh hưởng đến môi trường xung quanh (hệ sinh thái, tài nguyên) và đến chính cuộc sống của con người. Ở mỗi địa phương, mức độ và các vấn để ảnh hưởng lại khác nhau.</a:t>
            </a:r>
            <a:endParaRPr lang="en-US" sz="4000" b="0">
              <a:latin typeface="Arial" panose="020B0604020202020204" pitchFamily="34" charset="0"/>
              <a:cs typeface="Arial" panose="020B0604020202020204" pitchFamily="34" charset="0"/>
            </a:endParaRPr>
          </a:p>
        </p:txBody>
      </p:sp>
      <p:sp>
        <p:nvSpPr>
          <p:cNvPr id="24" name="TextBox 11"/>
          <p:cNvSpPr txBox="1"/>
          <p:nvPr/>
        </p:nvSpPr>
        <p:spPr>
          <a:xfrm>
            <a:off x="5867400" y="1618615"/>
            <a:ext cx="6637655" cy="1025525"/>
          </a:xfrm>
          <a:prstGeom prst="rect">
            <a:avLst/>
          </a:prstGeom>
        </p:spPr>
        <p:txBody>
          <a:bodyPr wrap="square" lIns="0" tIns="0" rIns="0" bIns="0" rtlCol="0" anchor="t">
            <a:spAutoFit/>
          </a:bodyPr>
          <a:p>
            <a:pPr indent="0" algn="ctr">
              <a:lnSpc>
                <a:spcPts val="8000"/>
              </a:lnSpc>
              <a:spcBef>
                <a:spcPct val="0"/>
              </a:spcBef>
            </a:pPr>
            <a:r>
              <a:rPr lang="en-US" sz="4400" b="1">
                <a:latin typeface="Arial" panose="020B0604020202020204" pitchFamily="34" charset="0"/>
                <a:cs typeface="Arial" panose="020B0604020202020204" pitchFamily="34" charset="0"/>
              </a:rPr>
              <a:t>Kết luận</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2295505" y="2933700"/>
            <a:ext cx="5175250" cy="492252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61" t="719" r="9412" b="41143"/>
          <a:stretch>
            <a:fillRect/>
          </a:stretch>
        </p:blipFill>
        <p:spPr>
          <a:xfrm rot="5400000">
            <a:off x="-3679737" y="3679737"/>
            <a:ext cx="10287000" cy="292752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66176" y="2704887"/>
            <a:ext cx="1044761" cy="81491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395308">
            <a:off x="16210367" y="938739"/>
            <a:ext cx="1215369" cy="762368"/>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610600" y="9275445"/>
            <a:ext cx="838200" cy="1235075"/>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172200" y="9367520"/>
            <a:ext cx="623570" cy="91948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429000" y="9258300"/>
            <a:ext cx="861695" cy="1270000"/>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12536170" y="8830310"/>
            <a:ext cx="1050290" cy="1086485"/>
          </a:xfrm>
          <a:prstGeom prst="rect">
            <a:avLst/>
          </a:prstGeom>
        </p:spPr>
      </p:pic>
      <p:sp>
        <p:nvSpPr>
          <p:cNvPr id="20" name="Text Box 19"/>
          <p:cNvSpPr txBox="1"/>
          <p:nvPr/>
        </p:nvSpPr>
        <p:spPr>
          <a:xfrm>
            <a:off x="11880850" y="3848100"/>
            <a:ext cx="6003925"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Hoạt động nhóm</a:t>
            </a:r>
            <a:endParaRPr lang="en-US" sz="4000" b="1">
              <a:latin typeface="Arial" panose="020B0604020202020204" pitchFamily="34" charset="0"/>
              <a:cs typeface="Arial" panose="020B0604020202020204" pitchFamily="34" charset="0"/>
            </a:endParaRPr>
          </a:p>
        </p:txBody>
      </p:sp>
      <p:grpSp>
        <p:nvGrpSpPr>
          <p:cNvPr id="23" name="Group 4"/>
          <p:cNvGrpSpPr/>
          <p:nvPr/>
        </p:nvGrpSpPr>
        <p:grpSpPr>
          <a:xfrm rot="0">
            <a:off x="769620" y="217805"/>
            <a:ext cx="11226800" cy="1661160"/>
            <a:chOff x="0" y="0"/>
            <a:chExt cx="13478879" cy="2216503"/>
          </a:xfrm>
          <a:solidFill>
            <a:srgbClr val="DBEEF4"/>
          </a:solidFill>
        </p:grpSpPr>
        <p:sp>
          <p:nvSpPr>
            <p:cNvPr id="25" name="Freeform 5"/>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27" name="Text Box 26"/>
          <p:cNvSpPr txBox="1"/>
          <p:nvPr/>
        </p:nvSpPr>
        <p:spPr>
          <a:xfrm>
            <a:off x="1524000" y="495300"/>
            <a:ext cx="9772015"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3. Đối thoại về hiệu ứng nhà kính</a:t>
            </a:r>
            <a:endParaRPr lang="en-US" sz="4000" b="1">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400" y="2400300"/>
            <a:ext cx="11032490" cy="6775450"/>
          </a:xfrm>
          <a:prstGeom prst="rect">
            <a:avLst/>
          </a:prstGeom>
        </p:spPr>
      </p:pic>
      <p:sp>
        <p:nvSpPr>
          <p:cNvPr id="3" name="Text Box 2"/>
          <p:cNvSpPr txBox="1"/>
          <p:nvPr/>
        </p:nvSpPr>
        <p:spPr>
          <a:xfrm>
            <a:off x="12649200" y="4991100"/>
            <a:ext cx="4253230"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Thực hành đóng vai và đối thoại.</a:t>
            </a:r>
            <a:endParaRPr lang="en-US" sz="4000">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47501">
            <a:off x="15629255" y="8463915"/>
            <a:ext cx="2041525" cy="1582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200" y="8449310"/>
            <a:ext cx="3148965" cy="183769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49050" y="8671560"/>
            <a:ext cx="3711918" cy="368407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6156316" y="8670890"/>
            <a:ext cx="1215369" cy="76236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9151538" y="8890960"/>
            <a:ext cx="710756" cy="734680"/>
          </a:xfrm>
          <a:prstGeom prst="rect">
            <a:avLst/>
          </a:prstGeom>
        </p:spPr>
      </p:pic>
      <p:pic>
        <p:nvPicPr>
          <p:cNvPr id="17"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4038600" y="1028700"/>
            <a:ext cx="9831070" cy="2205355"/>
          </a:xfrm>
          <a:prstGeom prst="rect">
            <a:avLst/>
          </a:prstGeom>
        </p:spPr>
      </p:pic>
      <p:pic>
        <p:nvPicPr>
          <p:cNvPr id="1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58200" y="647700"/>
            <a:ext cx="1223645" cy="814705"/>
          </a:xfrm>
          <a:prstGeom prst="rect">
            <a:avLst/>
          </a:prstGeom>
        </p:spPr>
      </p:pic>
      <p:sp>
        <p:nvSpPr>
          <p:cNvPr id="19" name="Text Box 18"/>
          <p:cNvSpPr txBox="1"/>
          <p:nvPr/>
        </p:nvSpPr>
        <p:spPr>
          <a:xfrm>
            <a:off x="2275840" y="3619500"/>
            <a:ext cx="13820775" cy="470789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Một trong những nguyên nhân cơ bản gây nên hiện tượng hiệu ứng nhà kính là con người và chính con người lại gánh chịu những hậu quả ấy. Vì vậy mỗi cá nhân, tổ chức phải có nhữmg hành động thiết thực thể hiện trách nhiệm góp phần giảm thiểu hiệu ứng nhà kính và bảo vệ môi trường.</a:t>
            </a:r>
            <a:endParaRPr lang="en-US" sz="4000" b="0">
              <a:latin typeface="Arial" panose="020B0604020202020204" pitchFamily="34" charset="0"/>
              <a:cs typeface="Arial" panose="020B0604020202020204" pitchFamily="34" charset="0"/>
            </a:endParaRPr>
          </a:p>
        </p:txBody>
      </p:sp>
      <p:sp>
        <p:nvSpPr>
          <p:cNvPr id="24" name="TextBox 11"/>
          <p:cNvSpPr txBox="1"/>
          <p:nvPr/>
        </p:nvSpPr>
        <p:spPr>
          <a:xfrm>
            <a:off x="5867400" y="1618615"/>
            <a:ext cx="6637655" cy="1025525"/>
          </a:xfrm>
          <a:prstGeom prst="rect">
            <a:avLst/>
          </a:prstGeom>
        </p:spPr>
        <p:txBody>
          <a:bodyPr wrap="square" lIns="0" tIns="0" rIns="0" bIns="0" rtlCol="0" anchor="t">
            <a:spAutoFit/>
          </a:bodyPr>
          <a:p>
            <a:pPr indent="0" algn="ctr">
              <a:lnSpc>
                <a:spcPts val="8000"/>
              </a:lnSpc>
              <a:spcBef>
                <a:spcPct val="0"/>
              </a:spcBef>
            </a:pPr>
            <a:r>
              <a:rPr lang="en-US" sz="4400" b="1">
                <a:latin typeface="Arial" panose="020B0604020202020204" pitchFamily="34" charset="0"/>
                <a:cs typeface="Arial" panose="020B0604020202020204" pitchFamily="34" charset="0"/>
              </a:rPr>
              <a:t>Kết luận</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198495" y="1391920"/>
            <a:ext cx="10168255" cy="613727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77" r="3215" b="62519"/>
          <a:stretch>
            <a:fillRect/>
          </a:stretch>
        </p:blipFill>
        <p:spPr>
          <a:xfrm>
            <a:off x="-152400" y="8616315"/>
            <a:ext cx="18288000" cy="187388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29743" y="7477197"/>
            <a:ext cx="1907154" cy="280980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24559" y="7477197"/>
            <a:ext cx="1907154" cy="2809803"/>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195481">
            <a:off x="345190" y="5720644"/>
            <a:ext cx="3700943" cy="129070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4790">
            <a:off x="11673690" y="1108681"/>
            <a:ext cx="3700943" cy="1290704"/>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69348">
            <a:off x="16055191" y="735135"/>
            <a:ext cx="1691409" cy="1082502"/>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915489">
            <a:off x="16317470" y="7335990"/>
            <a:ext cx="1215369" cy="762368"/>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1576" b="31090"/>
          <a:stretch>
            <a:fillRect/>
          </a:stretch>
        </p:blipFill>
        <p:spPr>
          <a:xfrm rot="372010">
            <a:off x="1066295" y="7753407"/>
            <a:ext cx="710756" cy="734680"/>
          </a:xfrm>
          <a:prstGeom prst="rect">
            <a:avLst/>
          </a:prstGeom>
        </p:spPr>
      </p:pic>
      <p:pic>
        <p:nvPicPr>
          <p:cNvPr id="17"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b="3675"/>
          <a:stretch>
            <a:fillRect/>
          </a:stretch>
        </p:blipFill>
        <p:spPr>
          <a:xfrm>
            <a:off x="1371385" y="5448207"/>
            <a:ext cx="2746795" cy="4605113"/>
          </a:xfrm>
          <a:prstGeom prst="rect">
            <a:avLst/>
          </a:prstGeom>
        </p:spPr>
      </p:pic>
      <p:sp>
        <p:nvSpPr>
          <p:cNvPr id="7" name="Text Box 6"/>
          <p:cNvSpPr txBox="1"/>
          <p:nvPr/>
        </p:nvSpPr>
        <p:spPr>
          <a:xfrm>
            <a:off x="4685665" y="2400300"/>
            <a:ext cx="8138795" cy="3784600"/>
          </a:xfrm>
          <a:prstGeom prst="rect">
            <a:avLst/>
          </a:prstGeom>
          <a:noFill/>
          <a:ln w="9525">
            <a:noFill/>
          </a:ln>
        </p:spPr>
        <p:txBody>
          <a:bodyPr wrap="square">
            <a:spAutoFit/>
          </a:bodyPr>
          <a:p>
            <a:pPr indent="0">
              <a:lnSpc>
                <a:spcPct val="150000"/>
              </a:lnSpc>
            </a:pPr>
            <a:r>
              <a:rPr lang="en-US" sz="4000" b="0">
                <a:latin typeface="Arial" panose="020B0604020202020204" pitchFamily="34" charset="0"/>
                <a:cs typeface="Arial" panose="020B0604020202020204" pitchFamily="34" charset="0"/>
              </a:rPr>
              <a:t>Hãy nêu những hiểu biết của em về ảnh hưởng của hiệu ứng nhà kính đến cuộc sống của con người và các sinh vật khác?</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382938" y="-876300"/>
            <a:ext cx="2590455" cy="2571026"/>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231" y="9563222"/>
            <a:ext cx="1556123" cy="1544452"/>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92658" y="8572615"/>
            <a:ext cx="1525509" cy="1535103"/>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13693055" y="847300"/>
            <a:ext cx="710756" cy="734680"/>
          </a:xfrm>
          <a:prstGeom prst="rect">
            <a:avLst/>
          </a:prstGeom>
        </p:spPr>
      </p:pic>
      <p:grpSp>
        <p:nvGrpSpPr>
          <p:cNvPr id="23" name="Group 2"/>
          <p:cNvGrpSpPr/>
          <p:nvPr/>
        </p:nvGrpSpPr>
        <p:grpSpPr>
          <a:xfrm rot="0">
            <a:off x="551180" y="645160"/>
            <a:ext cx="12211685" cy="1457325"/>
            <a:chOff x="0" y="0"/>
            <a:chExt cx="13478879" cy="2216503"/>
          </a:xfrm>
          <a:solidFill>
            <a:schemeClr val="accent5">
              <a:lumMod val="20000"/>
              <a:lumOff val="80000"/>
            </a:schemeClr>
          </a:solidFill>
        </p:grpSpPr>
        <p:sp>
          <p:nvSpPr>
            <p:cNvPr id="24" name="Freeform 3"/>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100" name="Text Box 99"/>
          <p:cNvSpPr txBox="1"/>
          <p:nvPr/>
        </p:nvSpPr>
        <p:spPr>
          <a:xfrm>
            <a:off x="803275" y="800100"/>
            <a:ext cx="12000865"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sym typeface="+mn-ea"/>
              </a:rPr>
              <a:t>4. Chiến dịch truyền thông vì một tương lai xanh</a:t>
            </a:r>
            <a:endParaRPr lang="en-US" sz="4000" b="1">
              <a:latin typeface="Arial" panose="020B0604020202020204" pitchFamily="34" charset="0"/>
              <a:cs typeface="Arial" panose="020B0604020202020204" pitchFamily="34" charset="0"/>
              <a:sym typeface="+mn-ea"/>
            </a:endParaRPr>
          </a:p>
        </p:txBody>
      </p:sp>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0287000" y="2357755"/>
            <a:ext cx="6315075" cy="2011680"/>
          </a:xfrm>
          <a:prstGeom prst="rect">
            <a:avLst/>
          </a:prstGeom>
        </p:spPr>
      </p:pic>
      <p:sp>
        <p:nvSpPr>
          <p:cNvPr id="3" name="Text Box 2"/>
          <p:cNvSpPr txBox="1"/>
          <p:nvPr/>
        </p:nvSpPr>
        <p:spPr>
          <a:xfrm>
            <a:off x="10649585" y="2781300"/>
            <a:ext cx="595249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Hoạt động nhóm 4</a:t>
            </a:r>
            <a:endParaRPr lang="en-US" sz="4000" b="1">
              <a:latin typeface="Arial" panose="020B0604020202020204" pitchFamily="34" charset="0"/>
              <a:cs typeface="Arial" panose="020B0604020202020204" pitchFamily="34" charset="0"/>
            </a:endParaRPr>
          </a:p>
        </p:txBody>
      </p:sp>
      <p:sp>
        <p:nvSpPr>
          <p:cNvPr id="4" name="Cloud 3"/>
          <p:cNvSpPr/>
          <p:nvPr/>
        </p:nvSpPr>
        <p:spPr>
          <a:xfrm>
            <a:off x="9677400" y="4408805"/>
            <a:ext cx="8395970" cy="5650865"/>
          </a:xfrm>
          <a:prstGeom prst="cloud">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5" name="Text Box 4"/>
          <p:cNvSpPr txBox="1"/>
          <p:nvPr/>
        </p:nvSpPr>
        <p:spPr>
          <a:xfrm>
            <a:off x="10439400" y="5361305"/>
            <a:ext cx="7348220" cy="3784600"/>
          </a:xfrm>
          <a:prstGeom prst="rect">
            <a:avLst/>
          </a:prstGeom>
          <a:noFill/>
          <a:ln w="9525">
            <a:noFill/>
          </a:ln>
        </p:spPr>
        <p:txBody>
          <a:bodyPr wrap="square">
            <a:spAutoFit/>
          </a:bodyPr>
          <a:p>
            <a:pPr indent="0">
              <a:lnSpc>
                <a:spcPct val="150000"/>
              </a:lnSpc>
              <a:buFont typeface="Wingdings" panose="05000000000000000000" charset="0"/>
              <a:buNone/>
            </a:pPr>
            <a:r>
              <a:rPr lang="en-US" sz="4000" b="0">
                <a:latin typeface="Arial" panose="020B0604020202020204" pitchFamily="34" charset="0"/>
                <a:cs typeface="Arial" panose="020B0604020202020204" pitchFamily="34" charset="0"/>
              </a:rPr>
              <a:t>Hãy xây dựng kế hoạch cho chiến dịch truyền thông bảo vệ môi trường, giảm thiêu hiệu ứng nhà kính theo mẫu bên</a:t>
            </a:r>
            <a:endParaRPr lang="en-US" sz="4000" b="0">
              <a:latin typeface="Arial" panose="020B0604020202020204" pitchFamily="34" charset="0"/>
              <a:cs typeface="Arial" panose="020B0604020202020204" pitchFamily="34" charset="0"/>
            </a:endParaRPr>
          </a:p>
        </p:txBody>
      </p:sp>
      <p:pic>
        <p:nvPicPr>
          <p:cNvPr id="6" name="Picture 2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60955" y="1866900"/>
            <a:ext cx="1341120" cy="871855"/>
          </a:xfrm>
          <a:prstGeom prst="rect">
            <a:avLst/>
          </a:prstGeom>
        </p:spPr>
      </p:pic>
      <p:pic>
        <p:nvPicPr>
          <p:cNvPr id="8" name="Picture 19"/>
          <p:cNvPicPr>
            <a:picLocks noChangeAspect="1"/>
          </p:cNvPicPr>
          <p:nvPr/>
        </p:nvPicPr>
        <p:blipFill>
          <a:blip r:embed="rId13">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rot="300000">
            <a:off x="414655" y="2879725"/>
            <a:ext cx="9532620" cy="6439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3111" b="71790"/>
          <a:stretch>
            <a:fillRect/>
          </a:stretch>
        </p:blipFill>
        <p:spPr>
          <a:xfrm rot="-10800000">
            <a:off x="-76200" y="-1213265"/>
            <a:ext cx="18288000" cy="1703901"/>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3111" b="71790"/>
          <a:stretch>
            <a:fillRect/>
          </a:stretch>
        </p:blipFill>
        <p:spPr>
          <a:xfrm>
            <a:off x="0" y="9715720"/>
            <a:ext cx="18288000" cy="170390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839227" y="8648389"/>
            <a:ext cx="1763911" cy="1750681"/>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4758" y="-731801"/>
            <a:ext cx="3072322" cy="3049280"/>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560" y="8191457"/>
            <a:ext cx="4076162" cy="4045591"/>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73062">
            <a:off x="9244719" y="5886046"/>
            <a:ext cx="927294" cy="148664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851749">
            <a:off x="15747192" y="3613637"/>
            <a:ext cx="927294" cy="1486643"/>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60000">
            <a:off x="2184376" y="4422836"/>
            <a:ext cx="927294" cy="1486643"/>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76" b="31090"/>
          <a:stretch>
            <a:fillRect/>
          </a:stretch>
        </p:blipFill>
        <p:spPr>
          <a:xfrm rot="-1653120">
            <a:off x="14792635" y="2508178"/>
            <a:ext cx="710756" cy="734680"/>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76" b="31090"/>
          <a:stretch>
            <a:fillRect/>
          </a:stretch>
        </p:blipFill>
        <p:spPr>
          <a:xfrm rot="-1653120">
            <a:off x="7749614" y="4275563"/>
            <a:ext cx="710756" cy="734680"/>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73542">
            <a:off x="687716" y="5387475"/>
            <a:ext cx="1215369" cy="762368"/>
          </a:xfrm>
          <a:prstGeom prst="rect">
            <a:avLst/>
          </a:prstGeom>
        </p:spPr>
      </p:pic>
      <p:pic>
        <p:nvPicPr>
          <p:cNvPr id="23"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76200" y="490855"/>
            <a:ext cx="8392160" cy="3879215"/>
          </a:xfrm>
          <a:prstGeom prst="rect">
            <a:avLst/>
          </a:prstGeom>
        </p:spPr>
      </p:pic>
      <p:sp>
        <p:nvSpPr>
          <p:cNvPr id="24" name="TextBox 11"/>
          <p:cNvSpPr txBox="1"/>
          <p:nvPr/>
        </p:nvSpPr>
        <p:spPr>
          <a:xfrm>
            <a:off x="525780" y="1042670"/>
            <a:ext cx="6934835" cy="3077845"/>
          </a:xfrm>
          <a:prstGeom prst="rect">
            <a:avLst/>
          </a:prstGeom>
        </p:spPr>
        <p:txBody>
          <a:bodyPr wrap="square" lIns="0" tIns="0" rIns="0" bIns="0" rtlCol="0" anchor="t">
            <a:spAutoFit/>
          </a:bodyPr>
          <a:p>
            <a:pPr indent="0" algn="ctr">
              <a:lnSpc>
                <a:spcPts val="8000"/>
              </a:lnSpc>
              <a:spcBef>
                <a:spcPct val="0"/>
              </a:spcBef>
            </a:pPr>
            <a:r>
              <a:rPr lang="en-US" sz="4400" b="1">
                <a:latin typeface="Arial" panose="020B0604020202020204" pitchFamily="34" charset="0"/>
                <a:cs typeface="Arial" panose="020B0604020202020204" pitchFamily="34" charset="0"/>
              </a:rPr>
              <a:t>Một số chủ đề để xây dmg kế hoạch cho chiến dịch truyền thông</a:t>
            </a:r>
            <a:endParaRPr lang="en-US" sz="4400" b="1">
              <a:latin typeface="Arial" panose="020B0604020202020204" pitchFamily="34" charset="0"/>
              <a:cs typeface="Arial" panose="020B0604020202020204" pitchFamily="34" charset="0"/>
            </a:endParaRPr>
          </a:p>
        </p:txBody>
      </p:sp>
      <p:sp>
        <p:nvSpPr>
          <p:cNvPr id="25" name="Cloud 24"/>
          <p:cNvSpPr/>
          <p:nvPr/>
        </p:nvSpPr>
        <p:spPr>
          <a:xfrm>
            <a:off x="2793365" y="5241925"/>
            <a:ext cx="5127625" cy="4107180"/>
          </a:xfrm>
          <a:prstGeom prst="cloud">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6" name="Cloud 25"/>
          <p:cNvSpPr/>
          <p:nvPr/>
        </p:nvSpPr>
        <p:spPr>
          <a:xfrm>
            <a:off x="8168640" y="1943100"/>
            <a:ext cx="6177915" cy="3615055"/>
          </a:xfrm>
          <a:prstGeom prst="cloud">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7" name="Cloud 26"/>
          <p:cNvSpPr/>
          <p:nvPr/>
        </p:nvSpPr>
        <p:spPr>
          <a:xfrm>
            <a:off x="11520805" y="5297170"/>
            <a:ext cx="6325870" cy="4326255"/>
          </a:xfrm>
          <a:prstGeom prst="cloud">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8" name="TextBox 11"/>
          <p:cNvSpPr txBox="1"/>
          <p:nvPr/>
        </p:nvSpPr>
        <p:spPr>
          <a:xfrm>
            <a:off x="3200400" y="6071870"/>
            <a:ext cx="4253865" cy="2051685"/>
          </a:xfrm>
          <a:prstGeom prst="rect">
            <a:avLst/>
          </a:prstGeom>
        </p:spPr>
        <p:txBody>
          <a:bodyPr wrap="square" lIns="0" tIns="0" rIns="0" bIns="0" rtlCol="0" anchor="t">
            <a:spAutoFit/>
          </a:bodyPr>
          <a:p>
            <a:pPr indent="0" algn="ctr">
              <a:lnSpc>
                <a:spcPts val="8000"/>
              </a:lnSpc>
              <a:spcBef>
                <a:spcPct val="0"/>
              </a:spcBef>
            </a:pPr>
            <a:r>
              <a:rPr lang="en-US" sz="4000">
                <a:latin typeface="Arial" panose="020B0604020202020204" pitchFamily="34" charset="0"/>
                <a:cs typeface="Arial" panose="020B0604020202020204" pitchFamily="34" charset="0"/>
              </a:rPr>
              <a:t>Vẽ tranh cổ động bảo vệ môi trường </a:t>
            </a:r>
            <a:endParaRPr lang="en-US" sz="4000">
              <a:latin typeface="Arial" panose="020B0604020202020204" pitchFamily="34" charset="0"/>
              <a:cs typeface="Arial" panose="020B0604020202020204" pitchFamily="34" charset="0"/>
            </a:endParaRPr>
          </a:p>
        </p:txBody>
      </p:sp>
      <p:sp>
        <p:nvSpPr>
          <p:cNvPr id="29" name="TextBox 11"/>
          <p:cNvSpPr txBox="1"/>
          <p:nvPr/>
        </p:nvSpPr>
        <p:spPr>
          <a:xfrm>
            <a:off x="8610600" y="2628900"/>
            <a:ext cx="5498465" cy="2051685"/>
          </a:xfrm>
          <a:prstGeom prst="rect">
            <a:avLst/>
          </a:prstGeom>
        </p:spPr>
        <p:txBody>
          <a:bodyPr wrap="square" lIns="0" tIns="0" rIns="0" bIns="0" rtlCol="0" anchor="t">
            <a:spAutoFit/>
          </a:bodyPr>
          <a:p>
            <a:pPr indent="0" algn="ctr">
              <a:lnSpc>
                <a:spcPts val="8000"/>
              </a:lnSpc>
              <a:spcBef>
                <a:spcPct val="0"/>
              </a:spcBef>
            </a:pPr>
            <a:r>
              <a:rPr lang="en-US" sz="4000">
                <a:latin typeface="Arial" panose="020B0604020202020204" pitchFamily="34" charset="0"/>
                <a:cs typeface="Arial" panose="020B0604020202020204" pitchFamily="34" charset="0"/>
              </a:rPr>
              <a:t>Phát tờ rơi tuyên truyền bảo vệ môi trường</a:t>
            </a:r>
            <a:endParaRPr lang="en-US" sz="4000">
              <a:latin typeface="Arial" panose="020B0604020202020204" pitchFamily="34" charset="0"/>
              <a:cs typeface="Arial" panose="020B0604020202020204" pitchFamily="34" charset="0"/>
            </a:endParaRPr>
          </a:p>
        </p:txBody>
      </p:sp>
      <p:sp>
        <p:nvSpPr>
          <p:cNvPr id="100" name="Text Box 99"/>
          <p:cNvSpPr txBox="1"/>
          <p:nvPr/>
        </p:nvSpPr>
        <p:spPr>
          <a:xfrm>
            <a:off x="11963400" y="5864860"/>
            <a:ext cx="5455920" cy="286131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Thiết kế thông điệp về giảm thiểu tác động của hiệu ứng nhà kính</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barn(inVertical)">
                                      <p:cBhvr>
                                        <p:cTn id="4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ldLvl="0" animBg="1"/>
      <p:bldP spid="28" grpId="0"/>
      <p:bldP spid="26" grpId="0" bldLvl="0" animBg="1"/>
      <p:bldP spid="29" grpId="0"/>
      <p:bldP spid="27" grpId="0" bldLvl="0" animBg="1"/>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200" y="8449310"/>
            <a:ext cx="3148965" cy="183769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49050" y="8671560"/>
            <a:ext cx="3711918" cy="368407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6156316" y="8670890"/>
            <a:ext cx="1215369" cy="76236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9151538" y="8890960"/>
            <a:ext cx="710756" cy="734680"/>
          </a:xfrm>
          <a:prstGeom prst="rect">
            <a:avLst/>
          </a:prstGeom>
        </p:spPr>
      </p:pic>
      <p:pic>
        <p:nvPicPr>
          <p:cNvPr id="17"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4038600" y="342900"/>
            <a:ext cx="9831070" cy="2205355"/>
          </a:xfrm>
          <a:prstGeom prst="rect">
            <a:avLst/>
          </a:prstGeom>
        </p:spPr>
      </p:pic>
      <p:pic>
        <p:nvPicPr>
          <p:cNvPr id="1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58200" y="-38100"/>
            <a:ext cx="1223645" cy="814705"/>
          </a:xfrm>
          <a:prstGeom prst="rect">
            <a:avLst/>
          </a:prstGeom>
        </p:spPr>
      </p:pic>
      <p:sp>
        <p:nvSpPr>
          <p:cNvPr id="19" name="Text Box 18"/>
          <p:cNvSpPr txBox="1"/>
          <p:nvPr/>
        </p:nvSpPr>
        <p:spPr>
          <a:xfrm>
            <a:off x="1052830" y="2552700"/>
            <a:ext cx="16182340" cy="563118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Xây dựng kế hoạch cho chiến dịch truyền thông bảo vệ môi trường thiên nhiên, giảm thiểu hiệu ứng nhà kính là một công việc vô cùng quan trọng, giúp các em xác định được rõ ràng những mục tiêu, hoạt động cụ thể và các giải pháp để thực hiện hiệu quả mục tiêu ấy.</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thông điệp ý nghĩa sẽ có sức lan toả mạnh mẽ đến những người xung quanh trong chiến dịch bảo vệ môi trường.</a:t>
            </a:r>
            <a:endParaRPr lang="en-US" sz="4000" b="0">
              <a:latin typeface="Arial" panose="020B0604020202020204" pitchFamily="34" charset="0"/>
              <a:cs typeface="Arial" panose="020B0604020202020204" pitchFamily="34" charset="0"/>
            </a:endParaRPr>
          </a:p>
        </p:txBody>
      </p:sp>
      <p:sp>
        <p:nvSpPr>
          <p:cNvPr id="24" name="TextBox 11"/>
          <p:cNvSpPr txBox="1"/>
          <p:nvPr/>
        </p:nvSpPr>
        <p:spPr>
          <a:xfrm>
            <a:off x="5867400" y="932815"/>
            <a:ext cx="6637655" cy="1025525"/>
          </a:xfrm>
          <a:prstGeom prst="rect">
            <a:avLst/>
          </a:prstGeom>
        </p:spPr>
        <p:txBody>
          <a:bodyPr wrap="square" lIns="0" tIns="0" rIns="0" bIns="0" rtlCol="0" anchor="t">
            <a:spAutoFit/>
          </a:bodyPr>
          <a:p>
            <a:pPr indent="0" algn="ctr">
              <a:lnSpc>
                <a:spcPts val="8000"/>
              </a:lnSpc>
              <a:spcBef>
                <a:spcPct val="0"/>
              </a:spcBef>
            </a:pPr>
            <a:r>
              <a:rPr lang="en-US" sz="4400" b="1">
                <a:latin typeface="Arial" panose="020B0604020202020204" pitchFamily="34" charset="0"/>
                <a:cs typeface="Arial" panose="020B0604020202020204" pitchFamily="34" charset="0"/>
              </a:rPr>
              <a:t>Kết luận</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arn(inVertical)">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barn(inVertical)">
                                      <p:cBhvr>
                                        <p:cTn id="25"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382938" y="-876300"/>
            <a:ext cx="2590455" cy="2571026"/>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231" y="9563222"/>
            <a:ext cx="1556123" cy="1544452"/>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92658" y="8572615"/>
            <a:ext cx="1525509" cy="1535103"/>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16664855" y="3437465"/>
            <a:ext cx="710756" cy="734680"/>
          </a:xfrm>
          <a:prstGeom prst="rect">
            <a:avLst/>
          </a:prstGeom>
        </p:spPr>
      </p:pic>
      <p:grpSp>
        <p:nvGrpSpPr>
          <p:cNvPr id="23" name="Group 2"/>
          <p:cNvGrpSpPr/>
          <p:nvPr/>
        </p:nvGrpSpPr>
        <p:grpSpPr>
          <a:xfrm rot="0">
            <a:off x="1381125" y="652145"/>
            <a:ext cx="14551660" cy="1457325"/>
            <a:chOff x="0" y="0"/>
            <a:chExt cx="13478879" cy="2216503"/>
          </a:xfrm>
          <a:solidFill>
            <a:schemeClr val="accent5">
              <a:lumMod val="20000"/>
              <a:lumOff val="80000"/>
            </a:schemeClr>
          </a:solidFill>
        </p:grpSpPr>
        <p:sp>
          <p:nvSpPr>
            <p:cNvPr id="24" name="Freeform 3"/>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100" name="Text Box 99"/>
          <p:cNvSpPr txBox="1"/>
          <p:nvPr/>
        </p:nvSpPr>
        <p:spPr>
          <a:xfrm>
            <a:off x="1373505" y="807085"/>
            <a:ext cx="1455928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sym typeface="+mn-ea"/>
              </a:rPr>
              <a:t>5. Tổng kết chiến dịch truyền thông vì một tương lai xanh</a:t>
            </a:r>
            <a:endParaRPr lang="en-US" sz="4000" b="1">
              <a:latin typeface="Arial" panose="020B0604020202020204" pitchFamily="34" charset="0"/>
              <a:cs typeface="Arial" panose="020B0604020202020204" pitchFamily="34" charset="0"/>
              <a:sym typeface="+mn-ea"/>
            </a:endParaRPr>
          </a:p>
        </p:txBody>
      </p:sp>
      <p:sp>
        <p:nvSpPr>
          <p:cNvPr id="5" name="Text Box 4"/>
          <p:cNvSpPr txBox="1"/>
          <p:nvPr/>
        </p:nvSpPr>
        <p:spPr>
          <a:xfrm>
            <a:off x="1118235" y="2966085"/>
            <a:ext cx="15417165" cy="5631180"/>
          </a:xfrm>
          <a:prstGeom prst="rect">
            <a:avLst/>
          </a:prstGeom>
          <a:noFill/>
          <a:ln w="9525">
            <a:noFill/>
          </a:ln>
        </p:spPr>
        <p:txBody>
          <a:bodyPr wrap="square">
            <a:spAutoFit/>
          </a:bodyPr>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 Chia sẻ kết quả thực hiện chiến dịch truyền thông vì một tương lai xanh: những việc làm được, những việc chưa làm được theo kế hoạch và lí do.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Chia sẻ ki niệm đáng nhớ khi tham gia chiến dịch truyển thông.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Nêu cảm nhận khi được tham gia chiến dịch này.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Những điều sẽ rút kinh nghiệm khi tham gia các chiến dịch sau. </a:t>
            </a:r>
            <a:endParaRPr lang="en-US" sz="4000" b="0">
              <a:latin typeface="Arial" panose="020B0604020202020204" pitchFamily="34" charset="0"/>
              <a:cs typeface="Arial" panose="020B0604020202020204" pitchFamily="34" charset="0"/>
            </a:endParaRPr>
          </a:p>
        </p:txBody>
      </p:sp>
      <p:pic>
        <p:nvPicPr>
          <p:cNvPr id="6"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078200" y="5067300"/>
            <a:ext cx="1341120" cy="871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035"/>
          <a:stretch>
            <a:fillRect/>
          </a:stretch>
        </p:blipFill>
        <p:spPr>
          <a:xfrm rot="1093797">
            <a:off x="8950030" y="-1144395"/>
            <a:ext cx="11894141" cy="2988428"/>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035"/>
          <a:stretch>
            <a:fillRect/>
          </a:stretch>
        </p:blipFill>
        <p:spPr>
          <a:xfrm rot="1093797">
            <a:off x="-2556170" y="8442967"/>
            <a:ext cx="11894141" cy="29884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201127" y="349819"/>
            <a:ext cx="5058173" cy="295213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7501">
            <a:off x="1033075" y="4543660"/>
            <a:ext cx="1866267" cy="1446357"/>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80144" y="7970802"/>
            <a:ext cx="1410756" cy="1400175"/>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353650" y="8724900"/>
            <a:ext cx="3711918" cy="3684078"/>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6156316" y="8670890"/>
            <a:ext cx="1215369" cy="762368"/>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8910238" y="1380180"/>
            <a:ext cx="710756" cy="734680"/>
          </a:xfrm>
          <a:prstGeom prst="rect">
            <a:avLst/>
          </a:prstGeom>
        </p:spPr>
      </p:pic>
      <p:pic>
        <p:nvPicPr>
          <p:cNvPr id="17"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1454150" y="354330"/>
            <a:ext cx="5267960" cy="2268855"/>
          </a:xfrm>
          <a:prstGeom prst="rect">
            <a:avLst/>
          </a:prstGeom>
        </p:spPr>
      </p:pic>
      <p:pic>
        <p:nvPicPr>
          <p:cNvPr id="18"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208020" y="137795"/>
            <a:ext cx="1223645" cy="814705"/>
          </a:xfrm>
          <a:prstGeom prst="rect">
            <a:avLst/>
          </a:prstGeom>
        </p:spPr>
      </p:pic>
      <p:sp>
        <p:nvSpPr>
          <p:cNvPr id="19" name="Text Box 18"/>
          <p:cNvSpPr txBox="1"/>
          <p:nvPr/>
        </p:nvSpPr>
        <p:spPr>
          <a:xfrm>
            <a:off x="0" y="876300"/>
            <a:ext cx="8176260" cy="1198880"/>
          </a:xfrm>
          <a:prstGeom prst="rect">
            <a:avLst/>
          </a:prstGeom>
          <a:noFill/>
          <a:ln w="9525">
            <a:noFill/>
          </a:ln>
        </p:spPr>
        <p:txBody>
          <a:bodyPr wrap="square">
            <a:spAutoFit/>
          </a:bodyPr>
          <a:p>
            <a:pPr indent="0" algn="ctr">
              <a:lnSpc>
                <a:spcPct val="150000"/>
              </a:lnSpc>
            </a:pPr>
            <a:r>
              <a:rPr lang="en-US" sz="4800" b="1">
                <a:latin typeface="Arial" panose="020B0604020202020204" pitchFamily="34" charset="0"/>
                <a:cs typeface="Arial" panose="020B0604020202020204" pitchFamily="34" charset="0"/>
              </a:rPr>
              <a:t>LUYỆN TẬP</a:t>
            </a:r>
            <a:endParaRPr lang="en-US" sz="4800" b="1">
              <a:latin typeface="Arial" panose="020B0604020202020204" pitchFamily="34" charset="0"/>
              <a:cs typeface="Arial" panose="020B0604020202020204" pitchFamily="34" charset="0"/>
            </a:endParaRPr>
          </a:p>
        </p:txBody>
      </p:sp>
      <p:sp>
        <p:nvSpPr>
          <p:cNvPr id="25" name="Cloud 24"/>
          <p:cNvSpPr/>
          <p:nvPr/>
        </p:nvSpPr>
        <p:spPr>
          <a:xfrm>
            <a:off x="4114800" y="3162300"/>
            <a:ext cx="12537440" cy="5621655"/>
          </a:xfrm>
          <a:prstGeom prst="cloud">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100" name="Text Box 99"/>
          <p:cNvSpPr txBox="1"/>
          <p:nvPr/>
        </p:nvSpPr>
        <p:spPr>
          <a:xfrm>
            <a:off x="5638800" y="4106545"/>
            <a:ext cx="9783445" cy="378460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Em hãy chia sẻ những hiểu biết của bản thân về hiệu ứng nhà kính và đưa ra một số biện pháp để cải thiện vấn đề ô nhiễm môi trường.</a:t>
            </a:r>
            <a:endParaRPr lang="en-US" sz="4000" b="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0" grpId="0"/>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035"/>
          <a:stretch>
            <a:fillRect/>
          </a:stretch>
        </p:blipFill>
        <p:spPr>
          <a:xfrm rot="1093797">
            <a:off x="8950030" y="-1144395"/>
            <a:ext cx="11894141" cy="2988428"/>
          </a:xfrm>
          <a:prstGeom prst="rect">
            <a:avLst/>
          </a:prstGeom>
        </p:spPr>
      </p:pic>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4035"/>
          <a:stretch>
            <a:fillRect/>
          </a:stretch>
        </p:blipFill>
        <p:spPr>
          <a:xfrm rot="1093797">
            <a:off x="-2556170" y="8442967"/>
            <a:ext cx="11894141" cy="29884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201127" y="349819"/>
            <a:ext cx="5058173" cy="295213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7501">
            <a:off x="1033075" y="4543660"/>
            <a:ext cx="1866267" cy="1446357"/>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80144" y="7970802"/>
            <a:ext cx="1410756" cy="1400175"/>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353650" y="8724900"/>
            <a:ext cx="3711918" cy="3684078"/>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6156316" y="8670890"/>
            <a:ext cx="1215369" cy="762368"/>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8910238" y="1380180"/>
            <a:ext cx="710756" cy="734680"/>
          </a:xfrm>
          <a:prstGeom prst="rect">
            <a:avLst/>
          </a:prstGeom>
        </p:spPr>
      </p:pic>
      <p:pic>
        <p:nvPicPr>
          <p:cNvPr id="17"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1454150" y="893445"/>
            <a:ext cx="5267960" cy="2268855"/>
          </a:xfrm>
          <a:prstGeom prst="rect">
            <a:avLst/>
          </a:prstGeom>
        </p:spPr>
      </p:pic>
      <p:pic>
        <p:nvPicPr>
          <p:cNvPr id="18"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208020" y="676910"/>
            <a:ext cx="1223645" cy="814705"/>
          </a:xfrm>
          <a:prstGeom prst="rect">
            <a:avLst/>
          </a:prstGeom>
        </p:spPr>
      </p:pic>
      <p:sp>
        <p:nvSpPr>
          <p:cNvPr id="19" name="Text Box 18"/>
          <p:cNvSpPr txBox="1"/>
          <p:nvPr/>
        </p:nvSpPr>
        <p:spPr>
          <a:xfrm>
            <a:off x="0" y="1363980"/>
            <a:ext cx="8176260" cy="1198880"/>
          </a:xfrm>
          <a:prstGeom prst="rect">
            <a:avLst/>
          </a:prstGeom>
          <a:noFill/>
          <a:ln w="9525">
            <a:noFill/>
          </a:ln>
        </p:spPr>
        <p:txBody>
          <a:bodyPr wrap="square">
            <a:spAutoFit/>
          </a:bodyPr>
          <a:p>
            <a:pPr indent="0" algn="ctr">
              <a:lnSpc>
                <a:spcPct val="150000"/>
              </a:lnSpc>
            </a:pPr>
            <a:r>
              <a:rPr lang="en-US" sz="4800" b="1">
                <a:latin typeface="Arial" panose="020B0604020202020204" pitchFamily="34" charset="0"/>
                <a:cs typeface="Arial" panose="020B0604020202020204" pitchFamily="34" charset="0"/>
              </a:rPr>
              <a:t>VẬN DỤNG</a:t>
            </a:r>
            <a:endParaRPr lang="en-US" sz="4800" b="1">
              <a:latin typeface="Arial" panose="020B0604020202020204" pitchFamily="34" charset="0"/>
              <a:cs typeface="Arial" panose="020B0604020202020204" pitchFamily="34" charset="0"/>
            </a:endParaRPr>
          </a:p>
        </p:txBody>
      </p:sp>
      <p:sp>
        <p:nvSpPr>
          <p:cNvPr id="25" name="Cloud 24"/>
          <p:cNvSpPr/>
          <p:nvPr/>
        </p:nvSpPr>
        <p:spPr>
          <a:xfrm>
            <a:off x="4114800" y="3162300"/>
            <a:ext cx="12537440" cy="5621655"/>
          </a:xfrm>
          <a:prstGeom prst="cloud">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100" name="Text Box 99"/>
          <p:cNvSpPr txBox="1"/>
          <p:nvPr/>
        </p:nvSpPr>
        <p:spPr>
          <a:xfrm>
            <a:off x="5638800" y="4381500"/>
            <a:ext cx="9783445" cy="2861310"/>
          </a:xfrm>
          <a:prstGeom prst="rect">
            <a:avLst/>
          </a:prstGeom>
          <a:noFill/>
          <a:ln w="9525">
            <a:noFill/>
          </a:ln>
        </p:spPr>
        <p:txBody>
          <a:bodyPr wrap="square">
            <a:spAutoFit/>
          </a:bodyPr>
          <a:p>
            <a:pPr indent="0" algn="just">
              <a:lnSpc>
                <a:spcPct val="150000"/>
              </a:lnSpc>
            </a:pPr>
            <a:r>
              <a:rPr lang="en-US" sz="4000" b="0">
                <a:solidFill>
                  <a:srgbClr val="000000"/>
                </a:solidFill>
                <a:latin typeface="Arial" panose="020B0604020202020204" pitchFamily="34" charset="0"/>
                <a:cs typeface="Arial" panose="020B0604020202020204" pitchFamily="34" charset="0"/>
              </a:rPr>
              <a:t>Tìm hiểu và giới thiệu một tấm gương học sinh tích cực tham gia vào các hoạt động tình nguyện bảo vệ môi trường.</a:t>
            </a:r>
            <a:endParaRPr lang="en-US" sz="4000" b="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0"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69" t="3998" b="66025"/>
          <a:stretch>
            <a:fillRect/>
          </a:stretch>
        </p:blipFill>
        <p:spPr>
          <a:xfrm rot="360000">
            <a:off x="-965835" y="8319135"/>
            <a:ext cx="18103850" cy="3620770"/>
          </a:xfrm>
          <a:prstGeom prst="rect">
            <a:avLst/>
          </a:prstGeom>
        </p:spPr>
      </p:pic>
      <p:sp>
        <p:nvSpPr>
          <p:cNvPr id="6" name="AutoShape 6"/>
          <p:cNvSpPr/>
          <p:nvPr/>
        </p:nvSpPr>
        <p:spPr>
          <a:xfrm rot="-5400000">
            <a:off x="5254625" y="6361430"/>
            <a:ext cx="5410835" cy="635"/>
          </a:xfrm>
          <a:prstGeom prst="line">
            <a:avLst/>
          </a:prstGeom>
          <a:ln w="19050" cap="flat">
            <a:solidFill>
              <a:srgbClr val="FFFFFF"/>
            </a:solidFill>
            <a:prstDash val="solid"/>
            <a:headEnd type="none" w="sm" len="sm"/>
            <a:tailEnd type="none" w="sm" len="sm"/>
          </a:ln>
        </p:spPr>
      </p:sp>
      <p:sp>
        <p:nvSpPr>
          <p:cNvPr id="7" name="AutoShape 7"/>
          <p:cNvSpPr/>
          <p:nvPr/>
        </p:nvSpPr>
        <p:spPr>
          <a:xfrm rot="-5400000">
            <a:off x="12954635" y="6386195"/>
            <a:ext cx="5410835" cy="635"/>
          </a:xfrm>
          <a:prstGeom prst="line">
            <a:avLst/>
          </a:prstGeom>
          <a:ln w="19050" cap="flat">
            <a:solidFill>
              <a:srgbClr val="FFFFFF"/>
            </a:solidFill>
            <a:prstDash val="solid"/>
            <a:headEnd type="none" w="sm" len="sm"/>
            <a:tailEnd type="none" w="sm" len="sm"/>
          </a:ln>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35462" y="9032501"/>
            <a:ext cx="3534087" cy="1846561"/>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04703">
            <a:off x="792391" y="-131540"/>
            <a:ext cx="1206923" cy="1136016"/>
          </a:xfrm>
          <a:prstGeom prst="rect">
            <a:avLst/>
          </a:prstGeom>
        </p:spPr>
      </p:pic>
      <p:grpSp>
        <p:nvGrpSpPr>
          <p:cNvPr id="23" name="Group 23"/>
          <p:cNvGrpSpPr/>
          <p:nvPr/>
        </p:nvGrpSpPr>
        <p:grpSpPr>
          <a:xfrm rot="0">
            <a:off x="3048000" y="3674745"/>
            <a:ext cx="4711700" cy="5354320"/>
            <a:chOff x="0" y="0"/>
            <a:chExt cx="1240976" cy="1196862"/>
          </a:xfrm>
        </p:grpSpPr>
        <p:sp>
          <p:nvSpPr>
            <p:cNvPr id="24" name="Freeform 24"/>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3250"/>
                </a:lnSpc>
              </a:pPr>
            </a:p>
          </p:txBody>
        </p:sp>
      </p:grpSp>
      <p:grpSp>
        <p:nvGrpSpPr>
          <p:cNvPr id="30" name="Group 30"/>
          <p:cNvGrpSpPr/>
          <p:nvPr/>
        </p:nvGrpSpPr>
        <p:grpSpPr>
          <a:xfrm rot="0">
            <a:off x="10744200" y="3747135"/>
            <a:ext cx="4711700" cy="5354320"/>
            <a:chOff x="0" y="0"/>
            <a:chExt cx="1240976" cy="1196862"/>
          </a:xfrm>
        </p:grpSpPr>
        <p:sp>
          <p:nvSpPr>
            <p:cNvPr id="31" name="Freeform 31"/>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3250"/>
                </a:lnSpc>
              </a:pPr>
            </a:p>
          </p:txBody>
        </p:sp>
      </p:grpSp>
      <p:pic>
        <p:nvPicPr>
          <p:cNvPr id="33" name="Picture 3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72172">
            <a:off x="7527925" y="8462010"/>
            <a:ext cx="895350" cy="992505"/>
          </a:xfrm>
          <a:prstGeom prst="rect">
            <a:avLst/>
          </a:prstGeom>
        </p:spPr>
      </p:pic>
      <p:pic>
        <p:nvPicPr>
          <p:cNvPr id="34" name="Picture 3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72172">
            <a:off x="15227300" y="3942715"/>
            <a:ext cx="895350" cy="992505"/>
          </a:xfrm>
          <a:prstGeom prst="rect">
            <a:avLst/>
          </a:prstGeom>
        </p:spPr>
      </p:pic>
      <p:sp>
        <p:nvSpPr>
          <p:cNvPr id="37" name="TextBox 2"/>
          <p:cNvSpPr txBox="1"/>
          <p:nvPr/>
        </p:nvSpPr>
        <p:spPr>
          <a:xfrm>
            <a:off x="2150826" y="1409467"/>
            <a:ext cx="13981267" cy="961390"/>
          </a:xfrm>
          <a:prstGeom prst="rect">
            <a:avLst/>
          </a:prstGeom>
        </p:spPr>
        <p:txBody>
          <a:bodyPr lIns="0" tIns="0" rIns="0" bIns="0" rtlCol="0" anchor="t">
            <a:spAutoFit/>
          </a:bodyPr>
          <a:p>
            <a:pPr algn="ctr">
              <a:lnSpc>
                <a:spcPts val="7500"/>
              </a:lnSpc>
            </a:pPr>
            <a:r>
              <a:rPr lang="vi-VN" altLang="en-US" sz="6600" b="1">
                <a:solidFill>
                  <a:srgbClr val="000000"/>
                </a:solidFill>
                <a:latin typeface="Arial" panose="020B0604020202020204" pitchFamily="34" charset="0"/>
                <a:cs typeface="Arial" panose="020B0604020202020204" pitchFamily="34" charset="0"/>
              </a:rPr>
              <a:t>HƯỚNG DẪN VỀ NHÀ</a:t>
            </a:r>
            <a:endParaRPr lang="vi-VN" altLang="en-US" sz="6600" b="1">
              <a:solidFill>
                <a:srgbClr val="000000"/>
              </a:solidFill>
              <a:latin typeface="Arial" panose="020B0604020202020204" pitchFamily="34" charset="0"/>
              <a:cs typeface="Arial" panose="020B0604020202020204" pitchFamily="34" charset="0"/>
            </a:endParaRPr>
          </a:p>
        </p:txBody>
      </p:sp>
      <p:sp>
        <p:nvSpPr>
          <p:cNvPr id="38" name="TextBox 5"/>
          <p:cNvSpPr txBox="1"/>
          <p:nvPr/>
        </p:nvSpPr>
        <p:spPr>
          <a:xfrm>
            <a:off x="3235325" y="4986655"/>
            <a:ext cx="4152265" cy="2861310"/>
          </a:xfrm>
          <a:prstGeom prst="rect">
            <a:avLst/>
          </a:prstGeom>
          <a:noFill/>
        </p:spPr>
        <p:txBody>
          <a:bodyPr wrap="square" rtlCol="0">
            <a:spAutoFit/>
          </a:bodyPr>
          <a:p>
            <a:pPr algn="ctr">
              <a:lnSpc>
                <a:spcPct val="150000"/>
              </a:lnSpc>
            </a:pPr>
            <a:r>
              <a:rPr lang="vi-VN" altLang="en-US" sz="4000" dirty="0">
                <a:latin typeface="Arial" panose="020B0604020202020204" pitchFamily="34" charset="0"/>
                <a:cs typeface="Arial" panose="020B0604020202020204" pitchFamily="34" charset="0"/>
              </a:rPr>
              <a:t>Tự đánh giá phần trình bày của nhóm</a:t>
            </a:r>
            <a:endParaRPr lang="vi-VN" altLang="en-US" sz="4000" dirty="0">
              <a:latin typeface="Arial" panose="020B0604020202020204" pitchFamily="34" charset="0"/>
              <a:cs typeface="Arial" panose="020B0604020202020204" pitchFamily="34" charset="0"/>
            </a:endParaRPr>
          </a:p>
        </p:txBody>
      </p:sp>
      <p:sp>
        <p:nvSpPr>
          <p:cNvPr id="79" name="TextBox 78"/>
          <p:cNvSpPr txBox="1"/>
          <p:nvPr/>
        </p:nvSpPr>
        <p:spPr>
          <a:xfrm>
            <a:off x="11125200" y="5417820"/>
            <a:ext cx="401129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hoạt</a:t>
            </a:r>
            <a:r>
              <a:rPr lang="en-US" sz="4000" dirty="0" smtClean="0">
                <a:latin typeface="Arial" panose="020B0604020202020204" pitchFamily="34" charset="0"/>
                <a:cs typeface="Arial" panose="020B0604020202020204" pitchFamily="34" charset="0"/>
              </a:rPr>
              <a:t> </a:t>
            </a:r>
            <a:r>
              <a:rPr lang="vi-VN" altLang="en-US" sz="4000" dirty="0" smtClean="0">
                <a:latin typeface="Arial" panose="020B0604020202020204" pitchFamily="34" charset="0"/>
                <a:cs typeface="Arial" panose="020B0604020202020204" pitchFamily="34" charset="0"/>
              </a:rPr>
              <a:t>lớp</a:t>
            </a:r>
            <a:endParaRPr lang="vi-VN" altLang="en-US" sz="400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t="48665"/>
          <a:stretch>
            <a:fillRect/>
          </a:stretch>
        </p:blipFill>
        <p:spPr>
          <a:xfrm>
            <a:off x="-499138" y="0"/>
            <a:ext cx="16924076" cy="8666104"/>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66795" y="660321"/>
            <a:ext cx="944560" cy="73675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64" r="3325" b="72842"/>
          <a:stretch>
            <a:fillRect/>
          </a:stretch>
        </p:blipFill>
        <p:spPr>
          <a:xfrm>
            <a:off x="0" y="9131087"/>
            <a:ext cx="18288000" cy="162602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528"/>
          <a:stretch>
            <a:fillRect/>
          </a:stretch>
        </p:blipFill>
        <p:spPr>
          <a:xfrm>
            <a:off x="14261560" y="1899700"/>
            <a:ext cx="4026440" cy="838730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47501">
            <a:off x="16810285" y="161929"/>
            <a:ext cx="1866267" cy="1446357"/>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6700" y="6093350"/>
            <a:ext cx="2846440" cy="4193650"/>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113241" y="6503231"/>
            <a:ext cx="1525509" cy="1535103"/>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1576" b="31090"/>
          <a:stretch>
            <a:fillRect/>
          </a:stretch>
        </p:blipFill>
        <p:spPr>
          <a:xfrm rot="-4359515">
            <a:off x="10348794" y="7850048"/>
            <a:ext cx="710756" cy="734680"/>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1576" b="31090"/>
          <a:stretch>
            <a:fillRect/>
          </a:stretch>
        </p:blipFill>
        <p:spPr>
          <a:xfrm rot="-1346225">
            <a:off x="5081623" y="7876501"/>
            <a:ext cx="710756" cy="734680"/>
          </a:xfrm>
          <a:prstGeom prst="rect">
            <a:avLst/>
          </a:prstGeom>
        </p:spPr>
      </p:pic>
      <p:sp>
        <p:nvSpPr>
          <p:cNvPr id="16" name="TextBox 6"/>
          <p:cNvSpPr txBox="1"/>
          <p:nvPr/>
        </p:nvSpPr>
        <p:spPr>
          <a:xfrm>
            <a:off x="1532255" y="1790700"/>
            <a:ext cx="12860655" cy="3415030"/>
          </a:xfrm>
          <a:prstGeom prst="rect">
            <a:avLst/>
          </a:prstGeom>
          <a:noFill/>
        </p:spPr>
        <p:txBody>
          <a:bodyPr wrap="square" rtlCol="0">
            <a:spAutoFit/>
          </a:bodyPr>
          <a:p>
            <a:pPr algn="ctr">
              <a:lnSpc>
                <a:spcPct val="150000"/>
              </a:lnSpc>
            </a:pPr>
            <a:r>
              <a:rPr lang="en-US" sz="7200" b="1" dirty="0" smtClean="0">
                <a:solidFill>
                  <a:schemeClr val="tx1"/>
                </a:solidFill>
                <a:latin typeface="Arial" panose="020B0604020202020204" pitchFamily="34" charset="0"/>
                <a:cs typeface="Arial" panose="020B0604020202020204" pitchFamily="34" charset="0"/>
              </a:rPr>
              <a:t>CẢM ƠN CÁC EM </a:t>
            </a:r>
            <a:endParaRPr lang="en-US" sz="72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7200" b="1" dirty="0" smtClean="0">
                <a:solidFill>
                  <a:schemeClr val="tx1"/>
                </a:solidFill>
                <a:latin typeface="Arial" panose="020B0604020202020204" pitchFamily="34" charset="0"/>
                <a:cs typeface="Arial" panose="020B0604020202020204" pitchFamily="34" charset="0"/>
              </a:rPr>
              <a:t>ĐÃ LẮNG NGHE BÀI GIẢNG!</a:t>
            </a:r>
            <a:endParaRPr lang="en-US" sz="72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345651" y="-1124937"/>
            <a:ext cx="3621317" cy="3594157"/>
          </a:xfrm>
          <a:prstGeom prst="rect">
            <a:avLst/>
          </a:prstGeom>
        </p:spPr>
      </p:pic>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259300" y="2379827"/>
            <a:ext cx="1415336" cy="140472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3111" b="71790"/>
          <a:stretch>
            <a:fillRect/>
          </a:stretch>
        </p:blipFill>
        <p:spPr>
          <a:xfrm>
            <a:off x="0" y="9078851"/>
            <a:ext cx="18288000" cy="1703901"/>
          </a:xfrm>
          <a:prstGeom prst="rect">
            <a:avLst/>
          </a:prstGeom>
        </p:spPr>
      </p:pic>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98625" y="7912735"/>
            <a:ext cx="1926590" cy="1911985"/>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7806">
            <a:off x="12196188" y="-418366"/>
            <a:ext cx="1577400" cy="1654615"/>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417" y="495443"/>
            <a:ext cx="1583006" cy="1530899"/>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157760">
            <a:off x="4222126" y="6523092"/>
            <a:ext cx="1215369" cy="762368"/>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11991113" y="8094875"/>
            <a:ext cx="710756" cy="734680"/>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934991" y="7276969"/>
            <a:ext cx="2327653" cy="1512974"/>
          </a:xfrm>
          <a:prstGeom prst="rect">
            <a:avLst/>
          </a:prstGeom>
        </p:spPr>
      </p:pic>
      <p:sp>
        <p:nvSpPr>
          <p:cNvPr id="16" name="TextBox 3"/>
          <p:cNvSpPr txBox="1"/>
          <p:nvPr/>
        </p:nvSpPr>
        <p:spPr>
          <a:xfrm>
            <a:off x="1219200" y="4190365"/>
            <a:ext cx="15607030" cy="2996565"/>
          </a:xfrm>
          <a:prstGeom prst="rect">
            <a:avLst/>
          </a:prstGeom>
        </p:spPr>
        <p:txBody>
          <a:bodyPr wrap="square" lIns="0" tIns="0" rIns="0" bIns="0" rtlCol="0" anchor="t">
            <a:spAutoFit/>
          </a:bodyPr>
          <a:lstStyle/>
          <a:p>
            <a:pPr algn="ctr">
              <a:lnSpc>
                <a:spcPct val="150000"/>
              </a:lnSpc>
            </a:pPr>
            <a:r>
              <a:rPr lang="en-US" sz="6000" b="1">
                <a:solidFill>
                  <a:schemeClr val="tx1"/>
                </a:solidFill>
                <a:latin typeface="Arial" panose="020B0604020202020204" pitchFamily="34" charset="0"/>
                <a:cs typeface="Arial" panose="020B0604020202020204" pitchFamily="34" charset="0"/>
              </a:rPr>
              <a:t>TUẦN </a:t>
            </a:r>
            <a:r>
              <a:rPr lang="vi-VN" altLang="en-US" sz="6000" b="1">
                <a:solidFill>
                  <a:schemeClr val="tx1"/>
                </a:solidFill>
                <a:latin typeface="Arial" panose="020B0604020202020204" pitchFamily="34" charset="0"/>
                <a:cs typeface="Arial" panose="020B0604020202020204" pitchFamily="34" charset="0"/>
              </a:rPr>
              <a:t>2</a:t>
            </a:r>
            <a:r>
              <a:rPr lang="en-US" altLang="vi-VN" sz="6000" b="1">
                <a:solidFill>
                  <a:schemeClr val="tx1"/>
                </a:solidFill>
                <a:latin typeface="Arial" panose="020B0604020202020204" pitchFamily="34" charset="0"/>
                <a:cs typeface="Arial" panose="020B0604020202020204" pitchFamily="34" charset="0"/>
              </a:rPr>
              <a:t>3</a:t>
            </a:r>
            <a:r>
              <a:rPr lang="en-US" sz="6000" b="1">
                <a:solidFill>
                  <a:schemeClr val="tx1"/>
                </a:solidFill>
                <a:latin typeface="Arial" panose="020B0604020202020204" pitchFamily="34" charset="0"/>
                <a:cs typeface="Arial" panose="020B0604020202020204" pitchFamily="34" charset="0"/>
              </a:rPr>
              <a:t> -  HOẠT ĐỘNG GIÁO DỤC:</a:t>
            </a:r>
            <a:endParaRPr lang="en-US" sz="6000" b="1">
              <a:solidFill>
                <a:schemeClr val="tx1"/>
              </a:solidFill>
              <a:latin typeface="Arial" panose="020B0604020202020204" pitchFamily="34" charset="0"/>
              <a:cs typeface="Arial" panose="020B0604020202020204" pitchFamily="34" charset="0"/>
            </a:endParaRPr>
          </a:p>
          <a:p>
            <a:pPr algn="ctr">
              <a:lnSpc>
                <a:spcPts val="12570"/>
              </a:lnSpc>
            </a:pPr>
            <a:r>
              <a:rPr lang="en-US" altLang="vi-VN" sz="6000" b="1">
                <a:solidFill>
                  <a:srgbClr val="FF0000"/>
                </a:solidFill>
                <a:latin typeface="Arial" panose="020B0604020202020204" pitchFamily="34" charset="0"/>
                <a:cs typeface="Arial" panose="020B0604020202020204" pitchFamily="34" charset="0"/>
              </a:rPr>
              <a:t>HIỆU ỨNG NHÀ KÍNH</a:t>
            </a:r>
            <a:endParaRPr lang="en-US" altLang="vi-VN" sz="6000" b="1">
              <a:solidFill>
                <a:srgbClr val="FF0000"/>
              </a:solidFill>
              <a:latin typeface="Arial" panose="020B0604020202020204" pitchFamily="34" charset="0"/>
              <a:cs typeface="Arial" panose="020B0604020202020204" pitchFamily="34" charset="0"/>
            </a:endParaRPr>
          </a:p>
        </p:txBody>
      </p:sp>
      <p:sp>
        <p:nvSpPr>
          <p:cNvPr id="17" name="Google Shape;1204;p28"/>
          <p:cNvSpPr txBox="1">
            <a:spLocks noGrp="1"/>
          </p:cNvSpPr>
          <p:nvPr/>
        </p:nvSpPr>
        <p:spPr>
          <a:xfrm>
            <a:off x="1317625" y="2661285"/>
            <a:ext cx="15409545" cy="13373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Londrina Solid" panose="020B0704020202020204"/>
              <a:buNone/>
              <a:defRPr sz="6900" b="0" i="0" u="none" strike="noStrike" cap="none">
                <a:solidFill>
                  <a:schemeClr val="dk1"/>
                </a:solidFill>
                <a:latin typeface="Londrina Solid" panose="020B0704020202020204"/>
                <a:ea typeface="Londrina Solid" panose="020B0704020202020204"/>
                <a:cs typeface="Londrina Solid" panose="020B0704020202020204"/>
                <a:sym typeface="Londrina Solid" panose="020B0704020202020204"/>
              </a:defRPr>
            </a:lvl1pPr>
            <a:lvl2pPr marR="0" lvl="1"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2pPr>
            <a:lvl3pPr marR="0" lvl="2"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3pPr>
            <a:lvl4pPr marR="0" lvl="3"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4pPr>
            <a:lvl5pPr marR="0" lvl="4"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5pPr>
            <a:lvl6pPr marR="0" lvl="5"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6pPr>
            <a:lvl7pPr marR="0" lvl="6"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7pPr>
            <a:lvl8pPr marR="0" lvl="7"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8pPr>
            <a:lvl9pPr marR="0" lvl="8"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9pPr>
          </a:lstStyle>
          <a:p>
            <a:pPr marL="0" lvl="0" indent="0" algn="ctr" rtl="0">
              <a:lnSpc>
                <a:spcPct val="150000"/>
              </a:lnSpc>
              <a:spcBef>
                <a:spcPts val="0"/>
              </a:spcBef>
              <a:spcAft>
                <a:spcPts val="0"/>
              </a:spcAft>
              <a:buNone/>
            </a:pPr>
            <a:r>
              <a:rPr lang="en-US" sz="4800" b="1" dirty="0" smtClean="0">
                <a:solidFill>
                  <a:schemeClr val="accent5"/>
                </a:solidFill>
                <a:latin typeface="Arial" panose="020B0604020202020204" pitchFamily="34" charset="0"/>
                <a:cs typeface="Arial" panose="020B0604020202020204" pitchFamily="34" charset="0"/>
              </a:rPr>
              <a:t>CHỦ ĐỀ 7. CUỘC SỐNG QUANH TA </a:t>
            </a:r>
            <a:endParaRPr lang="en-US" sz="4800" b="1" dirty="0" smtClean="0">
              <a:solidFill>
                <a:schemeClr val="accent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grpSp>
        <p:nvGrpSpPr>
          <p:cNvPr id="2" name="Group 2"/>
          <p:cNvGrpSpPr/>
          <p:nvPr/>
        </p:nvGrpSpPr>
        <p:grpSpPr>
          <a:xfrm rot="0">
            <a:off x="932180" y="2245360"/>
            <a:ext cx="7776845" cy="2068195"/>
            <a:chOff x="0" y="0"/>
            <a:chExt cx="13478879" cy="2216503"/>
          </a:xfrm>
          <a:solidFill>
            <a:srgbClr val="DBEEF4"/>
          </a:solidFill>
        </p:grpSpPr>
        <p:sp>
          <p:nvSpPr>
            <p:cNvPr id="3" name="Freeform 3"/>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grpSp>
        <p:nvGrpSpPr>
          <p:cNvPr id="4" name="Group 4"/>
          <p:cNvGrpSpPr/>
          <p:nvPr/>
        </p:nvGrpSpPr>
        <p:grpSpPr>
          <a:xfrm rot="0">
            <a:off x="995680" y="4762500"/>
            <a:ext cx="7774940" cy="2227580"/>
            <a:chOff x="0" y="0"/>
            <a:chExt cx="13478879" cy="2216503"/>
          </a:xfrm>
          <a:solidFill>
            <a:srgbClr val="DBEEF4"/>
          </a:solidFill>
        </p:grpSpPr>
        <p:sp>
          <p:nvSpPr>
            <p:cNvPr id="5" name="Freeform 5"/>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pic>
        <p:nvPicPr>
          <p:cNvPr id="16" name="Picture 1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647501">
            <a:off x="1947489" y="352612"/>
            <a:ext cx="1866267" cy="1446357"/>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70" y="252110"/>
            <a:ext cx="1324471" cy="1817456"/>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4568" y="9106103"/>
            <a:ext cx="1222608" cy="1213439"/>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80703" y="4762068"/>
            <a:ext cx="1211370" cy="1202284"/>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894175" y="8011795"/>
            <a:ext cx="1544320" cy="2275205"/>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966854">
            <a:off x="-240870" y="1769803"/>
            <a:ext cx="1215369" cy="762368"/>
          </a:xfrm>
          <a:prstGeom prst="rect">
            <a:avLst/>
          </a:prstGeom>
        </p:spPr>
      </p:pic>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17572023" y="3513761"/>
            <a:ext cx="710756" cy="734680"/>
          </a:xfrm>
          <a:prstGeom prst="rect">
            <a:avLst/>
          </a:prstGeom>
        </p:spPr>
      </p:pic>
      <p:sp>
        <p:nvSpPr>
          <p:cNvPr id="31" name="TextBox 2"/>
          <p:cNvSpPr txBox="1"/>
          <p:nvPr/>
        </p:nvSpPr>
        <p:spPr>
          <a:xfrm>
            <a:off x="1295413" y="723900"/>
            <a:ext cx="15744163" cy="961390"/>
          </a:xfrm>
          <a:prstGeom prst="rect">
            <a:avLst/>
          </a:prstGeom>
        </p:spPr>
        <p:txBody>
          <a:bodyPr lIns="0" tIns="0" rIns="0" bIns="0" rtlCol="0" anchor="t">
            <a:spAutoFit/>
          </a:bodyPr>
          <a:p>
            <a:pPr algn="ctr">
              <a:lnSpc>
                <a:spcPts val="7500"/>
              </a:lnSpc>
            </a:pPr>
            <a:r>
              <a:rPr lang="vi-VN" altLang="en-US" sz="5400" b="1">
                <a:solidFill>
                  <a:srgbClr val="000000"/>
                </a:solidFill>
                <a:latin typeface="Arial" panose="020B0604020202020204" pitchFamily="34" charset="0"/>
                <a:cs typeface="Arial" panose="020B0604020202020204" pitchFamily="34" charset="0"/>
              </a:rPr>
              <a:t>NỘI DUNG BÀI HỌC</a:t>
            </a:r>
            <a:endParaRPr lang="vi-VN" altLang="en-US" sz="5400" b="1">
              <a:solidFill>
                <a:srgbClr val="000000"/>
              </a:solidFill>
              <a:latin typeface="Arial" panose="020B0604020202020204" pitchFamily="34" charset="0"/>
              <a:cs typeface="Arial" panose="020B0604020202020204" pitchFamily="34" charset="0"/>
            </a:endParaRPr>
          </a:p>
        </p:txBody>
      </p:sp>
      <p:grpSp>
        <p:nvGrpSpPr>
          <p:cNvPr id="6" name="Group 2"/>
          <p:cNvGrpSpPr/>
          <p:nvPr/>
        </p:nvGrpSpPr>
        <p:grpSpPr>
          <a:xfrm rot="0">
            <a:off x="9238615" y="2251075"/>
            <a:ext cx="7776845" cy="1889760"/>
            <a:chOff x="0" y="0"/>
            <a:chExt cx="13478879" cy="2216503"/>
          </a:xfrm>
          <a:solidFill>
            <a:srgbClr val="DBEEF4"/>
          </a:solidFill>
        </p:grpSpPr>
        <p:sp>
          <p:nvSpPr>
            <p:cNvPr id="7" name="Freeform 3"/>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grpSp>
        <p:nvGrpSpPr>
          <p:cNvPr id="8" name="Group 4"/>
          <p:cNvGrpSpPr/>
          <p:nvPr/>
        </p:nvGrpSpPr>
        <p:grpSpPr>
          <a:xfrm rot="0">
            <a:off x="9302115" y="4768215"/>
            <a:ext cx="7774940" cy="2227580"/>
            <a:chOff x="0" y="0"/>
            <a:chExt cx="13478879" cy="2216503"/>
          </a:xfrm>
          <a:solidFill>
            <a:srgbClr val="DBEEF4"/>
          </a:solidFill>
        </p:grpSpPr>
        <p:sp>
          <p:nvSpPr>
            <p:cNvPr id="9" name="Freeform 5"/>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grpSp>
        <p:nvGrpSpPr>
          <p:cNvPr id="12" name="Group 4"/>
          <p:cNvGrpSpPr/>
          <p:nvPr/>
        </p:nvGrpSpPr>
        <p:grpSpPr>
          <a:xfrm rot="0">
            <a:off x="4237990" y="7435850"/>
            <a:ext cx="10115550" cy="2227580"/>
            <a:chOff x="0" y="0"/>
            <a:chExt cx="13478879" cy="2216503"/>
          </a:xfrm>
          <a:solidFill>
            <a:srgbClr val="DBEEF4"/>
          </a:solidFill>
        </p:grpSpPr>
        <p:sp>
          <p:nvSpPr>
            <p:cNvPr id="14" name="Freeform 5"/>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28" name="Text Box 27"/>
          <p:cNvSpPr txBox="1"/>
          <p:nvPr/>
        </p:nvSpPr>
        <p:spPr>
          <a:xfrm>
            <a:off x="1524000" y="2247900"/>
            <a:ext cx="631380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1. Nguyên nhân gây ra hiệu ứng nhà kính</a:t>
            </a:r>
            <a:endParaRPr lang="en-US" sz="4000" b="1">
              <a:latin typeface="Arial" panose="020B0604020202020204" pitchFamily="34" charset="0"/>
              <a:cs typeface="Arial" panose="020B0604020202020204" pitchFamily="34" charset="0"/>
            </a:endParaRPr>
          </a:p>
        </p:txBody>
      </p:sp>
      <p:sp>
        <p:nvSpPr>
          <p:cNvPr id="29" name="Text Box 28"/>
          <p:cNvSpPr txBox="1"/>
          <p:nvPr/>
        </p:nvSpPr>
        <p:spPr>
          <a:xfrm>
            <a:off x="10896600" y="2232660"/>
            <a:ext cx="493458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2. Tác động của hiệu ứng nhà kính</a:t>
            </a:r>
            <a:endParaRPr lang="en-US" sz="4000" b="1">
              <a:latin typeface="Arial" panose="020B0604020202020204" pitchFamily="34" charset="0"/>
              <a:cs typeface="Arial" panose="020B0604020202020204" pitchFamily="34" charset="0"/>
            </a:endParaRPr>
          </a:p>
        </p:txBody>
      </p:sp>
      <p:sp>
        <p:nvSpPr>
          <p:cNvPr id="30" name="Text Box 29"/>
          <p:cNvSpPr txBox="1"/>
          <p:nvPr/>
        </p:nvSpPr>
        <p:spPr>
          <a:xfrm>
            <a:off x="2362200" y="4914900"/>
            <a:ext cx="4724400"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3. Đối thoại về hiệu ứng nhà kính</a:t>
            </a:r>
            <a:endParaRPr lang="en-US" sz="4000" b="1">
              <a:latin typeface="Arial" panose="020B0604020202020204" pitchFamily="34" charset="0"/>
              <a:cs typeface="Arial" panose="020B0604020202020204" pitchFamily="34" charset="0"/>
            </a:endParaRPr>
          </a:p>
        </p:txBody>
      </p:sp>
      <p:sp>
        <p:nvSpPr>
          <p:cNvPr id="32" name="Text Box 31"/>
          <p:cNvSpPr txBox="1"/>
          <p:nvPr/>
        </p:nvSpPr>
        <p:spPr>
          <a:xfrm>
            <a:off x="9874250" y="4922520"/>
            <a:ext cx="6978650"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4. Chiến dịch truyền thông vì một tương lai xanh</a:t>
            </a:r>
            <a:endParaRPr lang="en-US" sz="4000" b="1">
              <a:latin typeface="Arial" panose="020B0604020202020204" pitchFamily="34" charset="0"/>
              <a:cs typeface="Arial" panose="020B0604020202020204" pitchFamily="34" charset="0"/>
            </a:endParaRPr>
          </a:p>
        </p:txBody>
      </p:sp>
      <p:sp>
        <p:nvSpPr>
          <p:cNvPr id="33" name="Text Box 32"/>
          <p:cNvSpPr txBox="1"/>
          <p:nvPr/>
        </p:nvSpPr>
        <p:spPr>
          <a:xfrm>
            <a:off x="4671060" y="7612380"/>
            <a:ext cx="9246870"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5. Tổng kết chiến dịch truyền thông vì một tương lai xanh</a:t>
            </a:r>
            <a:r>
              <a:rPr lang="en-US" sz="4000" b="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382938" y="-876300"/>
            <a:ext cx="2590455" cy="2571026"/>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231" y="9563222"/>
            <a:ext cx="1556123" cy="1544452"/>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92658" y="8572615"/>
            <a:ext cx="1525509" cy="1535103"/>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13693055" y="847300"/>
            <a:ext cx="710756" cy="734680"/>
          </a:xfrm>
          <a:prstGeom prst="rect">
            <a:avLst/>
          </a:prstGeom>
        </p:spPr>
      </p:pic>
      <p:grpSp>
        <p:nvGrpSpPr>
          <p:cNvPr id="23" name="Group 2"/>
          <p:cNvGrpSpPr/>
          <p:nvPr/>
        </p:nvGrpSpPr>
        <p:grpSpPr>
          <a:xfrm rot="0">
            <a:off x="551180" y="645160"/>
            <a:ext cx="11363325" cy="1457325"/>
            <a:chOff x="0" y="0"/>
            <a:chExt cx="13478879" cy="2216503"/>
          </a:xfrm>
          <a:solidFill>
            <a:schemeClr val="accent5">
              <a:lumMod val="20000"/>
              <a:lumOff val="80000"/>
            </a:schemeClr>
          </a:solidFill>
        </p:grpSpPr>
        <p:sp>
          <p:nvSpPr>
            <p:cNvPr id="24" name="Freeform 3"/>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100" name="Text Box 99"/>
          <p:cNvSpPr txBox="1"/>
          <p:nvPr/>
        </p:nvSpPr>
        <p:spPr>
          <a:xfrm>
            <a:off x="803275" y="800100"/>
            <a:ext cx="1095629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sym typeface="+mn-ea"/>
              </a:rPr>
              <a:t>1. Nguyên nhân gây ra hiệu ứng nhà kính</a:t>
            </a:r>
            <a:endParaRPr lang="en-US" sz="4000" b="1">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9">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803275" y="2628900"/>
            <a:ext cx="8812530" cy="7153275"/>
          </a:xfrm>
          <a:prstGeom prst="rect">
            <a:avLst/>
          </a:prstGeom>
        </p:spPr>
      </p:pic>
      <p:pic>
        <p:nvPicPr>
          <p:cNvPr id="2"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0287000" y="2019300"/>
            <a:ext cx="6315075" cy="2374900"/>
          </a:xfrm>
          <a:prstGeom prst="rect">
            <a:avLst/>
          </a:prstGeom>
        </p:spPr>
      </p:pic>
      <p:sp>
        <p:nvSpPr>
          <p:cNvPr id="3" name="Text Box 2"/>
          <p:cNvSpPr txBox="1"/>
          <p:nvPr/>
        </p:nvSpPr>
        <p:spPr>
          <a:xfrm>
            <a:off x="10668000" y="2628900"/>
            <a:ext cx="595249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Hoạt động nhóm đôi</a:t>
            </a:r>
            <a:endParaRPr lang="en-US" sz="4000" b="1">
              <a:latin typeface="Arial" panose="020B0604020202020204" pitchFamily="34" charset="0"/>
              <a:cs typeface="Arial" panose="020B0604020202020204" pitchFamily="34" charset="0"/>
            </a:endParaRPr>
          </a:p>
        </p:txBody>
      </p:sp>
      <p:sp>
        <p:nvSpPr>
          <p:cNvPr id="4" name="Cloud 3"/>
          <p:cNvSpPr/>
          <p:nvPr/>
        </p:nvSpPr>
        <p:spPr>
          <a:xfrm>
            <a:off x="9677400" y="4408805"/>
            <a:ext cx="8056245" cy="5503545"/>
          </a:xfrm>
          <a:prstGeom prst="cloud">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5" name="Text Box 4"/>
          <p:cNvSpPr txBox="1"/>
          <p:nvPr/>
        </p:nvSpPr>
        <p:spPr>
          <a:xfrm>
            <a:off x="10439400" y="5361305"/>
            <a:ext cx="6969760" cy="3784600"/>
          </a:xfrm>
          <a:prstGeom prst="rect">
            <a:avLst/>
          </a:prstGeom>
          <a:noFill/>
          <a:ln w="9525">
            <a:noFill/>
          </a:ln>
        </p:spPr>
        <p:txBody>
          <a:bodyPr wrap="square">
            <a:spAutoFit/>
          </a:bodyPr>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Vấn đề trong các hình là gì?</a:t>
            </a:r>
            <a:endParaRPr lang="en-US" sz="4000" b="0">
              <a:latin typeface="Arial" panose="020B0604020202020204" pitchFamily="34" charset="0"/>
              <a:cs typeface="Arial" panose="020B0604020202020204" pitchFamily="34" charset="0"/>
            </a:endParaRPr>
          </a:p>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Vấn đề đó gây ra những tác động, ảnh hưởng như thế nào?</a:t>
            </a:r>
            <a:endParaRPr lang="en-US" sz="4000" b="0">
              <a:latin typeface="Arial" panose="020B0604020202020204" pitchFamily="34" charset="0"/>
              <a:cs typeface="Arial" panose="020B0604020202020204" pitchFamily="34" charset="0"/>
            </a:endParaRPr>
          </a:p>
        </p:txBody>
      </p:sp>
      <p:pic>
        <p:nvPicPr>
          <p:cNvPr id="6"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60955" y="1866900"/>
            <a:ext cx="1341120" cy="871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623603" y="0"/>
            <a:ext cx="2590455" cy="2571026"/>
          </a:xfrm>
          <a:prstGeom prst="rect">
            <a:avLst/>
          </a:prstGeom>
        </p:spPr>
      </p:pic>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6972300"/>
            <a:ext cx="3345180" cy="3223895"/>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20080">
            <a:off x="421016" y="5193067"/>
            <a:ext cx="1215369" cy="762368"/>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258" y="355715"/>
            <a:ext cx="1525509" cy="153510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5591" y="8682859"/>
            <a:ext cx="2327653" cy="1512974"/>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41576" b="31090"/>
          <a:stretch>
            <a:fillRect/>
          </a:stretch>
        </p:blipFill>
        <p:spPr>
          <a:xfrm rot="-1653120">
            <a:off x="16817255" y="6790265"/>
            <a:ext cx="710756" cy="734680"/>
          </a:xfrm>
          <a:prstGeom prst="rect">
            <a:avLst/>
          </a:prstGeom>
        </p:spPr>
      </p:pic>
      <p:grpSp>
        <p:nvGrpSpPr>
          <p:cNvPr id="9" name="Group 2"/>
          <p:cNvGrpSpPr/>
          <p:nvPr/>
        </p:nvGrpSpPr>
        <p:grpSpPr>
          <a:xfrm rot="0">
            <a:off x="3886200" y="7048500"/>
            <a:ext cx="11757025" cy="2397125"/>
            <a:chOff x="792329" y="-278136"/>
            <a:chExt cx="13493210" cy="2248556"/>
          </a:xfrm>
        </p:grpSpPr>
        <p:sp>
          <p:nvSpPr>
            <p:cNvPr id="23"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solidFill>
              <a:schemeClr val="accent5">
                <a:lumMod val="20000"/>
                <a:lumOff val="80000"/>
              </a:schemeClr>
            </a:solidFill>
          </p:spPr>
        </p:sp>
      </p:grpSp>
      <p:sp>
        <p:nvSpPr>
          <p:cNvPr id="100" name="Text Box 99"/>
          <p:cNvSpPr txBox="1"/>
          <p:nvPr/>
        </p:nvSpPr>
        <p:spPr>
          <a:xfrm>
            <a:off x="4191000" y="7278370"/>
            <a:ext cx="11146155" cy="193802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Khói bụi từ các phương tiện giao thông và nhà máy, khu công nghiệp làm ô nhiễm không khí.</a:t>
            </a:r>
            <a:endParaRPr lang="en-US" sz="4000" b="0">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3">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b="43658"/>
          <a:stretch>
            <a:fillRect/>
          </a:stretch>
        </p:blipFill>
        <p:spPr>
          <a:xfrm>
            <a:off x="4346575" y="859155"/>
            <a:ext cx="10990580" cy="5808345"/>
          </a:xfrm>
          <a:prstGeom prst="rect">
            <a:avLst/>
          </a:prstGeom>
        </p:spPr>
      </p:pic>
      <p:sp>
        <p:nvSpPr>
          <p:cNvPr id="2" name="Rounded Rectangle 1"/>
          <p:cNvSpPr/>
          <p:nvPr/>
        </p:nvSpPr>
        <p:spPr>
          <a:xfrm>
            <a:off x="4038600" y="5372100"/>
            <a:ext cx="5791200" cy="1447800"/>
          </a:xfrm>
          <a:prstGeom prst="roundRect">
            <a:avLst/>
          </a:prstGeom>
          <a:solidFill>
            <a:srgbClr val="FF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3"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297339">
            <a:off x="3806028" y="5442212"/>
            <a:ext cx="927294" cy="14866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457339">
            <a:off x="1390650" y="7593965"/>
            <a:ext cx="1357630" cy="2176780"/>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3603" y="0"/>
            <a:ext cx="2590455" cy="2571026"/>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20080">
            <a:off x="421016" y="5193067"/>
            <a:ext cx="1215369" cy="762368"/>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258" y="355715"/>
            <a:ext cx="1525509" cy="153510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25591" y="8682859"/>
            <a:ext cx="2327653" cy="1512974"/>
          </a:xfrm>
          <a:prstGeom prst="rect">
            <a:avLst/>
          </a:prstGeom>
        </p:spPr>
      </p:pic>
      <p:grpSp>
        <p:nvGrpSpPr>
          <p:cNvPr id="24" name="Group 2"/>
          <p:cNvGrpSpPr/>
          <p:nvPr/>
        </p:nvGrpSpPr>
        <p:grpSpPr>
          <a:xfrm rot="0">
            <a:off x="3733800" y="6742430"/>
            <a:ext cx="11757025" cy="2397125"/>
            <a:chOff x="792329" y="-278136"/>
            <a:chExt cx="13493210" cy="2248556"/>
          </a:xfrm>
          <a:solidFill>
            <a:schemeClr val="accent4">
              <a:lumMod val="20000"/>
              <a:lumOff val="80000"/>
            </a:schemeClr>
          </a:solidFill>
        </p:grpSpPr>
        <p:sp>
          <p:nvSpPr>
            <p:cNvPr id="25" name="Freeform 3"/>
            <p:cNvSpPr/>
            <p:nvPr/>
          </p:nvSpPr>
          <p:spPr>
            <a:xfrm>
              <a:off x="792329" y="-278136"/>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29" name="Text Box 28"/>
          <p:cNvSpPr txBox="1"/>
          <p:nvPr/>
        </p:nvSpPr>
        <p:spPr>
          <a:xfrm>
            <a:off x="4724400" y="6972300"/>
            <a:ext cx="9642475" cy="193802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Nạn chặt phá rừng làm đất đai xói mòn, gây sạt lở, lũ lụt.</a:t>
            </a:r>
            <a:endParaRPr lang="en-US" sz="4000" b="0">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t="43273"/>
          <a:stretch>
            <a:fillRect/>
          </a:stretch>
        </p:blipFill>
        <p:spPr>
          <a:xfrm>
            <a:off x="3962400" y="866140"/>
            <a:ext cx="10690225" cy="5687695"/>
          </a:xfrm>
          <a:prstGeom prst="rect">
            <a:avLst/>
          </a:prstGeom>
        </p:spPr>
      </p:pic>
      <p:sp>
        <p:nvSpPr>
          <p:cNvPr id="2" name="Rounded Rectangle 1"/>
          <p:cNvSpPr/>
          <p:nvPr/>
        </p:nvSpPr>
        <p:spPr>
          <a:xfrm>
            <a:off x="9448800" y="266700"/>
            <a:ext cx="5334000" cy="2286000"/>
          </a:xfrm>
          <a:prstGeom prst="roundRect">
            <a:avLst/>
          </a:prstGeom>
          <a:solidFill>
            <a:srgbClr val="FF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200" y="8449310"/>
            <a:ext cx="3148965" cy="183769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49050" y="8671560"/>
            <a:ext cx="3711918" cy="368407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6156316" y="8670890"/>
            <a:ext cx="1215369" cy="762368"/>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9151538" y="8890960"/>
            <a:ext cx="710756" cy="734680"/>
          </a:xfrm>
          <a:prstGeom prst="rect">
            <a:avLst/>
          </a:prstGeom>
        </p:spPr>
      </p:pic>
      <p:pic>
        <p:nvPicPr>
          <p:cNvPr id="17"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4038600" y="419100"/>
            <a:ext cx="9831070" cy="2205355"/>
          </a:xfrm>
          <a:prstGeom prst="rect">
            <a:avLst/>
          </a:prstGeom>
        </p:spPr>
      </p:pic>
      <p:pic>
        <p:nvPicPr>
          <p:cNvPr id="1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58200" y="38100"/>
            <a:ext cx="1223645" cy="814705"/>
          </a:xfrm>
          <a:prstGeom prst="rect">
            <a:avLst/>
          </a:prstGeom>
        </p:spPr>
      </p:pic>
      <p:sp>
        <p:nvSpPr>
          <p:cNvPr id="19" name="Text Box 18"/>
          <p:cNvSpPr txBox="1"/>
          <p:nvPr/>
        </p:nvSpPr>
        <p:spPr>
          <a:xfrm>
            <a:off x="1701800" y="2628900"/>
            <a:ext cx="15609570" cy="563118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Con người đang đồi mặt với những vấn đề nghiêm trọng về môi trường, một trong những hiện tượng đó là sự nóng lên toàn câu, sự gia tăng nhiệt độ xung quanh bâu khí quyên Trái Đất.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hiện tượng này xuất hiện chủ yếu do con người gây ra: xả khí thải ra môi trường trong hoạt động sản xuât công nghiệp - nông nghiệp, trong cuộc sống sinh hoạt, chặt phá rừng bừa bãi,..</a:t>
            </a:r>
            <a:endParaRPr lang="en-US" sz="4000" b="0">
              <a:latin typeface="Arial" panose="020B0604020202020204" pitchFamily="34" charset="0"/>
              <a:cs typeface="Arial" panose="020B0604020202020204" pitchFamily="34" charset="0"/>
            </a:endParaRPr>
          </a:p>
        </p:txBody>
      </p:sp>
      <p:sp>
        <p:nvSpPr>
          <p:cNvPr id="24" name="TextBox 11"/>
          <p:cNvSpPr txBox="1"/>
          <p:nvPr/>
        </p:nvSpPr>
        <p:spPr>
          <a:xfrm>
            <a:off x="6096000" y="1095375"/>
            <a:ext cx="6637655" cy="1025525"/>
          </a:xfrm>
          <a:prstGeom prst="rect">
            <a:avLst/>
          </a:prstGeom>
        </p:spPr>
        <p:txBody>
          <a:bodyPr wrap="square" lIns="0" tIns="0" rIns="0" bIns="0" rtlCol="0" anchor="t">
            <a:spAutoFit/>
          </a:bodyPr>
          <a:p>
            <a:pPr indent="0" algn="ctr">
              <a:lnSpc>
                <a:spcPts val="8000"/>
              </a:lnSpc>
              <a:spcBef>
                <a:spcPct val="0"/>
              </a:spcBef>
            </a:pPr>
            <a:r>
              <a:rPr lang="en-US" sz="4400" b="1">
                <a:latin typeface="Arial" panose="020B0604020202020204" pitchFamily="34" charset="0"/>
                <a:cs typeface="Arial" panose="020B0604020202020204" pitchFamily="34" charset="0"/>
              </a:rPr>
              <a:t>Kết luận</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arn(inVertical)">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barn(inVertical)">
                                      <p:cBhvr>
                                        <p:cTn id="25"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382938" y="-876300"/>
            <a:ext cx="2590455" cy="2571026"/>
          </a:xfrm>
          <a:prstGeom prst="rect">
            <a:avLst/>
          </a:prstGeom>
        </p:spPr>
      </p:pic>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231" y="9563222"/>
            <a:ext cx="1556123" cy="1544452"/>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92658" y="8572615"/>
            <a:ext cx="1525509" cy="1535103"/>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1576" b="31090"/>
          <a:stretch>
            <a:fillRect/>
          </a:stretch>
        </p:blipFill>
        <p:spPr>
          <a:xfrm rot="-1653120">
            <a:off x="13693055" y="847300"/>
            <a:ext cx="710756" cy="734680"/>
          </a:xfrm>
          <a:prstGeom prst="rect">
            <a:avLst/>
          </a:prstGeom>
        </p:spPr>
      </p:pic>
      <p:grpSp>
        <p:nvGrpSpPr>
          <p:cNvPr id="23" name="Group 2"/>
          <p:cNvGrpSpPr/>
          <p:nvPr/>
        </p:nvGrpSpPr>
        <p:grpSpPr>
          <a:xfrm rot="0">
            <a:off x="3405505" y="721360"/>
            <a:ext cx="11363325" cy="1457325"/>
            <a:chOff x="0" y="0"/>
            <a:chExt cx="13478879" cy="2216503"/>
          </a:xfrm>
          <a:solidFill>
            <a:schemeClr val="accent5">
              <a:lumMod val="20000"/>
              <a:lumOff val="80000"/>
            </a:schemeClr>
          </a:solidFill>
        </p:grpSpPr>
        <p:sp>
          <p:nvSpPr>
            <p:cNvPr id="24" name="Freeform 3"/>
            <p:cNvSpPr/>
            <p:nvPr/>
          </p:nvSpPr>
          <p:spPr>
            <a:xfrm>
              <a:off x="-9098" y="-6509"/>
              <a:ext cx="13493210" cy="2248556"/>
            </a:xfrm>
            <a:custGeom>
              <a:avLst/>
              <a:gdLst/>
              <a:ahLst/>
              <a:cxnLst/>
              <a:rect l="l" t="t" r="r" b="b"/>
              <a:pathLst>
                <a:path w="1349321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2600136" y="6965"/>
                  </a:cubicBezTo>
                  <a:lnTo>
                    <a:pt x="12600138" y="6965"/>
                  </a:lnTo>
                  <a:cubicBezTo>
                    <a:pt x="12816885" y="16819"/>
                    <a:pt x="13021200" y="36481"/>
                    <a:pt x="13155389" y="101690"/>
                  </a:cubicBezTo>
                  <a:cubicBezTo>
                    <a:pt x="13411435" y="226120"/>
                    <a:pt x="13493210" y="459160"/>
                    <a:pt x="13487722" y="704684"/>
                  </a:cubicBezTo>
                  <a:cubicBezTo>
                    <a:pt x="13487722" y="704684"/>
                    <a:pt x="13444435" y="1013073"/>
                    <a:pt x="13451868" y="1248607"/>
                  </a:cubicBezTo>
                  <a:cubicBezTo>
                    <a:pt x="13458990" y="1396804"/>
                    <a:pt x="13466148" y="1592407"/>
                    <a:pt x="13466148" y="1592407"/>
                  </a:cubicBezTo>
                  <a:cubicBezTo>
                    <a:pt x="13449465" y="1808139"/>
                    <a:pt x="13334821" y="2018751"/>
                    <a:pt x="13137952" y="2130375"/>
                  </a:cubicBezTo>
                  <a:cubicBezTo>
                    <a:pt x="12987601" y="2215624"/>
                    <a:pt x="12789570" y="2230722"/>
                    <a:pt x="10173563" y="2219980"/>
                  </a:cubicBezTo>
                  <a:lnTo>
                    <a:pt x="10173412" y="2219980"/>
                  </a:lnTo>
                  <a:cubicBezTo>
                    <a:pt x="645952" y="2214703"/>
                    <a:pt x="384604" y="2248556"/>
                    <a:pt x="254278" y="2139399"/>
                  </a:cubicBezTo>
                  <a:cubicBezTo>
                    <a:pt x="145767" y="2048514"/>
                    <a:pt x="81795" y="1855202"/>
                    <a:pt x="63030" y="1655003"/>
                  </a:cubicBezTo>
                  <a:close/>
                </a:path>
              </a:pathLst>
            </a:custGeom>
            <a:grpFill/>
          </p:spPr>
        </p:sp>
      </p:grpSp>
      <p:sp>
        <p:nvSpPr>
          <p:cNvPr id="100" name="Text Box 99"/>
          <p:cNvSpPr txBox="1"/>
          <p:nvPr/>
        </p:nvSpPr>
        <p:spPr>
          <a:xfrm>
            <a:off x="3657600" y="876300"/>
            <a:ext cx="1095629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sym typeface="+mn-ea"/>
              </a:rPr>
              <a:t>2. Tác động của hiệu ứng nhà kính</a:t>
            </a:r>
            <a:endParaRPr lang="en-US" sz="4000" b="1">
              <a:latin typeface="Arial" panose="020B0604020202020204" pitchFamily="34" charset="0"/>
              <a:cs typeface="Arial" panose="020B0604020202020204" pitchFamily="34" charset="0"/>
              <a:sym typeface="+mn-ea"/>
            </a:endParaRPr>
          </a:p>
        </p:txBody>
      </p:sp>
      <p:pic>
        <p:nvPicPr>
          <p:cNvPr id="6"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5800" y="1028700"/>
            <a:ext cx="1341120" cy="871855"/>
          </a:xfrm>
          <a:prstGeom prst="rect">
            <a:avLst/>
          </a:prstGeom>
        </p:spPr>
      </p:pic>
      <p:pic>
        <p:nvPicPr>
          <p:cNvPr id="7" name="Picture 17"/>
          <p:cNvPicPr>
            <a:picLocks noChangeAspect="1"/>
          </p:cNvPicPr>
          <p:nvPr/>
        </p:nvPicPr>
        <p:blipFill>
          <a:blip r:embed="rId1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1676400" y="2628900"/>
            <a:ext cx="14730730" cy="6732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4187</Words>
  <Application>WPS Presentation</Application>
  <PresentationFormat>On-screen Show (4:3)</PresentationFormat>
  <Paragraphs>117</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SimSun</vt:lpstr>
      <vt:lpstr>Wingdings</vt:lpstr>
      <vt:lpstr>Londrina Solid</vt:lpstr>
      <vt:lpstr>Microsoft YaHei</vt:lpstr>
      <vt:lpstr>Arial Unicode MS</vt:lpstr>
      <vt:lpstr>Calibri</vt:lpstr>
      <vt:lpstr>Times New Roman</vt:lpstr>
      <vt:lpstr>Algerian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Illustration Introduction About Me Presentation</dc:title>
  <dc:creator/>
  <cp:lastModifiedBy>Thu Uyên Nguyễn</cp:lastModifiedBy>
  <cp:revision>11</cp:revision>
  <dcterms:created xsi:type="dcterms:W3CDTF">2006-08-16T00:00:00Z</dcterms:created>
  <dcterms:modified xsi:type="dcterms:W3CDTF">2022-11-15T02:04:27Z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013104A3D70F44459E529710ED265562</vt:lpwstr>
  </property>
  <property fmtid="{D5CDD505-2E9C-101B-9397-08002B2CF9AE}" pid="3" name="KSOProductBuildVer">
    <vt:lpwstr>1033-11.2.0.11380</vt:lpwstr>
  </property>
</Properties>
</file>