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26.svg" ContentType="image/svg+xml"/>
  <Override PartName="/ppt/media/image27.svg" ContentType="image/svg+xml"/>
  <Override PartName="/ppt/media/image28.svg" ContentType="image/svg+xml"/>
  <Override PartName="/ppt/media/image29.svg" ContentType="image/svg+xml"/>
  <Override PartName="/ppt/media/image3.svg" ContentType="image/svg+xml"/>
  <Override PartName="/ppt/media/image30.svg" ContentType="image/svg+xml"/>
  <Override PartName="/ppt/media/image31.svg" ContentType="image/svg+xml"/>
  <Override PartName="/ppt/media/image32.svg" ContentType="image/svg+xml"/>
  <Override PartName="/ppt/media/image33.svg" ContentType="image/svg+xml"/>
  <Override PartName="/ppt/media/image34.svg" ContentType="image/svg+xml"/>
  <Override PartName="/ppt/media/image35.svg" ContentType="image/svg+xml"/>
  <Override PartName="/ppt/media/image36.svg" ContentType="image/svg+xml"/>
  <Override PartName="/ppt/media/image37.svg" ContentType="image/svg+xml"/>
  <Override PartName="/ppt/media/image38.svg" ContentType="image/svg+xml"/>
  <Override PartName="/ppt/media/image39.svg" ContentType="image/svg+xml"/>
  <Override PartName="/ppt/media/image4.svg" ContentType="image/svg+xml"/>
  <Override PartName="/ppt/media/image40.svg" ContentType="image/svg+xml"/>
  <Override PartName="/ppt/media/image41.svg" ContentType="image/svg+xml"/>
  <Override PartName="/ppt/media/image42.svg" ContentType="image/svg+xml"/>
  <Override PartName="/ppt/media/image43.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3"/>
    <p:sldId id="257" r:id="rId4"/>
    <p:sldId id="266" r:id="rId5"/>
    <p:sldId id="268" r:id="rId6"/>
    <p:sldId id="269" r:id="rId7"/>
    <p:sldId id="271" r:id="rId9"/>
    <p:sldId id="274" r:id="rId10"/>
    <p:sldId id="275" r:id="rId11"/>
    <p:sldId id="276" r:id="rId12"/>
    <p:sldId id="270"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Lst>
  <p:sldSz cx="18288000" cy="10287000"/>
  <p:notesSz cx="6858000" cy="9144000"/>
  <p:embeddedFontLst>
    <p:embeddedFont>
      <p:font typeface="Calibri" panose="020F0502020204030204" charset="0"/>
      <p:regular r:id="rId31"/>
      <p:bold r:id="rId32"/>
      <p:italic r:id="rId33"/>
      <p:boldItalic r:id="rId34"/>
    </p:embeddedFont>
    <p:embeddedFont>
      <p:font typeface="Hammersmith One" panose="02010703030501060504"/>
      <p:bold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5D9"/>
    <a:srgbClr val="F8BAA8"/>
    <a:srgbClr val="CFB8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02"/>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Lắng nghe tích cực là một thói quen tốt và cần thiết trong tất cả các mối quan hệ, đặc biệt là với những người thân trong gia đình. Để lắng nghe tích cực, cần có sự rèn luyện và thực hiện thường xuyên, liên tục.</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Mỗi khi mệt, ốm, ai trong chúng ta cũng cần được người khác quan tâm, chăm sóc, nhất là từ những người thân trong gia đình. Khi chăm sóc người thân bị mệt, ốm, ta sẽ vừa cảm nhận được tình cảm, sự ấm áp và hạnh phúc, đồng thời lan toả những điều đó đến với người thân của chúng ta.</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Khi chúng ta lắng nghe nghĩa là chúng ta biết quan tâm đến người khác, biết quan tâm và chia sẻ. Hãy lắng nghe tích cực ngay cả khi ý kiến của mình và người thân không đồng nhất.</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2.svg"/><Relationship Id="rId3" Type="http://schemas.openxmlformats.org/officeDocument/2006/relationships/image" Target="../media/image2.png"/><Relationship Id="rId26" Type="http://schemas.openxmlformats.org/officeDocument/2006/relationships/slideLayout" Target="../slideLayouts/slideLayout7.xml"/><Relationship Id="rId25" Type="http://schemas.openxmlformats.org/officeDocument/2006/relationships/image" Target="../media/image12.svg"/><Relationship Id="rId24" Type="http://schemas.openxmlformats.org/officeDocument/2006/relationships/image" Target="../media/image13.png"/><Relationship Id="rId23" Type="http://schemas.openxmlformats.org/officeDocument/2006/relationships/image" Target="../media/image11.svg"/><Relationship Id="rId22" Type="http://schemas.openxmlformats.org/officeDocument/2006/relationships/image" Target="../media/image12.png"/><Relationship Id="rId21" Type="http://schemas.openxmlformats.org/officeDocument/2006/relationships/image" Target="../media/image10.svg"/><Relationship Id="rId20" Type="http://schemas.openxmlformats.org/officeDocument/2006/relationships/image" Target="../media/image11.png"/><Relationship Id="rId2" Type="http://schemas.openxmlformats.org/officeDocument/2006/relationships/image" Target="../media/image1.svg"/><Relationship Id="rId19" Type="http://schemas.openxmlformats.org/officeDocument/2006/relationships/image" Target="../media/image9.svg"/><Relationship Id="rId18" Type="http://schemas.openxmlformats.org/officeDocument/2006/relationships/image" Target="../media/image10.png"/><Relationship Id="rId17" Type="http://schemas.openxmlformats.org/officeDocument/2006/relationships/image" Target="../media/image9.png"/><Relationship Id="rId16" Type="http://schemas.openxmlformats.org/officeDocument/2006/relationships/image" Target="../media/image8.svg"/><Relationship Id="rId15" Type="http://schemas.openxmlformats.org/officeDocument/2006/relationships/image" Target="../media/image8.png"/><Relationship Id="rId14" Type="http://schemas.openxmlformats.org/officeDocument/2006/relationships/image" Target="../media/image7.svg"/><Relationship Id="rId13" Type="http://schemas.openxmlformats.org/officeDocument/2006/relationships/image" Target="../media/image7.png"/><Relationship Id="rId12" Type="http://schemas.openxmlformats.org/officeDocument/2006/relationships/image" Target="../media/image6.svg"/><Relationship Id="rId11" Type="http://schemas.openxmlformats.org/officeDocument/2006/relationships/image" Target="../media/image6.png"/><Relationship Id="rId10" Type="http://schemas.openxmlformats.org/officeDocument/2006/relationships/image" Target="../media/image5.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35.svg"/><Relationship Id="rId7" Type="http://schemas.openxmlformats.org/officeDocument/2006/relationships/image" Target="../media/image44.png"/><Relationship Id="rId6" Type="http://schemas.openxmlformats.org/officeDocument/2006/relationships/image" Target="../media/image34.svg"/><Relationship Id="rId5" Type="http://schemas.openxmlformats.org/officeDocument/2006/relationships/image" Target="../media/image43.png"/><Relationship Id="rId4" Type="http://schemas.openxmlformats.org/officeDocument/2006/relationships/image" Target="../media/image33.svg"/><Relationship Id="rId3" Type="http://schemas.openxmlformats.org/officeDocument/2006/relationships/image" Target="../media/image42.png"/><Relationship Id="rId2" Type="http://schemas.openxmlformats.org/officeDocument/2006/relationships/image" Target="../media/image1.svg"/><Relationship Id="rId17" Type="http://schemas.openxmlformats.org/officeDocument/2006/relationships/slideLayout" Target="../slideLayouts/slideLayout7.xml"/><Relationship Id="rId16" Type="http://schemas.openxmlformats.org/officeDocument/2006/relationships/image" Target="../media/image38.svg"/><Relationship Id="rId15" Type="http://schemas.openxmlformats.org/officeDocument/2006/relationships/image" Target="../media/image47.png"/><Relationship Id="rId14" Type="http://schemas.openxmlformats.org/officeDocument/2006/relationships/image" Target="../media/image37.svg"/><Relationship Id="rId13" Type="http://schemas.openxmlformats.org/officeDocument/2006/relationships/image" Target="../media/image46.png"/><Relationship Id="rId12" Type="http://schemas.openxmlformats.org/officeDocument/2006/relationships/image" Target="../media/image36.svg"/><Relationship Id="rId11" Type="http://schemas.openxmlformats.org/officeDocument/2006/relationships/image" Target="../media/image45.png"/><Relationship Id="rId10" Type="http://schemas.openxmlformats.org/officeDocument/2006/relationships/image" Target="../media/image5.sv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image" Target="../media/image48.jpeg"/><Relationship Id="rId8" Type="http://schemas.openxmlformats.org/officeDocument/2006/relationships/image" Target="../media/image16.svg"/><Relationship Id="rId7" Type="http://schemas.openxmlformats.org/officeDocument/2006/relationships/image" Target="../media/image17.png"/><Relationship Id="rId6" Type="http://schemas.openxmlformats.org/officeDocument/2006/relationships/image" Target="../media/image14.svg"/><Relationship Id="rId5" Type="http://schemas.openxmlformats.org/officeDocument/2006/relationships/image" Target="../media/image15.png"/><Relationship Id="rId4" Type="http://schemas.openxmlformats.org/officeDocument/2006/relationships/image" Target="../media/image13.svg"/><Relationship Id="rId3" Type="http://schemas.openxmlformats.org/officeDocument/2006/relationships/image" Target="../media/image14.png"/><Relationship Id="rId2" Type="http://schemas.openxmlformats.org/officeDocument/2006/relationships/image" Target="../media/image1.svg"/><Relationship Id="rId11" Type="http://schemas.openxmlformats.org/officeDocument/2006/relationships/notesSlide" Target="../notesSlides/notesSlide4.xml"/><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22.svg"/><Relationship Id="rId7" Type="http://schemas.openxmlformats.org/officeDocument/2006/relationships/image" Target="../media/image23.png"/><Relationship Id="rId6" Type="http://schemas.openxmlformats.org/officeDocument/2006/relationships/image" Target="../media/image18.svg"/><Relationship Id="rId5" Type="http://schemas.openxmlformats.org/officeDocument/2006/relationships/image" Target="../media/image19.png"/><Relationship Id="rId4" Type="http://schemas.openxmlformats.org/officeDocument/2006/relationships/image" Target="../media/image14.svg"/><Relationship Id="rId3" Type="http://schemas.openxmlformats.org/officeDocument/2006/relationships/image" Target="../media/image15.png"/><Relationship Id="rId2" Type="http://schemas.openxmlformats.org/officeDocument/2006/relationships/image" Target="../media/image1.svg"/><Relationship Id="rId13" Type="http://schemas.openxmlformats.org/officeDocument/2006/relationships/notesSlide" Target="../notesSlides/notesSlide5.xml"/><Relationship Id="rId12" Type="http://schemas.openxmlformats.org/officeDocument/2006/relationships/slideLayout" Target="../slideLayouts/slideLayout7.xml"/><Relationship Id="rId11" Type="http://schemas.openxmlformats.org/officeDocument/2006/relationships/image" Target="../media/image49.jpeg"/><Relationship Id="rId10" Type="http://schemas.openxmlformats.org/officeDocument/2006/relationships/image" Target="../media/image13.sv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1.sv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9" Type="http://schemas.openxmlformats.org/officeDocument/2006/relationships/image" Target="../media/image50.png"/><Relationship Id="rId8" Type="http://schemas.openxmlformats.org/officeDocument/2006/relationships/image" Target="../media/image33.svg"/><Relationship Id="rId7" Type="http://schemas.openxmlformats.org/officeDocument/2006/relationships/image" Target="../media/image42.png"/><Relationship Id="rId6" Type="http://schemas.openxmlformats.org/officeDocument/2006/relationships/image" Target="../media/image16.svg"/><Relationship Id="rId5" Type="http://schemas.openxmlformats.org/officeDocument/2006/relationships/image" Target="../media/image17.png"/><Relationship Id="rId4" Type="http://schemas.openxmlformats.org/officeDocument/2006/relationships/image" Target="../media/image14.svg"/><Relationship Id="rId3" Type="http://schemas.openxmlformats.org/officeDocument/2006/relationships/image" Target="../media/image15.png"/><Relationship Id="rId2" Type="http://schemas.openxmlformats.org/officeDocument/2006/relationships/image" Target="../media/image1.svg"/><Relationship Id="rId13" Type="http://schemas.openxmlformats.org/officeDocument/2006/relationships/notesSlide" Target="../notesSlides/notesSlide7.xml"/><Relationship Id="rId12" Type="http://schemas.openxmlformats.org/officeDocument/2006/relationships/slideLayout" Target="../slideLayouts/slideLayout7.xml"/><Relationship Id="rId11" Type="http://schemas.openxmlformats.org/officeDocument/2006/relationships/image" Target="../media/image13.svg"/><Relationship Id="rId10" Type="http://schemas.openxmlformats.org/officeDocument/2006/relationships/image" Target="../media/image14.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1.svg"/><Relationship Id="rId7" Type="http://schemas.openxmlformats.org/officeDocument/2006/relationships/image" Target="../media/image22.png"/><Relationship Id="rId6" Type="http://schemas.openxmlformats.org/officeDocument/2006/relationships/image" Target="../media/image26.svg"/><Relationship Id="rId5" Type="http://schemas.openxmlformats.org/officeDocument/2006/relationships/image" Target="../media/image27.png"/><Relationship Id="rId4" Type="http://schemas.openxmlformats.org/officeDocument/2006/relationships/image" Target="../media/image25.svg"/><Relationship Id="rId3" Type="http://schemas.openxmlformats.org/officeDocument/2006/relationships/image" Target="../media/image26.png"/><Relationship Id="rId2" Type="http://schemas.openxmlformats.org/officeDocument/2006/relationships/image" Target="../media/image1.svg"/><Relationship Id="rId17" Type="http://schemas.openxmlformats.org/officeDocument/2006/relationships/slideLayout" Target="../slideLayouts/slideLayout7.xml"/><Relationship Id="rId16" Type="http://schemas.openxmlformats.org/officeDocument/2006/relationships/image" Target="../media/image31.svg"/><Relationship Id="rId15" Type="http://schemas.openxmlformats.org/officeDocument/2006/relationships/image" Target="../media/image32.png"/><Relationship Id="rId14" Type="http://schemas.openxmlformats.org/officeDocument/2006/relationships/image" Target="../media/image30.svg"/><Relationship Id="rId13" Type="http://schemas.openxmlformats.org/officeDocument/2006/relationships/image" Target="../media/image31.png"/><Relationship Id="rId12" Type="http://schemas.openxmlformats.org/officeDocument/2006/relationships/image" Target="../media/image29.svg"/><Relationship Id="rId11" Type="http://schemas.openxmlformats.org/officeDocument/2006/relationships/image" Target="../media/image30.png"/><Relationship Id="rId10" Type="http://schemas.openxmlformats.org/officeDocument/2006/relationships/image" Target="../media/image28.sv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7.xml"/><Relationship Id="rId7" Type="http://schemas.openxmlformats.org/officeDocument/2006/relationships/image" Target="../media/image21.svg"/><Relationship Id="rId6" Type="http://schemas.openxmlformats.org/officeDocument/2006/relationships/image" Target="../media/image22.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1.sv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33.svg"/><Relationship Id="rId7" Type="http://schemas.openxmlformats.org/officeDocument/2006/relationships/image" Target="../media/image42.png"/><Relationship Id="rId6" Type="http://schemas.openxmlformats.org/officeDocument/2006/relationships/image" Target="../media/image16.svg"/><Relationship Id="rId5" Type="http://schemas.openxmlformats.org/officeDocument/2006/relationships/image" Target="../media/image17.png"/><Relationship Id="rId4" Type="http://schemas.openxmlformats.org/officeDocument/2006/relationships/image" Target="../media/image14.svg"/><Relationship Id="rId3" Type="http://schemas.openxmlformats.org/officeDocument/2006/relationships/image" Target="../media/image15.png"/><Relationship Id="rId2" Type="http://schemas.openxmlformats.org/officeDocument/2006/relationships/image" Target="../media/image1.svg"/><Relationship Id="rId13" Type="http://schemas.openxmlformats.org/officeDocument/2006/relationships/notesSlide" Target="../notesSlides/notesSlide9.xml"/><Relationship Id="rId12" Type="http://schemas.openxmlformats.org/officeDocument/2006/relationships/slideLayout" Target="../slideLayouts/slideLayout7.xml"/><Relationship Id="rId11" Type="http://schemas.openxmlformats.org/officeDocument/2006/relationships/image" Target="../media/image51.png"/><Relationship Id="rId10" Type="http://schemas.openxmlformats.org/officeDocument/2006/relationships/image" Target="../media/image13.sv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33.svg"/><Relationship Id="rId7" Type="http://schemas.openxmlformats.org/officeDocument/2006/relationships/image" Target="../media/image42.png"/><Relationship Id="rId6" Type="http://schemas.openxmlformats.org/officeDocument/2006/relationships/image" Target="../media/image16.svg"/><Relationship Id="rId5" Type="http://schemas.openxmlformats.org/officeDocument/2006/relationships/image" Target="../media/image17.png"/><Relationship Id="rId4" Type="http://schemas.openxmlformats.org/officeDocument/2006/relationships/image" Target="../media/image14.svg"/><Relationship Id="rId3" Type="http://schemas.openxmlformats.org/officeDocument/2006/relationships/image" Target="../media/image15.png"/><Relationship Id="rId2" Type="http://schemas.openxmlformats.org/officeDocument/2006/relationships/image" Target="../media/image1.svg"/><Relationship Id="rId13" Type="http://schemas.openxmlformats.org/officeDocument/2006/relationships/notesSlide" Target="../notesSlides/notesSlide10.xml"/><Relationship Id="rId12" Type="http://schemas.openxmlformats.org/officeDocument/2006/relationships/slideLayout" Target="../slideLayouts/slideLayout7.xml"/><Relationship Id="rId11" Type="http://schemas.openxmlformats.org/officeDocument/2006/relationships/image" Target="../media/image52.png"/><Relationship Id="rId10" Type="http://schemas.openxmlformats.org/officeDocument/2006/relationships/image" Target="../media/image13.sv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22.svg"/><Relationship Id="rId7" Type="http://schemas.openxmlformats.org/officeDocument/2006/relationships/image" Target="../media/image23.png"/><Relationship Id="rId6" Type="http://schemas.openxmlformats.org/officeDocument/2006/relationships/image" Target="../media/image18.svg"/><Relationship Id="rId5" Type="http://schemas.openxmlformats.org/officeDocument/2006/relationships/image" Target="../media/image19.png"/><Relationship Id="rId4" Type="http://schemas.openxmlformats.org/officeDocument/2006/relationships/image" Target="../media/image14.svg"/><Relationship Id="rId3" Type="http://schemas.openxmlformats.org/officeDocument/2006/relationships/image" Target="../media/image15.png"/><Relationship Id="rId2" Type="http://schemas.openxmlformats.org/officeDocument/2006/relationships/image" Target="../media/image1.svg"/><Relationship Id="rId13" Type="http://schemas.openxmlformats.org/officeDocument/2006/relationships/notesSlide" Target="../notesSlides/notesSlide11.xml"/><Relationship Id="rId12" Type="http://schemas.openxmlformats.org/officeDocument/2006/relationships/slideLayout" Target="../slideLayouts/slideLayout7.xml"/><Relationship Id="rId11" Type="http://schemas.openxmlformats.org/officeDocument/2006/relationships/image" Target="../media/image53.jpeg"/><Relationship Id="rId10" Type="http://schemas.openxmlformats.org/officeDocument/2006/relationships/image" Target="../media/image13.sv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5.svg"/><Relationship Id="rId7" Type="http://schemas.openxmlformats.org/officeDocument/2006/relationships/image" Target="../media/image16.png"/><Relationship Id="rId6" Type="http://schemas.openxmlformats.org/officeDocument/2006/relationships/image" Target="../media/image14.svg"/><Relationship Id="rId5" Type="http://schemas.openxmlformats.org/officeDocument/2006/relationships/image" Target="../media/image15.png"/><Relationship Id="rId4" Type="http://schemas.openxmlformats.org/officeDocument/2006/relationships/image" Target="../media/image13.svg"/><Relationship Id="rId3" Type="http://schemas.openxmlformats.org/officeDocument/2006/relationships/image" Target="../media/image14.png"/><Relationship Id="rId2" Type="http://schemas.openxmlformats.org/officeDocument/2006/relationships/image" Target="../media/image1.svg"/><Relationship Id="rId17" Type="http://schemas.openxmlformats.org/officeDocument/2006/relationships/slideLayout" Target="../slideLayouts/slideLayout7.xml"/><Relationship Id="rId16" Type="http://schemas.openxmlformats.org/officeDocument/2006/relationships/image" Target="../media/image19.svg"/><Relationship Id="rId15" Type="http://schemas.openxmlformats.org/officeDocument/2006/relationships/image" Target="../media/image20.png"/><Relationship Id="rId14" Type="http://schemas.openxmlformats.org/officeDocument/2006/relationships/image" Target="../media/image18.svg"/><Relationship Id="rId13" Type="http://schemas.openxmlformats.org/officeDocument/2006/relationships/image" Target="../media/image19.png"/><Relationship Id="rId12" Type="http://schemas.openxmlformats.org/officeDocument/2006/relationships/image" Target="../media/image17.svg"/><Relationship Id="rId11" Type="http://schemas.openxmlformats.org/officeDocument/2006/relationships/image" Target="../media/image18.png"/><Relationship Id="rId10" Type="http://schemas.openxmlformats.org/officeDocument/2006/relationships/image" Target="../media/image16.sv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2.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1.sv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8.jpeg"/><Relationship Id="rId7" Type="http://schemas.openxmlformats.org/officeDocument/2006/relationships/image" Target="../media/image21.svg"/><Relationship Id="rId6" Type="http://schemas.openxmlformats.org/officeDocument/2006/relationships/image" Target="../media/image22.png"/><Relationship Id="rId5" Type="http://schemas.openxmlformats.org/officeDocument/2006/relationships/image" Target="../media/image27.svg"/><Relationship Id="rId4" Type="http://schemas.openxmlformats.org/officeDocument/2006/relationships/image" Target="../media/image28.png"/><Relationship Id="rId3" Type="http://schemas.openxmlformats.org/officeDocument/2006/relationships/image" Target="../media/image54.png"/><Relationship Id="rId2" Type="http://schemas.openxmlformats.org/officeDocument/2006/relationships/image" Target="../media/image1.sv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5.svg"/><Relationship Id="rId7" Type="http://schemas.openxmlformats.org/officeDocument/2006/relationships/image" Target="../media/image16.png"/><Relationship Id="rId6" Type="http://schemas.openxmlformats.org/officeDocument/2006/relationships/image" Target="../media/image14.svg"/><Relationship Id="rId5" Type="http://schemas.openxmlformats.org/officeDocument/2006/relationships/image" Target="../media/image15.png"/><Relationship Id="rId4" Type="http://schemas.openxmlformats.org/officeDocument/2006/relationships/image" Target="../media/image13.svg"/><Relationship Id="rId3" Type="http://schemas.openxmlformats.org/officeDocument/2006/relationships/image" Target="../media/image14.png"/><Relationship Id="rId2" Type="http://schemas.openxmlformats.org/officeDocument/2006/relationships/image" Target="../media/image1.svg"/><Relationship Id="rId17" Type="http://schemas.openxmlformats.org/officeDocument/2006/relationships/slideLayout" Target="../slideLayouts/slideLayout7.xml"/><Relationship Id="rId16" Type="http://schemas.openxmlformats.org/officeDocument/2006/relationships/image" Target="../media/image39.svg"/><Relationship Id="rId15" Type="http://schemas.openxmlformats.org/officeDocument/2006/relationships/image" Target="../media/image55.png"/><Relationship Id="rId14" Type="http://schemas.openxmlformats.org/officeDocument/2006/relationships/image" Target="../media/image18.svg"/><Relationship Id="rId13" Type="http://schemas.openxmlformats.org/officeDocument/2006/relationships/image" Target="../media/image19.png"/><Relationship Id="rId12" Type="http://schemas.openxmlformats.org/officeDocument/2006/relationships/image" Target="../media/image17.svg"/><Relationship Id="rId11" Type="http://schemas.openxmlformats.org/officeDocument/2006/relationships/image" Target="../media/image18.png"/><Relationship Id="rId10" Type="http://schemas.openxmlformats.org/officeDocument/2006/relationships/image" Target="../media/image16.sv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1.svg"/><Relationship Id="rId7" Type="http://schemas.openxmlformats.org/officeDocument/2006/relationships/image" Target="../media/image22.png"/><Relationship Id="rId6" Type="http://schemas.openxmlformats.org/officeDocument/2006/relationships/image" Target="../media/image26.svg"/><Relationship Id="rId5" Type="http://schemas.openxmlformats.org/officeDocument/2006/relationships/image" Target="../media/image27.png"/><Relationship Id="rId4" Type="http://schemas.openxmlformats.org/officeDocument/2006/relationships/image" Target="../media/image25.svg"/><Relationship Id="rId3" Type="http://schemas.openxmlformats.org/officeDocument/2006/relationships/image" Target="../media/image26.png"/><Relationship Id="rId2" Type="http://schemas.openxmlformats.org/officeDocument/2006/relationships/image" Target="../media/image1.svg"/><Relationship Id="rId17" Type="http://schemas.openxmlformats.org/officeDocument/2006/relationships/slideLayout" Target="../slideLayouts/slideLayout7.xml"/><Relationship Id="rId16" Type="http://schemas.openxmlformats.org/officeDocument/2006/relationships/image" Target="../media/image40.svg"/><Relationship Id="rId15" Type="http://schemas.openxmlformats.org/officeDocument/2006/relationships/image" Target="../media/image56.png"/><Relationship Id="rId14" Type="http://schemas.openxmlformats.org/officeDocument/2006/relationships/image" Target="../media/image29.svg"/><Relationship Id="rId13" Type="http://schemas.openxmlformats.org/officeDocument/2006/relationships/image" Target="../media/image30.png"/><Relationship Id="rId12" Type="http://schemas.openxmlformats.org/officeDocument/2006/relationships/image" Target="../media/image28.svg"/><Relationship Id="rId11" Type="http://schemas.openxmlformats.org/officeDocument/2006/relationships/image" Target="../media/image29.png"/><Relationship Id="rId10" Type="http://schemas.openxmlformats.org/officeDocument/2006/relationships/image" Target="../media/image27.sv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9" Type="http://schemas.openxmlformats.org/officeDocument/2006/relationships/image" Target="../media/image60.png"/><Relationship Id="rId8" Type="http://schemas.openxmlformats.org/officeDocument/2006/relationships/image" Target="../media/image43.svg"/><Relationship Id="rId7" Type="http://schemas.openxmlformats.org/officeDocument/2006/relationships/image" Target="../media/image59.png"/><Relationship Id="rId6" Type="http://schemas.openxmlformats.org/officeDocument/2006/relationships/image" Target="../media/image42.svg"/><Relationship Id="rId5" Type="http://schemas.openxmlformats.org/officeDocument/2006/relationships/image" Target="../media/image58.png"/><Relationship Id="rId4" Type="http://schemas.openxmlformats.org/officeDocument/2006/relationships/image" Target="../media/image41.svg"/><Relationship Id="rId3" Type="http://schemas.openxmlformats.org/officeDocument/2006/relationships/image" Target="../media/image57.png"/><Relationship Id="rId2" Type="http://schemas.openxmlformats.org/officeDocument/2006/relationships/image" Target="../media/image1.svg"/><Relationship Id="rId14" Type="http://schemas.openxmlformats.org/officeDocument/2006/relationships/slideLayout" Target="../slideLayouts/slideLayout7.xml"/><Relationship Id="rId13" Type="http://schemas.openxmlformats.org/officeDocument/2006/relationships/image" Target="../media/image29.svg"/><Relationship Id="rId12" Type="http://schemas.openxmlformats.org/officeDocument/2006/relationships/image" Target="../media/image30.png"/><Relationship Id="rId11" Type="http://schemas.openxmlformats.org/officeDocument/2006/relationships/image" Target="../media/image21.svg"/><Relationship Id="rId10" Type="http://schemas.openxmlformats.org/officeDocument/2006/relationships/image" Target="../media/image22.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2.svg"/><Relationship Id="rId7" Type="http://schemas.openxmlformats.org/officeDocument/2006/relationships/image" Target="../media/image23.png"/><Relationship Id="rId6" Type="http://schemas.openxmlformats.org/officeDocument/2006/relationships/image" Target="../media/image21.svg"/><Relationship Id="rId5" Type="http://schemas.openxmlformats.org/officeDocument/2006/relationships/image" Target="../media/image22.png"/><Relationship Id="rId4" Type="http://schemas.openxmlformats.org/officeDocument/2006/relationships/image" Target="../media/image20.svg"/><Relationship Id="rId3" Type="http://schemas.openxmlformats.org/officeDocument/2006/relationships/image" Target="../media/image21.png"/><Relationship Id="rId2" Type="http://schemas.openxmlformats.org/officeDocument/2006/relationships/image" Target="../media/image1.svg"/><Relationship Id="rId13" Type="http://schemas.openxmlformats.org/officeDocument/2006/relationships/slideLayout" Target="../slideLayouts/slideLayout7.xml"/><Relationship Id="rId12" Type="http://schemas.openxmlformats.org/officeDocument/2006/relationships/image" Target="../media/image24.svg"/><Relationship Id="rId11" Type="http://schemas.openxmlformats.org/officeDocument/2006/relationships/image" Target="../media/image25.png"/><Relationship Id="rId10" Type="http://schemas.openxmlformats.org/officeDocument/2006/relationships/image" Target="../media/image23.sv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6.svg"/><Relationship Id="rId7" Type="http://schemas.openxmlformats.org/officeDocument/2006/relationships/image" Target="../media/image27.png"/><Relationship Id="rId6" Type="http://schemas.openxmlformats.org/officeDocument/2006/relationships/image" Target="../media/image25.svg"/><Relationship Id="rId5" Type="http://schemas.openxmlformats.org/officeDocument/2006/relationships/image" Target="../media/image26.png"/><Relationship Id="rId4" Type="http://schemas.openxmlformats.org/officeDocument/2006/relationships/image" Target="../media/image18.svg"/><Relationship Id="rId3" Type="http://schemas.openxmlformats.org/officeDocument/2006/relationships/image" Target="../media/image19.png"/><Relationship Id="rId21" Type="http://schemas.openxmlformats.org/officeDocument/2006/relationships/slideLayout" Target="../slideLayouts/slideLayout7.xml"/><Relationship Id="rId20" Type="http://schemas.openxmlformats.org/officeDocument/2006/relationships/image" Target="../media/image31.svg"/><Relationship Id="rId2" Type="http://schemas.openxmlformats.org/officeDocument/2006/relationships/image" Target="../media/image1.svg"/><Relationship Id="rId19" Type="http://schemas.openxmlformats.org/officeDocument/2006/relationships/image" Target="../media/image32.png"/><Relationship Id="rId18" Type="http://schemas.openxmlformats.org/officeDocument/2006/relationships/image" Target="../media/image30.svg"/><Relationship Id="rId17" Type="http://schemas.openxmlformats.org/officeDocument/2006/relationships/image" Target="../media/image31.png"/><Relationship Id="rId16" Type="http://schemas.openxmlformats.org/officeDocument/2006/relationships/image" Target="../media/image29.svg"/><Relationship Id="rId15" Type="http://schemas.openxmlformats.org/officeDocument/2006/relationships/image" Target="../media/image30.png"/><Relationship Id="rId14" Type="http://schemas.openxmlformats.org/officeDocument/2006/relationships/image" Target="../media/image28.svg"/><Relationship Id="rId13" Type="http://schemas.openxmlformats.org/officeDocument/2006/relationships/image" Target="../media/image29.png"/><Relationship Id="rId12" Type="http://schemas.openxmlformats.org/officeDocument/2006/relationships/image" Target="../media/image27.svg"/><Relationship Id="rId11" Type="http://schemas.openxmlformats.org/officeDocument/2006/relationships/image" Target="../media/image28.png"/><Relationship Id="rId10" Type="http://schemas.openxmlformats.org/officeDocument/2006/relationships/image" Target="../media/image21.sv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5.svg"/><Relationship Id="rId7" Type="http://schemas.openxmlformats.org/officeDocument/2006/relationships/image" Target="../media/image16.png"/><Relationship Id="rId6" Type="http://schemas.openxmlformats.org/officeDocument/2006/relationships/image" Target="../media/image14.svg"/><Relationship Id="rId5" Type="http://schemas.openxmlformats.org/officeDocument/2006/relationships/image" Target="../media/image15.png"/><Relationship Id="rId4" Type="http://schemas.openxmlformats.org/officeDocument/2006/relationships/image" Target="../media/image13.svg"/><Relationship Id="rId3" Type="http://schemas.openxmlformats.org/officeDocument/2006/relationships/image" Target="../media/image14.png"/><Relationship Id="rId2" Type="http://schemas.openxmlformats.org/officeDocument/2006/relationships/image" Target="../media/image1.svg"/><Relationship Id="rId15" Type="http://schemas.openxmlformats.org/officeDocument/2006/relationships/notesSlide" Target="../notesSlides/notesSlide1.xml"/><Relationship Id="rId14" Type="http://schemas.openxmlformats.org/officeDocument/2006/relationships/slideLayout" Target="../slideLayouts/slideLayout7.xml"/><Relationship Id="rId13" Type="http://schemas.openxmlformats.org/officeDocument/2006/relationships/image" Target="../media/image33.jpeg"/><Relationship Id="rId12" Type="http://schemas.openxmlformats.org/officeDocument/2006/relationships/image" Target="../media/image18.svg"/><Relationship Id="rId11" Type="http://schemas.openxmlformats.org/officeDocument/2006/relationships/image" Target="../media/image19.png"/><Relationship Id="rId10" Type="http://schemas.openxmlformats.org/officeDocument/2006/relationships/image" Target="../media/image16.sv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32.svg"/><Relationship Id="rId7" Type="http://schemas.openxmlformats.org/officeDocument/2006/relationships/image" Target="../media/image34.png"/><Relationship Id="rId6" Type="http://schemas.openxmlformats.org/officeDocument/2006/relationships/image" Target="../media/image21.svg"/><Relationship Id="rId5" Type="http://schemas.openxmlformats.org/officeDocument/2006/relationships/image" Target="../media/image22.png"/><Relationship Id="rId4" Type="http://schemas.openxmlformats.org/officeDocument/2006/relationships/image" Target="../media/image20.svg"/><Relationship Id="rId3" Type="http://schemas.openxmlformats.org/officeDocument/2006/relationships/image" Target="../media/image21.png"/><Relationship Id="rId2" Type="http://schemas.openxmlformats.org/officeDocument/2006/relationships/image" Target="../media/image1.svg"/><Relationship Id="rId17" Type="http://schemas.openxmlformats.org/officeDocument/2006/relationships/slideLayout" Target="../slideLayouts/slideLayout7.xml"/><Relationship Id="rId16" Type="http://schemas.openxmlformats.org/officeDocument/2006/relationships/image" Target="../media/image36.jpeg"/><Relationship Id="rId15" Type="http://schemas.openxmlformats.org/officeDocument/2006/relationships/image" Target="../media/image35.jpeg"/><Relationship Id="rId14" Type="http://schemas.openxmlformats.org/officeDocument/2006/relationships/image" Target="../media/image24.svg"/><Relationship Id="rId13" Type="http://schemas.openxmlformats.org/officeDocument/2006/relationships/image" Target="../media/image25.png"/><Relationship Id="rId12" Type="http://schemas.openxmlformats.org/officeDocument/2006/relationships/image" Target="../media/image23.svg"/><Relationship Id="rId11" Type="http://schemas.openxmlformats.org/officeDocument/2006/relationships/image" Target="../media/image24.png"/><Relationship Id="rId10" Type="http://schemas.openxmlformats.org/officeDocument/2006/relationships/image" Target="../media/image22.sv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1.sv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6.svg"/><Relationship Id="rId7" Type="http://schemas.openxmlformats.org/officeDocument/2006/relationships/image" Target="../media/image17.png"/><Relationship Id="rId6" Type="http://schemas.openxmlformats.org/officeDocument/2006/relationships/image" Target="../media/image14.svg"/><Relationship Id="rId5" Type="http://schemas.openxmlformats.org/officeDocument/2006/relationships/image" Target="../media/image15.png"/><Relationship Id="rId4" Type="http://schemas.openxmlformats.org/officeDocument/2006/relationships/image" Target="../media/image13.svg"/><Relationship Id="rId3" Type="http://schemas.openxmlformats.org/officeDocument/2006/relationships/image" Target="../media/image14.png"/><Relationship Id="rId2" Type="http://schemas.openxmlformats.org/officeDocument/2006/relationships/image" Target="../media/image1.svg"/><Relationship Id="rId13" Type="http://schemas.openxmlformats.org/officeDocument/2006/relationships/notesSlide" Target="../notesSlides/notesSlide2.xml"/><Relationship Id="rId12" Type="http://schemas.openxmlformats.org/officeDocument/2006/relationships/slideLayout" Target="../slideLayouts/slideLayout7.xml"/><Relationship Id="rId11" Type="http://schemas.openxmlformats.org/officeDocument/2006/relationships/image" Target="../media/image40.jpeg"/><Relationship Id="rId10" Type="http://schemas.openxmlformats.org/officeDocument/2006/relationships/image" Target="../media/image18.sv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18.svg"/><Relationship Id="rId7" Type="http://schemas.openxmlformats.org/officeDocument/2006/relationships/image" Target="../media/image19.png"/><Relationship Id="rId6" Type="http://schemas.openxmlformats.org/officeDocument/2006/relationships/image" Target="../media/image14.svg"/><Relationship Id="rId5" Type="http://schemas.openxmlformats.org/officeDocument/2006/relationships/image" Target="../media/image15.png"/><Relationship Id="rId4" Type="http://schemas.openxmlformats.org/officeDocument/2006/relationships/image" Target="../media/image13.svg"/><Relationship Id="rId3" Type="http://schemas.openxmlformats.org/officeDocument/2006/relationships/image" Target="../media/image14.png"/><Relationship Id="rId2" Type="http://schemas.openxmlformats.org/officeDocument/2006/relationships/image" Target="../media/image1.svg"/><Relationship Id="rId13" Type="http://schemas.openxmlformats.org/officeDocument/2006/relationships/notesSlide" Target="../notesSlides/notesSlide3.xml"/><Relationship Id="rId12" Type="http://schemas.openxmlformats.org/officeDocument/2006/relationships/slideLayout" Target="../slideLayouts/slideLayout7.xml"/><Relationship Id="rId11" Type="http://schemas.openxmlformats.org/officeDocument/2006/relationships/image" Target="../media/image41.jpeg"/><Relationship Id="rId10" Type="http://schemas.openxmlformats.org/officeDocument/2006/relationships/image" Target="../media/image22.sv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21766">
            <a:off x="3036900" y="-1610762"/>
            <a:ext cx="3261914" cy="4114800"/>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24522" y="1542025"/>
            <a:ext cx="16038957" cy="720295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696595" y="5675630"/>
            <a:ext cx="4801235" cy="482790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932020" y="-1833701"/>
            <a:ext cx="5407699" cy="3667403"/>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156672">
            <a:off x="15438358" y="2310972"/>
            <a:ext cx="2505011" cy="1626836"/>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490225">
            <a:off x="1397000" y="2952115"/>
            <a:ext cx="1439545" cy="1529080"/>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386807">
            <a:off x="12870955" y="7155488"/>
            <a:ext cx="1498375" cy="2765456"/>
          </a:xfrm>
          <a:prstGeom prst="rect">
            <a:avLst/>
          </a:prstGeom>
        </p:spPr>
      </p:pic>
      <p:pic>
        <p:nvPicPr>
          <p:cNvPr id="10" name="Picture 10"/>
          <p:cNvPicPr>
            <a:picLocks noChangeAspect="1"/>
          </p:cNvPicPr>
          <p:nvPr/>
        </p:nvPicPr>
        <p:blipFill>
          <a:blip r:embed="rId17"/>
          <a:srcRect/>
          <a:stretch>
            <a:fillRect/>
          </a:stretch>
        </p:blipFill>
        <p:spPr>
          <a:xfrm rot="-349462">
            <a:off x="15011288" y="6803243"/>
            <a:ext cx="2838694" cy="3145367"/>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658040">
            <a:off x="4991704" y="8399595"/>
            <a:ext cx="2485718" cy="3426428"/>
          </a:xfrm>
          <a:prstGeom prst="rect">
            <a:avLst/>
          </a:prstGeom>
        </p:spPr>
      </p:pic>
      <p:pic>
        <p:nvPicPr>
          <p:cNvPr id="12"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894096">
            <a:off x="8289433" y="7257742"/>
            <a:ext cx="1709135" cy="1709135"/>
          </a:xfrm>
          <a:prstGeom prst="rect">
            <a:avLst/>
          </a:prstGeom>
        </p:spPr>
      </p:pic>
      <p:pic>
        <p:nvPicPr>
          <p:cNvPr id="13" name="Picture 13"/>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0989649" y="1226472"/>
            <a:ext cx="1415723" cy="1348798"/>
          </a:xfrm>
          <a:prstGeom prst="rect">
            <a:avLst/>
          </a:prstGeom>
        </p:spPr>
      </p:pic>
      <p:pic>
        <p:nvPicPr>
          <p:cNvPr id="14" name="Picture 14"/>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891384">
            <a:off x="543189" y="494453"/>
            <a:ext cx="2272838" cy="2095143"/>
          </a:xfrm>
          <a:prstGeom prst="rect">
            <a:avLst/>
          </a:prstGeom>
        </p:spPr>
      </p:pic>
      <p:sp>
        <p:nvSpPr>
          <p:cNvPr id="476" name="Google Shape;476;p38"/>
          <p:cNvSpPr txBox="1">
            <a:spLocks noGrp="1"/>
          </p:cNvSpPr>
          <p:nvPr/>
        </p:nvSpPr>
        <p:spPr>
          <a:xfrm rot="-640">
            <a:off x="3201035" y="3063240"/>
            <a:ext cx="12447270" cy="361886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Hammersmith One" panose="02010703030501060504"/>
              <a:buNone/>
              <a:defRPr sz="48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lnSpc>
                <a:spcPct val="150000"/>
              </a:lnSpc>
              <a:spcBef>
                <a:spcPts val="0"/>
              </a:spcBef>
              <a:spcAft>
                <a:spcPts val="0"/>
              </a:spcAft>
              <a:buNone/>
            </a:pPr>
            <a:r>
              <a:rPr lang="en-US" sz="6600" b="1" dirty="0" smtClean="0">
                <a:solidFill>
                  <a:schemeClr val="tx1"/>
                </a:solidFill>
                <a:latin typeface="Arial" panose="020B0604020202020204" pitchFamily="34" charset="0"/>
                <a:cs typeface="Arial" panose="020B0604020202020204" pitchFamily="34" charset="0"/>
              </a:rPr>
              <a:t>CHÀO MỪNG CÁC EM </a:t>
            </a:r>
            <a:br>
              <a:rPr lang="en-US" sz="6600" b="1" dirty="0" smtClean="0">
                <a:solidFill>
                  <a:schemeClr val="tx1"/>
                </a:solidFill>
                <a:latin typeface="Arial" panose="020B0604020202020204" pitchFamily="34" charset="0"/>
                <a:cs typeface="Arial" panose="020B0604020202020204" pitchFamily="34" charset="0"/>
              </a:rPr>
            </a:br>
            <a:r>
              <a:rPr lang="en-US" sz="6600" b="1" dirty="0" smtClean="0">
                <a:solidFill>
                  <a:schemeClr val="tx1"/>
                </a:solidFill>
                <a:latin typeface="Arial" panose="020B0604020202020204" pitchFamily="34" charset="0"/>
                <a:cs typeface="Arial" panose="020B0604020202020204" pitchFamily="34" charset="0"/>
              </a:rPr>
              <a:t>ĐẾN VỚI TIẾT HỌC HÔM NAY!</a:t>
            </a:r>
            <a:endParaRPr lang="en-US" sz="66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barn(inVertical)">
                                      <p:cBhvr>
                                        <p:cTn id="7" dur="5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0"/>
            <a:ext cx="18471333" cy="1038471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86105" y="2875280"/>
            <a:ext cx="5478145" cy="638302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629400" y="2875280"/>
            <a:ext cx="5478145" cy="638302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672695" y="2875280"/>
            <a:ext cx="5478145" cy="6383020"/>
          </a:xfrm>
          <a:prstGeom prst="rect">
            <a:avLst/>
          </a:prstGeom>
        </p:spPr>
      </p:pic>
      <p:sp>
        <p:nvSpPr>
          <p:cNvPr id="7" name="TextBox 7"/>
          <p:cNvSpPr txBox="1"/>
          <p:nvPr/>
        </p:nvSpPr>
        <p:spPr>
          <a:xfrm>
            <a:off x="2158782" y="1345510"/>
            <a:ext cx="13970436" cy="999490"/>
          </a:xfrm>
          <a:prstGeom prst="rect">
            <a:avLst/>
          </a:prstGeom>
        </p:spPr>
        <p:txBody>
          <a:bodyPr lIns="0" tIns="0" rIns="0" bIns="0" rtlCol="0" anchor="t">
            <a:spAutoFit/>
          </a:bodyPr>
          <a:lstStyle/>
          <a:p>
            <a:pPr algn="ctr">
              <a:lnSpc>
                <a:spcPts val="7795"/>
              </a:lnSpc>
            </a:pPr>
            <a:r>
              <a:rPr lang="en-US" sz="5400" b="1">
                <a:solidFill>
                  <a:srgbClr val="4F3B20"/>
                </a:solidFill>
                <a:latin typeface="Arial" panose="020B0604020202020204" pitchFamily="34" charset="0"/>
                <a:cs typeface="Arial" panose="020B0604020202020204" pitchFamily="34" charset="0"/>
              </a:rPr>
              <a:t>THẢO LUẬN NHÓM </a:t>
            </a:r>
            <a:endParaRPr lang="en-US" sz="5400" b="1">
              <a:solidFill>
                <a:srgbClr val="4F3B2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497222" y="-1833701"/>
            <a:ext cx="4900816" cy="3323644"/>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16129218" y="7404293"/>
            <a:ext cx="2342116" cy="2980423"/>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13972" y="-452887"/>
            <a:ext cx="3621657" cy="2963174"/>
          </a:xfrm>
          <a:prstGeom prst="rect">
            <a:avLst/>
          </a:prstGeom>
        </p:spPr>
      </p:pic>
      <p:sp>
        <p:nvSpPr>
          <p:cNvPr id="100" name="Text Box 99"/>
          <p:cNvSpPr txBox="1"/>
          <p:nvPr/>
        </p:nvSpPr>
        <p:spPr>
          <a:xfrm>
            <a:off x="685800" y="4152900"/>
            <a:ext cx="4989195" cy="286131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Arial" panose="020B0604020202020204" pitchFamily="34" charset="0"/>
              </a:rPr>
              <a:t>Biểu hiện của người thân khi mệt, ốm trong tình huống là gì? </a:t>
            </a:r>
            <a:endParaRPr lang="en-US" sz="4000" b="0">
              <a:latin typeface="Arial" panose="020B0604020202020204" pitchFamily="34" charset="0"/>
              <a:cs typeface="Arial" panose="020B0604020202020204" pitchFamily="34" charset="0"/>
            </a:endParaRPr>
          </a:p>
        </p:txBody>
      </p:sp>
      <p:sp>
        <p:nvSpPr>
          <p:cNvPr id="14" name="Text Box 13"/>
          <p:cNvSpPr txBox="1"/>
          <p:nvPr/>
        </p:nvSpPr>
        <p:spPr>
          <a:xfrm>
            <a:off x="6828155" y="3924300"/>
            <a:ext cx="5080000" cy="3784600"/>
          </a:xfrm>
          <a:prstGeom prst="rect">
            <a:avLst/>
          </a:prstGeom>
          <a:noFill/>
          <a:ln w="9525">
            <a:noFill/>
          </a:ln>
        </p:spPr>
        <p:txBody>
          <a:bodyPr>
            <a:spAutoFit/>
          </a:bodyPr>
          <a:p>
            <a:pPr indent="0" algn="just">
              <a:lnSpc>
                <a:spcPct val="150000"/>
              </a:lnSpc>
            </a:pPr>
            <a:r>
              <a:rPr lang="en-US" sz="4000" b="0">
                <a:latin typeface="Arial" panose="020B0604020202020204" pitchFamily="34" charset="0"/>
                <a:cs typeface="Arial" panose="020B0604020202020204" pitchFamily="34" charset="0"/>
              </a:rPr>
              <a:t>Khi thấy người thân có biều hiện mệt, ốm như vậy chúng ta cần làm những việc gì? </a:t>
            </a:r>
            <a:endParaRPr lang="en-US" sz="4000" b="0">
              <a:latin typeface="Arial" panose="020B0604020202020204" pitchFamily="34" charset="0"/>
              <a:cs typeface="Arial" panose="020B0604020202020204" pitchFamily="34" charset="0"/>
            </a:endParaRPr>
          </a:p>
        </p:txBody>
      </p:sp>
      <p:pic>
        <p:nvPicPr>
          <p:cNvPr id="15" name="Picture 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5658040">
            <a:off x="-1647719" y="7371098"/>
            <a:ext cx="3295438" cy="4542584"/>
          </a:xfrm>
          <a:prstGeom prst="rect">
            <a:avLst/>
          </a:prstGeom>
        </p:spPr>
      </p:pic>
      <p:sp>
        <p:nvSpPr>
          <p:cNvPr id="16" name="Text Box 15"/>
          <p:cNvSpPr txBox="1"/>
          <p:nvPr/>
        </p:nvSpPr>
        <p:spPr>
          <a:xfrm>
            <a:off x="12916535" y="4152900"/>
            <a:ext cx="4892040" cy="378460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Arial" panose="020B0604020202020204" pitchFamily="34" charset="0"/>
              </a:rPr>
              <a:t>Hãy đóng vai để thể hiện kĩ năng chăm sóc người thân bị mệt, ốm.</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heckerboard(across)">
                                      <p:cBhvr>
                                        <p:cTn id="12" dur="500"/>
                                        <p:tgtEl>
                                          <p:spTgt spid="100"/>
                                        </p:tgtEl>
                                      </p:cBhvr>
                                    </p:animEffect>
                                  </p:childTnLst>
                                </p:cTn>
                              </p:par>
                              <p:par>
                                <p:cTn id="13" presetID="5"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0"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2302" y="-38100"/>
            <a:ext cx="18471333" cy="1038471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575561">
            <a:off x="15449155" y="-991120"/>
            <a:ext cx="4339868" cy="473010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81000" y="-38100"/>
            <a:ext cx="17274540" cy="1005078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5240000">
            <a:off x="-684395" y="6534466"/>
            <a:ext cx="3775329" cy="4114800"/>
          </a:xfrm>
          <a:prstGeom prst="rect">
            <a:avLst/>
          </a:prstGeom>
        </p:spPr>
      </p:pic>
      <p:sp>
        <p:nvSpPr>
          <p:cNvPr id="17" name="Text Box 16"/>
          <p:cNvSpPr txBox="1"/>
          <p:nvPr/>
        </p:nvSpPr>
        <p:spPr>
          <a:xfrm>
            <a:off x="1066800" y="1104900"/>
            <a:ext cx="15424785" cy="1106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Arial" panose="020B0604020202020204" pitchFamily="34" charset="0"/>
              </a:rPr>
              <a:t>Cách xử lý các tình huống</a:t>
            </a:r>
            <a:endParaRPr lang="en-US" sz="4400" b="1">
              <a:latin typeface="Arial" panose="020B0604020202020204" pitchFamily="34" charset="0"/>
              <a:cs typeface="Arial" panose="020B0604020202020204" pitchFamily="34" charset="0"/>
            </a:endParaRPr>
          </a:p>
        </p:txBody>
      </p:sp>
      <p:sp>
        <p:nvSpPr>
          <p:cNvPr id="7" name="Text Box 6"/>
          <p:cNvSpPr txBox="1"/>
          <p:nvPr/>
        </p:nvSpPr>
        <p:spPr>
          <a:xfrm>
            <a:off x="1066800" y="2476500"/>
            <a:ext cx="13193395" cy="4707890"/>
          </a:xfrm>
          <a:prstGeom prst="rect">
            <a:avLst/>
          </a:prstGeom>
          <a:noFill/>
          <a:ln w="9525">
            <a:noFill/>
          </a:ln>
        </p:spPr>
        <p:txBody>
          <a:bodyPr wrap="square">
            <a:spAutoFit/>
          </a:bodyPr>
          <a:p>
            <a:pPr indent="0" algn="just">
              <a:lnSpc>
                <a:spcPct val="150000"/>
              </a:lnSpc>
            </a:pPr>
            <a:r>
              <a:rPr lang="en-US" sz="4000" b="1">
                <a:latin typeface="Arial" panose="020B0604020202020204" pitchFamily="34" charset="0"/>
                <a:cs typeface="Arial" panose="020B0604020202020204" pitchFamily="34" charset="0"/>
              </a:rPr>
              <a:t>TH1: </a:t>
            </a:r>
            <a:endParaRPr lang="en-US" sz="4000" b="1">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Hỏi han sức khoẻ của mẹ.</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Giúp mẹ đo nhiệt độ, chườm khăn ấm.</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Pha nước chanh (cam) cho mẹ.</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Đỡ mẹ vào phòng nghỉ ngơi,…  </a:t>
            </a:r>
            <a:endParaRPr lang="en-US" sz="4000" b="0">
              <a:latin typeface="Arial" panose="020B0604020202020204" pitchFamily="34" charset="0"/>
              <a:cs typeface="Arial" panose="020B0604020202020204" pitchFamily="34" charset="0"/>
            </a:endParaRPr>
          </a:p>
        </p:txBody>
      </p:sp>
      <p:pic>
        <p:nvPicPr>
          <p:cNvPr id="119" name="Picture 118"/>
          <p:cNvPicPr/>
          <p:nvPr/>
        </p:nvPicPr>
        <p:blipFill>
          <a:blip r:embed="rId9"/>
          <a:stretch>
            <a:fillRect/>
          </a:stretch>
        </p:blipFill>
        <p:spPr>
          <a:xfrm>
            <a:off x="10820400" y="4229100"/>
            <a:ext cx="6489065" cy="52089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barn(inVertical)">
                                      <p:cBhvr>
                                        <p:cTn id="12" dur="500"/>
                                        <p:tgtEl>
                                          <p:spTgt spid="1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2302" y="-38100"/>
            <a:ext cx="18471333" cy="1038471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1000" y="494665"/>
            <a:ext cx="17274540" cy="9518015"/>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700000" flipV="1">
            <a:off x="13641161" y="6618869"/>
            <a:ext cx="5407699" cy="3667403"/>
          </a:xfrm>
          <a:prstGeom prst="rect">
            <a:avLst/>
          </a:prstGeom>
        </p:spPr>
      </p:pic>
      <p:sp>
        <p:nvSpPr>
          <p:cNvPr id="7" name="Text Box 6"/>
          <p:cNvSpPr txBox="1"/>
          <p:nvPr/>
        </p:nvSpPr>
        <p:spPr>
          <a:xfrm>
            <a:off x="1295400" y="1028700"/>
            <a:ext cx="12903200" cy="4707890"/>
          </a:xfrm>
          <a:prstGeom prst="rect">
            <a:avLst/>
          </a:prstGeom>
          <a:noFill/>
          <a:ln w="9525">
            <a:noFill/>
          </a:ln>
        </p:spPr>
        <p:txBody>
          <a:bodyPr wrap="square">
            <a:spAutoFit/>
          </a:bodyPr>
          <a:p>
            <a:pPr indent="0" algn="just">
              <a:lnSpc>
                <a:spcPct val="150000"/>
              </a:lnSpc>
            </a:pPr>
            <a:r>
              <a:rPr lang="en-US" sz="4000" b="1">
                <a:latin typeface="Arial" panose="020B0604020202020204" pitchFamily="34" charset="0"/>
                <a:cs typeface="Arial" panose="020B0604020202020204" pitchFamily="34" charset="0"/>
              </a:rPr>
              <a:t>TH2:</a:t>
            </a:r>
            <a:endParaRPr lang="en-US" sz="4000" b="1">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Hỏi thăm em xem có mệt nhiều không.</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Khuyên em chưa nên đi tắm ngay.</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Lấy nước cho em uống.</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Đưa em vào chỗ thoáng, mát để nghỉ ngơi,…</a:t>
            </a:r>
            <a:endParaRPr lang="en-US" sz="4000" b="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16366">
            <a:off x="-193675" y="7785100"/>
            <a:ext cx="3083560" cy="2523490"/>
          </a:xfrm>
          <a:prstGeom prst="rect">
            <a:avLst/>
          </a:prstGeom>
        </p:spPr>
      </p:pic>
      <p:pic>
        <p:nvPicPr>
          <p:cNvPr id="5"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3453985" y="-385330"/>
            <a:ext cx="4339868" cy="4730102"/>
          </a:xfrm>
          <a:prstGeom prst="rect">
            <a:avLst/>
          </a:prstGeom>
        </p:spPr>
      </p:pic>
      <p:pic>
        <p:nvPicPr>
          <p:cNvPr id="121" name="Picture 120"/>
          <p:cNvPicPr/>
          <p:nvPr/>
        </p:nvPicPr>
        <p:blipFill>
          <a:blip r:embed="rId11"/>
          <a:stretch>
            <a:fillRect/>
          </a:stretch>
        </p:blipFill>
        <p:spPr>
          <a:xfrm>
            <a:off x="5638800" y="6210300"/>
            <a:ext cx="5586095" cy="35852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barn(inVertical)">
                                      <p:cBhvr>
                                        <p:cTn id="10"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83515" y="-48895"/>
            <a:ext cx="18471333" cy="10384716"/>
          </a:xfrm>
          <a:prstGeom prst="rect">
            <a:avLst/>
          </a:prstGeom>
        </p:spPr>
      </p:pic>
      <p:pic>
        <p:nvPicPr>
          <p:cNvPr id="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319517">
            <a:off x="-1062280" y="9555051"/>
            <a:ext cx="6490007" cy="2047321"/>
          </a:xfrm>
          <a:prstGeom prst="rect">
            <a:avLst/>
          </a:prstGeom>
        </p:spPr>
      </p:pic>
      <p:grpSp>
        <p:nvGrpSpPr>
          <p:cNvPr id="23" name="Group 6"/>
          <p:cNvGrpSpPr/>
          <p:nvPr/>
        </p:nvGrpSpPr>
        <p:grpSpPr>
          <a:xfrm rot="-10800000">
            <a:off x="2361565" y="2933700"/>
            <a:ext cx="13594715" cy="6146165"/>
            <a:chOff x="0" y="0"/>
            <a:chExt cx="4452441" cy="1879496"/>
          </a:xfrm>
        </p:grpSpPr>
        <p:sp>
          <p:nvSpPr>
            <p:cNvPr id="25"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26"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342891" y="2324151"/>
            <a:ext cx="1333877" cy="1283856"/>
          </a:xfrm>
          <a:prstGeom prst="rect">
            <a:avLst/>
          </a:prstGeom>
        </p:spPr>
      </p:pic>
      <p:sp>
        <p:nvSpPr>
          <p:cNvPr id="27" name="TextBox 18"/>
          <p:cNvSpPr txBox="1"/>
          <p:nvPr/>
        </p:nvSpPr>
        <p:spPr>
          <a:xfrm>
            <a:off x="3440430" y="4160520"/>
            <a:ext cx="11450320" cy="3693160"/>
          </a:xfrm>
          <a:prstGeom prst="rect">
            <a:avLst/>
          </a:prstGeom>
        </p:spPr>
        <p:txBody>
          <a:bodyPr wrap="square" lIns="0" tIns="0" rIns="0" bIns="0" rtlCol="0" anchor="t">
            <a:spAutoFit/>
          </a:bodyPr>
          <a:p>
            <a:pPr marL="571500" indent="-571500" algn="just">
              <a:lnSpc>
                <a:spcPct val="150000"/>
              </a:lnSpc>
              <a:buFont typeface="Arial" panose="020B0604020202020204" pitchFamily="34" charset="0"/>
              <a:buChar char="•"/>
            </a:pPr>
            <a:r>
              <a:rPr lang="en-US" sz="4000" spc="70">
                <a:solidFill>
                  <a:schemeClr val="tx1"/>
                </a:solidFill>
                <a:latin typeface="Arial" panose="020B0604020202020204" pitchFamily="34" charset="0"/>
                <a:cs typeface="Arial" panose="020B0604020202020204" pitchFamily="34" charset="0"/>
              </a:rPr>
              <a:t>Cần phải biết quan tâm, lưu ý đến tình trạng sức khoẻ của người thân.</a:t>
            </a:r>
            <a:endParaRPr lang="en-US" sz="4000" spc="7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spc="70">
                <a:solidFill>
                  <a:schemeClr val="tx1"/>
                </a:solidFill>
                <a:latin typeface="Arial" panose="020B0604020202020204" pitchFamily="34" charset="0"/>
                <a:cs typeface="Arial" panose="020B0604020202020204" pitchFamily="34" charset="0"/>
              </a:rPr>
              <a:t>Có những biện pháp, cách xử lí phù hợp để chăm sóc người thân khi bị mệt, ốm.</a:t>
            </a:r>
            <a:endParaRPr lang="en-US" sz="4000" spc="70">
              <a:solidFill>
                <a:schemeClr val="tx1"/>
              </a:solidFill>
              <a:latin typeface="Arial" panose="020B0604020202020204" pitchFamily="34" charset="0"/>
              <a:cs typeface="Arial" panose="020B0604020202020204" pitchFamily="34" charset="0"/>
            </a:endParaRPr>
          </a:p>
        </p:txBody>
      </p:sp>
      <p:sp>
        <p:nvSpPr>
          <p:cNvPr id="28" name="TextBox 21"/>
          <p:cNvSpPr txBox="1"/>
          <p:nvPr/>
        </p:nvSpPr>
        <p:spPr>
          <a:xfrm>
            <a:off x="2343150" y="1076325"/>
            <a:ext cx="13599795" cy="1153795"/>
          </a:xfrm>
          <a:prstGeom prst="rect">
            <a:avLst/>
          </a:prstGeom>
        </p:spPr>
        <p:txBody>
          <a:bodyPr wrap="square" lIns="0" tIns="0" rIns="0" bIns="0" rtlCol="0" anchor="t">
            <a:spAutoFit/>
          </a:bodyPr>
          <a:p>
            <a:pPr algn="ctr">
              <a:lnSpc>
                <a:spcPts val="9000"/>
              </a:lnSpc>
            </a:pPr>
            <a:r>
              <a:rPr lang="en-US" sz="6000" b="1" spc="180">
                <a:solidFill>
                  <a:srgbClr val="9B4040"/>
                </a:solidFill>
                <a:latin typeface="Arial" panose="020B0604020202020204" pitchFamily="34" charset="0"/>
                <a:cs typeface="Arial" panose="020B0604020202020204" pitchFamily="34" charset="0"/>
              </a:rPr>
              <a:t>KẾT LUẬN</a:t>
            </a:r>
            <a:endParaRPr lang="en-US" sz="6000" b="1" spc="180">
              <a:solidFill>
                <a:srgbClr val="9B4040"/>
              </a:solidFill>
              <a:latin typeface="Arial" panose="020B0604020202020204" pitchFamily="34" charset="0"/>
              <a:cs typeface="Arial" panose="020B0604020202020204" pitchFamily="34" charset="0"/>
            </a:endParaRPr>
          </a:p>
        </p:txBody>
      </p:sp>
      <p:pic>
        <p:nvPicPr>
          <p:cNvPr id="2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020000">
            <a:off x="11205210" y="-541655"/>
            <a:ext cx="7957820" cy="1740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barn(inVertical)">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barn(inVertical)">
                                      <p:cBhvr>
                                        <p:cTn id="17"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2302" y="-38100"/>
            <a:ext cx="18471333" cy="1038471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2500" y="-38100"/>
            <a:ext cx="19995515" cy="1005078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200000">
            <a:off x="-1963285" y="7488236"/>
            <a:ext cx="3775329" cy="4114800"/>
          </a:xfrm>
          <a:prstGeom prst="rect">
            <a:avLst/>
          </a:prstGeom>
        </p:spPr>
      </p:pic>
      <p:sp>
        <p:nvSpPr>
          <p:cNvPr id="17" name="Text Box 16"/>
          <p:cNvSpPr txBox="1"/>
          <p:nvPr/>
        </p:nvSpPr>
        <p:spPr>
          <a:xfrm>
            <a:off x="1066800" y="723900"/>
            <a:ext cx="15424785" cy="1106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Arial" panose="020B0604020202020204" pitchFamily="34" charset="0"/>
              </a:rPr>
              <a:t>3. Lắng nghe tích cực trong gia đình</a:t>
            </a:r>
            <a:endParaRPr lang="en-US" sz="4400" b="1">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09625" y="2247900"/>
            <a:ext cx="6510655" cy="7038340"/>
          </a:xfrm>
          <a:prstGeom prst="rect">
            <a:avLst/>
          </a:prstGeom>
        </p:spPr>
      </p:pic>
      <p:pic>
        <p:nvPicPr>
          <p:cNvPr id="8"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29600" y="3528695"/>
            <a:ext cx="9213850" cy="5397500"/>
          </a:xfrm>
          <a:prstGeom prst="rect">
            <a:avLst/>
          </a:prstGeom>
        </p:spPr>
      </p:pic>
      <p:sp>
        <p:nvSpPr>
          <p:cNvPr id="100" name="Text Box 99"/>
          <p:cNvSpPr txBox="1"/>
          <p:nvPr/>
        </p:nvSpPr>
        <p:spPr>
          <a:xfrm>
            <a:off x="809625" y="4796790"/>
            <a:ext cx="6177915" cy="2861310"/>
          </a:xfrm>
          <a:prstGeom prst="rect">
            <a:avLst/>
          </a:prstGeom>
          <a:noFill/>
          <a:ln w="9525">
            <a:noFill/>
          </a:ln>
        </p:spPr>
        <p:txBody>
          <a:bodyPr wrap="square">
            <a:spAutoFit/>
          </a:bodyPr>
          <a:p>
            <a:pPr indent="0" algn="ctr">
              <a:lnSpc>
                <a:spcPct val="150000"/>
              </a:lnSpc>
            </a:pPr>
            <a:r>
              <a:rPr lang="en-US" sz="4000" b="0">
                <a:latin typeface="Arial" panose="020B0604020202020204" pitchFamily="34" charset="0"/>
                <a:cs typeface="Arial" panose="020B0604020202020204" pitchFamily="34" charset="0"/>
              </a:rPr>
              <a:t>Thảo luận, dự đoán cách ứng xử của Ngọc trong tình huống bên.</a:t>
            </a:r>
            <a:endParaRPr lang="en-US" sz="4000" b="0">
              <a:latin typeface="Arial" panose="020B0604020202020204" pitchFamily="34" charset="0"/>
              <a:cs typeface="Arial" panose="020B0604020202020204" pitchFamily="34" charset="0"/>
            </a:endParaRPr>
          </a:p>
        </p:txBody>
      </p:sp>
      <p:sp>
        <p:nvSpPr>
          <p:cNvPr id="9" name="Text Box 8"/>
          <p:cNvSpPr txBox="1"/>
          <p:nvPr/>
        </p:nvSpPr>
        <p:spPr>
          <a:xfrm>
            <a:off x="1416050" y="3543300"/>
            <a:ext cx="4964430" cy="101473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Thảo luận nhóm 4</a:t>
            </a:r>
            <a:endParaRPr lang="en-US" sz="4000" b="1">
              <a:latin typeface="Arial" panose="020B0604020202020204" pitchFamily="34" charset="0"/>
              <a:cs typeface="Arial" panose="020B0604020202020204" pitchFamily="34" charset="0"/>
            </a:endParaRPr>
          </a:p>
        </p:txBody>
      </p:sp>
      <p:pic>
        <p:nvPicPr>
          <p:cNvPr id="10" name="Picture 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544437">
            <a:off x="14830030" y="-1317510"/>
            <a:ext cx="4339868" cy="47301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arn(inVertical)">
                                      <p:cBhvr>
                                        <p:cTn id="12" dur="500"/>
                                        <p:tgtEl>
                                          <p:spTgt spid="100"/>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0"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6200" y="-38100"/>
            <a:ext cx="18471333" cy="1038471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346710" y="3166745"/>
            <a:ext cx="8721090" cy="217614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9144000" y="3202940"/>
            <a:ext cx="8521065" cy="207327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62420" y="-452887"/>
            <a:ext cx="3621657" cy="2963174"/>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52989">
            <a:off x="8514715" y="8431530"/>
            <a:ext cx="1245235" cy="1920875"/>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3924448" y="-1833701"/>
            <a:ext cx="5407699" cy="3667403"/>
          </a:xfrm>
          <a:prstGeom prst="rect">
            <a:avLst/>
          </a:prstGeom>
        </p:spPr>
      </p:pic>
      <p:sp>
        <p:nvSpPr>
          <p:cNvPr id="722" name="Google Shape;722;p40"/>
          <p:cNvSpPr txBox="1">
            <a:spLocks noGrp="1"/>
          </p:cNvSpPr>
          <p:nvPr/>
        </p:nvSpPr>
        <p:spPr>
          <a:xfrm>
            <a:off x="4890770" y="1047750"/>
            <a:ext cx="8538210" cy="14859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Hammersmith One" panose="02010703030501060504"/>
              <a:buNone/>
              <a:defRPr sz="3700" b="1"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lnSpc>
                <a:spcPct val="150000"/>
              </a:lnSpc>
              <a:spcBef>
                <a:spcPts val="0"/>
              </a:spcBef>
              <a:spcAft>
                <a:spcPts val="0"/>
              </a:spcAft>
              <a:buNone/>
            </a:pPr>
            <a:r>
              <a:rPr lang="en-US" sz="4400" b="1" dirty="0" smtClean="0">
                <a:latin typeface="Arial" panose="020B0604020202020204" pitchFamily="34" charset="0"/>
                <a:ea typeface="Hammersmith One" panose="02010703030501060504"/>
                <a:cs typeface="Arial" panose="020B0604020202020204" pitchFamily="34" charset="0"/>
                <a:sym typeface="Hammersmith One" panose="02010703030501060504"/>
              </a:rPr>
              <a:t>Một số cách ứng xử của Ngọc:</a:t>
            </a:r>
            <a:endParaRPr lang="en-US" sz="4400" b="1" dirty="0" smtClean="0">
              <a:latin typeface="Arial" panose="020B0604020202020204" pitchFamily="34" charset="0"/>
              <a:ea typeface="Hammersmith One" panose="02010703030501060504"/>
              <a:cs typeface="Arial" panose="020B0604020202020204" pitchFamily="34" charset="0"/>
              <a:sym typeface="Hammersmith One" panose="02010703030501060504"/>
            </a:endParaRPr>
          </a:p>
        </p:txBody>
      </p:sp>
      <p:pic>
        <p:nvPicPr>
          <p:cNvPr id="14"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V="1">
            <a:off x="260350" y="6026150"/>
            <a:ext cx="8767445" cy="2176145"/>
          </a:xfrm>
          <a:prstGeom prst="rect">
            <a:avLst/>
          </a:prstGeom>
        </p:spPr>
      </p:pic>
      <p:pic>
        <p:nvPicPr>
          <p:cNvPr id="15" name="Picture 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a:off x="9103995" y="6062345"/>
            <a:ext cx="8442325" cy="2073275"/>
          </a:xfrm>
          <a:prstGeom prst="rect">
            <a:avLst/>
          </a:prstGeom>
        </p:spPr>
      </p:pic>
      <p:sp>
        <p:nvSpPr>
          <p:cNvPr id="17" name="Text Box 16"/>
          <p:cNvSpPr txBox="1"/>
          <p:nvPr/>
        </p:nvSpPr>
        <p:spPr>
          <a:xfrm>
            <a:off x="342265" y="3338195"/>
            <a:ext cx="8687435" cy="1938020"/>
          </a:xfrm>
          <a:prstGeom prst="rect">
            <a:avLst/>
          </a:prstGeom>
          <a:noFill/>
          <a:ln w="9525">
            <a:noFill/>
          </a:ln>
        </p:spPr>
        <p:txBody>
          <a:bodyPr wrap="square">
            <a:spAutoFit/>
          </a:bodyPr>
          <a:p>
            <a:pPr indent="0" algn="ctr">
              <a:lnSpc>
                <a:spcPct val="150000"/>
              </a:lnSpc>
            </a:pPr>
            <a:r>
              <a:rPr lang="en-US" sz="4000">
                <a:latin typeface="Arial" panose="020B0604020202020204" pitchFamily="34" charset="0"/>
                <a:cs typeface="Arial" panose="020B0604020202020204" pitchFamily="34" charset="0"/>
              </a:rPr>
              <a:t>1. Ngọc vẫn xem ti vi và nói với bố mình sẽ dọn dẹp vào hôm khác. </a:t>
            </a:r>
            <a:endParaRPr lang="en-US" sz="4000">
              <a:latin typeface="Arial" panose="020B0604020202020204" pitchFamily="34" charset="0"/>
              <a:cs typeface="Arial" panose="020B0604020202020204" pitchFamily="34" charset="0"/>
            </a:endParaRPr>
          </a:p>
        </p:txBody>
      </p:sp>
      <p:sp>
        <p:nvSpPr>
          <p:cNvPr id="18" name="Text Box 17"/>
          <p:cNvSpPr txBox="1"/>
          <p:nvPr/>
        </p:nvSpPr>
        <p:spPr>
          <a:xfrm>
            <a:off x="9525000" y="3286125"/>
            <a:ext cx="7098665" cy="1938020"/>
          </a:xfrm>
          <a:prstGeom prst="rect">
            <a:avLst/>
          </a:prstGeom>
          <a:noFill/>
          <a:ln w="9525">
            <a:noFill/>
          </a:ln>
        </p:spPr>
        <p:txBody>
          <a:bodyPr wrap="square">
            <a:spAutoFit/>
          </a:bodyPr>
          <a:p>
            <a:pPr indent="0" algn="ctr">
              <a:lnSpc>
                <a:spcPct val="150000"/>
              </a:lnSpc>
            </a:pPr>
            <a:r>
              <a:rPr lang="en-US" sz="4000">
                <a:latin typeface="Arial" panose="020B0604020202020204" pitchFamily="34" charset="0"/>
                <a:cs typeface="Arial" panose="020B0604020202020204" pitchFamily="34" charset="0"/>
              </a:rPr>
              <a:t>2. Ngọc làm theo lời bố với thái độ miễn cưỡng, bực bội. </a:t>
            </a:r>
            <a:endParaRPr lang="en-US" sz="4000">
              <a:latin typeface="Arial" panose="020B0604020202020204" pitchFamily="34" charset="0"/>
              <a:cs typeface="Arial" panose="020B0604020202020204" pitchFamily="34" charset="0"/>
            </a:endParaRPr>
          </a:p>
        </p:txBody>
      </p:sp>
      <p:sp>
        <p:nvSpPr>
          <p:cNvPr id="19" name="Text Box 18"/>
          <p:cNvSpPr txBox="1"/>
          <p:nvPr/>
        </p:nvSpPr>
        <p:spPr>
          <a:xfrm>
            <a:off x="381000" y="6210300"/>
            <a:ext cx="7987665" cy="1938020"/>
          </a:xfrm>
          <a:prstGeom prst="rect">
            <a:avLst/>
          </a:prstGeom>
          <a:noFill/>
          <a:ln w="9525">
            <a:noFill/>
          </a:ln>
        </p:spPr>
        <p:txBody>
          <a:bodyPr wrap="square">
            <a:spAutoFit/>
          </a:bodyPr>
          <a:p>
            <a:pPr indent="0" algn="ctr">
              <a:lnSpc>
                <a:spcPct val="150000"/>
              </a:lnSpc>
            </a:pPr>
            <a:r>
              <a:rPr lang="en-US" sz="4000">
                <a:latin typeface="Arial" panose="020B0604020202020204" pitchFamily="34" charset="0"/>
                <a:cs typeface="Arial" panose="020B0604020202020204" pitchFamily="34" charset="0"/>
              </a:rPr>
              <a:t>3. Ngọc tắt ti vi và vào phòng, không làm gì cả. </a:t>
            </a:r>
            <a:endParaRPr lang="en-US" sz="4000">
              <a:latin typeface="Arial" panose="020B0604020202020204" pitchFamily="34" charset="0"/>
              <a:cs typeface="Arial" panose="020B0604020202020204" pitchFamily="34" charset="0"/>
            </a:endParaRPr>
          </a:p>
        </p:txBody>
      </p:sp>
      <p:sp>
        <p:nvSpPr>
          <p:cNvPr id="100" name="Text Box 99"/>
          <p:cNvSpPr txBox="1"/>
          <p:nvPr/>
        </p:nvSpPr>
        <p:spPr>
          <a:xfrm>
            <a:off x="9599295" y="6144895"/>
            <a:ext cx="7673340" cy="1938020"/>
          </a:xfrm>
          <a:prstGeom prst="rect">
            <a:avLst/>
          </a:prstGeom>
          <a:noFill/>
          <a:ln w="9525">
            <a:noFill/>
          </a:ln>
        </p:spPr>
        <p:txBody>
          <a:bodyPr wrap="square">
            <a:spAutoFit/>
          </a:bodyPr>
          <a:p>
            <a:pPr indent="0" algn="ctr">
              <a:lnSpc>
                <a:spcPct val="150000"/>
              </a:lnSpc>
            </a:pPr>
            <a:r>
              <a:rPr lang="en-US" sz="4000">
                <a:latin typeface="Arial" panose="020B0604020202020204" pitchFamily="34" charset="0"/>
                <a:cs typeface="Arial" panose="020B0604020202020204" pitchFamily="34" charset="0"/>
              </a:rPr>
              <a:t>4. Ngọc nói với bố: "Con thấy phòng con vẫn gọn gàng mà!"…</a:t>
            </a:r>
            <a:endParaRPr lang="en-US" sz="4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2"/>
                                        </p:tgtEl>
                                        <p:attrNameLst>
                                          <p:attrName>style.visibility</p:attrName>
                                        </p:attrNameLst>
                                      </p:cBhvr>
                                      <p:to>
                                        <p:strVal val="visible"/>
                                      </p:to>
                                    </p:set>
                                    <p:animEffect transition="in" filter="barn(inVertical)">
                                      <p:cBhvr>
                                        <p:cTn id="7" dur="500"/>
                                        <p:tgtEl>
                                          <p:spTgt spid="7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barn(inVertical)">
                                      <p:cBhvr>
                                        <p:cTn id="2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 grpId="0"/>
      <p:bldP spid="17" grpId="0"/>
      <p:bldP spid="18" grpId="0"/>
      <p:bldP spid="19" grpId="0"/>
      <p:bldP spid="1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83515" y="-48895"/>
            <a:ext cx="18471333" cy="10384716"/>
          </a:xfrm>
          <a:prstGeom prst="rect">
            <a:avLst/>
          </a:prstGeom>
        </p:spPr>
      </p:pic>
      <p:pic>
        <p:nvPicPr>
          <p:cNvPr id="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319517">
            <a:off x="-1062280" y="9555051"/>
            <a:ext cx="6490007" cy="2047321"/>
          </a:xfrm>
          <a:prstGeom prst="rect">
            <a:avLst/>
          </a:prstGeom>
        </p:spPr>
      </p:pic>
      <p:grpSp>
        <p:nvGrpSpPr>
          <p:cNvPr id="23" name="Group 6"/>
          <p:cNvGrpSpPr/>
          <p:nvPr/>
        </p:nvGrpSpPr>
        <p:grpSpPr>
          <a:xfrm rot="-10800000">
            <a:off x="2361565" y="2933700"/>
            <a:ext cx="13594715" cy="6146165"/>
            <a:chOff x="0" y="0"/>
            <a:chExt cx="4452441" cy="1879496"/>
          </a:xfrm>
        </p:grpSpPr>
        <p:sp>
          <p:nvSpPr>
            <p:cNvPr id="25"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26"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342891" y="2324151"/>
            <a:ext cx="1333877" cy="1283856"/>
          </a:xfrm>
          <a:prstGeom prst="rect">
            <a:avLst/>
          </a:prstGeom>
        </p:spPr>
      </p:pic>
      <p:sp>
        <p:nvSpPr>
          <p:cNvPr id="27" name="TextBox 18"/>
          <p:cNvSpPr txBox="1"/>
          <p:nvPr/>
        </p:nvSpPr>
        <p:spPr>
          <a:xfrm>
            <a:off x="3657600" y="3695700"/>
            <a:ext cx="12064365" cy="4616450"/>
          </a:xfrm>
          <a:prstGeom prst="rect">
            <a:avLst/>
          </a:prstGeom>
        </p:spPr>
        <p:txBody>
          <a:bodyPr wrap="square" lIns="0" tIns="0" rIns="0" bIns="0" rtlCol="0" anchor="t">
            <a:spAutoFit/>
          </a:bodyPr>
          <a:p>
            <a:pPr marL="571500" indent="-571500" algn="just">
              <a:lnSpc>
                <a:spcPct val="150000"/>
              </a:lnSpc>
              <a:buFont typeface="Arial" panose="020B0604020202020204" pitchFamily="34" charset="0"/>
              <a:buChar char="•"/>
            </a:pPr>
            <a:r>
              <a:rPr lang="en-US" sz="4000" spc="70">
                <a:solidFill>
                  <a:schemeClr val="tx1"/>
                </a:solidFill>
                <a:latin typeface="Arial" panose="020B0604020202020204" pitchFamily="34" charset="0"/>
                <a:cs typeface="Arial" panose="020B0604020202020204" pitchFamily="34" charset="0"/>
              </a:rPr>
              <a:t>Nhìn vào mặt người thân trong gia đình.</a:t>
            </a:r>
            <a:endParaRPr lang="en-US" sz="4000" spc="7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spc="70">
                <a:solidFill>
                  <a:schemeClr val="tx1"/>
                </a:solidFill>
                <a:latin typeface="Arial" panose="020B0604020202020204" pitchFamily="34" charset="0"/>
                <a:cs typeface="Arial" panose="020B0604020202020204" pitchFamily="34" charset="0"/>
              </a:rPr>
              <a:t>Thể hiện sự tập trung, chăm chú lắng nghe.</a:t>
            </a:r>
            <a:endParaRPr lang="en-US" sz="4000" spc="7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spc="70">
                <a:solidFill>
                  <a:schemeClr val="tx1"/>
                </a:solidFill>
                <a:latin typeface="Arial" panose="020B0604020202020204" pitchFamily="34" charset="0"/>
                <a:cs typeface="Arial" panose="020B0604020202020204" pitchFamily="34" charset="0"/>
              </a:rPr>
              <a:t>Có phản hồi thích hợp: gật đầu, trả lời câu hỏi,...</a:t>
            </a:r>
            <a:endParaRPr lang="en-US" sz="4000" spc="7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spc="70">
                <a:solidFill>
                  <a:schemeClr val="tx1"/>
                </a:solidFill>
                <a:latin typeface="Arial" panose="020B0604020202020204" pitchFamily="34" charset="0"/>
                <a:cs typeface="Arial" panose="020B0604020202020204" pitchFamily="34" charset="0"/>
              </a:rPr>
              <a:t>Tiếp nhận góp ý một cách tích cực.</a:t>
            </a:r>
            <a:endParaRPr lang="en-US" sz="4000" spc="7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spc="70">
                <a:solidFill>
                  <a:schemeClr val="tx1"/>
                </a:solidFill>
                <a:latin typeface="Arial" panose="020B0604020202020204" pitchFamily="34" charset="0"/>
                <a:cs typeface="Arial" panose="020B0604020202020204" pitchFamily="34" charset="0"/>
              </a:rPr>
              <a:t>Kiểm soát cảm xúc của bản thân.</a:t>
            </a:r>
            <a:endParaRPr lang="en-US" sz="4000" spc="70">
              <a:solidFill>
                <a:schemeClr val="tx1"/>
              </a:solidFill>
              <a:latin typeface="Arial" panose="020B0604020202020204" pitchFamily="34" charset="0"/>
              <a:cs typeface="Arial" panose="020B0604020202020204" pitchFamily="34" charset="0"/>
            </a:endParaRPr>
          </a:p>
        </p:txBody>
      </p:sp>
      <p:sp>
        <p:nvSpPr>
          <p:cNvPr id="28" name="TextBox 21"/>
          <p:cNvSpPr txBox="1"/>
          <p:nvPr/>
        </p:nvSpPr>
        <p:spPr>
          <a:xfrm>
            <a:off x="2343150" y="1076325"/>
            <a:ext cx="13599795" cy="1153795"/>
          </a:xfrm>
          <a:prstGeom prst="rect">
            <a:avLst/>
          </a:prstGeom>
        </p:spPr>
        <p:txBody>
          <a:bodyPr wrap="square" lIns="0" tIns="0" rIns="0" bIns="0" rtlCol="0" anchor="t">
            <a:spAutoFit/>
          </a:bodyPr>
          <a:p>
            <a:pPr algn="ctr">
              <a:lnSpc>
                <a:spcPts val="9000"/>
              </a:lnSpc>
            </a:pPr>
            <a:r>
              <a:rPr lang="en-US" sz="4800" b="1" spc="180">
                <a:solidFill>
                  <a:srgbClr val="9B4040"/>
                </a:solidFill>
                <a:latin typeface="Arial" panose="020B0604020202020204" pitchFamily="34" charset="0"/>
                <a:cs typeface="Arial" panose="020B0604020202020204" pitchFamily="34" charset="0"/>
              </a:rPr>
              <a:t>Cách  thể hiện sự lắng nghe tích cực:</a:t>
            </a:r>
            <a:endParaRPr lang="en-US" sz="4800" b="1" spc="180">
              <a:solidFill>
                <a:srgbClr val="9B4040"/>
              </a:solidFill>
              <a:latin typeface="Arial" panose="020B0604020202020204" pitchFamily="34" charset="0"/>
              <a:cs typeface="Arial" panose="020B0604020202020204" pitchFamily="34" charset="0"/>
            </a:endParaRPr>
          </a:p>
        </p:txBody>
      </p:sp>
      <p:pic>
        <p:nvPicPr>
          <p:cNvPr id="2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020000">
            <a:off x="11205210" y="-541655"/>
            <a:ext cx="7957820" cy="174053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15860" y="6972168"/>
            <a:ext cx="3621657" cy="29631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barn(inVertical)">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barn(inVertical)">
                                      <p:cBhvr>
                                        <p:cTn id="17" dur="5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barn(inVertical)">
                                      <p:cBhvr>
                                        <p:cTn id="22" dur="500"/>
                                        <p:tgtEl>
                                          <p:spTgt spid="2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barn(inVertical)">
                                      <p:cBhvr>
                                        <p:cTn id="27" dur="500"/>
                                        <p:tgtEl>
                                          <p:spTgt spid="2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
                                            <p:txEl>
                                              <p:pRg st="4" end="4"/>
                                            </p:txEl>
                                          </p:spTgt>
                                        </p:tgtEl>
                                        <p:attrNameLst>
                                          <p:attrName>style.visibility</p:attrName>
                                        </p:attrNameLst>
                                      </p:cBhvr>
                                      <p:to>
                                        <p:strVal val="visible"/>
                                      </p:to>
                                    </p:set>
                                    <p:animEffect transition="in" filter="barn(inVertical)">
                                      <p:cBhvr>
                                        <p:cTn id="32"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6427" y="-38100"/>
            <a:ext cx="18471333" cy="1038471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2500" y="-38100"/>
            <a:ext cx="19995515" cy="1005078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200000">
            <a:off x="-1963285" y="7488236"/>
            <a:ext cx="3775329" cy="4114800"/>
          </a:xfrm>
          <a:prstGeom prst="rect">
            <a:avLst/>
          </a:prstGeom>
        </p:spPr>
      </p:pic>
      <p:sp>
        <p:nvSpPr>
          <p:cNvPr id="17" name="Text Box 16"/>
          <p:cNvSpPr txBox="1"/>
          <p:nvPr/>
        </p:nvSpPr>
        <p:spPr>
          <a:xfrm>
            <a:off x="1066800" y="723900"/>
            <a:ext cx="15424785" cy="1106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Arial" panose="020B0604020202020204" pitchFamily="34" charset="0"/>
              </a:rPr>
              <a:t>4. Thể hiện sự lắng nghe tích cực trong gia đình.</a:t>
            </a:r>
            <a:endParaRPr lang="en-US" sz="4400" b="1">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47800" y="2247900"/>
            <a:ext cx="6904355" cy="7038340"/>
          </a:xfrm>
          <a:prstGeom prst="rect">
            <a:avLst/>
          </a:prstGeom>
        </p:spPr>
      </p:pic>
      <p:sp>
        <p:nvSpPr>
          <p:cNvPr id="100" name="Text Box 99"/>
          <p:cNvSpPr txBox="1"/>
          <p:nvPr/>
        </p:nvSpPr>
        <p:spPr>
          <a:xfrm>
            <a:off x="1671955" y="4000500"/>
            <a:ext cx="6456045" cy="3784600"/>
          </a:xfrm>
          <a:prstGeom prst="rect">
            <a:avLst/>
          </a:prstGeom>
          <a:noFill/>
          <a:ln w="9525">
            <a:noFill/>
          </a:ln>
        </p:spPr>
        <p:txBody>
          <a:bodyPr wrap="square">
            <a:spAutoFit/>
          </a:bodyPr>
          <a:p>
            <a:pPr indent="0" algn="ctr">
              <a:lnSpc>
                <a:spcPct val="150000"/>
              </a:lnSpc>
            </a:pPr>
            <a:r>
              <a:rPr lang="en-US" sz="4000" b="0">
                <a:latin typeface="Arial" panose="020B0604020202020204" pitchFamily="34" charset="0"/>
                <a:cs typeface="Arial" panose="020B0604020202020204" pitchFamily="34" charset="0"/>
              </a:rPr>
              <a:t>Em trai chia sẻ với Mi về việc Hùng – bạn thân của em đang giận em. Việc này khiến em cảm thấy rất buồn.</a:t>
            </a:r>
            <a:endParaRPr lang="en-US" sz="4000" b="0">
              <a:latin typeface="Arial" panose="020B0604020202020204" pitchFamily="34" charset="0"/>
              <a:cs typeface="Arial" panose="020B0604020202020204" pitchFamily="34" charset="0"/>
            </a:endParaRPr>
          </a:p>
        </p:txBody>
      </p:sp>
      <p:sp>
        <p:nvSpPr>
          <p:cNvPr id="9" name="Text Box 8"/>
          <p:cNvSpPr txBox="1"/>
          <p:nvPr/>
        </p:nvSpPr>
        <p:spPr>
          <a:xfrm>
            <a:off x="2286000" y="2933700"/>
            <a:ext cx="4964430" cy="101473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Nhóm 1+2</a:t>
            </a:r>
            <a:endParaRPr lang="en-US" sz="4000" b="1">
              <a:latin typeface="Arial" panose="020B0604020202020204" pitchFamily="34" charset="0"/>
              <a:cs typeface="Arial" panose="020B0604020202020204" pitchFamily="34" charset="0"/>
            </a:endParaRPr>
          </a:p>
        </p:txBody>
      </p:sp>
      <p:pic>
        <p:nvPicPr>
          <p:cNvPr id="10"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544437">
            <a:off x="14830030" y="-1317510"/>
            <a:ext cx="4339868" cy="4730102"/>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72575" y="2476500"/>
            <a:ext cx="6920230" cy="65417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arn(inVertical)">
                                      <p:cBhvr>
                                        <p:cTn id="15" dur="500"/>
                                        <p:tgtEl>
                                          <p:spTgt spid="10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0"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6427" y="-38100"/>
            <a:ext cx="18471333" cy="1038471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2500" y="-38100"/>
            <a:ext cx="19995515" cy="1005078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200000">
            <a:off x="-1963285" y="7488236"/>
            <a:ext cx="3775329" cy="41148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24000" y="1527810"/>
            <a:ext cx="6510655" cy="7038340"/>
          </a:xfrm>
          <a:prstGeom prst="rect">
            <a:avLst/>
          </a:prstGeom>
        </p:spPr>
      </p:pic>
      <p:sp>
        <p:nvSpPr>
          <p:cNvPr id="100" name="Text Box 99"/>
          <p:cNvSpPr txBox="1"/>
          <p:nvPr/>
        </p:nvSpPr>
        <p:spPr>
          <a:xfrm>
            <a:off x="1905000" y="4076700"/>
            <a:ext cx="5602605" cy="286131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Arial" panose="020B0604020202020204" pitchFamily="34" charset="0"/>
              </a:rPr>
              <a:t>Bà thấy Nam đang ngồi chơi điện quá nhiều tử nên nhắc nhở Nam</a:t>
            </a:r>
            <a:endParaRPr lang="en-US" sz="4000" b="0">
              <a:latin typeface="Arial" panose="020B0604020202020204" pitchFamily="34" charset="0"/>
              <a:cs typeface="Arial" panose="020B0604020202020204" pitchFamily="34" charset="0"/>
            </a:endParaRPr>
          </a:p>
        </p:txBody>
      </p:sp>
      <p:sp>
        <p:nvSpPr>
          <p:cNvPr id="9" name="Text Box 8"/>
          <p:cNvSpPr txBox="1"/>
          <p:nvPr/>
        </p:nvSpPr>
        <p:spPr>
          <a:xfrm>
            <a:off x="2057400" y="2823210"/>
            <a:ext cx="4964430" cy="101473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Nhóm 3+4</a:t>
            </a:r>
            <a:endParaRPr lang="en-US" sz="4000" b="1">
              <a:latin typeface="Arial" panose="020B0604020202020204" pitchFamily="34" charset="0"/>
              <a:cs typeface="Arial" panose="020B0604020202020204" pitchFamily="34" charset="0"/>
            </a:endParaRPr>
          </a:p>
        </p:txBody>
      </p:sp>
      <p:pic>
        <p:nvPicPr>
          <p:cNvPr id="10"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544437">
            <a:off x="14830030" y="-1317510"/>
            <a:ext cx="4339868" cy="4730102"/>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991600" y="1638300"/>
            <a:ext cx="7381875" cy="70440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barn(inVertical)">
                                      <p:cBhvr>
                                        <p:cTn id="10" dur="500"/>
                                        <p:tgtEl>
                                          <p:spTgt spid="10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2302" y="-38100"/>
            <a:ext cx="18471333" cy="1038471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81000" y="494665"/>
            <a:ext cx="17274540" cy="9518015"/>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980000" flipV="1">
            <a:off x="14253936" y="8076194"/>
            <a:ext cx="5407699" cy="3667403"/>
          </a:xfrm>
          <a:prstGeom prst="rect">
            <a:avLst/>
          </a:prstGeom>
        </p:spPr>
      </p:pic>
      <p:sp>
        <p:nvSpPr>
          <p:cNvPr id="7" name="Text Box 6"/>
          <p:cNvSpPr txBox="1"/>
          <p:nvPr/>
        </p:nvSpPr>
        <p:spPr>
          <a:xfrm>
            <a:off x="1828800" y="1754505"/>
            <a:ext cx="13558520" cy="1938020"/>
          </a:xfrm>
          <a:prstGeom prst="rect">
            <a:avLst/>
          </a:prstGeom>
          <a:noFill/>
          <a:ln w="9525">
            <a:noFill/>
          </a:ln>
        </p:spPr>
        <p:txBody>
          <a:bodyPr wrap="square">
            <a:spAutoFit/>
          </a:bodyPr>
          <a:p>
            <a:pPr indent="0" algn="ctr">
              <a:lnSpc>
                <a:spcPct val="150000"/>
              </a:lnSpc>
            </a:pPr>
            <a:r>
              <a:rPr lang="en-US" sz="4000">
                <a:latin typeface="Arial" panose="020B0604020202020204" pitchFamily="34" charset="0"/>
                <a:cs typeface="Arial" panose="020B0604020202020204" pitchFamily="34" charset="0"/>
              </a:rPr>
              <a:t>Các nhóm hãy phân vai, thảo luận kịch bản để thể hiện sự lắng nghe tích trong tình huống.</a:t>
            </a:r>
            <a:endParaRPr lang="en-US" sz="400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716366">
            <a:off x="34925" y="7785100"/>
            <a:ext cx="3083560" cy="2523490"/>
          </a:xfrm>
          <a:prstGeom prst="rect">
            <a:avLst/>
          </a:prstGeom>
        </p:spPr>
      </p:pic>
      <p:pic>
        <p:nvPicPr>
          <p:cNvPr id="5"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14977985" y="-842530"/>
            <a:ext cx="4339868" cy="4730102"/>
          </a:xfrm>
          <a:prstGeom prst="rect">
            <a:avLst/>
          </a:prstGeom>
        </p:spPr>
      </p:pic>
      <p:pic>
        <p:nvPicPr>
          <p:cNvPr id="122" name="Picture 121"/>
          <p:cNvPicPr/>
          <p:nvPr/>
        </p:nvPicPr>
        <p:blipFill>
          <a:blip r:embed="rId11"/>
          <a:stretch>
            <a:fillRect/>
          </a:stretch>
        </p:blipFill>
        <p:spPr>
          <a:xfrm>
            <a:off x="4431665" y="4305300"/>
            <a:ext cx="9173210" cy="49904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barn(inVertical)">
                                      <p:cBhvr>
                                        <p:cTn id="1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575561">
            <a:off x="15449155" y="-991120"/>
            <a:ext cx="4339868" cy="473010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2255" y="132715"/>
            <a:ext cx="17282160" cy="9704705"/>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33103">
            <a:off x="13906461" y="690150"/>
            <a:ext cx="3725389" cy="2756788"/>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575561">
            <a:off x="-570730" y="6778941"/>
            <a:ext cx="3775329" cy="411480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266700"/>
            <a:ext cx="3179138" cy="2676256"/>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V="1">
            <a:off x="13521781" y="7705354"/>
            <a:ext cx="5407699" cy="3667403"/>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7470884" y="9334275"/>
            <a:ext cx="3346232" cy="857064"/>
          </a:xfrm>
          <a:prstGeom prst="rect">
            <a:avLst/>
          </a:prstGeom>
        </p:spPr>
      </p:pic>
      <p:sp>
        <p:nvSpPr>
          <p:cNvPr id="14" name="TextBox 14"/>
          <p:cNvSpPr txBox="1"/>
          <p:nvPr/>
        </p:nvSpPr>
        <p:spPr>
          <a:xfrm>
            <a:off x="3352817" y="1333490"/>
            <a:ext cx="10927046" cy="1128395"/>
          </a:xfrm>
          <a:prstGeom prst="rect">
            <a:avLst/>
          </a:prstGeom>
        </p:spPr>
        <p:txBody>
          <a:bodyPr lIns="0" tIns="0" rIns="0" bIns="0" rtlCol="0" anchor="t">
            <a:spAutoFit/>
          </a:bodyPr>
          <a:lstStyle/>
          <a:p>
            <a:pPr algn="ctr">
              <a:lnSpc>
                <a:spcPts val="8800"/>
              </a:lnSpc>
            </a:pPr>
            <a:r>
              <a:rPr lang="en-US" sz="4800" b="1">
                <a:solidFill>
                  <a:srgbClr val="4F3B20"/>
                </a:solidFill>
                <a:latin typeface="Arial" panose="020B0604020202020204" pitchFamily="34" charset="0"/>
                <a:cs typeface="Arial" panose="020B0604020202020204" pitchFamily="34" charset="0"/>
              </a:rPr>
              <a:t>Trò chơi “Bác sĩ tí hon”</a:t>
            </a:r>
            <a:endParaRPr lang="en-US" sz="4800" b="1">
              <a:solidFill>
                <a:srgbClr val="4F3B20"/>
              </a:solidFill>
              <a:latin typeface="Arial" panose="020B0604020202020204" pitchFamily="34" charset="0"/>
              <a:cs typeface="Arial" panose="020B0604020202020204" pitchFamily="34" charset="0"/>
            </a:endParaRPr>
          </a:p>
        </p:txBody>
      </p:sp>
      <p:sp>
        <p:nvSpPr>
          <p:cNvPr id="100" name="Text Box 99"/>
          <p:cNvSpPr txBox="1"/>
          <p:nvPr/>
        </p:nvSpPr>
        <p:spPr>
          <a:xfrm>
            <a:off x="2209165" y="3314700"/>
            <a:ext cx="13869035" cy="5077460"/>
          </a:xfrm>
          <a:prstGeom prst="rect">
            <a:avLst/>
          </a:prstGeom>
          <a:noFill/>
          <a:ln w="9525">
            <a:noFill/>
          </a:ln>
        </p:spPr>
        <p:txBody>
          <a:bodyPr wrap="square">
            <a:spAutoFit/>
          </a:bodyPr>
          <a:p>
            <a:pPr marL="571500" indent="-571500">
              <a:lnSpc>
                <a:spcPct val="150000"/>
              </a:lnSpc>
              <a:buFont typeface="Arial" panose="020B0604020202020204" pitchFamily="34" charset="0"/>
              <a:buChar char="•"/>
            </a:pPr>
            <a:r>
              <a:rPr lang="en-US" sz="3600">
                <a:solidFill>
                  <a:srgbClr val="000000"/>
                </a:solidFill>
                <a:latin typeface="Arial" panose="020B0604020202020204" pitchFamily="34" charset="0"/>
                <a:cs typeface="Arial" panose="020B0604020202020204" pitchFamily="34" charset="0"/>
              </a:rPr>
              <a:t> Mỗi tổ cử ra 2 bạn tham gia trò chơi. </a:t>
            </a:r>
            <a:endParaRPr lang="en-US" sz="3600">
              <a:solidFill>
                <a:srgbClr val="000000"/>
              </a:solidFill>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3600">
                <a:solidFill>
                  <a:srgbClr val="000000"/>
                </a:solidFill>
                <a:latin typeface="Arial" panose="020B0604020202020204" pitchFamily="34" charset="0"/>
                <a:cs typeface="Arial" panose="020B0604020202020204" pitchFamily="34" charset="0"/>
              </a:rPr>
              <a:t>Trong thời gian 3 phút, 1 bạn có nhiệm vụ diễn tả hành động mà GV ghi trên bảng, bạn còn lại đứng đối mặt, quan sát và đoán xem hành động đó là biểu hiện của bệnh gì. </a:t>
            </a:r>
            <a:endParaRPr lang="en-US" sz="3600">
              <a:solidFill>
                <a:srgbClr val="000000"/>
              </a:solidFill>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3600">
                <a:solidFill>
                  <a:srgbClr val="000000"/>
                </a:solidFill>
                <a:latin typeface="Arial" panose="020B0604020202020204" pitchFamily="34" charset="0"/>
                <a:cs typeface="Arial" panose="020B0604020202020204" pitchFamily="34" charset="0"/>
              </a:rPr>
              <a:t>Đội nào đoán được nhiều và có đáp án chính xách hơn sẽ giành chiến thắng.</a:t>
            </a:r>
            <a:endParaRPr lang="en-US" sz="360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barn(inVertical)">
                                      <p:cBhvr>
                                        <p:cTn id="12" dur="500"/>
                                        <p:tgtEl>
                                          <p:spTgt spid="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0">
                                            <p:txEl>
                                              <p:pRg st="1" end="1"/>
                                            </p:txEl>
                                          </p:spTgt>
                                        </p:tgtEl>
                                        <p:attrNameLst>
                                          <p:attrName>style.visibility</p:attrName>
                                        </p:attrNameLst>
                                      </p:cBhvr>
                                      <p:to>
                                        <p:strVal val="visible"/>
                                      </p:to>
                                    </p:set>
                                    <p:animEffect transition="in" filter="barn(inVertical)">
                                      <p:cBhvr>
                                        <p:cTn id="17" dur="500"/>
                                        <p:tgtEl>
                                          <p:spTgt spid="1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0">
                                            <p:txEl>
                                              <p:pRg st="2" end="2"/>
                                            </p:txEl>
                                          </p:spTgt>
                                        </p:tgtEl>
                                        <p:attrNameLst>
                                          <p:attrName>style.visibility</p:attrName>
                                        </p:attrNameLst>
                                      </p:cBhvr>
                                      <p:to>
                                        <p:strVal val="visible"/>
                                      </p:to>
                                    </p:set>
                                    <p:animEffect transition="in" filter="barn(inVertical)">
                                      <p:cBhvr>
                                        <p:cTn id="22"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83515" y="-48895"/>
            <a:ext cx="18471333" cy="10384716"/>
          </a:xfrm>
          <a:prstGeom prst="rect">
            <a:avLst/>
          </a:prstGeom>
        </p:spPr>
      </p:pic>
      <p:pic>
        <p:nvPicPr>
          <p:cNvPr id="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319517">
            <a:off x="-1062280" y="9555051"/>
            <a:ext cx="6490007" cy="2047321"/>
          </a:xfrm>
          <a:prstGeom prst="rect">
            <a:avLst/>
          </a:prstGeom>
        </p:spPr>
      </p:pic>
      <p:grpSp>
        <p:nvGrpSpPr>
          <p:cNvPr id="23" name="Group 6"/>
          <p:cNvGrpSpPr/>
          <p:nvPr/>
        </p:nvGrpSpPr>
        <p:grpSpPr>
          <a:xfrm rot="-10800000">
            <a:off x="2361565" y="2933700"/>
            <a:ext cx="13594715" cy="6146165"/>
            <a:chOff x="0" y="0"/>
            <a:chExt cx="4452441" cy="1879496"/>
          </a:xfrm>
        </p:grpSpPr>
        <p:sp>
          <p:nvSpPr>
            <p:cNvPr id="25"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26"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342891" y="2324151"/>
            <a:ext cx="1333877" cy="1283856"/>
          </a:xfrm>
          <a:prstGeom prst="rect">
            <a:avLst/>
          </a:prstGeom>
        </p:spPr>
      </p:pic>
      <p:sp>
        <p:nvSpPr>
          <p:cNvPr id="27" name="TextBox 18"/>
          <p:cNvSpPr txBox="1"/>
          <p:nvPr/>
        </p:nvSpPr>
        <p:spPr>
          <a:xfrm>
            <a:off x="3657600" y="4229100"/>
            <a:ext cx="11116310" cy="3693160"/>
          </a:xfrm>
          <a:prstGeom prst="rect">
            <a:avLst/>
          </a:prstGeom>
        </p:spPr>
        <p:txBody>
          <a:bodyPr wrap="square" lIns="0" tIns="0" rIns="0" bIns="0" rtlCol="0" anchor="t">
            <a:spAutoFit/>
          </a:bodyPr>
          <a:p>
            <a:pPr marL="571500" indent="-571500" algn="just">
              <a:lnSpc>
                <a:spcPct val="150000"/>
              </a:lnSpc>
              <a:buFont typeface="Arial" panose="020B0604020202020204" pitchFamily="34" charset="0"/>
              <a:buChar char="•"/>
            </a:pPr>
            <a:r>
              <a:rPr lang="en-US" sz="4000" spc="70">
                <a:solidFill>
                  <a:schemeClr val="tx1"/>
                </a:solidFill>
                <a:latin typeface="Arial" panose="020B0604020202020204" pitchFamily="34" charset="0"/>
                <a:cs typeface="Arial" panose="020B0604020202020204" pitchFamily="34" charset="0"/>
              </a:rPr>
              <a:t>Cần thể hiện sự lắng nghe tích cực một cách thường xuyên.</a:t>
            </a:r>
            <a:endParaRPr lang="en-US" sz="4000" spc="7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spc="70">
                <a:solidFill>
                  <a:schemeClr val="tx1"/>
                </a:solidFill>
                <a:latin typeface="Arial" panose="020B0604020202020204" pitchFamily="34" charset="0"/>
                <a:cs typeface="Arial" panose="020B0604020202020204" pitchFamily="34" charset="0"/>
              </a:rPr>
              <a:t>Khi tiếp nhận ý kiến của người thân, cần có thái độ tôn trọng, đồng cảm.</a:t>
            </a:r>
            <a:endParaRPr lang="en-US" sz="4000" spc="70">
              <a:solidFill>
                <a:schemeClr val="tx1"/>
              </a:solidFill>
              <a:latin typeface="Arial" panose="020B0604020202020204" pitchFamily="34" charset="0"/>
              <a:cs typeface="Arial" panose="020B0604020202020204" pitchFamily="34" charset="0"/>
            </a:endParaRPr>
          </a:p>
        </p:txBody>
      </p:sp>
      <p:sp>
        <p:nvSpPr>
          <p:cNvPr id="28" name="TextBox 21"/>
          <p:cNvSpPr txBox="1"/>
          <p:nvPr/>
        </p:nvSpPr>
        <p:spPr>
          <a:xfrm>
            <a:off x="2496185" y="419100"/>
            <a:ext cx="13112115" cy="2308225"/>
          </a:xfrm>
          <a:prstGeom prst="rect">
            <a:avLst/>
          </a:prstGeom>
        </p:spPr>
        <p:txBody>
          <a:bodyPr wrap="square" lIns="0" tIns="0" rIns="0" bIns="0" rtlCol="0" anchor="t">
            <a:spAutoFit/>
          </a:bodyPr>
          <a:p>
            <a:pPr algn="ctr">
              <a:lnSpc>
                <a:spcPts val="9000"/>
              </a:lnSpc>
            </a:pPr>
            <a:r>
              <a:rPr lang="en-US" sz="4400" b="1" spc="180">
                <a:solidFill>
                  <a:schemeClr val="tx1"/>
                </a:solidFill>
                <a:latin typeface="Arial" panose="020B0604020202020204" pitchFamily="34" charset="0"/>
                <a:cs typeface="Arial" panose="020B0604020202020204" pitchFamily="34" charset="0"/>
              </a:rPr>
              <a:t>Lắng nghe tích cực trong các tình huống hằng ngày ở gia đình:</a:t>
            </a:r>
            <a:endParaRPr lang="en-US" sz="4400" b="1" spc="180">
              <a:solidFill>
                <a:schemeClr val="tx1"/>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715860" y="6972168"/>
            <a:ext cx="3621657" cy="29631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barn(inVertical)">
                                      <p:cBhvr>
                                        <p:cTn id="12" dur="500"/>
                                        <p:tgtEl>
                                          <p:spTgt spid="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barn(inVertical)">
                                      <p:cBhvr>
                                        <p:cTn id="17"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0"/>
            <a:ext cx="18471333" cy="10384716"/>
          </a:xfrm>
          <a:prstGeom prst="rect">
            <a:avLst/>
          </a:prstGeom>
        </p:spPr>
      </p:pic>
      <p:grpSp>
        <p:nvGrpSpPr>
          <p:cNvPr id="14" name="Group 2"/>
          <p:cNvGrpSpPr/>
          <p:nvPr/>
        </p:nvGrpSpPr>
        <p:grpSpPr>
          <a:xfrm rot="-10800000">
            <a:off x="1028700" y="831276"/>
            <a:ext cx="16230600" cy="8624448"/>
            <a:chOff x="0" y="0"/>
            <a:chExt cx="7026357" cy="3733593"/>
          </a:xfrm>
        </p:grpSpPr>
        <p:sp>
          <p:nvSpPr>
            <p:cNvPr id="15" name="Freeform 3"/>
            <p:cNvSpPr/>
            <p:nvPr/>
          </p:nvSpPr>
          <p:spPr>
            <a:xfrm>
              <a:off x="-4213" y="0"/>
              <a:ext cx="7030570" cy="3733593"/>
            </a:xfrm>
            <a:custGeom>
              <a:avLst/>
              <a:gdLst/>
              <a:ahLst/>
              <a:cxnLst/>
              <a:rect l="l" t="t" r="r" b="b"/>
              <a:pathLst>
                <a:path w="7030570" h="3733593">
                  <a:moveTo>
                    <a:pt x="278431" y="16918"/>
                  </a:moveTo>
                  <a:cubicBezTo>
                    <a:pt x="278431" y="16918"/>
                    <a:pt x="604014" y="12258"/>
                    <a:pt x="995271" y="12454"/>
                  </a:cubicBezTo>
                  <a:cubicBezTo>
                    <a:pt x="5502931" y="12671"/>
                    <a:pt x="6756502" y="0"/>
                    <a:pt x="6756502" y="0"/>
                  </a:cubicBezTo>
                  <a:cubicBezTo>
                    <a:pt x="6823965" y="0"/>
                    <a:pt x="6899902" y="0"/>
                    <a:pt x="6978676" y="85073"/>
                  </a:cubicBezTo>
                  <a:cubicBezTo>
                    <a:pt x="7021654" y="131488"/>
                    <a:pt x="7022722" y="240224"/>
                    <a:pt x="7023126" y="320281"/>
                  </a:cubicBezTo>
                  <a:cubicBezTo>
                    <a:pt x="7023126" y="320281"/>
                    <a:pt x="7021422" y="2466648"/>
                    <a:pt x="7021422" y="2971009"/>
                  </a:cubicBezTo>
                  <a:cubicBezTo>
                    <a:pt x="7021422" y="3185168"/>
                    <a:pt x="7030570" y="3484347"/>
                    <a:pt x="7030570" y="3484347"/>
                  </a:cubicBezTo>
                  <a:cubicBezTo>
                    <a:pt x="7030570" y="3613016"/>
                    <a:pt x="7026401" y="3733593"/>
                    <a:pt x="6773563" y="3725459"/>
                  </a:cubicBezTo>
                  <a:cubicBezTo>
                    <a:pt x="6773563" y="3725459"/>
                    <a:pt x="6397090" y="3705160"/>
                    <a:pt x="5664364" y="3712759"/>
                  </a:cubicBezTo>
                  <a:cubicBezTo>
                    <a:pt x="1858444" y="3720893"/>
                    <a:pt x="304023" y="3733593"/>
                    <a:pt x="304023" y="3733593"/>
                  </a:cubicBezTo>
                  <a:cubicBezTo>
                    <a:pt x="132548" y="3733593"/>
                    <a:pt x="4213" y="3632524"/>
                    <a:pt x="8532" y="3429977"/>
                  </a:cubicBezTo>
                  <a:cubicBezTo>
                    <a:pt x="8532" y="3429977"/>
                    <a:pt x="9630" y="2931436"/>
                    <a:pt x="4815" y="1193831"/>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1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399558">
            <a:off x="16449803" y="297475"/>
            <a:ext cx="1535014" cy="1462450"/>
          </a:xfrm>
          <a:prstGeom prst="rect">
            <a:avLst/>
          </a:prstGeom>
        </p:spPr>
      </p:pic>
      <p:sp>
        <p:nvSpPr>
          <p:cNvPr id="19" name="TextBox 10"/>
          <p:cNvSpPr txBox="1"/>
          <p:nvPr/>
        </p:nvSpPr>
        <p:spPr>
          <a:xfrm>
            <a:off x="8306032" y="2247665"/>
            <a:ext cx="8650679" cy="1037590"/>
          </a:xfrm>
          <a:prstGeom prst="rect">
            <a:avLst/>
          </a:prstGeom>
        </p:spPr>
        <p:txBody>
          <a:bodyPr lIns="0" tIns="0" rIns="0" bIns="0" rtlCol="0" anchor="t">
            <a:spAutoFit/>
          </a:bodyPr>
          <a:p>
            <a:pPr algn="ctr">
              <a:lnSpc>
                <a:spcPts val="8095"/>
              </a:lnSpc>
            </a:pPr>
            <a:r>
              <a:rPr lang="en-US" sz="5400" b="1" spc="179">
                <a:solidFill>
                  <a:schemeClr val="tx1"/>
                </a:solidFill>
                <a:latin typeface="Arial" panose="020B0604020202020204" pitchFamily="34" charset="0"/>
                <a:cs typeface="Arial" panose="020B0604020202020204" pitchFamily="34" charset="0"/>
              </a:rPr>
              <a:t>LUYỆN TẬP</a:t>
            </a:r>
            <a:endParaRPr lang="en-US" sz="5400" b="1" spc="179">
              <a:solidFill>
                <a:schemeClr val="tx1"/>
              </a:solidFill>
              <a:latin typeface="Arial" panose="020B0604020202020204" pitchFamily="34" charset="0"/>
              <a:cs typeface="Arial" panose="020B0604020202020204" pitchFamily="34" charset="0"/>
            </a:endParaRPr>
          </a:p>
        </p:txBody>
      </p:sp>
      <p:sp>
        <p:nvSpPr>
          <p:cNvPr id="20" name="TextBox 11"/>
          <p:cNvSpPr txBox="1"/>
          <p:nvPr/>
        </p:nvSpPr>
        <p:spPr>
          <a:xfrm>
            <a:off x="8719595" y="4308486"/>
            <a:ext cx="7739733" cy="2769870"/>
          </a:xfrm>
          <a:prstGeom prst="rect">
            <a:avLst/>
          </a:prstGeom>
        </p:spPr>
        <p:txBody>
          <a:bodyPr lIns="0" tIns="0" rIns="0" bIns="0" rtlCol="0" anchor="t">
            <a:spAutoFit/>
          </a:bodyPr>
          <a:p>
            <a:pPr algn="ctr">
              <a:lnSpc>
                <a:spcPct val="150000"/>
              </a:lnSpc>
            </a:pPr>
            <a:r>
              <a:rPr lang="en-US" sz="4000" spc="70">
                <a:solidFill>
                  <a:schemeClr val="tx1"/>
                </a:solidFill>
                <a:latin typeface="Arial" panose="020B0604020202020204" pitchFamily="34" charset="0"/>
                <a:cs typeface="Arial" panose="020B0604020202020204" pitchFamily="34" charset="0"/>
              </a:rPr>
              <a:t>Trình bày những kỹ năng của em khi chăm sóc người thân bị mệt, ốm.</a:t>
            </a:r>
            <a:endParaRPr lang="en-US" sz="4000" spc="70">
              <a:solidFill>
                <a:schemeClr val="tx1"/>
              </a:solidFill>
              <a:latin typeface="Arial" panose="020B0604020202020204" pitchFamily="34" charset="0"/>
              <a:cs typeface="Arial" panose="020B0604020202020204" pitchFamily="34" charset="0"/>
            </a:endParaRPr>
          </a:p>
        </p:txBody>
      </p:sp>
      <p:pic>
        <p:nvPicPr>
          <p:cNvPr id="21"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7600">
            <a:off x="122244" y="8092578"/>
            <a:ext cx="2721779" cy="2144535"/>
          </a:xfrm>
          <a:prstGeom prst="rect">
            <a:avLst/>
          </a:prstGeom>
        </p:spPr>
      </p:pic>
      <p:pic>
        <p:nvPicPr>
          <p:cNvPr id="22"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39992" y="6896398"/>
            <a:ext cx="3621657" cy="2963174"/>
          </a:xfrm>
          <a:prstGeom prst="rect">
            <a:avLst/>
          </a:prstGeom>
        </p:spPr>
      </p:pic>
      <p:pic>
        <p:nvPicPr>
          <p:cNvPr id="23"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62420" y="-452887"/>
            <a:ext cx="3621657" cy="2963174"/>
          </a:xfrm>
          <a:prstGeom prst="rect">
            <a:avLst/>
          </a:prstGeom>
        </p:spPr>
      </p:pic>
      <p:pic>
        <p:nvPicPr>
          <p:cNvPr id="119" name="Picture 118"/>
          <p:cNvPicPr/>
          <p:nvPr/>
        </p:nvPicPr>
        <p:blipFill>
          <a:blip r:embed="rId8"/>
          <a:stretch>
            <a:fillRect/>
          </a:stretch>
        </p:blipFill>
        <p:spPr>
          <a:xfrm>
            <a:off x="2230755" y="2857500"/>
            <a:ext cx="6489065" cy="52089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barn(inVertical)">
                                      <p:cBhvr>
                                        <p:cTn id="1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575561">
            <a:off x="15449155" y="-991120"/>
            <a:ext cx="4339868" cy="473010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60928" y="1028700"/>
            <a:ext cx="14566144" cy="817974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33103">
            <a:off x="13870266" y="787940"/>
            <a:ext cx="3725389" cy="2756788"/>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575561">
            <a:off x="-570730" y="6778941"/>
            <a:ext cx="3775329" cy="411480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028700" y="1028700"/>
            <a:ext cx="3179138" cy="2676256"/>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V="1">
            <a:off x="13521781" y="7705354"/>
            <a:ext cx="5407699" cy="3667403"/>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444530">
            <a:off x="13907323" y="5659824"/>
            <a:ext cx="2821729" cy="3712802"/>
          </a:xfrm>
          <a:prstGeom prst="rect">
            <a:avLst/>
          </a:prstGeom>
        </p:spPr>
      </p:pic>
      <p:sp>
        <p:nvSpPr>
          <p:cNvPr id="15" name="TextBox 11"/>
          <p:cNvSpPr txBox="1"/>
          <p:nvPr/>
        </p:nvSpPr>
        <p:spPr>
          <a:xfrm>
            <a:off x="5029309" y="2095711"/>
            <a:ext cx="8488995" cy="1038225"/>
          </a:xfrm>
          <a:prstGeom prst="rect">
            <a:avLst/>
          </a:prstGeom>
        </p:spPr>
        <p:txBody>
          <a:bodyPr lIns="0" tIns="0" rIns="0" bIns="0" rtlCol="0" anchor="t">
            <a:spAutoFit/>
          </a:bodyPr>
          <a:p>
            <a:pPr algn="ctr">
              <a:lnSpc>
                <a:spcPts val="8100"/>
              </a:lnSpc>
            </a:pPr>
            <a:r>
              <a:rPr lang="en-US" sz="5400" b="1" spc="180">
                <a:latin typeface="Arial" panose="020B0604020202020204" pitchFamily="34" charset="0"/>
                <a:cs typeface="Arial" panose="020B0604020202020204" pitchFamily="34" charset="0"/>
              </a:rPr>
              <a:t>VẬN DỤNG </a:t>
            </a:r>
            <a:endParaRPr lang="en-US" sz="5400" b="1" spc="180">
              <a:latin typeface="Arial" panose="020B0604020202020204" pitchFamily="34" charset="0"/>
              <a:cs typeface="Arial" panose="020B0604020202020204" pitchFamily="34" charset="0"/>
            </a:endParaRPr>
          </a:p>
        </p:txBody>
      </p:sp>
      <p:sp>
        <p:nvSpPr>
          <p:cNvPr id="100" name="Text Box 99"/>
          <p:cNvSpPr txBox="1"/>
          <p:nvPr/>
        </p:nvSpPr>
        <p:spPr>
          <a:xfrm>
            <a:off x="4343400" y="4043680"/>
            <a:ext cx="9067165" cy="2861310"/>
          </a:xfrm>
          <a:prstGeom prst="rect">
            <a:avLst/>
          </a:prstGeom>
          <a:noFill/>
          <a:ln w="9525">
            <a:noFill/>
          </a:ln>
        </p:spPr>
        <p:txBody>
          <a:bodyPr wrap="square">
            <a:spAutoFit/>
          </a:bodyPr>
          <a:p>
            <a:pPr indent="0" algn="l">
              <a:lnSpc>
                <a:spcPct val="150000"/>
              </a:lnSpc>
            </a:pPr>
            <a:r>
              <a:rPr lang="en-US" sz="4000" b="0">
                <a:solidFill>
                  <a:srgbClr val="000000"/>
                </a:solidFill>
                <a:latin typeface="Arial" panose="020B0604020202020204" pitchFamily="34" charset="0"/>
                <a:cs typeface="Arial" panose="020B0604020202020204" pitchFamily="34" charset="0"/>
              </a:rPr>
              <a:t>Tìm hiểu và giới thiệu một tấm gương học sinh ngoan hiền, chịu khó, học tốt trong, lớp, trường.</a:t>
            </a:r>
            <a:endParaRPr lang="en-US" sz="4000" b="0">
              <a:solidFill>
                <a:srgbClr val="00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arn(inVertical)">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0"/>
            <a:ext cx="18471333" cy="1038471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1021715" y="3735705"/>
            <a:ext cx="5180965" cy="529145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6393815" y="3771900"/>
            <a:ext cx="5321300" cy="5291455"/>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544992" y="8801398"/>
            <a:ext cx="3621657" cy="2963174"/>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62420" y="-452887"/>
            <a:ext cx="3621657" cy="2963174"/>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27600">
            <a:off x="-411156" y="8657093"/>
            <a:ext cx="2721779" cy="2144535"/>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52989">
            <a:off x="17021005" y="2432523"/>
            <a:ext cx="1546304" cy="2385044"/>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3924448" y="-1833701"/>
            <a:ext cx="5407699" cy="3667403"/>
          </a:xfrm>
          <a:prstGeom prst="rect">
            <a:avLst/>
          </a:prstGeom>
        </p:spPr>
      </p:pic>
      <p:pic>
        <p:nvPicPr>
          <p:cNvPr id="14"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V="1">
            <a:off x="11956415" y="3924300"/>
            <a:ext cx="5180965" cy="5291455"/>
          </a:xfrm>
          <a:prstGeom prst="rect">
            <a:avLst/>
          </a:prstGeom>
        </p:spPr>
      </p:pic>
      <p:sp>
        <p:nvSpPr>
          <p:cNvPr id="15" name="TextBox 1"/>
          <p:cNvSpPr txBox="1"/>
          <p:nvPr/>
        </p:nvSpPr>
        <p:spPr>
          <a:xfrm>
            <a:off x="1642110" y="5613400"/>
            <a:ext cx="3844925" cy="1938020"/>
          </a:xfrm>
          <a:prstGeom prst="rect">
            <a:avLst/>
          </a:prstGeom>
          <a:noFill/>
        </p:spPr>
        <p:txBody>
          <a:bodyPr wrap="square" rtlCol="0">
            <a:spAutoFit/>
          </a:bodyPr>
          <a:p>
            <a:pPr algn="ctr">
              <a:lnSpc>
                <a:spcPct val="150000"/>
              </a:lnSpc>
            </a:pPr>
            <a:r>
              <a:rPr lang="en-US" sz="4000" dirty="0" err="1" smtClean="0">
                <a:latin typeface="Arial" panose="020B0604020202020204" pitchFamily="34" charset="0"/>
                <a:cs typeface="Arial" panose="020B0604020202020204" pitchFamily="34" charset="0"/>
              </a:rPr>
              <a: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42" name="TextBox 41"/>
          <p:cNvSpPr txBox="1"/>
          <p:nvPr/>
        </p:nvSpPr>
        <p:spPr>
          <a:xfrm>
            <a:off x="7188200" y="5550535"/>
            <a:ext cx="3926840" cy="1938020"/>
          </a:xfrm>
          <a:prstGeom prst="rect">
            <a:avLst/>
          </a:prstGeom>
          <a:noFill/>
        </p:spPr>
        <p:txBody>
          <a:bodyPr wrap="square" rtlCol="0">
            <a:spAutoFit/>
          </a:bodyPr>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endParaRPr lang="en-US" sz="4000" dirty="0">
              <a:latin typeface="Arial" panose="020B0604020202020204" pitchFamily="34" charset="0"/>
              <a:cs typeface="Arial" panose="020B0604020202020204" pitchFamily="34" charset="0"/>
            </a:endParaRPr>
          </a:p>
        </p:txBody>
      </p:sp>
      <p:sp>
        <p:nvSpPr>
          <p:cNvPr id="43" name="TextBox 42"/>
          <p:cNvSpPr txBox="1"/>
          <p:nvPr/>
        </p:nvSpPr>
        <p:spPr>
          <a:xfrm>
            <a:off x="12621260" y="5702935"/>
            <a:ext cx="3964305" cy="1938020"/>
          </a:xfrm>
          <a:prstGeom prst="rect">
            <a:avLst/>
          </a:prstGeom>
          <a:noFill/>
        </p:spPr>
        <p:txBody>
          <a:bodyPr wrap="square" rtlCol="0">
            <a:spAutoFit/>
          </a:bodyPr>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hoạt</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1405" name="Google Shape;1405;p56"/>
          <p:cNvSpPr txBox="1">
            <a:spLocks noGrp="1"/>
          </p:cNvSpPr>
          <p:nvPr/>
        </p:nvSpPr>
        <p:spPr>
          <a:xfrm>
            <a:off x="4511675" y="1562100"/>
            <a:ext cx="9258300" cy="122682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panose="02010703030501060504"/>
              <a:buNone/>
              <a:defRPr sz="28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spcBef>
                <a:spcPts val="0"/>
              </a:spcBef>
              <a:spcAft>
                <a:spcPts val="0"/>
              </a:spcAft>
              <a:buNone/>
            </a:pPr>
            <a:r>
              <a:rPr lang="en-US" sz="6000" b="1" dirty="0" smtClean="0">
                <a:latin typeface="Arial" panose="020B0604020202020204" pitchFamily="34" charset="0"/>
                <a:cs typeface="Arial" panose="020B0604020202020204" pitchFamily="34" charset="0"/>
              </a:rPr>
              <a:t>HƯỚNG DẪN VỀ NHÀ</a:t>
            </a:r>
            <a:endParaRPr lang="en-US" sz="6000"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05"/>
                                        </p:tgtEl>
                                        <p:attrNameLst>
                                          <p:attrName>style.visibility</p:attrName>
                                        </p:attrNameLst>
                                      </p:cBhvr>
                                      <p:to>
                                        <p:strVal val="visible"/>
                                      </p:to>
                                    </p:set>
                                    <p:animEffect transition="in" filter="barn(inVertical)">
                                      <p:cBhvr>
                                        <p:cTn id="7" dur="500"/>
                                        <p:tgtEl>
                                          <p:spTgt spid="14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2" grpId="0"/>
      <p:bldP spid="43" grpId="0"/>
      <p:bldP spid="140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57300" y="714375"/>
            <a:ext cx="16563975" cy="930211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11730">
            <a:off x="1482088" y="1424191"/>
            <a:ext cx="3346232" cy="85706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212387">
            <a:off x="13943550" y="8119295"/>
            <a:ext cx="3346232" cy="857064"/>
          </a:xfrm>
          <a:prstGeom prst="rect">
            <a:avLst/>
          </a:prstGeom>
        </p:spPr>
      </p:pic>
      <p:pic>
        <p:nvPicPr>
          <p:cNvPr id="7" name="Picture 7"/>
          <p:cNvPicPr>
            <a:picLocks noChangeAspect="1"/>
          </p:cNvPicPr>
          <p:nvPr/>
        </p:nvPicPr>
        <p:blipFill>
          <a:blip r:embed="rId9"/>
          <a:srcRect/>
          <a:stretch>
            <a:fillRect/>
          </a:stretch>
        </p:blipFill>
        <p:spPr>
          <a:xfrm rot="410711">
            <a:off x="698277" y="7330768"/>
            <a:ext cx="3640837" cy="2985487"/>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500000">
            <a:off x="13868400" y="1485900"/>
            <a:ext cx="2950210" cy="2413635"/>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40000">
            <a:off x="2947035" y="2616835"/>
            <a:ext cx="1885315" cy="1542415"/>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924448" y="-1833701"/>
            <a:ext cx="5407699" cy="3667403"/>
          </a:xfrm>
          <a:prstGeom prst="rect">
            <a:avLst/>
          </a:prstGeom>
        </p:spPr>
      </p:pic>
      <p:sp>
        <p:nvSpPr>
          <p:cNvPr id="15" name="TextBox 2"/>
          <p:cNvSpPr txBox="1"/>
          <p:nvPr/>
        </p:nvSpPr>
        <p:spPr>
          <a:xfrm>
            <a:off x="3430270" y="3665220"/>
            <a:ext cx="11611610" cy="3138170"/>
          </a:xfrm>
          <a:prstGeom prst="rect">
            <a:avLst/>
          </a:prstGeom>
          <a:noFill/>
        </p:spPr>
        <p:txBody>
          <a:bodyPr wrap="square" rtlCol="0">
            <a:spAutoFit/>
          </a:bodyPr>
          <a:p>
            <a:pPr algn="ctr">
              <a:lnSpc>
                <a:spcPct val="150000"/>
              </a:lnSpc>
            </a:pPr>
            <a:r>
              <a:rPr lang="en-US" sz="6600" b="1" dirty="0" smtClean="0">
                <a:solidFill>
                  <a:schemeClr val="tx1"/>
                </a:solidFill>
                <a:latin typeface="Arial" panose="020B0604020202020204" pitchFamily="34" charset="0"/>
                <a:cs typeface="Arial" panose="020B0604020202020204" pitchFamily="34" charset="0"/>
              </a:rPr>
              <a:t>CẢM ƠN CÁC EM </a:t>
            </a:r>
            <a:endParaRPr lang="en-US" sz="66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6600" b="1" dirty="0" smtClean="0">
                <a:solidFill>
                  <a:schemeClr val="tx1"/>
                </a:solidFill>
                <a:latin typeface="Arial" panose="020B0604020202020204" pitchFamily="34" charset="0"/>
                <a:cs typeface="Arial" panose="020B0604020202020204" pitchFamily="34" charset="0"/>
              </a:rPr>
              <a:t>ĐÃ LẮNG NGHE BÀI GIẢNG!</a:t>
            </a:r>
            <a:endParaRPr lang="en-US" sz="66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62000" y="647700"/>
            <a:ext cx="16090265" cy="903605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93108" y="-805392"/>
            <a:ext cx="3516115" cy="2876821"/>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223634">
            <a:off x="14772709" y="7578436"/>
            <a:ext cx="4106335" cy="3359728"/>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0462391" flipH="1" flipV="1">
            <a:off x="-876699" y="6976303"/>
            <a:ext cx="4952166" cy="411480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84183" y="-805392"/>
            <a:ext cx="4883386" cy="4057650"/>
          </a:xfrm>
          <a:prstGeom prst="rect">
            <a:avLst/>
          </a:prstGeom>
        </p:spPr>
      </p:pic>
      <p:sp>
        <p:nvSpPr>
          <p:cNvPr id="709" name="Google Shape;709;p39"/>
          <p:cNvSpPr txBox="1">
            <a:spLocks noGrp="1"/>
          </p:cNvSpPr>
          <p:nvPr/>
        </p:nvSpPr>
        <p:spPr>
          <a:xfrm>
            <a:off x="1447800" y="2247900"/>
            <a:ext cx="14691360" cy="185039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panose="02010703030501060504"/>
              <a:buNone/>
              <a:defRPr sz="28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lnSpc>
                <a:spcPct val="150000"/>
              </a:lnSpc>
              <a:spcBef>
                <a:spcPts val="0"/>
              </a:spcBef>
              <a:spcAft>
                <a:spcPts val="0"/>
              </a:spcAft>
              <a:buNone/>
            </a:pPr>
            <a:r>
              <a:rPr lang="en-US" sz="4800" b="1" dirty="0" smtClean="0">
                <a:solidFill>
                  <a:schemeClr val="accent1">
                    <a:lumMod val="75000"/>
                  </a:schemeClr>
                </a:solidFill>
                <a:latin typeface="Arial" panose="020B0604020202020204" pitchFamily="34" charset="0"/>
                <a:cs typeface="Arial" panose="020B0604020202020204" pitchFamily="34" charset="0"/>
              </a:rPr>
              <a:t>CHỦ ĐỀ 6: TẬP LÀM CHỦ GIA ĐÌNH</a:t>
            </a:r>
            <a:endParaRPr lang="en-US" sz="4800" b="1" dirty="0" smtClean="0">
              <a:solidFill>
                <a:schemeClr val="accent1">
                  <a:lumMod val="75000"/>
                </a:schemeClr>
              </a:solidFill>
              <a:latin typeface="Arial" panose="020B0604020202020204" pitchFamily="34" charset="0"/>
              <a:cs typeface="Arial" panose="020B0604020202020204" pitchFamily="34" charset="0"/>
            </a:endParaRPr>
          </a:p>
        </p:txBody>
      </p:sp>
      <p:sp>
        <p:nvSpPr>
          <p:cNvPr id="17" name="TextBox 2"/>
          <p:cNvSpPr txBox="1"/>
          <p:nvPr/>
        </p:nvSpPr>
        <p:spPr>
          <a:xfrm>
            <a:off x="1066800" y="3619500"/>
            <a:ext cx="15370810" cy="4246245"/>
          </a:xfrm>
          <a:prstGeom prst="rect">
            <a:avLst/>
          </a:prstGeom>
          <a:noFill/>
        </p:spPr>
        <p:txBody>
          <a:bodyPr wrap="square" rtlCol="0">
            <a:spAutoFit/>
          </a:bodyPr>
          <a:lstStyle/>
          <a:p>
            <a:pPr algn="ctr">
              <a:lnSpc>
                <a:spcPct val="150000"/>
              </a:lnSpc>
            </a:pPr>
            <a:r>
              <a:rPr lang="en-US" sz="6000" b="1" dirty="0" err="1" smtClean="0">
                <a:solidFill>
                  <a:srgbClr val="953735"/>
                </a:solidFill>
                <a:latin typeface="Arial" panose="020B0604020202020204" pitchFamily="34" charset="0"/>
                <a:cs typeface="Arial" panose="020B0604020202020204" pitchFamily="34" charset="0"/>
              </a:rPr>
              <a:t>Tuần</a:t>
            </a:r>
            <a:r>
              <a:rPr lang="en-US" sz="6000" b="1" dirty="0" smtClean="0">
                <a:solidFill>
                  <a:srgbClr val="953735"/>
                </a:solidFill>
                <a:latin typeface="Arial" panose="020B0604020202020204" pitchFamily="34" charset="0"/>
                <a:cs typeface="Arial" panose="020B0604020202020204" pitchFamily="34" charset="0"/>
              </a:rPr>
              <a:t> 20 + 21 - </a:t>
            </a:r>
            <a:r>
              <a:rPr lang="en-US" sz="6000" b="1" dirty="0" err="1" smtClean="0">
                <a:solidFill>
                  <a:srgbClr val="953735"/>
                </a:solidFill>
                <a:latin typeface="Arial" panose="020B0604020202020204" pitchFamily="34" charset="0"/>
                <a:cs typeface="Arial" panose="020B0604020202020204" pitchFamily="34" charset="0"/>
              </a:rPr>
              <a:t>Tiết</a:t>
            </a:r>
            <a:r>
              <a:rPr lang="en-US" sz="6000" b="1" dirty="0" smtClean="0">
                <a:solidFill>
                  <a:srgbClr val="953735"/>
                </a:solidFill>
                <a:latin typeface="Arial" panose="020B0604020202020204" pitchFamily="34" charset="0"/>
                <a:cs typeface="Arial" panose="020B0604020202020204" pitchFamily="34" charset="0"/>
              </a:rPr>
              <a:t> 2:</a:t>
            </a:r>
            <a:r>
              <a:rPr lang="en-US" sz="6000" b="1" dirty="0" smtClean="0">
                <a:solidFill>
                  <a:schemeClr val="tx1"/>
                </a:solidFill>
                <a:latin typeface="Arial" panose="020B0604020202020204" pitchFamily="34" charset="0"/>
                <a:cs typeface="Arial" panose="020B0604020202020204" pitchFamily="34" charset="0"/>
              </a:rPr>
              <a:t> </a:t>
            </a:r>
            <a:endParaRPr lang="en-US" sz="6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6000" b="1" dirty="0">
                <a:solidFill>
                  <a:schemeClr val="tx1"/>
                </a:solidFill>
                <a:latin typeface="Arial" panose="020B0604020202020204" pitchFamily="34" charset="0"/>
                <a:cs typeface="Arial" panose="020B0604020202020204" pitchFamily="34" charset="0"/>
              </a:rPr>
              <a:t>ỨNG XỬ VỚI CÁC THÀNH VIÊN TRONG GIA ĐÌNH</a:t>
            </a:r>
            <a:endParaRPr lang="en-US" sz="6000" b="1"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9"/>
                                        </p:tgtEl>
                                        <p:attrNameLst>
                                          <p:attrName>style.visibility</p:attrName>
                                        </p:attrNameLst>
                                      </p:cBhvr>
                                      <p:to>
                                        <p:strVal val="visible"/>
                                      </p:to>
                                    </p:set>
                                    <p:animEffect transition="in" filter="barn(inVertical)">
                                      <p:cBhvr>
                                        <p:cTn id="7" dur="500"/>
                                        <p:tgtEl>
                                          <p:spTgt spid="7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1526468" y="7904199"/>
            <a:ext cx="5407699" cy="366740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V="1">
            <a:off x="952500" y="3166745"/>
            <a:ext cx="8115300" cy="2176145"/>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9144000" y="3202940"/>
            <a:ext cx="8115300" cy="2073275"/>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448472" y="7421543"/>
            <a:ext cx="3621657" cy="2963174"/>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62420" y="-452887"/>
            <a:ext cx="3621657" cy="2963174"/>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427600">
            <a:off x="503244" y="7437893"/>
            <a:ext cx="2721779" cy="2144535"/>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552989">
            <a:off x="8370400" y="8223723"/>
            <a:ext cx="1546304" cy="2385044"/>
          </a:xfrm>
          <a:prstGeom prst="rect">
            <a:avLst/>
          </a:prstGeom>
        </p:spPr>
      </p:pic>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3924448" y="-1833701"/>
            <a:ext cx="5407699" cy="3667403"/>
          </a:xfrm>
          <a:prstGeom prst="rect">
            <a:avLst/>
          </a:prstGeom>
        </p:spPr>
      </p:pic>
      <p:sp>
        <p:nvSpPr>
          <p:cNvPr id="722" name="Google Shape;722;p40"/>
          <p:cNvSpPr txBox="1">
            <a:spLocks noGrp="1"/>
          </p:cNvSpPr>
          <p:nvPr/>
        </p:nvSpPr>
        <p:spPr>
          <a:xfrm>
            <a:off x="5638800" y="876300"/>
            <a:ext cx="7550785" cy="148590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Hammersmith One" panose="02010703030501060504"/>
              <a:buNone/>
              <a:defRPr sz="3700" b="1"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lnSpc>
                <a:spcPct val="150000"/>
              </a:lnSpc>
              <a:spcBef>
                <a:spcPts val="0"/>
              </a:spcBef>
              <a:spcAft>
                <a:spcPts val="0"/>
              </a:spcAft>
              <a:buNone/>
            </a:pPr>
            <a:r>
              <a:rPr lang="en-US" sz="5400" b="1" dirty="0" smtClean="0">
                <a:latin typeface="Arial" panose="020B0604020202020204" pitchFamily="34" charset="0"/>
                <a:ea typeface="Hammersmith One" panose="02010703030501060504"/>
                <a:cs typeface="Arial" panose="020B0604020202020204" pitchFamily="34" charset="0"/>
                <a:sym typeface="Hammersmith One" panose="02010703030501060504"/>
              </a:rPr>
              <a:t>NỘI DUNG BÀI HỌC</a:t>
            </a:r>
            <a:endParaRPr lang="en-US" sz="5400" b="1" dirty="0" smtClean="0">
              <a:latin typeface="Arial" panose="020B0604020202020204" pitchFamily="34" charset="0"/>
              <a:ea typeface="Hammersmith One" panose="02010703030501060504"/>
              <a:cs typeface="Arial" panose="020B0604020202020204" pitchFamily="34" charset="0"/>
              <a:sym typeface="Hammersmith One" panose="02010703030501060504"/>
            </a:endParaRPr>
          </a:p>
        </p:txBody>
      </p:sp>
      <p:pic>
        <p:nvPicPr>
          <p:cNvPr id="14" name="Picture 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flipV="1">
            <a:off x="914400" y="5478780"/>
            <a:ext cx="8115300" cy="2176145"/>
          </a:xfrm>
          <a:prstGeom prst="rect">
            <a:avLst/>
          </a:prstGeom>
        </p:spPr>
      </p:pic>
      <p:pic>
        <p:nvPicPr>
          <p:cNvPr id="15" name="Picture 5"/>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flipV="1">
            <a:off x="9105900" y="5514975"/>
            <a:ext cx="8115300" cy="2073275"/>
          </a:xfrm>
          <a:prstGeom prst="rect">
            <a:avLst/>
          </a:prstGeom>
        </p:spPr>
      </p:pic>
      <p:sp>
        <p:nvSpPr>
          <p:cNvPr id="17" name="Text Box 16"/>
          <p:cNvSpPr txBox="1"/>
          <p:nvPr/>
        </p:nvSpPr>
        <p:spPr>
          <a:xfrm>
            <a:off x="1447800" y="3314700"/>
            <a:ext cx="7017385" cy="193802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1. Cách chăm sóc người thân bị mệt, ốm</a:t>
            </a:r>
            <a:endParaRPr lang="en-US" sz="4000" b="1">
              <a:latin typeface="Arial" panose="020B0604020202020204" pitchFamily="34" charset="0"/>
              <a:cs typeface="Arial" panose="020B0604020202020204" pitchFamily="34" charset="0"/>
            </a:endParaRPr>
          </a:p>
        </p:txBody>
      </p:sp>
      <p:sp>
        <p:nvSpPr>
          <p:cNvPr id="18" name="Text Box 17"/>
          <p:cNvSpPr txBox="1"/>
          <p:nvPr/>
        </p:nvSpPr>
        <p:spPr>
          <a:xfrm>
            <a:off x="9601200" y="3338195"/>
            <a:ext cx="7098665" cy="193802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2. Rèn luyện kĩ năng chăm sóc người thân bị mệt, ốm</a:t>
            </a:r>
            <a:endParaRPr lang="en-US" sz="4000" b="1">
              <a:latin typeface="Arial" panose="020B0604020202020204" pitchFamily="34" charset="0"/>
              <a:cs typeface="Arial" panose="020B0604020202020204" pitchFamily="34" charset="0"/>
            </a:endParaRPr>
          </a:p>
        </p:txBody>
      </p:sp>
      <p:sp>
        <p:nvSpPr>
          <p:cNvPr id="19" name="Text Box 18"/>
          <p:cNvSpPr txBox="1"/>
          <p:nvPr/>
        </p:nvSpPr>
        <p:spPr>
          <a:xfrm>
            <a:off x="1524000" y="5662930"/>
            <a:ext cx="6846570" cy="193802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3. Lắng nghe tích cực trong gia </a:t>
            </a:r>
            <a:r>
              <a:rPr lang="en-US" sz="4000" b="1">
                <a:latin typeface="Arial" panose="020B0604020202020204" pitchFamily="34" charset="0"/>
                <a:cs typeface="Arial" panose="020B0604020202020204" pitchFamily="34" charset="0"/>
              </a:rPr>
              <a:t>đình.</a:t>
            </a:r>
            <a:endParaRPr lang="en-US" sz="4000" b="1">
              <a:latin typeface="Arial" panose="020B0604020202020204" pitchFamily="34" charset="0"/>
              <a:cs typeface="Arial" panose="020B0604020202020204" pitchFamily="34" charset="0"/>
            </a:endParaRPr>
          </a:p>
        </p:txBody>
      </p:sp>
      <p:sp>
        <p:nvSpPr>
          <p:cNvPr id="100" name="Text Box 99"/>
          <p:cNvSpPr txBox="1"/>
          <p:nvPr/>
        </p:nvSpPr>
        <p:spPr>
          <a:xfrm>
            <a:off x="9601200" y="5597525"/>
            <a:ext cx="7331075" cy="193802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4. Thể hiện sự lắng nghe tích cực trong gia đình.</a:t>
            </a:r>
            <a:endParaRPr lang="en-US" sz="4000" b="1">
              <a:latin typeface="Arial" panose="020B0604020202020204" pitchFamily="34" charset="0"/>
              <a:cs typeface="Arial" panose="020B0604020202020204" pitchFamily="34" charset="0"/>
            </a:endParaRPr>
          </a:p>
        </p:txBody>
      </p:sp>
      <p:pic>
        <p:nvPicPr>
          <p:cNvPr id="16" name="Picture 4"/>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flipV="1">
            <a:off x="899160" y="5524500"/>
            <a:ext cx="8115300" cy="2176145"/>
          </a:xfrm>
          <a:prstGeom prst="rect">
            <a:avLst/>
          </a:prstGeom>
        </p:spPr>
      </p:pic>
      <p:sp>
        <p:nvSpPr>
          <p:cNvPr id="20" name="Text Box 19"/>
          <p:cNvSpPr txBox="1"/>
          <p:nvPr/>
        </p:nvSpPr>
        <p:spPr>
          <a:xfrm>
            <a:off x="1508760" y="5708650"/>
            <a:ext cx="6846570" cy="193802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3. Lắng nghe tích cực trong gia </a:t>
            </a:r>
            <a:r>
              <a:rPr lang="en-US" sz="4000" b="1">
                <a:latin typeface="Arial" panose="020B0604020202020204" pitchFamily="34" charset="0"/>
                <a:cs typeface="Arial" panose="020B0604020202020204" pitchFamily="34" charset="0"/>
              </a:rPr>
              <a:t>đình.</a:t>
            </a:r>
            <a:endParaRPr lang="en-US" sz="40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2"/>
                                        </p:tgtEl>
                                        <p:attrNameLst>
                                          <p:attrName>style.visibility</p:attrName>
                                        </p:attrNameLst>
                                      </p:cBhvr>
                                      <p:to>
                                        <p:strVal val="visible"/>
                                      </p:to>
                                    </p:set>
                                    <p:animEffect transition="in" filter="barn(inVertical)">
                                      <p:cBhvr>
                                        <p:cTn id="7" dur="500"/>
                                        <p:tgtEl>
                                          <p:spTgt spid="7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barn(inVertical)">
                                      <p:cBhvr>
                                        <p:cTn id="36" dur="500"/>
                                        <p:tgtEl>
                                          <p:spTgt spid="100"/>
                                        </p:tgtEl>
                                      </p:cBhvr>
                                    </p:animEffect>
                                  </p:childTnLst>
                                </p:cTn>
                              </p:par>
                              <p:par>
                                <p:cTn id="37" presetID="16" presetClass="entr" presetSubtype="21"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 grpId="0"/>
      <p:bldP spid="17" grpId="0"/>
      <p:bldP spid="18" grpId="0"/>
      <p:bldP spid="20" grpId="0"/>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1667" y="0"/>
            <a:ext cx="18471333" cy="1038471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575561">
            <a:off x="15449155" y="-991120"/>
            <a:ext cx="4339868" cy="473010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81000" y="694690"/>
            <a:ext cx="17274540" cy="8967470"/>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33103">
            <a:off x="13870266" y="787940"/>
            <a:ext cx="3725389" cy="2756788"/>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5104438">
            <a:off x="25535" y="6323011"/>
            <a:ext cx="3775329" cy="41148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9980000" flipV="1">
            <a:off x="14787336" y="7847594"/>
            <a:ext cx="5407699" cy="3667403"/>
          </a:xfrm>
          <a:prstGeom prst="rect">
            <a:avLst/>
          </a:prstGeom>
        </p:spPr>
      </p:pic>
      <p:sp>
        <p:nvSpPr>
          <p:cNvPr id="17" name="Text Box 16"/>
          <p:cNvSpPr txBox="1"/>
          <p:nvPr/>
        </p:nvSpPr>
        <p:spPr>
          <a:xfrm>
            <a:off x="1447800" y="2095500"/>
            <a:ext cx="11292205" cy="1106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Arial" panose="020B0604020202020204" pitchFamily="34" charset="0"/>
              </a:rPr>
              <a:t>1. Cách chăm sóc người thân bị mệt, ốm</a:t>
            </a:r>
            <a:endParaRPr lang="en-US" sz="4400" b="1">
              <a:latin typeface="Arial" panose="020B0604020202020204" pitchFamily="34" charset="0"/>
              <a:cs typeface="Arial" panose="020B0604020202020204" pitchFamily="34" charset="0"/>
            </a:endParaRPr>
          </a:p>
        </p:txBody>
      </p:sp>
      <p:sp>
        <p:nvSpPr>
          <p:cNvPr id="100" name="Text Box 99"/>
          <p:cNvSpPr txBox="1"/>
          <p:nvPr/>
        </p:nvSpPr>
        <p:spPr>
          <a:xfrm>
            <a:off x="1981200" y="3771900"/>
            <a:ext cx="9351645" cy="3784600"/>
          </a:xfrm>
          <a:prstGeom prst="rect">
            <a:avLst/>
          </a:prstGeom>
          <a:noFill/>
          <a:ln w="9525">
            <a:noFill/>
          </a:ln>
        </p:spPr>
        <p:txBody>
          <a:bodyPr wrap="square">
            <a:spAutoFit/>
          </a:bodyPr>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Khi em ốm, mệt, ai là người thường chăm sóc cho em? </a:t>
            </a:r>
            <a:endParaRPr lang="en-US" sz="400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Người đó chăm sóc em như thế nào?</a:t>
            </a:r>
            <a:endParaRPr lang="en-US" sz="400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Cảm giác của em lúc đó ra sao? </a:t>
            </a:r>
            <a:endParaRPr lang="en-US" sz="4000">
              <a:latin typeface="Arial" panose="020B0604020202020204" pitchFamily="34" charset="0"/>
              <a:cs typeface="Arial" panose="020B0604020202020204" pitchFamily="34" charset="0"/>
            </a:endParaRPr>
          </a:p>
        </p:txBody>
      </p:sp>
      <p:pic>
        <p:nvPicPr>
          <p:cNvPr id="114" name="Picture 113"/>
          <p:cNvPicPr/>
          <p:nvPr/>
        </p:nvPicPr>
        <p:blipFill>
          <a:blip r:embed="rId13">
            <a:clrChange>
              <a:clrFrom>
                <a:srgbClr val="FFFFFF">
                  <a:alpha val="100000"/>
                </a:srgbClr>
              </a:clrFrom>
              <a:clrTo>
                <a:srgbClr val="FFFFFF">
                  <a:alpha val="100000"/>
                  <a:alpha val="0"/>
                </a:srgbClr>
              </a:clrTo>
            </a:clrChange>
          </a:blip>
          <a:srcRect l="-3478" b="20792"/>
          <a:stretch>
            <a:fillRect/>
          </a:stretch>
        </p:blipFill>
        <p:spPr>
          <a:xfrm>
            <a:off x="11658600" y="4381500"/>
            <a:ext cx="4533900" cy="3810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checkerboard(across)">
                                      <p:cBhvr>
                                        <p:cTn id="12" dur="500"/>
                                        <p:tgtEl>
                                          <p:spTgt spid="100"/>
                                        </p:tgtEl>
                                      </p:cBhvr>
                                    </p:animEffect>
                                  </p:childTnLst>
                                </p:cTn>
                              </p:par>
                              <p:par>
                                <p:cTn id="13" presetID="5" presetClass="entr" presetSubtype="10" fill="hold" nodeType="with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checkerboard(across)">
                                      <p:cBhvr>
                                        <p:cTn id="1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0"/>
            <a:ext cx="18471333" cy="1038471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057400" y="1409700"/>
            <a:ext cx="14557375" cy="817499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93108" y="-805392"/>
            <a:ext cx="3516115" cy="2876821"/>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267200" y="447040"/>
            <a:ext cx="9076055" cy="2805430"/>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223634">
            <a:off x="14772709" y="7578436"/>
            <a:ext cx="4106335" cy="335972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462391" flipH="1" flipV="1">
            <a:off x="-865269" y="6877878"/>
            <a:ext cx="4952166" cy="4114800"/>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587383" y="-800312"/>
            <a:ext cx="4883386" cy="4057650"/>
          </a:xfrm>
          <a:prstGeom prst="rect">
            <a:avLst/>
          </a:prstGeom>
        </p:spPr>
      </p:pic>
      <p:sp>
        <p:nvSpPr>
          <p:cNvPr id="100" name="Text Box 99"/>
          <p:cNvSpPr txBox="1"/>
          <p:nvPr/>
        </p:nvSpPr>
        <p:spPr>
          <a:xfrm>
            <a:off x="5791200" y="1409700"/>
            <a:ext cx="6232525" cy="922020"/>
          </a:xfrm>
          <a:prstGeom prst="rect">
            <a:avLst/>
          </a:prstGeom>
          <a:noFill/>
          <a:ln w="9525">
            <a:noFill/>
          </a:ln>
        </p:spPr>
        <p:txBody>
          <a:bodyPr wrap="square">
            <a:spAutoFit/>
          </a:bodyPr>
          <a:p>
            <a:pPr indent="0" algn="ctr"/>
            <a:r>
              <a:rPr lang="en-US" sz="5400" b="1">
                <a:latin typeface="Arial" panose="020B0604020202020204" pitchFamily="34" charset="0"/>
                <a:cs typeface="Arial" panose="020B0604020202020204" pitchFamily="34" charset="0"/>
              </a:rPr>
              <a:t>Thảo luận nhóm</a:t>
            </a:r>
            <a:endParaRPr lang="en-US" sz="5400" b="1">
              <a:latin typeface="Arial" panose="020B0604020202020204" pitchFamily="34" charset="0"/>
              <a:cs typeface="Arial" panose="020B0604020202020204" pitchFamily="34" charset="0"/>
            </a:endParaRPr>
          </a:p>
        </p:txBody>
      </p:sp>
      <p:sp>
        <p:nvSpPr>
          <p:cNvPr id="12" name="Text Box 11"/>
          <p:cNvSpPr txBox="1"/>
          <p:nvPr/>
        </p:nvSpPr>
        <p:spPr>
          <a:xfrm>
            <a:off x="2743200" y="3390900"/>
            <a:ext cx="13026390" cy="1938020"/>
          </a:xfrm>
          <a:prstGeom prst="rect">
            <a:avLst/>
          </a:prstGeom>
          <a:noFill/>
          <a:ln w="9525">
            <a:noFill/>
          </a:ln>
        </p:spPr>
        <p:txBody>
          <a:bodyPr wrap="square">
            <a:spAutoFit/>
          </a:bodyPr>
          <a:p>
            <a:pPr indent="0" algn="just">
              <a:lnSpc>
                <a:spcPct val="150000"/>
              </a:lnSpc>
            </a:pPr>
            <a:r>
              <a:rPr lang="en-US" sz="4000" b="0">
                <a:latin typeface="Arial" panose="020B0604020202020204" pitchFamily="34" charset="0"/>
                <a:cs typeface="Arial" panose="020B0604020202020204" pitchFamily="34" charset="0"/>
              </a:rPr>
              <a:t>Khi chăm sóc người thân bị mệt, ốm, chúng ta cần thể hiện lời nói, nét mặt, cử chỉ, hành động như thế nào? </a:t>
            </a:r>
            <a:endParaRPr lang="en-US" sz="4000" b="0">
              <a:latin typeface="Arial" panose="020B0604020202020204" pitchFamily="34" charset="0"/>
              <a:cs typeface="Arial" panose="020B0604020202020204" pitchFamily="34" charset="0"/>
            </a:endParaRPr>
          </a:p>
        </p:txBody>
      </p:sp>
      <p:pic>
        <p:nvPicPr>
          <p:cNvPr id="115" name="Picture 114"/>
          <p:cNvPicPr/>
          <p:nvPr/>
        </p:nvPicPr>
        <p:blipFill>
          <a:blip r:embed="rId15">
            <a:clrChange>
              <a:clrFrom>
                <a:srgbClr val="FFFFFF">
                  <a:alpha val="100000"/>
                </a:srgbClr>
              </a:clrFrom>
              <a:clrTo>
                <a:srgbClr val="FFFFFF">
                  <a:alpha val="100000"/>
                  <a:alpha val="0"/>
                </a:srgbClr>
              </a:clrTo>
            </a:clrChange>
          </a:blip>
          <a:stretch>
            <a:fillRect/>
          </a:stretch>
        </p:blipFill>
        <p:spPr>
          <a:xfrm>
            <a:off x="4343400" y="5318760"/>
            <a:ext cx="3705225" cy="3517900"/>
          </a:xfrm>
          <a:prstGeom prst="rect">
            <a:avLst/>
          </a:prstGeom>
          <a:noFill/>
          <a:ln w="9525">
            <a:noFill/>
          </a:ln>
        </p:spPr>
      </p:pic>
      <p:pic>
        <p:nvPicPr>
          <p:cNvPr id="116" name="Picture 115"/>
          <p:cNvPicPr/>
          <p:nvPr/>
        </p:nvPicPr>
        <p:blipFill>
          <a:blip r:embed="rId16">
            <a:clrChange>
              <a:clrFrom>
                <a:srgbClr val="FFFFFF">
                  <a:alpha val="100000"/>
                </a:srgbClr>
              </a:clrFrom>
              <a:clrTo>
                <a:srgbClr val="FFFFFF">
                  <a:alpha val="100000"/>
                  <a:alpha val="0"/>
                </a:srgbClr>
              </a:clrTo>
            </a:clrChange>
          </a:blip>
          <a:stretch>
            <a:fillRect/>
          </a:stretch>
        </p:blipFill>
        <p:spPr>
          <a:xfrm>
            <a:off x="9448800" y="5524500"/>
            <a:ext cx="5630545" cy="37979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barn(inVertical)">
                                      <p:cBhvr>
                                        <p:cTn id="17" dur="500"/>
                                        <p:tgtEl>
                                          <p:spTgt spid="115"/>
                                        </p:tgtEl>
                                      </p:cBhvr>
                                    </p:animEffect>
                                  </p:childTnLst>
                                </p:cTn>
                              </p:par>
                              <p:par>
                                <p:cTn id="18" presetID="16" presetClass="entr" presetSubtype="21" fill="hold" nodeType="withEffect">
                                  <p:stCondLst>
                                    <p:cond delay="0"/>
                                  </p:stCondLst>
                                  <p:childTnLst>
                                    <p:set>
                                      <p:cBhvr>
                                        <p:cTn id="19" dur="1" fill="hold">
                                          <p:stCondLst>
                                            <p:cond delay="0"/>
                                          </p:stCondLst>
                                        </p:cTn>
                                        <p:tgtEl>
                                          <p:spTgt spid="116"/>
                                        </p:tgtEl>
                                        <p:attrNameLst>
                                          <p:attrName>style.visibility</p:attrName>
                                        </p:attrNameLst>
                                      </p:cBhvr>
                                      <p:to>
                                        <p:strVal val="visible"/>
                                      </p:to>
                                    </p:set>
                                    <p:animEffect transition="in" filter="barn(inVertical)">
                                      <p:cBhvr>
                                        <p:cTn id="20"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83515" y="-48895"/>
            <a:ext cx="18471333" cy="10384716"/>
          </a:xfrm>
          <a:prstGeom prst="rect">
            <a:avLst/>
          </a:prstGeom>
        </p:spPr>
      </p:pic>
      <p:pic>
        <p:nvPicPr>
          <p:cNvPr id="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rot="319517">
            <a:off x="-1062280" y="9555051"/>
            <a:ext cx="6490007" cy="2047321"/>
          </a:xfrm>
          <a:prstGeom prst="rect">
            <a:avLst/>
          </a:prstGeom>
        </p:spPr>
      </p:pic>
      <p:grpSp>
        <p:nvGrpSpPr>
          <p:cNvPr id="23" name="Group 6"/>
          <p:cNvGrpSpPr/>
          <p:nvPr/>
        </p:nvGrpSpPr>
        <p:grpSpPr>
          <a:xfrm rot="-10800000">
            <a:off x="2361565" y="2933700"/>
            <a:ext cx="13594715" cy="6146165"/>
            <a:chOff x="0" y="0"/>
            <a:chExt cx="4452441" cy="1879496"/>
          </a:xfrm>
        </p:grpSpPr>
        <p:sp>
          <p:nvSpPr>
            <p:cNvPr id="25" name="Freeform 7"/>
            <p:cNvSpPr/>
            <p:nvPr/>
          </p:nvSpPr>
          <p:spPr>
            <a:xfrm>
              <a:off x="-4213" y="0"/>
              <a:ext cx="4456653" cy="1879496"/>
            </a:xfrm>
            <a:custGeom>
              <a:avLst/>
              <a:gdLst/>
              <a:ahLst/>
              <a:cxnLst/>
              <a:rect l="l" t="t" r="r" b="b"/>
              <a:pathLst>
                <a:path w="4456653" h="1879496">
                  <a:moveTo>
                    <a:pt x="278431" y="16918"/>
                  </a:moveTo>
                  <a:cubicBezTo>
                    <a:pt x="278431" y="16918"/>
                    <a:pt x="604014" y="12258"/>
                    <a:pt x="949444" y="12454"/>
                  </a:cubicBezTo>
                  <a:cubicBezTo>
                    <a:pt x="3254569" y="12671"/>
                    <a:pt x="4182585" y="0"/>
                    <a:pt x="4182585" y="0"/>
                  </a:cubicBezTo>
                  <a:cubicBezTo>
                    <a:pt x="4250049" y="0"/>
                    <a:pt x="4325986" y="0"/>
                    <a:pt x="4404759" y="85073"/>
                  </a:cubicBezTo>
                  <a:cubicBezTo>
                    <a:pt x="4447737" y="131488"/>
                    <a:pt x="4448805" y="240224"/>
                    <a:pt x="4449210" y="320281"/>
                  </a:cubicBezTo>
                  <a:cubicBezTo>
                    <a:pt x="4449210" y="320281"/>
                    <a:pt x="4447506" y="932605"/>
                    <a:pt x="4447506" y="1116912"/>
                  </a:cubicBezTo>
                  <a:cubicBezTo>
                    <a:pt x="4447506" y="1331071"/>
                    <a:pt x="4456654" y="1630250"/>
                    <a:pt x="4456654" y="1630250"/>
                  </a:cubicBezTo>
                  <a:cubicBezTo>
                    <a:pt x="4456654" y="1758918"/>
                    <a:pt x="4452484" y="1879496"/>
                    <a:pt x="4199646" y="1871362"/>
                  </a:cubicBezTo>
                  <a:cubicBezTo>
                    <a:pt x="4199646" y="1871362"/>
                    <a:pt x="3823174" y="1851063"/>
                    <a:pt x="3337122" y="1858662"/>
                  </a:cubicBezTo>
                  <a:cubicBezTo>
                    <a:pt x="1390853"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DE0E4"/>
            </a:solidFill>
          </p:spPr>
        </p:sp>
      </p:grpSp>
      <p:pic>
        <p:nvPicPr>
          <p:cNvPr id="26"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342891" y="2324151"/>
            <a:ext cx="1333877" cy="1283856"/>
          </a:xfrm>
          <a:prstGeom prst="rect">
            <a:avLst/>
          </a:prstGeom>
        </p:spPr>
      </p:pic>
      <p:sp>
        <p:nvSpPr>
          <p:cNvPr id="27" name="TextBox 18"/>
          <p:cNvSpPr txBox="1"/>
          <p:nvPr/>
        </p:nvSpPr>
        <p:spPr>
          <a:xfrm>
            <a:off x="3440430" y="4160520"/>
            <a:ext cx="11450320" cy="3693160"/>
          </a:xfrm>
          <a:prstGeom prst="rect">
            <a:avLst/>
          </a:prstGeom>
        </p:spPr>
        <p:txBody>
          <a:bodyPr wrap="square" lIns="0" tIns="0" rIns="0" bIns="0" rtlCol="0" anchor="t">
            <a:spAutoFit/>
          </a:bodyPr>
          <a:p>
            <a:pPr indent="0" algn="just">
              <a:lnSpc>
                <a:spcPct val="150000"/>
              </a:lnSpc>
              <a:buFont typeface="Arial" panose="020B0604020202020204" pitchFamily="34" charset="0"/>
              <a:buNone/>
            </a:pPr>
            <a:r>
              <a:rPr lang="en-US" sz="4000" spc="70">
                <a:solidFill>
                  <a:schemeClr val="tx1"/>
                </a:solidFill>
                <a:latin typeface="Arial" panose="020B0604020202020204" pitchFamily="34" charset="0"/>
                <a:cs typeface="Arial" panose="020B0604020202020204" pitchFamily="34" charset="0"/>
              </a:rPr>
              <a:t>Tình cảm gia đình vô cùng thiêng liêng và cao quý. Chăm sóc người thân khi mệt, ốm là cách chúng ta thể hiện tình yêu thương, sự quý trọng đối với các thành viên trong gia đình.</a:t>
            </a:r>
            <a:endParaRPr lang="en-US" sz="4000" spc="70">
              <a:solidFill>
                <a:schemeClr val="tx1"/>
              </a:solidFill>
              <a:latin typeface="Arial" panose="020B0604020202020204" pitchFamily="34" charset="0"/>
              <a:cs typeface="Arial" panose="020B0604020202020204" pitchFamily="34" charset="0"/>
            </a:endParaRPr>
          </a:p>
        </p:txBody>
      </p:sp>
      <p:sp>
        <p:nvSpPr>
          <p:cNvPr id="28" name="TextBox 21"/>
          <p:cNvSpPr txBox="1"/>
          <p:nvPr/>
        </p:nvSpPr>
        <p:spPr>
          <a:xfrm>
            <a:off x="2343150" y="1076325"/>
            <a:ext cx="13599795" cy="1153795"/>
          </a:xfrm>
          <a:prstGeom prst="rect">
            <a:avLst/>
          </a:prstGeom>
        </p:spPr>
        <p:txBody>
          <a:bodyPr wrap="square" lIns="0" tIns="0" rIns="0" bIns="0" rtlCol="0" anchor="t">
            <a:spAutoFit/>
          </a:bodyPr>
          <a:p>
            <a:pPr algn="ctr">
              <a:lnSpc>
                <a:spcPts val="9000"/>
              </a:lnSpc>
            </a:pPr>
            <a:r>
              <a:rPr lang="en-US" sz="6000" b="1" spc="180">
                <a:solidFill>
                  <a:srgbClr val="9B4040"/>
                </a:solidFill>
                <a:latin typeface="Arial" panose="020B0604020202020204" pitchFamily="34" charset="0"/>
                <a:cs typeface="Arial" panose="020B0604020202020204" pitchFamily="34" charset="0"/>
              </a:rPr>
              <a:t>KẾT LUẬN</a:t>
            </a:r>
            <a:endParaRPr lang="en-US" sz="6000" b="1" spc="180">
              <a:solidFill>
                <a:srgbClr val="9B4040"/>
              </a:solidFill>
              <a:latin typeface="Arial" panose="020B0604020202020204" pitchFamily="34" charset="0"/>
              <a:cs typeface="Arial" panose="020B0604020202020204" pitchFamily="34" charset="0"/>
            </a:endParaRPr>
          </a:p>
        </p:txBody>
      </p:sp>
      <p:pic>
        <p:nvPicPr>
          <p:cNvPr id="2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rot="1020000">
            <a:off x="11205210" y="-541655"/>
            <a:ext cx="7957820" cy="1740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2302" y="-38100"/>
            <a:ext cx="18471333" cy="1038471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575561">
            <a:off x="15449155" y="-991120"/>
            <a:ext cx="4339868" cy="473010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81000" y="-38100"/>
            <a:ext cx="17274540" cy="1005078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6200000">
            <a:off x="-1963285" y="7488236"/>
            <a:ext cx="3775329" cy="4114800"/>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980000" flipV="1">
            <a:off x="14253936" y="8076194"/>
            <a:ext cx="5407699" cy="3667403"/>
          </a:xfrm>
          <a:prstGeom prst="rect">
            <a:avLst/>
          </a:prstGeom>
        </p:spPr>
      </p:pic>
      <p:sp>
        <p:nvSpPr>
          <p:cNvPr id="17" name="Text Box 16"/>
          <p:cNvSpPr txBox="1"/>
          <p:nvPr/>
        </p:nvSpPr>
        <p:spPr>
          <a:xfrm>
            <a:off x="1066800" y="1104900"/>
            <a:ext cx="15424785" cy="1106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Arial" panose="020B0604020202020204" pitchFamily="34" charset="0"/>
              </a:rPr>
              <a:t>2. Rèn luyện kĩ năng chăm sóc người thân bị mệt, ốm.</a:t>
            </a:r>
            <a:endParaRPr lang="en-US" sz="4400" b="1">
              <a:latin typeface="Arial" panose="020B0604020202020204" pitchFamily="34" charset="0"/>
              <a:cs typeface="Arial" panose="020B0604020202020204" pitchFamily="34" charset="0"/>
            </a:endParaRPr>
          </a:p>
        </p:txBody>
      </p:sp>
      <p:sp>
        <p:nvSpPr>
          <p:cNvPr id="7" name="Text Box 6"/>
          <p:cNvSpPr txBox="1"/>
          <p:nvPr/>
        </p:nvSpPr>
        <p:spPr>
          <a:xfrm>
            <a:off x="1066800" y="2476500"/>
            <a:ext cx="8193405" cy="6554470"/>
          </a:xfrm>
          <a:prstGeom prst="rect">
            <a:avLst/>
          </a:prstGeom>
          <a:noFill/>
          <a:ln w="9525">
            <a:noFill/>
          </a:ln>
        </p:spPr>
        <p:txBody>
          <a:bodyPr wrap="square">
            <a:spAutoFit/>
          </a:bodyPr>
          <a:p>
            <a:pPr indent="0" algn="just">
              <a:lnSpc>
                <a:spcPct val="150000"/>
              </a:lnSpc>
            </a:pPr>
            <a:r>
              <a:rPr lang="en-US" sz="4000" b="1">
                <a:latin typeface="Arial" panose="020B0604020202020204" pitchFamily="34" charset="0"/>
                <a:cs typeface="Arial" panose="020B0604020202020204" pitchFamily="34" charset="0"/>
              </a:rPr>
              <a:t>TH1:</a:t>
            </a:r>
            <a:r>
              <a:rPr lang="en-US" sz="4000" b="0">
                <a:latin typeface="Arial" panose="020B0604020202020204" pitchFamily="34" charset="0"/>
                <a:cs typeface="Arial" panose="020B0604020202020204" pitchFamily="34" charset="0"/>
              </a:rPr>
              <a:t> Linh vừa đi học về, thấy mẹ đang ngồi trên ghế nghỉ ngơi. Không thấy mẹ hỏi chuyện học tập ở trường như mọi hôm, Linh cất cặp sách rồi đến ngồi bên cạnh mẹ. Linh thấy người mẹ đang rất nóng, mẹ còn bị chóng mặt, đau đầu nữa.</a:t>
            </a:r>
            <a:endParaRPr lang="en-US" sz="4000" b="0">
              <a:latin typeface="Arial" panose="020B0604020202020204" pitchFamily="34" charset="0"/>
              <a:cs typeface="Arial" panose="020B0604020202020204" pitchFamily="34" charset="0"/>
            </a:endParaRPr>
          </a:p>
        </p:txBody>
      </p:sp>
      <p:pic>
        <p:nvPicPr>
          <p:cNvPr id="117" name="Picture 116"/>
          <p:cNvPicPr/>
          <p:nvPr/>
        </p:nvPicPr>
        <p:blipFill>
          <a:blip r:embed="rId11"/>
          <a:stretch>
            <a:fillRect/>
          </a:stretch>
        </p:blipFill>
        <p:spPr>
          <a:xfrm>
            <a:off x="9906000" y="3924300"/>
            <a:ext cx="6148070" cy="400621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barn(inVertical)">
                                      <p:cBhvr>
                                        <p:cTn id="1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4E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92302" y="-38100"/>
            <a:ext cx="18471333" cy="1038471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575561">
            <a:off x="15449155" y="-991120"/>
            <a:ext cx="4339868" cy="473010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81000" y="-38100"/>
            <a:ext cx="17274540" cy="10050780"/>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980000" flipV="1">
            <a:off x="13949136" y="7161794"/>
            <a:ext cx="5407699" cy="3667403"/>
          </a:xfrm>
          <a:prstGeom prst="rect">
            <a:avLst/>
          </a:prstGeom>
        </p:spPr>
      </p:pic>
      <p:sp>
        <p:nvSpPr>
          <p:cNvPr id="7" name="Text Box 6"/>
          <p:cNvSpPr txBox="1"/>
          <p:nvPr/>
        </p:nvSpPr>
        <p:spPr>
          <a:xfrm>
            <a:off x="1981200" y="1409700"/>
            <a:ext cx="14225270" cy="1938020"/>
          </a:xfrm>
          <a:prstGeom prst="rect">
            <a:avLst/>
          </a:prstGeom>
          <a:noFill/>
          <a:ln w="9525">
            <a:noFill/>
          </a:ln>
        </p:spPr>
        <p:txBody>
          <a:bodyPr wrap="square">
            <a:spAutoFit/>
          </a:bodyPr>
          <a:p>
            <a:pPr indent="0" algn="just">
              <a:lnSpc>
                <a:spcPct val="150000"/>
              </a:lnSpc>
            </a:pPr>
            <a:r>
              <a:rPr lang="en-US" sz="4000" b="1">
                <a:latin typeface="Arial" panose="020B0604020202020204" pitchFamily="34" charset="0"/>
                <a:cs typeface="Arial" panose="020B0604020202020204" pitchFamily="34" charset="0"/>
              </a:rPr>
              <a:t>TH2:</a:t>
            </a:r>
            <a:r>
              <a:rPr lang="en-US" sz="4000" b="0">
                <a:latin typeface="Arial" panose="020B0604020202020204" pitchFamily="34" charset="0"/>
                <a:cs typeface="Arial" panose="020B0604020202020204" pitchFamily="34" charset="0"/>
              </a:rPr>
              <a:t> Hải có em trai rất hiếu động. Do mải chơi giữa trời nắng, em bị mệt, mặt em đỏ gay, mồ hôi ướt hết quần áo.</a:t>
            </a:r>
            <a:endParaRPr lang="en-US" sz="4000" b="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716366">
            <a:off x="376555" y="7099300"/>
            <a:ext cx="3083560" cy="2523490"/>
          </a:xfrm>
          <a:prstGeom prst="rect">
            <a:avLst/>
          </a:prstGeom>
        </p:spPr>
      </p:pic>
      <p:pic>
        <p:nvPicPr>
          <p:cNvPr id="118" name="Picture 117"/>
          <p:cNvPicPr/>
          <p:nvPr/>
        </p:nvPicPr>
        <p:blipFill>
          <a:blip r:embed="rId11"/>
          <a:stretch>
            <a:fillRect/>
          </a:stretch>
        </p:blipFill>
        <p:spPr>
          <a:xfrm>
            <a:off x="4876800" y="4152900"/>
            <a:ext cx="7955915" cy="46139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barn(inVertical)">
                                      <p:cBhvr>
                                        <p:cTn id="10"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3606</Words>
  <Application>WPS Presentation</Application>
  <PresentationFormat>On-screen Show (4:3)</PresentationFormat>
  <Paragraphs>132</Paragraphs>
  <Slides>24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SimSun</vt:lpstr>
      <vt:lpstr>Wingdings</vt:lpstr>
      <vt:lpstr>Lazydog</vt:lpstr>
      <vt:lpstr>Microsoft YaHei</vt:lpstr>
      <vt:lpstr>Arial Unicode MS</vt:lpstr>
      <vt:lpstr>Calibri</vt:lpstr>
      <vt:lpstr>Hammersmith One</vt:lpstr>
      <vt:lpstr>Times New Roman</vt:lpstr>
      <vt:lpstr>Calibri Light</vt:lpstr>
      <vt:lpstr>Office Theme</vt:lpstr>
      <vt:lpstr>CHÀO MỪNG CÁC EM  ĐẾN VỚI TIẾT HỌC HÔM NAY!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Handwritten Book Report Education Presentation Template</dc:title>
  <dc:creator/>
  <cp:lastModifiedBy>Thu Uyên Nguyễn</cp:lastModifiedBy>
  <cp:revision>5</cp:revision>
  <dcterms:created xsi:type="dcterms:W3CDTF">2006-08-16T00:00:00Z</dcterms:created>
  <dcterms:modified xsi:type="dcterms:W3CDTF">2022-11-15T01:55:00Z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B25396BA8EB44FF48D506466163C3D50</vt:lpwstr>
  </property>
  <property fmtid="{D5CDD505-2E9C-101B-9397-08002B2CF9AE}" pid="3" name="KSOProductBuildVer">
    <vt:lpwstr>1033-11.2.0.11380</vt:lpwstr>
  </property>
</Properties>
</file>