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15.svg" ContentType="image/svg+xml"/>
  <Override PartName="/ppt/media/image16.svg" ContentType="image/svg+xml"/>
  <Override PartName="/ppt/media/image17.svg" ContentType="image/svg+xml"/>
  <Override PartName="/ppt/media/image18.svg" ContentType="image/svg+xml"/>
  <Override PartName="/ppt/media/image19.svg" ContentType="image/svg+xml"/>
  <Override PartName="/ppt/media/image2.svg" ContentType="image/svg+xml"/>
  <Override PartName="/ppt/media/image20.svg" ContentType="image/svg+xml"/>
  <Override PartName="/ppt/media/image21.svg" ContentType="image/svg+xml"/>
  <Override PartName="/ppt/media/image22.svg" ContentType="image/svg+xml"/>
  <Override PartName="/ppt/media/image23.svg" ContentType="image/svg+xml"/>
  <Override PartName="/ppt/media/image24.svg" ContentType="image/svg+xml"/>
  <Override PartName="/ppt/media/image25.svg" ContentType="image/svg+xml"/>
  <Override PartName="/ppt/media/image26.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3"/>
    <p:sldId id="257" r:id="rId4"/>
    <p:sldId id="269" r:id="rId5"/>
    <p:sldId id="268" r:id="rId6"/>
    <p:sldId id="261" r:id="rId7"/>
    <p:sldId id="270" r:id="rId8"/>
    <p:sldId id="271" r:id="rId10"/>
    <p:sldId id="272" r:id="rId11"/>
    <p:sldId id="273" r:id="rId12"/>
    <p:sldId id="274" r:id="rId13"/>
    <p:sldId id="275" r:id="rId14"/>
    <p:sldId id="276" r:id="rId15"/>
    <p:sldId id="280" r:id="rId16"/>
    <p:sldId id="281" r:id="rId17"/>
    <p:sldId id="282" r:id="rId18"/>
    <p:sldId id="277" r:id="rId19"/>
    <p:sldId id="283" r:id="rId20"/>
    <p:sldId id="285" r:id="rId21"/>
    <p:sldId id="286" r:id="rId22"/>
    <p:sldId id="287" r:id="rId23"/>
    <p:sldId id="288" r:id="rId24"/>
    <p:sldId id="290" r:id="rId25"/>
    <p:sldId id="291" r:id="rId26"/>
    <p:sldId id="292" r:id="rId27"/>
    <p:sldId id="264" r:id="rId28"/>
    <p:sldId id="262" r:id="rId29"/>
    <p:sldId id="267" r:id="rId30"/>
  </p:sldIdLst>
  <p:sldSz cx="18288000" cy="10287000"/>
  <p:notesSz cx="6858000" cy="9144000"/>
  <p:embeddedFontLst>
    <p:embeddedFont>
      <p:font typeface="Hammersmith One" panose="02010703030501060504"/>
      <p:regular r:id="rId34"/>
    </p:embeddedFont>
    <p:embeddedFont>
      <p:font typeface="Calibri" panose="020F050202020403020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7EC"/>
    <a:srgbClr val="FEEAF0"/>
    <a:srgbClr val="FDE1E6"/>
    <a:srgbClr val="FFF2F9"/>
    <a:srgbClr val="F6BBB7"/>
    <a:srgbClr val="953735"/>
    <a:srgbClr val="BDD0DF"/>
    <a:srgbClr val="9D494A"/>
    <a:srgbClr val="A052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216"/>
        <p:guide pos="293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GV đánh giá, nhận xét kết quả, kết luận: Rèn luyện thói quen ngăn nắp, gọn gàng, sạch sẽ ở gia đình là một biểu hiện của lối sống văn minh, hiện đại.</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 GV đánh giá, nhận xét kết quả, kết luận: Là một thành viên trong gia đình, mỗi người đều có thể tham gia các hoạt động lao động tuỳ theo lứa tuổi và sức khoẻ của mình.</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svg"/><Relationship Id="rId7" Type="http://schemas.openxmlformats.org/officeDocument/2006/relationships/image" Target="../media/image4.png"/><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1.svg"/><Relationship Id="rId11" Type="http://schemas.openxmlformats.org/officeDocument/2006/relationships/slideLayout" Target="../slideLayouts/slideLayout7.xml"/><Relationship Id="rId10" Type="http://schemas.openxmlformats.org/officeDocument/2006/relationships/image" Target="../media/image5.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25.jpeg"/><Relationship Id="rId8" Type="http://schemas.openxmlformats.org/officeDocument/2006/relationships/image" Target="../media/image11.svg"/><Relationship Id="rId7" Type="http://schemas.openxmlformats.org/officeDocument/2006/relationships/image" Target="../media/image12.png"/><Relationship Id="rId6" Type="http://schemas.openxmlformats.org/officeDocument/2006/relationships/image" Target="../media/image19.svg"/><Relationship Id="rId5" Type="http://schemas.openxmlformats.org/officeDocument/2006/relationships/image" Target="../media/image21.png"/><Relationship Id="rId4" Type="http://schemas.openxmlformats.org/officeDocument/2006/relationships/image" Target="../media/image4.svg"/><Relationship Id="rId3" Type="http://schemas.openxmlformats.org/officeDocument/2006/relationships/image" Target="../media/image4.png"/><Relationship Id="rId2" Type="http://schemas.openxmlformats.org/officeDocument/2006/relationships/image" Target="../media/image20.svg"/><Relationship Id="rId10" Type="http://schemas.openxmlformats.org/officeDocument/2006/relationships/slideLayout" Target="../slideLayouts/slideLayout7.xml"/><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0.jpeg"/><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image" Target="../media/image31.png"/><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2.png"/><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image" Target="../media/image12.png"/><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32.png"/><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image" Target="../media/image33.jpeg"/><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svg"/><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image" Target="../media/image24.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35.png"/><Relationship Id="rId2" Type="http://schemas.openxmlformats.org/officeDocument/2006/relationships/image" Target="../media/image9.png"/><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png"/><Relationship Id="rId3" Type="http://schemas.openxmlformats.org/officeDocument/2006/relationships/image" Target="../media/image36.jpeg"/><Relationship Id="rId2" Type="http://schemas.openxmlformats.org/officeDocument/2006/relationships/image" Target="../media/image12.png"/><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7.jpeg"/><Relationship Id="rId2" Type="http://schemas.openxmlformats.org/officeDocument/2006/relationships/image" Target="../media/image4.png"/><Relationship Id="rId1" Type="http://schemas.openxmlformats.org/officeDocument/2006/relationships/image" Target="../media/image24.png"/></Relationships>
</file>

<file path=ppt/slides/_rels/slide26.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4.png"/><Relationship Id="rId7" Type="http://schemas.openxmlformats.org/officeDocument/2006/relationships/image" Target="../media/image23.svg"/><Relationship Id="rId6" Type="http://schemas.openxmlformats.org/officeDocument/2006/relationships/image" Target="../media/image40.png"/><Relationship Id="rId5" Type="http://schemas.openxmlformats.org/officeDocument/2006/relationships/image" Target="../media/image22.svg"/><Relationship Id="rId4" Type="http://schemas.openxmlformats.org/officeDocument/2006/relationships/image" Target="../media/image39.png"/><Relationship Id="rId3" Type="http://schemas.openxmlformats.org/officeDocument/2006/relationships/image" Target="../media/image21.svg"/><Relationship Id="rId2" Type="http://schemas.openxmlformats.org/officeDocument/2006/relationships/image" Target="../media/image38.png"/><Relationship Id="rId10" Type="http://schemas.openxmlformats.org/officeDocument/2006/relationships/slideLayout" Target="../slideLayouts/slideLayout7.xml"/><Relationship Id="rId1" Type="http://schemas.openxmlformats.org/officeDocument/2006/relationships/image" Target="../media/image21.png"/></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3.png"/><Relationship Id="rId7" Type="http://schemas.openxmlformats.org/officeDocument/2006/relationships/image" Target="../media/image26.svg"/><Relationship Id="rId6" Type="http://schemas.openxmlformats.org/officeDocument/2006/relationships/image" Target="../media/image43.png"/><Relationship Id="rId5" Type="http://schemas.openxmlformats.org/officeDocument/2006/relationships/image" Target="../media/image5.png"/><Relationship Id="rId4" Type="http://schemas.openxmlformats.org/officeDocument/2006/relationships/image" Target="../media/image25.svg"/><Relationship Id="rId3" Type="http://schemas.openxmlformats.org/officeDocument/2006/relationships/image" Target="../media/image42.png"/><Relationship Id="rId2" Type="http://schemas.openxmlformats.org/officeDocument/2006/relationships/image" Target="../media/image24.svg"/><Relationship Id="rId1" Type="http://schemas.openxmlformats.org/officeDocument/2006/relationships/image" Target="../media/image41.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1.svg"/><Relationship Id="rId7" Type="http://schemas.openxmlformats.org/officeDocument/2006/relationships/image" Target="../media/image12.png"/><Relationship Id="rId6" Type="http://schemas.openxmlformats.org/officeDocument/2006/relationships/image" Target="../media/image10.svg"/><Relationship Id="rId5" Type="http://schemas.openxmlformats.org/officeDocument/2006/relationships/image" Target="../media/image11.png"/><Relationship Id="rId4" Type="http://schemas.openxmlformats.org/officeDocument/2006/relationships/image" Target="../media/image9.svg"/><Relationship Id="rId3"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2.png"/><Relationship Id="rId4" Type="http://schemas.openxmlformats.org/officeDocument/2006/relationships/image" Target="../media/image13.svg"/><Relationship Id="rId3" Type="http://schemas.openxmlformats.org/officeDocument/2006/relationships/image" Target="../media/image14.png"/><Relationship Id="rId2" Type="http://schemas.openxmlformats.org/officeDocument/2006/relationships/image" Target="../media/image12.sv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svg"/><Relationship Id="rId3" Type="http://schemas.openxmlformats.org/officeDocument/2006/relationships/image" Target="../media/image15.png"/><Relationship Id="rId2" Type="http://schemas.openxmlformats.org/officeDocument/2006/relationships/image" Target="../media/image11.sv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9" Type="http://schemas.openxmlformats.org/officeDocument/2006/relationships/image" Target="../media/image3.svg"/><Relationship Id="rId8" Type="http://schemas.openxmlformats.org/officeDocument/2006/relationships/image" Target="../media/image3.png"/><Relationship Id="rId7" Type="http://schemas.openxmlformats.org/officeDocument/2006/relationships/image" Target="../media/image8.svg"/><Relationship Id="rId6" Type="http://schemas.openxmlformats.org/officeDocument/2006/relationships/image" Target="../media/image9.png"/><Relationship Id="rId5" Type="http://schemas.openxmlformats.org/officeDocument/2006/relationships/image" Target="../media/image16.jpeg"/><Relationship Id="rId4" Type="http://schemas.openxmlformats.org/officeDocument/2006/relationships/image" Target="../media/image11.svg"/><Relationship Id="rId3" Type="http://schemas.openxmlformats.org/officeDocument/2006/relationships/image" Target="../media/image12.png"/><Relationship Id="rId2" Type="http://schemas.openxmlformats.org/officeDocument/2006/relationships/image" Target="../media/image10.svg"/><Relationship Id="rId11" Type="http://schemas.openxmlformats.org/officeDocument/2006/relationships/notesSlide" Target="../notesSlides/notesSlide1.xml"/><Relationship Id="rId10" Type="http://schemas.openxmlformats.org/officeDocument/2006/relationships/slideLayout" Target="../slideLayouts/slideLayout7.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17.svg"/><Relationship Id="rId7" Type="http://schemas.openxmlformats.org/officeDocument/2006/relationships/image" Target="../media/image19.png"/><Relationship Id="rId6" Type="http://schemas.openxmlformats.org/officeDocument/2006/relationships/image" Target="../media/image16.svg"/><Relationship Id="rId5" Type="http://schemas.openxmlformats.org/officeDocument/2006/relationships/image" Target="../media/image18.png"/><Relationship Id="rId4" Type="http://schemas.openxmlformats.org/officeDocument/2006/relationships/image" Target="../media/image4.svg"/><Relationship Id="rId3" Type="http://schemas.openxmlformats.org/officeDocument/2006/relationships/image" Target="../media/image4.png"/><Relationship Id="rId2" Type="http://schemas.openxmlformats.org/officeDocument/2006/relationships/image" Target="../media/image15.svg"/><Relationship Id="rId11" Type="http://schemas.openxmlformats.org/officeDocument/2006/relationships/slideLayout" Target="../slideLayouts/slideLayout7.xml"/><Relationship Id="rId10" Type="http://schemas.openxmlformats.org/officeDocument/2006/relationships/image" Target="../media/image18.svg"/><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21.png"/><Relationship Id="rId4" Type="http://schemas.openxmlformats.org/officeDocument/2006/relationships/image" Target="../media/image17.svg"/><Relationship Id="rId3" Type="http://schemas.openxmlformats.org/officeDocument/2006/relationships/image" Target="../media/image19.png"/><Relationship Id="rId2" Type="http://schemas.openxmlformats.org/officeDocument/2006/relationships/image" Target="../media/image15.sv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1.svg"/><Relationship Id="rId3" Type="http://schemas.openxmlformats.org/officeDocument/2006/relationships/image" Target="../media/image12.png"/><Relationship Id="rId2" Type="http://schemas.openxmlformats.org/officeDocument/2006/relationships/image" Target="../media/image10.sv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001439">
            <a:off x="13716442" y="9372207"/>
            <a:ext cx="6380411" cy="1523323"/>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001439">
            <a:off x="-1764090" y="-498401"/>
            <a:ext cx="6380411" cy="1523323"/>
          </a:xfrm>
          <a:prstGeom prst="rect">
            <a:avLst/>
          </a:prstGeom>
        </p:spPr>
      </p:pic>
      <p:grpSp>
        <p:nvGrpSpPr>
          <p:cNvPr id="4" name="Group 4"/>
          <p:cNvGrpSpPr/>
          <p:nvPr/>
        </p:nvGrpSpPr>
        <p:grpSpPr>
          <a:xfrm rot="-10800000">
            <a:off x="1325880" y="1238250"/>
            <a:ext cx="15604490" cy="7834630"/>
            <a:chOff x="0" y="0"/>
            <a:chExt cx="5420504" cy="3391727"/>
          </a:xfrm>
        </p:grpSpPr>
        <p:sp>
          <p:nvSpPr>
            <p:cNvPr id="5" name="Freeform 5"/>
            <p:cNvSpPr/>
            <p:nvPr/>
          </p:nvSpPr>
          <p:spPr>
            <a:xfrm>
              <a:off x="-4213" y="0"/>
              <a:ext cx="5424717" cy="3391727"/>
            </a:xfrm>
            <a:custGeom>
              <a:avLst/>
              <a:gdLst/>
              <a:ahLst/>
              <a:cxnLst/>
              <a:rect l="l" t="t" r="r" b="b"/>
              <a:pathLst>
                <a:path w="5424717" h="3391727">
                  <a:moveTo>
                    <a:pt x="278431" y="16918"/>
                  </a:moveTo>
                  <a:cubicBezTo>
                    <a:pt x="278431" y="16918"/>
                    <a:pt x="604014" y="12258"/>
                    <a:pt x="966679" y="12454"/>
                  </a:cubicBezTo>
                  <a:cubicBezTo>
                    <a:pt x="4100190" y="12671"/>
                    <a:pt x="5150648" y="0"/>
                    <a:pt x="5150648" y="0"/>
                  </a:cubicBezTo>
                  <a:cubicBezTo>
                    <a:pt x="5218112" y="0"/>
                    <a:pt x="5294049" y="0"/>
                    <a:pt x="5372822" y="85073"/>
                  </a:cubicBezTo>
                  <a:cubicBezTo>
                    <a:pt x="5415800" y="131488"/>
                    <a:pt x="5416868" y="240224"/>
                    <a:pt x="5417273" y="320281"/>
                  </a:cubicBezTo>
                  <a:cubicBezTo>
                    <a:pt x="5417273" y="320281"/>
                    <a:pt x="5415569" y="2183795"/>
                    <a:pt x="5415569" y="2629143"/>
                  </a:cubicBezTo>
                  <a:cubicBezTo>
                    <a:pt x="5415569" y="2843301"/>
                    <a:pt x="5424717" y="3142480"/>
                    <a:pt x="5424717" y="3142480"/>
                  </a:cubicBezTo>
                  <a:cubicBezTo>
                    <a:pt x="5424717" y="3271149"/>
                    <a:pt x="5420548" y="3391727"/>
                    <a:pt x="5167709" y="3383593"/>
                  </a:cubicBezTo>
                  <a:cubicBezTo>
                    <a:pt x="5167709" y="3383593"/>
                    <a:pt x="4791237" y="3363294"/>
                    <a:pt x="4212410" y="3370893"/>
                  </a:cubicBezTo>
                  <a:cubicBezTo>
                    <a:pt x="1566716" y="3379027"/>
                    <a:pt x="304023" y="3391727"/>
                    <a:pt x="304023" y="3391727"/>
                  </a:cubicBezTo>
                  <a:cubicBezTo>
                    <a:pt x="132548" y="3391727"/>
                    <a:pt x="4213" y="3290658"/>
                    <a:pt x="8532" y="3088111"/>
                  </a:cubicBezTo>
                  <a:cubicBezTo>
                    <a:pt x="8532" y="3088111"/>
                    <a:pt x="9630" y="2589569"/>
                    <a:pt x="4815" y="1145665"/>
                  </a:cubicBezTo>
                  <a:cubicBezTo>
                    <a:pt x="0" y="663668"/>
                    <a:pt x="25592" y="330596"/>
                    <a:pt x="25592" y="330596"/>
                  </a:cubicBezTo>
                  <a:cubicBezTo>
                    <a:pt x="27224" y="150571"/>
                    <a:pt x="143504" y="16918"/>
                    <a:pt x="278431" y="16918"/>
                  </a:cubicBezTo>
                  <a:close/>
                </a:path>
              </a:pathLst>
            </a:custGeom>
            <a:solidFill>
              <a:srgbClr val="F6BBB7"/>
            </a:solidFill>
          </p:spPr>
        </p:sp>
      </p:grpSp>
      <p:grpSp>
        <p:nvGrpSpPr>
          <p:cNvPr id="6" name="Group 6"/>
          <p:cNvGrpSpPr/>
          <p:nvPr/>
        </p:nvGrpSpPr>
        <p:grpSpPr>
          <a:xfrm rot="-10800000">
            <a:off x="1828800" y="1638300"/>
            <a:ext cx="14549120" cy="7034530"/>
            <a:chOff x="0" y="0"/>
            <a:chExt cx="5053747" cy="3045314"/>
          </a:xfrm>
        </p:grpSpPr>
        <p:sp>
          <p:nvSpPr>
            <p:cNvPr id="7" name="Freeform 7"/>
            <p:cNvSpPr/>
            <p:nvPr/>
          </p:nvSpPr>
          <p:spPr>
            <a:xfrm>
              <a:off x="-4213" y="0"/>
              <a:ext cx="5057960" cy="3045314"/>
            </a:xfrm>
            <a:custGeom>
              <a:avLst/>
              <a:gdLst/>
              <a:ahLst/>
              <a:cxnLst/>
              <a:rect l="l" t="t" r="r" b="b"/>
              <a:pathLst>
                <a:path w="5057960" h="3045314">
                  <a:moveTo>
                    <a:pt x="278431" y="16918"/>
                  </a:moveTo>
                  <a:cubicBezTo>
                    <a:pt x="278431" y="16918"/>
                    <a:pt x="604014" y="12258"/>
                    <a:pt x="960150" y="12454"/>
                  </a:cubicBezTo>
                  <a:cubicBezTo>
                    <a:pt x="3779821" y="12671"/>
                    <a:pt x="4783892" y="0"/>
                    <a:pt x="4783892" y="0"/>
                  </a:cubicBezTo>
                  <a:cubicBezTo>
                    <a:pt x="4851356" y="0"/>
                    <a:pt x="4927293" y="0"/>
                    <a:pt x="5006065" y="85073"/>
                  </a:cubicBezTo>
                  <a:cubicBezTo>
                    <a:pt x="5049044" y="131488"/>
                    <a:pt x="5050112" y="240224"/>
                    <a:pt x="5050517" y="320281"/>
                  </a:cubicBezTo>
                  <a:cubicBezTo>
                    <a:pt x="5050517" y="320281"/>
                    <a:pt x="5048812" y="1897179"/>
                    <a:pt x="5048812" y="2282729"/>
                  </a:cubicBezTo>
                  <a:cubicBezTo>
                    <a:pt x="5048812" y="2496888"/>
                    <a:pt x="5057960" y="2796067"/>
                    <a:pt x="5057960" y="2796067"/>
                  </a:cubicBezTo>
                  <a:cubicBezTo>
                    <a:pt x="5057960" y="2924736"/>
                    <a:pt x="5053791" y="3045314"/>
                    <a:pt x="4800953" y="3037179"/>
                  </a:cubicBezTo>
                  <a:cubicBezTo>
                    <a:pt x="4800953" y="3037179"/>
                    <a:pt x="4424480" y="3016881"/>
                    <a:pt x="3880802" y="3024479"/>
                  </a:cubicBezTo>
                  <a:cubicBezTo>
                    <a:pt x="1500089" y="3032614"/>
                    <a:pt x="304023" y="3045314"/>
                    <a:pt x="304023" y="3045314"/>
                  </a:cubicBezTo>
                  <a:cubicBezTo>
                    <a:pt x="132548" y="3045314"/>
                    <a:pt x="4213" y="2944244"/>
                    <a:pt x="8532" y="2741697"/>
                  </a:cubicBezTo>
                  <a:cubicBezTo>
                    <a:pt x="8532" y="2741697"/>
                    <a:pt x="9630" y="2243156"/>
                    <a:pt x="4815" y="1096858"/>
                  </a:cubicBezTo>
                  <a:cubicBezTo>
                    <a:pt x="0" y="663668"/>
                    <a:pt x="25592" y="330596"/>
                    <a:pt x="25592" y="330596"/>
                  </a:cubicBezTo>
                  <a:cubicBezTo>
                    <a:pt x="27224" y="150571"/>
                    <a:pt x="143504" y="16918"/>
                    <a:pt x="278431" y="16918"/>
                  </a:cubicBezTo>
                  <a:close/>
                </a:path>
              </a:pathLst>
            </a:custGeom>
            <a:solidFill>
              <a:srgbClr val="FFF2F9"/>
            </a:solidFill>
          </p:spPr>
        </p:sp>
      </p:gr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841480" y="1166495"/>
            <a:ext cx="2951480" cy="1613535"/>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39280" b="21450"/>
          <a:stretch>
            <a:fillRect/>
          </a:stretch>
        </p:blipFill>
        <p:spPr>
          <a:xfrm>
            <a:off x="2218156" y="1992231"/>
            <a:ext cx="1212459" cy="1875643"/>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4321843" y="6662709"/>
            <a:ext cx="1758850" cy="2103259"/>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3689468" flipH="1">
            <a:off x="1737360" y="7346315"/>
            <a:ext cx="1247140" cy="1753235"/>
          </a:xfrm>
          <a:prstGeom prst="rect">
            <a:avLst/>
          </a:prstGeom>
        </p:spPr>
      </p:pic>
      <p:sp>
        <p:nvSpPr>
          <p:cNvPr id="476" name="Google Shape;476;p38"/>
          <p:cNvSpPr txBox="1">
            <a:spLocks noGrp="1"/>
          </p:cNvSpPr>
          <p:nvPr/>
        </p:nvSpPr>
        <p:spPr>
          <a:xfrm rot="-640">
            <a:off x="2206625" y="3317240"/>
            <a:ext cx="13600430" cy="353377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Hammersmith One" panose="02010703030501060504"/>
              <a:buNone/>
              <a:defRPr sz="48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1pPr>
            <a:lvl2pPr marR="0" lvl="1"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2pPr>
            <a:lvl3pPr marR="0" lvl="2"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3pPr>
            <a:lvl4pPr marR="0" lvl="3"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4pPr>
            <a:lvl5pPr marR="0" lvl="4"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5pPr>
            <a:lvl6pPr marR="0" lvl="5"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6pPr>
            <a:lvl7pPr marR="0" lvl="6"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7pPr>
            <a:lvl8pPr marR="0" lvl="7"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8pPr>
            <a:lvl9pPr marR="0" lvl="8"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9pPr>
          </a:lstStyle>
          <a:p>
            <a:pPr marL="0" lvl="0" indent="0" algn="ctr" rtl="0">
              <a:lnSpc>
                <a:spcPct val="150000"/>
              </a:lnSpc>
              <a:spcBef>
                <a:spcPts val="0"/>
              </a:spcBef>
              <a:spcAft>
                <a:spcPts val="0"/>
              </a:spcAft>
              <a:buNone/>
            </a:pPr>
            <a:r>
              <a:rPr lang="en-US" sz="7200" b="1" dirty="0" smtClean="0">
                <a:solidFill>
                  <a:schemeClr val="tx1"/>
                </a:solidFill>
                <a:latin typeface="Arial" panose="020B0604020202020204" pitchFamily="34" charset="0"/>
                <a:cs typeface="Arial" panose="020B0604020202020204" pitchFamily="34" charset="0"/>
              </a:rPr>
              <a:t>CHÀO MỪNG CÁC EM </a:t>
            </a:r>
            <a:br>
              <a:rPr lang="en-US" sz="7200" b="1" dirty="0" smtClean="0">
                <a:solidFill>
                  <a:schemeClr val="tx1"/>
                </a:solidFill>
                <a:latin typeface="Arial" panose="020B0604020202020204" pitchFamily="34" charset="0"/>
                <a:cs typeface="Arial" panose="020B0604020202020204" pitchFamily="34" charset="0"/>
              </a:rPr>
            </a:br>
            <a:r>
              <a:rPr lang="en-US" sz="7200" b="1" dirty="0" smtClean="0">
                <a:solidFill>
                  <a:schemeClr val="tx1"/>
                </a:solidFill>
                <a:latin typeface="Arial" panose="020B0604020202020204" pitchFamily="34" charset="0"/>
                <a:cs typeface="Arial" panose="020B0604020202020204" pitchFamily="34" charset="0"/>
              </a:rPr>
              <a:t>ĐẾN VỚI TIẾT HỌC HÔM NAY!</a:t>
            </a:r>
            <a:endParaRPr lang="en-US" sz="7200" b="1" dirty="0" smtClean="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6"/>
                                        </p:tgtEl>
                                        <p:attrNameLst>
                                          <p:attrName>style.visibility</p:attrName>
                                        </p:attrNameLst>
                                      </p:cBhvr>
                                      <p:to>
                                        <p:strVal val="visible"/>
                                      </p:to>
                                    </p:set>
                                    <p:animEffect transition="in" filter="barn(inVertical)">
                                      <p:cBhvr>
                                        <p:cTn id="7" dur="500"/>
                                        <p:tgtEl>
                                          <p:spTgt spid="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0168045" y="1238250"/>
            <a:ext cx="6891230" cy="8229600"/>
            <a:chOff x="0" y="0"/>
            <a:chExt cx="2983269" cy="3562660"/>
          </a:xfrm>
        </p:grpSpPr>
        <p:sp>
          <p:nvSpPr>
            <p:cNvPr id="3" name="Freeform 3"/>
            <p:cNvSpPr/>
            <p:nvPr/>
          </p:nvSpPr>
          <p:spPr>
            <a:xfrm>
              <a:off x="-4213" y="0"/>
              <a:ext cx="2987481" cy="3562660"/>
            </a:xfrm>
            <a:custGeom>
              <a:avLst/>
              <a:gdLst/>
              <a:ahLst/>
              <a:cxnLst/>
              <a:rect l="l" t="t" r="r" b="b"/>
              <a:pathLst>
                <a:path w="2987481" h="3562660">
                  <a:moveTo>
                    <a:pt x="278431" y="16918"/>
                  </a:moveTo>
                  <a:cubicBezTo>
                    <a:pt x="278431" y="16918"/>
                    <a:pt x="604014" y="12258"/>
                    <a:pt x="923286" y="12454"/>
                  </a:cubicBezTo>
                  <a:cubicBezTo>
                    <a:pt x="1971221" y="12671"/>
                    <a:pt x="2713413" y="0"/>
                    <a:pt x="2713413" y="0"/>
                  </a:cubicBezTo>
                  <a:cubicBezTo>
                    <a:pt x="2780877" y="0"/>
                    <a:pt x="2856814" y="0"/>
                    <a:pt x="2935587" y="85073"/>
                  </a:cubicBezTo>
                  <a:cubicBezTo>
                    <a:pt x="2978565" y="131488"/>
                    <a:pt x="2979633" y="240224"/>
                    <a:pt x="2980039" y="320281"/>
                  </a:cubicBezTo>
                  <a:cubicBezTo>
                    <a:pt x="2980039" y="320281"/>
                    <a:pt x="2978334" y="2325221"/>
                    <a:pt x="2978334" y="2800076"/>
                  </a:cubicBezTo>
                  <a:cubicBezTo>
                    <a:pt x="2978334" y="3014235"/>
                    <a:pt x="2987482" y="3313414"/>
                    <a:pt x="2987482" y="3313414"/>
                  </a:cubicBezTo>
                  <a:cubicBezTo>
                    <a:pt x="2987482" y="3442082"/>
                    <a:pt x="2983313" y="3562660"/>
                    <a:pt x="2730475" y="3554526"/>
                  </a:cubicBezTo>
                  <a:cubicBezTo>
                    <a:pt x="2730475" y="3554526"/>
                    <a:pt x="2354002" y="3534227"/>
                    <a:pt x="2008751" y="3541826"/>
                  </a:cubicBezTo>
                  <a:cubicBezTo>
                    <a:pt x="1123956" y="3549960"/>
                    <a:pt x="304023" y="3562660"/>
                    <a:pt x="304023" y="3562660"/>
                  </a:cubicBezTo>
                  <a:cubicBezTo>
                    <a:pt x="132548" y="3562660"/>
                    <a:pt x="4213" y="3461591"/>
                    <a:pt x="8532" y="3259044"/>
                  </a:cubicBezTo>
                  <a:cubicBezTo>
                    <a:pt x="8532" y="3259044"/>
                    <a:pt x="9630" y="2760503"/>
                    <a:pt x="4815" y="1169748"/>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8" name="Picture 8"/>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2396457" y="535069"/>
            <a:ext cx="2434406" cy="1511113"/>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5270"/>
          <a:stretch>
            <a:fillRect/>
          </a:stretch>
        </p:blipFill>
        <p:spPr>
          <a:xfrm>
            <a:off x="9340672" y="6412765"/>
            <a:ext cx="702245" cy="1877425"/>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9556098" y="799917"/>
            <a:ext cx="1569997" cy="1877425"/>
          </a:xfrm>
          <a:prstGeom prst="rect">
            <a:avLst/>
          </a:prstGeom>
        </p:spPr>
      </p:pic>
      <p:sp>
        <p:nvSpPr>
          <p:cNvPr id="11" name="TextBox 11"/>
          <p:cNvSpPr txBox="1"/>
          <p:nvPr/>
        </p:nvSpPr>
        <p:spPr>
          <a:xfrm>
            <a:off x="1066909" y="1333711"/>
            <a:ext cx="8488995" cy="1038225"/>
          </a:xfrm>
          <a:prstGeom prst="rect">
            <a:avLst/>
          </a:prstGeom>
        </p:spPr>
        <p:txBody>
          <a:bodyPr lIns="0" tIns="0" rIns="0" bIns="0" rtlCol="0" anchor="t">
            <a:spAutoFit/>
          </a:bodyPr>
          <a:lstStyle/>
          <a:p>
            <a:pPr algn="ctr">
              <a:lnSpc>
                <a:spcPts val="8100"/>
              </a:lnSpc>
            </a:pPr>
            <a:r>
              <a:rPr lang="en-US" sz="5400" b="1" spc="180">
                <a:solidFill>
                  <a:srgbClr val="9B4040"/>
                </a:solidFill>
                <a:latin typeface="Arial" panose="020B0604020202020204" pitchFamily="34" charset="0"/>
                <a:cs typeface="Arial" panose="020B0604020202020204" pitchFamily="34" charset="0"/>
              </a:rPr>
              <a:t>Thảo luận theo cặp</a:t>
            </a:r>
            <a:endParaRPr lang="en-US" sz="5400" b="1" spc="180">
              <a:solidFill>
                <a:srgbClr val="9B4040"/>
              </a:solidFill>
              <a:latin typeface="Arial" panose="020B0604020202020204" pitchFamily="34" charset="0"/>
              <a:cs typeface="Arial" panose="020B0604020202020204" pitchFamily="34" charset="0"/>
            </a:endParaRPr>
          </a:p>
        </p:txBody>
      </p:sp>
      <p:sp>
        <p:nvSpPr>
          <p:cNvPr id="119" name="Text Box 118"/>
          <p:cNvSpPr txBox="1"/>
          <p:nvPr/>
        </p:nvSpPr>
        <p:spPr>
          <a:xfrm>
            <a:off x="1676400" y="3551555"/>
            <a:ext cx="7023100" cy="2861310"/>
          </a:xfrm>
          <a:prstGeom prst="rect">
            <a:avLst/>
          </a:prstGeom>
          <a:noFill/>
          <a:ln w="9525">
            <a:noFill/>
          </a:ln>
        </p:spPr>
        <p:txBody>
          <a:bodyPr wrap="square">
            <a:spAutoFit/>
          </a:bodyPr>
          <a:p>
            <a:pPr indent="0" algn="just">
              <a:lnSpc>
                <a:spcPct val="150000"/>
              </a:lnSpc>
            </a:pPr>
            <a:r>
              <a:rPr lang="en-US" sz="4000">
                <a:latin typeface="Arial" panose="020B0604020202020204" pitchFamily="34" charset="0"/>
                <a:cs typeface="Arial" panose="020B0604020202020204" pitchFamily="34" charset="0"/>
              </a:rPr>
              <a:t>Em cần làm gì nếu chưa thực hiện được thói quen ngăn nắp, gọn gàng, sạch sẽ ở gia đình?</a:t>
            </a:r>
            <a:endParaRPr lang="en-US" sz="4000">
              <a:latin typeface="Arial" panose="020B0604020202020204" pitchFamily="34" charset="0"/>
              <a:cs typeface="Arial" panose="020B0604020202020204" pitchFamily="34" charset="0"/>
            </a:endParaRPr>
          </a:p>
        </p:txBody>
      </p:sp>
      <p:pic>
        <p:nvPicPr>
          <p:cNvPr id="24"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60000">
            <a:off x="-303530" y="8526145"/>
            <a:ext cx="7957820" cy="1899285"/>
          </a:xfrm>
          <a:prstGeom prst="rect">
            <a:avLst/>
          </a:prstGeom>
        </p:spPr>
      </p:pic>
      <p:pic>
        <p:nvPicPr>
          <p:cNvPr id="14"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906272">
            <a:off x="984250" y="2362200"/>
            <a:ext cx="767080" cy="1131570"/>
          </a:xfrm>
          <a:prstGeom prst="rect">
            <a:avLst/>
          </a:prstGeom>
        </p:spPr>
      </p:pic>
      <p:pic>
        <p:nvPicPr>
          <p:cNvPr id="102" name="Picture 101"/>
          <p:cNvPicPr/>
          <p:nvPr/>
        </p:nvPicPr>
        <p:blipFill>
          <a:blip r:embed="rId9"/>
          <a:stretch>
            <a:fillRect/>
          </a:stretch>
        </p:blipFill>
        <p:spPr>
          <a:xfrm>
            <a:off x="10515600" y="2371725"/>
            <a:ext cx="6135370" cy="650938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checkerboard(across)">
                                      <p:cBhvr>
                                        <p:cTn id="12" dur="500"/>
                                        <p:tgtEl>
                                          <p:spTgt spid="119"/>
                                        </p:tgtEl>
                                      </p:cBhvr>
                                    </p:animEffect>
                                  </p:childTnLst>
                                </p:cTn>
                              </p:par>
                              <p:par>
                                <p:cTn id="13" presetID="5"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barn(inVertical)">
                                      <p:cBhvr>
                                        <p:cTn id="20"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51228">
            <a:off x="14497489" y="100552"/>
            <a:ext cx="4051744" cy="1037765"/>
          </a:xfrm>
          <a:prstGeom prst="rect">
            <a:avLst/>
          </a:prstGeom>
        </p:spPr>
      </p:pic>
      <p:sp>
        <p:nvSpPr>
          <p:cNvPr id="3" name="TextBox 3"/>
          <p:cNvSpPr txBox="1"/>
          <p:nvPr/>
        </p:nvSpPr>
        <p:spPr>
          <a:xfrm>
            <a:off x="3312003" y="495300"/>
            <a:ext cx="11663993" cy="2077085"/>
          </a:xfrm>
          <a:prstGeom prst="rect">
            <a:avLst/>
          </a:prstGeom>
        </p:spPr>
        <p:txBody>
          <a:bodyPr lIns="0" tIns="0" rIns="0" bIns="0" rtlCol="0" anchor="t">
            <a:spAutoFit/>
          </a:bodyPr>
          <a:lstStyle/>
          <a:p>
            <a:pPr algn="ctr">
              <a:lnSpc>
                <a:spcPts val="8100"/>
              </a:lnSpc>
            </a:pPr>
            <a:r>
              <a:rPr lang="en-US" sz="4400" b="1" spc="180">
                <a:latin typeface="Arial" panose="020B0604020202020204" pitchFamily="34" charset="0"/>
                <a:cs typeface="Arial" panose="020B0604020202020204" pitchFamily="34" charset="0"/>
              </a:rPr>
              <a:t>Những việc làm thể hiện thói quen ngăn nắp, gọn gàng sạch sẽ ở gia đình:</a:t>
            </a:r>
            <a:endParaRPr lang="en-US" sz="4400" b="1" spc="180">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2">
            <a:extLst>
              <a:ext uri="{28A0092B-C50C-407E-A947-70E740481C1C}">
                <a14:useLocalDpi xmlns:a14="http://schemas.microsoft.com/office/drawing/2010/main" val="0"/>
              </a:ext>
            </a:extLst>
          </a:blip>
          <a:srcRect l="62083" b="57554"/>
          <a:stretch>
            <a:fillRect/>
          </a:stretch>
        </p:blipFill>
        <p:spPr>
          <a:xfrm>
            <a:off x="15174436" y="1672016"/>
            <a:ext cx="1019004" cy="1364075"/>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71472" y="7658100"/>
            <a:ext cx="1722199" cy="2059430"/>
          </a:xfrm>
          <a:prstGeom prst="rect">
            <a:avLst/>
          </a:prstGeom>
        </p:spPr>
      </p:pic>
      <p:pic>
        <p:nvPicPr>
          <p:cNvPr id="103" name="Picture 102"/>
          <p:cNvPicPr/>
          <p:nvPr/>
        </p:nvPicPr>
        <p:blipFill>
          <a:blip r:embed="rId3"/>
          <a:stretch>
            <a:fillRect/>
          </a:stretch>
        </p:blipFill>
        <p:spPr>
          <a:xfrm>
            <a:off x="1295400" y="3524250"/>
            <a:ext cx="4560570" cy="2858135"/>
          </a:xfrm>
          <a:prstGeom prst="rect">
            <a:avLst/>
          </a:prstGeom>
          <a:noFill/>
          <a:ln w="9525">
            <a:noFill/>
          </a:ln>
        </p:spPr>
      </p:pic>
      <p:pic>
        <p:nvPicPr>
          <p:cNvPr id="104" name="Picture 103"/>
          <p:cNvPicPr/>
          <p:nvPr/>
        </p:nvPicPr>
        <p:blipFill>
          <a:blip r:embed="rId4"/>
          <a:stretch>
            <a:fillRect/>
          </a:stretch>
        </p:blipFill>
        <p:spPr>
          <a:xfrm>
            <a:off x="6612255" y="3526155"/>
            <a:ext cx="4147185" cy="2888615"/>
          </a:xfrm>
          <a:prstGeom prst="rect">
            <a:avLst/>
          </a:prstGeom>
          <a:noFill/>
          <a:ln w="9525">
            <a:noFill/>
          </a:ln>
        </p:spPr>
      </p:pic>
      <p:pic>
        <p:nvPicPr>
          <p:cNvPr id="106" name="Picture 105"/>
          <p:cNvPicPr/>
          <p:nvPr/>
        </p:nvPicPr>
        <p:blipFill>
          <a:blip r:embed="rId5"/>
          <a:stretch>
            <a:fillRect/>
          </a:stretch>
        </p:blipFill>
        <p:spPr>
          <a:xfrm>
            <a:off x="4648200" y="6751955"/>
            <a:ext cx="3615690" cy="2866390"/>
          </a:xfrm>
          <a:prstGeom prst="rect">
            <a:avLst/>
          </a:prstGeom>
          <a:noFill/>
          <a:ln w="9525">
            <a:noFill/>
          </a:ln>
        </p:spPr>
      </p:pic>
      <p:pic>
        <p:nvPicPr>
          <p:cNvPr id="107" name="Picture 106"/>
          <p:cNvPicPr/>
          <p:nvPr/>
        </p:nvPicPr>
        <p:blipFill>
          <a:blip r:embed="rId6"/>
          <a:srcRect t="10202" b="22465"/>
          <a:stretch>
            <a:fillRect/>
          </a:stretch>
        </p:blipFill>
        <p:spPr>
          <a:xfrm>
            <a:off x="11548110" y="3476625"/>
            <a:ext cx="4608195" cy="3014980"/>
          </a:xfrm>
          <a:prstGeom prst="rect">
            <a:avLst/>
          </a:prstGeom>
          <a:noFill/>
          <a:ln w="9525">
            <a:noFill/>
          </a:ln>
        </p:spPr>
      </p:pic>
      <p:pic>
        <p:nvPicPr>
          <p:cNvPr id="108" name="Picture 107"/>
          <p:cNvPicPr/>
          <p:nvPr/>
        </p:nvPicPr>
        <p:blipFill>
          <a:blip r:embed="rId7"/>
          <a:stretch>
            <a:fillRect/>
          </a:stretch>
        </p:blipFill>
        <p:spPr>
          <a:xfrm>
            <a:off x="9448800" y="6765925"/>
            <a:ext cx="3615690" cy="2847975"/>
          </a:xfrm>
          <a:prstGeom prst="rect">
            <a:avLst/>
          </a:prstGeom>
          <a:noFill/>
          <a:ln w="9525">
            <a:noFill/>
          </a:ln>
        </p:spPr>
      </p:pic>
      <p:pic>
        <p:nvPicPr>
          <p:cNvPr id="4"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4325472" y="7554595"/>
            <a:ext cx="1722199" cy="20594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barn(inVertical)">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barn(inVertical)">
                                      <p:cBhvr>
                                        <p:cTn id="17" dur="500"/>
                                        <p:tgtEl>
                                          <p:spTgt spid="10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barn(inVertical)">
                                      <p:cBhvr>
                                        <p:cTn id="22" dur="500"/>
                                        <p:tgtEl>
                                          <p:spTgt spid="10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barn(inVertical)">
                                      <p:cBhvr>
                                        <p:cTn id="27" dur="500"/>
                                        <p:tgtEl>
                                          <p:spTgt spid="10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8"/>
                                        </p:tgtEl>
                                        <p:attrNameLst>
                                          <p:attrName>style.visibility</p:attrName>
                                        </p:attrNameLst>
                                      </p:cBhvr>
                                      <p:to>
                                        <p:strVal val="visible"/>
                                      </p:to>
                                    </p:set>
                                    <p:animEffect transition="in" filter="barn(inVertical)">
                                      <p:cBhvr>
                                        <p:cTn id="3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228600" y="302260"/>
            <a:ext cx="17776190" cy="9683115"/>
            <a:chOff x="0" y="0"/>
            <a:chExt cx="7026357" cy="3733593"/>
          </a:xfrm>
        </p:grpSpPr>
        <p:sp>
          <p:nvSpPr>
            <p:cNvPr id="3" name="Freeform 3"/>
            <p:cNvSpPr/>
            <p:nvPr/>
          </p:nvSpPr>
          <p:spPr>
            <a:xfrm>
              <a:off x="-4213" y="0"/>
              <a:ext cx="7030570" cy="3733593"/>
            </a:xfrm>
            <a:custGeom>
              <a:avLst/>
              <a:gdLst/>
              <a:ahLst/>
              <a:cxnLst/>
              <a:rect l="l" t="t" r="r" b="b"/>
              <a:pathLst>
                <a:path w="7030570" h="3733593">
                  <a:moveTo>
                    <a:pt x="278431" y="16918"/>
                  </a:moveTo>
                  <a:cubicBezTo>
                    <a:pt x="278431" y="16918"/>
                    <a:pt x="604014" y="12258"/>
                    <a:pt x="995271" y="12454"/>
                  </a:cubicBezTo>
                  <a:cubicBezTo>
                    <a:pt x="5502931" y="12671"/>
                    <a:pt x="6756502" y="0"/>
                    <a:pt x="6756502" y="0"/>
                  </a:cubicBezTo>
                  <a:cubicBezTo>
                    <a:pt x="6823965" y="0"/>
                    <a:pt x="6899902" y="0"/>
                    <a:pt x="6978676" y="85073"/>
                  </a:cubicBezTo>
                  <a:cubicBezTo>
                    <a:pt x="7021654" y="131488"/>
                    <a:pt x="7022722" y="240224"/>
                    <a:pt x="7023126" y="320281"/>
                  </a:cubicBezTo>
                  <a:cubicBezTo>
                    <a:pt x="7023126" y="320281"/>
                    <a:pt x="7021422" y="2466648"/>
                    <a:pt x="7021422" y="2971009"/>
                  </a:cubicBezTo>
                  <a:cubicBezTo>
                    <a:pt x="7021422" y="3185168"/>
                    <a:pt x="7030570" y="3484347"/>
                    <a:pt x="7030570" y="3484347"/>
                  </a:cubicBezTo>
                  <a:cubicBezTo>
                    <a:pt x="7030570" y="3613016"/>
                    <a:pt x="7026401" y="3733593"/>
                    <a:pt x="6773563" y="3725459"/>
                  </a:cubicBezTo>
                  <a:cubicBezTo>
                    <a:pt x="6773563" y="3725459"/>
                    <a:pt x="6397090" y="3705160"/>
                    <a:pt x="5664364" y="3712759"/>
                  </a:cubicBezTo>
                  <a:cubicBezTo>
                    <a:pt x="1858444" y="3720893"/>
                    <a:pt x="304023" y="3733593"/>
                    <a:pt x="304023" y="3733593"/>
                  </a:cubicBezTo>
                  <a:cubicBezTo>
                    <a:pt x="132548" y="3733593"/>
                    <a:pt x="4213" y="3632524"/>
                    <a:pt x="8532" y="3429977"/>
                  </a:cubicBezTo>
                  <a:cubicBezTo>
                    <a:pt x="8532" y="3429977"/>
                    <a:pt x="9630" y="2931436"/>
                    <a:pt x="4815" y="1193831"/>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8" name="Picture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399558">
            <a:off x="16767303" y="8809015"/>
            <a:ext cx="1535014" cy="146245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9906272">
            <a:off x="1136650" y="3886200"/>
            <a:ext cx="767080" cy="1131570"/>
          </a:xfrm>
          <a:prstGeom prst="rect">
            <a:avLst/>
          </a:prstGeom>
        </p:spPr>
      </p:pic>
      <p:sp>
        <p:nvSpPr>
          <p:cNvPr id="12" name="TextBox 10"/>
          <p:cNvSpPr txBox="1"/>
          <p:nvPr/>
        </p:nvSpPr>
        <p:spPr>
          <a:xfrm>
            <a:off x="1054735" y="876300"/>
            <a:ext cx="16178530" cy="1107440"/>
          </a:xfrm>
          <a:prstGeom prst="rect">
            <a:avLst/>
          </a:prstGeom>
        </p:spPr>
        <p:txBody>
          <a:bodyPr wrap="square" lIns="0" tIns="0" rIns="0" bIns="0" rtlCol="0" anchor="t">
            <a:spAutoFit/>
          </a:bodyPr>
          <a:p>
            <a:pPr algn="ctr">
              <a:lnSpc>
                <a:spcPct val="150000"/>
              </a:lnSpc>
            </a:pPr>
            <a:r>
              <a:rPr lang="en-US" sz="4800" b="1" spc="70">
                <a:solidFill>
                  <a:schemeClr val="tx1"/>
                </a:solidFill>
                <a:latin typeface="Arial" panose="020B0604020202020204" pitchFamily="34" charset="0"/>
                <a:cs typeface="Arial" panose="020B0604020202020204" pitchFamily="34" charset="0"/>
              </a:rPr>
              <a:t>3. Rèn luyện thói quen ngăn nắp, gọn gàng, sạch sẽ.</a:t>
            </a:r>
            <a:endParaRPr lang="en-US" sz="4800" b="1" spc="70">
              <a:solidFill>
                <a:schemeClr val="tx1"/>
              </a:solidFill>
              <a:latin typeface="Arial" panose="020B0604020202020204" pitchFamily="34" charset="0"/>
              <a:cs typeface="Arial" panose="020B0604020202020204" pitchFamily="34" charset="0"/>
            </a:endParaRPr>
          </a:p>
        </p:txBody>
      </p:sp>
      <p:pic>
        <p:nvPicPr>
          <p:cNvPr id="1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228355" y="7810441"/>
            <a:ext cx="1822293" cy="2062265"/>
          </a:xfrm>
          <a:prstGeom prst="rect">
            <a:avLst/>
          </a:prstGeom>
        </p:spPr>
      </p:pic>
      <p:sp>
        <p:nvSpPr>
          <p:cNvPr id="20" name="Text Box 19"/>
          <p:cNvSpPr txBox="1"/>
          <p:nvPr/>
        </p:nvSpPr>
        <p:spPr>
          <a:xfrm>
            <a:off x="2057400" y="2150745"/>
            <a:ext cx="14268450" cy="1938020"/>
          </a:xfrm>
          <a:prstGeom prst="rect">
            <a:avLst/>
          </a:prstGeom>
          <a:noFill/>
          <a:ln w="9525">
            <a:noFill/>
          </a:ln>
        </p:spPr>
        <p:txBody>
          <a:bodyPr wrap="square">
            <a:spAutoFit/>
          </a:bodyPr>
          <a:p>
            <a:pPr indent="0" algn="just">
              <a:lnSpc>
                <a:spcPct val="150000"/>
              </a:lnSpc>
            </a:pPr>
            <a:r>
              <a:rPr lang="en-US" sz="4000" b="0">
                <a:solidFill>
                  <a:srgbClr val="000000"/>
                </a:solidFill>
                <a:latin typeface="Arial" panose="020B0604020202020204" pitchFamily="34" charset="0"/>
                <a:cs typeface="Arial" panose="020B0604020202020204" pitchFamily="34" charset="0"/>
              </a:rPr>
              <a:t>Phân tích kế hoạch rèn luyện thói quen ngăn nắp, gọn gàng, sạch sẽ ở gia đình theo gợi ý dưới:</a:t>
            </a:r>
            <a:endParaRPr lang="en-US" sz="4000" b="0">
              <a:solidFill>
                <a:srgbClr val="000000"/>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4255770"/>
            <a:ext cx="14147800" cy="4667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grpSp>
        <p:nvGrpSpPr>
          <p:cNvPr id="4" name="Group 4"/>
          <p:cNvGrpSpPr/>
          <p:nvPr/>
        </p:nvGrpSpPr>
        <p:grpSpPr>
          <a:xfrm rot="-10800000">
            <a:off x="1904365" y="952500"/>
            <a:ext cx="15271750" cy="2705735"/>
            <a:chOff x="0" y="0"/>
            <a:chExt cx="4452441" cy="1879496"/>
          </a:xfrm>
        </p:grpSpPr>
        <p:sp>
          <p:nvSpPr>
            <p:cNvPr id="5" name="Freeform 5"/>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11" name="Picture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2590523" y="1333714"/>
            <a:ext cx="1364090" cy="1081042"/>
          </a:xfrm>
          <a:prstGeom prst="rect">
            <a:avLst/>
          </a:prstGeom>
        </p:spPr>
      </p:pic>
      <p:pic>
        <p:nvPicPr>
          <p:cNvPr id="20"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57200" y="1257300"/>
            <a:ext cx="1164590" cy="1392555"/>
          </a:xfrm>
          <a:prstGeom prst="rect">
            <a:avLst/>
          </a:prstGeom>
        </p:spPr>
      </p:pic>
      <p:sp>
        <p:nvSpPr>
          <p:cNvPr id="14" name="TextBox 18"/>
          <p:cNvSpPr txBox="1"/>
          <p:nvPr/>
        </p:nvSpPr>
        <p:spPr>
          <a:xfrm>
            <a:off x="4800600" y="1333500"/>
            <a:ext cx="11508105" cy="1846580"/>
          </a:xfrm>
          <a:prstGeom prst="rect">
            <a:avLst/>
          </a:prstGeom>
        </p:spPr>
        <p:txBody>
          <a:bodyPr wrap="square" lIns="0" tIns="0" rIns="0" bIns="0" rtlCol="0" anchor="t">
            <a:spAutoFit/>
          </a:bodyPr>
          <a:p>
            <a:pPr algn="just">
              <a:lnSpc>
                <a:spcPct val="150000"/>
              </a:lnSpc>
            </a:pPr>
            <a:r>
              <a:rPr lang="en-US" sz="4000" b="1" spc="70">
                <a:solidFill>
                  <a:srgbClr val="9B4040"/>
                </a:solidFill>
                <a:latin typeface="Arial" panose="020B0604020202020204" pitchFamily="34" charset="0"/>
                <a:cs typeface="Arial" panose="020B0604020202020204" pitchFamily="34" charset="0"/>
              </a:rPr>
              <a:t>Bản kế hoạch này có những cột nội dung nào? Đã đầy đủ chưa? </a:t>
            </a:r>
            <a:endParaRPr lang="en-US" sz="4000" b="1" spc="70">
              <a:solidFill>
                <a:srgbClr val="9B4040"/>
              </a:solidFill>
              <a:latin typeface="Arial" panose="020B0604020202020204" pitchFamily="34" charset="0"/>
              <a:cs typeface="Arial" panose="020B0604020202020204" pitchFamily="34" charset="0"/>
            </a:endParaRPr>
          </a:p>
        </p:txBody>
      </p:sp>
      <p:grpSp>
        <p:nvGrpSpPr>
          <p:cNvPr id="16" name="Group 6"/>
          <p:cNvGrpSpPr/>
          <p:nvPr/>
        </p:nvGrpSpPr>
        <p:grpSpPr>
          <a:xfrm rot="-10800000">
            <a:off x="1996440" y="4152900"/>
            <a:ext cx="14915515" cy="5175250"/>
            <a:chOff x="0" y="0"/>
            <a:chExt cx="4452441" cy="1879496"/>
          </a:xfrm>
          <a:solidFill>
            <a:schemeClr val="accent5">
              <a:lumMod val="20000"/>
              <a:lumOff val="80000"/>
            </a:schemeClr>
          </a:solidFill>
        </p:grpSpPr>
        <p:sp>
          <p:nvSpPr>
            <p:cNvPr id="17"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grpFill/>
          </p:spPr>
        </p:sp>
      </p:grpSp>
      <p:sp>
        <p:nvSpPr>
          <p:cNvPr id="22" name="TextBox 3"/>
          <p:cNvSpPr txBox="1"/>
          <p:nvPr/>
        </p:nvSpPr>
        <p:spPr>
          <a:xfrm>
            <a:off x="3954780" y="4381500"/>
            <a:ext cx="10912475" cy="4616450"/>
          </a:xfrm>
          <a:prstGeom prst="rect">
            <a:avLst/>
          </a:prstGeom>
        </p:spPr>
        <p:txBody>
          <a:bodyPr wrap="square" lIns="0" tIns="0" rIns="0" bIns="0" rtlCol="0" anchor="t">
            <a:spAutoFit/>
          </a:bodyPr>
          <a:p>
            <a:pPr indent="0">
              <a:lnSpc>
                <a:spcPct val="150000"/>
              </a:lnSpc>
              <a:buFont typeface="Arial" panose="020B0604020202020204" pitchFamily="34" charset="0"/>
              <a:buNone/>
            </a:pPr>
            <a:r>
              <a:rPr lang="en-US" sz="4000" b="1" spc="180">
                <a:latin typeface="Arial" panose="020B0604020202020204" pitchFamily="34" charset="0"/>
                <a:cs typeface="Arial" panose="020B0604020202020204" pitchFamily="34" charset="0"/>
              </a:rPr>
              <a:t>Bản kế hoạch có các cột:</a:t>
            </a:r>
            <a:endParaRPr lang="en-US" sz="4000" b="1" spc="18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spc="180">
                <a:latin typeface="Arial" panose="020B0604020202020204" pitchFamily="34" charset="0"/>
                <a:cs typeface="Arial" panose="020B0604020202020204" pitchFamily="34" charset="0"/>
              </a:rPr>
              <a:t>Những việc rèn luyện</a:t>
            </a:r>
            <a:endParaRPr lang="en-US" sz="4000" spc="18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spc="180">
                <a:latin typeface="Arial" panose="020B0604020202020204" pitchFamily="34" charset="0"/>
                <a:cs typeface="Arial" panose="020B0604020202020204" pitchFamily="34" charset="0"/>
              </a:rPr>
              <a:t>Thời gian thực hiện</a:t>
            </a:r>
            <a:endParaRPr lang="en-US" sz="4000" spc="18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spc="180">
                <a:latin typeface="Arial" panose="020B0604020202020204" pitchFamily="34" charset="0"/>
                <a:cs typeface="Arial" panose="020B0604020202020204" pitchFamily="34" charset="0"/>
              </a:rPr>
              <a:t>Nguyên tắc thực hiện</a:t>
            </a:r>
            <a:endParaRPr lang="en-US" sz="4000" spc="180">
              <a:latin typeface="Arial" panose="020B0604020202020204" pitchFamily="34" charset="0"/>
              <a:cs typeface="Arial" panose="020B0604020202020204" pitchFamily="34" charset="0"/>
            </a:endParaRPr>
          </a:p>
          <a:p>
            <a:pPr>
              <a:lnSpc>
                <a:spcPct val="150000"/>
              </a:lnSpc>
            </a:pPr>
            <a:r>
              <a:rPr lang="en-US" sz="4000" spc="180">
                <a:latin typeface="Arial" panose="020B0604020202020204" pitchFamily="34" charset="0"/>
                <a:cs typeface="Arial" panose="020B0604020202020204" pitchFamily="34" charset="0"/>
              </a:rPr>
              <a:t>→ Bản kế hoạch tương đối đầy đủ, rõ ràng.</a:t>
            </a:r>
            <a:endParaRPr lang="en-US" sz="4000" spc="180">
              <a:latin typeface="Arial" panose="020B0604020202020204" pitchFamily="34" charset="0"/>
              <a:cs typeface="Arial" panose="020B0604020202020204" pitchFamily="34" charset="0"/>
            </a:endParaRPr>
          </a:p>
        </p:txBody>
      </p:sp>
      <p:pic>
        <p:nvPicPr>
          <p:cNvPr id="2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1407458">
            <a:off x="-1546709" y="9431994"/>
            <a:ext cx="6490007" cy="2047321"/>
          </a:xfrm>
          <a:prstGeom prst="rect">
            <a:avLst/>
          </a:prstGeom>
        </p:spPr>
      </p:pic>
      <p:pic>
        <p:nvPicPr>
          <p:cNvPr id="2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15697200" y="7581900"/>
            <a:ext cx="1318895" cy="15773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Effect transition="in" filter="barn(inVertical)">
                                      <p:cBhvr>
                                        <p:cTn id="23" dur="500"/>
                                        <p:tgtEl>
                                          <p:spTgt spid="2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2">
                                            <p:txEl>
                                              <p:pRg st="1" end="1"/>
                                            </p:txEl>
                                          </p:spTgt>
                                        </p:tgtEl>
                                        <p:attrNameLst>
                                          <p:attrName>style.visibility</p:attrName>
                                        </p:attrNameLst>
                                      </p:cBhvr>
                                      <p:to>
                                        <p:strVal val="visible"/>
                                      </p:to>
                                    </p:set>
                                    <p:animEffect transition="in" filter="barn(inVertical)">
                                      <p:cBhvr>
                                        <p:cTn id="28" dur="500"/>
                                        <p:tgtEl>
                                          <p:spTgt spid="2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2">
                                            <p:txEl>
                                              <p:pRg st="2" end="2"/>
                                            </p:txEl>
                                          </p:spTgt>
                                        </p:tgtEl>
                                        <p:attrNameLst>
                                          <p:attrName>style.visibility</p:attrName>
                                        </p:attrNameLst>
                                      </p:cBhvr>
                                      <p:to>
                                        <p:strVal val="visible"/>
                                      </p:to>
                                    </p:set>
                                    <p:animEffect transition="in" filter="barn(inVertical)">
                                      <p:cBhvr>
                                        <p:cTn id="33" dur="500"/>
                                        <p:tgtEl>
                                          <p:spTgt spid="2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2">
                                            <p:txEl>
                                              <p:pRg st="3" end="3"/>
                                            </p:txEl>
                                          </p:spTgt>
                                        </p:tgtEl>
                                        <p:attrNameLst>
                                          <p:attrName>style.visibility</p:attrName>
                                        </p:attrNameLst>
                                      </p:cBhvr>
                                      <p:to>
                                        <p:strVal val="visible"/>
                                      </p:to>
                                    </p:set>
                                    <p:animEffect transition="in" filter="barn(inVertical)">
                                      <p:cBhvr>
                                        <p:cTn id="38" dur="500"/>
                                        <p:tgtEl>
                                          <p:spTgt spid="2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2">
                                            <p:txEl>
                                              <p:pRg st="4" end="4"/>
                                            </p:txEl>
                                          </p:spTgt>
                                        </p:tgtEl>
                                        <p:attrNameLst>
                                          <p:attrName>style.visibility</p:attrName>
                                        </p:attrNameLst>
                                      </p:cBhvr>
                                      <p:to>
                                        <p:strVal val="visible"/>
                                      </p:to>
                                    </p:set>
                                    <p:animEffect transition="in" filter="barn(inVertical)">
                                      <p:cBhvr>
                                        <p:cTn id="43"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10372541">
            <a:off x="13010666" y="-1413171"/>
            <a:ext cx="6490007" cy="2047321"/>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319517">
            <a:off x="-833680" y="8945451"/>
            <a:ext cx="6490007" cy="2047321"/>
          </a:xfrm>
          <a:prstGeom prst="rect">
            <a:avLst/>
          </a:prstGeom>
        </p:spPr>
      </p:pic>
      <p:grpSp>
        <p:nvGrpSpPr>
          <p:cNvPr id="6" name="Group 6"/>
          <p:cNvGrpSpPr/>
          <p:nvPr/>
        </p:nvGrpSpPr>
        <p:grpSpPr>
          <a:xfrm rot="-10800000">
            <a:off x="3352800" y="1714500"/>
            <a:ext cx="12604750" cy="2338070"/>
            <a:chOff x="0" y="0"/>
            <a:chExt cx="4452441" cy="1879496"/>
          </a:xfrm>
        </p:grpSpPr>
        <p:sp>
          <p:nvSpPr>
            <p:cNvPr id="7"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16902430" y="8507730"/>
            <a:ext cx="1318895" cy="1577340"/>
          </a:xfrm>
          <a:prstGeom prst="rect">
            <a:avLst/>
          </a:prstGeom>
        </p:spPr>
      </p:pic>
      <p:pic>
        <p:nvPicPr>
          <p:cNvPr id="12"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773546" y="2179371"/>
            <a:ext cx="1333877" cy="1283856"/>
          </a:xfrm>
          <a:prstGeom prst="rect">
            <a:avLst/>
          </a:prstGeom>
        </p:spPr>
      </p:pic>
      <p:sp>
        <p:nvSpPr>
          <p:cNvPr id="18" name="TextBox 18"/>
          <p:cNvSpPr txBox="1"/>
          <p:nvPr/>
        </p:nvSpPr>
        <p:spPr>
          <a:xfrm>
            <a:off x="5755005" y="1960245"/>
            <a:ext cx="9583420" cy="1846580"/>
          </a:xfrm>
          <a:prstGeom prst="rect">
            <a:avLst/>
          </a:prstGeom>
        </p:spPr>
        <p:txBody>
          <a:bodyPr wrap="square" lIns="0" tIns="0" rIns="0" bIns="0" rtlCol="0" anchor="t">
            <a:spAutoFit/>
          </a:bodyPr>
          <a:lstStyle/>
          <a:p>
            <a:pPr algn="just">
              <a:lnSpc>
                <a:spcPct val="150000"/>
              </a:lnSpc>
            </a:pPr>
            <a:r>
              <a:rPr lang="en-US" sz="4000" b="1" spc="70">
                <a:solidFill>
                  <a:srgbClr val="9B4040"/>
                </a:solidFill>
                <a:latin typeface="Arial" panose="020B0604020202020204" pitchFamily="34" charset="0"/>
                <a:cs typeface="Arial" panose="020B0604020202020204" pitchFamily="34" charset="0"/>
                <a:sym typeface="+mn-ea"/>
              </a:rPr>
              <a:t>Cần bổ sung thêm cột nội dung nào cho bản kế hoạch? </a:t>
            </a:r>
            <a:endParaRPr lang="en-US" sz="4000" b="1" spc="70">
              <a:solidFill>
                <a:srgbClr val="9B4040"/>
              </a:solidFill>
              <a:latin typeface="Arial" panose="020B0604020202020204" pitchFamily="34" charset="0"/>
              <a:cs typeface="Arial" panose="020B0604020202020204" pitchFamily="34" charset="0"/>
            </a:endParaRPr>
          </a:p>
        </p:txBody>
      </p:sp>
      <p:pic>
        <p:nvPicPr>
          <p:cNvPr id="20"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33400" y="310515"/>
            <a:ext cx="1164590" cy="1392555"/>
          </a:xfrm>
          <a:prstGeom prst="rect">
            <a:avLst/>
          </a:prstGeom>
        </p:spPr>
      </p:pic>
      <p:grpSp>
        <p:nvGrpSpPr>
          <p:cNvPr id="16" name="Group 6"/>
          <p:cNvGrpSpPr/>
          <p:nvPr/>
        </p:nvGrpSpPr>
        <p:grpSpPr>
          <a:xfrm rot="-10800000">
            <a:off x="3429000" y="5143500"/>
            <a:ext cx="12604750" cy="3256915"/>
            <a:chOff x="0" y="0"/>
            <a:chExt cx="4452441" cy="1879496"/>
          </a:xfrm>
          <a:solidFill>
            <a:schemeClr val="accent5">
              <a:lumMod val="20000"/>
              <a:lumOff val="80000"/>
            </a:schemeClr>
          </a:solidFill>
        </p:grpSpPr>
        <p:sp>
          <p:nvSpPr>
            <p:cNvPr id="17"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grpFill/>
          </p:spPr>
        </p:sp>
      </p:grpSp>
      <p:sp>
        <p:nvSpPr>
          <p:cNvPr id="24" name="Text Box 23"/>
          <p:cNvSpPr txBox="1"/>
          <p:nvPr/>
        </p:nvSpPr>
        <p:spPr>
          <a:xfrm>
            <a:off x="3581400" y="5295900"/>
            <a:ext cx="12196445" cy="2861310"/>
          </a:xfrm>
          <a:prstGeom prst="rect">
            <a:avLst/>
          </a:prstGeom>
          <a:noFill/>
        </p:spPr>
        <p:txBody>
          <a:bodyPr wrap="square" rtlCol="0" anchor="t">
            <a:spAutoFit/>
          </a:bodyPr>
          <a:p>
            <a:pPr indent="0" algn="just">
              <a:lnSpc>
                <a:spcPct val="150000"/>
              </a:lnSpc>
              <a:buFont typeface="Arial" panose="020B0604020202020204" pitchFamily="34" charset="0"/>
              <a:buNone/>
            </a:pPr>
            <a:r>
              <a:rPr lang="en-US" sz="4000">
                <a:latin typeface="Arial" panose="020B0604020202020204" pitchFamily="34" charset="0"/>
                <a:cs typeface="Arial" panose="020B0604020202020204" pitchFamily="34" charset="0"/>
                <a:sym typeface="+mn-ea"/>
              </a:rPr>
              <a:t>Cần bổ sung thêm cột số thứ tự cho bản kế hoạch để có thể nắm rõ số lượng công việc cần làm trong một ngày.</a:t>
            </a:r>
            <a:endParaRPr lang="en-US" sz="4000">
              <a:latin typeface="Arial" panose="020B0604020202020204" pitchFamily="34" charset="0"/>
              <a:cs typeface="Arial" panose="020B0604020202020204" pitchFamily="34" charset="0"/>
              <a:sym typeface="+mn-ea"/>
            </a:endParaRPr>
          </a:p>
        </p:txBody>
      </p:sp>
      <p:pic>
        <p:nvPicPr>
          <p:cNvPr id="2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9906272">
            <a:off x="2355850" y="4267200"/>
            <a:ext cx="767080" cy="11315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10372541">
            <a:off x="13010666" y="-1413171"/>
            <a:ext cx="6490007" cy="2047321"/>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319517">
            <a:off x="-1061645" y="9555051"/>
            <a:ext cx="6490007" cy="2047321"/>
          </a:xfrm>
          <a:prstGeom prst="rect">
            <a:avLst/>
          </a:prstGeom>
        </p:spPr>
      </p:pic>
      <p:grpSp>
        <p:nvGrpSpPr>
          <p:cNvPr id="8" name="Group 8"/>
          <p:cNvGrpSpPr/>
          <p:nvPr/>
        </p:nvGrpSpPr>
        <p:grpSpPr>
          <a:xfrm rot="-10800000">
            <a:off x="2144395" y="1104900"/>
            <a:ext cx="13985240" cy="3305810"/>
            <a:chOff x="0" y="0"/>
            <a:chExt cx="4452441" cy="1879496"/>
          </a:xfrm>
        </p:grpSpPr>
        <p:sp>
          <p:nvSpPr>
            <p:cNvPr id="9" name="Freeform 9"/>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490830" y="2095271"/>
            <a:ext cx="1168309" cy="1283856"/>
          </a:xfrm>
          <a:prstGeom prst="rect">
            <a:avLst/>
          </a:prstGeom>
        </p:spPr>
      </p:pic>
      <p:sp>
        <p:nvSpPr>
          <p:cNvPr id="19" name="TextBox 19"/>
          <p:cNvSpPr txBox="1"/>
          <p:nvPr/>
        </p:nvSpPr>
        <p:spPr>
          <a:xfrm>
            <a:off x="4305935" y="1352550"/>
            <a:ext cx="11469370" cy="2769870"/>
          </a:xfrm>
          <a:prstGeom prst="rect">
            <a:avLst/>
          </a:prstGeom>
        </p:spPr>
        <p:txBody>
          <a:bodyPr wrap="square" lIns="0" tIns="0" rIns="0" bIns="0" rtlCol="0" anchor="t">
            <a:spAutoFit/>
          </a:bodyPr>
          <a:lstStyle/>
          <a:p>
            <a:pPr algn="just">
              <a:lnSpc>
                <a:spcPct val="150000"/>
              </a:lnSpc>
            </a:pPr>
            <a:r>
              <a:rPr lang="en-US" sz="4000" b="1" spc="70">
                <a:solidFill>
                  <a:srgbClr val="9B4040"/>
                </a:solidFill>
                <a:latin typeface="Arial" panose="020B0604020202020204" pitchFamily="34" charset="0"/>
                <a:cs typeface="Arial" panose="020B0604020202020204" pitchFamily="34" charset="0"/>
              </a:rPr>
              <a:t>Nội dung những việc cần rèn luyện, thời gian thực hiện, nguyên tắc thực hiện đã hợp lí chưa? Vì sao?</a:t>
            </a:r>
            <a:endParaRPr lang="en-US" sz="4000" b="1" spc="70">
              <a:solidFill>
                <a:srgbClr val="9B4040"/>
              </a:solidFill>
              <a:latin typeface="Arial" panose="020B0604020202020204" pitchFamily="34" charset="0"/>
              <a:cs typeface="Arial" panose="020B0604020202020204" pitchFamily="34" charset="0"/>
            </a:endParaRPr>
          </a:p>
        </p:txBody>
      </p:sp>
      <p:pic>
        <p:nvPicPr>
          <p:cNvPr id="20"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33400" y="310515"/>
            <a:ext cx="1164590" cy="1392555"/>
          </a:xfrm>
          <a:prstGeom prst="rect">
            <a:avLst/>
          </a:prstGeom>
        </p:spPr>
      </p:pic>
      <p:grpSp>
        <p:nvGrpSpPr>
          <p:cNvPr id="16" name="Group 6"/>
          <p:cNvGrpSpPr/>
          <p:nvPr/>
        </p:nvGrpSpPr>
        <p:grpSpPr>
          <a:xfrm rot="-10800000">
            <a:off x="2144395" y="4933950"/>
            <a:ext cx="13895705" cy="3392170"/>
            <a:chOff x="0" y="0"/>
            <a:chExt cx="4452441" cy="1879496"/>
          </a:xfrm>
          <a:solidFill>
            <a:schemeClr val="accent5">
              <a:lumMod val="20000"/>
              <a:lumOff val="80000"/>
            </a:schemeClr>
          </a:solidFill>
        </p:grpSpPr>
        <p:sp>
          <p:nvSpPr>
            <p:cNvPr id="17"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grpFill/>
          </p:spPr>
        </p:sp>
      </p:grpSp>
      <p:sp>
        <p:nvSpPr>
          <p:cNvPr id="15" name="Text Box 14"/>
          <p:cNvSpPr txBox="1"/>
          <p:nvPr/>
        </p:nvSpPr>
        <p:spPr>
          <a:xfrm>
            <a:off x="3391535" y="5661025"/>
            <a:ext cx="12009120" cy="1938020"/>
          </a:xfrm>
          <a:prstGeom prst="rect">
            <a:avLst/>
          </a:prstGeom>
          <a:noFill/>
        </p:spPr>
        <p:txBody>
          <a:bodyPr wrap="square" rtlCol="0" anchor="t">
            <a:spAutoFit/>
          </a:bodyPr>
          <a:p>
            <a:pPr indent="0">
              <a:lnSpc>
                <a:spcPct val="150000"/>
              </a:lnSpc>
              <a:buFont typeface="Arial" panose="020B0604020202020204" pitchFamily="34" charset="0"/>
              <a:buNone/>
            </a:pPr>
            <a:r>
              <a:rPr lang="en-US" sz="4000">
                <a:latin typeface="Arial" panose="020B0604020202020204" pitchFamily="34" charset="0"/>
                <a:cs typeface="Arial" panose="020B0604020202020204" pitchFamily="34" charset="0"/>
                <a:sym typeface="+mn-ea"/>
              </a:rPr>
              <a:t>Nội dung những việc cần rèn luyện, thời gian thực hiện, nguyên tắc thực hiện là hợp lí.</a:t>
            </a:r>
            <a:endParaRPr lang="en-US" sz="4000">
              <a:latin typeface="Arial" panose="020B0604020202020204" pitchFamily="34" charset="0"/>
              <a:cs typeface="Arial" panose="020B0604020202020204" pitchFamily="34" charset="0"/>
              <a:sym typeface="+mn-ea"/>
            </a:endParaRPr>
          </a:p>
        </p:txBody>
      </p:sp>
      <p:pic>
        <p:nvPicPr>
          <p:cNvPr id="22"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260140">
            <a:off x="15719041" y="7513276"/>
            <a:ext cx="2374705" cy="2687424"/>
          </a:xfrm>
          <a:prstGeom prst="rect">
            <a:avLst/>
          </a:prstGeom>
        </p:spPr>
      </p:pic>
      <p:pic>
        <p:nvPicPr>
          <p:cNvPr id="2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14897735" y="3790950"/>
            <a:ext cx="1318895" cy="1577340"/>
          </a:xfrm>
          <a:prstGeom prst="rect">
            <a:avLst/>
          </a:prstGeom>
        </p:spPr>
      </p:pic>
      <p:pic>
        <p:nvPicPr>
          <p:cNvPr id="2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1638935" y="7143750"/>
            <a:ext cx="1318895" cy="15773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9408160" y="1238250"/>
            <a:ext cx="8375015" cy="8229600"/>
            <a:chOff x="0" y="0"/>
            <a:chExt cx="2983269" cy="3562660"/>
          </a:xfrm>
        </p:grpSpPr>
        <p:sp>
          <p:nvSpPr>
            <p:cNvPr id="3" name="Freeform 3"/>
            <p:cNvSpPr/>
            <p:nvPr/>
          </p:nvSpPr>
          <p:spPr>
            <a:xfrm>
              <a:off x="-4213" y="0"/>
              <a:ext cx="2987481" cy="3562660"/>
            </a:xfrm>
            <a:custGeom>
              <a:avLst/>
              <a:gdLst/>
              <a:ahLst/>
              <a:cxnLst/>
              <a:rect l="l" t="t" r="r" b="b"/>
              <a:pathLst>
                <a:path w="2987481" h="3562660">
                  <a:moveTo>
                    <a:pt x="278431" y="16918"/>
                  </a:moveTo>
                  <a:cubicBezTo>
                    <a:pt x="278431" y="16918"/>
                    <a:pt x="604014" y="12258"/>
                    <a:pt x="923286" y="12454"/>
                  </a:cubicBezTo>
                  <a:cubicBezTo>
                    <a:pt x="1971221" y="12671"/>
                    <a:pt x="2713413" y="0"/>
                    <a:pt x="2713413" y="0"/>
                  </a:cubicBezTo>
                  <a:cubicBezTo>
                    <a:pt x="2780877" y="0"/>
                    <a:pt x="2856814" y="0"/>
                    <a:pt x="2935587" y="85073"/>
                  </a:cubicBezTo>
                  <a:cubicBezTo>
                    <a:pt x="2978565" y="131488"/>
                    <a:pt x="2979633" y="240224"/>
                    <a:pt x="2980039" y="320281"/>
                  </a:cubicBezTo>
                  <a:cubicBezTo>
                    <a:pt x="2980039" y="320281"/>
                    <a:pt x="2978334" y="2325221"/>
                    <a:pt x="2978334" y="2800076"/>
                  </a:cubicBezTo>
                  <a:cubicBezTo>
                    <a:pt x="2978334" y="3014235"/>
                    <a:pt x="2987482" y="3313414"/>
                    <a:pt x="2987482" y="3313414"/>
                  </a:cubicBezTo>
                  <a:cubicBezTo>
                    <a:pt x="2987482" y="3442082"/>
                    <a:pt x="2983313" y="3562660"/>
                    <a:pt x="2730475" y="3554526"/>
                  </a:cubicBezTo>
                  <a:cubicBezTo>
                    <a:pt x="2730475" y="3554526"/>
                    <a:pt x="2354002" y="3534227"/>
                    <a:pt x="2008751" y="3541826"/>
                  </a:cubicBezTo>
                  <a:cubicBezTo>
                    <a:pt x="1123956" y="3549960"/>
                    <a:pt x="304023" y="3562660"/>
                    <a:pt x="304023" y="3562660"/>
                  </a:cubicBezTo>
                  <a:cubicBezTo>
                    <a:pt x="132548" y="3562660"/>
                    <a:pt x="4213" y="3461591"/>
                    <a:pt x="8532" y="3259044"/>
                  </a:cubicBezTo>
                  <a:cubicBezTo>
                    <a:pt x="8532" y="3259044"/>
                    <a:pt x="9630" y="2760503"/>
                    <a:pt x="4815" y="1169748"/>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8" name="Picture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2384392" y="342664"/>
            <a:ext cx="2434406" cy="1511113"/>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Lst>
          </a:blip>
          <a:srcRect l="55270"/>
          <a:stretch>
            <a:fillRect/>
          </a:stretch>
        </p:blipFill>
        <p:spPr>
          <a:xfrm>
            <a:off x="8381822" y="7429400"/>
            <a:ext cx="702245" cy="1877425"/>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16382983" y="8038917"/>
            <a:ext cx="1569997" cy="1877425"/>
          </a:xfrm>
          <a:prstGeom prst="rect">
            <a:avLst/>
          </a:prstGeom>
        </p:spPr>
      </p:pic>
      <p:sp>
        <p:nvSpPr>
          <p:cNvPr id="11" name="TextBox 11"/>
          <p:cNvSpPr txBox="1"/>
          <p:nvPr/>
        </p:nvSpPr>
        <p:spPr>
          <a:xfrm>
            <a:off x="1066909" y="1333711"/>
            <a:ext cx="8488995" cy="1038225"/>
          </a:xfrm>
          <a:prstGeom prst="rect">
            <a:avLst/>
          </a:prstGeom>
        </p:spPr>
        <p:txBody>
          <a:bodyPr lIns="0" tIns="0" rIns="0" bIns="0" rtlCol="0" anchor="t">
            <a:spAutoFit/>
          </a:bodyPr>
          <a:lstStyle/>
          <a:p>
            <a:pPr algn="ctr">
              <a:lnSpc>
                <a:spcPts val="8100"/>
              </a:lnSpc>
            </a:pPr>
            <a:r>
              <a:rPr lang="en-US" sz="5400" b="1" spc="180">
                <a:solidFill>
                  <a:srgbClr val="9B4040"/>
                </a:solidFill>
                <a:latin typeface="Arial" panose="020B0604020202020204" pitchFamily="34" charset="0"/>
                <a:cs typeface="Arial" panose="020B0604020202020204" pitchFamily="34" charset="0"/>
              </a:rPr>
              <a:t>Thảo luận nhóm</a:t>
            </a:r>
            <a:endParaRPr lang="en-US" sz="5400" b="1" spc="180">
              <a:solidFill>
                <a:srgbClr val="9B4040"/>
              </a:solidFill>
              <a:latin typeface="Arial" panose="020B0604020202020204" pitchFamily="34" charset="0"/>
              <a:cs typeface="Arial" panose="020B0604020202020204" pitchFamily="34" charset="0"/>
            </a:endParaRPr>
          </a:p>
        </p:txBody>
      </p:sp>
      <p:sp>
        <p:nvSpPr>
          <p:cNvPr id="119" name="Text Box 118"/>
          <p:cNvSpPr txBox="1"/>
          <p:nvPr/>
        </p:nvSpPr>
        <p:spPr>
          <a:xfrm>
            <a:off x="1676400" y="3551555"/>
            <a:ext cx="7023100" cy="2861310"/>
          </a:xfrm>
          <a:prstGeom prst="rect">
            <a:avLst/>
          </a:prstGeom>
          <a:noFill/>
          <a:ln w="9525">
            <a:noFill/>
          </a:ln>
        </p:spPr>
        <p:txBody>
          <a:bodyPr wrap="square">
            <a:spAutoFit/>
          </a:bodyPr>
          <a:p>
            <a:pPr indent="0" algn="just">
              <a:lnSpc>
                <a:spcPct val="150000"/>
              </a:lnSpc>
            </a:pPr>
            <a:r>
              <a:rPr lang="en-US" sz="4000">
                <a:latin typeface="Arial" panose="020B0604020202020204" pitchFamily="34" charset="0"/>
                <a:cs typeface="Arial" panose="020B0604020202020204" pitchFamily="34" charset="0"/>
              </a:rPr>
              <a:t>Xây dựng kế hoạch rèn luyện thói quen ngăn nắp, gọn gàng, sạch sẽ ở gia đình.</a:t>
            </a:r>
            <a:endParaRPr lang="en-US" sz="4000">
              <a:latin typeface="Arial" panose="020B0604020202020204" pitchFamily="34" charset="0"/>
              <a:cs typeface="Arial" panose="020B0604020202020204" pitchFamily="34" charset="0"/>
            </a:endParaRPr>
          </a:p>
        </p:txBody>
      </p:sp>
      <p:pic>
        <p:nvPicPr>
          <p:cNvPr id="2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360000">
            <a:off x="-303530" y="8526145"/>
            <a:ext cx="7957820" cy="1899285"/>
          </a:xfrm>
          <a:prstGeom prst="rect">
            <a:avLst/>
          </a:prstGeom>
        </p:spPr>
      </p:pic>
      <p:pic>
        <p:nvPicPr>
          <p:cNvPr id="14"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9906272">
            <a:off x="984250" y="2362200"/>
            <a:ext cx="767080" cy="1131570"/>
          </a:xfrm>
          <a:prstGeom prst="rect">
            <a:avLst/>
          </a:prstGeom>
        </p:spPr>
      </p:pic>
      <p:sp>
        <p:nvSpPr>
          <p:cNvPr id="4" name="Text Box 3"/>
          <p:cNvSpPr txBox="1"/>
          <p:nvPr/>
        </p:nvSpPr>
        <p:spPr>
          <a:xfrm>
            <a:off x="11061700" y="2019617"/>
            <a:ext cx="5080000" cy="1938020"/>
          </a:xfrm>
          <a:prstGeom prst="rect">
            <a:avLst/>
          </a:prstGeom>
          <a:noFill/>
          <a:ln w="9525">
            <a:noFill/>
          </a:ln>
        </p:spPr>
        <p:txBody>
          <a:bodyPr>
            <a:spAutoFit/>
          </a:bodyPr>
          <a:p>
            <a:pPr indent="0" algn="ctr">
              <a:lnSpc>
                <a:spcPct val="150000"/>
              </a:lnSpc>
            </a:pPr>
            <a:r>
              <a:rPr lang="en-US" sz="4000" b="1">
                <a:latin typeface="Arial" panose="020B0604020202020204" pitchFamily="34" charset="0"/>
                <a:cs typeface="Arial" panose="020B0604020202020204" pitchFamily="34" charset="0"/>
              </a:rPr>
              <a:t>Thực hiện kế hoạch và báo cáo</a:t>
            </a:r>
            <a:endParaRPr lang="en-US" sz="4000" b="1">
              <a:latin typeface="Arial" panose="020B0604020202020204" pitchFamily="34" charset="0"/>
              <a:cs typeface="Arial" panose="020B0604020202020204" pitchFamily="34" charset="0"/>
            </a:endParaRPr>
          </a:p>
        </p:txBody>
      </p:sp>
      <p:sp>
        <p:nvSpPr>
          <p:cNvPr id="5" name="Text Box 4"/>
          <p:cNvSpPr txBox="1"/>
          <p:nvPr/>
        </p:nvSpPr>
        <p:spPr>
          <a:xfrm>
            <a:off x="10058400" y="4123055"/>
            <a:ext cx="7454265" cy="4707890"/>
          </a:xfrm>
          <a:prstGeom prst="rect">
            <a:avLst/>
          </a:prstGeom>
          <a:noFill/>
          <a:ln w="9525">
            <a:noFill/>
          </a:ln>
        </p:spPr>
        <p:txBody>
          <a:bodyPr wrap="square">
            <a:spAutoFit/>
          </a:bodyPr>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Những việc làm em đã thực hiện được.</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Những trở ngại em gặp phải.</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Những điều em cần cải thiện, rèn luyện thêm.</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barn(inVertical)">
                                      <p:cBhvr>
                                        <p:cTn id="17" dur="50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barn(inVertical)">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barn(inVertical)">
                                      <p:cBhvr>
                                        <p:cTn id="3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9"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228600" y="302260"/>
            <a:ext cx="17776190" cy="9683115"/>
            <a:chOff x="0" y="0"/>
            <a:chExt cx="7026357" cy="3733593"/>
          </a:xfrm>
        </p:grpSpPr>
        <p:sp>
          <p:nvSpPr>
            <p:cNvPr id="3" name="Freeform 3"/>
            <p:cNvSpPr/>
            <p:nvPr/>
          </p:nvSpPr>
          <p:spPr>
            <a:xfrm>
              <a:off x="-4213" y="0"/>
              <a:ext cx="7030570" cy="3733593"/>
            </a:xfrm>
            <a:custGeom>
              <a:avLst/>
              <a:gdLst/>
              <a:ahLst/>
              <a:cxnLst/>
              <a:rect l="l" t="t" r="r" b="b"/>
              <a:pathLst>
                <a:path w="7030570" h="3733593">
                  <a:moveTo>
                    <a:pt x="278431" y="16918"/>
                  </a:moveTo>
                  <a:cubicBezTo>
                    <a:pt x="278431" y="16918"/>
                    <a:pt x="604014" y="12258"/>
                    <a:pt x="995271" y="12454"/>
                  </a:cubicBezTo>
                  <a:cubicBezTo>
                    <a:pt x="5502931" y="12671"/>
                    <a:pt x="6756502" y="0"/>
                    <a:pt x="6756502" y="0"/>
                  </a:cubicBezTo>
                  <a:cubicBezTo>
                    <a:pt x="6823965" y="0"/>
                    <a:pt x="6899902" y="0"/>
                    <a:pt x="6978676" y="85073"/>
                  </a:cubicBezTo>
                  <a:cubicBezTo>
                    <a:pt x="7021654" y="131488"/>
                    <a:pt x="7022722" y="240224"/>
                    <a:pt x="7023126" y="320281"/>
                  </a:cubicBezTo>
                  <a:cubicBezTo>
                    <a:pt x="7023126" y="320281"/>
                    <a:pt x="7021422" y="2466648"/>
                    <a:pt x="7021422" y="2971009"/>
                  </a:cubicBezTo>
                  <a:cubicBezTo>
                    <a:pt x="7021422" y="3185168"/>
                    <a:pt x="7030570" y="3484347"/>
                    <a:pt x="7030570" y="3484347"/>
                  </a:cubicBezTo>
                  <a:cubicBezTo>
                    <a:pt x="7030570" y="3613016"/>
                    <a:pt x="7026401" y="3733593"/>
                    <a:pt x="6773563" y="3725459"/>
                  </a:cubicBezTo>
                  <a:cubicBezTo>
                    <a:pt x="6773563" y="3725459"/>
                    <a:pt x="6397090" y="3705160"/>
                    <a:pt x="5664364" y="3712759"/>
                  </a:cubicBezTo>
                  <a:cubicBezTo>
                    <a:pt x="1858444" y="3720893"/>
                    <a:pt x="304023" y="3733593"/>
                    <a:pt x="304023" y="3733593"/>
                  </a:cubicBezTo>
                  <a:cubicBezTo>
                    <a:pt x="132548" y="3733593"/>
                    <a:pt x="4213" y="3632524"/>
                    <a:pt x="8532" y="3429977"/>
                  </a:cubicBezTo>
                  <a:cubicBezTo>
                    <a:pt x="8532" y="3429977"/>
                    <a:pt x="9630" y="2931436"/>
                    <a:pt x="4815" y="1193831"/>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8" name="Picture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399558">
            <a:off x="16767303" y="8809015"/>
            <a:ext cx="1535014" cy="146245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9906272">
            <a:off x="1136650" y="3886200"/>
            <a:ext cx="767080" cy="1131570"/>
          </a:xfrm>
          <a:prstGeom prst="rect">
            <a:avLst/>
          </a:prstGeom>
        </p:spPr>
      </p:pic>
      <p:sp>
        <p:nvSpPr>
          <p:cNvPr id="12" name="TextBox 10"/>
          <p:cNvSpPr txBox="1"/>
          <p:nvPr/>
        </p:nvSpPr>
        <p:spPr>
          <a:xfrm>
            <a:off x="1054735" y="876300"/>
            <a:ext cx="16178530" cy="1107440"/>
          </a:xfrm>
          <a:prstGeom prst="rect">
            <a:avLst/>
          </a:prstGeom>
        </p:spPr>
        <p:txBody>
          <a:bodyPr wrap="square" lIns="0" tIns="0" rIns="0" bIns="0" rtlCol="0" anchor="t">
            <a:spAutoFit/>
          </a:bodyPr>
          <a:p>
            <a:pPr algn="ctr">
              <a:lnSpc>
                <a:spcPct val="150000"/>
              </a:lnSpc>
            </a:pPr>
            <a:r>
              <a:rPr lang="en-US" sz="4800" b="1" spc="70">
                <a:solidFill>
                  <a:schemeClr val="tx1"/>
                </a:solidFill>
                <a:latin typeface="Arial" panose="020B0604020202020204" pitchFamily="34" charset="0"/>
                <a:cs typeface="Arial" panose="020B0604020202020204" pitchFamily="34" charset="0"/>
              </a:rPr>
              <a:t>4. Tìm hiểu các hoạt động lao động trong gia đình.</a:t>
            </a:r>
            <a:endParaRPr lang="en-US" sz="4800" b="1" spc="70">
              <a:solidFill>
                <a:schemeClr val="tx1"/>
              </a:solidFill>
              <a:latin typeface="Arial" panose="020B0604020202020204" pitchFamily="34" charset="0"/>
              <a:cs typeface="Arial" panose="020B0604020202020204" pitchFamily="34" charset="0"/>
            </a:endParaRPr>
          </a:p>
        </p:txBody>
      </p:sp>
      <p:pic>
        <p:nvPicPr>
          <p:cNvPr id="1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152155" y="7886641"/>
            <a:ext cx="1822293" cy="2062265"/>
          </a:xfrm>
          <a:prstGeom prst="rect">
            <a:avLst/>
          </a:prstGeom>
        </p:spPr>
      </p:pic>
      <p:sp>
        <p:nvSpPr>
          <p:cNvPr id="20" name="Text Box 19"/>
          <p:cNvSpPr txBox="1"/>
          <p:nvPr/>
        </p:nvSpPr>
        <p:spPr>
          <a:xfrm>
            <a:off x="2050415" y="1983740"/>
            <a:ext cx="14268450" cy="1938020"/>
          </a:xfrm>
          <a:prstGeom prst="rect">
            <a:avLst/>
          </a:prstGeom>
          <a:noFill/>
          <a:ln w="9525">
            <a:noFill/>
          </a:ln>
        </p:spPr>
        <p:txBody>
          <a:bodyPr wrap="square">
            <a:spAutoFit/>
          </a:bodyPr>
          <a:p>
            <a:pPr indent="0" algn="just">
              <a:lnSpc>
                <a:spcPct val="150000"/>
              </a:lnSpc>
            </a:pPr>
            <a:r>
              <a:rPr lang="en-US" sz="4000" b="0">
                <a:solidFill>
                  <a:srgbClr val="000000"/>
                </a:solidFill>
                <a:latin typeface="Arial" panose="020B0604020202020204" pitchFamily="34" charset="0"/>
                <a:cs typeface="Arial" panose="020B0604020202020204" pitchFamily="34" charset="0"/>
              </a:rPr>
              <a:t>Hãy liệt kê các hoạt động lao động trong gia đình bằng cách bổ sung nội dung vào phần gợi ý sau:</a:t>
            </a:r>
            <a:endParaRPr lang="en-US" sz="4000" b="0">
              <a:solidFill>
                <a:srgbClr val="0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3120" y="4229100"/>
            <a:ext cx="14234160" cy="5074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10372541">
            <a:off x="13010666" y="-1413171"/>
            <a:ext cx="6490007" cy="2047321"/>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319517">
            <a:off x="-1061645" y="9555051"/>
            <a:ext cx="6490007" cy="2047321"/>
          </a:xfrm>
          <a:prstGeom prst="rect">
            <a:avLst/>
          </a:prstGeom>
        </p:spPr>
      </p:pic>
      <p:grpSp>
        <p:nvGrpSpPr>
          <p:cNvPr id="4" name="Group 4"/>
          <p:cNvGrpSpPr/>
          <p:nvPr/>
        </p:nvGrpSpPr>
        <p:grpSpPr>
          <a:xfrm rot="-10800000">
            <a:off x="1142815" y="5372204"/>
            <a:ext cx="7831190" cy="3305758"/>
            <a:chOff x="0" y="0"/>
            <a:chExt cx="4452441" cy="1879496"/>
          </a:xfrm>
        </p:grpSpPr>
        <p:sp>
          <p:nvSpPr>
            <p:cNvPr id="5" name="Freeform 5"/>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p:grpSp>
        <p:nvGrpSpPr>
          <p:cNvPr id="6" name="Group 6"/>
          <p:cNvGrpSpPr/>
          <p:nvPr/>
        </p:nvGrpSpPr>
        <p:grpSpPr>
          <a:xfrm rot="-10800000">
            <a:off x="9221134" y="1753490"/>
            <a:ext cx="7831190" cy="3305758"/>
            <a:chOff x="0" y="0"/>
            <a:chExt cx="4452441" cy="1879496"/>
          </a:xfrm>
        </p:grpSpPr>
        <p:sp>
          <p:nvSpPr>
            <p:cNvPr id="7"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p:grpSp>
        <p:nvGrpSpPr>
          <p:cNvPr id="8" name="Group 8"/>
          <p:cNvGrpSpPr/>
          <p:nvPr/>
        </p:nvGrpSpPr>
        <p:grpSpPr>
          <a:xfrm rot="-10800000">
            <a:off x="9258115" y="5372204"/>
            <a:ext cx="7831190" cy="3305758"/>
            <a:chOff x="0" y="0"/>
            <a:chExt cx="4452441" cy="1879496"/>
          </a:xfrm>
        </p:grpSpPr>
        <p:sp>
          <p:nvSpPr>
            <p:cNvPr id="9" name="Freeform 9"/>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17062484" y="7708586"/>
            <a:ext cx="1463685" cy="1750295"/>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31318" y="6110819"/>
            <a:ext cx="1364090" cy="1081042"/>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9379326" y="2343201"/>
            <a:ext cx="1333877" cy="1283856"/>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9505675" y="6009411"/>
            <a:ext cx="1168309" cy="1283856"/>
          </a:xfrm>
          <a:prstGeom prst="rect">
            <a:avLst/>
          </a:prstGeom>
        </p:spPr>
      </p:pic>
      <p:sp>
        <p:nvSpPr>
          <p:cNvPr id="17" name="TextBox 17"/>
          <p:cNvSpPr txBox="1"/>
          <p:nvPr/>
        </p:nvSpPr>
        <p:spPr>
          <a:xfrm>
            <a:off x="3097530" y="5600700"/>
            <a:ext cx="5314950" cy="2769870"/>
          </a:xfrm>
          <a:prstGeom prst="rect">
            <a:avLst/>
          </a:prstGeom>
        </p:spPr>
        <p:txBody>
          <a:bodyPr wrap="square" lIns="0" tIns="0" rIns="0" bIns="0" rtlCol="0" anchor="t">
            <a:spAutoFit/>
          </a:bodyPr>
          <a:lstStyle/>
          <a:p>
            <a:pPr algn="just">
              <a:lnSpc>
                <a:spcPct val="150000"/>
              </a:lnSpc>
            </a:pPr>
            <a:r>
              <a:rPr lang="en-US" sz="4000" b="1" spc="70">
                <a:solidFill>
                  <a:srgbClr val="9B4040"/>
                </a:solidFill>
                <a:latin typeface="Arial" panose="020B0604020202020204" pitchFamily="34" charset="0"/>
                <a:cs typeface="Arial" panose="020B0604020202020204" pitchFamily="34" charset="0"/>
              </a:rPr>
              <a:t>Những người tham gia các hoạt động lao động.</a:t>
            </a:r>
            <a:endParaRPr lang="en-US" sz="4000" b="1" spc="70">
              <a:solidFill>
                <a:srgbClr val="9B4040"/>
              </a:solidFill>
              <a:latin typeface="Arial" panose="020B0604020202020204" pitchFamily="34" charset="0"/>
              <a:cs typeface="Arial" panose="020B0604020202020204" pitchFamily="34" charset="0"/>
            </a:endParaRPr>
          </a:p>
        </p:txBody>
      </p:sp>
      <p:sp>
        <p:nvSpPr>
          <p:cNvPr id="18" name="TextBox 18"/>
          <p:cNvSpPr txBox="1"/>
          <p:nvPr/>
        </p:nvSpPr>
        <p:spPr>
          <a:xfrm>
            <a:off x="10972800" y="2324100"/>
            <a:ext cx="5582285" cy="1846580"/>
          </a:xfrm>
          <a:prstGeom prst="rect">
            <a:avLst/>
          </a:prstGeom>
        </p:spPr>
        <p:txBody>
          <a:bodyPr wrap="square" lIns="0" tIns="0" rIns="0" bIns="0" rtlCol="0" anchor="t">
            <a:spAutoFit/>
          </a:bodyPr>
          <a:lstStyle/>
          <a:p>
            <a:pPr algn="just">
              <a:lnSpc>
                <a:spcPct val="150000"/>
              </a:lnSpc>
            </a:pPr>
            <a:r>
              <a:rPr lang="en-US" sz="4000" b="1" spc="70">
                <a:solidFill>
                  <a:srgbClr val="9B4040"/>
                </a:solidFill>
                <a:latin typeface="Arial" panose="020B0604020202020204" pitchFamily="34" charset="0"/>
                <a:cs typeface="Arial" panose="020B0604020202020204" pitchFamily="34" charset="0"/>
              </a:rPr>
              <a:t>Những hoạt động lao động ở gia đình em.</a:t>
            </a:r>
            <a:endParaRPr lang="en-US" sz="4000" b="1" spc="70">
              <a:solidFill>
                <a:srgbClr val="9B4040"/>
              </a:solidFill>
              <a:latin typeface="Arial" panose="020B0604020202020204" pitchFamily="34" charset="0"/>
              <a:cs typeface="Arial" panose="020B0604020202020204" pitchFamily="34" charset="0"/>
            </a:endParaRPr>
          </a:p>
        </p:txBody>
      </p:sp>
      <p:sp>
        <p:nvSpPr>
          <p:cNvPr id="19" name="TextBox 19"/>
          <p:cNvSpPr txBox="1"/>
          <p:nvPr/>
        </p:nvSpPr>
        <p:spPr>
          <a:xfrm>
            <a:off x="10963910" y="5600700"/>
            <a:ext cx="5591810" cy="2769870"/>
          </a:xfrm>
          <a:prstGeom prst="rect">
            <a:avLst/>
          </a:prstGeom>
        </p:spPr>
        <p:txBody>
          <a:bodyPr wrap="square" lIns="0" tIns="0" rIns="0" bIns="0" rtlCol="0" anchor="t">
            <a:spAutoFit/>
          </a:bodyPr>
          <a:lstStyle/>
          <a:p>
            <a:pPr algn="just">
              <a:lnSpc>
                <a:spcPct val="150000"/>
              </a:lnSpc>
            </a:pPr>
            <a:r>
              <a:rPr lang="en-US" sz="4000" b="1" spc="70">
                <a:solidFill>
                  <a:srgbClr val="9B4040"/>
                </a:solidFill>
                <a:latin typeface="Arial" panose="020B0604020202020204" pitchFamily="34" charset="0"/>
                <a:cs typeface="Arial" panose="020B0604020202020204" pitchFamily="34" charset="0"/>
              </a:rPr>
              <a:t> Những hoạt động lao động em đã từng tham gia.</a:t>
            </a:r>
            <a:endParaRPr lang="en-US" sz="4000" b="1" spc="70">
              <a:solidFill>
                <a:srgbClr val="9B4040"/>
              </a:solidFill>
              <a:latin typeface="Arial" panose="020B0604020202020204" pitchFamily="34" charset="0"/>
              <a:cs typeface="Arial" panose="020B0604020202020204" pitchFamily="34" charset="0"/>
            </a:endParaRPr>
          </a:p>
        </p:txBody>
      </p:sp>
      <p:pic>
        <p:nvPicPr>
          <p:cNvPr id="20"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38913" y="781314"/>
            <a:ext cx="1463685" cy="1750295"/>
          </a:xfrm>
          <a:prstGeom prst="rect">
            <a:avLst/>
          </a:prstGeom>
        </p:spPr>
      </p:pic>
      <p:sp>
        <p:nvSpPr>
          <p:cNvPr id="21" name="TextBox 21"/>
          <p:cNvSpPr txBox="1"/>
          <p:nvPr/>
        </p:nvSpPr>
        <p:spPr>
          <a:xfrm>
            <a:off x="1447705" y="2781523"/>
            <a:ext cx="6992777" cy="1153795"/>
          </a:xfrm>
          <a:prstGeom prst="rect">
            <a:avLst/>
          </a:prstGeom>
        </p:spPr>
        <p:txBody>
          <a:bodyPr lIns="0" tIns="0" rIns="0" bIns="0" rtlCol="0" anchor="t">
            <a:spAutoFit/>
          </a:bodyPr>
          <a:lstStyle/>
          <a:p>
            <a:pPr algn="ctr">
              <a:lnSpc>
                <a:spcPts val="9000"/>
              </a:lnSpc>
            </a:pPr>
            <a:r>
              <a:rPr lang="en-US" sz="6000" b="1" spc="180">
                <a:solidFill>
                  <a:schemeClr val="tx1"/>
                </a:solidFill>
                <a:latin typeface="Arial" panose="020B0604020202020204" pitchFamily="34" charset="0"/>
                <a:cs typeface="Arial" panose="020B0604020202020204" pitchFamily="34" charset="0"/>
              </a:rPr>
              <a:t>Chia sẻ với bạn</a:t>
            </a:r>
            <a:endParaRPr lang="en-US" sz="6000" b="1" spc="18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par>
                                <p:cTn id="13" presetID="5"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par>
                                <p:cTn id="16" presetID="5"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heckerboard(across)">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heckerboard(across)">
                                      <p:cBhvr>
                                        <p:cTn id="23" dur="500"/>
                                        <p:tgtEl>
                                          <p:spTgt spid="17"/>
                                        </p:tgtEl>
                                      </p:cBhvr>
                                    </p:animEffect>
                                  </p:childTnLst>
                                </p:cTn>
                              </p:par>
                              <p:par>
                                <p:cTn id="24" presetID="5"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par>
                                <p:cTn id="27" presetID="5" presetClass="entr" presetSubtype="1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heckerboard(across)">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heckerboard(across)">
                                      <p:cBhvr>
                                        <p:cTn id="34" dur="500"/>
                                        <p:tgtEl>
                                          <p:spTgt spid="19"/>
                                        </p:tgtEl>
                                      </p:cBhvr>
                                    </p:animEffect>
                                  </p:childTnLst>
                                </p:cTn>
                              </p:par>
                              <p:par>
                                <p:cTn id="35" presetID="5" presetClass="entr" presetSubtype="1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par>
                                <p:cTn id="38" presetID="5"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heckerboard(across)">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P spid="17"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228600" y="302260"/>
            <a:ext cx="17776190" cy="9683115"/>
            <a:chOff x="0" y="0"/>
            <a:chExt cx="7026357" cy="3733593"/>
          </a:xfrm>
        </p:grpSpPr>
        <p:sp>
          <p:nvSpPr>
            <p:cNvPr id="3" name="Freeform 3"/>
            <p:cNvSpPr/>
            <p:nvPr/>
          </p:nvSpPr>
          <p:spPr>
            <a:xfrm>
              <a:off x="-4213" y="0"/>
              <a:ext cx="7030570" cy="3733593"/>
            </a:xfrm>
            <a:custGeom>
              <a:avLst/>
              <a:gdLst/>
              <a:ahLst/>
              <a:cxnLst/>
              <a:rect l="l" t="t" r="r" b="b"/>
              <a:pathLst>
                <a:path w="7030570" h="3733593">
                  <a:moveTo>
                    <a:pt x="278431" y="16918"/>
                  </a:moveTo>
                  <a:cubicBezTo>
                    <a:pt x="278431" y="16918"/>
                    <a:pt x="604014" y="12258"/>
                    <a:pt x="995271" y="12454"/>
                  </a:cubicBezTo>
                  <a:cubicBezTo>
                    <a:pt x="5502931" y="12671"/>
                    <a:pt x="6756502" y="0"/>
                    <a:pt x="6756502" y="0"/>
                  </a:cubicBezTo>
                  <a:cubicBezTo>
                    <a:pt x="6823965" y="0"/>
                    <a:pt x="6899902" y="0"/>
                    <a:pt x="6978676" y="85073"/>
                  </a:cubicBezTo>
                  <a:cubicBezTo>
                    <a:pt x="7021654" y="131488"/>
                    <a:pt x="7022722" y="240224"/>
                    <a:pt x="7023126" y="320281"/>
                  </a:cubicBezTo>
                  <a:cubicBezTo>
                    <a:pt x="7023126" y="320281"/>
                    <a:pt x="7021422" y="2466648"/>
                    <a:pt x="7021422" y="2971009"/>
                  </a:cubicBezTo>
                  <a:cubicBezTo>
                    <a:pt x="7021422" y="3185168"/>
                    <a:pt x="7030570" y="3484347"/>
                    <a:pt x="7030570" y="3484347"/>
                  </a:cubicBezTo>
                  <a:cubicBezTo>
                    <a:pt x="7030570" y="3613016"/>
                    <a:pt x="7026401" y="3733593"/>
                    <a:pt x="6773563" y="3725459"/>
                  </a:cubicBezTo>
                  <a:cubicBezTo>
                    <a:pt x="6773563" y="3725459"/>
                    <a:pt x="6397090" y="3705160"/>
                    <a:pt x="5664364" y="3712759"/>
                  </a:cubicBezTo>
                  <a:cubicBezTo>
                    <a:pt x="1858444" y="3720893"/>
                    <a:pt x="304023" y="3733593"/>
                    <a:pt x="304023" y="3733593"/>
                  </a:cubicBezTo>
                  <a:cubicBezTo>
                    <a:pt x="132548" y="3733593"/>
                    <a:pt x="4213" y="3632524"/>
                    <a:pt x="8532" y="3429977"/>
                  </a:cubicBezTo>
                  <a:cubicBezTo>
                    <a:pt x="8532" y="3429977"/>
                    <a:pt x="9630" y="2931436"/>
                    <a:pt x="4815" y="1193831"/>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8" name="Picture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399558">
            <a:off x="16767303" y="8809015"/>
            <a:ext cx="1535014" cy="146245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9906272">
            <a:off x="908050" y="2098040"/>
            <a:ext cx="767080" cy="1131570"/>
          </a:xfrm>
          <a:prstGeom prst="rect">
            <a:avLst/>
          </a:prstGeom>
        </p:spPr>
      </p:pic>
      <p:sp>
        <p:nvSpPr>
          <p:cNvPr id="12" name="TextBox 10"/>
          <p:cNvSpPr txBox="1"/>
          <p:nvPr/>
        </p:nvSpPr>
        <p:spPr>
          <a:xfrm>
            <a:off x="1032510" y="1181100"/>
            <a:ext cx="16178530" cy="1107440"/>
          </a:xfrm>
          <a:prstGeom prst="rect">
            <a:avLst/>
          </a:prstGeom>
        </p:spPr>
        <p:txBody>
          <a:bodyPr wrap="square" lIns="0" tIns="0" rIns="0" bIns="0" rtlCol="0" anchor="t">
            <a:spAutoFit/>
          </a:bodyPr>
          <a:p>
            <a:pPr algn="ctr">
              <a:lnSpc>
                <a:spcPct val="150000"/>
              </a:lnSpc>
            </a:pPr>
            <a:r>
              <a:rPr lang="en-US" sz="4800" b="1" spc="70">
                <a:latin typeface="Arial" panose="020B0604020202020204" pitchFamily="34" charset="0"/>
                <a:cs typeface="Arial" panose="020B0604020202020204" pitchFamily="34" charset="0"/>
              </a:rPr>
              <a:t>5. Trách nhiệm của em trong gia đình </a:t>
            </a:r>
            <a:endParaRPr lang="en-US" sz="4800" b="1" spc="70">
              <a:latin typeface="Arial" panose="020B0604020202020204" pitchFamily="34" charset="0"/>
              <a:cs typeface="Arial" panose="020B0604020202020204" pitchFamily="34" charset="0"/>
            </a:endParaRPr>
          </a:p>
        </p:txBody>
      </p:sp>
      <p:pic>
        <p:nvPicPr>
          <p:cNvPr id="1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152155" y="7886641"/>
            <a:ext cx="1822293" cy="2062265"/>
          </a:xfrm>
          <a:prstGeom prst="rect">
            <a:avLst/>
          </a:prstGeom>
        </p:spPr>
      </p:pic>
      <p:sp>
        <p:nvSpPr>
          <p:cNvPr id="20" name="Text Box 19"/>
          <p:cNvSpPr txBox="1"/>
          <p:nvPr/>
        </p:nvSpPr>
        <p:spPr>
          <a:xfrm>
            <a:off x="1524000" y="3343910"/>
            <a:ext cx="7102475" cy="4707890"/>
          </a:xfrm>
          <a:prstGeom prst="rect">
            <a:avLst/>
          </a:prstGeom>
          <a:noFill/>
          <a:ln w="9525">
            <a:noFill/>
          </a:ln>
        </p:spPr>
        <p:txBody>
          <a:bodyPr wrap="square">
            <a:spAutoFit/>
          </a:bodyPr>
          <a:p>
            <a:pPr indent="0" algn="just">
              <a:lnSpc>
                <a:spcPct val="150000"/>
              </a:lnSpc>
            </a:pPr>
            <a:r>
              <a:rPr lang="en-US" sz="4000" b="0">
                <a:solidFill>
                  <a:srgbClr val="000000"/>
                </a:solidFill>
                <a:latin typeface="Arial" panose="020B0604020202020204" pitchFamily="34" charset="0"/>
                <a:cs typeface="Arial" panose="020B0604020202020204" pitchFamily="34" charset="0"/>
              </a:rPr>
              <a:t>Mỗi khi mẹ nhờ Nam làm việc nhà, Nam đều lấy lí do để từ chối. Nam thường nói rằng: “Con không biết làm, khi nào lớn con sẽ làm hết mọi việc”.</a:t>
            </a:r>
            <a:endParaRPr lang="en-US" sz="4000" b="0">
              <a:solidFill>
                <a:srgbClr val="000000"/>
              </a:solidFill>
              <a:latin typeface="Arial" panose="020B0604020202020204" pitchFamily="34" charset="0"/>
              <a:cs typeface="Arial" panose="020B0604020202020204" pitchFamily="34" charset="0"/>
            </a:endParaRPr>
          </a:p>
        </p:txBody>
      </p:sp>
      <p:pic>
        <p:nvPicPr>
          <p:cNvPr id="109" name="Picture 108"/>
          <p:cNvPicPr/>
          <p:nvPr/>
        </p:nvPicPr>
        <p:blipFill>
          <a:blip r:embed="rId4"/>
          <a:stretch>
            <a:fillRect/>
          </a:stretch>
        </p:blipFill>
        <p:spPr>
          <a:xfrm>
            <a:off x="10439400" y="2628900"/>
            <a:ext cx="5905500" cy="629094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par>
                                <p:cTn id="18" presetID="16" presetClass="entr" presetSubtype="21" fill="hold" nodeType="withEffect">
                                  <p:stCondLst>
                                    <p:cond delay="0"/>
                                  </p:stCondLst>
                                  <p:childTnLst>
                                    <p:set>
                                      <p:cBhvr>
                                        <p:cTn id="19" dur="1" fill="hold">
                                          <p:stCondLst>
                                            <p:cond delay="0"/>
                                          </p:stCondLst>
                                        </p:cTn>
                                        <p:tgtEl>
                                          <p:spTgt spid="109"/>
                                        </p:tgtEl>
                                        <p:attrNameLst>
                                          <p:attrName>style.visibility</p:attrName>
                                        </p:attrNameLst>
                                      </p:cBhvr>
                                      <p:to>
                                        <p:strVal val="visible"/>
                                      </p:to>
                                    </p:set>
                                    <p:animEffect transition="in" filter="barn(inVertical)">
                                      <p:cBhvr>
                                        <p:cTn id="20"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028700" y="1423548"/>
            <a:ext cx="16230600" cy="7834752"/>
            <a:chOff x="0" y="0"/>
            <a:chExt cx="7026357" cy="3391727"/>
          </a:xfrm>
        </p:grpSpPr>
        <p:sp>
          <p:nvSpPr>
            <p:cNvPr id="3" name="Freeform 3"/>
            <p:cNvSpPr/>
            <p:nvPr/>
          </p:nvSpPr>
          <p:spPr>
            <a:xfrm>
              <a:off x="-4213" y="0"/>
              <a:ext cx="7030570" cy="3391727"/>
            </a:xfrm>
            <a:custGeom>
              <a:avLst/>
              <a:gdLst/>
              <a:ahLst/>
              <a:cxnLst/>
              <a:rect l="l" t="t" r="r" b="b"/>
              <a:pathLst>
                <a:path w="7030570" h="3391727">
                  <a:moveTo>
                    <a:pt x="278431" y="16918"/>
                  </a:moveTo>
                  <a:cubicBezTo>
                    <a:pt x="278431" y="16918"/>
                    <a:pt x="604014" y="12258"/>
                    <a:pt x="995271" y="12454"/>
                  </a:cubicBezTo>
                  <a:cubicBezTo>
                    <a:pt x="5502931" y="12671"/>
                    <a:pt x="6756502" y="0"/>
                    <a:pt x="6756502" y="0"/>
                  </a:cubicBezTo>
                  <a:cubicBezTo>
                    <a:pt x="6823965" y="0"/>
                    <a:pt x="6899902" y="0"/>
                    <a:pt x="6978676" y="85073"/>
                  </a:cubicBezTo>
                  <a:cubicBezTo>
                    <a:pt x="7021654" y="131488"/>
                    <a:pt x="7022722" y="240224"/>
                    <a:pt x="7023126" y="320281"/>
                  </a:cubicBezTo>
                  <a:cubicBezTo>
                    <a:pt x="7023126" y="320281"/>
                    <a:pt x="7021422" y="2183795"/>
                    <a:pt x="7021422" y="2629143"/>
                  </a:cubicBezTo>
                  <a:cubicBezTo>
                    <a:pt x="7021422" y="2843301"/>
                    <a:pt x="7030570" y="3142480"/>
                    <a:pt x="7030570" y="3142480"/>
                  </a:cubicBezTo>
                  <a:cubicBezTo>
                    <a:pt x="7030570" y="3271149"/>
                    <a:pt x="7026401" y="3391727"/>
                    <a:pt x="6773563" y="3383593"/>
                  </a:cubicBezTo>
                  <a:cubicBezTo>
                    <a:pt x="6773563" y="3383593"/>
                    <a:pt x="6397090" y="3363294"/>
                    <a:pt x="5664364" y="3370893"/>
                  </a:cubicBezTo>
                  <a:cubicBezTo>
                    <a:pt x="1858444" y="3379027"/>
                    <a:pt x="304023" y="3391727"/>
                    <a:pt x="304023" y="3391727"/>
                  </a:cubicBezTo>
                  <a:cubicBezTo>
                    <a:pt x="132548" y="3391727"/>
                    <a:pt x="4213" y="3290658"/>
                    <a:pt x="8532" y="3088111"/>
                  </a:cubicBezTo>
                  <a:cubicBezTo>
                    <a:pt x="8532" y="3088111"/>
                    <a:pt x="9630" y="2589569"/>
                    <a:pt x="4815" y="1145665"/>
                  </a:cubicBezTo>
                  <a:cubicBezTo>
                    <a:pt x="0" y="663668"/>
                    <a:pt x="25592" y="330596"/>
                    <a:pt x="25592" y="330596"/>
                  </a:cubicBezTo>
                  <a:cubicBezTo>
                    <a:pt x="27224" y="150571"/>
                    <a:pt x="143504" y="16918"/>
                    <a:pt x="278431" y="16918"/>
                  </a:cubicBezTo>
                  <a:close/>
                </a:path>
              </a:pathLst>
            </a:custGeom>
            <a:solidFill>
              <a:srgbClr val="FDE0E4"/>
            </a:solidFill>
          </p:spPr>
        </p:sp>
      </p:grpSp>
      <p:grpSp>
        <p:nvGrpSpPr>
          <p:cNvPr id="4" name="Group 4"/>
          <p:cNvGrpSpPr/>
          <p:nvPr/>
        </p:nvGrpSpPr>
        <p:grpSpPr>
          <a:xfrm rot="-10800000">
            <a:off x="1456055" y="1859244"/>
            <a:ext cx="6583787" cy="6963360"/>
            <a:chOff x="0" y="0"/>
            <a:chExt cx="2850174" cy="3014494"/>
          </a:xfrm>
        </p:grpSpPr>
        <p:sp>
          <p:nvSpPr>
            <p:cNvPr id="5" name="Freeform 5"/>
            <p:cNvSpPr/>
            <p:nvPr/>
          </p:nvSpPr>
          <p:spPr>
            <a:xfrm>
              <a:off x="-4213" y="0"/>
              <a:ext cx="2854387" cy="3014494"/>
            </a:xfrm>
            <a:custGeom>
              <a:avLst/>
              <a:gdLst/>
              <a:ahLst/>
              <a:cxnLst/>
              <a:rect l="l" t="t" r="r" b="b"/>
              <a:pathLst>
                <a:path w="2854387" h="3014494">
                  <a:moveTo>
                    <a:pt x="278431" y="16918"/>
                  </a:moveTo>
                  <a:cubicBezTo>
                    <a:pt x="278431" y="16918"/>
                    <a:pt x="604014" y="12258"/>
                    <a:pt x="920917" y="12454"/>
                  </a:cubicBezTo>
                  <a:cubicBezTo>
                    <a:pt x="1854961" y="12671"/>
                    <a:pt x="2580319" y="0"/>
                    <a:pt x="2580319" y="0"/>
                  </a:cubicBezTo>
                  <a:cubicBezTo>
                    <a:pt x="2647782" y="0"/>
                    <a:pt x="2723720" y="0"/>
                    <a:pt x="2802493" y="85073"/>
                  </a:cubicBezTo>
                  <a:cubicBezTo>
                    <a:pt x="2845471" y="131488"/>
                    <a:pt x="2846539" y="240224"/>
                    <a:pt x="2846944" y="320281"/>
                  </a:cubicBezTo>
                  <a:cubicBezTo>
                    <a:pt x="2846944" y="320281"/>
                    <a:pt x="2845240" y="1871680"/>
                    <a:pt x="2845240" y="2251910"/>
                  </a:cubicBezTo>
                  <a:cubicBezTo>
                    <a:pt x="2845240" y="2466069"/>
                    <a:pt x="2854387" y="2765248"/>
                    <a:pt x="2854387" y="2765248"/>
                  </a:cubicBezTo>
                  <a:cubicBezTo>
                    <a:pt x="2854387" y="2893917"/>
                    <a:pt x="2850218" y="3014494"/>
                    <a:pt x="2597380" y="3006360"/>
                  </a:cubicBezTo>
                  <a:cubicBezTo>
                    <a:pt x="2597380" y="3006360"/>
                    <a:pt x="2220908" y="2986062"/>
                    <a:pt x="1888412" y="2993660"/>
                  </a:cubicBezTo>
                  <a:cubicBezTo>
                    <a:pt x="1099777" y="3001794"/>
                    <a:pt x="304023" y="3014494"/>
                    <a:pt x="304023" y="3014494"/>
                  </a:cubicBezTo>
                  <a:cubicBezTo>
                    <a:pt x="132548" y="3014494"/>
                    <a:pt x="4213" y="2913425"/>
                    <a:pt x="8532" y="2710878"/>
                  </a:cubicBezTo>
                  <a:cubicBezTo>
                    <a:pt x="8532" y="2710878"/>
                    <a:pt x="9630" y="2212337"/>
                    <a:pt x="4815" y="1092516"/>
                  </a:cubicBezTo>
                  <a:cubicBezTo>
                    <a:pt x="0" y="663668"/>
                    <a:pt x="25592" y="330596"/>
                    <a:pt x="25592" y="330596"/>
                  </a:cubicBezTo>
                  <a:cubicBezTo>
                    <a:pt x="27224" y="150571"/>
                    <a:pt x="143504" y="16918"/>
                    <a:pt x="278431" y="16918"/>
                  </a:cubicBezTo>
                  <a:close/>
                </a:path>
              </a:pathLst>
            </a:custGeom>
            <a:solidFill>
              <a:srgbClr val="FFF2F9"/>
            </a:solidFill>
          </p:spPr>
        </p:sp>
      </p:grpSp>
      <p:pic>
        <p:nvPicPr>
          <p:cNvPr id="8" name="Picture 8"/>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476800" y="571362"/>
            <a:ext cx="1006642" cy="2740858"/>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52298">
            <a:off x="803769" y="8193673"/>
            <a:ext cx="2920840" cy="748109"/>
          </a:xfrm>
          <a:prstGeom prst="rect">
            <a:avLst/>
          </a:prstGeom>
        </p:spPr>
      </p:pic>
      <p:sp>
        <p:nvSpPr>
          <p:cNvPr id="10" name="TextBox 10"/>
          <p:cNvSpPr txBox="1"/>
          <p:nvPr/>
        </p:nvSpPr>
        <p:spPr>
          <a:xfrm>
            <a:off x="8381929" y="2233500"/>
            <a:ext cx="8287869" cy="1246505"/>
          </a:xfrm>
          <a:prstGeom prst="rect">
            <a:avLst/>
          </a:prstGeom>
        </p:spPr>
        <p:txBody>
          <a:bodyPr lIns="0" tIns="0" rIns="0" bIns="0" rtlCol="0" anchor="t">
            <a:spAutoFit/>
          </a:bodyPr>
          <a:lstStyle/>
          <a:p>
            <a:pPr algn="ctr">
              <a:lnSpc>
                <a:spcPct val="150000"/>
              </a:lnSpc>
            </a:pPr>
            <a:r>
              <a:rPr lang="en-US" sz="5400" b="1" spc="219">
                <a:solidFill>
                  <a:srgbClr val="9B4040"/>
                </a:solidFill>
                <a:latin typeface="Arial" panose="020B0604020202020204" pitchFamily="34" charset="0"/>
                <a:cs typeface="Arial" panose="020B0604020202020204" pitchFamily="34" charset="0"/>
              </a:rPr>
              <a:t>Nhanh tay, nhanh mắt</a:t>
            </a:r>
            <a:endParaRPr lang="en-US" sz="5400" b="1" spc="219">
              <a:solidFill>
                <a:srgbClr val="9B4040"/>
              </a:solidFill>
              <a:latin typeface="Arial" panose="020B0604020202020204" pitchFamily="34" charset="0"/>
              <a:cs typeface="Arial" panose="020B0604020202020204" pitchFamily="34" charset="0"/>
            </a:endParaRPr>
          </a:p>
        </p:txBody>
      </p:sp>
      <p:sp>
        <p:nvSpPr>
          <p:cNvPr id="118" name="Text Box 117"/>
          <p:cNvSpPr txBox="1"/>
          <p:nvPr/>
        </p:nvSpPr>
        <p:spPr>
          <a:xfrm>
            <a:off x="9386570" y="3924300"/>
            <a:ext cx="6278880" cy="4154170"/>
          </a:xfrm>
          <a:prstGeom prst="rect">
            <a:avLst/>
          </a:prstGeom>
          <a:noFill/>
          <a:ln w="9525">
            <a:noFill/>
          </a:ln>
        </p:spPr>
        <p:txBody>
          <a:bodyPr wrap="square">
            <a:spAutoFit/>
          </a:bodyPr>
          <a:p>
            <a:pPr indent="0" algn="just">
              <a:lnSpc>
                <a:spcPct val="150000"/>
              </a:lnSpc>
            </a:pPr>
            <a:r>
              <a:rPr lang="en-US" sz="4400" b="0">
                <a:latin typeface="Arial" panose="020B0604020202020204" pitchFamily="34" charset="0"/>
                <a:cs typeface="Arial" panose="020B0604020202020204" pitchFamily="34" charset="0"/>
              </a:rPr>
              <a:t>Hãy phân loại và sắp xếp được các loại sách, vở, đồ dùng học tập sao cho hợp lý nhất.</a:t>
            </a:r>
            <a:endParaRPr lang="en-US" sz="4400" b="0">
              <a:latin typeface="Arial" panose="020B0604020202020204" pitchFamily="34" charset="0"/>
              <a:cs typeface="Arial" panose="020B0604020202020204" pitchFamily="34" charset="0"/>
            </a:endParaRPr>
          </a:p>
        </p:txBody>
      </p:sp>
      <p:pic>
        <p:nvPicPr>
          <p:cNvPr id="11" name="Picture 10"/>
          <p:cNvPicPr/>
          <p:nvPr/>
        </p:nvPicPr>
        <p:blipFill>
          <a:blip r:embed="rId5">
            <a:clrChange>
              <a:clrFrom>
                <a:srgbClr val="FEFEFE">
                  <a:alpha val="100000"/>
                </a:srgbClr>
              </a:clrFrom>
              <a:clrTo>
                <a:srgbClr val="FEFEFE">
                  <a:alpha val="100000"/>
                  <a:alpha val="0"/>
                </a:srgbClr>
              </a:clrTo>
            </a:clrChange>
          </a:blip>
          <a:stretch>
            <a:fillRect/>
          </a:stretch>
        </p:blipFill>
        <p:spPr>
          <a:xfrm>
            <a:off x="1828800" y="1943100"/>
            <a:ext cx="5962650" cy="63106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Effect transition="in" filter="barn(inVertical)">
                                      <p:cBhvr>
                                        <p:cTn id="1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319517">
            <a:off x="-1061645" y="9555051"/>
            <a:ext cx="6490007" cy="2047321"/>
          </a:xfrm>
          <a:prstGeom prst="rect">
            <a:avLst/>
          </a:prstGeom>
        </p:spPr>
      </p:pic>
      <p:grpSp>
        <p:nvGrpSpPr>
          <p:cNvPr id="6" name="Group 6"/>
          <p:cNvGrpSpPr/>
          <p:nvPr/>
        </p:nvGrpSpPr>
        <p:grpSpPr>
          <a:xfrm rot="-10800000">
            <a:off x="2362200" y="2933700"/>
            <a:ext cx="13594715" cy="6146165"/>
            <a:chOff x="0" y="0"/>
            <a:chExt cx="4452441" cy="1879496"/>
          </a:xfrm>
        </p:grpSpPr>
        <p:sp>
          <p:nvSpPr>
            <p:cNvPr id="7"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343526" y="2324151"/>
            <a:ext cx="1333877" cy="1283856"/>
          </a:xfrm>
          <a:prstGeom prst="rect">
            <a:avLst/>
          </a:prstGeom>
        </p:spPr>
      </p:pic>
      <p:sp>
        <p:nvSpPr>
          <p:cNvPr id="18" name="TextBox 18"/>
          <p:cNvSpPr txBox="1"/>
          <p:nvPr/>
        </p:nvSpPr>
        <p:spPr>
          <a:xfrm>
            <a:off x="3657600" y="4076700"/>
            <a:ext cx="11438890" cy="3693160"/>
          </a:xfrm>
          <a:prstGeom prst="rect">
            <a:avLst/>
          </a:prstGeom>
        </p:spPr>
        <p:txBody>
          <a:bodyPr wrap="square" lIns="0" tIns="0" rIns="0" bIns="0" rtlCol="0" anchor="t">
            <a:spAutoFit/>
          </a:bodyPr>
          <a:lstStyle/>
          <a:p>
            <a:pPr marL="571500" indent="-571500" algn="just">
              <a:lnSpc>
                <a:spcPct val="150000"/>
              </a:lnSpc>
              <a:buFont typeface="Arial" panose="020B0604020202020204" pitchFamily="34" charset="0"/>
              <a:buChar char="•"/>
            </a:pPr>
            <a:r>
              <a:rPr lang="en-US" sz="4000" spc="70">
                <a:solidFill>
                  <a:schemeClr val="tx1"/>
                </a:solidFill>
                <a:latin typeface="Arial" panose="020B0604020202020204" pitchFamily="34" charset="0"/>
                <a:cs typeface="Arial" panose="020B0604020202020204" pitchFamily="34" charset="0"/>
              </a:rPr>
              <a:t> Lí do Nam từ chối việc nhà có hợp lí không? Vì sao?</a:t>
            </a:r>
            <a:endParaRPr lang="en-US" sz="4000" spc="7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spc="70">
                <a:solidFill>
                  <a:schemeClr val="tx1"/>
                </a:solidFill>
                <a:latin typeface="Arial" panose="020B0604020202020204" pitchFamily="34" charset="0"/>
                <a:cs typeface="Arial" panose="020B0604020202020204" pitchFamily="34" charset="0"/>
              </a:rPr>
              <a:t> Nếu là mẹ của Nam, mẹ sẽ suy nghĩ gì khi Nam nói như vậy?</a:t>
            </a:r>
            <a:endParaRPr lang="en-US" sz="4000" spc="70">
              <a:solidFill>
                <a:schemeClr val="tx1"/>
              </a:solidFill>
              <a:latin typeface="Arial" panose="020B0604020202020204" pitchFamily="34" charset="0"/>
              <a:cs typeface="Arial" panose="020B0604020202020204" pitchFamily="34" charset="0"/>
            </a:endParaRPr>
          </a:p>
        </p:txBody>
      </p:sp>
      <p:sp>
        <p:nvSpPr>
          <p:cNvPr id="21" name="TextBox 21"/>
          <p:cNvSpPr txBox="1"/>
          <p:nvPr/>
        </p:nvSpPr>
        <p:spPr>
          <a:xfrm>
            <a:off x="2343785" y="1104900"/>
            <a:ext cx="13599795" cy="1153795"/>
          </a:xfrm>
          <a:prstGeom prst="rect">
            <a:avLst/>
          </a:prstGeom>
        </p:spPr>
        <p:txBody>
          <a:bodyPr wrap="square" lIns="0" tIns="0" rIns="0" bIns="0" rtlCol="0" anchor="t">
            <a:spAutoFit/>
          </a:bodyPr>
          <a:lstStyle/>
          <a:p>
            <a:pPr algn="ctr">
              <a:lnSpc>
                <a:spcPts val="9000"/>
              </a:lnSpc>
            </a:pPr>
            <a:r>
              <a:rPr lang="en-US" sz="6000" b="1" spc="180">
                <a:solidFill>
                  <a:srgbClr val="9B4040"/>
                </a:solidFill>
                <a:latin typeface="Arial" panose="020B0604020202020204" pitchFamily="34" charset="0"/>
                <a:cs typeface="Arial" panose="020B0604020202020204" pitchFamily="34" charset="0"/>
              </a:rPr>
              <a:t>Trả lời câu hỏi sau</a:t>
            </a:r>
            <a:endParaRPr lang="en-US" sz="6000" b="1" spc="180">
              <a:solidFill>
                <a:srgbClr val="9B4040"/>
              </a:solidFill>
              <a:latin typeface="Arial" panose="020B0604020202020204" pitchFamily="34" charset="0"/>
              <a:cs typeface="Arial" panose="020B0604020202020204" pitchFamily="34" charset="0"/>
            </a:endParaRPr>
          </a:p>
        </p:txBody>
      </p:sp>
      <p:pic>
        <p:nvPicPr>
          <p:cNvPr id="2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020000">
            <a:off x="10901045" y="172720"/>
            <a:ext cx="7957820" cy="17405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barn(inVertic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barn(inVertical)">
                                      <p:cBhvr>
                                        <p:cTn id="17"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0168045" y="1238250"/>
            <a:ext cx="6891230" cy="8229600"/>
            <a:chOff x="0" y="0"/>
            <a:chExt cx="2983269" cy="3562660"/>
          </a:xfrm>
        </p:grpSpPr>
        <p:sp>
          <p:nvSpPr>
            <p:cNvPr id="3" name="Freeform 3"/>
            <p:cNvSpPr/>
            <p:nvPr/>
          </p:nvSpPr>
          <p:spPr>
            <a:xfrm>
              <a:off x="-4213" y="0"/>
              <a:ext cx="2987481" cy="3562660"/>
            </a:xfrm>
            <a:custGeom>
              <a:avLst/>
              <a:gdLst/>
              <a:ahLst/>
              <a:cxnLst/>
              <a:rect l="l" t="t" r="r" b="b"/>
              <a:pathLst>
                <a:path w="2987481" h="3562660">
                  <a:moveTo>
                    <a:pt x="278431" y="16918"/>
                  </a:moveTo>
                  <a:cubicBezTo>
                    <a:pt x="278431" y="16918"/>
                    <a:pt x="604014" y="12258"/>
                    <a:pt x="923286" y="12454"/>
                  </a:cubicBezTo>
                  <a:cubicBezTo>
                    <a:pt x="1971221" y="12671"/>
                    <a:pt x="2713413" y="0"/>
                    <a:pt x="2713413" y="0"/>
                  </a:cubicBezTo>
                  <a:cubicBezTo>
                    <a:pt x="2780877" y="0"/>
                    <a:pt x="2856814" y="0"/>
                    <a:pt x="2935587" y="85073"/>
                  </a:cubicBezTo>
                  <a:cubicBezTo>
                    <a:pt x="2978565" y="131488"/>
                    <a:pt x="2979633" y="240224"/>
                    <a:pt x="2980039" y="320281"/>
                  </a:cubicBezTo>
                  <a:cubicBezTo>
                    <a:pt x="2980039" y="320281"/>
                    <a:pt x="2978334" y="2325221"/>
                    <a:pt x="2978334" y="2800076"/>
                  </a:cubicBezTo>
                  <a:cubicBezTo>
                    <a:pt x="2978334" y="3014235"/>
                    <a:pt x="2987482" y="3313414"/>
                    <a:pt x="2987482" y="3313414"/>
                  </a:cubicBezTo>
                  <a:cubicBezTo>
                    <a:pt x="2987482" y="3442082"/>
                    <a:pt x="2983313" y="3562660"/>
                    <a:pt x="2730475" y="3554526"/>
                  </a:cubicBezTo>
                  <a:cubicBezTo>
                    <a:pt x="2730475" y="3554526"/>
                    <a:pt x="2354002" y="3534227"/>
                    <a:pt x="2008751" y="3541826"/>
                  </a:cubicBezTo>
                  <a:cubicBezTo>
                    <a:pt x="1123956" y="3549960"/>
                    <a:pt x="304023" y="3562660"/>
                    <a:pt x="304023" y="3562660"/>
                  </a:cubicBezTo>
                  <a:cubicBezTo>
                    <a:pt x="132548" y="3562660"/>
                    <a:pt x="4213" y="3461591"/>
                    <a:pt x="8532" y="3259044"/>
                  </a:cubicBezTo>
                  <a:cubicBezTo>
                    <a:pt x="8532" y="3259044"/>
                    <a:pt x="9630" y="2760503"/>
                    <a:pt x="4815" y="1169748"/>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8" name="Picture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2396457" y="535069"/>
            <a:ext cx="2434406" cy="1511113"/>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Lst>
          </a:blip>
          <a:srcRect l="55270"/>
          <a:stretch>
            <a:fillRect/>
          </a:stretch>
        </p:blipFill>
        <p:spPr>
          <a:xfrm>
            <a:off x="9340672" y="6412765"/>
            <a:ext cx="702245" cy="1877425"/>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459835" y="114300"/>
            <a:ext cx="1614170" cy="1877695"/>
          </a:xfrm>
          <a:prstGeom prst="rect">
            <a:avLst/>
          </a:prstGeom>
        </p:spPr>
      </p:pic>
      <p:sp>
        <p:nvSpPr>
          <p:cNvPr id="18" name="TextBox 18"/>
          <p:cNvSpPr txBox="1"/>
          <p:nvPr/>
        </p:nvSpPr>
        <p:spPr>
          <a:xfrm>
            <a:off x="543560" y="1659890"/>
            <a:ext cx="8766175" cy="7386320"/>
          </a:xfrm>
          <a:prstGeom prst="rect">
            <a:avLst/>
          </a:prstGeom>
        </p:spPr>
        <p:txBody>
          <a:bodyPr wrap="square" lIns="0" tIns="0" rIns="0" bIns="0" rtlCol="0" anchor="t">
            <a:spAutoFit/>
          </a:bodyPr>
          <a:p>
            <a:pPr marL="571500" indent="-571500" algn="just">
              <a:lnSpc>
                <a:spcPct val="150000"/>
              </a:lnSpc>
              <a:buFont typeface="Arial" panose="020B0604020202020204" pitchFamily="34" charset="0"/>
              <a:buChar char="•"/>
            </a:pPr>
            <a:r>
              <a:rPr lang="en-US" sz="4000" spc="70">
                <a:latin typeface="Arial" panose="020B0604020202020204" pitchFamily="34" charset="0"/>
                <a:cs typeface="Arial" panose="020B0604020202020204" pitchFamily="34" charset="0"/>
              </a:rPr>
              <a:t>Lí do Nam từ chối việc nhà là không hợp lí các công việc nhà đều tương đối đơn giản và bạn hoàn toàn có thể lựa chọn những công việc vừa sức để phụ giúp gia đình.</a:t>
            </a:r>
            <a:endParaRPr lang="en-US" sz="4000" spc="7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spc="70">
                <a:latin typeface="Arial" panose="020B0604020202020204" pitchFamily="34" charset="0"/>
                <a:cs typeface="Arial" panose="020B0604020202020204" pitchFamily="34" charset="0"/>
              </a:rPr>
              <a:t> Mẹ Nam hẳn sẽ buồn hoặc không hài lòng vì Nam nói như vậy.</a:t>
            </a:r>
            <a:endParaRPr lang="en-US" sz="4000" spc="7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srcRect b="3123"/>
          <a:stretch>
            <a:fillRect/>
          </a:stretch>
        </p:blipFill>
        <p:spPr>
          <a:xfrm>
            <a:off x="10516235" y="2114550"/>
            <a:ext cx="6304915" cy="69316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arn(inVertical)">
                                      <p:cBhvr>
                                        <p:cTn id="1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228600" y="302260"/>
            <a:ext cx="17776190" cy="9683115"/>
            <a:chOff x="0" y="0"/>
            <a:chExt cx="7026357" cy="3733593"/>
          </a:xfrm>
        </p:grpSpPr>
        <p:sp>
          <p:nvSpPr>
            <p:cNvPr id="3" name="Freeform 3"/>
            <p:cNvSpPr/>
            <p:nvPr/>
          </p:nvSpPr>
          <p:spPr>
            <a:xfrm>
              <a:off x="-4213" y="0"/>
              <a:ext cx="7030570" cy="3733593"/>
            </a:xfrm>
            <a:custGeom>
              <a:avLst/>
              <a:gdLst/>
              <a:ahLst/>
              <a:cxnLst/>
              <a:rect l="l" t="t" r="r" b="b"/>
              <a:pathLst>
                <a:path w="7030570" h="3733593">
                  <a:moveTo>
                    <a:pt x="278431" y="16918"/>
                  </a:moveTo>
                  <a:cubicBezTo>
                    <a:pt x="278431" y="16918"/>
                    <a:pt x="604014" y="12258"/>
                    <a:pt x="995271" y="12454"/>
                  </a:cubicBezTo>
                  <a:cubicBezTo>
                    <a:pt x="5502931" y="12671"/>
                    <a:pt x="6756502" y="0"/>
                    <a:pt x="6756502" y="0"/>
                  </a:cubicBezTo>
                  <a:cubicBezTo>
                    <a:pt x="6823965" y="0"/>
                    <a:pt x="6899902" y="0"/>
                    <a:pt x="6978676" y="85073"/>
                  </a:cubicBezTo>
                  <a:cubicBezTo>
                    <a:pt x="7021654" y="131488"/>
                    <a:pt x="7022722" y="240224"/>
                    <a:pt x="7023126" y="320281"/>
                  </a:cubicBezTo>
                  <a:cubicBezTo>
                    <a:pt x="7023126" y="320281"/>
                    <a:pt x="7021422" y="2466648"/>
                    <a:pt x="7021422" y="2971009"/>
                  </a:cubicBezTo>
                  <a:cubicBezTo>
                    <a:pt x="7021422" y="3185168"/>
                    <a:pt x="7030570" y="3484347"/>
                    <a:pt x="7030570" y="3484347"/>
                  </a:cubicBezTo>
                  <a:cubicBezTo>
                    <a:pt x="7030570" y="3613016"/>
                    <a:pt x="7026401" y="3733593"/>
                    <a:pt x="6773563" y="3725459"/>
                  </a:cubicBezTo>
                  <a:cubicBezTo>
                    <a:pt x="6773563" y="3725459"/>
                    <a:pt x="6397090" y="3705160"/>
                    <a:pt x="5664364" y="3712759"/>
                  </a:cubicBezTo>
                  <a:cubicBezTo>
                    <a:pt x="1858444" y="3720893"/>
                    <a:pt x="304023" y="3733593"/>
                    <a:pt x="304023" y="3733593"/>
                  </a:cubicBezTo>
                  <a:cubicBezTo>
                    <a:pt x="132548" y="3733593"/>
                    <a:pt x="4213" y="3632524"/>
                    <a:pt x="8532" y="3429977"/>
                  </a:cubicBezTo>
                  <a:cubicBezTo>
                    <a:pt x="8532" y="3429977"/>
                    <a:pt x="9630" y="2931436"/>
                    <a:pt x="4815" y="1193831"/>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8" name="Picture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399558">
            <a:off x="16767303" y="8809015"/>
            <a:ext cx="1535014" cy="1462450"/>
          </a:xfrm>
          <a:prstGeom prst="rect">
            <a:avLst/>
          </a:prstGeom>
        </p:spPr>
      </p:pic>
      <p:sp>
        <p:nvSpPr>
          <p:cNvPr id="12" name="TextBox 10"/>
          <p:cNvSpPr txBox="1"/>
          <p:nvPr/>
        </p:nvSpPr>
        <p:spPr>
          <a:xfrm>
            <a:off x="2590800" y="876300"/>
            <a:ext cx="13721715" cy="2215515"/>
          </a:xfrm>
          <a:prstGeom prst="rect">
            <a:avLst/>
          </a:prstGeom>
        </p:spPr>
        <p:txBody>
          <a:bodyPr wrap="square" lIns="0" tIns="0" rIns="0" bIns="0" rtlCol="0" anchor="t">
            <a:spAutoFit/>
          </a:bodyPr>
          <a:p>
            <a:pPr algn="ctr">
              <a:lnSpc>
                <a:spcPct val="150000"/>
              </a:lnSpc>
            </a:pPr>
            <a:r>
              <a:rPr lang="en-US" sz="4800" b="1" spc="70">
                <a:latin typeface="Arial" panose="020B0604020202020204" pitchFamily="34" charset="0"/>
                <a:cs typeface="Arial" panose="020B0604020202020204" pitchFamily="34" charset="0"/>
              </a:rPr>
              <a:t>6. Xây dựng và thực hiện kế hoạch lao động trong gia đình </a:t>
            </a:r>
            <a:endParaRPr lang="en-US" sz="4800" b="1" spc="70">
              <a:latin typeface="Arial" panose="020B0604020202020204" pitchFamily="34" charset="0"/>
              <a:cs typeface="Arial" panose="020B0604020202020204" pitchFamily="34" charset="0"/>
            </a:endParaRPr>
          </a:p>
        </p:txBody>
      </p:sp>
      <p:pic>
        <p:nvPicPr>
          <p:cNvPr id="1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152155" y="7886641"/>
            <a:ext cx="1822293" cy="2062265"/>
          </a:xfrm>
          <a:prstGeom prst="rect">
            <a:avLst/>
          </a:prstGeom>
        </p:spPr>
      </p:pic>
      <p:pic>
        <p:nvPicPr>
          <p:cNvPr id="14"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065" y="3390900"/>
            <a:ext cx="16847820" cy="3701415"/>
          </a:xfrm>
          <a:prstGeom prst="rect">
            <a:avLst/>
          </a:prstGeom>
        </p:spPr>
      </p:pic>
      <p:grpSp>
        <p:nvGrpSpPr>
          <p:cNvPr id="16" name="Group 6"/>
          <p:cNvGrpSpPr/>
          <p:nvPr/>
        </p:nvGrpSpPr>
        <p:grpSpPr>
          <a:xfrm rot="-10800000">
            <a:off x="2133600" y="8227695"/>
            <a:ext cx="14027150" cy="1015365"/>
            <a:chOff x="0" y="0"/>
            <a:chExt cx="4452441" cy="1879496"/>
          </a:xfrm>
          <a:solidFill>
            <a:schemeClr val="accent5">
              <a:lumMod val="20000"/>
              <a:lumOff val="80000"/>
            </a:schemeClr>
          </a:solidFill>
        </p:grpSpPr>
        <p:sp>
          <p:nvSpPr>
            <p:cNvPr id="17"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grpFill/>
          </p:spPr>
        </p:sp>
      </p:grpSp>
      <p:sp>
        <p:nvSpPr>
          <p:cNvPr id="4" name="Text Box 3"/>
          <p:cNvSpPr txBox="1"/>
          <p:nvPr/>
        </p:nvSpPr>
        <p:spPr>
          <a:xfrm>
            <a:off x="1905000" y="8115300"/>
            <a:ext cx="14700885" cy="1014730"/>
          </a:xfrm>
          <a:prstGeom prst="rect">
            <a:avLst/>
          </a:prstGeom>
          <a:noFill/>
          <a:ln w="9525">
            <a:noFill/>
          </a:ln>
        </p:spPr>
        <p:txBody>
          <a:bodyPr wrap="square">
            <a:spAutoFit/>
          </a:bodyPr>
          <a:p>
            <a:pPr indent="0" algn="ctr">
              <a:lnSpc>
                <a:spcPct val="150000"/>
              </a:lnSpc>
            </a:pPr>
            <a:r>
              <a:rPr lang="en-US" sz="4000" b="0">
                <a:latin typeface="Arial" panose="020B0604020202020204" pitchFamily="34" charset="0"/>
                <a:cs typeface="Arial" panose="020B0604020202020204" pitchFamily="34" charset="0"/>
              </a:rPr>
              <a:t>Hãy xây dựng kế hoạch lao động tại gia đình theo gợi ý trên.</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319517">
            <a:off x="-1061645" y="9555051"/>
            <a:ext cx="6490007" cy="2047321"/>
          </a:xfrm>
          <a:prstGeom prst="rect">
            <a:avLst/>
          </a:prstGeom>
        </p:spPr>
      </p:pic>
      <p:grpSp>
        <p:nvGrpSpPr>
          <p:cNvPr id="6" name="Group 6"/>
          <p:cNvGrpSpPr/>
          <p:nvPr/>
        </p:nvGrpSpPr>
        <p:grpSpPr>
          <a:xfrm rot="-10800000">
            <a:off x="2362200" y="2933700"/>
            <a:ext cx="13594715" cy="6146165"/>
            <a:chOff x="0" y="0"/>
            <a:chExt cx="4452441" cy="1879496"/>
          </a:xfrm>
        </p:grpSpPr>
        <p:sp>
          <p:nvSpPr>
            <p:cNvPr id="7"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343526" y="2324151"/>
            <a:ext cx="1333877" cy="1283856"/>
          </a:xfrm>
          <a:prstGeom prst="rect">
            <a:avLst/>
          </a:prstGeom>
        </p:spPr>
      </p:pic>
      <p:sp>
        <p:nvSpPr>
          <p:cNvPr id="18" name="TextBox 18"/>
          <p:cNvSpPr txBox="1"/>
          <p:nvPr/>
        </p:nvSpPr>
        <p:spPr>
          <a:xfrm>
            <a:off x="3657600" y="4076700"/>
            <a:ext cx="11438890" cy="3693160"/>
          </a:xfrm>
          <a:prstGeom prst="rect">
            <a:avLst/>
          </a:prstGeom>
        </p:spPr>
        <p:txBody>
          <a:bodyPr wrap="square" lIns="0" tIns="0" rIns="0" bIns="0" rtlCol="0" anchor="t">
            <a:spAutoFit/>
          </a:bodyPr>
          <a:lstStyle/>
          <a:p>
            <a:pPr marL="571500" indent="-571500" algn="just">
              <a:lnSpc>
                <a:spcPct val="150000"/>
              </a:lnSpc>
              <a:buFont typeface="Arial" panose="020B0604020202020204" pitchFamily="34" charset="0"/>
              <a:buChar char="•"/>
            </a:pPr>
            <a:r>
              <a:rPr lang="en-US" sz="4000" spc="70">
                <a:solidFill>
                  <a:schemeClr val="tx1"/>
                </a:solidFill>
                <a:latin typeface="Arial" panose="020B0604020202020204" pitchFamily="34" charset="0"/>
                <a:cs typeface="Arial" panose="020B0604020202020204" pitchFamily="34" charset="0"/>
              </a:rPr>
              <a:t>Hãy chia sẻ nội dung kế hoạch đã xây dựng.</a:t>
            </a:r>
            <a:endParaRPr lang="en-US" sz="4000" spc="7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spc="70">
                <a:solidFill>
                  <a:schemeClr val="tx1"/>
                </a:solidFill>
                <a:latin typeface="Arial" panose="020B0604020202020204" pitchFamily="34" charset="0"/>
                <a:cs typeface="Arial" panose="020B0604020202020204" pitchFamily="34" charset="0"/>
              </a:rPr>
              <a:t>Thực hiện nhiệm vụ “Em làm việc nhà cùng các thành viên” và báo cáo kết quả bằng sản phẩm (video clip, hình ảnh, bài viết,…)</a:t>
            </a:r>
            <a:endParaRPr lang="en-US" sz="4000" spc="70">
              <a:solidFill>
                <a:schemeClr val="tx1"/>
              </a:solidFill>
              <a:latin typeface="Arial" panose="020B0604020202020204" pitchFamily="34" charset="0"/>
              <a:cs typeface="Arial" panose="020B0604020202020204" pitchFamily="34" charset="0"/>
            </a:endParaRPr>
          </a:p>
        </p:txBody>
      </p:sp>
      <p:sp>
        <p:nvSpPr>
          <p:cNvPr id="21" name="TextBox 21"/>
          <p:cNvSpPr txBox="1"/>
          <p:nvPr/>
        </p:nvSpPr>
        <p:spPr>
          <a:xfrm>
            <a:off x="2343785" y="1104900"/>
            <a:ext cx="13599795" cy="1153795"/>
          </a:xfrm>
          <a:prstGeom prst="rect">
            <a:avLst/>
          </a:prstGeom>
        </p:spPr>
        <p:txBody>
          <a:bodyPr wrap="square" lIns="0" tIns="0" rIns="0" bIns="0" rtlCol="0" anchor="t">
            <a:spAutoFit/>
          </a:bodyPr>
          <a:lstStyle/>
          <a:p>
            <a:pPr algn="ctr">
              <a:lnSpc>
                <a:spcPts val="9000"/>
              </a:lnSpc>
            </a:pPr>
            <a:r>
              <a:rPr lang="en-US" sz="4800" b="1" spc="180">
                <a:solidFill>
                  <a:schemeClr val="tx1"/>
                </a:solidFill>
                <a:latin typeface="Arial" panose="020B0604020202020204" pitchFamily="34" charset="0"/>
                <a:cs typeface="Arial" panose="020B0604020202020204" pitchFamily="34" charset="0"/>
              </a:rPr>
              <a:t>Em làm việc nhà cùng các thành viên</a:t>
            </a:r>
            <a:endParaRPr lang="en-US" sz="4800" b="1" spc="180">
              <a:solidFill>
                <a:schemeClr val="tx1"/>
              </a:solidFill>
              <a:latin typeface="Arial" panose="020B0604020202020204" pitchFamily="34" charset="0"/>
              <a:cs typeface="Arial" panose="020B0604020202020204" pitchFamily="34" charset="0"/>
            </a:endParaRPr>
          </a:p>
        </p:txBody>
      </p:sp>
      <p:pic>
        <p:nvPicPr>
          <p:cNvPr id="2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020000">
            <a:off x="11205845" y="-513080"/>
            <a:ext cx="7957820" cy="17405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028700" y="831276"/>
            <a:ext cx="16230600" cy="8624448"/>
            <a:chOff x="0" y="0"/>
            <a:chExt cx="7026357" cy="3733593"/>
          </a:xfrm>
        </p:grpSpPr>
        <p:sp>
          <p:nvSpPr>
            <p:cNvPr id="3" name="Freeform 3"/>
            <p:cNvSpPr/>
            <p:nvPr/>
          </p:nvSpPr>
          <p:spPr>
            <a:xfrm>
              <a:off x="-4213" y="0"/>
              <a:ext cx="7030570" cy="3733593"/>
            </a:xfrm>
            <a:custGeom>
              <a:avLst/>
              <a:gdLst/>
              <a:ahLst/>
              <a:cxnLst/>
              <a:rect l="l" t="t" r="r" b="b"/>
              <a:pathLst>
                <a:path w="7030570" h="3733593">
                  <a:moveTo>
                    <a:pt x="278431" y="16918"/>
                  </a:moveTo>
                  <a:cubicBezTo>
                    <a:pt x="278431" y="16918"/>
                    <a:pt x="604014" y="12258"/>
                    <a:pt x="995271" y="12454"/>
                  </a:cubicBezTo>
                  <a:cubicBezTo>
                    <a:pt x="5502931" y="12671"/>
                    <a:pt x="6756502" y="0"/>
                    <a:pt x="6756502" y="0"/>
                  </a:cubicBezTo>
                  <a:cubicBezTo>
                    <a:pt x="6823965" y="0"/>
                    <a:pt x="6899902" y="0"/>
                    <a:pt x="6978676" y="85073"/>
                  </a:cubicBezTo>
                  <a:cubicBezTo>
                    <a:pt x="7021654" y="131488"/>
                    <a:pt x="7022722" y="240224"/>
                    <a:pt x="7023126" y="320281"/>
                  </a:cubicBezTo>
                  <a:cubicBezTo>
                    <a:pt x="7023126" y="320281"/>
                    <a:pt x="7021422" y="2466648"/>
                    <a:pt x="7021422" y="2971009"/>
                  </a:cubicBezTo>
                  <a:cubicBezTo>
                    <a:pt x="7021422" y="3185168"/>
                    <a:pt x="7030570" y="3484347"/>
                    <a:pt x="7030570" y="3484347"/>
                  </a:cubicBezTo>
                  <a:cubicBezTo>
                    <a:pt x="7030570" y="3613016"/>
                    <a:pt x="7026401" y="3733593"/>
                    <a:pt x="6773563" y="3725459"/>
                  </a:cubicBezTo>
                  <a:cubicBezTo>
                    <a:pt x="6773563" y="3725459"/>
                    <a:pt x="6397090" y="3705160"/>
                    <a:pt x="5664364" y="3712759"/>
                  </a:cubicBezTo>
                  <a:cubicBezTo>
                    <a:pt x="1858444" y="3720893"/>
                    <a:pt x="304023" y="3733593"/>
                    <a:pt x="304023" y="3733593"/>
                  </a:cubicBezTo>
                  <a:cubicBezTo>
                    <a:pt x="132548" y="3733593"/>
                    <a:pt x="4213" y="3632524"/>
                    <a:pt x="8532" y="3429977"/>
                  </a:cubicBezTo>
                  <a:cubicBezTo>
                    <a:pt x="8532" y="3429977"/>
                    <a:pt x="9630" y="2931436"/>
                    <a:pt x="4815" y="1193831"/>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8" name="Picture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399558">
            <a:off x="16449803" y="297475"/>
            <a:ext cx="1535014" cy="146245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8346272" flipH="1">
            <a:off x="875030" y="564299"/>
            <a:ext cx="1205229" cy="2020964"/>
          </a:xfrm>
          <a:prstGeom prst="rect">
            <a:avLst/>
          </a:prstGeom>
        </p:spPr>
      </p:pic>
      <p:sp>
        <p:nvSpPr>
          <p:cNvPr id="10" name="TextBox 10"/>
          <p:cNvSpPr txBox="1"/>
          <p:nvPr/>
        </p:nvSpPr>
        <p:spPr>
          <a:xfrm>
            <a:off x="8306032" y="2247665"/>
            <a:ext cx="8650679" cy="1037590"/>
          </a:xfrm>
          <a:prstGeom prst="rect">
            <a:avLst/>
          </a:prstGeom>
        </p:spPr>
        <p:txBody>
          <a:bodyPr lIns="0" tIns="0" rIns="0" bIns="0" rtlCol="0" anchor="t">
            <a:spAutoFit/>
          </a:bodyPr>
          <a:lstStyle/>
          <a:p>
            <a:pPr algn="ctr">
              <a:lnSpc>
                <a:spcPts val="8095"/>
              </a:lnSpc>
            </a:pPr>
            <a:r>
              <a:rPr lang="en-US" sz="5400" b="1" spc="179">
                <a:solidFill>
                  <a:srgbClr val="9B4040"/>
                </a:solidFill>
                <a:latin typeface="Arial" panose="020B0604020202020204" pitchFamily="34" charset="0"/>
                <a:cs typeface="Arial" panose="020B0604020202020204" pitchFamily="34" charset="0"/>
              </a:rPr>
              <a:t>LUYỆN TẬP</a:t>
            </a:r>
            <a:endParaRPr lang="en-US" sz="5400" b="1" spc="179">
              <a:solidFill>
                <a:srgbClr val="9B4040"/>
              </a:solidFill>
              <a:latin typeface="Arial" panose="020B0604020202020204" pitchFamily="34" charset="0"/>
              <a:cs typeface="Arial" panose="020B0604020202020204" pitchFamily="34" charset="0"/>
            </a:endParaRPr>
          </a:p>
        </p:txBody>
      </p:sp>
      <p:sp>
        <p:nvSpPr>
          <p:cNvPr id="11" name="TextBox 11"/>
          <p:cNvSpPr txBox="1"/>
          <p:nvPr/>
        </p:nvSpPr>
        <p:spPr>
          <a:xfrm>
            <a:off x="8719595" y="4308486"/>
            <a:ext cx="7739733" cy="2769870"/>
          </a:xfrm>
          <a:prstGeom prst="rect">
            <a:avLst/>
          </a:prstGeom>
        </p:spPr>
        <p:txBody>
          <a:bodyPr lIns="0" tIns="0" rIns="0" bIns="0" rtlCol="0" anchor="t">
            <a:spAutoFit/>
          </a:bodyPr>
          <a:lstStyle/>
          <a:p>
            <a:pPr algn="ctr">
              <a:lnSpc>
                <a:spcPct val="150000"/>
              </a:lnSpc>
            </a:pPr>
            <a:r>
              <a:rPr lang="en-US" sz="4000" spc="70">
                <a:latin typeface="Arial" panose="020B0604020202020204" pitchFamily="34" charset="0"/>
                <a:cs typeface="Arial" panose="020B0604020202020204" pitchFamily="34" charset="0"/>
              </a:rPr>
              <a:t>Trình bày kế hoạch tham gia một số hoạt động lao động tại gia đình em trong năm học này.</a:t>
            </a:r>
            <a:endParaRPr lang="en-US" sz="4000" spc="70">
              <a:latin typeface="Arial" panose="020B0604020202020204" pitchFamily="34" charset="0"/>
              <a:cs typeface="Arial" panose="020B0604020202020204" pitchFamily="34" charset="0"/>
            </a:endParaRPr>
          </a:p>
        </p:txBody>
      </p:sp>
      <p:pic>
        <p:nvPicPr>
          <p:cNvPr id="112" name="Picture 111"/>
          <p:cNvPicPr/>
          <p:nvPr/>
        </p:nvPicPr>
        <p:blipFill>
          <a:blip r:embed="rId3"/>
          <a:stretch>
            <a:fillRect/>
          </a:stretch>
        </p:blipFill>
        <p:spPr>
          <a:xfrm>
            <a:off x="1372235" y="2552700"/>
            <a:ext cx="7192645" cy="5572125"/>
          </a:xfrm>
          <a:prstGeom prst="rect">
            <a:avLst/>
          </a:prstGeom>
          <a:noFill/>
          <a:ln w="9525">
            <a:noFill/>
          </a:ln>
        </p:spPr>
      </p:pic>
      <p:pic>
        <p:nvPicPr>
          <p:cNvPr id="1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flipH="1">
            <a:off x="8838955" y="7048441"/>
            <a:ext cx="1822293" cy="20622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barn(inVertical)">
                                      <p:cBhvr>
                                        <p:cTn id="2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0168045" y="1238250"/>
            <a:ext cx="6891230" cy="8229600"/>
            <a:chOff x="0" y="0"/>
            <a:chExt cx="2983269" cy="3562660"/>
          </a:xfrm>
        </p:grpSpPr>
        <p:sp>
          <p:nvSpPr>
            <p:cNvPr id="3" name="Freeform 3"/>
            <p:cNvSpPr/>
            <p:nvPr/>
          </p:nvSpPr>
          <p:spPr>
            <a:xfrm>
              <a:off x="-4213" y="0"/>
              <a:ext cx="2987481" cy="3562660"/>
            </a:xfrm>
            <a:custGeom>
              <a:avLst/>
              <a:gdLst/>
              <a:ahLst/>
              <a:cxnLst/>
              <a:rect l="l" t="t" r="r" b="b"/>
              <a:pathLst>
                <a:path w="2987481" h="3562660">
                  <a:moveTo>
                    <a:pt x="278431" y="16918"/>
                  </a:moveTo>
                  <a:cubicBezTo>
                    <a:pt x="278431" y="16918"/>
                    <a:pt x="604014" y="12258"/>
                    <a:pt x="923286" y="12454"/>
                  </a:cubicBezTo>
                  <a:cubicBezTo>
                    <a:pt x="1971221" y="12671"/>
                    <a:pt x="2713413" y="0"/>
                    <a:pt x="2713413" y="0"/>
                  </a:cubicBezTo>
                  <a:cubicBezTo>
                    <a:pt x="2780877" y="0"/>
                    <a:pt x="2856814" y="0"/>
                    <a:pt x="2935587" y="85073"/>
                  </a:cubicBezTo>
                  <a:cubicBezTo>
                    <a:pt x="2978565" y="131488"/>
                    <a:pt x="2979633" y="240224"/>
                    <a:pt x="2980039" y="320281"/>
                  </a:cubicBezTo>
                  <a:cubicBezTo>
                    <a:pt x="2980039" y="320281"/>
                    <a:pt x="2978334" y="2325221"/>
                    <a:pt x="2978334" y="2800076"/>
                  </a:cubicBezTo>
                  <a:cubicBezTo>
                    <a:pt x="2978334" y="3014235"/>
                    <a:pt x="2987482" y="3313414"/>
                    <a:pt x="2987482" y="3313414"/>
                  </a:cubicBezTo>
                  <a:cubicBezTo>
                    <a:pt x="2987482" y="3442082"/>
                    <a:pt x="2983313" y="3562660"/>
                    <a:pt x="2730475" y="3554526"/>
                  </a:cubicBezTo>
                  <a:cubicBezTo>
                    <a:pt x="2730475" y="3554526"/>
                    <a:pt x="2354002" y="3534227"/>
                    <a:pt x="2008751" y="3541826"/>
                  </a:cubicBezTo>
                  <a:cubicBezTo>
                    <a:pt x="1123956" y="3549960"/>
                    <a:pt x="304023" y="3562660"/>
                    <a:pt x="304023" y="3562660"/>
                  </a:cubicBezTo>
                  <a:cubicBezTo>
                    <a:pt x="132548" y="3562660"/>
                    <a:pt x="4213" y="3461591"/>
                    <a:pt x="8532" y="3259044"/>
                  </a:cubicBezTo>
                  <a:cubicBezTo>
                    <a:pt x="8532" y="3259044"/>
                    <a:pt x="9630" y="2760503"/>
                    <a:pt x="4815" y="1169748"/>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8" name="Picture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2396457" y="535069"/>
            <a:ext cx="2434406" cy="1511113"/>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Lst>
          </a:blip>
          <a:srcRect l="55270"/>
          <a:stretch>
            <a:fillRect/>
          </a:stretch>
        </p:blipFill>
        <p:spPr>
          <a:xfrm>
            <a:off x="9340672" y="6412765"/>
            <a:ext cx="702245" cy="1877425"/>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612235" y="190500"/>
            <a:ext cx="1447800" cy="1877695"/>
          </a:xfrm>
          <a:prstGeom prst="rect">
            <a:avLst/>
          </a:prstGeom>
        </p:spPr>
      </p:pic>
      <p:sp>
        <p:nvSpPr>
          <p:cNvPr id="11" name="TextBox 11"/>
          <p:cNvSpPr txBox="1"/>
          <p:nvPr/>
        </p:nvSpPr>
        <p:spPr>
          <a:xfrm>
            <a:off x="1554589" y="1409911"/>
            <a:ext cx="8488995" cy="1038225"/>
          </a:xfrm>
          <a:prstGeom prst="rect">
            <a:avLst/>
          </a:prstGeom>
        </p:spPr>
        <p:txBody>
          <a:bodyPr lIns="0" tIns="0" rIns="0" bIns="0" rtlCol="0" anchor="t">
            <a:spAutoFit/>
          </a:bodyPr>
          <a:lstStyle/>
          <a:p>
            <a:pPr algn="ctr">
              <a:lnSpc>
                <a:spcPts val="8100"/>
              </a:lnSpc>
            </a:pPr>
            <a:r>
              <a:rPr lang="en-US" sz="7200" b="1" spc="180">
                <a:solidFill>
                  <a:srgbClr val="9B4040"/>
                </a:solidFill>
                <a:latin typeface="Arial" panose="020B0604020202020204" pitchFamily="34" charset="0"/>
                <a:cs typeface="Arial" panose="020B0604020202020204" pitchFamily="34" charset="0"/>
              </a:rPr>
              <a:t>VẬN DỤNG </a:t>
            </a:r>
            <a:endParaRPr lang="en-US" sz="7200" b="1" spc="180">
              <a:solidFill>
                <a:srgbClr val="9B4040"/>
              </a:solidFill>
              <a:latin typeface="Arial" panose="020B0604020202020204" pitchFamily="34" charset="0"/>
              <a:cs typeface="Arial" panose="020B0604020202020204" pitchFamily="34" charset="0"/>
            </a:endParaRPr>
          </a:p>
        </p:txBody>
      </p:sp>
      <p:sp>
        <p:nvSpPr>
          <p:cNvPr id="12" name="TextBox 12"/>
          <p:cNvSpPr txBox="1"/>
          <p:nvPr/>
        </p:nvSpPr>
        <p:spPr>
          <a:xfrm>
            <a:off x="2057509" y="3314600"/>
            <a:ext cx="7092712" cy="4616450"/>
          </a:xfrm>
          <a:prstGeom prst="rect">
            <a:avLst/>
          </a:prstGeom>
        </p:spPr>
        <p:txBody>
          <a:bodyPr lIns="0" tIns="0" rIns="0" bIns="0" rtlCol="0" anchor="t">
            <a:spAutoFit/>
          </a:bodyPr>
          <a:lstStyle/>
          <a:p>
            <a:pPr algn="just">
              <a:lnSpc>
                <a:spcPct val="150000"/>
              </a:lnSpc>
            </a:pPr>
            <a:r>
              <a:rPr lang="en-US" sz="4000" spc="70">
                <a:latin typeface="Arial" panose="020B0604020202020204" pitchFamily="34" charset="0"/>
                <a:cs typeface="Arial" panose="020B0604020202020204" pitchFamily="34" charset="0"/>
              </a:rPr>
              <a:t>Tìm hiểu và giới thiệu một tấm gương học sinh có kết quả nổi bật trong trường về học tập, lao động, tham gia văn nghệ, thể dục – thể thao.</a:t>
            </a:r>
            <a:endParaRPr lang="en-US" sz="4000" spc="70">
              <a:latin typeface="Arial" panose="020B0604020202020204" pitchFamily="34" charset="0"/>
              <a:cs typeface="Arial" panose="020B0604020202020204" pitchFamily="34" charset="0"/>
            </a:endParaRPr>
          </a:p>
        </p:txBody>
      </p:sp>
      <p:pic>
        <p:nvPicPr>
          <p:cNvPr id="113" name="Picture 112"/>
          <p:cNvPicPr/>
          <p:nvPr/>
        </p:nvPicPr>
        <p:blipFill>
          <a:blip r:embed="rId3">
            <a:clrChange>
              <a:clrFrom>
                <a:srgbClr val="FFFFFF">
                  <a:alpha val="100000"/>
                </a:srgbClr>
              </a:clrFrom>
              <a:clrTo>
                <a:srgbClr val="FFFFFF">
                  <a:alpha val="100000"/>
                  <a:alpha val="0"/>
                </a:srgbClr>
              </a:clrTo>
            </a:clrChange>
          </a:blip>
          <a:stretch>
            <a:fillRect/>
          </a:stretch>
        </p:blipFill>
        <p:spPr>
          <a:xfrm>
            <a:off x="10233660" y="2857500"/>
            <a:ext cx="6736715" cy="537718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51228">
            <a:off x="14497489" y="100552"/>
            <a:ext cx="4051744" cy="103776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4363">
            <a:off x="12145897" y="3314884"/>
            <a:ext cx="4973395" cy="511283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657303" y="3314884"/>
            <a:ext cx="4973395" cy="511283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8618">
            <a:off x="1144578" y="3291389"/>
            <a:ext cx="4973395" cy="5112836"/>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Lst>
          </a:blip>
          <a:srcRect l="62083" b="57554"/>
          <a:stretch>
            <a:fillRect/>
          </a:stretch>
        </p:blipFill>
        <p:spPr>
          <a:xfrm>
            <a:off x="15174436" y="1672016"/>
            <a:ext cx="1019004" cy="1364075"/>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1489582" y="1095375"/>
            <a:ext cx="1722199" cy="2059430"/>
          </a:xfrm>
          <a:prstGeom prst="rect">
            <a:avLst/>
          </a:prstGeom>
        </p:spPr>
      </p:pic>
      <p:sp>
        <p:nvSpPr>
          <p:cNvPr id="1405" name="Google Shape;1405;p56"/>
          <p:cNvSpPr txBox="1">
            <a:spLocks noGrp="1"/>
          </p:cNvSpPr>
          <p:nvPr/>
        </p:nvSpPr>
        <p:spPr>
          <a:xfrm>
            <a:off x="5410200" y="1095375"/>
            <a:ext cx="7550785" cy="122682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panose="02010703030501060504"/>
              <a:buNone/>
              <a:defRPr sz="28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1pPr>
            <a:lvl2pPr marR="0" lvl="1"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2pPr>
            <a:lvl3pPr marR="0" lvl="2"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3pPr>
            <a:lvl4pPr marR="0" lvl="3"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4pPr>
            <a:lvl5pPr marR="0" lvl="4"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5pPr>
            <a:lvl6pPr marR="0" lvl="5"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6pPr>
            <a:lvl7pPr marR="0" lvl="6"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7pPr>
            <a:lvl8pPr marR="0" lvl="7"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8pPr>
            <a:lvl9pPr marR="0" lvl="8"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9pPr>
          </a:lstStyle>
          <a:p>
            <a:pPr marL="0" lvl="0" indent="0" algn="ctr" rtl="0">
              <a:spcBef>
                <a:spcPts val="0"/>
              </a:spcBef>
              <a:spcAft>
                <a:spcPts val="0"/>
              </a:spcAft>
              <a:buNone/>
            </a:pPr>
            <a:r>
              <a:rPr lang="en-US" sz="5400" b="1" dirty="0" smtClean="0">
                <a:latin typeface="Arial" panose="020B0604020202020204" pitchFamily="34" charset="0"/>
                <a:cs typeface="Arial" panose="020B0604020202020204" pitchFamily="34" charset="0"/>
              </a:rPr>
              <a:t>HƯỚNG DẪN VỀ NHÀ</a:t>
            </a:r>
            <a:endParaRPr lang="en-US" sz="5400" b="1" dirty="0" smtClean="0">
              <a:latin typeface="Arial" panose="020B0604020202020204" pitchFamily="34" charset="0"/>
              <a:cs typeface="Arial" panose="020B0604020202020204" pitchFamily="34" charset="0"/>
            </a:endParaRPr>
          </a:p>
        </p:txBody>
      </p:sp>
      <p:sp>
        <p:nvSpPr>
          <p:cNvPr id="3" name="TextBox 1"/>
          <p:cNvSpPr txBox="1"/>
          <p:nvPr/>
        </p:nvSpPr>
        <p:spPr>
          <a:xfrm rot="21360000">
            <a:off x="1676400" y="4901565"/>
            <a:ext cx="3844925" cy="1938020"/>
          </a:xfrm>
          <a:prstGeom prst="rect">
            <a:avLst/>
          </a:prstGeom>
          <a:noFill/>
        </p:spPr>
        <p:txBody>
          <a:bodyPr wrap="square" rtlCol="0">
            <a:spAutoFit/>
          </a:bodyPr>
          <a:p>
            <a:pPr algn="ctr">
              <a:lnSpc>
                <a:spcPct val="150000"/>
              </a:lnSpc>
            </a:pPr>
            <a:r>
              <a:rPr lang="en-US" sz="4000" dirty="0" err="1" smtClean="0">
                <a:latin typeface="Arial" panose="020B0604020202020204" pitchFamily="34" charset="0"/>
                <a:cs typeface="Arial" panose="020B0604020202020204" pitchFamily="34" charset="0"/>
              </a:rPr>
              <a:t>Ôn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42" name="TextBox 41"/>
          <p:cNvSpPr txBox="1"/>
          <p:nvPr/>
        </p:nvSpPr>
        <p:spPr>
          <a:xfrm>
            <a:off x="7222490" y="4838700"/>
            <a:ext cx="3926840" cy="1938020"/>
          </a:xfrm>
          <a:prstGeom prst="rect">
            <a:avLst/>
          </a:prstGeom>
          <a:noFill/>
        </p:spPr>
        <p:txBody>
          <a:bodyPr wrap="square" rtlCol="0">
            <a:spAutoFit/>
          </a:bodyPr>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dụng</a:t>
            </a:r>
            <a:endParaRPr lang="en-US" sz="4000" dirty="0">
              <a:latin typeface="Arial" panose="020B0604020202020204" pitchFamily="34" charset="0"/>
              <a:cs typeface="Arial" panose="020B0604020202020204" pitchFamily="34" charset="0"/>
            </a:endParaRPr>
          </a:p>
        </p:txBody>
      </p:sp>
      <p:sp>
        <p:nvSpPr>
          <p:cNvPr id="43" name="TextBox 42"/>
          <p:cNvSpPr txBox="1"/>
          <p:nvPr/>
        </p:nvSpPr>
        <p:spPr>
          <a:xfrm rot="180000">
            <a:off x="12655550" y="4991100"/>
            <a:ext cx="3964305" cy="1938020"/>
          </a:xfrm>
          <a:prstGeom prst="rect">
            <a:avLst/>
          </a:prstGeom>
          <a:noFill/>
        </p:spPr>
        <p:txBody>
          <a:bodyPr wrap="square" rtlCol="0">
            <a:spAutoFit/>
          </a:bodyPr>
          <a:p>
            <a:pPr algn="ctr">
              <a:lnSpc>
                <a:spcPct val="150000"/>
              </a:lnSpc>
            </a:pP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hoạt</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pic>
        <p:nvPicPr>
          <p:cNvPr id="7" name="Pictur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rot="-468656">
            <a:off x="14783435" y="9226550"/>
            <a:ext cx="4110990" cy="14109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05"/>
                                        </p:tgtEl>
                                        <p:attrNameLst>
                                          <p:attrName>style.visibility</p:attrName>
                                        </p:attrNameLst>
                                      </p:cBhvr>
                                      <p:to>
                                        <p:strVal val="visible"/>
                                      </p:to>
                                    </p:set>
                                    <p:animEffect transition="in" filter="barn(inVertical)">
                                      <p:cBhvr>
                                        <p:cTn id="7" dur="500"/>
                                        <p:tgtEl>
                                          <p:spTgt spid="14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2" grpId="0"/>
      <p:bldP spid="43" grpId="0"/>
      <p:bldP spid="140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828800" y="1790700"/>
            <a:ext cx="14605635" cy="7092950"/>
            <a:chOff x="0" y="0"/>
            <a:chExt cx="5420504" cy="2562047"/>
          </a:xfrm>
        </p:grpSpPr>
        <p:sp>
          <p:nvSpPr>
            <p:cNvPr id="3" name="Freeform 3"/>
            <p:cNvSpPr/>
            <p:nvPr/>
          </p:nvSpPr>
          <p:spPr>
            <a:xfrm>
              <a:off x="-4213" y="0"/>
              <a:ext cx="5424717" cy="2562047"/>
            </a:xfrm>
            <a:custGeom>
              <a:avLst/>
              <a:gdLst/>
              <a:ahLst/>
              <a:cxnLst/>
              <a:rect l="l" t="t" r="r" b="b"/>
              <a:pathLst>
                <a:path w="5424717" h="2562047">
                  <a:moveTo>
                    <a:pt x="278431" y="16918"/>
                  </a:moveTo>
                  <a:cubicBezTo>
                    <a:pt x="278431" y="16918"/>
                    <a:pt x="604014" y="12258"/>
                    <a:pt x="966679" y="12454"/>
                  </a:cubicBezTo>
                  <a:cubicBezTo>
                    <a:pt x="4100190" y="12671"/>
                    <a:pt x="5150648" y="0"/>
                    <a:pt x="5150648" y="0"/>
                  </a:cubicBezTo>
                  <a:cubicBezTo>
                    <a:pt x="5218112" y="0"/>
                    <a:pt x="5294049" y="0"/>
                    <a:pt x="5372822" y="85073"/>
                  </a:cubicBezTo>
                  <a:cubicBezTo>
                    <a:pt x="5415800" y="131488"/>
                    <a:pt x="5416868" y="240224"/>
                    <a:pt x="5417273" y="320281"/>
                  </a:cubicBezTo>
                  <a:cubicBezTo>
                    <a:pt x="5417273" y="320281"/>
                    <a:pt x="5415569" y="1497334"/>
                    <a:pt x="5415569" y="1799462"/>
                  </a:cubicBezTo>
                  <a:cubicBezTo>
                    <a:pt x="5415569" y="2013621"/>
                    <a:pt x="5424717" y="2312800"/>
                    <a:pt x="5424717" y="2312800"/>
                  </a:cubicBezTo>
                  <a:cubicBezTo>
                    <a:pt x="5424717" y="2441469"/>
                    <a:pt x="5420548" y="2562047"/>
                    <a:pt x="5167709" y="2553912"/>
                  </a:cubicBezTo>
                  <a:cubicBezTo>
                    <a:pt x="5167709" y="2553912"/>
                    <a:pt x="4791237" y="2533614"/>
                    <a:pt x="4212410" y="2541212"/>
                  </a:cubicBezTo>
                  <a:cubicBezTo>
                    <a:pt x="1566716" y="2549347"/>
                    <a:pt x="304023" y="2562047"/>
                    <a:pt x="304023" y="2562047"/>
                  </a:cubicBezTo>
                  <a:cubicBezTo>
                    <a:pt x="132548" y="2562047"/>
                    <a:pt x="4213" y="2460977"/>
                    <a:pt x="8532" y="2258430"/>
                  </a:cubicBezTo>
                  <a:cubicBezTo>
                    <a:pt x="8532" y="2258430"/>
                    <a:pt x="9630" y="1759889"/>
                    <a:pt x="4815" y="1028770"/>
                  </a:cubicBezTo>
                  <a:cubicBezTo>
                    <a:pt x="0" y="663668"/>
                    <a:pt x="25592" y="330596"/>
                    <a:pt x="25592" y="330596"/>
                  </a:cubicBezTo>
                  <a:cubicBezTo>
                    <a:pt x="27224" y="150571"/>
                    <a:pt x="143504" y="16918"/>
                    <a:pt x="278431" y="16918"/>
                  </a:cubicBezTo>
                  <a:close/>
                </a:path>
              </a:pathLst>
            </a:custGeom>
            <a:solidFill>
              <a:srgbClr val="BDD0DF"/>
            </a:solidFill>
          </p:spPr>
        </p:sp>
      </p:grpSp>
      <p:grpSp>
        <p:nvGrpSpPr>
          <p:cNvPr id="4" name="Group 4"/>
          <p:cNvGrpSpPr/>
          <p:nvPr/>
        </p:nvGrpSpPr>
        <p:grpSpPr>
          <a:xfrm rot="-10800000">
            <a:off x="2233930" y="2095500"/>
            <a:ext cx="13809345" cy="6446520"/>
            <a:chOff x="0" y="0"/>
            <a:chExt cx="5053747" cy="2152253"/>
          </a:xfrm>
        </p:grpSpPr>
        <p:sp>
          <p:nvSpPr>
            <p:cNvPr id="5" name="Freeform 5"/>
            <p:cNvSpPr/>
            <p:nvPr/>
          </p:nvSpPr>
          <p:spPr>
            <a:xfrm>
              <a:off x="-4213" y="0"/>
              <a:ext cx="5057960" cy="2152253"/>
            </a:xfrm>
            <a:custGeom>
              <a:avLst/>
              <a:gdLst/>
              <a:ahLst/>
              <a:cxnLst/>
              <a:rect l="l" t="t" r="r" b="b"/>
              <a:pathLst>
                <a:path w="5057960" h="2152253">
                  <a:moveTo>
                    <a:pt x="278431" y="16918"/>
                  </a:moveTo>
                  <a:cubicBezTo>
                    <a:pt x="278431" y="16918"/>
                    <a:pt x="604014" y="12258"/>
                    <a:pt x="960150" y="12454"/>
                  </a:cubicBezTo>
                  <a:cubicBezTo>
                    <a:pt x="3779821" y="12671"/>
                    <a:pt x="4783892" y="0"/>
                    <a:pt x="4783892" y="0"/>
                  </a:cubicBezTo>
                  <a:cubicBezTo>
                    <a:pt x="4851356" y="0"/>
                    <a:pt x="4927293" y="0"/>
                    <a:pt x="5006065" y="85073"/>
                  </a:cubicBezTo>
                  <a:cubicBezTo>
                    <a:pt x="5049044" y="131488"/>
                    <a:pt x="5050112" y="240224"/>
                    <a:pt x="5050517" y="320281"/>
                  </a:cubicBezTo>
                  <a:cubicBezTo>
                    <a:pt x="5050517" y="320281"/>
                    <a:pt x="5048812" y="1158278"/>
                    <a:pt x="5048812" y="1389668"/>
                  </a:cubicBezTo>
                  <a:cubicBezTo>
                    <a:pt x="5048812" y="1603827"/>
                    <a:pt x="5057960" y="1903006"/>
                    <a:pt x="5057960" y="1903006"/>
                  </a:cubicBezTo>
                  <a:cubicBezTo>
                    <a:pt x="5057960" y="2031675"/>
                    <a:pt x="5053791" y="2152253"/>
                    <a:pt x="4800953" y="2144118"/>
                  </a:cubicBezTo>
                  <a:cubicBezTo>
                    <a:pt x="4800953" y="2144118"/>
                    <a:pt x="4424480" y="2123820"/>
                    <a:pt x="3880802" y="2131418"/>
                  </a:cubicBezTo>
                  <a:cubicBezTo>
                    <a:pt x="1500089" y="2139553"/>
                    <a:pt x="304023" y="2152253"/>
                    <a:pt x="304023" y="2152253"/>
                  </a:cubicBezTo>
                  <a:cubicBezTo>
                    <a:pt x="132548" y="2152253"/>
                    <a:pt x="4213" y="2051184"/>
                    <a:pt x="8532" y="1848636"/>
                  </a:cubicBezTo>
                  <a:cubicBezTo>
                    <a:pt x="8532" y="1848636"/>
                    <a:pt x="9630" y="1350095"/>
                    <a:pt x="4815" y="971034"/>
                  </a:cubicBezTo>
                  <a:cubicBezTo>
                    <a:pt x="0" y="663668"/>
                    <a:pt x="25592" y="330596"/>
                    <a:pt x="25592" y="330596"/>
                  </a:cubicBezTo>
                  <a:cubicBezTo>
                    <a:pt x="27224" y="150571"/>
                    <a:pt x="143504" y="16918"/>
                    <a:pt x="278431" y="16918"/>
                  </a:cubicBezTo>
                  <a:close/>
                </a:path>
              </a:pathLst>
            </a:custGeom>
            <a:solidFill>
              <a:srgbClr val="FFF2F9"/>
            </a:solidFill>
          </p:spPr>
        </p:sp>
      </p:grpSp>
      <p:pic>
        <p:nvPicPr>
          <p:cNvPr id="10"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4191339" y="1266404"/>
            <a:ext cx="843990" cy="2297993"/>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44116" y="2415400"/>
            <a:ext cx="1558384" cy="1863539"/>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6251057">
            <a:off x="7256850" y="9248764"/>
            <a:ext cx="1090884" cy="1829225"/>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9330">
            <a:off x="-12527" y="127174"/>
            <a:ext cx="3604993" cy="92334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468656">
            <a:off x="15028601" y="9053705"/>
            <a:ext cx="4111118" cy="981529"/>
          </a:xfrm>
          <a:prstGeom prst="rect">
            <a:avLst/>
          </a:prstGeom>
        </p:spPr>
      </p:pic>
      <p:sp>
        <p:nvSpPr>
          <p:cNvPr id="15" name="TextBox 2"/>
          <p:cNvSpPr txBox="1"/>
          <p:nvPr/>
        </p:nvSpPr>
        <p:spPr>
          <a:xfrm>
            <a:off x="3423920" y="3543300"/>
            <a:ext cx="11611610" cy="3138170"/>
          </a:xfrm>
          <a:prstGeom prst="rect">
            <a:avLst/>
          </a:prstGeom>
          <a:noFill/>
        </p:spPr>
        <p:txBody>
          <a:bodyPr wrap="square" rtlCol="0">
            <a:spAutoFit/>
          </a:bodyPr>
          <a:p>
            <a:pPr algn="ctr">
              <a:lnSpc>
                <a:spcPct val="150000"/>
              </a:lnSpc>
            </a:pPr>
            <a:r>
              <a:rPr lang="en-US" sz="6600" b="1" dirty="0" smtClean="0">
                <a:solidFill>
                  <a:schemeClr val="tx1"/>
                </a:solidFill>
                <a:latin typeface="Arial" panose="020B0604020202020204" pitchFamily="34" charset="0"/>
                <a:cs typeface="Arial" panose="020B0604020202020204" pitchFamily="34" charset="0"/>
              </a:rPr>
              <a:t>CẢM ƠN CÁC EM </a:t>
            </a:r>
            <a:endParaRPr lang="en-US" sz="66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en-US" sz="6600" b="1" dirty="0" smtClean="0">
                <a:solidFill>
                  <a:schemeClr val="tx1"/>
                </a:solidFill>
                <a:latin typeface="Arial" panose="020B0604020202020204" pitchFamily="34" charset="0"/>
                <a:cs typeface="Arial" panose="020B0604020202020204" pitchFamily="34" charset="0"/>
              </a:rPr>
              <a:t>ĐÃ LẮNG NGHE BÀI GIẢNG!</a:t>
            </a:r>
            <a:endParaRPr lang="en-US" sz="6600" b="1" dirty="0" smtClean="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028700" y="831276"/>
            <a:ext cx="16230600" cy="8624448"/>
            <a:chOff x="0" y="0"/>
            <a:chExt cx="7026357" cy="3733593"/>
          </a:xfrm>
          <a:solidFill>
            <a:schemeClr val="accent1">
              <a:lumMod val="20000"/>
              <a:lumOff val="80000"/>
            </a:schemeClr>
          </a:solidFill>
        </p:grpSpPr>
        <p:sp>
          <p:nvSpPr>
            <p:cNvPr id="3" name="Freeform 3"/>
            <p:cNvSpPr/>
            <p:nvPr/>
          </p:nvSpPr>
          <p:spPr>
            <a:xfrm>
              <a:off x="-4213" y="0"/>
              <a:ext cx="7030570" cy="3733593"/>
            </a:xfrm>
            <a:custGeom>
              <a:avLst/>
              <a:gdLst/>
              <a:ahLst/>
              <a:cxnLst/>
              <a:rect l="l" t="t" r="r" b="b"/>
              <a:pathLst>
                <a:path w="7030570" h="3733593">
                  <a:moveTo>
                    <a:pt x="278431" y="16918"/>
                  </a:moveTo>
                  <a:cubicBezTo>
                    <a:pt x="278431" y="16918"/>
                    <a:pt x="604014" y="12258"/>
                    <a:pt x="995271" y="12454"/>
                  </a:cubicBezTo>
                  <a:cubicBezTo>
                    <a:pt x="5502931" y="12671"/>
                    <a:pt x="6756502" y="0"/>
                    <a:pt x="6756502" y="0"/>
                  </a:cubicBezTo>
                  <a:cubicBezTo>
                    <a:pt x="6823965" y="0"/>
                    <a:pt x="6899902" y="0"/>
                    <a:pt x="6978676" y="85073"/>
                  </a:cubicBezTo>
                  <a:cubicBezTo>
                    <a:pt x="7021654" y="131488"/>
                    <a:pt x="7022722" y="240224"/>
                    <a:pt x="7023126" y="320281"/>
                  </a:cubicBezTo>
                  <a:cubicBezTo>
                    <a:pt x="7023126" y="320281"/>
                    <a:pt x="7021422" y="2466648"/>
                    <a:pt x="7021422" y="2971009"/>
                  </a:cubicBezTo>
                  <a:cubicBezTo>
                    <a:pt x="7021422" y="3185168"/>
                    <a:pt x="7030570" y="3484347"/>
                    <a:pt x="7030570" y="3484347"/>
                  </a:cubicBezTo>
                  <a:cubicBezTo>
                    <a:pt x="7030570" y="3613016"/>
                    <a:pt x="7026401" y="3733593"/>
                    <a:pt x="6773563" y="3725459"/>
                  </a:cubicBezTo>
                  <a:cubicBezTo>
                    <a:pt x="6773563" y="3725459"/>
                    <a:pt x="6397090" y="3705160"/>
                    <a:pt x="5664364" y="3712759"/>
                  </a:cubicBezTo>
                  <a:cubicBezTo>
                    <a:pt x="1858444" y="3720893"/>
                    <a:pt x="304023" y="3733593"/>
                    <a:pt x="304023" y="3733593"/>
                  </a:cubicBezTo>
                  <a:cubicBezTo>
                    <a:pt x="132548" y="3733593"/>
                    <a:pt x="4213" y="3632524"/>
                    <a:pt x="8532" y="3429977"/>
                  </a:cubicBezTo>
                  <a:cubicBezTo>
                    <a:pt x="8532" y="3429977"/>
                    <a:pt x="9630" y="2931436"/>
                    <a:pt x="4815" y="1193831"/>
                  </a:cubicBezTo>
                  <a:cubicBezTo>
                    <a:pt x="0" y="663668"/>
                    <a:pt x="25592" y="330596"/>
                    <a:pt x="25592" y="330596"/>
                  </a:cubicBezTo>
                  <a:cubicBezTo>
                    <a:pt x="27224" y="150571"/>
                    <a:pt x="143504" y="16918"/>
                    <a:pt x="278431" y="16918"/>
                  </a:cubicBezTo>
                  <a:close/>
                </a:path>
              </a:pathLst>
            </a:custGeom>
            <a:grpFill/>
          </p:spPr>
        </p:sp>
      </p:grpSp>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a:off x="15468355" y="7962841"/>
            <a:ext cx="1822293" cy="2062265"/>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493">
            <a:off x="1459968" y="992312"/>
            <a:ext cx="2547856" cy="796205"/>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99558">
            <a:off x="16449803" y="297475"/>
            <a:ext cx="1535014" cy="1462450"/>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033728" flipH="1">
            <a:off x="426085" y="7447064"/>
            <a:ext cx="1205229" cy="2020964"/>
          </a:xfrm>
          <a:prstGeom prst="rect">
            <a:avLst/>
          </a:prstGeom>
        </p:spPr>
      </p:pic>
      <p:sp>
        <p:nvSpPr>
          <p:cNvPr id="10" name="TextBox 10"/>
          <p:cNvSpPr txBox="1"/>
          <p:nvPr/>
        </p:nvSpPr>
        <p:spPr>
          <a:xfrm>
            <a:off x="4724632" y="1409465"/>
            <a:ext cx="8650679" cy="1037590"/>
          </a:xfrm>
          <a:prstGeom prst="rect">
            <a:avLst/>
          </a:prstGeom>
        </p:spPr>
        <p:txBody>
          <a:bodyPr lIns="0" tIns="0" rIns="0" bIns="0" rtlCol="0" anchor="t">
            <a:spAutoFit/>
          </a:bodyPr>
          <a:lstStyle/>
          <a:p>
            <a:pPr algn="ctr">
              <a:lnSpc>
                <a:spcPts val="8095"/>
              </a:lnSpc>
            </a:pPr>
            <a:r>
              <a:rPr lang="en-US" sz="5400" b="1" spc="179">
                <a:solidFill>
                  <a:srgbClr val="9B4040"/>
                </a:solidFill>
                <a:latin typeface="Arial" panose="020B0604020202020204" pitchFamily="34" charset="0"/>
                <a:cs typeface="Arial" panose="020B0604020202020204" pitchFamily="34" charset="0"/>
              </a:rPr>
              <a:t>Luật chơi</a:t>
            </a:r>
            <a:endParaRPr lang="en-US" sz="5400" b="1" spc="179">
              <a:solidFill>
                <a:srgbClr val="9B4040"/>
              </a:solidFill>
              <a:latin typeface="Arial" panose="020B0604020202020204" pitchFamily="34" charset="0"/>
              <a:cs typeface="Arial" panose="020B0604020202020204" pitchFamily="34" charset="0"/>
            </a:endParaRPr>
          </a:p>
        </p:txBody>
      </p:sp>
      <p:sp>
        <p:nvSpPr>
          <p:cNvPr id="119" name="Text Box 118"/>
          <p:cNvSpPr txBox="1"/>
          <p:nvPr/>
        </p:nvSpPr>
        <p:spPr>
          <a:xfrm>
            <a:off x="2438400" y="2781300"/>
            <a:ext cx="13636625" cy="5631180"/>
          </a:xfrm>
          <a:prstGeom prst="rect">
            <a:avLst/>
          </a:prstGeom>
          <a:noFill/>
          <a:ln w="9525">
            <a:noFill/>
          </a:ln>
        </p:spPr>
        <p:txBody>
          <a:bodyPr wrap="square">
            <a:spAutoFit/>
          </a:bodyPr>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Có 2 đội chơi, mỗi đội 3 thành viên được phát 1 hộp đồ dùng học tập.</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Nhiệm vụ: sắp xếp phải xếp chúng theo các nhóm: sách giáo khoa, vở viết, bút thước và đồ dùng học tập khác.</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Trong thời gian 3 phút, nhóm nào sắp xếp nhanh và chính xác hơn sẽ giành chiến thắng.</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9">
                                            <p:txEl>
                                              <p:pRg st="0" end="0"/>
                                            </p:txEl>
                                          </p:spTgt>
                                        </p:tgtEl>
                                        <p:attrNameLst>
                                          <p:attrName>style.visibility</p:attrName>
                                        </p:attrNameLst>
                                      </p:cBhvr>
                                      <p:to>
                                        <p:strVal val="visible"/>
                                      </p:to>
                                    </p:set>
                                    <p:animEffect transition="in" filter="barn(inVertical)">
                                      <p:cBhvr>
                                        <p:cTn id="12" dur="500"/>
                                        <p:tgtEl>
                                          <p:spTgt spid="1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9">
                                            <p:txEl>
                                              <p:pRg st="1" end="1"/>
                                            </p:txEl>
                                          </p:spTgt>
                                        </p:tgtEl>
                                        <p:attrNameLst>
                                          <p:attrName>style.visibility</p:attrName>
                                        </p:attrNameLst>
                                      </p:cBhvr>
                                      <p:to>
                                        <p:strVal val="visible"/>
                                      </p:to>
                                    </p:set>
                                    <p:animEffect transition="in" filter="barn(inVertical)">
                                      <p:cBhvr>
                                        <p:cTn id="17" dur="500"/>
                                        <p:tgtEl>
                                          <p:spTgt spid="1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9">
                                            <p:txEl>
                                              <p:pRg st="2" end="2"/>
                                            </p:txEl>
                                          </p:spTgt>
                                        </p:tgtEl>
                                        <p:attrNameLst>
                                          <p:attrName>style.visibility</p:attrName>
                                        </p:attrNameLst>
                                      </p:cBhvr>
                                      <p:to>
                                        <p:strVal val="visible"/>
                                      </p:to>
                                    </p:set>
                                    <p:animEffect transition="in" filter="barn(inVertical)">
                                      <p:cBhvr>
                                        <p:cTn id="22" dur="500"/>
                                        <p:tgtEl>
                                          <p:spTgt spid="1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11475">
            <a:off x="-621617" y="9262584"/>
            <a:ext cx="5292490" cy="1263582"/>
          </a:xfrm>
          <a:prstGeom prst="rect">
            <a:avLst/>
          </a:prstGeom>
        </p:spPr>
      </p:pic>
      <p:pic>
        <p:nvPicPr>
          <p:cNvPr id="8" name="Picture 8"/>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11475">
            <a:off x="13323140" y="-262598"/>
            <a:ext cx="5292490" cy="1263582"/>
          </a:xfrm>
          <a:prstGeom prst="rect">
            <a:avLst/>
          </a:prstGeom>
        </p:spPr>
      </p:pic>
      <p:sp>
        <p:nvSpPr>
          <p:cNvPr id="709" name="Google Shape;709;p39"/>
          <p:cNvSpPr txBox="1">
            <a:spLocks noGrp="1"/>
          </p:cNvSpPr>
          <p:nvPr/>
        </p:nvSpPr>
        <p:spPr>
          <a:xfrm>
            <a:off x="2057400" y="2857500"/>
            <a:ext cx="13185140" cy="185039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panose="02010703030501060504"/>
              <a:buNone/>
              <a:defRPr sz="28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1pPr>
            <a:lvl2pPr marR="0" lvl="1"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2pPr>
            <a:lvl3pPr marR="0" lvl="2"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3pPr>
            <a:lvl4pPr marR="0" lvl="3"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4pPr>
            <a:lvl5pPr marR="0" lvl="4"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5pPr>
            <a:lvl6pPr marR="0" lvl="5"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6pPr>
            <a:lvl7pPr marR="0" lvl="6"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7pPr>
            <a:lvl8pPr marR="0" lvl="7"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8pPr>
            <a:lvl9pPr marR="0" lvl="8"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9pPr>
          </a:lstStyle>
          <a:p>
            <a:pPr marL="0" lvl="0" indent="0" algn="ctr" rtl="0">
              <a:lnSpc>
                <a:spcPct val="150000"/>
              </a:lnSpc>
              <a:spcBef>
                <a:spcPts val="0"/>
              </a:spcBef>
              <a:spcAft>
                <a:spcPts val="0"/>
              </a:spcAft>
              <a:buNone/>
            </a:pPr>
            <a:r>
              <a:rPr lang="en-US" sz="5400" b="1" dirty="0" smtClean="0">
                <a:solidFill>
                  <a:schemeClr val="accent3">
                    <a:lumMod val="20000"/>
                    <a:lumOff val="80000"/>
                  </a:schemeClr>
                </a:solidFill>
                <a:latin typeface="Arial" panose="020B0604020202020204" pitchFamily="34" charset="0"/>
                <a:cs typeface="Arial" panose="020B0604020202020204" pitchFamily="34" charset="0"/>
              </a:rPr>
              <a:t>CHỦ ĐỀ 6: TẬP LÀM CHỦ GIA ĐÌNH</a:t>
            </a:r>
            <a:endParaRPr lang="en-US" sz="5400" b="1" dirty="0" smtClean="0">
              <a:solidFill>
                <a:schemeClr val="accent3">
                  <a:lumMod val="20000"/>
                  <a:lumOff val="80000"/>
                </a:schemeClr>
              </a:solidFill>
              <a:latin typeface="Arial" panose="020B0604020202020204" pitchFamily="34" charset="0"/>
              <a:cs typeface="Arial" panose="020B0604020202020204" pitchFamily="34" charset="0"/>
            </a:endParaRPr>
          </a:p>
        </p:txBody>
      </p:sp>
      <p:sp>
        <p:nvSpPr>
          <p:cNvPr id="17" name="TextBox 2"/>
          <p:cNvSpPr txBox="1"/>
          <p:nvPr/>
        </p:nvSpPr>
        <p:spPr>
          <a:xfrm>
            <a:off x="584835" y="4229100"/>
            <a:ext cx="17118965" cy="2861310"/>
          </a:xfrm>
          <a:prstGeom prst="rect">
            <a:avLst/>
          </a:prstGeom>
          <a:noFill/>
        </p:spPr>
        <p:txBody>
          <a:bodyPr wrap="square" rtlCol="0">
            <a:spAutoFit/>
          </a:bodyPr>
          <a:lstStyle/>
          <a:p>
            <a:pPr algn="ctr">
              <a:lnSpc>
                <a:spcPct val="150000"/>
              </a:lnSpc>
            </a:pPr>
            <a:r>
              <a:rPr lang="en-US" sz="6000" b="1" dirty="0" err="1" smtClean="0">
                <a:solidFill>
                  <a:srgbClr val="953735"/>
                </a:solidFill>
                <a:latin typeface="Arial" panose="020B0604020202020204" pitchFamily="34" charset="0"/>
                <a:cs typeface="Arial" panose="020B0604020202020204" pitchFamily="34" charset="0"/>
              </a:rPr>
              <a:t>Tuần</a:t>
            </a:r>
            <a:r>
              <a:rPr lang="en-US" sz="6000" b="1" dirty="0" smtClean="0">
                <a:solidFill>
                  <a:srgbClr val="953735"/>
                </a:solidFill>
                <a:latin typeface="Arial" panose="020B0604020202020204" pitchFamily="34" charset="0"/>
                <a:cs typeface="Arial" panose="020B0604020202020204" pitchFamily="34" charset="0"/>
              </a:rPr>
              <a:t> 19 - </a:t>
            </a:r>
            <a:r>
              <a:rPr lang="en-US" sz="6000" b="1" dirty="0" err="1" smtClean="0">
                <a:solidFill>
                  <a:srgbClr val="953735"/>
                </a:solidFill>
                <a:latin typeface="Arial" panose="020B0604020202020204" pitchFamily="34" charset="0"/>
                <a:cs typeface="Arial" panose="020B0604020202020204" pitchFamily="34" charset="0"/>
              </a:rPr>
              <a:t>Tiết</a:t>
            </a:r>
            <a:r>
              <a:rPr lang="en-US" sz="6000" b="1" dirty="0" smtClean="0">
                <a:solidFill>
                  <a:srgbClr val="953735"/>
                </a:solidFill>
                <a:latin typeface="Arial" panose="020B0604020202020204" pitchFamily="34" charset="0"/>
                <a:cs typeface="Arial" panose="020B0604020202020204" pitchFamily="34" charset="0"/>
              </a:rPr>
              <a:t> 2:</a:t>
            </a:r>
            <a:r>
              <a:rPr lang="en-US" sz="6000" b="1" dirty="0" smtClean="0">
                <a:solidFill>
                  <a:schemeClr val="tx1"/>
                </a:solidFill>
                <a:latin typeface="Arial" panose="020B0604020202020204" pitchFamily="34" charset="0"/>
                <a:cs typeface="Arial" panose="020B0604020202020204" pitchFamily="34" charset="0"/>
              </a:rPr>
              <a:t> </a:t>
            </a:r>
            <a:endParaRPr lang="en-US" sz="60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en-US" sz="6000" b="1" dirty="0">
                <a:solidFill>
                  <a:schemeClr val="tx1"/>
                </a:solidFill>
                <a:latin typeface="Arial" panose="020B0604020202020204" pitchFamily="34" charset="0"/>
                <a:cs typeface="Arial" panose="020B0604020202020204" pitchFamily="34" charset="0"/>
              </a:rPr>
              <a:t>THAM GIA LAO ĐỘNG TRONG GIA ĐÌNH</a:t>
            </a:r>
            <a:endParaRPr lang="en-US" sz="6000" b="1" dirty="0">
              <a:solidFill>
                <a:schemeClr val="tx1"/>
              </a:solidFill>
              <a:latin typeface="Arial" panose="020B0604020202020204" pitchFamily="34" charset="0"/>
              <a:cs typeface="Arial" panose="020B0604020202020204" pitchFamily="34" charset="0"/>
            </a:endParaRPr>
          </a:p>
        </p:txBody>
      </p:sp>
      <p:pic>
        <p:nvPicPr>
          <p:cNvPr id="19"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60140">
            <a:off x="14195041" y="7438981"/>
            <a:ext cx="2374705" cy="2687424"/>
          </a:xfrm>
          <a:prstGeom prst="rect">
            <a:avLst/>
          </a:prstGeom>
        </p:spPr>
      </p:pic>
      <p:pic>
        <p:nvPicPr>
          <p:cNvPr id="20"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9721768">
            <a:off x="1220382" y="868816"/>
            <a:ext cx="1053192" cy="17660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09"/>
                                        </p:tgtEl>
                                        <p:attrNameLst>
                                          <p:attrName>style.visibility</p:attrName>
                                        </p:attrNameLst>
                                      </p:cBhvr>
                                      <p:to>
                                        <p:strVal val="visible"/>
                                      </p:to>
                                    </p:set>
                                    <p:animEffect transition="in" filter="barn(inVertical)">
                                      <p:cBhvr>
                                        <p:cTn id="7" dur="500"/>
                                        <p:tgtEl>
                                          <p:spTgt spid="70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371600" y="2476500"/>
            <a:ext cx="7652385" cy="2333625"/>
            <a:chOff x="0" y="0"/>
            <a:chExt cx="3312643" cy="2350982"/>
          </a:xfrm>
        </p:grpSpPr>
        <p:sp>
          <p:nvSpPr>
            <p:cNvPr id="3" name="Freeform 3"/>
            <p:cNvSpPr/>
            <p:nvPr/>
          </p:nvSpPr>
          <p:spPr>
            <a:xfrm>
              <a:off x="-4213" y="0"/>
              <a:ext cx="3316856" cy="2350982"/>
            </a:xfrm>
            <a:custGeom>
              <a:avLst/>
              <a:gdLst/>
              <a:ahLst/>
              <a:cxnLst/>
              <a:rect l="l" t="t" r="r" b="b"/>
              <a:pathLst>
                <a:path w="3316856" h="2350982">
                  <a:moveTo>
                    <a:pt x="278431" y="16918"/>
                  </a:moveTo>
                  <a:cubicBezTo>
                    <a:pt x="278431" y="16918"/>
                    <a:pt x="604014" y="12258"/>
                    <a:pt x="929151" y="12454"/>
                  </a:cubicBezTo>
                  <a:cubicBezTo>
                    <a:pt x="2258935" y="12671"/>
                    <a:pt x="3042788" y="0"/>
                    <a:pt x="3042788" y="0"/>
                  </a:cubicBezTo>
                  <a:cubicBezTo>
                    <a:pt x="3110251" y="0"/>
                    <a:pt x="3186189" y="0"/>
                    <a:pt x="3264962" y="85073"/>
                  </a:cubicBezTo>
                  <a:cubicBezTo>
                    <a:pt x="3307940" y="131488"/>
                    <a:pt x="3309008" y="240224"/>
                    <a:pt x="3309413" y="320281"/>
                  </a:cubicBezTo>
                  <a:cubicBezTo>
                    <a:pt x="3309413" y="320281"/>
                    <a:pt x="3307708" y="1322703"/>
                    <a:pt x="3307708" y="1588398"/>
                  </a:cubicBezTo>
                  <a:cubicBezTo>
                    <a:pt x="3307708" y="1802556"/>
                    <a:pt x="3316856" y="2101735"/>
                    <a:pt x="3316856" y="2101735"/>
                  </a:cubicBezTo>
                  <a:cubicBezTo>
                    <a:pt x="3316856" y="2230404"/>
                    <a:pt x="3312687" y="2350982"/>
                    <a:pt x="3059849" y="2342847"/>
                  </a:cubicBezTo>
                  <a:cubicBezTo>
                    <a:pt x="3059849" y="2342847"/>
                    <a:pt x="2683376" y="2322549"/>
                    <a:pt x="2306559" y="2330147"/>
                  </a:cubicBezTo>
                  <a:cubicBezTo>
                    <a:pt x="1183791" y="2338282"/>
                    <a:pt x="304023" y="2350982"/>
                    <a:pt x="304023" y="2350982"/>
                  </a:cubicBezTo>
                  <a:cubicBezTo>
                    <a:pt x="132548" y="2350982"/>
                    <a:pt x="4213" y="2249913"/>
                    <a:pt x="8532" y="2047366"/>
                  </a:cubicBezTo>
                  <a:cubicBezTo>
                    <a:pt x="8532" y="2047366"/>
                    <a:pt x="9630" y="1548824"/>
                    <a:pt x="4815" y="999033"/>
                  </a:cubicBezTo>
                  <a:cubicBezTo>
                    <a:pt x="0" y="663668"/>
                    <a:pt x="25592" y="330596"/>
                    <a:pt x="25592" y="330596"/>
                  </a:cubicBezTo>
                  <a:cubicBezTo>
                    <a:pt x="27224" y="150571"/>
                    <a:pt x="143504" y="16918"/>
                    <a:pt x="278431" y="16918"/>
                  </a:cubicBezTo>
                  <a:close/>
                </a:path>
              </a:pathLst>
            </a:custGeom>
            <a:solidFill>
              <a:srgbClr val="FDE0E4"/>
            </a:solidFill>
          </p:spPr>
        </p:sp>
      </p:grpSp>
      <p:grpSp>
        <p:nvGrpSpPr>
          <p:cNvPr id="4" name="Group 4"/>
          <p:cNvGrpSpPr/>
          <p:nvPr/>
        </p:nvGrpSpPr>
        <p:grpSpPr>
          <a:xfrm rot="-10800000">
            <a:off x="9491980" y="2476500"/>
            <a:ext cx="7783195" cy="2325370"/>
            <a:chOff x="0" y="0"/>
            <a:chExt cx="3312643" cy="2350982"/>
          </a:xfrm>
        </p:grpSpPr>
        <p:sp>
          <p:nvSpPr>
            <p:cNvPr id="5" name="Freeform 5"/>
            <p:cNvSpPr/>
            <p:nvPr/>
          </p:nvSpPr>
          <p:spPr>
            <a:xfrm>
              <a:off x="-4213" y="0"/>
              <a:ext cx="3316856" cy="2350982"/>
            </a:xfrm>
            <a:custGeom>
              <a:avLst/>
              <a:gdLst/>
              <a:ahLst/>
              <a:cxnLst/>
              <a:rect l="l" t="t" r="r" b="b"/>
              <a:pathLst>
                <a:path w="3316856" h="2350982">
                  <a:moveTo>
                    <a:pt x="278431" y="16918"/>
                  </a:moveTo>
                  <a:cubicBezTo>
                    <a:pt x="278431" y="16918"/>
                    <a:pt x="604014" y="12258"/>
                    <a:pt x="929151" y="12454"/>
                  </a:cubicBezTo>
                  <a:cubicBezTo>
                    <a:pt x="2258935" y="12671"/>
                    <a:pt x="3042788" y="0"/>
                    <a:pt x="3042788" y="0"/>
                  </a:cubicBezTo>
                  <a:cubicBezTo>
                    <a:pt x="3110251" y="0"/>
                    <a:pt x="3186189" y="0"/>
                    <a:pt x="3264962" y="85073"/>
                  </a:cubicBezTo>
                  <a:cubicBezTo>
                    <a:pt x="3307940" y="131488"/>
                    <a:pt x="3309008" y="240224"/>
                    <a:pt x="3309413" y="320281"/>
                  </a:cubicBezTo>
                  <a:cubicBezTo>
                    <a:pt x="3309413" y="320281"/>
                    <a:pt x="3307708" y="1322703"/>
                    <a:pt x="3307708" y="1588398"/>
                  </a:cubicBezTo>
                  <a:cubicBezTo>
                    <a:pt x="3307708" y="1802556"/>
                    <a:pt x="3316856" y="2101735"/>
                    <a:pt x="3316856" y="2101735"/>
                  </a:cubicBezTo>
                  <a:cubicBezTo>
                    <a:pt x="3316856" y="2230404"/>
                    <a:pt x="3312687" y="2350982"/>
                    <a:pt x="3059849" y="2342847"/>
                  </a:cubicBezTo>
                  <a:cubicBezTo>
                    <a:pt x="3059849" y="2342847"/>
                    <a:pt x="2683376" y="2322549"/>
                    <a:pt x="2306559" y="2330147"/>
                  </a:cubicBezTo>
                  <a:cubicBezTo>
                    <a:pt x="1183791" y="2338282"/>
                    <a:pt x="304023" y="2350982"/>
                    <a:pt x="304023" y="2350982"/>
                  </a:cubicBezTo>
                  <a:cubicBezTo>
                    <a:pt x="132548" y="2350982"/>
                    <a:pt x="4213" y="2249913"/>
                    <a:pt x="8532" y="2047366"/>
                  </a:cubicBezTo>
                  <a:cubicBezTo>
                    <a:pt x="8532" y="2047366"/>
                    <a:pt x="9630" y="1548824"/>
                    <a:pt x="4815" y="999033"/>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8" name="Picture 8"/>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3391145" flipH="1">
            <a:off x="118963" y="643843"/>
            <a:ext cx="1270236" cy="2129969"/>
          </a:xfrm>
          <a:prstGeom prst="rect">
            <a:avLst/>
          </a:prstGeom>
        </p:spPr>
      </p:pic>
      <p:sp>
        <p:nvSpPr>
          <p:cNvPr id="10" name="TextBox 10"/>
          <p:cNvSpPr txBox="1"/>
          <p:nvPr/>
        </p:nvSpPr>
        <p:spPr>
          <a:xfrm>
            <a:off x="1524635" y="3177540"/>
            <a:ext cx="7211695" cy="923290"/>
          </a:xfrm>
          <a:prstGeom prst="rect">
            <a:avLst/>
          </a:prstGeom>
        </p:spPr>
        <p:txBody>
          <a:bodyPr wrap="square" lIns="0" tIns="0" rIns="0" bIns="0" rtlCol="0" anchor="t">
            <a:spAutoFit/>
          </a:bodyPr>
          <a:lstStyle/>
          <a:p>
            <a:pPr algn="ctr">
              <a:lnSpc>
                <a:spcPct val="150000"/>
              </a:lnSpc>
            </a:pPr>
            <a:r>
              <a:rPr lang="en-US" sz="4000" b="1" spc="70">
                <a:solidFill>
                  <a:schemeClr val="tx1"/>
                </a:solidFill>
                <a:latin typeface="Arial" panose="020B0604020202020204" pitchFamily="34" charset="0"/>
                <a:cs typeface="Arial" panose="020B0604020202020204" pitchFamily="34" charset="0"/>
              </a:rPr>
              <a:t>1. Quản lí đồ dùng cá nhân</a:t>
            </a:r>
            <a:endParaRPr lang="en-US" sz="4000" b="1" spc="70">
              <a:solidFill>
                <a:schemeClr val="tx1"/>
              </a:solidFill>
              <a:latin typeface="Arial" panose="020B0604020202020204" pitchFamily="34" charset="0"/>
              <a:cs typeface="Arial" panose="020B0604020202020204" pitchFamily="34" charset="0"/>
            </a:endParaRPr>
          </a:p>
        </p:txBody>
      </p:sp>
      <p:sp>
        <p:nvSpPr>
          <p:cNvPr id="11" name="TextBox 11"/>
          <p:cNvSpPr txBox="1"/>
          <p:nvPr/>
        </p:nvSpPr>
        <p:spPr>
          <a:xfrm>
            <a:off x="9678035" y="2628900"/>
            <a:ext cx="7347585" cy="1846580"/>
          </a:xfrm>
          <a:prstGeom prst="rect">
            <a:avLst/>
          </a:prstGeom>
        </p:spPr>
        <p:txBody>
          <a:bodyPr wrap="square" lIns="0" tIns="0" rIns="0" bIns="0" rtlCol="0" anchor="t">
            <a:spAutoFit/>
          </a:bodyPr>
          <a:lstStyle/>
          <a:p>
            <a:pPr algn="just">
              <a:lnSpc>
                <a:spcPct val="150000"/>
              </a:lnSpc>
            </a:pPr>
            <a:r>
              <a:rPr lang="en-US" sz="4000" b="1" spc="70">
                <a:solidFill>
                  <a:schemeClr val="tx1"/>
                </a:solidFill>
                <a:latin typeface="Arial" panose="020B0604020202020204" pitchFamily="34" charset="0"/>
                <a:cs typeface="Arial" panose="020B0604020202020204" pitchFamily="34" charset="0"/>
              </a:rPr>
              <a:t>2. Thói quen ngăn nắp, gọn gàng, sạch sẽ ở gia đình.</a:t>
            </a:r>
            <a:endParaRPr lang="en-US" sz="4000" b="1" spc="70">
              <a:solidFill>
                <a:schemeClr val="tx1"/>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4894">
            <a:off x="15991544" y="835602"/>
            <a:ext cx="1557428" cy="1483804"/>
          </a:xfrm>
          <a:prstGeom prst="rect">
            <a:avLst/>
          </a:prstGeom>
        </p:spPr>
      </p:pic>
      <p:sp>
        <p:nvSpPr>
          <p:cNvPr id="722" name="Google Shape;722;p40"/>
          <p:cNvSpPr txBox="1">
            <a:spLocks noGrp="1"/>
          </p:cNvSpPr>
          <p:nvPr/>
        </p:nvSpPr>
        <p:spPr>
          <a:xfrm>
            <a:off x="5638800" y="571500"/>
            <a:ext cx="7550785" cy="14859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Hammersmith One" panose="02010703030501060504"/>
              <a:buNone/>
              <a:defRPr sz="3700" b="1"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1pPr>
            <a:lvl2pPr marR="0" lvl="1"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2pPr>
            <a:lvl3pPr marR="0" lvl="2"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3pPr>
            <a:lvl4pPr marR="0" lvl="3"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4pPr>
            <a:lvl5pPr marR="0" lvl="4"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5pPr>
            <a:lvl6pPr marR="0" lvl="5"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6pPr>
            <a:lvl7pPr marR="0" lvl="6"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7pPr>
            <a:lvl8pPr marR="0" lvl="7"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8pPr>
            <a:lvl9pPr marR="0" lvl="8"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9pPr>
          </a:lstStyle>
          <a:p>
            <a:pPr marL="0" lvl="0" indent="0" algn="ctr" rtl="0">
              <a:lnSpc>
                <a:spcPct val="150000"/>
              </a:lnSpc>
              <a:spcBef>
                <a:spcPts val="0"/>
              </a:spcBef>
              <a:spcAft>
                <a:spcPts val="0"/>
              </a:spcAft>
              <a:buNone/>
            </a:pPr>
            <a:r>
              <a:rPr lang="en-US" sz="5400" b="1" dirty="0" smtClean="0">
                <a:latin typeface="Arial" panose="020B0604020202020204" pitchFamily="34" charset="0"/>
                <a:ea typeface="Hammersmith One" panose="02010703030501060504"/>
                <a:cs typeface="Arial" panose="020B0604020202020204" pitchFamily="34" charset="0"/>
                <a:sym typeface="Hammersmith One" panose="02010703030501060504"/>
              </a:rPr>
              <a:t>NỘI DUNG BÀI HỌC</a:t>
            </a:r>
            <a:endParaRPr lang="en-US" sz="5400" b="1" dirty="0" smtClean="0">
              <a:latin typeface="Arial" panose="020B0604020202020204" pitchFamily="34" charset="0"/>
              <a:ea typeface="Hammersmith One" panose="02010703030501060504"/>
              <a:cs typeface="Arial" panose="020B0604020202020204" pitchFamily="34" charset="0"/>
              <a:sym typeface="Hammersmith One" panose="02010703030501060504"/>
            </a:endParaRPr>
          </a:p>
        </p:txBody>
      </p:sp>
      <p:grpSp>
        <p:nvGrpSpPr>
          <p:cNvPr id="9" name="Group 2"/>
          <p:cNvGrpSpPr/>
          <p:nvPr/>
        </p:nvGrpSpPr>
        <p:grpSpPr>
          <a:xfrm rot="-10800000">
            <a:off x="1447165" y="4914900"/>
            <a:ext cx="7652385" cy="2333625"/>
            <a:chOff x="0" y="0"/>
            <a:chExt cx="3312643" cy="2350982"/>
          </a:xfrm>
        </p:grpSpPr>
        <p:sp>
          <p:nvSpPr>
            <p:cNvPr id="15" name="Freeform 3"/>
            <p:cNvSpPr/>
            <p:nvPr/>
          </p:nvSpPr>
          <p:spPr>
            <a:xfrm>
              <a:off x="-4213" y="0"/>
              <a:ext cx="3316856" cy="2350982"/>
            </a:xfrm>
            <a:custGeom>
              <a:avLst/>
              <a:gdLst/>
              <a:ahLst/>
              <a:cxnLst/>
              <a:rect l="l" t="t" r="r" b="b"/>
              <a:pathLst>
                <a:path w="3316856" h="2350982">
                  <a:moveTo>
                    <a:pt x="278431" y="16918"/>
                  </a:moveTo>
                  <a:cubicBezTo>
                    <a:pt x="278431" y="16918"/>
                    <a:pt x="604014" y="12258"/>
                    <a:pt x="929151" y="12454"/>
                  </a:cubicBezTo>
                  <a:cubicBezTo>
                    <a:pt x="2258935" y="12671"/>
                    <a:pt x="3042788" y="0"/>
                    <a:pt x="3042788" y="0"/>
                  </a:cubicBezTo>
                  <a:cubicBezTo>
                    <a:pt x="3110251" y="0"/>
                    <a:pt x="3186189" y="0"/>
                    <a:pt x="3264962" y="85073"/>
                  </a:cubicBezTo>
                  <a:cubicBezTo>
                    <a:pt x="3307940" y="131488"/>
                    <a:pt x="3309008" y="240224"/>
                    <a:pt x="3309413" y="320281"/>
                  </a:cubicBezTo>
                  <a:cubicBezTo>
                    <a:pt x="3309413" y="320281"/>
                    <a:pt x="3307708" y="1322703"/>
                    <a:pt x="3307708" y="1588398"/>
                  </a:cubicBezTo>
                  <a:cubicBezTo>
                    <a:pt x="3307708" y="1802556"/>
                    <a:pt x="3316856" y="2101735"/>
                    <a:pt x="3316856" y="2101735"/>
                  </a:cubicBezTo>
                  <a:cubicBezTo>
                    <a:pt x="3316856" y="2230404"/>
                    <a:pt x="3312687" y="2350982"/>
                    <a:pt x="3059849" y="2342847"/>
                  </a:cubicBezTo>
                  <a:cubicBezTo>
                    <a:pt x="3059849" y="2342847"/>
                    <a:pt x="2683376" y="2322549"/>
                    <a:pt x="2306559" y="2330147"/>
                  </a:cubicBezTo>
                  <a:cubicBezTo>
                    <a:pt x="1183791" y="2338282"/>
                    <a:pt x="304023" y="2350982"/>
                    <a:pt x="304023" y="2350982"/>
                  </a:cubicBezTo>
                  <a:cubicBezTo>
                    <a:pt x="132548" y="2350982"/>
                    <a:pt x="4213" y="2249913"/>
                    <a:pt x="8532" y="2047366"/>
                  </a:cubicBezTo>
                  <a:cubicBezTo>
                    <a:pt x="8532" y="2047366"/>
                    <a:pt x="9630" y="1548824"/>
                    <a:pt x="4815" y="999033"/>
                  </a:cubicBezTo>
                  <a:cubicBezTo>
                    <a:pt x="0" y="663668"/>
                    <a:pt x="25592" y="330596"/>
                    <a:pt x="25592" y="330596"/>
                  </a:cubicBezTo>
                  <a:cubicBezTo>
                    <a:pt x="27224" y="150571"/>
                    <a:pt x="143504" y="16918"/>
                    <a:pt x="278431" y="16918"/>
                  </a:cubicBezTo>
                  <a:close/>
                </a:path>
              </a:pathLst>
            </a:custGeom>
            <a:solidFill>
              <a:srgbClr val="FDE0E4"/>
            </a:solidFill>
          </p:spPr>
        </p:sp>
      </p:grpSp>
      <p:grpSp>
        <p:nvGrpSpPr>
          <p:cNvPr id="16" name="Group 4"/>
          <p:cNvGrpSpPr/>
          <p:nvPr/>
        </p:nvGrpSpPr>
        <p:grpSpPr>
          <a:xfrm rot="-10800000">
            <a:off x="9567545" y="4914900"/>
            <a:ext cx="7764145" cy="2325370"/>
            <a:chOff x="0" y="0"/>
            <a:chExt cx="3312643" cy="2350982"/>
          </a:xfrm>
        </p:grpSpPr>
        <p:sp>
          <p:nvSpPr>
            <p:cNvPr id="17" name="Freeform 5"/>
            <p:cNvSpPr/>
            <p:nvPr/>
          </p:nvSpPr>
          <p:spPr>
            <a:xfrm>
              <a:off x="-4213" y="0"/>
              <a:ext cx="3316856" cy="2350982"/>
            </a:xfrm>
            <a:custGeom>
              <a:avLst/>
              <a:gdLst/>
              <a:ahLst/>
              <a:cxnLst/>
              <a:rect l="l" t="t" r="r" b="b"/>
              <a:pathLst>
                <a:path w="3316856" h="2350982">
                  <a:moveTo>
                    <a:pt x="278431" y="16918"/>
                  </a:moveTo>
                  <a:cubicBezTo>
                    <a:pt x="278431" y="16918"/>
                    <a:pt x="604014" y="12258"/>
                    <a:pt x="929151" y="12454"/>
                  </a:cubicBezTo>
                  <a:cubicBezTo>
                    <a:pt x="2258935" y="12671"/>
                    <a:pt x="3042788" y="0"/>
                    <a:pt x="3042788" y="0"/>
                  </a:cubicBezTo>
                  <a:cubicBezTo>
                    <a:pt x="3110251" y="0"/>
                    <a:pt x="3186189" y="0"/>
                    <a:pt x="3264962" y="85073"/>
                  </a:cubicBezTo>
                  <a:cubicBezTo>
                    <a:pt x="3307940" y="131488"/>
                    <a:pt x="3309008" y="240224"/>
                    <a:pt x="3309413" y="320281"/>
                  </a:cubicBezTo>
                  <a:cubicBezTo>
                    <a:pt x="3309413" y="320281"/>
                    <a:pt x="3307708" y="1322703"/>
                    <a:pt x="3307708" y="1588398"/>
                  </a:cubicBezTo>
                  <a:cubicBezTo>
                    <a:pt x="3307708" y="1802556"/>
                    <a:pt x="3316856" y="2101735"/>
                    <a:pt x="3316856" y="2101735"/>
                  </a:cubicBezTo>
                  <a:cubicBezTo>
                    <a:pt x="3316856" y="2230404"/>
                    <a:pt x="3312687" y="2350982"/>
                    <a:pt x="3059849" y="2342847"/>
                  </a:cubicBezTo>
                  <a:cubicBezTo>
                    <a:pt x="3059849" y="2342847"/>
                    <a:pt x="2683376" y="2322549"/>
                    <a:pt x="2306559" y="2330147"/>
                  </a:cubicBezTo>
                  <a:cubicBezTo>
                    <a:pt x="1183791" y="2338282"/>
                    <a:pt x="304023" y="2350982"/>
                    <a:pt x="304023" y="2350982"/>
                  </a:cubicBezTo>
                  <a:cubicBezTo>
                    <a:pt x="132548" y="2350982"/>
                    <a:pt x="4213" y="2249913"/>
                    <a:pt x="8532" y="2047366"/>
                  </a:cubicBezTo>
                  <a:cubicBezTo>
                    <a:pt x="8532" y="2047366"/>
                    <a:pt x="9630" y="1548824"/>
                    <a:pt x="4815" y="999033"/>
                  </a:cubicBezTo>
                  <a:cubicBezTo>
                    <a:pt x="0" y="663668"/>
                    <a:pt x="25592" y="330596"/>
                    <a:pt x="25592" y="330596"/>
                  </a:cubicBezTo>
                  <a:cubicBezTo>
                    <a:pt x="27224" y="150571"/>
                    <a:pt x="143504" y="16918"/>
                    <a:pt x="278431" y="16918"/>
                  </a:cubicBezTo>
                  <a:close/>
                </a:path>
              </a:pathLst>
            </a:custGeom>
            <a:solidFill>
              <a:srgbClr val="FDE0E4"/>
            </a:solidFill>
          </p:spPr>
        </p:sp>
      </p:grpSp>
      <p:sp>
        <p:nvSpPr>
          <p:cNvPr id="18" name="TextBox 10"/>
          <p:cNvSpPr txBox="1"/>
          <p:nvPr/>
        </p:nvSpPr>
        <p:spPr>
          <a:xfrm>
            <a:off x="1595120" y="5059045"/>
            <a:ext cx="7211695" cy="1846580"/>
          </a:xfrm>
          <a:prstGeom prst="rect">
            <a:avLst/>
          </a:prstGeom>
        </p:spPr>
        <p:txBody>
          <a:bodyPr wrap="square" lIns="0" tIns="0" rIns="0" bIns="0" rtlCol="0" anchor="t">
            <a:spAutoFit/>
          </a:bodyPr>
          <a:p>
            <a:pPr algn="ctr">
              <a:lnSpc>
                <a:spcPct val="150000"/>
              </a:lnSpc>
            </a:pPr>
            <a:r>
              <a:rPr lang="en-US" sz="4000" b="1" spc="70">
                <a:latin typeface="Arial" panose="020B0604020202020204" pitchFamily="34" charset="0"/>
                <a:cs typeface="Arial" panose="020B0604020202020204" pitchFamily="34" charset="0"/>
                <a:sym typeface="+mn-ea"/>
              </a:rPr>
              <a:t>3. Rèn luyện thói quen ngăn nắp, gọn gàng, sạch sẽ.</a:t>
            </a:r>
            <a:endParaRPr lang="en-US" sz="4000" b="1" spc="70">
              <a:solidFill>
                <a:srgbClr val="9B4040"/>
              </a:solidFill>
              <a:latin typeface="Arial" panose="020B0604020202020204" pitchFamily="34" charset="0"/>
              <a:cs typeface="Arial" panose="020B0604020202020204" pitchFamily="34" charset="0"/>
            </a:endParaRPr>
          </a:p>
        </p:txBody>
      </p:sp>
      <p:sp>
        <p:nvSpPr>
          <p:cNvPr id="19" name="TextBox 11"/>
          <p:cNvSpPr txBox="1"/>
          <p:nvPr/>
        </p:nvSpPr>
        <p:spPr>
          <a:xfrm>
            <a:off x="9568815" y="5067300"/>
            <a:ext cx="7552055" cy="1846580"/>
          </a:xfrm>
          <a:prstGeom prst="rect">
            <a:avLst/>
          </a:prstGeom>
        </p:spPr>
        <p:txBody>
          <a:bodyPr wrap="square" lIns="0" tIns="0" rIns="0" bIns="0" rtlCol="0" anchor="t">
            <a:spAutoFit/>
          </a:bodyPr>
          <a:p>
            <a:pPr algn="ctr">
              <a:lnSpc>
                <a:spcPct val="150000"/>
              </a:lnSpc>
            </a:pPr>
            <a:r>
              <a:rPr lang="en-US" sz="4000" b="1" spc="70">
                <a:latin typeface="Arial" panose="020B0604020202020204" pitchFamily="34" charset="0"/>
                <a:cs typeface="Arial" panose="020B0604020202020204" pitchFamily="34" charset="0"/>
                <a:sym typeface="+mn-ea"/>
              </a:rPr>
              <a:t>4. Tìm hiểu các hoạt động lao động trong gia đình.</a:t>
            </a:r>
            <a:endParaRPr lang="en-US" sz="4000" b="1" spc="70">
              <a:solidFill>
                <a:srgbClr val="9B4040"/>
              </a:solidFill>
              <a:latin typeface="Arial" panose="020B0604020202020204" pitchFamily="34" charset="0"/>
              <a:cs typeface="Arial" panose="020B0604020202020204" pitchFamily="34" charset="0"/>
            </a:endParaRPr>
          </a:p>
        </p:txBody>
      </p:sp>
      <p:grpSp>
        <p:nvGrpSpPr>
          <p:cNvPr id="26" name="Group 2"/>
          <p:cNvGrpSpPr/>
          <p:nvPr/>
        </p:nvGrpSpPr>
        <p:grpSpPr>
          <a:xfrm rot="-10800000">
            <a:off x="1445260" y="7338060"/>
            <a:ext cx="7652385" cy="2333625"/>
            <a:chOff x="0" y="0"/>
            <a:chExt cx="3312643" cy="2350982"/>
          </a:xfrm>
        </p:grpSpPr>
        <p:sp>
          <p:nvSpPr>
            <p:cNvPr id="27" name="Freeform 3"/>
            <p:cNvSpPr/>
            <p:nvPr/>
          </p:nvSpPr>
          <p:spPr>
            <a:xfrm>
              <a:off x="-4213" y="0"/>
              <a:ext cx="3316856" cy="2350982"/>
            </a:xfrm>
            <a:custGeom>
              <a:avLst/>
              <a:gdLst/>
              <a:ahLst/>
              <a:cxnLst/>
              <a:rect l="l" t="t" r="r" b="b"/>
              <a:pathLst>
                <a:path w="3316856" h="2350982">
                  <a:moveTo>
                    <a:pt x="278431" y="16918"/>
                  </a:moveTo>
                  <a:cubicBezTo>
                    <a:pt x="278431" y="16918"/>
                    <a:pt x="604014" y="12258"/>
                    <a:pt x="929151" y="12454"/>
                  </a:cubicBezTo>
                  <a:cubicBezTo>
                    <a:pt x="2258935" y="12671"/>
                    <a:pt x="3042788" y="0"/>
                    <a:pt x="3042788" y="0"/>
                  </a:cubicBezTo>
                  <a:cubicBezTo>
                    <a:pt x="3110251" y="0"/>
                    <a:pt x="3186189" y="0"/>
                    <a:pt x="3264962" y="85073"/>
                  </a:cubicBezTo>
                  <a:cubicBezTo>
                    <a:pt x="3307940" y="131488"/>
                    <a:pt x="3309008" y="240224"/>
                    <a:pt x="3309413" y="320281"/>
                  </a:cubicBezTo>
                  <a:cubicBezTo>
                    <a:pt x="3309413" y="320281"/>
                    <a:pt x="3307708" y="1322703"/>
                    <a:pt x="3307708" y="1588398"/>
                  </a:cubicBezTo>
                  <a:cubicBezTo>
                    <a:pt x="3307708" y="1802556"/>
                    <a:pt x="3316856" y="2101735"/>
                    <a:pt x="3316856" y="2101735"/>
                  </a:cubicBezTo>
                  <a:cubicBezTo>
                    <a:pt x="3316856" y="2230404"/>
                    <a:pt x="3312687" y="2350982"/>
                    <a:pt x="3059849" y="2342847"/>
                  </a:cubicBezTo>
                  <a:cubicBezTo>
                    <a:pt x="3059849" y="2342847"/>
                    <a:pt x="2683376" y="2322549"/>
                    <a:pt x="2306559" y="2330147"/>
                  </a:cubicBezTo>
                  <a:cubicBezTo>
                    <a:pt x="1183791" y="2338282"/>
                    <a:pt x="304023" y="2350982"/>
                    <a:pt x="304023" y="2350982"/>
                  </a:cubicBezTo>
                  <a:cubicBezTo>
                    <a:pt x="132548" y="2350982"/>
                    <a:pt x="4213" y="2249913"/>
                    <a:pt x="8532" y="2047366"/>
                  </a:cubicBezTo>
                  <a:cubicBezTo>
                    <a:pt x="8532" y="2047366"/>
                    <a:pt x="9630" y="1548824"/>
                    <a:pt x="4815" y="999033"/>
                  </a:cubicBezTo>
                  <a:cubicBezTo>
                    <a:pt x="0" y="663668"/>
                    <a:pt x="25592" y="330596"/>
                    <a:pt x="25592" y="330596"/>
                  </a:cubicBezTo>
                  <a:cubicBezTo>
                    <a:pt x="27224" y="150571"/>
                    <a:pt x="143504" y="16918"/>
                    <a:pt x="278431" y="16918"/>
                  </a:cubicBezTo>
                  <a:close/>
                </a:path>
              </a:pathLst>
            </a:custGeom>
            <a:solidFill>
              <a:srgbClr val="FDE0E4"/>
            </a:solidFill>
          </p:spPr>
        </p:sp>
      </p:grpSp>
      <p:grpSp>
        <p:nvGrpSpPr>
          <p:cNvPr id="28" name="Group 4"/>
          <p:cNvGrpSpPr/>
          <p:nvPr/>
        </p:nvGrpSpPr>
        <p:grpSpPr>
          <a:xfrm rot="-10800000">
            <a:off x="9565640" y="7338060"/>
            <a:ext cx="7753350" cy="2325370"/>
            <a:chOff x="0" y="0"/>
            <a:chExt cx="3312643" cy="2350982"/>
          </a:xfrm>
        </p:grpSpPr>
        <p:sp>
          <p:nvSpPr>
            <p:cNvPr id="29" name="Freeform 5"/>
            <p:cNvSpPr/>
            <p:nvPr/>
          </p:nvSpPr>
          <p:spPr>
            <a:xfrm>
              <a:off x="-4213" y="0"/>
              <a:ext cx="3316856" cy="2350982"/>
            </a:xfrm>
            <a:custGeom>
              <a:avLst/>
              <a:gdLst/>
              <a:ahLst/>
              <a:cxnLst/>
              <a:rect l="l" t="t" r="r" b="b"/>
              <a:pathLst>
                <a:path w="3316856" h="2350982">
                  <a:moveTo>
                    <a:pt x="278431" y="16918"/>
                  </a:moveTo>
                  <a:cubicBezTo>
                    <a:pt x="278431" y="16918"/>
                    <a:pt x="604014" y="12258"/>
                    <a:pt x="929151" y="12454"/>
                  </a:cubicBezTo>
                  <a:cubicBezTo>
                    <a:pt x="2258935" y="12671"/>
                    <a:pt x="3042788" y="0"/>
                    <a:pt x="3042788" y="0"/>
                  </a:cubicBezTo>
                  <a:cubicBezTo>
                    <a:pt x="3110251" y="0"/>
                    <a:pt x="3186189" y="0"/>
                    <a:pt x="3264962" y="85073"/>
                  </a:cubicBezTo>
                  <a:cubicBezTo>
                    <a:pt x="3307940" y="131488"/>
                    <a:pt x="3309008" y="240224"/>
                    <a:pt x="3309413" y="320281"/>
                  </a:cubicBezTo>
                  <a:cubicBezTo>
                    <a:pt x="3309413" y="320281"/>
                    <a:pt x="3307708" y="1322703"/>
                    <a:pt x="3307708" y="1588398"/>
                  </a:cubicBezTo>
                  <a:cubicBezTo>
                    <a:pt x="3307708" y="1802556"/>
                    <a:pt x="3316856" y="2101735"/>
                    <a:pt x="3316856" y="2101735"/>
                  </a:cubicBezTo>
                  <a:cubicBezTo>
                    <a:pt x="3316856" y="2230404"/>
                    <a:pt x="3312687" y="2350982"/>
                    <a:pt x="3059849" y="2342847"/>
                  </a:cubicBezTo>
                  <a:cubicBezTo>
                    <a:pt x="3059849" y="2342847"/>
                    <a:pt x="2683376" y="2322549"/>
                    <a:pt x="2306559" y="2330147"/>
                  </a:cubicBezTo>
                  <a:cubicBezTo>
                    <a:pt x="1183791" y="2338282"/>
                    <a:pt x="304023" y="2350982"/>
                    <a:pt x="304023" y="2350982"/>
                  </a:cubicBezTo>
                  <a:cubicBezTo>
                    <a:pt x="132548" y="2350982"/>
                    <a:pt x="4213" y="2249913"/>
                    <a:pt x="8532" y="2047366"/>
                  </a:cubicBezTo>
                  <a:cubicBezTo>
                    <a:pt x="8532" y="2047366"/>
                    <a:pt x="9630" y="1548824"/>
                    <a:pt x="4815" y="999033"/>
                  </a:cubicBezTo>
                  <a:cubicBezTo>
                    <a:pt x="0" y="663668"/>
                    <a:pt x="25592" y="330596"/>
                    <a:pt x="25592" y="330596"/>
                  </a:cubicBezTo>
                  <a:cubicBezTo>
                    <a:pt x="27224" y="150571"/>
                    <a:pt x="143504" y="16918"/>
                    <a:pt x="278431" y="16918"/>
                  </a:cubicBezTo>
                  <a:close/>
                </a:path>
              </a:pathLst>
            </a:custGeom>
            <a:solidFill>
              <a:srgbClr val="FDE0E4"/>
            </a:solidFill>
          </p:spPr>
        </p:sp>
      </p:grpSp>
      <p:sp>
        <p:nvSpPr>
          <p:cNvPr id="30" name="TextBox 10"/>
          <p:cNvSpPr txBox="1"/>
          <p:nvPr/>
        </p:nvSpPr>
        <p:spPr>
          <a:xfrm>
            <a:off x="1597025" y="7581900"/>
            <a:ext cx="7211695" cy="1846580"/>
          </a:xfrm>
          <a:prstGeom prst="rect">
            <a:avLst/>
          </a:prstGeom>
        </p:spPr>
        <p:txBody>
          <a:bodyPr wrap="square" lIns="0" tIns="0" rIns="0" bIns="0" rtlCol="0" anchor="t">
            <a:spAutoFit/>
          </a:bodyPr>
          <a:lstStyle/>
          <a:p>
            <a:pPr algn="ctr">
              <a:lnSpc>
                <a:spcPct val="150000"/>
              </a:lnSpc>
            </a:pPr>
            <a:r>
              <a:rPr lang="en-US" sz="4000" b="1" spc="70">
                <a:latin typeface="Arial" panose="020B0604020202020204" pitchFamily="34" charset="0"/>
                <a:cs typeface="Arial" panose="020B0604020202020204" pitchFamily="34" charset="0"/>
                <a:sym typeface="+mn-ea"/>
              </a:rPr>
              <a:t>5. Trách nhiệm của em trong gia đình </a:t>
            </a:r>
            <a:endParaRPr lang="en-US" sz="4000" b="1" spc="70">
              <a:solidFill>
                <a:srgbClr val="9B4040"/>
              </a:solidFill>
              <a:latin typeface="Arial" panose="020B0604020202020204" pitchFamily="34" charset="0"/>
              <a:cs typeface="Arial" panose="020B0604020202020204" pitchFamily="34" charset="0"/>
            </a:endParaRPr>
          </a:p>
        </p:txBody>
      </p:sp>
      <p:sp>
        <p:nvSpPr>
          <p:cNvPr id="31" name="TextBox 11"/>
          <p:cNvSpPr txBox="1"/>
          <p:nvPr/>
        </p:nvSpPr>
        <p:spPr>
          <a:xfrm>
            <a:off x="9619615" y="7490460"/>
            <a:ext cx="7661910" cy="1846580"/>
          </a:xfrm>
          <a:prstGeom prst="rect">
            <a:avLst/>
          </a:prstGeom>
        </p:spPr>
        <p:txBody>
          <a:bodyPr wrap="square" lIns="0" tIns="0" rIns="0" bIns="0" rtlCol="0" anchor="t">
            <a:spAutoFit/>
          </a:bodyPr>
          <a:lstStyle/>
          <a:p>
            <a:pPr algn="ctr">
              <a:lnSpc>
                <a:spcPct val="150000"/>
              </a:lnSpc>
            </a:pPr>
            <a:r>
              <a:rPr lang="en-US" sz="4000" b="1" spc="70">
                <a:latin typeface="Arial" panose="020B0604020202020204" pitchFamily="34" charset="0"/>
                <a:cs typeface="Arial" panose="020B0604020202020204" pitchFamily="34" charset="0"/>
                <a:sym typeface="+mn-ea"/>
              </a:rPr>
              <a:t>6. Xây dựng và thực hiện kế hoạch lao động trong gia đình </a:t>
            </a:r>
            <a:endParaRPr lang="en-US" sz="4000" b="1" spc="70">
              <a:solidFill>
                <a:srgbClr val="9B404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22"/>
                                        </p:tgtEl>
                                        <p:attrNameLst>
                                          <p:attrName>style.visibility</p:attrName>
                                        </p:attrNameLst>
                                      </p:cBhvr>
                                      <p:to>
                                        <p:strVal val="visible"/>
                                      </p:to>
                                    </p:set>
                                    <p:animEffect transition="in" filter="barn(inVertical)">
                                      <p:cBhvr>
                                        <p:cTn id="7" dur="500"/>
                                        <p:tgtEl>
                                          <p:spTgt spid="7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barn(inVertical)">
                                      <p:cBhvr>
                                        <p:cTn id="44" dur="500"/>
                                        <p:tgtEl>
                                          <p:spTgt spid="30"/>
                                        </p:tgtEl>
                                      </p:cBhvr>
                                    </p:animEffect>
                                  </p:childTnLst>
                                </p:cTn>
                              </p:par>
                              <p:par>
                                <p:cTn id="45" presetID="16" presetClass="entr" presetSubtype="21"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inVertic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barn(inVertical)">
                                      <p:cBhvr>
                                        <p:cTn id="52" dur="500"/>
                                        <p:tgtEl>
                                          <p:spTgt spid="31"/>
                                        </p:tgtEl>
                                      </p:cBhvr>
                                    </p:animEffect>
                                  </p:childTnLst>
                                </p:cTn>
                              </p:par>
                              <p:par>
                                <p:cTn id="53" presetID="16" presetClass="entr" presetSubtype="21"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barn(inVertical)">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 grpId="0"/>
      <p:bldP spid="10" grpId="0"/>
      <p:bldP spid="11" grpId="0"/>
      <p:bldP spid="18" grpId="0"/>
      <p:bldP spid="1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028700" y="831276"/>
            <a:ext cx="16230600" cy="8624448"/>
            <a:chOff x="0" y="0"/>
            <a:chExt cx="7026357" cy="3733593"/>
          </a:xfrm>
        </p:grpSpPr>
        <p:sp>
          <p:nvSpPr>
            <p:cNvPr id="3" name="Freeform 3"/>
            <p:cNvSpPr/>
            <p:nvPr/>
          </p:nvSpPr>
          <p:spPr>
            <a:xfrm>
              <a:off x="-4213" y="0"/>
              <a:ext cx="7030570" cy="3733593"/>
            </a:xfrm>
            <a:custGeom>
              <a:avLst/>
              <a:gdLst/>
              <a:ahLst/>
              <a:cxnLst/>
              <a:rect l="l" t="t" r="r" b="b"/>
              <a:pathLst>
                <a:path w="7030570" h="3733593">
                  <a:moveTo>
                    <a:pt x="278431" y="16918"/>
                  </a:moveTo>
                  <a:cubicBezTo>
                    <a:pt x="278431" y="16918"/>
                    <a:pt x="604014" y="12258"/>
                    <a:pt x="995271" y="12454"/>
                  </a:cubicBezTo>
                  <a:cubicBezTo>
                    <a:pt x="5502931" y="12671"/>
                    <a:pt x="6756502" y="0"/>
                    <a:pt x="6756502" y="0"/>
                  </a:cubicBezTo>
                  <a:cubicBezTo>
                    <a:pt x="6823965" y="0"/>
                    <a:pt x="6899902" y="0"/>
                    <a:pt x="6978676" y="85073"/>
                  </a:cubicBezTo>
                  <a:cubicBezTo>
                    <a:pt x="7021654" y="131488"/>
                    <a:pt x="7022722" y="240224"/>
                    <a:pt x="7023126" y="320281"/>
                  </a:cubicBezTo>
                  <a:cubicBezTo>
                    <a:pt x="7023126" y="320281"/>
                    <a:pt x="7021422" y="2466648"/>
                    <a:pt x="7021422" y="2971009"/>
                  </a:cubicBezTo>
                  <a:cubicBezTo>
                    <a:pt x="7021422" y="3185168"/>
                    <a:pt x="7030570" y="3484347"/>
                    <a:pt x="7030570" y="3484347"/>
                  </a:cubicBezTo>
                  <a:cubicBezTo>
                    <a:pt x="7030570" y="3613016"/>
                    <a:pt x="7026401" y="3733593"/>
                    <a:pt x="6773563" y="3725459"/>
                  </a:cubicBezTo>
                  <a:cubicBezTo>
                    <a:pt x="6773563" y="3725459"/>
                    <a:pt x="6397090" y="3705160"/>
                    <a:pt x="5664364" y="3712759"/>
                  </a:cubicBezTo>
                  <a:cubicBezTo>
                    <a:pt x="1858444" y="3720893"/>
                    <a:pt x="304023" y="3733593"/>
                    <a:pt x="304023" y="3733593"/>
                  </a:cubicBezTo>
                  <a:cubicBezTo>
                    <a:pt x="132548" y="3733593"/>
                    <a:pt x="4213" y="3632524"/>
                    <a:pt x="8532" y="3429977"/>
                  </a:cubicBezTo>
                  <a:cubicBezTo>
                    <a:pt x="8532" y="3429977"/>
                    <a:pt x="9630" y="2931436"/>
                    <a:pt x="4815" y="1193831"/>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8" name="Picture 8"/>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399558">
            <a:off x="765303" y="8351815"/>
            <a:ext cx="1535014" cy="146245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906272">
            <a:off x="2127250" y="3124200"/>
            <a:ext cx="767080" cy="1131570"/>
          </a:xfrm>
          <a:prstGeom prst="rect">
            <a:avLst/>
          </a:prstGeom>
        </p:spPr>
      </p:pic>
      <p:sp>
        <p:nvSpPr>
          <p:cNvPr id="12" name="TextBox 10"/>
          <p:cNvSpPr txBox="1"/>
          <p:nvPr/>
        </p:nvSpPr>
        <p:spPr>
          <a:xfrm>
            <a:off x="990600" y="1570990"/>
            <a:ext cx="9415145" cy="1107440"/>
          </a:xfrm>
          <a:prstGeom prst="rect">
            <a:avLst/>
          </a:prstGeom>
        </p:spPr>
        <p:txBody>
          <a:bodyPr wrap="square" lIns="0" tIns="0" rIns="0" bIns="0" rtlCol="0" anchor="t">
            <a:spAutoFit/>
          </a:bodyPr>
          <a:p>
            <a:pPr algn="ctr">
              <a:lnSpc>
                <a:spcPct val="150000"/>
              </a:lnSpc>
            </a:pPr>
            <a:r>
              <a:rPr lang="en-US" sz="4800" b="1" spc="70">
                <a:solidFill>
                  <a:schemeClr val="tx1"/>
                </a:solidFill>
                <a:latin typeface="Arial" panose="020B0604020202020204" pitchFamily="34" charset="0"/>
                <a:cs typeface="Arial" panose="020B0604020202020204" pitchFamily="34" charset="0"/>
              </a:rPr>
              <a:t>1. Quản lí đồ dùng cá nhân</a:t>
            </a:r>
            <a:endParaRPr lang="en-US" sz="4800" b="1" spc="70">
              <a:solidFill>
                <a:schemeClr val="tx1"/>
              </a:solidFill>
              <a:latin typeface="Arial" panose="020B0604020202020204" pitchFamily="34" charset="0"/>
              <a:cs typeface="Arial" panose="020B0604020202020204" pitchFamily="34" charset="0"/>
            </a:endParaRPr>
          </a:p>
        </p:txBody>
      </p:sp>
      <p:grpSp>
        <p:nvGrpSpPr>
          <p:cNvPr id="16" name="Group 4"/>
          <p:cNvGrpSpPr>
            <a:grpSpLocks noChangeAspect="1"/>
          </p:cNvGrpSpPr>
          <p:nvPr/>
        </p:nvGrpSpPr>
        <p:grpSpPr>
          <a:xfrm rot="0">
            <a:off x="10184130" y="2245995"/>
            <a:ext cx="6431280" cy="6431280"/>
            <a:chOff x="0" y="0"/>
            <a:chExt cx="6350000" cy="6350000"/>
          </a:xfrm>
        </p:grpSpPr>
        <p:sp>
          <p:nvSpPr>
            <p:cNvPr id="17" name="Freeform 5"/>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5"/>
              <a:stretch>
                <a:fillRect l="-8965" r="-15105" b="-5206"/>
              </a:stretch>
            </a:blipFill>
          </p:spPr>
        </p:sp>
      </p:grpSp>
      <p:pic>
        <p:nvPicPr>
          <p:cNvPr id="18"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5011155" y="7200841"/>
            <a:ext cx="1822293" cy="2062265"/>
          </a:xfrm>
          <a:prstGeom prst="rect">
            <a:avLst/>
          </a:prstGeom>
        </p:spPr>
      </p:pic>
      <p:sp>
        <p:nvSpPr>
          <p:cNvPr id="19" name="Cloud 18"/>
          <p:cNvSpPr/>
          <p:nvPr/>
        </p:nvSpPr>
        <p:spPr>
          <a:xfrm>
            <a:off x="2037715" y="3771900"/>
            <a:ext cx="7239000" cy="4648200"/>
          </a:xfrm>
          <a:prstGeom prst="cloud">
            <a:avLst/>
          </a:prstGeom>
          <a:solidFill>
            <a:schemeClr val="accent6">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0" name="Text Box 19"/>
          <p:cNvSpPr txBox="1"/>
          <p:nvPr/>
        </p:nvSpPr>
        <p:spPr>
          <a:xfrm>
            <a:off x="3200400" y="4457700"/>
            <a:ext cx="5371465" cy="2861310"/>
          </a:xfrm>
          <a:prstGeom prst="rect">
            <a:avLst/>
          </a:prstGeom>
          <a:noFill/>
          <a:ln w="9525">
            <a:noFill/>
          </a:ln>
        </p:spPr>
        <p:txBody>
          <a:bodyPr wrap="square">
            <a:spAutoFit/>
          </a:bodyPr>
          <a:p>
            <a:pPr indent="0" algn="just">
              <a:lnSpc>
                <a:spcPct val="150000"/>
              </a:lnSpc>
            </a:pPr>
            <a:r>
              <a:rPr lang="en-US" sz="4000" b="0">
                <a:solidFill>
                  <a:srgbClr val="000000"/>
                </a:solidFill>
                <a:latin typeface="Arial" panose="020B0604020202020204" pitchFamily="34" charset="0"/>
                <a:cs typeface="Arial" panose="020B0604020202020204" pitchFamily="34" charset="0"/>
              </a:rPr>
              <a:t>Hãy chia sẻ cách sắp xếp và quản lí đồ dùng cá nhân của bản thân.</a:t>
            </a:r>
            <a:endParaRPr lang="en-US" sz="4000" b="0">
              <a:solidFill>
                <a:srgbClr val="000000"/>
              </a:solidFill>
              <a:latin typeface="Arial" panose="020B0604020202020204" pitchFamily="34" charset="0"/>
              <a:cs typeface="Arial" panose="020B0604020202020204" pitchFamily="34" charset="0"/>
            </a:endParaRPr>
          </a:p>
        </p:txBody>
      </p:sp>
      <p:pic>
        <p:nvPicPr>
          <p:cNvPr id="21"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39280" b="21450"/>
          <a:stretch>
            <a:fillRect/>
          </a:stretch>
        </p:blipFill>
        <p:spPr>
          <a:xfrm>
            <a:off x="8571966" y="7201136"/>
            <a:ext cx="1212459" cy="187564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DD0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0372541">
            <a:off x="13010666" y="-1413171"/>
            <a:ext cx="6490007" cy="2047321"/>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319517">
            <a:off x="-1061645" y="9555051"/>
            <a:ext cx="6490007" cy="2047321"/>
          </a:xfrm>
          <a:prstGeom prst="rect">
            <a:avLst/>
          </a:prstGeom>
        </p:spPr>
      </p:pic>
      <p:grpSp>
        <p:nvGrpSpPr>
          <p:cNvPr id="4" name="Group 4"/>
          <p:cNvGrpSpPr/>
          <p:nvPr/>
        </p:nvGrpSpPr>
        <p:grpSpPr>
          <a:xfrm rot="-10800000">
            <a:off x="1142815" y="5372204"/>
            <a:ext cx="7831190" cy="3305758"/>
            <a:chOff x="0" y="0"/>
            <a:chExt cx="4452441" cy="1879496"/>
          </a:xfrm>
        </p:grpSpPr>
        <p:sp>
          <p:nvSpPr>
            <p:cNvPr id="5" name="Freeform 5"/>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p:grpSp>
        <p:nvGrpSpPr>
          <p:cNvPr id="6" name="Group 6"/>
          <p:cNvGrpSpPr/>
          <p:nvPr/>
        </p:nvGrpSpPr>
        <p:grpSpPr>
          <a:xfrm rot="-10800000">
            <a:off x="9221134" y="1753490"/>
            <a:ext cx="7831190" cy="3305758"/>
            <a:chOff x="0" y="0"/>
            <a:chExt cx="4452441" cy="1879496"/>
          </a:xfrm>
        </p:grpSpPr>
        <p:sp>
          <p:nvSpPr>
            <p:cNvPr id="7"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p:grpSp>
        <p:nvGrpSpPr>
          <p:cNvPr id="8" name="Group 8"/>
          <p:cNvGrpSpPr/>
          <p:nvPr/>
        </p:nvGrpSpPr>
        <p:grpSpPr>
          <a:xfrm rot="-10800000">
            <a:off x="9258115" y="5372204"/>
            <a:ext cx="7831190" cy="3305758"/>
            <a:chOff x="0" y="0"/>
            <a:chExt cx="4452441" cy="1879496"/>
          </a:xfrm>
        </p:grpSpPr>
        <p:sp>
          <p:nvSpPr>
            <p:cNvPr id="9" name="Freeform 9"/>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7062484" y="7708586"/>
            <a:ext cx="1463685" cy="1750295"/>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31318" y="6110819"/>
            <a:ext cx="1364090" cy="1081042"/>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379326" y="2343201"/>
            <a:ext cx="1333877" cy="1283856"/>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505675" y="6009411"/>
            <a:ext cx="1168309" cy="1283856"/>
          </a:xfrm>
          <a:prstGeom prst="rect">
            <a:avLst/>
          </a:prstGeom>
        </p:spPr>
      </p:pic>
      <p:sp>
        <p:nvSpPr>
          <p:cNvPr id="17" name="TextBox 17"/>
          <p:cNvSpPr txBox="1"/>
          <p:nvPr/>
        </p:nvSpPr>
        <p:spPr>
          <a:xfrm>
            <a:off x="3097530" y="5600700"/>
            <a:ext cx="5314950" cy="2769870"/>
          </a:xfrm>
          <a:prstGeom prst="rect">
            <a:avLst/>
          </a:prstGeom>
        </p:spPr>
        <p:txBody>
          <a:bodyPr wrap="square" lIns="0" tIns="0" rIns="0" bIns="0" rtlCol="0" anchor="t">
            <a:spAutoFit/>
          </a:bodyPr>
          <a:lstStyle/>
          <a:p>
            <a:pPr algn="just">
              <a:lnSpc>
                <a:spcPct val="150000"/>
              </a:lnSpc>
            </a:pPr>
            <a:r>
              <a:rPr lang="en-US" sz="4000" b="1" spc="70">
                <a:solidFill>
                  <a:srgbClr val="9B4040"/>
                </a:solidFill>
                <a:latin typeface="Arial" panose="020B0604020202020204" pitchFamily="34" charset="0"/>
                <a:cs typeface="Arial" panose="020B0604020202020204" pitchFamily="34" charset="0"/>
              </a:rPr>
              <a:t>Điều em cần thay đổi để quản lí đồ dùng cá nhân tốt hơn.</a:t>
            </a:r>
            <a:endParaRPr lang="en-US" sz="4000" b="1" spc="70">
              <a:solidFill>
                <a:srgbClr val="9B4040"/>
              </a:solidFill>
              <a:latin typeface="Arial" panose="020B0604020202020204" pitchFamily="34" charset="0"/>
              <a:cs typeface="Arial" panose="020B0604020202020204" pitchFamily="34" charset="0"/>
            </a:endParaRPr>
          </a:p>
        </p:txBody>
      </p:sp>
      <p:sp>
        <p:nvSpPr>
          <p:cNvPr id="18" name="TextBox 18"/>
          <p:cNvSpPr txBox="1"/>
          <p:nvPr/>
        </p:nvSpPr>
        <p:spPr>
          <a:xfrm>
            <a:off x="10991850" y="1973580"/>
            <a:ext cx="5602605" cy="2769870"/>
          </a:xfrm>
          <a:prstGeom prst="rect">
            <a:avLst/>
          </a:prstGeom>
        </p:spPr>
        <p:txBody>
          <a:bodyPr wrap="square" lIns="0" tIns="0" rIns="0" bIns="0" rtlCol="0" anchor="t">
            <a:spAutoFit/>
          </a:bodyPr>
          <a:lstStyle/>
          <a:p>
            <a:pPr algn="just">
              <a:lnSpc>
                <a:spcPct val="150000"/>
              </a:lnSpc>
            </a:pPr>
            <a:r>
              <a:rPr lang="en-US" sz="4000" b="1" spc="70">
                <a:solidFill>
                  <a:srgbClr val="9B4040"/>
                </a:solidFill>
                <a:latin typeface="Arial" panose="020B0604020202020204" pitchFamily="34" charset="0"/>
                <a:cs typeface="Arial" panose="020B0604020202020204" pitchFamily="34" charset="0"/>
              </a:rPr>
              <a:t>Cách sắp xếp đồ dùng cá nhân của em đã hợp lí chưa? Vì sao?</a:t>
            </a:r>
            <a:endParaRPr lang="en-US" sz="4000" b="1" spc="70">
              <a:solidFill>
                <a:srgbClr val="9B4040"/>
              </a:solidFill>
              <a:latin typeface="Arial" panose="020B0604020202020204" pitchFamily="34" charset="0"/>
              <a:cs typeface="Arial" panose="020B0604020202020204" pitchFamily="34" charset="0"/>
            </a:endParaRPr>
          </a:p>
        </p:txBody>
      </p:sp>
      <p:sp>
        <p:nvSpPr>
          <p:cNvPr id="19" name="TextBox 19"/>
          <p:cNvSpPr txBox="1"/>
          <p:nvPr/>
        </p:nvSpPr>
        <p:spPr>
          <a:xfrm>
            <a:off x="10964180" y="5600777"/>
            <a:ext cx="5876838" cy="2769870"/>
          </a:xfrm>
          <a:prstGeom prst="rect">
            <a:avLst/>
          </a:prstGeom>
        </p:spPr>
        <p:txBody>
          <a:bodyPr lIns="0" tIns="0" rIns="0" bIns="0" rtlCol="0" anchor="t">
            <a:spAutoFit/>
          </a:bodyPr>
          <a:lstStyle/>
          <a:p>
            <a:pPr algn="just">
              <a:lnSpc>
                <a:spcPct val="150000"/>
              </a:lnSpc>
            </a:pPr>
            <a:r>
              <a:rPr lang="en-US" sz="4000" b="1" spc="70">
                <a:solidFill>
                  <a:srgbClr val="9B4040"/>
                </a:solidFill>
                <a:latin typeface="Arial" panose="020B0604020202020204" pitchFamily="34" charset="0"/>
                <a:cs typeface="Arial" panose="020B0604020202020204" pitchFamily="34" charset="0"/>
              </a:rPr>
              <a:t> Ý nghĩa của ngăn nắp, gọn gàng đối với bản thân em và gia đình?</a:t>
            </a:r>
            <a:endParaRPr lang="en-US" sz="4000" b="1" spc="70">
              <a:solidFill>
                <a:srgbClr val="9B4040"/>
              </a:solidFill>
              <a:latin typeface="Arial" panose="020B0604020202020204" pitchFamily="34" charset="0"/>
              <a:cs typeface="Arial" panose="020B0604020202020204" pitchFamily="34" charset="0"/>
            </a:endParaRPr>
          </a:p>
        </p:txBody>
      </p:sp>
      <p:pic>
        <p:nvPicPr>
          <p:cNvPr id="20"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8913" y="781314"/>
            <a:ext cx="1463685" cy="1750295"/>
          </a:xfrm>
          <a:prstGeom prst="rect">
            <a:avLst/>
          </a:prstGeom>
        </p:spPr>
      </p:pic>
      <p:sp>
        <p:nvSpPr>
          <p:cNvPr id="21" name="TextBox 21"/>
          <p:cNvSpPr txBox="1"/>
          <p:nvPr/>
        </p:nvSpPr>
        <p:spPr>
          <a:xfrm>
            <a:off x="1447705" y="2781523"/>
            <a:ext cx="6992777" cy="1153795"/>
          </a:xfrm>
          <a:prstGeom prst="rect">
            <a:avLst/>
          </a:prstGeom>
        </p:spPr>
        <p:txBody>
          <a:bodyPr lIns="0" tIns="0" rIns="0" bIns="0" rtlCol="0" anchor="t">
            <a:spAutoFit/>
          </a:bodyPr>
          <a:lstStyle/>
          <a:p>
            <a:pPr algn="ctr">
              <a:lnSpc>
                <a:spcPts val="9000"/>
              </a:lnSpc>
            </a:pPr>
            <a:r>
              <a:rPr lang="en-US" sz="6000" b="1" spc="180">
                <a:solidFill>
                  <a:schemeClr val="tx1"/>
                </a:solidFill>
                <a:latin typeface="Arial" panose="020B0604020202020204" pitchFamily="34" charset="0"/>
                <a:cs typeface="Arial" panose="020B0604020202020204" pitchFamily="34" charset="0"/>
              </a:rPr>
              <a:t>Câu hỏi gợi ý</a:t>
            </a:r>
            <a:endParaRPr lang="en-US" sz="6000" b="1" spc="18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par>
                                <p:cTn id="27" presetID="16" presetClass="entr" presetSubtype="21"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heckerboard(across)">
                                      <p:cBhvr>
                                        <p:cTn id="34" dur="500"/>
                                        <p:tgtEl>
                                          <p:spTgt spid="13"/>
                                        </p:tgtEl>
                                      </p:cBhvr>
                                    </p:animEffect>
                                  </p:childTnLst>
                                </p:cTn>
                              </p:par>
                              <p:par>
                                <p:cTn id="35" presetID="5" presetClass="entr" presetSubtype="1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heckerboard(across)">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319517">
            <a:off x="-1061645" y="9555051"/>
            <a:ext cx="6490007" cy="2047321"/>
          </a:xfrm>
          <a:prstGeom prst="rect">
            <a:avLst/>
          </a:prstGeom>
        </p:spPr>
      </p:pic>
      <p:grpSp>
        <p:nvGrpSpPr>
          <p:cNvPr id="6" name="Group 6"/>
          <p:cNvGrpSpPr/>
          <p:nvPr/>
        </p:nvGrpSpPr>
        <p:grpSpPr>
          <a:xfrm rot="-10800000">
            <a:off x="2362200" y="2933700"/>
            <a:ext cx="13594715" cy="6146165"/>
            <a:chOff x="0" y="0"/>
            <a:chExt cx="4452441" cy="1879496"/>
          </a:xfrm>
        </p:grpSpPr>
        <p:sp>
          <p:nvSpPr>
            <p:cNvPr id="7"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43526" y="2324151"/>
            <a:ext cx="1333877" cy="1283856"/>
          </a:xfrm>
          <a:prstGeom prst="rect">
            <a:avLst/>
          </a:prstGeom>
        </p:spPr>
      </p:pic>
      <p:sp>
        <p:nvSpPr>
          <p:cNvPr id="18" name="TextBox 18"/>
          <p:cNvSpPr txBox="1"/>
          <p:nvPr/>
        </p:nvSpPr>
        <p:spPr>
          <a:xfrm>
            <a:off x="3019425" y="4301490"/>
            <a:ext cx="12249785" cy="3693160"/>
          </a:xfrm>
          <a:prstGeom prst="rect">
            <a:avLst/>
          </a:prstGeom>
        </p:spPr>
        <p:txBody>
          <a:bodyPr wrap="square" lIns="0" tIns="0" rIns="0" bIns="0" rtlCol="0" anchor="t">
            <a:spAutoFit/>
          </a:bodyPr>
          <a:lstStyle/>
          <a:p>
            <a:pPr algn="just">
              <a:lnSpc>
                <a:spcPct val="150000"/>
              </a:lnSpc>
            </a:pPr>
            <a:r>
              <a:rPr lang="en-US" sz="4000" spc="70">
                <a:solidFill>
                  <a:schemeClr val="tx1"/>
                </a:solidFill>
                <a:latin typeface="Arial" panose="020B0604020202020204" pitchFamily="34" charset="0"/>
                <a:cs typeface="Arial" panose="020B0604020202020204" pitchFamily="34" charset="0"/>
              </a:rPr>
              <a:t>Chúng ta cần giữ gìn nhà ở sạch sẽ, gọn gàng, ngăn nắp để đảm bảo sức khoẻ cho các thành viên trong gia đình, đồng thời tiết kiệm thời gian dọn dẹp và làm tăng thêm về đẹp cho ngôi nhà thân yêu.</a:t>
            </a:r>
            <a:endParaRPr lang="en-US" sz="4000" spc="70">
              <a:solidFill>
                <a:schemeClr val="tx1"/>
              </a:solidFill>
              <a:latin typeface="Arial" panose="020B0604020202020204" pitchFamily="34" charset="0"/>
              <a:cs typeface="Arial" panose="020B0604020202020204" pitchFamily="34" charset="0"/>
            </a:endParaRPr>
          </a:p>
        </p:txBody>
      </p:sp>
      <p:sp>
        <p:nvSpPr>
          <p:cNvPr id="21" name="TextBox 21"/>
          <p:cNvSpPr txBox="1"/>
          <p:nvPr/>
        </p:nvSpPr>
        <p:spPr>
          <a:xfrm>
            <a:off x="2343785" y="1104900"/>
            <a:ext cx="13599795" cy="1153795"/>
          </a:xfrm>
          <a:prstGeom prst="rect">
            <a:avLst/>
          </a:prstGeom>
        </p:spPr>
        <p:txBody>
          <a:bodyPr wrap="square" lIns="0" tIns="0" rIns="0" bIns="0" rtlCol="0" anchor="t">
            <a:spAutoFit/>
          </a:bodyPr>
          <a:lstStyle/>
          <a:p>
            <a:pPr algn="ctr">
              <a:lnSpc>
                <a:spcPts val="9000"/>
              </a:lnSpc>
            </a:pPr>
            <a:r>
              <a:rPr lang="en-US" sz="6000" b="1" spc="180">
                <a:solidFill>
                  <a:srgbClr val="9B4040"/>
                </a:solidFill>
                <a:latin typeface="Arial" panose="020B0604020202020204" pitchFamily="34" charset="0"/>
                <a:cs typeface="Arial" panose="020B0604020202020204" pitchFamily="34" charset="0"/>
              </a:rPr>
              <a:t>Kết luận</a:t>
            </a:r>
            <a:endParaRPr lang="en-US" sz="6000" b="1" spc="180">
              <a:solidFill>
                <a:srgbClr val="9B4040"/>
              </a:solidFill>
              <a:latin typeface="Arial" panose="020B0604020202020204" pitchFamily="34" charset="0"/>
              <a:cs typeface="Arial" panose="020B0604020202020204" pitchFamily="34" charset="0"/>
            </a:endParaRPr>
          </a:p>
        </p:txBody>
      </p:sp>
      <p:pic>
        <p:nvPicPr>
          <p:cNvPr id="24"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20000">
            <a:off x="10901045" y="172720"/>
            <a:ext cx="7957820" cy="17405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BBB7"/>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024255" y="831276"/>
            <a:ext cx="16230600" cy="8624448"/>
            <a:chOff x="0" y="0"/>
            <a:chExt cx="7026357" cy="3733593"/>
          </a:xfrm>
        </p:grpSpPr>
        <p:sp>
          <p:nvSpPr>
            <p:cNvPr id="3" name="Freeform 3"/>
            <p:cNvSpPr/>
            <p:nvPr/>
          </p:nvSpPr>
          <p:spPr>
            <a:xfrm>
              <a:off x="-4213" y="0"/>
              <a:ext cx="7030570" cy="3733593"/>
            </a:xfrm>
            <a:custGeom>
              <a:avLst/>
              <a:gdLst/>
              <a:ahLst/>
              <a:cxnLst/>
              <a:rect l="l" t="t" r="r" b="b"/>
              <a:pathLst>
                <a:path w="7030570" h="3733593">
                  <a:moveTo>
                    <a:pt x="278431" y="16918"/>
                  </a:moveTo>
                  <a:cubicBezTo>
                    <a:pt x="278431" y="16918"/>
                    <a:pt x="604014" y="12258"/>
                    <a:pt x="995271" y="12454"/>
                  </a:cubicBezTo>
                  <a:cubicBezTo>
                    <a:pt x="5502931" y="12671"/>
                    <a:pt x="6756502" y="0"/>
                    <a:pt x="6756502" y="0"/>
                  </a:cubicBezTo>
                  <a:cubicBezTo>
                    <a:pt x="6823965" y="0"/>
                    <a:pt x="6899902" y="0"/>
                    <a:pt x="6978676" y="85073"/>
                  </a:cubicBezTo>
                  <a:cubicBezTo>
                    <a:pt x="7021654" y="131488"/>
                    <a:pt x="7022722" y="240224"/>
                    <a:pt x="7023126" y="320281"/>
                  </a:cubicBezTo>
                  <a:cubicBezTo>
                    <a:pt x="7023126" y="320281"/>
                    <a:pt x="7021422" y="2466648"/>
                    <a:pt x="7021422" y="2971009"/>
                  </a:cubicBezTo>
                  <a:cubicBezTo>
                    <a:pt x="7021422" y="3185168"/>
                    <a:pt x="7030570" y="3484347"/>
                    <a:pt x="7030570" y="3484347"/>
                  </a:cubicBezTo>
                  <a:cubicBezTo>
                    <a:pt x="7030570" y="3613016"/>
                    <a:pt x="7026401" y="3733593"/>
                    <a:pt x="6773563" y="3725459"/>
                  </a:cubicBezTo>
                  <a:cubicBezTo>
                    <a:pt x="6773563" y="3725459"/>
                    <a:pt x="6397090" y="3705160"/>
                    <a:pt x="5664364" y="3712759"/>
                  </a:cubicBezTo>
                  <a:cubicBezTo>
                    <a:pt x="1858444" y="3720893"/>
                    <a:pt x="304023" y="3733593"/>
                    <a:pt x="304023" y="3733593"/>
                  </a:cubicBezTo>
                  <a:cubicBezTo>
                    <a:pt x="132548" y="3733593"/>
                    <a:pt x="4213" y="3632524"/>
                    <a:pt x="8532" y="3429977"/>
                  </a:cubicBezTo>
                  <a:cubicBezTo>
                    <a:pt x="8532" y="3429977"/>
                    <a:pt x="9630" y="2931436"/>
                    <a:pt x="4815" y="1193831"/>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8" name="Picture 8"/>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399558">
            <a:off x="765303" y="8351815"/>
            <a:ext cx="1535014" cy="146245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906272">
            <a:off x="1670050" y="3962400"/>
            <a:ext cx="767080" cy="1131570"/>
          </a:xfrm>
          <a:prstGeom prst="rect">
            <a:avLst/>
          </a:prstGeom>
        </p:spPr>
      </p:pic>
      <p:sp>
        <p:nvSpPr>
          <p:cNvPr id="12" name="TextBox 10"/>
          <p:cNvSpPr txBox="1"/>
          <p:nvPr/>
        </p:nvSpPr>
        <p:spPr>
          <a:xfrm>
            <a:off x="990600" y="1409700"/>
            <a:ext cx="9415145" cy="2215515"/>
          </a:xfrm>
          <a:prstGeom prst="rect">
            <a:avLst/>
          </a:prstGeom>
        </p:spPr>
        <p:txBody>
          <a:bodyPr wrap="square" lIns="0" tIns="0" rIns="0" bIns="0" rtlCol="0" anchor="t">
            <a:spAutoFit/>
          </a:bodyPr>
          <a:p>
            <a:pPr algn="ctr">
              <a:lnSpc>
                <a:spcPct val="150000"/>
              </a:lnSpc>
            </a:pPr>
            <a:r>
              <a:rPr lang="en-US" sz="4800" b="1" spc="70">
                <a:latin typeface="Arial" panose="020B0604020202020204" pitchFamily="34" charset="0"/>
                <a:cs typeface="Arial" panose="020B0604020202020204" pitchFamily="34" charset="0"/>
              </a:rPr>
              <a:t>2. Thói quen ngăn nắp, gọn gàng, sạch sẽ ở gia đình.</a:t>
            </a:r>
            <a:endParaRPr lang="en-US" sz="4800" b="1" spc="70">
              <a:latin typeface="Arial" panose="020B0604020202020204" pitchFamily="34" charset="0"/>
              <a:cs typeface="Arial" panose="020B0604020202020204" pitchFamily="34" charset="0"/>
            </a:endParaRPr>
          </a:p>
        </p:txBody>
      </p:sp>
      <p:sp>
        <p:nvSpPr>
          <p:cNvPr id="19" name="Cloud 18"/>
          <p:cNvSpPr/>
          <p:nvPr/>
        </p:nvSpPr>
        <p:spPr>
          <a:xfrm>
            <a:off x="1771015" y="4076700"/>
            <a:ext cx="8036560" cy="4754245"/>
          </a:xfrm>
          <a:prstGeom prst="cloud">
            <a:avLst/>
          </a:prstGeom>
          <a:solidFill>
            <a:schemeClr val="accent2">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0" name="Text Box 19"/>
          <p:cNvSpPr txBox="1"/>
          <p:nvPr/>
        </p:nvSpPr>
        <p:spPr>
          <a:xfrm>
            <a:off x="2819400" y="4483100"/>
            <a:ext cx="5902960" cy="3784600"/>
          </a:xfrm>
          <a:prstGeom prst="rect">
            <a:avLst/>
          </a:prstGeom>
          <a:noFill/>
          <a:ln w="9525">
            <a:noFill/>
          </a:ln>
        </p:spPr>
        <p:txBody>
          <a:bodyPr wrap="square">
            <a:spAutoFit/>
          </a:bodyPr>
          <a:p>
            <a:pPr indent="0" algn="just">
              <a:lnSpc>
                <a:spcPct val="150000"/>
              </a:lnSpc>
            </a:pPr>
            <a:r>
              <a:rPr lang="en-US" sz="4000" b="0">
                <a:solidFill>
                  <a:srgbClr val="000000"/>
                </a:solidFill>
                <a:latin typeface="Arial" panose="020B0604020202020204" pitchFamily="34" charset="0"/>
                <a:cs typeface="Arial" panose="020B0604020202020204" pitchFamily="34" charset="0"/>
              </a:rPr>
              <a:t>Những việc làm nào em chưa thường xuyên thực hiện? Lí do chưa thực hiện những việc làm đó.</a:t>
            </a:r>
            <a:endParaRPr lang="en-US" sz="4000" b="0">
              <a:solidFill>
                <a:srgbClr val="000000"/>
              </a:solidFill>
              <a:latin typeface="Arial" panose="020B0604020202020204" pitchFamily="34" charset="0"/>
              <a:cs typeface="Arial" panose="020B0604020202020204" pitchFamily="34" charset="0"/>
            </a:endParaRPr>
          </a:p>
        </p:txBody>
      </p:sp>
      <p:pic>
        <p:nvPicPr>
          <p:cNvPr id="100" name="Picture 99"/>
          <p:cNvPicPr/>
          <p:nvPr/>
        </p:nvPicPr>
        <p:blipFill>
          <a:blip r:embed="rId5"/>
          <a:stretch>
            <a:fillRect/>
          </a:stretch>
        </p:blipFill>
        <p:spPr>
          <a:xfrm>
            <a:off x="10439400" y="1722120"/>
            <a:ext cx="5715000" cy="3486150"/>
          </a:xfrm>
          <a:prstGeom prst="roundRect">
            <a:avLst/>
          </a:prstGeom>
          <a:noFill/>
          <a:ln w="9525">
            <a:noFill/>
          </a:ln>
        </p:spPr>
      </p:pic>
      <p:pic>
        <p:nvPicPr>
          <p:cNvPr id="101" name="Picture 100"/>
          <p:cNvPicPr/>
          <p:nvPr/>
        </p:nvPicPr>
        <p:blipFill>
          <a:blip r:embed="rId6"/>
          <a:stretch>
            <a:fillRect/>
          </a:stretch>
        </p:blipFill>
        <p:spPr>
          <a:xfrm>
            <a:off x="10515600" y="5600700"/>
            <a:ext cx="5549265" cy="3202940"/>
          </a:xfrm>
          <a:prstGeom prst="round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checkerboard(across)">
                                      <p:cBhvr>
                                        <p:cTn id="23" dur="500"/>
                                        <p:tgtEl>
                                          <p:spTgt spid="100"/>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checkerboard(across)">
                                      <p:cBhvr>
                                        <p:cTn id="28"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4006</Words>
  <Application>WPS Presentation</Application>
  <PresentationFormat>On-screen Show (4:3)</PresentationFormat>
  <Paragraphs>139</Paragraphs>
  <Slides>27</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Arial</vt:lpstr>
      <vt:lpstr>SimSun</vt:lpstr>
      <vt:lpstr>Wingdings</vt:lpstr>
      <vt:lpstr>Hammersmith One</vt:lpstr>
      <vt:lpstr>Microsoft YaHei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School Group Project Education Presentation</dc:title>
  <dc:creator/>
  <cp:lastModifiedBy>Thu Uyên Nguyễn</cp:lastModifiedBy>
  <cp:revision>10</cp:revision>
  <dcterms:created xsi:type="dcterms:W3CDTF">2006-08-16T00:00:00Z</dcterms:created>
  <dcterms:modified xsi:type="dcterms:W3CDTF">2022-11-15T02:12:18Z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5FDB0D349D0748868EE8C0564DFB9E11</vt:lpwstr>
  </property>
  <property fmtid="{D5CDD505-2E9C-101B-9397-08002B2CF9AE}" pid="3" name="KSOProductBuildVer">
    <vt:lpwstr>1033-11.2.0.11380</vt:lpwstr>
  </property>
</Properties>
</file>