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56" r:id="rId4"/>
    <p:sldId id="269" r:id="rId5"/>
    <p:sldId id="268" r:id="rId6"/>
    <p:sldId id="271" r:id="rId7"/>
    <p:sldId id="273" r:id="rId8"/>
    <p:sldId id="274" r:id="rId9"/>
    <p:sldId id="275" r:id="rId10"/>
    <p:sldId id="276" r:id="rId11"/>
    <p:sldId id="277" r:id="rId12"/>
    <p:sldId id="280" r:id="rId13"/>
    <p:sldId id="281" r:id="rId14"/>
    <p:sldId id="282" r:id="rId15"/>
    <p:sldId id="283" r:id="rId16"/>
    <p:sldId id="284" r:id="rId17"/>
    <p:sldId id="285" r:id="rId18"/>
    <p:sldId id="279" r:id="rId19"/>
    <p:sldId id="286" r:id="rId20"/>
    <p:sldId id="265" r:id="rId21"/>
  </p:sldIdLst>
  <p:sldSz cx="18288000" cy="10287000"/>
  <p:notesSz cx="6858000" cy="9144000"/>
  <p:embeddedFontLst>
    <p:embeddedFont>
      <p:font typeface="Jua" panose="020B0604020202020204" charset="-127"/>
      <p:regular r:id="rId22"/>
    </p:embeddedFont>
    <p:embeddedFont>
      <p:font typeface="Calibri" panose="020F0502020204030204" pitchFamily="34" charset="0"/>
      <p:regular r:id="rId23"/>
      <p:bold r:id="rId24"/>
      <p:italic r:id="rId25"/>
      <p:boldItalic r:id="rId26"/>
    </p:embeddedFont>
    <p:embeddedFont>
      <p:font typeface="Hammersmith One"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F0"/>
    <a:srgbClr val="FFFAEF"/>
    <a:srgbClr val="FFCA8B"/>
    <a:srgbClr val="FFDE81"/>
    <a:srgbClr val="FFE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22" autoAdjust="0"/>
  </p:normalViewPr>
  <p:slideViewPr>
    <p:cSldViewPr>
      <p:cViewPr>
        <p:scale>
          <a:sx n="30" d="100"/>
          <a:sy n="30" d="100"/>
        </p:scale>
        <p:origin x="1498" y="7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5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10.svg"/><Relationship Id="rId4" Type="http://schemas.openxmlformats.org/officeDocument/2006/relationships/image" Target="../media/image46.png"/><Relationship Id="rId9" Type="http://schemas.openxmlformats.org/officeDocument/2006/relationships/image" Target="../media/image9.png"/><Relationship Id="rId14" Type="http://schemas.openxmlformats.org/officeDocument/2006/relationships/image" Target="../media/image52.sv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4.sv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gif"/><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67.png"/><Relationship Id="rId12" Type="http://schemas.openxmlformats.org/officeDocument/2006/relationships/image" Target="../media/image7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9.png"/><Relationship Id="rId5" Type="http://schemas.openxmlformats.org/officeDocument/2006/relationships/image" Target="../media/image7.png"/><Relationship Id="rId10"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43.png"/><Relationship Id="rId14" Type="http://schemas.openxmlformats.org/officeDocument/2006/relationships/image" Target="../media/image71.gi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4.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svg"/><Relationship Id="rId5" Type="http://schemas.openxmlformats.org/officeDocument/2006/relationships/image" Target="../media/image3.png"/><Relationship Id="rId15" Type="http://schemas.openxmlformats.org/officeDocument/2006/relationships/image" Target="../media/image76.jpe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73.png"/><Relationship Id="rId14" Type="http://schemas.openxmlformats.org/officeDocument/2006/relationships/image" Target="../media/image75.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26.png"/><Relationship Id="rId10" Type="http://schemas.openxmlformats.org/officeDocument/2006/relationships/image" Target="../media/image77.png"/><Relationship Id="rId4" Type="http://schemas.openxmlformats.org/officeDocument/2006/relationships/image" Target="../media/image4.sv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54.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svg"/><Relationship Id="rId3" Type="http://schemas.openxmlformats.org/officeDocument/2006/relationships/image" Target="../media/image80.svg"/><Relationship Id="rId7" Type="http://schemas.openxmlformats.org/officeDocument/2006/relationships/image" Target="../media/image82.svg"/><Relationship Id="rId12"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19.svg"/><Relationship Id="rId15" Type="http://schemas.openxmlformats.org/officeDocument/2006/relationships/image" Target="../media/image88.sv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84.sv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1.svg"/><Relationship Id="rId7" Type="http://schemas.openxmlformats.org/officeDocument/2006/relationships/image" Target="../media/image22.pn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sv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37.gif"/><Relationship Id="rId4" Type="http://schemas.openxmlformats.org/officeDocument/2006/relationships/image" Target="../media/image36.sv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sv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1.png"/><Relationship Id="rId3" Type="http://schemas.openxmlformats.org/officeDocument/2006/relationships/image" Target="../media/image21.svg"/><Relationship Id="rId7" Type="http://schemas.openxmlformats.org/officeDocument/2006/relationships/image" Target="../media/image22.png"/><Relationship Id="rId12"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24.png"/><Relationship Id="rId1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1330" y="1935325"/>
            <a:ext cx="15696080" cy="729177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2409">
            <a:off x="10652682" y="2132255"/>
            <a:ext cx="2775940" cy="7873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613" flipH="1">
            <a:off x="5735321" y="8164806"/>
            <a:ext cx="2775940" cy="78735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231595"/>
            <a:ext cx="5658501" cy="221388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2040653" y="-78244"/>
            <a:ext cx="5658501" cy="221388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1330" y="484625"/>
            <a:ext cx="1155065" cy="1482277"/>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14708" y="7192584"/>
            <a:ext cx="1752600" cy="1769048"/>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45913" y="607459"/>
            <a:ext cx="1501435" cy="39412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62000" y="3082484"/>
            <a:ext cx="1501435" cy="394127"/>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40652" y="9491993"/>
            <a:ext cx="1501435" cy="394127"/>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4961" y="7307674"/>
            <a:ext cx="1501435" cy="394127"/>
          </a:xfrm>
          <a:prstGeom prst="rect">
            <a:avLst/>
          </a:prstGeom>
        </p:spPr>
      </p:pic>
      <p:sp>
        <p:nvSpPr>
          <p:cNvPr id="22" name="Google Shape;476;p38">
            <a:extLst>
              <a:ext uri="{FF2B5EF4-FFF2-40B4-BE49-F238E27FC236}">
                <a16:creationId xmlns:a16="http://schemas.microsoft.com/office/drawing/2014/main" id="{77848CF4-A644-44AF-8D84-A9B65F05909D}"/>
              </a:ext>
            </a:extLst>
          </p:cNvPr>
          <p:cNvSpPr txBox="1">
            <a:spLocks/>
          </p:cNvSpPr>
          <p:nvPr/>
        </p:nvSpPr>
        <p:spPr>
          <a:xfrm rot="21599360">
            <a:off x="1251482" y="3721287"/>
            <a:ext cx="15195776"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t>THÂN MẾN CHÀO CÁC EM ĐẾN VỚI BÀI HỌC MỚI!</a:t>
            </a:r>
          </a:p>
        </p:txBody>
      </p:sp>
    </p:spTree>
    <p:extLst>
      <p:ext uri="{BB962C8B-B14F-4D97-AF65-F5344CB8AC3E}">
        <p14:creationId xmlns:p14="http://schemas.microsoft.com/office/powerpoint/2010/main" val="3365768482"/>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2F08773-FEB7-421B-AD8C-2055E2CBCB12}"/>
              </a:ext>
            </a:extLst>
          </p:cNvPr>
          <p:cNvGrpSpPr/>
          <p:nvPr/>
        </p:nvGrpSpPr>
        <p:grpSpPr>
          <a:xfrm>
            <a:off x="6236127" y="595492"/>
            <a:ext cx="11120256" cy="9211926"/>
            <a:chOff x="6458758" y="2461529"/>
            <a:chExt cx="10705239" cy="6492568"/>
          </a:xfrm>
        </p:grpSpPr>
        <p:pic>
          <p:nvPicPr>
            <p:cNvPr id="2" name="Picture 2"/>
            <p:cNvPicPr>
              <a:picLocks noChangeAspect="1"/>
            </p:cNvPicPr>
            <p:nvPr/>
          </p:nvPicPr>
          <p:blipFill>
            <a:blip r:embed="rId2"/>
            <a:srcRect/>
            <a:stretch>
              <a:fillRect/>
            </a:stretch>
          </p:blipFill>
          <p:spPr>
            <a:xfrm rot="5676207">
              <a:off x="9074287" y="612450"/>
              <a:ext cx="5666422"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00000">
              <a:off x="5877405" y="7576671"/>
              <a:ext cx="1958779" cy="79607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00000">
              <a:off x="15722356" y="3115813"/>
              <a:ext cx="2095926" cy="787357"/>
            </a:xfrm>
            <a:prstGeom prst="rect">
              <a:avLst/>
            </a:prstGeom>
          </p:spPr>
        </p:pic>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08403" flipH="1">
            <a:off x="5179713" y="1626813"/>
            <a:ext cx="1050310" cy="911144"/>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25400" y="217285"/>
            <a:ext cx="2628900" cy="2293715"/>
          </a:xfrm>
          <a:prstGeom prst="rect">
            <a:avLst/>
          </a:prstGeom>
        </p:spPr>
      </p:pic>
      <p:sp>
        <p:nvSpPr>
          <p:cNvPr id="12" name="TextBox 11">
            <a:extLst>
              <a:ext uri="{FF2B5EF4-FFF2-40B4-BE49-F238E27FC236}">
                <a16:creationId xmlns:a16="http://schemas.microsoft.com/office/drawing/2014/main" id="{8863C985-1925-48B6-BD58-92CBB1EE1B14}"/>
              </a:ext>
            </a:extLst>
          </p:cNvPr>
          <p:cNvSpPr txBox="1"/>
          <p:nvPr/>
        </p:nvSpPr>
        <p:spPr>
          <a:xfrm>
            <a:off x="341635" y="6320529"/>
            <a:ext cx="5441058" cy="2171428"/>
          </a:xfrm>
          <a:prstGeom prst="rect">
            <a:avLst/>
          </a:prstGeom>
          <a:noFill/>
        </p:spPr>
        <p:txBody>
          <a:bodyPr wrap="square" rtlCol="0">
            <a:spAutoFit/>
          </a:bodyPr>
          <a:lstStyle/>
          <a:p>
            <a:pPr algn="ctr">
              <a:lnSpc>
                <a:spcPct val="150000"/>
              </a:lnSpc>
            </a:pPr>
            <a:r>
              <a:rPr lang="en-US" sz="4800" b="1" dirty="0">
                <a:solidFill>
                  <a:schemeClr val="accent5">
                    <a:lumMod val="75000"/>
                  </a:schemeClr>
                </a:solidFill>
                <a:latin typeface="Arial" panose="020B0604020202020204" pitchFamily="34" charset="0"/>
                <a:cs typeface="Arial" panose="020B0604020202020204" pitchFamily="34" charset="0"/>
              </a:rPr>
              <a:t>THẢO LUẬN NHÓM </a:t>
            </a:r>
          </a:p>
        </p:txBody>
      </p:sp>
      <p:pic>
        <p:nvPicPr>
          <p:cNvPr id="1026" name="Picture 2" descr="Đọc: Học thầy, học bạn (Nguyễn Thanh Tú) - Hoc24">
            <a:extLst>
              <a:ext uri="{FF2B5EF4-FFF2-40B4-BE49-F238E27FC236}">
                <a16:creationId xmlns:a16="http://schemas.microsoft.com/office/drawing/2014/main" id="{1D34BA16-B056-44DD-9FBA-47E98A95E5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404" y="1756943"/>
            <a:ext cx="5715000" cy="4248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5C887E3-E9A0-4F6D-9E8E-8AD360D9AE59}"/>
              </a:ext>
            </a:extLst>
          </p:cNvPr>
          <p:cNvSpPr txBox="1"/>
          <p:nvPr/>
        </p:nvSpPr>
        <p:spPr>
          <a:xfrm rot="314951">
            <a:off x="6738661" y="2650715"/>
            <a:ext cx="10095101" cy="5710602"/>
          </a:xfrm>
          <a:prstGeom prst="rect">
            <a:avLst/>
          </a:prstGeom>
          <a:noFill/>
        </p:spPr>
        <p:txBody>
          <a:bodyPr wrap="square">
            <a:spAutoFit/>
          </a:bodyPr>
          <a:lstStyle/>
          <a:p>
            <a:pPr algn="just" rtl="0">
              <a:lnSpc>
                <a:spcPct val="150000"/>
              </a:lnSpc>
              <a:spcBef>
                <a:spcPts val="0"/>
              </a:spcBef>
              <a:spcAft>
                <a:spcPts val="500"/>
              </a:spcAft>
            </a:pPr>
            <a:r>
              <a:rPr lang="vi-VN" sz="4000" i="0" u="none" strike="noStrike" dirty="0">
                <a:solidFill>
                  <a:schemeClr val="bg1"/>
                </a:solidFill>
                <a:effectLst/>
              </a:rPr>
              <a:t>Để giữ gìn, bảo tồn giá trị của làn điệu quan họ quê hương, các bạn học sinh lớp 7B đã thực hiện nhiều hoạt động ý nghĩa:</a:t>
            </a:r>
            <a:endParaRPr lang="vi-VN" sz="4000" dirty="0">
              <a:solidFill>
                <a:schemeClr val="bg1"/>
              </a:solidFill>
              <a:effectLst/>
            </a:endParaRPr>
          </a:p>
          <a:p>
            <a:pPr marL="571500" indent="-571500" algn="just" rtl="0">
              <a:lnSpc>
                <a:spcPct val="150000"/>
              </a:lnSpc>
              <a:spcBef>
                <a:spcPts val="0"/>
              </a:spcBef>
              <a:spcAft>
                <a:spcPts val="500"/>
              </a:spcAft>
              <a:buFont typeface="Arial" panose="020B0604020202020204" pitchFamily="34" charset="0"/>
              <a:buChar char="•"/>
            </a:pPr>
            <a:r>
              <a:rPr lang="vi-VN" sz="4000" i="0" u="none" strike="noStrike" dirty="0">
                <a:solidFill>
                  <a:schemeClr val="bg1"/>
                </a:solidFill>
                <a:effectLst/>
              </a:rPr>
              <a:t>Giao lưu với nghệ nhân hát quan họ, </a:t>
            </a:r>
            <a:endParaRPr lang="vi-VN" sz="4000" dirty="0">
              <a:solidFill>
                <a:schemeClr val="bg1"/>
              </a:solidFill>
              <a:effectLst/>
            </a:endParaRPr>
          </a:p>
          <a:p>
            <a:pPr marL="571500" indent="-571500" algn="just" rtl="0">
              <a:lnSpc>
                <a:spcPct val="150000"/>
              </a:lnSpc>
              <a:spcBef>
                <a:spcPts val="0"/>
              </a:spcBef>
              <a:spcAft>
                <a:spcPts val="500"/>
              </a:spcAft>
              <a:buFont typeface="Arial" panose="020B0604020202020204" pitchFamily="34" charset="0"/>
              <a:buChar char="•"/>
            </a:pPr>
            <a:r>
              <a:rPr lang="vi-VN" sz="4000" i="0" u="none" strike="noStrike" dirty="0">
                <a:solidFill>
                  <a:schemeClr val="bg1"/>
                </a:solidFill>
                <a:effectLst/>
              </a:rPr>
              <a:t>Tham gia </a:t>
            </a:r>
            <a:r>
              <a:rPr lang="vi-VN" sz="4000" i="1" u="none" strike="noStrike" dirty="0">
                <a:solidFill>
                  <a:schemeClr val="bg1"/>
                </a:solidFill>
                <a:effectLst/>
              </a:rPr>
              <a:t>Câu lạc bộ Quan họ </a:t>
            </a:r>
            <a:endParaRPr lang="vi-VN" sz="4000" dirty="0">
              <a:solidFill>
                <a:schemeClr val="bg1"/>
              </a:solidFill>
              <a:effectLst/>
            </a:endParaRPr>
          </a:p>
          <a:p>
            <a:pPr marL="571500" indent="-571500" algn="just" rtl="0">
              <a:lnSpc>
                <a:spcPct val="150000"/>
              </a:lnSpc>
              <a:spcBef>
                <a:spcPts val="0"/>
              </a:spcBef>
              <a:spcAft>
                <a:spcPts val="500"/>
              </a:spcAft>
              <a:buFont typeface="Arial" panose="020B0604020202020204" pitchFamily="34" charset="0"/>
              <a:buChar char="•"/>
            </a:pPr>
            <a:r>
              <a:rPr lang="vi-VN" sz="4000" i="0" u="none" strike="noStrike" dirty="0">
                <a:solidFill>
                  <a:schemeClr val="bg1"/>
                </a:solidFill>
                <a:effectLst/>
              </a:rPr>
              <a:t>Biểu diễn văn nghệ các làn điệu quan họ.</a:t>
            </a:r>
            <a:endParaRPr lang="vi-VN" sz="4000" dirty="0">
              <a:solidFill>
                <a:schemeClr val="bg1"/>
              </a:solidFill>
              <a:effectLst/>
            </a:endParaRPr>
          </a:p>
        </p:txBody>
      </p:sp>
    </p:spTree>
    <p:extLst>
      <p:ext uri="{BB962C8B-B14F-4D97-AF65-F5344CB8AC3E}">
        <p14:creationId xmlns:p14="http://schemas.microsoft.com/office/powerpoint/2010/main" val="290431650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2)">
                                      <p:cBhvr>
                                        <p:cTn id="7" dur="500"/>
                                        <p:tgtEl>
                                          <p:spTgt spid="12"/>
                                        </p:tgtEl>
                                      </p:cBhvr>
                                    </p:animEffect>
                                  </p:childTnLst>
                                </p:cTn>
                              </p:par>
                              <p:par>
                                <p:cTn id="8" presetID="21"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2)">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left)">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wipe(left)">
                                      <p:cBhvr>
                                        <p:cTn id="32" dur="5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wipe(left)">
                                      <p:cBhvr>
                                        <p:cTn id="3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r="24277"/>
          <a:stretch/>
        </p:blipFill>
        <p:spPr>
          <a:xfrm>
            <a:off x="0" y="0"/>
            <a:ext cx="3048000" cy="10287000"/>
          </a:xfrm>
          <a:prstGeom prst="rect">
            <a:avLst/>
          </a:prstGeom>
        </p:spPr>
      </p:pic>
      <p:pic>
        <p:nvPicPr>
          <p:cNvPr id="10" name="Picture 10"/>
          <p:cNvPicPr>
            <a:picLocks noChangeAspect="1"/>
          </p:cNvPicPr>
          <p:nvPr/>
        </p:nvPicPr>
        <p:blipFill>
          <a:blip r:embed="rId3"/>
          <a:srcRect/>
          <a:stretch>
            <a:fillRect/>
          </a:stretch>
        </p:blipFill>
        <p:spPr>
          <a:xfrm>
            <a:off x="-424224" y="6453147"/>
            <a:ext cx="7602093" cy="8229600"/>
          </a:xfrm>
          <a:prstGeom prst="rect">
            <a:avLst/>
          </a:prstGeom>
        </p:spPr>
      </p:pic>
      <p:pic>
        <p:nvPicPr>
          <p:cNvPr id="42" name="Picture 9">
            <a:extLst>
              <a:ext uri="{FF2B5EF4-FFF2-40B4-BE49-F238E27FC236}">
                <a16:creationId xmlns:a16="http://schemas.microsoft.com/office/drawing/2014/main" id="{BC100331-E54A-496C-BFA0-6B0DFB1194A4}"/>
              </a:ext>
            </a:extLst>
          </p:cNvPr>
          <p:cNvPicPr>
            <a:picLocks noChangeAspect="1"/>
          </p:cNvPicPr>
          <p:nvPr/>
        </p:nvPicPr>
        <p:blipFill>
          <a:blip r:embed="rId4">
            <a:duotone>
              <a:schemeClr val="accent6">
                <a:shade val="45000"/>
                <a:satMod val="135000"/>
              </a:schemeClr>
              <a:prstClr val="white"/>
            </a:duotone>
          </a:blip>
          <a:srcRect/>
          <a:stretch>
            <a:fillRect/>
          </a:stretch>
        </p:blipFill>
        <p:spPr>
          <a:xfrm>
            <a:off x="4589290" y="1792522"/>
            <a:ext cx="12414236" cy="784677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843152" y="2383961"/>
            <a:ext cx="1050310" cy="91114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82800" y="-1104900"/>
            <a:ext cx="5441058" cy="411480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517687" y="639036"/>
            <a:ext cx="1501435" cy="394127"/>
          </a:xfrm>
          <a:prstGeom prst="rect">
            <a:avLst/>
          </a:prstGeom>
        </p:spPr>
      </p:pic>
      <p:sp>
        <p:nvSpPr>
          <p:cNvPr id="17" name="TextBox 16">
            <a:extLst>
              <a:ext uri="{FF2B5EF4-FFF2-40B4-BE49-F238E27FC236}">
                <a16:creationId xmlns:a16="http://schemas.microsoft.com/office/drawing/2014/main" id="{556D8C15-AB29-41B6-A892-E51C6AC8BD81}"/>
              </a:ext>
            </a:extLst>
          </p:cNvPr>
          <p:cNvSpPr txBox="1"/>
          <p:nvPr/>
        </p:nvSpPr>
        <p:spPr>
          <a:xfrm>
            <a:off x="7681668" y="304382"/>
            <a:ext cx="5441058" cy="1184876"/>
          </a:xfrm>
          <a:prstGeom prst="rect">
            <a:avLst/>
          </a:prstGeom>
          <a:noFill/>
        </p:spPr>
        <p:txBody>
          <a:bodyPr wrap="square" rtlCol="0">
            <a:spAutoFit/>
          </a:bodyPr>
          <a:lstStyle/>
          <a:p>
            <a:pPr algn="ctr">
              <a:lnSpc>
                <a:spcPct val="150000"/>
              </a:lnSpc>
            </a:pPr>
            <a:r>
              <a:rPr lang="en-US" sz="5400" b="1" i="1" u="sng" dirty="0">
                <a:solidFill>
                  <a:schemeClr val="accent5">
                    <a:lumMod val="50000"/>
                  </a:schemeClr>
                </a:solidFill>
                <a:latin typeface="Arial" panose="020B0604020202020204" pitchFamily="34" charset="0"/>
                <a:cs typeface="Arial" panose="020B0604020202020204" pitchFamily="34" charset="0"/>
              </a:rPr>
              <a:t>Gợi ý </a:t>
            </a:r>
          </a:p>
        </p:txBody>
      </p:sp>
      <p:grpSp>
        <p:nvGrpSpPr>
          <p:cNvPr id="18" name="Group 17">
            <a:extLst>
              <a:ext uri="{FF2B5EF4-FFF2-40B4-BE49-F238E27FC236}">
                <a16:creationId xmlns:a16="http://schemas.microsoft.com/office/drawing/2014/main" id="{12AFC622-114F-4205-960F-04FFCE3AFD41}"/>
              </a:ext>
            </a:extLst>
          </p:cNvPr>
          <p:cNvGrpSpPr/>
          <p:nvPr/>
        </p:nvGrpSpPr>
        <p:grpSpPr>
          <a:xfrm>
            <a:off x="3188699" y="1169445"/>
            <a:ext cx="2766633" cy="2790286"/>
            <a:chOff x="1092318" y="2037621"/>
            <a:chExt cx="2766633" cy="2790286"/>
          </a:xfrm>
        </p:grpSpPr>
        <p:grpSp>
          <p:nvGrpSpPr>
            <p:cNvPr id="19" name="Google Shape;3161;p59">
              <a:extLst>
                <a:ext uri="{FF2B5EF4-FFF2-40B4-BE49-F238E27FC236}">
                  <a16:creationId xmlns:a16="http://schemas.microsoft.com/office/drawing/2014/main" id="{B7A0C56F-CA6C-4389-A855-D791BE9341FC}"/>
                </a:ext>
              </a:extLst>
            </p:cNvPr>
            <p:cNvGrpSpPr/>
            <p:nvPr/>
          </p:nvGrpSpPr>
          <p:grpSpPr>
            <a:xfrm>
              <a:off x="1092318" y="2037621"/>
              <a:ext cx="2766633" cy="2790286"/>
              <a:chOff x="3187949" y="2440248"/>
              <a:chExt cx="1977496" cy="1977496"/>
            </a:xfrm>
          </p:grpSpPr>
          <p:sp>
            <p:nvSpPr>
              <p:cNvPr id="21" name="Google Shape;3162;p59">
                <a:extLst>
                  <a:ext uri="{FF2B5EF4-FFF2-40B4-BE49-F238E27FC236}">
                    <a16:creationId xmlns:a16="http://schemas.microsoft.com/office/drawing/2014/main" id="{74E4C3A9-95CF-4D7A-8E01-69BDC7F9347D}"/>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chemeClr val="accent3">
                    <a:lumMod val="75000"/>
                  </a:schemeClr>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3163;p59">
                <a:extLst>
                  <a:ext uri="{FF2B5EF4-FFF2-40B4-BE49-F238E27FC236}">
                    <a16:creationId xmlns:a16="http://schemas.microsoft.com/office/drawing/2014/main" id="{DC8C6B0F-87F1-4AAA-B4E3-15D1F5DCF790}"/>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 name="Google Shape;3179;p59">
              <a:extLst>
                <a:ext uri="{FF2B5EF4-FFF2-40B4-BE49-F238E27FC236}">
                  <a16:creationId xmlns:a16="http://schemas.microsoft.com/office/drawing/2014/main" id="{56B461CC-9B95-408B-8735-26533085E7C7}"/>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0" b="1" kern="0" dirty="0">
                  <a:solidFill>
                    <a:schemeClr val="accent3">
                      <a:lumMod val="60000"/>
                      <a:lumOff val="40000"/>
                    </a:schemeClr>
                  </a:solidFill>
                  <a:latin typeface="Arial" panose="020B0604020202020204" pitchFamily="34" charset="0"/>
                  <a:ea typeface="Overpass Black"/>
                  <a:cs typeface="Overpass Black"/>
                  <a:sym typeface="Overpass Black"/>
                </a:rPr>
                <a:t>1</a:t>
              </a:r>
              <a:endParaRPr kumimoji="0" sz="10000" b="1" i="0" u="none" strike="noStrike" kern="0" cap="none" spc="0" normalizeH="0" baseline="0" noProof="0" dirty="0">
                <a:ln>
                  <a:noFill/>
                </a:ln>
                <a:solidFill>
                  <a:schemeClr val="accent3">
                    <a:lumMod val="60000"/>
                    <a:lumOff val="40000"/>
                  </a:schemeClr>
                </a:solidFill>
                <a:effectLst/>
                <a:uLnTx/>
                <a:uFillTx/>
                <a:latin typeface="Arial"/>
                <a:ea typeface="Overpass Black"/>
                <a:cs typeface="Overpass Black"/>
                <a:sym typeface="Overpass Black"/>
              </a:endParaRPr>
            </a:p>
          </p:txBody>
        </p:sp>
      </p:grpSp>
      <p:grpSp>
        <p:nvGrpSpPr>
          <p:cNvPr id="23" name="Group 22">
            <a:extLst>
              <a:ext uri="{FF2B5EF4-FFF2-40B4-BE49-F238E27FC236}">
                <a16:creationId xmlns:a16="http://schemas.microsoft.com/office/drawing/2014/main" id="{FA16581B-CC23-4E48-BDF5-EDA26B26F3F8}"/>
              </a:ext>
            </a:extLst>
          </p:cNvPr>
          <p:cNvGrpSpPr/>
          <p:nvPr/>
        </p:nvGrpSpPr>
        <p:grpSpPr>
          <a:xfrm>
            <a:off x="3151137" y="3633561"/>
            <a:ext cx="2758993" cy="2748391"/>
            <a:chOff x="2355988" y="4438219"/>
            <a:chExt cx="2889216" cy="2778455"/>
          </a:xfrm>
        </p:grpSpPr>
        <p:grpSp>
          <p:nvGrpSpPr>
            <p:cNvPr id="24" name="Google Shape;3164;p59">
              <a:extLst>
                <a:ext uri="{FF2B5EF4-FFF2-40B4-BE49-F238E27FC236}">
                  <a16:creationId xmlns:a16="http://schemas.microsoft.com/office/drawing/2014/main" id="{C51F2076-819A-46EB-8B0F-19D347E45740}"/>
                </a:ext>
              </a:extLst>
            </p:cNvPr>
            <p:cNvGrpSpPr/>
            <p:nvPr/>
          </p:nvGrpSpPr>
          <p:grpSpPr>
            <a:xfrm>
              <a:off x="2355988" y="4438219"/>
              <a:ext cx="2889216" cy="2778455"/>
              <a:chOff x="5472222" y="4596114"/>
              <a:chExt cx="651699" cy="651509"/>
            </a:xfrm>
          </p:grpSpPr>
          <p:sp>
            <p:nvSpPr>
              <p:cNvPr id="26" name="Google Shape;3165;p59">
                <a:extLst>
                  <a:ext uri="{FF2B5EF4-FFF2-40B4-BE49-F238E27FC236}">
                    <a16:creationId xmlns:a16="http://schemas.microsoft.com/office/drawing/2014/main" id="{3CD5681D-7F38-4745-B1AA-E8FBF72ACF38}"/>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FFC000"/>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27" name="Google Shape;3166;p59">
                <a:extLst>
                  <a:ext uri="{FF2B5EF4-FFF2-40B4-BE49-F238E27FC236}">
                    <a16:creationId xmlns:a16="http://schemas.microsoft.com/office/drawing/2014/main" id="{3A90F2DF-6871-4B57-8193-BF9A2E0B0F04}"/>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DE81"/>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5" name="Google Shape;3180;p59">
              <a:extLst>
                <a:ext uri="{FF2B5EF4-FFF2-40B4-BE49-F238E27FC236}">
                  <a16:creationId xmlns:a16="http://schemas.microsoft.com/office/drawing/2014/main" id="{2100A546-106F-4123-9D63-43A017DE7108}"/>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DE81"/>
                  </a:solidFill>
                  <a:ea typeface="Overpass Black"/>
                  <a:cs typeface="Overpass Black"/>
                  <a:sym typeface="Overpass Black"/>
                </a:rPr>
                <a:t>2</a:t>
              </a:r>
              <a:endParaRPr sz="10000" b="1" kern="0" dirty="0">
                <a:solidFill>
                  <a:srgbClr val="FFDE81"/>
                </a:solidFill>
                <a:latin typeface="Arial"/>
                <a:ea typeface="Overpass Black"/>
                <a:cs typeface="Overpass Black"/>
                <a:sym typeface="Overpass Black"/>
              </a:endParaRPr>
            </a:p>
          </p:txBody>
        </p:sp>
      </p:grpSp>
      <p:grpSp>
        <p:nvGrpSpPr>
          <p:cNvPr id="33" name="Group 32">
            <a:extLst>
              <a:ext uri="{FF2B5EF4-FFF2-40B4-BE49-F238E27FC236}">
                <a16:creationId xmlns:a16="http://schemas.microsoft.com/office/drawing/2014/main" id="{497FC22A-AC91-4EB0-9D00-9E3517DF3576}"/>
              </a:ext>
            </a:extLst>
          </p:cNvPr>
          <p:cNvGrpSpPr/>
          <p:nvPr/>
        </p:nvGrpSpPr>
        <p:grpSpPr>
          <a:xfrm>
            <a:off x="2971800" y="6308351"/>
            <a:ext cx="3048000" cy="3000663"/>
            <a:chOff x="1092318" y="2037621"/>
            <a:chExt cx="2766633" cy="2790286"/>
          </a:xfrm>
        </p:grpSpPr>
        <p:grpSp>
          <p:nvGrpSpPr>
            <p:cNvPr id="34" name="Google Shape;3161;p59">
              <a:extLst>
                <a:ext uri="{FF2B5EF4-FFF2-40B4-BE49-F238E27FC236}">
                  <a16:creationId xmlns:a16="http://schemas.microsoft.com/office/drawing/2014/main" id="{9B3A5A9E-E18A-4289-861E-C1D15DFA4010}"/>
                </a:ext>
              </a:extLst>
            </p:cNvPr>
            <p:cNvGrpSpPr/>
            <p:nvPr/>
          </p:nvGrpSpPr>
          <p:grpSpPr>
            <a:xfrm>
              <a:off x="1092318" y="2037621"/>
              <a:ext cx="2766633" cy="2790286"/>
              <a:chOff x="3187949" y="2440248"/>
              <a:chExt cx="1977496" cy="1977496"/>
            </a:xfrm>
          </p:grpSpPr>
          <p:sp>
            <p:nvSpPr>
              <p:cNvPr id="36" name="Google Shape;3162;p59">
                <a:extLst>
                  <a:ext uri="{FF2B5EF4-FFF2-40B4-BE49-F238E27FC236}">
                    <a16:creationId xmlns:a16="http://schemas.microsoft.com/office/drawing/2014/main" id="{DDA6C251-8E9E-4BA0-A1AB-17BBA7A3AD6F}"/>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chemeClr val="accent5">
                    <a:lumMod val="75000"/>
                  </a:schemeClr>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7" name="Google Shape;3163;p59">
                <a:extLst>
                  <a:ext uri="{FF2B5EF4-FFF2-40B4-BE49-F238E27FC236}">
                    <a16:creationId xmlns:a16="http://schemas.microsoft.com/office/drawing/2014/main" id="{7DFABCAB-A641-46CE-A999-1D993DB6BC73}"/>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 name="Google Shape;3179;p59">
              <a:extLst>
                <a:ext uri="{FF2B5EF4-FFF2-40B4-BE49-F238E27FC236}">
                  <a16:creationId xmlns:a16="http://schemas.microsoft.com/office/drawing/2014/main" id="{59745EE2-0CF0-4E12-A0B8-6050A49ADE63}"/>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0" b="1" kern="0" dirty="0">
                  <a:solidFill>
                    <a:schemeClr val="accent5">
                      <a:lumMod val="60000"/>
                      <a:lumOff val="40000"/>
                    </a:schemeClr>
                  </a:solidFill>
                  <a:latin typeface="Arial" panose="020B0604020202020204" pitchFamily="34" charset="0"/>
                  <a:ea typeface="Overpass Black"/>
                  <a:cs typeface="Overpass Black"/>
                  <a:sym typeface="Overpass Black"/>
                </a:rPr>
                <a:t>1</a:t>
              </a:r>
              <a:endParaRPr kumimoji="0" sz="10000" b="1" i="0" u="none" strike="noStrike" kern="0" cap="none" spc="0" normalizeH="0" baseline="0" noProof="0" dirty="0">
                <a:ln>
                  <a:noFill/>
                </a:ln>
                <a:solidFill>
                  <a:schemeClr val="accent5">
                    <a:lumMod val="60000"/>
                    <a:lumOff val="40000"/>
                  </a:schemeClr>
                </a:solidFill>
                <a:effectLst/>
                <a:uLnTx/>
                <a:uFillTx/>
                <a:latin typeface="Arial"/>
                <a:ea typeface="Overpass Black"/>
                <a:cs typeface="Overpass Black"/>
                <a:sym typeface="Overpass Black"/>
              </a:endParaRPr>
            </a:p>
          </p:txBody>
        </p:sp>
      </p:grpSp>
      <p:sp>
        <p:nvSpPr>
          <p:cNvPr id="44" name="TextBox 43">
            <a:extLst>
              <a:ext uri="{FF2B5EF4-FFF2-40B4-BE49-F238E27FC236}">
                <a16:creationId xmlns:a16="http://schemas.microsoft.com/office/drawing/2014/main" id="{496B1138-03FE-4332-B903-921AFD73A103}"/>
              </a:ext>
            </a:extLst>
          </p:cNvPr>
          <p:cNvSpPr txBox="1"/>
          <p:nvPr/>
        </p:nvSpPr>
        <p:spPr>
          <a:xfrm>
            <a:off x="5798820" y="2383961"/>
            <a:ext cx="8674416" cy="901593"/>
          </a:xfrm>
          <a:prstGeom prst="rect">
            <a:avLst/>
          </a:prstGeom>
          <a:noFill/>
        </p:spPr>
        <p:txBody>
          <a:bodyPr wrap="square">
            <a:spAutoFit/>
          </a:bodyPr>
          <a:lstStyle/>
          <a:p>
            <a:pPr algn="just">
              <a:lnSpc>
                <a:spcPct val="150000"/>
              </a:lnSpc>
              <a:spcBef>
                <a:spcPts val="1800"/>
              </a:spcBef>
              <a:spcAft>
                <a:spcPts val="600"/>
              </a:spcAft>
            </a:pPr>
            <a:r>
              <a:rPr lang="en-US" sz="4000" i="1" dirty="0">
                <a:effectLst/>
                <a:latin typeface="Arial" panose="020B0604020202020204" pitchFamily="34" charset="0"/>
                <a:ea typeface="Calibri" panose="020F0502020204030204" pitchFamily="34" charset="0"/>
                <a:cs typeface="Arial" panose="020B0604020202020204" pitchFamily="34" charset="0"/>
              </a:rPr>
              <a:t>Đó là truyền thống nào ở địa phương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FCFF84CC-2CB6-40FD-A3A6-A43B46D1DA1A}"/>
              </a:ext>
            </a:extLst>
          </p:cNvPr>
          <p:cNvSpPr txBox="1"/>
          <p:nvPr/>
        </p:nvSpPr>
        <p:spPr>
          <a:xfrm>
            <a:off x="5879128" y="6894190"/>
            <a:ext cx="10401300"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Cách thức để giữ gìn, bảo tồn các giá trị truyền thống đó?</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7BD7C7D-AC06-44F4-BBDE-EB2C4610C918}"/>
              </a:ext>
            </a:extLst>
          </p:cNvPr>
          <p:cNvSpPr txBox="1"/>
          <p:nvPr/>
        </p:nvSpPr>
        <p:spPr>
          <a:xfrm>
            <a:off x="5932588" y="4164375"/>
            <a:ext cx="9705701"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Điều gì sẽ xảy ra nếu thế hệ trẻ không giữ, gìn, bảo tồn truyền thống tự hào đó?</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1" name="Picture 21">
            <a:extLst>
              <a:ext uri="{FF2B5EF4-FFF2-40B4-BE49-F238E27FC236}">
                <a16:creationId xmlns:a16="http://schemas.microsoft.com/office/drawing/2014/main" id="{F6FA3248-C925-4FFA-8C9F-BC568834BB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12889" y="7238820"/>
            <a:ext cx="2619017" cy="2863736"/>
          </a:xfrm>
          <a:prstGeom prst="rect">
            <a:avLst/>
          </a:prstGeom>
        </p:spPr>
      </p:pic>
      <p:pic>
        <p:nvPicPr>
          <p:cNvPr id="55" name="Picture 4">
            <a:extLst>
              <a:ext uri="{FF2B5EF4-FFF2-40B4-BE49-F238E27FC236}">
                <a16:creationId xmlns:a16="http://schemas.microsoft.com/office/drawing/2014/main" id="{7489BFD8-CE67-4FC8-B183-65A7565FED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8518" y="7461609"/>
            <a:ext cx="2863600" cy="2323096"/>
          </a:xfrm>
          <a:prstGeom prst="rect">
            <a:avLst/>
          </a:prstGeom>
        </p:spPr>
      </p:pic>
    </p:spTree>
    <p:extLst>
      <p:ext uri="{BB962C8B-B14F-4D97-AF65-F5344CB8AC3E}">
        <p14:creationId xmlns:p14="http://schemas.microsoft.com/office/powerpoint/2010/main" val="18333977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heel(1)">
                                      <p:cBhvr>
                                        <p:cTn id="31" dur="500"/>
                                        <p:tgtEl>
                                          <p:spTgt spid="3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heel(1)">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4" grpId="0"/>
      <p:bldP spid="48"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400000">
            <a:off x="3024073" y="-562313"/>
            <a:ext cx="7798626" cy="12322772"/>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78761" y="4749822"/>
            <a:ext cx="2775940" cy="78735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760986" y="5756609"/>
            <a:ext cx="2775940" cy="787357"/>
          </a:xfrm>
          <a:prstGeom prst="rect">
            <a:avLst/>
          </a:prstGeom>
        </p:spPr>
      </p:pic>
      <p:pic>
        <p:nvPicPr>
          <p:cNvPr id="6" name="Picture 6"/>
          <p:cNvPicPr>
            <a:picLocks noChangeAspect="1"/>
          </p:cNvPicPr>
          <p:nvPr/>
        </p:nvPicPr>
        <p:blipFill>
          <a:blip r:embed="rId5"/>
          <a:srcRect/>
          <a:stretch>
            <a:fillRect/>
          </a:stretch>
        </p:blipFill>
        <p:spPr>
          <a:xfrm rot="5400000">
            <a:off x="14969064" y="-294094"/>
            <a:ext cx="10051930" cy="1088165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051601" y="469809"/>
            <a:ext cx="1050310" cy="9111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22522" y="6397727"/>
            <a:ext cx="336384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3485896" y="-225526"/>
            <a:ext cx="3363849" cy="4114800"/>
          </a:xfrm>
          <a:prstGeom prst="rect">
            <a:avLst/>
          </a:prstGeom>
        </p:spPr>
      </p:pic>
      <p:sp>
        <p:nvSpPr>
          <p:cNvPr id="12" name="TextBox 11">
            <a:extLst>
              <a:ext uri="{FF2B5EF4-FFF2-40B4-BE49-F238E27FC236}">
                <a16:creationId xmlns:a16="http://schemas.microsoft.com/office/drawing/2014/main" id="{FCCFF5B2-8B7D-4EF6-B2AB-0ED3FB6FA0DF}"/>
              </a:ext>
            </a:extLst>
          </p:cNvPr>
          <p:cNvSpPr txBox="1"/>
          <p:nvPr/>
        </p:nvSpPr>
        <p:spPr>
          <a:xfrm>
            <a:off x="4121468" y="323489"/>
            <a:ext cx="5441058" cy="1184876"/>
          </a:xfrm>
          <a:prstGeom prst="rect">
            <a:avLst/>
          </a:prstGeom>
          <a:noFill/>
        </p:spPr>
        <p:txBody>
          <a:bodyPr wrap="square" rtlCol="0">
            <a:spAutoFit/>
          </a:bodyPr>
          <a:lstStyle/>
          <a:p>
            <a:pPr algn="ctr">
              <a:lnSpc>
                <a:spcPct val="150000"/>
              </a:lnSpc>
            </a:pPr>
            <a:r>
              <a:rPr lang="en-US" sz="5400" b="1" u="sng" dirty="0">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A754F259-E335-49DD-9A64-6A863CE2B58C}"/>
              </a:ext>
            </a:extLst>
          </p:cNvPr>
          <p:cNvSpPr txBox="1"/>
          <p:nvPr/>
        </p:nvSpPr>
        <p:spPr>
          <a:xfrm>
            <a:off x="1389172" y="2929501"/>
            <a:ext cx="11137174" cy="6441572"/>
          </a:xfrm>
          <a:prstGeom prst="rect">
            <a:avLst/>
          </a:prstGeom>
          <a:noFill/>
        </p:spPr>
        <p:txBody>
          <a:bodyPr wrap="square">
            <a:spAutoFit/>
          </a:bodyPr>
          <a:lstStyle/>
          <a:p>
            <a:pPr algn="just">
              <a:lnSpc>
                <a:spcPct val="150000"/>
              </a:lnSpc>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Hiểu về những truyền thống tự hào của địa phương chính là biểu hiện rõ ràng nhất của tình yêu và lòng tự hào đối với quê hương mình. Khi chúng ta có ý thức giữ gìn, phát huy những truyền thống tốt đẹp đó thì những giá trị văn hóa  và bản sắc của quê hương sẽ mãi được trường tồn.</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4821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45">
                                          <p:stCondLst>
                                            <p:cond delay="0"/>
                                          </p:stCondLst>
                                        </p:cTn>
                                        <p:tgtEl>
                                          <p:spTgt spid="12"/>
                                        </p:tgtEl>
                                      </p:cBhvr>
                                    </p:animEffect>
                                    <p:anim calcmode="lin" valueType="num">
                                      <p:cBhvr>
                                        <p:cTn id="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tgtEl>
                                      </p:cBhvr>
                                      <p:to x="100000" y="60000"/>
                                    </p:animScale>
                                    <p:animScale>
                                      <p:cBhvr>
                                        <p:cTn id="14" dur="41" decel="50000">
                                          <p:stCondLst>
                                            <p:cond delay="169"/>
                                          </p:stCondLst>
                                        </p:cTn>
                                        <p:tgtEl>
                                          <p:spTgt spid="12"/>
                                        </p:tgtEl>
                                      </p:cBhvr>
                                      <p:to x="100000" y="100000"/>
                                    </p:animScale>
                                    <p:animScale>
                                      <p:cBhvr>
                                        <p:cTn id="15" dur="7">
                                          <p:stCondLst>
                                            <p:cond delay="328"/>
                                          </p:stCondLst>
                                        </p:cTn>
                                        <p:tgtEl>
                                          <p:spTgt spid="12"/>
                                        </p:tgtEl>
                                      </p:cBhvr>
                                      <p:to x="100000" y="80000"/>
                                    </p:animScale>
                                    <p:animScale>
                                      <p:cBhvr>
                                        <p:cTn id="16" dur="41" decel="50000">
                                          <p:stCondLst>
                                            <p:cond delay="335"/>
                                          </p:stCondLst>
                                        </p:cTn>
                                        <p:tgtEl>
                                          <p:spTgt spid="12"/>
                                        </p:tgtEl>
                                      </p:cBhvr>
                                      <p:to x="100000" y="100000"/>
                                    </p:animScale>
                                    <p:animScale>
                                      <p:cBhvr>
                                        <p:cTn id="17" dur="7">
                                          <p:stCondLst>
                                            <p:cond delay="410"/>
                                          </p:stCondLst>
                                        </p:cTn>
                                        <p:tgtEl>
                                          <p:spTgt spid="12"/>
                                        </p:tgtEl>
                                      </p:cBhvr>
                                      <p:to x="100000" y="90000"/>
                                    </p:animScale>
                                    <p:animScale>
                                      <p:cBhvr>
                                        <p:cTn id="18" dur="41" decel="50000">
                                          <p:stCondLst>
                                            <p:cond delay="417"/>
                                          </p:stCondLst>
                                        </p:cTn>
                                        <p:tgtEl>
                                          <p:spTgt spid="12"/>
                                        </p:tgtEl>
                                      </p:cBhvr>
                                      <p:to x="100000" y="100000"/>
                                    </p:animScale>
                                    <p:animScale>
                                      <p:cBhvr>
                                        <p:cTn id="19" dur="7">
                                          <p:stCondLst>
                                            <p:cond delay="452"/>
                                          </p:stCondLst>
                                        </p:cTn>
                                        <p:tgtEl>
                                          <p:spTgt spid="12"/>
                                        </p:tgtEl>
                                      </p:cBhvr>
                                      <p:to x="100000" y="95000"/>
                                    </p:animScale>
                                    <p:animScale>
                                      <p:cBhvr>
                                        <p:cTn id="20" dur="41" decel="50000">
                                          <p:stCondLst>
                                            <p:cond delay="459"/>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036" y="309651"/>
            <a:ext cx="9408561" cy="1010872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4515" y="782289"/>
            <a:ext cx="1415098" cy="1414076"/>
          </a:xfrm>
          <a:prstGeom prst="rect">
            <a:avLst/>
          </a:prstGeom>
        </p:spPr>
      </p:pic>
      <p:sp>
        <p:nvSpPr>
          <p:cNvPr id="21" name="TextBox 20">
            <a:extLst>
              <a:ext uri="{FF2B5EF4-FFF2-40B4-BE49-F238E27FC236}">
                <a16:creationId xmlns:a16="http://schemas.microsoft.com/office/drawing/2014/main" id="{D284FBC8-1660-4E39-8133-20E187D1DEFD}"/>
              </a:ext>
            </a:extLst>
          </p:cNvPr>
          <p:cNvSpPr txBox="1"/>
          <p:nvPr/>
        </p:nvSpPr>
        <p:spPr>
          <a:xfrm>
            <a:off x="1363846" y="8680629"/>
            <a:ext cx="4391553" cy="1184876"/>
          </a:xfrm>
          <a:prstGeom prst="rect">
            <a:avLst/>
          </a:prstGeom>
          <a:noFill/>
        </p:spPr>
        <p:txBody>
          <a:bodyPr wrap="square" rtlCol="0">
            <a:spAutoFit/>
          </a:bodyPr>
          <a:lstStyle/>
          <a:p>
            <a:pPr algn="ctr">
              <a:lnSpc>
                <a:spcPct val="150000"/>
              </a:lnSpc>
            </a:pPr>
            <a:r>
              <a:rPr lang="en-US" sz="5400" b="1" i="1" dirty="0">
                <a:solidFill>
                  <a:schemeClr val="accent6">
                    <a:lumMod val="75000"/>
                  </a:schemeClr>
                </a:solidFill>
                <a:latin typeface="Arial" panose="020B0604020202020204" pitchFamily="34" charset="0"/>
                <a:cs typeface="Arial" panose="020B0604020202020204" pitchFamily="34" charset="0"/>
              </a:rPr>
              <a:t>Chia sẻ </a:t>
            </a:r>
          </a:p>
        </p:txBody>
      </p:sp>
      <p:pic>
        <p:nvPicPr>
          <p:cNvPr id="24" name="Picture 3">
            <a:extLst>
              <a:ext uri="{FF2B5EF4-FFF2-40B4-BE49-F238E27FC236}">
                <a16:creationId xmlns:a16="http://schemas.microsoft.com/office/drawing/2014/main" id="{F91E550B-D4D2-4226-8BB5-8C5FE69C1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6800" y="8303906"/>
            <a:ext cx="3276600" cy="3080004"/>
          </a:xfrm>
          <a:prstGeom prst="rect">
            <a:avLst/>
          </a:prstGeom>
        </p:spPr>
      </p:pic>
      <p:pic>
        <p:nvPicPr>
          <p:cNvPr id="31" name="Picture 10">
            <a:extLst>
              <a:ext uri="{FF2B5EF4-FFF2-40B4-BE49-F238E27FC236}">
                <a16:creationId xmlns:a16="http://schemas.microsoft.com/office/drawing/2014/main" id="{94C6C808-1A6D-4978-BF1F-07EB95F608DD}"/>
              </a:ext>
            </a:extLst>
          </p:cNvPr>
          <p:cNvPicPr>
            <a:picLocks noChangeAspect="1"/>
          </p:cNvPicPr>
          <p:nvPr/>
        </p:nvPicPr>
        <p:blipFill>
          <a:blip r:embed="rId8"/>
          <a:srcRect/>
          <a:stretch>
            <a:fillRect/>
          </a:stretch>
        </p:blipFill>
        <p:spPr>
          <a:xfrm>
            <a:off x="7569200" y="0"/>
            <a:ext cx="10744200" cy="7451273"/>
          </a:xfrm>
          <a:prstGeom prst="rect">
            <a:avLst/>
          </a:prstGeom>
        </p:spPr>
      </p:pic>
      <p:sp>
        <p:nvSpPr>
          <p:cNvPr id="28" name="TextBox 27">
            <a:extLst>
              <a:ext uri="{FF2B5EF4-FFF2-40B4-BE49-F238E27FC236}">
                <a16:creationId xmlns:a16="http://schemas.microsoft.com/office/drawing/2014/main" id="{0BFAF410-9129-47B0-84E1-13A639BB6E9E}"/>
              </a:ext>
            </a:extLst>
          </p:cNvPr>
          <p:cNvSpPr txBox="1"/>
          <p:nvPr/>
        </p:nvSpPr>
        <p:spPr>
          <a:xfrm>
            <a:off x="8873970" y="2053579"/>
            <a:ext cx="7246762" cy="3801682"/>
          </a:xfrm>
          <a:prstGeom prst="rect">
            <a:avLst/>
          </a:prstGeom>
          <a:noFill/>
        </p:spPr>
        <p:txBody>
          <a:bodyPr wrap="square">
            <a:spAutoFit/>
          </a:bodyPr>
          <a:lstStyle/>
          <a:p>
            <a:pPr marL="571500" indent="-571500" algn="just">
              <a:lnSpc>
                <a:spcPct val="150000"/>
              </a:lnSpc>
              <a:spcAft>
                <a:spcPts val="900"/>
              </a:spcAft>
              <a:buFont typeface="Arial" panose="020B0604020202020204" pitchFamily="34" charset="0"/>
              <a:buChar char="•"/>
              <a:tabLst>
                <a:tab pos="170180" algn="l"/>
              </a:tabLst>
              <a:defRPr/>
            </a:pPr>
            <a:r>
              <a:rPr lang="vi-VN" sz="4000" dirty="0">
                <a:solidFill>
                  <a:srgbClr val="000000"/>
                </a:solidFill>
                <a:effectLst/>
                <a:ea typeface="Times New Roman" panose="02020603050405020304" pitchFamily="18" charset="0"/>
                <a:cs typeface="Times New Roman" panose="02020603050405020304" pitchFamily="18" charset="0"/>
              </a:rPr>
              <a:t>Những điều đã học h</a:t>
            </a:r>
            <a:r>
              <a:rPr lang="en-US" sz="4000" dirty="0">
                <a:solidFill>
                  <a:srgbClr val="000000"/>
                </a:solidFill>
                <a:effectLst/>
                <a:ea typeface="Times New Roman" panose="02020603050405020304" pitchFamily="18" charset="0"/>
                <a:cs typeface="Times New Roman" panose="02020603050405020304" pitchFamily="18" charset="0"/>
              </a:rPr>
              <a:t>ỏ</a:t>
            </a:r>
            <a:r>
              <a:rPr lang="vi-VN" sz="4000" dirty="0">
                <a:solidFill>
                  <a:srgbClr val="000000"/>
                </a:solidFill>
                <a:effectLst/>
                <a:ea typeface="Times New Roman" panose="02020603050405020304" pitchFamily="18" charset="0"/>
                <a:cs typeface="Times New Roman" panose="02020603050405020304" pitchFamily="18" charset="0"/>
              </a:rPr>
              <a:t>i</a:t>
            </a:r>
            <a:r>
              <a:rPr lang="en-US" sz="4000" dirty="0">
                <a:solidFill>
                  <a:srgbClr val="000000"/>
                </a:solidFill>
                <a:effectLst/>
                <a:ea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được về nghề truyền thống ở nước ta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 địa phương em</a:t>
            </a:r>
            <a:endPar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Phiếu phỏng vấn đã thiết kế</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2">
            <a:extLst>
              <a:ext uri="{FF2B5EF4-FFF2-40B4-BE49-F238E27FC236}">
                <a16:creationId xmlns:a16="http://schemas.microsoft.com/office/drawing/2014/main" id="{5B281353-EC21-41FB-9F33-01D78720CD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57645">
            <a:off x="6236273" y="7173435"/>
            <a:ext cx="2530082" cy="1065797"/>
          </a:xfrm>
          <a:prstGeom prst="rect">
            <a:avLst/>
          </a:prstGeom>
        </p:spPr>
      </p:pic>
      <p:sp>
        <p:nvSpPr>
          <p:cNvPr id="36" name="TextBox 35">
            <a:extLst>
              <a:ext uri="{FF2B5EF4-FFF2-40B4-BE49-F238E27FC236}">
                <a16:creationId xmlns:a16="http://schemas.microsoft.com/office/drawing/2014/main" id="{8DCABBF4-BB27-4826-A51C-9E9166CE79B7}"/>
              </a:ext>
            </a:extLst>
          </p:cNvPr>
          <p:cNvSpPr txBox="1"/>
          <p:nvPr/>
        </p:nvSpPr>
        <p:spPr>
          <a:xfrm>
            <a:off x="1449786" y="626009"/>
            <a:ext cx="5441058" cy="1427570"/>
          </a:xfrm>
          <a:prstGeom prst="rect">
            <a:avLst/>
          </a:prstGeom>
          <a:noFill/>
        </p:spPr>
        <p:txBody>
          <a:bodyPr wrap="square" rtlCol="0">
            <a:spAutoFit/>
          </a:bodyPr>
          <a:lstStyle/>
          <a:p>
            <a:pPr algn="ctr">
              <a:lnSpc>
                <a:spcPct val="150000"/>
              </a:lnSpc>
            </a:pPr>
            <a:r>
              <a:rPr lang="en-US" sz="6600" b="1" dirty="0">
                <a:solidFill>
                  <a:schemeClr val="accent5">
                    <a:lumMod val="75000"/>
                  </a:schemeClr>
                </a:solidFill>
                <a:latin typeface="Arial" panose="020B0604020202020204" pitchFamily="34" charset="0"/>
                <a:cs typeface="Arial" panose="020B0604020202020204" pitchFamily="34" charset="0"/>
              </a:rPr>
              <a:t>LUYỆN TẬP </a:t>
            </a:r>
          </a:p>
        </p:txBody>
      </p:sp>
      <p:pic>
        <p:nvPicPr>
          <p:cNvPr id="22" name="Picture 2">
            <a:extLst>
              <a:ext uri="{FF2B5EF4-FFF2-40B4-BE49-F238E27FC236}">
                <a16:creationId xmlns:a16="http://schemas.microsoft.com/office/drawing/2014/main" id="{BB08FE48-31A1-416D-990D-8E06EDDB43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1630" y="4022824"/>
            <a:ext cx="4713581" cy="4695905"/>
          </a:xfrm>
          <a:prstGeom prst="rect">
            <a:avLst/>
          </a:prstGeom>
        </p:spPr>
      </p:pic>
      <p:pic>
        <p:nvPicPr>
          <p:cNvPr id="37" name="Picture 2">
            <a:extLst>
              <a:ext uri="{FF2B5EF4-FFF2-40B4-BE49-F238E27FC236}">
                <a16:creationId xmlns:a16="http://schemas.microsoft.com/office/drawing/2014/main" id="{E9BD40FD-B86D-4596-A6B3-0D44263A09B3}"/>
              </a:ext>
            </a:extLst>
          </p:cNvPr>
          <p:cNvPicPr>
            <a:picLocks noChangeAspect="1"/>
          </p:cNvPicPr>
          <p:nvPr/>
        </p:nvPicPr>
        <p:blipFill>
          <a:blip r:embed="rId13"/>
          <a:srcRect/>
          <a:stretch>
            <a:fillRect/>
          </a:stretch>
        </p:blipFill>
        <p:spPr>
          <a:xfrm>
            <a:off x="12675764" y="6762515"/>
            <a:ext cx="2451182" cy="2785434"/>
          </a:xfrm>
          <a:prstGeom prst="rect">
            <a:avLst/>
          </a:prstGeom>
        </p:spPr>
      </p:pic>
    </p:spTree>
    <p:extLst>
      <p:ext uri="{BB962C8B-B14F-4D97-AF65-F5344CB8AC3E}">
        <p14:creationId xmlns:p14="http://schemas.microsoft.com/office/powerpoint/2010/main" val="30608273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500"/>
                                        <p:tgtEl>
                                          <p:spTgt spid="35"/>
                                        </p:tgtEl>
                                      </p:cBhvr>
                                    </p:animEffect>
                                  </p:childTnLst>
                                </p:cTn>
                              </p:par>
                              <p:par>
                                <p:cTn id="21" presetID="21"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heel(1)">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barn(inVertical)">
                                      <p:cBhvr>
                                        <p:cTn id="28" dur="500"/>
                                        <p:tgtEl>
                                          <p:spTgt spid="2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xEl>
                                              <p:pRg st="1" end="1"/>
                                            </p:txEl>
                                          </p:spTgt>
                                        </p:tgtEl>
                                        <p:attrNameLst>
                                          <p:attrName>style.visibility</p:attrName>
                                        </p:attrNameLst>
                                      </p:cBhvr>
                                      <p:to>
                                        <p:strVal val="visible"/>
                                      </p:to>
                                    </p:set>
                                    <p:animEffect transition="in" filter="barn(inVertical)">
                                      <p:cBhvr>
                                        <p:cTn id="33"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build="p"/>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876313">
            <a:off x="-4809865" y="1637152"/>
            <a:ext cx="10051930" cy="1088165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00000">
            <a:off x="5683080" y="8288810"/>
            <a:ext cx="2775940" cy="78735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00000">
            <a:off x="15178693" y="3385205"/>
            <a:ext cx="2775940" cy="7873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08403" flipH="1">
            <a:off x="15878968" y="996962"/>
            <a:ext cx="1050310" cy="91114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0" y="7077980"/>
            <a:ext cx="5509047" cy="3209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028700" y="1028700"/>
            <a:ext cx="3801967" cy="3317216"/>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flipV="1">
            <a:off x="681577" y="7077980"/>
            <a:ext cx="2708213" cy="2687901"/>
          </a:xfrm>
          <a:prstGeom prst="rect">
            <a:avLst/>
          </a:prstGeom>
        </p:spPr>
      </p:pic>
      <p:sp>
        <p:nvSpPr>
          <p:cNvPr id="14" name="TextBox 13">
            <a:extLst>
              <a:ext uri="{FF2B5EF4-FFF2-40B4-BE49-F238E27FC236}">
                <a16:creationId xmlns:a16="http://schemas.microsoft.com/office/drawing/2014/main" id="{E5E46EE8-0CBF-4156-9334-CF7287D86988}"/>
              </a:ext>
            </a:extLst>
          </p:cNvPr>
          <p:cNvSpPr txBox="1"/>
          <p:nvPr/>
        </p:nvSpPr>
        <p:spPr>
          <a:xfrm rot="235764">
            <a:off x="8197159" y="1260067"/>
            <a:ext cx="7525305" cy="1184876"/>
          </a:xfrm>
          <a:prstGeom prst="rect">
            <a:avLst/>
          </a:prstGeom>
          <a:noFill/>
        </p:spPr>
        <p:txBody>
          <a:bodyPr wrap="square" rtlCol="0">
            <a:spAutoFit/>
          </a:bodyPr>
          <a:lstStyle/>
          <a:p>
            <a:pPr algn="ctr">
              <a:lnSpc>
                <a:spcPct val="150000"/>
              </a:lnSpc>
            </a:pPr>
            <a:r>
              <a:rPr lang="en-US" sz="5400" b="1" dirty="0">
                <a:solidFill>
                  <a:schemeClr val="accent6">
                    <a:lumMod val="75000"/>
                  </a:schemeClr>
                </a:solidFill>
                <a:latin typeface="Arial" panose="020B0604020202020204" pitchFamily="34" charset="0"/>
                <a:cs typeface="Arial" panose="020B0604020202020204" pitchFamily="34" charset="0"/>
              </a:rPr>
              <a:t>HOẠT ĐỘNG NHÓM </a:t>
            </a:r>
          </a:p>
        </p:txBody>
      </p:sp>
      <p:grpSp>
        <p:nvGrpSpPr>
          <p:cNvPr id="4" name="Group 3">
            <a:extLst>
              <a:ext uri="{FF2B5EF4-FFF2-40B4-BE49-F238E27FC236}">
                <a16:creationId xmlns:a16="http://schemas.microsoft.com/office/drawing/2014/main" id="{AA073DBA-2094-4238-985E-205B17675E33}"/>
              </a:ext>
            </a:extLst>
          </p:cNvPr>
          <p:cNvGrpSpPr/>
          <p:nvPr/>
        </p:nvGrpSpPr>
        <p:grpSpPr>
          <a:xfrm>
            <a:off x="6478957" y="1380801"/>
            <a:ext cx="10483400" cy="8059120"/>
            <a:chOff x="6478957" y="1380801"/>
            <a:chExt cx="10483400" cy="8059120"/>
          </a:xfrm>
        </p:grpSpPr>
        <p:pic>
          <p:nvPicPr>
            <p:cNvPr id="2" name="Picture 2"/>
            <p:cNvPicPr>
              <a:picLocks noChangeAspect="1"/>
            </p:cNvPicPr>
            <p:nvPr/>
          </p:nvPicPr>
          <p:blipFill>
            <a:blip r:embed="rId13"/>
            <a:srcRect/>
            <a:stretch>
              <a:fillRect/>
            </a:stretch>
          </p:blipFill>
          <p:spPr>
            <a:xfrm rot="5676207">
              <a:off x="8559579" y="1037144"/>
              <a:ext cx="6518555" cy="10287000"/>
            </a:xfrm>
            <a:prstGeom prst="rect">
              <a:avLst/>
            </a:prstGeom>
          </p:spPr>
        </p:pic>
        <p:sp>
          <p:nvSpPr>
            <p:cNvPr id="13" name="TextBox 12">
              <a:extLst>
                <a:ext uri="{FF2B5EF4-FFF2-40B4-BE49-F238E27FC236}">
                  <a16:creationId xmlns:a16="http://schemas.microsoft.com/office/drawing/2014/main" id="{B391AFBB-F7AF-416E-932F-6A1756661BAA}"/>
                </a:ext>
              </a:extLst>
            </p:cNvPr>
            <p:cNvSpPr txBox="1"/>
            <p:nvPr/>
          </p:nvSpPr>
          <p:spPr>
            <a:xfrm rot="280280">
              <a:off x="7460976" y="4121396"/>
              <a:ext cx="8599454" cy="4609595"/>
            </a:xfrm>
            <a:prstGeom prst="rect">
              <a:avLst/>
            </a:prstGeom>
            <a:noFill/>
          </p:spPr>
          <p:txBody>
            <a:bodyPr wrap="square">
              <a:spAutoFit/>
            </a:bodyPr>
            <a:lstStyle/>
            <a:p>
              <a:pPr algn="just">
                <a:lnSpc>
                  <a:spcPct val="150000"/>
                </a:lnSpc>
              </a:pPr>
              <a:r>
                <a:rPr lang="vi-VN" sz="4000" b="1" dirty="0">
                  <a:solidFill>
                    <a:schemeClr val="bg1"/>
                  </a:solidFill>
                  <a:effectLst/>
                  <a:ea typeface="Times New Roman" panose="02020603050405020304" pitchFamily="18" charset="0"/>
                </a:rPr>
                <a:t>Các nhóm sắm vai là phóng viên đế đi phỏng vấn thầy cô và các bạn nhóm khác về lễ hội hoặc phong tục của quê hương. Để tìm hiểu về lễ hội truyền thống</a:t>
              </a:r>
              <a:endParaRPr lang="en-US" sz="4000" b="1" dirty="0">
                <a:solidFill>
                  <a:schemeClr val="bg1"/>
                </a:solidFill>
              </a:endParaRPr>
            </a:p>
          </p:txBody>
        </p:sp>
        <p:pic>
          <p:nvPicPr>
            <p:cNvPr id="15" name="Picture 6">
              <a:extLst>
                <a:ext uri="{FF2B5EF4-FFF2-40B4-BE49-F238E27FC236}">
                  <a16:creationId xmlns:a16="http://schemas.microsoft.com/office/drawing/2014/main" id="{51CB0684-462E-4020-9D1B-700885716FDD}"/>
                </a:ext>
              </a:extLst>
            </p:cNvPr>
            <p:cNvPicPr>
              <a:picLocks noChangeAspect="1"/>
            </p:cNvPicPr>
            <p:nvPr/>
          </p:nvPicPr>
          <p:blipFill>
            <a:blip r:embed="rId14"/>
            <a:srcRect/>
            <a:stretch>
              <a:fillRect/>
            </a:stretch>
          </p:blipFill>
          <p:spPr>
            <a:xfrm>
              <a:off x="6478957" y="1380801"/>
              <a:ext cx="1829232" cy="2244457"/>
            </a:xfrm>
            <a:prstGeom prst="rect">
              <a:avLst/>
            </a:prstGeom>
          </p:spPr>
        </p:pic>
      </p:grpSp>
    </p:spTree>
    <p:extLst>
      <p:ext uri="{BB962C8B-B14F-4D97-AF65-F5344CB8AC3E}">
        <p14:creationId xmlns:p14="http://schemas.microsoft.com/office/powerpoint/2010/main" val="39086791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C7EBF3B-4F9E-404A-B41C-10306B7EE6E9}"/>
              </a:ext>
            </a:extLst>
          </p:cNvPr>
          <p:cNvSpPr/>
          <p:nvPr/>
        </p:nvSpPr>
        <p:spPr>
          <a:xfrm>
            <a:off x="1104900" y="723900"/>
            <a:ext cx="16078200" cy="9101898"/>
          </a:xfrm>
          <a:prstGeom prst="roundRect">
            <a:avLst/>
          </a:prstGeom>
          <a:solidFill>
            <a:srgbClr val="FFFAEF"/>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4B9FE0C-BEAB-4EF1-9347-DB58D9835FD5}"/>
              </a:ext>
            </a:extLst>
          </p:cNvPr>
          <p:cNvSpPr txBox="1"/>
          <p:nvPr/>
        </p:nvSpPr>
        <p:spPr>
          <a:xfrm>
            <a:off x="1835150" y="1263696"/>
            <a:ext cx="15849600" cy="7656583"/>
          </a:xfrm>
          <a:prstGeom prst="rect">
            <a:avLst/>
          </a:prstGeom>
          <a:noFill/>
        </p:spPr>
        <p:txBody>
          <a:bodyPr wrap="square">
            <a:spAutoFit/>
          </a:bodyPr>
          <a:lstStyle/>
          <a:p>
            <a:pPr algn="ctr">
              <a:lnSpc>
                <a:spcPct val="150000"/>
              </a:lnSpc>
              <a:tabLst>
                <a:tab pos="173355" algn="l"/>
              </a:tabLst>
            </a:pPr>
            <a:r>
              <a:rPr lang="en-US" sz="4800" b="1" u="sng"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Gợi ý phỏng vấn </a:t>
            </a:r>
            <a:endParaRPr lang="en-US" sz="4800" b="1" u="sng"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Tên lễ hội</a:t>
            </a:r>
            <a:endParaRPr lang="en-US" sz="4000" dirty="0">
              <a:effectLs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Lễ hội được 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ổ</a:t>
            </a:r>
            <a:r>
              <a:rPr lang="vi-VN" sz="4000" dirty="0">
                <a:solidFill>
                  <a:srgbClr val="000000"/>
                </a:solidFill>
                <a:effectLst/>
                <a:ea typeface="Times New Roman" panose="02020603050405020304" pitchFamily="18" charset="0"/>
                <a:cs typeface="Times New Roman" panose="02020603050405020304" pitchFamily="18" charset="0"/>
              </a:rPr>
              <a:t> chức vào dịp nào trong năm?</a:t>
            </a:r>
            <a:endParaRPr lang="en-US" sz="4000" dirty="0">
              <a:effectLs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Nh</a:t>
            </a:r>
            <a:r>
              <a:rPr lang="en-US" sz="4000" dirty="0">
                <a:solidFill>
                  <a:srgbClr val="000000"/>
                </a:solidFill>
                <a:effectLst/>
                <a:ea typeface="Times New Roman" panose="02020603050405020304" pitchFamily="18" charset="0"/>
                <a:cs typeface="Times New Roman" panose="02020603050405020304" pitchFamily="18" charset="0"/>
              </a:rPr>
              <a:t>ữ</a:t>
            </a:r>
            <a:r>
              <a:rPr lang="vi-VN" sz="4000" dirty="0">
                <a:solidFill>
                  <a:srgbClr val="000000"/>
                </a:solidFill>
                <a:effectLst/>
                <a:ea typeface="Times New Roman" panose="02020603050405020304" pitchFamily="18" charset="0"/>
                <a:cs typeface="Times New Roman" panose="02020603050405020304" pitchFamily="18" charset="0"/>
              </a:rPr>
              <a:t>ng hoạt động diễn ra trong lễ hội?</a:t>
            </a:r>
            <a:endParaRPr lang="en-US" sz="4000" dirty="0">
              <a:effectLs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Ý nghĩa 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ủa</a:t>
            </a:r>
            <a:r>
              <a:rPr lang="vi-VN" sz="4000" dirty="0">
                <a:solidFill>
                  <a:srgbClr val="000000"/>
                </a:solidFill>
                <a:effectLst/>
                <a:ea typeface="Times New Roman" panose="02020603050405020304" pitchFamily="18" charset="0"/>
                <a:cs typeface="Times New Roman" panose="02020603050405020304" pitchFamily="18" charset="0"/>
              </a:rPr>
              <a:t> lễ hội?</a:t>
            </a:r>
            <a:endParaRPr lang="en-US" sz="4000" dirty="0">
              <a:effectLs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Địa phương em đã làm gì để giữ gìn và phát huy lễ hội?</a:t>
            </a:r>
            <a:endParaRPr lang="en-US" sz="4000" dirty="0">
              <a:effectLst/>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Những điều thầy/ cô/ bạn thấy ấn tượng hoặc thích về lễ hội?</a:t>
            </a:r>
            <a:endParaRPr lang="en-US" sz="4000" dirty="0">
              <a:effectLst/>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vi-VN" sz="4000" dirty="0">
                <a:solidFill>
                  <a:srgbClr val="000000"/>
                </a:solidFill>
                <a:effectLst/>
                <a:ea typeface="Times New Roman" panose="02020603050405020304" pitchFamily="18" charset="0"/>
                <a:cs typeface="Times New Roman" panose="02020603050405020304" pitchFamily="18" charset="0"/>
              </a:rPr>
              <a:t>Ý kiến c</a:t>
            </a:r>
            <a:r>
              <a:rPr lang="en-US" sz="4000" dirty="0">
                <a:solidFill>
                  <a:srgbClr val="000000"/>
                </a:solidFill>
                <a:effectLst/>
                <a:ea typeface="Times New Roman" panose="02020603050405020304" pitchFamily="18" charset="0"/>
                <a:cs typeface="Times New Roman" panose="02020603050405020304" pitchFamily="18" charset="0"/>
              </a:rPr>
              <a:t>ủ</a:t>
            </a:r>
            <a:r>
              <a:rPr lang="vi-VN" sz="4000" dirty="0">
                <a:solidFill>
                  <a:srgbClr val="000000"/>
                </a:solidFill>
                <a:effectLst/>
                <a:ea typeface="Times New Roman" panose="02020603050405020304" pitchFamily="18" charset="0"/>
                <a:cs typeface="Times New Roman" panose="02020603050405020304" pitchFamily="18" charset="0"/>
              </a:rPr>
              <a:t>a thẩy/ cô/ bạn để tổ chức lễ hội tốt hơn?</a:t>
            </a:r>
            <a:endParaRPr lang="en-US" sz="4000" dirty="0">
              <a:effectLst/>
              <a:ea typeface="Calibri" panose="020F0502020204030204" pitchFamily="34" charset="0"/>
              <a:cs typeface="Times New Roman" panose="02020603050405020304" pitchFamily="18" charset="0"/>
            </a:endParaRPr>
          </a:p>
        </p:txBody>
      </p:sp>
      <p:pic>
        <p:nvPicPr>
          <p:cNvPr id="18" name="Picture 15">
            <a:extLst>
              <a:ext uri="{FF2B5EF4-FFF2-40B4-BE49-F238E27FC236}">
                <a16:creationId xmlns:a16="http://schemas.microsoft.com/office/drawing/2014/main" id="{A0C55274-F7C5-4FEA-ABEB-83DF86A53682}"/>
              </a:ext>
            </a:extLst>
          </p:cNvPr>
          <p:cNvPicPr>
            <a:picLocks noChangeAspect="1"/>
          </p:cNvPicPr>
          <p:nvPr/>
        </p:nvPicPr>
        <p:blipFill>
          <a:blip r:embed="rId2"/>
          <a:srcRect/>
          <a:stretch>
            <a:fillRect/>
          </a:stretch>
        </p:blipFill>
        <p:spPr>
          <a:xfrm>
            <a:off x="15278100" y="266700"/>
            <a:ext cx="2908300" cy="5730642"/>
          </a:xfrm>
          <a:prstGeom prst="rect">
            <a:avLst/>
          </a:prstGeom>
        </p:spPr>
      </p:pic>
      <p:pic>
        <p:nvPicPr>
          <p:cNvPr id="19" name="Picture 8">
            <a:extLst>
              <a:ext uri="{FF2B5EF4-FFF2-40B4-BE49-F238E27FC236}">
                <a16:creationId xmlns:a16="http://schemas.microsoft.com/office/drawing/2014/main" id="{731CC39F-E719-48F1-8AF8-F160AE6593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980736">
            <a:off x="-138270" y="7142535"/>
            <a:ext cx="2486340" cy="3186154"/>
          </a:xfrm>
          <a:prstGeom prst="rect">
            <a:avLst/>
          </a:prstGeom>
        </p:spPr>
      </p:pic>
    </p:spTree>
    <p:extLst>
      <p:ext uri="{BB962C8B-B14F-4D97-AF65-F5344CB8AC3E}">
        <p14:creationId xmlns:p14="http://schemas.microsoft.com/office/powerpoint/2010/main" val="8297617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anim calcmode="lin" valueType="num">
                                      <p:cBhvr>
                                        <p:cTn id="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left)">
                                      <p:cBhvr>
                                        <p:cTn id="14" dur="5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left)">
                                      <p:cBhvr>
                                        <p:cTn id="19" dur="500"/>
                                        <p:tgtEl>
                                          <p:spTgt spid="1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wipe(left)">
                                      <p:cBhvr>
                                        <p:cTn id="24" dur="500"/>
                                        <p:tgtEl>
                                          <p:spTgt spid="1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wipe(left)">
                                      <p:cBhvr>
                                        <p:cTn id="29" dur="500"/>
                                        <p:tgtEl>
                                          <p:spTgt spid="1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xEl>
                                              <p:pRg st="5" end="5"/>
                                            </p:txEl>
                                          </p:spTgt>
                                        </p:tgtEl>
                                        <p:attrNameLst>
                                          <p:attrName>style.visibility</p:attrName>
                                        </p:attrNameLst>
                                      </p:cBhvr>
                                      <p:to>
                                        <p:strVal val="visible"/>
                                      </p:to>
                                    </p:set>
                                    <p:animEffect transition="in" filter="wipe(left)">
                                      <p:cBhvr>
                                        <p:cTn id="34" dur="500"/>
                                        <p:tgtEl>
                                          <p:spTgt spid="1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xEl>
                                              <p:pRg st="6" end="6"/>
                                            </p:txEl>
                                          </p:spTgt>
                                        </p:tgtEl>
                                        <p:attrNameLst>
                                          <p:attrName>style.visibility</p:attrName>
                                        </p:attrNameLst>
                                      </p:cBhvr>
                                      <p:to>
                                        <p:strVal val="visible"/>
                                      </p:to>
                                    </p:set>
                                    <p:animEffect transition="in" filter="wipe(left)">
                                      <p:cBhvr>
                                        <p:cTn id="39" dur="500"/>
                                        <p:tgtEl>
                                          <p:spTgt spid="1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xEl>
                                              <p:pRg st="7" end="7"/>
                                            </p:txEl>
                                          </p:spTgt>
                                        </p:tgtEl>
                                        <p:attrNameLst>
                                          <p:attrName>style.visibility</p:attrName>
                                        </p:attrNameLst>
                                      </p:cBhvr>
                                      <p:to>
                                        <p:strVal val="visible"/>
                                      </p:to>
                                    </p:set>
                                    <p:animEffect transition="in" filter="wipe(left)">
                                      <p:cBhvr>
                                        <p:cTn id="44"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1844864" y="-5177363"/>
            <a:ext cx="10051930" cy="10881657"/>
          </a:xfrm>
          <a:prstGeom prst="rect">
            <a:avLst/>
          </a:prstGeom>
        </p:spPr>
      </p:pic>
      <p:pic>
        <p:nvPicPr>
          <p:cNvPr id="3" name="Picture 3"/>
          <p:cNvPicPr>
            <a:picLocks noChangeAspect="1"/>
          </p:cNvPicPr>
          <p:nvPr/>
        </p:nvPicPr>
        <p:blipFill>
          <a:blip r:embed="rId2"/>
          <a:srcRect/>
          <a:stretch>
            <a:fillRect/>
          </a:stretch>
        </p:blipFill>
        <p:spPr>
          <a:xfrm rot="5400000">
            <a:off x="-4309536" y="5719236"/>
            <a:ext cx="10051930" cy="10881657"/>
          </a:xfrm>
          <a:prstGeom prst="rect">
            <a:avLst/>
          </a:prstGeom>
        </p:spPr>
      </p:pic>
      <p:pic>
        <p:nvPicPr>
          <p:cNvPr id="4" name="Picture 4"/>
          <p:cNvPicPr>
            <a:picLocks noChangeAspect="1"/>
          </p:cNvPicPr>
          <p:nvPr/>
        </p:nvPicPr>
        <p:blipFill>
          <a:blip r:embed="rId3"/>
          <a:srcRect/>
          <a:stretch>
            <a:fillRect/>
          </a:stretch>
        </p:blipFill>
        <p:spPr>
          <a:xfrm rot="5400000">
            <a:off x="5521257" y="79445"/>
            <a:ext cx="6227573" cy="11326487"/>
          </a:xfrm>
          <a:prstGeom prst="rect">
            <a:avLst/>
          </a:prstGeom>
        </p:spPr>
      </p:pic>
      <p:sp>
        <p:nvSpPr>
          <p:cNvPr id="18" name="Freeform 14">
            <a:extLst>
              <a:ext uri="{FF2B5EF4-FFF2-40B4-BE49-F238E27FC236}">
                <a16:creationId xmlns:a16="http://schemas.microsoft.com/office/drawing/2014/main" id="{D762171C-0A29-4957-8C29-CACBC62EA5CD}"/>
              </a:ext>
            </a:extLst>
          </p:cNvPr>
          <p:cNvSpPr/>
          <p:nvPr/>
        </p:nvSpPr>
        <p:spPr>
          <a:xfrm rot="337289">
            <a:off x="12305546" y="6094314"/>
            <a:ext cx="4904984" cy="3927201"/>
          </a:xfrm>
          <a:prstGeom prst="roundRect">
            <a:avLst/>
          </a:prstGeom>
          <a:blipFill>
            <a:blip r:embed="rId4"/>
            <a:stretch>
              <a:fillRect l="-15" r="-15"/>
            </a:stretch>
          </a:blipFill>
        </p:spPr>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3663098" y="0"/>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6429" y="7125222"/>
            <a:ext cx="3363849" cy="4114800"/>
          </a:xfrm>
          <a:prstGeom prst="rect">
            <a:avLst/>
          </a:prstGeom>
        </p:spPr>
      </p:pic>
      <p:sp>
        <p:nvSpPr>
          <p:cNvPr id="13" name="TextBox 12">
            <a:extLst>
              <a:ext uri="{FF2B5EF4-FFF2-40B4-BE49-F238E27FC236}">
                <a16:creationId xmlns:a16="http://schemas.microsoft.com/office/drawing/2014/main" id="{51B5ED49-E719-4193-9031-F39A0952D08A}"/>
              </a:ext>
            </a:extLst>
          </p:cNvPr>
          <p:cNvSpPr txBox="1"/>
          <p:nvPr/>
        </p:nvSpPr>
        <p:spPr>
          <a:xfrm>
            <a:off x="5419254" y="627242"/>
            <a:ext cx="5441058" cy="1427570"/>
          </a:xfrm>
          <a:prstGeom prst="rect">
            <a:avLst/>
          </a:prstGeom>
          <a:noFill/>
        </p:spPr>
        <p:txBody>
          <a:bodyPr wrap="square" rtlCol="0">
            <a:spAutoFit/>
          </a:bodyPr>
          <a:lstStyle/>
          <a:p>
            <a:pPr algn="ctr">
              <a:lnSpc>
                <a:spcPct val="150000"/>
              </a:lnSpc>
            </a:pPr>
            <a:r>
              <a:rPr lang="en-US" sz="6600" b="1" dirty="0">
                <a:solidFill>
                  <a:schemeClr val="accent5">
                    <a:lumMod val="75000"/>
                  </a:schemeClr>
                </a:solidFill>
                <a:latin typeface="Arial" panose="020B0604020202020204" pitchFamily="34" charset="0"/>
                <a:cs typeface="Arial" panose="020B0604020202020204" pitchFamily="34" charset="0"/>
              </a:rPr>
              <a:t>VẬN DỤNG </a:t>
            </a:r>
          </a:p>
        </p:txBody>
      </p:sp>
      <p:pic>
        <p:nvPicPr>
          <p:cNvPr id="1026" name="Picture 2" descr="Hình ảnh múa rối nước đẹp - Nghệ thuật truyền thống của người Việt">
            <a:extLst>
              <a:ext uri="{FF2B5EF4-FFF2-40B4-BE49-F238E27FC236}">
                <a16:creationId xmlns:a16="http://schemas.microsoft.com/office/drawing/2014/main" id="{71D40F7B-FE8E-406A-9207-56B992A49E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45544">
            <a:off x="12614770" y="6316286"/>
            <a:ext cx="4286539" cy="3421380"/>
          </a:xfrm>
          <a:prstGeom prst="round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0564B23-F463-4366-8DC3-85A1C71EEE90}"/>
              </a:ext>
            </a:extLst>
          </p:cNvPr>
          <p:cNvSpPr txBox="1"/>
          <p:nvPr/>
        </p:nvSpPr>
        <p:spPr>
          <a:xfrm>
            <a:off x="3832267" y="3735086"/>
            <a:ext cx="9605551" cy="1824923"/>
          </a:xfrm>
          <a:prstGeom prst="rect">
            <a:avLst/>
          </a:prstGeom>
          <a:noFill/>
        </p:spPr>
        <p:txBody>
          <a:bodyPr wrap="square">
            <a:spAutoFit/>
          </a:bodyPr>
          <a:lstStyle/>
          <a:p>
            <a:pPr algn="just">
              <a:lnSpc>
                <a:spcPct val="150000"/>
              </a:lnSpc>
              <a:spcAft>
                <a:spcPts val="1000"/>
              </a:spcAft>
            </a:pPr>
            <a:r>
              <a:rPr lang="en-US" sz="4000" b="1" dirty="0">
                <a:solidFill>
                  <a:schemeClr val="bg1"/>
                </a:solidFill>
                <a:effectLst/>
                <a:latin typeface="Arial" panose="020B0604020202020204" pitchFamily="34" charset="0"/>
                <a:ea typeface="Aachen" panose="02020500000000000000" pitchFamily="18" charset="0"/>
                <a:cs typeface="Arial" panose="020B0604020202020204" pitchFamily="34" charset="0"/>
              </a:rPr>
              <a:t>Tìm hiểu và giới thiệu một truyền thống ở quê hương mà em rất tự hào.</a:t>
            </a:r>
          </a:p>
        </p:txBody>
      </p:sp>
    </p:spTree>
    <p:extLst>
      <p:ext uri="{BB962C8B-B14F-4D97-AF65-F5344CB8AC3E}">
        <p14:creationId xmlns:p14="http://schemas.microsoft.com/office/powerpoint/2010/main" val="34814693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929508">
            <a:off x="14952266" y="2558300"/>
            <a:ext cx="5666422" cy="10287000"/>
          </a:xfrm>
          <a:prstGeom prst="rect">
            <a:avLst/>
          </a:prstGeom>
        </p:spPr>
      </p:pic>
      <p:pic>
        <p:nvPicPr>
          <p:cNvPr id="3" name="Picture 3"/>
          <p:cNvPicPr>
            <a:picLocks noChangeAspect="1"/>
          </p:cNvPicPr>
          <p:nvPr/>
        </p:nvPicPr>
        <p:blipFill>
          <a:blip r:embed="rId2"/>
          <a:srcRect/>
          <a:stretch>
            <a:fillRect/>
          </a:stretch>
        </p:blipFill>
        <p:spPr>
          <a:xfrm rot="4954954">
            <a:off x="-2893554" y="-1135652"/>
            <a:ext cx="5666422"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8171" y="2055405"/>
            <a:ext cx="8431658" cy="617619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2409">
            <a:off x="9264713" y="2055405"/>
            <a:ext cx="2775940" cy="78735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613" flipH="1">
            <a:off x="5935310" y="7308122"/>
            <a:ext cx="2775940" cy="78735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2855" y="8850356"/>
            <a:ext cx="5658501" cy="221388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344589" y="-572610"/>
            <a:ext cx="5658501" cy="2213889"/>
          </a:xfrm>
          <a:prstGeom prst="rect">
            <a:avLst/>
          </a:prstGeom>
        </p:spPr>
      </p:pic>
      <p:sp>
        <p:nvSpPr>
          <p:cNvPr id="10" name="Freeform 10"/>
          <p:cNvSpPr/>
          <p:nvPr/>
        </p:nvSpPr>
        <p:spPr>
          <a:xfrm rot="21163580">
            <a:off x="851364" y="2135644"/>
            <a:ext cx="3634598" cy="3631195"/>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sp>
      <p:sp>
        <p:nvSpPr>
          <p:cNvPr id="14" name="Freeform 14"/>
          <p:cNvSpPr/>
          <p:nvPr/>
        </p:nvSpPr>
        <p:spPr>
          <a:xfrm rot="478904">
            <a:off x="13594333" y="5919721"/>
            <a:ext cx="3634598" cy="3631195"/>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877861" y="1993512"/>
            <a:ext cx="1050310" cy="911144"/>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34674" y="8081534"/>
            <a:ext cx="1050310" cy="911144"/>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62000" y="3082484"/>
            <a:ext cx="1501435" cy="39412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62980" y="9061237"/>
            <a:ext cx="1501435" cy="394127"/>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4961" y="7307674"/>
            <a:ext cx="1501435" cy="394127"/>
          </a:xfrm>
          <a:prstGeom prst="rect">
            <a:avLst/>
          </a:prstGeom>
        </p:spPr>
      </p:pic>
      <p:sp>
        <p:nvSpPr>
          <p:cNvPr id="22" name="TextBox 21">
            <a:extLst>
              <a:ext uri="{FF2B5EF4-FFF2-40B4-BE49-F238E27FC236}">
                <a16:creationId xmlns:a16="http://schemas.microsoft.com/office/drawing/2014/main" id="{3F0BFCB2-E6DF-448E-B991-7834D171E908}"/>
              </a:ext>
            </a:extLst>
          </p:cNvPr>
          <p:cNvSpPr txBox="1"/>
          <p:nvPr/>
        </p:nvSpPr>
        <p:spPr>
          <a:xfrm>
            <a:off x="6415632" y="213014"/>
            <a:ext cx="5441058" cy="1427570"/>
          </a:xfrm>
          <a:prstGeom prst="rect">
            <a:avLst/>
          </a:prstGeom>
          <a:noFill/>
        </p:spPr>
        <p:txBody>
          <a:bodyPr wrap="square" rtlCol="0">
            <a:spAutoFit/>
          </a:bodyPr>
          <a:lstStyle/>
          <a:p>
            <a:pPr algn="ctr">
              <a:lnSpc>
                <a:spcPct val="150000"/>
              </a:lnSpc>
            </a:pPr>
            <a:r>
              <a:rPr lang="en-US" sz="6600" b="1" dirty="0">
                <a:solidFill>
                  <a:schemeClr val="accent5">
                    <a:lumMod val="75000"/>
                  </a:schemeClr>
                </a:solidFill>
                <a:latin typeface="Arial" panose="020B0604020202020204" pitchFamily="34" charset="0"/>
                <a:cs typeface="Arial" panose="020B0604020202020204" pitchFamily="34" charset="0"/>
              </a:rPr>
              <a:t>VẬN DỤNG </a:t>
            </a:r>
          </a:p>
        </p:txBody>
      </p:sp>
      <p:sp>
        <p:nvSpPr>
          <p:cNvPr id="23" name="TextBox 22">
            <a:extLst>
              <a:ext uri="{FF2B5EF4-FFF2-40B4-BE49-F238E27FC236}">
                <a16:creationId xmlns:a16="http://schemas.microsoft.com/office/drawing/2014/main" id="{D9A9C762-42CF-4036-A64F-DA9DC693EC20}"/>
              </a:ext>
            </a:extLst>
          </p:cNvPr>
          <p:cNvSpPr txBox="1"/>
          <p:nvPr/>
        </p:nvSpPr>
        <p:spPr>
          <a:xfrm>
            <a:off x="6079270" y="3641085"/>
            <a:ext cx="6458053" cy="2748253"/>
          </a:xfrm>
          <a:prstGeom prst="rect">
            <a:avLst/>
          </a:prstGeom>
          <a:noFill/>
        </p:spPr>
        <p:txBody>
          <a:bodyPr wrap="square">
            <a:spAutoFit/>
          </a:bodyPr>
          <a:lstStyle/>
          <a:p>
            <a:pPr algn="just">
              <a:lnSpc>
                <a:spcPct val="150000"/>
              </a:lnSpc>
              <a:spcAft>
                <a:spcPts val="1000"/>
              </a:spcAft>
            </a:pPr>
            <a:r>
              <a:rPr lang="en-US" sz="4000" b="1" dirty="0">
                <a:solidFill>
                  <a:schemeClr val="accent5">
                    <a:lumMod val="75000"/>
                  </a:schemeClr>
                </a:solidFill>
                <a:effectLst/>
                <a:latin typeface="Arial" panose="020B0604020202020204" pitchFamily="34" charset="0"/>
                <a:ea typeface="Aachen" panose="02020500000000000000" pitchFamily="18" charset="0"/>
                <a:cs typeface="Arial" panose="020B0604020202020204" pitchFamily="34" charset="0"/>
              </a:rPr>
              <a:t>Tìm hiểu và giới thiệu một truyền thống ở quê hương mà em rất tự hào.</a:t>
            </a:r>
          </a:p>
        </p:txBody>
      </p:sp>
      <p:pic>
        <p:nvPicPr>
          <p:cNvPr id="2050" name="Picture 2" descr="Hình ảnh múa rối nước đẹp, mang nét văn hóa, nghệ thuật - Du Học Mỹ Âu">
            <a:extLst>
              <a:ext uri="{FF2B5EF4-FFF2-40B4-BE49-F238E27FC236}">
                <a16:creationId xmlns:a16="http://schemas.microsoft.com/office/drawing/2014/main" id="{A95ED81B-CC83-4F84-890C-21E48BE90D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87171">
            <a:off x="1064848" y="2374590"/>
            <a:ext cx="3184015" cy="31580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ãy kể tên những truyền thống ở quê hương em và chia sẻ cảm nhận của">
            <a:extLst>
              <a:ext uri="{FF2B5EF4-FFF2-40B4-BE49-F238E27FC236}">
                <a16:creationId xmlns:a16="http://schemas.microsoft.com/office/drawing/2014/main" id="{B4511011-2E28-4A23-83CB-7B75DF87B4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98644">
            <a:off x="13806083" y="6221000"/>
            <a:ext cx="3211098" cy="309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455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par>
                                <p:cTn id="29" presetID="22" presetClass="entr" presetSubtype="2"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par>
                                <p:cTn id="32" presetID="22" presetClass="entr" presetSubtype="2"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par>
                                <p:cTn id="35" presetID="22" presetClass="entr" presetSubtype="2"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wipe(right)">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par>
                                <p:cTn id="43" presetID="22" presetClass="entr" presetSubtype="8"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8"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wipe(left)">
                                      <p:cBhvr>
                                        <p:cTn id="5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400000">
            <a:off x="4438699" y="-272785"/>
            <a:ext cx="7602675" cy="1310124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153551" y="5952651"/>
            <a:ext cx="2775940" cy="787357"/>
          </a:xfrm>
          <a:prstGeom prst="rect">
            <a:avLst/>
          </a:prstGeom>
        </p:spPr>
      </p:pic>
      <p:pic>
        <p:nvPicPr>
          <p:cNvPr id="6" name="Picture 6"/>
          <p:cNvPicPr>
            <a:picLocks noChangeAspect="1"/>
          </p:cNvPicPr>
          <p:nvPr/>
        </p:nvPicPr>
        <p:blipFill>
          <a:blip r:embed="rId5"/>
          <a:srcRect/>
          <a:stretch>
            <a:fillRect/>
          </a:stretch>
        </p:blipFill>
        <p:spPr>
          <a:xfrm rot="5400000">
            <a:off x="15472559" y="-387619"/>
            <a:ext cx="10051930" cy="1088165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287000" y="744655"/>
            <a:ext cx="1050310" cy="9111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4523620" y="5645"/>
            <a:ext cx="3363849" cy="41148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255" y="6896100"/>
            <a:ext cx="2083117" cy="4114800"/>
          </a:xfrm>
          <a:prstGeom prst="rect">
            <a:avLst/>
          </a:prstGeom>
        </p:spPr>
      </p:pic>
      <p:sp>
        <p:nvSpPr>
          <p:cNvPr id="12" name="TextBox 11">
            <a:extLst>
              <a:ext uri="{FF2B5EF4-FFF2-40B4-BE49-F238E27FC236}">
                <a16:creationId xmlns:a16="http://schemas.microsoft.com/office/drawing/2014/main" id="{1DA58E3E-A583-4E62-B6B2-8D0570CD74B9}"/>
              </a:ext>
            </a:extLst>
          </p:cNvPr>
          <p:cNvSpPr txBox="1"/>
          <p:nvPr/>
        </p:nvSpPr>
        <p:spPr>
          <a:xfrm>
            <a:off x="1143000" y="788616"/>
            <a:ext cx="6248400" cy="1427570"/>
          </a:xfrm>
          <a:prstGeom prst="rect">
            <a:avLst/>
          </a:prstGeom>
          <a:noFill/>
        </p:spPr>
        <p:txBody>
          <a:bodyPr wrap="square" rtlCol="0">
            <a:spAutoFit/>
          </a:bodyPr>
          <a:lstStyle/>
          <a:p>
            <a:pPr algn="ctr">
              <a:lnSpc>
                <a:spcPct val="150000"/>
              </a:lnSpc>
            </a:pPr>
            <a:r>
              <a:rPr lang="en-US" sz="6600" b="1" dirty="0">
                <a:solidFill>
                  <a:schemeClr val="accent5">
                    <a:lumMod val="75000"/>
                  </a:schemeClr>
                </a:solidFill>
                <a:latin typeface="Arial" panose="020B0604020202020204" pitchFamily="34" charset="0"/>
                <a:cs typeface="Arial" panose="020B0604020202020204" pitchFamily="34" charset="0"/>
              </a:rPr>
              <a:t>Thông điệp…</a:t>
            </a:r>
          </a:p>
        </p:txBody>
      </p:sp>
      <p:sp>
        <p:nvSpPr>
          <p:cNvPr id="14" name="TextBox 13">
            <a:extLst>
              <a:ext uri="{FF2B5EF4-FFF2-40B4-BE49-F238E27FC236}">
                <a16:creationId xmlns:a16="http://schemas.microsoft.com/office/drawing/2014/main" id="{B92D6A8D-E9CE-418D-9D09-D4998580E533}"/>
              </a:ext>
            </a:extLst>
          </p:cNvPr>
          <p:cNvSpPr txBox="1"/>
          <p:nvPr/>
        </p:nvSpPr>
        <p:spPr>
          <a:xfrm>
            <a:off x="1987601" y="3450488"/>
            <a:ext cx="11823332" cy="6569812"/>
          </a:xfrm>
          <a:prstGeom prst="rect">
            <a:avLst/>
          </a:prstGeom>
          <a:noFill/>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Truyền thống tốt đẹp của địa phương là những giá trị được hình thành trong quá trình lịch sử lâu dài, được truyền từ thế hệ này sang thế hệ khác.</a:t>
            </a:r>
          </a:p>
          <a:p>
            <a:pPr marL="571500" indent="-571500" algn="just">
              <a:lnSpc>
                <a:spcPct val="150000"/>
              </a:lnSpc>
              <a:buFont typeface="Arial" panose="020B0604020202020204" pitchFamily="34" charset="0"/>
              <a:buChar char="•"/>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Thế hệ trẻ cần có hiểu biết, trân trọng, giữ gìn, phát huy những truyền thống tốt đẹp của địa phương mình</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73610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CC2648B-31CA-437B-9FA8-7E1EC10A3850}"/>
              </a:ext>
            </a:extLst>
          </p:cNvPr>
          <p:cNvSpPr/>
          <p:nvPr/>
        </p:nvSpPr>
        <p:spPr>
          <a:xfrm>
            <a:off x="1653904" y="2179911"/>
            <a:ext cx="15240000" cy="7516523"/>
          </a:xfrm>
          <a:prstGeom prst="round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a:extLst>
              <a:ext uri="{FF2B5EF4-FFF2-40B4-BE49-F238E27FC236}">
                <a16:creationId xmlns:a16="http://schemas.microsoft.com/office/drawing/2014/main" id="{F993A871-8706-4CE1-8F43-ACD4384F78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8923" y="7091469"/>
            <a:ext cx="5441058" cy="4114800"/>
          </a:xfrm>
          <a:prstGeom prst="rect">
            <a:avLst/>
          </a:prstGeom>
        </p:spPr>
      </p:pic>
      <p:pic>
        <p:nvPicPr>
          <p:cNvPr id="2" name="Picture 2"/>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39699" y="439219"/>
            <a:ext cx="9408561" cy="9408561"/>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261" y="439219"/>
            <a:ext cx="9408561" cy="940856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016713" y="780597"/>
            <a:ext cx="1050310" cy="911144"/>
          </a:xfrm>
          <a:prstGeom prst="rect">
            <a:avLst/>
          </a:prstGeom>
        </p:spPr>
      </p:pic>
      <p:sp>
        <p:nvSpPr>
          <p:cNvPr id="21" name="TextBox 20">
            <a:extLst>
              <a:ext uri="{FF2B5EF4-FFF2-40B4-BE49-F238E27FC236}">
                <a16:creationId xmlns:a16="http://schemas.microsoft.com/office/drawing/2014/main" id="{BEA13877-9F64-4A1A-8AEE-2CEFD53DB52B}"/>
              </a:ext>
            </a:extLst>
          </p:cNvPr>
          <p:cNvSpPr txBox="1"/>
          <p:nvPr/>
        </p:nvSpPr>
        <p:spPr>
          <a:xfrm>
            <a:off x="3392331" y="512036"/>
            <a:ext cx="11353800" cy="1427570"/>
          </a:xfrm>
          <a:prstGeom prst="rect">
            <a:avLst/>
          </a:prstGeom>
          <a:noFill/>
        </p:spPr>
        <p:txBody>
          <a:bodyPr wrap="square" rtlCol="0">
            <a:spAutoFit/>
          </a:bodyPr>
          <a:lstStyle/>
          <a:p>
            <a:pPr algn="ctr">
              <a:lnSpc>
                <a:spcPct val="150000"/>
              </a:lnSpc>
            </a:pPr>
            <a:r>
              <a:rPr lang="en-US" sz="6600" b="1" dirty="0">
                <a:solidFill>
                  <a:schemeClr val="accent5">
                    <a:lumMod val="75000"/>
                  </a:schemeClr>
                </a:solidFill>
                <a:latin typeface="Arial" panose="020B0604020202020204" pitchFamily="34" charset="0"/>
                <a:cs typeface="Arial" panose="020B0604020202020204" pitchFamily="34" charset="0"/>
              </a:rPr>
              <a:t>HƯỚNG DẪN VỀ NHÀ </a:t>
            </a:r>
          </a:p>
        </p:txBody>
      </p:sp>
      <p:sp>
        <p:nvSpPr>
          <p:cNvPr id="22" name="TextBox 21">
            <a:extLst>
              <a:ext uri="{FF2B5EF4-FFF2-40B4-BE49-F238E27FC236}">
                <a16:creationId xmlns:a16="http://schemas.microsoft.com/office/drawing/2014/main" id="{DD0C9C78-9B27-45C3-8E0A-B000804983F3}"/>
              </a:ext>
            </a:extLst>
          </p:cNvPr>
          <p:cNvSpPr txBox="1"/>
          <p:nvPr/>
        </p:nvSpPr>
        <p:spPr>
          <a:xfrm>
            <a:off x="2573953" y="2396454"/>
            <a:ext cx="13683556" cy="901593"/>
          </a:xfrm>
          <a:prstGeom prst="rect">
            <a:avLst/>
          </a:prstGeom>
          <a:noFill/>
        </p:spPr>
        <p:txBody>
          <a:bodyPr wrap="square">
            <a:spAutoFit/>
          </a:bodyPr>
          <a:lstStyle/>
          <a:p>
            <a:pPr marL="342900" lvl="0" indent="-342900" algn="just">
              <a:lnSpc>
                <a:spcPct val="150000"/>
              </a:lnSpc>
              <a:spcAft>
                <a:spcPts val="1000"/>
              </a:spcAft>
              <a:buFont typeface="Symbol" panose="05050102010706020507" pitchFamily="18" charset="2"/>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vẻ đẹp cảnh quan thiên nhiên đất nước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466AA98-DB07-460E-A841-BD2D5974432A}"/>
              </a:ext>
            </a:extLst>
          </p:cNvPr>
          <p:cNvSpPr txBox="1"/>
          <p:nvPr/>
        </p:nvSpPr>
        <p:spPr>
          <a:xfrm>
            <a:off x="2606396" y="5867537"/>
            <a:ext cx="13683556" cy="3671583"/>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Sưu tầm một số hình ảnh liên quan đến cảnh quan, di tích đất nước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Symbol" panose="05050102010706020507" pitchFamily="18" charset="2"/>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một hành động em đã làm để bảo vệ cảnh quan đất nước.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ED8D4F9-1FE8-498B-AA39-2DC946D38C1B}"/>
              </a:ext>
            </a:extLst>
          </p:cNvPr>
          <p:cNvSpPr txBox="1"/>
          <p:nvPr/>
        </p:nvSpPr>
        <p:spPr>
          <a:xfrm>
            <a:off x="2573952" y="3747414"/>
            <a:ext cx="13683555" cy="182492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Tìm hiểu về các phướng hướng bảo vệ cảnh quan thiên nhiên, di tích lịch sử</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9">
            <a:extLst>
              <a:ext uri="{FF2B5EF4-FFF2-40B4-BE49-F238E27FC236}">
                <a16:creationId xmlns:a16="http://schemas.microsoft.com/office/drawing/2014/main" id="{D37F1393-BB05-485E-AFDD-3730EF83FF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6274712" y="-378092"/>
            <a:ext cx="2037869" cy="2492806"/>
          </a:xfrm>
          <a:prstGeom prst="rect">
            <a:avLst/>
          </a:prstGeom>
        </p:spPr>
      </p:pic>
      <p:pic>
        <p:nvPicPr>
          <p:cNvPr id="32" name="Picture 10">
            <a:extLst>
              <a:ext uri="{FF2B5EF4-FFF2-40B4-BE49-F238E27FC236}">
                <a16:creationId xmlns:a16="http://schemas.microsoft.com/office/drawing/2014/main" id="{3BB6CB12-2E90-4C59-9244-76E0EE7B8F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068800" y="5143499"/>
            <a:ext cx="1050310" cy="911144"/>
          </a:xfrm>
          <a:prstGeom prst="rect">
            <a:avLst/>
          </a:prstGeom>
        </p:spPr>
      </p:pic>
    </p:spTree>
    <p:extLst>
      <p:ext uri="{BB962C8B-B14F-4D97-AF65-F5344CB8AC3E}">
        <p14:creationId xmlns:p14="http://schemas.microsoft.com/office/powerpoint/2010/main" val="36317163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1" grpId="0"/>
      <p:bldP spid="22"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20" name="Picture 5">
            <a:extLst>
              <a:ext uri="{FF2B5EF4-FFF2-40B4-BE49-F238E27FC236}">
                <a16:creationId xmlns:a16="http://schemas.microsoft.com/office/drawing/2014/main" id="{6D61E4E0-B8BA-43BD-82B1-5636582F5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21370">
            <a:off x="5013049" y="153389"/>
            <a:ext cx="11830993" cy="10359351"/>
          </a:xfrm>
          <a:prstGeom prst="rect">
            <a:avLst/>
          </a:prstGeom>
        </p:spPr>
      </p:pic>
      <p:pic>
        <p:nvPicPr>
          <p:cNvPr id="2" name="Picture 2"/>
          <p:cNvPicPr>
            <a:picLocks noChangeAspect="1"/>
          </p:cNvPicPr>
          <p:nvPr/>
        </p:nvPicPr>
        <p:blipFill>
          <a:blip r:embed="rId6"/>
          <a:srcRect/>
          <a:stretch>
            <a:fillRect/>
          </a:stretch>
        </p:blipFill>
        <p:spPr>
          <a:xfrm>
            <a:off x="0" y="0"/>
            <a:ext cx="4228097" cy="10287000"/>
          </a:xfrm>
          <a:prstGeom prst="rect">
            <a:avLst/>
          </a:prstGeom>
        </p:spPr>
      </p:pic>
      <p:pic>
        <p:nvPicPr>
          <p:cNvPr id="3" name="Picture 3"/>
          <p:cNvPicPr>
            <a:picLocks noChangeAspect="1"/>
          </p:cNvPicPr>
          <p:nvPr/>
        </p:nvPicPr>
        <p:blipFill>
          <a:blip r:embed="rId7"/>
          <a:srcRect/>
          <a:stretch>
            <a:fillRect/>
          </a:stretch>
        </p:blipFill>
        <p:spPr>
          <a:xfrm>
            <a:off x="16960957" y="3271727"/>
            <a:ext cx="7602093" cy="82296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195765" y="1021944"/>
            <a:ext cx="1501435" cy="1302495"/>
          </a:xfrm>
          <a:prstGeom prst="rect">
            <a:avLst/>
          </a:prstGeom>
        </p:spPr>
      </p:pic>
      <p:pic>
        <p:nvPicPr>
          <p:cNvPr id="10" name="Picture 10"/>
          <p:cNvPicPr>
            <a:picLocks noChangeAspect="1"/>
          </p:cNvPicPr>
          <p:nvPr/>
        </p:nvPicPr>
        <p:blipFill>
          <a:blip r:embed="rId7"/>
          <a:srcRect/>
          <a:stretch>
            <a:fillRect/>
          </a:stretch>
        </p:blipFill>
        <p:spPr>
          <a:xfrm>
            <a:off x="-1877819" y="8402100"/>
            <a:ext cx="7602093" cy="822960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97200" y="-1409700"/>
            <a:ext cx="5441058" cy="4114800"/>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2058" y="647700"/>
            <a:ext cx="1501435" cy="39412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69157" y="9563100"/>
            <a:ext cx="1501435" cy="394127"/>
          </a:xfrm>
          <a:prstGeom prst="rect">
            <a:avLst/>
          </a:prstGeom>
        </p:spPr>
      </p:pic>
      <p:sp>
        <p:nvSpPr>
          <p:cNvPr id="19" name="Google Shape;1014;p45">
            <a:extLst>
              <a:ext uri="{FF2B5EF4-FFF2-40B4-BE49-F238E27FC236}">
                <a16:creationId xmlns:a16="http://schemas.microsoft.com/office/drawing/2014/main" id="{8EE3F135-5799-4A34-81F4-6AA1BDD94D04}"/>
              </a:ext>
            </a:extLst>
          </p:cNvPr>
          <p:cNvSpPr txBox="1">
            <a:spLocks/>
          </p:cNvSpPr>
          <p:nvPr/>
        </p:nvSpPr>
        <p:spPr>
          <a:xfrm>
            <a:off x="-1363401" y="3271727"/>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3600"/>
              <a:buFont typeface="Hammersmith One"/>
              <a:buNone/>
              <a:tabLst/>
              <a:defRPr/>
            </a:pPr>
            <a:r>
              <a:rPr kumimoji="0" lang="vi-VN" sz="5400" b="1" i="0" u="none" strike="noStrike" kern="0" cap="none" spc="0" normalizeH="0" baseline="0" noProof="0" dirty="0">
                <a:ln>
                  <a:noFill/>
                </a:ln>
                <a:solidFill>
                  <a:schemeClr val="bg1"/>
                </a:solidFill>
                <a:effectLst/>
                <a:uLnTx/>
                <a:uFillTx/>
                <a:latin typeface="Arial" panose="020B0604020202020204" pitchFamily="34" charset="0"/>
                <a:cs typeface="Hammersmith One"/>
                <a:sym typeface="Hammersmith One"/>
              </a:rPr>
              <a:t>Trò chơi </a:t>
            </a:r>
            <a:endParaRPr kumimoji="0" lang="en-US" sz="5400" b="1" i="0" u="none" strike="noStrike" kern="0" cap="none" spc="0" normalizeH="0" baseline="0" noProof="0" dirty="0">
              <a:ln>
                <a:noFill/>
              </a:ln>
              <a:solidFill>
                <a:schemeClr val="bg1"/>
              </a:solidFill>
              <a:effectLst/>
              <a:uLnTx/>
              <a:uFillTx/>
              <a:latin typeface="Arial" panose="020B0604020202020204" pitchFamily="34" charset="0"/>
              <a:cs typeface="Hammersmith One"/>
              <a:sym typeface="Hammersmith One"/>
            </a:endParaRPr>
          </a:p>
          <a:p>
            <a:pPr marL="0" marR="0" lvl="0" indent="0" algn="ctr" defTabSz="914400" rtl="0" eaLnBrk="1" fontAlgn="auto" latinLnBrk="0" hangingPunct="1">
              <a:lnSpc>
                <a:spcPct val="150000"/>
              </a:lnSpc>
              <a:spcBef>
                <a:spcPts val="0"/>
              </a:spcBef>
              <a:spcAft>
                <a:spcPts val="0"/>
              </a:spcAft>
              <a:buClr>
                <a:srgbClr val="222124"/>
              </a:buClr>
              <a:buSzPts val="3600"/>
              <a:buFont typeface="Hammersmith One"/>
              <a:buNone/>
              <a:tabLst/>
              <a:defRPr/>
            </a:pPr>
            <a:r>
              <a:rPr kumimoji="0" lang="vi-VN" sz="5400" b="1" i="0" u="none" strike="noStrike" kern="0" cap="none" spc="0" normalizeH="0" baseline="0" noProof="0" dirty="0">
                <a:ln>
                  <a:noFill/>
                </a:ln>
                <a:solidFill>
                  <a:schemeClr val="bg1"/>
                </a:solidFill>
                <a:effectLst/>
                <a:uLnTx/>
                <a:uFillTx/>
                <a:latin typeface="Arial" panose="020B0604020202020204" pitchFamily="34" charset="0"/>
                <a:cs typeface="Hammersmith One"/>
                <a:sym typeface="Hammersmith One"/>
              </a:rPr>
              <a:t>“Tiếp sức”</a:t>
            </a:r>
          </a:p>
        </p:txBody>
      </p:sp>
      <p:sp>
        <p:nvSpPr>
          <p:cNvPr id="21" name="Rectangle 20">
            <a:extLst>
              <a:ext uri="{FF2B5EF4-FFF2-40B4-BE49-F238E27FC236}">
                <a16:creationId xmlns:a16="http://schemas.microsoft.com/office/drawing/2014/main" id="{CEA6AD32-5BEE-47E5-889B-B97EF06CEFF5}"/>
              </a:ext>
            </a:extLst>
          </p:cNvPr>
          <p:cNvSpPr/>
          <p:nvPr/>
        </p:nvSpPr>
        <p:spPr>
          <a:xfrm>
            <a:off x="5026270" y="1450312"/>
            <a:ext cx="10105178" cy="7457234"/>
          </a:xfrm>
          <a:prstGeom prst="rect">
            <a:avLst/>
          </a:prstGeom>
        </p:spPr>
        <p:txBody>
          <a:bodyPr wrap="square">
            <a:spAutoFit/>
          </a:bodyPr>
          <a:lstStyle/>
          <a:p>
            <a:pPr algn="ctr">
              <a:lnSpc>
                <a:spcPct val="150000"/>
              </a:lnSpc>
              <a:buClr>
                <a:srgbClr val="000000"/>
              </a:buClr>
            </a:pPr>
            <a:r>
              <a:rPr lang="en-US" sz="4400" b="1" u="sng" kern="0" dirty="0">
                <a:solidFill>
                  <a:srgbClr val="000000"/>
                </a:solidFill>
                <a:latin typeface="Arial" panose="020B0604020202020204" pitchFamily="34" charset="0"/>
                <a:ea typeface="Aachen" panose="02020500000000000000" pitchFamily="18" charset="0"/>
                <a:cs typeface="Arial" panose="020B0604020202020204" pitchFamily="34" charset="0"/>
                <a:sym typeface="Arial"/>
              </a:rPr>
              <a:t>Luận chơi </a:t>
            </a:r>
          </a:p>
          <a:p>
            <a:pPr marL="342900" indent="-342900" algn="just">
              <a:lnSpc>
                <a:spcPct val="150000"/>
              </a:lnSpc>
              <a:buClr>
                <a:srgbClr val="000000"/>
              </a:buClr>
              <a:buFont typeface="Wingdings" panose="05000000000000000000" pitchFamily="2" charset="2"/>
              <a:buChar char="§"/>
            </a:pPr>
            <a:r>
              <a:rPr lang="vi-VN" sz="4000" kern="0" dirty="0">
                <a:solidFill>
                  <a:srgbClr val="000000"/>
                </a:solidFill>
                <a:cs typeface="Arial"/>
                <a:sym typeface="Arial"/>
              </a:rPr>
              <a:t>Chia lớp thành 2 đội, mỗi đội cử 10 bạn xếp thành 2 hàng trong lớp học. Trong thời gian 3 phút, lần lượt viết về các truyền thống quê hương mà em biết và đã tham gia.</a:t>
            </a:r>
          </a:p>
          <a:p>
            <a:pPr marL="342900" indent="-342900" algn="just">
              <a:lnSpc>
                <a:spcPct val="150000"/>
              </a:lnSpc>
              <a:buClr>
                <a:srgbClr val="000000"/>
              </a:buClr>
              <a:buFont typeface="Wingdings" panose="05000000000000000000" pitchFamily="2" charset="2"/>
              <a:buChar char="§"/>
            </a:pPr>
            <a:r>
              <a:rPr lang="vi-VN" sz="4000" kern="0" dirty="0">
                <a:solidFill>
                  <a:srgbClr val="000000"/>
                </a:solidFill>
                <a:cs typeface="Arial"/>
                <a:sym typeface="Arial"/>
              </a:rPr>
              <a:t>Đội nào viết được nhiều, đúng thì đội đó giành được chiến thắng. </a:t>
            </a:r>
          </a:p>
        </p:txBody>
      </p:sp>
      <p:pic>
        <p:nvPicPr>
          <p:cNvPr id="22" name="Picture 12">
            <a:extLst>
              <a:ext uri="{FF2B5EF4-FFF2-40B4-BE49-F238E27FC236}">
                <a16:creationId xmlns:a16="http://schemas.microsoft.com/office/drawing/2014/main" id="{C98095A7-A94C-4850-B8D9-9EBA655CA6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2968" y="7011980"/>
            <a:ext cx="5441058" cy="4114800"/>
          </a:xfrm>
          <a:prstGeom prst="rect">
            <a:avLst/>
          </a:prstGeom>
        </p:spPr>
      </p:pic>
      <p:pic>
        <p:nvPicPr>
          <p:cNvPr id="23" name="3-Minutes-Countdown-4k-Giant-Clock-Đồng-hồ-đếm-ngược-3-phút_1">
            <a:hlinkClick r:id="" action="ppaction://media"/>
            <a:extLst>
              <a:ext uri="{FF2B5EF4-FFF2-40B4-BE49-F238E27FC236}">
                <a16:creationId xmlns:a16="http://schemas.microsoft.com/office/drawing/2014/main" id="{63442A49-46A9-4238-905A-13D13A89DEF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782800" y="8067298"/>
            <a:ext cx="3505200" cy="1971674"/>
          </a:xfrm>
          <a:prstGeom prst="rect">
            <a:avLst/>
          </a:prstGeom>
        </p:spPr>
      </p:pic>
    </p:spTree>
    <p:extLst>
      <p:ext uri="{BB962C8B-B14F-4D97-AF65-F5344CB8AC3E}">
        <p14:creationId xmlns:p14="http://schemas.microsoft.com/office/powerpoint/2010/main" val="48703071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barn(inVertical)">
                                      <p:cBhvr>
                                        <p:cTn id="14" dur="5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barn(inVertical)">
                                      <p:cBhvr>
                                        <p:cTn id="19" dur="500"/>
                                        <p:tgtEl>
                                          <p:spTgt spid="2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 calcmode="lin" valueType="num">
                                      <p:cBhvr additive="base">
                                        <p:cTn id="24"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3"/>
                </p:tgtEl>
              </p:cMediaNode>
            </p:video>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2635861" y="-6466749"/>
            <a:ext cx="14173776" cy="13910569"/>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2313" y="6984028"/>
            <a:ext cx="10446313" cy="1044631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1676" y="5143500"/>
            <a:ext cx="3401163" cy="46883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76176" y="4538781"/>
            <a:ext cx="4293875" cy="35912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408676" y="8297878"/>
            <a:ext cx="1392924" cy="1349395"/>
          </a:xfrm>
          <a:prstGeom prst="rect">
            <a:avLst/>
          </a:prstGeom>
        </p:spPr>
      </p:pic>
      <p:sp>
        <p:nvSpPr>
          <p:cNvPr id="18" name="TextBox 17">
            <a:extLst>
              <a:ext uri="{FF2B5EF4-FFF2-40B4-BE49-F238E27FC236}">
                <a16:creationId xmlns:a16="http://schemas.microsoft.com/office/drawing/2014/main" id="{B928E8AA-C910-4309-85E2-C7DD4FE248D4}"/>
              </a:ext>
            </a:extLst>
          </p:cNvPr>
          <p:cNvSpPr txBox="1"/>
          <p:nvPr/>
        </p:nvSpPr>
        <p:spPr>
          <a:xfrm>
            <a:off x="1275447" y="820789"/>
            <a:ext cx="14554200" cy="3557512"/>
          </a:xfrm>
          <a:prstGeom prst="rect">
            <a:avLst/>
          </a:prstGeom>
          <a:noFill/>
        </p:spPr>
        <p:txBody>
          <a:bodyPr wrap="square" rtlCol="0">
            <a:spAutoFit/>
          </a:bodyPr>
          <a:lstStyle/>
          <a:p>
            <a:pPr algn="ctr">
              <a:lnSpc>
                <a:spcPct val="150000"/>
              </a:lnSpc>
              <a:defRPr/>
            </a:pPr>
            <a:r>
              <a:rPr lang="vi-VN" sz="8000" b="1" kern="0" dirty="0">
                <a:solidFill>
                  <a:srgbClr val="993825"/>
                </a:solidFill>
                <a:latin typeface="Arial"/>
                <a:cs typeface="Arial"/>
                <a:sym typeface="Arial"/>
              </a:rPr>
              <a:t>HẸN GẶP LẠI CÁC EM TRONG TIẾT HỌC SAU</a:t>
            </a:r>
            <a:r>
              <a:rPr lang="en-US" sz="8000" b="1" kern="0" dirty="0">
                <a:solidFill>
                  <a:srgbClr val="993825"/>
                </a:solidFill>
                <a:latin typeface="Arial"/>
                <a:cs typeface="Arial"/>
                <a:sym typeface="Arial"/>
              </a:rPr>
              <a:t>!</a:t>
            </a: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4" name="Group 4"/>
          <p:cNvGrpSpPr/>
          <p:nvPr/>
        </p:nvGrpSpPr>
        <p:grpSpPr>
          <a:xfrm>
            <a:off x="15280298" y="-1270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42587" y="-159313"/>
            <a:ext cx="10446313" cy="1044631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6494" y="-80269"/>
            <a:ext cx="15106555" cy="1391056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411000" flipH="1">
            <a:off x="13208523" y="5857435"/>
            <a:ext cx="5779572" cy="408182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409258" y="834073"/>
            <a:ext cx="1050310" cy="911144"/>
          </a:xfrm>
          <a:prstGeom prst="rect">
            <a:avLst/>
          </a:prstGeom>
        </p:spPr>
      </p:pic>
      <p:sp>
        <p:nvSpPr>
          <p:cNvPr id="15" name="Google Shape;709;p39">
            <a:extLst>
              <a:ext uri="{FF2B5EF4-FFF2-40B4-BE49-F238E27FC236}">
                <a16:creationId xmlns:a16="http://schemas.microsoft.com/office/drawing/2014/main" id="{7F978902-F029-46F5-9D7C-78803881E355}"/>
              </a:ext>
            </a:extLst>
          </p:cNvPr>
          <p:cNvSpPr txBox="1">
            <a:spLocks/>
          </p:cNvSpPr>
          <p:nvPr/>
        </p:nvSpPr>
        <p:spPr>
          <a:xfrm>
            <a:off x="-673315" y="800100"/>
            <a:ext cx="15636246" cy="1433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a:lnSpc>
                <a:spcPct val="150000"/>
              </a:lnSpc>
              <a:buClr>
                <a:srgbClr val="222124"/>
              </a:buClr>
              <a:defRPr/>
            </a:pPr>
            <a:r>
              <a:rPr lang="vi-VN" sz="7200" b="1" kern="0" dirty="0">
                <a:solidFill>
                  <a:schemeClr val="accent5">
                    <a:lumMod val="50000"/>
                  </a:schemeClr>
                </a:solidFill>
                <a:latin typeface="Arial" panose="020B0604020202020204" pitchFamily="34" charset="0"/>
              </a:rPr>
              <a:t>CHỦ ĐỀ 4: TIẾP NỐI </a:t>
            </a:r>
          </a:p>
          <a:p>
            <a:pPr>
              <a:lnSpc>
                <a:spcPct val="150000"/>
              </a:lnSpc>
              <a:buClr>
                <a:srgbClr val="222124"/>
              </a:buClr>
              <a:defRPr/>
            </a:pPr>
            <a:r>
              <a:rPr lang="vi-VN" sz="7200" b="1" kern="0" dirty="0">
                <a:solidFill>
                  <a:schemeClr val="accent5">
                    <a:lumMod val="50000"/>
                  </a:schemeClr>
                </a:solidFill>
                <a:latin typeface="Arial" panose="020B0604020202020204" pitchFamily="34" charset="0"/>
              </a:rPr>
              <a:t>TRUYỀN THỐNG QUÊ HƯƠNG </a:t>
            </a:r>
          </a:p>
        </p:txBody>
      </p:sp>
      <p:sp>
        <p:nvSpPr>
          <p:cNvPr id="16" name="TextBox 15">
            <a:extLst>
              <a:ext uri="{FF2B5EF4-FFF2-40B4-BE49-F238E27FC236}">
                <a16:creationId xmlns:a16="http://schemas.microsoft.com/office/drawing/2014/main" id="{4E5AA848-4C11-4DC6-A45B-8A263775ADAB}"/>
              </a:ext>
            </a:extLst>
          </p:cNvPr>
          <p:cNvSpPr txBox="1"/>
          <p:nvPr/>
        </p:nvSpPr>
        <p:spPr>
          <a:xfrm>
            <a:off x="521894" y="4028255"/>
            <a:ext cx="13182600" cy="4772845"/>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solidFill>
                  <a:srgbClr val="683D2A"/>
                </a:solidFill>
                <a:effectLst/>
                <a:uLnTx/>
                <a:uFillTx/>
              </a:rPr>
              <a:t>Tuần </a:t>
            </a:r>
            <a:r>
              <a:rPr kumimoji="0" lang="vi-VN" sz="7000" b="1" i="0" u="none" strike="noStrike" kern="0" cap="none" spc="0" normalizeH="0" baseline="0" noProof="0" dirty="0">
                <a:ln>
                  <a:noFill/>
                </a:ln>
                <a:solidFill>
                  <a:srgbClr val="683D2A"/>
                </a:solidFill>
                <a:effectLst/>
                <a:uLnTx/>
                <a:uFillTx/>
              </a:rPr>
              <a:t>12</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solidFill>
                  <a:schemeClr val="accent6">
                    <a:lumMod val="75000"/>
                  </a:schemeClr>
                </a:solidFill>
                <a:effectLst/>
                <a:uLnTx/>
                <a:uFillTx/>
              </a:rPr>
              <a:t>TỰ HÀO TRUYỀN THỐNG</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solidFill>
                  <a:schemeClr val="accent6">
                    <a:lumMod val="75000"/>
                  </a:schemeClr>
                </a:solidFill>
                <a:effectLst/>
                <a:uLnTx/>
                <a:uFillTx/>
              </a:rPr>
              <a:t>QUÊ HƯƠNG </a:t>
            </a:r>
          </a:p>
        </p:txBody>
      </p:sp>
      <p:pic>
        <p:nvPicPr>
          <p:cNvPr id="19" name="Picture 11">
            <a:extLst>
              <a:ext uri="{FF2B5EF4-FFF2-40B4-BE49-F238E27FC236}">
                <a16:creationId xmlns:a16="http://schemas.microsoft.com/office/drawing/2014/main" id="{BA50B6D5-BB75-497C-8CFD-1389CC08D1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823348" y="3645675"/>
            <a:ext cx="1050310" cy="911144"/>
          </a:xfrm>
          <a:prstGeom prst="rect">
            <a:avLst/>
          </a:prstGeom>
        </p:spPr>
      </p:pic>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2"/>
          <a:srcRect/>
          <a:stretch>
            <a:fillRect/>
          </a:stretch>
        </p:blipFill>
        <p:spPr>
          <a:xfrm rot="5400000">
            <a:off x="-6922081" y="7710498"/>
            <a:ext cx="10051930" cy="10881657"/>
          </a:xfrm>
          <a:prstGeom prst="rect">
            <a:avLst/>
          </a:prstGeom>
        </p:spPr>
      </p:pic>
      <p:pic>
        <p:nvPicPr>
          <p:cNvPr id="4" name="Picture 4"/>
          <p:cNvPicPr>
            <a:picLocks noChangeAspect="1"/>
          </p:cNvPicPr>
          <p:nvPr/>
        </p:nvPicPr>
        <p:blipFill>
          <a:blip r:embed="rId3"/>
          <a:srcRect/>
          <a:stretch>
            <a:fillRect/>
          </a:stretch>
        </p:blipFill>
        <p:spPr>
          <a:xfrm rot="5400000">
            <a:off x="5195998" y="-1502129"/>
            <a:ext cx="7355903" cy="1470356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4314779" y="-1134610"/>
            <a:ext cx="3363849"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0864" y="7124700"/>
            <a:ext cx="3363849" cy="4114800"/>
          </a:xfrm>
          <a:prstGeom prst="rect">
            <a:avLst/>
          </a:prstGeom>
        </p:spPr>
      </p:pic>
      <p:sp>
        <p:nvSpPr>
          <p:cNvPr id="13" name="TextBox 18">
            <a:extLst>
              <a:ext uri="{FF2B5EF4-FFF2-40B4-BE49-F238E27FC236}">
                <a16:creationId xmlns:a16="http://schemas.microsoft.com/office/drawing/2014/main" id="{604991CE-912D-4CA6-B7B5-1984ABB37CA2}"/>
              </a:ext>
            </a:extLst>
          </p:cNvPr>
          <p:cNvSpPr txBox="1"/>
          <p:nvPr/>
        </p:nvSpPr>
        <p:spPr>
          <a:xfrm>
            <a:off x="1270020" y="759397"/>
            <a:ext cx="11219929" cy="1025922"/>
          </a:xfrm>
          <a:prstGeom prst="rect">
            <a:avLst/>
          </a:prstGeom>
        </p:spPr>
        <p:txBody>
          <a:bodyPr lIns="0" tIns="0" rIns="0" bIns="0" rtlCol="0" anchor="t">
            <a:spAutoFit/>
          </a:bodyPr>
          <a:lstStyle/>
          <a:p>
            <a:pPr marL="0" lvl="0" indent="0" algn="ctr">
              <a:lnSpc>
                <a:spcPts val="8000"/>
              </a:lnSpc>
              <a:spcBef>
                <a:spcPct val="0"/>
              </a:spcBef>
            </a:pPr>
            <a:r>
              <a:rPr lang="vi-VN" sz="7200" b="1" dirty="0">
                <a:solidFill>
                  <a:schemeClr val="accent5">
                    <a:lumMod val="75000"/>
                  </a:schemeClr>
                </a:solidFill>
                <a:latin typeface="Arial" panose="020B0604020202020204" pitchFamily="34" charset="0"/>
                <a:cs typeface="Arial" panose="020B0604020202020204" pitchFamily="34" charset="0"/>
              </a:rPr>
              <a:t>NỘI DUNG BÀI HỌC</a:t>
            </a:r>
            <a:endParaRPr lang="en-US" sz="72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AFDD9D9F-3420-4720-8E76-5AD9F5A2B3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9953">
            <a:off x="2371627" y="3599266"/>
            <a:ext cx="2346173" cy="1627658"/>
          </a:xfrm>
          <a:prstGeom prst="rect">
            <a:avLst/>
          </a:prstGeom>
        </p:spPr>
      </p:pic>
      <p:sp>
        <p:nvSpPr>
          <p:cNvPr id="17" name="TextBox 16">
            <a:extLst>
              <a:ext uri="{FF2B5EF4-FFF2-40B4-BE49-F238E27FC236}">
                <a16:creationId xmlns:a16="http://schemas.microsoft.com/office/drawing/2014/main" id="{0B3F5AD8-CBDE-444A-9EBB-1A6117AFA9E4}"/>
              </a:ext>
            </a:extLst>
          </p:cNvPr>
          <p:cNvSpPr txBox="1"/>
          <p:nvPr/>
        </p:nvSpPr>
        <p:spPr>
          <a:xfrm>
            <a:off x="2840569" y="3597487"/>
            <a:ext cx="1408287" cy="1631216"/>
          </a:xfrm>
          <a:prstGeom prst="rect">
            <a:avLst/>
          </a:prstGeom>
          <a:noFill/>
        </p:spPr>
        <p:txBody>
          <a:bodyPr wrap="square" rtlCol="0">
            <a:spAutoFit/>
          </a:bodyPr>
          <a:lstStyle/>
          <a:p>
            <a:r>
              <a:rPr lang="en-US" sz="10000" b="1" dirty="0">
                <a:solidFill>
                  <a:schemeClr val="bg1"/>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EA0F9C47-CE84-4777-858A-A150F424C323}"/>
              </a:ext>
            </a:extLst>
          </p:cNvPr>
          <p:cNvSpPr txBox="1"/>
          <p:nvPr/>
        </p:nvSpPr>
        <p:spPr>
          <a:xfrm>
            <a:off x="4248856" y="4258228"/>
            <a:ext cx="12156835"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Giới thiệu về truyền thống địa phương  </a:t>
            </a:r>
          </a:p>
        </p:txBody>
      </p:sp>
      <p:pic>
        <p:nvPicPr>
          <p:cNvPr id="19" name="Picture 2">
            <a:extLst>
              <a:ext uri="{FF2B5EF4-FFF2-40B4-BE49-F238E27FC236}">
                <a16:creationId xmlns:a16="http://schemas.microsoft.com/office/drawing/2014/main" id="{97820236-9465-46F5-8A7E-35811CF49E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8658">
            <a:off x="3365688" y="5697914"/>
            <a:ext cx="1956379" cy="1731395"/>
          </a:xfrm>
          <a:prstGeom prst="rect">
            <a:avLst/>
          </a:prstGeom>
        </p:spPr>
      </p:pic>
      <p:sp>
        <p:nvSpPr>
          <p:cNvPr id="20" name="TextBox 19">
            <a:extLst>
              <a:ext uri="{FF2B5EF4-FFF2-40B4-BE49-F238E27FC236}">
                <a16:creationId xmlns:a16="http://schemas.microsoft.com/office/drawing/2014/main" id="{D6255E1D-01FA-4BAB-87DB-072856B65414}"/>
              </a:ext>
            </a:extLst>
          </p:cNvPr>
          <p:cNvSpPr txBox="1"/>
          <p:nvPr/>
        </p:nvSpPr>
        <p:spPr>
          <a:xfrm>
            <a:off x="3864714" y="5749966"/>
            <a:ext cx="1408287" cy="1631216"/>
          </a:xfrm>
          <a:prstGeom prst="rect">
            <a:avLst/>
          </a:prstGeom>
          <a:noFill/>
        </p:spPr>
        <p:txBody>
          <a:bodyPr wrap="square" rtlCol="0">
            <a:spAutoFit/>
          </a:bodyPr>
          <a:lstStyle/>
          <a:p>
            <a:r>
              <a:rPr lang="en-US" sz="10000" b="1" dirty="0">
                <a:solidFill>
                  <a:schemeClr val="bg1"/>
                </a:solidFill>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0942B11C-535F-4007-B94B-7F7185585ADC}"/>
              </a:ext>
            </a:extLst>
          </p:cNvPr>
          <p:cNvSpPr txBox="1"/>
          <p:nvPr/>
        </p:nvSpPr>
        <p:spPr>
          <a:xfrm>
            <a:off x="5502028" y="5697914"/>
            <a:ext cx="10494675" cy="2171428"/>
          </a:xfrm>
          <a:prstGeom prst="rect">
            <a:avLst/>
          </a:prstGeom>
          <a:noFill/>
        </p:spPr>
        <p:txBody>
          <a:bodyPr wrap="square" rtlCol="0">
            <a:spAutoFit/>
          </a:bodyPr>
          <a:lstStyle/>
          <a:p>
            <a:pPr>
              <a:lnSpc>
                <a:spcPct val="150000"/>
              </a:lnSpc>
            </a:pPr>
            <a:r>
              <a:rPr lang="en-US" sz="4800" b="1" dirty="0">
                <a:solidFill>
                  <a:schemeClr val="bg1"/>
                </a:solidFill>
                <a:latin typeface="Arial" panose="020B0604020202020204" pitchFamily="34" charset="0"/>
                <a:cs typeface="Arial" panose="020B0604020202020204" pitchFamily="34" charset="0"/>
              </a:rPr>
              <a:t>Giữ gìn và phát huy truyền thống địa phương  </a:t>
            </a:r>
          </a:p>
        </p:txBody>
      </p:sp>
    </p:spTree>
    <p:extLst>
      <p:ext uri="{BB962C8B-B14F-4D97-AF65-F5344CB8AC3E}">
        <p14:creationId xmlns:p14="http://schemas.microsoft.com/office/powerpoint/2010/main" val="23955588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81294" y="366793"/>
            <a:ext cx="10902409" cy="13910569"/>
          </a:xfrm>
          <a:prstGeom prst="rect">
            <a:avLst/>
          </a:prstGeom>
        </p:spPr>
      </p:pic>
      <p:pic>
        <p:nvPicPr>
          <p:cNvPr id="3" name="Picture 3"/>
          <p:cNvPicPr>
            <a:picLocks noChangeAspect="1"/>
          </p:cNvPicPr>
          <p:nvPr/>
        </p:nvPicPr>
        <p:blipFill>
          <a:blip r:embed="rId4"/>
          <a:srcRect/>
          <a:stretch>
            <a:fillRect/>
          </a:stretch>
        </p:blipFill>
        <p:spPr>
          <a:xfrm>
            <a:off x="3764425" y="6700281"/>
            <a:ext cx="7602093" cy="8229600"/>
          </a:xfrm>
          <a:prstGeom prst="rect">
            <a:avLst/>
          </a:prstGeom>
        </p:spPr>
      </p:pic>
      <p:grpSp>
        <p:nvGrpSpPr>
          <p:cNvPr id="4" name="Group 4"/>
          <p:cNvGrpSpPr/>
          <p:nvPr/>
        </p:nvGrpSpPr>
        <p:grpSpPr>
          <a:xfrm>
            <a:off x="-1028700" y="3810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56422" y="-79657"/>
            <a:ext cx="10446313" cy="1044631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91508" y="6284833"/>
            <a:ext cx="5779572" cy="408182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792207" y="871349"/>
            <a:ext cx="1364123" cy="1497827"/>
          </a:xfrm>
          <a:prstGeom prst="rect">
            <a:avLst/>
          </a:prstGeom>
        </p:spPr>
      </p:pic>
      <p:pic>
        <p:nvPicPr>
          <p:cNvPr id="15" name="Picture 2">
            <a:extLst>
              <a:ext uri="{FF2B5EF4-FFF2-40B4-BE49-F238E27FC236}">
                <a16:creationId xmlns:a16="http://schemas.microsoft.com/office/drawing/2014/main" id="{69F9EBBD-C52F-4C5F-973B-62AA7EABB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59953">
            <a:off x="3057819" y="2987236"/>
            <a:ext cx="2879136" cy="1997401"/>
          </a:xfrm>
          <a:prstGeom prst="rect">
            <a:avLst/>
          </a:prstGeom>
        </p:spPr>
      </p:pic>
      <p:sp>
        <p:nvSpPr>
          <p:cNvPr id="16" name="TextBox 15">
            <a:extLst>
              <a:ext uri="{FF2B5EF4-FFF2-40B4-BE49-F238E27FC236}">
                <a16:creationId xmlns:a16="http://schemas.microsoft.com/office/drawing/2014/main" id="{EE810613-F05E-404C-98C9-3C6C2890251E}"/>
              </a:ext>
            </a:extLst>
          </p:cNvPr>
          <p:cNvSpPr txBox="1"/>
          <p:nvPr/>
        </p:nvSpPr>
        <p:spPr>
          <a:xfrm>
            <a:off x="3506707" y="2284177"/>
            <a:ext cx="1591200" cy="2400657"/>
          </a:xfrm>
          <a:prstGeom prst="rect">
            <a:avLst/>
          </a:prstGeom>
          <a:noFill/>
        </p:spPr>
        <p:txBody>
          <a:bodyPr wrap="square" rtlCol="0">
            <a:spAutoFit/>
          </a:bodyPr>
          <a:lstStyle/>
          <a:p>
            <a:r>
              <a:rPr lang="en-US" sz="15000" b="1" dirty="0">
                <a:solidFill>
                  <a:schemeClr val="bg1"/>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3A762E55-E09B-4361-9285-0699E461F024}"/>
              </a:ext>
            </a:extLst>
          </p:cNvPr>
          <p:cNvSpPr txBox="1"/>
          <p:nvPr/>
        </p:nvSpPr>
        <p:spPr>
          <a:xfrm>
            <a:off x="9417613" y="1620262"/>
            <a:ext cx="7602094" cy="4474558"/>
          </a:xfrm>
          <a:prstGeom prst="rect">
            <a:avLst/>
          </a:prstGeom>
          <a:noFill/>
        </p:spPr>
        <p:txBody>
          <a:bodyPr wrap="square" rtlCol="0">
            <a:spAutoFit/>
          </a:bodyPr>
          <a:lstStyle/>
          <a:p>
            <a:pPr algn="ctr">
              <a:lnSpc>
                <a:spcPct val="150000"/>
              </a:lnSpc>
            </a:pPr>
            <a:r>
              <a:rPr lang="en-US" sz="6600" b="1" dirty="0">
                <a:solidFill>
                  <a:schemeClr val="accent5">
                    <a:lumMod val="50000"/>
                  </a:schemeClr>
                </a:solidFill>
                <a:latin typeface="Arial" panose="020B0604020202020204" pitchFamily="34" charset="0"/>
                <a:cs typeface="Arial" panose="020B0604020202020204" pitchFamily="34" charset="0"/>
              </a:rPr>
              <a:t>GIỚI THIỆU VỀ TRUYỀN THỐNG ĐỊA PHƯƠNG  </a:t>
            </a:r>
          </a:p>
        </p:txBody>
      </p:sp>
    </p:spTree>
    <p:extLst>
      <p:ext uri="{BB962C8B-B14F-4D97-AF65-F5344CB8AC3E}">
        <p14:creationId xmlns:p14="http://schemas.microsoft.com/office/powerpoint/2010/main" val="1910478800"/>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96997" y="-1422827"/>
            <a:ext cx="5441058" cy="411480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0233" y="1701557"/>
            <a:ext cx="1501435" cy="394127"/>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66809" y="9258300"/>
            <a:ext cx="1501435" cy="394127"/>
          </a:xfrm>
          <a:prstGeom prst="rect">
            <a:avLst/>
          </a:prstGeom>
        </p:spPr>
      </p:pic>
      <p:sp>
        <p:nvSpPr>
          <p:cNvPr id="18" name="TextBox 17">
            <a:extLst>
              <a:ext uri="{FF2B5EF4-FFF2-40B4-BE49-F238E27FC236}">
                <a16:creationId xmlns:a16="http://schemas.microsoft.com/office/drawing/2014/main" id="{A7CBAE55-E7AA-490C-A0FC-F751125B569B}"/>
              </a:ext>
            </a:extLst>
          </p:cNvPr>
          <p:cNvSpPr txBox="1"/>
          <p:nvPr/>
        </p:nvSpPr>
        <p:spPr>
          <a:xfrm>
            <a:off x="896987" y="507845"/>
            <a:ext cx="5441058" cy="2171428"/>
          </a:xfrm>
          <a:prstGeom prst="rect">
            <a:avLst/>
          </a:prstGeom>
          <a:noFill/>
        </p:spPr>
        <p:txBody>
          <a:bodyPr wrap="square" rtlCol="0">
            <a:spAutoFit/>
          </a:bodyPr>
          <a:lstStyle/>
          <a:p>
            <a:pPr algn="ctr">
              <a:lnSpc>
                <a:spcPct val="150000"/>
              </a:lnSpc>
            </a:pPr>
            <a:r>
              <a:rPr lang="en-US" sz="4800" b="1" dirty="0">
                <a:solidFill>
                  <a:schemeClr val="accent5">
                    <a:lumMod val="50000"/>
                  </a:schemeClr>
                </a:solidFill>
                <a:latin typeface="Arial" panose="020B0604020202020204" pitchFamily="34" charset="0"/>
                <a:cs typeface="Arial" panose="020B0604020202020204" pitchFamily="34" charset="0"/>
              </a:rPr>
              <a:t>HOẠT ĐỘNG NHÓM </a:t>
            </a:r>
          </a:p>
        </p:txBody>
      </p:sp>
      <p:grpSp>
        <p:nvGrpSpPr>
          <p:cNvPr id="23" name="Group 22">
            <a:extLst>
              <a:ext uri="{FF2B5EF4-FFF2-40B4-BE49-F238E27FC236}">
                <a16:creationId xmlns:a16="http://schemas.microsoft.com/office/drawing/2014/main" id="{11324C9D-CA96-4E68-A741-F96EE6838701}"/>
              </a:ext>
            </a:extLst>
          </p:cNvPr>
          <p:cNvGrpSpPr/>
          <p:nvPr/>
        </p:nvGrpSpPr>
        <p:grpSpPr>
          <a:xfrm>
            <a:off x="663031" y="2873389"/>
            <a:ext cx="6035457" cy="5943601"/>
            <a:chOff x="25400" y="2628900"/>
            <a:chExt cx="6035457" cy="5943601"/>
          </a:xfrm>
        </p:grpSpPr>
        <p:pic>
          <p:nvPicPr>
            <p:cNvPr id="17" name="Picture 6">
              <a:extLst>
                <a:ext uri="{FF2B5EF4-FFF2-40B4-BE49-F238E27FC236}">
                  <a16:creationId xmlns:a16="http://schemas.microsoft.com/office/drawing/2014/main" id="{06994E8E-D3C6-46DC-BD70-B2F3EB59FA96}"/>
                </a:ext>
              </a:extLst>
            </p:cNvPr>
            <p:cNvPicPr>
              <a:picLocks noChangeAspect="1"/>
            </p:cNvPicPr>
            <p:nvPr/>
          </p:nvPicPr>
          <p:blipFill>
            <a:blip r:embed="rId6"/>
            <a:srcRect t="19575" b="8450"/>
            <a:stretch>
              <a:fillRect/>
            </a:stretch>
          </p:blipFill>
          <p:spPr>
            <a:xfrm rot="5400000">
              <a:off x="71328" y="2582972"/>
              <a:ext cx="5943601" cy="6035457"/>
            </a:xfrm>
            <a:prstGeom prst="rect">
              <a:avLst/>
            </a:prstGeom>
          </p:spPr>
        </p:pic>
        <p:sp>
          <p:nvSpPr>
            <p:cNvPr id="22" name="TextBox 21">
              <a:extLst>
                <a:ext uri="{FF2B5EF4-FFF2-40B4-BE49-F238E27FC236}">
                  <a16:creationId xmlns:a16="http://schemas.microsoft.com/office/drawing/2014/main" id="{8D9EBFB4-7A29-4F55-9902-B4D7804B0E98}"/>
                </a:ext>
              </a:extLst>
            </p:cNvPr>
            <p:cNvSpPr txBox="1"/>
            <p:nvPr/>
          </p:nvSpPr>
          <p:spPr>
            <a:xfrm>
              <a:off x="165826" y="3548978"/>
              <a:ext cx="5733785" cy="4594912"/>
            </a:xfrm>
            <a:prstGeom prst="rect">
              <a:avLst/>
            </a:prstGeom>
            <a:noFill/>
          </p:spPr>
          <p:txBody>
            <a:bodyPr wrap="square">
              <a:spAutoFit/>
            </a:bodyPr>
            <a:lstStyle/>
            <a:p>
              <a:pPr algn="just">
                <a:lnSpc>
                  <a:spcPct val="150000"/>
                </a:lnSpc>
              </a:pPr>
              <a:r>
                <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rPr>
                <a:t>L</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ớp thành 4 nhóm, các nhóm bốc thăm về một truyền thống đáng tự hào ở địa phương mình theo các chủ đề </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701549" y="7991673"/>
            <a:ext cx="1501435" cy="1463690"/>
          </a:xfrm>
          <a:prstGeom prst="rect">
            <a:avLst/>
          </a:prstGeom>
        </p:spPr>
      </p:pic>
      <p:pic>
        <p:nvPicPr>
          <p:cNvPr id="20" name="Picture 2">
            <a:extLst>
              <a:ext uri="{FF2B5EF4-FFF2-40B4-BE49-F238E27FC236}">
                <a16:creationId xmlns:a16="http://schemas.microsoft.com/office/drawing/2014/main" id="{E798541E-B3DF-4277-83C7-086B63E8AC4E}"/>
              </a:ext>
            </a:extLst>
          </p:cNvPr>
          <p:cNvPicPr>
            <a:picLocks noChangeAspect="1"/>
          </p:cNvPicPr>
          <p:nvPr/>
        </p:nvPicPr>
        <p:blipFill>
          <a:blip r:embed="rId9"/>
          <a:srcRect/>
          <a:stretch>
            <a:fillRect/>
          </a:stretch>
        </p:blipFill>
        <p:spPr>
          <a:xfrm>
            <a:off x="7876733" y="191767"/>
            <a:ext cx="9491511" cy="9758712"/>
          </a:xfrm>
          <a:prstGeom prst="rect">
            <a:avLst/>
          </a:prstGeom>
        </p:spPr>
      </p:pic>
      <p:sp>
        <p:nvSpPr>
          <p:cNvPr id="25" name="TextBox 24">
            <a:extLst>
              <a:ext uri="{FF2B5EF4-FFF2-40B4-BE49-F238E27FC236}">
                <a16:creationId xmlns:a16="http://schemas.microsoft.com/office/drawing/2014/main" id="{9507BE5C-818A-4F08-A3FC-8554CE03EB25}"/>
              </a:ext>
            </a:extLst>
          </p:cNvPr>
          <p:cNvSpPr txBox="1"/>
          <p:nvPr/>
        </p:nvSpPr>
        <p:spPr>
          <a:xfrm>
            <a:off x="8381229" y="1957067"/>
            <a:ext cx="6802162" cy="6431312"/>
          </a:xfrm>
          <a:prstGeom prst="rect">
            <a:avLst/>
          </a:prstGeom>
          <a:noFill/>
        </p:spPr>
        <p:txBody>
          <a:bodyPr wrap="square">
            <a:spAutoFit/>
          </a:bodyPr>
          <a:lstStyle/>
          <a:p>
            <a:pPr algn="ctr">
              <a:lnSpc>
                <a:spcPct val="150000"/>
              </a:lnSpc>
              <a:spcBef>
                <a:spcPts val="600"/>
              </a:spcBef>
              <a:spcAft>
                <a:spcPts val="1000"/>
              </a:spcAft>
            </a:pPr>
            <a:r>
              <a:rPr lang="en-US" sz="4400" b="1" i="1" u="sng" dirty="0">
                <a:effectLst/>
                <a:latin typeface="Arial" panose="020B0604020202020204" pitchFamily="34" charset="0"/>
                <a:ea typeface="Calibri" panose="020F0502020204030204" pitchFamily="34" charset="0"/>
                <a:cs typeface="Arial" panose="020B0604020202020204" pitchFamily="34" charset="0"/>
              </a:rPr>
              <a:t>Gợi ý chủ đề </a:t>
            </a:r>
          </a:p>
          <a:p>
            <a:pPr marL="571500" indent="-571500">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Truyền thống nghệ thuật</a:t>
            </a:r>
          </a:p>
          <a:p>
            <a:pPr marL="571500" indent="-571500">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Truyền thống văn hóa</a:t>
            </a:r>
          </a:p>
          <a:p>
            <a:pPr marL="571500" indent="-571500">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Truyền thống yêu nước</a:t>
            </a:r>
          </a:p>
          <a:p>
            <a:pPr marL="571500" indent="-571500">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Truyền thống hiếu học, tôn sư trọng đạo.</a:t>
            </a:r>
          </a:p>
        </p:txBody>
      </p:sp>
    </p:spTree>
    <p:extLst>
      <p:ext uri="{BB962C8B-B14F-4D97-AF65-F5344CB8AC3E}">
        <p14:creationId xmlns:p14="http://schemas.microsoft.com/office/powerpoint/2010/main" val="93022891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wipe(left)">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wipe(left)">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wipe(left)">
                                      <p:cBhvr>
                                        <p:cTn id="34" dur="500"/>
                                        <p:tgtEl>
                                          <p:spTgt spid="2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animEffect transition="in" filter="wipe(left)">
                                      <p:cBhvr>
                                        <p:cTn id="39" dur="500"/>
                                        <p:tgtEl>
                                          <p:spTgt spid="2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xEl>
                                              <p:pRg st="4" end="4"/>
                                            </p:txEl>
                                          </p:spTgt>
                                        </p:tgtEl>
                                        <p:attrNameLst>
                                          <p:attrName>style.visibility</p:attrName>
                                        </p:attrNameLst>
                                      </p:cBhvr>
                                      <p:to>
                                        <p:strVal val="visible"/>
                                      </p:to>
                                    </p:set>
                                    <p:animEffect transition="in" filter="wipe(left)">
                                      <p:cBhvr>
                                        <p:cTn id="44"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05422">
            <a:off x="14071471" y="-7809956"/>
            <a:ext cx="10051930" cy="1088165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99469" y="6790820"/>
            <a:ext cx="6517591" cy="3877966"/>
          </a:xfrm>
          <a:prstGeom prst="rect">
            <a:avLst/>
          </a:prstGeom>
        </p:spPr>
      </p:pic>
      <p:pic>
        <p:nvPicPr>
          <p:cNvPr id="4" name="Picture 4"/>
          <p:cNvPicPr>
            <a:picLocks noChangeAspect="1"/>
          </p:cNvPicPr>
          <p:nvPr/>
        </p:nvPicPr>
        <p:blipFill>
          <a:blip r:embed="rId5"/>
          <a:srcRect/>
          <a:stretch>
            <a:fillRect/>
          </a:stretch>
        </p:blipFill>
        <p:spPr>
          <a:xfrm rot="5114410">
            <a:off x="4345755" y="276008"/>
            <a:ext cx="6517397" cy="1205652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52">
            <a:off x="11477211" y="7539522"/>
            <a:ext cx="2775940" cy="78735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52">
            <a:off x="268403" y="3719814"/>
            <a:ext cx="2775940" cy="78735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497561" y="341023"/>
            <a:ext cx="1490586" cy="1293083"/>
          </a:xfrm>
          <a:prstGeom prst="rect">
            <a:avLst/>
          </a:prstGeom>
        </p:spPr>
      </p:pic>
      <p:sp>
        <p:nvSpPr>
          <p:cNvPr id="13" name="TextBox 12">
            <a:extLst>
              <a:ext uri="{FF2B5EF4-FFF2-40B4-BE49-F238E27FC236}">
                <a16:creationId xmlns:a16="http://schemas.microsoft.com/office/drawing/2014/main" id="{BAB3A346-6EB9-4D53-B4CF-2F11BF40C602}"/>
              </a:ext>
            </a:extLst>
          </p:cNvPr>
          <p:cNvSpPr txBox="1"/>
          <p:nvPr/>
        </p:nvSpPr>
        <p:spPr>
          <a:xfrm>
            <a:off x="920248" y="297370"/>
            <a:ext cx="9027215" cy="2171428"/>
          </a:xfrm>
          <a:prstGeom prst="rect">
            <a:avLst/>
          </a:prstGeom>
          <a:noFill/>
        </p:spPr>
        <p:txBody>
          <a:bodyPr wrap="square" rtlCol="0">
            <a:spAutoFit/>
          </a:bodyPr>
          <a:lstStyle/>
          <a:p>
            <a:pPr algn="ctr">
              <a:lnSpc>
                <a:spcPct val="150000"/>
              </a:lnSpc>
            </a:pPr>
            <a:r>
              <a:rPr lang="en-US" sz="4800" b="1" dirty="0">
                <a:solidFill>
                  <a:schemeClr val="accent5">
                    <a:lumMod val="75000"/>
                  </a:schemeClr>
                </a:solidFill>
                <a:latin typeface="Arial" panose="020B0604020202020204" pitchFamily="34" charset="0"/>
                <a:cs typeface="Arial" panose="020B0604020202020204" pitchFamily="34" charset="0"/>
              </a:rPr>
              <a:t>Gợi ý nội dung và hình thức thể hiện chủ đề của nhóm </a:t>
            </a:r>
          </a:p>
        </p:txBody>
      </p:sp>
      <p:sp>
        <p:nvSpPr>
          <p:cNvPr id="15" name="TextBox 14">
            <a:extLst>
              <a:ext uri="{FF2B5EF4-FFF2-40B4-BE49-F238E27FC236}">
                <a16:creationId xmlns:a16="http://schemas.microsoft.com/office/drawing/2014/main" id="{6903DB9A-4FEB-4282-9D1F-F0E32A6DF11B}"/>
              </a:ext>
            </a:extLst>
          </p:cNvPr>
          <p:cNvSpPr txBox="1"/>
          <p:nvPr/>
        </p:nvSpPr>
        <p:spPr>
          <a:xfrm rot="21282720">
            <a:off x="2010226" y="4372835"/>
            <a:ext cx="11188453" cy="4158895"/>
          </a:xfrm>
          <a:prstGeom prst="rect">
            <a:avLst/>
          </a:prstGeom>
          <a:noFill/>
        </p:spPr>
        <p:txBody>
          <a:bodyPr wrap="square">
            <a:spAutoFit/>
          </a:bodyPr>
          <a:lstStyle/>
          <a:p>
            <a:pPr marL="571500" indent="-571500" algn="just">
              <a:lnSpc>
                <a:spcPct val="150000"/>
              </a:lnSpc>
              <a:spcBef>
                <a:spcPts val="600"/>
              </a:spcBef>
              <a:spcAft>
                <a:spcPts val="1000"/>
              </a:spcAft>
              <a:buFont typeface="Wingdings" panose="05000000000000000000" pitchFamily="2" charset="2"/>
              <a:buChar char="v"/>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Về nội dung: </a:t>
            </a:r>
            <a:r>
              <a:rPr lang="en-US"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Tên gọi, nét đặc trưng, ý nghĩa</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Wingdings" panose="05000000000000000000" pitchFamily="2" charset="2"/>
              <a:buChar char="v"/>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Về hình thức:</a:t>
            </a:r>
          </a:p>
          <a:p>
            <a:pPr marL="571500" lvl="0" indent="-571500" algn="just">
              <a:lnSpc>
                <a:spcPct val="150000"/>
              </a:lnSpc>
              <a:spcBef>
                <a:spcPts val="600"/>
              </a:spcBef>
              <a:buFont typeface="Wingdings" panose="05000000000000000000" pitchFamily="2" charset="2"/>
              <a:buChar char="Ø"/>
            </a:pPr>
            <a:r>
              <a:rPr lang="en-US"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Vẽ tranh, thiết kế poster, áp phích</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1000"/>
              </a:spcAft>
              <a:buFont typeface="Wingdings" panose="05000000000000000000" pitchFamily="2" charset="2"/>
              <a:buChar char="Ø"/>
            </a:pPr>
            <a:r>
              <a:rPr lang="en-US"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Tiểu phẩn, bài phỏng vấn ngắn…</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7">
            <a:extLst>
              <a:ext uri="{FF2B5EF4-FFF2-40B4-BE49-F238E27FC236}">
                <a16:creationId xmlns:a16="http://schemas.microsoft.com/office/drawing/2014/main" id="{0F8668BB-D774-47A4-ADB0-1B5092137D52}"/>
              </a:ext>
            </a:extLst>
          </p:cNvPr>
          <p:cNvPicPr>
            <a:picLocks noChangeAspect="1"/>
          </p:cNvPicPr>
          <p:nvPr/>
        </p:nvPicPr>
        <p:blipFill>
          <a:blip r:embed="rId10"/>
          <a:srcRect/>
          <a:stretch>
            <a:fillRect/>
          </a:stretch>
        </p:blipFill>
        <p:spPr>
          <a:xfrm>
            <a:off x="14437577" y="4218659"/>
            <a:ext cx="2841373" cy="2230477"/>
          </a:xfrm>
          <a:prstGeom prst="rect">
            <a:avLst/>
          </a:prstGeom>
        </p:spPr>
      </p:pic>
    </p:spTree>
    <p:extLst>
      <p:ext uri="{BB962C8B-B14F-4D97-AF65-F5344CB8AC3E}">
        <p14:creationId xmlns:p14="http://schemas.microsoft.com/office/powerpoint/2010/main" val="31179219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barn(inVertical)">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barn(inVertical)">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barn(inVertical)">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animEffect transition="in" filter="barn(inVertical)">
                                      <p:cBhvr>
                                        <p:cTn id="4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505" y="6773059"/>
            <a:ext cx="5441058" cy="41148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60206" y="-774503"/>
            <a:ext cx="5441058" cy="4114800"/>
          </a:xfrm>
          <a:prstGeom prst="rect">
            <a:avLst/>
          </a:prstGeom>
        </p:spPr>
      </p:pic>
      <p:pic>
        <p:nvPicPr>
          <p:cNvPr id="4" name="Picture 4"/>
          <p:cNvPicPr>
            <a:picLocks noChangeAspect="1"/>
          </p:cNvPicPr>
          <p:nvPr/>
        </p:nvPicPr>
        <p:blipFill>
          <a:blip r:embed="rId4"/>
          <a:srcRect/>
          <a:stretch>
            <a:fillRect/>
          </a:stretch>
        </p:blipFill>
        <p:spPr>
          <a:xfrm rot="5400000">
            <a:off x="5920480" y="-2945"/>
            <a:ext cx="6374872" cy="11573142"/>
          </a:xfrm>
          <a:prstGeom prst="rect">
            <a:avLst/>
          </a:prstGeom>
        </p:spPr>
      </p:pic>
      <p:pic>
        <p:nvPicPr>
          <p:cNvPr id="7" name="Picture 7"/>
          <p:cNvPicPr>
            <a:picLocks noChangeAspect="1"/>
          </p:cNvPicPr>
          <p:nvPr/>
        </p:nvPicPr>
        <p:blipFill>
          <a:blip r:embed="rId5"/>
          <a:srcRect/>
          <a:stretch>
            <a:fillRect/>
          </a:stretch>
        </p:blipFill>
        <p:spPr>
          <a:xfrm rot="8179874">
            <a:off x="-5970574" y="-6703704"/>
            <a:ext cx="10051930" cy="1088165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8203" y="-282319"/>
            <a:ext cx="3190252" cy="3358160"/>
          </a:xfrm>
          <a:prstGeom prst="rect">
            <a:avLst/>
          </a:prstGeom>
        </p:spPr>
      </p:pic>
      <p:sp>
        <p:nvSpPr>
          <p:cNvPr id="12" name="TextBox 11">
            <a:extLst>
              <a:ext uri="{FF2B5EF4-FFF2-40B4-BE49-F238E27FC236}">
                <a16:creationId xmlns:a16="http://schemas.microsoft.com/office/drawing/2014/main" id="{A8CEE800-31BC-4D51-9DB0-4AEC7E5333D6}"/>
              </a:ext>
            </a:extLst>
          </p:cNvPr>
          <p:cNvSpPr txBox="1"/>
          <p:nvPr/>
        </p:nvSpPr>
        <p:spPr>
          <a:xfrm>
            <a:off x="6705600" y="863971"/>
            <a:ext cx="5441058" cy="1184876"/>
          </a:xfrm>
          <a:prstGeom prst="rect">
            <a:avLst/>
          </a:prstGeom>
          <a:noFill/>
        </p:spPr>
        <p:txBody>
          <a:bodyPr wrap="square" rtlCol="0">
            <a:spAutoFit/>
          </a:bodyPr>
          <a:lstStyle/>
          <a:p>
            <a:pPr algn="ctr">
              <a:lnSpc>
                <a:spcPct val="150000"/>
              </a:lnSpc>
            </a:pPr>
            <a:r>
              <a:rPr lang="en-US" sz="5400" b="1" u="sng" dirty="0">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7E2322E4-D3CB-4087-880A-CC6FC019BA37}"/>
              </a:ext>
            </a:extLst>
          </p:cNvPr>
          <p:cNvSpPr txBox="1"/>
          <p:nvPr/>
        </p:nvSpPr>
        <p:spPr>
          <a:xfrm>
            <a:off x="4039081" y="3828807"/>
            <a:ext cx="10209837" cy="4594912"/>
          </a:xfrm>
          <a:prstGeom prst="rect">
            <a:avLst/>
          </a:prstGeom>
          <a:noFill/>
        </p:spPr>
        <p:txBody>
          <a:bodyPr wrap="square">
            <a:spAutoFit/>
          </a:bodyPr>
          <a:lstStyle/>
          <a:p>
            <a:pPr algn="just">
              <a:lnSpc>
                <a:spcPct val="150000"/>
              </a:lnSpc>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Mỗi địa phương đều có những truyền thống tốt đẹp, đáng tự hào. Những truyền thống tốt đẹp đó góp phần làm phong phú và tạo nên bản sắc văn hóa của dân tộc Việt Nam.</a:t>
            </a:r>
            <a:endParaRPr lang="en-US" sz="4000" b="1"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C66D662B-451F-49EA-B1DF-BD6A9106717D}"/>
              </a:ext>
            </a:extLst>
          </p:cNvPr>
          <p:cNvPicPr>
            <a:picLocks noChangeAspect="1"/>
          </p:cNvPicPr>
          <p:nvPr/>
        </p:nvPicPr>
        <p:blipFill>
          <a:blip r:embed="rId8"/>
          <a:srcRect/>
          <a:stretch>
            <a:fillRect/>
          </a:stretch>
        </p:blipFill>
        <p:spPr>
          <a:xfrm>
            <a:off x="14046993" y="6143083"/>
            <a:ext cx="4241007" cy="4071368"/>
          </a:xfrm>
          <a:prstGeom prst="rect">
            <a:avLst/>
          </a:prstGeom>
        </p:spPr>
      </p:pic>
    </p:spTree>
    <p:extLst>
      <p:ext uri="{BB962C8B-B14F-4D97-AF65-F5344CB8AC3E}">
        <p14:creationId xmlns:p14="http://schemas.microsoft.com/office/powerpoint/2010/main" val="73770395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500"/>
                                        <p:tgtEl>
                                          <p:spTgt spid="4"/>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ou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1739" y="446055"/>
            <a:ext cx="10902409" cy="13910569"/>
          </a:xfrm>
          <a:prstGeom prst="rect">
            <a:avLst/>
          </a:prstGeom>
        </p:spPr>
      </p:pic>
      <p:pic>
        <p:nvPicPr>
          <p:cNvPr id="3" name="Picture 3"/>
          <p:cNvPicPr>
            <a:picLocks noChangeAspect="1"/>
          </p:cNvPicPr>
          <p:nvPr/>
        </p:nvPicPr>
        <p:blipFill>
          <a:blip r:embed="rId4"/>
          <a:srcRect/>
          <a:stretch>
            <a:fillRect/>
          </a:stretch>
        </p:blipFill>
        <p:spPr>
          <a:xfrm>
            <a:off x="7023253" y="7774572"/>
            <a:ext cx="6735831" cy="7291833"/>
          </a:xfrm>
          <a:prstGeom prst="rect">
            <a:avLst/>
          </a:prstGeom>
        </p:spPr>
      </p:pic>
      <p:grpSp>
        <p:nvGrpSpPr>
          <p:cNvPr id="4" name="Group 4"/>
          <p:cNvGrpSpPr/>
          <p:nvPr/>
        </p:nvGrpSpPr>
        <p:grpSpPr>
          <a:xfrm>
            <a:off x="1520190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42587" y="-159313"/>
            <a:ext cx="10446313" cy="1044631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732160" y="7473998"/>
            <a:ext cx="4730736" cy="334108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3369706" y="5418316"/>
            <a:ext cx="1050310" cy="911144"/>
          </a:xfrm>
          <a:prstGeom prst="rect">
            <a:avLst/>
          </a:prstGeom>
        </p:spPr>
      </p:pic>
      <p:sp>
        <p:nvSpPr>
          <p:cNvPr id="14" name="TextBox 14"/>
          <p:cNvSpPr txBox="1"/>
          <p:nvPr/>
        </p:nvSpPr>
        <p:spPr>
          <a:xfrm>
            <a:off x="1823404" y="8402695"/>
            <a:ext cx="6403393" cy="600075"/>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Jua"/>
                <a:ea typeface="+mn-ea"/>
                <a:cs typeface="+mn-cs"/>
              </a:rPr>
              <a:t>By Teacher Claudia Alves</a:t>
            </a:r>
          </a:p>
        </p:txBody>
      </p:sp>
      <p:grpSp>
        <p:nvGrpSpPr>
          <p:cNvPr id="12" name="Group 11">
            <a:extLst>
              <a:ext uri="{FF2B5EF4-FFF2-40B4-BE49-F238E27FC236}">
                <a16:creationId xmlns:a16="http://schemas.microsoft.com/office/drawing/2014/main" id="{C1EEB8BA-1ADD-479B-BA67-B22CB6AEDF63}"/>
              </a:ext>
            </a:extLst>
          </p:cNvPr>
          <p:cNvGrpSpPr/>
          <p:nvPr/>
        </p:nvGrpSpPr>
        <p:grpSpPr>
          <a:xfrm>
            <a:off x="11893785" y="1335962"/>
            <a:ext cx="1957296" cy="2930759"/>
            <a:chOff x="11924657" y="1220384"/>
            <a:chExt cx="1957296" cy="2930759"/>
          </a:xfrm>
        </p:grpSpPr>
        <p:pic>
          <p:nvPicPr>
            <p:cNvPr id="15" name="Picture 2">
              <a:extLst>
                <a:ext uri="{FF2B5EF4-FFF2-40B4-BE49-F238E27FC236}">
                  <a16:creationId xmlns:a16="http://schemas.microsoft.com/office/drawing/2014/main" id="{B5E38474-4E0D-4F74-AE85-EDB1B37F46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98658">
              <a:off x="11924657" y="2216987"/>
              <a:ext cx="1957296" cy="1934156"/>
            </a:xfrm>
            <a:prstGeom prst="rect">
              <a:avLst/>
            </a:prstGeom>
          </p:spPr>
        </p:pic>
        <p:sp>
          <p:nvSpPr>
            <p:cNvPr id="16" name="TextBox 15">
              <a:extLst>
                <a:ext uri="{FF2B5EF4-FFF2-40B4-BE49-F238E27FC236}">
                  <a16:creationId xmlns:a16="http://schemas.microsoft.com/office/drawing/2014/main" id="{6CBF40C1-5F7A-4A83-BB6E-BA7712C3FBAB}"/>
                </a:ext>
              </a:extLst>
            </p:cNvPr>
            <p:cNvSpPr txBox="1"/>
            <p:nvPr/>
          </p:nvSpPr>
          <p:spPr>
            <a:xfrm>
              <a:off x="11992291" y="1220384"/>
              <a:ext cx="1408287" cy="2400657"/>
            </a:xfrm>
            <a:prstGeom prst="rect">
              <a:avLst/>
            </a:prstGeom>
            <a:noFill/>
          </p:spPr>
          <p:txBody>
            <a:bodyPr wrap="square" rtlCol="0">
              <a:spAutoFit/>
            </a:bodyPr>
            <a:lstStyle/>
            <a:p>
              <a:r>
                <a:rPr lang="en-US" sz="15000" b="1" dirty="0">
                  <a:solidFill>
                    <a:schemeClr val="bg1"/>
                  </a:solidFill>
                  <a:latin typeface="Arial" panose="020B0604020202020204" pitchFamily="34" charset="0"/>
                  <a:cs typeface="Arial" panose="020B0604020202020204" pitchFamily="34" charset="0"/>
                </a:rPr>
                <a:t>2</a:t>
              </a:r>
            </a:p>
          </p:txBody>
        </p:sp>
      </p:grpSp>
      <p:sp>
        <p:nvSpPr>
          <p:cNvPr id="17" name="TextBox 16">
            <a:extLst>
              <a:ext uri="{FF2B5EF4-FFF2-40B4-BE49-F238E27FC236}">
                <a16:creationId xmlns:a16="http://schemas.microsoft.com/office/drawing/2014/main" id="{D4EE53AF-0AF7-4CE7-BDA9-DE8B8AD06D0E}"/>
              </a:ext>
            </a:extLst>
          </p:cNvPr>
          <p:cNvSpPr txBox="1"/>
          <p:nvPr/>
        </p:nvSpPr>
        <p:spPr>
          <a:xfrm>
            <a:off x="648452" y="3218356"/>
            <a:ext cx="9283355" cy="4474558"/>
          </a:xfrm>
          <a:prstGeom prst="rect">
            <a:avLst/>
          </a:prstGeom>
          <a:noFill/>
        </p:spPr>
        <p:txBody>
          <a:bodyPr wrap="square" rtlCol="0">
            <a:spAutoFit/>
          </a:bodyPr>
          <a:lstStyle/>
          <a:p>
            <a:pPr algn="ctr">
              <a:lnSpc>
                <a:spcPct val="150000"/>
              </a:lnSpc>
            </a:pPr>
            <a:r>
              <a:rPr lang="en-US" sz="6600" b="1" dirty="0">
                <a:solidFill>
                  <a:schemeClr val="accent5">
                    <a:lumMod val="75000"/>
                  </a:schemeClr>
                </a:solidFill>
                <a:latin typeface="Arial" panose="020B0604020202020204" pitchFamily="34" charset="0"/>
                <a:cs typeface="Arial" panose="020B0604020202020204" pitchFamily="34" charset="0"/>
              </a:rPr>
              <a:t>GIỮ GÌN VÀ PHÁT HUY TRUYỀN THỐNG ĐỊA PHƯƠNG  </a:t>
            </a:r>
          </a:p>
        </p:txBody>
      </p:sp>
      <p:pic>
        <p:nvPicPr>
          <p:cNvPr id="19" name="Picture 11">
            <a:extLst>
              <a:ext uri="{FF2B5EF4-FFF2-40B4-BE49-F238E27FC236}">
                <a16:creationId xmlns:a16="http://schemas.microsoft.com/office/drawing/2014/main" id="{5AB02C46-76EC-41A8-B075-9F79B14DCA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73852" y="677014"/>
            <a:ext cx="2438400" cy="2310384"/>
          </a:xfrm>
          <a:prstGeom prst="rect">
            <a:avLst/>
          </a:prstGeom>
        </p:spPr>
      </p:pic>
    </p:spTree>
    <p:extLst>
      <p:ext uri="{BB962C8B-B14F-4D97-AF65-F5344CB8AC3E}">
        <p14:creationId xmlns:p14="http://schemas.microsoft.com/office/powerpoint/2010/main" val="2861919681"/>
      </p:ext>
    </p:extLst>
  </p:cSld>
  <p:clrMapOvr>
    <a:masterClrMapping/>
  </p:clrMapOvr>
  <p:transition spd="med">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783</Words>
  <Application>Microsoft Office PowerPoint</Application>
  <PresentationFormat>Custom</PresentationFormat>
  <Paragraphs>76</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Wingdings</vt:lpstr>
      <vt:lpstr>Calibri</vt:lpstr>
      <vt:lpstr>Hammersmith One</vt:lpstr>
      <vt:lpstr>Jua</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Tối giản Niêm yết Bản thuyết trình</dc:title>
  <cp:lastModifiedBy>Nguyễn Huyền My</cp:lastModifiedBy>
  <cp:revision>3</cp:revision>
  <dcterms:created xsi:type="dcterms:W3CDTF">2006-08-16T00:00:00Z</dcterms:created>
  <dcterms:modified xsi:type="dcterms:W3CDTF">2022-10-25T10:06:58Z</dcterms:modified>
  <dc:identifier>DAFP-Z-P7fE</dc:identifier>
</cp:coreProperties>
</file>