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69" r:id="rId3"/>
    <p:sldId id="257" r:id="rId4"/>
    <p:sldId id="258" r:id="rId5"/>
    <p:sldId id="271" r:id="rId6"/>
    <p:sldId id="272" r:id="rId7"/>
    <p:sldId id="273" r:id="rId8"/>
    <p:sldId id="274" r:id="rId9"/>
    <p:sldId id="275" r:id="rId10"/>
    <p:sldId id="278" r:id="rId11"/>
    <p:sldId id="279" r:id="rId12"/>
    <p:sldId id="268" r:id="rId13"/>
    <p:sldId id="277" r:id="rId14"/>
    <p:sldId id="259" r:id="rId15"/>
    <p:sldId id="281" r:id="rId16"/>
    <p:sldId id="282" r:id="rId17"/>
    <p:sldId id="284" r:id="rId18"/>
    <p:sldId id="285" r:id="rId19"/>
    <p:sldId id="280" r:id="rId20"/>
    <p:sldId id="286" r:id="rId21"/>
    <p:sldId id="276" r:id="rId22"/>
    <p:sldId id="288" r:id="rId23"/>
    <p:sldId id="289" r:id="rId24"/>
    <p:sldId id="287" r:id="rId25"/>
    <p:sldId id="291" r:id="rId26"/>
    <p:sldId id="290" r:id="rId27"/>
    <p:sldId id="293" r:id="rId28"/>
    <p:sldId id="294" r:id="rId29"/>
    <p:sldId id="295" r:id="rId30"/>
    <p:sldId id="292" r:id="rId31"/>
    <p:sldId id="261" r:id="rId32"/>
    <p:sldId id="298" r:id="rId33"/>
    <p:sldId id="299" r:id="rId34"/>
    <p:sldId id="297" r:id="rId35"/>
    <p:sldId id="263" r:id="rId36"/>
    <p:sldId id="266" r:id="rId37"/>
    <p:sldId id="267" r:id="rId38"/>
  </p:sldIdLst>
  <p:sldSz cx="18288000" cy="10287000"/>
  <p:notesSz cx="6858000" cy="9144000"/>
  <p:embeddedFontLst>
    <p:embeddedFont>
      <p:font typeface="Calibri" panose="020F0502020204030204" pitchFamily="34" charset="0"/>
      <p:regular r:id="rId40"/>
      <p:bold r:id="rId41"/>
      <p:italic r:id="rId42"/>
      <p:boldItalic r:id="rId43"/>
    </p:embeddedFont>
    <p:embeddedFont>
      <p:font typeface="Hammersmith One"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ED"/>
    <a:srgbClr val="FDBC96"/>
    <a:srgbClr val="683D2A"/>
    <a:srgbClr val="8C5339"/>
    <a:srgbClr val="8B5137"/>
    <a:srgbClr val="D3E3D6"/>
    <a:srgbClr val="FFFFFF"/>
    <a:srgbClr val="F2F2F2"/>
    <a:srgbClr val="FAA7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9" d="100"/>
          <a:sy n="39" d="100"/>
        </p:scale>
        <p:origin x="1061" y="48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200A7-3C0D-4841-B145-1ADF736016E1}" type="datetimeFigureOut">
              <a:rPr lang="en-US" smtClean="0"/>
              <a:t>10/23/2022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CE0A4-0F8B-4EDF-BDD9-923A96092E1C}" type="slidenum">
              <a:rPr lang="en-US" smtClean="0"/>
              <a:t>‹#›</a:t>
            </a:fld>
            <a:endParaRPr lang="en-US"/>
          </a:p>
        </p:txBody>
      </p:sp>
    </p:spTree>
    <p:extLst>
      <p:ext uri="{BB962C8B-B14F-4D97-AF65-F5344CB8AC3E}">
        <p14:creationId xmlns:p14="http://schemas.microsoft.com/office/powerpoint/2010/main" val="1414069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CE0A4-0F8B-4EDF-BDD9-923A96092E1C}" type="slidenum">
              <a:rPr lang="en-US" smtClean="0"/>
              <a:t>10</a:t>
            </a:fld>
            <a:endParaRPr lang="en-US"/>
          </a:p>
        </p:txBody>
      </p:sp>
    </p:spTree>
    <p:extLst>
      <p:ext uri="{BB962C8B-B14F-4D97-AF65-F5344CB8AC3E}">
        <p14:creationId xmlns:p14="http://schemas.microsoft.com/office/powerpoint/2010/main" val="377605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CE0A4-0F8B-4EDF-BDD9-923A96092E1C}" type="slidenum">
              <a:rPr lang="en-US" smtClean="0"/>
              <a:t>33</a:t>
            </a:fld>
            <a:endParaRPr lang="en-US"/>
          </a:p>
        </p:txBody>
      </p:sp>
    </p:spTree>
    <p:extLst>
      <p:ext uri="{BB962C8B-B14F-4D97-AF65-F5344CB8AC3E}">
        <p14:creationId xmlns:p14="http://schemas.microsoft.com/office/powerpoint/2010/main" val="3387910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06.svg"/><Relationship Id="rId18" Type="http://schemas.openxmlformats.org/officeDocument/2006/relationships/image" Target="../media/image111.png"/><Relationship Id="rId3" Type="http://schemas.openxmlformats.org/officeDocument/2006/relationships/image" Target="../media/image65.png"/><Relationship Id="rId21" Type="http://schemas.openxmlformats.org/officeDocument/2006/relationships/image" Target="../media/image103.svg"/><Relationship Id="rId7" Type="http://schemas.openxmlformats.org/officeDocument/2006/relationships/image" Target="../media/image17.png"/><Relationship Id="rId12" Type="http://schemas.openxmlformats.org/officeDocument/2006/relationships/image" Target="../media/image105.png"/><Relationship Id="rId17" Type="http://schemas.openxmlformats.org/officeDocument/2006/relationships/image" Target="../media/image110.jpeg"/><Relationship Id="rId2" Type="http://schemas.openxmlformats.org/officeDocument/2006/relationships/notesSlide" Target="../notesSlides/notesSlide1.xml"/><Relationship Id="rId16" Type="http://schemas.openxmlformats.org/officeDocument/2006/relationships/image" Target="../media/image109.svg"/><Relationship Id="rId20"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104.png"/><Relationship Id="rId5" Type="http://schemas.openxmlformats.org/officeDocument/2006/relationships/image" Target="../media/image67.png"/><Relationship Id="rId15" Type="http://schemas.openxmlformats.org/officeDocument/2006/relationships/image" Target="../media/image108.png"/><Relationship Id="rId10" Type="http://schemas.openxmlformats.org/officeDocument/2006/relationships/image" Target="../media/image37.svg"/><Relationship Id="rId19" Type="http://schemas.openxmlformats.org/officeDocument/2006/relationships/image" Target="../media/image112.svg"/><Relationship Id="rId4" Type="http://schemas.openxmlformats.org/officeDocument/2006/relationships/image" Target="../media/image66.svg"/><Relationship Id="rId9" Type="http://schemas.openxmlformats.org/officeDocument/2006/relationships/image" Target="../media/image36.png"/><Relationship Id="rId14" Type="http://schemas.openxmlformats.org/officeDocument/2006/relationships/image" Target="../media/image107.jpeg"/><Relationship Id="rId22" Type="http://schemas.openxmlformats.org/officeDocument/2006/relationships/image" Target="../media/image113.png"/></Relationships>
</file>

<file path=ppt/slides/_rels/slide1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svg"/><Relationship Id="rId3" Type="http://schemas.openxmlformats.org/officeDocument/2006/relationships/image" Target="../media/image20.svg"/><Relationship Id="rId7" Type="http://schemas.openxmlformats.org/officeDocument/2006/relationships/image" Target="../media/image97.svg"/><Relationship Id="rId12" Type="http://schemas.openxmlformats.org/officeDocument/2006/relationships/image" Target="../media/image100.png"/><Relationship Id="rId17" Type="http://schemas.openxmlformats.org/officeDocument/2006/relationships/image" Target="../media/image95.svg"/><Relationship Id="rId2" Type="http://schemas.openxmlformats.org/officeDocument/2006/relationships/image" Target="../media/image19.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3.svg"/><Relationship Id="rId5" Type="http://schemas.openxmlformats.org/officeDocument/2006/relationships/image" Target="../media/image22.svg"/><Relationship Id="rId15" Type="http://schemas.openxmlformats.org/officeDocument/2006/relationships/image" Target="../media/image115.svg"/><Relationship Id="rId10" Type="http://schemas.openxmlformats.org/officeDocument/2006/relationships/image" Target="../media/image102.png"/><Relationship Id="rId4" Type="http://schemas.openxmlformats.org/officeDocument/2006/relationships/image" Target="../media/image21.png"/><Relationship Id="rId9" Type="http://schemas.openxmlformats.org/officeDocument/2006/relationships/image" Target="../media/image99.svg"/><Relationship Id="rId14" Type="http://schemas.openxmlformats.org/officeDocument/2006/relationships/image" Target="../media/image11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80.svg"/><Relationship Id="rId7" Type="http://schemas.openxmlformats.org/officeDocument/2006/relationships/image" Target="../media/image117.svg"/><Relationship Id="rId12" Type="http://schemas.openxmlformats.org/officeDocument/2006/relationships/image" Target="../media/image28.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27.svg"/><Relationship Id="rId5" Type="http://schemas.openxmlformats.org/officeDocument/2006/relationships/image" Target="../media/image82.svg"/><Relationship Id="rId15" Type="http://schemas.openxmlformats.org/officeDocument/2006/relationships/image" Target="../media/image119.svg"/><Relationship Id="rId10" Type="http://schemas.openxmlformats.org/officeDocument/2006/relationships/image" Target="../media/image26.png"/><Relationship Id="rId4" Type="http://schemas.openxmlformats.org/officeDocument/2006/relationships/image" Target="../media/image81.png"/><Relationship Id="rId9" Type="http://schemas.openxmlformats.org/officeDocument/2006/relationships/image" Target="../media/image25.svg"/><Relationship Id="rId14" Type="http://schemas.openxmlformats.org/officeDocument/2006/relationships/image" Target="../media/image118.png"/></Relationships>
</file>

<file path=ppt/slides/_rels/slide13.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8.svg"/><Relationship Id="rId18" Type="http://schemas.openxmlformats.org/officeDocument/2006/relationships/image" Target="../media/image116.png"/><Relationship Id="rId3" Type="http://schemas.openxmlformats.org/officeDocument/2006/relationships/image" Target="../media/image37.svg"/><Relationship Id="rId7" Type="http://schemas.openxmlformats.org/officeDocument/2006/relationships/image" Target="../media/image123.svg"/><Relationship Id="rId12" Type="http://schemas.openxmlformats.org/officeDocument/2006/relationships/image" Target="../media/image17.png"/><Relationship Id="rId17" Type="http://schemas.openxmlformats.org/officeDocument/2006/relationships/image" Target="../media/image129.svg"/><Relationship Id="rId2" Type="http://schemas.openxmlformats.org/officeDocument/2006/relationships/image" Target="../media/image36.png"/><Relationship Id="rId16"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5" Type="http://schemas.openxmlformats.org/officeDocument/2006/relationships/image" Target="../media/image16.svg"/><Relationship Id="rId10" Type="http://schemas.openxmlformats.org/officeDocument/2006/relationships/image" Target="../media/image126.png"/><Relationship Id="rId19" Type="http://schemas.openxmlformats.org/officeDocument/2006/relationships/image" Target="../media/image117.sv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22.svg"/><Relationship Id="rId3" Type="http://schemas.openxmlformats.org/officeDocument/2006/relationships/image" Target="../media/image20.svg"/><Relationship Id="rId7" Type="http://schemas.openxmlformats.org/officeDocument/2006/relationships/image" Target="../media/image99.svg"/><Relationship Id="rId12"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33.png"/><Relationship Id="rId5" Type="http://schemas.openxmlformats.org/officeDocument/2006/relationships/image" Target="../media/image97.svg"/><Relationship Id="rId10" Type="http://schemas.openxmlformats.org/officeDocument/2006/relationships/image" Target="../media/image132.jpeg"/><Relationship Id="rId4" Type="http://schemas.openxmlformats.org/officeDocument/2006/relationships/image" Target="../media/image96.png"/><Relationship Id="rId9" Type="http://schemas.openxmlformats.org/officeDocument/2006/relationships/image" Target="../media/image131.png"/></Relationships>
</file>

<file path=ppt/slides/_rels/slide1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36.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35.png"/><Relationship Id="rId5" Type="http://schemas.openxmlformats.org/officeDocument/2006/relationships/image" Target="../media/image117.svg"/><Relationship Id="rId10" Type="http://schemas.openxmlformats.org/officeDocument/2006/relationships/image" Target="../media/image80.svg"/><Relationship Id="rId4" Type="http://schemas.openxmlformats.org/officeDocument/2006/relationships/image" Target="../media/image116.pn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34.png"/></Relationships>
</file>

<file path=ppt/slides/_rels/slide17.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0.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1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90.svg"/><Relationship Id="rId5" Type="http://schemas.openxmlformats.org/officeDocument/2006/relationships/image" Target="../media/image39.svg"/><Relationship Id="rId10" Type="http://schemas.openxmlformats.org/officeDocument/2006/relationships/image" Target="../media/image89.png"/><Relationship Id="rId4" Type="http://schemas.openxmlformats.org/officeDocument/2006/relationships/image" Target="../media/image38.png"/><Relationship Id="rId9" Type="http://schemas.openxmlformats.org/officeDocument/2006/relationships/image" Target="../media/image138.svg"/></Relationships>
</file>

<file path=ppt/slides/_rels/slide1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0.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1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90.svg"/><Relationship Id="rId5" Type="http://schemas.openxmlformats.org/officeDocument/2006/relationships/image" Target="../media/image39.svg"/><Relationship Id="rId10" Type="http://schemas.openxmlformats.org/officeDocument/2006/relationships/image" Target="../media/image89.png"/><Relationship Id="rId4" Type="http://schemas.openxmlformats.org/officeDocument/2006/relationships/image" Target="../media/image38.png"/><Relationship Id="rId9" Type="http://schemas.openxmlformats.org/officeDocument/2006/relationships/image" Target="../media/image138.svg"/></Relationships>
</file>

<file path=ppt/slides/_rels/slide1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22.svg"/><Relationship Id="rId7" Type="http://schemas.openxmlformats.org/officeDocument/2006/relationships/image" Target="../media/image99.svg"/><Relationship Id="rId12" Type="http://schemas.openxmlformats.org/officeDocument/2006/relationships/image" Target="../media/image103.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2.png"/><Relationship Id="rId5" Type="http://schemas.openxmlformats.org/officeDocument/2006/relationships/image" Target="../media/image97.svg"/><Relationship Id="rId10" Type="http://schemas.openxmlformats.org/officeDocument/2006/relationships/image" Target="../media/image101.svg"/><Relationship Id="rId4" Type="http://schemas.openxmlformats.org/officeDocument/2006/relationships/image" Target="../media/image96.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8.svg"/><Relationship Id="rId3" Type="http://schemas.openxmlformats.org/officeDocument/2006/relationships/image" Target="../media/image37.svg"/><Relationship Id="rId7" Type="http://schemas.openxmlformats.org/officeDocument/2006/relationships/image" Target="../media/image123.svg"/><Relationship Id="rId12"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5" Type="http://schemas.openxmlformats.org/officeDocument/2006/relationships/image" Target="../media/image16.sv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0.svg"/><Relationship Id="rId7" Type="http://schemas.openxmlformats.org/officeDocument/2006/relationships/image" Target="../media/image27.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43.svg"/><Relationship Id="rId5" Type="http://schemas.openxmlformats.org/officeDocument/2006/relationships/image" Target="../media/image25.svg"/><Relationship Id="rId10" Type="http://schemas.openxmlformats.org/officeDocument/2006/relationships/image" Target="../media/image142.png"/><Relationship Id="rId4" Type="http://schemas.openxmlformats.org/officeDocument/2006/relationships/image" Target="../media/image24.png"/><Relationship Id="rId9" Type="http://schemas.openxmlformats.org/officeDocument/2006/relationships/image" Target="../media/image29.svg"/></Relationships>
</file>

<file path=ppt/slides/_rels/slide22.xml.rels><?xml version="1.0" encoding="UTF-8" standalone="yes"?>
<Relationships xmlns="http://schemas.openxmlformats.org/package/2006/relationships"><Relationship Id="rId8" Type="http://schemas.openxmlformats.org/officeDocument/2006/relationships/image" Target="../media/image144.gif"/><Relationship Id="rId3" Type="http://schemas.openxmlformats.org/officeDocument/2006/relationships/image" Target="../media/image37.svg"/><Relationship Id="rId7" Type="http://schemas.openxmlformats.org/officeDocument/2006/relationships/image" Target="../media/image8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39.sv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46.svg"/><Relationship Id="rId7" Type="http://schemas.openxmlformats.org/officeDocument/2006/relationships/image" Target="../media/image50.svg"/><Relationship Id="rId12" Type="http://schemas.openxmlformats.org/officeDocument/2006/relationships/image" Target="../media/image149.sv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48.png"/><Relationship Id="rId5" Type="http://schemas.openxmlformats.org/officeDocument/2006/relationships/image" Target="../media/image48.svg"/><Relationship Id="rId10" Type="http://schemas.openxmlformats.org/officeDocument/2006/relationships/image" Target="../media/image147.png"/><Relationship Id="rId4" Type="http://schemas.openxmlformats.org/officeDocument/2006/relationships/image" Target="../media/image47.png"/><Relationship Id="rId9" Type="http://schemas.openxmlformats.org/officeDocument/2006/relationships/image" Target="../media/image52.svg"/></Relationships>
</file>

<file path=ppt/slides/_rels/slide24.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77.png"/><Relationship Id="rId3" Type="http://schemas.openxmlformats.org/officeDocument/2006/relationships/image" Target="../media/image151.svg"/><Relationship Id="rId7" Type="http://schemas.openxmlformats.org/officeDocument/2006/relationships/image" Target="../media/image29.svg"/><Relationship Id="rId12" Type="http://schemas.openxmlformats.org/officeDocument/2006/relationships/image" Target="../media/image156.sv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55.png"/><Relationship Id="rId5" Type="http://schemas.openxmlformats.org/officeDocument/2006/relationships/image" Target="../media/image27.svg"/><Relationship Id="rId10" Type="http://schemas.openxmlformats.org/officeDocument/2006/relationships/image" Target="../media/image154.png"/><Relationship Id="rId4" Type="http://schemas.openxmlformats.org/officeDocument/2006/relationships/image" Target="../media/image26.png"/><Relationship Id="rId9" Type="http://schemas.openxmlformats.org/officeDocument/2006/relationships/image" Target="../media/image153.svg"/><Relationship Id="rId14" Type="http://schemas.openxmlformats.org/officeDocument/2006/relationships/image" Target="../media/image78.svg"/></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6.svg"/><Relationship Id="rId18" Type="http://schemas.openxmlformats.org/officeDocument/2006/relationships/image" Target="../media/image161.png"/><Relationship Id="rId3" Type="http://schemas.openxmlformats.org/officeDocument/2006/relationships/image" Target="../media/image37.svg"/><Relationship Id="rId21" Type="http://schemas.openxmlformats.org/officeDocument/2006/relationships/image" Target="../media/image127.svg"/><Relationship Id="rId7" Type="http://schemas.openxmlformats.org/officeDocument/2006/relationships/image" Target="../media/image123.svg"/><Relationship Id="rId12" Type="http://schemas.openxmlformats.org/officeDocument/2006/relationships/image" Target="../media/image15.png"/><Relationship Id="rId17" Type="http://schemas.openxmlformats.org/officeDocument/2006/relationships/image" Target="../media/image160.svg"/><Relationship Id="rId2" Type="http://schemas.openxmlformats.org/officeDocument/2006/relationships/image" Target="../media/image36.png"/><Relationship Id="rId16" Type="http://schemas.openxmlformats.org/officeDocument/2006/relationships/image" Target="../media/image159.png"/><Relationship Id="rId20"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8.svg"/><Relationship Id="rId5" Type="http://schemas.openxmlformats.org/officeDocument/2006/relationships/image" Target="../media/image121.svg"/><Relationship Id="rId15" Type="http://schemas.openxmlformats.org/officeDocument/2006/relationships/image" Target="../media/image158.svg"/><Relationship Id="rId10" Type="http://schemas.openxmlformats.org/officeDocument/2006/relationships/image" Target="../media/image17.png"/><Relationship Id="rId19" Type="http://schemas.openxmlformats.org/officeDocument/2006/relationships/image" Target="../media/image162.sv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57.png"/></Relationships>
</file>

<file path=ppt/slides/_rels/slide26.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74.svg"/><Relationship Id="rId3" Type="http://schemas.openxmlformats.org/officeDocument/2006/relationships/image" Target="../media/image39.svg"/><Relationship Id="rId7" Type="http://schemas.openxmlformats.org/officeDocument/2006/relationships/image" Target="../media/image166.svg"/><Relationship Id="rId12" Type="http://schemas.openxmlformats.org/officeDocument/2006/relationships/image" Target="../media/image7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65.png"/><Relationship Id="rId11" Type="http://schemas.openxmlformats.org/officeDocument/2006/relationships/image" Target="../media/image170.svg"/><Relationship Id="rId5" Type="http://schemas.openxmlformats.org/officeDocument/2006/relationships/image" Target="../media/image164.svg"/><Relationship Id="rId15" Type="http://schemas.openxmlformats.org/officeDocument/2006/relationships/image" Target="../media/image172.jpe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svg"/><Relationship Id="rId14" Type="http://schemas.openxmlformats.org/officeDocument/2006/relationships/image" Target="../media/image171.jpe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4.svg"/><Relationship Id="rId7" Type="http://schemas.openxmlformats.org/officeDocument/2006/relationships/image" Target="../media/image178.sv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80.svg"/><Relationship Id="rId5" Type="http://schemas.openxmlformats.org/officeDocument/2006/relationships/image" Target="../media/image176.svg"/><Relationship Id="rId10" Type="http://schemas.openxmlformats.org/officeDocument/2006/relationships/image" Target="../media/image179.png"/><Relationship Id="rId4" Type="http://schemas.openxmlformats.org/officeDocument/2006/relationships/image" Target="../media/image175.png"/><Relationship Id="rId9" Type="http://schemas.openxmlformats.org/officeDocument/2006/relationships/image" Target="../media/image14.svg"/></Relationships>
</file>

<file path=ppt/slides/_rels/slide28.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23.svg"/><Relationship Id="rId3" Type="http://schemas.openxmlformats.org/officeDocument/2006/relationships/image" Target="../media/image37.svg"/><Relationship Id="rId7" Type="http://schemas.openxmlformats.org/officeDocument/2006/relationships/image" Target="../media/image16.svg"/><Relationship Id="rId12" Type="http://schemas.openxmlformats.org/officeDocument/2006/relationships/image" Target="../media/image12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4.svg"/><Relationship Id="rId5" Type="http://schemas.openxmlformats.org/officeDocument/2006/relationships/image" Target="../media/image18.svg"/><Relationship Id="rId15" Type="http://schemas.openxmlformats.org/officeDocument/2006/relationships/image" Target="../media/image127.svg"/><Relationship Id="rId10" Type="http://schemas.openxmlformats.org/officeDocument/2006/relationships/image" Target="../media/image183.png"/><Relationship Id="rId4" Type="http://schemas.openxmlformats.org/officeDocument/2006/relationships/image" Target="../media/image17.png"/><Relationship Id="rId9" Type="http://schemas.openxmlformats.org/officeDocument/2006/relationships/image" Target="../media/image182.svg"/><Relationship Id="rId14" Type="http://schemas.openxmlformats.org/officeDocument/2006/relationships/image" Target="../media/image126.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186.svg"/><Relationship Id="rId7" Type="http://schemas.openxmlformats.org/officeDocument/2006/relationships/image" Target="../media/image188.svg"/><Relationship Id="rId12" Type="http://schemas.openxmlformats.org/officeDocument/2006/relationships/image" Target="../media/image53.png"/><Relationship Id="rId2"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187.png"/><Relationship Id="rId11" Type="http://schemas.openxmlformats.org/officeDocument/2006/relationships/image" Target="../media/image52.svg"/><Relationship Id="rId5" Type="http://schemas.openxmlformats.org/officeDocument/2006/relationships/image" Target="../media/image44.svg"/><Relationship Id="rId15" Type="http://schemas.openxmlformats.org/officeDocument/2006/relationships/image" Target="../media/image48.svg"/><Relationship Id="rId10" Type="http://schemas.openxmlformats.org/officeDocument/2006/relationships/image" Target="../media/image51.png"/><Relationship Id="rId4" Type="http://schemas.openxmlformats.org/officeDocument/2006/relationships/image" Target="../media/image43.png"/><Relationship Id="rId9" Type="http://schemas.openxmlformats.org/officeDocument/2006/relationships/image" Target="../media/image50.sv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30.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90.svg"/><Relationship Id="rId3" Type="http://schemas.openxmlformats.org/officeDocument/2006/relationships/image" Target="../media/image44.svg"/><Relationship Id="rId7" Type="http://schemas.openxmlformats.org/officeDocument/2006/relationships/image" Target="../media/image31.svg"/><Relationship Id="rId12" Type="http://schemas.openxmlformats.org/officeDocument/2006/relationships/image" Target="../media/image89.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1.svg"/><Relationship Id="rId5" Type="http://schemas.openxmlformats.org/officeDocument/2006/relationships/image" Target="../media/image33.svg"/><Relationship Id="rId10"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190.svg"/></Relationships>
</file>

<file path=ppt/slides/_rels/slide31.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4.svg"/><Relationship Id="rId3" Type="http://schemas.openxmlformats.org/officeDocument/2006/relationships/image" Target="../media/image176.svg"/><Relationship Id="rId7" Type="http://schemas.openxmlformats.org/officeDocument/2006/relationships/image" Target="../media/image178.svg"/><Relationship Id="rId12" Type="http://schemas.openxmlformats.org/officeDocument/2006/relationships/image" Target="../media/image13.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74.svg"/><Relationship Id="rId5" Type="http://schemas.openxmlformats.org/officeDocument/2006/relationships/image" Target="../media/image192.svg"/><Relationship Id="rId10" Type="http://schemas.openxmlformats.org/officeDocument/2006/relationships/image" Target="../media/image173.png"/><Relationship Id="rId4" Type="http://schemas.openxmlformats.org/officeDocument/2006/relationships/image" Target="../media/image191.png"/><Relationship Id="rId9" Type="http://schemas.openxmlformats.org/officeDocument/2006/relationships/image" Target="../media/image162.sv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svg"/><Relationship Id="rId7" Type="http://schemas.openxmlformats.org/officeDocument/2006/relationships/image" Target="../media/image5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48.svg"/><Relationship Id="rId5" Type="http://schemas.openxmlformats.org/officeDocument/2006/relationships/image" Target="../media/image46.svg"/><Relationship Id="rId10"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52.svg"/></Relationships>
</file>

<file path=ppt/slides/_rels/slide33.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75.png"/><Relationship Id="rId18" Type="http://schemas.openxmlformats.org/officeDocument/2006/relationships/image" Target="../media/image37.svg"/><Relationship Id="rId3" Type="http://schemas.openxmlformats.org/officeDocument/2006/relationships/image" Target="../media/image120.png"/><Relationship Id="rId7" Type="http://schemas.openxmlformats.org/officeDocument/2006/relationships/image" Target="../media/image126.png"/><Relationship Id="rId12" Type="http://schemas.openxmlformats.org/officeDocument/2006/relationships/image" Target="../media/image16.svg"/><Relationship Id="rId17"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194.svg"/><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15.png"/><Relationship Id="rId5" Type="http://schemas.openxmlformats.org/officeDocument/2006/relationships/image" Target="../media/image124.png"/><Relationship Id="rId15" Type="http://schemas.openxmlformats.org/officeDocument/2006/relationships/image" Target="../media/image193.png"/><Relationship Id="rId10" Type="http://schemas.openxmlformats.org/officeDocument/2006/relationships/image" Target="../media/image18.svg"/><Relationship Id="rId4" Type="http://schemas.openxmlformats.org/officeDocument/2006/relationships/image" Target="../media/image121.svg"/><Relationship Id="rId9" Type="http://schemas.openxmlformats.org/officeDocument/2006/relationships/image" Target="../media/image17.png"/><Relationship Id="rId14" Type="http://schemas.openxmlformats.org/officeDocument/2006/relationships/image" Target="../media/image76.svg"/></Relationships>
</file>

<file path=ppt/slides/_rels/slide34.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94.svg"/><Relationship Id="rId3" Type="http://schemas.openxmlformats.org/officeDocument/2006/relationships/image" Target="../media/image176.svg"/><Relationship Id="rId7" Type="http://schemas.openxmlformats.org/officeDocument/2006/relationships/image" Target="../media/image162.svg"/><Relationship Id="rId12" Type="http://schemas.openxmlformats.org/officeDocument/2006/relationships/image" Target="../media/image193.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61.png"/><Relationship Id="rId11" Type="http://schemas.openxmlformats.org/officeDocument/2006/relationships/image" Target="../media/image14.svg"/><Relationship Id="rId5" Type="http://schemas.openxmlformats.org/officeDocument/2006/relationships/image" Target="../media/image174.svg"/><Relationship Id="rId10" Type="http://schemas.openxmlformats.org/officeDocument/2006/relationships/image" Target="../media/image13.png"/><Relationship Id="rId4" Type="http://schemas.openxmlformats.org/officeDocument/2006/relationships/image" Target="../media/image173.png"/><Relationship Id="rId9" Type="http://schemas.openxmlformats.org/officeDocument/2006/relationships/image" Target="../media/image178.sv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svg"/><Relationship Id="rId3" Type="http://schemas.openxmlformats.org/officeDocument/2006/relationships/image" Target="../media/image44.svg"/><Relationship Id="rId7" Type="http://schemas.openxmlformats.org/officeDocument/2006/relationships/image" Target="../media/image50.svg"/><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96.png"/><Relationship Id="rId5" Type="http://schemas.openxmlformats.org/officeDocument/2006/relationships/image" Target="../media/image146.svg"/><Relationship Id="rId10" Type="http://schemas.openxmlformats.org/officeDocument/2006/relationships/image" Target="../media/image195.png"/><Relationship Id="rId4" Type="http://schemas.openxmlformats.org/officeDocument/2006/relationships/image" Target="../media/image145.png"/><Relationship Id="rId9" Type="http://schemas.openxmlformats.org/officeDocument/2006/relationships/image" Target="../media/image52.svg"/><Relationship Id="rId14" Type="http://schemas.openxmlformats.org/officeDocument/2006/relationships/image" Target="../media/image197.gif"/></Relationships>
</file>

<file path=ppt/slides/_rels/slide36.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0.svg"/><Relationship Id="rId3" Type="http://schemas.openxmlformats.org/officeDocument/2006/relationships/image" Target="../media/image39.svg"/><Relationship Id="rId7" Type="http://schemas.openxmlformats.org/officeDocument/2006/relationships/image" Target="../media/image156.svg"/><Relationship Id="rId12" Type="http://schemas.openxmlformats.org/officeDocument/2006/relationships/image" Target="../media/image16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55.png"/><Relationship Id="rId11" Type="http://schemas.openxmlformats.org/officeDocument/2006/relationships/image" Target="../media/image88.svg"/><Relationship Id="rId5" Type="http://schemas.openxmlformats.org/officeDocument/2006/relationships/image" Target="../media/image164.svg"/><Relationship Id="rId10" Type="http://schemas.openxmlformats.org/officeDocument/2006/relationships/image" Target="../media/image87.png"/><Relationship Id="rId4" Type="http://schemas.openxmlformats.org/officeDocument/2006/relationships/image" Target="../media/image163.png"/><Relationship Id="rId9" Type="http://schemas.openxmlformats.org/officeDocument/2006/relationships/image" Target="../media/image168.svg"/></Relationships>
</file>

<file path=ppt/slides/_rels/slide37.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svg"/><Relationship Id="rId3" Type="http://schemas.openxmlformats.org/officeDocument/2006/relationships/image" Target="../media/image199.svg"/><Relationship Id="rId7" Type="http://schemas.openxmlformats.org/officeDocument/2006/relationships/image" Target="../media/image90.svg"/><Relationship Id="rId12" Type="http://schemas.openxmlformats.org/officeDocument/2006/relationships/image" Target="../media/image204.png"/><Relationship Id="rId17" Type="http://schemas.openxmlformats.org/officeDocument/2006/relationships/image" Target="../media/image209.svg"/><Relationship Id="rId2" Type="http://schemas.openxmlformats.org/officeDocument/2006/relationships/image" Target="../media/image198.png"/><Relationship Id="rId16" Type="http://schemas.openxmlformats.org/officeDocument/2006/relationships/image" Target="../media/image208.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203.svg"/><Relationship Id="rId5" Type="http://schemas.openxmlformats.org/officeDocument/2006/relationships/image" Target="../media/image37.svg"/><Relationship Id="rId15" Type="http://schemas.openxmlformats.org/officeDocument/2006/relationships/image" Target="../media/image207.svg"/><Relationship Id="rId10" Type="http://schemas.openxmlformats.org/officeDocument/2006/relationships/image" Target="../media/image202.png"/><Relationship Id="rId4" Type="http://schemas.openxmlformats.org/officeDocument/2006/relationships/image" Target="../media/image36.png"/><Relationship Id="rId9" Type="http://schemas.openxmlformats.org/officeDocument/2006/relationships/image" Target="../media/image201.svg"/><Relationship Id="rId14" Type="http://schemas.openxmlformats.org/officeDocument/2006/relationships/image" Target="../media/image206.pn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image" Target="../media/image44.svg"/><Relationship Id="rId21" Type="http://schemas.openxmlformats.org/officeDocument/2006/relationships/image" Target="../media/image62.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23" Type="http://schemas.openxmlformats.org/officeDocument/2006/relationships/image" Target="../media/image64.sv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6.svg"/><Relationship Id="rId7" Type="http://schemas.openxmlformats.org/officeDocument/2006/relationships/image" Target="../media/image18.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image" Target="../media/image65.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2.jpeg"/><Relationship Id="rId5" Type="http://schemas.openxmlformats.org/officeDocument/2006/relationships/image" Target="../media/image68.svg"/><Relationship Id="rId15" Type="http://schemas.openxmlformats.org/officeDocument/2006/relationships/image" Target="../media/image76.svg"/><Relationship Id="rId10" Type="http://schemas.openxmlformats.org/officeDocument/2006/relationships/image" Target="../media/image71.jpeg"/><Relationship Id="rId4" Type="http://schemas.openxmlformats.org/officeDocument/2006/relationships/image" Target="../media/image67.png"/><Relationship Id="rId9" Type="http://schemas.openxmlformats.org/officeDocument/2006/relationships/image" Target="../media/image70.png"/><Relationship Id="rId14" Type="http://schemas.openxmlformats.org/officeDocument/2006/relationships/image" Target="../media/image75.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84.svg"/><Relationship Id="rId3" Type="http://schemas.openxmlformats.org/officeDocument/2006/relationships/image" Target="../media/image80.svg"/><Relationship Id="rId7" Type="http://schemas.openxmlformats.org/officeDocument/2006/relationships/image" Target="../media/image25.svg"/><Relationship Id="rId12"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82.svg"/><Relationship Id="rId15" Type="http://schemas.openxmlformats.org/officeDocument/2006/relationships/image" Target="../media/image86.svg"/><Relationship Id="rId10" Type="http://schemas.openxmlformats.org/officeDocument/2006/relationships/image" Target="../media/image28.png"/><Relationship Id="rId4" Type="http://schemas.openxmlformats.org/officeDocument/2006/relationships/image" Target="../media/image81.png"/><Relationship Id="rId9" Type="http://schemas.openxmlformats.org/officeDocument/2006/relationships/image" Target="../media/image27.svg"/><Relationship Id="rId14" Type="http://schemas.openxmlformats.org/officeDocument/2006/relationships/image" Target="../media/image85.png"/></Relationships>
</file>

<file path=ppt/slides/_rels/slide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1.svg"/><Relationship Id="rId3" Type="http://schemas.openxmlformats.org/officeDocument/2006/relationships/image" Target="../media/image37.svg"/><Relationship Id="rId7" Type="http://schemas.openxmlformats.org/officeDocument/2006/relationships/image" Target="../media/image88.svg"/><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39.svg"/><Relationship Id="rId10" Type="http://schemas.openxmlformats.org/officeDocument/2006/relationships/image" Target="../media/image91.png"/><Relationship Id="rId4" Type="http://schemas.openxmlformats.org/officeDocument/2006/relationships/image" Target="../media/image38.png"/><Relationship Id="rId9" Type="http://schemas.openxmlformats.org/officeDocument/2006/relationships/image" Target="../media/image90.svg"/><Relationship Id="rId14" Type="http://schemas.openxmlformats.org/officeDocument/2006/relationships/image" Target="../media/image93.png"/></Relationships>
</file>

<file path=ppt/slides/_rels/slide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image" Target="../media/image20.svg"/><Relationship Id="rId7" Type="http://schemas.openxmlformats.org/officeDocument/2006/relationships/image" Target="../media/image95.svg"/><Relationship Id="rId12" Type="http://schemas.openxmlformats.org/officeDocument/2006/relationships/image" Target="../media/image10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22.svg"/><Relationship Id="rId15" Type="http://schemas.openxmlformats.org/officeDocument/2006/relationships/image" Target="../media/image103.svg"/><Relationship Id="rId10" Type="http://schemas.openxmlformats.org/officeDocument/2006/relationships/image" Target="../media/image98.png"/><Relationship Id="rId4" Type="http://schemas.openxmlformats.org/officeDocument/2006/relationships/image" Target="../media/image21.png"/><Relationship Id="rId9" Type="http://schemas.openxmlformats.org/officeDocument/2006/relationships/image" Target="../media/image97.svg"/><Relationship Id="rId1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7078" y="-1753319"/>
            <a:ext cx="6974237" cy="6172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4734" y="7763565"/>
            <a:ext cx="5300301" cy="442575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94641" y="7436915"/>
            <a:ext cx="10268776" cy="112956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7771">
            <a:off x="-1361616" y="342754"/>
            <a:ext cx="4359071" cy="378694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656228" y="5745550"/>
            <a:ext cx="4039081" cy="3382731"/>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69461" flipH="1">
            <a:off x="14492639" y="870161"/>
            <a:ext cx="1968878" cy="215178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39865" flipH="1">
            <a:off x="2837123" y="6738602"/>
            <a:ext cx="1433799" cy="216422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461036" y="5866115"/>
            <a:ext cx="584313" cy="1052816"/>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3243310" y="1496721"/>
            <a:ext cx="820851" cy="1479010"/>
          </a:xfrm>
          <a:prstGeom prst="rect">
            <a:avLst/>
          </a:prstGeom>
        </p:spPr>
      </p:pic>
      <p:sp>
        <p:nvSpPr>
          <p:cNvPr id="13" name="Google Shape;476;p38">
            <a:extLst>
              <a:ext uri="{FF2B5EF4-FFF2-40B4-BE49-F238E27FC236}">
                <a16:creationId xmlns:a16="http://schemas.microsoft.com/office/drawing/2014/main" id="{A807916D-811A-404F-81D7-B861685E21D7}"/>
              </a:ext>
            </a:extLst>
          </p:cNvPr>
          <p:cNvSpPr txBox="1">
            <a:spLocks/>
          </p:cNvSpPr>
          <p:nvPr/>
        </p:nvSpPr>
        <p:spPr>
          <a:xfrm rot="-640">
            <a:off x="1479856" y="2538673"/>
            <a:ext cx="15195776" cy="145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Hammersmith One"/>
              <a:buNone/>
              <a:defRPr sz="4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50000"/>
              </a:lnSpc>
              <a:spcBef>
                <a:spcPts val="0"/>
              </a:spcBef>
              <a:spcAft>
                <a:spcPts val="0"/>
              </a:spcAft>
              <a:buClr>
                <a:srgbClr val="222124"/>
              </a:buClr>
              <a:buSzPts val="5200"/>
              <a:buFont typeface="Hammersmith One"/>
              <a:buNone/>
              <a:tabLst/>
              <a:defRPr/>
            </a:pPr>
            <a:r>
              <a:rPr kumimoji="0" lang="en-US" sz="8000" b="1" i="0" u="none" strike="noStrike" kern="0" cap="none" spc="0" normalizeH="0" baseline="0" noProof="0" dirty="0">
                <a:ln>
                  <a:noFill/>
                </a:ln>
                <a:solidFill>
                  <a:schemeClr val="accent2">
                    <a:lumMod val="75000"/>
                  </a:schemeClr>
                </a:solidFill>
                <a:effectLst/>
                <a:uLnTx/>
                <a:uFillTx/>
                <a:latin typeface="Arial"/>
                <a:cs typeface="Hammersmith One"/>
                <a:sym typeface="Hammersmith One"/>
              </a:rPr>
              <a:t>CHÀO MỪNG CÁC EM </a:t>
            </a:r>
            <a:br>
              <a:rPr kumimoji="0" lang="en-US" sz="8000" b="1" i="0" u="none" strike="noStrike" kern="0" cap="none" spc="0" normalizeH="0" baseline="0" noProof="0" dirty="0">
                <a:ln>
                  <a:noFill/>
                </a:ln>
                <a:solidFill>
                  <a:schemeClr val="accent2">
                    <a:lumMod val="75000"/>
                  </a:schemeClr>
                </a:solidFill>
                <a:effectLst/>
                <a:uLnTx/>
                <a:uFillTx/>
                <a:latin typeface="Arial"/>
                <a:cs typeface="Hammersmith One"/>
                <a:sym typeface="Hammersmith One"/>
              </a:rPr>
            </a:br>
            <a:r>
              <a:rPr kumimoji="0" lang="en-US" sz="8000" b="1" i="0" u="none" strike="noStrike" kern="0" cap="none" spc="0" normalizeH="0" baseline="0" noProof="0" dirty="0">
                <a:ln>
                  <a:noFill/>
                </a:ln>
                <a:solidFill>
                  <a:schemeClr val="accent2">
                    <a:lumMod val="75000"/>
                  </a:schemeClr>
                </a:solidFill>
                <a:effectLst/>
                <a:uLnTx/>
                <a:uFillTx/>
                <a:latin typeface="Arial"/>
                <a:cs typeface="Hammersmith One"/>
                <a:sym typeface="Hammersmith One"/>
              </a:rPr>
              <a:t>ĐẾN VỚI TIẾT HỌC HÔM NAY!</a:t>
            </a:r>
          </a:p>
        </p:txBody>
      </p:sp>
      <p:sp>
        <p:nvSpPr>
          <p:cNvPr id="14" name="TextBox 13">
            <a:extLst>
              <a:ext uri="{FF2B5EF4-FFF2-40B4-BE49-F238E27FC236}">
                <a16:creationId xmlns:a16="http://schemas.microsoft.com/office/drawing/2014/main" id="{793D0D61-B3FF-4672-A007-F9B171553710}"/>
              </a:ext>
            </a:extLst>
          </p:cNvPr>
          <p:cNvSpPr txBox="1"/>
          <p:nvPr/>
        </p:nvSpPr>
        <p:spPr>
          <a:xfrm>
            <a:off x="5105400" y="7810500"/>
            <a:ext cx="8334788" cy="523220"/>
          </a:xfrm>
          <a:prstGeom prst="rect">
            <a:avLst/>
          </a:prstGeom>
          <a:noFill/>
        </p:spPr>
        <p:txBody>
          <a:bodyPr wrap="square" rtlCol="0">
            <a:spAutoFit/>
          </a:bodyPr>
          <a:lstStyle/>
          <a:p>
            <a:r>
              <a:rPr lang="vi-VN" sz="2800" b="1" dirty="0">
                <a:solidFill>
                  <a:srgbClr val="683D2A"/>
                </a:solidFill>
              </a:rPr>
              <a:t>HOẠT ĐỘNG TRẢI NGHIỆM, HƯỚNG NGHIỆP 7 </a:t>
            </a:r>
            <a:endParaRPr lang="en-US" sz="2800" b="1" dirty="0">
              <a:solidFill>
                <a:srgbClr val="683D2A"/>
              </a:solidFill>
            </a:endParaRP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3433">
            <a:off x="14553997" y="8307768"/>
            <a:ext cx="4322546" cy="3690373"/>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65833">
            <a:off x="967512" y="8843981"/>
            <a:ext cx="1282532" cy="772726"/>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45949" y="3248655"/>
            <a:ext cx="728523" cy="1312654"/>
          </a:xfrm>
          <a:prstGeom prst="rect">
            <a:avLst/>
          </a:prstGeom>
        </p:spPr>
      </p:pic>
      <p:sp>
        <p:nvSpPr>
          <p:cNvPr id="21" name="TextBox 20">
            <a:extLst>
              <a:ext uri="{FF2B5EF4-FFF2-40B4-BE49-F238E27FC236}">
                <a16:creationId xmlns:a16="http://schemas.microsoft.com/office/drawing/2014/main" id="{06DEA0D3-C7CA-46DC-8A53-EC5C26D394CC}"/>
              </a:ext>
            </a:extLst>
          </p:cNvPr>
          <p:cNvSpPr txBox="1"/>
          <p:nvPr/>
        </p:nvSpPr>
        <p:spPr>
          <a:xfrm>
            <a:off x="3256377" y="338826"/>
            <a:ext cx="11082888" cy="2210748"/>
          </a:xfrm>
          <a:prstGeom prst="roundRect">
            <a:avLst/>
          </a:prstGeom>
          <a:noFill/>
          <a:ln w="38100">
            <a:solidFill>
              <a:srgbClr val="8B5137"/>
            </a:solidFill>
            <a:prstDash val="lgDash"/>
          </a:ln>
        </p:spPr>
        <p:txBody>
          <a:bodyPr wrap="square">
            <a:spAutoFit/>
          </a:bodyPr>
          <a:lstStyle/>
          <a:p>
            <a:pPr>
              <a:lnSpc>
                <a:spcPct val="150000"/>
              </a:lnSpc>
              <a:spcBef>
                <a:spcPts val="600"/>
              </a:spcBef>
              <a:spcAft>
                <a:spcPts val="1000"/>
              </a:spcAft>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?3. </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Chia sẻ những hoạt động thiện</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nguyện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nhân đạo với bạn bè</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
            <a:extLst>
              <a:ext uri="{FF2B5EF4-FFF2-40B4-BE49-F238E27FC236}">
                <a16:creationId xmlns:a16="http://schemas.microsoft.com/office/drawing/2014/main" id="{FF1F8C1F-A374-43BA-9696-2CA1C8E4BC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56421" y="-1047274"/>
            <a:ext cx="3846287" cy="3235689"/>
          </a:xfrm>
          <a:prstGeom prst="rect">
            <a:avLst/>
          </a:prstGeom>
        </p:spPr>
      </p:pic>
      <p:grpSp>
        <p:nvGrpSpPr>
          <p:cNvPr id="39" name="Group 38">
            <a:extLst>
              <a:ext uri="{FF2B5EF4-FFF2-40B4-BE49-F238E27FC236}">
                <a16:creationId xmlns:a16="http://schemas.microsoft.com/office/drawing/2014/main" id="{FCF5C633-A011-4B66-BEF0-992A837953DA}"/>
              </a:ext>
            </a:extLst>
          </p:cNvPr>
          <p:cNvGrpSpPr/>
          <p:nvPr/>
        </p:nvGrpSpPr>
        <p:grpSpPr>
          <a:xfrm>
            <a:off x="228647" y="3481363"/>
            <a:ext cx="4699727" cy="4413335"/>
            <a:chOff x="74201" y="3806541"/>
            <a:chExt cx="4699727" cy="4413335"/>
          </a:xfrm>
        </p:grpSpPr>
        <p:grpSp>
          <p:nvGrpSpPr>
            <p:cNvPr id="32" name="Group 31">
              <a:extLst>
                <a:ext uri="{FF2B5EF4-FFF2-40B4-BE49-F238E27FC236}">
                  <a16:creationId xmlns:a16="http://schemas.microsoft.com/office/drawing/2014/main" id="{44085D13-6885-411D-A1C4-DCAF7E8CD1D9}"/>
                </a:ext>
              </a:extLst>
            </p:cNvPr>
            <p:cNvGrpSpPr/>
            <p:nvPr/>
          </p:nvGrpSpPr>
          <p:grpSpPr>
            <a:xfrm>
              <a:off x="645786" y="3806541"/>
              <a:ext cx="4128142" cy="4413335"/>
              <a:chOff x="536093" y="3752450"/>
              <a:chExt cx="4128142" cy="4413335"/>
            </a:xfrm>
          </p:grpSpPr>
          <p:grpSp>
            <p:nvGrpSpPr>
              <p:cNvPr id="30" name="Group 29">
                <a:extLst>
                  <a:ext uri="{FF2B5EF4-FFF2-40B4-BE49-F238E27FC236}">
                    <a16:creationId xmlns:a16="http://schemas.microsoft.com/office/drawing/2014/main" id="{9EFDABEA-76EC-44A3-81C6-A53AD8DB7241}"/>
                  </a:ext>
                </a:extLst>
              </p:cNvPr>
              <p:cNvGrpSpPr/>
              <p:nvPr/>
            </p:nvGrpSpPr>
            <p:grpSpPr>
              <a:xfrm>
                <a:off x="536093" y="3752450"/>
                <a:ext cx="3999108" cy="4413335"/>
                <a:chOff x="2017315" y="3769546"/>
                <a:chExt cx="3573450" cy="4413335"/>
              </a:xfrm>
            </p:grpSpPr>
            <p:pic>
              <p:nvPicPr>
                <p:cNvPr id="2054" name="Picture 6" descr="Tin bài | THCS Hương Canh">
                  <a:extLst>
                    <a:ext uri="{FF2B5EF4-FFF2-40B4-BE49-F238E27FC236}">
                      <a16:creationId xmlns:a16="http://schemas.microsoft.com/office/drawing/2014/main" id="{E46FDE37-E52A-41F2-A22C-9C199D50F70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83849">
                  <a:off x="2094892" y="3884006"/>
                  <a:ext cx="3419197" cy="38576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4">
                  <a:extLst>
                    <a:ext uri="{FF2B5EF4-FFF2-40B4-BE49-F238E27FC236}">
                      <a16:creationId xmlns:a16="http://schemas.microsoft.com/office/drawing/2014/main" id="{16F40D8D-D7BD-42C6-A644-5B4D54EDD088}"/>
                    </a:ext>
                  </a:extLst>
                </p:cNvPr>
                <p:cNvGrpSpPr>
                  <a:grpSpLocks noChangeAspect="1"/>
                </p:cNvGrpSpPr>
                <p:nvPr/>
              </p:nvGrpSpPr>
              <p:grpSpPr>
                <a:xfrm rot="21266299">
                  <a:off x="2017315" y="3769546"/>
                  <a:ext cx="3573450" cy="4413335"/>
                  <a:chOff x="-1403" y="0"/>
                  <a:chExt cx="5467483" cy="6348919"/>
                </a:xfrm>
              </p:grpSpPr>
              <p:sp>
                <p:nvSpPr>
                  <p:cNvPr id="27" name="Freeform 5">
                    <a:extLst>
                      <a:ext uri="{FF2B5EF4-FFF2-40B4-BE49-F238E27FC236}">
                        <a16:creationId xmlns:a16="http://schemas.microsoft.com/office/drawing/2014/main" id="{CF167BC6-5C8E-465D-80B5-4B3BEBB6B85F}"/>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28" name="Freeform 7">
                    <a:extLst>
                      <a:ext uri="{FF2B5EF4-FFF2-40B4-BE49-F238E27FC236}">
                        <a16:creationId xmlns:a16="http://schemas.microsoft.com/office/drawing/2014/main" id="{4C61E559-5C88-4037-A5BC-2B7BC14BE890}"/>
                      </a:ext>
                    </a:extLst>
                  </p:cNvPr>
                  <p:cNvSpPr/>
                  <p:nvPr/>
                </p:nvSpPr>
                <p:spPr>
                  <a:xfrm>
                    <a:off x="-1403" y="6539"/>
                    <a:ext cx="5457191"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29" name="Freeform 8">
                    <a:extLst>
                      <a:ext uri="{FF2B5EF4-FFF2-40B4-BE49-F238E27FC236}">
                        <a16:creationId xmlns:a16="http://schemas.microsoft.com/office/drawing/2014/main" id="{A501C5B4-EFAF-44FE-A0EF-B5C32C7BA6DF}"/>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grpSp>
          <p:sp>
            <p:nvSpPr>
              <p:cNvPr id="50" name="TextBox 49">
                <a:extLst>
                  <a:ext uri="{FF2B5EF4-FFF2-40B4-BE49-F238E27FC236}">
                    <a16:creationId xmlns:a16="http://schemas.microsoft.com/office/drawing/2014/main" id="{43BAB7E6-3285-42FF-8935-1523AAAD6553}"/>
                  </a:ext>
                </a:extLst>
              </p:cNvPr>
              <p:cNvSpPr txBox="1"/>
              <p:nvPr/>
            </p:nvSpPr>
            <p:spPr>
              <a:xfrm rot="21230671">
                <a:off x="758046" y="7397215"/>
                <a:ext cx="3906189" cy="553998"/>
              </a:xfrm>
              <a:prstGeom prst="rect">
                <a:avLst/>
              </a:prstGeom>
              <a:noFill/>
            </p:spPr>
            <p:txBody>
              <a:bodyPr wrap="square">
                <a:spAutoFit/>
              </a:bodyPr>
              <a:lstStyle/>
              <a:p>
                <a:r>
                  <a:rPr lang="vi-VN" sz="3000" dirty="0">
                    <a:solidFill>
                      <a:srgbClr val="000000"/>
                    </a:solidFill>
                    <a:latin typeface="Arial" panose="020B0604020202020204" pitchFamily="34" charset="0"/>
                    <a:cs typeface="Arial" panose="020B0604020202020204" pitchFamily="34" charset="0"/>
                  </a:rPr>
                  <a:t>Hướng về Miền Trung </a:t>
                </a:r>
                <a:endParaRPr lang="en-US" sz="3000" dirty="0"/>
              </a:p>
            </p:txBody>
          </p:sp>
        </p:grpSp>
        <p:pic>
          <p:nvPicPr>
            <p:cNvPr id="55" name="Picture 3">
              <a:extLst>
                <a:ext uri="{FF2B5EF4-FFF2-40B4-BE49-F238E27FC236}">
                  <a16:creationId xmlns:a16="http://schemas.microsoft.com/office/drawing/2014/main" id="{08604F6D-387D-4285-B05B-CA5D60A24BC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139331">
              <a:off x="74201" y="3832947"/>
              <a:ext cx="1786259" cy="652062"/>
            </a:xfrm>
            <a:prstGeom prst="rect">
              <a:avLst/>
            </a:prstGeom>
          </p:spPr>
        </p:pic>
      </p:grpSp>
      <p:grpSp>
        <p:nvGrpSpPr>
          <p:cNvPr id="33" name="Group 32">
            <a:extLst>
              <a:ext uri="{FF2B5EF4-FFF2-40B4-BE49-F238E27FC236}">
                <a16:creationId xmlns:a16="http://schemas.microsoft.com/office/drawing/2014/main" id="{C27DF292-F1DB-4247-A2C6-3BB8FD57E9E6}"/>
              </a:ext>
            </a:extLst>
          </p:cNvPr>
          <p:cNvGrpSpPr/>
          <p:nvPr/>
        </p:nvGrpSpPr>
        <p:grpSpPr>
          <a:xfrm>
            <a:off x="12391137" y="2715284"/>
            <a:ext cx="5227950" cy="4650633"/>
            <a:chOff x="12391137" y="2715284"/>
            <a:chExt cx="5227950" cy="4650633"/>
          </a:xfrm>
        </p:grpSpPr>
        <p:pic>
          <p:nvPicPr>
            <p:cNvPr id="2060" name="Picture 12" descr="Nghệ An: Quyên tặng hàng nghìn bộ SGK, vở viết cho học sinh vùng lũ">
              <a:extLst>
                <a:ext uri="{FF2B5EF4-FFF2-40B4-BE49-F238E27FC236}">
                  <a16:creationId xmlns:a16="http://schemas.microsoft.com/office/drawing/2014/main" id="{A3BB6E02-A117-4B55-B0E6-AEFD04CA94A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6154"/>
            <a:stretch/>
          </p:blipFill>
          <p:spPr bwMode="auto">
            <a:xfrm rot="21324287">
              <a:off x="12463748" y="3143313"/>
              <a:ext cx="4861208" cy="3311627"/>
            </a:xfrm>
            <a:prstGeom prst="rect">
              <a:avLst/>
            </a:prstGeom>
            <a:noFill/>
            <a:extLst>
              <a:ext uri="{909E8E84-426E-40DD-AFC4-6F175D3DCCD1}">
                <a14:hiddenFill xmlns:a14="http://schemas.microsoft.com/office/drawing/2010/main">
                  <a:solidFill>
                    <a:srgbClr val="FFFFFF"/>
                  </a:solidFill>
                </a14:hiddenFill>
              </a:ext>
            </a:extLst>
          </p:spPr>
        </p:pic>
        <p:sp>
          <p:nvSpPr>
            <p:cNvPr id="48" name="Freeform 5">
              <a:extLst>
                <a:ext uri="{FF2B5EF4-FFF2-40B4-BE49-F238E27FC236}">
                  <a16:creationId xmlns:a16="http://schemas.microsoft.com/office/drawing/2014/main" id="{3562B7FC-6840-4607-AF9F-C085E47F676D}"/>
                </a:ext>
              </a:extLst>
            </p:cNvPr>
            <p:cNvSpPr/>
            <p:nvPr/>
          </p:nvSpPr>
          <p:spPr>
            <a:xfrm rot="21346903">
              <a:off x="12391137" y="2952713"/>
              <a:ext cx="5227950" cy="4413204"/>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38100">
              <a:solidFill>
                <a:schemeClr val="bg2">
                  <a:lumMod val="50000"/>
                </a:schemeClr>
              </a:solidFill>
            </a:ln>
          </p:spPr>
        </p:sp>
        <p:sp>
          <p:nvSpPr>
            <p:cNvPr id="53" name="TextBox 52">
              <a:extLst>
                <a:ext uri="{FF2B5EF4-FFF2-40B4-BE49-F238E27FC236}">
                  <a16:creationId xmlns:a16="http://schemas.microsoft.com/office/drawing/2014/main" id="{CE3011BD-C58F-4126-866D-6FBF227A96A5}"/>
                </a:ext>
              </a:extLst>
            </p:cNvPr>
            <p:cNvSpPr txBox="1"/>
            <p:nvPr/>
          </p:nvSpPr>
          <p:spPr>
            <a:xfrm rot="21307460">
              <a:off x="13427858" y="6554839"/>
              <a:ext cx="3805562" cy="553998"/>
            </a:xfrm>
            <a:prstGeom prst="rect">
              <a:avLst/>
            </a:prstGeom>
            <a:noFill/>
          </p:spPr>
          <p:txBody>
            <a:bodyPr wrap="square">
              <a:spAutoFit/>
            </a:bodyPr>
            <a:lstStyle/>
            <a:p>
              <a:r>
                <a:rPr lang="vi-VN" sz="3000" dirty="0">
                  <a:solidFill>
                    <a:srgbClr val="000000"/>
                  </a:solidFill>
                  <a:latin typeface="Arial" panose="020B0604020202020204" pitchFamily="34" charset="0"/>
                  <a:cs typeface="Arial" panose="020B0604020202020204" pitchFamily="34" charset="0"/>
                </a:rPr>
                <a:t>Ủng hộ sách, vở viết</a:t>
              </a:r>
              <a:endParaRPr lang="en-US" sz="3000" dirty="0"/>
            </a:p>
          </p:txBody>
        </p:sp>
        <p:pic>
          <p:nvPicPr>
            <p:cNvPr id="57" name="Picture 3">
              <a:extLst>
                <a:ext uri="{FF2B5EF4-FFF2-40B4-BE49-F238E27FC236}">
                  <a16:creationId xmlns:a16="http://schemas.microsoft.com/office/drawing/2014/main" id="{6889B74D-8033-4FE8-A738-7C5264BCCBA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1253530">
              <a:off x="13664521" y="2715284"/>
              <a:ext cx="1786259" cy="652062"/>
            </a:xfrm>
            <a:prstGeom prst="rect">
              <a:avLst/>
            </a:prstGeom>
          </p:spPr>
        </p:pic>
      </p:grpSp>
      <p:grpSp>
        <p:nvGrpSpPr>
          <p:cNvPr id="38" name="Group 37">
            <a:extLst>
              <a:ext uri="{FF2B5EF4-FFF2-40B4-BE49-F238E27FC236}">
                <a16:creationId xmlns:a16="http://schemas.microsoft.com/office/drawing/2014/main" id="{C57706E0-AC20-4576-81E5-294811F8051B}"/>
              </a:ext>
            </a:extLst>
          </p:cNvPr>
          <p:cNvGrpSpPr/>
          <p:nvPr/>
        </p:nvGrpSpPr>
        <p:grpSpPr>
          <a:xfrm>
            <a:off x="5704663" y="4729366"/>
            <a:ext cx="5943599" cy="4751221"/>
            <a:chOff x="5175468" y="4473095"/>
            <a:chExt cx="5943599" cy="4751221"/>
          </a:xfrm>
        </p:grpSpPr>
        <p:grpSp>
          <p:nvGrpSpPr>
            <p:cNvPr id="25" name="Group 24">
              <a:extLst>
                <a:ext uri="{FF2B5EF4-FFF2-40B4-BE49-F238E27FC236}">
                  <a16:creationId xmlns:a16="http://schemas.microsoft.com/office/drawing/2014/main" id="{0096786F-98E7-4166-B425-82F71095B2B7}"/>
                </a:ext>
              </a:extLst>
            </p:cNvPr>
            <p:cNvGrpSpPr/>
            <p:nvPr/>
          </p:nvGrpSpPr>
          <p:grpSpPr>
            <a:xfrm rot="928820">
              <a:off x="5175468" y="4811112"/>
              <a:ext cx="5943599" cy="4413204"/>
              <a:chOff x="6293857" y="3694409"/>
              <a:chExt cx="5943599" cy="4413204"/>
            </a:xfrm>
          </p:grpSpPr>
          <p:pic>
            <p:nvPicPr>
              <p:cNvPr id="2058" name="Picture 10" descr="Học sinh nhà trường quyên góp quần áo để ủng hộ trẻ em nghèo">
                <a:extLst>
                  <a:ext uri="{FF2B5EF4-FFF2-40B4-BE49-F238E27FC236}">
                    <a16:creationId xmlns:a16="http://schemas.microsoft.com/office/drawing/2014/main" id="{4F1D0A22-149F-4D55-B383-6275EA11044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141280">
                <a:off x="6420410" y="3713345"/>
                <a:ext cx="5447179" cy="3631453"/>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4">
                <a:extLst>
                  <a:ext uri="{FF2B5EF4-FFF2-40B4-BE49-F238E27FC236}">
                    <a16:creationId xmlns:a16="http://schemas.microsoft.com/office/drawing/2014/main" id="{A72BF79A-6370-47F6-8287-0207EC88D405}"/>
                  </a:ext>
                </a:extLst>
              </p:cNvPr>
              <p:cNvGrpSpPr>
                <a:grpSpLocks noChangeAspect="1"/>
              </p:cNvGrpSpPr>
              <p:nvPr/>
            </p:nvGrpSpPr>
            <p:grpSpPr>
              <a:xfrm rot="21141280">
                <a:off x="6293857" y="3694409"/>
                <a:ext cx="5943599" cy="4413204"/>
                <a:chOff x="0" y="0"/>
                <a:chExt cx="5466080" cy="6348730"/>
              </a:xfrm>
            </p:grpSpPr>
            <p:sp>
              <p:nvSpPr>
                <p:cNvPr id="35" name="Freeform 5">
                  <a:extLst>
                    <a:ext uri="{FF2B5EF4-FFF2-40B4-BE49-F238E27FC236}">
                      <a16:creationId xmlns:a16="http://schemas.microsoft.com/office/drawing/2014/main" id="{BC36CCFE-81D1-46E9-90D4-DF23F5572A46}"/>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36" name="Freeform 7">
                  <a:extLst>
                    <a:ext uri="{FF2B5EF4-FFF2-40B4-BE49-F238E27FC236}">
                      <a16:creationId xmlns:a16="http://schemas.microsoft.com/office/drawing/2014/main" id="{9F2C40B2-8AC8-4C67-B17B-687A19D5ABCD}"/>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37" name="Freeform 8">
                  <a:extLst>
                    <a:ext uri="{FF2B5EF4-FFF2-40B4-BE49-F238E27FC236}">
                      <a16:creationId xmlns:a16="http://schemas.microsoft.com/office/drawing/2014/main" id="{08451199-7893-43B8-9649-6F49B2B883A0}"/>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grpSp>
        <p:sp>
          <p:nvSpPr>
            <p:cNvPr id="52" name="TextBox 51">
              <a:extLst>
                <a:ext uri="{FF2B5EF4-FFF2-40B4-BE49-F238E27FC236}">
                  <a16:creationId xmlns:a16="http://schemas.microsoft.com/office/drawing/2014/main" id="{D9BF8989-97C1-49DF-B972-5D41AF0518F9}"/>
                </a:ext>
              </a:extLst>
            </p:cNvPr>
            <p:cNvSpPr txBox="1"/>
            <p:nvPr/>
          </p:nvSpPr>
          <p:spPr>
            <a:xfrm rot="406885">
              <a:off x="6425765" y="8494265"/>
              <a:ext cx="3906189" cy="553998"/>
            </a:xfrm>
            <a:prstGeom prst="rect">
              <a:avLst/>
            </a:prstGeom>
            <a:noFill/>
          </p:spPr>
          <p:txBody>
            <a:bodyPr wrap="square">
              <a:spAutoFit/>
            </a:bodyPr>
            <a:lstStyle/>
            <a:p>
              <a:r>
                <a:rPr lang="vi-VN" sz="3000" dirty="0">
                  <a:solidFill>
                    <a:srgbClr val="000000"/>
                  </a:solidFill>
                  <a:latin typeface="Arial" panose="020B0604020202020204" pitchFamily="34" charset="0"/>
                  <a:cs typeface="Arial" panose="020B0604020202020204" pitchFamily="34" charset="0"/>
                </a:rPr>
                <a:t>Ủng hộ quần áo </a:t>
              </a:r>
              <a:endParaRPr lang="en-US" sz="3000" dirty="0"/>
            </a:p>
          </p:txBody>
        </p:sp>
        <p:pic>
          <p:nvPicPr>
            <p:cNvPr id="58" name="Picture 3">
              <a:extLst>
                <a:ext uri="{FF2B5EF4-FFF2-40B4-BE49-F238E27FC236}">
                  <a16:creationId xmlns:a16="http://schemas.microsoft.com/office/drawing/2014/main" id="{A51E15F1-4764-4024-9685-290691AE03F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1253530">
              <a:off x="7250417" y="4473095"/>
              <a:ext cx="1786259" cy="652062"/>
            </a:xfrm>
            <a:prstGeom prst="rect">
              <a:avLst/>
            </a:prstGeom>
          </p:spPr>
        </p:pic>
      </p:grpSp>
      <p:pic>
        <p:nvPicPr>
          <p:cNvPr id="24" name="Picture 12">
            <a:extLst>
              <a:ext uri="{FF2B5EF4-FFF2-40B4-BE49-F238E27FC236}">
                <a16:creationId xmlns:a16="http://schemas.microsoft.com/office/drawing/2014/main" id="{3AC6EF44-290F-4DD2-B074-57A65F88AF2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9686236" y="8756912"/>
            <a:ext cx="2027811" cy="1447350"/>
          </a:xfrm>
          <a:prstGeom prst="rect">
            <a:avLst/>
          </a:prstGeom>
        </p:spPr>
      </p:pic>
      <p:pic>
        <p:nvPicPr>
          <p:cNvPr id="49" name="Picture 48" descr="Graphical user interface&#10;&#10;Description automatically generated with medium confidence">
            <a:extLst>
              <a:ext uri="{FF2B5EF4-FFF2-40B4-BE49-F238E27FC236}">
                <a16:creationId xmlns:a16="http://schemas.microsoft.com/office/drawing/2014/main" id="{D7F2F894-DC76-4C22-9A7B-79F4873A69B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3733" y="117569"/>
            <a:ext cx="2562644" cy="2562644"/>
          </a:xfrm>
          <a:prstGeom prst="rect">
            <a:avLst/>
          </a:prstGeom>
        </p:spPr>
      </p:pic>
    </p:spTree>
    <p:extLst>
      <p:ext uri="{BB962C8B-B14F-4D97-AF65-F5344CB8AC3E}">
        <p14:creationId xmlns:p14="http://schemas.microsoft.com/office/powerpoint/2010/main" val="14034499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circle(i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08570" y="6175985"/>
            <a:ext cx="3984886" cy="43610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2564" flipV="1">
            <a:off x="14724147" y="-1659885"/>
            <a:ext cx="4413406" cy="300663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93643" flipH="1" flipV="1">
            <a:off x="7444826" y="591600"/>
            <a:ext cx="2505603" cy="260660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2854">
            <a:off x="9801020" y="270142"/>
            <a:ext cx="1485766" cy="143562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125007" y="7655342"/>
            <a:ext cx="2027811" cy="1447350"/>
          </a:xfrm>
          <a:prstGeom prst="rect">
            <a:avLst/>
          </a:prstGeom>
        </p:spPr>
      </p:pic>
      <p:grpSp>
        <p:nvGrpSpPr>
          <p:cNvPr id="20" name="Group 19">
            <a:extLst>
              <a:ext uri="{FF2B5EF4-FFF2-40B4-BE49-F238E27FC236}">
                <a16:creationId xmlns:a16="http://schemas.microsoft.com/office/drawing/2014/main" id="{D74D3394-70DF-4DF3-B9B2-02C5DEB4CA57}"/>
              </a:ext>
            </a:extLst>
          </p:cNvPr>
          <p:cNvGrpSpPr/>
          <p:nvPr/>
        </p:nvGrpSpPr>
        <p:grpSpPr>
          <a:xfrm>
            <a:off x="600023" y="-73808"/>
            <a:ext cx="7709680" cy="7601613"/>
            <a:chOff x="600023" y="-73808"/>
            <a:chExt cx="7709680" cy="7601613"/>
          </a:xfrm>
        </p:grpSpPr>
        <p:pic>
          <p:nvPicPr>
            <p:cNvPr id="5"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8630">
              <a:off x="600023" y="-73808"/>
              <a:ext cx="7709680" cy="7601613"/>
            </a:xfrm>
            <a:prstGeom prst="rect">
              <a:avLst/>
            </a:prstGeom>
          </p:spPr>
        </p:pic>
        <p:sp>
          <p:nvSpPr>
            <p:cNvPr id="13" name="TextBox 12">
              <a:extLst>
                <a:ext uri="{FF2B5EF4-FFF2-40B4-BE49-F238E27FC236}">
                  <a16:creationId xmlns:a16="http://schemas.microsoft.com/office/drawing/2014/main" id="{94C658DA-D278-498B-9461-8E3233C9B049}"/>
                </a:ext>
              </a:extLst>
            </p:cNvPr>
            <p:cNvSpPr txBox="1"/>
            <p:nvPr/>
          </p:nvSpPr>
          <p:spPr>
            <a:xfrm>
              <a:off x="863252" y="1479407"/>
              <a:ext cx="5774933" cy="830997"/>
            </a:xfrm>
            <a:prstGeom prst="rect">
              <a:avLst/>
            </a:prstGeom>
            <a:noFill/>
          </p:spPr>
          <p:txBody>
            <a:bodyPr wrap="square" rtlCol="0">
              <a:spAutoFit/>
            </a:bodyPr>
            <a:lstStyle/>
            <a:p>
              <a:r>
                <a:rPr lang="vi-VN" sz="4800" b="1" dirty="0">
                  <a:solidFill>
                    <a:srgbClr val="8B5137"/>
                  </a:solidFill>
                </a:rPr>
                <a:t>Hoạt động cặp đôi </a:t>
              </a:r>
              <a:endParaRPr lang="en-US" sz="4800" b="1" dirty="0">
                <a:solidFill>
                  <a:srgbClr val="8B5137"/>
                </a:solidFill>
              </a:endParaRPr>
            </a:p>
          </p:txBody>
        </p:sp>
        <p:sp>
          <p:nvSpPr>
            <p:cNvPr id="15" name="TextBox 14">
              <a:extLst>
                <a:ext uri="{FF2B5EF4-FFF2-40B4-BE49-F238E27FC236}">
                  <a16:creationId xmlns:a16="http://schemas.microsoft.com/office/drawing/2014/main" id="{706792E6-DC1D-4C65-B7DB-5F2DBC32C804}"/>
                </a:ext>
              </a:extLst>
            </p:cNvPr>
            <p:cNvSpPr txBox="1"/>
            <p:nvPr/>
          </p:nvSpPr>
          <p:spPr>
            <a:xfrm>
              <a:off x="832905" y="2350772"/>
              <a:ext cx="6329937" cy="2748253"/>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những hoạt động thiện nguyên nhân đạo ở trường hoặc địa phương. </a:t>
              </a:r>
              <a:endParaRPr lang="en-US" sz="4000" dirty="0">
                <a:latin typeface="Arial" panose="020B0604020202020204" pitchFamily="34" charset="0"/>
                <a:cs typeface="Arial" panose="020B0604020202020204" pitchFamily="34" charset="0"/>
              </a:endParaRPr>
            </a:p>
          </p:txBody>
        </p:sp>
      </p:grpSp>
      <p:pic>
        <p:nvPicPr>
          <p:cNvPr id="19" name="Picture 3">
            <a:extLst>
              <a:ext uri="{FF2B5EF4-FFF2-40B4-BE49-F238E27FC236}">
                <a16:creationId xmlns:a16="http://schemas.microsoft.com/office/drawing/2014/main" id="{7ABFF9FF-AC08-4F6F-9A9B-2A5E819EE9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887704" y="3086100"/>
            <a:ext cx="8877316" cy="5607640"/>
          </a:xfrm>
          <a:prstGeom prst="rect">
            <a:avLst/>
          </a:prstGeom>
        </p:spPr>
      </p:pic>
      <p:sp>
        <p:nvSpPr>
          <p:cNvPr id="16" name="TextBox 15">
            <a:extLst>
              <a:ext uri="{FF2B5EF4-FFF2-40B4-BE49-F238E27FC236}">
                <a16:creationId xmlns:a16="http://schemas.microsoft.com/office/drawing/2014/main" id="{55861957-2754-4270-A6DC-0960732C4927}"/>
              </a:ext>
            </a:extLst>
          </p:cNvPr>
          <p:cNvSpPr txBox="1"/>
          <p:nvPr/>
        </p:nvSpPr>
        <p:spPr>
          <a:xfrm>
            <a:off x="9451143" y="3086100"/>
            <a:ext cx="7750438" cy="4641079"/>
          </a:xfrm>
          <a:prstGeom prst="rect">
            <a:avLst/>
          </a:prstGeom>
          <a:noFill/>
        </p:spPr>
        <p:txBody>
          <a:bodyPr wrap="square" rtlCol="0">
            <a:spAutoFit/>
          </a:bodyPr>
          <a:lstStyle/>
          <a:p>
            <a:pPr algn="ctr"/>
            <a:r>
              <a:rPr lang="vi-VN" sz="4800" b="1" i="1" u="sng" dirty="0">
                <a:solidFill>
                  <a:srgbClr val="FF0000"/>
                </a:solidFill>
              </a:rPr>
              <a:t>Gợi ý </a:t>
            </a:r>
          </a:p>
          <a:p>
            <a:pPr marL="571500" lvl="0" indent="-571500">
              <a:lnSpc>
                <a:spcPct val="150000"/>
              </a:lnSpc>
              <a:spcBef>
                <a:spcPts val="600"/>
              </a:spcBef>
              <a:buFont typeface="Wingdings" panose="05000000000000000000" pitchFamily="2" charset="2"/>
              <a:buChar char="Ø"/>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Tên hoạt động.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spcBef>
                <a:spcPts val="600"/>
              </a:spcBef>
              <a:buFont typeface="Wingdings" panose="05000000000000000000" pitchFamily="2" charset="2"/>
              <a:buChar char="Ø"/>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Thời gian tổ chức hoạt động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spcBef>
                <a:spcPts val="600"/>
              </a:spcBef>
              <a:spcAft>
                <a:spcPts val="1000"/>
              </a:spcAft>
              <a:buFont typeface="Wingdings" panose="05000000000000000000" pitchFamily="2" charset="2"/>
              <a:buChar char="Ø"/>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và hình thức tổ chức hoạt động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5171449" y="7363887"/>
            <a:ext cx="1759401" cy="1985220"/>
          </a:xfrm>
          <a:prstGeom prst="rect">
            <a:avLst/>
          </a:prstGeom>
        </p:spPr>
      </p:pic>
    </p:spTree>
    <p:extLst>
      <p:ext uri="{BB962C8B-B14F-4D97-AF65-F5344CB8AC3E}">
        <p14:creationId xmlns:p14="http://schemas.microsoft.com/office/powerpoint/2010/main" val="1037713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500"/>
                                        <p:tgtEl>
                                          <p:spTgt spid="16"/>
                                        </p:tgtEl>
                                      </p:cBhvr>
                                    </p:animEffect>
                                  </p:childTnLst>
                                </p:cTn>
                              </p:par>
                              <p:par>
                                <p:cTn id="13" presetID="21"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D585899-3597-4E3A-808B-DE670A737DB9}"/>
              </a:ext>
            </a:extLst>
          </p:cNvPr>
          <p:cNvGrpSpPr/>
          <p:nvPr/>
        </p:nvGrpSpPr>
        <p:grpSpPr>
          <a:xfrm>
            <a:off x="1887340" y="1409700"/>
            <a:ext cx="14513320" cy="7696200"/>
            <a:chOff x="1887340" y="1409700"/>
            <a:chExt cx="14513320" cy="7696200"/>
          </a:xfrm>
        </p:grpSpPr>
        <p:sp>
          <p:nvSpPr>
            <p:cNvPr id="3" name="Rectangle: Rounded Corners 2">
              <a:extLst>
                <a:ext uri="{FF2B5EF4-FFF2-40B4-BE49-F238E27FC236}">
                  <a16:creationId xmlns:a16="http://schemas.microsoft.com/office/drawing/2014/main" id="{4A4F14DF-A8F8-4DEE-BDA4-9BDB27298CE2}"/>
                </a:ext>
              </a:extLst>
            </p:cNvPr>
            <p:cNvSpPr/>
            <p:nvPr/>
          </p:nvSpPr>
          <p:spPr>
            <a:xfrm>
              <a:off x="1887340" y="1409700"/>
              <a:ext cx="14513320" cy="7696200"/>
            </a:xfrm>
            <a:prstGeom prst="roundRect">
              <a:avLst/>
            </a:prstGeom>
            <a:solidFill>
              <a:schemeClr val="accent2">
                <a:lumMod val="20000"/>
                <a:lumOff val="80000"/>
              </a:schemeClr>
            </a:solidFill>
            <a:ln>
              <a:solidFill>
                <a:srgbClr val="8B5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E26981-CCC8-41FF-AED0-6917A40E0F0F}"/>
                </a:ext>
              </a:extLst>
            </p:cNvPr>
            <p:cNvSpPr txBox="1"/>
            <p:nvPr/>
          </p:nvSpPr>
          <p:spPr>
            <a:xfrm>
              <a:off x="2586056" y="2419835"/>
              <a:ext cx="13386780" cy="5097614"/>
            </a:xfrm>
            <a:prstGeom prst="rect">
              <a:avLst/>
            </a:prstGeom>
            <a:noFill/>
          </p:spPr>
          <p:txBody>
            <a:bodyPr wrap="square">
              <a:spAutoFit/>
            </a:bodyPr>
            <a:lstStyle/>
            <a:p>
              <a:pPr algn="ctr">
                <a:lnSpc>
                  <a:spcPct val="150000"/>
                </a:lnSpc>
                <a:spcBef>
                  <a:spcPts val="600"/>
                </a:spcBef>
                <a:spcAft>
                  <a:spcPts val="1000"/>
                </a:spcAft>
              </a:pP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Ý nghĩa của hoạt động thiện nguyện, nhân đạo:</a:t>
              </a:r>
              <a:endParaRPr lang="en-US" sz="4400" b="1" i="1"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Giúp đỡ những con người có hoàn cảnh khó khăn vươn lên trong cuộc sống.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Mang lại những giá trị tốt đẹp cho cộng đồng, đồng thời làm cho cuộc sống của chúng ta trở nên ý nghĩa hơn.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69508" flipV="1">
            <a:off x="-3209245" y="-1305255"/>
            <a:ext cx="6418490" cy="535943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8456" y="8109245"/>
            <a:ext cx="3231087" cy="229811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34226" y="401758"/>
            <a:ext cx="1219757" cy="192087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34226" y="7033356"/>
            <a:ext cx="6531945" cy="444988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72836" y="7422088"/>
            <a:ext cx="1327362" cy="119628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87340" y="1028700"/>
            <a:ext cx="1688659" cy="129393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089955" y="7099356"/>
            <a:ext cx="1594769" cy="1519017"/>
          </a:xfrm>
          <a:prstGeom prst="rect">
            <a:avLst/>
          </a:prstGeom>
        </p:spPr>
      </p:pic>
    </p:spTree>
    <p:extLst>
      <p:ext uri="{BB962C8B-B14F-4D97-AF65-F5344CB8AC3E}">
        <p14:creationId xmlns:p14="http://schemas.microsoft.com/office/powerpoint/2010/main" val="252019522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845" y="-872406"/>
            <a:ext cx="3846287" cy="32356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33185" y="7481989"/>
            <a:ext cx="4336786" cy="295443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9600" y="2898741"/>
            <a:ext cx="1720698" cy="185270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43425">
            <a:off x="16382424" y="7548656"/>
            <a:ext cx="1657647" cy="179690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2025" flipH="1">
            <a:off x="-17132" y="9151968"/>
            <a:ext cx="2091665" cy="734697"/>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3644362" y="753870"/>
            <a:ext cx="728523" cy="13126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6267" r="53690"/>
          <a:stretch>
            <a:fillRect/>
          </a:stretch>
        </p:blipFill>
        <p:spPr>
          <a:xfrm>
            <a:off x="5278640" y="1839634"/>
            <a:ext cx="642940" cy="843828"/>
          </a:xfrm>
          <a:prstGeom prst="rect">
            <a:avLst/>
          </a:prstGeom>
        </p:spPr>
      </p:pic>
      <p:sp>
        <p:nvSpPr>
          <p:cNvPr id="22" name="TextBox 21">
            <a:extLst>
              <a:ext uri="{FF2B5EF4-FFF2-40B4-BE49-F238E27FC236}">
                <a16:creationId xmlns:a16="http://schemas.microsoft.com/office/drawing/2014/main" id="{EA103FC6-E7E7-4A81-A43F-DD281E041EF2}"/>
              </a:ext>
            </a:extLst>
          </p:cNvPr>
          <p:cNvSpPr txBox="1"/>
          <p:nvPr/>
        </p:nvSpPr>
        <p:spPr>
          <a:xfrm>
            <a:off x="7109696" y="1253264"/>
            <a:ext cx="4068607" cy="923330"/>
          </a:xfrm>
          <a:prstGeom prst="rect">
            <a:avLst/>
          </a:prstGeom>
          <a:noFill/>
        </p:spPr>
        <p:txBody>
          <a:bodyPr wrap="square">
            <a:spAutoFit/>
          </a:bodyPr>
          <a:lstStyle/>
          <a:p>
            <a:r>
              <a:rPr kumimoji="0" lang="vi-VN" sz="5400" b="1" u="sng" strike="noStrike" kern="1200" cap="none" spc="0" normalizeH="0" baseline="0" noProof="0" dirty="0">
                <a:ln>
                  <a:noFill/>
                </a:ln>
                <a:solidFill>
                  <a:srgbClr val="8B5137"/>
                </a:solidFill>
                <a:effectLst/>
                <a:uLnTx/>
                <a:uFillTx/>
                <a:latin typeface="Arial" panose="020B0604020202020204" pitchFamily="34" charset="0"/>
                <a:ea typeface="Calibri" panose="020F0502020204030204" pitchFamily="34" charset="0"/>
                <a:cs typeface="Arial" panose="020B0604020202020204" pitchFamily="34" charset="0"/>
              </a:rPr>
              <a:t>KẾT LUẬN </a:t>
            </a:r>
            <a:endParaRPr lang="en-US" sz="2400" u="sng" dirty="0">
              <a:solidFill>
                <a:srgbClr val="8B5137"/>
              </a:solidFill>
            </a:endParaRPr>
          </a:p>
        </p:txBody>
      </p:sp>
      <p:grpSp>
        <p:nvGrpSpPr>
          <p:cNvPr id="26" name="Group 25">
            <a:extLst>
              <a:ext uri="{FF2B5EF4-FFF2-40B4-BE49-F238E27FC236}">
                <a16:creationId xmlns:a16="http://schemas.microsoft.com/office/drawing/2014/main" id="{85B53414-349B-446A-89BC-721881B0DF25}"/>
              </a:ext>
            </a:extLst>
          </p:cNvPr>
          <p:cNvGrpSpPr/>
          <p:nvPr/>
        </p:nvGrpSpPr>
        <p:grpSpPr>
          <a:xfrm>
            <a:off x="3210880" y="2526856"/>
            <a:ext cx="11343320" cy="7341044"/>
            <a:chOff x="3210880" y="2526856"/>
            <a:chExt cx="11343320" cy="7341044"/>
          </a:xfrm>
        </p:grpSpPr>
        <p:pic>
          <p:nvPicPr>
            <p:cNvPr id="20" name="Picture 4">
              <a:extLst>
                <a:ext uri="{FF2B5EF4-FFF2-40B4-BE49-F238E27FC236}">
                  <a16:creationId xmlns:a16="http://schemas.microsoft.com/office/drawing/2014/main" id="{187BF459-F5FB-4803-9EC6-0FDA55F5643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210880" y="2526856"/>
              <a:ext cx="11343320" cy="7341044"/>
            </a:xfrm>
            <a:prstGeom prst="rect">
              <a:avLst/>
            </a:prstGeom>
          </p:spPr>
        </p:pic>
        <p:sp>
          <p:nvSpPr>
            <p:cNvPr id="24" name="TextBox 23">
              <a:extLst>
                <a:ext uri="{FF2B5EF4-FFF2-40B4-BE49-F238E27FC236}">
                  <a16:creationId xmlns:a16="http://schemas.microsoft.com/office/drawing/2014/main" id="{BF353B68-817C-4B47-8016-5661C8BE5E66}"/>
                </a:ext>
              </a:extLst>
            </p:cNvPr>
            <p:cNvSpPr txBox="1"/>
            <p:nvPr/>
          </p:nvSpPr>
          <p:spPr>
            <a:xfrm>
              <a:off x="4417318" y="3357165"/>
              <a:ext cx="9453362" cy="5518242"/>
            </a:xfrm>
            <a:prstGeom prst="rect">
              <a:avLst/>
            </a:prstGeom>
            <a:noFill/>
          </p:spPr>
          <p:txBody>
            <a:bodyPr wrap="square">
              <a:spAutoFit/>
            </a:bodyPr>
            <a:lstStyle/>
            <a:p>
              <a:pPr algn="just">
                <a:lnSpc>
                  <a:spcPct val="150000"/>
                </a:lnSpc>
                <a:spcBef>
                  <a:spcPts val="600"/>
                </a:spcBef>
                <a:spcAft>
                  <a:spcPts val="10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Có nhiều hoạt động thiện nguyện, nhân đạo được tổ chức tại trường hoặc địa phương. Tham gia hoạt động thiện nguyện, nhân đạo là một biểu hiện của lòng nhân ái – một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phẩ</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 chất đáng quý của con người Việt Nam.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5">
            <a:extLst>
              <a:ext uri="{FF2B5EF4-FFF2-40B4-BE49-F238E27FC236}">
                <a16:creationId xmlns:a16="http://schemas.microsoft.com/office/drawing/2014/main" id="{EAA57AEC-2A63-4865-8474-A3500FD8D7C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880641" y="1566417"/>
            <a:ext cx="1219757" cy="1920877"/>
          </a:xfrm>
          <a:prstGeom prst="rect">
            <a:avLst/>
          </a:prstGeom>
        </p:spPr>
      </p:pic>
    </p:spTree>
    <p:extLst>
      <p:ext uri="{BB962C8B-B14F-4D97-AF65-F5344CB8AC3E}">
        <p14:creationId xmlns:p14="http://schemas.microsoft.com/office/powerpoint/2010/main" val="170269606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533483">
            <a:off x="15170536" y="7564524"/>
            <a:ext cx="3984886" cy="436102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93643" flipH="1" flipV="1">
            <a:off x="13625633" y="669995"/>
            <a:ext cx="2505603" cy="260660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2854">
            <a:off x="15496706" y="303441"/>
            <a:ext cx="1485766" cy="1435621"/>
          </a:xfrm>
          <a:prstGeom prst="rect">
            <a:avLst/>
          </a:prstGeom>
        </p:spPr>
      </p:pic>
      <p:pic>
        <p:nvPicPr>
          <p:cNvPr id="13" name="Picture 3">
            <a:extLst>
              <a:ext uri="{FF2B5EF4-FFF2-40B4-BE49-F238E27FC236}">
                <a16:creationId xmlns:a16="http://schemas.microsoft.com/office/drawing/2014/main" id="{6B61F5A3-0CE4-4EC2-B598-0C90ABDF3F9F}"/>
              </a:ext>
            </a:extLst>
          </p:cNvPr>
          <p:cNvPicPr>
            <a:picLocks noChangeAspect="1"/>
          </p:cNvPicPr>
          <p:nvPr/>
        </p:nvPicPr>
        <p:blipFill>
          <a:blip r:embed="rId8"/>
          <a:srcRect/>
          <a:stretch>
            <a:fillRect/>
          </a:stretch>
        </p:blipFill>
        <p:spPr>
          <a:xfrm rot="-163158">
            <a:off x="-2069149" y="-366832"/>
            <a:ext cx="8914149" cy="12057545"/>
          </a:xfrm>
          <a:prstGeom prst="rect">
            <a:avLst/>
          </a:prstGeom>
        </p:spPr>
      </p:pic>
      <p:pic>
        <p:nvPicPr>
          <p:cNvPr id="14" name="Picture 7">
            <a:extLst>
              <a:ext uri="{FF2B5EF4-FFF2-40B4-BE49-F238E27FC236}">
                <a16:creationId xmlns:a16="http://schemas.microsoft.com/office/drawing/2014/main" id="{4DB4011C-6DA5-4D48-8833-F868BDAE74DD}"/>
              </a:ext>
            </a:extLst>
          </p:cNvPr>
          <p:cNvPicPr>
            <a:picLocks noChangeAspect="1"/>
          </p:cNvPicPr>
          <p:nvPr/>
        </p:nvPicPr>
        <p:blipFill>
          <a:blip r:embed="rId9"/>
          <a:srcRect/>
          <a:stretch>
            <a:fillRect/>
          </a:stretch>
        </p:blipFill>
        <p:spPr>
          <a:xfrm rot="945763">
            <a:off x="4179961" y="6587074"/>
            <a:ext cx="3338354" cy="4077379"/>
          </a:xfrm>
          <a:prstGeom prst="rect">
            <a:avLst/>
          </a:prstGeom>
        </p:spPr>
      </p:pic>
      <p:grpSp>
        <p:nvGrpSpPr>
          <p:cNvPr id="15" name="Group 8">
            <a:extLst>
              <a:ext uri="{FF2B5EF4-FFF2-40B4-BE49-F238E27FC236}">
                <a16:creationId xmlns:a16="http://schemas.microsoft.com/office/drawing/2014/main" id="{3090DEAB-B95C-4E37-90AC-A9177ECC5E24}"/>
              </a:ext>
            </a:extLst>
          </p:cNvPr>
          <p:cNvGrpSpPr>
            <a:grpSpLocks noChangeAspect="1"/>
          </p:cNvGrpSpPr>
          <p:nvPr/>
        </p:nvGrpSpPr>
        <p:grpSpPr>
          <a:xfrm>
            <a:off x="-144037" y="1356358"/>
            <a:ext cx="4395993" cy="7999575"/>
            <a:chOff x="0" y="0"/>
            <a:chExt cx="2959100" cy="5384800"/>
          </a:xfrm>
        </p:grpSpPr>
        <p:sp>
          <p:nvSpPr>
            <p:cNvPr id="16" name="Freeform 9">
              <a:extLst>
                <a:ext uri="{FF2B5EF4-FFF2-40B4-BE49-F238E27FC236}">
                  <a16:creationId xmlns:a16="http://schemas.microsoft.com/office/drawing/2014/main" id="{EB1D4793-67D9-499F-AE8A-CA234CC2305C}"/>
                </a:ext>
              </a:extLst>
            </p:cNvPr>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10"/>
              <a:stretch>
                <a:fillRect l="-42010" r="-42010"/>
              </a:stretch>
            </a:blipFill>
          </p:spPr>
        </p:sp>
        <p:sp>
          <p:nvSpPr>
            <p:cNvPr id="17" name="Freeform 10">
              <a:extLst>
                <a:ext uri="{FF2B5EF4-FFF2-40B4-BE49-F238E27FC236}">
                  <a16:creationId xmlns:a16="http://schemas.microsoft.com/office/drawing/2014/main" id="{CDC1852F-25E8-4A57-9AB5-52AA55926B60}"/>
                </a:ext>
              </a:extLst>
            </p:cNvPr>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11"/>
              <a:stretch>
                <a:fillRect l="-99272" r="-35995"/>
              </a:stretch>
            </a:blipFill>
          </p:spPr>
        </p:sp>
      </p:grpSp>
      <p:pic>
        <p:nvPicPr>
          <p:cNvPr id="3"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72564" flipV="1">
            <a:off x="5171189" y="-1221767"/>
            <a:ext cx="4413406" cy="3006633"/>
          </a:xfrm>
          <a:prstGeom prst="rect">
            <a:avLst/>
          </a:prstGeom>
        </p:spPr>
      </p:pic>
      <p:sp>
        <p:nvSpPr>
          <p:cNvPr id="18" name="TextBox 17">
            <a:extLst>
              <a:ext uri="{FF2B5EF4-FFF2-40B4-BE49-F238E27FC236}">
                <a16:creationId xmlns:a16="http://schemas.microsoft.com/office/drawing/2014/main" id="{ADD22DD1-B1C4-4EDE-AC30-F272615DE090}"/>
              </a:ext>
            </a:extLst>
          </p:cNvPr>
          <p:cNvSpPr txBox="1"/>
          <p:nvPr/>
        </p:nvSpPr>
        <p:spPr>
          <a:xfrm>
            <a:off x="7194583" y="3327719"/>
            <a:ext cx="10019000" cy="44745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2. Lập kế hoạch cho một hoạt động thiện nguyện, nhân đạo</a:t>
            </a:r>
          </a:p>
        </p:txBody>
      </p:sp>
    </p:spTree>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EC9B63-4CED-4AC9-A8A8-61F76F6B92D1}"/>
              </a:ext>
            </a:extLst>
          </p:cNvPr>
          <p:cNvGrpSpPr/>
          <p:nvPr/>
        </p:nvGrpSpPr>
        <p:grpSpPr>
          <a:xfrm>
            <a:off x="152400" y="-334471"/>
            <a:ext cx="9372600" cy="7886700"/>
            <a:chOff x="152400" y="-334471"/>
            <a:chExt cx="9372600" cy="788670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334471"/>
              <a:ext cx="9372600" cy="7886700"/>
            </a:xfrm>
            <a:prstGeom prst="rect">
              <a:avLst/>
            </a:prstGeom>
          </p:spPr>
        </p:pic>
        <p:sp>
          <p:nvSpPr>
            <p:cNvPr id="10" name="TextBox 9">
              <a:extLst>
                <a:ext uri="{FF2B5EF4-FFF2-40B4-BE49-F238E27FC236}">
                  <a16:creationId xmlns:a16="http://schemas.microsoft.com/office/drawing/2014/main" id="{95F37807-CAFB-4B48-B5CA-D5897C8B80FF}"/>
                </a:ext>
              </a:extLst>
            </p:cNvPr>
            <p:cNvSpPr txBox="1"/>
            <p:nvPr/>
          </p:nvSpPr>
          <p:spPr>
            <a:xfrm>
              <a:off x="1641309" y="1773087"/>
              <a:ext cx="6618456" cy="3671583"/>
            </a:xfrm>
            <a:prstGeom prst="rect">
              <a:avLst/>
            </a:prstGeom>
            <a:noFill/>
          </p:spPr>
          <p:txBody>
            <a:bodyPr wrap="square">
              <a:spAutoFit/>
            </a:bodyPr>
            <a:lstStyle/>
            <a:p>
              <a:pPr algn="just">
                <a:lnSpc>
                  <a:spcPct val="150000"/>
                </a:lnSpc>
                <a:spcBef>
                  <a:spcPts val="600"/>
                </a:spcBef>
                <a:spcAft>
                  <a:spcPts val="10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phân tích kế hoạch hoạt động thiện nguyện, nhân đạo “Cuốn sách yêu thương” của lớp 7A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4942" y="8109245"/>
            <a:ext cx="1219757" cy="192087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59765" y="723900"/>
            <a:ext cx="1688659" cy="1293935"/>
          </a:xfrm>
          <a:prstGeom prst="rect">
            <a:avLst/>
          </a:prstGeom>
        </p:spPr>
      </p:pic>
      <p:pic>
        <p:nvPicPr>
          <p:cNvPr id="13" name="Picture 12" descr="Text, letter&#10;&#10;Description automatically generated">
            <a:extLst>
              <a:ext uri="{FF2B5EF4-FFF2-40B4-BE49-F238E27FC236}">
                <a16:creationId xmlns:a16="http://schemas.microsoft.com/office/drawing/2014/main" id="{0344BFA5-824D-4141-874B-190F977B2D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95279" y="729391"/>
            <a:ext cx="7843537" cy="9430557"/>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469508" flipV="1">
            <a:off x="14523970" y="-1782886"/>
            <a:ext cx="5130010" cy="4283558"/>
          </a:xfrm>
          <a:prstGeom prst="rect">
            <a:avLst/>
          </a:prstGeom>
        </p:spPr>
      </p:pic>
      <p:pic>
        <p:nvPicPr>
          <p:cNvPr id="16" name="Picture 2">
            <a:extLst>
              <a:ext uri="{FF2B5EF4-FFF2-40B4-BE49-F238E27FC236}">
                <a16:creationId xmlns:a16="http://schemas.microsoft.com/office/drawing/2014/main" id="{75870C25-66D5-4562-9F23-E35E6007C87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150810">
            <a:off x="4354423" y="7759806"/>
            <a:ext cx="2593111" cy="1092348"/>
          </a:xfrm>
          <a:prstGeom prst="rect">
            <a:avLst/>
          </a:prstGeom>
        </p:spPr>
      </p:pic>
    </p:spTree>
    <p:extLst>
      <p:ext uri="{BB962C8B-B14F-4D97-AF65-F5344CB8AC3E}">
        <p14:creationId xmlns:p14="http://schemas.microsoft.com/office/powerpoint/2010/main" val="399438786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05231">
            <a:off x="7467600" y="6400692"/>
            <a:ext cx="1219757" cy="1920877"/>
          </a:xfrm>
          <a:prstGeom prst="rect">
            <a:avLst/>
          </a:prstGeom>
        </p:spPr>
      </p:pic>
      <p:pic>
        <p:nvPicPr>
          <p:cNvPr id="13" name="Picture 12" descr="Text, letter&#10;&#10;Description automatically generated">
            <a:extLst>
              <a:ext uri="{FF2B5EF4-FFF2-40B4-BE49-F238E27FC236}">
                <a16:creationId xmlns:a16="http://schemas.microsoft.com/office/drawing/2014/main" id="{0344BFA5-824D-4141-874B-190F977B2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5279" y="729391"/>
            <a:ext cx="7843537" cy="9430557"/>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9508" flipV="1">
            <a:off x="14523970" y="-1782886"/>
            <a:ext cx="5130010" cy="4283558"/>
          </a:xfrm>
          <a:prstGeom prst="rect">
            <a:avLst/>
          </a:prstGeom>
        </p:spPr>
      </p:pic>
      <p:sp>
        <p:nvSpPr>
          <p:cNvPr id="11" name="TextBox 10">
            <a:extLst>
              <a:ext uri="{FF2B5EF4-FFF2-40B4-BE49-F238E27FC236}">
                <a16:creationId xmlns:a16="http://schemas.microsoft.com/office/drawing/2014/main" id="{6CFF8E3B-1988-4E79-A1B8-6A75E4589170}"/>
              </a:ext>
            </a:extLst>
          </p:cNvPr>
          <p:cNvSpPr txBox="1"/>
          <p:nvPr/>
        </p:nvSpPr>
        <p:spPr>
          <a:xfrm>
            <a:off x="381000" y="358893"/>
            <a:ext cx="9067800" cy="9303894"/>
          </a:xfrm>
          <a:prstGeom prst="rect">
            <a:avLst/>
          </a:prstGeom>
          <a:noFill/>
        </p:spPr>
        <p:txBody>
          <a:bodyPr wrap="square">
            <a:spAutoFit/>
          </a:bodyPr>
          <a:lstStyle/>
          <a:p>
            <a:pPr algn="ctr">
              <a:lnSpc>
                <a:spcPct val="150000"/>
              </a:lnSpc>
            </a:pPr>
            <a:r>
              <a:rPr lang="vi-VN" sz="4400" b="1" i="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Gợi ý </a:t>
            </a:r>
          </a:p>
          <a:p>
            <a:pPr marL="571500" indent="-5715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Tên hoạt động thiện nguyện, nhân đạo đối tượng hướng tới.</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Thông điệp của hoạt động thiện nguyện, nhân đạo.</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Mục đích của hoạt động thiện nguyện, nhân đạo.</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Thành phần tham gia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Phân công việc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 kiến thời gian thực hiện.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113136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left)">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left)">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left)">
                                      <p:cBhvr>
                                        <p:cTn id="3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AC2CF"/>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FCE6295-39DD-4469-93A4-A9146F295DFB}"/>
              </a:ext>
            </a:extLst>
          </p:cNvPr>
          <p:cNvSpPr/>
          <p:nvPr/>
        </p:nvSpPr>
        <p:spPr>
          <a:xfrm>
            <a:off x="762000" y="810544"/>
            <a:ext cx="16840200" cy="8665912"/>
          </a:xfrm>
          <a:prstGeom prst="roundRect">
            <a:avLst/>
          </a:prstGeom>
          <a:solidFill>
            <a:srgbClr val="FFF3ED"/>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282" y="-1474920"/>
            <a:ext cx="4041996" cy="34003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25089" y="8433502"/>
            <a:ext cx="5068424" cy="345286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6742">
            <a:off x="15177059" y="-794024"/>
            <a:ext cx="1804875" cy="338149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0176" y="2317693"/>
            <a:ext cx="728523" cy="1312654"/>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66267" r="53690"/>
          <a:stretch>
            <a:fillRect/>
          </a:stretch>
        </p:blipFill>
        <p:spPr>
          <a:xfrm>
            <a:off x="14185338" y="1687037"/>
            <a:ext cx="642940" cy="843828"/>
          </a:xfrm>
          <a:prstGeom prst="rect">
            <a:avLst/>
          </a:prstGeom>
        </p:spPr>
      </p:pic>
      <p:sp>
        <p:nvSpPr>
          <p:cNvPr id="26" name="TextBox 25">
            <a:extLst>
              <a:ext uri="{FF2B5EF4-FFF2-40B4-BE49-F238E27FC236}">
                <a16:creationId xmlns:a16="http://schemas.microsoft.com/office/drawing/2014/main" id="{3445D031-5BAD-4BA5-B48F-C7EE808E9342}"/>
              </a:ext>
            </a:extLst>
          </p:cNvPr>
          <p:cNvSpPr txBox="1"/>
          <p:nvPr/>
        </p:nvSpPr>
        <p:spPr>
          <a:xfrm>
            <a:off x="1903605" y="2740528"/>
            <a:ext cx="14250795" cy="644157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Tên của hoạt động thiện nguyện, nhân đạo: "Cuốn sách yêu thương.</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Đối tượng hướng tới: các em nhỏ có hoàn cảnh khó khăn.</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Thông điệp của hoạt động thiện nguyện, nhân đạo: “Trao sách - Trao yêu thương.</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Mục đích của hoạt động thiện nguyện nhân đạo: gửi tặng sách cho các em nhỏ trong trại trẻ mồ côi.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Picture 6">
            <a:extLst>
              <a:ext uri="{FF2B5EF4-FFF2-40B4-BE49-F238E27FC236}">
                <a16:creationId xmlns:a16="http://schemas.microsoft.com/office/drawing/2014/main" id="{A50A90D2-9606-4CF3-82CD-3B0093D0F3B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8243399"/>
            <a:ext cx="1715400" cy="1625341"/>
          </a:xfrm>
          <a:prstGeom prst="rect">
            <a:avLst/>
          </a:prstGeom>
        </p:spPr>
      </p:pic>
      <p:sp>
        <p:nvSpPr>
          <p:cNvPr id="17" name="TextBox 16">
            <a:extLst>
              <a:ext uri="{FF2B5EF4-FFF2-40B4-BE49-F238E27FC236}">
                <a16:creationId xmlns:a16="http://schemas.microsoft.com/office/drawing/2014/main" id="{F3E440F1-25D7-435E-9477-867BFAC5267F}"/>
              </a:ext>
            </a:extLst>
          </p:cNvPr>
          <p:cNvSpPr txBox="1"/>
          <p:nvPr/>
        </p:nvSpPr>
        <p:spPr>
          <a:xfrm>
            <a:off x="2349981" y="760600"/>
            <a:ext cx="13532845" cy="19981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4400" b="1" i="1" dirty="0">
                <a:solidFill>
                  <a:srgbClr val="000000"/>
                </a:solidFill>
                <a:latin typeface="Arial" panose="020B0604020202020204" pitchFamily="34" charset="0"/>
                <a:ea typeface="Calibri" panose="020F0502020204030204" pitchFamily="34" charset="0"/>
                <a:cs typeface="Arial" panose="020B0604020202020204" pitchFamily="34" charset="0"/>
              </a:rPr>
              <a:t>K</a:t>
            </a:r>
            <a:r>
              <a:rPr kumimoji="0" lang="en-US" sz="4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ế hoạch hoạt động thiện nguyện, nhân đạo </a:t>
            </a:r>
            <a:endParaRPr kumimoji="0" lang="vi-VN" sz="4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"Cuốn sách yêu thương"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90656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fade">
                                      <p:cBhvr>
                                        <p:cTn id="12" dur="500"/>
                                        <p:tgtEl>
                                          <p:spTgt spid="26">
                                            <p:txEl>
                                              <p:pRg st="0" end="0"/>
                                            </p:txEl>
                                          </p:spTgt>
                                        </p:tgtEl>
                                      </p:cBhvr>
                                    </p:animEffect>
                                    <p:anim calcmode="lin" valueType="num">
                                      <p:cBhvr>
                                        <p:cTn id="1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fade">
                                      <p:cBhvr>
                                        <p:cTn id="19" dur="500"/>
                                        <p:tgtEl>
                                          <p:spTgt spid="26">
                                            <p:txEl>
                                              <p:pRg st="1" end="1"/>
                                            </p:txEl>
                                          </p:spTgt>
                                        </p:tgtEl>
                                      </p:cBhvr>
                                    </p:animEffect>
                                    <p:anim calcmode="lin" valueType="num">
                                      <p:cBhvr>
                                        <p:cTn id="20"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xEl>
                                              <p:pRg st="2" end="2"/>
                                            </p:txEl>
                                          </p:spTgt>
                                        </p:tgtEl>
                                        <p:attrNameLst>
                                          <p:attrName>style.visibility</p:attrName>
                                        </p:attrNameLst>
                                      </p:cBhvr>
                                      <p:to>
                                        <p:strVal val="visible"/>
                                      </p:to>
                                    </p:set>
                                    <p:animEffect transition="in" filter="fade">
                                      <p:cBhvr>
                                        <p:cTn id="26" dur="500"/>
                                        <p:tgtEl>
                                          <p:spTgt spid="26">
                                            <p:txEl>
                                              <p:pRg st="2" end="2"/>
                                            </p:txEl>
                                          </p:spTgt>
                                        </p:tgtEl>
                                      </p:cBhvr>
                                    </p:animEffect>
                                    <p:anim calcmode="lin" valueType="num">
                                      <p:cBhvr>
                                        <p:cTn id="27"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xEl>
                                              <p:pRg st="3" end="3"/>
                                            </p:txEl>
                                          </p:spTgt>
                                        </p:tgtEl>
                                        <p:attrNameLst>
                                          <p:attrName>style.visibility</p:attrName>
                                        </p:attrNameLst>
                                      </p:cBhvr>
                                      <p:to>
                                        <p:strVal val="visible"/>
                                      </p:to>
                                    </p:set>
                                    <p:animEffect transition="in" filter="fade">
                                      <p:cBhvr>
                                        <p:cTn id="33" dur="500"/>
                                        <p:tgtEl>
                                          <p:spTgt spid="26">
                                            <p:txEl>
                                              <p:pRg st="3" end="3"/>
                                            </p:txEl>
                                          </p:spTgt>
                                        </p:tgtEl>
                                      </p:cBhvr>
                                    </p:animEffect>
                                    <p:anim calcmode="lin" valueType="num">
                                      <p:cBhvr>
                                        <p:cTn id="34"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2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AC2CF"/>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FCE6295-39DD-4469-93A4-A9146F295DFB}"/>
              </a:ext>
            </a:extLst>
          </p:cNvPr>
          <p:cNvSpPr/>
          <p:nvPr/>
        </p:nvSpPr>
        <p:spPr>
          <a:xfrm>
            <a:off x="762000" y="810544"/>
            <a:ext cx="16840200" cy="8665912"/>
          </a:xfrm>
          <a:prstGeom prst="roundRect">
            <a:avLst/>
          </a:prstGeom>
          <a:solidFill>
            <a:srgbClr val="FFF3ED"/>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282" y="-1474920"/>
            <a:ext cx="4041996" cy="34003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25089" y="8433502"/>
            <a:ext cx="5068424" cy="345286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6742">
            <a:off x="15407690" y="418201"/>
            <a:ext cx="1804875" cy="338149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0176" y="2317693"/>
            <a:ext cx="728523" cy="1312654"/>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66267" r="53690"/>
          <a:stretch>
            <a:fillRect/>
          </a:stretch>
        </p:blipFill>
        <p:spPr>
          <a:xfrm>
            <a:off x="14185338" y="1687037"/>
            <a:ext cx="642940" cy="843828"/>
          </a:xfrm>
          <a:prstGeom prst="rect">
            <a:avLst/>
          </a:prstGeom>
        </p:spPr>
      </p:pic>
      <p:sp>
        <p:nvSpPr>
          <p:cNvPr id="26" name="TextBox 25">
            <a:extLst>
              <a:ext uri="{FF2B5EF4-FFF2-40B4-BE49-F238E27FC236}">
                <a16:creationId xmlns:a16="http://schemas.microsoft.com/office/drawing/2014/main" id="{3445D031-5BAD-4BA5-B48F-C7EE808E9342}"/>
              </a:ext>
            </a:extLst>
          </p:cNvPr>
          <p:cNvSpPr txBox="1"/>
          <p:nvPr/>
        </p:nvSpPr>
        <p:spPr>
          <a:xfrm>
            <a:off x="1219200" y="2781300"/>
            <a:ext cx="16159024" cy="644157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Thành phần tham gia: học sinh lớp 7A.</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Phân công công việc: Mỗi bạn cần làm:</a:t>
            </a:r>
          </a:p>
          <a:p>
            <a:pPr marL="1028700" lvl="1" indent="-571500" algn="just">
              <a:lnSpc>
                <a:spcPct val="150000"/>
              </a:lnSpc>
              <a:buFont typeface="Wingdings" panose="05000000000000000000" pitchFamily="2" charset="2"/>
              <a:buChar char="Ø"/>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Lựa chọn một hoặc nhiều quyển sách hay và ý nghĩa.</a:t>
            </a:r>
          </a:p>
          <a:p>
            <a:pPr marL="1028700" lvl="1" indent="-571500" algn="just">
              <a:lnSpc>
                <a:spcPct val="150000"/>
              </a:lnSpc>
              <a:buFont typeface="Wingdings" panose="05000000000000000000" pitchFamily="2" charset="2"/>
              <a:buChar char="Ø"/>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Viết lời nhắn yêu thương, đính vào trang đầu tiên của quyển sách.</a:t>
            </a:r>
          </a:p>
          <a:p>
            <a:pPr marL="1028700" lvl="1" indent="-571500" algn="just">
              <a:lnSpc>
                <a:spcPct val="150000"/>
              </a:lnSpc>
              <a:buFont typeface="Wingdings" panose="05000000000000000000" pitchFamily="2" charset="2"/>
              <a:buChar char="Ø"/>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Tập hợp sách và đóng gói, lên kế hoạch gửi tặng sách đến các em nhỏ trong trại trẻ mồ côi.</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Dự kiến thời gian thực hiện: 1 tháng.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Picture 6">
            <a:extLst>
              <a:ext uri="{FF2B5EF4-FFF2-40B4-BE49-F238E27FC236}">
                <a16:creationId xmlns:a16="http://schemas.microsoft.com/office/drawing/2014/main" id="{A50A90D2-9606-4CF3-82CD-3B0093D0F3B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8243399"/>
            <a:ext cx="1715400" cy="1625341"/>
          </a:xfrm>
          <a:prstGeom prst="rect">
            <a:avLst/>
          </a:prstGeom>
        </p:spPr>
      </p:pic>
      <p:sp>
        <p:nvSpPr>
          <p:cNvPr id="14" name="TextBox 13">
            <a:extLst>
              <a:ext uri="{FF2B5EF4-FFF2-40B4-BE49-F238E27FC236}">
                <a16:creationId xmlns:a16="http://schemas.microsoft.com/office/drawing/2014/main" id="{804CD92F-5E69-4376-B366-F2B71BAB4AA5}"/>
              </a:ext>
            </a:extLst>
          </p:cNvPr>
          <p:cNvSpPr txBox="1"/>
          <p:nvPr/>
        </p:nvSpPr>
        <p:spPr>
          <a:xfrm>
            <a:off x="2349981" y="760600"/>
            <a:ext cx="13532845" cy="19981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4400" b="1" i="1" dirty="0">
                <a:solidFill>
                  <a:srgbClr val="000000"/>
                </a:solidFill>
                <a:latin typeface="Arial" panose="020B0604020202020204" pitchFamily="34" charset="0"/>
                <a:ea typeface="Calibri" panose="020F0502020204030204" pitchFamily="34" charset="0"/>
                <a:cs typeface="Arial" panose="020B0604020202020204" pitchFamily="34" charset="0"/>
              </a:rPr>
              <a:t>K</a:t>
            </a:r>
            <a:r>
              <a:rPr kumimoji="0" lang="en-US" sz="4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ế hoạch hoạt động thiện nguyện, nhân đạo </a:t>
            </a:r>
            <a:endParaRPr kumimoji="0" lang="vi-VN" sz="4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"Cuốn sách yêu thương"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05081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wipe(left)">
                                      <p:cBhvr>
                                        <p:cTn id="17" dur="500"/>
                                        <p:tgtEl>
                                          <p:spTgt spid="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xEl>
                                              <p:pRg st="3" end="3"/>
                                            </p:txEl>
                                          </p:spTgt>
                                        </p:tgtEl>
                                        <p:attrNameLst>
                                          <p:attrName>style.visibility</p:attrName>
                                        </p:attrNameLst>
                                      </p:cBhvr>
                                      <p:to>
                                        <p:strVal val="visible"/>
                                      </p:to>
                                    </p:set>
                                    <p:animEffect transition="in" filter="wipe(left)">
                                      <p:cBhvr>
                                        <p:cTn id="22" dur="500"/>
                                        <p:tgtEl>
                                          <p:spTgt spid="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xEl>
                                              <p:pRg st="4" end="4"/>
                                            </p:txEl>
                                          </p:spTgt>
                                        </p:tgtEl>
                                        <p:attrNameLst>
                                          <p:attrName>style.visibility</p:attrName>
                                        </p:attrNameLst>
                                      </p:cBhvr>
                                      <p:to>
                                        <p:strVal val="visible"/>
                                      </p:to>
                                    </p:set>
                                    <p:animEffect transition="in" filter="wipe(left)">
                                      <p:cBhvr>
                                        <p:cTn id="27" dur="500"/>
                                        <p:tgtEl>
                                          <p:spTgt spid="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
                                            <p:txEl>
                                              <p:pRg st="5" end="5"/>
                                            </p:txEl>
                                          </p:spTgt>
                                        </p:tgtEl>
                                        <p:attrNameLst>
                                          <p:attrName>style.visibility</p:attrName>
                                        </p:attrNameLst>
                                      </p:cBhvr>
                                      <p:to>
                                        <p:strVal val="visible"/>
                                      </p:to>
                                    </p:set>
                                    <p:animEffect transition="in" filter="wipe(left)">
                                      <p:cBhvr>
                                        <p:cTn id="32"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2564" flipV="1">
            <a:off x="-630388" y="-1246313"/>
            <a:ext cx="4413406" cy="3006633"/>
          </a:xfrm>
          <a:prstGeom prst="rect">
            <a:avLst/>
          </a:prstGeom>
        </p:spPr>
      </p:pic>
      <p:grpSp>
        <p:nvGrpSpPr>
          <p:cNvPr id="2" name="Group 1">
            <a:extLst>
              <a:ext uri="{FF2B5EF4-FFF2-40B4-BE49-F238E27FC236}">
                <a16:creationId xmlns:a16="http://schemas.microsoft.com/office/drawing/2014/main" id="{3616CBB7-4FD0-4C19-80DD-C800C0DE9E53}"/>
              </a:ext>
            </a:extLst>
          </p:cNvPr>
          <p:cNvGrpSpPr/>
          <p:nvPr/>
        </p:nvGrpSpPr>
        <p:grpSpPr>
          <a:xfrm>
            <a:off x="6407540" y="266344"/>
            <a:ext cx="3479343" cy="3024108"/>
            <a:chOff x="6407540" y="266344"/>
            <a:chExt cx="3479343" cy="3024108"/>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93643" flipH="1" flipV="1">
              <a:off x="6407540" y="683843"/>
              <a:ext cx="2505603" cy="260660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2854">
              <a:off x="8401117" y="266344"/>
              <a:ext cx="1485766" cy="1435621"/>
            </a:xfrm>
            <a:prstGeom prst="rect">
              <a:avLst/>
            </a:prstGeom>
          </p:spPr>
        </p:pic>
      </p:grpSp>
      <p:pic>
        <p:nvPicPr>
          <p:cNvPr id="14" name="Picture 13" descr="A picture containing text&#10;&#10;Description automatically generated">
            <a:extLst>
              <a:ext uri="{FF2B5EF4-FFF2-40B4-BE49-F238E27FC236}">
                <a16:creationId xmlns:a16="http://schemas.microsoft.com/office/drawing/2014/main" id="{2F57CF54-5AD9-4B3A-8690-B51B1C565F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819" y="2895480"/>
            <a:ext cx="11699541" cy="7770913"/>
          </a:xfrm>
          <a:prstGeom prst="rect">
            <a:avLst/>
          </a:prstGeom>
        </p:spPr>
      </p:pic>
      <p:sp>
        <p:nvSpPr>
          <p:cNvPr id="17" name="TextBox 16">
            <a:extLst>
              <a:ext uri="{FF2B5EF4-FFF2-40B4-BE49-F238E27FC236}">
                <a16:creationId xmlns:a16="http://schemas.microsoft.com/office/drawing/2014/main" id="{3D6D803F-075E-48EF-B27E-03814043D2AB}"/>
              </a:ext>
            </a:extLst>
          </p:cNvPr>
          <p:cNvSpPr txBox="1"/>
          <p:nvPr/>
        </p:nvSpPr>
        <p:spPr>
          <a:xfrm>
            <a:off x="1780278" y="2700635"/>
            <a:ext cx="7171240" cy="923330"/>
          </a:xfrm>
          <a:prstGeom prst="rect">
            <a:avLst/>
          </a:prstGeom>
          <a:noFill/>
        </p:spPr>
        <p:txBody>
          <a:bodyPr wrap="square" rtlCol="0">
            <a:spAutoFit/>
          </a:bodyPr>
          <a:lstStyle/>
          <a:p>
            <a:r>
              <a:rPr lang="vi-VN" sz="5400" b="1" dirty="0">
                <a:solidFill>
                  <a:schemeClr val="bg1"/>
                </a:solidFill>
              </a:rPr>
              <a:t>HOẠT ĐỘNG NHÓM</a:t>
            </a:r>
            <a:endParaRPr lang="en-US" sz="5400" b="1" dirty="0">
              <a:solidFill>
                <a:schemeClr val="bg1"/>
              </a:solidFill>
            </a:endParaRPr>
          </a:p>
        </p:txBody>
      </p:sp>
      <p:grpSp>
        <p:nvGrpSpPr>
          <p:cNvPr id="16" name="Group 15">
            <a:extLst>
              <a:ext uri="{FF2B5EF4-FFF2-40B4-BE49-F238E27FC236}">
                <a16:creationId xmlns:a16="http://schemas.microsoft.com/office/drawing/2014/main" id="{CAA67E2C-F2F5-4157-8008-D73D952016B9}"/>
              </a:ext>
            </a:extLst>
          </p:cNvPr>
          <p:cNvGrpSpPr/>
          <p:nvPr/>
        </p:nvGrpSpPr>
        <p:grpSpPr>
          <a:xfrm>
            <a:off x="10674994" y="1477377"/>
            <a:ext cx="7783597" cy="8353891"/>
            <a:chOff x="10674994" y="1477377"/>
            <a:chExt cx="7783597" cy="8353891"/>
          </a:xfrm>
        </p:grpSpPr>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8630">
              <a:off x="10821803" y="1477377"/>
              <a:ext cx="7636788" cy="8153154"/>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0674994" y="8383918"/>
              <a:ext cx="2027811" cy="1447350"/>
            </a:xfrm>
            <a:prstGeom prst="rect">
              <a:avLst/>
            </a:prstGeom>
          </p:spPr>
        </p:pic>
        <p:sp>
          <p:nvSpPr>
            <p:cNvPr id="19" name="TextBox 18">
              <a:extLst>
                <a:ext uri="{FF2B5EF4-FFF2-40B4-BE49-F238E27FC236}">
                  <a16:creationId xmlns:a16="http://schemas.microsoft.com/office/drawing/2014/main" id="{C083BF6A-913D-41E8-9CCF-530411A9278A}"/>
                </a:ext>
              </a:extLst>
            </p:cNvPr>
            <p:cNvSpPr txBox="1"/>
            <p:nvPr/>
          </p:nvSpPr>
          <p:spPr>
            <a:xfrm>
              <a:off x="11026722" y="3444188"/>
              <a:ext cx="6414407" cy="4594912"/>
            </a:xfrm>
            <a:prstGeom prst="rect">
              <a:avLst/>
            </a:prstGeom>
            <a:noFill/>
          </p:spPr>
          <p:txBody>
            <a:bodyPr wrap="square">
              <a:spAutoFit/>
            </a:bodyPr>
            <a:lstStyle/>
            <a:p>
              <a:pPr algn="just">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X</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ây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dựng kế hoạch thiện nguyện, nhân đạo phù hợp, đảm bảo kế hoạch có các nội dung đã phân tích như ở yêu cầu trước</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8512822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08570" y="6175985"/>
            <a:ext cx="3984886" cy="4361024"/>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2564" flipV="1">
            <a:off x="14724147" y="-1659885"/>
            <a:ext cx="4413406" cy="3006633"/>
          </a:xfrm>
          <a:prstGeom prst="rect">
            <a:avLst/>
          </a:prstGeom>
        </p:spPr>
      </p:pic>
      <p:pic>
        <p:nvPicPr>
          <p:cNvPr id="13" name="Tình đồng bào hướng về TP Hồ Chí Minh - VTV24">
            <a:hlinkClick r:id="" action="ppaction://media"/>
            <a:extLst>
              <a:ext uri="{FF2B5EF4-FFF2-40B4-BE49-F238E27FC236}">
                <a16:creationId xmlns:a16="http://schemas.microsoft.com/office/drawing/2014/main" id="{61128FA3-03B4-4B31-93D1-620A6922AA6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58583" y="419100"/>
            <a:ext cx="15172267" cy="8534400"/>
          </a:xfrm>
          <a:prstGeom prst="rect">
            <a:avLst/>
          </a:prstGeom>
        </p:spPr>
      </p:pic>
      <p:sp>
        <p:nvSpPr>
          <p:cNvPr id="15" name="TextBox 14">
            <a:extLst>
              <a:ext uri="{FF2B5EF4-FFF2-40B4-BE49-F238E27FC236}">
                <a16:creationId xmlns:a16="http://schemas.microsoft.com/office/drawing/2014/main" id="{61336FC0-B3A4-4A26-9241-500686B96166}"/>
              </a:ext>
            </a:extLst>
          </p:cNvPr>
          <p:cNvSpPr txBox="1"/>
          <p:nvPr/>
        </p:nvSpPr>
        <p:spPr>
          <a:xfrm>
            <a:off x="3210616" y="8975558"/>
            <a:ext cx="12268200" cy="916276"/>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000" b="1" i="1" u="none" strike="noStrike" kern="0" cap="none" spc="0" normalizeH="0" baseline="0" noProof="0" dirty="0">
                <a:ln>
                  <a:noFill/>
                </a:ln>
                <a:solidFill>
                  <a:schemeClr val="bg1"/>
                </a:solidFill>
                <a:effectLst/>
                <a:uLnTx/>
                <a:uFillTx/>
              </a:rPr>
              <a:t>Tình đồng bào hướng về Thành phố Hồ Chí Minh </a:t>
            </a:r>
            <a:endParaRPr kumimoji="0" lang="en-US" sz="4000" b="1" i="1"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8280803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8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845" y="-872406"/>
            <a:ext cx="3846287" cy="32356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90907" y="8447109"/>
            <a:ext cx="4336786" cy="295443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2442" y="510579"/>
            <a:ext cx="1720698" cy="185270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43425">
            <a:off x="16491044" y="8093857"/>
            <a:ext cx="1657647" cy="179690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2025" flipH="1">
            <a:off x="-17132" y="9151968"/>
            <a:ext cx="2091665" cy="734697"/>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6250670" y="537814"/>
            <a:ext cx="728523" cy="13126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6267" r="53690"/>
          <a:stretch>
            <a:fillRect/>
          </a:stretch>
        </p:blipFill>
        <p:spPr>
          <a:xfrm>
            <a:off x="487828" y="2933700"/>
            <a:ext cx="642940" cy="843828"/>
          </a:xfrm>
          <a:prstGeom prst="rect">
            <a:avLst/>
          </a:prstGeom>
        </p:spPr>
      </p:pic>
      <p:sp>
        <p:nvSpPr>
          <p:cNvPr id="18" name="TextBox 17">
            <a:extLst>
              <a:ext uri="{FF2B5EF4-FFF2-40B4-BE49-F238E27FC236}">
                <a16:creationId xmlns:a16="http://schemas.microsoft.com/office/drawing/2014/main" id="{F78169CC-D69E-43C8-AD61-A56FBDB6AC53}"/>
              </a:ext>
            </a:extLst>
          </p:cNvPr>
          <p:cNvSpPr txBox="1"/>
          <p:nvPr/>
        </p:nvSpPr>
        <p:spPr>
          <a:xfrm>
            <a:off x="1028700" y="2517995"/>
            <a:ext cx="16913879" cy="6133795"/>
          </a:xfrm>
          <a:prstGeom prst="rect">
            <a:avLst/>
          </a:prstGeom>
          <a:noFill/>
        </p:spPr>
        <p:txBody>
          <a:bodyPr wrap="square">
            <a:spAutoFit/>
          </a:bodyPr>
          <a:lstStyle/>
          <a:p>
            <a:pPr marL="571500" indent="-571500">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Tên của hoạt động thiện nguyện, nhân đạo: Áo ấm trao tay.</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Đối tượng hướng tới: các em nhỏ vùng sâu, vùng xa, dân tộc thiểu số.</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Thông điệp của hoạt động thiện nguyện, nhân đạo: Một manh áo sưởi ấm một trái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tim.</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Mục đích của hoạt động thiện nguyện nhân đạo: gửi tặng áo ấm cho các em nhỏ vùng sâu, vùng xa, dân tộc thiểu số ở tỉnh Lào Cai.</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7088CA0-4134-4F4F-845E-1C1BFCD2B961}"/>
              </a:ext>
            </a:extLst>
          </p:cNvPr>
          <p:cNvSpPr txBox="1"/>
          <p:nvPr/>
        </p:nvSpPr>
        <p:spPr>
          <a:xfrm>
            <a:off x="4906500" y="359308"/>
            <a:ext cx="10890127" cy="2030108"/>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10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Gợi ý kế hoạch cho hoạt động thiện nguyện </a:t>
            </a:r>
            <a:endParaRPr kumimoji="0" lang="vi-VN" sz="40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vi-VN" sz="40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Áo ấm trao </a:t>
            </a:r>
            <a:r>
              <a:rPr kumimoji="0" lang="vi-VN" sz="40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tay”</a:t>
            </a:r>
            <a:endParaRPr kumimoji="0" lang="en-US" sz="40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1" name="Picture 12">
            <a:extLst>
              <a:ext uri="{FF2B5EF4-FFF2-40B4-BE49-F238E27FC236}">
                <a16:creationId xmlns:a16="http://schemas.microsoft.com/office/drawing/2014/main" id="{BD5494F0-755F-4973-91F7-97B755252B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6267" r="53690"/>
          <a:stretch>
            <a:fillRect/>
          </a:stretch>
        </p:blipFill>
        <p:spPr>
          <a:xfrm>
            <a:off x="12954000" y="8570396"/>
            <a:ext cx="642940" cy="843828"/>
          </a:xfrm>
          <a:prstGeom prst="rect">
            <a:avLst/>
          </a:prstGeom>
        </p:spPr>
      </p:pic>
    </p:spTree>
    <p:extLst>
      <p:ext uri="{BB962C8B-B14F-4D97-AF65-F5344CB8AC3E}">
        <p14:creationId xmlns:p14="http://schemas.microsoft.com/office/powerpoint/2010/main" val="101276344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randombar(horizontal)">
                                      <p:cBhvr>
                                        <p:cTn id="2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69508" flipV="1">
            <a:off x="-3945497" y="-2277962"/>
            <a:ext cx="6418490" cy="535943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70544" y="8274688"/>
            <a:ext cx="6531945" cy="444988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10634" y="8274688"/>
            <a:ext cx="1327362" cy="119628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87340" y="1028700"/>
            <a:ext cx="1688659" cy="1293935"/>
          </a:xfrm>
          <a:prstGeom prst="rect">
            <a:avLst/>
          </a:prstGeom>
        </p:spPr>
      </p:pic>
      <p:sp>
        <p:nvSpPr>
          <p:cNvPr id="10" name="TextBox 9">
            <a:extLst>
              <a:ext uri="{FF2B5EF4-FFF2-40B4-BE49-F238E27FC236}">
                <a16:creationId xmlns:a16="http://schemas.microsoft.com/office/drawing/2014/main" id="{A5866B7F-0D6E-464D-9476-915727554ADD}"/>
              </a:ext>
            </a:extLst>
          </p:cNvPr>
          <p:cNvSpPr txBox="1"/>
          <p:nvPr/>
        </p:nvSpPr>
        <p:spPr>
          <a:xfrm>
            <a:off x="1028700" y="2517995"/>
            <a:ext cx="16913879" cy="7364901"/>
          </a:xfrm>
          <a:prstGeom prst="rect">
            <a:avLst/>
          </a:prstGeom>
          <a:noFill/>
        </p:spPr>
        <p:txBody>
          <a:bodyPr wrap="square">
            <a:spAutoFit/>
          </a:bodyPr>
          <a:lstStyle/>
          <a:p>
            <a:pPr marL="571500" indent="-571500">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Thành phần tham gia: học sinh lớp 7A.</a:t>
            </a:r>
          </a:p>
          <a:p>
            <a:pPr marL="571500" indent="-571500">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Phân công công việc: Mỗi bạn cần làm:</a:t>
            </a:r>
          </a:p>
          <a:p>
            <a:pPr marL="1028700" lvl="1" indent="-571500">
              <a:lnSpc>
                <a:spcPct val="150000"/>
              </a:lnSpc>
              <a:buFont typeface="Wingdings" panose="05000000000000000000" pitchFamily="2" charset="2"/>
              <a:buChar char="Ø"/>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quần áo theo tiêu chí: còn mới, không rách, bẩn, đủ để giữ ấm và được giặt sạch sẽ.</a:t>
            </a:r>
          </a:p>
          <a:p>
            <a:pPr marL="1028700" lvl="1" indent="-571500">
              <a:lnSpc>
                <a:spcPct val="150000"/>
              </a:lnSpc>
              <a:buFont typeface="Wingdings" panose="05000000000000000000" pitchFamily="2" charset="2"/>
              <a:buChar char="Ø"/>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Viết lời nhắn yêu thương và giao cho lớp trưởng tổng hợp.</a:t>
            </a:r>
          </a:p>
          <a:p>
            <a:pPr marL="1028700" lvl="1" indent="-571500">
              <a:lnSpc>
                <a:spcPct val="150000"/>
              </a:lnSpc>
              <a:buFont typeface="Wingdings" panose="05000000000000000000" pitchFamily="2" charset="2"/>
              <a:buChar char="Ø"/>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Tập hợp quân áo, đóng gói và lên kế hoạch gửi tặng đến các em nhỏ vùng sâu, vùng xa, dân tộc thiểu số.</a:t>
            </a:r>
          </a:p>
          <a:p>
            <a:pPr marL="571500" indent="-571500">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 kiến thời gian thực hiện: 1 tháng.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F265EC0-C0EB-4766-A498-F6A1920F90D0}"/>
              </a:ext>
            </a:extLst>
          </p:cNvPr>
          <p:cNvSpPr txBox="1"/>
          <p:nvPr/>
        </p:nvSpPr>
        <p:spPr>
          <a:xfrm>
            <a:off x="4906500" y="359308"/>
            <a:ext cx="10890127" cy="2030108"/>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10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Gợi ý kế hoạch cho hoạt động thiện nguyện </a:t>
            </a:r>
            <a:endParaRPr kumimoji="0" lang="vi-VN" sz="40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vi-VN" sz="40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Áo ấm trao </a:t>
            </a:r>
            <a:r>
              <a:rPr kumimoji="0" lang="vi-VN" sz="40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tay”</a:t>
            </a:r>
            <a:endParaRPr kumimoji="0" lang="en-US" sz="40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4">
            <a:extLst>
              <a:ext uri="{FF2B5EF4-FFF2-40B4-BE49-F238E27FC236}">
                <a16:creationId xmlns:a16="http://schemas.microsoft.com/office/drawing/2014/main" id="{62FA5FE0-D203-44B3-B227-F43C029B4B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8337" y="863114"/>
            <a:ext cx="2664242" cy="3181184"/>
          </a:xfrm>
          <a:prstGeom prst="rect">
            <a:avLst/>
          </a:prstGeom>
        </p:spPr>
      </p:pic>
    </p:spTree>
    <p:extLst>
      <p:ext uri="{BB962C8B-B14F-4D97-AF65-F5344CB8AC3E}">
        <p14:creationId xmlns:p14="http://schemas.microsoft.com/office/powerpoint/2010/main" val="12209868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AC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0165" y="-1478997"/>
            <a:ext cx="4041996" cy="34003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09006" y="8560568"/>
            <a:ext cx="5068424" cy="3452864"/>
          </a:xfrm>
          <a:prstGeom prst="rect">
            <a:avLst/>
          </a:prstGeom>
        </p:spPr>
      </p:pic>
      <p:pic>
        <p:nvPicPr>
          <p:cNvPr id="25" name="Picture 5">
            <a:extLst>
              <a:ext uri="{FF2B5EF4-FFF2-40B4-BE49-F238E27FC236}">
                <a16:creationId xmlns:a16="http://schemas.microsoft.com/office/drawing/2014/main" id="{9E75D93C-FA5A-4B3F-8BF9-3F9D1AE06A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76141" y="823719"/>
            <a:ext cx="13773212" cy="8639561"/>
          </a:xfrm>
          <a:prstGeom prst="rect">
            <a:avLst/>
          </a:prstGeom>
        </p:spPr>
      </p:pic>
      <p:sp>
        <p:nvSpPr>
          <p:cNvPr id="27" name="TextBox 26">
            <a:extLst>
              <a:ext uri="{FF2B5EF4-FFF2-40B4-BE49-F238E27FC236}">
                <a16:creationId xmlns:a16="http://schemas.microsoft.com/office/drawing/2014/main" id="{C50F1D7C-BFA0-4AD2-AAB2-F1F6754DB7B4}"/>
              </a:ext>
            </a:extLst>
          </p:cNvPr>
          <p:cNvSpPr txBox="1"/>
          <p:nvPr/>
        </p:nvSpPr>
        <p:spPr>
          <a:xfrm rot="21428187">
            <a:off x="4260083" y="2403601"/>
            <a:ext cx="10931864" cy="4779578"/>
          </a:xfrm>
          <a:prstGeom prst="rect">
            <a:avLst/>
          </a:prstGeom>
          <a:noFill/>
        </p:spPr>
        <p:txBody>
          <a:bodyPr wrap="square">
            <a:spAutoFit/>
          </a:bodyPr>
          <a:lstStyle/>
          <a:p>
            <a:pPr algn="ctr">
              <a:lnSpc>
                <a:spcPct val="150000"/>
              </a:lnSpc>
            </a:pPr>
            <a:r>
              <a:rPr lang="en-US" sz="48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LUẬN</a:t>
            </a:r>
            <a:endParaRPr lang="vi-VN" sz="48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Tham gia hoạt động thiện nguyện, nhân đạo phù hợp không chỉ có ích cho cộng đồng mà còn giúp cho HS hoàn thiện các phẩm chất, năng lực của bản thân.</a:t>
            </a:r>
            <a:endParaRPr lang="en-US" sz="4000" dirty="0">
              <a:latin typeface="Arial" panose="020B0604020202020204" pitchFamily="34" charset="0"/>
              <a:cs typeface="Arial" panose="020B0604020202020204" pitchFamily="34" charset="0"/>
            </a:endParaRPr>
          </a:p>
        </p:txBody>
      </p:sp>
      <p:pic>
        <p:nvPicPr>
          <p:cNvPr id="29" name="Picture 12">
            <a:extLst>
              <a:ext uri="{FF2B5EF4-FFF2-40B4-BE49-F238E27FC236}">
                <a16:creationId xmlns:a16="http://schemas.microsoft.com/office/drawing/2014/main" id="{4B73DE64-B4F9-4348-AACB-775F40DADD5E}"/>
              </a:ext>
            </a:extLst>
          </p:cNvPr>
          <p:cNvPicPr>
            <a:picLocks noChangeAspect="1"/>
          </p:cNvPicPr>
          <p:nvPr/>
        </p:nvPicPr>
        <p:blipFill>
          <a:blip r:embed="rId8"/>
          <a:srcRect/>
          <a:stretch>
            <a:fillRect/>
          </a:stretch>
        </p:blipFill>
        <p:spPr>
          <a:xfrm>
            <a:off x="-59805" y="5549635"/>
            <a:ext cx="4041996" cy="4516196"/>
          </a:xfrm>
          <a:prstGeom prst="rect">
            <a:avLst/>
          </a:prstGeom>
        </p:spPr>
      </p:pic>
    </p:spTree>
    <p:extLst>
      <p:ext uri="{BB962C8B-B14F-4D97-AF65-F5344CB8AC3E}">
        <p14:creationId xmlns:p14="http://schemas.microsoft.com/office/powerpoint/2010/main" val="109468692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57800" y="5443"/>
            <a:ext cx="13498286" cy="1042212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96272" y="303579"/>
            <a:ext cx="2478960" cy="201105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87075" y="8294020"/>
            <a:ext cx="1528476" cy="141001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26" flipH="1">
            <a:off x="5985011" y="7418453"/>
            <a:ext cx="1406323" cy="1472589"/>
          </a:xfrm>
          <a:prstGeom prst="rect">
            <a:avLst/>
          </a:prstGeom>
        </p:spPr>
      </p:pic>
      <p:sp>
        <p:nvSpPr>
          <p:cNvPr id="21" name="TextBox 20">
            <a:extLst>
              <a:ext uri="{FF2B5EF4-FFF2-40B4-BE49-F238E27FC236}">
                <a16:creationId xmlns:a16="http://schemas.microsoft.com/office/drawing/2014/main" id="{A29889CD-4BC3-497A-B273-E19DC3849340}"/>
              </a:ext>
            </a:extLst>
          </p:cNvPr>
          <p:cNvSpPr txBox="1"/>
          <p:nvPr/>
        </p:nvSpPr>
        <p:spPr>
          <a:xfrm>
            <a:off x="7162800" y="2612772"/>
            <a:ext cx="10266944" cy="59980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3. Vận động người thân, các bạn tham gia hoạt động thiện nguyện,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nhân đạo</a:t>
            </a:r>
          </a:p>
        </p:txBody>
      </p:sp>
      <p:pic>
        <p:nvPicPr>
          <p:cNvPr id="23" name="Picture 10">
            <a:extLst>
              <a:ext uri="{FF2B5EF4-FFF2-40B4-BE49-F238E27FC236}">
                <a16:creationId xmlns:a16="http://schemas.microsoft.com/office/drawing/2014/main" id="{4E0214FB-8720-409B-8D52-CC59F6FFF0A3}"/>
              </a:ext>
            </a:extLst>
          </p:cNvPr>
          <p:cNvPicPr>
            <a:picLocks noChangeAspect="1"/>
          </p:cNvPicPr>
          <p:nvPr/>
        </p:nvPicPr>
        <p:blipFill>
          <a:blip r:embed="rId10"/>
          <a:srcRect/>
          <a:stretch>
            <a:fillRect/>
          </a:stretch>
        </p:blipFill>
        <p:spPr>
          <a:xfrm rot="946183">
            <a:off x="2191162" y="6223610"/>
            <a:ext cx="2494843" cy="4140820"/>
          </a:xfrm>
          <a:prstGeom prst="rect">
            <a:avLst/>
          </a:prstGeom>
        </p:spPr>
      </p:pic>
      <p:pic>
        <p:nvPicPr>
          <p:cNvPr id="24" name="Picture 10">
            <a:extLst>
              <a:ext uri="{FF2B5EF4-FFF2-40B4-BE49-F238E27FC236}">
                <a16:creationId xmlns:a16="http://schemas.microsoft.com/office/drawing/2014/main" id="{7487818C-181D-493E-87FA-A0C0E9504115}"/>
              </a:ext>
            </a:extLst>
          </p:cNvPr>
          <p:cNvPicPr>
            <a:picLocks noChangeAspect="1"/>
          </p:cNvPicPr>
          <p:nvPr/>
        </p:nvPicPr>
        <p:blipFill>
          <a:blip r:embed="rId10"/>
          <a:srcRect/>
          <a:stretch>
            <a:fillRect/>
          </a:stretch>
        </p:blipFill>
        <p:spPr>
          <a:xfrm rot="18953229">
            <a:off x="959420" y="6733616"/>
            <a:ext cx="1665462" cy="2764253"/>
          </a:xfrm>
          <a:prstGeom prst="rect">
            <a:avLst/>
          </a:prstGeom>
        </p:spPr>
      </p:pic>
      <p:pic>
        <p:nvPicPr>
          <p:cNvPr id="26" name="Picture 13">
            <a:extLst>
              <a:ext uri="{FF2B5EF4-FFF2-40B4-BE49-F238E27FC236}">
                <a16:creationId xmlns:a16="http://schemas.microsoft.com/office/drawing/2014/main" id="{E2C46327-203A-4ECD-8DC0-B0C204975A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24318" y="303579"/>
            <a:ext cx="5005449" cy="4154524"/>
          </a:xfrm>
          <a:prstGeom prst="rect">
            <a:avLst/>
          </a:prstGeom>
        </p:spPr>
      </p:pic>
    </p:spTree>
    <p:extLst>
      <p:ext uri="{BB962C8B-B14F-4D97-AF65-F5344CB8AC3E}">
        <p14:creationId xmlns:p14="http://schemas.microsoft.com/office/powerpoint/2010/main" val="2094467631"/>
      </p:ext>
    </p:extLst>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69508" flipV="1">
            <a:off x="13956837" y="-2372796"/>
            <a:ext cx="6418490" cy="535943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60762" y="6755763"/>
            <a:ext cx="1327362" cy="119628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831793" y="1247941"/>
            <a:ext cx="2088352" cy="1600200"/>
          </a:xfrm>
          <a:prstGeom prst="rect">
            <a:avLst/>
          </a:prstGeom>
        </p:spPr>
      </p:pic>
      <p:grpSp>
        <p:nvGrpSpPr>
          <p:cNvPr id="16" name="Group 15">
            <a:extLst>
              <a:ext uri="{FF2B5EF4-FFF2-40B4-BE49-F238E27FC236}">
                <a16:creationId xmlns:a16="http://schemas.microsoft.com/office/drawing/2014/main" id="{5E1DF108-2157-4BDB-980D-D054F6B70D52}"/>
              </a:ext>
            </a:extLst>
          </p:cNvPr>
          <p:cNvGrpSpPr/>
          <p:nvPr/>
        </p:nvGrpSpPr>
        <p:grpSpPr>
          <a:xfrm>
            <a:off x="5977243" y="3093784"/>
            <a:ext cx="10904984" cy="7538069"/>
            <a:chOff x="6297128" y="2748931"/>
            <a:chExt cx="10904984" cy="7538069"/>
          </a:xfrm>
        </p:grpSpPr>
        <p:pic>
          <p:nvPicPr>
            <p:cNvPr id="11" name="Picture 8">
              <a:extLst>
                <a:ext uri="{FF2B5EF4-FFF2-40B4-BE49-F238E27FC236}">
                  <a16:creationId xmlns:a16="http://schemas.microsoft.com/office/drawing/2014/main" id="{174CA82A-915E-4762-90A8-F15595B94C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97128" y="2748931"/>
              <a:ext cx="10904984" cy="7538069"/>
            </a:xfrm>
            <a:prstGeom prst="rect">
              <a:avLst/>
            </a:prstGeom>
          </p:spPr>
        </p:pic>
        <p:sp>
          <p:nvSpPr>
            <p:cNvPr id="12" name="TextBox 11">
              <a:extLst>
                <a:ext uri="{FF2B5EF4-FFF2-40B4-BE49-F238E27FC236}">
                  <a16:creationId xmlns:a16="http://schemas.microsoft.com/office/drawing/2014/main" id="{6CCD1013-C695-4DA9-8297-679FD974C4A9}"/>
                </a:ext>
              </a:extLst>
            </p:cNvPr>
            <p:cNvSpPr txBox="1"/>
            <p:nvPr/>
          </p:nvSpPr>
          <p:spPr>
            <a:xfrm rot="21290390">
              <a:off x="7363196" y="4113136"/>
              <a:ext cx="8684077" cy="3763916"/>
            </a:xfrm>
            <a:prstGeom prst="rect">
              <a:avLst/>
            </a:prstGeom>
            <a:noFill/>
          </p:spPr>
          <p:txBody>
            <a:bodyPr wrap="square">
              <a:spAutoFit/>
            </a:bodyPr>
            <a:lstStyle/>
            <a:p>
              <a:pPr algn="ctr">
                <a:lnSpc>
                  <a:spcPct val="150000"/>
                </a:lnSpc>
              </a:pPr>
              <a:r>
                <a:rPr lang="vi-VN" sz="4400" b="1" i="1"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hảo luận </a:t>
              </a:r>
              <a:endParaRPr lang="vi-VN"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Cách thức vận động người thân, bạn bè tham giác các hoạt động thiện nguyện, nhân đạo </a:t>
              </a:r>
              <a:endParaRPr lang="en-US" sz="4000" dirty="0">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1B913648-AA3E-42A1-A144-74676FA11A2B}"/>
              </a:ext>
            </a:extLst>
          </p:cNvPr>
          <p:cNvSpPr txBox="1"/>
          <p:nvPr/>
        </p:nvSpPr>
        <p:spPr>
          <a:xfrm>
            <a:off x="173656" y="3170676"/>
            <a:ext cx="6531944" cy="1204625"/>
          </a:xfrm>
          <a:prstGeom prst="rect">
            <a:avLst/>
          </a:prstGeom>
          <a:noFill/>
        </p:spPr>
        <p:txBody>
          <a:bodyPr wrap="square" rtlCol="0">
            <a:spAutoFit/>
          </a:bodyPr>
          <a:lstStyle/>
          <a:p>
            <a:pPr algn="ctr">
              <a:lnSpc>
                <a:spcPct val="150000"/>
              </a:lnSpc>
            </a:pPr>
            <a:r>
              <a:rPr lang="vi-VN" sz="5400" b="1" i="1" dirty="0"/>
              <a:t>Hoạt động nhóm 4 </a:t>
            </a:r>
            <a:endParaRPr lang="en-US" sz="5400" b="1" i="1" dirty="0"/>
          </a:p>
        </p:txBody>
      </p:sp>
      <p:pic>
        <p:nvPicPr>
          <p:cNvPr id="5122" name="Picture 2" descr="Giáo Dục, Học Tập, Học Sinh, Kiến Thức, Học Nhóm, Tải hình PNG 187 -  Free.Vector6.com">
            <a:extLst>
              <a:ext uri="{FF2B5EF4-FFF2-40B4-BE49-F238E27FC236}">
                <a16:creationId xmlns:a16="http://schemas.microsoft.com/office/drawing/2014/main" id="{21CB2593-537D-464F-AA94-814E8334E6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128" y="-1050260"/>
            <a:ext cx="57150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7AFE3B82-AE32-487B-A60B-4FDC4E55A2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5878">
            <a:off x="-368086" y="6956358"/>
            <a:ext cx="5165430" cy="4005361"/>
          </a:xfrm>
          <a:prstGeom prst="rect">
            <a:avLst/>
          </a:prstGeom>
        </p:spPr>
      </p:pic>
      <p:pic>
        <p:nvPicPr>
          <p:cNvPr id="22" name="Picture 5">
            <a:extLst>
              <a:ext uri="{FF2B5EF4-FFF2-40B4-BE49-F238E27FC236}">
                <a16:creationId xmlns:a16="http://schemas.microsoft.com/office/drawing/2014/main" id="{70B32AC8-F087-41D4-B3EF-B52DAADF7D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181182">
            <a:off x="2527950" y="5692698"/>
            <a:ext cx="2816846" cy="1183076"/>
          </a:xfrm>
          <a:prstGeom prst="rect">
            <a:avLst/>
          </a:prstGeom>
        </p:spPr>
      </p:pic>
    </p:spTree>
    <p:extLst>
      <p:ext uri="{BB962C8B-B14F-4D97-AF65-F5344CB8AC3E}">
        <p14:creationId xmlns:p14="http://schemas.microsoft.com/office/powerpoint/2010/main" val="404015391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845" y="-872406"/>
            <a:ext cx="3846287" cy="32356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7668" y="7931474"/>
            <a:ext cx="4336786" cy="295443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0" y="728399"/>
            <a:ext cx="1720698" cy="185270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43425">
            <a:off x="16382424" y="7736930"/>
            <a:ext cx="1657647" cy="179690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319986" y="830758"/>
            <a:ext cx="728523" cy="131265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66267" r="53690"/>
          <a:stretch>
            <a:fillRect/>
          </a:stretch>
        </p:blipFill>
        <p:spPr>
          <a:xfrm>
            <a:off x="5278640" y="1839634"/>
            <a:ext cx="642940" cy="843828"/>
          </a:xfrm>
          <a:prstGeom prst="rect">
            <a:avLst/>
          </a:prstGeom>
        </p:spPr>
      </p:pic>
      <p:sp>
        <p:nvSpPr>
          <p:cNvPr id="17" name="TextBox 16">
            <a:extLst>
              <a:ext uri="{FF2B5EF4-FFF2-40B4-BE49-F238E27FC236}">
                <a16:creationId xmlns:a16="http://schemas.microsoft.com/office/drawing/2014/main" id="{AA2A1272-3E2D-4B36-A26C-1B30CF286294}"/>
              </a:ext>
            </a:extLst>
          </p:cNvPr>
          <p:cNvSpPr txBox="1"/>
          <p:nvPr/>
        </p:nvSpPr>
        <p:spPr>
          <a:xfrm>
            <a:off x="5968015" y="904484"/>
            <a:ext cx="6531944" cy="1204625"/>
          </a:xfrm>
          <a:prstGeom prst="rect">
            <a:avLst/>
          </a:prstGeom>
          <a:noFill/>
        </p:spPr>
        <p:txBody>
          <a:bodyPr wrap="square" rtlCol="0">
            <a:spAutoFit/>
          </a:bodyPr>
          <a:lstStyle/>
          <a:p>
            <a:pPr algn="ctr">
              <a:lnSpc>
                <a:spcPct val="150000"/>
              </a:lnSpc>
            </a:pPr>
            <a:r>
              <a:rPr lang="vi-VN" sz="5400" b="1" i="1" u="sng" dirty="0">
                <a:solidFill>
                  <a:srgbClr val="FF0000"/>
                </a:solidFill>
              </a:rPr>
              <a:t>Gợi ý</a:t>
            </a:r>
            <a:r>
              <a:rPr lang="vi-VN" sz="5400" b="1" i="1" dirty="0"/>
              <a:t> </a:t>
            </a:r>
            <a:endParaRPr lang="en-US" sz="5400" b="1" i="1" dirty="0"/>
          </a:p>
        </p:txBody>
      </p:sp>
      <p:grpSp>
        <p:nvGrpSpPr>
          <p:cNvPr id="23" name="Group 22">
            <a:extLst>
              <a:ext uri="{FF2B5EF4-FFF2-40B4-BE49-F238E27FC236}">
                <a16:creationId xmlns:a16="http://schemas.microsoft.com/office/drawing/2014/main" id="{64A7DBE4-3239-4455-995A-EA594702B65A}"/>
              </a:ext>
            </a:extLst>
          </p:cNvPr>
          <p:cNvGrpSpPr/>
          <p:nvPr/>
        </p:nvGrpSpPr>
        <p:grpSpPr>
          <a:xfrm>
            <a:off x="1682943" y="3346534"/>
            <a:ext cx="6517750" cy="6397437"/>
            <a:chOff x="1682943" y="3346534"/>
            <a:chExt cx="6517750" cy="6397437"/>
          </a:xfrm>
        </p:grpSpPr>
        <p:pic>
          <p:nvPicPr>
            <p:cNvPr id="5"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6253">
              <a:off x="1682943" y="3346534"/>
              <a:ext cx="6517750" cy="6397437"/>
            </a:xfrm>
            <a:prstGeom prst="rect">
              <a:avLst/>
            </a:prstGeom>
          </p:spPr>
        </p:pic>
        <p:sp>
          <p:nvSpPr>
            <p:cNvPr id="19" name="TextBox 18">
              <a:extLst>
                <a:ext uri="{FF2B5EF4-FFF2-40B4-BE49-F238E27FC236}">
                  <a16:creationId xmlns:a16="http://schemas.microsoft.com/office/drawing/2014/main" id="{8482EBD2-027F-4E05-B56B-3B1ED5BB260D}"/>
                </a:ext>
              </a:extLst>
            </p:cNvPr>
            <p:cNvSpPr txBox="1"/>
            <p:nvPr/>
          </p:nvSpPr>
          <p:spPr>
            <a:xfrm>
              <a:off x="1937173" y="4737762"/>
              <a:ext cx="6009290" cy="3671583"/>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nhóm xác định hoạt động thiện nguyện, nhân đạo mà nhóm mình sẽ thực hiện vận động.</a:t>
              </a:r>
              <a:endParaRPr lang="en-US" sz="400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F2CEA4DC-B505-41D4-A430-C72E1B288513}"/>
              </a:ext>
            </a:extLst>
          </p:cNvPr>
          <p:cNvGrpSpPr/>
          <p:nvPr/>
        </p:nvGrpSpPr>
        <p:grpSpPr>
          <a:xfrm>
            <a:off x="9203276" y="2653311"/>
            <a:ext cx="6286146" cy="6683172"/>
            <a:chOff x="9203276" y="2653311"/>
            <a:chExt cx="6286146" cy="6683172"/>
          </a:xfrm>
        </p:grpSpPr>
        <p:pic>
          <p:nvPicPr>
            <p:cNvPr id="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9974">
              <a:off x="9203276" y="2653311"/>
              <a:ext cx="6286146" cy="6683172"/>
            </a:xfrm>
            <a:prstGeom prst="rect">
              <a:avLst/>
            </a:prstGeom>
          </p:spPr>
        </p:pic>
        <p:sp>
          <p:nvSpPr>
            <p:cNvPr id="21" name="TextBox 20">
              <a:extLst>
                <a:ext uri="{FF2B5EF4-FFF2-40B4-BE49-F238E27FC236}">
                  <a16:creationId xmlns:a16="http://schemas.microsoft.com/office/drawing/2014/main" id="{CCD0D0F3-9027-40A4-8C24-77EDC3491988}"/>
                </a:ext>
              </a:extLst>
            </p:cNvPr>
            <p:cNvSpPr txBox="1"/>
            <p:nvPr/>
          </p:nvSpPr>
          <p:spPr>
            <a:xfrm>
              <a:off x="9543521" y="4737761"/>
              <a:ext cx="5389664" cy="3671583"/>
            </a:xfrm>
            <a:prstGeom prst="rect">
              <a:avLst/>
            </a:prstGeom>
            <a:noFill/>
          </p:spPr>
          <p:txBody>
            <a:bodyPr wrap="square">
              <a:spAutoFit/>
            </a:bodyPr>
            <a:lstStyle/>
            <a:p>
              <a:pPr algn="just">
                <a:lnSpc>
                  <a:spcPct val="150000"/>
                </a:lnSpc>
                <a:spcBef>
                  <a:spcPts val="600"/>
                </a:spcBef>
                <a:spcAft>
                  <a:spcPts val="10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nhóm xác định đối tượng, nội dung, hình thức vận động theo hướng dẫn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sgk</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6">
            <a:extLst>
              <a:ext uri="{FF2B5EF4-FFF2-40B4-BE49-F238E27FC236}">
                <a16:creationId xmlns:a16="http://schemas.microsoft.com/office/drawing/2014/main" id="{E1BCE961-0628-4DF0-BB52-427201A0110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012382" y="371337"/>
            <a:ext cx="2718919" cy="2001804"/>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42025" flipH="1">
            <a:off x="264034" y="8795039"/>
            <a:ext cx="2091665" cy="734697"/>
          </a:xfrm>
          <a:prstGeom prst="rect">
            <a:avLst/>
          </a:prstGeom>
        </p:spPr>
      </p:pic>
    </p:spTree>
    <p:extLst>
      <p:ext uri="{BB962C8B-B14F-4D97-AF65-F5344CB8AC3E}">
        <p14:creationId xmlns:p14="http://schemas.microsoft.com/office/powerpoint/2010/main" val="27509862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AC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6681" flipH="1">
            <a:off x="-637761" y="8938452"/>
            <a:ext cx="3959039" cy="26970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001933" y="-1596997"/>
            <a:ext cx="3673544" cy="288373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57624">
            <a:off x="14530081" y="7818907"/>
            <a:ext cx="4617249" cy="40978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63573">
            <a:off x="15743911" y="2411477"/>
            <a:ext cx="1632637" cy="129794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65231">
            <a:off x="574986" y="235231"/>
            <a:ext cx="1533544" cy="1701575"/>
          </a:xfrm>
          <a:prstGeom prst="rect">
            <a:avLst/>
          </a:prstGeom>
        </p:spPr>
      </p:pic>
      <p:sp>
        <p:nvSpPr>
          <p:cNvPr id="17" name="TextBox 16">
            <a:extLst>
              <a:ext uri="{FF2B5EF4-FFF2-40B4-BE49-F238E27FC236}">
                <a16:creationId xmlns:a16="http://schemas.microsoft.com/office/drawing/2014/main" id="{FE05662E-5C1E-4B5E-A80E-159679E12BFB}"/>
              </a:ext>
            </a:extLst>
          </p:cNvPr>
          <p:cNvSpPr txBox="1"/>
          <p:nvPr/>
        </p:nvSpPr>
        <p:spPr>
          <a:xfrm>
            <a:off x="2015110" y="287647"/>
            <a:ext cx="13605890" cy="1998176"/>
          </a:xfrm>
          <a:prstGeom prst="rect">
            <a:avLst/>
          </a:prstGeom>
          <a:noFill/>
        </p:spPr>
        <p:txBody>
          <a:bodyPr wrap="square">
            <a:spAutoFit/>
          </a:bodyPr>
          <a:lstStyle/>
          <a:p>
            <a:pPr algn="ctr">
              <a:lnSpc>
                <a:spcPct val="150000"/>
              </a:lnSpc>
            </a:pPr>
            <a:r>
              <a:rPr lang="en-US" sz="44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Cách thức vận động người thân, các bạn tham gia hoạt động thiện nguyện, nhân đạo</a:t>
            </a:r>
            <a:endParaRPr lang="en-US" sz="4400" b="1" i="1" dirty="0">
              <a:solidFill>
                <a:schemeClr val="bg1"/>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5F3F4E1B-6979-4CA4-98A4-61EBA2D4C7CE}"/>
              </a:ext>
            </a:extLst>
          </p:cNvPr>
          <p:cNvGrpSpPr/>
          <p:nvPr/>
        </p:nvGrpSpPr>
        <p:grpSpPr>
          <a:xfrm>
            <a:off x="796160" y="2577111"/>
            <a:ext cx="5604639" cy="5550138"/>
            <a:chOff x="796160" y="2577111"/>
            <a:chExt cx="5604639" cy="5550138"/>
          </a:xfrm>
        </p:grpSpPr>
        <p:grpSp>
          <p:nvGrpSpPr>
            <p:cNvPr id="22" name="Group 6">
              <a:extLst>
                <a:ext uri="{FF2B5EF4-FFF2-40B4-BE49-F238E27FC236}">
                  <a16:creationId xmlns:a16="http://schemas.microsoft.com/office/drawing/2014/main" id="{2C902AD7-CD5C-47A2-A89C-9BBD3D62AD4A}"/>
                </a:ext>
              </a:extLst>
            </p:cNvPr>
            <p:cNvGrpSpPr/>
            <p:nvPr/>
          </p:nvGrpSpPr>
          <p:grpSpPr>
            <a:xfrm>
              <a:off x="796160" y="3520086"/>
              <a:ext cx="5604639" cy="4607163"/>
              <a:chOff x="0" y="0"/>
              <a:chExt cx="7852830" cy="7101446"/>
            </a:xfrm>
          </p:grpSpPr>
          <p:sp>
            <p:nvSpPr>
              <p:cNvPr id="23" name="Freeform 7">
                <a:extLst>
                  <a:ext uri="{FF2B5EF4-FFF2-40B4-BE49-F238E27FC236}">
                    <a16:creationId xmlns:a16="http://schemas.microsoft.com/office/drawing/2014/main" id="{C36EFD26-9135-4D06-8F3F-97F66F620CE8}"/>
                  </a:ext>
                </a:extLst>
              </p:cNvPr>
              <p:cNvSpPr/>
              <p:nvPr/>
            </p:nvSpPr>
            <p:spPr>
              <a:xfrm>
                <a:off x="31750" y="31750"/>
                <a:ext cx="7789330" cy="7037946"/>
              </a:xfrm>
              <a:custGeom>
                <a:avLst/>
                <a:gdLst/>
                <a:ahLst/>
                <a:cxnLst/>
                <a:rect l="l" t="t" r="r" b="b"/>
                <a:pathLst>
                  <a:path w="7789330" h="7037946">
                    <a:moveTo>
                      <a:pt x="7696619" y="7037946"/>
                    </a:moveTo>
                    <a:lnTo>
                      <a:pt x="92710" y="7037946"/>
                    </a:lnTo>
                    <a:cubicBezTo>
                      <a:pt x="41910" y="7037946"/>
                      <a:pt x="0" y="6996037"/>
                      <a:pt x="0" y="6945237"/>
                    </a:cubicBezTo>
                    <a:lnTo>
                      <a:pt x="0" y="92710"/>
                    </a:lnTo>
                    <a:cubicBezTo>
                      <a:pt x="0" y="41910"/>
                      <a:pt x="41910" y="0"/>
                      <a:pt x="92710" y="0"/>
                    </a:cubicBezTo>
                    <a:lnTo>
                      <a:pt x="7695350" y="0"/>
                    </a:lnTo>
                    <a:cubicBezTo>
                      <a:pt x="7746150" y="0"/>
                      <a:pt x="7788060" y="41910"/>
                      <a:pt x="7788060" y="92710"/>
                    </a:cubicBezTo>
                    <a:lnTo>
                      <a:pt x="7788060" y="6943966"/>
                    </a:lnTo>
                    <a:cubicBezTo>
                      <a:pt x="7789330" y="6996037"/>
                      <a:pt x="7747420" y="7037946"/>
                      <a:pt x="7696620" y="7037946"/>
                    </a:cubicBezTo>
                    <a:close/>
                  </a:path>
                </a:pathLst>
              </a:custGeom>
              <a:solidFill>
                <a:srgbClr val="FFF3ED"/>
              </a:solidFill>
            </p:spPr>
          </p:sp>
          <p:sp>
            <p:nvSpPr>
              <p:cNvPr id="24" name="Freeform 8">
                <a:extLst>
                  <a:ext uri="{FF2B5EF4-FFF2-40B4-BE49-F238E27FC236}">
                    <a16:creationId xmlns:a16="http://schemas.microsoft.com/office/drawing/2014/main" id="{E94DF674-C43F-4275-81AB-1794AF723D12}"/>
                  </a:ext>
                </a:extLst>
              </p:cNvPr>
              <p:cNvSpPr/>
              <p:nvPr/>
            </p:nvSpPr>
            <p:spPr>
              <a:xfrm>
                <a:off x="0" y="0"/>
                <a:ext cx="7852830" cy="7101446"/>
              </a:xfrm>
              <a:custGeom>
                <a:avLst/>
                <a:gdLst/>
                <a:ahLst/>
                <a:cxnLst/>
                <a:rect l="l" t="t" r="r" b="b"/>
                <a:pathLst>
                  <a:path w="7852830" h="7101446">
                    <a:moveTo>
                      <a:pt x="7728369" y="59690"/>
                    </a:moveTo>
                    <a:cubicBezTo>
                      <a:pt x="7763930" y="59690"/>
                      <a:pt x="7793140" y="88900"/>
                      <a:pt x="7793140" y="124460"/>
                    </a:cubicBezTo>
                    <a:lnTo>
                      <a:pt x="7793140" y="6976987"/>
                    </a:lnTo>
                    <a:cubicBezTo>
                      <a:pt x="7793140" y="7012546"/>
                      <a:pt x="7763930" y="7041756"/>
                      <a:pt x="7728369" y="7041756"/>
                    </a:cubicBezTo>
                    <a:lnTo>
                      <a:pt x="124460" y="7041756"/>
                    </a:lnTo>
                    <a:cubicBezTo>
                      <a:pt x="88900" y="7041756"/>
                      <a:pt x="59690" y="7012546"/>
                      <a:pt x="59690" y="6976987"/>
                    </a:cubicBezTo>
                    <a:lnTo>
                      <a:pt x="59690" y="124460"/>
                    </a:lnTo>
                    <a:cubicBezTo>
                      <a:pt x="59690" y="88900"/>
                      <a:pt x="88900" y="59690"/>
                      <a:pt x="124460" y="59690"/>
                    </a:cubicBezTo>
                    <a:lnTo>
                      <a:pt x="7728370" y="59690"/>
                    </a:lnTo>
                    <a:moveTo>
                      <a:pt x="7728370" y="0"/>
                    </a:moveTo>
                    <a:lnTo>
                      <a:pt x="124460" y="0"/>
                    </a:lnTo>
                    <a:cubicBezTo>
                      <a:pt x="55880" y="0"/>
                      <a:pt x="0" y="55880"/>
                      <a:pt x="0" y="124460"/>
                    </a:cubicBezTo>
                    <a:lnTo>
                      <a:pt x="0" y="6976987"/>
                    </a:lnTo>
                    <a:cubicBezTo>
                      <a:pt x="0" y="7045567"/>
                      <a:pt x="55880" y="7101446"/>
                      <a:pt x="124460" y="7101446"/>
                    </a:cubicBezTo>
                    <a:lnTo>
                      <a:pt x="7728370" y="7101446"/>
                    </a:lnTo>
                    <a:cubicBezTo>
                      <a:pt x="7796950" y="7101446"/>
                      <a:pt x="7852830" y="7045567"/>
                      <a:pt x="7852830" y="6976987"/>
                    </a:cubicBezTo>
                    <a:lnTo>
                      <a:pt x="7852830" y="124460"/>
                    </a:lnTo>
                    <a:cubicBezTo>
                      <a:pt x="7852830" y="55880"/>
                      <a:pt x="7796950" y="0"/>
                      <a:pt x="7728370" y="0"/>
                    </a:cubicBezTo>
                    <a:close/>
                  </a:path>
                </a:pathLst>
              </a:custGeom>
              <a:solidFill>
                <a:srgbClr val="FDBC96"/>
              </a:solidFill>
            </p:spPr>
          </p:sp>
        </p:grpSp>
        <p:pic>
          <p:nvPicPr>
            <p:cNvPr id="25" name="Picture 16">
              <a:extLst>
                <a:ext uri="{FF2B5EF4-FFF2-40B4-BE49-F238E27FC236}">
                  <a16:creationId xmlns:a16="http://schemas.microsoft.com/office/drawing/2014/main" id="{407B528E-1288-4854-A084-06437E96AF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69705">
              <a:off x="3017554" y="2577111"/>
              <a:ext cx="651847" cy="1229900"/>
            </a:xfrm>
            <a:prstGeom prst="rect">
              <a:avLst/>
            </a:prstGeom>
          </p:spPr>
        </p:pic>
        <p:sp>
          <p:nvSpPr>
            <p:cNvPr id="26" name="TextBox 25">
              <a:extLst>
                <a:ext uri="{FF2B5EF4-FFF2-40B4-BE49-F238E27FC236}">
                  <a16:creationId xmlns:a16="http://schemas.microsoft.com/office/drawing/2014/main" id="{3FFDCE29-BC06-4BCB-90AF-5C6AA6B019EE}"/>
                </a:ext>
              </a:extLst>
            </p:cNvPr>
            <p:cNvSpPr txBox="1"/>
            <p:nvPr/>
          </p:nvSpPr>
          <p:spPr>
            <a:xfrm>
              <a:off x="977110" y="3859040"/>
              <a:ext cx="5094634" cy="3671583"/>
            </a:xfrm>
            <a:prstGeom prst="rect">
              <a:avLst/>
            </a:prstGeom>
            <a:noFill/>
          </p:spPr>
          <p:txBody>
            <a:bodyPr wrap="square">
              <a:spAutoFit/>
            </a:bodyPr>
            <a:lstStyle/>
            <a:p>
              <a:pPr algn="just">
                <a:lnSpc>
                  <a:spcPct val="150000"/>
                </a:lnSpc>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đối tượng vận động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bố mẹ, anh chị em, người thân, bạn bè,...</a:t>
              </a:r>
              <a:endParaRPr lang="en-US" sz="4000" dirty="0">
                <a:latin typeface="Arial" panose="020B0604020202020204" pitchFamily="34" charset="0"/>
                <a:cs typeface="Arial" panose="020B0604020202020204" pitchFamily="34" charset="0"/>
              </a:endParaRPr>
            </a:p>
          </p:txBody>
        </p:sp>
      </p:grpSp>
      <p:pic>
        <p:nvPicPr>
          <p:cNvPr id="7172" name="Picture 4" descr="Giải Bài 4: Mở rộng vốn từ gia đình (tiếp theo) SGK Tiếng Việt 2 tập 1 Chân  trời sáng tạo | Tiếng Việt 2 - Chân trời sáng tạo">
            <a:extLst>
              <a:ext uri="{FF2B5EF4-FFF2-40B4-BE49-F238E27FC236}">
                <a16:creationId xmlns:a16="http://schemas.microsoft.com/office/drawing/2014/main" id="{2414255C-9182-4556-98CD-11B72984BD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97294" y="2756378"/>
            <a:ext cx="5822113" cy="3264805"/>
          </a:xfrm>
          <a:prstGeom prst="roundRect">
            <a:avLst/>
          </a:prstGeom>
          <a:noFill/>
          <a:ln w="57150">
            <a:solidFill>
              <a:srgbClr val="FDBC96"/>
            </a:solidFill>
          </a:ln>
          <a:extLst>
            <a:ext uri="{909E8E84-426E-40DD-AFC4-6F175D3DCCD1}">
              <a14:hiddenFill xmlns:a14="http://schemas.microsoft.com/office/drawing/2010/main">
                <a:solidFill>
                  <a:srgbClr val="FFFFFF"/>
                </a:solidFill>
              </a14:hiddenFill>
            </a:ext>
          </a:extLst>
        </p:spPr>
      </p:pic>
      <p:pic>
        <p:nvPicPr>
          <p:cNvPr id="7174" name="Picture 6" descr="Nhóm trẻ em sinh viên Cổ: Vector có sẵn (miễn phí bản quyền) 679898719 |  Shutterstock">
            <a:extLst>
              <a:ext uri="{FF2B5EF4-FFF2-40B4-BE49-F238E27FC236}">
                <a16:creationId xmlns:a16="http://schemas.microsoft.com/office/drawing/2014/main" id="{7FDA16FF-A143-49F7-B8AB-39ED4971301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7414"/>
          <a:stretch/>
        </p:blipFill>
        <p:spPr bwMode="auto">
          <a:xfrm>
            <a:off x="7392654" y="6491738"/>
            <a:ext cx="5802622" cy="3214270"/>
          </a:xfrm>
          <a:prstGeom prst="roundRect">
            <a:avLst/>
          </a:prstGeom>
          <a:noFill/>
          <a:ln w="57150">
            <a:solidFill>
              <a:srgbClr val="FDBC9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08084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 calcmode="lin" valueType="num">
                                      <p:cBhvr additive="base">
                                        <p:cTn id="21" dur="500" fill="hold"/>
                                        <p:tgtEl>
                                          <p:spTgt spid="7172"/>
                                        </p:tgtEl>
                                        <p:attrNameLst>
                                          <p:attrName>ppt_x</p:attrName>
                                        </p:attrNameLst>
                                      </p:cBhvr>
                                      <p:tavLst>
                                        <p:tav tm="0">
                                          <p:val>
                                            <p:strVal val="1+#ppt_w/2"/>
                                          </p:val>
                                        </p:tav>
                                        <p:tav tm="100000">
                                          <p:val>
                                            <p:strVal val="#ppt_x"/>
                                          </p:val>
                                        </p:tav>
                                      </p:tavLst>
                                    </p:anim>
                                    <p:anim calcmode="lin" valueType="num">
                                      <p:cBhvr additive="base">
                                        <p:cTn id="22" dur="500" fill="hold"/>
                                        <p:tgtEl>
                                          <p:spTgt spid="7172"/>
                                        </p:tgtEl>
                                        <p:attrNameLst>
                                          <p:attrName>ppt_y</p:attrName>
                                        </p:attrNameLst>
                                      </p:cBhvr>
                                      <p:tavLst>
                                        <p:tav tm="0">
                                          <p:val>
                                            <p:strVal val="#ppt_y"/>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7174"/>
                                        </p:tgtEl>
                                        <p:attrNameLst>
                                          <p:attrName>style.visibility</p:attrName>
                                        </p:attrNameLst>
                                      </p:cBhvr>
                                      <p:to>
                                        <p:strVal val="visible"/>
                                      </p:to>
                                    </p:set>
                                    <p:animEffect transition="in" filter="barn(inVertical)">
                                      <p:cBhvr>
                                        <p:cTn id="25"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9A44FD9-F1F8-45E8-A0EC-F76B7217D2C5}"/>
              </a:ext>
            </a:extLst>
          </p:cNvPr>
          <p:cNvGrpSpPr/>
          <p:nvPr/>
        </p:nvGrpSpPr>
        <p:grpSpPr>
          <a:xfrm>
            <a:off x="578743" y="2598472"/>
            <a:ext cx="8523309" cy="6799672"/>
            <a:chOff x="578743" y="2598472"/>
            <a:chExt cx="8523309" cy="6799672"/>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3300">
              <a:off x="578743" y="2598472"/>
              <a:ext cx="8523309" cy="6799672"/>
            </a:xfrm>
            <a:prstGeom prst="rect">
              <a:avLst/>
            </a:prstGeom>
          </p:spPr>
        </p:pic>
        <p:sp>
          <p:nvSpPr>
            <p:cNvPr id="17" name="TextBox 16">
              <a:extLst>
                <a:ext uri="{FF2B5EF4-FFF2-40B4-BE49-F238E27FC236}">
                  <a16:creationId xmlns:a16="http://schemas.microsoft.com/office/drawing/2014/main" id="{B2E0A659-2BA2-46E5-9DC5-1D00309D2828}"/>
                </a:ext>
              </a:extLst>
            </p:cNvPr>
            <p:cNvSpPr txBox="1"/>
            <p:nvPr/>
          </p:nvSpPr>
          <p:spPr>
            <a:xfrm>
              <a:off x="2354403" y="3820036"/>
              <a:ext cx="6061402" cy="4600064"/>
            </a:xfrm>
            <a:prstGeom prst="rect">
              <a:avLst/>
            </a:prstGeom>
            <a:noFill/>
          </p:spPr>
          <p:txBody>
            <a:bodyPr wrap="square">
              <a:spAutoFit/>
            </a:bodyPr>
            <a:lstStyle/>
            <a:p>
              <a:pPr algn="just">
                <a:lnSpc>
                  <a:spcPct val="150000"/>
                </a:lnSpc>
                <a:spcBef>
                  <a:spcPts val="600"/>
                </a:spcBef>
                <a:spcAft>
                  <a:spcPts val="1000"/>
                </a:spcAft>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Xây dựng nội dung vận </a:t>
              </a:r>
              <a:r>
                <a:rPr lang="vi-VN"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động: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cùng tham gia các hoạt động quyên góp, chia sẻ, động viên các hoàn cảnh khó khăn,...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81862" y="-1097612"/>
            <a:ext cx="3716844" cy="363321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46889">
            <a:off x="9869673" y="2406397"/>
            <a:ext cx="1627952" cy="2000555"/>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1063">
            <a:off x="7202990" y="8084122"/>
            <a:ext cx="1134060" cy="1711789"/>
          </a:xfrm>
          <a:prstGeom prst="rect">
            <a:avLst/>
          </a:prstGeom>
        </p:spPr>
      </p:pic>
      <p:sp>
        <p:nvSpPr>
          <p:cNvPr id="15" name="TextBox 14">
            <a:extLst>
              <a:ext uri="{FF2B5EF4-FFF2-40B4-BE49-F238E27FC236}">
                <a16:creationId xmlns:a16="http://schemas.microsoft.com/office/drawing/2014/main" id="{5CD90A80-E3B4-4A07-BEB8-CB16D6C4A998}"/>
              </a:ext>
            </a:extLst>
          </p:cNvPr>
          <p:cNvSpPr txBox="1"/>
          <p:nvPr/>
        </p:nvSpPr>
        <p:spPr>
          <a:xfrm>
            <a:off x="2015110" y="287647"/>
            <a:ext cx="13605890" cy="1998176"/>
          </a:xfrm>
          <a:prstGeom prst="rect">
            <a:avLst/>
          </a:prstGeom>
          <a:noFill/>
        </p:spPr>
        <p:txBody>
          <a:bodyPr wrap="square">
            <a:spAutoFit/>
          </a:bodyPr>
          <a:lstStyle/>
          <a:p>
            <a:pPr algn="ctr">
              <a:lnSpc>
                <a:spcPct val="150000"/>
              </a:lnSpc>
            </a:pPr>
            <a:r>
              <a:rPr lang="en-US" sz="4400" b="1" i="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Cách thức vận động người thân, các bạn tham gia hoạt động thiện nguyện, nhân đạo</a:t>
            </a:r>
            <a:endParaRPr lang="en-US" sz="4400" b="1" i="1" dirty="0">
              <a:solidFill>
                <a:schemeClr val="accent2">
                  <a:lumMod val="50000"/>
                </a:schemeClr>
              </a:solidFill>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12D38712-291A-482A-824A-3241A26B3A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9736" y="4501161"/>
            <a:ext cx="7060407" cy="5039365"/>
          </a:xfrm>
          <a:prstGeom prst="rect">
            <a:avLst/>
          </a:prstGeom>
        </p:spPr>
      </p:pic>
    </p:spTree>
    <p:extLst>
      <p:ext uri="{BB962C8B-B14F-4D97-AF65-F5344CB8AC3E}">
        <p14:creationId xmlns:p14="http://schemas.microsoft.com/office/powerpoint/2010/main" val="16304752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845" y="-872406"/>
            <a:ext cx="3846287" cy="323568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846985" y="467339"/>
            <a:ext cx="728523" cy="131265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66267" r="53690"/>
          <a:stretch>
            <a:fillRect/>
          </a:stretch>
        </p:blipFill>
        <p:spPr>
          <a:xfrm>
            <a:off x="10249934" y="8776484"/>
            <a:ext cx="642940" cy="843828"/>
          </a:xfrm>
          <a:prstGeom prst="rect">
            <a:avLst/>
          </a:prstGeom>
        </p:spPr>
      </p:pic>
      <p:sp>
        <p:nvSpPr>
          <p:cNvPr id="17" name="TextBox 16">
            <a:extLst>
              <a:ext uri="{FF2B5EF4-FFF2-40B4-BE49-F238E27FC236}">
                <a16:creationId xmlns:a16="http://schemas.microsoft.com/office/drawing/2014/main" id="{15048DFB-979E-47CD-A319-7FF9BDF5EB33}"/>
              </a:ext>
            </a:extLst>
          </p:cNvPr>
          <p:cNvSpPr txBox="1"/>
          <p:nvPr/>
        </p:nvSpPr>
        <p:spPr>
          <a:xfrm>
            <a:off x="2971800" y="459719"/>
            <a:ext cx="13075219" cy="2171428"/>
          </a:xfrm>
          <a:prstGeom prst="rect">
            <a:avLst/>
          </a:prstGeom>
          <a:noFill/>
        </p:spPr>
        <p:txBody>
          <a:bodyPr wrap="square">
            <a:spAutoFit/>
          </a:bodyPr>
          <a:lstStyle/>
          <a:p>
            <a:pPr algn="ctr">
              <a:lnSpc>
                <a:spcPct val="150000"/>
              </a:lnSpc>
            </a:pPr>
            <a:r>
              <a:rPr lang="en-US" sz="4800" b="1" dirty="0">
                <a:solidFill>
                  <a:srgbClr val="8C5339"/>
                </a:solidFill>
                <a:effectLst/>
                <a:latin typeface="Arial" panose="020B0604020202020204" pitchFamily="34" charset="0"/>
                <a:ea typeface="Calibri" panose="020F0502020204030204" pitchFamily="34" charset="0"/>
                <a:cs typeface="Arial" panose="020B0604020202020204" pitchFamily="34" charset="0"/>
              </a:rPr>
              <a:t>Cách thức vận động người thân, các bạn tham gia hoạt động thiện nguyện, nhân đạo</a:t>
            </a:r>
            <a:endParaRPr lang="en-US" sz="4800" b="1" dirty="0">
              <a:solidFill>
                <a:srgbClr val="8C5339"/>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33D3B99E-0828-4BE7-A01D-3FCFC6136BCE}"/>
              </a:ext>
            </a:extLst>
          </p:cNvPr>
          <p:cNvGrpSpPr/>
          <p:nvPr/>
        </p:nvGrpSpPr>
        <p:grpSpPr>
          <a:xfrm>
            <a:off x="10571404" y="2480361"/>
            <a:ext cx="6963836" cy="7565961"/>
            <a:chOff x="451833" y="2498011"/>
            <a:chExt cx="6963836" cy="7565961"/>
          </a:xfrm>
        </p:grpSpPr>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92957">
              <a:off x="451833" y="2498011"/>
              <a:ext cx="6963836" cy="7565961"/>
            </a:xfrm>
            <a:prstGeom prst="rect">
              <a:avLst/>
            </a:prstGeom>
          </p:spPr>
        </p:pic>
        <p:sp>
          <p:nvSpPr>
            <p:cNvPr id="19" name="TextBox 18">
              <a:extLst>
                <a:ext uri="{FF2B5EF4-FFF2-40B4-BE49-F238E27FC236}">
                  <a16:creationId xmlns:a16="http://schemas.microsoft.com/office/drawing/2014/main" id="{2A145389-276F-4E7D-9573-5973DA71D1E5}"/>
                </a:ext>
              </a:extLst>
            </p:cNvPr>
            <p:cNvSpPr txBox="1"/>
            <p:nvPr/>
          </p:nvSpPr>
          <p:spPr>
            <a:xfrm>
              <a:off x="1502987" y="4074148"/>
              <a:ext cx="5542491" cy="3799823"/>
            </a:xfrm>
            <a:prstGeom prst="rect">
              <a:avLst/>
            </a:prstGeom>
            <a:noFill/>
          </p:spPr>
          <p:txBody>
            <a:bodyPr wrap="square">
              <a:spAutoFit/>
            </a:bodyPr>
            <a:lstStyle/>
            <a:p>
              <a:pPr>
                <a:lnSpc>
                  <a:spcPct val="150000"/>
                </a:lnSpc>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hình thức vận động</a:t>
              </a:r>
              <a:endParaRPr lang="vi-VN"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Vận động trực tiếp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Vận động gián tiếp</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9">
            <a:extLst>
              <a:ext uri="{FF2B5EF4-FFF2-40B4-BE49-F238E27FC236}">
                <a16:creationId xmlns:a16="http://schemas.microsoft.com/office/drawing/2014/main" id="{949C7B7E-C64B-4FC4-B9BC-92CB4223B9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367" y="5389615"/>
            <a:ext cx="9333847" cy="4966059"/>
          </a:xfrm>
          <a:prstGeom prst="rect">
            <a:avLst/>
          </a:prstGeom>
        </p:spPr>
      </p:pic>
      <p:pic>
        <p:nvPicPr>
          <p:cNvPr id="21" name="Picture 8">
            <a:extLst>
              <a:ext uri="{FF2B5EF4-FFF2-40B4-BE49-F238E27FC236}">
                <a16:creationId xmlns:a16="http://schemas.microsoft.com/office/drawing/2014/main" id="{F6F2C140-E0C7-48B6-9CF9-F6F778B4F0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11451" y="2965337"/>
            <a:ext cx="1720698" cy="1852704"/>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478405" flipH="1">
            <a:off x="15090466" y="3173839"/>
            <a:ext cx="2091665" cy="734697"/>
          </a:xfrm>
          <a:prstGeom prst="rect">
            <a:avLst/>
          </a:prstGeom>
        </p:spPr>
      </p:pic>
    </p:spTree>
    <p:extLst>
      <p:ext uri="{BB962C8B-B14F-4D97-AF65-F5344CB8AC3E}">
        <p14:creationId xmlns:p14="http://schemas.microsoft.com/office/powerpoint/2010/main" val="251951068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519643C-3424-4A60-A960-40133BD309B0}"/>
              </a:ext>
            </a:extLst>
          </p:cNvPr>
          <p:cNvGrpSpPr/>
          <p:nvPr/>
        </p:nvGrpSpPr>
        <p:grpSpPr>
          <a:xfrm>
            <a:off x="2382468" y="2427828"/>
            <a:ext cx="13904607" cy="6373271"/>
            <a:chOff x="2382468" y="2427828"/>
            <a:chExt cx="13904607" cy="6373271"/>
          </a:xfrm>
        </p:grpSpPr>
        <p:sp>
          <p:nvSpPr>
            <p:cNvPr id="22" name="Rectangle: Rounded Corners 21">
              <a:extLst>
                <a:ext uri="{FF2B5EF4-FFF2-40B4-BE49-F238E27FC236}">
                  <a16:creationId xmlns:a16="http://schemas.microsoft.com/office/drawing/2014/main" id="{C50702D6-0583-4E57-9544-D2B5FA02524A}"/>
                </a:ext>
              </a:extLst>
            </p:cNvPr>
            <p:cNvSpPr/>
            <p:nvPr/>
          </p:nvSpPr>
          <p:spPr>
            <a:xfrm>
              <a:off x="2382468" y="2427828"/>
              <a:ext cx="13904607" cy="6373271"/>
            </a:xfrm>
            <a:prstGeom prst="roundRect">
              <a:avLst/>
            </a:prstGeom>
            <a:solidFill>
              <a:srgbClr val="FFF3ED"/>
            </a:solidFill>
            <a:ln>
              <a:solidFill>
                <a:srgbClr val="8C5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F72388F-9087-4F29-8F44-AAE4DB2A5224}"/>
                </a:ext>
              </a:extLst>
            </p:cNvPr>
            <p:cNvSpPr txBox="1"/>
            <p:nvPr/>
          </p:nvSpPr>
          <p:spPr>
            <a:xfrm>
              <a:off x="3485436" y="2460815"/>
              <a:ext cx="11479260" cy="4327018"/>
            </a:xfrm>
            <a:prstGeom prst="rect">
              <a:avLst/>
            </a:prstGeom>
            <a:noFill/>
          </p:spPr>
          <p:txBody>
            <a:bodyPr wrap="square">
              <a:spAutoFit/>
            </a:bodyPr>
            <a:lstStyle/>
            <a:p>
              <a:pPr algn="ctr">
                <a:lnSpc>
                  <a:spcPct val="150000"/>
                </a:lnSpc>
                <a:spcBef>
                  <a:spcPts val="600"/>
                </a:spcBef>
                <a:spcAft>
                  <a:spcPts val="1000"/>
                </a:spcAft>
              </a:pPr>
              <a:r>
                <a:rPr lang="vi-VN" sz="48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a:t>
              </a:r>
            </a:p>
            <a:p>
              <a:pPr algn="just">
                <a:lnSpc>
                  <a:spcPct val="150000"/>
                </a:lnSpc>
                <a:spcBef>
                  <a:spcPts val="600"/>
                </a:spcBef>
                <a:spcAft>
                  <a:spcPts val="1000"/>
                </a:spcAft>
              </a:pP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thực hiện vận động người thân, các bạn tham gia các hoạt động thiện nguyện, nhân đạo.</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5">
              <a:extLst>
                <a:ext uri="{FF2B5EF4-FFF2-40B4-BE49-F238E27FC236}">
                  <a16:creationId xmlns:a16="http://schemas.microsoft.com/office/drawing/2014/main" id="{4F5657F0-185C-4C33-AA41-8BEDFB7AB7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37243" y="6215516"/>
              <a:ext cx="7315200" cy="2432304"/>
            </a:xfrm>
            <a:prstGeom prst="rect">
              <a:avLst/>
            </a:prstGeom>
          </p:spPr>
        </p:pic>
      </p:gr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820282" y="8294020"/>
            <a:ext cx="5002125" cy="417677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2261" y="-1134392"/>
            <a:ext cx="4856534" cy="38123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87075" y="8316879"/>
            <a:ext cx="1528476" cy="1410019"/>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220226" flipH="1">
            <a:off x="388990" y="7762037"/>
            <a:ext cx="1784304" cy="1868381"/>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10777" y="915132"/>
            <a:ext cx="1461097" cy="1879224"/>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13203" y="1971112"/>
            <a:ext cx="2735988" cy="2219571"/>
          </a:xfrm>
          <a:prstGeom prst="rect">
            <a:avLst/>
          </a:prstGeom>
        </p:spPr>
      </p:pic>
    </p:spTree>
    <p:extLst>
      <p:ext uri="{BB962C8B-B14F-4D97-AF65-F5344CB8AC3E}">
        <p14:creationId xmlns:p14="http://schemas.microsoft.com/office/powerpoint/2010/main" val="40455723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34226" y="7033356"/>
            <a:ext cx="6531945" cy="444988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72836" y="7422088"/>
            <a:ext cx="1327362" cy="119628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0809" y="462002"/>
            <a:ext cx="1688659" cy="1293935"/>
          </a:xfrm>
          <a:prstGeom prst="rect">
            <a:avLst/>
          </a:prstGeom>
        </p:spPr>
      </p:pic>
      <p:grpSp>
        <p:nvGrpSpPr>
          <p:cNvPr id="17" name="Group 16">
            <a:extLst>
              <a:ext uri="{FF2B5EF4-FFF2-40B4-BE49-F238E27FC236}">
                <a16:creationId xmlns:a16="http://schemas.microsoft.com/office/drawing/2014/main" id="{6E63D949-05BE-4160-A4F2-223EA3EA5BF4}"/>
              </a:ext>
            </a:extLst>
          </p:cNvPr>
          <p:cNvGrpSpPr/>
          <p:nvPr/>
        </p:nvGrpSpPr>
        <p:grpSpPr>
          <a:xfrm>
            <a:off x="684872" y="2464468"/>
            <a:ext cx="12508331" cy="7822532"/>
            <a:chOff x="684872" y="2464468"/>
            <a:chExt cx="12508331" cy="7822532"/>
          </a:xfrm>
        </p:grpSpPr>
        <p:pic>
          <p:nvPicPr>
            <p:cNvPr id="12" name="Picture 3">
              <a:extLst>
                <a:ext uri="{FF2B5EF4-FFF2-40B4-BE49-F238E27FC236}">
                  <a16:creationId xmlns:a16="http://schemas.microsoft.com/office/drawing/2014/main" id="{254F910B-D28D-4F45-9BB6-F29AE6D106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4872" y="2464468"/>
              <a:ext cx="12508331" cy="7822532"/>
            </a:xfrm>
            <a:prstGeom prst="rect">
              <a:avLst/>
            </a:prstGeom>
          </p:spPr>
        </p:pic>
        <p:sp>
          <p:nvSpPr>
            <p:cNvPr id="11" name="TextBox 10">
              <a:extLst>
                <a:ext uri="{FF2B5EF4-FFF2-40B4-BE49-F238E27FC236}">
                  <a16:creationId xmlns:a16="http://schemas.microsoft.com/office/drawing/2014/main" id="{E967B2D8-F69D-4160-9D89-A7BF8F6ECEC3}"/>
                </a:ext>
              </a:extLst>
            </p:cNvPr>
            <p:cNvSpPr txBox="1"/>
            <p:nvPr/>
          </p:nvSpPr>
          <p:spPr>
            <a:xfrm>
              <a:off x="1905000" y="4305982"/>
              <a:ext cx="8385197" cy="3013838"/>
            </a:xfrm>
            <a:prstGeom prst="rect">
              <a:avLst/>
            </a:prstGeom>
            <a:noFill/>
          </p:spPr>
          <p:txBody>
            <a:bodyPr wrap="square">
              <a:spAutoFit/>
            </a:bodyPr>
            <a:lstStyle/>
            <a:p>
              <a:pPr algn="just">
                <a:lnSpc>
                  <a:spcPct val="150000"/>
                </a:lnSpc>
                <a:spcBef>
                  <a:spcPts val="600"/>
                </a:spcBef>
                <a:spcAft>
                  <a:spcPts val="1000"/>
                </a:spcAft>
              </a:pPr>
              <a:r>
                <a:rPr lang="vi-VN" sz="4400" dirty="0">
                  <a:solidFill>
                    <a:srgbClr val="000000"/>
                  </a:solidFill>
                  <a:latin typeface="Arial" panose="020B0604020202020204" pitchFamily="34" charset="0"/>
                  <a:ea typeface="Aachen" panose="02020500000000000000" pitchFamily="18" charset="0"/>
                  <a:cs typeface="Arial" panose="020B0604020202020204" pitchFamily="34" charset="0"/>
                </a:rPr>
                <a:t>Em hãy c</a:t>
              </a:r>
              <a:r>
                <a:rPr lang="en-US" sz="4400" dirty="0">
                  <a:solidFill>
                    <a:srgbClr val="000000"/>
                  </a:solidFill>
                  <a:effectLst/>
                  <a:latin typeface="Arial" panose="020B0604020202020204" pitchFamily="34" charset="0"/>
                  <a:ea typeface="Aachen" panose="02020500000000000000" pitchFamily="18" charset="0"/>
                  <a:cs typeface="Arial" panose="020B0604020202020204" pitchFamily="34" charset="0"/>
                </a:rPr>
                <a:t>hia sẻ về hoạt động thiện nguyện của người dân trong mùa dịch Covid vừa qua.</a:t>
              </a:r>
              <a:endParaRPr lang="en-US" sz="4400" dirty="0">
                <a:effectLst/>
                <a:latin typeface="Arial" panose="020B0604020202020204" pitchFamily="34" charset="0"/>
                <a:ea typeface="Aachen" panose="02020500000000000000" pitchFamily="18" charset="0"/>
                <a:cs typeface="Arial" panose="020B0604020202020204" pitchFamily="34" charset="0"/>
              </a:endParaRPr>
            </a:p>
          </p:txBody>
        </p:sp>
      </p:grpSp>
      <p:pic>
        <p:nvPicPr>
          <p:cNvPr id="14" name="Picture 4">
            <a:extLst>
              <a:ext uri="{FF2B5EF4-FFF2-40B4-BE49-F238E27FC236}">
                <a16:creationId xmlns:a16="http://schemas.microsoft.com/office/drawing/2014/main" id="{2F65C084-AAFB-4C70-A684-EE40425B15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92165">
            <a:off x="15063553" y="-108070"/>
            <a:ext cx="3963852" cy="5145075"/>
          </a:xfrm>
          <a:prstGeom prst="rect">
            <a:avLst/>
          </a:prstGeom>
        </p:spPr>
      </p:pic>
      <p:pic>
        <p:nvPicPr>
          <p:cNvPr id="16" name="Picture 5">
            <a:extLst>
              <a:ext uri="{FF2B5EF4-FFF2-40B4-BE49-F238E27FC236}">
                <a16:creationId xmlns:a16="http://schemas.microsoft.com/office/drawing/2014/main" id="{3D4AE6FD-80B9-4811-A79A-583B0F981A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142793">
            <a:off x="8221023" y="893788"/>
            <a:ext cx="4138348" cy="1738107"/>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AC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4430" y="7916396"/>
            <a:ext cx="4005700" cy="334475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165">
            <a:off x="-1949943" y="-2572537"/>
            <a:ext cx="3963852" cy="5145075"/>
          </a:xfrm>
          <a:prstGeom prst="rect">
            <a:avLst/>
          </a:prstGeom>
        </p:spPr>
      </p:pic>
      <p:pic>
        <p:nvPicPr>
          <p:cNvPr id="25" name="Picture 3">
            <a:extLst>
              <a:ext uri="{FF2B5EF4-FFF2-40B4-BE49-F238E27FC236}">
                <a16:creationId xmlns:a16="http://schemas.microsoft.com/office/drawing/2014/main" id="{76508EFC-7DFD-49C9-884E-A15D88F87A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98866" y="516373"/>
            <a:ext cx="13490268" cy="9072402"/>
          </a:xfrm>
          <a:prstGeom prst="rect">
            <a:avLst/>
          </a:prstGeom>
        </p:spPr>
      </p:pic>
      <p:sp>
        <p:nvSpPr>
          <p:cNvPr id="27" name="TextBox 26">
            <a:extLst>
              <a:ext uri="{FF2B5EF4-FFF2-40B4-BE49-F238E27FC236}">
                <a16:creationId xmlns:a16="http://schemas.microsoft.com/office/drawing/2014/main" id="{418301C5-AE2A-4BAF-A126-6570BC06F340}"/>
              </a:ext>
            </a:extLst>
          </p:cNvPr>
          <p:cNvSpPr txBox="1"/>
          <p:nvPr/>
        </p:nvSpPr>
        <p:spPr>
          <a:xfrm>
            <a:off x="3886200" y="1562100"/>
            <a:ext cx="7957836" cy="6626238"/>
          </a:xfrm>
          <a:prstGeom prst="rect">
            <a:avLst/>
          </a:prstGeom>
          <a:noFill/>
        </p:spPr>
        <p:txBody>
          <a:bodyPr wrap="square">
            <a:spAutoFit/>
          </a:bodyPr>
          <a:lstStyle/>
          <a:p>
            <a:pPr algn="ctr">
              <a:lnSpc>
                <a:spcPct val="150000"/>
              </a:lnSpc>
            </a:pPr>
            <a:r>
              <a:rPr lang="en-US" sz="4800" b="1" u="sng" dirty="0">
                <a:solidFill>
                  <a:srgbClr val="8C5339"/>
                </a:solidFill>
                <a:effectLst/>
                <a:latin typeface="Arial" panose="020B0604020202020204" pitchFamily="34" charset="0"/>
                <a:ea typeface="Calibri" panose="020F0502020204030204" pitchFamily="34" charset="0"/>
                <a:cs typeface="Arial" panose="020B0604020202020204" pitchFamily="34" charset="0"/>
              </a:rPr>
              <a:t>KẾT LUẬN: </a:t>
            </a:r>
            <a:endParaRPr lang="vi-VN" sz="4800" b="1" u="sng" dirty="0">
              <a:solidFill>
                <a:srgbClr val="8C5339"/>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Tuyên truyền, vận động mọi người tham gia hoạt động thiện nguyện, nhân đạo chính là cách chúng ta lan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tỏa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thông điệp “Mọi người cùng chung sức vì một cộng đồng hạnh phúc lớn”.</a:t>
            </a:r>
            <a:endParaRPr lang="en-US" sz="4000" dirty="0">
              <a:latin typeface="Arial" panose="020B0604020202020204" pitchFamily="34" charset="0"/>
              <a:cs typeface="Arial" panose="020B0604020202020204" pitchFamily="34" charset="0"/>
            </a:endParaRPr>
          </a:p>
        </p:txBody>
      </p:sp>
      <p:pic>
        <p:nvPicPr>
          <p:cNvPr id="28" name="Picture 11">
            <a:extLst>
              <a:ext uri="{FF2B5EF4-FFF2-40B4-BE49-F238E27FC236}">
                <a16:creationId xmlns:a16="http://schemas.microsoft.com/office/drawing/2014/main" id="{A20B69D1-B75B-40B6-9DC1-8839F4E15F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487400" y="0"/>
            <a:ext cx="4224360" cy="3284441"/>
          </a:xfrm>
          <a:prstGeom prst="rect">
            <a:avLst/>
          </a:prstGeom>
        </p:spPr>
      </p:pic>
      <p:pic>
        <p:nvPicPr>
          <p:cNvPr id="29" name="Picture 5">
            <a:extLst>
              <a:ext uri="{FF2B5EF4-FFF2-40B4-BE49-F238E27FC236}">
                <a16:creationId xmlns:a16="http://schemas.microsoft.com/office/drawing/2014/main" id="{E43FEF2B-9360-42C8-A99D-4110D82638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6742">
            <a:off x="16428651" y="4674413"/>
            <a:ext cx="1410825" cy="2643232"/>
          </a:xfrm>
          <a:prstGeom prst="rect">
            <a:avLst/>
          </a:prstGeom>
        </p:spPr>
      </p:pic>
      <p:pic>
        <p:nvPicPr>
          <p:cNvPr id="30" name="Picture 6">
            <a:extLst>
              <a:ext uri="{FF2B5EF4-FFF2-40B4-BE49-F238E27FC236}">
                <a16:creationId xmlns:a16="http://schemas.microsoft.com/office/drawing/2014/main" id="{5C2C722E-FB12-4BB5-A54D-E6756FBF0B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0318" y="4101074"/>
            <a:ext cx="728523" cy="1312654"/>
          </a:xfrm>
          <a:prstGeom prst="rect">
            <a:avLst/>
          </a:prstGeom>
        </p:spPr>
      </p:pic>
      <p:pic>
        <p:nvPicPr>
          <p:cNvPr id="31" name="Picture 16">
            <a:extLst>
              <a:ext uri="{FF2B5EF4-FFF2-40B4-BE49-F238E27FC236}">
                <a16:creationId xmlns:a16="http://schemas.microsoft.com/office/drawing/2014/main" id="{645D7878-A58F-4BE5-8AD3-BF336F9C6C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66267" r="53690"/>
          <a:stretch>
            <a:fillRect/>
          </a:stretch>
        </p:blipFill>
        <p:spPr>
          <a:xfrm>
            <a:off x="10134600" y="8812151"/>
            <a:ext cx="642940" cy="843828"/>
          </a:xfrm>
          <a:prstGeom prst="rect">
            <a:avLst/>
          </a:prstGeom>
        </p:spPr>
      </p:pic>
    </p:spTree>
    <p:extLst>
      <p:ext uri="{BB962C8B-B14F-4D97-AF65-F5344CB8AC3E}">
        <p14:creationId xmlns:p14="http://schemas.microsoft.com/office/powerpoint/2010/main" val="36016802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arn(inVertical)">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81862" y="-1097612"/>
            <a:ext cx="3716844" cy="36332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28376" y="8386612"/>
            <a:ext cx="4110789" cy="280047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46889">
            <a:off x="6800461" y="1838949"/>
            <a:ext cx="1627952" cy="2000555"/>
          </a:xfrm>
          <a:prstGeom prst="rect">
            <a:avLst/>
          </a:prstGeom>
        </p:spPr>
      </p:pic>
      <p:sp>
        <p:nvSpPr>
          <p:cNvPr id="18" name="TextBox 17">
            <a:extLst>
              <a:ext uri="{FF2B5EF4-FFF2-40B4-BE49-F238E27FC236}">
                <a16:creationId xmlns:a16="http://schemas.microsoft.com/office/drawing/2014/main" id="{81EEA9F0-E0BF-46F1-9FEA-51C28817C0DB}"/>
              </a:ext>
            </a:extLst>
          </p:cNvPr>
          <p:cNvSpPr txBox="1"/>
          <p:nvPr/>
        </p:nvSpPr>
        <p:spPr>
          <a:xfrm>
            <a:off x="6032960" y="349021"/>
            <a:ext cx="5835915" cy="13062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rPr>
              <a:t>LUYỆN TẬP </a:t>
            </a:r>
          </a:p>
        </p:txBody>
      </p:sp>
      <p:sp>
        <p:nvSpPr>
          <p:cNvPr id="20" name="TextBox 19">
            <a:extLst>
              <a:ext uri="{FF2B5EF4-FFF2-40B4-BE49-F238E27FC236}">
                <a16:creationId xmlns:a16="http://schemas.microsoft.com/office/drawing/2014/main" id="{18457172-7895-44B4-AADC-DAF511A7FA76}"/>
              </a:ext>
            </a:extLst>
          </p:cNvPr>
          <p:cNvSpPr txBox="1"/>
          <p:nvPr/>
        </p:nvSpPr>
        <p:spPr>
          <a:xfrm>
            <a:off x="8181432" y="2152373"/>
            <a:ext cx="9179957" cy="6786326"/>
          </a:xfrm>
          <a:prstGeom prst="roundRect">
            <a:avLst/>
          </a:prstGeom>
          <a:noFill/>
          <a:ln w="38100">
            <a:solidFill>
              <a:schemeClr val="accent5">
                <a:lumMod val="75000"/>
              </a:schemeClr>
            </a:solidFill>
            <a:prstDash val="lgDash"/>
          </a:ln>
        </p:spPr>
        <p:txBody>
          <a:bodyPr wrap="square">
            <a:spAutoFit/>
          </a:bodyPr>
          <a:lstStyle/>
          <a:p>
            <a:pPr marL="571500" indent="-571500" algn="just">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 là hoạt động nào?</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đã làm những công việc gì?</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khó khăn nào em từng gặp phải khi tham gia hoạt động?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Cảm nhận của em khi tham gia hoạt động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84468" y="8555469"/>
            <a:ext cx="2195912" cy="1616740"/>
          </a:xfrm>
          <a:prstGeom prst="rect">
            <a:avLst/>
          </a:prstGeom>
        </p:spPr>
      </p:pic>
      <p:grpSp>
        <p:nvGrpSpPr>
          <p:cNvPr id="22" name="Group 21">
            <a:extLst>
              <a:ext uri="{FF2B5EF4-FFF2-40B4-BE49-F238E27FC236}">
                <a16:creationId xmlns:a16="http://schemas.microsoft.com/office/drawing/2014/main" id="{A90B4303-9CAC-45BC-957F-84C33CC318D1}"/>
              </a:ext>
            </a:extLst>
          </p:cNvPr>
          <p:cNvGrpSpPr/>
          <p:nvPr/>
        </p:nvGrpSpPr>
        <p:grpSpPr>
          <a:xfrm>
            <a:off x="569984" y="2152373"/>
            <a:ext cx="6437676" cy="5679386"/>
            <a:chOff x="569984" y="2152373"/>
            <a:chExt cx="6437676" cy="5679386"/>
          </a:xfrm>
        </p:grpSpPr>
        <p:grpSp>
          <p:nvGrpSpPr>
            <p:cNvPr id="21" name="Group 20">
              <a:extLst>
                <a:ext uri="{FF2B5EF4-FFF2-40B4-BE49-F238E27FC236}">
                  <a16:creationId xmlns:a16="http://schemas.microsoft.com/office/drawing/2014/main" id="{CF725E69-0D74-4975-9647-848CA252A875}"/>
                </a:ext>
              </a:extLst>
            </p:cNvPr>
            <p:cNvGrpSpPr/>
            <p:nvPr/>
          </p:nvGrpSpPr>
          <p:grpSpPr>
            <a:xfrm>
              <a:off x="569984" y="2152373"/>
              <a:ext cx="6218431" cy="5679386"/>
              <a:chOff x="931329" y="2312901"/>
              <a:chExt cx="6218431" cy="5518858"/>
            </a:xfrm>
          </p:grpSpPr>
          <p:pic>
            <p:nvPicPr>
              <p:cNvPr id="4"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83300">
                <a:off x="931329" y="2312901"/>
                <a:ext cx="6218431" cy="5518858"/>
              </a:xfrm>
              <a:prstGeom prst="rect">
                <a:avLst/>
              </a:prstGeom>
            </p:spPr>
          </p:pic>
          <p:sp>
            <p:nvSpPr>
              <p:cNvPr id="16" name="TextBox 15">
                <a:extLst>
                  <a:ext uri="{FF2B5EF4-FFF2-40B4-BE49-F238E27FC236}">
                    <a16:creationId xmlns:a16="http://schemas.microsoft.com/office/drawing/2014/main" id="{06158FC9-2835-4524-B712-188E121DAAE1}"/>
                  </a:ext>
                </a:extLst>
              </p:cNvPr>
              <p:cNvSpPr txBox="1"/>
              <p:nvPr/>
            </p:nvSpPr>
            <p:spPr>
              <a:xfrm>
                <a:off x="2233897" y="3442064"/>
                <a:ext cx="4686546" cy="3671583"/>
              </a:xfrm>
              <a:prstGeom prst="rect">
                <a:avLst/>
              </a:prstGeom>
              <a:noFill/>
            </p:spPr>
            <p:txBody>
              <a:bodyPr wrap="square">
                <a:spAutoFit/>
              </a:bodyPr>
              <a:lstStyle/>
              <a:p>
                <a:pPr algn="just">
                  <a:lnSpc>
                    <a:spcPct val="150000"/>
                  </a:lnSpc>
                  <a:spcBef>
                    <a:spcPts val="600"/>
                  </a:spcBef>
                  <a:spcAft>
                    <a:spcPts val="10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Chia sẻ về hoạt động thiện nguyện, nhân đạo mà các em đã tham gia: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71063">
              <a:off x="5873600" y="5747597"/>
              <a:ext cx="1134060" cy="1711789"/>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736A17B-F7DA-4AE6-B70F-A62B94208E51}"/>
              </a:ext>
            </a:extLst>
          </p:cNvPr>
          <p:cNvSpPr/>
          <p:nvPr/>
        </p:nvSpPr>
        <p:spPr>
          <a:xfrm>
            <a:off x="990599" y="1409700"/>
            <a:ext cx="16183746" cy="8638903"/>
          </a:xfrm>
          <a:prstGeom prst="roundRect">
            <a:avLst/>
          </a:prstGeom>
          <a:solidFill>
            <a:srgbClr val="FFF3ED"/>
          </a:solidFill>
          <a:ln>
            <a:solidFill>
              <a:srgbClr val="8C5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578824" y="7041394"/>
            <a:ext cx="5002125" cy="41767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2686" y="-932786"/>
            <a:ext cx="4856534" cy="381237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10107" y="8424773"/>
            <a:ext cx="1528476" cy="141001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26" flipH="1">
            <a:off x="41948" y="8925737"/>
            <a:ext cx="1406323" cy="1472589"/>
          </a:xfrm>
          <a:prstGeom prst="rect">
            <a:avLst/>
          </a:prstGeom>
        </p:spPr>
      </p:pic>
      <p:sp>
        <p:nvSpPr>
          <p:cNvPr id="23" name="TextBox 22">
            <a:extLst>
              <a:ext uri="{FF2B5EF4-FFF2-40B4-BE49-F238E27FC236}">
                <a16:creationId xmlns:a16="http://schemas.microsoft.com/office/drawing/2014/main" id="{F3AAE64A-EA91-4665-8AD4-959E09994CB9}"/>
              </a:ext>
            </a:extLst>
          </p:cNvPr>
          <p:cNvSpPr txBox="1"/>
          <p:nvPr/>
        </p:nvSpPr>
        <p:spPr>
          <a:xfrm>
            <a:off x="1754859" y="1579329"/>
            <a:ext cx="14804365" cy="8299644"/>
          </a:xfrm>
          <a:prstGeom prst="rect">
            <a:avLst/>
          </a:prstGeom>
          <a:noFill/>
        </p:spPr>
        <p:txBody>
          <a:bodyPr wrap="square">
            <a:spAutoFit/>
          </a:bodyPr>
          <a:lstStyle/>
          <a:p>
            <a:pPr algn="just">
              <a:lnSpc>
                <a:spcPct val="150000"/>
              </a:lnSpc>
              <a:spcBef>
                <a:spcPts val="600"/>
              </a:spcBef>
              <a:spcAft>
                <a:spcPts val="1000"/>
              </a:spcAft>
            </a:pPr>
            <a:r>
              <a:rPr lang="en-US" sz="3600" dirty="0">
                <a:effectLst/>
                <a:latin typeface="Arial" panose="020B0604020202020204" pitchFamily="34" charset="0"/>
                <a:ea typeface="Times New Roman" panose="02020603050405020304" pitchFamily="18" charset="0"/>
                <a:cs typeface="Arial" panose="020B0604020202020204" pitchFamily="34" charset="0"/>
              </a:rPr>
              <a:t>Em đã tham gia hoạt động thiện nguyện "Vì miền Trung ruột thịt" vào đầu tháng này để ủng hộ sách vở, quần áo, đồ dùng học tập,... cho đồng bào miền Trung đang hứng chịu thiên tai. Nghe cô giáo phổ biến, các thành viên trong lớp của em đều hưởng ứng rất nhiệt tình. Hôm sau, em và các bạn đều mang đầy đủ những món đồ mà mình đã chuẩn bị đến nộp. Cô giáo đã giao cho bạn lớp trưởng và lớp phó kiểm tra lại, thống kê các món đồ thu được. Lớp em đã đóng góp được mười bộ sách giáo khoa, hai mươi bộ quần áo vẫn còn rất mới và hơn một triệu đồng tiền mặt. Cuối buổi chiều, các bạn nam phụ trách mang những món quà của lớp đem nộp cho cô tổng phụ trách.</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2D8E923-EB72-4C7B-BBE9-C360D91CE0D9}"/>
              </a:ext>
            </a:extLst>
          </p:cNvPr>
          <p:cNvSpPr txBox="1"/>
          <p:nvPr/>
        </p:nvSpPr>
        <p:spPr>
          <a:xfrm>
            <a:off x="7671880" y="299369"/>
            <a:ext cx="2582216" cy="923330"/>
          </a:xfrm>
          <a:prstGeom prst="rect">
            <a:avLst/>
          </a:prstGeom>
          <a:noFill/>
        </p:spPr>
        <p:txBody>
          <a:bodyPr wrap="square">
            <a:spAutoFit/>
          </a:bodyPr>
          <a:lstStyle/>
          <a:p>
            <a:pPr algn="ctr"/>
            <a:r>
              <a:rPr kumimoji="0" lang="vi-VN" sz="5400" b="1" u="sng"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Gợi ý </a:t>
            </a:r>
            <a:endParaRPr lang="en-US" sz="2800" b="1" u="sng" dirty="0">
              <a:solidFill>
                <a:schemeClr val="bg1"/>
              </a:solidFill>
            </a:endParaRPr>
          </a:p>
        </p:txBody>
      </p:sp>
      <p:pic>
        <p:nvPicPr>
          <p:cNvPr id="26" name="Picture 4">
            <a:extLst>
              <a:ext uri="{FF2B5EF4-FFF2-40B4-BE49-F238E27FC236}">
                <a16:creationId xmlns:a16="http://schemas.microsoft.com/office/drawing/2014/main" id="{A7AE6AFD-6739-403D-BCF8-CF06C381B2A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90102" y="329070"/>
            <a:ext cx="2029566" cy="1646486"/>
          </a:xfrm>
          <a:prstGeom prst="rect">
            <a:avLst/>
          </a:prstGeom>
        </p:spPr>
      </p:pic>
    </p:spTree>
    <p:extLst>
      <p:ext uri="{BB962C8B-B14F-4D97-AF65-F5344CB8AC3E}">
        <p14:creationId xmlns:p14="http://schemas.microsoft.com/office/powerpoint/2010/main" val="3059419802"/>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00516" y="7515093"/>
            <a:ext cx="4336786" cy="2954435"/>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43425">
            <a:off x="16088711" y="7501031"/>
            <a:ext cx="1657647" cy="1796907"/>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2025" flipH="1">
            <a:off x="-17132" y="9151968"/>
            <a:ext cx="2091665" cy="73469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2319986" y="830758"/>
            <a:ext cx="728523" cy="1312654"/>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66267" r="53690"/>
          <a:stretch>
            <a:fillRect/>
          </a:stretch>
        </p:blipFill>
        <p:spPr>
          <a:xfrm>
            <a:off x="297454" y="4299672"/>
            <a:ext cx="642940" cy="843828"/>
          </a:xfrm>
          <a:prstGeom prst="rect">
            <a:avLst/>
          </a:prstGeom>
        </p:spPr>
      </p:pic>
      <p:grpSp>
        <p:nvGrpSpPr>
          <p:cNvPr id="20" name="Group 9">
            <a:extLst>
              <a:ext uri="{FF2B5EF4-FFF2-40B4-BE49-F238E27FC236}">
                <a16:creationId xmlns:a16="http://schemas.microsoft.com/office/drawing/2014/main" id="{CDFD66B9-3464-4A78-9DB6-7B5F02F9C691}"/>
              </a:ext>
            </a:extLst>
          </p:cNvPr>
          <p:cNvGrpSpPr/>
          <p:nvPr/>
        </p:nvGrpSpPr>
        <p:grpSpPr>
          <a:xfrm>
            <a:off x="1370466" y="1591473"/>
            <a:ext cx="13577959" cy="7677807"/>
            <a:chOff x="0" y="0"/>
            <a:chExt cx="8275590" cy="7101446"/>
          </a:xfrm>
        </p:grpSpPr>
        <p:sp>
          <p:nvSpPr>
            <p:cNvPr id="21" name="Freeform 10">
              <a:extLst>
                <a:ext uri="{FF2B5EF4-FFF2-40B4-BE49-F238E27FC236}">
                  <a16:creationId xmlns:a16="http://schemas.microsoft.com/office/drawing/2014/main" id="{3F7B51F0-5558-4F5A-ADA1-0E916CCA20A4}"/>
                </a:ext>
              </a:extLst>
            </p:cNvPr>
            <p:cNvSpPr/>
            <p:nvPr/>
          </p:nvSpPr>
          <p:spPr>
            <a:xfrm>
              <a:off x="31750" y="31750"/>
              <a:ext cx="8212089" cy="7037946"/>
            </a:xfrm>
            <a:custGeom>
              <a:avLst/>
              <a:gdLst/>
              <a:ahLst/>
              <a:cxnLst/>
              <a:rect l="l" t="t" r="r" b="b"/>
              <a:pathLst>
                <a:path w="8212089" h="7037946">
                  <a:moveTo>
                    <a:pt x="8119380" y="7037946"/>
                  </a:moveTo>
                  <a:lnTo>
                    <a:pt x="92710" y="7037946"/>
                  </a:lnTo>
                  <a:cubicBezTo>
                    <a:pt x="41910" y="7037946"/>
                    <a:pt x="0" y="6996037"/>
                    <a:pt x="0" y="6945237"/>
                  </a:cubicBezTo>
                  <a:lnTo>
                    <a:pt x="0" y="92710"/>
                  </a:lnTo>
                  <a:cubicBezTo>
                    <a:pt x="0" y="41910"/>
                    <a:pt x="41910" y="0"/>
                    <a:pt x="92710" y="0"/>
                  </a:cubicBezTo>
                  <a:lnTo>
                    <a:pt x="8118110" y="0"/>
                  </a:lnTo>
                  <a:cubicBezTo>
                    <a:pt x="8168910" y="0"/>
                    <a:pt x="8210820" y="41910"/>
                    <a:pt x="8210820" y="92710"/>
                  </a:cubicBezTo>
                  <a:lnTo>
                    <a:pt x="8210820" y="6943966"/>
                  </a:lnTo>
                  <a:cubicBezTo>
                    <a:pt x="8212089" y="6996037"/>
                    <a:pt x="8170180" y="7037946"/>
                    <a:pt x="8119380" y="7037946"/>
                  </a:cubicBezTo>
                  <a:close/>
                </a:path>
              </a:pathLst>
            </a:custGeom>
            <a:solidFill>
              <a:schemeClr val="accent2">
                <a:lumMod val="20000"/>
                <a:lumOff val="80000"/>
              </a:schemeClr>
            </a:solidFill>
          </p:spPr>
          <p:txBody>
            <a:bodyPr/>
            <a:lstStyle/>
            <a:p>
              <a:endParaRPr lang="en-US" dirty="0"/>
            </a:p>
          </p:txBody>
        </p:sp>
        <p:sp>
          <p:nvSpPr>
            <p:cNvPr id="22" name="Freeform 11">
              <a:extLst>
                <a:ext uri="{FF2B5EF4-FFF2-40B4-BE49-F238E27FC236}">
                  <a16:creationId xmlns:a16="http://schemas.microsoft.com/office/drawing/2014/main" id="{97B3DF93-4E42-47B5-A398-7EF79C04067D}"/>
                </a:ext>
              </a:extLst>
            </p:cNvPr>
            <p:cNvSpPr/>
            <p:nvPr/>
          </p:nvSpPr>
          <p:spPr>
            <a:xfrm>
              <a:off x="0" y="0"/>
              <a:ext cx="8275589" cy="7101446"/>
            </a:xfrm>
            <a:custGeom>
              <a:avLst/>
              <a:gdLst/>
              <a:ahLst/>
              <a:cxnLst/>
              <a:rect l="l" t="t" r="r" b="b"/>
              <a:pathLst>
                <a:path w="8275589" h="7101446">
                  <a:moveTo>
                    <a:pt x="8151130" y="59690"/>
                  </a:moveTo>
                  <a:cubicBezTo>
                    <a:pt x="8186689" y="59690"/>
                    <a:pt x="8215899" y="88900"/>
                    <a:pt x="8215899" y="124460"/>
                  </a:cubicBezTo>
                  <a:lnTo>
                    <a:pt x="8215899" y="6976987"/>
                  </a:lnTo>
                  <a:cubicBezTo>
                    <a:pt x="8215899" y="7012546"/>
                    <a:pt x="8186689" y="7041756"/>
                    <a:pt x="8151130" y="7041756"/>
                  </a:cubicBezTo>
                  <a:lnTo>
                    <a:pt x="124460" y="7041756"/>
                  </a:lnTo>
                  <a:cubicBezTo>
                    <a:pt x="88900" y="7041756"/>
                    <a:pt x="59690" y="7012546"/>
                    <a:pt x="59690" y="6976987"/>
                  </a:cubicBezTo>
                  <a:lnTo>
                    <a:pt x="59690" y="124460"/>
                  </a:lnTo>
                  <a:cubicBezTo>
                    <a:pt x="59690" y="88900"/>
                    <a:pt x="88900" y="59690"/>
                    <a:pt x="124460" y="59690"/>
                  </a:cubicBezTo>
                  <a:lnTo>
                    <a:pt x="8151130" y="59690"/>
                  </a:lnTo>
                  <a:moveTo>
                    <a:pt x="8151130" y="0"/>
                  </a:moveTo>
                  <a:lnTo>
                    <a:pt x="124460" y="0"/>
                  </a:lnTo>
                  <a:cubicBezTo>
                    <a:pt x="55880" y="0"/>
                    <a:pt x="0" y="55880"/>
                    <a:pt x="0" y="124460"/>
                  </a:cubicBezTo>
                  <a:lnTo>
                    <a:pt x="0" y="6976987"/>
                  </a:lnTo>
                  <a:cubicBezTo>
                    <a:pt x="0" y="7045567"/>
                    <a:pt x="55880" y="7101446"/>
                    <a:pt x="124460" y="7101446"/>
                  </a:cubicBezTo>
                  <a:lnTo>
                    <a:pt x="8151130" y="7101446"/>
                  </a:lnTo>
                  <a:cubicBezTo>
                    <a:pt x="8219710" y="7101446"/>
                    <a:pt x="8275589" y="7045567"/>
                    <a:pt x="8275589" y="6976987"/>
                  </a:cubicBezTo>
                  <a:lnTo>
                    <a:pt x="8275589" y="124460"/>
                  </a:lnTo>
                  <a:cubicBezTo>
                    <a:pt x="8275589" y="55880"/>
                    <a:pt x="8219710" y="0"/>
                    <a:pt x="8151130" y="0"/>
                  </a:cubicBezTo>
                  <a:close/>
                </a:path>
              </a:pathLst>
            </a:custGeom>
            <a:solidFill>
              <a:srgbClr val="FAA7A2"/>
            </a:solidFill>
          </p:spPr>
        </p:sp>
      </p:grpSp>
      <p:pic>
        <p:nvPicPr>
          <p:cNvPr id="23" name="Picture 17">
            <a:extLst>
              <a:ext uri="{FF2B5EF4-FFF2-40B4-BE49-F238E27FC236}">
                <a16:creationId xmlns:a16="http://schemas.microsoft.com/office/drawing/2014/main" id="{AC58CC2C-D23D-4179-93BF-80501913C6D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338356" y="473896"/>
            <a:ext cx="1652783" cy="1632123"/>
          </a:xfrm>
          <a:prstGeom prst="rect">
            <a:avLst/>
          </a:prstGeom>
        </p:spPr>
      </p:pic>
      <p:sp>
        <p:nvSpPr>
          <p:cNvPr id="25" name="TextBox 24">
            <a:extLst>
              <a:ext uri="{FF2B5EF4-FFF2-40B4-BE49-F238E27FC236}">
                <a16:creationId xmlns:a16="http://schemas.microsoft.com/office/drawing/2014/main" id="{94A3CD10-E9D3-4282-89B0-369118F32F65}"/>
              </a:ext>
            </a:extLst>
          </p:cNvPr>
          <p:cNvSpPr txBox="1"/>
          <p:nvPr/>
        </p:nvSpPr>
        <p:spPr>
          <a:xfrm>
            <a:off x="1895509" y="1969048"/>
            <a:ext cx="12427583" cy="6754478"/>
          </a:xfrm>
          <a:prstGeom prst="rect">
            <a:avLst/>
          </a:prstGeom>
          <a:noFill/>
        </p:spPr>
        <p:txBody>
          <a:bodyPr wrap="square">
            <a:spAutoFit/>
          </a:bodyPr>
          <a:lstStyle/>
          <a:p>
            <a:pPr algn="ctr">
              <a:lnSpc>
                <a:spcPct val="150000"/>
              </a:lnSpc>
              <a:spcAft>
                <a:spcPts val="1000"/>
              </a:spcAft>
            </a:pPr>
            <a:r>
              <a:rPr lang="vi-VN" sz="48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LUẬN </a:t>
            </a:r>
          </a:p>
          <a:p>
            <a:pPr algn="just">
              <a:lnSpc>
                <a:spcPct val="150000"/>
              </a:lnSpc>
              <a:spcAft>
                <a:spcPts val="10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tham gia hoạt động thiện nguyện, nhân đạo sẽ có thể có những khó khăn, trở ngại mà chúng ta cần vượt qua. Để hoàn thành tốt các công việc mình đảm nhiệm trong các hoạt động đó, các em cần có hiểu biết và rèn luyện những kĩ năng cần thiết như kĩ năng giao tiếp, ứng xử; làm việc nhóm; giải quyết vấn đề.</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7">
            <a:extLst>
              <a:ext uri="{FF2B5EF4-FFF2-40B4-BE49-F238E27FC236}">
                <a16:creationId xmlns:a16="http://schemas.microsoft.com/office/drawing/2014/main" id="{E4246DBF-BF63-4D81-BC02-659C5A47C2C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33851" y="244729"/>
            <a:ext cx="4336786" cy="2911068"/>
          </a:xfrm>
          <a:prstGeom prst="rect">
            <a:avLst/>
          </a:prstGeom>
        </p:spPr>
      </p:pic>
      <p:pic>
        <p:nvPicPr>
          <p:cNvPr id="2" name="Picture 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13845" y="-872406"/>
            <a:ext cx="3846287" cy="3235689"/>
          </a:xfrm>
          <a:prstGeom prst="rect">
            <a:avLst/>
          </a:prstGeom>
        </p:spPr>
      </p:pic>
    </p:spTree>
    <p:extLst>
      <p:ext uri="{BB962C8B-B14F-4D97-AF65-F5344CB8AC3E}">
        <p14:creationId xmlns:p14="http://schemas.microsoft.com/office/powerpoint/2010/main" val="150015002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 calcmode="lin" valueType="num">
                                      <p:cBhvr>
                                        <p:cTn id="14" dur="500" fill="hold"/>
                                        <p:tgtEl>
                                          <p:spTgt spid="2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881435">
            <a:off x="14963640" y="-1573271"/>
            <a:ext cx="3716844" cy="36332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3300">
            <a:off x="10986055" y="2830239"/>
            <a:ext cx="6823947" cy="615765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3400" y="831605"/>
            <a:ext cx="2195912" cy="161674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46889">
            <a:off x="9226375" y="2208923"/>
            <a:ext cx="1627952" cy="2000555"/>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1063">
            <a:off x="15531932" y="7149181"/>
            <a:ext cx="1134060" cy="1711789"/>
          </a:xfrm>
          <a:prstGeom prst="rect">
            <a:avLst/>
          </a:prstGeom>
        </p:spPr>
      </p:pic>
      <p:sp>
        <p:nvSpPr>
          <p:cNvPr id="15" name="TextBox 14">
            <a:extLst>
              <a:ext uri="{FF2B5EF4-FFF2-40B4-BE49-F238E27FC236}">
                <a16:creationId xmlns:a16="http://schemas.microsoft.com/office/drawing/2014/main" id="{60787CB8-7B52-40A5-8613-45E27B847332}"/>
              </a:ext>
            </a:extLst>
          </p:cNvPr>
          <p:cNvSpPr txBox="1"/>
          <p:nvPr/>
        </p:nvSpPr>
        <p:spPr>
          <a:xfrm>
            <a:off x="2209800" y="718995"/>
            <a:ext cx="5835915" cy="13062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rPr>
              <a:t>VẬN DỤNG </a:t>
            </a:r>
          </a:p>
        </p:txBody>
      </p:sp>
      <p:sp>
        <p:nvSpPr>
          <p:cNvPr id="17" name="TextBox 16">
            <a:extLst>
              <a:ext uri="{FF2B5EF4-FFF2-40B4-BE49-F238E27FC236}">
                <a16:creationId xmlns:a16="http://schemas.microsoft.com/office/drawing/2014/main" id="{79CAF04F-6506-4ACE-885F-A4D24C48D0F5}"/>
              </a:ext>
            </a:extLst>
          </p:cNvPr>
          <p:cNvSpPr txBox="1"/>
          <p:nvPr/>
        </p:nvSpPr>
        <p:spPr>
          <a:xfrm>
            <a:off x="12329425" y="4178980"/>
            <a:ext cx="4949126" cy="3671583"/>
          </a:xfrm>
          <a:prstGeom prst="rect">
            <a:avLst/>
          </a:prstGeom>
          <a:noFill/>
        </p:spPr>
        <p:txBody>
          <a:bodyPr wrap="square">
            <a:spAutoFit/>
          </a:bodyPr>
          <a:lstStyle/>
          <a:p>
            <a:pPr algn="just">
              <a:lnSpc>
                <a:spcPct val="150000"/>
              </a:lnSpc>
              <a:spcBef>
                <a:spcPts val="600"/>
              </a:spcBef>
              <a:spcAft>
                <a:spcPts val="10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 bày kế hoạch tham gia một hoạt đông thiện nguyện nhân đạo.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EA3B72E2-3608-491D-AC2E-5756275873D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90594" y="3625686"/>
            <a:ext cx="8684853" cy="5829709"/>
          </a:xfrm>
          <a:prstGeom prst="rect">
            <a:avLst/>
          </a:prstGeom>
        </p:spPr>
      </p:pic>
    </p:spTree>
    <p:extLst>
      <p:ext uri="{BB962C8B-B14F-4D97-AF65-F5344CB8AC3E}">
        <p14:creationId xmlns:p14="http://schemas.microsoft.com/office/powerpoint/2010/main" val="4164189239"/>
      </p:ext>
    </p:extLst>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550250" y="7353300"/>
            <a:ext cx="5002125" cy="41767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2261" y="-1134392"/>
            <a:ext cx="4856534" cy="381237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5345" y="8659346"/>
            <a:ext cx="1528476" cy="141001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26" flipH="1">
            <a:off x="41948" y="8925737"/>
            <a:ext cx="1406323" cy="1472589"/>
          </a:xfrm>
          <a:prstGeom prst="rect">
            <a:avLst/>
          </a:prstGeom>
        </p:spPr>
      </p:pic>
      <p:sp>
        <p:nvSpPr>
          <p:cNvPr id="21" name="Rectangle: Rounded Corners 20">
            <a:extLst>
              <a:ext uri="{FF2B5EF4-FFF2-40B4-BE49-F238E27FC236}">
                <a16:creationId xmlns:a16="http://schemas.microsoft.com/office/drawing/2014/main" id="{948788E1-6C68-44E4-8F26-9C2F15B7F3D2}"/>
              </a:ext>
            </a:extLst>
          </p:cNvPr>
          <p:cNvSpPr/>
          <p:nvPr/>
        </p:nvSpPr>
        <p:spPr>
          <a:xfrm>
            <a:off x="1777719" y="2677987"/>
            <a:ext cx="12344400" cy="6248400"/>
          </a:xfrm>
          <a:prstGeom prst="roundRect">
            <a:avLst/>
          </a:prstGeom>
          <a:solidFill>
            <a:srgbClr val="FFF3ED"/>
          </a:solidFill>
          <a:ln w="38100">
            <a:solidFill>
              <a:srgbClr val="8C5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7">
            <a:extLst>
              <a:ext uri="{FF2B5EF4-FFF2-40B4-BE49-F238E27FC236}">
                <a16:creationId xmlns:a16="http://schemas.microsoft.com/office/drawing/2014/main" id="{6C48D44A-D5C1-4CCB-BFBE-57532796A6F8}"/>
              </a:ext>
            </a:extLst>
          </p:cNvPr>
          <p:cNvPicPr>
            <a:picLocks noChangeAspect="1"/>
          </p:cNvPicPr>
          <p:nvPr/>
        </p:nvPicPr>
        <p:blipFill>
          <a:blip r:embed="rId10"/>
          <a:srcRect/>
          <a:stretch>
            <a:fillRect/>
          </a:stretch>
        </p:blipFill>
        <p:spPr>
          <a:xfrm rot="20842978">
            <a:off x="14450720" y="215806"/>
            <a:ext cx="3358084" cy="4537952"/>
          </a:xfrm>
          <a:prstGeom prst="rect">
            <a:avLst/>
          </a:prstGeom>
        </p:spPr>
      </p:pic>
      <p:pic>
        <p:nvPicPr>
          <p:cNvPr id="23" name="Picture 25">
            <a:extLst>
              <a:ext uri="{FF2B5EF4-FFF2-40B4-BE49-F238E27FC236}">
                <a16:creationId xmlns:a16="http://schemas.microsoft.com/office/drawing/2014/main" id="{DB5E9A7F-0359-4A41-8FCB-912C495B0A92}"/>
              </a:ext>
            </a:extLst>
          </p:cNvPr>
          <p:cNvPicPr>
            <a:picLocks noChangeAspect="1"/>
          </p:cNvPicPr>
          <p:nvPr/>
        </p:nvPicPr>
        <p:blipFill>
          <a:blip r:embed="rId11"/>
          <a:srcRect/>
          <a:stretch>
            <a:fillRect/>
          </a:stretch>
        </p:blipFill>
        <p:spPr>
          <a:xfrm rot="1336240">
            <a:off x="15646859" y="1074121"/>
            <a:ext cx="2202968" cy="3086470"/>
          </a:xfrm>
          <a:prstGeom prst="rect">
            <a:avLst/>
          </a:prstGeom>
        </p:spPr>
      </p:pic>
      <p:pic>
        <p:nvPicPr>
          <p:cNvPr id="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46555" y="7875420"/>
            <a:ext cx="2471950" cy="2005370"/>
          </a:xfrm>
          <a:prstGeom prst="rect">
            <a:avLst/>
          </a:prstGeom>
        </p:spPr>
      </p:pic>
      <p:sp>
        <p:nvSpPr>
          <p:cNvPr id="25" name="TextBox 24">
            <a:extLst>
              <a:ext uri="{FF2B5EF4-FFF2-40B4-BE49-F238E27FC236}">
                <a16:creationId xmlns:a16="http://schemas.microsoft.com/office/drawing/2014/main" id="{D3E38076-61D6-45BA-89A0-D478C2C0194D}"/>
              </a:ext>
            </a:extLst>
          </p:cNvPr>
          <p:cNvSpPr txBox="1"/>
          <p:nvPr/>
        </p:nvSpPr>
        <p:spPr>
          <a:xfrm>
            <a:off x="2163578" y="3299470"/>
            <a:ext cx="11572681" cy="4907818"/>
          </a:xfrm>
          <a:prstGeom prst="rect">
            <a:avLst/>
          </a:prstGeom>
          <a:noFill/>
        </p:spPr>
        <p:txBody>
          <a:bodyPr wrap="square">
            <a:spAutoFit/>
          </a:bodyPr>
          <a:lstStyle/>
          <a:p>
            <a:pPr algn="just">
              <a:lnSpc>
                <a:spcPct val="150000"/>
              </a:lnSpc>
              <a:spcAft>
                <a:spcPts val="1000"/>
              </a:spcAft>
            </a:pPr>
            <a:r>
              <a:rPr lang="en-US" sz="4800" b="1" dirty="0">
                <a:solidFill>
                  <a:srgbClr val="683D2A"/>
                </a:solidFill>
                <a:effectLst/>
                <a:latin typeface="Arial" panose="020B0604020202020204" pitchFamily="34" charset="0"/>
                <a:ea typeface="Calibri" panose="020F0502020204030204" pitchFamily="34" charset="0"/>
                <a:cs typeface="Arial" panose="020B0604020202020204" pitchFamily="34" charset="0"/>
              </a:rPr>
              <a:t>Thông </a:t>
            </a:r>
            <a:r>
              <a:rPr lang="vi-VN" sz="4800" b="1" dirty="0">
                <a:solidFill>
                  <a:srgbClr val="683D2A"/>
                </a:solidFill>
                <a:effectLst/>
                <a:latin typeface="Arial" panose="020B0604020202020204" pitchFamily="34" charset="0"/>
                <a:ea typeface="Calibri" panose="020F0502020204030204" pitchFamily="34" charset="0"/>
                <a:cs typeface="Arial" panose="020B0604020202020204" pitchFamily="34" charset="0"/>
              </a:rPr>
              <a:t>điệp ...</a:t>
            </a:r>
          </a:p>
          <a:p>
            <a:pPr algn="just">
              <a:lnSpc>
                <a:spcPct val="150000"/>
              </a:lnSpc>
              <a:spcAft>
                <a:spcPts val="1000"/>
              </a:spcAft>
            </a:pPr>
            <a:r>
              <a:rPr lang="en-US" sz="4000" dirty="0">
                <a:solidFill>
                  <a:srgbClr val="683D2A"/>
                </a:solidFill>
                <a:effectLst/>
                <a:latin typeface="Arial" panose="020B0604020202020204" pitchFamily="34" charset="0"/>
                <a:ea typeface="Calibri" panose="020F0502020204030204" pitchFamily="34" charset="0"/>
                <a:cs typeface="Arial" panose="020B0604020202020204" pitchFamily="34" charset="0"/>
              </a:rPr>
              <a:t>“Tham gia hoạt động thiện nguyện, nhân đạo mang lại những giá trị tốt đẹp cho cộng đồng, đồng thời làm cho cuộc sống của chúng ta trở nên ý nghĩa hơn.</a:t>
            </a:r>
          </a:p>
        </p:txBody>
      </p:sp>
      <p:pic>
        <p:nvPicPr>
          <p:cNvPr id="26" name="Picture 4">
            <a:extLst>
              <a:ext uri="{FF2B5EF4-FFF2-40B4-BE49-F238E27FC236}">
                <a16:creationId xmlns:a16="http://schemas.microsoft.com/office/drawing/2014/main" id="{EEABB92F-478C-4F69-B96F-0247F0C6DBAC}"/>
              </a:ext>
            </a:extLst>
          </p:cNvPr>
          <p:cNvPicPr>
            <a:picLocks noChangeAspect="1"/>
          </p:cNvPicPr>
          <p:nvPr/>
        </p:nvPicPr>
        <p:blipFill>
          <a:blip r:embed="rId14">
            <a:duotone>
              <a:prstClr val="black"/>
              <a:schemeClr val="bg1">
                <a:tint val="45000"/>
                <a:satMod val="400000"/>
              </a:schemeClr>
            </a:duotone>
          </a:blip>
          <a:srcRect/>
          <a:stretch>
            <a:fillRect/>
          </a:stretch>
        </p:blipFill>
        <p:spPr>
          <a:xfrm rot="1020375">
            <a:off x="4851111" y="314898"/>
            <a:ext cx="2932813" cy="199191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AC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6681" flipH="1">
            <a:off x="-637761" y="8938452"/>
            <a:ext cx="3959039" cy="26970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001933" y="-1596997"/>
            <a:ext cx="3673544" cy="288373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5878">
            <a:off x="-452894" y="-2353353"/>
            <a:ext cx="5165430" cy="400536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63573">
            <a:off x="9073681" y="6646372"/>
            <a:ext cx="1632637" cy="129794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3639">
            <a:off x="9319815" y="1747561"/>
            <a:ext cx="1140368" cy="170204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5231">
            <a:off x="574986" y="6182542"/>
            <a:ext cx="1533544" cy="1701575"/>
          </a:xfrm>
          <a:prstGeom prst="rect">
            <a:avLst/>
          </a:prstGeom>
        </p:spPr>
      </p:pic>
      <p:sp>
        <p:nvSpPr>
          <p:cNvPr id="16" name="TextBox 18">
            <a:extLst>
              <a:ext uri="{FF2B5EF4-FFF2-40B4-BE49-F238E27FC236}">
                <a16:creationId xmlns:a16="http://schemas.microsoft.com/office/drawing/2014/main" id="{5E5F0657-A090-4923-9428-D0D8FEC71415}"/>
              </a:ext>
            </a:extLst>
          </p:cNvPr>
          <p:cNvSpPr txBox="1"/>
          <p:nvPr/>
        </p:nvSpPr>
        <p:spPr>
          <a:xfrm>
            <a:off x="1862457" y="2183981"/>
            <a:ext cx="6621131" cy="3118674"/>
          </a:xfrm>
          <a:prstGeom prst="rect">
            <a:avLst/>
          </a:prstGeom>
        </p:spPr>
        <p:txBody>
          <a:bodyPr wrap="square" lIns="0" tIns="0" rIns="0" bIns="0" rtlCol="0" anchor="t">
            <a:spAutoFit/>
          </a:bodyPr>
          <a:lstStyle/>
          <a:p>
            <a:pPr marL="0" lvl="0" indent="0" algn="ctr">
              <a:lnSpc>
                <a:spcPct val="150000"/>
              </a:lnSpc>
              <a:spcBef>
                <a:spcPct val="0"/>
              </a:spcBef>
            </a:pPr>
            <a:r>
              <a:rPr lang="vi-VN" sz="7200" b="1" dirty="0">
                <a:solidFill>
                  <a:srgbClr val="FFFFFF"/>
                </a:solidFill>
                <a:latin typeface="Arial" panose="020B0604020202020204" pitchFamily="34" charset="0"/>
                <a:cs typeface="Arial" panose="020B0604020202020204" pitchFamily="34" charset="0"/>
              </a:rPr>
              <a:t>HƯỚNG DẪN VỀ NHÀ </a:t>
            </a:r>
            <a:endParaRPr lang="en-US" sz="7200" b="1" dirty="0">
              <a:solidFill>
                <a:srgbClr val="FFFF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D839D50-646C-4D24-BB51-4B30FC53D988}"/>
              </a:ext>
            </a:extLst>
          </p:cNvPr>
          <p:cNvSpPr txBox="1"/>
          <p:nvPr/>
        </p:nvSpPr>
        <p:spPr>
          <a:xfrm>
            <a:off x="10895105" y="1608212"/>
            <a:ext cx="5943600" cy="3671583"/>
          </a:xfrm>
          <a:prstGeom prst="rect">
            <a:avLst/>
          </a:prstGeom>
          <a:noFill/>
        </p:spPr>
        <p:txBody>
          <a:bodyPr wrap="square">
            <a:spAutoFit/>
          </a:bodyPr>
          <a:lstStyle/>
          <a:p>
            <a:pPr lvl="0" algn="just">
              <a:lnSpc>
                <a:spcPct val="150000"/>
              </a:lnSpc>
              <a:spcBef>
                <a:spcPts val="600"/>
              </a:spcBef>
              <a:spcAft>
                <a:spcPts val="1000"/>
              </a:spcAft>
            </a:pPr>
            <a:r>
              <a:rPr lang="en-US" sz="4000" b="1" dirty="0">
                <a:solidFill>
                  <a:srgbClr val="683D2A"/>
                </a:solidFill>
                <a:effectLst/>
                <a:latin typeface="Arial" panose="020B0604020202020204" pitchFamily="34" charset="0"/>
                <a:ea typeface="Calibri" panose="020F0502020204030204" pitchFamily="34" charset="0"/>
                <a:cs typeface="Arial" panose="020B0604020202020204" pitchFamily="34" charset="0"/>
              </a:rPr>
              <a:t>Lên kế hoạch và thực hiện tham  gia hoạt động thiện nguyện, nhân đạo.</a:t>
            </a:r>
          </a:p>
        </p:txBody>
      </p:sp>
      <p:sp>
        <p:nvSpPr>
          <p:cNvPr id="19" name="TextBox 18">
            <a:extLst>
              <a:ext uri="{FF2B5EF4-FFF2-40B4-BE49-F238E27FC236}">
                <a16:creationId xmlns:a16="http://schemas.microsoft.com/office/drawing/2014/main" id="{45EBB852-F517-4535-8B3E-0D9D92D307D9}"/>
              </a:ext>
            </a:extLst>
          </p:cNvPr>
          <p:cNvSpPr txBox="1"/>
          <p:nvPr/>
        </p:nvSpPr>
        <p:spPr>
          <a:xfrm>
            <a:off x="2363286" y="6057899"/>
            <a:ext cx="6210298" cy="3671583"/>
          </a:xfrm>
          <a:prstGeom prst="rect">
            <a:avLst/>
          </a:prstGeom>
          <a:noFill/>
        </p:spPr>
        <p:txBody>
          <a:bodyPr wrap="square">
            <a:spAutoFit/>
          </a:bodyPr>
          <a:lstStyle/>
          <a:p>
            <a:pPr lvl="0" algn="just">
              <a:lnSpc>
                <a:spcPct val="150000"/>
              </a:lnSpc>
              <a:spcBef>
                <a:spcPts val="600"/>
              </a:spcBef>
              <a:spcAft>
                <a:spcPts val="1000"/>
              </a:spcAft>
            </a:pPr>
            <a:r>
              <a:rPr lang="vi-VN" sz="4000" b="1" dirty="0">
                <a:solidFill>
                  <a:srgbClr val="683D2A"/>
                </a:solidFill>
                <a:effectLst/>
                <a:latin typeface="Arial" panose="020B0604020202020204" pitchFamily="34" charset="0"/>
                <a:ea typeface="Calibri" panose="020F0502020204030204" pitchFamily="34" charset="0"/>
                <a:cs typeface="Arial" panose="020B0604020202020204" pitchFamily="34" charset="0"/>
              </a:rPr>
              <a:t>Vận động người thân, các bạn cùng tham gia hoạt động thiện nguyện, nhân đạo.</a:t>
            </a:r>
            <a:endParaRPr lang="en-US" sz="4000" b="1" dirty="0">
              <a:solidFill>
                <a:srgbClr val="683D2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E8A4619-2E1D-4918-91D1-C9B19EA26EED}"/>
              </a:ext>
            </a:extLst>
          </p:cNvPr>
          <p:cNvSpPr txBox="1"/>
          <p:nvPr/>
        </p:nvSpPr>
        <p:spPr>
          <a:xfrm>
            <a:off x="11095928" y="6057899"/>
            <a:ext cx="5742777" cy="3671583"/>
          </a:xfrm>
          <a:prstGeom prst="rect">
            <a:avLst/>
          </a:prstGeom>
          <a:noFill/>
        </p:spPr>
        <p:txBody>
          <a:bodyPr wrap="square">
            <a:spAutoFit/>
          </a:bodyPr>
          <a:lstStyle/>
          <a:p>
            <a:pPr lvl="0" algn="just">
              <a:lnSpc>
                <a:spcPct val="150000"/>
              </a:lnSpc>
              <a:spcBef>
                <a:spcPts val="600"/>
              </a:spcBef>
              <a:spcAft>
                <a:spcPts val="1000"/>
              </a:spcAft>
            </a:pPr>
            <a:r>
              <a:rPr lang="vi-VN" sz="4000" b="1" dirty="0">
                <a:solidFill>
                  <a:srgbClr val="683D2A"/>
                </a:solidFill>
                <a:effectLst/>
                <a:latin typeface="Arial" panose="020B0604020202020204" pitchFamily="34" charset="0"/>
                <a:ea typeface="Calibri" panose="020F0502020204030204" pitchFamily="34" charset="0"/>
                <a:cs typeface="Arial" panose="020B0604020202020204" pitchFamily="34" charset="0"/>
              </a:rPr>
              <a:t>Đọc và tìm trước: Những câu chuyện văn hóa ứng xử trong hoạt động cộng đồng.</a:t>
            </a:r>
            <a:endParaRPr lang="en-US" sz="4000" b="1" dirty="0">
              <a:solidFill>
                <a:srgbClr val="683D2A"/>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900" decel="100000" fill="hold"/>
                                        <p:tgtEl>
                                          <p:spTgt spid="2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900" decel="100000" fill="hold"/>
                                        <p:tgtEl>
                                          <p:spTgt spid="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9440" y="0"/>
            <a:ext cx="3454807" cy="2884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5013143" y="7976186"/>
            <a:ext cx="3464601" cy="29145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597" y="6319744"/>
            <a:ext cx="724731" cy="130582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6982547" y="2686480"/>
            <a:ext cx="820851" cy="14790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5966">
            <a:off x="854045" y="8260018"/>
            <a:ext cx="5069284" cy="3856881"/>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081602">
            <a:off x="14808121" y="7710320"/>
            <a:ext cx="1429455" cy="128829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18989" b="22211"/>
          <a:stretch>
            <a:fillRect/>
          </a:stretch>
        </p:blipFill>
        <p:spPr>
          <a:xfrm rot="441330">
            <a:off x="15117380" y="430658"/>
            <a:ext cx="2027174" cy="1929523"/>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7723">
            <a:off x="955548" y="1641717"/>
            <a:ext cx="1581626" cy="2057400"/>
          </a:xfrm>
          <a:prstGeom prst="rect">
            <a:avLst/>
          </a:prstGeom>
        </p:spPr>
      </p:pic>
      <p:sp>
        <p:nvSpPr>
          <p:cNvPr id="13" name="TextBox 12">
            <a:extLst>
              <a:ext uri="{FF2B5EF4-FFF2-40B4-BE49-F238E27FC236}">
                <a16:creationId xmlns:a16="http://schemas.microsoft.com/office/drawing/2014/main" id="{7E11CEA1-FBE8-4A7E-96BE-38A66769F21E}"/>
              </a:ext>
            </a:extLst>
          </p:cNvPr>
          <p:cNvSpPr txBox="1"/>
          <p:nvPr/>
        </p:nvSpPr>
        <p:spPr>
          <a:xfrm>
            <a:off x="3388687" y="3425985"/>
            <a:ext cx="12436336" cy="3935971"/>
          </a:xfrm>
          <a:prstGeom prst="roundRect">
            <a:avLst/>
          </a:prstGeom>
          <a:solidFill>
            <a:srgbClr val="FFF3ED"/>
          </a:solidFill>
          <a:ln w="38100">
            <a:solidFill>
              <a:srgbClr val="8C5339"/>
            </a:solidFill>
            <a:prstDash val="lgDash"/>
          </a:ln>
        </p:spPr>
        <p:txBody>
          <a:bodyPr wrap="square" rtlCol="0">
            <a:spAutoFit/>
          </a:bodyPr>
          <a:lstStyle/>
          <a:p>
            <a:pPr algn="ctr">
              <a:lnSpc>
                <a:spcPct val="150000"/>
              </a:lnSpc>
              <a:defRPr/>
            </a:pPr>
            <a:r>
              <a:rPr lang="vi-VN" sz="8000" b="1" kern="0" dirty="0">
                <a:solidFill>
                  <a:srgbClr val="993825"/>
                </a:solidFill>
                <a:latin typeface="Arial"/>
                <a:cs typeface="Arial"/>
                <a:sym typeface="Arial"/>
              </a:rPr>
              <a:t>HẸN GẶP LẠI CÁC EM TRONG TIẾT HỌC SAU</a:t>
            </a:r>
            <a:r>
              <a:rPr lang="en-US" sz="8000" b="1" kern="0" dirty="0">
                <a:solidFill>
                  <a:srgbClr val="993825"/>
                </a:solidFill>
                <a:latin typeface="Arial"/>
                <a:cs typeface="Arial"/>
                <a:sym typeface="Arial"/>
              </a:rPr>
              <a:t>!</a:t>
            </a:r>
          </a:p>
        </p:txBody>
      </p:sp>
      <p:cxnSp>
        <p:nvCxnSpPr>
          <p:cNvPr id="16" name="Straight Connector 15">
            <a:extLst>
              <a:ext uri="{FF2B5EF4-FFF2-40B4-BE49-F238E27FC236}">
                <a16:creationId xmlns:a16="http://schemas.microsoft.com/office/drawing/2014/main" id="{FEDACED8-53F2-4BF5-833C-95CEDF6BD7BE}"/>
              </a:ext>
            </a:extLst>
          </p:cNvPr>
          <p:cNvCxnSpPr/>
          <p:nvPr/>
        </p:nvCxnSpPr>
        <p:spPr>
          <a:xfrm>
            <a:off x="5562600" y="0"/>
            <a:ext cx="0" cy="3425985"/>
          </a:xfrm>
          <a:prstGeom prst="line">
            <a:avLst/>
          </a:prstGeom>
          <a:ln w="57150">
            <a:solidFill>
              <a:srgbClr val="FFF3E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A62345-7210-470A-9099-A092F2F50FD8}"/>
              </a:ext>
            </a:extLst>
          </p:cNvPr>
          <p:cNvCxnSpPr/>
          <p:nvPr/>
        </p:nvCxnSpPr>
        <p:spPr>
          <a:xfrm>
            <a:off x="13106400" y="0"/>
            <a:ext cx="0" cy="3425985"/>
          </a:xfrm>
          <a:prstGeom prst="line">
            <a:avLst/>
          </a:prstGeom>
          <a:ln w="57150">
            <a:solidFill>
              <a:srgbClr val="FFF3ED"/>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BBF63DE-32CF-4177-97FA-6FA750C374C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889764" y="2482007"/>
            <a:ext cx="1345672" cy="1328851"/>
          </a:xfrm>
          <a:prstGeom prst="rect">
            <a:avLst/>
          </a:prstGeom>
        </p:spPr>
      </p:pic>
      <p:pic>
        <p:nvPicPr>
          <p:cNvPr id="19" name="Picture 17">
            <a:extLst>
              <a:ext uri="{FF2B5EF4-FFF2-40B4-BE49-F238E27FC236}">
                <a16:creationId xmlns:a16="http://schemas.microsoft.com/office/drawing/2014/main" id="{F4931642-810C-49E9-98F3-03637F850BB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433564" y="2427109"/>
            <a:ext cx="1345672" cy="1328851"/>
          </a:xfrm>
          <a:prstGeom prst="rect">
            <a:avLst/>
          </a:prstGeom>
        </p:spPr>
      </p:pic>
    </p:spTree>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C2CF"/>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4473AC8F-2259-41C6-A368-C28886AD59A3}"/>
              </a:ext>
            </a:extLst>
          </p:cNvPr>
          <p:cNvSpPr/>
          <p:nvPr/>
        </p:nvSpPr>
        <p:spPr>
          <a:xfrm>
            <a:off x="914400" y="1069342"/>
            <a:ext cx="16840199" cy="8486738"/>
          </a:xfrm>
          <a:prstGeom prst="roundRect">
            <a:avLst/>
          </a:prstGeom>
          <a:solidFill>
            <a:srgbClr val="FFF3ED"/>
          </a:solidFill>
          <a:ln>
            <a:solidFill>
              <a:srgbClr val="8C5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4707" y="-1700164"/>
            <a:ext cx="4041996" cy="34003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28278" y="8886988"/>
            <a:ext cx="5068424" cy="345286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6742">
            <a:off x="16386519" y="464562"/>
            <a:ext cx="1410825" cy="2643232"/>
          </a:xfrm>
          <a:prstGeom prst="rect">
            <a:avLst/>
          </a:prstGeom>
        </p:spPr>
      </p:pic>
      <p:sp>
        <p:nvSpPr>
          <p:cNvPr id="25" name="TextBox 24">
            <a:extLst>
              <a:ext uri="{FF2B5EF4-FFF2-40B4-BE49-F238E27FC236}">
                <a16:creationId xmlns:a16="http://schemas.microsoft.com/office/drawing/2014/main" id="{B2542467-ACD2-4998-9AD7-F0EEB7C768CB}"/>
              </a:ext>
            </a:extLst>
          </p:cNvPr>
          <p:cNvSpPr txBox="1"/>
          <p:nvPr/>
        </p:nvSpPr>
        <p:spPr>
          <a:xfrm>
            <a:off x="2552700" y="4469671"/>
            <a:ext cx="13182600" cy="4899355"/>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683D2A"/>
                </a:solidFill>
                <a:effectLst/>
                <a:uLnTx/>
                <a:uFillTx/>
              </a:rPr>
              <a:t>Tuần </a:t>
            </a:r>
            <a:r>
              <a:rPr kumimoji="0" lang="vi-VN" sz="7200" b="1" i="0" u="none" strike="noStrike" kern="0" cap="none" spc="0" normalizeH="0" baseline="0" noProof="0" dirty="0">
                <a:ln>
                  <a:noFill/>
                </a:ln>
                <a:solidFill>
                  <a:srgbClr val="683D2A"/>
                </a:solidFill>
                <a:effectLst/>
                <a:uLnTx/>
                <a:uFillTx/>
              </a:rPr>
              <a:t>12</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7200" b="1" i="0" u="none" strike="noStrike" kern="0" cap="none" spc="0" normalizeH="0" baseline="0" noProof="0" dirty="0">
                <a:ln>
                  <a:noFill/>
                </a:ln>
                <a:solidFill>
                  <a:schemeClr val="accent6">
                    <a:lumMod val="75000"/>
                  </a:schemeClr>
                </a:solidFill>
                <a:effectLst/>
                <a:uLnTx/>
                <a:uFillTx/>
              </a:rPr>
              <a:t>THAM GIA HOẠT ĐỘNG THIỆN NGUYỆN, NHÂN ĐẠO</a:t>
            </a:r>
            <a:endParaRPr kumimoji="0" lang="en-US" sz="7200" b="1" i="0" u="none" strike="noStrike" kern="0" cap="none" spc="0" normalizeH="0" baseline="0" noProof="0" dirty="0">
              <a:ln>
                <a:noFill/>
              </a:ln>
              <a:solidFill>
                <a:schemeClr val="accent6">
                  <a:lumMod val="75000"/>
                </a:schemeClr>
              </a:solidFill>
              <a:effectLst/>
              <a:uLnTx/>
              <a:uFillTx/>
            </a:endParaRPr>
          </a:p>
        </p:txBody>
      </p:sp>
      <p:sp>
        <p:nvSpPr>
          <p:cNvPr id="26" name="Google Shape;709;p39">
            <a:extLst>
              <a:ext uri="{FF2B5EF4-FFF2-40B4-BE49-F238E27FC236}">
                <a16:creationId xmlns:a16="http://schemas.microsoft.com/office/drawing/2014/main" id="{92B4E209-AE63-4DEE-9186-E955F7EE5752}"/>
              </a:ext>
            </a:extLst>
          </p:cNvPr>
          <p:cNvSpPr txBox="1">
            <a:spLocks/>
          </p:cNvSpPr>
          <p:nvPr/>
        </p:nvSpPr>
        <p:spPr>
          <a:xfrm>
            <a:off x="1325877" y="1069342"/>
            <a:ext cx="15636246" cy="14336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a:lnSpc>
                <a:spcPct val="150000"/>
              </a:lnSpc>
              <a:buClr>
                <a:srgbClr val="222124"/>
              </a:buClr>
              <a:defRPr/>
            </a:pPr>
            <a:r>
              <a:rPr lang="vi-VN" sz="8000" b="1" kern="0" dirty="0">
                <a:solidFill>
                  <a:schemeClr val="accent5">
                    <a:lumMod val="50000"/>
                  </a:schemeClr>
                </a:solidFill>
                <a:latin typeface="Arial" panose="020B0604020202020204" pitchFamily="34" charset="0"/>
              </a:rPr>
              <a:t>CHỦ ĐỀ 4: TIẾP NỐI </a:t>
            </a:r>
          </a:p>
          <a:p>
            <a:pPr>
              <a:lnSpc>
                <a:spcPct val="150000"/>
              </a:lnSpc>
              <a:buClr>
                <a:srgbClr val="222124"/>
              </a:buClr>
              <a:defRPr/>
            </a:pPr>
            <a:r>
              <a:rPr lang="vi-VN" sz="8000" b="1" kern="0" dirty="0">
                <a:solidFill>
                  <a:schemeClr val="accent5">
                    <a:lumMod val="50000"/>
                  </a:schemeClr>
                </a:solidFill>
                <a:latin typeface="Arial" panose="020B0604020202020204" pitchFamily="34" charset="0"/>
              </a:rPr>
              <a:t>TRUYỀN THỐNG QUÊ HƯƠNG </a:t>
            </a:r>
          </a:p>
        </p:txBody>
      </p:sp>
      <p:pic>
        <p:nvPicPr>
          <p:cNvPr id="29" name="Picture 81">
            <a:extLst>
              <a:ext uri="{FF2B5EF4-FFF2-40B4-BE49-F238E27FC236}">
                <a16:creationId xmlns:a16="http://schemas.microsoft.com/office/drawing/2014/main" id="{F8ACCCEC-9776-4EDA-9FF4-FEBE54BFA928}"/>
              </a:ext>
            </a:extLst>
          </p:cNvPr>
          <p:cNvPicPr>
            <a:picLocks noChangeAspect="1"/>
          </p:cNvPicPr>
          <p:nvPr/>
        </p:nvPicPr>
        <p:blipFill>
          <a:blip r:embed="rId8"/>
          <a:srcRect b="28982"/>
          <a:stretch>
            <a:fillRect/>
          </a:stretch>
        </p:blipFill>
        <p:spPr>
          <a:xfrm rot="980061">
            <a:off x="-273441" y="5953289"/>
            <a:ext cx="3242346" cy="4293946"/>
          </a:xfrm>
          <a:prstGeom prst="rect">
            <a:avLst/>
          </a:prstGeom>
        </p:spPr>
      </p:pic>
    </p:spTree>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820282" y="8294020"/>
            <a:ext cx="5002125" cy="41767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2261" y="-1134392"/>
            <a:ext cx="4856534" cy="381237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6005" y="1854744"/>
            <a:ext cx="2029566" cy="164648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87075" y="8294020"/>
            <a:ext cx="1528476" cy="1410019"/>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220226" flipH="1">
            <a:off x="41948" y="8925737"/>
            <a:ext cx="1406323" cy="1472589"/>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65814" y="163955"/>
            <a:ext cx="1461097" cy="1879224"/>
          </a:xfrm>
          <a:prstGeom prst="rect">
            <a:avLst/>
          </a:prstGeom>
        </p:spPr>
      </p:pic>
      <p:sp>
        <p:nvSpPr>
          <p:cNvPr id="21" name="TextBox 18">
            <a:extLst>
              <a:ext uri="{FF2B5EF4-FFF2-40B4-BE49-F238E27FC236}">
                <a16:creationId xmlns:a16="http://schemas.microsoft.com/office/drawing/2014/main" id="{0214F5BF-31A6-44F7-B90B-793586804125}"/>
              </a:ext>
            </a:extLst>
          </p:cNvPr>
          <p:cNvSpPr txBox="1"/>
          <p:nvPr/>
        </p:nvSpPr>
        <p:spPr>
          <a:xfrm>
            <a:off x="3778655" y="862049"/>
            <a:ext cx="11219929" cy="1025922"/>
          </a:xfrm>
          <a:prstGeom prst="rect">
            <a:avLst/>
          </a:prstGeom>
        </p:spPr>
        <p:txBody>
          <a:bodyPr lIns="0" tIns="0" rIns="0" bIns="0" rtlCol="0" anchor="t">
            <a:spAutoFit/>
          </a:bodyPr>
          <a:lstStyle/>
          <a:p>
            <a:pPr marL="0" lvl="0" indent="0" algn="ctr">
              <a:lnSpc>
                <a:spcPts val="8000"/>
              </a:lnSpc>
              <a:spcBef>
                <a:spcPct val="0"/>
              </a:spcBef>
            </a:pPr>
            <a:r>
              <a:rPr lang="vi-VN" sz="7200" b="1" dirty="0">
                <a:solidFill>
                  <a:srgbClr val="FFFFFF"/>
                </a:solidFill>
                <a:latin typeface="Arial" panose="020B0604020202020204" pitchFamily="34" charset="0"/>
                <a:cs typeface="Arial" panose="020B0604020202020204" pitchFamily="34" charset="0"/>
              </a:rPr>
              <a:t>NỘI DUNG BÀI HỌC</a:t>
            </a:r>
            <a:endParaRPr lang="en-US" sz="7200" b="1" dirty="0">
              <a:solidFill>
                <a:srgbClr val="FFFFFF"/>
              </a:solidFill>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92896DF3-B1B3-43D7-80F5-9F245FD82FC3}"/>
              </a:ext>
            </a:extLst>
          </p:cNvPr>
          <p:cNvGrpSpPr/>
          <p:nvPr/>
        </p:nvGrpSpPr>
        <p:grpSpPr>
          <a:xfrm>
            <a:off x="-118454" y="3601011"/>
            <a:ext cx="4836568" cy="5398018"/>
            <a:chOff x="-118454" y="3601011"/>
            <a:chExt cx="4836568" cy="5398018"/>
          </a:xfrm>
        </p:grpSpPr>
        <p:grpSp>
          <p:nvGrpSpPr>
            <p:cNvPr id="30" name="Group 29">
              <a:extLst>
                <a:ext uri="{FF2B5EF4-FFF2-40B4-BE49-F238E27FC236}">
                  <a16:creationId xmlns:a16="http://schemas.microsoft.com/office/drawing/2014/main" id="{D9A5ED30-A7F7-4D3F-A380-33DD45A556B6}"/>
                </a:ext>
              </a:extLst>
            </p:cNvPr>
            <p:cNvGrpSpPr/>
            <p:nvPr/>
          </p:nvGrpSpPr>
          <p:grpSpPr>
            <a:xfrm>
              <a:off x="-118454" y="3601011"/>
              <a:ext cx="4836568" cy="5398018"/>
              <a:chOff x="85685" y="3622153"/>
              <a:chExt cx="4836568" cy="5398018"/>
            </a:xfrm>
          </p:grpSpPr>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44500" y="3622153"/>
                <a:ext cx="2042087" cy="2042087"/>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891489" y="4012946"/>
                <a:ext cx="948109" cy="1190547"/>
              </a:xfrm>
              <a:prstGeom prst="rect">
                <a:avLst/>
              </a:prstGeom>
            </p:spPr>
          </p:pic>
          <p:sp>
            <p:nvSpPr>
              <p:cNvPr id="23" name="TextBox 22">
                <a:extLst>
                  <a:ext uri="{FF2B5EF4-FFF2-40B4-BE49-F238E27FC236}">
                    <a16:creationId xmlns:a16="http://schemas.microsoft.com/office/drawing/2014/main" id="{6ADF228E-3081-4E58-8194-1D2F7F184CC1}"/>
                  </a:ext>
                </a:extLst>
              </p:cNvPr>
              <p:cNvSpPr txBox="1"/>
              <p:nvPr/>
            </p:nvSpPr>
            <p:spPr>
              <a:xfrm>
                <a:off x="85685" y="6404711"/>
                <a:ext cx="4836568" cy="26154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1. Giới thiệu hoạt động thiện nguyện, nhân đạo </a:t>
                </a:r>
              </a:p>
            </p:txBody>
          </p:sp>
        </p:grpSp>
        <p:cxnSp>
          <p:nvCxnSpPr>
            <p:cNvPr id="35" name="Straight Arrow Connector 34">
              <a:extLst>
                <a:ext uri="{FF2B5EF4-FFF2-40B4-BE49-F238E27FC236}">
                  <a16:creationId xmlns:a16="http://schemas.microsoft.com/office/drawing/2014/main" id="{0CC99B45-772A-4F15-9FD8-CE6F3A766EF8}"/>
                </a:ext>
              </a:extLst>
            </p:cNvPr>
            <p:cNvCxnSpPr>
              <a:cxnSpLocks/>
              <a:stCxn id="8" idx="2"/>
            </p:cNvCxnSpPr>
            <p:nvPr/>
          </p:nvCxnSpPr>
          <p:spPr>
            <a:xfrm>
              <a:off x="2161405" y="5643098"/>
              <a:ext cx="0" cy="914400"/>
            </a:xfrm>
            <a:prstGeom prst="straightConnector1">
              <a:avLst/>
            </a:prstGeom>
            <a:ln w="76200">
              <a:solidFill>
                <a:srgbClr val="FFF3E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78EB3FD-A9D9-45C7-9326-AD6C96573177}"/>
              </a:ext>
            </a:extLst>
          </p:cNvPr>
          <p:cNvGrpSpPr/>
          <p:nvPr/>
        </p:nvGrpSpPr>
        <p:grpSpPr>
          <a:xfrm>
            <a:off x="3195571" y="3248858"/>
            <a:ext cx="6811800" cy="5670212"/>
            <a:chOff x="3195571" y="3248858"/>
            <a:chExt cx="6811800" cy="5670212"/>
          </a:xfrm>
        </p:grpSpPr>
        <p:grpSp>
          <p:nvGrpSpPr>
            <p:cNvPr id="31" name="Group 30">
              <a:extLst>
                <a:ext uri="{FF2B5EF4-FFF2-40B4-BE49-F238E27FC236}">
                  <a16:creationId xmlns:a16="http://schemas.microsoft.com/office/drawing/2014/main" id="{9D1A518D-4341-45BC-B7E3-C999A646A700}"/>
                </a:ext>
              </a:extLst>
            </p:cNvPr>
            <p:cNvGrpSpPr/>
            <p:nvPr/>
          </p:nvGrpSpPr>
          <p:grpSpPr>
            <a:xfrm>
              <a:off x="3195571" y="3248858"/>
              <a:ext cx="6811800" cy="5670212"/>
              <a:chOff x="3564779" y="3237218"/>
              <a:chExt cx="6811800" cy="5444549"/>
            </a:xfrm>
          </p:grpSpPr>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031423" y="6639680"/>
                <a:ext cx="2042087" cy="2042087"/>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628812" y="7193369"/>
                <a:ext cx="1018759" cy="934711"/>
              </a:xfrm>
              <a:prstGeom prst="rect">
                <a:avLst/>
              </a:prstGeom>
            </p:spPr>
          </p:pic>
          <p:sp>
            <p:nvSpPr>
              <p:cNvPr id="24" name="TextBox 23">
                <a:extLst>
                  <a:ext uri="{FF2B5EF4-FFF2-40B4-BE49-F238E27FC236}">
                    <a16:creationId xmlns:a16="http://schemas.microsoft.com/office/drawing/2014/main" id="{3FBA411E-516A-43A0-8B6E-D599E66A0E82}"/>
                  </a:ext>
                </a:extLst>
              </p:cNvPr>
              <p:cNvSpPr txBox="1"/>
              <p:nvPr/>
            </p:nvSpPr>
            <p:spPr>
              <a:xfrm>
                <a:off x="3564779" y="3237218"/>
                <a:ext cx="6811800" cy="2511370"/>
              </a:xfrm>
              <a:prstGeom prst="rect">
                <a:avLst/>
              </a:prstGeom>
              <a:noFill/>
            </p:spPr>
            <p:txBody>
              <a:bodyPr wrap="square">
                <a:spAutoFit/>
              </a:bodyPr>
              <a:lstStyle/>
              <a:p>
                <a:pPr lvl="0" algn="ctr">
                  <a:lnSpc>
                    <a:spcPct val="150000"/>
                  </a:lnSpc>
                  <a:defRPr/>
                </a:pPr>
                <a:r>
                  <a:rPr kumimoji="0" lang="vi-VN" sz="38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2. Lập kế hoạch và thực hiện hoạt động thiện nguyện, nhân đạo </a:t>
                </a:r>
              </a:p>
            </p:txBody>
          </p:sp>
        </p:grpSp>
        <p:cxnSp>
          <p:nvCxnSpPr>
            <p:cNvPr id="37" name="Straight Arrow Connector 36">
              <a:extLst>
                <a:ext uri="{FF2B5EF4-FFF2-40B4-BE49-F238E27FC236}">
                  <a16:creationId xmlns:a16="http://schemas.microsoft.com/office/drawing/2014/main" id="{7E03B466-FBA0-4317-8143-A94AA80307AB}"/>
                </a:ext>
              </a:extLst>
            </p:cNvPr>
            <p:cNvCxnSpPr>
              <a:cxnSpLocks/>
            </p:cNvCxnSpPr>
            <p:nvPr/>
          </p:nvCxnSpPr>
          <p:spPr>
            <a:xfrm>
              <a:off x="6629400" y="5864318"/>
              <a:ext cx="0" cy="914400"/>
            </a:xfrm>
            <a:prstGeom prst="straightConnector1">
              <a:avLst/>
            </a:prstGeom>
            <a:ln w="76200">
              <a:solidFill>
                <a:srgbClr val="FFF3ED"/>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B3385C9-180E-4585-AC69-677610FC6F73}"/>
              </a:ext>
            </a:extLst>
          </p:cNvPr>
          <p:cNvGrpSpPr/>
          <p:nvPr/>
        </p:nvGrpSpPr>
        <p:grpSpPr>
          <a:xfrm>
            <a:off x="8401324" y="3425630"/>
            <a:ext cx="5878895" cy="6278409"/>
            <a:chOff x="8401324" y="3425630"/>
            <a:chExt cx="5878895" cy="6278409"/>
          </a:xfrm>
        </p:grpSpPr>
        <p:grpSp>
          <p:nvGrpSpPr>
            <p:cNvPr id="32" name="Group 31">
              <a:extLst>
                <a:ext uri="{FF2B5EF4-FFF2-40B4-BE49-F238E27FC236}">
                  <a16:creationId xmlns:a16="http://schemas.microsoft.com/office/drawing/2014/main" id="{28EB044D-E19C-4B0B-A067-333F644638E5}"/>
                </a:ext>
              </a:extLst>
            </p:cNvPr>
            <p:cNvGrpSpPr/>
            <p:nvPr/>
          </p:nvGrpSpPr>
          <p:grpSpPr>
            <a:xfrm>
              <a:off x="8401324" y="3425630"/>
              <a:ext cx="5878895" cy="6278409"/>
              <a:chOff x="8468883" y="3615285"/>
              <a:chExt cx="5878895" cy="6278409"/>
            </a:xfrm>
          </p:grpSpPr>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52265" y="3615285"/>
                <a:ext cx="2042087" cy="2042087"/>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713011" y="4076031"/>
                <a:ext cx="1120593" cy="1120593"/>
              </a:xfrm>
              <a:prstGeom prst="rect">
                <a:avLst/>
              </a:prstGeom>
            </p:spPr>
          </p:pic>
          <p:sp>
            <p:nvSpPr>
              <p:cNvPr id="25" name="TextBox 24">
                <a:extLst>
                  <a:ext uri="{FF2B5EF4-FFF2-40B4-BE49-F238E27FC236}">
                    <a16:creationId xmlns:a16="http://schemas.microsoft.com/office/drawing/2014/main" id="{3D200E5D-DDA1-41C4-B3AC-D0001010EE1E}"/>
                  </a:ext>
                </a:extLst>
              </p:cNvPr>
              <p:cNvSpPr txBox="1"/>
              <p:nvPr/>
            </p:nvSpPr>
            <p:spPr>
              <a:xfrm>
                <a:off x="8468883" y="6401071"/>
                <a:ext cx="5878895" cy="3492623"/>
              </a:xfrm>
              <a:prstGeom prst="rect">
                <a:avLst/>
              </a:prstGeom>
              <a:noFill/>
            </p:spPr>
            <p:txBody>
              <a:bodyPr wrap="square">
                <a:spAutoFit/>
              </a:bodyPr>
              <a:lstStyle/>
              <a:p>
                <a:pPr lvl="0" algn="ctr">
                  <a:lnSpc>
                    <a:spcPct val="150000"/>
                  </a:lnSpc>
                  <a:defRPr/>
                </a:pPr>
                <a:r>
                  <a:rPr kumimoji="0" lang="vi-VN" sz="38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3. Vận động người thân, các bạn tham gia hoạt động thiện nguyện, nhân đạo </a:t>
                </a:r>
              </a:p>
            </p:txBody>
          </p:sp>
        </p:grpSp>
        <p:cxnSp>
          <p:nvCxnSpPr>
            <p:cNvPr id="38" name="Straight Arrow Connector 37">
              <a:extLst>
                <a:ext uri="{FF2B5EF4-FFF2-40B4-BE49-F238E27FC236}">
                  <a16:creationId xmlns:a16="http://schemas.microsoft.com/office/drawing/2014/main" id="{B6C3A6DC-36AE-44EA-9C17-8869F69BAD95}"/>
                </a:ext>
              </a:extLst>
            </p:cNvPr>
            <p:cNvCxnSpPr>
              <a:cxnSpLocks/>
            </p:cNvCxnSpPr>
            <p:nvPr/>
          </p:nvCxnSpPr>
          <p:spPr>
            <a:xfrm>
              <a:off x="11201400" y="5467717"/>
              <a:ext cx="0" cy="914400"/>
            </a:xfrm>
            <a:prstGeom prst="straightConnector1">
              <a:avLst/>
            </a:prstGeom>
            <a:ln w="76200">
              <a:solidFill>
                <a:srgbClr val="FFF3E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D1FBAC8-6897-4489-A43F-BF3E46BA3913}"/>
              </a:ext>
            </a:extLst>
          </p:cNvPr>
          <p:cNvGrpSpPr/>
          <p:nvPr/>
        </p:nvGrpSpPr>
        <p:grpSpPr>
          <a:xfrm>
            <a:off x="12409106" y="3138942"/>
            <a:ext cx="5878894" cy="5570645"/>
            <a:chOff x="12409106" y="3138942"/>
            <a:chExt cx="5878894" cy="5570645"/>
          </a:xfrm>
        </p:grpSpPr>
        <p:grpSp>
          <p:nvGrpSpPr>
            <p:cNvPr id="33" name="Group 32">
              <a:extLst>
                <a:ext uri="{FF2B5EF4-FFF2-40B4-BE49-F238E27FC236}">
                  <a16:creationId xmlns:a16="http://schemas.microsoft.com/office/drawing/2014/main" id="{D5342D55-1D3E-4572-AFAE-6AE9B43F71E9}"/>
                </a:ext>
              </a:extLst>
            </p:cNvPr>
            <p:cNvGrpSpPr/>
            <p:nvPr/>
          </p:nvGrpSpPr>
          <p:grpSpPr>
            <a:xfrm>
              <a:off x="12409106" y="3138942"/>
              <a:ext cx="5878894" cy="5570645"/>
              <a:chOff x="12504842" y="3138942"/>
              <a:chExt cx="5878894" cy="5570645"/>
            </a:xfrm>
          </p:grpSpPr>
          <p:pic>
            <p:nvPicPr>
              <p:cNvPr id="26" name="Picture 10">
                <a:extLst>
                  <a:ext uri="{FF2B5EF4-FFF2-40B4-BE49-F238E27FC236}">
                    <a16:creationId xmlns:a16="http://schemas.microsoft.com/office/drawing/2014/main" id="{40B7B860-496F-4E89-93EF-80D106BB827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693468" y="6667500"/>
                <a:ext cx="2042087" cy="2042087"/>
              </a:xfrm>
              <a:prstGeom prst="rect">
                <a:avLst/>
              </a:prstGeom>
            </p:spPr>
          </p:pic>
          <p:pic>
            <p:nvPicPr>
              <p:cNvPr id="28" name="Picture 2">
                <a:extLst>
                  <a:ext uri="{FF2B5EF4-FFF2-40B4-BE49-F238E27FC236}">
                    <a16:creationId xmlns:a16="http://schemas.microsoft.com/office/drawing/2014/main" id="{86850CAC-428A-4F90-8BC0-AF6FD543248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0403089">
                <a:off x="14723401" y="7480665"/>
                <a:ext cx="1754998" cy="739293"/>
              </a:xfrm>
              <a:prstGeom prst="rect">
                <a:avLst/>
              </a:prstGeom>
            </p:spPr>
          </p:pic>
          <p:sp>
            <p:nvSpPr>
              <p:cNvPr id="29" name="TextBox 28">
                <a:extLst>
                  <a:ext uri="{FF2B5EF4-FFF2-40B4-BE49-F238E27FC236}">
                    <a16:creationId xmlns:a16="http://schemas.microsoft.com/office/drawing/2014/main" id="{D6BE781B-F3E3-4A0D-828C-5755761F2EC4}"/>
                  </a:ext>
                </a:extLst>
              </p:cNvPr>
              <p:cNvSpPr txBox="1"/>
              <p:nvPr/>
            </p:nvSpPr>
            <p:spPr>
              <a:xfrm>
                <a:off x="12504842" y="3138942"/>
                <a:ext cx="5878894" cy="2615460"/>
              </a:xfrm>
              <a:prstGeom prst="rect">
                <a:avLst/>
              </a:prstGeom>
              <a:noFill/>
            </p:spPr>
            <p:txBody>
              <a:bodyPr wrap="square">
                <a:spAutoFit/>
              </a:bodyPr>
              <a:lstStyle/>
              <a:p>
                <a:pPr lvl="0" algn="ctr">
                  <a:lnSpc>
                    <a:spcPct val="150000"/>
                  </a:lnSpc>
                  <a:defRPr/>
                </a:pPr>
                <a:r>
                  <a:rPr kumimoji="0" lang="vi-VN" sz="38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4. Chia sẻ kết quả </a:t>
                </a:r>
              </a:p>
              <a:p>
                <a:pPr lvl="0" algn="ctr">
                  <a:lnSpc>
                    <a:spcPct val="150000"/>
                  </a:lnSpc>
                  <a:defRPr/>
                </a:pPr>
                <a:r>
                  <a:rPr kumimoji="0" lang="vi-VN" sz="38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tham gia hoạt động thiện nguyện, nhân đạo </a:t>
                </a:r>
              </a:p>
            </p:txBody>
          </p:sp>
        </p:grpSp>
        <p:cxnSp>
          <p:nvCxnSpPr>
            <p:cNvPr id="39" name="Straight Arrow Connector 38">
              <a:extLst>
                <a:ext uri="{FF2B5EF4-FFF2-40B4-BE49-F238E27FC236}">
                  <a16:creationId xmlns:a16="http://schemas.microsoft.com/office/drawing/2014/main" id="{10EE0EA9-E01C-439D-8201-7C09BEDD0E90}"/>
                </a:ext>
              </a:extLst>
            </p:cNvPr>
            <p:cNvCxnSpPr>
              <a:cxnSpLocks/>
            </p:cNvCxnSpPr>
            <p:nvPr/>
          </p:nvCxnSpPr>
          <p:spPr>
            <a:xfrm>
              <a:off x="15543092" y="5643098"/>
              <a:ext cx="0" cy="914400"/>
            </a:xfrm>
            <a:prstGeom prst="straightConnector1">
              <a:avLst/>
            </a:prstGeom>
            <a:ln w="76200">
              <a:solidFill>
                <a:srgbClr val="FFF3ED"/>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26445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3433">
            <a:off x="0" y="9057962"/>
            <a:ext cx="4322546" cy="3690373"/>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5833">
            <a:off x="7531932" y="7937782"/>
            <a:ext cx="1662344" cy="1001563"/>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634" y="1028700"/>
            <a:ext cx="728523" cy="1312654"/>
          </a:xfrm>
          <a:prstGeom prst="rect">
            <a:avLst/>
          </a:prstGeom>
        </p:spPr>
      </p:pic>
      <p:sp>
        <p:nvSpPr>
          <p:cNvPr id="20" name="TextBox 19">
            <a:extLst>
              <a:ext uri="{FF2B5EF4-FFF2-40B4-BE49-F238E27FC236}">
                <a16:creationId xmlns:a16="http://schemas.microsoft.com/office/drawing/2014/main" id="{22AD595C-FA65-4DA7-931E-DFFF6A891448}"/>
              </a:ext>
            </a:extLst>
          </p:cNvPr>
          <p:cNvSpPr txBox="1"/>
          <p:nvPr/>
        </p:nvSpPr>
        <p:spPr>
          <a:xfrm>
            <a:off x="236435" y="2628900"/>
            <a:ext cx="9030257" cy="44745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1. Giới thiệu hoạt động thiện nguyện, nhân đạo </a:t>
            </a:r>
          </a:p>
        </p:txBody>
      </p:sp>
      <p:pic>
        <p:nvPicPr>
          <p:cNvPr id="21" name="Picture 3">
            <a:extLst>
              <a:ext uri="{FF2B5EF4-FFF2-40B4-BE49-F238E27FC236}">
                <a16:creationId xmlns:a16="http://schemas.microsoft.com/office/drawing/2014/main" id="{77F07FE5-2A71-48E6-AFDA-99EEDF28464E}"/>
              </a:ext>
            </a:extLst>
          </p:cNvPr>
          <p:cNvPicPr>
            <a:picLocks noChangeAspect="1"/>
          </p:cNvPicPr>
          <p:nvPr/>
        </p:nvPicPr>
        <p:blipFill>
          <a:blip r:embed="rId8"/>
          <a:srcRect l="8608" r="52299"/>
          <a:stretch>
            <a:fillRect/>
          </a:stretch>
        </p:blipFill>
        <p:spPr>
          <a:xfrm>
            <a:off x="10008311" y="-3462326"/>
            <a:ext cx="8992254" cy="20184570"/>
          </a:xfrm>
          <a:prstGeom prst="rect">
            <a:avLst/>
          </a:prstGeom>
        </p:spPr>
      </p:pic>
      <p:pic>
        <p:nvPicPr>
          <p:cNvPr id="22" name="Picture 4">
            <a:extLst>
              <a:ext uri="{FF2B5EF4-FFF2-40B4-BE49-F238E27FC236}">
                <a16:creationId xmlns:a16="http://schemas.microsoft.com/office/drawing/2014/main" id="{52567607-01DF-41C9-9BD0-F5354BB0274A}"/>
              </a:ext>
            </a:extLst>
          </p:cNvPr>
          <p:cNvPicPr>
            <a:picLocks noChangeAspect="1"/>
          </p:cNvPicPr>
          <p:nvPr/>
        </p:nvPicPr>
        <p:blipFill>
          <a:blip r:embed="rId9"/>
          <a:srcRect/>
          <a:stretch>
            <a:fillRect/>
          </a:stretch>
        </p:blipFill>
        <p:spPr>
          <a:xfrm rot="-4658333">
            <a:off x="5266435" y="3893950"/>
            <a:ext cx="11424468" cy="2499102"/>
          </a:xfrm>
          <a:prstGeom prst="rect">
            <a:avLst/>
          </a:prstGeom>
        </p:spPr>
      </p:pic>
      <p:pic>
        <p:nvPicPr>
          <p:cNvPr id="1028" name="Picture 4" descr="Lan tỏa yêu thương từ hoạt động thiện nguyện ở trường Đông Hà | Giáo dục  Việt Nam">
            <a:extLst>
              <a:ext uri="{FF2B5EF4-FFF2-40B4-BE49-F238E27FC236}">
                <a16:creationId xmlns:a16="http://schemas.microsoft.com/office/drawing/2014/main" id="{8F6D93C3-B228-41D4-B46F-DDE22FEC30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43867">
            <a:off x="11802440" y="5650871"/>
            <a:ext cx="4958656" cy="3699952"/>
          </a:xfrm>
          <a:prstGeom prst="rect">
            <a:avLst/>
          </a:prstGeom>
          <a:noFill/>
          <a:ln w="76200">
            <a:solidFill>
              <a:srgbClr val="FFFFFF"/>
            </a:solidFill>
          </a:ln>
          <a:extLst>
            <a:ext uri="{909E8E84-426E-40DD-AFC4-6F175D3DCCD1}">
              <a14:hiddenFill xmlns:a14="http://schemas.microsoft.com/office/drawing/2010/main">
                <a:solidFill>
                  <a:srgbClr val="FFFFFF"/>
                </a:solidFill>
              </a14:hiddenFill>
            </a:ext>
          </a:extLst>
        </p:spPr>
      </p:pic>
      <p:pic>
        <p:nvPicPr>
          <p:cNvPr id="1030" name="Picture 6" descr="Học sinh làm từ thiện | BÁO QUẢNG NAM ONLINE - Tin tức mới nhất">
            <a:extLst>
              <a:ext uri="{FF2B5EF4-FFF2-40B4-BE49-F238E27FC236}">
                <a16:creationId xmlns:a16="http://schemas.microsoft.com/office/drawing/2014/main" id="{53B98C58-04D3-4756-8E5F-F4A50EC5B1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90804">
            <a:off x="12947693" y="1039195"/>
            <a:ext cx="4816597" cy="3713793"/>
          </a:xfrm>
          <a:prstGeom prst="rect">
            <a:avLst/>
          </a:prstGeom>
          <a:noFill/>
          <a:ln w="76200">
            <a:solidFill>
              <a:srgbClr val="FFFFFF"/>
            </a:solidFill>
          </a:ln>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7D2115A5-F203-4039-A932-2496D8198A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69705">
            <a:off x="13486209" y="39747"/>
            <a:ext cx="651847" cy="1229900"/>
          </a:xfrm>
          <a:prstGeom prst="rect">
            <a:avLst/>
          </a:prstGeom>
        </p:spPr>
      </p:pic>
      <p:pic>
        <p:nvPicPr>
          <p:cNvPr id="33" name="Picture 17">
            <a:extLst>
              <a:ext uri="{FF2B5EF4-FFF2-40B4-BE49-F238E27FC236}">
                <a16:creationId xmlns:a16="http://schemas.microsoft.com/office/drawing/2014/main" id="{07A03389-E55E-49FD-AFAE-B2D896A493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1540">
            <a:off x="12060638" y="4953920"/>
            <a:ext cx="1048158" cy="1035056"/>
          </a:xfrm>
          <a:prstGeom prst="rect">
            <a:avLst/>
          </a:prstGeom>
        </p:spPr>
      </p:pic>
      <p:pic>
        <p:nvPicPr>
          <p:cNvPr id="34" name="Picture 5">
            <a:extLst>
              <a:ext uri="{FF2B5EF4-FFF2-40B4-BE49-F238E27FC236}">
                <a16:creationId xmlns:a16="http://schemas.microsoft.com/office/drawing/2014/main" id="{29A45375-B0EF-46A0-A0A6-3AABADCA858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94802">
            <a:off x="6815440" y="1216028"/>
            <a:ext cx="2451785" cy="1029750"/>
          </a:xfrm>
          <a:prstGeom prst="rect">
            <a:avLst/>
          </a:prstGeom>
        </p:spPr>
      </p:pic>
    </p:spTree>
    <p:extLst>
      <p:ext uri="{BB962C8B-B14F-4D97-AF65-F5344CB8AC3E}">
        <p14:creationId xmlns:p14="http://schemas.microsoft.com/office/powerpoint/2010/main" val="537684944"/>
      </p:ext>
    </p:extLst>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3E3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69508" flipV="1">
            <a:off x="-3209245" y="-1305255"/>
            <a:ext cx="6418490" cy="535943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8456" y="8109245"/>
            <a:ext cx="3231087" cy="229811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34226" y="7033356"/>
            <a:ext cx="6531945" cy="444988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72836" y="7422088"/>
            <a:ext cx="1327362" cy="119628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87340" y="1028700"/>
            <a:ext cx="1688659" cy="1293935"/>
          </a:xfrm>
          <a:prstGeom prst="rect">
            <a:avLst/>
          </a:prstGeom>
        </p:spPr>
      </p:pic>
      <p:grpSp>
        <p:nvGrpSpPr>
          <p:cNvPr id="13" name="Group 12">
            <a:extLst>
              <a:ext uri="{FF2B5EF4-FFF2-40B4-BE49-F238E27FC236}">
                <a16:creationId xmlns:a16="http://schemas.microsoft.com/office/drawing/2014/main" id="{EFAF82F8-B393-4ED1-AB66-BFB416DF3E63}"/>
              </a:ext>
            </a:extLst>
          </p:cNvPr>
          <p:cNvGrpSpPr/>
          <p:nvPr/>
        </p:nvGrpSpPr>
        <p:grpSpPr>
          <a:xfrm>
            <a:off x="1899694" y="318799"/>
            <a:ext cx="13915416" cy="9000059"/>
            <a:chOff x="1899694" y="318799"/>
            <a:chExt cx="13915416" cy="9000059"/>
          </a:xfrm>
        </p:grpSpPr>
        <p:pic>
          <p:nvPicPr>
            <p:cNvPr id="10" name="Picture 5">
              <a:extLst>
                <a:ext uri="{FF2B5EF4-FFF2-40B4-BE49-F238E27FC236}">
                  <a16:creationId xmlns:a16="http://schemas.microsoft.com/office/drawing/2014/main" id="{67103764-0A68-405A-AECE-DB29242E012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91027" y="318799"/>
              <a:ext cx="11324083" cy="7103289"/>
            </a:xfrm>
            <a:prstGeom prst="rect">
              <a:avLst/>
            </a:prstGeom>
          </p:spPr>
        </p:pic>
        <p:sp>
          <p:nvSpPr>
            <p:cNvPr id="11" name="TextBox 10">
              <a:extLst>
                <a:ext uri="{FF2B5EF4-FFF2-40B4-BE49-F238E27FC236}">
                  <a16:creationId xmlns:a16="http://schemas.microsoft.com/office/drawing/2014/main" id="{E29D5EE0-DAC1-461B-9029-FD5FE459D47F}"/>
                </a:ext>
              </a:extLst>
            </p:cNvPr>
            <p:cNvSpPr txBox="1"/>
            <p:nvPr/>
          </p:nvSpPr>
          <p:spPr>
            <a:xfrm rot="21433482">
              <a:off x="5257800" y="2346777"/>
              <a:ext cx="9242258" cy="4029501"/>
            </a:xfrm>
            <a:prstGeom prst="rect">
              <a:avLst/>
            </a:prstGeom>
            <a:noFill/>
          </p:spPr>
          <p:txBody>
            <a:bodyPr wrap="square">
              <a:spAutoFit/>
            </a:bodyPr>
            <a:lstStyle/>
            <a:p>
              <a:pPr>
                <a:lnSpc>
                  <a:spcPct val="150000"/>
                </a:lnSpc>
                <a:spcBef>
                  <a:spcPts val="600"/>
                </a:spcBef>
                <a:spcAft>
                  <a:spcPts val="1000"/>
                </a:spcAft>
              </a:pP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Trong suốt một năm học lớp 6, các em đã tham gia các hoạt động thiện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nguyệ</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 nhân đạo nào mà nhà trường đã tổ chức</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7">
              <a:extLst>
                <a:ext uri="{FF2B5EF4-FFF2-40B4-BE49-F238E27FC236}">
                  <a16:creationId xmlns:a16="http://schemas.microsoft.com/office/drawing/2014/main" id="{269DB90C-F1F2-4052-A5FF-18284B7823E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1302634">
              <a:off x="1899694" y="5204058"/>
              <a:ext cx="2596065" cy="4114800"/>
            </a:xfrm>
            <a:prstGeom prst="rect">
              <a:avLst/>
            </a:prstGeom>
          </p:spPr>
        </p:pic>
      </p:grpSp>
    </p:spTree>
    <p:extLst>
      <p:ext uri="{BB962C8B-B14F-4D97-AF65-F5344CB8AC3E}">
        <p14:creationId xmlns:p14="http://schemas.microsoft.com/office/powerpoint/2010/main" val="290939390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C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4707" y="-1700164"/>
            <a:ext cx="4041996" cy="34003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6434" y="7533551"/>
            <a:ext cx="5068424" cy="345286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96790">
            <a:off x="1157210" y="8344648"/>
            <a:ext cx="1156947" cy="172678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43027" y="1510672"/>
            <a:ext cx="728523" cy="1312654"/>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66267" r="53690"/>
          <a:stretch>
            <a:fillRect/>
          </a:stretch>
        </p:blipFill>
        <p:spPr>
          <a:xfrm>
            <a:off x="15602056" y="5736327"/>
            <a:ext cx="642940" cy="843828"/>
          </a:xfrm>
          <a:prstGeom prst="rect">
            <a:avLst/>
          </a:prstGeom>
        </p:spPr>
      </p:pic>
      <p:grpSp>
        <p:nvGrpSpPr>
          <p:cNvPr id="35" name="Group 34">
            <a:extLst>
              <a:ext uri="{FF2B5EF4-FFF2-40B4-BE49-F238E27FC236}">
                <a16:creationId xmlns:a16="http://schemas.microsoft.com/office/drawing/2014/main" id="{D844ED79-69F9-47FA-B063-2C62D515B020}"/>
              </a:ext>
            </a:extLst>
          </p:cNvPr>
          <p:cNvGrpSpPr/>
          <p:nvPr/>
        </p:nvGrpSpPr>
        <p:grpSpPr>
          <a:xfrm>
            <a:off x="11780808" y="422224"/>
            <a:ext cx="6003983" cy="6157931"/>
            <a:chOff x="11780808" y="422224"/>
            <a:chExt cx="6003983" cy="6157931"/>
          </a:xfrm>
        </p:grpSpPr>
        <p:pic>
          <p:nvPicPr>
            <p:cNvPr id="31" name="Picture 11">
              <a:extLst>
                <a:ext uri="{FF2B5EF4-FFF2-40B4-BE49-F238E27FC236}">
                  <a16:creationId xmlns:a16="http://schemas.microsoft.com/office/drawing/2014/main" id="{5F5CC8D1-7961-4527-AB46-EB3B8FC6CB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80808" y="422224"/>
              <a:ext cx="6003983" cy="6157931"/>
            </a:xfrm>
            <a:prstGeom prst="rect">
              <a:avLst/>
            </a:prstGeom>
          </p:spPr>
        </p:pic>
        <p:sp>
          <p:nvSpPr>
            <p:cNvPr id="27" name="TextBox 26">
              <a:extLst>
                <a:ext uri="{FF2B5EF4-FFF2-40B4-BE49-F238E27FC236}">
                  <a16:creationId xmlns:a16="http://schemas.microsoft.com/office/drawing/2014/main" id="{4BE1F0F5-0713-4682-AE62-F566CB3EC6C9}"/>
                </a:ext>
              </a:extLst>
            </p:cNvPr>
            <p:cNvSpPr txBox="1"/>
            <p:nvPr/>
          </p:nvSpPr>
          <p:spPr>
            <a:xfrm>
              <a:off x="13127555" y="1994270"/>
              <a:ext cx="3738729" cy="3013838"/>
            </a:xfrm>
            <a:prstGeom prst="rect">
              <a:avLst/>
            </a:prstGeom>
            <a:noFill/>
          </p:spPr>
          <p:txBody>
            <a:bodyPr wrap="square">
              <a:spAutoFit/>
            </a:bodyPr>
            <a:lstStyle/>
            <a:p>
              <a:pPr algn="just">
                <a:lnSpc>
                  <a:spcPct val="150000"/>
                </a:lnSpc>
                <a:spcBef>
                  <a:spcPts val="600"/>
                </a:spcBef>
                <a:spcAft>
                  <a:spcPts val="1000"/>
                </a:spcAft>
              </a:pP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Thế nào là thiện nguyện nhân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đạo ?</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F1F2AB38-8B6F-4B3B-80AF-A4DFD33584E2}"/>
              </a:ext>
            </a:extLst>
          </p:cNvPr>
          <p:cNvGrpSpPr/>
          <p:nvPr/>
        </p:nvGrpSpPr>
        <p:grpSpPr>
          <a:xfrm>
            <a:off x="1421716" y="1056032"/>
            <a:ext cx="9855884" cy="7005654"/>
            <a:chOff x="1421716" y="1056032"/>
            <a:chExt cx="9855884" cy="7005654"/>
          </a:xfrm>
        </p:grpSpPr>
        <p:sp>
          <p:nvSpPr>
            <p:cNvPr id="33" name="TextBox 32">
              <a:extLst>
                <a:ext uri="{FF2B5EF4-FFF2-40B4-BE49-F238E27FC236}">
                  <a16:creationId xmlns:a16="http://schemas.microsoft.com/office/drawing/2014/main" id="{5083C6EC-DC69-453B-AC1B-C70F9F2FDAB0}"/>
                </a:ext>
              </a:extLst>
            </p:cNvPr>
            <p:cNvSpPr txBox="1"/>
            <p:nvPr/>
          </p:nvSpPr>
          <p:spPr>
            <a:xfrm>
              <a:off x="1421716" y="2377647"/>
              <a:ext cx="9855884" cy="5684039"/>
            </a:xfrm>
            <a:prstGeom prst="roundRect">
              <a:avLst/>
            </a:prstGeom>
            <a:solidFill>
              <a:srgbClr val="F2F2F2"/>
            </a:solidFill>
            <a:ln w="76200">
              <a:solidFill>
                <a:schemeClr val="accent2">
                  <a:lumMod val="75000"/>
                </a:schemeClr>
              </a:solidFill>
              <a:prstDash val="dash"/>
            </a:ln>
          </p:spPr>
          <p:txBody>
            <a:bodyPr wrap="square">
              <a:spAutoFit/>
            </a:bodyPr>
            <a:lstStyle/>
            <a:p>
              <a:pPr algn="ctr">
                <a:lnSpc>
                  <a:spcPct val="150000"/>
                </a:lnSpc>
              </a:pPr>
              <a:r>
                <a:rPr lang="vi-VN" sz="4800" b="1" i="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Trả lời </a:t>
              </a:r>
            </a:p>
            <a:p>
              <a:pPr algn="just">
                <a:lnSpc>
                  <a:spcPct val="150000"/>
                </a:lnSpc>
              </a:pP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Thiện nguyện, nhân đạo là một hành động trợ giúp người gặp hoàn cảnh khó khăn trong cuộc sống mà tự họ không thể thay đổi được.</a:t>
              </a:r>
              <a:endParaRPr lang="en-US" sz="4400" dirty="0">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46742">
              <a:off x="8708152" y="1056032"/>
              <a:ext cx="1410825" cy="2643232"/>
            </a:xfrm>
            <a:prstGeom prst="rect">
              <a:avLst/>
            </a:prstGeom>
          </p:spPr>
        </p:pic>
      </p:grpSp>
      <p:pic>
        <p:nvPicPr>
          <p:cNvPr id="34" name="Picture 33">
            <a:extLst>
              <a:ext uri="{FF2B5EF4-FFF2-40B4-BE49-F238E27FC236}">
                <a16:creationId xmlns:a16="http://schemas.microsoft.com/office/drawing/2014/main" id="{54DF21DC-8737-4B11-B8F2-C263224E3F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225001" flipH="1">
            <a:off x="11710240" y="6433115"/>
            <a:ext cx="1976764" cy="2248927"/>
          </a:xfrm>
          <a:prstGeom prst="rect">
            <a:avLst/>
          </a:prstGeom>
        </p:spPr>
      </p:pic>
    </p:spTree>
    <p:extLst>
      <p:ext uri="{BB962C8B-B14F-4D97-AF65-F5344CB8AC3E}">
        <p14:creationId xmlns:p14="http://schemas.microsoft.com/office/powerpoint/2010/main" val="29699442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BC9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08570" y="6175985"/>
            <a:ext cx="3984886" cy="43610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2564" flipV="1">
            <a:off x="14724147" y="-1659885"/>
            <a:ext cx="4413406" cy="30066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269131" y="1351570"/>
            <a:ext cx="1759401" cy="198522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93643" flipH="1" flipV="1">
            <a:off x="4940723" y="1794883"/>
            <a:ext cx="2505603" cy="260660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56254">
            <a:off x="6889832" y="1540711"/>
            <a:ext cx="1485766" cy="1435621"/>
          </a:xfrm>
          <a:prstGeom prst="rect">
            <a:avLst/>
          </a:prstGeom>
        </p:spPr>
      </p:pic>
      <p:sp>
        <p:nvSpPr>
          <p:cNvPr id="16" name="TextBox 15">
            <a:extLst>
              <a:ext uri="{FF2B5EF4-FFF2-40B4-BE49-F238E27FC236}">
                <a16:creationId xmlns:a16="http://schemas.microsoft.com/office/drawing/2014/main" id="{D9F0E1FA-09A4-4549-8B7B-21A46D8C128F}"/>
              </a:ext>
            </a:extLst>
          </p:cNvPr>
          <p:cNvSpPr txBox="1"/>
          <p:nvPr/>
        </p:nvSpPr>
        <p:spPr>
          <a:xfrm>
            <a:off x="8523388" y="972030"/>
            <a:ext cx="9065256" cy="9055174"/>
          </a:xfrm>
          <a:prstGeom prst="roundRect">
            <a:avLst/>
          </a:prstGeom>
          <a:solidFill>
            <a:srgbClr val="FFF3ED"/>
          </a:solidFill>
          <a:ln w="57150">
            <a:solidFill>
              <a:srgbClr val="8B5137"/>
            </a:solidFill>
            <a:prstDash val="dash"/>
          </a:ln>
        </p:spPr>
        <p:txBody>
          <a:bodyPr wrap="square">
            <a:spAutoFit/>
          </a:bodyPr>
          <a:lstStyle/>
          <a:p>
            <a:pPr algn="ctr">
              <a:lnSpc>
                <a:spcPct val="150000"/>
              </a:lnSpc>
            </a:pPr>
            <a:r>
              <a:rPr lang="vi-VN" sz="4800" b="1" i="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Trả lời </a:t>
            </a:r>
          </a:p>
          <a:p>
            <a:pPr algn="just">
              <a:lnSpc>
                <a:spcPct val="150000"/>
              </a:lnSpc>
            </a:pP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thiện nguyện, nhân đạo có thể thông qua hình thức quyên góp, hiến tặng bằng tiền, vật phẩm, ... đến các tổ chức từ thiện nhằm mục đích cứu trợ nhân đạo, xóa đói giảm nghèo, chăm sóc sức khỏe,...</a:t>
            </a:r>
            <a:endParaRPr lang="en-US" sz="44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F45A2D0-62BA-4B58-9355-28FAC549A9CF}"/>
              </a:ext>
            </a:extLst>
          </p:cNvPr>
          <p:cNvGrpSpPr/>
          <p:nvPr/>
        </p:nvGrpSpPr>
        <p:grpSpPr>
          <a:xfrm>
            <a:off x="1753795" y="2801059"/>
            <a:ext cx="6279531" cy="6947766"/>
            <a:chOff x="1753795" y="2801059"/>
            <a:chExt cx="6279531" cy="6947766"/>
          </a:xfrm>
        </p:grpSpPr>
        <p:grpSp>
          <p:nvGrpSpPr>
            <p:cNvPr id="17" name="Group 16">
              <a:extLst>
                <a:ext uri="{FF2B5EF4-FFF2-40B4-BE49-F238E27FC236}">
                  <a16:creationId xmlns:a16="http://schemas.microsoft.com/office/drawing/2014/main" id="{85DEBE0F-3C92-44B1-95AB-38A1AF1003B2}"/>
                </a:ext>
              </a:extLst>
            </p:cNvPr>
            <p:cNvGrpSpPr/>
            <p:nvPr/>
          </p:nvGrpSpPr>
          <p:grpSpPr>
            <a:xfrm>
              <a:off x="1753795" y="2801059"/>
              <a:ext cx="6279531" cy="6839939"/>
              <a:chOff x="1753795" y="2801059"/>
              <a:chExt cx="6279531" cy="6839939"/>
            </a:xfrm>
          </p:grpSpPr>
          <p:pic>
            <p:nvPicPr>
              <p:cNvPr id="5"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8630">
                <a:off x="1753795" y="2801059"/>
                <a:ext cx="6279531" cy="6839939"/>
              </a:xfrm>
              <a:prstGeom prst="rect">
                <a:avLst/>
              </a:prstGeom>
            </p:spPr>
          </p:pic>
          <p:sp>
            <p:nvSpPr>
              <p:cNvPr id="14" name="TextBox 13">
                <a:extLst>
                  <a:ext uri="{FF2B5EF4-FFF2-40B4-BE49-F238E27FC236}">
                    <a16:creationId xmlns:a16="http://schemas.microsoft.com/office/drawing/2014/main" id="{BE375E14-B1C8-4C68-BFAF-4AE9DA1FD550}"/>
                  </a:ext>
                </a:extLst>
              </p:cNvPr>
              <p:cNvSpPr txBox="1"/>
              <p:nvPr/>
            </p:nvSpPr>
            <p:spPr>
              <a:xfrm>
                <a:off x="1905000" y="4161234"/>
                <a:ext cx="5334000" cy="4029501"/>
              </a:xfrm>
              <a:prstGeom prst="rect">
                <a:avLst/>
              </a:prstGeom>
              <a:noFill/>
            </p:spPr>
            <p:txBody>
              <a:bodyPr wrap="square">
                <a:spAutoFit/>
              </a:bodyPr>
              <a:lstStyle/>
              <a:p>
                <a:pPr algn="just">
                  <a:lnSpc>
                    <a:spcPct val="150000"/>
                  </a:lnSpc>
                  <a:spcBef>
                    <a:spcPts val="600"/>
                  </a:spcBef>
                  <a:spcAft>
                    <a:spcPts val="1000"/>
                  </a:spcAft>
                </a:pP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Hãy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nêu những hình thức của </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thiện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nguyện, </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nhân đạo.</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2121020" y="8301475"/>
              <a:ext cx="2027811" cy="1447350"/>
            </a:xfrm>
            <a:prstGeom prst="rect">
              <a:avLst/>
            </a:prstGeom>
          </p:spPr>
        </p:pic>
      </p:grpSp>
    </p:spTree>
    <p:extLst>
      <p:ext uri="{BB962C8B-B14F-4D97-AF65-F5344CB8AC3E}">
        <p14:creationId xmlns:p14="http://schemas.microsoft.com/office/powerpoint/2010/main" val="21394272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1693</Words>
  <Application>Microsoft Office PowerPoint</Application>
  <PresentationFormat>Custom</PresentationFormat>
  <Paragraphs>119</Paragraphs>
  <Slides>37</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Calibri</vt:lpstr>
      <vt:lpstr>Hammersmith One</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Elementary School Graduation Presentation </dc:title>
  <cp:lastModifiedBy>Nguyễn Huyền My</cp:lastModifiedBy>
  <cp:revision>4</cp:revision>
  <dcterms:created xsi:type="dcterms:W3CDTF">2006-08-16T00:00:00Z</dcterms:created>
  <dcterms:modified xsi:type="dcterms:W3CDTF">2022-10-22T18:26:11Z</dcterms:modified>
  <dc:identifier>DAFPwWQdzJg</dc:identifier>
</cp:coreProperties>
</file>