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1"/>
  </p:sldMasterIdLst>
  <p:sldIdLst>
    <p:sldId id="260" r:id="rId2"/>
    <p:sldId id="350" r:id="rId3"/>
    <p:sldId id="269" r:id="rId4"/>
    <p:sldId id="270" r:id="rId5"/>
    <p:sldId id="351" r:id="rId6"/>
    <p:sldId id="352" r:id="rId7"/>
    <p:sldId id="353" r:id="rId8"/>
    <p:sldId id="333" r:id="rId9"/>
    <p:sldId id="306" r:id="rId10"/>
    <p:sldId id="343" r:id="rId11"/>
    <p:sldId id="308" r:id="rId12"/>
    <p:sldId id="354" r:id="rId13"/>
    <p:sldId id="355" r:id="rId14"/>
    <p:sldId id="356" r:id="rId15"/>
    <p:sldId id="359" r:id="rId16"/>
    <p:sldId id="357" r:id="rId17"/>
    <p:sldId id="358" r:id="rId18"/>
    <p:sldId id="344" r:id="rId19"/>
    <p:sldId id="336" r:id="rId20"/>
    <p:sldId id="361" r:id="rId21"/>
    <p:sldId id="301" r:id="rId22"/>
    <p:sldId id="363" r:id="rId23"/>
    <p:sldId id="364" r:id="rId24"/>
    <p:sldId id="339" r:id="rId25"/>
    <p:sldId id="365" r:id="rId26"/>
    <p:sldId id="345" r:id="rId27"/>
    <p:sldId id="367" r:id="rId28"/>
    <p:sldId id="348" r:id="rId29"/>
    <p:sldId id="368" r:id="rId30"/>
    <p:sldId id="347" r:id="rId31"/>
    <p:sldId id="312" r:id="rId32"/>
    <p:sldId id="369" r:id="rId33"/>
    <p:sldId id="340" r:id="rId34"/>
    <p:sldId id="370" r:id="rId35"/>
    <p:sldId id="331" r:id="rId36"/>
    <p:sldId id="346" r:id="rId37"/>
    <p:sldId id="314" r:id="rId38"/>
    <p:sldId id="371" r:id="rId39"/>
    <p:sldId id="360" r:id="rId40"/>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00FF"/>
    <a:srgbClr val="FFCCCC"/>
    <a:srgbClr val="FF9999"/>
    <a:srgbClr val="FF99FF"/>
    <a:srgbClr val="CC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130" autoAdjust="0"/>
    <p:restoredTop sz="94660"/>
  </p:normalViewPr>
  <p:slideViewPr>
    <p:cSldViewPr snapToGrid="0">
      <p:cViewPr varScale="1">
        <p:scale>
          <a:sx n="66" d="100"/>
          <a:sy n="66" d="100"/>
        </p:scale>
        <p:origin x="48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jpeg"/></Relationships>
</file>

<file path=ppt/diagrams/_rels/data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i="1" dirty="0"/>
            <a:t>a) Em hãy cho biết những việc làm nào của Giáo sư Đặng Văn Ngữ thể hiện sự cần cù, sáng tạo. Những việc làm đó mang lại kết quả gì?</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i="1" dirty="0"/>
            <a:t>b) Theo em, cần cù, sáng tạo trong lao động có ý nghĩa như thế nào?</a:t>
          </a:r>
          <a:endPar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2" custLinFactNeighborX="-704"/>
      <dgm:spPr>
        <a:prstGeom prst="roundRect">
          <a:avLst>
            <a:gd name="adj" fmla="val 10000"/>
          </a:avLst>
        </a:prstGeom>
      </dgm:spPr>
    </dgm:pt>
    <dgm:pt modelId="{2AAACA77-E4A0-4E99-9F03-72ED26BB7B73}" type="pres">
      <dgm:prSet presAssocID="{8C4E1181-A43E-4AFA-A175-608167BDD664}" presName="img" presStyleLbl="fgImgPlace1" presStyleIdx="0" presStyleCnt="2"/>
      <dgm:spPr>
        <a:xfrm>
          <a:off x="153342" y="153342"/>
          <a:ext cx="1874520" cy="1226740"/>
        </a:xfrm>
        <a:prstGeom prst="roundRect">
          <a:avLst>
            <a:gd name="adj" fmla="val 10000"/>
          </a:avLst>
        </a:prstGeom>
        <a:blipFill>
          <a:blip xmlns:r="http://schemas.openxmlformats.org/officeDocument/2006/relationships" r:embed="rId1" cstate="print"/>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2">
        <dgm:presLayoutVars>
          <dgm:bulletEnabled val="1"/>
        </dgm:presLayoutVars>
      </dgm:prSet>
      <dgm:spPr/>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2" custScaleY="127452"/>
      <dgm:spPr>
        <a:prstGeom prst="roundRect">
          <a:avLst>
            <a:gd name="adj" fmla="val 10000"/>
          </a:avLst>
        </a:prstGeom>
      </dgm:spPr>
    </dgm:pt>
    <dgm:pt modelId="{2352C030-0248-483B-94A9-26972C30B2AA}" type="pres">
      <dgm:prSet presAssocID="{36F1A9A7-0E91-4997-8451-066E68D6791C}" presName="img" presStyleLbl="fgImgPlace1" presStyleIdx="1" presStyleCnt="2"/>
      <dgm:spPr>
        <a:xfrm>
          <a:off x="153342" y="1840111"/>
          <a:ext cx="1874520" cy="1226740"/>
        </a:xfrm>
        <a:prstGeom prst="roundRect">
          <a:avLst>
            <a:gd name="adj" fmla="val 10000"/>
          </a:avLst>
        </a:prstGeom>
        <a:blipFill>
          <a:blip xmlns:r="http://schemas.openxmlformats.org/officeDocument/2006/relationships" r:embed="rId2"/>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2">
        <dgm:presLayoutVars>
          <dgm:bulletEnabled val="1"/>
        </dgm:presLayoutVars>
      </dgm:prSet>
      <dgm:spPr/>
    </dgm:pt>
  </dgm:ptLst>
  <dgm:cxnLst>
    <dgm:cxn modelId="{6213F624-BC34-4D4C-A287-481ADBD21C65}" type="presOf" srcId="{36F1A9A7-0E91-4997-8451-066E68D6791C}" destId="{629FFE63-9943-4FDD-AEB3-15F8D3455642}" srcOrd="1" destOrd="0" presId="urn:microsoft.com/office/officeart/2005/8/layout/vList4#1"/>
    <dgm:cxn modelId="{EF77B762-A51D-4A8D-A07C-041C82BC1CA7}" type="presOf" srcId="{8C4E1181-A43E-4AFA-A175-608167BDD664}" destId="{046903CA-E59E-4D3A-B85F-2132F4D3C385}" srcOrd="1" destOrd="0" presId="urn:microsoft.com/office/officeart/2005/8/layout/vList4#1"/>
    <dgm:cxn modelId="{D815B19F-96CF-466B-9349-FBB2008FE5E3}" type="presOf" srcId="{8C4E1181-A43E-4AFA-A175-608167BDD664}" destId="{DE66B4FA-8443-484B-9A9E-FA188D6B4E43}"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18E472D0-8244-46AB-BD91-EE05744BD8B6}" type="presOf" srcId="{4D783A32-6612-4061-810D-2598FCFDE16E}" destId="{610C4521-7E21-4ABD-817D-19EC8F773957}" srcOrd="0" destOrd="0" presId="urn:microsoft.com/office/officeart/2005/8/layout/vList4#1"/>
    <dgm:cxn modelId="{D26B1FE1-32EE-4CDD-84CD-1993D80ABCF6}" type="presOf" srcId="{36F1A9A7-0E91-4997-8451-066E68D6791C}" destId="{11925212-181A-4D0E-84EB-C4219DE1ABB7}" srcOrd="0"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1C394226-E2DF-42BD-81D5-505A4BD73542}" type="presParOf" srcId="{610C4521-7E21-4ABD-817D-19EC8F773957}" destId="{1C2B9614-1D42-4E2A-92D8-94BCF9DE39E4}" srcOrd="0" destOrd="0" presId="urn:microsoft.com/office/officeart/2005/8/layout/vList4#1"/>
    <dgm:cxn modelId="{7AF77A05-2904-4AA7-B022-2A244B051D70}" type="presParOf" srcId="{1C2B9614-1D42-4E2A-92D8-94BCF9DE39E4}" destId="{DE66B4FA-8443-484B-9A9E-FA188D6B4E43}" srcOrd="0" destOrd="0" presId="urn:microsoft.com/office/officeart/2005/8/layout/vList4#1"/>
    <dgm:cxn modelId="{EDF872C3-90C5-42A7-BB79-F19914EB5FE4}" type="presParOf" srcId="{1C2B9614-1D42-4E2A-92D8-94BCF9DE39E4}" destId="{2AAACA77-E4A0-4E99-9F03-72ED26BB7B73}" srcOrd="1" destOrd="0" presId="urn:microsoft.com/office/officeart/2005/8/layout/vList4#1"/>
    <dgm:cxn modelId="{ABDE6A6C-E3CF-4CBE-8DAA-0071353D6620}" type="presParOf" srcId="{1C2B9614-1D42-4E2A-92D8-94BCF9DE39E4}" destId="{046903CA-E59E-4D3A-B85F-2132F4D3C385}" srcOrd="2" destOrd="0" presId="urn:microsoft.com/office/officeart/2005/8/layout/vList4#1"/>
    <dgm:cxn modelId="{63C4D097-3319-4C6F-AA0F-7E28C096739A}" type="presParOf" srcId="{610C4521-7E21-4ABD-817D-19EC8F773957}" destId="{3C4FC630-2F4B-4B45-8D35-86BFE257DB89}" srcOrd="1" destOrd="0" presId="urn:microsoft.com/office/officeart/2005/8/layout/vList4#1"/>
    <dgm:cxn modelId="{04CD26FF-8ADE-4491-9223-C582567FCAD7}" type="presParOf" srcId="{610C4521-7E21-4ABD-817D-19EC8F773957}" destId="{76DA393E-3756-4D17-8778-17C0D4D792DA}" srcOrd="2" destOrd="0" presId="urn:microsoft.com/office/officeart/2005/8/layout/vList4#1"/>
    <dgm:cxn modelId="{C4AB35D0-9ACE-4C97-B6AF-419204C5A1E8}" type="presParOf" srcId="{76DA393E-3756-4D17-8778-17C0D4D792DA}" destId="{11925212-181A-4D0E-84EB-C4219DE1ABB7}" srcOrd="0" destOrd="0" presId="urn:microsoft.com/office/officeart/2005/8/layout/vList4#1"/>
    <dgm:cxn modelId="{D7AAB223-CCD8-47BE-8DE1-CEDDE2829C02}" type="presParOf" srcId="{76DA393E-3756-4D17-8778-17C0D4D792DA}" destId="{2352C030-0248-483B-94A9-26972C30B2AA}" srcOrd="1" destOrd="0" presId="urn:microsoft.com/office/officeart/2005/8/layout/vList4#1"/>
    <dgm:cxn modelId="{D6C388AB-127E-4CD2-96C4-0A124D313F41}" type="presParOf" srcId="{76DA393E-3756-4D17-8778-17C0D4D792DA}" destId="{629FFE63-9943-4FDD-AEB3-15F8D3455642}"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0" dirty="0">
              <a:solidFill>
                <a:sysClr val="windowText" lastClr="000000">
                  <a:hueOff val="0"/>
                  <a:satOff val="0"/>
                  <a:lumOff val="0"/>
                  <a:alphaOff val="0"/>
                </a:sysClr>
              </a:solidFill>
              <a:latin typeface="#9Slide05 Brannboll Ny" panose="02000000000000000000" pitchFamily="2" charset="0"/>
              <a:ea typeface="+mn-ea"/>
              <a:cs typeface="+mn-cs"/>
            </a:rPr>
            <a:t>a.</a:t>
          </a:r>
          <a:r>
            <a:rPr lang="en-US" sz="2800" dirty="0"/>
            <a:t>Trong phòng thí nghiệm đơn sơ bằng tre, nứa, lá giữa rừng núi Việt Bắc, ông đã nghiên cứu và sản xuất thành công thuốc kháng sinh, nước lọc pê ni xi nin chế từ giống nấm ông đem về từ nhật phục vụ cho thương binh bệnh binh.</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dirty="0"/>
            <a:t>b. - Cần cù, sáng tạo trong lao động giúp con người: </a:t>
          </a:r>
        </a:p>
        <a:p>
          <a:pPr algn="just"/>
          <a:r>
            <a:rPr lang="en-US" sz="2800" dirty="0"/>
            <a:t>+Hoàn thiện và phát triển phẩm chất, năng lực để nâng cao hiệu quả lao động, góp phần xây dựng quê hương, đất nước.</a:t>
          </a:r>
        </a:p>
        <a:p>
          <a:pPr algn="just"/>
          <a:r>
            <a:rPr lang="en-US" sz="2800" dirty="0"/>
            <a:t>+ Được mọi người yêu quý, tôn trọng.</a:t>
          </a:r>
          <a:endPar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2" custLinFactNeighborX="-704"/>
      <dgm:spPr>
        <a:prstGeom prst="roundRect">
          <a:avLst>
            <a:gd name="adj" fmla="val 10000"/>
          </a:avLst>
        </a:prstGeom>
      </dgm:spPr>
    </dgm:pt>
    <dgm:pt modelId="{2AAACA77-E4A0-4E99-9F03-72ED26BB7B73}" type="pres">
      <dgm:prSet presAssocID="{8C4E1181-A43E-4AFA-A175-608167BDD664}" presName="img" presStyleLbl="fgImgPlace1" presStyleIdx="0" presStyleCnt="2"/>
      <dgm:spPr>
        <a:xfrm>
          <a:off x="153342" y="153342"/>
          <a:ext cx="1874520" cy="1226740"/>
        </a:xfrm>
        <a:prstGeom prst="roundRect">
          <a:avLst>
            <a:gd name="adj" fmla="val 10000"/>
          </a:avLst>
        </a:prstGeom>
        <a:blipFill>
          <a:blip xmlns:r="http://schemas.openxmlformats.org/officeDocument/2006/relationships" r:embed="rId1" cstate="print"/>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2">
        <dgm:presLayoutVars>
          <dgm:bulletEnabled val="1"/>
        </dgm:presLayoutVars>
      </dgm:prSet>
      <dgm:spPr/>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2" custScaleY="127452"/>
      <dgm:spPr>
        <a:prstGeom prst="roundRect">
          <a:avLst>
            <a:gd name="adj" fmla="val 10000"/>
          </a:avLst>
        </a:prstGeom>
      </dgm:spPr>
    </dgm:pt>
    <dgm:pt modelId="{2352C030-0248-483B-94A9-26972C30B2AA}" type="pres">
      <dgm:prSet presAssocID="{36F1A9A7-0E91-4997-8451-066E68D6791C}" presName="img" presStyleLbl="fgImgPlace1" presStyleIdx="1" presStyleCnt="2"/>
      <dgm:spPr>
        <a:xfrm>
          <a:off x="153342" y="1840111"/>
          <a:ext cx="1874520" cy="1226740"/>
        </a:xfrm>
        <a:prstGeom prst="roundRect">
          <a:avLst>
            <a:gd name="adj" fmla="val 10000"/>
          </a:avLst>
        </a:prstGeom>
        <a:blipFill>
          <a:blip xmlns:r="http://schemas.openxmlformats.org/officeDocument/2006/relationships" r:embed="rId2"/>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2">
        <dgm:presLayoutVars>
          <dgm:bulletEnabled val="1"/>
        </dgm:presLayoutVars>
      </dgm:prSet>
      <dgm:spPr/>
    </dgm:pt>
  </dgm:ptLst>
  <dgm:cxnLst>
    <dgm:cxn modelId="{5952E764-840B-46E2-A55A-39BA4F3BCDDB}" type="presOf" srcId="{4D783A32-6612-4061-810D-2598FCFDE16E}" destId="{610C4521-7E21-4ABD-817D-19EC8F773957}" srcOrd="0" destOrd="0" presId="urn:microsoft.com/office/officeart/2005/8/layout/vList4#1"/>
    <dgm:cxn modelId="{A1FF135A-BF9D-48D3-8084-6AC8078944F7}" type="presOf" srcId="{8C4E1181-A43E-4AFA-A175-608167BDD664}" destId="{046903CA-E59E-4D3A-B85F-2132F4D3C385}" srcOrd="1" destOrd="0" presId="urn:microsoft.com/office/officeart/2005/8/layout/vList4#1"/>
    <dgm:cxn modelId="{ADB39390-1790-4401-838E-EED8785F901C}" type="presOf" srcId="{36F1A9A7-0E91-4997-8451-066E68D6791C}" destId="{629FFE63-9943-4FDD-AEB3-15F8D3455642}" srcOrd="1"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E32E9BCA-888C-42EA-949E-1838B74FF805}" type="presOf" srcId="{8C4E1181-A43E-4AFA-A175-608167BDD664}" destId="{DE66B4FA-8443-484B-9A9E-FA188D6B4E43}" srcOrd="0"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E4ED03FE-F3FA-49BA-A37A-A807ED2B4328}" type="presOf" srcId="{36F1A9A7-0E91-4997-8451-066E68D6791C}" destId="{11925212-181A-4D0E-84EB-C4219DE1ABB7}" srcOrd="0" destOrd="0" presId="urn:microsoft.com/office/officeart/2005/8/layout/vList4#1"/>
    <dgm:cxn modelId="{90E976AF-0D1C-46D4-BE66-A91E30169719}" type="presParOf" srcId="{610C4521-7E21-4ABD-817D-19EC8F773957}" destId="{1C2B9614-1D42-4E2A-92D8-94BCF9DE39E4}" srcOrd="0" destOrd="0" presId="urn:microsoft.com/office/officeart/2005/8/layout/vList4#1"/>
    <dgm:cxn modelId="{66EB5714-9AE0-4AF7-AE22-8D7EFD9F256E}" type="presParOf" srcId="{1C2B9614-1D42-4E2A-92D8-94BCF9DE39E4}" destId="{DE66B4FA-8443-484B-9A9E-FA188D6B4E43}" srcOrd="0" destOrd="0" presId="urn:microsoft.com/office/officeart/2005/8/layout/vList4#1"/>
    <dgm:cxn modelId="{C0149BD1-4DAC-45C3-ABE8-7AD532670F9F}" type="presParOf" srcId="{1C2B9614-1D42-4E2A-92D8-94BCF9DE39E4}" destId="{2AAACA77-E4A0-4E99-9F03-72ED26BB7B73}" srcOrd="1" destOrd="0" presId="urn:microsoft.com/office/officeart/2005/8/layout/vList4#1"/>
    <dgm:cxn modelId="{80DAD5B4-48E4-46EE-9438-E34E2AFE0059}" type="presParOf" srcId="{1C2B9614-1D42-4E2A-92D8-94BCF9DE39E4}" destId="{046903CA-E59E-4D3A-B85F-2132F4D3C385}" srcOrd="2" destOrd="0" presId="urn:microsoft.com/office/officeart/2005/8/layout/vList4#1"/>
    <dgm:cxn modelId="{E51B61EC-254C-4C93-B45F-4B2DCB1DBABF}" type="presParOf" srcId="{610C4521-7E21-4ABD-817D-19EC8F773957}" destId="{3C4FC630-2F4B-4B45-8D35-86BFE257DB89}" srcOrd="1" destOrd="0" presId="urn:microsoft.com/office/officeart/2005/8/layout/vList4#1"/>
    <dgm:cxn modelId="{D0A246F5-B000-4DCE-96ED-A9944DE4E126}" type="presParOf" srcId="{610C4521-7E21-4ABD-817D-19EC8F773957}" destId="{76DA393E-3756-4D17-8778-17C0D4D792DA}" srcOrd="2" destOrd="0" presId="urn:microsoft.com/office/officeart/2005/8/layout/vList4#1"/>
    <dgm:cxn modelId="{2786F0A8-688E-488E-A1BB-A2DBA13751A0}" type="presParOf" srcId="{76DA393E-3756-4D17-8778-17C0D4D792DA}" destId="{11925212-181A-4D0E-84EB-C4219DE1ABB7}" srcOrd="0" destOrd="0" presId="urn:microsoft.com/office/officeart/2005/8/layout/vList4#1"/>
    <dgm:cxn modelId="{A142D214-71D2-4DE1-BA36-5068F0E6686A}" type="presParOf" srcId="{76DA393E-3756-4D17-8778-17C0D4D792DA}" destId="{2352C030-0248-483B-94A9-26972C30B2AA}" srcOrd="1" destOrd="0" presId="urn:microsoft.com/office/officeart/2005/8/layout/vList4#1"/>
    <dgm:cxn modelId="{820B4780-BDE8-480F-B914-E6FEE38E111F}" type="presParOf" srcId="{76DA393E-3756-4D17-8778-17C0D4D792DA}" destId="{629FFE63-9943-4FDD-AEB3-15F8D3455642}"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9372600" cy="2065333"/>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n-US" sz="2800" i="1" kern="1200" dirty="0"/>
            <a:t>a) Em hãy cho biết những việc làm nào của Giáo sư Đặng Văn Ngữ thể hiện sự cần cù, sáng tạo. Những việc làm đó mang lại kết quả gì?</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081053" y="0"/>
        <a:ext cx="7291546" cy="2065333"/>
      </dsp:txXfrm>
    </dsp:sp>
    <dsp:sp modelId="{2AAACA77-E4A0-4E99-9F03-72ED26BB7B73}">
      <dsp:nvSpPr>
        <dsp:cNvPr id="0" name=""/>
        <dsp:cNvSpPr/>
      </dsp:nvSpPr>
      <dsp:spPr>
        <a:xfrm>
          <a:off x="206533" y="206533"/>
          <a:ext cx="1874520" cy="1652266"/>
        </a:xfrm>
        <a:prstGeom prst="roundRect">
          <a:avLst>
            <a:gd name="adj" fmla="val 10000"/>
          </a:avLst>
        </a:prstGeom>
        <a:blipFill>
          <a:blip xmlns:r="http://schemas.openxmlformats.org/officeDocument/2006/relationships" r:embed="rId1" cstate="print"/>
          <a:srcRect/>
          <a:stretch>
            <a:fillRect t="-9000" b="-9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2271866"/>
          <a:ext cx="9372600" cy="2632308"/>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n-US" sz="2800" i="1" kern="1200" dirty="0"/>
            <a:t>b) Theo em, cần cù, sáng tạo trong lao động có ý nghĩa như thế nào?</a:t>
          </a:r>
          <a:endPar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sp:txBody>
      <dsp:txXfrm>
        <a:off x="2081053" y="2271866"/>
        <a:ext cx="7291546" cy="2632308"/>
      </dsp:txXfrm>
    </dsp:sp>
    <dsp:sp modelId="{2352C030-0248-483B-94A9-26972C30B2AA}">
      <dsp:nvSpPr>
        <dsp:cNvPr id="0" name=""/>
        <dsp:cNvSpPr/>
      </dsp:nvSpPr>
      <dsp:spPr>
        <a:xfrm>
          <a:off x="206533" y="2761887"/>
          <a:ext cx="1874520" cy="1652266"/>
        </a:xfrm>
        <a:prstGeom prst="roundRect">
          <a:avLst>
            <a:gd name="adj" fmla="val 10000"/>
          </a:avLst>
        </a:prstGeom>
        <a:blipFill>
          <a:blip xmlns:r="http://schemas.openxmlformats.org/officeDocument/2006/relationships" r:embed="rId2"/>
          <a:srcRect/>
          <a:stretch>
            <a:fillRect t="-20000" b="-20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9372600" cy="2065333"/>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rPr>
            <a:t>a.</a:t>
          </a:r>
          <a:r>
            <a:rPr lang="en-US" sz="2800" kern="1200" dirty="0"/>
            <a:t>Trong phòng thí nghiệm đơn sơ bằng tre, nứa, lá giữa rừng núi Việt Bắc, ông đã nghiên cứu và sản xuất thành công thuốc kháng sinh, nước lọc pê ni xi nin chế từ giống nấm ông đem về từ nhật phục vụ cho thương binh bệnh binh.</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081053" y="0"/>
        <a:ext cx="7291546" cy="2065333"/>
      </dsp:txXfrm>
    </dsp:sp>
    <dsp:sp modelId="{2AAACA77-E4A0-4E99-9F03-72ED26BB7B73}">
      <dsp:nvSpPr>
        <dsp:cNvPr id="0" name=""/>
        <dsp:cNvSpPr/>
      </dsp:nvSpPr>
      <dsp:spPr>
        <a:xfrm>
          <a:off x="206533" y="206533"/>
          <a:ext cx="1874520" cy="1652266"/>
        </a:xfrm>
        <a:prstGeom prst="roundRect">
          <a:avLst>
            <a:gd name="adj" fmla="val 10000"/>
          </a:avLst>
        </a:prstGeom>
        <a:blipFill>
          <a:blip xmlns:r="http://schemas.openxmlformats.org/officeDocument/2006/relationships" r:embed="rId1" cstate="print"/>
          <a:srcRect/>
          <a:stretch>
            <a:fillRect t="-9000" b="-9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2271866"/>
          <a:ext cx="9372600" cy="2632308"/>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n-US" sz="2800" kern="1200" dirty="0"/>
            <a:t>b. - Cần cù, sáng tạo trong lao động giúp con người: </a:t>
          </a:r>
        </a:p>
        <a:p>
          <a:pPr marL="0" lvl="0" indent="0" algn="just" defTabSz="1244600">
            <a:lnSpc>
              <a:spcPct val="90000"/>
            </a:lnSpc>
            <a:spcBef>
              <a:spcPct val="0"/>
            </a:spcBef>
            <a:spcAft>
              <a:spcPct val="35000"/>
            </a:spcAft>
            <a:buNone/>
          </a:pPr>
          <a:r>
            <a:rPr lang="en-US" sz="2800" kern="1200" dirty="0"/>
            <a:t>+Hoàn thiện và phát triển phẩm chất, năng lực để nâng cao hiệu quả lao động, góp phần xây dựng quê hương, đất nước.</a:t>
          </a:r>
        </a:p>
        <a:p>
          <a:pPr marL="0" lvl="0" indent="0" algn="just" defTabSz="1244600">
            <a:lnSpc>
              <a:spcPct val="90000"/>
            </a:lnSpc>
            <a:spcBef>
              <a:spcPct val="0"/>
            </a:spcBef>
            <a:spcAft>
              <a:spcPct val="35000"/>
            </a:spcAft>
            <a:buNone/>
          </a:pPr>
          <a:r>
            <a:rPr lang="en-US" sz="2800" kern="1200" dirty="0"/>
            <a:t>+ Được mọi người yêu quý, tôn trọng.</a:t>
          </a:r>
          <a:endPar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sp:txBody>
      <dsp:txXfrm>
        <a:off x="2081053" y="2271866"/>
        <a:ext cx="7291546" cy="2632308"/>
      </dsp:txXfrm>
    </dsp:sp>
    <dsp:sp modelId="{2352C030-0248-483B-94A9-26972C30B2AA}">
      <dsp:nvSpPr>
        <dsp:cNvPr id="0" name=""/>
        <dsp:cNvSpPr/>
      </dsp:nvSpPr>
      <dsp:spPr>
        <a:xfrm>
          <a:off x="206533" y="2761887"/>
          <a:ext cx="1874520" cy="1652266"/>
        </a:xfrm>
        <a:prstGeom prst="roundRect">
          <a:avLst>
            <a:gd name="adj" fmla="val 10000"/>
          </a:avLst>
        </a:prstGeom>
        <a:blipFill>
          <a:blip xmlns:r="http://schemas.openxmlformats.org/officeDocument/2006/relationships" r:embed="rId2"/>
          <a:srcRect/>
          <a:stretch>
            <a:fillRect t="-20000" b="-20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3B5CEBB4-B66A-4248-B319-F557B2B94E25}" type="datetimeFigureOut">
              <a:rPr lang="en-US"/>
              <a:pPr>
                <a:defRPr/>
              </a:pPr>
              <a:t>10/7/2024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D8D0D0C-A965-4265-9078-2D9B95755FFE}" type="slidenum">
              <a:rPr lang="en-US"/>
              <a:pPr>
                <a:defRPr/>
              </a:pPr>
              <a:t>‹#›</a:t>
            </a:fld>
            <a:endParaRPr lang="en-US" dirty="0"/>
          </a:p>
        </p:txBody>
      </p:sp>
    </p:spTree>
    <p:extLst>
      <p:ext uri="{BB962C8B-B14F-4D97-AF65-F5344CB8AC3E}">
        <p14:creationId xmlns:p14="http://schemas.microsoft.com/office/powerpoint/2010/main" val="4096406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F24FD7D-2500-4931-BD27-5E318667851D}" type="datetimeFigureOut">
              <a:rPr lang="en-US"/>
              <a:pPr>
                <a:defRPr/>
              </a:pPr>
              <a:t>10/7/2024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ACDFF8-6FED-452C-A4C8-BA363CB7D9ED}" type="slidenum">
              <a:rPr lang="en-US"/>
              <a:pPr>
                <a:defRPr/>
              </a:pPr>
              <a:t>‹#›</a:t>
            </a:fld>
            <a:endParaRPr lang="en-US" dirty="0"/>
          </a:p>
        </p:txBody>
      </p:sp>
    </p:spTree>
    <p:extLst>
      <p:ext uri="{BB962C8B-B14F-4D97-AF65-F5344CB8AC3E}">
        <p14:creationId xmlns:p14="http://schemas.microsoft.com/office/powerpoint/2010/main" val="1583376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12740F12-E26A-45FE-ACB9-78F2376E8E2A}" type="datetimeFigureOut">
              <a:rPr lang="en-US"/>
              <a:pPr>
                <a:defRPr/>
              </a:pPr>
              <a:t>10/7/2024</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2339473-1D6E-448D-8D2A-23282D721AD1}" type="slidenum">
              <a:rPr lang="en-US"/>
              <a:pPr>
                <a:defRPr/>
              </a:pPr>
              <a:t>‹#›</a:t>
            </a:fld>
            <a:endParaRPr lang="en-US" dirty="0"/>
          </a:p>
        </p:txBody>
      </p:sp>
    </p:spTree>
    <p:extLst>
      <p:ext uri="{BB962C8B-B14F-4D97-AF65-F5344CB8AC3E}">
        <p14:creationId xmlns:p14="http://schemas.microsoft.com/office/powerpoint/2010/main" val="951466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8663E1D-4FCB-417D-8FDB-ABADD27BBCF3}" type="datetimeFigureOut">
              <a:rPr lang="en-US"/>
              <a:pPr>
                <a:defRPr/>
              </a:pPr>
              <a:t>10/7/2024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B3C1EF5-1BF4-4BDC-85AB-7D3E52C0C4C1}" type="slidenum">
              <a:rPr lang="en-US"/>
              <a:pPr>
                <a:defRPr/>
              </a:pPr>
              <a:t>‹#›</a:t>
            </a:fld>
            <a:endParaRPr lang="en-US" dirty="0"/>
          </a:p>
        </p:txBody>
      </p:sp>
    </p:spTree>
    <p:extLst>
      <p:ext uri="{BB962C8B-B14F-4D97-AF65-F5344CB8AC3E}">
        <p14:creationId xmlns:p14="http://schemas.microsoft.com/office/powerpoint/2010/main" val="886960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612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87B275E-565C-4D7E-918C-36B91539EA55}" type="datetimeFigureOut">
              <a:rPr lang="en-US"/>
              <a:pPr>
                <a:defRPr/>
              </a:pPr>
              <a:t>10/7/2024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ECDD52-5023-414A-971D-602C81902C34}" type="slidenum">
              <a:rPr lang="en-US"/>
              <a:pPr>
                <a:defRPr/>
              </a:pPr>
              <a:t>‹#›</a:t>
            </a:fld>
            <a:endParaRPr lang="en-US" dirty="0"/>
          </a:p>
        </p:txBody>
      </p:sp>
    </p:spTree>
    <p:extLst>
      <p:ext uri="{BB962C8B-B14F-4D97-AF65-F5344CB8AC3E}">
        <p14:creationId xmlns:p14="http://schemas.microsoft.com/office/powerpoint/2010/main" val="108206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pPr>
              <a:defRPr/>
            </a:pPr>
            <a:fld id="{0967D225-F726-473D-B663-6515B22267F3}" type="datetimeFigureOut">
              <a:rPr lang="en-US"/>
              <a:pPr>
                <a:defRPr/>
              </a:pPr>
              <a:t>10/7/2024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477A1D5-EB6C-40E5-B440-8AE26B5DB8C6}" type="slidenum">
              <a:rPr lang="en-US"/>
              <a:pPr>
                <a:defRPr/>
              </a:pPr>
              <a:t>‹#›</a:t>
            </a:fld>
            <a:endParaRPr lang="en-US" dirty="0"/>
          </a:p>
        </p:txBody>
      </p:sp>
    </p:spTree>
    <p:extLst>
      <p:ext uri="{BB962C8B-B14F-4D97-AF65-F5344CB8AC3E}">
        <p14:creationId xmlns:p14="http://schemas.microsoft.com/office/powerpoint/2010/main" val="3613131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D539506B-A1D9-4576-B956-194DEA31ACBD}" type="datetimeFigureOut">
              <a:rPr lang="en-US"/>
              <a:pPr>
                <a:defRPr/>
              </a:pPr>
              <a:t>10/7/2024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751D3E-71C5-4A4A-BBD7-83FAC4DF705E}" type="slidenum">
              <a:rPr lang="en-US"/>
              <a:pPr>
                <a:defRPr/>
              </a:pPr>
              <a:t>‹#›</a:t>
            </a:fld>
            <a:endParaRPr lang="en-US" dirty="0"/>
          </a:p>
        </p:txBody>
      </p:sp>
    </p:spTree>
    <p:extLst>
      <p:ext uri="{BB962C8B-B14F-4D97-AF65-F5344CB8AC3E}">
        <p14:creationId xmlns:p14="http://schemas.microsoft.com/office/powerpoint/2010/main" val="3244346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DD96B5B3-341C-4062-8F82-2237E8037395}" type="datetimeFigureOut">
              <a:rPr lang="en-US"/>
              <a:pPr>
                <a:defRPr/>
              </a:pPr>
              <a:t>10/7/2024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9FC8634-7356-4111-A9E7-BAB82E142E78}" type="slidenum">
              <a:rPr lang="en-US"/>
              <a:pPr>
                <a:defRPr/>
              </a:pPr>
              <a:t>‹#›</a:t>
            </a:fld>
            <a:endParaRPr lang="en-US" dirty="0"/>
          </a:p>
        </p:txBody>
      </p:sp>
    </p:spTree>
    <p:extLst>
      <p:ext uri="{BB962C8B-B14F-4D97-AF65-F5344CB8AC3E}">
        <p14:creationId xmlns:p14="http://schemas.microsoft.com/office/powerpoint/2010/main" val="3981158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A79843A8-7103-4398-927F-EE3E3298581C}" type="datetimeFigureOut">
              <a:rPr lang="en-US"/>
              <a:pPr>
                <a:defRPr/>
              </a:pPr>
              <a:t>10/7/2024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EDC5C7E-7E12-4722-B66C-7BF08F610677}" type="slidenum">
              <a:rPr lang="en-US"/>
              <a:pPr>
                <a:defRPr/>
              </a:pPr>
              <a:t>‹#›</a:t>
            </a:fld>
            <a:endParaRPr lang="en-US" dirty="0"/>
          </a:p>
        </p:txBody>
      </p:sp>
    </p:spTree>
    <p:extLst>
      <p:ext uri="{BB962C8B-B14F-4D97-AF65-F5344CB8AC3E}">
        <p14:creationId xmlns:p14="http://schemas.microsoft.com/office/powerpoint/2010/main" val="387732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fld id="{D68C5EFD-962D-4C4B-BFB8-7694F97EB931}" type="datetimeFigureOut">
              <a:rPr lang="en-US"/>
              <a:pPr>
                <a:defRPr/>
              </a:pPr>
              <a:t>10/7/2024</a:t>
            </a:fld>
            <a:endParaRPr lang="en-US" dirty="0"/>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DBCDE816-F989-4CA6-9120-829BF5E71F07}" type="slidenum">
              <a:rPr lang="en-US"/>
              <a:pPr>
                <a:defRPr/>
              </a:pPr>
              <a:t>‹#›</a:t>
            </a:fld>
            <a:endParaRPr lang="en-US" dirty="0"/>
          </a:p>
        </p:txBody>
      </p:sp>
    </p:spTree>
    <p:extLst>
      <p:ext uri="{BB962C8B-B14F-4D97-AF65-F5344CB8AC3E}">
        <p14:creationId xmlns:p14="http://schemas.microsoft.com/office/powerpoint/2010/main" val="215150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p:cNvSpPr/>
          <p:nvPr/>
        </p:nvSpPr>
        <p:spPr>
          <a:xfrm>
            <a:off x="0"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465138" y="6459538"/>
            <a:ext cx="2619375" cy="365125"/>
          </a:xfrm>
        </p:spPr>
        <p:txBody>
          <a:bodyPr/>
          <a:lstStyle>
            <a:lvl1pPr algn="l">
              <a:defRPr/>
            </a:lvl1pPr>
          </a:lstStyle>
          <a:p>
            <a:pPr>
              <a:defRPr/>
            </a:pPr>
            <a:fld id="{1AA15064-CF25-4262-918D-76E5A381CE67}" type="datetimeFigureOut">
              <a:rPr lang="en-US"/>
              <a:pPr>
                <a:defRPr/>
              </a:pPr>
              <a:t>10/7/2024</a:t>
            </a:fld>
            <a:endParaRPr lang="en-US" dirty="0"/>
          </a:p>
        </p:txBody>
      </p:sp>
      <p:sp>
        <p:nvSpPr>
          <p:cNvPr id="8" name="Footer Placeholder 5"/>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9" name="Slide Number Placeholder 6"/>
          <p:cNvSpPr>
            <a:spLocks noGrp="1"/>
          </p:cNvSpPr>
          <p:nvPr>
            <p:ph type="sldNum" sz="quarter" idx="12"/>
          </p:nvPr>
        </p:nvSpPr>
        <p:spPr/>
        <p:txBody>
          <a:bodyPr/>
          <a:lstStyle>
            <a:lvl1pPr>
              <a:defRPr>
                <a:solidFill>
                  <a:schemeClr val="tx2"/>
                </a:solidFill>
              </a:defRPr>
            </a:lvl1pPr>
          </a:lstStyle>
          <a:p>
            <a:pPr>
              <a:defRPr/>
            </a:pPr>
            <a:fld id="{DC716BF8-82D4-4139-BF5B-ADFA2A4C07E4}" type="slidenum">
              <a:rPr lang="en-US"/>
              <a:pPr>
                <a:defRPr/>
              </a:pPr>
              <a:t>‹#›</a:t>
            </a:fld>
            <a:endParaRPr lang="en-US" dirty="0"/>
          </a:p>
        </p:txBody>
      </p:sp>
    </p:spTree>
    <p:extLst>
      <p:ext uri="{BB962C8B-B14F-4D97-AF65-F5344CB8AC3E}">
        <p14:creationId xmlns:p14="http://schemas.microsoft.com/office/powerpoint/2010/main" val="1234855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55015722-F7E7-4262-9F0C-D2CFDBB408CB}" type="datetimeFigureOut">
              <a:rPr lang="en-US"/>
              <a:pPr>
                <a:defRPr/>
              </a:pPr>
              <a:t>10/7/2024</a:t>
            </a:fld>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D30019A6-1599-4374-987B-57379693BE33}" type="slidenum">
              <a:rPr lang="en-US"/>
              <a:pPr>
                <a:defRPr/>
              </a:pPr>
              <a:t>‹#›</a:t>
            </a:fld>
            <a:endParaRPr lang="en-US" dirty="0"/>
          </a:p>
        </p:txBody>
      </p:sp>
    </p:spTree>
    <p:extLst>
      <p:ext uri="{BB962C8B-B14F-4D97-AF65-F5344CB8AC3E}">
        <p14:creationId xmlns:p14="http://schemas.microsoft.com/office/powerpoint/2010/main" val="1098533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1096963" y="1846263"/>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fontAlgn="auto">
              <a:spcBef>
                <a:spcPts val="0"/>
              </a:spcBef>
              <a:spcAft>
                <a:spcPts val="0"/>
              </a:spcAft>
              <a:defRPr sz="900">
                <a:solidFill>
                  <a:srgbClr val="FFFFFF"/>
                </a:solidFill>
                <a:latin typeface="+mn-lt"/>
                <a:cs typeface="+mn-cs"/>
              </a:defRPr>
            </a:lvl1pPr>
          </a:lstStyle>
          <a:p>
            <a:pPr>
              <a:defRPr/>
            </a:pPr>
            <a:fld id="{5BDBA138-4072-4D8E-94FD-3EBF8EF19614}" type="datetimeFigureOut">
              <a:rPr lang="en-US"/>
              <a:pPr>
                <a:defRPr/>
              </a:pPr>
              <a:t>10/7/2024</a:t>
            </a:fld>
            <a:endParaRPr lang="en-US" dirty="0"/>
          </a:p>
        </p:txBody>
      </p:sp>
      <p:sp>
        <p:nvSpPr>
          <p:cNvPr id="5" name="Footer Placeholder 4"/>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fontAlgn="auto">
              <a:spcBef>
                <a:spcPts val="0"/>
              </a:spcBef>
              <a:spcAft>
                <a:spcPts val="0"/>
              </a:spcAft>
              <a:defRPr sz="900" cap="all" baseline="0">
                <a:solidFill>
                  <a:srgbClr val="FFFFFF"/>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9901238" y="6459538"/>
            <a:ext cx="1311275" cy="365125"/>
          </a:xfrm>
          <a:prstGeom prst="rect">
            <a:avLst/>
          </a:prstGeom>
        </p:spPr>
        <p:txBody>
          <a:bodyPr vert="horz" lIns="91440" tIns="45720" rIns="91440" bIns="45720" rtlCol="0" anchor="ctr"/>
          <a:lstStyle>
            <a:lvl1pPr algn="r" fontAlgn="auto">
              <a:spcBef>
                <a:spcPts val="0"/>
              </a:spcBef>
              <a:spcAft>
                <a:spcPts val="0"/>
              </a:spcAft>
              <a:defRPr sz="1050">
                <a:solidFill>
                  <a:srgbClr val="FFFFFF"/>
                </a:solidFill>
                <a:latin typeface="+mn-lt"/>
                <a:cs typeface="+mn-cs"/>
              </a:defRPr>
            </a:lvl1pPr>
          </a:lstStyle>
          <a:p>
            <a:pPr>
              <a:defRPr/>
            </a:pPr>
            <a:fld id="{1C1EE8AE-6B7B-40A6-BDC3-AC5ADAEF4EE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8" r:id="rId1"/>
    <p:sldLayoutId id="2147483782" r:id="rId2"/>
    <p:sldLayoutId id="2147483789" r:id="rId3"/>
    <p:sldLayoutId id="2147483783" r:id="rId4"/>
    <p:sldLayoutId id="2147483784" r:id="rId5"/>
    <p:sldLayoutId id="2147483785" r:id="rId6"/>
    <p:sldLayoutId id="2147483790" r:id="rId7"/>
    <p:sldLayoutId id="2147483791" r:id="rId8"/>
    <p:sldLayoutId id="2147483792" r:id="rId9"/>
    <p:sldLayoutId id="2147483786" r:id="rId10"/>
    <p:sldLayoutId id="2147483793" r:id="rId11"/>
    <p:sldLayoutId id="2147483787" r:id="rId12"/>
    <p:sldLayoutId id="2147483794" r:id="rId13"/>
  </p:sldLayoutIdLst>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a:defRPr>
      </a:lvl2pPr>
      <a:lvl3pPr algn="l" rtl="0" eaLnBrk="0" fontAlgn="base" hangingPunct="0">
        <a:lnSpc>
          <a:spcPct val="85000"/>
        </a:lnSpc>
        <a:spcBef>
          <a:spcPct val="0"/>
        </a:spcBef>
        <a:spcAft>
          <a:spcPct val="0"/>
        </a:spcAft>
        <a:defRPr sz="4800">
          <a:solidFill>
            <a:srgbClr val="404040"/>
          </a:solidFill>
          <a:latin typeface="Calibri Light"/>
        </a:defRPr>
      </a:lvl3pPr>
      <a:lvl4pPr algn="l" rtl="0" eaLnBrk="0" fontAlgn="base" hangingPunct="0">
        <a:lnSpc>
          <a:spcPct val="85000"/>
        </a:lnSpc>
        <a:spcBef>
          <a:spcPct val="0"/>
        </a:spcBef>
        <a:spcAft>
          <a:spcPct val="0"/>
        </a:spcAft>
        <a:defRPr sz="4800">
          <a:solidFill>
            <a:srgbClr val="404040"/>
          </a:solidFill>
          <a:latin typeface="Calibri Light"/>
        </a:defRPr>
      </a:lvl4pPr>
      <a:lvl5pPr algn="l" rtl="0" eaLnBrk="0" fontAlgn="base" hangingPunct="0">
        <a:lnSpc>
          <a:spcPct val="85000"/>
        </a:lnSpc>
        <a:spcBef>
          <a:spcPct val="0"/>
        </a:spcBef>
        <a:spcAft>
          <a:spcPct val="0"/>
        </a:spcAft>
        <a:defRPr sz="4800">
          <a:solidFill>
            <a:srgbClr val="404040"/>
          </a:solidFill>
          <a:latin typeface="Calibri Light"/>
        </a:defRPr>
      </a:lvl5pPr>
      <a:lvl6pPr marL="457200" algn="l" rtl="0" fontAlgn="base">
        <a:lnSpc>
          <a:spcPct val="85000"/>
        </a:lnSpc>
        <a:spcBef>
          <a:spcPct val="0"/>
        </a:spcBef>
        <a:spcAft>
          <a:spcPct val="0"/>
        </a:spcAft>
        <a:defRPr sz="4800">
          <a:solidFill>
            <a:srgbClr val="404040"/>
          </a:solidFill>
          <a:latin typeface="Calibri Light"/>
        </a:defRPr>
      </a:lvl6pPr>
      <a:lvl7pPr marL="914400" algn="l" rtl="0" fontAlgn="base">
        <a:lnSpc>
          <a:spcPct val="85000"/>
        </a:lnSpc>
        <a:spcBef>
          <a:spcPct val="0"/>
        </a:spcBef>
        <a:spcAft>
          <a:spcPct val="0"/>
        </a:spcAft>
        <a:defRPr sz="4800">
          <a:solidFill>
            <a:srgbClr val="404040"/>
          </a:solidFill>
          <a:latin typeface="Calibri Light"/>
        </a:defRPr>
      </a:lvl7pPr>
      <a:lvl8pPr marL="1371600" algn="l" rtl="0" fontAlgn="base">
        <a:lnSpc>
          <a:spcPct val="85000"/>
        </a:lnSpc>
        <a:spcBef>
          <a:spcPct val="0"/>
        </a:spcBef>
        <a:spcAft>
          <a:spcPct val="0"/>
        </a:spcAft>
        <a:defRPr sz="4800">
          <a:solidFill>
            <a:srgbClr val="404040"/>
          </a:solidFill>
          <a:latin typeface="Calibri Light"/>
        </a:defRPr>
      </a:lvl8pPr>
      <a:lvl9pPr marL="1828800" algn="l" rtl="0" fontAlgn="base">
        <a:lnSpc>
          <a:spcPct val="85000"/>
        </a:lnSpc>
        <a:spcBef>
          <a:spcPct val="0"/>
        </a:spcBef>
        <a:spcAft>
          <a:spcPct val="0"/>
        </a:spcAft>
        <a:defRPr sz="4800">
          <a:solidFill>
            <a:srgbClr val="404040"/>
          </a:solidFill>
          <a:latin typeface="Calibri Light"/>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sz="2800"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Layout" Target="../diagrams/layout1.xml"/><Relationship Id="rId11" Type="http://schemas.openxmlformats.org/officeDocument/2006/relationships/image" Target="../media/image25.jpeg"/><Relationship Id="rId5" Type="http://schemas.openxmlformats.org/officeDocument/2006/relationships/diagramData" Target="../diagrams/data1.xml"/><Relationship Id="rId10" Type="http://schemas.openxmlformats.org/officeDocument/2006/relationships/image" Target="../media/image24.jpeg"/><Relationship Id="rId4" Type="http://schemas.openxmlformats.org/officeDocument/2006/relationships/image" Target="../media/image2.png"/><Relationship Id="rId9" Type="http://schemas.microsoft.com/office/2007/relationships/diagramDrawing" Target="../diagrams/drawing1.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diagramLayout" Target="../diagrams/layout2.xml"/><Relationship Id="rId11" Type="http://schemas.openxmlformats.org/officeDocument/2006/relationships/image" Target="../media/image25.jpeg"/><Relationship Id="rId5" Type="http://schemas.openxmlformats.org/officeDocument/2006/relationships/diagramData" Target="../diagrams/data2.xml"/><Relationship Id="rId10" Type="http://schemas.openxmlformats.org/officeDocument/2006/relationships/image" Target="../media/image24.jpeg"/><Relationship Id="rId4" Type="http://schemas.openxmlformats.org/officeDocument/2006/relationships/image" Target="../media/image2.png"/><Relationship Id="rId9" Type="http://schemas.microsoft.com/office/2007/relationships/diagramDrawing" Target="../diagrams/drawing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5" descr="ca-dao-lao-dong-san-xuat-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p:cNvSpPr>
          <p:nvPr/>
        </p:nvSpPr>
        <p:spPr bwMode="auto">
          <a:xfrm>
            <a:off x="842963" y="492125"/>
            <a:ext cx="100584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defTabSz="914400">
              <a:lnSpc>
                <a:spcPct val="85000"/>
              </a:lnSpc>
            </a:pPr>
            <a:r>
              <a:rPr lang="en-US" sz="4000">
                <a:solidFill>
                  <a:srgbClr val="0000FF"/>
                </a:solidFill>
                <a:latin typeface="Arial "/>
                <a:ea typeface="Arial "/>
                <a:cs typeface="Arial Unicode MS" pitchFamily="34" charset="-128"/>
              </a:rPr>
              <a:t>B</a:t>
            </a:r>
            <a:r>
              <a:rPr lang="en-US" sz="4000">
                <a:solidFill>
                  <a:srgbClr val="0000FF"/>
                </a:solidFill>
                <a:latin typeface="Arial Unicode MS" pitchFamily="34" charset="-128"/>
                <a:ea typeface="Arial "/>
                <a:cs typeface="Arial Unicode MS" pitchFamily="34" charset="-128"/>
              </a:rPr>
              <a:t>À</a:t>
            </a:r>
            <a:r>
              <a:rPr lang="en-US" sz="4000">
                <a:solidFill>
                  <a:srgbClr val="0000FF"/>
                </a:solidFill>
                <a:latin typeface="Arial "/>
                <a:ea typeface="Arial "/>
                <a:cs typeface="Arial Unicode MS" pitchFamily="34" charset="-128"/>
              </a:rPr>
              <a:t>I 3: LAO ĐỘNG CẦN C</a:t>
            </a:r>
            <a:r>
              <a:rPr lang="en-US" sz="4000">
                <a:solidFill>
                  <a:srgbClr val="0000FF"/>
                </a:solidFill>
                <a:latin typeface="Arial Unicode MS" pitchFamily="34" charset="-128"/>
                <a:ea typeface="Arial "/>
                <a:cs typeface="Arial Unicode MS" pitchFamily="34" charset="-128"/>
              </a:rPr>
              <a:t>Ù</a:t>
            </a:r>
            <a:r>
              <a:rPr lang="en-US" sz="4000">
                <a:solidFill>
                  <a:srgbClr val="0000FF"/>
                </a:solidFill>
                <a:latin typeface="Arial "/>
                <a:ea typeface="Arial "/>
                <a:cs typeface="Arial Unicode MS" pitchFamily="34" charset="-128"/>
              </a:rPr>
              <a:t>, S</a:t>
            </a:r>
            <a:r>
              <a:rPr lang="en-US" sz="4000">
                <a:solidFill>
                  <a:srgbClr val="0000FF"/>
                </a:solidFill>
                <a:latin typeface="Arial Unicode MS" pitchFamily="34" charset="-128"/>
                <a:ea typeface="Arial "/>
                <a:cs typeface="Arial Unicode MS" pitchFamily="34" charset="-128"/>
              </a:rPr>
              <a:t>Á</a:t>
            </a:r>
            <a:r>
              <a:rPr lang="en-US" sz="4000">
                <a:solidFill>
                  <a:srgbClr val="0000FF"/>
                </a:solidFill>
                <a:latin typeface="Arial "/>
                <a:ea typeface="Arial "/>
                <a:cs typeface="Arial Unicode MS" pitchFamily="34" charset="-128"/>
              </a:rPr>
              <a:t>NG TẠO</a:t>
            </a:r>
          </a:p>
        </p:txBody>
      </p:sp>
      <p:sp>
        <p:nvSpPr>
          <p:cNvPr id="9220" name="AutoShape 13" descr="Vẻ đẹp bình dị của người lao động trong thi ca"/>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6" name="Rectangle 6"/>
          <p:cNvSpPr>
            <a:spLocks noChangeArrowheads="1"/>
          </p:cNvSpPr>
          <p:nvPr/>
        </p:nvSpPr>
        <p:spPr bwMode="auto">
          <a:xfrm>
            <a:off x="8542338" y="171450"/>
            <a:ext cx="3468687"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vi-VN" sz="2200">
                <a:solidFill>
                  <a:srgbClr val="0000FF"/>
                </a:solidFill>
              </a:rPr>
              <a:t>Em hãy cho biết sự cần cù, sáng tạo trong lao động được thể hiện như thế nào trong từng thông tin trên. </a:t>
            </a:r>
            <a:endParaRPr lang="en-US" sz="2200">
              <a:solidFill>
                <a:srgbClr val="0000FF"/>
              </a:solidFill>
            </a:endParaRPr>
          </a:p>
        </p:txBody>
      </p:sp>
      <p:pic>
        <p:nvPicPr>
          <p:cNvPr id="112650" name="Picture 10" desc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497888"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51" name="Rectangle 11"/>
          <p:cNvSpPr>
            <a:spLocks noChangeArrowheads="1"/>
          </p:cNvSpPr>
          <p:nvPr/>
        </p:nvSpPr>
        <p:spPr bwMode="auto">
          <a:xfrm>
            <a:off x="8697913" y="2820988"/>
            <a:ext cx="3003550" cy="3159125"/>
          </a:xfrm>
          <a:prstGeom prst="rect">
            <a:avLst/>
          </a:prstGeom>
          <a:noFill/>
          <a:ln w="19050">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r>
              <a:rPr lang="en-US" sz="2500"/>
              <a:t>Là sự chăm chỉ một cách thường xuyên, không ngại khó khăn, gian khổ; tích cực trau dồi bản thân ngày một tốt đẹp và hoàn thiện hơn.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2650"/>
                                        </p:tgtEl>
                                        <p:attrNameLst>
                                          <p:attrName>style.visibility</p:attrName>
                                        </p:attrNameLst>
                                      </p:cBhvr>
                                      <p:to>
                                        <p:strVal val="visible"/>
                                      </p:to>
                                    </p:set>
                                    <p:animEffect transition="in" filter="blinds(horizontal)">
                                      <p:cBhvr>
                                        <p:cTn id="7" dur="500"/>
                                        <p:tgtEl>
                                          <p:spTgt spid="1126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646"/>
                                        </p:tgtEl>
                                        <p:attrNameLst>
                                          <p:attrName>style.visibility</p:attrName>
                                        </p:attrNameLst>
                                      </p:cBhvr>
                                      <p:to>
                                        <p:strVal val="visible"/>
                                      </p:to>
                                    </p:set>
                                    <p:animEffect transition="in" filter="blinds(horizontal)">
                                      <p:cBhvr>
                                        <p:cTn id="12" dur="500"/>
                                        <p:tgtEl>
                                          <p:spTgt spid="1126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2651"/>
                                        </p:tgtEl>
                                        <p:attrNameLst>
                                          <p:attrName>style.visibility</p:attrName>
                                        </p:attrNameLst>
                                      </p:cBhvr>
                                      <p:to>
                                        <p:strVal val="visible"/>
                                      </p:to>
                                    </p:set>
                                    <p:animEffect transition="in" filter="blinds(horizontal)">
                                      <p:cBhvr>
                                        <p:cTn id="17" dur="500"/>
                                        <p:tgtEl>
                                          <p:spTgt spid="112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6" grpId="0"/>
      <p:bldP spid="1126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805" name="Picture 29"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50" y="1638300"/>
            <a:ext cx="9385300" cy="402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06" name="Picture 30" descr="png-clipart-computer-icons-icon-design-question-others-miscellaneous-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152400"/>
            <a:ext cx="16637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807" name="Rectangle 31"/>
          <p:cNvSpPr>
            <a:spLocks noChangeArrowheads="1"/>
          </p:cNvSpPr>
          <p:nvPr/>
        </p:nvSpPr>
        <p:spPr bwMode="auto">
          <a:xfrm>
            <a:off x="1749425" y="196850"/>
            <a:ext cx="101504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vi-VN" sz="2500"/>
              <a:t>Em hãy kể thêm những biểu hiện khác của sự cần cù, sáng tạo trong lao động. </a:t>
            </a:r>
            <a:endParaRPr lang="en-US" sz="2500"/>
          </a:p>
        </p:txBody>
      </p:sp>
      <p:sp>
        <p:nvSpPr>
          <p:cNvPr id="75812" name="Rectangle 36"/>
          <p:cNvSpPr>
            <a:spLocks noChangeArrowheads="1"/>
          </p:cNvSpPr>
          <p:nvPr/>
        </p:nvSpPr>
        <p:spPr bwMode="auto">
          <a:xfrm>
            <a:off x="0" y="5851525"/>
            <a:ext cx="12192000" cy="10064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3000"/>
              <a:t>Cần cù đọc sách, nghiên cứu, vẽ sơ đồ thực hành và cải tiến rô bốt tới khi thành công và hoạt động được.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5806"/>
                                        </p:tgtEl>
                                        <p:attrNameLst>
                                          <p:attrName>style.visibility</p:attrName>
                                        </p:attrNameLst>
                                      </p:cBhvr>
                                      <p:to>
                                        <p:strVal val="visible"/>
                                      </p:to>
                                    </p:set>
                                    <p:animEffect transition="in" filter="blinds(horizontal)">
                                      <p:cBhvr>
                                        <p:cTn id="7" dur="500"/>
                                        <p:tgtEl>
                                          <p:spTgt spid="7580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5807"/>
                                        </p:tgtEl>
                                        <p:attrNameLst>
                                          <p:attrName>style.visibility</p:attrName>
                                        </p:attrNameLst>
                                      </p:cBhvr>
                                      <p:to>
                                        <p:strVal val="visible"/>
                                      </p:to>
                                    </p:set>
                                    <p:animEffect transition="in" filter="blinds(horizontal)">
                                      <p:cBhvr>
                                        <p:cTn id="10" dur="500"/>
                                        <p:tgtEl>
                                          <p:spTgt spid="7580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75805"/>
                                        </p:tgtEl>
                                        <p:attrNameLst>
                                          <p:attrName>style.visibility</p:attrName>
                                        </p:attrNameLst>
                                      </p:cBhvr>
                                      <p:to>
                                        <p:strVal val="visible"/>
                                      </p:to>
                                    </p:set>
                                    <p:animEffect transition="in" filter="blinds(horizontal)">
                                      <p:cBhvr>
                                        <p:cTn id="15" dur="500"/>
                                        <p:tgtEl>
                                          <p:spTgt spid="7580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5812"/>
                                        </p:tgtEl>
                                        <p:attrNameLst>
                                          <p:attrName>style.visibility</p:attrName>
                                        </p:attrNameLst>
                                      </p:cBhvr>
                                      <p:to>
                                        <p:strVal val="visible"/>
                                      </p:to>
                                    </p:set>
                                    <p:animEffect transition="in" filter="blinds(horizontal)">
                                      <p:cBhvr>
                                        <p:cTn id="20" dur="500"/>
                                        <p:tgtEl>
                                          <p:spTgt spid="75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07" grpId="0"/>
      <p:bldP spid="758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071405_ninh-thuan-hoc-sinh-huyen-mien-nui-sang-che-may-thu-hat-nong-sa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4838" y="384175"/>
            <a:ext cx="11179175" cy="552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blobid1-167886602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038" y="109538"/>
            <a:ext cx="11298237"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GDCD-8-bai-3-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5663" y="0"/>
            <a:ext cx="11045825" cy="665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tải xuống (1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1875" y="590550"/>
            <a:ext cx="10147300" cy="572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nguoi-nong-dan-rat-sieng-nang-can-cu_07532121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4238" y="398463"/>
            <a:ext cx="10885487" cy="597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descr="tải xuống (1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3575" y="442913"/>
            <a:ext cx="10147300" cy="589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185738" y="241300"/>
            <a:ext cx="11791950" cy="4765675"/>
          </a:xfrm>
          <a:prstGeom prst="rect">
            <a:avLst/>
          </a:prstGeom>
          <a:noFill/>
          <a:ln w="1587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vi-VN" sz="1700" b="1" dirty="0"/>
              <a:t>GIÁO SƯ – BÁC SĨ NÔNG HỌC LƯƠNG ĐỊNH CỦA, MỘT NHÀ KHOA HỌC, MỘT TRÍ THỨC TIÊU BIỂU TRONG THỜI ĐẠI HỒ CHÍ MINH </a:t>
            </a:r>
          </a:p>
          <a:p>
            <a:r>
              <a:rPr lang="vi-VN" sz="1700" dirty="0"/>
              <a:t>Giáo sư - Bác sĩ Nông học Lương Định Của là một người con ưu tú của làng Đại Ngãi, quận Kế Sách (nay là thị trấn Đại Ngãi, huyện Long Phú, tỉnh Sóc Trăng). Ông là nhà trí thức gắn bó với đồng ruộng để tạo ra các giống lúa mới. Những đóng góp của ông đã góp phần bảo đảm lương thực để cuộc chiến đấu giành độc lập và tự do của dân tộc ta đi đến thắng lợi. Ông luôn cần mẫn làm việc và đã nghiên cứu lai tạo thành công một số giống lúa cho năng suất cao, chất lượng tốt. Cùng với những ứng dụng tiến bộ kĩ thuật, Giáo sư – Bác sĩ Nông học Lương Định Của đã đề xướng các mô hình canh tác "bờ vùng, bờ thửa, cấy nông tay thẳng hàng", đảm  bảo mật độ được hàng triệu nông dân áp dụng thành công trên diện rộng, tạo ra một cuộc cách mạng trong nông nghiệp, Cuộc đời của nhà bác học nông dân Lương Định Của gắn liền với con đường lúa gạo Việt Nam. Suốt đời, ông luôn lặng lẽ cần cù, sáng tạo nhằm tôn vinh hạt ngọc Việt. Năm 1952, theo lời hiệu triệu của Chủ tịch Hồ Chí Minh, cùng tiếng gọi của quê hương, Lương Định Của cùng vợ con đã trở về Việt Nam với mong muốn dùng hết khả năng của mình để đóng góp vào sự phát triển của quê hương. Ông còn có công lớn trong giáo dục, đào tạo nhiều thế hệ học trò trở thành cán bộ đầu ngành trong các lĩnh vực khoa học nông nghiệp. Ông được phong tặng danh hiệu Anh hùng Lao động năm 1967, được truy tặng Huân chương Lao động hạng Nhất năm 1975 và Giải thưởng Hồ Chí Minh về khoa học công nghệ đợt 1 năm 1996. Kể từ sau ngày thống nhất đất nước năm 1975 đến nay, cây lúa Việt Nam luôn đạt năng suất cao. Thành tựu này ngoài mô hội, công sức của những người nông dân chân lấm tay bùn, còn có sự cống hiến trí tuệ và lắm lòng của Giáo sư – Bác sĩ Nông học Lương Định Của,</a:t>
            </a:r>
          </a:p>
        </p:txBody>
      </p:sp>
      <p:sp>
        <p:nvSpPr>
          <p:cNvPr id="114691" name="Rectangle 3"/>
          <p:cNvSpPr>
            <a:spLocks noChangeArrowheads="1"/>
          </p:cNvSpPr>
          <p:nvPr/>
        </p:nvSpPr>
        <p:spPr bwMode="auto">
          <a:xfrm>
            <a:off x="385763" y="5264150"/>
            <a:ext cx="1161732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vi-VN" sz="2500">
                <a:solidFill>
                  <a:srgbClr val="FF0000"/>
                </a:solidFill>
              </a:rPr>
              <a:t>Việc làm của giáo sư Lương Định Của là sự cống hiến, sự rèn luyện cần cù, chăm chỉ, chịu khó trong công việc, luôn suy nghĩ, tìm và phát hiện ra cách làm mới hiệu quả để đem lại kết quả cao hơn trong công việc. </a:t>
            </a:r>
            <a:endParaRPr lang="en-US" sz="2500">
              <a:solidFill>
                <a:srgbClr val="FF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4690"/>
                                        </p:tgtEl>
                                        <p:attrNameLst>
                                          <p:attrName>style.visibility</p:attrName>
                                        </p:attrNameLst>
                                      </p:cBhvr>
                                      <p:to>
                                        <p:strVal val="visible"/>
                                      </p:to>
                                    </p:set>
                                    <p:animEffect transition="in" filter="blinds(horizontal)">
                                      <p:cBhvr>
                                        <p:cTn id="7" dur="500"/>
                                        <p:tgtEl>
                                          <p:spTgt spid="1146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4691"/>
                                        </p:tgtEl>
                                        <p:attrNameLst>
                                          <p:attrName>style.visibility</p:attrName>
                                        </p:attrNameLst>
                                      </p:cBhvr>
                                      <p:to>
                                        <p:strVal val="visible"/>
                                      </p:to>
                                    </p:set>
                                    <p:animEffect transition="in" filter="blinds(horizontal)">
                                      <p:cBhvr>
                                        <p:cTn id="12" dur="500"/>
                                        <p:tgtEl>
                                          <p:spTgt spid="114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animBg="1"/>
      <p:bldP spid="11469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직사각형 69"/>
          <p:cNvSpPr/>
          <p:nvPr/>
        </p:nvSpPr>
        <p:spPr>
          <a:xfrm>
            <a:off x="927100" y="3781425"/>
            <a:ext cx="3563938" cy="1271588"/>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a:solidFill>
                <a:schemeClr val="tx1">
                  <a:lumMod val="65000"/>
                  <a:lumOff val="35000"/>
                </a:schemeClr>
              </a:solidFill>
            </a:endParaRPr>
          </a:p>
        </p:txBody>
      </p:sp>
      <p:sp>
        <p:nvSpPr>
          <p:cNvPr id="48" name="직사각형 70"/>
          <p:cNvSpPr/>
          <p:nvPr/>
        </p:nvSpPr>
        <p:spPr>
          <a:xfrm>
            <a:off x="927100" y="5230813"/>
            <a:ext cx="3563938" cy="1271587"/>
          </a:xfrm>
          <a:prstGeom prst="rect">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a:solidFill>
                <a:schemeClr val="tx1">
                  <a:lumMod val="65000"/>
                  <a:lumOff val="35000"/>
                </a:schemeClr>
              </a:solidFill>
            </a:endParaRPr>
          </a:p>
        </p:txBody>
      </p:sp>
      <p:sp>
        <p:nvSpPr>
          <p:cNvPr id="107" name="직사각형 2"/>
          <p:cNvSpPr/>
          <p:nvPr/>
        </p:nvSpPr>
        <p:spPr>
          <a:xfrm>
            <a:off x="993397" y="3846709"/>
            <a:ext cx="3407752" cy="1126830"/>
          </a:xfrm>
          <a:prstGeom prst="rect">
            <a:avLst/>
          </a:prstGeom>
          <a:solidFill>
            <a:schemeClr val="bg1"/>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a:lstStyle/>
          <a:p>
            <a:pPr algn="ctr" defTabSz="914400" fontAlgn="auto">
              <a:spcBef>
                <a:spcPts val="0"/>
              </a:spcBef>
              <a:spcAft>
                <a:spcPts val="0"/>
              </a:spcAft>
              <a:defRPr/>
            </a:pPr>
            <a:endParaRPr lang="ko-KR" altLang="en-US" sz="2701" dirty="0">
              <a:latin typeface="+mn-lt"/>
              <a:cs typeface="+mn-cs"/>
            </a:endParaRPr>
          </a:p>
        </p:txBody>
      </p:sp>
      <p:sp>
        <p:nvSpPr>
          <p:cNvPr id="108" name="직사각형 2"/>
          <p:cNvSpPr/>
          <p:nvPr/>
        </p:nvSpPr>
        <p:spPr>
          <a:xfrm>
            <a:off x="995760" y="5307227"/>
            <a:ext cx="3407752" cy="1126830"/>
          </a:xfrm>
          <a:prstGeom prst="rect">
            <a:avLst/>
          </a:prstGeom>
          <a:solidFill>
            <a:schemeClr val="bg1"/>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a:lstStyle/>
          <a:p>
            <a:pPr algn="ctr" defTabSz="914400" fontAlgn="auto">
              <a:spcBef>
                <a:spcPts val="0"/>
              </a:spcBef>
              <a:spcAft>
                <a:spcPts val="0"/>
              </a:spcAft>
              <a:defRPr/>
            </a:pPr>
            <a:endParaRPr lang="ko-KR" altLang="en-US" sz="2701" dirty="0">
              <a:latin typeface="+mn-lt"/>
              <a:cs typeface="+mn-cs"/>
            </a:endParaRPr>
          </a:p>
        </p:txBody>
      </p:sp>
      <p:sp>
        <p:nvSpPr>
          <p:cNvPr id="46" name="직사각형 68"/>
          <p:cNvSpPr/>
          <p:nvPr/>
        </p:nvSpPr>
        <p:spPr>
          <a:xfrm>
            <a:off x="927100" y="2363788"/>
            <a:ext cx="3563938" cy="1270000"/>
          </a:xfrm>
          <a:prstGeom prst="rect">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a:solidFill>
                <a:schemeClr val="tx1">
                  <a:lumMod val="65000"/>
                  <a:lumOff val="35000"/>
                </a:schemeClr>
              </a:solidFill>
            </a:endParaRPr>
          </a:p>
        </p:txBody>
      </p:sp>
      <p:sp>
        <p:nvSpPr>
          <p:cNvPr id="106" name="직사각형 2"/>
          <p:cNvSpPr/>
          <p:nvPr/>
        </p:nvSpPr>
        <p:spPr>
          <a:xfrm>
            <a:off x="994250" y="2435467"/>
            <a:ext cx="3407752" cy="1126830"/>
          </a:xfrm>
          <a:prstGeom prst="rect">
            <a:avLst/>
          </a:prstGeom>
          <a:solidFill>
            <a:schemeClr val="bg1"/>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a:lstStyle/>
          <a:p>
            <a:pPr algn="ctr" defTabSz="914400" fontAlgn="auto">
              <a:spcBef>
                <a:spcPts val="0"/>
              </a:spcBef>
              <a:spcAft>
                <a:spcPts val="0"/>
              </a:spcAft>
              <a:defRPr/>
            </a:pPr>
            <a:endParaRPr lang="ko-KR" altLang="en-US" sz="2701" dirty="0">
              <a:latin typeface="+mn-lt"/>
              <a:cs typeface="+mn-cs"/>
            </a:endParaRPr>
          </a:p>
        </p:txBody>
      </p:sp>
      <p:sp>
        <p:nvSpPr>
          <p:cNvPr id="51" name="직사각형 64"/>
          <p:cNvSpPr/>
          <p:nvPr/>
        </p:nvSpPr>
        <p:spPr>
          <a:xfrm>
            <a:off x="7712075" y="5235575"/>
            <a:ext cx="3563938" cy="1270000"/>
          </a:xfrm>
          <a:prstGeom prst="rect">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a:solidFill>
                <a:schemeClr val="tx1">
                  <a:lumMod val="65000"/>
                  <a:lumOff val="35000"/>
                </a:schemeClr>
              </a:solidFill>
            </a:endParaRPr>
          </a:p>
        </p:txBody>
      </p:sp>
      <p:sp>
        <p:nvSpPr>
          <p:cNvPr id="105" name="직사각형 2"/>
          <p:cNvSpPr/>
          <p:nvPr/>
        </p:nvSpPr>
        <p:spPr>
          <a:xfrm>
            <a:off x="7789998" y="5300694"/>
            <a:ext cx="3407752" cy="1126830"/>
          </a:xfrm>
          <a:prstGeom prst="rect">
            <a:avLst/>
          </a:prstGeom>
          <a:solidFill>
            <a:schemeClr val="bg1"/>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a:lstStyle/>
          <a:p>
            <a:pPr algn="ctr" defTabSz="914400" fontAlgn="auto">
              <a:spcBef>
                <a:spcPts val="0"/>
              </a:spcBef>
              <a:spcAft>
                <a:spcPts val="0"/>
              </a:spcAft>
              <a:defRPr/>
            </a:pPr>
            <a:endParaRPr lang="ko-KR" altLang="en-US" sz="2701" dirty="0">
              <a:latin typeface="+mn-lt"/>
              <a:cs typeface="+mn-cs"/>
            </a:endParaRPr>
          </a:p>
        </p:txBody>
      </p:sp>
      <p:sp>
        <p:nvSpPr>
          <p:cNvPr id="50" name="직사각형 63"/>
          <p:cNvSpPr/>
          <p:nvPr/>
        </p:nvSpPr>
        <p:spPr>
          <a:xfrm>
            <a:off x="7712075" y="3784600"/>
            <a:ext cx="3563938" cy="1271588"/>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a:solidFill>
                <a:schemeClr val="tx1">
                  <a:lumMod val="65000"/>
                  <a:lumOff val="35000"/>
                </a:schemeClr>
              </a:solidFill>
            </a:endParaRPr>
          </a:p>
        </p:txBody>
      </p:sp>
      <p:sp>
        <p:nvSpPr>
          <p:cNvPr id="104" name="직사각형 2"/>
          <p:cNvSpPr/>
          <p:nvPr/>
        </p:nvSpPr>
        <p:spPr>
          <a:xfrm>
            <a:off x="7789998" y="3852184"/>
            <a:ext cx="3407752" cy="1126830"/>
          </a:xfrm>
          <a:prstGeom prst="rect">
            <a:avLst/>
          </a:prstGeom>
          <a:solidFill>
            <a:schemeClr val="bg1"/>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a:lstStyle/>
          <a:p>
            <a:pPr algn="ctr" defTabSz="914400" fontAlgn="auto">
              <a:spcBef>
                <a:spcPts val="0"/>
              </a:spcBef>
              <a:spcAft>
                <a:spcPts val="0"/>
              </a:spcAft>
              <a:defRPr/>
            </a:pPr>
            <a:endParaRPr lang="ko-KR" altLang="en-US" sz="2701" dirty="0">
              <a:latin typeface="+mn-lt"/>
              <a:cs typeface="+mn-cs"/>
            </a:endParaRPr>
          </a:p>
        </p:txBody>
      </p:sp>
      <p:sp>
        <p:nvSpPr>
          <p:cNvPr id="49" name="직사각형 2"/>
          <p:cNvSpPr/>
          <p:nvPr/>
        </p:nvSpPr>
        <p:spPr>
          <a:xfrm>
            <a:off x="7712075" y="2366963"/>
            <a:ext cx="3563938" cy="1271587"/>
          </a:xfrm>
          <a:prstGeom prst="rect">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a:solidFill>
                <a:schemeClr val="tx1">
                  <a:lumMod val="65000"/>
                  <a:lumOff val="35000"/>
                </a:schemeClr>
              </a:solidFill>
            </a:endParaRPr>
          </a:p>
        </p:txBody>
      </p:sp>
      <p:sp>
        <p:nvSpPr>
          <p:cNvPr id="103" name="직사각형 2"/>
          <p:cNvSpPr/>
          <p:nvPr/>
        </p:nvSpPr>
        <p:spPr>
          <a:xfrm>
            <a:off x="7789998" y="2429048"/>
            <a:ext cx="3407752" cy="1126830"/>
          </a:xfrm>
          <a:prstGeom prst="rect">
            <a:avLst/>
          </a:prstGeom>
          <a:solidFill>
            <a:schemeClr val="bg1"/>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a:lstStyle/>
          <a:p>
            <a:pPr algn="ctr" defTabSz="914400" fontAlgn="auto">
              <a:spcBef>
                <a:spcPts val="0"/>
              </a:spcBef>
              <a:spcAft>
                <a:spcPts val="0"/>
              </a:spcAft>
              <a:defRPr/>
            </a:pPr>
            <a:endParaRPr lang="ko-KR" altLang="en-US" sz="2701" dirty="0">
              <a:latin typeface="+mn-lt"/>
              <a:cs typeface="+mn-cs"/>
            </a:endParaRPr>
          </a:p>
        </p:txBody>
      </p:sp>
      <p:sp>
        <p:nvSpPr>
          <p:cNvPr id="52" name="Rounded Rectangle 8"/>
          <p:cNvSpPr>
            <a:spLocks noChangeArrowheads="1"/>
          </p:cNvSpPr>
          <p:nvPr/>
        </p:nvSpPr>
        <p:spPr bwMode="auto">
          <a:xfrm rot="2700000">
            <a:off x="4297363" y="3954463"/>
            <a:ext cx="955675" cy="955675"/>
          </a:xfrm>
          <a:prstGeom prst="roundRect">
            <a:avLst>
              <a:gd name="adj" fmla="val 9009"/>
            </a:avLst>
          </a:prstGeom>
          <a:solidFill>
            <a:schemeClr val="accent2"/>
          </a:solidFill>
          <a:ln w="12700" algn="ctr">
            <a:noFill/>
            <a:miter lim="800000"/>
            <a:headEnd/>
            <a:tailEnd/>
          </a:ln>
        </p:spPr>
        <p:txBody>
          <a:bodyPr rot="10800000" vert="eaVert" anchor="ctr"/>
          <a:lstStyle/>
          <a:p>
            <a:pPr algn="ctr" defTabSz="914400" fontAlgn="auto">
              <a:spcBef>
                <a:spcPts val="0"/>
              </a:spcBef>
              <a:spcAft>
                <a:spcPts val="0"/>
              </a:spcAft>
              <a:defRPr/>
            </a:pPr>
            <a:endParaRPr lang="ko-KR" altLang="en-US" sz="2700">
              <a:solidFill>
                <a:schemeClr val="lt1"/>
              </a:solidFill>
              <a:latin typeface="+mn-lt"/>
              <a:cs typeface="+mn-cs"/>
            </a:endParaRPr>
          </a:p>
        </p:txBody>
      </p:sp>
      <p:sp>
        <p:nvSpPr>
          <p:cNvPr id="53" name="Rounded Rectangle 9"/>
          <p:cNvSpPr>
            <a:spLocks noChangeArrowheads="1"/>
          </p:cNvSpPr>
          <p:nvPr/>
        </p:nvSpPr>
        <p:spPr bwMode="auto">
          <a:xfrm rot="2700000">
            <a:off x="4027488" y="3954463"/>
            <a:ext cx="955675" cy="955675"/>
          </a:xfrm>
          <a:prstGeom prst="roundRect">
            <a:avLst>
              <a:gd name="adj" fmla="val 9009"/>
            </a:avLst>
          </a:prstGeom>
          <a:solidFill>
            <a:schemeClr val="bg1"/>
          </a:solidFill>
          <a:ln w="63500">
            <a:solidFill>
              <a:schemeClr val="accent2"/>
            </a:solidFill>
            <a:round/>
            <a:headEnd/>
            <a:tailEnd/>
          </a:ln>
          <a:effectLst>
            <a:outerShdw dist="38100" dir="8100000" algn="tr" rotWithShape="0">
              <a:srgbClr val="000000">
                <a:alpha val="32999"/>
              </a:srgbClr>
            </a:outerShdw>
          </a:effectLst>
        </p:spPr>
        <p:txBody>
          <a:bodyPr rot="10800000" vert="eaVert"/>
          <a:lstStyle/>
          <a:p>
            <a:pPr defTabSz="914400" fontAlgn="auto">
              <a:spcBef>
                <a:spcPts val="0"/>
              </a:spcBef>
              <a:spcAft>
                <a:spcPts val="0"/>
              </a:spcAft>
              <a:defRPr/>
            </a:pPr>
            <a:endParaRPr lang="ko-KR" altLang="en-US" sz="2701">
              <a:latin typeface="+mn-lt"/>
              <a:cs typeface="+mn-cs"/>
            </a:endParaRPr>
          </a:p>
        </p:txBody>
      </p:sp>
      <p:sp>
        <p:nvSpPr>
          <p:cNvPr id="54" name="Rounded Rectangle 11"/>
          <p:cNvSpPr>
            <a:spLocks noChangeArrowheads="1"/>
          </p:cNvSpPr>
          <p:nvPr/>
        </p:nvSpPr>
        <p:spPr bwMode="auto">
          <a:xfrm rot="2700000">
            <a:off x="4297363" y="2525713"/>
            <a:ext cx="955675" cy="955675"/>
          </a:xfrm>
          <a:prstGeom prst="roundRect">
            <a:avLst>
              <a:gd name="adj" fmla="val 9009"/>
            </a:avLst>
          </a:prstGeom>
          <a:solidFill>
            <a:srgbClr val="F7A60B"/>
          </a:solidFill>
          <a:ln w="12700" algn="ctr">
            <a:noFill/>
            <a:miter lim="800000"/>
            <a:headEnd/>
            <a:tailEnd/>
          </a:ln>
        </p:spPr>
        <p:txBody>
          <a:bodyPr rot="10800000" vert="eaVert" anchor="ctr"/>
          <a:lstStyle/>
          <a:p>
            <a:pPr algn="ctr" defTabSz="914400" fontAlgn="auto">
              <a:spcBef>
                <a:spcPts val="0"/>
              </a:spcBef>
              <a:spcAft>
                <a:spcPts val="0"/>
              </a:spcAft>
              <a:defRPr/>
            </a:pPr>
            <a:endParaRPr lang="ko-KR" altLang="en-US" sz="2700">
              <a:solidFill>
                <a:schemeClr val="lt1"/>
              </a:solidFill>
              <a:latin typeface="+mn-lt"/>
              <a:cs typeface="+mn-cs"/>
            </a:endParaRPr>
          </a:p>
        </p:txBody>
      </p:sp>
      <p:sp>
        <p:nvSpPr>
          <p:cNvPr id="55" name="Rounded Rectangle 12"/>
          <p:cNvSpPr>
            <a:spLocks noChangeArrowheads="1"/>
          </p:cNvSpPr>
          <p:nvPr/>
        </p:nvSpPr>
        <p:spPr bwMode="auto">
          <a:xfrm rot="2700000">
            <a:off x="4026695" y="2526506"/>
            <a:ext cx="957262" cy="955675"/>
          </a:xfrm>
          <a:prstGeom prst="roundRect">
            <a:avLst>
              <a:gd name="adj" fmla="val 9009"/>
            </a:avLst>
          </a:prstGeom>
          <a:solidFill>
            <a:schemeClr val="bg1"/>
          </a:solidFill>
          <a:ln w="63500">
            <a:solidFill>
              <a:srgbClr val="F7A60B"/>
            </a:solidFill>
            <a:round/>
            <a:headEnd/>
            <a:tailEnd/>
          </a:ln>
          <a:effectLst>
            <a:outerShdw dist="38100" dir="8100000" algn="tr" rotWithShape="0">
              <a:srgbClr val="000000">
                <a:alpha val="32999"/>
              </a:srgbClr>
            </a:outerShdw>
          </a:effectLst>
        </p:spPr>
        <p:txBody>
          <a:bodyPr rot="10800000" vert="eaVert"/>
          <a:lstStyle/>
          <a:p>
            <a:pPr defTabSz="914400" fontAlgn="auto">
              <a:spcBef>
                <a:spcPts val="0"/>
              </a:spcBef>
              <a:spcAft>
                <a:spcPts val="0"/>
              </a:spcAft>
              <a:defRPr/>
            </a:pPr>
            <a:endParaRPr lang="ko-KR" altLang="en-US" sz="2701">
              <a:latin typeface="+mn-lt"/>
              <a:cs typeface="+mn-cs"/>
            </a:endParaRPr>
          </a:p>
        </p:txBody>
      </p:sp>
      <p:sp>
        <p:nvSpPr>
          <p:cNvPr id="56" name="Rounded Rectangle 20"/>
          <p:cNvSpPr>
            <a:spLocks noChangeArrowheads="1"/>
          </p:cNvSpPr>
          <p:nvPr/>
        </p:nvSpPr>
        <p:spPr bwMode="auto">
          <a:xfrm rot="2700000">
            <a:off x="4297363" y="5389563"/>
            <a:ext cx="955675" cy="955675"/>
          </a:xfrm>
          <a:prstGeom prst="roundRect">
            <a:avLst>
              <a:gd name="adj" fmla="val 9009"/>
            </a:avLst>
          </a:prstGeom>
          <a:solidFill>
            <a:srgbClr val="CBCBCB"/>
          </a:solidFill>
          <a:ln w="12700" algn="ctr">
            <a:noFill/>
            <a:miter lim="800000"/>
            <a:headEnd/>
            <a:tailEnd/>
          </a:ln>
        </p:spPr>
        <p:txBody>
          <a:bodyPr rot="10800000" vert="eaVert" anchor="ctr"/>
          <a:lstStyle/>
          <a:p>
            <a:pPr algn="ctr" defTabSz="914400" fontAlgn="auto">
              <a:spcBef>
                <a:spcPts val="0"/>
              </a:spcBef>
              <a:spcAft>
                <a:spcPts val="0"/>
              </a:spcAft>
              <a:defRPr/>
            </a:pPr>
            <a:endParaRPr lang="ko-KR" altLang="en-US" sz="2700">
              <a:solidFill>
                <a:schemeClr val="lt1"/>
              </a:solidFill>
              <a:latin typeface="+mn-lt"/>
              <a:cs typeface="+mn-cs"/>
            </a:endParaRPr>
          </a:p>
        </p:txBody>
      </p:sp>
      <p:sp>
        <p:nvSpPr>
          <p:cNvPr id="57" name="Rounded Rectangle 21"/>
          <p:cNvSpPr>
            <a:spLocks noChangeArrowheads="1"/>
          </p:cNvSpPr>
          <p:nvPr/>
        </p:nvSpPr>
        <p:spPr bwMode="auto">
          <a:xfrm rot="2700000">
            <a:off x="4027488" y="5389563"/>
            <a:ext cx="955675" cy="955675"/>
          </a:xfrm>
          <a:prstGeom prst="roundRect">
            <a:avLst>
              <a:gd name="adj" fmla="val 9009"/>
            </a:avLst>
          </a:prstGeom>
          <a:solidFill>
            <a:schemeClr val="bg1"/>
          </a:solidFill>
          <a:ln w="63500">
            <a:solidFill>
              <a:srgbClr val="CBCBCB"/>
            </a:solidFill>
            <a:round/>
            <a:headEnd/>
            <a:tailEnd/>
          </a:ln>
          <a:effectLst>
            <a:outerShdw dist="38100" dir="8100000" algn="tr" rotWithShape="0">
              <a:srgbClr val="000000">
                <a:alpha val="32999"/>
              </a:srgbClr>
            </a:outerShdw>
          </a:effectLst>
        </p:spPr>
        <p:txBody>
          <a:bodyPr rot="10800000" vert="eaVert"/>
          <a:lstStyle/>
          <a:p>
            <a:pPr defTabSz="914400" fontAlgn="auto">
              <a:spcBef>
                <a:spcPts val="0"/>
              </a:spcBef>
              <a:spcAft>
                <a:spcPts val="0"/>
              </a:spcAft>
              <a:defRPr/>
            </a:pPr>
            <a:endParaRPr lang="ko-KR" altLang="en-US" sz="2701">
              <a:latin typeface="+mn-lt"/>
              <a:cs typeface="+mn-cs"/>
            </a:endParaRPr>
          </a:p>
        </p:txBody>
      </p:sp>
      <p:sp>
        <p:nvSpPr>
          <p:cNvPr id="58" name="Rounded Rectangle 23"/>
          <p:cNvSpPr>
            <a:spLocks noChangeArrowheads="1"/>
          </p:cNvSpPr>
          <p:nvPr/>
        </p:nvSpPr>
        <p:spPr bwMode="auto">
          <a:xfrm rot="18900000" flipH="1">
            <a:off x="6919913" y="3954463"/>
            <a:ext cx="955675" cy="955675"/>
          </a:xfrm>
          <a:prstGeom prst="roundRect">
            <a:avLst>
              <a:gd name="adj" fmla="val 9009"/>
            </a:avLst>
          </a:prstGeom>
          <a:solidFill>
            <a:schemeClr val="accent1"/>
          </a:solidFill>
          <a:ln w="12700" algn="ctr">
            <a:noFill/>
            <a:miter lim="800000"/>
            <a:headEnd/>
            <a:tailEnd/>
          </a:ln>
        </p:spPr>
        <p:txBody>
          <a:bodyPr vert="eaVert" anchor="ctr"/>
          <a:lstStyle/>
          <a:p>
            <a:pPr algn="ctr" defTabSz="914400" fontAlgn="auto">
              <a:spcBef>
                <a:spcPts val="0"/>
              </a:spcBef>
              <a:spcAft>
                <a:spcPts val="0"/>
              </a:spcAft>
              <a:defRPr/>
            </a:pPr>
            <a:endParaRPr lang="ko-KR" altLang="en-US" sz="2700">
              <a:solidFill>
                <a:schemeClr val="lt1"/>
              </a:solidFill>
              <a:latin typeface="+mn-lt"/>
              <a:cs typeface="+mn-cs"/>
            </a:endParaRPr>
          </a:p>
        </p:txBody>
      </p:sp>
      <p:sp>
        <p:nvSpPr>
          <p:cNvPr id="59" name="Rounded Rectangle 24"/>
          <p:cNvSpPr>
            <a:spLocks noChangeArrowheads="1"/>
          </p:cNvSpPr>
          <p:nvPr/>
        </p:nvSpPr>
        <p:spPr bwMode="auto">
          <a:xfrm rot="18900000" flipH="1">
            <a:off x="7189788" y="3954463"/>
            <a:ext cx="955675" cy="955675"/>
          </a:xfrm>
          <a:prstGeom prst="roundRect">
            <a:avLst>
              <a:gd name="adj" fmla="val 9009"/>
            </a:avLst>
          </a:prstGeom>
          <a:solidFill>
            <a:schemeClr val="bg1"/>
          </a:solidFill>
          <a:ln w="63500">
            <a:solidFill>
              <a:schemeClr val="accent1"/>
            </a:solidFill>
            <a:round/>
            <a:headEnd/>
            <a:tailEnd/>
          </a:ln>
          <a:effectLst>
            <a:outerShdw dist="38100" dir="8100000" algn="tr" rotWithShape="0">
              <a:srgbClr val="000000">
                <a:alpha val="32999"/>
              </a:srgbClr>
            </a:outerShdw>
          </a:effectLst>
        </p:spPr>
        <p:txBody>
          <a:bodyPr vert="eaVert"/>
          <a:lstStyle/>
          <a:p>
            <a:pPr defTabSz="914400" fontAlgn="auto">
              <a:spcBef>
                <a:spcPts val="0"/>
              </a:spcBef>
              <a:spcAft>
                <a:spcPts val="0"/>
              </a:spcAft>
              <a:defRPr/>
            </a:pPr>
            <a:endParaRPr lang="ko-KR" altLang="en-US" sz="2701">
              <a:latin typeface="+mn-lt"/>
              <a:cs typeface="+mn-cs"/>
            </a:endParaRPr>
          </a:p>
        </p:txBody>
      </p:sp>
      <p:sp>
        <p:nvSpPr>
          <p:cNvPr id="60" name="Rounded Rectangle 26"/>
          <p:cNvSpPr>
            <a:spLocks noChangeArrowheads="1"/>
          </p:cNvSpPr>
          <p:nvPr/>
        </p:nvSpPr>
        <p:spPr bwMode="auto">
          <a:xfrm rot="18900000" flipH="1">
            <a:off x="6919913" y="2525713"/>
            <a:ext cx="955675" cy="955675"/>
          </a:xfrm>
          <a:prstGeom prst="roundRect">
            <a:avLst>
              <a:gd name="adj" fmla="val 9009"/>
            </a:avLst>
          </a:prstGeom>
          <a:solidFill>
            <a:srgbClr val="FDD247"/>
          </a:solidFill>
          <a:ln w="12700" algn="ctr">
            <a:noFill/>
            <a:miter lim="800000"/>
            <a:headEnd/>
            <a:tailEnd/>
          </a:ln>
        </p:spPr>
        <p:txBody>
          <a:bodyPr vert="eaVert" anchor="ctr"/>
          <a:lstStyle/>
          <a:p>
            <a:pPr algn="ctr" defTabSz="914400" fontAlgn="auto">
              <a:spcBef>
                <a:spcPts val="0"/>
              </a:spcBef>
              <a:spcAft>
                <a:spcPts val="0"/>
              </a:spcAft>
              <a:defRPr/>
            </a:pPr>
            <a:endParaRPr lang="ko-KR" altLang="en-US" sz="2700">
              <a:solidFill>
                <a:schemeClr val="lt1"/>
              </a:solidFill>
              <a:latin typeface="+mn-lt"/>
              <a:cs typeface="+mn-cs"/>
            </a:endParaRPr>
          </a:p>
        </p:txBody>
      </p:sp>
      <p:sp>
        <p:nvSpPr>
          <p:cNvPr id="61" name="Rounded Rectangle 27"/>
          <p:cNvSpPr>
            <a:spLocks noChangeArrowheads="1"/>
          </p:cNvSpPr>
          <p:nvPr/>
        </p:nvSpPr>
        <p:spPr bwMode="auto">
          <a:xfrm rot="18900000" flipH="1">
            <a:off x="7189788" y="2525713"/>
            <a:ext cx="955675" cy="955675"/>
          </a:xfrm>
          <a:prstGeom prst="roundRect">
            <a:avLst>
              <a:gd name="adj" fmla="val 9009"/>
            </a:avLst>
          </a:prstGeom>
          <a:solidFill>
            <a:schemeClr val="bg1"/>
          </a:solidFill>
          <a:ln w="63500">
            <a:solidFill>
              <a:srgbClr val="FDD247"/>
            </a:solidFill>
            <a:round/>
            <a:headEnd/>
            <a:tailEnd/>
          </a:ln>
          <a:effectLst>
            <a:outerShdw dist="38100" dir="8100000" algn="tr" rotWithShape="0">
              <a:srgbClr val="000000">
                <a:alpha val="32999"/>
              </a:srgbClr>
            </a:outerShdw>
          </a:effectLst>
        </p:spPr>
        <p:txBody>
          <a:bodyPr vert="eaVert"/>
          <a:lstStyle/>
          <a:p>
            <a:pPr defTabSz="914400" fontAlgn="auto">
              <a:spcBef>
                <a:spcPts val="0"/>
              </a:spcBef>
              <a:spcAft>
                <a:spcPts val="0"/>
              </a:spcAft>
              <a:defRPr/>
            </a:pPr>
            <a:endParaRPr lang="ko-KR" altLang="en-US" sz="2701">
              <a:latin typeface="+mn-lt"/>
              <a:cs typeface="+mn-cs"/>
            </a:endParaRPr>
          </a:p>
        </p:txBody>
      </p:sp>
      <p:sp>
        <p:nvSpPr>
          <p:cNvPr id="62" name="Rounded Rectangle 29"/>
          <p:cNvSpPr>
            <a:spLocks noChangeArrowheads="1"/>
          </p:cNvSpPr>
          <p:nvPr/>
        </p:nvSpPr>
        <p:spPr bwMode="auto">
          <a:xfrm rot="18900000" flipH="1">
            <a:off x="6919913" y="5389563"/>
            <a:ext cx="955675" cy="955675"/>
          </a:xfrm>
          <a:prstGeom prst="roundRect">
            <a:avLst>
              <a:gd name="adj" fmla="val 9009"/>
            </a:avLst>
          </a:prstGeom>
          <a:solidFill>
            <a:srgbClr val="576868"/>
          </a:solidFill>
          <a:ln w="12700" algn="ctr">
            <a:noFill/>
            <a:miter lim="800000"/>
            <a:headEnd/>
            <a:tailEnd/>
          </a:ln>
        </p:spPr>
        <p:txBody>
          <a:bodyPr vert="eaVert" anchor="ctr"/>
          <a:lstStyle/>
          <a:p>
            <a:pPr algn="ctr" defTabSz="914400" fontAlgn="auto">
              <a:spcBef>
                <a:spcPts val="0"/>
              </a:spcBef>
              <a:spcAft>
                <a:spcPts val="0"/>
              </a:spcAft>
              <a:defRPr/>
            </a:pPr>
            <a:endParaRPr lang="ko-KR" altLang="en-US" sz="2700">
              <a:solidFill>
                <a:schemeClr val="lt1"/>
              </a:solidFill>
              <a:latin typeface="+mn-lt"/>
              <a:cs typeface="+mn-cs"/>
            </a:endParaRPr>
          </a:p>
        </p:txBody>
      </p:sp>
      <p:sp>
        <p:nvSpPr>
          <p:cNvPr id="63" name="Rounded Rectangle 30"/>
          <p:cNvSpPr>
            <a:spLocks noChangeArrowheads="1"/>
          </p:cNvSpPr>
          <p:nvPr/>
        </p:nvSpPr>
        <p:spPr bwMode="auto">
          <a:xfrm rot="18900000" flipH="1">
            <a:off x="7189788" y="5389563"/>
            <a:ext cx="955675" cy="955675"/>
          </a:xfrm>
          <a:prstGeom prst="roundRect">
            <a:avLst>
              <a:gd name="adj" fmla="val 9009"/>
            </a:avLst>
          </a:prstGeom>
          <a:solidFill>
            <a:schemeClr val="bg1"/>
          </a:solidFill>
          <a:ln w="63500">
            <a:solidFill>
              <a:srgbClr val="576868"/>
            </a:solidFill>
            <a:round/>
            <a:headEnd/>
            <a:tailEnd/>
          </a:ln>
          <a:effectLst>
            <a:outerShdw dist="38100" dir="8100000" algn="tr" rotWithShape="0">
              <a:srgbClr val="000000">
                <a:alpha val="32999"/>
              </a:srgbClr>
            </a:outerShdw>
          </a:effectLst>
        </p:spPr>
        <p:txBody>
          <a:bodyPr vert="eaVert"/>
          <a:lstStyle/>
          <a:p>
            <a:pPr defTabSz="914400" fontAlgn="auto">
              <a:spcBef>
                <a:spcPts val="0"/>
              </a:spcBef>
              <a:spcAft>
                <a:spcPts val="0"/>
              </a:spcAft>
              <a:defRPr/>
            </a:pPr>
            <a:endParaRPr lang="ko-KR" altLang="en-US" sz="2701" dirty="0">
              <a:latin typeface="+mn-lt"/>
              <a:cs typeface="+mn-cs"/>
            </a:endParaRPr>
          </a:p>
        </p:txBody>
      </p:sp>
      <p:grpSp>
        <p:nvGrpSpPr>
          <p:cNvPr id="2" name="Group 63"/>
          <p:cNvGrpSpPr>
            <a:grpSpLocks/>
          </p:cNvGrpSpPr>
          <p:nvPr/>
        </p:nvGrpSpPr>
        <p:grpSpPr bwMode="auto">
          <a:xfrm>
            <a:off x="6046788" y="0"/>
            <a:ext cx="42862" cy="6858000"/>
            <a:chOff x="4304926" y="2101029"/>
            <a:chExt cx="68958" cy="3877695"/>
          </a:xfrm>
        </p:grpSpPr>
        <p:sp>
          <p:nvSpPr>
            <p:cNvPr id="65" name="Rectangle 64"/>
            <p:cNvSpPr/>
            <p:nvPr/>
          </p:nvSpPr>
          <p:spPr>
            <a:xfrm>
              <a:off x="4304926" y="2101029"/>
              <a:ext cx="68958" cy="6480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a:p>
          </p:txBody>
        </p:sp>
        <p:sp>
          <p:nvSpPr>
            <p:cNvPr id="66" name="Rectangle 65"/>
            <p:cNvSpPr/>
            <p:nvPr/>
          </p:nvSpPr>
          <p:spPr>
            <a:xfrm>
              <a:off x="4304926" y="4034491"/>
              <a:ext cx="68958" cy="6480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a:p>
          </p:txBody>
        </p:sp>
        <p:sp>
          <p:nvSpPr>
            <p:cNvPr id="67" name="Rectangle 66"/>
            <p:cNvSpPr/>
            <p:nvPr/>
          </p:nvSpPr>
          <p:spPr>
            <a:xfrm>
              <a:off x="4304926" y="3387311"/>
              <a:ext cx="68958" cy="6480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a:p>
          </p:txBody>
        </p:sp>
        <p:sp>
          <p:nvSpPr>
            <p:cNvPr id="68" name="Rectangle 67"/>
            <p:cNvSpPr/>
            <p:nvPr/>
          </p:nvSpPr>
          <p:spPr>
            <a:xfrm>
              <a:off x="4304926" y="2737438"/>
              <a:ext cx="68958" cy="6480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a:p>
          </p:txBody>
        </p:sp>
        <p:sp>
          <p:nvSpPr>
            <p:cNvPr id="69" name="Rectangle 68"/>
            <p:cNvSpPr/>
            <p:nvPr/>
          </p:nvSpPr>
          <p:spPr>
            <a:xfrm>
              <a:off x="4304926" y="5330646"/>
              <a:ext cx="68958" cy="6480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a:p>
          </p:txBody>
        </p:sp>
        <p:sp>
          <p:nvSpPr>
            <p:cNvPr id="70" name="Rectangle 69"/>
            <p:cNvSpPr/>
            <p:nvPr/>
          </p:nvSpPr>
          <p:spPr>
            <a:xfrm>
              <a:off x="4304926" y="4682569"/>
              <a:ext cx="68958" cy="64807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a:p>
          </p:txBody>
        </p:sp>
      </p:grpSp>
      <p:cxnSp>
        <p:nvCxnSpPr>
          <p:cNvPr id="71" name="Straight Connector 70"/>
          <p:cNvCxnSpPr/>
          <p:nvPr/>
        </p:nvCxnSpPr>
        <p:spPr>
          <a:xfrm>
            <a:off x="6234113" y="3408363"/>
            <a:ext cx="360362" cy="0"/>
          </a:xfrm>
          <a:prstGeom prst="line">
            <a:avLst/>
          </a:prstGeom>
          <a:ln w="190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302375" y="4727575"/>
            <a:ext cx="360363" cy="0"/>
          </a:xfrm>
          <a:prstGeom prst="line">
            <a:avLst/>
          </a:prstGeom>
          <a:ln w="190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302375" y="6054725"/>
            <a:ext cx="360363" cy="0"/>
          </a:xfrm>
          <a:prstGeom prst="line">
            <a:avLst/>
          </a:prstGeom>
          <a:ln w="190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478463" y="2749550"/>
            <a:ext cx="358775" cy="0"/>
          </a:xfrm>
          <a:prstGeom prst="line">
            <a:avLst/>
          </a:prstGeom>
          <a:ln w="190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519738" y="4067175"/>
            <a:ext cx="360362" cy="0"/>
          </a:xfrm>
          <a:prstGeom prst="line">
            <a:avLst/>
          </a:prstGeom>
          <a:ln w="190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519738" y="5386388"/>
            <a:ext cx="360362" cy="0"/>
          </a:xfrm>
          <a:prstGeom prst="line">
            <a:avLst/>
          </a:prstGeom>
          <a:ln w="190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95" name="Rounded Rectangle 10"/>
          <p:cNvSpPr/>
          <p:nvPr/>
        </p:nvSpPr>
        <p:spPr>
          <a:xfrm>
            <a:off x="4368800" y="5716588"/>
            <a:ext cx="269875" cy="358775"/>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p>
        </p:txBody>
      </p:sp>
      <p:sp>
        <p:nvSpPr>
          <p:cNvPr id="96" name="Rounded Rectangle 6"/>
          <p:cNvSpPr/>
          <p:nvPr/>
        </p:nvSpPr>
        <p:spPr>
          <a:xfrm>
            <a:off x="4327525" y="4244975"/>
            <a:ext cx="368300" cy="37306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p>
        </p:txBody>
      </p:sp>
      <p:sp>
        <p:nvSpPr>
          <p:cNvPr id="97" name="Rectangle 16"/>
          <p:cNvSpPr/>
          <p:nvPr/>
        </p:nvSpPr>
        <p:spPr>
          <a:xfrm rot="2700000">
            <a:off x="7540625" y="4189413"/>
            <a:ext cx="282575" cy="508000"/>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p>
        </p:txBody>
      </p:sp>
      <p:sp>
        <p:nvSpPr>
          <p:cNvPr id="98" name="Rounded Rectangle 5"/>
          <p:cNvSpPr/>
          <p:nvPr/>
        </p:nvSpPr>
        <p:spPr>
          <a:xfrm flipH="1">
            <a:off x="7459663" y="2862263"/>
            <a:ext cx="415925" cy="342900"/>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p>
        </p:txBody>
      </p:sp>
      <p:sp>
        <p:nvSpPr>
          <p:cNvPr id="99" name="Teardrop 1"/>
          <p:cNvSpPr/>
          <p:nvPr/>
        </p:nvSpPr>
        <p:spPr>
          <a:xfrm rot="18805991">
            <a:off x="7464426" y="5668962"/>
            <a:ext cx="400050" cy="396875"/>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solidFill>
                <a:schemeClr val="tx1"/>
              </a:solidFill>
            </a:endParaRPr>
          </a:p>
        </p:txBody>
      </p:sp>
      <p:sp>
        <p:nvSpPr>
          <p:cNvPr id="100" name="Rectangle 36"/>
          <p:cNvSpPr/>
          <p:nvPr/>
        </p:nvSpPr>
        <p:spPr>
          <a:xfrm>
            <a:off x="4297363" y="2825750"/>
            <a:ext cx="414337" cy="346075"/>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p>
        </p:txBody>
      </p:sp>
      <p:sp>
        <p:nvSpPr>
          <p:cNvPr id="105548" name="Rectangle 76"/>
          <p:cNvSpPr>
            <a:spLocks noChangeArrowheads="1"/>
          </p:cNvSpPr>
          <p:nvPr/>
        </p:nvSpPr>
        <p:spPr bwMode="auto">
          <a:xfrm>
            <a:off x="334963" y="744538"/>
            <a:ext cx="5197475" cy="1154112"/>
          </a:xfrm>
          <a:prstGeom prst="rect">
            <a:avLst/>
          </a:prstGeom>
          <a:noFill/>
          <a:ln w="9525">
            <a:solidFill>
              <a:srgbClr val="0000FF"/>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r>
              <a:rPr lang="vi-VN" sz="2300"/>
              <a:t>Cần cù trong lao động là sự chăm chỉ một cách thường xuyên, không ngại khó khăn, gian khổ.</a:t>
            </a:r>
          </a:p>
        </p:txBody>
      </p:sp>
      <p:sp>
        <p:nvSpPr>
          <p:cNvPr id="105549" name="Rectangle 77"/>
          <p:cNvSpPr>
            <a:spLocks noChangeArrowheads="1"/>
          </p:cNvSpPr>
          <p:nvPr/>
        </p:nvSpPr>
        <p:spPr bwMode="auto">
          <a:xfrm>
            <a:off x="1146175" y="2470150"/>
            <a:ext cx="25558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vi-VN" sz="2000"/>
              <a:t>Chăm chỉ, nỗ lực vươn lên trong học tập và cuộc sống </a:t>
            </a:r>
          </a:p>
        </p:txBody>
      </p:sp>
      <p:sp>
        <p:nvSpPr>
          <p:cNvPr id="105550" name="Rectangle 78"/>
          <p:cNvSpPr>
            <a:spLocks noChangeArrowheads="1"/>
          </p:cNvSpPr>
          <p:nvPr/>
        </p:nvSpPr>
        <p:spPr bwMode="auto">
          <a:xfrm>
            <a:off x="1076325" y="3892550"/>
            <a:ext cx="32162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vi-VN" sz="2000"/>
              <a:t>Tích cực trau dồi bản thân để trở thành công dân tốt, có ích cho xã hội. </a:t>
            </a:r>
          </a:p>
        </p:txBody>
      </p:sp>
      <p:sp>
        <p:nvSpPr>
          <p:cNvPr id="105551" name="Rectangle 79"/>
          <p:cNvSpPr>
            <a:spLocks noChangeArrowheads="1"/>
          </p:cNvSpPr>
          <p:nvPr/>
        </p:nvSpPr>
        <p:spPr bwMode="auto">
          <a:xfrm>
            <a:off x="1090613" y="5518150"/>
            <a:ext cx="2555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vi-VN" sz="2000"/>
              <a:t>Làm việc thường xuyên </a:t>
            </a:r>
          </a:p>
        </p:txBody>
      </p:sp>
      <p:sp>
        <p:nvSpPr>
          <p:cNvPr id="105552" name="Rectangle 80"/>
          <p:cNvSpPr>
            <a:spLocks noChangeArrowheads="1"/>
          </p:cNvSpPr>
          <p:nvPr/>
        </p:nvSpPr>
        <p:spPr bwMode="auto">
          <a:xfrm>
            <a:off x="0" y="0"/>
            <a:ext cx="12192000" cy="4730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2500" b="1"/>
              <a:t>CẦN CÙ, SÁNG TẠO, BIỂU HIỆN CỦA CẦN CÙ, SÁNG TẠO</a:t>
            </a:r>
          </a:p>
        </p:txBody>
      </p:sp>
      <p:sp>
        <p:nvSpPr>
          <p:cNvPr id="105553" name="Rectangle 81"/>
          <p:cNvSpPr>
            <a:spLocks noChangeArrowheads="1"/>
          </p:cNvSpPr>
          <p:nvPr/>
        </p:nvSpPr>
        <p:spPr bwMode="auto">
          <a:xfrm>
            <a:off x="6372225" y="692150"/>
            <a:ext cx="5575300" cy="1320800"/>
          </a:xfrm>
          <a:prstGeom prst="rect">
            <a:avLst/>
          </a:prstGeom>
          <a:noFill/>
          <a:ln w="952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r>
              <a:rPr lang="vi-VN" sz="2000"/>
              <a:t>Sáng tạo trong lao động là luôn chủ động suy nghĩ để cải tiến, đổi mới trong quá trình lao động nhằm nâng cao năng suất, chất lượng, hiệu quả công việc.</a:t>
            </a:r>
          </a:p>
        </p:txBody>
      </p:sp>
      <p:sp>
        <p:nvSpPr>
          <p:cNvPr id="105554" name="Rectangle 82"/>
          <p:cNvSpPr>
            <a:spLocks noChangeArrowheads="1"/>
          </p:cNvSpPr>
          <p:nvPr/>
        </p:nvSpPr>
        <p:spPr bwMode="auto">
          <a:xfrm>
            <a:off x="8526463" y="2609850"/>
            <a:ext cx="23812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vi-VN" sz="2000"/>
              <a:t>Luôn suy nghĩ, cải tiến tìm tòi cái mới. </a:t>
            </a:r>
          </a:p>
        </p:txBody>
      </p:sp>
      <p:sp>
        <p:nvSpPr>
          <p:cNvPr id="105555" name="Rectangle 83"/>
          <p:cNvSpPr>
            <a:spLocks noChangeArrowheads="1"/>
          </p:cNvSpPr>
          <p:nvPr/>
        </p:nvSpPr>
        <p:spPr bwMode="auto">
          <a:xfrm>
            <a:off x="8239125" y="3906838"/>
            <a:ext cx="31146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r>
              <a:rPr lang="vi-VN" sz="2000"/>
              <a:t>Tìm cách giải quyết tối ưu để nâng cao chất lượng, hiệu quả công việc. </a:t>
            </a:r>
          </a:p>
        </p:txBody>
      </p:sp>
      <p:sp>
        <p:nvSpPr>
          <p:cNvPr id="105556" name="Rectangle 84"/>
          <p:cNvSpPr>
            <a:spLocks noChangeArrowheads="1"/>
          </p:cNvSpPr>
          <p:nvPr/>
        </p:nvSpPr>
        <p:spPr bwMode="auto">
          <a:xfrm>
            <a:off x="8423275" y="5332413"/>
            <a:ext cx="269875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vi-VN" sz="2200"/>
              <a:t>Sửa chữa sai lầm, rút ra bài học cho bản thân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5552"/>
                                        </p:tgtEl>
                                        <p:attrNameLst>
                                          <p:attrName>style.visibility</p:attrName>
                                        </p:attrNameLst>
                                      </p:cBhvr>
                                      <p:to>
                                        <p:strVal val="visible"/>
                                      </p:to>
                                    </p:set>
                                    <p:animEffect transition="in" filter="blinds(horizontal)">
                                      <p:cBhvr>
                                        <p:cTn id="7" dur="500"/>
                                        <p:tgtEl>
                                          <p:spTgt spid="1055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5548"/>
                                        </p:tgtEl>
                                        <p:attrNameLst>
                                          <p:attrName>style.visibility</p:attrName>
                                        </p:attrNameLst>
                                      </p:cBhvr>
                                      <p:to>
                                        <p:strVal val="visible"/>
                                      </p:to>
                                    </p:set>
                                    <p:animEffect transition="in" filter="blinds(horizontal)">
                                      <p:cBhvr>
                                        <p:cTn id="12" dur="500"/>
                                        <p:tgtEl>
                                          <p:spTgt spid="1055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blinds(horizontal)">
                                      <p:cBhvr>
                                        <p:cTn id="17" dur="500"/>
                                        <p:tgtEl>
                                          <p:spTgt spid="46"/>
                                        </p:tgtEl>
                                      </p:cBhvr>
                                    </p:animEffect>
                                  </p:childTnLst>
                                </p:cTn>
                              </p:par>
                              <p:par>
                                <p:cTn id="18" presetID="3" presetClass="entr" presetSubtype="10" fill="hold" nodeType="withEffect">
                                  <p:stCondLst>
                                    <p:cond delay="0"/>
                                  </p:stCondLst>
                                  <p:childTnLst>
                                    <p:set>
                                      <p:cBhvr>
                                        <p:cTn id="19" dur="1" fill="hold">
                                          <p:stCondLst>
                                            <p:cond delay="0"/>
                                          </p:stCondLst>
                                        </p:cTn>
                                        <p:tgtEl>
                                          <p:spTgt spid="106"/>
                                        </p:tgtEl>
                                        <p:attrNameLst>
                                          <p:attrName>style.visibility</p:attrName>
                                        </p:attrNameLst>
                                      </p:cBhvr>
                                      <p:to>
                                        <p:strVal val="visible"/>
                                      </p:to>
                                    </p:set>
                                    <p:animEffect transition="in" filter="blinds(horizontal)">
                                      <p:cBhvr>
                                        <p:cTn id="20" dur="500"/>
                                        <p:tgtEl>
                                          <p:spTgt spid="10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blinds(horizontal)">
                                      <p:cBhvr>
                                        <p:cTn id="23" dur="500"/>
                                        <p:tgtEl>
                                          <p:spTgt spid="5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blinds(horizontal)">
                                      <p:cBhvr>
                                        <p:cTn id="26" dur="500"/>
                                        <p:tgtEl>
                                          <p:spTgt spid="55"/>
                                        </p:tgtEl>
                                      </p:cBhvr>
                                    </p:animEffect>
                                  </p:childTnLst>
                                </p:cTn>
                              </p:par>
                              <p:par>
                                <p:cTn id="27" presetID="3" presetClass="entr" presetSubtype="10" fill="hold" nodeType="with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blinds(horizontal)">
                                      <p:cBhvr>
                                        <p:cTn id="29" dur="500"/>
                                        <p:tgtEl>
                                          <p:spTgt spid="74"/>
                                        </p:tgtEl>
                                      </p:cBhvr>
                                    </p:animEffect>
                                  </p:childTnLst>
                                </p:cTn>
                              </p:par>
                              <p:par>
                                <p:cTn id="30" presetID="3" presetClass="entr" presetSubtype="10" fill="hold" nodeType="withEffect">
                                  <p:stCondLst>
                                    <p:cond delay="0"/>
                                  </p:stCondLst>
                                  <p:childTnLst>
                                    <p:set>
                                      <p:cBhvr>
                                        <p:cTn id="31" dur="1" fill="hold">
                                          <p:stCondLst>
                                            <p:cond delay="0"/>
                                          </p:stCondLst>
                                        </p:cTn>
                                        <p:tgtEl>
                                          <p:spTgt spid="100"/>
                                        </p:tgtEl>
                                        <p:attrNameLst>
                                          <p:attrName>style.visibility</p:attrName>
                                        </p:attrNameLst>
                                      </p:cBhvr>
                                      <p:to>
                                        <p:strVal val="visible"/>
                                      </p:to>
                                    </p:set>
                                    <p:animEffect transition="in" filter="blinds(horizontal)">
                                      <p:cBhvr>
                                        <p:cTn id="32" dur="500"/>
                                        <p:tgtEl>
                                          <p:spTgt spid="100"/>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05549"/>
                                        </p:tgtEl>
                                        <p:attrNameLst>
                                          <p:attrName>style.visibility</p:attrName>
                                        </p:attrNameLst>
                                      </p:cBhvr>
                                      <p:to>
                                        <p:strVal val="visible"/>
                                      </p:to>
                                    </p:set>
                                    <p:animEffect transition="in" filter="blinds(horizontal)">
                                      <p:cBhvr>
                                        <p:cTn id="35" dur="500"/>
                                        <p:tgtEl>
                                          <p:spTgt spid="10554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blinds(horizontal)">
                                      <p:cBhvr>
                                        <p:cTn id="40" dur="500"/>
                                        <p:tgtEl>
                                          <p:spTgt spid="47"/>
                                        </p:tgtEl>
                                      </p:cBhvr>
                                    </p:animEffect>
                                  </p:childTnLst>
                                </p:cTn>
                              </p:par>
                              <p:par>
                                <p:cTn id="41" presetID="3" presetClass="entr" presetSubtype="10" fill="hold" nodeType="withEffect">
                                  <p:stCondLst>
                                    <p:cond delay="0"/>
                                  </p:stCondLst>
                                  <p:childTnLst>
                                    <p:set>
                                      <p:cBhvr>
                                        <p:cTn id="42" dur="1" fill="hold">
                                          <p:stCondLst>
                                            <p:cond delay="0"/>
                                          </p:stCondLst>
                                        </p:cTn>
                                        <p:tgtEl>
                                          <p:spTgt spid="107"/>
                                        </p:tgtEl>
                                        <p:attrNameLst>
                                          <p:attrName>style.visibility</p:attrName>
                                        </p:attrNameLst>
                                      </p:cBhvr>
                                      <p:to>
                                        <p:strVal val="visible"/>
                                      </p:to>
                                    </p:set>
                                    <p:animEffect transition="in" filter="blinds(horizontal)">
                                      <p:cBhvr>
                                        <p:cTn id="43" dur="500"/>
                                        <p:tgtEl>
                                          <p:spTgt spid="107"/>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blinds(horizontal)">
                                      <p:cBhvr>
                                        <p:cTn id="46" dur="500"/>
                                        <p:tgtEl>
                                          <p:spTgt spid="52"/>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blinds(horizontal)">
                                      <p:cBhvr>
                                        <p:cTn id="49" dur="500"/>
                                        <p:tgtEl>
                                          <p:spTgt spid="53"/>
                                        </p:tgtEl>
                                      </p:cBhvr>
                                    </p:animEffect>
                                  </p:childTnLst>
                                </p:cTn>
                              </p:par>
                              <p:par>
                                <p:cTn id="50" presetID="3" presetClass="entr" presetSubtype="10" fill="hold" nodeType="with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blinds(horizontal)">
                                      <p:cBhvr>
                                        <p:cTn id="52" dur="500"/>
                                        <p:tgtEl>
                                          <p:spTgt spid="75"/>
                                        </p:tgtEl>
                                      </p:cBhvr>
                                    </p:animEffect>
                                  </p:childTnLst>
                                </p:cTn>
                              </p:par>
                              <p:par>
                                <p:cTn id="53" presetID="3" presetClass="entr" presetSubtype="10" fill="hold" nodeType="withEffect">
                                  <p:stCondLst>
                                    <p:cond delay="0"/>
                                  </p:stCondLst>
                                  <p:childTnLst>
                                    <p:set>
                                      <p:cBhvr>
                                        <p:cTn id="54" dur="1" fill="hold">
                                          <p:stCondLst>
                                            <p:cond delay="0"/>
                                          </p:stCondLst>
                                        </p:cTn>
                                        <p:tgtEl>
                                          <p:spTgt spid="96"/>
                                        </p:tgtEl>
                                        <p:attrNameLst>
                                          <p:attrName>style.visibility</p:attrName>
                                        </p:attrNameLst>
                                      </p:cBhvr>
                                      <p:to>
                                        <p:strVal val="visible"/>
                                      </p:to>
                                    </p:set>
                                    <p:animEffect transition="in" filter="blinds(horizontal)">
                                      <p:cBhvr>
                                        <p:cTn id="55" dur="500"/>
                                        <p:tgtEl>
                                          <p:spTgt spid="96"/>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05550"/>
                                        </p:tgtEl>
                                        <p:attrNameLst>
                                          <p:attrName>style.visibility</p:attrName>
                                        </p:attrNameLst>
                                      </p:cBhvr>
                                      <p:to>
                                        <p:strVal val="visible"/>
                                      </p:to>
                                    </p:set>
                                    <p:animEffect transition="in" filter="blinds(horizontal)">
                                      <p:cBhvr>
                                        <p:cTn id="58" dur="500"/>
                                        <p:tgtEl>
                                          <p:spTgt spid="105550"/>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linds(horizontal)">
                                      <p:cBhvr>
                                        <p:cTn id="63" dur="500"/>
                                        <p:tgtEl>
                                          <p:spTgt spid="48"/>
                                        </p:tgtEl>
                                      </p:cBhvr>
                                    </p:animEffect>
                                  </p:childTnLst>
                                </p:cTn>
                              </p:par>
                              <p:par>
                                <p:cTn id="64" presetID="3" presetClass="entr" presetSubtype="10" fill="hold" nodeType="with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linds(horizontal)">
                                      <p:cBhvr>
                                        <p:cTn id="66" dur="500"/>
                                        <p:tgtEl>
                                          <p:spTgt spid="108"/>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blinds(horizontal)">
                                      <p:cBhvr>
                                        <p:cTn id="69" dur="500"/>
                                        <p:tgtEl>
                                          <p:spTgt spid="56"/>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blinds(horizontal)">
                                      <p:cBhvr>
                                        <p:cTn id="72" dur="500"/>
                                        <p:tgtEl>
                                          <p:spTgt spid="57"/>
                                        </p:tgtEl>
                                      </p:cBhvr>
                                    </p:animEffect>
                                  </p:childTnLst>
                                </p:cTn>
                              </p:par>
                              <p:par>
                                <p:cTn id="73" presetID="3" presetClass="entr" presetSubtype="10" fill="hold"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blinds(horizontal)">
                                      <p:cBhvr>
                                        <p:cTn id="75" dur="500"/>
                                        <p:tgtEl>
                                          <p:spTgt spid="76"/>
                                        </p:tgtEl>
                                      </p:cBhvr>
                                    </p:animEffect>
                                  </p:childTnLst>
                                </p:cTn>
                              </p:par>
                              <p:par>
                                <p:cTn id="76" presetID="3" presetClass="entr" presetSubtype="10" fill="hold"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blinds(horizontal)">
                                      <p:cBhvr>
                                        <p:cTn id="78" dur="500"/>
                                        <p:tgtEl>
                                          <p:spTgt spid="95"/>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105551"/>
                                        </p:tgtEl>
                                        <p:attrNameLst>
                                          <p:attrName>style.visibility</p:attrName>
                                        </p:attrNameLst>
                                      </p:cBhvr>
                                      <p:to>
                                        <p:strVal val="visible"/>
                                      </p:to>
                                    </p:set>
                                    <p:animEffect transition="in" filter="blinds(horizontal)">
                                      <p:cBhvr>
                                        <p:cTn id="81" dur="500"/>
                                        <p:tgtEl>
                                          <p:spTgt spid="105551"/>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3" presetClass="entr" presetSubtype="10" fill="hold" nodeType="clickEffect">
                                  <p:stCondLst>
                                    <p:cond delay="0"/>
                                  </p:stCondLst>
                                  <p:childTnLst>
                                    <p:set>
                                      <p:cBhvr>
                                        <p:cTn id="85" dur="1" fill="hold">
                                          <p:stCondLst>
                                            <p:cond delay="0"/>
                                          </p:stCondLst>
                                        </p:cTn>
                                        <p:tgtEl>
                                          <p:spTgt spid="2"/>
                                        </p:tgtEl>
                                        <p:attrNameLst>
                                          <p:attrName>style.visibility</p:attrName>
                                        </p:attrNameLst>
                                      </p:cBhvr>
                                      <p:to>
                                        <p:strVal val="visible"/>
                                      </p:to>
                                    </p:set>
                                    <p:animEffect transition="in" filter="blinds(horizontal)">
                                      <p:cBhvr>
                                        <p:cTn id="86" dur="500"/>
                                        <p:tgtEl>
                                          <p:spTgt spid="2"/>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105553"/>
                                        </p:tgtEl>
                                        <p:attrNameLst>
                                          <p:attrName>style.visibility</p:attrName>
                                        </p:attrNameLst>
                                      </p:cBhvr>
                                      <p:to>
                                        <p:strVal val="visible"/>
                                      </p:to>
                                    </p:set>
                                    <p:animEffect transition="in" filter="blinds(horizontal)">
                                      <p:cBhvr>
                                        <p:cTn id="91" dur="500"/>
                                        <p:tgtEl>
                                          <p:spTgt spid="105553"/>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blinds(horizontal)">
                                      <p:cBhvr>
                                        <p:cTn id="96" dur="500"/>
                                        <p:tgtEl>
                                          <p:spTgt spid="49"/>
                                        </p:tgtEl>
                                      </p:cBhvr>
                                    </p:animEffect>
                                  </p:childTnLst>
                                </p:cTn>
                              </p:par>
                              <p:par>
                                <p:cTn id="97" presetID="3" presetClass="entr" presetSubtype="10" fill="hold" nodeType="withEffect">
                                  <p:stCondLst>
                                    <p:cond delay="0"/>
                                  </p:stCondLst>
                                  <p:childTnLst>
                                    <p:set>
                                      <p:cBhvr>
                                        <p:cTn id="98" dur="1" fill="hold">
                                          <p:stCondLst>
                                            <p:cond delay="0"/>
                                          </p:stCondLst>
                                        </p:cTn>
                                        <p:tgtEl>
                                          <p:spTgt spid="103"/>
                                        </p:tgtEl>
                                        <p:attrNameLst>
                                          <p:attrName>style.visibility</p:attrName>
                                        </p:attrNameLst>
                                      </p:cBhvr>
                                      <p:to>
                                        <p:strVal val="visible"/>
                                      </p:to>
                                    </p:set>
                                    <p:animEffect transition="in" filter="blinds(horizontal)">
                                      <p:cBhvr>
                                        <p:cTn id="99" dur="500"/>
                                        <p:tgtEl>
                                          <p:spTgt spid="103"/>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60"/>
                                        </p:tgtEl>
                                        <p:attrNameLst>
                                          <p:attrName>style.visibility</p:attrName>
                                        </p:attrNameLst>
                                      </p:cBhvr>
                                      <p:to>
                                        <p:strVal val="visible"/>
                                      </p:to>
                                    </p:set>
                                    <p:animEffect transition="in" filter="blinds(horizontal)">
                                      <p:cBhvr>
                                        <p:cTn id="102" dur="500"/>
                                        <p:tgtEl>
                                          <p:spTgt spid="60"/>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61"/>
                                        </p:tgtEl>
                                        <p:attrNameLst>
                                          <p:attrName>style.visibility</p:attrName>
                                        </p:attrNameLst>
                                      </p:cBhvr>
                                      <p:to>
                                        <p:strVal val="visible"/>
                                      </p:to>
                                    </p:set>
                                    <p:animEffect transition="in" filter="blinds(horizontal)">
                                      <p:cBhvr>
                                        <p:cTn id="105" dur="500"/>
                                        <p:tgtEl>
                                          <p:spTgt spid="61"/>
                                        </p:tgtEl>
                                      </p:cBhvr>
                                    </p:animEffect>
                                  </p:childTnLst>
                                </p:cTn>
                              </p:par>
                              <p:par>
                                <p:cTn id="106" presetID="3" presetClass="entr" presetSubtype="10" fill="hold" nodeType="with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blinds(horizontal)">
                                      <p:cBhvr>
                                        <p:cTn id="108" dur="500"/>
                                        <p:tgtEl>
                                          <p:spTgt spid="71"/>
                                        </p:tgtEl>
                                      </p:cBhvr>
                                    </p:animEffect>
                                  </p:childTnLst>
                                </p:cTn>
                              </p:par>
                              <p:par>
                                <p:cTn id="109" presetID="3" presetClass="entr" presetSubtype="10" fill="hold" nodeType="withEffect">
                                  <p:stCondLst>
                                    <p:cond delay="0"/>
                                  </p:stCondLst>
                                  <p:childTnLst>
                                    <p:set>
                                      <p:cBhvr>
                                        <p:cTn id="110" dur="1" fill="hold">
                                          <p:stCondLst>
                                            <p:cond delay="0"/>
                                          </p:stCondLst>
                                        </p:cTn>
                                        <p:tgtEl>
                                          <p:spTgt spid="98"/>
                                        </p:tgtEl>
                                        <p:attrNameLst>
                                          <p:attrName>style.visibility</p:attrName>
                                        </p:attrNameLst>
                                      </p:cBhvr>
                                      <p:to>
                                        <p:strVal val="visible"/>
                                      </p:to>
                                    </p:set>
                                    <p:animEffect transition="in" filter="blinds(horizontal)">
                                      <p:cBhvr>
                                        <p:cTn id="111" dur="500"/>
                                        <p:tgtEl>
                                          <p:spTgt spid="98"/>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105554"/>
                                        </p:tgtEl>
                                        <p:attrNameLst>
                                          <p:attrName>style.visibility</p:attrName>
                                        </p:attrNameLst>
                                      </p:cBhvr>
                                      <p:to>
                                        <p:strVal val="visible"/>
                                      </p:to>
                                    </p:set>
                                    <p:animEffect transition="in" filter="blinds(horizontal)">
                                      <p:cBhvr>
                                        <p:cTn id="114" dur="500"/>
                                        <p:tgtEl>
                                          <p:spTgt spid="105554"/>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50"/>
                                        </p:tgtEl>
                                        <p:attrNameLst>
                                          <p:attrName>style.visibility</p:attrName>
                                        </p:attrNameLst>
                                      </p:cBhvr>
                                      <p:to>
                                        <p:strVal val="visible"/>
                                      </p:to>
                                    </p:set>
                                    <p:animEffect transition="in" filter="blinds(horizontal)">
                                      <p:cBhvr>
                                        <p:cTn id="119" dur="500"/>
                                        <p:tgtEl>
                                          <p:spTgt spid="50"/>
                                        </p:tgtEl>
                                      </p:cBhvr>
                                    </p:animEffect>
                                  </p:childTnLst>
                                </p:cTn>
                              </p:par>
                              <p:par>
                                <p:cTn id="120" presetID="3" presetClass="entr" presetSubtype="10" fill="hold" nodeType="withEffect">
                                  <p:stCondLst>
                                    <p:cond delay="0"/>
                                  </p:stCondLst>
                                  <p:childTnLst>
                                    <p:set>
                                      <p:cBhvr>
                                        <p:cTn id="121" dur="1" fill="hold">
                                          <p:stCondLst>
                                            <p:cond delay="0"/>
                                          </p:stCondLst>
                                        </p:cTn>
                                        <p:tgtEl>
                                          <p:spTgt spid="104"/>
                                        </p:tgtEl>
                                        <p:attrNameLst>
                                          <p:attrName>style.visibility</p:attrName>
                                        </p:attrNameLst>
                                      </p:cBhvr>
                                      <p:to>
                                        <p:strVal val="visible"/>
                                      </p:to>
                                    </p:set>
                                    <p:animEffect transition="in" filter="blinds(horizontal)">
                                      <p:cBhvr>
                                        <p:cTn id="122" dur="500"/>
                                        <p:tgtEl>
                                          <p:spTgt spid="104"/>
                                        </p:tgtEl>
                                      </p:cBhvr>
                                    </p:animEffect>
                                  </p:childTnLst>
                                </p:cTn>
                              </p:par>
                              <p:par>
                                <p:cTn id="123" presetID="3" presetClass="entr" presetSubtype="1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blinds(horizontal)">
                                      <p:cBhvr>
                                        <p:cTn id="125" dur="500"/>
                                        <p:tgtEl>
                                          <p:spTgt spid="58"/>
                                        </p:tgtEl>
                                      </p:cBhvr>
                                    </p:animEffect>
                                  </p:childTnLst>
                                </p:cTn>
                              </p:par>
                              <p:par>
                                <p:cTn id="126" presetID="3" presetClass="entr" presetSubtype="10" fill="hold" grpId="0" nodeType="withEffect">
                                  <p:stCondLst>
                                    <p:cond delay="0"/>
                                  </p:stCondLst>
                                  <p:childTnLst>
                                    <p:set>
                                      <p:cBhvr>
                                        <p:cTn id="127" dur="1" fill="hold">
                                          <p:stCondLst>
                                            <p:cond delay="0"/>
                                          </p:stCondLst>
                                        </p:cTn>
                                        <p:tgtEl>
                                          <p:spTgt spid="59"/>
                                        </p:tgtEl>
                                        <p:attrNameLst>
                                          <p:attrName>style.visibility</p:attrName>
                                        </p:attrNameLst>
                                      </p:cBhvr>
                                      <p:to>
                                        <p:strVal val="visible"/>
                                      </p:to>
                                    </p:set>
                                    <p:animEffect transition="in" filter="blinds(horizontal)">
                                      <p:cBhvr>
                                        <p:cTn id="128" dur="500"/>
                                        <p:tgtEl>
                                          <p:spTgt spid="59"/>
                                        </p:tgtEl>
                                      </p:cBhvr>
                                    </p:animEffect>
                                  </p:childTnLst>
                                </p:cTn>
                              </p:par>
                              <p:par>
                                <p:cTn id="129" presetID="3" presetClass="entr" presetSubtype="10" fill="hold" nodeType="with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blinds(horizontal)">
                                      <p:cBhvr>
                                        <p:cTn id="131" dur="500"/>
                                        <p:tgtEl>
                                          <p:spTgt spid="72"/>
                                        </p:tgtEl>
                                      </p:cBhvr>
                                    </p:animEffect>
                                  </p:childTnLst>
                                </p:cTn>
                              </p:par>
                              <p:par>
                                <p:cTn id="132" presetID="3" presetClass="entr" presetSubtype="10" fill="hold" nodeType="withEffect">
                                  <p:stCondLst>
                                    <p:cond delay="0"/>
                                  </p:stCondLst>
                                  <p:childTnLst>
                                    <p:set>
                                      <p:cBhvr>
                                        <p:cTn id="133" dur="1" fill="hold">
                                          <p:stCondLst>
                                            <p:cond delay="0"/>
                                          </p:stCondLst>
                                        </p:cTn>
                                        <p:tgtEl>
                                          <p:spTgt spid="97"/>
                                        </p:tgtEl>
                                        <p:attrNameLst>
                                          <p:attrName>style.visibility</p:attrName>
                                        </p:attrNameLst>
                                      </p:cBhvr>
                                      <p:to>
                                        <p:strVal val="visible"/>
                                      </p:to>
                                    </p:set>
                                    <p:animEffect transition="in" filter="blinds(horizontal)">
                                      <p:cBhvr>
                                        <p:cTn id="134" dur="500"/>
                                        <p:tgtEl>
                                          <p:spTgt spid="97"/>
                                        </p:tgtEl>
                                      </p:cBhvr>
                                    </p:animEffect>
                                  </p:childTnLst>
                                </p:cTn>
                              </p:par>
                              <p:par>
                                <p:cTn id="135" presetID="3" presetClass="entr" presetSubtype="10" fill="hold" grpId="0" nodeType="withEffect">
                                  <p:stCondLst>
                                    <p:cond delay="0"/>
                                  </p:stCondLst>
                                  <p:childTnLst>
                                    <p:set>
                                      <p:cBhvr>
                                        <p:cTn id="136" dur="1" fill="hold">
                                          <p:stCondLst>
                                            <p:cond delay="0"/>
                                          </p:stCondLst>
                                        </p:cTn>
                                        <p:tgtEl>
                                          <p:spTgt spid="105555"/>
                                        </p:tgtEl>
                                        <p:attrNameLst>
                                          <p:attrName>style.visibility</p:attrName>
                                        </p:attrNameLst>
                                      </p:cBhvr>
                                      <p:to>
                                        <p:strVal val="visible"/>
                                      </p:to>
                                    </p:set>
                                    <p:animEffect transition="in" filter="blinds(horizontal)">
                                      <p:cBhvr>
                                        <p:cTn id="137" dur="500"/>
                                        <p:tgtEl>
                                          <p:spTgt spid="105555"/>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blinds(horizontal)">
                                      <p:cBhvr>
                                        <p:cTn id="142" dur="500"/>
                                        <p:tgtEl>
                                          <p:spTgt spid="51"/>
                                        </p:tgtEl>
                                      </p:cBhvr>
                                    </p:animEffect>
                                  </p:childTnLst>
                                </p:cTn>
                              </p:par>
                              <p:par>
                                <p:cTn id="143" presetID="3" presetClass="entr" presetSubtype="10" fill="hold" nodeType="withEffect">
                                  <p:stCondLst>
                                    <p:cond delay="0"/>
                                  </p:stCondLst>
                                  <p:childTnLst>
                                    <p:set>
                                      <p:cBhvr>
                                        <p:cTn id="144" dur="1" fill="hold">
                                          <p:stCondLst>
                                            <p:cond delay="0"/>
                                          </p:stCondLst>
                                        </p:cTn>
                                        <p:tgtEl>
                                          <p:spTgt spid="105"/>
                                        </p:tgtEl>
                                        <p:attrNameLst>
                                          <p:attrName>style.visibility</p:attrName>
                                        </p:attrNameLst>
                                      </p:cBhvr>
                                      <p:to>
                                        <p:strVal val="visible"/>
                                      </p:to>
                                    </p:set>
                                    <p:animEffect transition="in" filter="blinds(horizontal)">
                                      <p:cBhvr>
                                        <p:cTn id="145" dur="500"/>
                                        <p:tgtEl>
                                          <p:spTgt spid="105"/>
                                        </p:tgtEl>
                                      </p:cBhvr>
                                    </p:animEffect>
                                  </p:childTnLst>
                                </p:cTn>
                              </p:par>
                              <p:par>
                                <p:cTn id="146" presetID="3" presetClass="entr" presetSubtype="10" fill="hold" grpId="0" nodeType="withEffect">
                                  <p:stCondLst>
                                    <p:cond delay="0"/>
                                  </p:stCondLst>
                                  <p:childTnLst>
                                    <p:set>
                                      <p:cBhvr>
                                        <p:cTn id="147" dur="1" fill="hold">
                                          <p:stCondLst>
                                            <p:cond delay="0"/>
                                          </p:stCondLst>
                                        </p:cTn>
                                        <p:tgtEl>
                                          <p:spTgt spid="62"/>
                                        </p:tgtEl>
                                        <p:attrNameLst>
                                          <p:attrName>style.visibility</p:attrName>
                                        </p:attrNameLst>
                                      </p:cBhvr>
                                      <p:to>
                                        <p:strVal val="visible"/>
                                      </p:to>
                                    </p:set>
                                    <p:animEffect transition="in" filter="blinds(horizontal)">
                                      <p:cBhvr>
                                        <p:cTn id="148" dur="500"/>
                                        <p:tgtEl>
                                          <p:spTgt spid="62"/>
                                        </p:tgtEl>
                                      </p:cBhvr>
                                    </p:animEffect>
                                  </p:childTnLst>
                                </p:cTn>
                              </p:par>
                              <p:par>
                                <p:cTn id="149" presetID="3" presetClass="entr" presetSubtype="1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Effect transition="in" filter="blinds(horizontal)">
                                      <p:cBhvr>
                                        <p:cTn id="151" dur="500"/>
                                        <p:tgtEl>
                                          <p:spTgt spid="63"/>
                                        </p:tgtEl>
                                      </p:cBhvr>
                                    </p:animEffect>
                                  </p:childTnLst>
                                </p:cTn>
                              </p:par>
                              <p:par>
                                <p:cTn id="152" presetID="3" presetClass="entr" presetSubtype="10" fill="hold" nodeType="withEffect">
                                  <p:stCondLst>
                                    <p:cond delay="0"/>
                                  </p:stCondLst>
                                  <p:childTnLst>
                                    <p:set>
                                      <p:cBhvr>
                                        <p:cTn id="153" dur="1" fill="hold">
                                          <p:stCondLst>
                                            <p:cond delay="0"/>
                                          </p:stCondLst>
                                        </p:cTn>
                                        <p:tgtEl>
                                          <p:spTgt spid="73"/>
                                        </p:tgtEl>
                                        <p:attrNameLst>
                                          <p:attrName>style.visibility</p:attrName>
                                        </p:attrNameLst>
                                      </p:cBhvr>
                                      <p:to>
                                        <p:strVal val="visible"/>
                                      </p:to>
                                    </p:set>
                                    <p:animEffect transition="in" filter="blinds(horizontal)">
                                      <p:cBhvr>
                                        <p:cTn id="154" dur="500"/>
                                        <p:tgtEl>
                                          <p:spTgt spid="73"/>
                                        </p:tgtEl>
                                      </p:cBhvr>
                                    </p:animEffect>
                                  </p:childTnLst>
                                </p:cTn>
                              </p:par>
                              <p:par>
                                <p:cTn id="155" presetID="3" presetClass="entr" presetSubtype="10" fill="hold" nodeType="withEffect">
                                  <p:stCondLst>
                                    <p:cond delay="0"/>
                                  </p:stCondLst>
                                  <p:childTnLst>
                                    <p:set>
                                      <p:cBhvr>
                                        <p:cTn id="156" dur="1" fill="hold">
                                          <p:stCondLst>
                                            <p:cond delay="0"/>
                                          </p:stCondLst>
                                        </p:cTn>
                                        <p:tgtEl>
                                          <p:spTgt spid="99"/>
                                        </p:tgtEl>
                                        <p:attrNameLst>
                                          <p:attrName>style.visibility</p:attrName>
                                        </p:attrNameLst>
                                      </p:cBhvr>
                                      <p:to>
                                        <p:strVal val="visible"/>
                                      </p:to>
                                    </p:set>
                                    <p:animEffect transition="in" filter="blinds(horizontal)">
                                      <p:cBhvr>
                                        <p:cTn id="157" dur="500"/>
                                        <p:tgtEl>
                                          <p:spTgt spid="99"/>
                                        </p:tgtEl>
                                      </p:cBhvr>
                                    </p:animEffect>
                                  </p:childTnLst>
                                </p:cTn>
                              </p:par>
                              <p:par>
                                <p:cTn id="158" presetID="3" presetClass="entr" presetSubtype="10" fill="hold" grpId="0" nodeType="withEffect">
                                  <p:stCondLst>
                                    <p:cond delay="0"/>
                                  </p:stCondLst>
                                  <p:childTnLst>
                                    <p:set>
                                      <p:cBhvr>
                                        <p:cTn id="159" dur="1" fill="hold">
                                          <p:stCondLst>
                                            <p:cond delay="0"/>
                                          </p:stCondLst>
                                        </p:cTn>
                                        <p:tgtEl>
                                          <p:spTgt spid="105556"/>
                                        </p:tgtEl>
                                        <p:attrNameLst>
                                          <p:attrName>style.visibility</p:attrName>
                                        </p:attrNameLst>
                                      </p:cBhvr>
                                      <p:to>
                                        <p:strVal val="visible"/>
                                      </p:to>
                                    </p:set>
                                    <p:animEffect transition="in" filter="blinds(horizontal)">
                                      <p:cBhvr>
                                        <p:cTn id="160" dur="500"/>
                                        <p:tgtEl>
                                          <p:spTgt spid="105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6" grpId="0" animBg="1"/>
      <p:bldP spid="51" grpId="0" animBg="1"/>
      <p:bldP spid="50" grpId="0" animBg="1"/>
      <p:bldP spid="49"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105548" grpId="0" animBg="1"/>
      <p:bldP spid="105549" grpId="0"/>
      <p:bldP spid="105550" grpId="0"/>
      <p:bldP spid="105551" grpId="0"/>
      <p:bldP spid="105552" grpId="0" animBg="1"/>
      <p:bldP spid="105553" grpId="0" animBg="1"/>
      <p:bldP spid="105554" grpId="0"/>
      <p:bldP spid="105555" grpId="0"/>
      <p:bldP spid="10555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bwMode="white">
          <a:xfrm>
            <a:off x="1588" y="0"/>
            <a:ext cx="12188825"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prstClr val="white"/>
              </a:solidFill>
            </a:endParaRPr>
          </a:p>
        </p:txBody>
      </p:sp>
      <p:pic>
        <p:nvPicPr>
          <p:cNvPr id="10243" name="Picture 1"/>
          <p:cNvPicPr>
            <a:picLocks noChangeAspect="1"/>
          </p:cNvPicPr>
          <p:nvPr/>
        </p:nvPicPr>
        <p:blipFill>
          <a:blip r:embed="rId2">
            <a:extLst>
              <a:ext uri="{28A0092B-C50C-407E-A947-70E740481C1C}">
                <a14:useLocalDpi xmlns:a14="http://schemas.microsoft.com/office/drawing/2010/main" val="0"/>
              </a:ext>
            </a:extLst>
          </a:blip>
          <a:srcRect l="871" r="2" b="2"/>
          <a:stretch>
            <a:fillRect/>
          </a:stretch>
        </p:blipFill>
        <p:spPr bwMode="auto">
          <a:xfrm>
            <a:off x="0" y="1588"/>
            <a:ext cx="12192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1788" y="92075"/>
            <a:ext cx="10696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nvSpPr>
        <p:spPr>
          <a:xfrm>
            <a:off x="1727200" y="152400"/>
            <a:ext cx="8340725" cy="1108075"/>
          </a:xfrm>
          <a:prstGeom prst="rect">
            <a:avLst/>
          </a:prstGeom>
          <a:solidFill>
            <a:schemeClr val="accent2">
              <a:lumMod val="40000"/>
              <a:lumOff val="60000"/>
            </a:schemeClr>
          </a:solidFill>
          <a:ln w="38100">
            <a:solidFill>
              <a:schemeClr val="tx1"/>
            </a:solidFill>
          </a:ln>
        </p:spPr>
        <p:txBody>
          <a:bodyPr>
            <a:spAutoFit/>
          </a:bodyPr>
          <a:lstStyle/>
          <a:p>
            <a:pPr>
              <a:defRPr/>
            </a:pPr>
            <a:r>
              <a:rPr kumimoji="1" lang="en-US" altLang="zh-CN" sz="6600" b="1" dirty="0" err="1">
                <a:solidFill>
                  <a:srgbClr val="7030A0"/>
                </a:solidFill>
                <a:latin typeface="#9Slide05 Brannboll Ny" panose="02000000000000000000" pitchFamily="2" charset="0"/>
                <a:ea typeface="inpin heiti" charset="-122"/>
                <a:cs typeface="inpin heiti" charset="-122"/>
              </a:rPr>
              <a:t>Trò</a:t>
            </a:r>
            <a:r>
              <a:rPr kumimoji="1" lang="en-US" altLang="zh-CN" sz="6600" b="1" dirty="0">
                <a:solidFill>
                  <a:srgbClr val="7030A0"/>
                </a:solidFill>
                <a:latin typeface="#9Slide05 Brannboll Ny" panose="02000000000000000000" pitchFamily="2" charset="0"/>
                <a:ea typeface="inpin heiti" charset="-122"/>
                <a:cs typeface="inpin heiti" charset="-122"/>
              </a:rPr>
              <a:t> </a:t>
            </a:r>
            <a:r>
              <a:rPr kumimoji="1" lang="en-US" altLang="zh-CN" sz="6600" b="1" dirty="0" err="1">
                <a:solidFill>
                  <a:srgbClr val="7030A0"/>
                </a:solidFill>
                <a:latin typeface="#9Slide05 Brannboll Ny" panose="02000000000000000000" pitchFamily="2" charset="0"/>
                <a:ea typeface="inpin heiti" charset="-122"/>
                <a:cs typeface="inpin heiti" charset="-122"/>
              </a:rPr>
              <a:t>chơi</a:t>
            </a:r>
            <a:r>
              <a:rPr kumimoji="1" lang="en-US" altLang="zh-CN" sz="6600" b="1" dirty="0">
                <a:solidFill>
                  <a:srgbClr val="7030A0"/>
                </a:solidFill>
                <a:latin typeface="#9Slide05 Brannboll Ny" panose="02000000000000000000" pitchFamily="2" charset="0"/>
                <a:ea typeface="inpin heiti" charset="-122"/>
                <a:cs typeface="inpin heiti" charset="-122"/>
              </a:rPr>
              <a:t>: Ai </a:t>
            </a:r>
            <a:r>
              <a:rPr kumimoji="1" lang="en-US" altLang="zh-CN" sz="6600" b="1" dirty="0" err="1">
                <a:solidFill>
                  <a:srgbClr val="7030A0"/>
                </a:solidFill>
                <a:latin typeface="#9Slide05 Brannboll Ny" panose="02000000000000000000" pitchFamily="2" charset="0"/>
                <a:ea typeface="inpin heiti" charset="-122"/>
                <a:cs typeface="inpin heiti" charset="-122"/>
              </a:rPr>
              <a:t>nhanh</a:t>
            </a:r>
            <a:r>
              <a:rPr kumimoji="1" lang="en-US" altLang="zh-CN" sz="6600" b="1" dirty="0">
                <a:solidFill>
                  <a:srgbClr val="7030A0"/>
                </a:solidFill>
                <a:latin typeface="#9Slide05 Brannboll Ny" panose="02000000000000000000" pitchFamily="2" charset="0"/>
                <a:ea typeface="inpin heiti" charset="-122"/>
                <a:cs typeface="inpin heiti" charset="-122"/>
              </a:rPr>
              <a:t> ai </a:t>
            </a:r>
            <a:r>
              <a:rPr kumimoji="1" lang="en-US" altLang="zh-CN" sz="6600" b="1" dirty="0" err="1">
                <a:solidFill>
                  <a:srgbClr val="7030A0"/>
                </a:solidFill>
                <a:latin typeface="#9Slide05 Brannboll Ny" panose="02000000000000000000" pitchFamily="2" charset="0"/>
                <a:ea typeface="inpin heiti" charset="-122"/>
                <a:cs typeface="inpin heiti" charset="-122"/>
              </a:rPr>
              <a:t>giỏi</a:t>
            </a:r>
            <a:r>
              <a:rPr kumimoji="1" lang="en-US" altLang="zh-CN" sz="6600" b="1" dirty="0">
                <a:solidFill>
                  <a:srgbClr val="7030A0"/>
                </a:solidFill>
                <a:latin typeface="#9Slide05 Brannboll Ny" panose="02000000000000000000" pitchFamily="2" charset="0"/>
                <a:ea typeface="inpin heiti" charset="-122"/>
                <a:cs typeface="inpin heiti" charset="-122"/>
              </a:rPr>
              <a:t> </a:t>
            </a:r>
            <a:endParaRPr kumimoji="1" lang="zh-CN" altLang="en-US" sz="6600" b="1" dirty="0">
              <a:solidFill>
                <a:srgbClr val="7030A0"/>
              </a:solidFill>
              <a:latin typeface="#9Slide05 Brannboll Ny" panose="02000000000000000000" pitchFamily="2" charset="0"/>
              <a:ea typeface="inpin heiti" charset="-122"/>
              <a:cs typeface="inpin heiti" charset="-122"/>
            </a:endParaRPr>
          </a:p>
        </p:txBody>
      </p:sp>
      <p:pic>
        <p:nvPicPr>
          <p:cNvPr id="10246" name="图片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800362">
            <a:off x="-161925" y="77788"/>
            <a:ext cx="1874838" cy="258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
          <p:cNvSpPr>
            <a:spLocks noChangeArrowheads="1"/>
          </p:cNvSpPr>
          <p:nvPr/>
        </p:nvSpPr>
        <p:spPr bwMode="auto">
          <a:xfrm>
            <a:off x="0" y="2590801"/>
            <a:ext cx="11785600" cy="3108543"/>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anchor="ctr">
            <a:spAutoFit/>
          </a:bodyPr>
          <a:lstStyle/>
          <a:p>
            <a:pPr>
              <a:buFont typeface="Arial" pitchFamily="34" charset="0"/>
              <a:buChar char="•"/>
              <a:defRPr/>
            </a:pPr>
            <a:r>
              <a:rPr lang="en-US" sz="2800" dirty="0"/>
              <a:t> Em hãy tìm những câu ca dao tục ngữ nói về cần cù sáng tạo trong lao động</a:t>
            </a:r>
          </a:p>
          <a:p>
            <a:pPr>
              <a:defRPr/>
            </a:pPr>
            <a:r>
              <a:rPr lang="en-US" sz="2800" b="1" dirty="0"/>
              <a:t>LUẬT CHƠI: </a:t>
            </a:r>
            <a:endParaRPr lang="en-US" sz="2800" dirty="0"/>
          </a:p>
          <a:p>
            <a:pPr>
              <a:defRPr/>
            </a:pPr>
            <a:r>
              <a:rPr lang="en-US" sz="2800" dirty="0"/>
              <a:t>- Số người tham gia: 5 bạn</a:t>
            </a:r>
          </a:p>
          <a:p>
            <a:pPr>
              <a:defRPr/>
            </a:pPr>
            <a:r>
              <a:rPr lang="en-US" sz="2800" dirty="0"/>
              <a:t>- Cách thức: Các bạn đứng vòng tròn. Lần lượt đọc câu ca dao, tục ngữ, thành ngữ nói về lao động cần cù, sáng tạo. (Không được đọc lặp lại câu của người khác.) Đến lượt, bạn nào không đọc được sẽ bị loại. </a:t>
            </a:r>
          </a:p>
          <a:p>
            <a:pPr>
              <a:buFont typeface="Arial" pitchFamily="34" charset="0"/>
              <a:buChar char="•"/>
              <a:defRPr/>
            </a:pPr>
            <a:endParaRPr lang="en-US" sz="2800" dirty="0">
              <a:latin typeface="#9Slide05 Brannboll Ny" panose="02000000000000000000" pitchFamily="2" charset="0"/>
              <a:cs typeface="Times New Roman" pitchFamily="18" charset="0"/>
            </a:endParaRPr>
          </a:p>
        </p:txBody>
      </p:sp>
      <p:pic>
        <p:nvPicPr>
          <p:cNvPr id="10250"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69338" y="-452438"/>
            <a:ext cx="4144962" cy="342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descr="hinh-nen-slide-thuyet-trinh-dep-hoa-huong-copy-168465331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5388" y="571500"/>
            <a:ext cx="103822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ChangeArrowheads="1"/>
          </p:cNvSpPr>
          <p:nvPr/>
        </p:nvSpPr>
        <p:spPr bwMode="auto">
          <a:xfrm>
            <a:off x="76200" y="136525"/>
            <a:ext cx="73850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a:r>
              <a:rPr lang="vi-VN" sz="2500" b="1"/>
              <a:t>2. Ý nghĩa của cần cù, sáng tạo trong lao động.</a:t>
            </a:r>
            <a:r>
              <a:rPr lang="vi-VN" sz="2500"/>
              <a:t> </a:t>
            </a:r>
          </a:p>
        </p:txBody>
      </p:sp>
      <p:pic>
        <p:nvPicPr>
          <p:cNvPr id="61455" name="Picture 15"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8" y="725488"/>
            <a:ext cx="11333162" cy="613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6" name="Rectangle 16"/>
          <p:cNvSpPr>
            <a:spLocks noChangeArrowheads="1"/>
          </p:cNvSpPr>
          <p:nvPr/>
        </p:nvSpPr>
        <p:spPr bwMode="auto">
          <a:xfrm>
            <a:off x="8005763" y="182563"/>
            <a:ext cx="3970337" cy="446087"/>
          </a:xfrm>
          <a:prstGeom prst="rect">
            <a:avLst/>
          </a:prstGeom>
          <a:noFill/>
          <a:ln w="1587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justLow"/>
            <a:endParaRPr lang="en-US" sz="23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blinds(horizontal)">
                                      <p:cBhvr>
                                        <p:cTn id="7" dur="500"/>
                                        <p:tgtEl>
                                          <p:spTgt spid="614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1455"/>
                                        </p:tgtEl>
                                        <p:attrNameLst>
                                          <p:attrName>style.visibility</p:attrName>
                                        </p:attrNameLst>
                                      </p:cBhvr>
                                      <p:to>
                                        <p:strVal val="visible"/>
                                      </p:to>
                                    </p:set>
                                    <p:animEffect transition="in" filter="blinds(horizontal)">
                                      <p:cBhvr>
                                        <p:cTn id="12" dur="500"/>
                                        <p:tgtEl>
                                          <p:spTgt spid="614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456"/>
                                        </p:tgtEl>
                                        <p:attrNameLst>
                                          <p:attrName>style.visibility</p:attrName>
                                        </p:attrNameLst>
                                      </p:cBhvr>
                                      <p:to>
                                        <p:strVal val="visible"/>
                                      </p:to>
                                    </p:set>
                                    <p:animEffect transition="in" filter="blinds(horizontal)">
                                      <p:cBhvr>
                                        <p:cTn id="17" dur="500"/>
                                        <p:tgtEl>
                                          <p:spTgt spid="61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p:bldP spid="6145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1750"/>
            <a:ext cx="12192000" cy="679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ontent Placeholder 4"/>
          <p:cNvGraphicFramePr>
            <a:graphicFrameLocks/>
          </p:cNvGraphicFramePr>
          <p:nvPr>
            <p:custDataLst>
              <p:tags r:id="rId1"/>
            </p:custDataLst>
          </p:nvPr>
        </p:nvGraphicFramePr>
        <p:xfrm>
          <a:off x="1295400" y="1219203"/>
          <a:ext cx="937260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304800" y="0"/>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normAutofit/>
          </a:bodyPr>
          <a:lstStyle/>
          <a:p>
            <a:pPr algn="ctr" defTabSz="914400" fontAlgn="auto">
              <a:spcAft>
                <a:spcPts val="0"/>
              </a:spcAft>
              <a:defRPr/>
            </a:pPr>
            <a:r>
              <a:rPr lang="en-US" sz="5400" b="1" kern="0" dirty="0">
                <a:solidFill>
                  <a:prstClr val="white"/>
                </a:solidFill>
                <a:latin typeface="Calibri"/>
                <a:cs typeface="+mn-cs"/>
              </a:rPr>
              <a:t>Thảo luận nhóm</a:t>
            </a:r>
          </a:p>
        </p:txBody>
      </p:sp>
      <p:pic>
        <p:nvPicPr>
          <p:cNvPr id="8" name="Picture 2" descr="http://photos.myjoyonline.com/photos/news/201311/6579331693860_2001437840207.jpg"/>
          <p:cNvPicPr>
            <a:picLocks noChangeAspect="1" noChangeArrowheads="1"/>
          </p:cNvPicPr>
          <p:nvPr/>
        </p:nvPicPr>
        <p:blipFill>
          <a:blip r:embed="rId10"/>
          <a:srcRect/>
          <a:stretch>
            <a:fillRect/>
          </a:stretch>
        </p:blipFill>
        <p:spPr bwMode="auto">
          <a:xfrm>
            <a:off x="9144000" y="-228600"/>
            <a:ext cx="2462173" cy="1538858"/>
          </a:xfrm>
          <a:prstGeom prst="rect">
            <a:avLst/>
          </a:prstGeom>
          <a:ln>
            <a:noFill/>
          </a:ln>
          <a:effectLst>
            <a:softEdge rad="112500"/>
          </a:effectLst>
        </p:spPr>
      </p:pic>
      <p:pic>
        <p:nvPicPr>
          <p:cNvPr id="9" name="Picture 4" descr="https://gatorball.files.wordpress.com/2011/03/hybrid-101.jpg"/>
          <p:cNvPicPr>
            <a:picLocks noChangeAspect="1" noChangeArrowheads="1"/>
          </p:cNvPicPr>
          <p:nvPr/>
        </p:nvPicPr>
        <p:blipFill>
          <a:blip r:embed="rId11"/>
          <a:srcRect/>
          <a:stretch>
            <a:fillRect/>
          </a:stretch>
        </p:blipFill>
        <p:spPr bwMode="auto">
          <a:xfrm>
            <a:off x="-128337" y="-208757"/>
            <a:ext cx="1945823" cy="136207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1750"/>
            <a:ext cx="12192000" cy="679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ontent Placeholder 4"/>
          <p:cNvGraphicFramePr>
            <a:graphicFrameLocks/>
          </p:cNvGraphicFramePr>
          <p:nvPr>
            <p:custDataLst>
              <p:tags r:id="rId1"/>
            </p:custDataLst>
          </p:nvPr>
        </p:nvGraphicFramePr>
        <p:xfrm>
          <a:off x="1295400" y="1219203"/>
          <a:ext cx="937260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304800" y="0"/>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normAutofit/>
          </a:bodyPr>
          <a:lstStyle/>
          <a:p>
            <a:pPr algn="ctr" defTabSz="914400" fontAlgn="auto">
              <a:spcAft>
                <a:spcPts val="0"/>
              </a:spcAft>
              <a:defRPr/>
            </a:pPr>
            <a:r>
              <a:rPr lang="en-US" sz="5400" b="1" kern="0" dirty="0">
                <a:solidFill>
                  <a:prstClr val="white"/>
                </a:solidFill>
                <a:latin typeface="Calibri"/>
                <a:cs typeface="+mn-cs"/>
              </a:rPr>
              <a:t>Thảo luận nhóm</a:t>
            </a:r>
          </a:p>
        </p:txBody>
      </p:sp>
      <p:pic>
        <p:nvPicPr>
          <p:cNvPr id="8" name="Picture 2" descr="http://photos.myjoyonline.com/photos/news/201311/6579331693860_2001437840207.jpg"/>
          <p:cNvPicPr>
            <a:picLocks noChangeAspect="1" noChangeArrowheads="1"/>
          </p:cNvPicPr>
          <p:nvPr/>
        </p:nvPicPr>
        <p:blipFill>
          <a:blip r:embed="rId10"/>
          <a:srcRect/>
          <a:stretch>
            <a:fillRect/>
          </a:stretch>
        </p:blipFill>
        <p:spPr bwMode="auto">
          <a:xfrm>
            <a:off x="9144000" y="-228600"/>
            <a:ext cx="2462173" cy="1538858"/>
          </a:xfrm>
          <a:prstGeom prst="rect">
            <a:avLst/>
          </a:prstGeom>
          <a:ln>
            <a:noFill/>
          </a:ln>
          <a:effectLst>
            <a:softEdge rad="112500"/>
          </a:effectLst>
        </p:spPr>
      </p:pic>
      <p:pic>
        <p:nvPicPr>
          <p:cNvPr id="9" name="Picture 4" descr="https://gatorball.files.wordpress.com/2011/03/hybrid-101.jpg"/>
          <p:cNvPicPr>
            <a:picLocks noChangeAspect="1" noChangeArrowheads="1"/>
          </p:cNvPicPr>
          <p:nvPr/>
        </p:nvPicPr>
        <p:blipFill>
          <a:blip r:embed="rId11"/>
          <a:srcRect/>
          <a:stretch>
            <a:fillRect/>
          </a:stretch>
        </p:blipFill>
        <p:spPr bwMode="auto">
          <a:xfrm>
            <a:off x="-128337" y="-208757"/>
            <a:ext cx="1945823" cy="136207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966788" y="2252663"/>
            <a:ext cx="4294187" cy="481012"/>
            <a:chOff x="6372201" y="2011203"/>
            <a:chExt cx="2736305" cy="481042"/>
          </a:xfrm>
        </p:grpSpPr>
        <p:sp>
          <p:nvSpPr>
            <p:cNvPr id="32796" name="TextBox 6"/>
            <p:cNvSpPr txBox="1">
              <a:spLocks noChangeArrowheads="1"/>
            </p:cNvSpPr>
            <p:nvPr/>
          </p:nvSpPr>
          <p:spPr bwMode="auto">
            <a:xfrm>
              <a:off x="6372201" y="2217591"/>
              <a:ext cx="2736305" cy="274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endParaRPr lang="en-US" altLang="ko-KR" sz="1200">
                <a:solidFill>
                  <a:srgbClr val="595959"/>
                </a:solidFill>
                <a:ea typeface="Arial Unicode MS" pitchFamily="34" charset="-128"/>
                <a:cs typeface="Arial Unicode MS" pitchFamily="34" charset="-128"/>
              </a:endParaRPr>
            </a:p>
          </p:txBody>
        </p:sp>
        <p:sp>
          <p:nvSpPr>
            <p:cNvPr id="32797" name="TextBox 7"/>
            <p:cNvSpPr txBox="1">
              <a:spLocks noChangeArrowheads="1"/>
            </p:cNvSpPr>
            <p:nvPr/>
          </p:nvSpPr>
          <p:spPr bwMode="auto">
            <a:xfrm>
              <a:off x="6372201" y="2011203"/>
              <a:ext cx="2736305" cy="30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endParaRPr lang="ko-KR" altLang="en-US" sz="1400" b="1">
                <a:solidFill>
                  <a:srgbClr val="595959"/>
                </a:solidFill>
                <a:ea typeface="Arial Unicode MS" pitchFamily="34" charset="-128"/>
                <a:cs typeface="Arial Unicode MS" pitchFamily="34" charset="-128"/>
              </a:endParaRPr>
            </a:p>
          </p:txBody>
        </p:sp>
      </p:grpSp>
      <p:grpSp>
        <p:nvGrpSpPr>
          <p:cNvPr id="3" name="Group 8"/>
          <p:cNvGrpSpPr>
            <a:grpSpLocks/>
          </p:cNvGrpSpPr>
          <p:nvPr/>
        </p:nvGrpSpPr>
        <p:grpSpPr bwMode="auto">
          <a:xfrm>
            <a:off x="1041400" y="3954463"/>
            <a:ext cx="4294188" cy="481012"/>
            <a:chOff x="6372201" y="2011203"/>
            <a:chExt cx="2736305" cy="481042"/>
          </a:xfrm>
        </p:grpSpPr>
        <p:sp>
          <p:nvSpPr>
            <p:cNvPr id="32794" name="TextBox 9"/>
            <p:cNvSpPr txBox="1">
              <a:spLocks noChangeArrowheads="1"/>
            </p:cNvSpPr>
            <p:nvPr/>
          </p:nvSpPr>
          <p:spPr bwMode="auto">
            <a:xfrm>
              <a:off x="6372201" y="2217591"/>
              <a:ext cx="2736305" cy="274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endParaRPr lang="en-US" altLang="ko-KR" sz="1200">
                <a:solidFill>
                  <a:srgbClr val="595959"/>
                </a:solidFill>
                <a:ea typeface="Arial Unicode MS" pitchFamily="34" charset="-128"/>
                <a:cs typeface="Arial Unicode MS" pitchFamily="34" charset="-128"/>
              </a:endParaRPr>
            </a:p>
          </p:txBody>
        </p:sp>
        <p:sp>
          <p:nvSpPr>
            <p:cNvPr id="32795" name="TextBox 10"/>
            <p:cNvSpPr txBox="1">
              <a:spLocks noChangeArrowheads="1"/>
            </p:cNvSpPr>
            <p:nvPr/>
          </p:nvSpPr>
          <p:spPr bwMode="auto">
            <a:xfrm>
              <a:off x="6372201" y="2011203"/>
              <a:ext cx="2736305" cy="30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endParaRPr lang="ko-KR" altLang="en-US" sz="1400" b="1">
                <a:solidFill>
                  <a:srgbClr val="595959"/>
                </a:solidFill>
                <a:ea typeface="Arial Unicode MS" pitchFamily="34" charset="-128"/>
                <a:cs typeface="Arial Unicode MS" pitchFamily="34" charset="-128"/>
              </a:endParaRPr>
            </a:p>
          </p:txBody>
        </p:sp>
      </p:grpSp>
      <p:grpSp>
        <p:nvGrpSpPr>
          <p:cNvPr id="4" name="Group 14"/>
          <p:cNvGrpSpPr>
            <a:grpSpLocks/>
          </p:cNvGrpSpPr>
          <p:nvPr/>
        </p:nvGrpSpPr>
        <p:grpSpPr bwMode="auto">
          <a:xfrm>
            <a:off x="146050" y="2260600"/>
            <a:ext cx="5049838" cy="738188"/>
            <a:chOff x="2625593" y="2891686"/>
            <a:chExt cx="5049081" cy="738667"/>
          </a:xfrm>
        </p:grpSpPr>
        <p:cxnSp>
          <p:nvCxnSpPr>
            <p:cNvPr id="16" name="Straight Connector 15"/>
            <p:cNvCxnSpPr>
              <a:cxnSpLocks/>
            </p:cNvCxnSpPr>
            <p:nvPr/>
          </p:nvCxnSpPr>
          <p:spPr>
            <a:xfrm flipV="1">
              <a:off x="3304941" y="3604937"/>
              <a:ext cx="4369733" cy="7942"/>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625593" y="2891686"/>
              <a:ext cx="738077" cy="738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sz="2700"/>
            </a:p>
          </p:txBody>
        </p:sp>
      </p:grpSp>
      <p:grpSp>
        <p:nvGrpSpPr>
          <p:cNvPr id="5" name="Group 17"/>
          <p:cNvGrpSpPr>
            <a:grpSpLocks/>
          </p:cNvGrpSpPr>
          <p:nvPr/>
        </p:nvGrpSpPr>
        <p:grpSpPr bwMode="auto">
          <a:xfrm>
            <a:off x="219075" y="3965575"/>
            <a:ext cx="5045075" cy="738188"/>
            <a:chOff x="1846976" y="4010395"/>
            <a:chExt cx="5043977" cy="738667"/>
          </a:xfrm>
        </p:grpSpPr>
        <p:cxnSp>
          <p:nvCxnSpPr>
            <p:cNvPr id="19" name="Straight Connector 18"/>
            <p:cNvCxnSpPr>
              <a:cxnSpLocks/>
            </p:cNvCxnSpPr>
            <p:nvPr/>
          </p:nvCxnSpPr>
          <p:spPr>
            <a:xfrm flipV="1">
              <a:off x="2519930" y="4723646"/>
              <a:ext cx="4371023" cy="7942"/>
            </a:xfrm>
            <a:prstGeom prst="line">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846976" y="4010395"/>
              <a:ext cx="738027" cy="7386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sz="2700"/>
            </a:p>
          </p:txBody>
        </p:sp>
      </p:grpSp>
      <p:sp>
        <p:nvSpPr>
          <p:cNvPr id="21" name="Rounded Rectangle 5"/>
          <p:cNvSpPr/>
          <p:nvPr/>
        </p:nvSpPr>
        <p:spPr>
          <a:xfrm flipH="1">
            <a:off x="338138" y="2503488"/>
            <a:ext cx="334962" cy="276225"/>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p>
        </p:txBody>
      </p:sp>
      <p:sp>
        <p:nvSpPr>
          <p:cNvPr id="23" name="Rounded Rectangle 27"/>
          <p:cNvSpPr/>
          <p:nvPr/>
        </p:nvSpPr>
        <p:spPr>
          <a:xfrm>
            <a:off x="439738" y="4221163"/>
            <a:ext cx="295275" cy="227012"/>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p>
        </p:txBody>
      </p:sp>
      <p:grpSp>
        <p:nvGrpSpPr>
          <p:cNvPr id="6" name="Group 23"/>
          <p:cNvGrpSpPr>
            <a:grpSpLocks/>
          </p:cNvGrpSpPr>
          <p:nvPr/>
        </p:nvGrpSpPr>
        <p:grpSpPr bwMode="auto">
          <a:xfrm>
            <a:off x="7018338" y="942975"/>
            <a:ext cx="4619625" cy="5259388"/>
            <a:chOff x="794796" y="1552872"/>
            <a:chExt cx="4243140" cy="4286977"/>
          </a:xfrm>
        </p:grpSpPr>
        <p:sp>
          <p:nvSpPr>
            <p:cNvPr id="25" name="Curved Up Arrow 1"/>
            <p:cNvSpPr/>
            <p:nvPr/>
          </p:nvSpPr>
          <p:spPr>
            <a:xfrm>
              <a:off x="794796" y="1552872"/>
              <a:ext cx="4243140" cy="4286977"/>
            </a:xfrm>
            <a:custGeom>
              <a:avLst/>
              <a:gdLst>
                <a:gd name="connsiteX0" fmla="*/ 467810 w 635736"/>
                <a:gd name="connsiteY0" fmla="*/ 0 h 731523"/>
                <a:gd name="connsiteX1" fmla="*/ 635736 w 635736"/>
                <a:gd name="connsiteY1" fmla="*/ 182880 h 731523"/>
                <a:gd name="connsiteX2" fmla="*/ 544296 w 635736"/>
                <a:gd name="connsiteY2" fmla="*/ 182880 h 731523"/>
                <a:gd name="connsiteX3" fmla="*/ 87404 w 635736"/>
                <a:gd name="connsiteY3" fmla="*/ 731520 h 731523"/>
                <a:gd name="connsiteX4" fmla="*/ 0 w 635736"/>
                <a:gd name="connsiteY4" fmla="*/ 731520 h 731523"/>
                <a:gd name="connsiteX5" fmla="*/ 0 w 635736"/>
                <a:gd name="connsiteY5" fmla="*/ 718075 h 731523"/>
                <a:gd name="connsiteX6" fmla="*/ 0 w 635736"/>
                <a:gd name="connsiteY6" fmla="*/ 716278 h 731523"/>
                <a:gd name="connsiteX7" fmla="*/ 361416 w 635736"/>
                <a:gd name="connsiteY7" fmla="*/ 182880 h 731523"/>
                <a:gd name="connsiteX8" fmla="*/ 269976 w 635736"/>
                <a:gd name="connsiteY8" fmla="*/ 182880 h 731523"/>
                <a:gd name="connsiteX9" fmla="*/ 467810 w 635736"/>
                <a:gd name="connsiteY9" fmla="*/ 0 h 731523"/>
                <a:gd name="connsiteX0" fmla="*/ 467810 w 635736"/>
                <a:gd name="connsiteY0" fmla="*/ 0 h 731523"/>
                <a:gd name="connsiteX1" fmla="*/ 635736 w 635736"/>
                <a:gd name="connsiteY1" fmla="*/ 182880 h 731523"/>
                <a:gd name="connsiteX2" fmla="*/ 544296 w 635736"/>
                <a:gd name="connsiteY2" fmla="*/ 182880 h 731523"/>
                <a:gd name="connsiteX3" fmla="*/ 87404 w 635736"/>
                <a:gd name="connsiteY3" fmla="*/ 731520 h 731523"/>
                <a:gd name="connsiteX4" fmla="*/ 0 w 635736"/>
                <a:gd name="connsiteY4" fmla="*/ 731520 h 731523"/>
                <a:gd name="connsiteX5" fmla="*/ 0 w 635736"/>
                <a:gd name="connsiteY5" fmla="*/ 716278 h 731523"/>
                <a:gd name="connsiteX6" fmla="*/ 361416 w 635736"/>
                <a:gd name="connsiteY6" fmla="*/ 182880 h 731523"/>
                <a:gd name="connsiteX7" fmla="*/ 269976 w 635736"/>
                <a:gd name="connsiteY7" fmla="*/ 182880 h 731523"/>
                <a:gd name="connsiteX8" fmla="*/ 467810 w 635736"/>
                <a:gd name="connsiteY8" fmla="*/ 0 h 731523"/>
                <a:gd name="connsiteX0" fmla="*/ 582986 w 750912"/>
                <a:gd name="connsiteY0" fmla="*/ 0 h 736598"/>
                <a:gd name="connsiteX1" fmla="*/ 750912 w 750912"/>
                <a:gd name="connsiteY1" fmla="*/ 182880 h 736598"/>
                <a:gd name="connsiteX2" fmla="*/ 659472 w 750912"/>
                <a:gd name="connsiteY2" fmla="*/ 182880 h 736598"/>
                <a:gd name="connsiteX3" fmla="*/ 202580 w 750912"/>
                <a:gd name="connsiteY3" fmla="*/ 731520 h 736598"/>
                <a:gd name="connsiteX4" fmla="*/ 0 w 750912"/>
                <a:gd name="connsiteY4" fmla="*/ 736598 h 736598"/>
                <a:gd name="connsiteX5" fmla="*/ 115176 w 750912"/>
                <a:gd name="connsiteY5" fmla="*/ 716278 h 736598"/>
                <a:gd name="connsiteX6" fmla="*/ 476592 w 750912"/>
                <a:gd name="connsiteY6" fmla="*/ 182880 h 736598"/>
                <a:gd name="connsiteX7" fmla="*/ 385152 w 750912"/>
                <a:gd name="connsiteY7" fmla="*/ 182880 h 736598"/>
                <a:gd name="connsiteX8" fmla="*/ 582986 w 750912"/>
                <a:gd name="connsiteY8" fmla="*/ 0 h 736598"/>
                <a:gd name="connsiteX0" fmla="*/ 582986 w 750912"/>
                <a:gd name="connsiteY0" fmla="*/ 0 h 736598"/>
                <a:gd name="connsiteX1" fmla="*/ 750912 w 750912"/>
                <a:gd name="connsiteY1" fmla="*/ 182880 h 736598"/>
                <a:gd name="connsiteX2" fmla="*/ 659472 w 750912"/>
                <a:gd name="connsiteY2" fmla="*/ 182880 h 736598"/>
                <a:gd name="connsiteX3" fmla="*/ 202580 w 750912"/>
                <a:gd name="connsiteY3" fmla="*/ 731520 h 736598"/>
                <a:gd name="connsiteX4" fmla="*/ 0 w 750912"/>
                <a:gd name="connsiteY4" fmla="*/ 736598 h 736598"/>
                <a:gd name="connsiteX5" fmla="*/ 115176 w 750912"/>
                <a:gd name="connsiteY5" fmla="*/ 716278 h 736598"/>
                <a:gd name="connsiteX6" fmla="*/ 476592 w 750912"/>
                <a:gd name="connsiteY6" fmla="*/ 182880 h 736598"/>
                <a:gd name="connsiteX7" fmla="*/ 385152 w 750912"/>
                <a:gd name="connsiteY7" fmla="*/ 182880 h 736598"/>
                <a:gd name="connsiteX8" fmla="*/ 582986 w 750912"/>
                <a:gd name="connsiteY8" fmla="*/ 0 h 736598"/>
                <a:gd name="connsiteX0" fmla="*/ 582986 w 750912"/>
                <a:gd name="connsiteY0" fmla="*/ 0 h 736598"/>
                <a:gd name="connsiteX1" fmla="*/ 750912 w 750912"/>
                <a:gd name="connsiteY1" fmla="*/ 182880 h 736598"/>
                <a:gd name="connsiteX2" fmla="*/ 659472 w 750912"/>
                <a:gd name="connsiteY2" fmla="*/ 182880 h 736598"/>
                <a:gd name="connsiteX3" fmla="*/ 202580 w 750912"/>
                <a:gd name="connsiteY3" fmla="*/ 731520 h 736598"/>
                <a:gd name="connsiteX4" fmla="*/ 0 w 750912"/>
                <a:gd name="connsiteY4" fmla="*/ 736598 h 736598"/>
                <a:gd name="connsiteX5" fmla="*/ 115176 w 750912"/>
                <a:gd name="connsiteY5" fmla="*/ 716278 h 736598"/>
                <a:gd name="connsiteX6" fmla="*/ 476592 w 750912"/>
                <a:gd name="connsiteY6" fmla="*/ 182880 h 736598"/>
                <a:gd name="connsiteX7" fmla="*/ 385152 w 750912"/>
                <a:gd name="connsiteY7" fmla="*/ 182880 h 736598"/>
                <a:gd name="connsiteX8" fmla="*/ 582986 w 750912"/>
                <a:gd name="connsiteY8" fmla="*/ 0 h 73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912" h="736598">
                  <a:moveTo>
                    <a:pt x="582986" y="0"/>
                  </a:moveTo>
                  <a:lnTo>
                    <a:pt x="750912" y="182880"/>
                  </a:lnTo>
                  <a:lnTo>
                    <a:pt x="659472" y="182880"/>
                  </a:lnTo>
                  <a:cubicBezTo>
                    <a:pt x="604805" y="511774"/>
                    <a:pt x="413733" y="732568"/>
                    <a:pt x="202580" y="731520"/>
                  </a:cubicBezTo>
                  <a:lnTo>
                    <a:pt x="0" y="736598"/>
                  </a:lnTo>
                  <a:cubicBezTo>
                    <a:pt x="38392" y="729825"/>
                    <a:pt x="73200" y="726606"/>
                    <a:pt x="115176" y="716278"/>
                  </a:cubicBezTo>
                  <a:cubicBezTo>
                    <a:pt x="291341" y="660491"/>
                    <a:pt x="431613" y="453492"/>
                    <a:pt x="476592" y="182880"/>
                  </a:cubicBezTo>
                  <a:lnTo>
                    <a:pt x="385152" y="182880"/>
                  </a:lnTo>
                  <a:lnTo>
                    <a:pt x="58298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a:solidFill>
                  <a:schemeClr val="tx1"/>
                </a:solidFill>
              </a:endParaRPr>
            </a:p>
          </p:txBody>
        </p:sp>
        <p:sp>
          <p:nvSpPr>
            <p:cNvPr id="26" name="Curved Up Arrow 1"/>
            <p:cNvSpPr/>
            <p:nvPr/>
          </p:nvSpPr>
          <p:spPr>
            <a:xfrm>
              <a:off x="2608702" y="1552872"/>
              <a:ext cx="2429234" cy="3278961"/>
            </a:xfrm>
            <a:custGeom>
              <a:avLst/>
              <a:gdLst/>
              <a:ahLst/>
              <a:cxnLst/>
              <a:rect l="l" t="t" r="r" b="b"/>
              <a:pathLst>
                <a:path w="2429697" h="3278977">
                  <a:moveTo>
                    <a:pt x="1480806" y="0"/>
                  </a:moveTo>
                  <a:lnTo>
                    <a:pt x="2429697" y="1064356"/>
                  </a:lnTo>
                  <a:lnTo>
                    <a:pt x="1913002" y="1064356"/>
                  </a:lnTo>
                  <a:cubicBezTo>
                    <a:pt x="1767557" y="1965619"/>
                    <a:pt x="1451237" y="2727407"/>
                    <a:pt x="1030480" y="3278977"/>
                  </a:cubicBezTo>
                  <a:lnTo>
                    <a:pt x="0" y="3278977"/>
                  </a:lnTo>
                  <a:cubicBezTo>
                    <a:pt x="423651" y="2718190"/>
                    <a:pt x="736725" y="1949779"/>
                    <a:pt x="879611" y="1064356"/>
                  </a:cubicBezTo>
                  <a:lnTo>
                    <a:pt x="362916" y="106435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a:solidFill>
                  <a:schemeClr val="tx1"/>
                </a:solidFill>
              </a:endParaRPr>
            </a:p>
          </p:txBody>
        </p:sp>
        <p:sp>
          <p:nvSpPr>
            <p:cNvPr id="27" name="Curved Up Arrow 1"/>
            <p:cNvSpPr/>
            <p:nvPr/>
          </p:nvSpPr>
          <p:spPr>
            <a:xfrm>
              <a:off x="2971774" y="1552872"/>
              <a:ext cx="2066162" cy="2270946"/>
            </a:xfrm>
            <a:custGeom>
              <a:avLst/>
              <a:gdLst/>
              <a:ahLst/>
              <a:cxnLst/>
              <a:rect l="l" t="t" r="r" b="b"/>
              <a:pathLst>
                <a:path w="2066781" h="2270977">
                  <a:moveTo>
                    <a:pt x="1117890" y="0"/>
                  </a:moveTo>
                  <a:lnTo>
                    <a:pt x="2066781" y="1064356"/>
                  </a:lnTo>
                  <a:lnTo>
                    <a:pt x="1550086" y="1064356"/>
                  </a:lnTo>
                  <a:cubicBezTo>
                    <a:pt x="1479389" y="1502438"/>
                    <a:pt x="1368319" y="1907566"/>
                    <a:pt x="1222656" y="2270977"/>
                  </a:cubicBezTo>
                  <a:lnTo>
                    <a:pt x="189248" y="2270977"/>
                  </a:lnTo>
                  <a:cubicBezTo>
                    <a:pt x="335680" y="1904432"/>
                    <a:pt x="446642" y="1498457"/>
                    <a:pt x="516695" y="1064356"/>
                  </a:cubicBezTo>
                  <a:lnTo>
                    <a:pt x="0" y="106435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a:solidFill>
                  <a:schemeClr val="tx1"/>
                </a:solidFill>
              </a:endParaRPr>
            </a:p>
          </p:txBody>
        </p:sp>
        <p:sp>
          <p:nvSpPr>
            <p:cNvPr id="28" name="Curved Up Arrow 1"/>
            <p:cNvSpPr/>
            <p:nvPr/>
          </p:nvSpPr>
          <p:spPr>
            <a:xfrm>
              <a:off x="2971774" y="1552872"/>
              <a:ext cx="2066162" cy="1262931"/>
            </a:xfrm>
            <a:custGeom>
              <a:avLst/>
              <a:gdLst/>
              <a:ahLst/>
              <a:cxnLst/>
              <a:rect l="l" t="t" r="r" b="b"/>
              <a:pathLst>
                <a:path w="2066781" h="1262977">
                  <a:moveTo>
                    <a:pt x="1117890" y="0"/>
                  </a:moveTo>
                  <a:lnTo>
                    <a:pt x="2066781" y="1064356"/>
                  </a:lnTo>
                  <a:lnTo>
                    <a:pt x="1550086" y="1064356"/>
                  </a:lnTo>
                  <a:lnTo>
                    <a:pt x="1512330" y="1262977"/>
                  </a:lnTo>
                  <a:lnTo>
                    <a:pt x="479897" y="1262977"/>
                  </a:lnTo>
                  <a:cubicBezTo>
                    <a:pt x="494102" y="1197656"/>
                    <a:pt x="505885" y="1131341"/>
                    <a:pt x="516695" y="1064356"/>
                  </a:cubicBezTo>
                  <a:lnTo>
                    <a:pt x="0" y="10643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a:solidFill>
                  <a:schemeClr val="tx1"/>
                </a:solidFill>
              </a:endParaRPr>
            </a:p>
          </p:txBody>
        </p:sp>
      </p:grpSp>
      <p:grpSp>
        <p:nvGrpSpPr>
          <p:cNvPr id="7" name="Group 28"/>
          <p:cNvGrpSpPr>
            <a:grpSpLocks/>
          </p:cNvGrpSpPr>
          <p:nvPr/>
        </p:nvGrpSpPr>
        <p:grpSpPr bwMode="auto">
          <a:xfrm>
            <a:off x="214313" y="5730875"/>
            <a:ext cx="5045075" cy="738188"/>
            <a:chOff x="770669" y="5355395"/>
            <a:chExt cx="5043977" cy="738667"/>
          </a:xfrm>
        </p:grpSpPr>
        <p:cxnSp>
          <p:nvCxnSpPr>
            <p:cNvPr id="30" name="Straight Connector 29"/>
            <p:cNvCxnSpPr>
              <a:cxnSpLocks/>
            </p:cNvCxnSpPr>
            <p:nvPr/>
          </p:nvCxnSpPr>
          <p:spPr>
            <a:xfrm flipV="1">
              <a:off x="1443623" y="6076588"/>
              <a:ext cx="4371023" cy="7943"/>
            </a:xfrm>
            <a:prstGeom prst="line">
              <a:avLst/>
            </a:prstGeom>
            <a:ln>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770669" y="5355395"/>
              <a:ext cx="738026" cy="7386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sz="2700"/>
            </a:p>
          </p:txBody>
        </p:sp>
      </p:grpSp>
      <p:sp>
        <p:nvSpPr>
          <p:cNvPr id="32" name="Rectangle 16"/>
          <p:cNvSpPr/>
          <p:nvPr/>
        </p:nvSpPr>
        <p:spPr>
          <a:xfrm rot="2700000">
            <a:off x="1023938" y="5680075"/>
            <a:ext cx="230188" cy="41433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p>
        </p:txBody>
      </p:sp>
      <p:sp>
        <p:nvSpPr>
          <p:cNvPr id="108572" name="Rectangle 28"/>
          <p:cNvSpPr>
            <a:spLocks noChangeArrowheads="1"/>
          </p:cNvSpPr>
          <p:nvPr/>
        </p:nvSpPr>
        <p:spPr bwMode="auto">
          <a:xfrm>
            <a:off x="479425" y="338138"/>
            <a:ext cx="85788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vi-VN" sz="2500" b="1"/>
              <a:t>Ý NGHĨA CỦA CẦN CÙ, SÁNG TẠO TRONG LAO ĐỘNG.</a:t>
            </a:r>
          </a:p>
        </p:txBody>
      </p:sp>
      <p:sp>
        <p:nvSpPr>
          <p:cNvPr id="108576" name="Rectangle 32"/>
          <p:cNvSpPr>
            <a:spLocks noChangeArrowheads="1"/>
          </p:cNvSpPr>
          <p:nvPr/>
        </p:nvSpPr>
        <p:spPr bwMode="auto">
          <a:xfrm>
            <a:off x="2127250" y="1114425"/>
            <a:ext cx="7010400" cy="4730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vi-VN" sz="2500"/>
              <a:t>Cần cù, sáng tạo trong lao động giúp con người </a:t>
            </a:r>
          </a:p>
        </p:txBody>
      </p:sp>
      <p:sp>
        <p:nvSpPr>
          <p:cNvPr id="108577" name="Rectangle 33"/>
          <p:cNvSpPr>
            <a:spLocks noChangeArrowheads="1"/>
          </p:cNvSpPr>
          <p:nvPr/>
        </p:nvSpPr>
        <p:spPr bwMode="auto">
          <a:xfrm>
            <a:off x="1128713" y="1820863"/>
            <a:ext cx="8120062"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vi-VN" sz="2200">
                <a:solidFill>
                  <a:srgbClr val="0000FF"/>
                </a:solidFill>
              </a:rPr>
              <a:t>Ho</a:t>
            </a:r>
            <a:r>
              <a:rPr lang="en-US" sz="2200">
                <a:solidFill>
                  <a:srgbClr val="0000FF"/>
                </a:solidFill>
              </a:rPr>
              <a:t>à</a:t>
            </a:r>
            <a:r>
              <a:rPr lang="vi-VN" sz="2200">
                <a:solidFill>
                  <a:srgbClr val="0000FF"/>
                </a:solidFill>
              </a:rPr>
              <a:t>n thiện và phát triển phẩm chất, năng lực của mỗi cá nhân để nâng cao hiệu quả lao động, góp phần xây dựng quê hương, đất nước </a:t>
            </a:r>
          </a:p>
        </p:txBody>
      </p:sp>
      <p:sp>
        <p:nvSpPr>
          <p:cNvPr id="108578" name="Rectangle 34"/>
          <p:cNvSpPr>
            <a:spLocks noChangeArrowheads="1"/>
          </p:cNvSpPr>
          <p:nvPr/>
        </p:nvSpPr>
        <p:spPr bwMode="auto">
          <a:xfrm>
            <a:off x="1304925" y="3652838"/>
            <a:ext cx="77914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vi-VN" sz="2500">
                <a:solidFill>
                  <a:srgbClr val="FF0000"/>
                </a:solidFill>
              </a:rPr>
              <a:t>Tạo ra được nhiều giá trị vật chất, tinh thần góp phần cải thiện và nâng cao </a:t>
            </a:r>
            <a:r>
              <a:rPr lang="en-US" sz="2500">
                <a:solidFill>
                  <a:srgbClr val="FF0000"/>
                </a:solidFill>
              </a:rPr>
              <a:t>đời</a:t>
            </a:r>
            <a:r>
              <a:rPr lang="vi-VN" sz="2500">
                <a:solidFill>
                  <a:srgbClr val="FF0000"/>
                </a:solidFill>
              </a:rPr>
              <a:t> s</a:t>
            </a:r>
            <a:r>
              <a:rPr lang="en-US" sz="2500">
                <a:solidFill>
                  <a:srgbClr val="FF0000"/>
                </a:solidFill>
              </a:rPr>
              <a:t>ố</a:t>
            </a:r>
            <a:r>
              <a:rPr lang="vi-VN" sz="2500">
                <a:solidFill>
                  <a:srgbClr val="FF0000"/>
                </a:solidFill>
              </a:rPr>
              <a:t>ng </a:t>
            </a:r>
          </a:p>
        </p:txBody>
      </p:sp>
      <p:sp>
        <p:nvSpPr>
          <p:cNvPr id="108579" name="Rectangle 35"/>
          <p:cNvSpPr>
            <a:spLocks noChangeArrowheads="1"/>
          </p:cNvSpPr>
          <p:nvPr/>
        </p:nvSpPr>
        <p:spPr bwMode="auto">
          <a:xfrm>
            <a:off x="1243013" y="5380038"/>
            <a:ext cx="50307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vi-VN" sz="3000"/>
              <a:t>Được mọi người yêu quý, tôn trọng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8572"/>
                                        </p:tgtEl>
                                        <p:attrNameLst>
                                          <p:attrName>style.visibility</p:attrName>
                                        </p:attrNameLst>
                                      </p:cBhvr>
                                      <p:to>
                                        <p:strVal val="visible"/>
                                      </p:to>
                                    </p:set>
                                    <p:animEffect transition="in" filter="blinds(horizontal)">
                                      <p:cBhvr>
                                        <p:cTn id="7" dur="500"/>
                                        <p:tgtEl>
                                          <p:spTgt spid="1085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8576"/>
                                        </p:tgtEl>
                                        <p:attrNameLst>
                                          <p:attrName>style.visibility</p:attrName>
                                        </p:attrNameLst>
                                      </p:cBhvr>
                                      <p:to>
                                        <p:strVal val="visible"/>
                                      </p:to>
                                    </p:set>
                                    <p:animEffect transition="in" filter="blinds(horizontal)">
                                      <p:cBhvr>
                                        <p:cTn id="17" dur="500"/>
                                        <p:tgtEl>
                                          <p:spTgt spid="1085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par>
                                <p:cTn id="23" presetID="3" presetClass="entr" presetSubtype="1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par>
                                <p:cTn id="26" presetID="3" presetClass="entr" presetSubtype="1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linds(horizontal)">
                                      <p:cBhvr>
                                        <p:cTn id="28" dur="500"/>
                                        <p:tgtEl>
                                          <p:spTgt spid="2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08577"/>
                                        </p:tgtEl>
                                        <p:attrNameLst>
                                          <p:attrName>style.visibility</p:attrName>
                                        </p:attrNameLst>
                                      </p:cBhvr>
                                      <p:to>
                                        <p:strVal val="visible"/>
                                      </p:to>
                                    </p:set>
                                    <p:animEffect transition="in" filter="blinds(horizontal)">
                                      <p:cBhvr>
                                        <p:cTn id="31" dur="500"/>
                                        <p:tgtEl>
                                          <p:spTgt spid="10857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linds(horizontal)">
                                      <p:cBhvr>
                                        <p:cTn id="36" dur="500"/>
                                        <p:tgtEl>
                                          <p:spTgt spid="3"/>
                                        </p:tgtEl>
                                      </p:cBhvr>
                                    </p:animEffect>
                                  </p:childTnLst>
                                </p:cTn>
                              </p:par>
                              <p:par>
                                <p:cTn id="37" presetID="3" presetClass="entr" presetSubtype="1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linds(horizontal)">
                                      <p:cBhvr>
                                        <p:cTn id="39" dur="500"/>
                                        <p:tgtEl>
                                          <p:spTgt spid="5"/>
                                        </p:tgtEl>
                                      </p:cBhvr>
                                    </p:animEffect>
                                  </p:childTnLst>
                                </p:cTn>
                              </p:par>
                              <p:par>
                                <p:cTn id="40" presetID="3" presetClass="entr" presetSubtype="1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linds(horizontal)">
                                      <p:cBhvr>
                                        <p:cTn id="42" dur="500"/>
                                        <p:tgtEl>
                                          <p:spTgt spid="23"/>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08578"/>
                                        </p:tgtEl>
                                        <p:attrNameLst>
                                          <p:attrName>style.visibility</p:attrName>
                                        </p:attrNameLst>
                                      </p:cBhvr>
                                      <p:to>
                                        <p:strVal val="visible"/>
                                      </p:to>
                                    </p:set>
                                    <p:animEffect transition="in" filter="blinds(horizontal)">
                                      <p:cBhvr>
                                        <p:cTn id="45" dur="500"/>
                                        <p:tgtEl>
                                          <p:spTgt spid="10857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linds(horizontal)">
                                      <p:cBhvr>
                                        <p:cTn id="50" dur="500"/>
                                        <p:tgtEl>
                                          <p:spTgt spid="7"/>
                                        </p:tgtEl>
                                      </p:cBhvr>
                                    </p:animEffect>
                                  </p:childTnLst>
                                </p:cTn>
                              </p:par>
                              <p:par>
                                <p:cTn id="51" presetID="3" presetClass="entr" presetSubtype="10"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blinds(horizontal)">
                                      <p:cBhvr>
                                        <p:cTn id="53" dur="500"/>
                                        <p:tgtEl>
                                          <p:spTgt spid="32"/>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108579"/>
                                        </p:tgtEl>
                                        <p:attrNameLst>
                                          <p:attrName>style.visibility</p:attrName>
                                        </p:attrNameLst>
                                      </p:cBhvr>
                                      <p:to>
                                        <p:strVal val="visible"/>
                                      </p:to>
                                    </p:set>
                                    <p:animEffect transition="in" filter="blinds(horizontal)">
                                      <p:cBhvr>
                                        <p:cTn id="56" dur="500"/>
                                        <p:tgtEl>
                                          <p:spTgt spid="108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72" grpId="0"/>
      <p:bldP spid="108576" grpId="0" animBg="1"/>
      <p:bldP spid="108577" grpId="0"/>
      <p:bldP spid="108578" grpId="0"/>
      <p:bldP spid="10857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288" y="339725"/>
            <a:ext cx="10721975" cy="592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174625" y="63500"/>
            <a:ext cx="55245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vi-VN" sz="2200" b="1"/>
              <a:t>3. Thực hiện lao động cần cù, sáng tạo.</a:t>
            </a:r>
            <a:r>
              <a:rPr lang="vi-VN" sz="2200"/>
              <a:t> </a:t>
            </a:r>
          </a:p>
        </p:txBody>
      </p:sp>
      <p:sp>
        <p:nvSpPr>
          <p:cNvPr id="115718" name="Rectangle 6"/>
          <p:cNvSpPr>
            <a:spLocks noChangeArrowheads="1"/>
          </p:cNvSpPr>
          <p:nvPr/>
        </p:nvSpPr>
        <p:spPr bwMode="auto">
          <a:xfrm>
            <a:off x="7050088" y="4737100"/>
            <a:ext cx="4714875" cy="1625600"/>
          </a:xfrm>
          <a:prstGeom prst="rect">
            <a:avLst/>
          </a:prstGeom>
          <a:noFill/>
          <a:ln w="952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r>
              <a:rPr lang="vi-VN" sz="2500"/>
              <a:t>Bạn Minh đã thể hiện sự sáng tạo trong lao động bằng việc tái chế chai nhựa không sử dụng thành những chậu hoa. </a:t>
            </a:r>
          </a:p>
        </p:txBody>
      </p:sp>
      <p:sp>
        <p:nvSpPr>
          <p:cNvPr id="115719" name="Rectangle 7"/>
          <p:cNvSpPr>
            <a:spLocks noChangeArrowheads="1"/>
          </p:cNvSpPr>
          <p:nvPr/>
        </p:nvSpPr>
        <p:spPr bwMode="auto">
          <a:xfrm>
            <a:off x="431800" y="4852988"/>
            <a:ext cx="4478338" cy="1244600"/>
          </a:xfrm>
          <a:prstGeom prst="rect">
            <a:avLst/>
          </a:prstGeom>
          <a:noFill/>
          <a:ln w="952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r>
              <a:rPr lang="vi-VN" sz="2500"/>
              <a:t>Bạn An đã thể hiện sự cần cù, sáng tạo trong học tập bằng việc chủ động trong học tập. </a:t>
            </a:r>
          </a:p>
        </p:txBody>
      </p:sp>
      <p:sp>
        <p:nvSpPr>
          <p:cNvPr id="7" name="Right Arrow 6"/>
          <p:cNvSpPr/>
          <p:nvPr/>
        </p:nvSpPr>
        <p:spPr>
          <a:xfrm>
            <a:off x="6046788" y="4986338"/>
            <a:ext cx="868362" cy="863600"/>
          </a:xfrm>
          <a:prstGeom prst="rightArrow">
            <a:avLst>
              <a:gd name="adj1" fmla="val 65118"/>
              <a:gd name="adj2" fmla="val 836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86" fontAlgn="auto">
              <a:spcBef>
                <a:spcPts val="0"/>
              </a:spcBef>
              <a:spcAft>
                <a:spcPts val="0"/>
              </a:spcAft>
              <a:defRPr/>
            </a:pPr>
            <a:endParaRPr lang="ko-KR" altLang="en-US" sz="2700"/>
          </a:p>
        </p:txBody>
      </p:sp>
      <p:sp>
        <p:nvSpPr>
          <p:cNvPr id="13" name="Right Arrow 66"/>
          <p:cNvSpPr>
            <a:spLocks noChangeArrowheads="1"/>
          </p:cNvSpPr>
          <p:nvPr/>
        </p:nvSpPr>
        <p:spPr bwMode="auto">
          <a:xfrm flipH="1">
            <a:off x="4959350" y="5016500"/>
            <a:ext cx="998538" cy="863600"/>
          </a:xfrm>
          <a:prstGeom prst="rightArrow">
            <a:avLst>
              <a:gd name="adj1" fmla="val 65120"/>
              <a:gd name="adj2" fmla="val 57181"/>
            </a:avLst>
          </a:prstGeom>
          <a:solidFill>
            <a:schemeClr val="accent2"/>
          </a:solidFill>
          <a:ln w="12700" algn="ctr">
            <a:noFill/>
            <a:miter lim="800000"/>
            <a:headEnd/>
            <a:tailEnd/>
          </a:ln>
        </p:spPr>
        <p:txBody>
          <a:bodyPr anchor="ctr"/>
          <a:lstStyle/>
          <a:p>
            <a:pPr algn="ctr" defTabSz="914286" fontAlgn="auto">
              <a:spcBef>
                <a:spcPts val="0"/>
              </a:spcBef>
              <a:spcAft>
                <a:spcPts val="0"/>
              </a:spcAft>
              <a:defRPr/>
            </a:pPr>
            <a:endParaRPr lang="ko-KR" altLang="en-US" sz="2700">
              <a:solidFill>
                <a:schemeClr val="lt1"/>
              </a:solidFill>
              <a:latin typeface="+mn-lt"/>
              <a:cs typeface="+mn-cs"/>
            </a:endParaRPr>
          </a:p>
        </p:txBody>
      </p:sp>
      <p:sp>
        <p:nvSpPr>
          <p:cNvPr id="115724" name="Rectangle 12"/>
          <p:cNvSpPr>
            <a:spLocks noChangeArrowheads="1"/>
          </p:cNvSpPr>
          <p:nvPr/>
        </p:nvSpPr>
        <p:spPr bwMode="auto">
          <a:xfrm>
            <a:off x="293688" y="735013"/>
            <a:ext cx="6569075" cy="2206625"/>
          </a:xfrm>
          <a:prstGeom prst="rect">
            <a:avLst/>
          </a:prstGeom>
          <a:noFill/>
          <a:ln w="952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vi-VN" sz="2300" b="1" i="1"/>
              <a:t>Trường hợp 1.</a:t>
            </a:r>
            <a:r>
              <a:rPr lang="vi-VN" sz="2300"/>
              <a:t> An có thành tích học tập tốt. Khi giải quyết những bài tập, những vấn đề giáo viên đặt ra, An luôn đặt câu hỏi “tại sao?”, “làm thế nào?” và trao đổi cùng thầy cô, bạn bè hoặc tìm thêm thông tin từ sách, báo, tạp chí, Internet,... để tìm cách giải quyết. </a:t>
            </a:r>
          </a:p>
        </p:txBody>
      </p:sp>
      <p:sp>
        <p:nvSpPr>
          <p:cNvPr id="115725" name="Rectangle 13"/>
          <p:cNvSpPr>
            <a:spLocks noChangeArrowheads="1"/>
          </p:cNvSpPr>
          <p:nvPr/>
        </p:nvSpPr>
        <p:spPr bwMode="auto">
          <a:xfrm>
            <a:off x="7088188" y="760413"/>
            <a:ext cx="4600575" cy="2206625"/>
          </a:xfrm>
          <a:prstGeom prst="rect">
            <a:avLst/>
          </a:prstGeom>
          <a:noFill/>
          <a:ln w="952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vi-VN" sz="2300" b="1" i="1"/>
              <a:t>Trường hợp 2.</a:t>
            </a:r>
            <a:r>
              <a:rPr lang="vi-VN" sz="2300"/>
              <a:t> Cuối tuần, thấy bố dọn dẹp, sắp xếp các chậu cây cảnh, Minh liền lấy mấy chai nhựa không dùng nữa trong bếp để làm những chậu hoa nhỏ, xinh xắn trang trí trong sân vườn. </a:t>
            </a:r>
          </a:p>
        </p:txBody>
      </p:sp>
      <p:sp>
        <p:nvSpPr>
          <p:cNvPr id="115726" name="Rectangle 14"/>
          <p:cNvSpPr>
            <a:spLocks noChangeArrowheads="1"/>
          </p:cNvSpPr>
          <p:nvPr/>
        </p:nvSpPr>
        <p:spPr bwMode="auto">
          <a:xfrm>
            <a:off x="536575" y="3227388"/>
            <a:ext cx="11026775" cy="1144587"/>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300"/>
              <a:t>a) Theo em, bạn An đã thể hiện sự cần cù, sáng tạo trong học tập như thể nào?</a:t>
            </a:r>
          </a:p>
          <a:p>
            <a:r>
              <a:rPr lang="en-US" sz="2300"/>
              <a:t>b) Em hãy cho biết, bạn Minh đã thể hiện sự sáng tạo trong lao động như thế nào. Hãy kể thêm những cách sáng tạo trong lao động khác mà em biết.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5714"/>
                                        </p:tgtEl>
                                        <p:attrNameLst>
                                          <p:attrName>style.visibility</p:attrName>
                                        </p:attrNameLst>
                                      </p:cBhvr>
                                      <p:to>
                                        <p:strVal val="visible"/>
                                      </p:to>
                                    </p:set>
                                    <p:animEffect transition="in" filter="blinds(horizontal)">
                                      <p:cBhvr>
                                        <p:cTn id="7" dur="500"/>
                                        <p:tgtEl>
                                          <p:spTgt spid="1157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5724"/>
                                        </p:tgtEl>
                                        <p:attrNameLst>
                                          <p:attrName>style.visibility</p:attrName>
                                        </p:attrNameLst>
                                      </p:cBhvr>
                                      <p:to>
                                        <p:strVal val="visible"/>
                                      </p:to>
                                    </p:set>
                                    <p:animEffect transition="in" filter="blinds(horizontal)">
                                      <p:cBhvr>
                                        <p:cTn id="12" dur="500"/>
                                        <p:tgtEl>
                                          <p:spTgt spid="1157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5725"/>
                                        </p:tgtEl>
                                        <p:attrNameLst>
                                          <p:attrName>style.visibility</p:attrName>
                                        </p:attrNameLst>
                                      </p:cBhvr>
                                      <p:to>
                                        <p:strVal val="visible"/>
                                      </p:to>
                                    </p:set>
                                    <p:animEffect transition="in" filter="blinds(horizontal)">
                                      <p:cBhvr>
                                        <p:cTn id="17" dur="500"/>
                                        <p:tgtEl>
                                          <p:spTgt spid="1157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5726"/>
                                        </p:tgtEl>
                                        <p:attrNameLst>
                                          <p:attrName>style.visibility</p:attrName>
                                        </p:attrNameLst>
                                      </p:cBhvr>
                                      <p:to>
                                        <p:strVal val="visible"/>
                                      </p:to>
                                    </p:set>
                                    <p:animEffect transition="in" filter="blinds(horizontal)">
                                      <p:cBhvr>
                                        <p:cTn id="22" dur="500"/>
                                        <p:tgtEl>
                                          <p:spTgt spid="11572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5719"/>
                                        </p:tgtEl>
                                        <p:attrNameLst>
                                          <p:attrName>style.visibility</p:attrName>
                                        </p:attrNameLst>
                                      </p:cBhvr>
                                      <p:to>
                                        <p:strVal val="visible"/>
                                      </p:to>
                                    </p:set>
                                    <p:animEffect transition="in" filter="blinds(horizontal)">
                                      <p:cBhvr>
                                        <p:cTn id="27" dur="500"/>
                                        <p:tgtEl>
                                          <p:spTgt spid="11571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15718"/>
                                        </p:tgtEl>
                                        <p:attrNameLst>
                                          <p:attrName>style.visibility</p:attrName>
                                        </p:attrNameLst>
                                      </p:cBhvr>
                                      <p:to>
                                        <p:strVal val="visible"/>
                                      </p:to>
                                    </p:set>
                                    <p:animEffect transition="in" filter="blinds(horizontal)">
                                      <p:cBhvr>
                                        <p:cTn id="35" dur="500"/>
                                        <p:tgtEl>
                                          <p:spTgt spid="115718"/>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linds(horizontal)">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P spid="115718" grpId="0" animBg="1"/>
      <p:bldP spid="115719" grpId="0" animBg="1"/>
      <p:bldP spid="7" grpId="0" animBg="1"/>
      <p:bldP spid="13" grpId="0" animBg="1"/>
      <p:bldP spid="115724" grpId="0" animBg="1"/>
      <p:bldP spid="115725" grpId="0" animBg="1"/>
      <p:bldP spid="1157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2605088" y="2935288"/>
            <a:ext cx="6096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https://prezi.com/ssnwszo5odhb/mot-so-tam-guong-ve-nang-ong-sang-tao-tren-the-gioi/</a:t>
            </a:r>
          </a:p>
        </p:txBody>
      </p:sp>
      <p:sp>
        <p:nvSpPr>
          <p:cNvPr id="3" name="Title 2"/>
          <p:cNvSpPr>
            <a:spLocks noGrp="1"/>
          </p:cNvSpPr>
          <p:nvPr>
            <p:ph type="title"/>
          </p:nvPr>
        </p:nvSpPr>
        <p:spPr/>
        <p:txBody>
          <a:bodyPr/>
          <a:lstStyle/>
          <a:p>
            <a:pPr eaLnBrk="1" hangingPunct="1">
              <a:defRPr/>
            </a:pPr>
            <a:r>
              <a:rPr lang="en-US" dirty="0"/>
              <a:t>Cho hs xem video về một số tấm gương năng động sáng tạo </a:t>
            </a:r>
          </a:p>
        </p:txBody>
      </p:sp>
      <p:sp>
        <p:nvSpPr>
          <p:cNvPr id="36868" name="Content Placeholder 3"/>
          <p:cNvSpPr>
            <a:spLocks noGrp="1"/>
          </p:cNvSpPr>
          <p:nvPr>
            <p:ph idx="1"/>
          </p:nvPr>
        </p:nvSpPr>
        <p:spPr/>
        <p:txBody>
          <a:bodyPr/>
          <a:lstStyle/>
          <a:p>
            <a:pPr eaLnBrk="1" hangingPunct="1"/>
            <a:endParaRPr lang="en-US"/>
          </a:p>
        </p:txBody>
      </p:sp>
      <p:sp>
        <p:nvSpPr>
          <p:cNvPr id="5" name="Cloud 4"/>
          <p:cNvSpPr/>
          <p:nvPr/>
        </p:nvSpPr>
        <p:spPr>
          <a:xfrm>
            <a:off x="5073650" y="2138363"/>
            <a:ext cx="5280025" cy="3687762"/>
          </a:xfrm>
          <a:prstGeom prst="cloud">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vi-VN" sz="2800" dirty="0">
                <a:solidFill>
                  <a:srgbClr val="FF0000"/>
                </a:solidFill>
              </a:rPr>
              <a:t>Theo em, cần làm gì để rèn luyện </a:t>
            </a:r>
            <a:r>
              <a:rPr lang="en-US" sz="2800" dirty="0">
                <a:solidFill>
                  <a:srgbClr val="FF0000"/>
                </a:solidFill>
              </a:rPr>
              <a:t>cần cù, sáng tạo trong lao động.</a:t>
            </a:r>
            <a:r>
              <a:rPr lang="vi-VN" sz="2800" dirty="0">
                <a:solidFill>
                  <a:srgbClr val="FF0000"/>
                </a:solidFill>
              </a:rPr>
              <a:t>?</a:t>
            </a:r>
            <a:endParaRPr lang="en-US" sz="2800" dirty="0">
              <a:solidFill>
                <a:srgbClr val="FF0000"/>
              </a:solidFill>
            </a:endParaRPr>
          </a:p>
          <a:p>
            <a:pPr algn="ct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p Arrow 3"/>
          <p:cNvSpPr/>
          <p:nvPr/>
        </p:nvSpPr>
        <p:spPr>
          <a:xfrm>
            <a:off x="254000" y="0"/>
            <a:ext cx="1336675" cy="6597650"/>
          </a:xfrm>
          <a:prstGeom prst="upArrow">
            <a:avLst>
              <a:gd name="adj1" fmla="val 66553"/>
              <a:gd name="adj2" fmla="val 30688"/>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a:p>
        </p:txBody>
      </p:sp>
      <p:sp>
        <p:nvSpPr>
          <p:cNvPr id="6" name="Rectangle 5"/>
          <p:cNvSpPr/>
          <p:nvPr/>
        </p:nvSpPr>
        <p:spPr>
          <a:xfrm>
            <a:off x="949325" y="5175250"/>
            <a:ext cx="2809875" cy="719138"/>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a:p>
        </p:txBody>
      </p:sp>
      <p:sp>
        <p:nvSpPr>
          <p:cNvPr id="8" name="Rectangle 7"/>
          <p:cNvSpPr/>
          <p:nvPr/>
        </p:nvSpPr>
        <p:spPr>
          <a:xfrm>
            <a:off x="949325" y="1243013"/>
            <a:ext cx="2619375" cy="720725"/>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a:p>
        </p:txBody>
      </p:sp>
      <p:sp>
        <p:nvSpPr>
          <p:cNvPr id="9" name="Rectangle 8"/>
          <p:cNvSpPr/>
          <p:nvPr/>
        </p:nvSpPr>
        <p:spPr>
          <a:xfrm>
            <a:off x="949325" y="3213100"/>
            <a:ext cx="2720975" cy="719138"/>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a:p>
        </p:txBody>
      </p:sp>
      <p:grpSp>
        <p:nvGrpSpPr>
          <p:cNvPr id="2" name="Group 9"/>
          <p:cNvGrpSpPr>
            <a:grpSpLocks/>
          </p:cNvGrpSpPr>
          <p:nvPr/>
        </p:nvGrpSpPr>
        <p:grpSpPr bwMode="auto">
          <a:xfrm>
            <a:off x="473075" y="4964113"/>
            <a:ext cx="1493838" cy="757237"/>
            <a:chOff x="4333508" y="1848856"/>
            <a:chExt cx="1493509" cy="756162"/>
          </a:xfrm>
        </p:grpSpPr>
        <p:pic>
          <p:nvPicPr>
            <p:cNvPr id="37909" name="Picture 2" descr="E:\002-KIMS BUSINESS\007-04-1-FIVERR\01-PPT-TEMPLATE\COVER-PSD\05-cut-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700000">
              <a:off x="4567017" y="2249621"/>
              <a:ext cx="1260000" cy="35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Isosceles Triangle 11"/>
            <p:cNvSpPr/>
            <p:nvPr/>
          </p:nvSpPr>
          <p:spPr>
            <a:xfrm rot="18900000">
              <a:off x="4333508" y="1848856"/>
              <a:ext cx="1272895" cy="634099"/>
            </a:xfrm>
            <a:prstGeom prst="triangle">
              <a:avLst>
                <a:gd name="adj" fmla="val 5115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dirty="0"/>
            </a:p>
          </p:txBody>
        </p:sp>
      </p:grpSp>
      <p:grpSp>
        <p:nvGrpSpPr>
          <p:cNvPr id="3" name="Group 15"/>
          <p:cNvGrpSpPr>
            <a:grpSpLocks/>
          </p:cNvGrpSpPr>
          <p:nvPr/>
        </p:nvGrpSpPr>
        <p:grpSpPr bwMode="auto">
          <a:xfrm>
            <a:off x="473075" y="1044575"/>
            <a:ext cx="1493838" cy="755650"/>
            <a:chOff x="4333508" y="1848856"/>
            <a:chExt cx="1493509" cy="756162"/>
          </a:xfrm>
        </p:grpSpPr>
        <p:pic>
          <p:nvPicPr>
            <p:cNvPr id="37907" name="Picture 2" descr="E:\002-KIMS BUSINESS\007-04-1-FIVERR\01-PPT-TEMPLATE\COVER-PSD\05-cut-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700000">
              <a:off x="4567017" y="2249621"/>
              <a:ext cx="1260000" cy="35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Isosceles Triangle 17"/>
            <p:cNvSpPr/>
            <p:nvPr/>
          </p:nvSpPr>
          <p:spPr>
            <a:xfrm rot="18900000">
              <a:off x="4333508" y="1848856"/>
              <a:ext cx="1272895" cy="633842"/>
            </a:xfrm>
            <a:prstGeom prst="triangle">
              <a:avLst>
                <a:gd name="adj" fmla="val 5115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a:p>
          </p:txBody>
        </p:sp>
      </p:grpSp>
      <p:grpSp>
        <p:nvGrpSpPr>
          <p:cNvPr id="4" name="Group 18"/>
          <p:cNvGrpSpPr>
            <a:grpSpLocks/>
          </p:cNvGrpSpPr>
          <p:nvPr/>
        </p:nvGrpSpPr>
        <p:grpSpPr bwMode="auto">
          <a:xfrm>
            <a:off x="473075" y="3024188"/>
            <a:ext cx="1493838" cy="755650"/>
            <a:chOff x="4333508" y="1848856"/>
            <a:chExt cx="1493509" cy="756162"/>
          </a:xfrm>
        </p:grpSpPr>
        <p:pic>
          <p:nvPicPr>
            <p:cNvPr id="37905" name="Picture 2" descr="E:\002-KIMS BUSINESS\007-04-1-FIVERR\01-PPT-TEMPLATE\COVER-PSD\05-cut-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700000">
              <a:off x="4567017" y="2249621"/>
              <a:ext cx="1260000" cy="35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Isosceles Triangle 20"/>
            <p:cNvSpPr/>
            <p:nvPr/>
          </p:nvSpPr>
          <p:spPr>
            <a:xfrm rot="18900000">
              <a:off x="4333508" y="1848856"/>
              <a:ext cx="1272895" cy="633841"/>
            </a:xfrm>
            <a:prstGeom prst="triangle">
              <a:avLst>
                <a:gd name="adj" fmla="val 5115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dirty="0"/>
            </a:p>
          </p:txBody>
        </p:sp>
      </p:grpSp>
      <p:sp>
        <p:nvSpPr>
          <p:cNvPr id="119823" name="Rectangle 15"/>
          <p:cNvSpPr>
            <a:spLocks noChangeArrowheads="1"/>
          </p:cNvSpPr>
          <p:nvPr/>
        </p:nvSpPr>
        <p:spPr bwMode="auto">
          <a:xfrm>
            <a:off x="1714500" y="1393825"/>
            <a:ext cx="16891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500" b="1">
                <a:solidFill>
                  <a:srgbClr val="FF0000"/>
                </a:solidFill>
              </a:rPr>
              <a:t>Học sinh</a:t>
            </a:r>
            <a:endParaRPr lang="vi-VN" sz="2500" b="1">
              <a:solidFill>
                <a:srgbClr val="FF0000"/>
              </a:solidFill>
            </a:endParaRPr>
          </a:p>
        </p:txBody>
      </p:sp>
      <p:sp>
        <p:nvSpPr>
          <p:cNvPr id="119824" name="Rectangle 16"/>
          <p:cNvSpPr>
            <a:spLocks noChangeArrowheads="1"/>
          </p:cNvSpPr>
          <p:nvPr/>
        </p:nvSpPr>
        <p:spPr bwMode="auto">
          <a:xfrm>
            <a:off x="3848100" y="1211263"/>
            <a:ext cx="7940675" cy="863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justLow"/>
            <a:r>
              <a:rPr lang="vi-VN" sz="2500"/>
              <a:t>Chủ động học tập, lao động, </a:t>
            </a:r>
            <a:r>
              <a:rPr lang="en-US" sz="2500"/>
              <a:t>quý trọng và học hỏi những tấm gương cần cù, sáng tạo trong lao động </a:t>
            </a:r>
          </a:p>
        </p:txBody>
      </p:sp>
      <p:sp>
        <p:nvSpPr>
          <p:cNvPr id="119825" name="Rectangle 17"/>
          <p:cNvSpPr>
            <a:spLocks noChangeArrowheads="1"/>
          </p:cNvSpPr>
          <p:nvPr/>
        </p:nvSpPr>
        <p:spPr bwMode="auto">
          <a:xfrm>
            <a:off x="1744663" y="3354388"/>
            <a:ext cx="1524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500" b="1">
                <a:solidFill>
                  <a:srgbClr val="FF0000"/>
                </a:solidFill>
              </a:rPr>
              <a:t>Học sinh</a:t>
            </a:r>
            <a:endParaRPr lang="vi-VN" sz="2500" b="1">
              <a:solidFill>
                <a:srgbClr val="FF0000"/>
              </a:solidFill>
            </a:endParaRPr>
          </a:p>
        </p:txBody>
      </p:sp>
      <p:sp>
        <p:nvSpPr>
          <p:cNvPr id="119826" name="Rectangle 18"/>
          <p:cNvSpPr>
            <a:spLocks noChangeArrowheads="1"/>
          </p:cNvSpPr>
          <p:nvPr/>
        </p:nvSpPr>
        <p:spPr bwMode="auto">
          <a:xfrm>
            <a:off x="3910013" y="3028950"/>
            <a:ext cx="7920037" cy="8636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justLow"/>
            <a:r>
              <a:rPr lang="vi-VN" sz="2500"/>
              <a:t>Yêu quý lao động, khiêm tốn tìm hiểu,những tấm gương cần cù, sáng tạo trong học tập, lao động. </a:t>
            </a:r>
            <a:endParaRPr lang="en-US" sz="2500"/>
          </a:p>
        </p:txBody>
      </p:sp>
      <p:sp>
        <p:nvSpPr>
          <p:cNvPr id="119827" name="Rectangle 19"/>
          <p:cNvSpPr>
            <a:spLocks noChangeArrowheads="1"/>
          </p:cNvSpPr>
          <p:nvPr/>
        </p:nvSpPr>
        <p:spPr bwMode="auto">
          <a:xfrm>
            <a:off x="1692275" y="5278438"/>
            <a:ext cx="1524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500" b="1">
                <a:solidFill>
                  <a:srgbClr val="FF0000"/>
                </a:solidFill>
              </a:rPr>
              <a:t>Học sinh</a:t>
            </a:r>
            <a:endParaRPr lang="vi-VN" sz="2500" b="1">
              <a:solidFill>
                <a:srgbClr val="FF0000"/>
              </a:solidFill>
            </a:endParaRPr>
          </a:p>
        </p:txBody>
      </p:sp>
      <p:sp>
        <p:nvSpPr>
          <p:cNvPr id="119828" name="Rectangle 20"/>
          <p:cNvSpPr>
            <a:spLocks noChangeArrowheads="1"/>
          </p:cNvSpPr>
          <p:nvPr/>
        </p:nvSpPr>
        <p:spPr bwMode="auto">
          <a:xfrm>
            <a:off x="3863975" y="5194300"/>
            <a:ext cx="7972425" cy="8636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justLow"/>
            <a:r>
              <a:rPr lang="vi-VN" sz="2500"/>
              <a:t>Phê phán những biểu hiện lười biếng ý lại trong học tập, lao động. </a:t>
            </a:r>
            <a:endParaRPr lang="en-US" sz="2500"/>
          </a:p>
        </p:txBody>
      </p:sp>
      <p:sp>
        <p:nvSpPr>
          <p:cNvPr id="37903" name="Rectangle 21"/>
          <p:cNvSpPr>
            <a:spLocks noChangeArrowheads="1"/>
          </p:cNvSpPr>
          <p:nvPr/>
        </p:nvSpPr>
        <p:spPr bwMode="auto">
          <a:xfrm>
            <a:off x="2001838" y="250825"/>
            <a:ext cx="94281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70000"/>
              </a:lnSpc>
              <a:spcBef>
                <a:spcPts val="1200"/>
              </a:spcBef>
              <a:spcAft>
                <a:spcPts val="200"/>
              </a:spcAft>
              <a:buClr>
                <a:schemeClr val="accent1"/>
              </a:buClr>
              <a:buSzPct val="100000"/>
              <a:buFont typeface="Calibri" pitchFamily="34" charset="0"/>
              <a:buNone/>
            </a:pPr>
            <a:endParaRPr lang="vi-VN" sz="2500"/>
          </a:p>
        </p:txBody>
      </p:sp>
      <p:sp>
        <p:nvSpPr>
          <p:cNvPr id="119830" name="Rectangle 22"/>
          <p:cNvSpPr>
            <a:spLocks noChangeArrowheads="1"/>
          </p:cNvSpPr>
          <p:nvPr/>
        </p:nvSpPr>
        <p:spPr bwMode="auto">
          <a:xfrm>
            <a:off x="1654175" y="223838"/>
            <a:ext cx="1021715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70000"/>
              </a:lnSpc>
              <a:spcBef>
                <a:spcPts val="1200"/>
              </a:spcBef>
              <a:spcAft>
                <a:spcPts val="200"/>
              </a:spcAft>
              <a:buClr>
                <a:schemeClr val="accent1"/>
              </a:buClr>
              <a:buSzPct val="100000"/>
              <a:buFont typeface="Calibri" pitchFamily="34" charset="0"/>
              <a:buNone/>
            </a:pPr>
            <a:r>
              <a:rPr lang="vi-VN" sz="2200" b="1">
                <a:solidFill>
                  <a:srgbClr val="FF0000"/>
                </a:solidFill>
              </a:rPr>
              <a:t>HỌC SINH RÈN LUYỆN PHẨM CHẤT CẦN CÙ, SÁNG TẠO</a:t>
            </a:r>
            <a:endParaRPr lang="en-US" sz="22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9830"/>
                                        </p:tgtEl>
                                        <p:attrNameLst>
                                          <p:attrName>style.visibility</p:attrName>
                                        </p:attrNameLst>
                                      </p:cBhvr>
                                      <p:to>
                                        <p:strVal val="visible"/>
                                      </p:to>
                                    </p:set>
                                    <p:animEffect transition="in" filter="blinds(horizontal)">
                                      <p:cBhvr>
                                        <p:cTn id="7" dur="500"/>
                                        <p:tgtEl>
                                          <p:spTgt spid="1198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par>
                                <p:cTn id="16" presetID="3" presetClass="entr" presetSubtype="1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par>
                                <p:cTn id="19" presetID="3" presetClass="entr" presetSubtype="1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par>
                                <p:cTn id="27" presetID="3" presetClass="entr" presetSubtype="1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linds(horizontal)">
                                      <p:cBhvr>
                                        <p:cTn id="29" dur="500"/>
                                        <p:tgtEl>
                                          <p:spTgt spid="3"/>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19823"/>
                                        </p:tgtEl>
                                        <p:attrNameLst>
                                          <p:attrName>style.visibility</p:attrName>
                                        </p:attrNameLst>
                                      </p:cBhvr>
                                      <p:to>
                                        <p:strVal val="visible"/>
                                      </p:to>
                                    </p:set>
                                    <p:animEffect transition="in" filter="blinds(horizontal)">
                                      <p:cBhvr>
                                        <p:cTn id="32" dur="500"/>
                                        <p:tgtEl>
                                          <p:spTgt spid="119823"/>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19824"/>
                                        </p:tgtEl>
                                        <p:attrNameLst>
                                          <p:attrName>style.visibility</p:attrName>
                                        </p:attrNameLst>
                                      </p:cBhvr>
                                      <p:to>
                                        <p:strVal val="visible"/>
                                      </p:to>
                                    </p:set>
                                    <p:animEffect transition="in" filter="blinds(horizontal)">
                                      <p:cBhvr>
                                        <p:cTn id="35" dur="500"/>
                                        <p:tgtEl>
                                          <p:spTgt spid="11982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linds(horizontal)">
                                      <p:cBhvr>
                                        <p:cTn id="40" dur="500"/>
                                        <p:tgtEl>
                                          <p:spTgt spid="9"/>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19825"/>
                                        </p:tgtEl>
                                        <p:attrNameLst>
                                          <p:attrName>style.visibility</p:attrName>
                                        </p:attrNameLst>
                                      </p:cBhvr>
                                      <p:to>
                                        <p:strVal val="visible"/>
                                      </p:to>
                                    </p:set>
                                    <p:animEffect transition="in" filter="blinds(horizontal)">
                                      <p:cBhvr>
                                        <p:cTn id="43" dur="500"/>
                                        <p:tgtEl>
                                          <p:spTgt spid="119825"/>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19826"/>
                                        </p:tgtEl>
                                        <p:attrNameLst>
                                          <p:attrName>style.visibility</p:attrName>
                                        </p:attrNameLst>
                                      </p:cBhvr>
                                      <p:to>
                                        <p:strVal val="visible"/>
                                      </p:to>
                                    </p:set>
                                    <p:animEffect transition="in" filter="blinds(horizontal)">
                                      <p:cBhvr>
                                        <p:cTn id="46" dur="500"/>
                                        <p:tgtEl>
                                          <p:spTgt spid="11982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blinds(horizontal)">
                                      <p:cBhvr>
                                        <p:cTn id="51" dur="500"/>
                                        <p:tgtEl>
                                          <p:spTgt spid="6"/>
                                        </p:tgtEl>
                                      </p:cBhvr>
                                    </p:animEffect>
                                  </p:childTnLst>
                                </p:cTn>
                              </p:par>
                              <p:par>
                                <p:cTn id="52" presetID="3" presetClass="entr" presetSubtype="10" fill="hold"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blinds(horizontal)">
                                      <p:cBhvr>
                                        <p:cTn id="54" dur="500"/>
                                        <p:tgtEl>
                                          <p:spTgt spid="2"/>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19827"/>
                                        </p:tgtEl>
                                        <p:attrNameLst>
                                          <p:attrName>style.visibility</p:attrName>
                                        </p:attrNameLst>
                                      </p:cBhvr>
                                      <p:to>
                                        <p:strVal val="visible"/>
                                      </p:to>
                                    </p:set>
                                    <p:animEffect transition="in" filter="blinds(horizontal)">
                                      <p:cBhvr>
                                        <p:cTn id="57" dur="500"/>
                                        <p:tgtEl>
                                          <p:spTgt spid="119827"/>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19828"/>
                                        </p:tgtEl>
                                        <p:attrNameLst>
                                          <p:attrName>style.visibility</p:attrName>
                                        </p:attrNameLst>
                                      </p:cBhvr>
                                      <p:to>
                                        <p:strVal val="visible"/>
                                      </p:to>
                                    </p:set>
                                    <p:animEffect transition="in" filter="blinds(horizontal)">
                                      <p:cBhvr>
                                        <p:cTn id="60" dur="500"/>
                                        <p:tgtEl>
                                          <p:spTgt spid="119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19823" grpId="0"/>
      <p:bldP spid="119824" grpId="0" animBg="1"/>
      <p:bldP spid="119825" grpId="0"/>
      <p:bldP spid="119826" grpId="0" animBg="1"/>
      <p:bldP spid="119827" grpId="0"/>
      <p:bldP spid="119828" grpId="0" animBg="1"/>
      <p:bldP spid="1198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Graphic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38" y="442913"/>
            <a:ext cx="11090275" cy="575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ight Triangle 2"/>
          <p:cNvSpPr>
            <a:spLocks/>
          </p:cNvSpPr>
          <p:nvPr/>
        </p:nvSpPr>
        <p:spPr bwMode="auto">
          <a:xfrm rot="10800000">
            <a:off x="0" y="862013"/>
            <a:ext cx="204788" cy="163512"/>
          </a:xfrm>
          <a:custGeom>
            <a:avLst/>
            <a:gdLst>
              <a:gd name="T0" fmla="*/ 86912928 w 21600"/>
              <a:gd name="T1" fmla="*/ 35461249 h 21600"/>
              <a:gd name="T2" fmla="*/ 86912928 w 21600"/>
              <a:gd name="T3" fmla="*/ 35461249 h 21600"/>
              <a:gd name="T4" fmla="*/ 86912928 w 21600"/>
              <a:gd name="T5" fmla="*/ 35461249 h 21600"/>
              <a:gd name="T6" fmla="*/ 86912928 w 21600"/>
              <a:gd name="T7" fmla="*/ 3546124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21600"/>
                </a:moveTo>
                <a:lnTo>
                  <a:pt x="21600" y="21600"/>
                </a:lnTo>
                <a:lnTo>
                  <a:pt x="0" y="0"/>
                </a:lnTo>
                <a:lnTo>
                  <a:pt x="0" y="21600"/>
                </a:lnTo>
                <a:close/>
              </a:path>
            </a:pathLst>
          </a:custGeom>
          <a:gradFill rotWithShape="0">
            <a:gsLst>
              <a:gs pos="0">
                <a:srgbClr val="6A81BE"/>
              </a:gs>
              <a:gs pos="29747">
                <a:srgbClr val="6A81BE"/>
              </a:gs>
              <a:gs pos="100000">
                <a:srgbClr val="303D4C"/>
              </a:gs>
            </a:gsLst>
            <a:lin ang="444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59" name="Arrow: Pentagon 67"/>
          <p:cNvSpPr>
            <a:spLocks/>
          </p:cNvSpPr>
          <p:nvPr/>
        </p:nvSpPr>
        <p:spPr bwMode="auto">
          <a:xfrm rot="2428">
            <a:off x="3175" y="0"/>
            <a:ext cx="3581400" cy="8683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18891" y="0"/>
                </a:lnTo>
                <a:lnTo>
                  <a:pt x="21600" y="10800"/>
                </a:lnTo>
                <a:lnTo>
                  <a:pt x="18891" y="21600"/>
                </a:lnTo>
                <a:lnTo>
                  <a:pt x="0" y="21600"/>
                </a:lnTo>
                <a:lnTo>
                  <a:pt x="0" y="0"/>
                </a:lnTo>
                <a:close/>
              </a:path>
            </a:pathLst>
          </a:custGeom>
          <a:gradFill rotWithShape="0">
            <a:gsLst>
              <a:gs pos="0">
                <a:srgbClr val="C23FC6"/>
              </a:gs>
              <a:gs pos="1100">
                <a:srgbClr val="C23FC6"/>
              </a:gs>
              <a:gs pos="35864">
                <a:srgbClr val="E1359B"/>
              </a:gs>
              <a:gs pos="100000">
                <a:srgbClr val="FF2A70"/>
              </a:gs>
            </a:gsLst>
            <a:lin ang="204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62" name="TextBox 34"/>
          <p:cNvSpPr txBox="1">
            <a:spLocks noChangeArrowheads="1"/>
          </p:cNvSpPr>
          <p:nvPr/>
        </p:nvSpPr>
        <p:spPr bwMode="auto">
          <a:xfrm>
            <a:off x="158750" y="76200"/>
            <a:ext cx="2978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a:r>
              <a:rPr lang="vi-VN" sz="4000" b="1">
                <a:solidFill>
                  <a:srgbClr val="FFFFFF"/>
                </a:solidFill>
                <a:latin typeface="Arial "/>
                <a:ea typeface="Arial "/>
                <a:cs typeface="Arial Rounded MT Bold" pitchFamily="34" charset="0"/>
                <a:sym typeface="Arial Rounded MT Bold" pitchFamily="34" charset="0"/>
              </a:rPr>
              <a:t>MỞ ĐẦU</a:t>
            </a:r>
          </a:p>
        </p:txBody>
      </p:sp>
      <p:sp>
        <p:nvSpPr>
          <p:cNvPr id="23578" name="Rectangle 26"/>
          <p:cNvSpPr>
            <a:spLocks noChangeArrowheads="1"/>
          </p:cNvSpPr>
          <p:nvPr/>
        </p:nvSpPr>
        <p:spPr bwMode="auto">
          <a:xfrm>
            <a:off x="1647825" y="1790699"/>
            <a:ext cx="9866312" cy="212365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justLow"/>
            <a:r>
              <a:rPr lang="vi-VN" sz="4400" dirty="0">
                <a:latin typeface="+mj-lt"/>
              </a:rPr>
              <a:t>Em hãy tìm những câu ca dao, tục ngữ, thành ngữ nói về sự cần cù, sáng tạo trong lao động. </a:t>
            </a:r>
            <a:endParaRPr lang="en-US" sz="4400" dirty="0">
              <a:latin typeface="+mj-lt"/>
            </a:endParaRPr>
          </a:p>
        </p:txBody>
      </p:sp>
      <p:pic>
        <p:nvPicPr>
          <p:cNvPr id="23580" name="Picture 28" descr="png-clipart-computer-icons-icon-design-question-others-miscellaneous-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 y="1041400"/>
            <a:ext cx="18161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blinds(horizontal)">
                                      <p:cBhvr>
                                        <p:cTn id="10" dur="500"/>
                                        <p:tgtEl>
                                          <p:spTgt spid="5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linds(horizontal)">
                                      <p:cBhvr>
                                        <p:cTn id="13" dur="500"/>
                                        <p:tgtEl>
                                          <p:spTgt spid="6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1" nodeType="click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blinds(horizontal)">
                                      <p:cBhvr>
                                        <p:cTn id="18" dur="500"/>
                                        <p:tgtEl>
                                          <p:spTgt spid="4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3578"/>
                                        </p:tgtEl>
                                        <p:attrNameLst>
                                          <p:attrName>style.visibility</p:attrName>
                                        </p:attrNameLst>
                                      </p:cBhvr>
                                      <p:to>
                                        <p:strVal val="visible"/>
                                      </p:to>
                                    </p:set>
                                    <p:animEffect transition="in" filter="blinds(horizontal)">
                                      <p:cBhvr>
                                        <p:cTn id="23" dur="500"/>
                                        <p:tgtEl>
                                          <p:spTgt spid="23578"/>
                                        </p:tgtEl>
                                      </p:cBhvr>
                                    </p:animEffect>
                                  </p:childTnLst>
                                </p:cTn>
                              </p:par>
                              <p:par>
                                <p:cTn id="24" presetID="3" presetClass="entr" presetSubtype="10" fill="hold" nodeType="withEffect">
                                  <p:stCondLst>
                                    <p:cond delay="0"/>
                                  </p:stCondLst>
                                  <p:childTnLst>
                                    <p:set>
                                      <p:cBhvr>
                                        <p:cTn id="25" dur="1" fill="hold">
                                          <p:stCondLst>
                                            <p:cond delay="0"/>
                                          </p:stCondLst>
                                        </p:cTn>
                                        <p:tgtEl>
                                          <p:spTgt spid="23580"/>
                                        </p:tgtEl>
                                        <p:attrNameLst>
                                          <p:attrName>style.visibility</p:attrName>
                                        </p:attrNameLst>
                                      </p:cBhvr>
                                      <p:to>
                                        <p:strVal val="visible"/>
                                      </p:to>
                                    </p:set>
                                    <p:animEffect transition="in" filter="blinds(horizontal)">
                                      <p:cBhvr>
                                        <p:cTn id="26" dur="500"/>
                                        <p:tgtEl>
                                          <p:spTgt spid="23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59" grpId="0" animBg="1"/>
      <p:bldP spid="62" grpId="0"/>
      <p:bldP spid="235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ight Triangle 2"/>
          <p:cNvSpPr>
            <a:spLocks/>
          </p:cNvSpPr>
          <p:nvPr/>
        </p:nvSpPr>
        <p:spPr bwMode="auto">
          <a:xfrm rot="10800000">
            <a:off x="0" y="862013"/>
            <a:ext cx="204788" cy="163512"/>
          </a:xfrm>
          <a:custGeom>
            <a:avLst/>
            <a:gdLst>
              <a:gd name="T0" fmla="*/ 86912928 w 21600"/>
              <a:gd name="T1" fmla="*/ 35461249 h 21600"/>
              <a:gd name="T2" fmla="*/ 86912928 w 21600"/>
              <a:gd name="T3" fmla="*/ 35461249 h 21600"/>
              <a:gd name="T4" fmla="*/ 86912928 w 21600"/>
              <a:gd name="T5" fmla="*/ 35461249 h 21600"/>
              <a:gd name="T6" fmla="*/ 86912928 w 21600"/>
              <a:gd name="T7" fmla="*/ 3546124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21600"/>
                </a:moveTo>
                <a:lnTo>
                  <a:pt x="21600" y="21600"/>
                </a:lnTo>
                <a:lnTo>
                  <a:pt x="0" y="0"/>
                </a:lnTo>
                <a:lnTo>
                  <a:pt x="0" y="21600"/>
                </a:lnTo>
                <a:close/>
              </a:path>
            </a:pathLst>
          </a:custGeom>
          <a:gradFill rotWithShape="0">
            <a:gsLst>
              <a:gs pos="0">
                <a:srgbClr val="6A81BE"/>
              </a:gs>
              <a:gs pos="29747">
                <a:srgbClr val="6A81BE"/>
              </a:gs>
              <a:gs pos="100000">
                <a:srgbClr val="303D4C"/>
              </a:gs>
            </a:gsLst>
            <a:lin ang="444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39939" name="Arrow: Pentagon 67"/>
          <p:cNvSpPr>
            <a:spLocks/>
          </p:cNvSpPr>
          <p:nvPr/>
        </p:nvSpPr>
        <p:spPr bwMode="auto">
          <a:xfrm rot="2428">
            <a:off x="3175" y="0"/>
            <a:ext cx="3581400" cy="8683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18891" y="0"/>
                </a:lnTo>
                <a:lnTo>
                  <a:pt x="21600" y="10800"/>
                </a:lnTo>
                <a:lnTo>
                  <a:pt x="18891" y="21600"/>
                </a:lnTo>
                <a:lnTo>
                  <a:pt x="0" y="21600"/>
                </a:lnTo>
                <a:lnTo>
                  <a:pt x="0" y="0"/>
                </a:lnTo>
                <a:close/>
              </a:path>
            </a:pathLst>
          </a:custGeom>
          <a:gradFill rotWithShape="0">
            <a:gsLst>
              <a:gs pos="0">
                <a:srgbClr val="C23FC6"/>
              </a:gs>
              <a:gs pos="1100">
                <a:srgbClr val="C23FC6"/>
              </a:gs>
              <a:gs pos="35864">
                <a:srgbClr val="E1359B"/>
              </a:gs>
              <a:gs pos="100000">
                <a:srgbClr val="FF2A70"/>
              </a:gs>
            </a:gsLst>
            <a:lin ang="204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39940" name="TextBox 34"/>
          <p:cNvSpPr txBox="1">
            <a:spLocks noChangeArrowheads="1"/>
          </p:cNvSpPr>
          <p:nvPr/>
        </p:nvSpPr>
        <p:spPr bwMode="auto">
          <a:xfrm>
            <a:off x="158750" y="76200"/>
            <a:ext cx="29781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a:r>
              <a:rPr lang="vi-VN" sz="3300" b="1">
                <a:solidFill>
                  <a:srgbClr val="FFFFFF"/>
                </a:solidFill>
                <a:ea typeface="Arial "/>
                <a:cs typeface="Arial Rounded MT Bold" pitchFamily="34" charset="0"/>
                <a:sym typeface="Arial Rounded MT Bold" pitchFamily="34" charset="0"/>
              </a:rPr>
              <a:t>LUYỆN TẬP</a:t>
            </a:r>
          </a:p>
        </p:txBody>
      </p:sp>
      <p:sp>
        <p:nvSpPr>
          <p:cNvPr id="39941" name="Rectangle 5"/>
          <p:cNvSpPr>
            <a:spLocks noChangeArrowheads="1"/>
          </p:cNvSpPr>
          <p:nvPr/>
        </p:nvSpPr>
        <p:spPr bwMode="auto">
          <a:xfrm>
            <a:off x="3789363" y="152400"/>
            <a:ext cx="8159750" cy="762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a:r>
              <a:rPr lang="vi-VN" sz="2200" b="1"/>
              <a:t>Bài tập 1:</a:t>
            </a:r>
            <a:r>
              <a:rPr lang="vi-VN" sz="2200"/>
              <a:t> Trong những việc làm dưới đây, việc làm nào thể hiện sự cần cù, sáng tạo trong học tập, lao động? Vì sao? </a:t>
            </a:r>
            <a:endParaRPr lang="en-US" sz="2200"/>
          </a:p>
        </p:txBody>
      </p:sp>
      <p:graphicFrame>
        <p:nvGraphicFramePr>
          <p:cNvPr id="118790" name="Group 6"/>
          <p:cNvGraphicFramePr>
            <a:graphicFrameLocks noGrp="1"/>
          </p:cNvGraphicFramePr>
          <p:nvPr/>
        </p:nvGraphicFramePr>
        <p:xfrm>
          <a:off x="279400" y="1181100"/>
          <a:ext cx="11226800" cy="5487990"/>
        </p:xfrm>
        <a:graphic>
          <a:graphicData uri="http://schemas.openxmlformats.org/drawingml/2006/table">
            <a:tbl>
              <a:tblPr/>
              <a:tblGrid>
                <a:gridCol w="11226800">
                  <a:extLst>
                    <a:ext uri="{9D8B030D-6E8A-4147-A177-3AD203B41FA5}">
                      <a16:colId xmlns:a16="http://schemas.microsoft.com/office/drawing/2014/main" val="20000"/>
                    </a:ext>
                  </a:extLst>
                </a:gridCol>
              </a:tblGrid>
              <a:tr h="881063">
                <a:tc>
                  <a:txBody>
                    <a:body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itchFamily="34" charset="0"/>
                        <a:buNone/>
                        <a:tabLst/>
                      </a:pPr>
                      <a:r>
                        <a:rPr kumimoji="0" lang="vi-VN" sz="2500" b="0" i="0" u="none" strike="noStrike" cap="none" normalizeH="0" baseline="0">
                          <a:ln>
                            <a:noFill/>
                          </a:ln>
                          <a:solidFill>
                            <a:srgbClr val="333333"/>
                          </a:solidFill>
                          <a:effectLst/>
                          <a:latin typeface="Times New Roman" pitchFamily="18" charset="0"/>
                          <a:cs typeface="Times New Roman" pitchFamily="18" charset="0"/>
                        </a:rPr>
                        <a:t>A. Làm đề cương ôn tập các môn học bằng sơ đồ tư duy.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541338">
                <a:tc>
                  <a:txBody>
                    <a:body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itchFamily="34" charset="0"/>
                        <a:buNone/>
                        <a:tabLst/>
                      </a:pPr>
                      <a:r>
                        <a:rPr kumimoji="0" lang="vi-VN" sz="2500" b="0" i="0" u="none" strike="noStrike" cap="none" normalizeH="0" baseline="0">
                          <a:ln>
                            <a:noFill/>
                          </a:ln>
                          <a:solidFill>
                            <a:srgbClr val="333333"/>
                          </a:solidFill>
                          <a:effectLst/>
                          <a:latin typeface="Times New Roman" pitchFamily="18" charset="0"/>
                          <a:cs typeface="Times New Roman" pitchFamily="18" charset="0"/>
                        </a:rPr>
                        <a:t>B. Vẽ tự do trên tường đường phố.</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r h="881063">
                <a:tc>
                  <a:txBody>
                    <a:body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itchFamily="34" charset="0"/>
                        <a:buNone/>
                        <a:tabLst/>
                      </a:pPr>
                      <a:r>
                        <a:rPr kumimoji="0" lang="vi-VN" sz="2500" b="0" i="0" u="none" strike="noStrike" cap="none" normalizeH="0" baseline="0">
                          <a:ln>
                            <a:noFill/>
                          </a:ln>
                          <a:solidFill>
                            <a:srgbClr val="333333"/>
                          </a:solidFill>
                          <a:effectLst/>
                          <a:latin typeface="Times New Roman" pitchFamily="18" charset="0"/>
                          <a:cs typeface="Times New Roman" pitchFamily="18" charset="0"/>
                        </a:rPr>
                        <a:t>C. Lập bảng kế hoạch thực hiện việc nhà trong một tháng.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2"/>
                  </a:ext>
                </a:extLst>
              </a:tr>
              <a:tr h="539750">
                <a:tc>
                  <a:txBody>
                    <a:body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itchFamily="34" charset="0"/>
                        <a:buNone/>
                        <a:tabLst/>
                      </a:pPr>
                      <a:r>
                        <a:rPr kumimoji="0" lang="vi-VN" sz="2500" b="0" i="0" u="none" strike="noStrike" cap="none" normalizeH="0" baseline="0">
                          <a:ln>
                            <a:noFill/>
                          </a:ln>
                          <a:solidFill>
                            <a:srgbClr val="333333"/>
                          </a:solidFill>
                          <a:effectLst/>
                          <a:latin typeface="Times New Roman" pitchFamily="18" charset="0"/>
                          <a:cs typeface="Times New Roman" pitchFamily="18" charset="0"/>
                        </a:rPr>
                        <a:t>D. Học tiếng Anh qua các bài hát.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val="10003"/>
                  </a:ext>
                </a:extLst>
              </a:tr>
              <a:tr h="882650">
                <a:tc>
                  <a:txBody>
                    <a:body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itchFamily="34" charset="0"/>
                        <a:buNone/>
                        <a:tabLst/>
                      </a:pPr>
                      <a:r>
                        <a:rPr kumimoji="0" lang="vi-VN" sz="2500" b="0" i="0" u="none" strike="noStrike" cap="none" normalizeH="0" baseline="0">
                          <a:ln>
                            <a:noFill/>
                          </a:ln>
                          <a:solidFill>
                            <a:srgbClr val="333333"/>
                          </a:solidFill>
                          <a:effectLst/>
                          <a:latin typeface="Times New Roman" pitchFamily="18" charset="0"/>
                          <a:cs typeface="Times New Roman" pitchFamily="18" charset="0"/>
                        </a:rPr>
                        <a:t>E. Trao đổi kinh nghiệm học tập với các bạn trong lớp.</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4"/>
                  </a:ext>
                </a:extLst>
              </a:tr>
              <a:tr h="881063">
                <a:tc>
                  <a:txBody>
                    <a:body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itchFamily="34" charset="0"/>
                        <a:buNone/>
                        <a:tabLst/>
                      </a:pPr>
                      <a:r>
                        <a:rPr kumimoji="0" lang="vi-VN" sz="2500" b="0" i="0" u="none" strike="noStrike" cap="none" normalizeH="0" baseline="0">
                          <a:ln>
                            <a:noFill/>
                          </a:ln>
                          <a:solidFill>
                            <a:srgbClr val="333333"/>
                          </a:solidFill>
                          <a:effectLst/>
                          <a:latin typeface="Times New Roman" pitchFamily="18" charset="0"/>
                          <a:cs typeface="Times New Roman" pitchFamily="18" charset="0"/>
                        </a:rPr>
                        <a:t>G. Tìm nhiều cách khác nhau để giải quyết một vấn đề giáo viên đưa ra.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5"/>
                  </a:ext>
                </a:extLst>
              </a:tr>
              <a:tr h="881063">
                <a:tc>
                  <a:txBody>
                    <a:body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itchFamily="34" charset="0"/>
                        <a:buNone/>
                        <a:tabLst/>
                      </a:pPr>
                      <a:r>
                        <a:rPr kumimoji="0" lang="vi-VN" sz="2500" b="0" i="0" u="none" strike="noStrike" cap="none" normalizeH="0" baseline="0">
                          <a:ln>
                            <a:noFill/>
                          </a:ln>
                          <a:solidFill>
                            <a:srgbClr val="333333"/>
                          </a:solidFill>
                          <a:effectLst/>
                          <a:latin typeface="Times New Roman" pitchFamily="18" charset="0"/>
                          <a:cs typeface="Times New Roman" pitchFamily="18" charset="0"/>
                        </a:rPr>
                        <a:t>H. Sử dụng túi vải thay túi ni-lông khi đi mua hàng.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ChangeArrowheads="1"/>
          </p:cNvSpPr>
          <p:nvPr/>
        </p:nvSpPr>
        <p:spPr bwMode="auto">
          <a:xfrm>
            <a:off x="276225" y="152400"/>
            <a:ext cx="11672888" cy="762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a:r>
              <a:rPr lang="vi-VN" sz="2200" b="1"/>
              <a:t>Bài tập 1:</a:t>
            </a:r>
            <a:r>
              <a:rPr lang="vi-VN" sz="2200"/>
              <a:t> Trong những việc làm dưới đây, việc làm nào thể hiện sự cần cù, sáng tạo trong học tập, lao động? Vì sao? </a:t>
            </a:r>
            <a:endParaRPr lang="en-US" sz="2200"/>
          </a:p>
        </p:txBody>
      </p:sp>
      <p:graphicFrame>
        <p:nvGraphicFramePr>
          <p:cNvPr id="83254" name="Group 310"/>
          <p:cNvGraphicFramePr>
            <a:graphicFrameLocks noGrp="1"/>
          </p:cNvGraphicFramePr>
          <p:nvPr/>
        </p:nvGraphicFramePr>
        <p:xfrm>
          <a:off x="500063" y="1273175"/>
          <a:ext cx="11149012" cy="5173910"/>
        </p:xfrm>
        <a:graphic>
          <a:graphicData uri="http://schemas.openxmlformats.org/drawingml/2006/table">
            <a:tbl>
              <a:tblPr/>
              <a:tblGrid>
                <a:gridCol w="5575300">
                  <a:extLst>
                    <a:ext uri="{9D8B030D-6E8A-4147-A177-3AD203B41FA5}">
                      <a16:colId xmlns:a16="http://schemas.microsoft.com/office/drawing/2014/main" val="20000"/>
                    </a:ext>
                  </a:extLst>
                </a:gridCol>
                <a:gridCol w="5573712">
                  <a:extLst>
                    <a:ext uri="{9D8B030D-6E8A-4147-A177-3AD203B41FA5}">
                      <a16:colId xmlns:a16="http://schemas.microsoft.com/office/drawing/2014/main" val="20001"/>
                    </a:ext>
                  </a:extLst>
                </a:gridCol>
              </a:tblGrid>
              <a:tr h="853389">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2500" b="0" i="0" u="none" strike="noStrike" cap="none" normalizeH="0" baseline="0">
                          <a:ln>
                            <a:noFill/>
                          </a:ln>
                          <a:solidFill>
                            <a:schemeClr val="tx1"/>
                          </a:solidFill>
                          <a:effectLst/>
                          <a:latin typeface="Times New Roman" pitchFamily="18" charset="0"/>
                          <a:cs typeface="Times New Roman" pitchFamily="18" charset="0"/>
                        </a:rPr>
                        <a:t> </a:t>
                      </a:r>
                      <a:r>
                        <a:rPr kumimoji="0" lang="vi-VN" sz="2500" b="0" i="0" u="none" strike="noStrike" cap="none" normalizeH="0" baseline="0">
                          <a:ln>
                            <a:noFill/>
                          </a:ln>
                          <a:solidFill>
                            <a:schemeClr val="tx1"/>
                          </a:solidFill>
                          <a:effectLst/>
                          <a:latin typeface="Times New Roman" pitchFamily="18" charset="0"/>
                          <a:cs typeface="Times New Roman" pitchFamily="18" charset="0"/>
                        </a:rPr>
                        <a:t>Những việc làm thể hiện sự cần cù, sáng tạo trong học tập và lao động là: </a:t>
                      </a:r>
                      <a:endParaRPr kumimoji="0" lang="en-US" sz="2500" b="0" i="0" u="none" strike="noStrike" cap="none" normalizeH="0" baseline="0">
                        <a:ln>
                          <a:noFill/>
                        </a:ln>
                        <a:solidFill>
                          <a:schemeClr val="tx1"/>
                        </a:solidFill>
                        <a:effectLst/>
                        <a:latin typeface="Times New Roman" pitchFamily="18" charset="0"/>
                        <a:cs typeface="Times New Roman" pitchFamily="18"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2500" b="0" i="0" u="none" strike="noStrike" cap="none" normalizeH="0" baseline="0">
                          <a:ln>
                            <a:noFill/>
                          </a:ln>
                          <a:solidFill>
                            <a:schemeClr val="tx1"/>
                          </a:solidFill>
                          <a:effectLst/>
                          <a:latin typeface="Times New Roman" pitchFamily="18" charset="0"/>
                          <a:cs typeface="Times New Roman" pitchFamily="18" charset="0"/>
                        </a:rPr>
                        <a:t> </a:t>
                      </a:r>
                      <a:r>
                        <a:rPr kumimoji="0" lang="vi-VN" sz="2500" b="1" i="0" u="none" strike="noStrike" cap="none" normalizeH="0" baseline="0">
                          <a:ln>
                            <a:noFill/>
                          </a:ln>
                          <a:solidFill>
                            <a:schemeClr val="tx1"/>
                          </a:solidFill>
                          <a:effectLst/>
                          <a:latin typeface="Times New Roman" pitchFamily="18" charset="0"/>
                          <a:cs typeface="Times New Roman" pitchFamily="18" charset="0"/>
                        </a:rPr>
                        <a:t>Giải thích:</a:t>
                      </a:r>
                      <a:r>
                        <a:rPr kumimoji="0" lang="vi-VN" sz="2500" b="0" i="0" u="none" strike="noStrike" cap="none" normalizeH="0" baseline="0">
                          <a:ln>
                            <a:noFill/>
                          </a:ln>
                          <a:solidFill>
                            <a:schemeClr val="tx1"/>
                          </a:solidFill>
                          <a:effectLst/>
                          <a:latin typeface="Times New Roman" pitchFamily="18" charset="0"/>
                          <a:cs typeface="Times New Roman" pitchFamily="18" charset="0"/>
                        </a:rPr>
                        <a:t> những việc làm này đã thể hiện: </a:t>
                      </a:r>
                      <a:endParaRPr kumimoji="0" lang="en-US" sz="2500" b="0" i="0" u="none" strike="noStrike" cap="none" normalizeH="0" baseline="0">
                        <a:ln>
                          <a:noFill/>
                        </a:ln>
                        <a:solidFill>
                          <a:schemeClr val="tx1"/>
                        </a:solidFill>
                        <a:effectLst/>
                        <a:latin typeface="Times New Roman" pitchFamily="18" charset="0"/>
                        <a:cs typeface="Times New Roman" pitchFamily="18"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777193">
                <a:tc>
                  <a:txBody>
                    <a:bodyPr/>
                    <a:lstStyle/>
                    <a:p>
                      <a:pPr marL="0" marR="0" lvl="0" indent="0" algn="justLow" defTabSz="457200" rtl="0" eaLnBrk="1" fontAlgn="base" latinLnBrk="0" hangingPunct="1">
                        <a:lnSpc>
                          <a:spcPct val="90000"/>
                        </a:lnSpc>
                        <a:spcBef>
                          <a:spcPts val="1200"/>
                        </a:spcBef>
                        <a:spcAft>
                          <a:spcPts val="200"/>
                        </a:spcAft>
                        <a:buClr>
                          <a:schemeClr val="accent1"/>
                        </a:buClr>
                        <a:buSzPct val="100000"/>
                        <a:buFont typeface="Calibri" pitchFamily="34" charset="0"/>
                        <a:buNone/>
                        <a:tabLst/>
                      </a:pPr>
                      <a:r>
                        <a:rPr kumimoji="0" lang="vi-VN" sz="2500" b="0" i="0" u="none" strike="noStrike" cap="none" normalizeH="0" baseline="0">
                          <a:ln>
                            <a:noFill/>
                          </a:ln>
                          <a:solidFill>
                            <a:srgbClr val="000000"/>
                          </a:solidFill>
                          <a:effectLst/>
                          <a:latin typeface="Times New Roman" pitchFamily="18" charset="0"/>
                          <a:cs typeface="Times New Roman" pitchFamily="18" charset="0"/>
                        </a:rPr>
                        <a:t>+ Làm đề cương ôn tập các môn học bằng sơ đồ tư duy.</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rowSpan="6">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a:ln>
                            <a:noFill/>
                          </a:ln>
                          <a:solidFill>
                            <a:schemeClr val="tx1"/>
                          </a:solidFill>
                          <a:effectLst/>
                          <a:latin typeface="Times New Roman" pitchFamily="18" charset="0"/>
                          <a:cs typeface="Times New Roman" pitchFamily="18" charset="0"/>
                        </a:rPr>
                        <a:t> </a:t>
                      </a:r>
                      <a:r>
                        <a:rPr kumimoji="0" lang="vi-VN" sz="2500" b="0" i="0" u="none" strike="noStrike" cap="none" normalizeH="0" baseline="0">
                          <a:ln>
                            <a:noFill/>
                          </a:ln>
                          <a:solidFill>
                            <a:schemeClr val="tx1"/>
                          </a:solidFill>
                          <a:effectLst/>
                          <a:latin typeface="Times New Roman" pitchFamily="18" charset="0"/>
                          <a:cs typeface="Times New Roman" pitchFamily="18" charset="0"/>
                        </a:rPr>
                        <a:t>+ Thái độ và quyết tâm nỗ lực vươn lên, không ngại khó khăn, gian khổ trọng học tập và lao động;</a:t>
                      </a:r>
                    </a:p>
                    <a:p>
                      <a:pPr marL="0" marR="0" lvl="0" indent="0" algn="ctr" defTabSz="457200" rtl="0" eaLnBrk="1" fontAlgn="base" latinLnBrk="0" hangingPunct="1">
                        <a:lnSpc>
                          <a:spcPct val="100000"/>
                        </a:lnSpc>
                        <a:spcBef>
                          <a:spcPct val="0"/>
                        </a:spcBef>
                        <a:spcAft>
                          <a:spcPct val="0"/>
                        </a:spcAft>
                        <a:buClrTx/>
                        <a:buSzTx/>
                        <a:buFontTx/>
                        <a:buNone/>
                        <a:tabLst/>
                      </a:pPr>
                      <a:r>
                        <a:rPr kumimoji="0" lang="vi-VN" sz="2500" b="0" i="0" u="none" strike="noStrike" cap="none" normalizeH="0" baseline="0">
                          <a:ln>
                            <a:noFill/>
                          </a:ln>
                          <a:solidFill>
                            <a:schemeClr val="tx1"/>
                          </a:solidFill>
                          <a:effectLst/>
                          <a:latin typeface="Times New Roman" pitchFamily="18" charset="0"/>
                          <a:cs typeface="Times New Roman" pitchFamily="18" charset="0"/>
                        </a:rPr>
                        <a:t>+ Sự suy nghĩ để tìm tòi ra cái mới, tìm cách giải quyết tối ưu để nâng cao chất lượng và hiệu quả công việc.</a:t>
                      </a:r>
                      <a:endParaRPr kumimoji="0" lang="en-US" sz="25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457200" rtl="0" eaLnBrk="1" fontAlgn="ctr" latinLnBrk="0" hangingPunct="1">
                        <a:lnSpc>
                          <a:spcPct val="100000"/>
                        </a:lnSpc>
                        <a:spcBef>
                          <a:spcPct val="0"/>
                        </a:spcBef>
                        <a:spcAft>
                          <a:spcPct val="0"/>
                        </a:spcAft>
                        <a:buClrTx/>
                        <a:buSzTx/>
                        <a:buFontTx/>
                        <a:buNone/>
                        <a:tabLst/>
                      </a:pPr>
                      <a:r>
                        <a:rPr kumimoji="0" lang="en-US" sz="2500" b="0" i="0" u="none" strike="noStrike" cap="none" normalizeH="0" baseline="0">
                          <a:ln>
                            <a:noFill/>
                          </a:ln>
                          <a:solidFill>
                            <a:schemeClr val="tx1"/>
                          </a:solidFill>
                          <a:effectLst/>
                          <a:latin typeface="Times New Roman" pitchFamily="18" charset="0"/>
                          <a:cs typeface="Times New Roman" pitchFamily="18" charset="0"/>
                        </a:rPr>
                        <a:t> </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2500" b="0" i="0" u="none" strike="noStrike" cap="none" normalizeH="0" baseline="0">
                          <a:ln>
                            <a:noFill/>
                          </a:ln>
                          <a:solidFill>
                            <a:schemeClr val="tx1"/>
                          </a:solidFill>
                          <a:effectLst/>
                          <a:latin typeface="Times New Roman" pitchFamily="18" charset="0"/>
                          <a:cs typeface="Times New Roman" pitchFamily="18" charset="0"/>
                        </a:rPr>
                        <a:t> </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2500" b="0" i="0" u="none" strike="noStrike" cap="none" normalizeH="0" baseline="0">
                          <a:ln>
                            <a:noFill/>
                          </a:ln>
                          <a:solidFill>
                            <a:schemeClr val="tx1"/>
                          </a:solidFill>
                          <a:effectLst/>
                          <a:latin typeface="Times New Roman" pitchFamily="18" charset="0"/>
                          <a:cs typeface="Times New Roman" pitchFamily="18" charset="0"/>
                        </a:rPr>
                        <a:t> </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2500" b="0" i="0" u="none" strike="noStrike" cap="none" normalizeH="0" baseline="0">
                          <a:ln>
                            <a:noFill/>
                          </a:ln>
                          <a:solidFill>
                            <a:schemeClr val="tx1"/>
                          </a:solidFill>
                          <a:effectLst/>
                          <a:latin typeface="Times New Roman" pitchFamily="18" charset="0"/>
                          <a:cs typeface="Times New Roman" pitchFamily="18" charset="0"/>
                        </a:rPr>
                        <a:t> </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2500" b="0" i="0" u="none" strike="noStrike" cap="none" normalizeH="0" baseline="0">
                          <a:ln>
                            <a:noFill/>
                          </a:ln>
                          <a:solidFill>
                            <a:schemeClr val="tx1"/>
                          </a:solidFill>
                          <a:effectLst/>
                          <a:latin typeface="Times New Roman" pitchFamily="18" charset="0"/>
                          <a:cs typeface="Times New Roman" pitchFamily="18" charset="0"/>
                        </a:rPr>
                        <a:t> </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r h="777193">
                <a:tc>
                  <a:txBody>
                    <a:bodyPr/>
                    <a:lstStyle/>
                    <a:p>
                      <a:pPr marL="0" marR="0" lvl="0" indent="0" algn="justLow" defTabSz="457200" rtl="0" eaLnBrk="1" fontAlgn="base" latinLnBrk="0" hangingPunct="1">
                        <a:lnSpc>
                          <a:spcPct val="90000"/>
                        </a:lnSpc>
                        <a:spcBef>
                          <a:spcPts val="1200"/>
                        </a:spcBef>
                        <a:spcAft>
                          <a:spcPts val="200"/>
                        </a:spcAft>
                        <a:buClr>
                          <a:schemeClr val="accent1"/>
                        </a:buClr>
                        <a:buSzPct val="100000"/>
                        <a:buFont typeface="Calibri" pitchFamily="34" charset="0"/>
                        <a:buNone/>
                        <a:tabLst/>
                      </a:pPr>
                      <a:r>
                        <a:rPr kumimoji="0" lang="vi-VN" sz="2500" b="0" i="0" u="none" strike="noStrike" cap="none" normalizeH="0" baseline="0">
                          <a:ln>
                            <a:noFill/>
                          </a:ln>
                          <a:solidFill>
                            <a:srgbClr val="000000"/>
                          </a:solidFill>
                          <a:effectLst/>
                          <a:latin typeface="Times New Roman" pitchFamily="18" charset="0"/>
                          <a:cs typeface="Times New Roman" pitchFamily="18" charset="0"/>
                        </a:rPr>
                        <a:t>+ Lập bảng kế hoạch thực hiện việc nhà trong một tháng.</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vMerge="1">
                  <a:txBody>
                    <a:bodyPr/>
                    <a:lstStyle/>
                    <a:p>
                      <a:endParaRPr lang="en-US"/>
                    </a:p>
                  </a:txBody>
                  <a:tcPr/>
                </a:tc>
                <a:extLst>
                  <a:ext uri="{0D108BD9-81ED-4DB2-BD59-A6C34878D82A}">
                    <a16:rowId xmlns:a16="http://schemas.microsoft.com/office/drawing/2014/main" val="10002"/>
                  </a:ext>
                </a:extLst>
              </a:tr>
              <a:tr h="434311">
                <a:tc>
                  <a:txBody>
                    <a:bodyPr/>
                    <a:lstStyle/>
                    <a:p>
                      <a:pPr marL="0" marR="0" lvl="0" indent="0" algn="justLow" defTabSz="457200" rtl="0" eaLnBrk="1" fontAlgn="base" latinLnBrk="0" hangingPunct="1">
                        <a:lnSpc>
                          <a:spcPct val="90000"/>
                        </a:lnSpc>
                        <a:spcBef>
                          <a:spcPts val="1200"/>
                        </a:spcBef>
                        <a:spcAft>
                          <a:spcPts val="200"/>
                        </a:spcAft>
                        <a:buClr>
                          <a:schemeClr val="accent1"/>
                        </a:buClr>
                        <a:buSzPct val="100000"/>
                        <a:buFont typeface="Calibri" pitchFamily="34" charset="0"/>
                        <a:buNone/>
                        <a:tabLst/>
                      </a:pPr>
                      <a:r>
                        <a:rPr kumimoji="0" lang="vi-VN" sz="2500" b="0" i="0" u="none" strike="noStrike" cap="none" normalizeH="0" baseline="0">
                          <a:ln>
                            <a:noFill/>
                          </a:ln>
                          <a:solidFill>
                            <a:srgbClr val="000000"/>
                          </a:solidFill>
                          <a:effectLst/>
                          <a:latin typeface="Times New Roman" pitchFamily="18" charset="0"/>
                          <a:cs typeface="Times New Roman" pitchFamily="18" charset="0"/>
                        </a:rPr>
                        <a:t>+ Học tiếng Anh qua các bài hát.</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vMerge="1">
                  <a:txBody>
                    <a:bodyPr/>
                    <a:lstStyle/>
                    <a:p>
                      <a:endParaRPr lang="en-US"/>
                    </a:p>
                  </a:txBody>
                  <a:tcPr/>
                </a:tc>
                <a:extLst>
                  <a:ext uri="{0D108BD9-81ED-4DB2-BD59-A6C34878D82A}">
                    <a16:rowId xmlns:a16="http://schemas.microsoft.com/office/drawing/2014/main" val="10003"/>
                  </a:ext>
                </a:extLst>
              </a:tr>
              <a:tr h="777193">
                <a:tc>
                  <a:txBody>
                    <a:bodyPr/>
                    <a:lstStyle/>
                    <a:p>
                      <a:pPr marL="0" marR="0" lvl="0" indent="0" algn="justLow" defTabSz="457200" rtl="0" eaLnBrk="1" fontAlgn="base" latinLnBrk="0" hangingPunct="1">
                        <a:lnSpc>
                          <a:spcPct val="90000"/>
                        </a:lnSpc>
                        <a:spcBef>
                          <a:spcPts val="1200"/>
                        </a:spcBef>
                        <a:spcAft>
                          <a:spcPts val="200"/>
                        </a:spcAft>
                        <a:buClr>
                          <a:schemeClr val="accent1"/>
                        </a:buClr>
                        <a:buSzPct val="100000"/>
                        <a:buFont typeface="Calibri" pitchFamily="34" charset="0"/>
                        <a:buNone/>
                        <a:tabLst/>
                      </a:pPr>
                      <a:r>
                        <a:rPr kumimoji="0" lang="vi-VN" sz="2500" b="0" i="0" u="none" strike="noStrike" cap="none" normalizeH="0" baseline="0">
                          <a:ln>
                            <a:noFill/>
                          </a:ln>
                          <a:solidFill>
                            <a:srgbClr val="000000"/>
                          </a:solidFill>
                          <a:effectLst/>
                          <a:latin typeface="Times New Roman" pitchFamily="18" charset="0"/>
                          <a:cs typeface="Times New Roman" pitchFamily="18" charset="0"/>
                        </a:rPr>
                        <a:t>+ Trao đổi kinh nghiệm học tập với các bạn trong lớp.</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vMerge="1">
                  <a:txBody>
                    <a:bodyPr/>
                    <a:lstStyle/>
                    <a:p>
                      <a:endParaRPr lang="en-US"/>
                    </a:p>
                  </a:txBody>
                  <a:tcPr/>
                </a:tc>
                <a:extLst>
                  <a:ext uri="{0D108BD9-81ED-4DB2-BD59-A6C34878D82A}">
                    <a16:rowId xmlns:a16="http://schemas.microsoft.com/office/drawing/2014/main" val="10004"/>
                  </a:ext>
                </a:extLst>
              </a:tr>
              <a:tr h="777193">
                <a:tc>
                  <a:txBody>
                    <a:bodyPr/>
                    <a:lstStyle/>
                    <a:p>
                      <a:pPr marL="0" marR="0" lvl="0" indent="0" algn="justLow" defTabSz="457200" rtl="0" eaLnBrk="1" fontAlgn="base" latinLnBrk="0" hangingPunct="1">
                        <a:lnSpc>
                          <a:spcPct val="90000"/>
                        </a:lnSpc>
                        <a:spcBef>
                          <a:spcPts val="1200"/>
                        </a:spcBef>
                        <a:spcAft>
                          <a:spcPts val="200"/>
                        </a:spcAft>
                        <a:buClr>
                          <a:schemeClr val="accent1"/>
                        </a:buClr>
                        <a:buSzPct val="100000"/>
                        <a:buFont typeface="Calibri" pitchFamily="34" charset="0"/>
                        <a:buNone/>
                        <a:tabLst/>
                      </a:pPr>
                      <a:r>
                        <a:rPr kumimoji="0" lang="vi-VN" sz="2500" b="0" i="0" u="none" strike="noStrike" cap="none" normalizeH="0" baseline="0">
                          <a:ln>
                            <a:noFill/>
                          </a:ln>
                          <a:solidFill>
                            <a:srgbClr val="000000"/>
                          </a:solidFill>
                          <a:effectLst/>
                          <a:latin typeface="Times New Roman" pitchFamily="18" charset="0"/>
                          <a:cs typeface="Times New Roman" pitchFamily="18" charset="0"/>
                        </a:rPr>
                        <a:t>+ Tìm nhiều cách khác nhau để giải quyết một vấn đề giáo viên đưa ra.</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vMerge="1">
                  <a:txBody>
                    <a:bodyPr/>
                    <a:lstStyle/>
                    <a:p>
                      <a:endParaRPr lang="en-US"/>
                    </a:p>
                  </a:txBody>
                  <a:tcPr/>
                </a:tc>
                <a:extLst>
                  <a:ext uri="{0D108BD9-81ED-4DB2-BD59-A6C34878D82A}">
                    <a16:rowId xmlns:a16="http://schemas.microsoft.com/office/drawing/2014/main" val="10005"/>
                  </a:ext>
                </a:extLst>
              </a:tr>
              <a:tr h="777193">
                <a:tc>
                  <a:txBody>
                    <a:bodyPr/>
                    <a:lstStyle/>
                    <a:p>
                      <a:pPr marL="0" marR="0" lvl="0" indent="0" algn="justLow" defTabSz="457200" rtl="0" eaLnBrk="1" fontAlgn="base" latinLnBrk="0" hangingPunct="1">
                        <a:lnSpc>
                          <a:spcPct val="90000"/>
                        </a:lnSpc>
                        <a:spcBef>
                          <a:spcPts val="1200"/>
                        </a:spcBef>
                        <a:spcAft>
                          <a:spcPts val="200"/>
                        </a:spcAft>
                        <a:buClr>
                          <a:schemeClr val="accent1"/>
                        </a:buClr>
                        <a:buSzPct val="100000"/>
                        <a:buFont typeface="Calibri" pitchFamily="34" charset="0"/>
                        <a:buNone/>
                        <a:tabLst/>
                      </a:pPr>
                      <a:r>
                        <a:rPr kumimoji="0" lang="vi-VN" sz="2500" b="0" i="0" u="none" strike="noStrike" cap="none" normalizeH="0" baseline="0">
                          <a:ln>
                            <a:noFill/>
                          </a:ln>
                          <a:solidFill>
                            <a:srgbClr val="000000"/>
                          </a:solidFill>
                          <a:effectLst/>
                          <a:latin typeface="Times New Roman" pitchFamily="18" charset="0"/>
                          <a:cs typeface="Times New Roman" pitchFamily="18" charset="0"/>
                        </a:rPr>
                        <a:t>+ Sử dụng túi vải thay túi ni-lông khi đi mua hàng.</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vMerge="1">
                  <a:txBody>
                    <a:bodyPr/>
                    <a:lstStyle/>
                    <a:p>
                      <a:endParaRPr lang="en-US"/>
                    </a:p>
                  </a:txBody>
                  <a:tcPr/>
                </a:tc>
                <a:extLst>
                  <a:ext uri="{0D108BD9-81ED-4DB2-BD59-A6C34878D82A}">
                    <a16:rowId xmlns:a16="http://schemas.microsoft.com/office/drawing/2014/main" val="10006"/>
                  </a:ext>
                </a:extLst>
              </a:tr>
            </a:tbl>
          </a:graphicData>
        </a:graphic>
      </p:graphicFrame>
      <p:sp>
        <p:nvSpPr>
          <p:cNvPr id="10" name="Rectangle 9"/>
          <p:cNvSpPr>
            <a:spLocks noChangeArrowheads="1"/>
          </p:cNvSpPr>
          <p:nvPr/>
        </p:nvSpPr>
        <p:spPr bwMode="auto">
          <a:xfrm>
            <a:off x="557213" y="2155825"/>
            <a:ext cx="5486400" cy="684213"/>
          </a:xfrm>
          <a:prstGeom prst="rect">
            <a:avLst/>
          </a:prstGeom>
          <a:solidFill>
            <a:srgbClr val="CCFFCC"/>
          </a:solidFill>
          <a:ln w="25400" algn="ctr">
            <a:noFill/>
            <a:miter lim="800000"/>
            <a:headEnd/>
            <a:tailEnd/>
          </a:ln>
        </p:spPr>
        <p:txBody>
          <a:bodyPr anchor="ctr"/>
          <a:lstStyle/>
          <a:p>
            <a:pPr algn="ctr" defTabSz="914400" fontAlgn="auto">
              <a:spcBef>
                <a:spcPts val="0"/>
              </a:spcBef>
              <a:spcAft>
                <a:spcPts val="0"/>
              </a:spcAft>
              <a:buClr>
                <a:srgbClr val="000000"/>
              </a:buClr>
              <a:buFont typeface="Arial"/>
              <a:buNone/>
              <a:defRPr/>
            </a:pPr>
            <a:endParaRPr lang="x-none" sz="1400" kern="0">
              <a:solidFill>
                <a:schemeClr val="lt1"/>
              </a:solidFill>
              <a:latin typeface="+mn-lt"/>
              <a:cs typeface="+mn-cs"/>
              <a:sym typeface="Arial"/>
            </a:endParaRPr>
          </a:p>
        </p:txBody>
      </p:sp>
      <p:sp>
        <p:nvSpPr>
          <p:cNvPr id="2" name="Rectangle 9"/>
          <p:cNvSpPr>
            <a:spLocks noChangeArrowheads="1"/>
          </p:cNvSpPr>
          <p:nvPr/>
        </p:nvSpPr>
        <p:spPr bwMode="auto">
          <a:xfrm>
            <a:off x="520700" y="2917825"/>
            <a:ext cx="5486400" cy="728663"/>
          </a:xfrm>
          <a:prstGeom prst="rect">
            <a:avLst/>
          </a:prstGeom>
          <a:solidFill>
            <a:srgbClr val="FFCC99"/>
          </a:solidFill>
          <a:ln w="25400" algn="ctr">
            <a:noFill/>
            <a:miter lim="800000"/>
            <a:headEnd/>
            <a:tailEnd/>
          </a:ln>
        </p:spPr>
        <p:txBody>
          <a:bodyPr anchor="ctr"/>
          <a:lstStyle/>
          <a:p>
            <a:pPr algn="ctr" defTabSz="914400" fontAlgn="auto">
              <a:spcBef>
                <a:spcPts val="0"/>
              </a:spcBef>
              <a:spcAft>
                <a:spcPts val="0"/>
              </a:spcAft>
              <a:buClr>
                <a:srgbClr val="000000"/>
              </a:buClr>
              <a:buFont typeface="Arial"/>
              <a:buNone/>
              <a:defRPr/>
            </a:pPr>
            <a:endParaRPr lang="x-none" sz="1400" kern="0">
              <a:solidFill>
                <a:schemeClr val="lt1"/>
              </a:solidFill>
              <a:latin typeface="+mn-lt"/>
              <a:cs typeface="+mn-cs"/>
              <a:sym typeface="Arial"/>
            </a:endParaRPr>
          </a:p>
        </p:txBody>
      </p:sp>
      <p:sp>
        <p:nvSpPr>
          <p:cNvPr id="3" name="Rectangle 9"/>
          <p:cNvSpPr>
            <a:spLocks noChangeArrowheads="1"/>
          </p:cNvSpPr>
          <p:nvPr/>
        </p:nvSpPr>
        <p:spPr bwMode="auto">
          <a:xfrm>
            <a:off x="569913" y="3694113"/>
            <a:ext cx="5486400" cy="379412"/>
          </a:xfrm>
          <a:prstGeom prst="rect">
            <a:avLst/>
          </a:prstGeom>
          <a:solidFill>
            <a:srgbClr val="FF99CC"/>
          </a:solidFill>
          <a:ln w="25400" algn="ctr">
            <a:noFill/>
            <a:miter lim="800000"/>
            <a:headEnd/>
            <a:tailEnd/>
          </a:ln>
        </p:spPr>
        <p:txBody>
          <a:bodyPr anchor="ctr"/>
          <a:lstStyle/>
          <a:p>
            <a:pPr algn="ctr" defTabSz="914400" fontAlgn="auto">
              <a:spcBef>
                <a:spcPts val="0"/>
              </a:spcBef>
              <a:spcAft>
                <a:spcPts val="0"/>
              </a:spcAft>
              <a:buClr>
                <a:srgbClr val="000000"/>
              </a:buClr>
              <a:buFont typeface="Arial"/>
              <a:buNone/>
              <a:defRPr/>
            </a:pPr>
            <a:endParaRPr lang="x-none" sz="1400" kern="0">
              <a:solidFill>
                <a:schemeClr val="lt1"/>
              </a:solidFill>
              <a:latin typeface="+mn-lt"/>
              <a:cs typeface="+mn-cs"/>
              <a:sym typeface="Arial"/>
            </a:endParaRPr>
          </a:p>
        </p:txBody>
      </p:sp>
      <p:sp>
        <p:nvSpPr>
          <p:cNvPr id="4" name="Rectangle 9"/>
          <p:cNvSpPr>
            <a:spLocks noChangeArrowheads="1"/>
          </p:cNvSpPr>
          <p:nvPr/>
        </p:nvSpPr>
        <p:spPr bwMode="auto">
          <a:xfrm>
            <a:off x="547688" y="4165600"/>
            <a:ext cx="5486400" cy="684213"/>
          </a:xfrm>
          <a:prstGeom prst="rect">
            <a:avLst/>
          </a:prstGeom>
          <a:solidFill>
            <a:srgbClr val="CCFFCC"/>
          </a:solidFill>
          <a:ln w="25400" algn="ctr">
            <a:noFill/>
            <a:miter lim="800000"/>
            <a:headEnd/>
            <a:tailEnd/>
          </a:ln>
        </p:spPr>
        <p:txBody>
          <a:bodyPr anchor="ctr"/>
          <a:lstStyle/>
          <a:p>
            <a:pPr algn="ctr" defTabSz="914400" fontAlgn="auto">
              <a:spcBef>
                <a:spcPts val="0"/>
              </a:spcBef>
              <a:spcAft>
                <a:spcPts val="0"/>
              </a:spcAft>
              <a:buClr>
                <a:srgbClr val="000000"/>
              </a:buClr>
              <a:buFont typeface="Arial"/>
              <a:buNone/>
              <a:defRPr/>
            </a:pPr>
            <a:endParaRPr lang="x-none" sz="1400" kern="0">
              <a:solidFill>
                <a:schemeClr val="lt1"/>
              </a:solidFill>
              <a:latin typeface="+mn-lt"/>
              <a:cs typeface="+mn-cs"/>
              <a:sym typeface="Arial"/>
            </a:endParaRPr>
          </a:p>
        </p:txBody>
      </p:sp>
      <p:sp>
        <p:nvSpPr>
          <p:cNvPr id="5" name="Rectangle 9"/>
          <p:cNvSpPr>
            <a:spLocks noChangeArrowheads="1"/>
          </p:cNvSpPr>
          <p:nvPr/>
        </p:nvSpPr>
        <p:spPr bwMode="auto">
          <a:xfrm>
            <a:off x="554038" y="4913313"/>
            <a:ext cx="5486400" cy="684212"/>
          </a:xfrm>
          <a:prstGeom prst="rect">
            <a:avLst/>
          </a:prstGeom>
          <a:solidFill>
            <a:srgbClr val="FFFF99"/>
          </a:solidFill>
          <a:ln w="25400" algn="ctr">
            <a:noFill/>
            <a:miter lim="800000"/>
            <a:headEnd/>
            <a:tailEnd/>
          </a:ln>
        </p:spPr>
        <p:txBody>
          <a:bodyPr anchor="ctr"/>
          <a:lstStyle/>
          <a:p>
            <a:pPr algn="ctr" defTabSz="914400" fontAlgn="auto">
              <a:spcBef>
                <a:spcPts val="0"/>
              </a:spcBef>
              <a:spcAft>
                <a:spcPts val="0"/>
              </a:spcAft>
              <a:buClr>
                <a:srgbClr val="000000"/>
              </a:buClr>
              <a:buFont typeface="Arial"/>
              <a:buNone/>
              <a:defRPr/>
            </a:pPr>
            <a:endParaRPr lang="x-none" sz="1400" kern="0">
              <a:solidFill>
                <a:schemeClr val="lt1"/>
              </a:solidFill>
              <a:latin typeface="+mn-lt"/>
              <a:cs typeface="+mn-cs"/>
              <a:sym typeface="Arial"/>
            </a:endParaRPr>
          </a:p>
        </p:txBody>
      </p:sp>
      <p:sp>
        <p:nvSpPr>
          <p:cNvPr id="6" name="Rectangle 9"/>
          <p:cNvSpPr>
            <a:spLocks noChangeArrowheads="1"/>
          </p:cNvSpPr>
          <p:nvPr/>
        </p:nvSpPr>
        <p:spPr bwMode="auto">
          <a:xfrm>
            <a:off x="531813" y="5703888"/>
            <a:ext cx="5486400" cy="684212"/>
          </a:xfrm>
          <a:prstGeom prst="rect">
            <a:avLst/>
          </a:prstGeom>
          <a:solidFill>
            <a:srgbClr val="CCFFCC"/>
          </a:solidFill>
          <a:ln w="25400" algn="ctr">
            <a:noFill/>
            <a:miter lim="800000"/>
            <a:headEnd/>
            <a:tailEnd/>
          </a:ln>
        </p:spPr>
        <p:txBody>
          <a:bodyPr anchor="ctr"/>
          <a:lstStyle/>
          <a:p>
            <a:pPr algn="ctr" defTabSz="914400" fontAlgn="auto">
              <a:spcBef>
                <a:spcPts val="0"/>
              </a:spcBef>
              <a:spcAft>
                <a:spcPts val="0"/>
              </a:spcAft>
              <a:buClr>
                <a:srgbClr val="000000"/>
              </a:buClr>
              <a:buFont typeface="Arial"/>
              <a:buNone/>
              <a:defRPr/>
            </a:pPr>
            <a:endParaRPr lang="x-none" sz="1400" kern="0">
              <a:solidFill>
                <a:schemeClr val="lt1"/>
              </a:solidFill>
              <a:latin typeface="+mn-lt"/>
              <a:cs typeface="+mn-cs"/>
              <a:sym typeface="Arial"/>
            </a:endParaRPr>
          </a:p>
        </p:txBody>
      </p:sp>
      <p:sp>
        <p:nvSpPr>
          <p:cNvPr id="7" name="Rectangle 9"/>
          <p:cNvSpPr>
            <a:spLocks noChangeArrowheads="1"/>
          </p:cNvSpPr>
          <p:nvPr/>
        </p:nvSpPr>
        <p:spPr bwMode="auto">
          <a:xfrm>
            <a:off x="6169025" y="2198688"/>
            <a:ext cx="5326063" cy="2947987"/>
          </a:xfrm>
          <a:prstGeom prst="rect">
            <a:avLst/>
          </a:prstGeom>
          <a:solidFill>
            <a:srgbClr val="CCFFCC"/>
          </a:solidFill>
          <a:ln w="25400" algn="ctr">
            <a:noFill/>
            <a:miter lim="800000"/>
            <a:headEnd/>
            <a:tailEnd/>
          </a:ln>
        </p:spPr>
        <p:txBody>
          <a:bodyPr anchor="ctr"/>
          <a:lstStyle/>
          <a:p>
            <a:pPr algn="ctr" defTabSz="914400" fontAlgn="auto">
              <a:spcBef>
                <a:spcPts val="0"/>
              </a:spcBef>
              <a:spcAft>
                <a:spcPts val="0"/>
              </a:spcAft>
              <a:buClr>
                <a:srgbClr val="000000"/>
              </a:buClr>
              <a:buFont typeface="Arial"/>
              <a:buNone/>
              <a:defRPr/>
            </a:pPr>
            <a:endParaRPr lang="x-none" sz="1400" kern="0">
              <a:solidFill>
                <a:schemeClr val="lt1"/>
              </a:solidFill>
              <a:latin typeface="+mn-lt"/>
              <a:cs typeface="+mn-cs"/>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0"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0" nodeType="clickEffect">
                                  <p:stCondLst>
                                    <p:cond delay="0"/>
                                  </p:stCondLst>
                                  <p:childTnLst>
                                    <p:animEffect transition="out" filter="blinds(horizontal)">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0" nodeType="clickEffect">
                                  <p:stCondLst>
                                    <p:cond delay="0"/>
                                  </p:stCondLst>
                                  <p:childTnLst>
                                    <p:animEffect transition="out" filter="blinds(horizontal)">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0" nodeType="clickEffect">
                                  <p:stCondLst>
                                    <p:cond delay="0"/>
                                  </p:stCondLst>
                                  <p:childTnLst>
                                    <p:animEffect transition="out" filter="blinds(horizontal)">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grpId="0" nodeType="clickEffect">
                                  <p:stCondLst>
                                    <p:cond delay="0"/>
                                  </p:stCondLst>
                                  <p:childTnLst>
                                    <p:animEffect transition="out" filter="blinds(horizontal)">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xit" presetSubtype="10" fill="hold" grpId="0" nodeType="clickEffect">
                                  <p:stCondLst>
                                    <p:cond delay="0"/>
                                  </p:stCondLst>
                                  <p:childTnLst>
                                    <p:animEffect transition="out" filter="blinds(horizontal)">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3" grpId="0" animBg="1"/>
      <p:bldP spid="4" grpId="0" animBg="1"/>
      <p:bldP spid="5" grpId="0" animBg="1"/>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62366" y="33057"/>
            <a:ext cx="6445527" cy="923330"/>
          </a:xfrm>
          <a:prstGeom prst="rect">
            <a:avLst/>
          </a:prstGeom>
          <a:solidFill>
            <a:schemeClr val="accent3">
              <a:lumMod val="20000"/>
              <a:lumOff val="80000"/>
            </a:schemeClr>
          </a:solidFill>
        </p:spPr>
        <p:txBody>
          <a:bodyPr>
            <a:spAutoFit/>
          </a:bodyPr>
          <a:lstStyle/>
          <a:p>
            <a:pPr algn="ctr">
              <a:defRPr/>
            </a:pPr>
            <a:r>
              <a:rPr lang="en-US" sz="54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TRò</a:t>
            </a:r>
            <a:r>
              <a:rPr lang="en-US" sz="5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54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chơi</a:t>
            </a:r>
            <a:r>
              <a:rPr lang="en-US" sz="5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54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Đóng</a:t>
            </a:r>
            <a:r>
              <a:rPr lang="en-US" sz="5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54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vai</a:t>
            </a:r>
            <a:endParaRPr lang="en-US" sz="5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l="16878" t="53352" r="11679"/>
          <a:stretch>
            <a:fillRect/>
          </a:stretch>
        </p:blipFill>
        <p:spPr bwMode="auto">
          <a:xfrm>
            <a:off x="5138738" y="3556000"/>
            <a:ext cx="7165975"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7"/>
          <p:cNvSpPr>
            <a:spLocks noChangeArrowheads="1"/>
          </p:cNvSpPr>
          <p:nvPr/>
        </p:nvSpPr>
        <p:spPr bwMode="auto">
          <a:xfrm>
            <a:off x="5059363" y="1216025"/>
            <a:ext cx="3243262" cy="2133600"/>
          </a:xfrm>
          <a:prstGeom prst="cloudCallout">
            <a:avLst>
              <a:gd name="adj1" fmla="val -17685"/>
              <a:gd name="adj2" fmla="val 85880"/>
            </a:avLst>
          </a:prstGeom>
          <a:solidFill>
            <a:srgbClr val="FFCCFF"/>
          </a:solidFill>
          <a:ln w="9525">
            <a:solidFill>
              <a:schemeClr val="tx1"/>
            </a:solidFill>
            <a:round/>
            <a:headEnd/>
            <a:tailEnd/>
          </a:ln>
        </p:spPr>
        <p:txBody>
          <a:bodyPr anchor="ctr"/>
          <a:lstStyle/>
          <a:p>
            <a:pPr algn="ctr"/>
            <a:r>
              <a:rPr lang="en-US" sz="2000">
                <a:solidFill>
                  <a:srgbClr val="0000FF"/>
                </a:solidFill>
              </a:rPr>
              <a:t>a</a:t>
            </a:r>
            <a:r>
              <a:rPr lang="en-US" sz="2000">
                <a:solidFill>
                  <a:srgbClr val="FF0000"/>
                </a:solidFill>
              </a:rPr>
              <a:t>) Theo em, lời nói của bạn A như vậy có đúng không? Vì sao?</a:t>
            </a:r>
          </a:p>
          <a:p>
            <a:pPr algn="ctr"/>
            <a:r>
              <a:rPr lang="en-US" sz="2000" b="1" i="1">
                <a:solidFill>
                  <a:srgbClr val="A50021"/>
                </a:solidFill>
              </a:rPr>
              <a:t>.</a:t>
            </a:r>
          </a:p>
        </p:txBody>
      </p:sp>
      <p:sp>
        <p:nvSpPr>
          <p:cNvPr id="7" name="AutoShape 7"/>
          <p:cNvSpPr>
            <a:spLocks noChangeArrowheads="1"/>
          </p:cNvSpPr>
          <p:nvPr/>
        </p:nvSpPr>
        <p:spPr bwMode="auto">
          <a:xfrm>
            <a:off x="8267700" y="900113"/>
            <a:ext cx="4037013" cy="2638425"/>
          </a:xfrm>
          <a:prstGeom prst="cloudCallout">
            <a:avLst>
              <a:gd name="adj1" fmla="val -17685"/>
              <a:gd name="adj2" fmla="val 85880"/>
            </a:avLst>
          </a:prstGeom>
          <a:solidFill>
            <a:schemeClr val="accent3">
              <a:lumMod val="20000"/>
              <a:lumOff val="80000"/>
            </a:schemeClr>
          </a:solidFill>
          <a:ln w="9525">
            <a:solidFill>
              <a:schemeClr val="tx1"/>
            </a:solidFill>
            <a:round/>
            <a:headEnd/>
            <a:tailEnd/>
          </a:ln>
          <a:effectLst/>
        </p:spPr>
        <p:txBody>
          <a:bodyPr anchor="ctr"/>
          <a:lstStyle/>
          <a:p>
            <a:pPr>
              <a:defRPr/>
            </a:pPr>
            <a:r>
              <a:rPr lang="en-US" sz="2400" dirty="0">
                <a:solidFill>
                  <a:srgbClr val="0000FF"/>
                </a:solidFill>
                <a:latin typeface="Times New Roman" pitchFamily="18" charset="0"/>
                <a:cs typeface="Times New Roman" pitchFamily="18" charset="0"/>
              </a:rPr>
              <a:t>B Nếu em là B em sẽ nói gì với A </a:t>
            </a:r>
          </a:p>
          <a:p>
            <a:pPr>
              <a:defRPr/>
            </a:pPr>
            <a:endParaRPr lang="en-US" sz="2400" dirty="0">
              <a:solidFill>
                <a:srgbClr val="FF0000"/>
              </a:solidFill>
              <a:latin typeface="Times New Roman" pitchFamily="18" charset="0"/>
              <a:cs typeface="Times New Roman" pitchFamily="18" charset="0"/>
            </a:endParaRPr>
          </a:p>
          <a:p>
            <a:pPr>
              <a:defRPr/>
            </a:pPr>
            <a:endParaRPr lang="en-US" sz="2400" dirty="0">
              <a:solidFill>
                <a:srgbClr val="FF0000"/>
              </a:solidFill>
              <a:latin typeface="Times New Roman" pitchFamily="18" charset="0"/>
              <a:ea typeface="Calibri" panose="020F0502020204030204" pitchFamily="34" charset="0"/>
              <a:cs typeface="Times New Roman" pitchFamily="18" charset="0"/>
            </a:endParaRPr>
          </a:p>
        </p:txBody>
      </p:sp>
      <p:pic>
        <p:nvPicPr>
          <p:cNvPr id="8" name="Google Shape;154;p8"/>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16992" t="-937" r="50159" b="17085"/>
          <a:stretch>
            <a:fillRect/>
          </a:stretch>
        </p:blipFill>
        <p:spPr bwMode="auto">
          <a:xfrm>
            <a:off x="103188" y="476250"/>
            <a:ext cx="5153025"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nip Diagonal Corner Rectangle 8"/>
          <p:cNvSpPr/>
          <p:nvPr/>
        </p:nvSpPr>
        <p:spPr>
          <a:xfrm>
            <a:off x="315913" y="708025"/>
            <a:ext cx="4262437" cy="682625"/>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anchor="ctr"/>
          <a:lstStyle/>
          <a:p>
            <a:pPr algn="ctr">
              <a:defRPr/>
            </a:pPr>
            <a:r>
              <a:rPr lang="en-US" sz="2400" b="1" kern="0" dirty="0" err="1">
                <a:solidFill>
                  <a:prstClr val="black"/>
                </a:solidFill>
                <a:latin typeface="Times New Roman" panose="02020603050405020304" pitchFamily="18" charset="0"/>
                <a:cs typeface="Times New Roman" panose="02020603050405020304" pitchFamily="18" charset="0"/>
              </a:rPr>
              <a:t>Đóng</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vai</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xử</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lí</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tình</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huống</a:t>
            </a:r>
            <a:endParaRPr lang="en-US" sz="2400" b="1" kern="0" dirty="0">
              <a:solidFill>
                <a:prstClr val="black"/>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4"/>
          <a:stretch>
            <a:fillRect/>
          </a:stretch>
        </p:blipFill>
        <p:spPr>
          <a:xfrm>
            <a:off x="8300" y="-177674"/>
            <a:ext cx="1943897" cy="1134061"/>
          </a:xfrm>
          <a:prstGeom prst="ellipse">
            <a:avLst/>
          </a:prstGeom>
          <a:ln>
            <a:noFill/>
          </a:ln>
          <a:effectLst>
            <a:softEdge rad="112500"/>
          </a:effectLst>
        </p:spPr>
      </p:pic>
      <p:graphicFrame>
        <p:nvGraphicFramePr>
          <p:cNvPr id="11" name="Table 10"/>
          <p:cNvGraphicFramePr>
            <a:graphicFrameLocks noGrp="1"/>
          </p:cNvGraphicFramePr>
          <p:nvPr/>
        </p:nvGraphicFramePr>
        <p:xfrm>
          <a:off x="250825" y="1503363"/>
          <a:ext cx="5005388" cy="4397375"/>
        </p:xfrm>
        <a:graphic>
          <a:graphicData uri="http://schemas.openxmlformats.org/drawingml/2006/table">
            <a:tbl>
              <a:tblPr/>
              <a:tblGrid>
                <a:gridCol w="5005388">
                  <a:extLst>
                    <a:ext uri="{9D8B030D-6E8A-4147-A177-3AD203B41FA5}">
                      <a16:colId xmlns:a16="http://schemas.microsoft.com/office/drawing/2014/main" val="20000"/>
                    </a:ext>
                  </a:extLst>
                </a:gridCol>
              </a:tblGrid>
              <a:tr h="4397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chemeClr val="tx1"/>
                          </a:solidFill>
                          <a:effectLst/>
                          <a:latin typeface="Arial" pitchFamily="34" charset="0"/>
                          <a:ea typeface="Calibri" pitchFamily="34" charset="0"/>
                          <a:cs typeface="Arial" pitchFamily="34" charset="0"/>
                        </a:rPr>
                        <a:t>Trong giờ làm việc nhóm, bạn A nói riêng với bạn B: “Nhóm mình có bạn H học giỏi nên chúng mình không cần suy nghĩ hay làm gì đâu, vì đã có bạn H làm hết rồi". </a:t>
                      </a:r>
                      <a:endParaRPr kumimoji="0" lang="en-US" sz="26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41995" name="Shap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87025" y="4763"/>
            <a:ext cx="1704975"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16" presetClass="entr" presetSubtype="21"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3" name="Rectangle 5"/>
          <p:cNvSpPr>
            <a:spLocks noChangeArrowheads="1"/>
          </p:cNvSpPr>
          <p:nvPr/>
        </p:nvSpPr>
        <p:spPr bwMode="auto">
          <a:xfrm>
            <a:off x="0" y="76200"/>
            <a:ext cx="12192000" cy="793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a:r>
              <a:rPr lang="vi-VN" sz="2300" b="1"/>
              <a:t>Bài tập 2:</a:t>
            </a:r>
            <a:r>
              <a:rPr lang="vi-VN" sz="2300"/>
              <a:t> Trong giờ làm việc nhóm, bạn A nói riêng với bạn B: “Nhóm mình có bạn H học giỏi nên chúng mình không cần suy nghĩ hay làm gì đâu, vì đã có bạn H làm hết rồi". </a:t>
            </a:r>
            <a:endParaRPr lang="en-US" sz="2300"/>
          </a:p>
        </p:txBody>
      </p:sp>
      <p:pic>
        <p:nvPicPr>
          <p:cNvPr id="109597" name="Picture 29" descr="kho-khan-khi-lam-viec-nhom-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8" y="1255713"/>
            <a:ext cx="76200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98" name="Rectangle 30"/>
          <p:cNvSpPr>
            <a:spLocks noChangeArrowheads="1"/>
          </p:cNvSpPr>
          <p:nvPr/>
        </p:nvSpPr>
        <p:spPr bwMode="auto">
          <a:xfrm>
            <a:off x="201613" y="1022350"/>
            <a:ext cx="83804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300">
                <a:solidFill>
                  <a:srgbClr val="0000FF"/>
                </a:solidFill>
              </a:rPr>
              <a:t>a) Theo em, lời nói của bạn A như vậy có đúng không? Vì sao?</a:t>
            </a:r>
          </a:p>
          <a:p>
            <a:r>
              <a:rPr lang="en-US" sz="2300">
                <a:solidFill>
                  <a:srgbClr val="0000FF"/>
                </a:solidFill>
              </a:rPr>
              <a:t>b) Nếu em là bạn B, em sẽ nói gì với A?</a:t>
            </a:r>
          </a:p>
        </p:txBody>
      </p:sp>
      <p:sp>
        <p:nvSpPr>
          <p:cNvPr id="109599" name="Rectangle 31"/>
          <p:cNvSpPr>
            <a:spLocks noChangeArrowheads="1"/>
          </p:cNvSpPr>
          <p:nvPr/>
        </p:nvSpPr>
        <p:spPr bwMode="auto">
          <a:xfrm>
            <a:off x="7840663" y="1852613"/>
            <a:ext cx="4351337" cy="2663825"/>
          </a:xfrm>
          <a:prstGeom prst="rect">
            <a:avLst/>
          </a:prstGeom>
          <a:noFill/>
          <a:ln w="1587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r>
              <a:rPr lang="en-US" sz="2400"/>
              <a:t>a) Lời của bạn A như vậy là không đúng. Bởi vì lời nói ấy thể hiện sự thiếu tự giác, thiếu trách nhiệm trong công việc chung của nhóm, ỉ lại vào bạn H quá nhiều, thiếu đi sự cần cù, sáng tạo trong học tập. </a:t>
            </a:r>
          </a:p>
        </p:txBody>
      </p:sp>
      <p:sp>
        <p:nvSpPr>
          <p:cNvPr id="109600" name="Rectangle 32"/>
          <p:cNvSpPr>
            <a:spLocks noChangeArrowheads="1"/>
          </p:cNvSpPr>
          <p:nvPr/>
        </p:nvSpPr>
        <p:spPr bwMode="auto">
          <a:xfrm>
            <a:off x="601663" y="5118100"/>
            <a:ext cx="11590337"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500">
                <a:solidFill>
                  <a:srgbClr val="0000FF"/>
                </a:solidFill>
              </a:rPr>
              <a:t>b) Nếu là bạn B, em sẽ giải thích cho A hiểu về vai trò và trách nhiệm của mỗi người trong công việc chung. Nếu A vẫn không nghe, em sẽ nêu ý kiến với trưởng nhóm đánh giá đúng sự đóng góp của các thành viên và cho điểm.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9573"/>
                                        </p:tgtEl>
                                        <p:attrNameLst>
                                          <p:attrName>style.visibility</p:attrName>
                                        </p:attrNameLst>
                                      </p:cBhvr>
                                      <p:to>
                                        <p:strVal val="visible"/>
                                      </p:to>
                                    </p:set>
                                    <p:animEffect transition="in" filter="blinds(horizontal)">
                                      <p:cBhvr>
                                        <p:cTn id="7" dur="500"/>
                                        <p:tgtEl>
                                          <p:spTgt spid="1095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9598"/>
                                        </p:tgtEl>
                                        <p:attrNameLst>
                                          <p:attrName>style.visibility</p:attrName>
                                        </p:attrNameLst>
                                      </p:cBhvr>
                                      <p:to>
                                        <p:strVal val="visible"/>
                                      </p:to>
                                    </p:set>
                                    <p:animEffect transition="in" filter="blinds(horizontal)">
                                      <p:cBhvr>
                                        <p:cTn id="12" dur="500"/>
                                        <p:tgtEl>
                                          <p:spTgt spid="1095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9597"/>
                                        </p:tgtEl>
                                        <p:attrNameLst>
                                          <p:attrName>style.visibility</p:attrName>
                                        </p:attrNameLst>
                                      </p:cBhvr>
                                      <p:to>
                                        <p:strVal val="visible"/>
                                      </p:to>
                                    </p:set>
                                    <p:animEffect transition="in" filter="blinds(horizontal)">
                                      <p:cBhvr>
                                        <p:cTn id="17" dur="500"/>
                                        <p:tgtEl>
                                          <p:spTgt spid="1095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9599"/>
                                        </p:tgtEl>
                                        <p:attrNameLst>
                                          <p:attrName>style.visibility</p:attrName>
                                        </p:attrNameLst>
                                      </p:cBhvr>
                                      <p:to>
                                        <p:strVal val="visible"/>
                                      </p:to>
                                    </p:set>
                                    <p:animEffect transition="in" filter="blinds(horizontal)">
                                      <p:cBhvr>
                                        <p:cTn id="22" dur="500"/>
                                        <p:tgtEl>
                                          <p:spTgt spid="10959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9600"/>
                                        </p:tgtEl>
                                        <p:attrNameLst>
                                          <p:attrName>style.visibility</p:attrName>
                                        </p:attrNameLst>
                                      </p:cBhvr>
                                      <p:to>
                                        <p:strVal val="visible"/>
                                      </p:to>
                                    </p:set>
                                    <p:animEffect transition="in" filter="blinds(horizontal)">
                                      <p:cBhvr>
                                        <p:cTn id="27" dur="500"/>
                                        <p:tgtEl>
                                          <p:spTgt spid="109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3" grpId="0" animBg="1"/>
      <p:bldP spid="109598" grpId="0"/>
      <p:bldP spid="109599" grpId="0" animBg="1"/>
      <p:bldP spid="10960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411163"/>
            <a:ext cx="9209088" cy="3994150"/>
            <a:chOff x="114868" y="-346472"/>
            <a:chExt cx="7805125" cy="7426902"/>
          </a:xfrm>
        </p:grpSpPr>
        <p:pic>
          <p:nvPicPr>
            <p:cNvPr id="44041" name="Google Shape;154;p8"/>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16992" t="-937" r="50159" b="17085"/>
            <a:stretch>
              <a:fillRect/>
            </a:stretch>
          </p:blipFill>
          <p:spPr bwMode="auto">
            <a:xfrm>
              <a:off x="114868" y="-346472"/>
              <a:ext cx="7805125" cy="699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2" name="Google Shape;155;p8"/>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8240" y="4750073"/>
              <a:ext cx="2072846" cy="233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Shape 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5063" y="1039813"/>
            <a:ext cx="3436937" cy="279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Rounded Corners 1"/>
          <p:cNvSpPr/>
          <p:nvPr/>
        </p:nvSpPr>
        <p:spPr>
          <a:xfrm>
            <a:off x="2573625" y="57173"/>
            <a:ext cx="4715695"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indent="1651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lnSpc>
                <a:spcPct val="130000"/>
              </a:lnSpc>
              <a:spcAft>
                <a:spcPts val="200"/>
              </a:spcAft>
              <a:defRPr/>
            </a:pPr>
            <a:endParaRPr lang="en-US" sz="3200" b="1">
              <a:solidFill>
                <a:srgbClr val="FF0000"/>
              </a:solidFill>
              <a:latin typeface="SVN-Vanilla Daisy Pro"/>
              <a:cs typeface="Times New Roman" pitchFamily="18" charset="0"/>
            </a:endParaRPr>
          </a:p>
          <a:p>
            <a:pPr algn="just" eaLnBrk="1" hangingPunct="1">
              <a:lnSpc>
                <a:spcPct val="130000"/>
              </a:lnSpc>
              <a:spcAft>
                <a:spcPts val="200"/>
              </a:spcAft>
              <a:defRPr/>
            </a:pPr>
            <a:r>
              <a:rPr lang="en-US" sz="3200" b="1">
                <a:solidFill>
                  <a:srgbClr val="FF0000"/>
                </a:solidFill>
                <a:latin typeface="Calibri" pitchFamily="34" charset="0"/>
                <a:cs typeface="Times New Roman" pitchFamily="18" charset="0"/>
              </a:rPr>
              <a:t>Hoạt động: </a:t>
            </a:r>
            <a:r>
              <a:rPr lang="en-US" sz="3200" b="1">
                <a:solidFill>
                  <a:srgbClr val="FF0000"/>
                </a:solidFill>
                <a:latin typeface="Calibri" pitchFamily="34" charset="0"/>
              </a:rPr>
              <a:t>Chia sẻ</a:t>
            </a:r>
          </a:p>
          <a:p>
            <a:pPr algn="ctr" eaLnBrk="1" hangingPunct="1">
              <a:defRPr/>
            </a:pPr>
            <a:endParaRPr lang="en-US" sz="3200" b="1">
              <a:solidFill>
                <a:srgbClr val="FF0000"/>
              </a:solidFill>
              <a:latin typeface="SVN-Vanilla Daisy Pro"/>
              <a:cs typeface="Times New Roman" pitchFamily="18" charset="0"/>
            </a:endParaRPr>
          </a:p>
          <a:p>
            <a:pPr algn="ctr" eaLnBrk="1" hangingPunct="1">
              <a:defRPr/>
            </a:pPr>
            <a:r>
              <a:rPr lang="en-US">
                <a:solidFill>
                  <a:srgbClr val="FFFFFF"/>
                </a:solidFill>
                <a:latin typeface="Times New Roman" pitchFamily="18" charset="0"/>
                <a:cs typeface="Times New Roman" pitchFamily="18" charset="0"/>
              </a:rPr>
              <a:t> </a:t>
            </a:r>
          </a:p>
        </p:txBody>
      </p:sp>
      <p:pic>
        <p:nvPicPr>
          <p:cNvPr id="44039" name="Shap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33125" y="0"/>
            <a:ext cx="11588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914400" y="1135063"/>
            <a:ext cx="6784975" cy="2492375"/>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defRPr/>
            </a:pPr>
            <a:r>
              <a:rPr lang="en-US" sz="2000" b="1" dirty="0">
                <a:solidFill>
                  <a:srgbClr val="FF0000"/>
                </a:solidFill>
              </a:rPr>
              <a:t>Bài tập 3: </a:t>
            </a:r>
            <a:r>
              <a:rPr lang="en-US" sz="2000" dirty="0">
                <a:solidFill>
                  <a:srgbClr val="FF0000"/>
                </a:solidFill>
              </a:rPr>
              <a:t>Thấy khách đến cửa hàng bánh của mình ngày càng giảm, anh T đã nghĩ ra nhiều cách để thu hút khách như: bổ sung thêm nhiều vị mới, thiết kế lại nhãn dán, giảm giá, tích điểm đổi quà,...</a:t>
            </a:r>
          </a:p>
          <a:p>
            <a:pPr>
              <a:defRPr/>
            </a:pPr>
            <a:r>
              <a:rPr lang="en-US" sz="2000" dirty="0">
                <a:solidFill>
                  <a:srgbClr val="FF0000"/>
                </a:solidFill>
              </a:rPr>
              <a:t>Em nhận xét thế nào về việc làm của anh T? Hãy kể thêm những việc làm thể hiện sự sáng tạo trong lao động mà em biết.</a:t>
            </a:r>
          </a:p>
          <a:p>
            <a:pPr algn="ctr">
              <a:defRPr/>
            </a:pPr>
            <a:endParaRPr lang="en-US"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par>
                                <p:cTn id="15" presetID="16" presetClass="entr" presetSubtype="21"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57" name="Picture 29"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58" name="Rectangle 30"/>
          <p:cNvSpPr>
            <a:spLocks noChangeArrowheads="1"/>
          </p:cNvSpPr>
          <p:nvPr/>
        </p:nvSpPr>
        <p:spPr bwMode="auto">
          <a:xfrm>
            <a:off x="5573713" y="598488"/>
            <a:ext cx="626745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500" b="1">
                <a:solidFill>
                  <a:schemeClr val="bg1"/>
                </a:solidFill>
              </a:rPr>
              <a:t>Bài tập 3: </a:t>
            </a:r>
            <a:r>
              <a:rPr lang="en-US" sz="2500">
                <a:solidFill>
                  <a:schemeClr val="bg1"/>
                </a:solidFill>
              </a:rPr>
              <a:t>Thấy khách đến cửa hàng bánh của mình ngày càng giảm, anh T đã nghĩ ra nhiều cách để thu hút khách như: bổ sung thêm nhiều vị mới, thiết kế lại nhãn dán, giảm giá, tích điểm đổi quà,...</a:t>
            </a:r>
          </a:p>
          <a:p>
            <a:r>
              <a:rPr lang="en-US" sz="2500">
                <a:solidFill>
                  <a:schemeClr val="bg1"/>
                </a:solidFill>
              </a:rPr>
              <a:t>Em nhận xét thế nào về việc làm của anh T? Hãy kể thêm những việc làm thể hiện sự sáng tạo trong lao động mà em biết.</a:t>
            </a:r>
          </a:p>
        </p:txBody>
      </p:sp>
      <p:sp>
        <p:nvSpPr>
          <p:cNvPr id="99359" name="Rectangle 31"/>
          <p:cNvSpPr>
            <a:spLocks noChangeArrowheads="1"/>
          </p:cNvSpPr>
          <p:nvPr/>
        </p:nvSpPr>
        <p:spPr bwMode="auto">
          <a:xfrm>
            <a:off x="393700" y="4638675"/>
            <a:ext cx="114935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3500">
                <a:solidFill>
                  <a:srgbClr val="0000FF"/>
                </a:solidFill>
              </a:rPr>
              <a:t>Việc làm của anh T cực kì sáng tạo và thông minh, anh T làm như vậy sẽ thu hút được rất nhiều khách hàng bởi những chương trình mới anh mang đến.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9357"/>
                                        </p:tgtEl>
                                        <p:attrNameLst>
                                          <p:attrName>style.visibility</p:attrName>
                                        </p:attrNameLst>
                                      </p:cBhvr>
                                      <p:to>
                                        <p:strVal val="visible"/>
                                      </p:to>
                                    </p:set>
                                    <p:animEffect transition="in" filter="blinds(horizontal)">
                                      <p:cBhvr>
                                        <p:cTn id="7" dur="500"/>
                                        <p:tgtEl>
                                          <p:spTgt spid="993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9358"/>
                                        </p:tgtEl>
                                        <p:attrNameLst>
                                          <p:attrName>style.visibility</p:attrName>
                                        </p:attrNameLst>
                                      </p:cBhvr>
                                      <p:to>
                                        <p:strVal val="visible"/>
                                      </p:to>
                                    </p:set>
                                    <p:animEffect transition="in" filter="blinds(horizontal)">
                                      <p:cBhvr>
                                        <p:cTn id="12" dur="500"/>
                                        <p:tgtEl>
                                          <p:spTgt spid="993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9359"/>
                                        </p:tgtEl>
                                        <p:attrNameLst>
                                          <p:attrName>style.visibility</p:attrName>
                                        </p:attrNameLst>
                                      </p:cBhvr>
                                      <p:to>
                                        <p:strVal val="visible"/>
                                      </p:to>
                                    </p:set>
                                    <p:animEffect transition="in" filter="blinds(horizontal)">
                                      <p:cBhvr>
                                        <p:cTn id="17" dur="500"/>
                                        <p:tgtEl>
                                          <p:spTgt spid="99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58" grpId="0"/>
      <p:bldP spid="9935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203325" y="4016375"/>
            <a:ext cx="595313" cy="595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1"/>
          </a:p>
        </p:txBody>
      </p:sp>
      <p:sp>
        <p:nvSpPr>
          <p:cNvPr id="23" name="Rectangle 22"/>
          <p:cNvSpPr/>
          <p:nvPr/>
        </p:nvSpPr>
        <p:spPr>
          <a:xfrm>
            <a:off x="1203325" y="3094038"/>
            <a:ext cx="595313" cy="593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1"/>
          </a:p>
        </p:txBody>
      </p:sp>
      <p:sp>
        <p:nvSpPr>
          <p:cNvPr id="24" name="Rectangle 23"/>
          <p:cNvSpPr/>
          <p:nvPr/>
        </p:nvSpPr>
        <p:spPr>
          <a:xfrm>
            <a:off x="1203325" y="2170113"/>
            <a:ext cx="595313" cy="5953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1"/>
          </a:p>
        </p:txBody>
      </p:sp>
      <p:sp>
        <p:nvSpPr>
          <p:cNvPr id="26" name="Rectangle 25"/>
          <p:cNvSpPr/>
          <p:nvPr/>
        </p:nvSpPr>
        <p:spPr>
          <a:xfrm>
            <a:off x="1203325" y="4938713"/>
            <a:ext cx="595313" cy="5953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1"/>
          </a:p>
        </p:txBody>
      </p:sp>
      <p:sp>
        <p:nvSpPr>
          <p:cNvPr id="27" name="Rectangle 26"/>
          <p:cNvSpPr/>
          <p:nvPr/>
        </p:nvSpPr>
        <p:spPr>
          <a:xfrm>
            <a:off x="1203325" y="1247775"/>
            <a:ext cx="595313" cy="5953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1"/>
          </a:p>
        </p:txBody>
      </p:sp>
      <p:sp>
        <p:nvSpPr>
          <p:cNvPr id="28" name="Down Arrow 1"/>
          <p:cNvSpPr/>
          <p:nvPr/>
        </p:nvSpPr>
        <p:spPr>
          <a:xfrm rot="10800000" flipH="1">
            <a:off x="1314450" y="5026025"/>
            <a:ext cx="373063" cy="420688"/>
          </a:xfrm>
          <a:custGeom>
            <a:avLst/>
            <a:gdLst/>
            <a:ahLst/>
            <a:cxnLst/>
            <a:rect l="l" t="t" r="r" b="b"/>
            <a:pathLst>
              <a:path w="3496146" h="3926159">
                <a:moveTo>
                  <a:pt x="1476067" y="1782198"/>
                </a:moveTo>
                <a:lnTo>
                  <a:pt x="2085005" y="1782198"/>
                </a:lnTo>
                <a:lnTo>
                  <a:pt x="2085005" y="560436"/>
                </a:lnTo>
                <a:lnTo>
                  <a:pt x="2389473" y="560436"/>
                </a:lnTo>
                <a:lnTo>
                  <a:pt x="1780536" y="0"/>
                </a:lnTo>
                <a:lnTo>
                  <a:pt x="1171598" y="560436"/>
                </a:lnTo>
                <a:lnTo>
                  <a:pt x="1476067" y="560436"/>
                </a:lnTo>
                <a:close/>
                <a:moveTo>
                  <a:pt x="2794909" y="2376264"/>
                </a:moveTo>
                <a:lnTo>
                  <a:pt x="3403846" y="1815828"/>
                </a:lnTo>
                <a:lnTo>
                  <a:pt x="3099377" y="1815828"/>
                </a:lnTo>
                <a:lnTo>
                  <a:pt x="3099377" y="594066"/>
                </a:lnTo>
                <a:lnTo>
                  <a:pt x="2490440" y="594066"/>
                </a:lnTo>
                <a:lnTo>
                  <a:pt x="2490440" y="1815828"/>
                </a:lnTo>
                <a:lnTo>
                  <a:pt x="2185971" y="1815828"/>
                </a:lnTo>
                <a:close/>
                <a:moveTo>
                  <a:pt x="1738539" y="2704452"/>
                </a:moveTo>
                <a:cubicBezTo>
                  <a:pt x="2025742" y="2708651"/>
                  <a:pt x="2249289" y="2617027"/>
                  <a:pt x="2474392" y="2519294"/>
                </a:cubicBezTo>
                <a:cubicBezTo>
                  <a:pt x="2631335" y="2431624"/>
                  <a:pt x="2641220" y="2356014"/>
                  <a:pt x="2614641" y="2282563"/>
                </a:cubicBezTo>
                <a:cubicBezTo>
                  <a:pt x="2582745" y="2203226"/>
                  <a:pt x="2511446" y="2141129"/>
                  <a:pt x="2374721" y="2203680"/>
                </a:cubicBezTo>
                <a:cubicBezTo>
                  <a:pt x="2195292" y="2350932"/>
                  <a:pt x="1621166" y="2470817"/>
                  <a:pt x="1266317" y="2262320"/>
                </a:cubicBezTo>
                <a:cubicBezTo>
                  <a:pt x="1169173" y="2191011"/>
                  <a:pt x="970584" y="2135007"/>
                  <a:pt x="918755" y="2260582"/>
                </a:cubicBezTo>
                <a:cubicBezTo>
                  <a:pt x="905798" y="2301917"/>
                  <a:pt x="901034" y="2336556"/>
                  <a:pt x="904186" y="2366667"/>
                </a:cubicBezTo>
                <a:cubicBezTo>
                  <a:pt x="913642" y="2457000"/>
                  <a:pt x="994333" y="2506589"/>
                  <a:pt x="1138739" y="2574025"/>
                </a:cubicBezTo>
                <a:cubicBezTo>
                  <a:pt x="1370979" y="2664916"/>
                  <a:pt x="1566218" y="2701932"/>
                  <a:pt x="1738539" y="2704452"/>
                </a:cubicBezTo>
                <a:close/>
                <a:moveTo>
                  <a:pt x="1709810" y="3318171"/>
                </a:moveTo>
                <a:cubicBezTo>
                  <a:pt x="2287461" y="3321186"/>
                  <a:pt x="2747532" y="3089987"/>
                  <a:pt x="2907033" y="2982480"/>
                </a:cubicBezTo>
                <a:cubicBezTo>
                  <a:pt x="3019837" y="2919930"/>
                  <a:pt x="3127019" y="2830470"/>
                  <a:pt x="3047283" y="2692494"/>
                </a:cubicBezTo>
                <a:cubicBezTo>
                  <a:pt x="2931427" y="2583612"/>
                  <a:pt x="2859428" y="2623285"/>
                  <a:pt x="2747560" y="2705958"/>
                </a:cubicBezTo>
                <a:cubicBezTo>
                  <a:pt x="2476410" y="2811508"/>
                  <a:pt x="1878339" y="3347087"/>
                  <a:pt x="714142" y="2686413"/>
                </a:cubicBezTo>
                <a:cubicBezTo>
                  <a:pt x="581403" y="2592588"/>
                  <a:pt x="478211" y="2639047"/>
                  <a:pt x="434354" y="2730111"/>
                </a:cubicBezTo>
                <a:cubicBezTo>
                  <a:pt x="423118" y="2754726"/>
                  <a:pt x="419107" y="2778362"/>
                  <a:pt x="421326" y="2801084"/>
                </a:cubicBezTo>
                <a:cubicBezTo>
                  <a:pt x="427982" y="2869247"/>
                  <a:pt x="490703" y="2929162"/>
                  <a:pt x="582577" y="2982481"/>
                </a:cubicBezTo>
                <a:cubicBezTo>
                  <a:pt x="974299" y="3230234"/>
                  <a:pt x="1363219" y="3316361"/>
                  <a:pt x="1709810" y="3318171"/>
                </a:cubicBezTo>
                <a:close/>
                <a:moveTo>
                  <a:pt x="1650124" y="3925606"/>
                </a:moveTo>
                <a:cubicBezTo>
                  <a:pt x="2273556" y="3938577"/>
                  <a:pt x="2858828" y="3722251"/>
                  <a:pt x="3329308" y="3414392"/>
                </a:cubicBezTo>
                <a:cubicBezTo>
                  <a:pt x="3434138" y="3367480"/>
                  <a:pt x="3549293" y="3215474"/>
                  <a:pt x="3469556" y="3100952"/>
                </a:cubicBezTo>
                <a:cubicBezTo>
                  <a:pt x="3361675" y="3005103"/>
                  <a:pt x="3225886" y="3077348"/>
                  <a:pt x="3149901" y="3145689"/>
                </a:cubicBezTo>
                <a:cubicBezTo>
                  <a:pt x="2987266" y="3247333"/>
                  <a:pt x="1796029" y="4146474"/>
                  <a:pt x="297808" y="3098777"/>
                </a:cubicBezTo>
                <a:cubicBezTo>
                  <a:pt x="177029" y="2997135"/>
                  <a:pt x="65861" y="3063139"/>
                  <a:pt x="18020" y="3134657"/>
                </a:cubicBezTo>
                <a:cubicBezTo>
                  <a:pt x="4124" y="3161552"/>
                  <a:pt x="-1298" y="3188690"/>
                  <a:pt x="257" y="3215218"/>
                </a:cubicBezTo>
                <a:cubicBezTo>
                  <a:pt x="4919" y="3294803"/>
                  <a:pt x="72375" y="3368892"/>
                  <a:pt x="162256" y="3414392"/>
                </a:cubicBezTo>
                <a:cubicBezTo>
                  <a:pt x="657258" y="3766720"/>
                  <a:pt x="1165233" y="3915518"/>
                  <a:pt x="1650124" y="39256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1">
              <a:solidFill>
                <a:schemeClr val="tx1"/>
              </a:solidFill>
            </a:endParaRPr>
          </a:p>
        </p:txBody>
      </p:sp>
      <p:sp>
        <p:nvSpPr>
          <p:cNvPr id="29" name="Donut 15"/>
          <p:cNvSpPr/>
          <p:nvPr/>
        </p:nvSpPr>
        <p:spPr>
          <a:xfrm>
            <a:off x="1328738" y="1371600"/>
            <a:ext cx="344487" cy="346075"/>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1">
              <a:solidFill>
                <a:schemeClr val="tx1"/>
              </a:solidFill>
            </a:endParaRPr>
          </a:p>
        </p:txBody>
      </p:sp>
      <p:sp>
        <p:nvSpPr>
          <p:cNvPr id="30" name="Rectangle 1"/>
          <p:cNvSpPr>
            <a:spLocks noChangeAspect="1"/>
          </p:cNvSpPr>
          <p:nvPr/>
        </p:nvSpPr>
        <p:spPr>
          <a:xfrm>
            <a:off x="1331913" y="4113213"/>
            <a:ext cx="352425" cy="350837"/>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1">
              <a:solidFill>
                <a:schemeClr val="tx1">
                  <a:lumMod val="75000"/>
                  <a:lumOff val="25000"/>
                </a:schemeClr>
              </a:solidFill>
            </a:endParaRPr>
          </a:p>
        </p:txBody>
      </p:sp>
      <p:sp>
        <p:nvSpPr>
          <p:cNvPr id="31" name="Rounded Rectangle 24"/>
          <p:cNvSpPr>
            <a:spLocks noChangeAspect="1"/>
          </p:cNvSpPr>
          <p:nvPr/>
        </p:nvSpPr>
        <p:spPr>
          <a:xfrm>
            <a:off x="1335088" y="3260725"/>
            <a:ext cx="338137" cy="260350"/>
          </a:xfrm>
          <a:custGeom>
            <a:avLst/>
            <a:gdLst/>
            <a:ahLst/>
            <a:cxnLst/>
            <a:rect l="l" t="t" r="r" b="b"/>
            <a:pathLst>
              <a:path w="3960000" h="3064028">
                <a:moveTo>
                  <a:pt x="1955333" y="1285185"/>
                </a:moveTo>
                <a:cubicBezTo>
                  <a:pt x="2192176" y="1285185"/>
                  <a:pt x="2384176" y="1477185"/>
                  <a:pt x="2384176" y="1714028"/>
                </a:cubicBezTo>
                <a:cubicBezTo>
                  <a:pt x="2384176" y="1950871"/>
                  <a:pt x="2192176" y="2142871"/>
                  <a:pt x="1955333" y="2142871"/>
                </a:cubicBezTo>
                <a:cubicBezTo>
                  <a:pt x="1718490" y="2142871"/>
                  <a:pt x="1526490" y="1950871"/>
                  <a:pt x="1526490" y="1714028"/>
                </a:cubicBezTo>
                <a:cubicBezTo>
                  <a:pt x="1526490" y="1477185"/>
                  <a:pt x="1718490" y="1285185"/>
                  <a:pt x="1955333" y="1285185"/>
                </a:cubicBezTo>
                <a:close/>
                <a:moveTo>
                  <a:pt x="1955333" y="1074136"/>
                </a:moveTo>
                <a:cubicBezTo>
                  <a:pt x="1601930" y="1074136"/>
                  <a:pt x="1315441" y="1360625"/>
                  <a:pt x="1315441" y="1714028"/>
                </a:cubicBezTo>
                <a:cubicBezTo>
                  <a:pt x="1315441" y="2067431"/>
                  <a:pt x="1601930" y="2353920"/>
                  <a:pt x="1955333" y="2353920"/>
                </a:cubicBezTo>
                <a:cubicBezTo>
                  <a:pt x="2308736" y="2353920"/>
                  <a:pt x="2595225" y="2067431"/>
                  <a:pt x="2595225" y="1714028"/>
                </a:cubicBezTo>
                <a:cubicBezTo>
                  <a:pt x="2595225" y="1360625"/>
                  <a:pt x="2308736" y="1074136"/>
                  <a:pt x="1955333" y="1074136"/>
                </a:cubicBezTo>
                <a:close/>
                <a:moveTo>
                  <a:pt x="1955333" y="849503"/>
                </a:moveTo>
                <a:cubicBezTo>
                  <a:pt x="2432797" y="849503"/>
                  <a:pt x="2819858" y="1236564"/>
                  <a:pt x="2819858" y="1714028"/>
                </a:cubicBezTo>
                <a:cubicBezTo>
                  <a:pt x="2819858" y="2191492"/>
                  <a:pt x="2432797" y="2578553"/>
                  <a:pt x="1955333" y="2578553"/>
                </a:cubicBezTo>
                <a:cubicBezTo>
                  <a:pt x="1477869" y="2578553"/>
                  <a:pt x="1090808" y="2191492"/>
                  <a:pt x="1090808" y="1714028"/>
                </a:cubicBezTo>
                <a:cubicBezTo>
                  <a:pt x="1090808" y="1236564"/>
                  <a:pt x="1477869" y="849503"/>
                  <a:pt x="1955333" y="849503"/>
                </a:cubicBezTo>
                <a:close/>
                <a:moveTo>
                  <a:pt x="3253503" y="756254"/>
                </a:moveTo>
                <a:cubicBezTo>
                  <a:pt x="3162525" y="756254"/>
                  <a:pt x="3088773" y="830006"/>
                  <a:pt x="3088773" y="920984"/>
                </a:cubicBezTo>
                <a:cubicBezTo>
                  <a:pt x="3088773" y="1011962"/>
                  <a:pt x="3162525" y="1085714"/>
                  <a:pt x="3253503" y="1085714"/>
                </a:cubicBezTo>
                <a:cubicBezTo>
                  <a:pt x="3344481" y="1085714"/>
                  <a:pt x="3418233" y="1011962"/>
                  <a:pt x="3418233" y="920984"/>
                </a:cubicBezTo>
                <a:cubicBezTo>
                  <a:pt x="3418233" y="830006"/>
                  <a:pt x="3344481" y="756254"/>
                  <a:pt x="3253503" y="756254"/>
                </a:cubicBezTo>
                <a:close/>
                <a:moveTo>
                  <a:pt x="1955333" y="744677"/>
                </a:moveTo>
                <a:cubicBezTo>
                  <a:pt x="1419975" y="744677"/>
                  <a:pt x="985982" y="1178670"/>
                  <a:pt x="985982" y="1714028"/>
                </a:cubicBezTo>
                <a:cubicBezTo>
                  <a:pt x="985982" y="2249386"/>
                  <a:pt x="1419975" y="2683379"/>
                  <a:pt x="1955333" y="2683379"/>
                </a:cubicBezTo>
                <a:cubicBezTo>
                  <a:pt x="2490691" y="2683379"/>
                  <a:pt x="2924684" y="2249386"/>
                  <a:pt x="2924684" y="1714028"/>
                </a:cubicBezTo>
                <a:cubicBezTo>
                  <a:pt x="2924684" y="1178670"/>
                  <a:pt x="2490691" y="744677"/>
                  <a:pt x="1955333" y="744677"/>
                </a:cubicBezTo>
                <a:close/>
                <a:moveTo>
                  <a:pt x="1333922" y="0"/>
                </a:moveTo>
                <a:lnTo>
                  <a:pt x="2626078" y="0"/>
                </a:lnTo>
                <a:lnTo>
                  <a:pt x="2717085" y="364028"/>
                </a:lnTo>
                <a:lnTo>
                  <a:pt x="3699990" y="364028"/>
                </a:lnTo>
                <a:cubicBezTo>
                  <a:pt x="3843590" y="364028"/>
                  <a:pt x="3960000" y="480438"/>
                  <a:pt x="3960000" y="624038"/>
                </a:cubicBezTo>
                <a:lnTo>
                  <a:pt x="3960000" y="2804018"/>
                </a:lnTo>
                <a:cubicBezTo>
                  <a:pt x="3960000" y="2947618"/>
                  <a:pt x="3843590" y="3064028"/>
                  <a:pt x="3699990" y="3064028"/>
                </a:cubicBezTo>
                <a:lnTo>
                  <a:pt x="260010" y="3064028"/>
                </a:lnTo>
                <a:cubicBezTo>
                  <a:pt x="116410" y="3064028"/>
                  <a:pt x="0" y="2947618"/>
                  <a:pt x="0" y="2804018"/>
                </a:cubicBezTo>
                <a:lnTo>
                  <a:pt x="0" y="624038"/>
                </a:lnTo>
                <a:cubicBezTo>
                  <a:pt x="0" y="480438"/>
                  <a:pt x="116410" y="364028"/>
                  <a:pt x="260010" y="364028"/>
                </a:cubicBezTo>
                <a:lnTo>
                  <a:pt x="443165" y="364028"/>
                </a:lnTo>
                <a:lnTo>
                  <a:pt x="443165" y="237982"/>
                </a:lnTo>
                <a:cubicBezTo>
                  <a:pt x="443165" y="195266"/>
                  <a:pt x="477794" y="160637"/>
                  <a:pt x="520510" y="160637"/>
                </a:cubicBezTo>
                <a:lnTo>
                  <a:pt x="1049896" y="160637"/>
                </a:lnTo>
                <a:cubicBezTo>
                  <a:pt x="1092612" y="160637"/>
                  <a:pt x="1127241" y="195266"/>
                  <a:pt x="1127241" y="237982"/>
                </a:cubicBezTo>
                <a:lnTo>
                  <a:pt x="1127241" y="364028"/>
                </a:lnTo>
                <a:lnTo>
                  <a:pt x="1242915" y="36402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1">
              <a:solidFill>
                <a:schemeClr val="tx1">
                  <a:lumMod val="75000"/>
                  <a:lumOff val="25000"/>
                </a:schemeClr>
              </a:solidFill>
            </a:endParaRPr>
          </a:p>
        </p:txBody>
      </p:sp>
      <p:sp>
        <p:nvSpPr>
          <p:cNvPr id="32" name="Freeform 35"/>
          <p:cNvSpPr>
            <a:spLocks noChangeAspect="1"/>
          </p:cNvSpPr>
          <p:nvPr/>
        </p:nvSpPr>
        <p:spPr>
          <a:xfrm rot="8580000">
            <a:off x="1335088" y="2303463"/>
            <a:ext cx="331787" cy="330200"/>
          </a:xfrm>
          <a:custGeom>
            <a:avLst/>
            <a:gdLst/>
            <a:ahLst/>
            <a:cxnLst/>
            <a:rect l="l" t="t" r="r" b="b"/>
            <a:pathLst>
              <a:path w="3872365" h="3862045">
                <a:moveTo>
                  <a:pt x="1786489" y="808318"/>
                </a:moveTo>
                <a:cubicBezTo>
                  <a:pt x="1525809" y="610106"/>
                  <a:pt x="1257124" y="397966"/>
                  <a:pt x="1040385" y="230829"/>
                </a:cubicBezTo>
                <a:cubicBezTo>
                  <a:pt x="1905215" y="-194386"/>
                  <a:pt x="2650439" y="24572"/>
                  <a:pt x="3162062" y="429660"/>
                </a:cubicBezTo>
                <a:cubicBezTo>
                  <a:pt x="3007351" y="875340"/>
                  <a:pt x="2905932" y="1443216"/>
                  <a:pt x="2745609" y="1410478"/>
                </a:cubicBezTo>
                <a:cubicBezTo>
                  <a:pt x="2633182" y="1430335"/>
                  <a:pt x="2220955" y="1138671"/>
                  <a:pt x="1786489" y="808318"/>
                </a:cubicBezTo>
                <a:close/>
                <a:moveTo>
                  <a:pt x="2701004" y="2590217"/>
                </a:moveTo>
                <a:cubicBezTo>
                  <a:pt x="2682933" y="2576481"/>
                  <a:pt x="2672282" y="2559744"/>
                  <a:pt x="2670336" y="2539383"/>
                </a:cubicBezTo>
                <a:cubicBezTo>
                  <a:pt x="2587360" y="2376647"/>
                  <a:pt x="3042640" y="1246798"/>
                  <a:pt x="3299881" y="563773"/>
                </a:cubicBezTo>
                <a:cubicBezTo>
                  <a:pt x="3959368" y="1266493"/>
                  <a:pt x="3967860" y="2043171"/>
                  <a:pt x="3730056" y="2650875"/>
                </a:cubicBezTo>
                <a:cubicBezTo>
                  <a:pt x="3317547" y="2635434"/>
                  <a:pt x="2827499" y="2686366"/>
                  <a:pt x="2701004" y="2590217"/>
                </a:cubicBezTo>
                <a:close/>
                <a:moveTo>
                  <a:pt x="19691" y="2248546"/>
                </a:moveTo>
                <a:cubicBezTo>
                  <a:pt x="-100797" y="1292396"/>
                  <a:pt x="348853" y="659059"/>
                  <a:pt x="898439" y="307194"/>
                </a:cubicBezTo>
                <a:cubicBezTo>
                  <a:pt x="1269469" y="598575"/>
                  <a:pt x="1773388" y="879352"/>
                  <a:pt x="1690237" y="1020281"/>
                </a:cubicBezTo>
                <a:cubicBezTo>
                  <a:pt x="1661713" y="1200709"/>
                  <a:pt x="629275" y="1847170"/>
                  <a:pt x="19691" y="2248546"/>
                </a:cubicBezTo>
                <a:close/>
                <a:moveTo>
                  <a:pt x="1805382" y="3858278"/>
                </a:moveTo>
                <a:cubicBezTo>
                  <a:pt x="1676483" y="3404460"/>
                  <a:pt x="1433840" y="2881111"/>
                  <a:pt x="1583946" y="2815971"/>
                </a:cubicBezTo>
                <a:cubicBezTo>
                  <a:pt x="1713076" y="2686769"/>
                  <a:pt x="2928316" y="2770622"/>
                  <a:pt x="3657403" y="2804207"/>
                </a:cubicBezTo>
                <a:cubicBezTo>
                  <a:pt x="3192869" y="3648569"/>
                  <a:pt x="2456828" y="3896652"/>
                  <a:pt x="1805382" y="3858278"/>
                </a:cubicBezTo>
                <a:close/>
                <a:moveTo>
                  <a:pt x="762284" y="3480575"/>
                </a:moveTo>
                <a:cubicBezTo>
                  <a:pt x="380940" y="3198297"/>
                  <a:pt x="161300" y="2806810"/>
                  <a:pt x="58293" y="2412172"/>
                </a:cubicBezTo>
                <a:cubicBezTo>
                  <a:pt x="450067" y="2149344"/>
                  <a:pt x="872820" y="1756853"/>
                  <a:pt x="981158" y="1879484"/>
                </a:cubicBezTo>
                <a:cubicBezTo>
                  <a:pt x="1143940" y="1962367"/>
                  <a:pt x="1439720" y="3144041"/>
                  <a:pt x="1633080" y="3847823"/>
                </a:cubicBezTo>
                <a:cubicBezTo>
                  <a:pt x="1278110" y="3779994"/>
                  <a:pt x="991090" y="3649942"/>
                  <a:pt x="762284" y="34805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1">
              <a:solidFill>
                <a:schemeClr val="tx1">
                  <a:lumMod val="75000"/>
                  <a:lumOff val="25000"/>
                </a:schemeClr>
              </a:solidFill>
            </a:endParaRPr>
          </a:p>
        </p:txBody>
      </p:sp>
      <p:sp>
        <p:nvSpPr>
          <p:cNvPr id="48" name="Freeform 47"/>
          <p:cNvSpPr/>
          <p:nvPr/>
        </p:nvSpPr>
        <p:spPr>
          <a:xfrm>
            <a:off x="0" y="1247775"/>
            <a:ext cx="1204913" cy="2019300"/>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 fmla="*/ 0 w 1177747"/>
              <a:gd name="connsiteY0" fmla="*/ 1945843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45843 h 2001427"/>
              <a:gd name="connsiteX0" fmla="*/ 0 w 1177747"/>
              <a:gd name="connsiteY0" fmla="*/ 1905052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05052 h 2001427"/>
              <a:gd name="connsiteX0" fmla="*/ 0 w 1177747"/>
              <a:gd name="connsiteY0" fmla="*/ 1905052 h 1967434"/>
              <a:gd name="connsiteX1" fmla="*/ 1177747 w 1177747"/>
              <a:gd name="connsiteY1" fmla="*/ 0 h 1967434"/>
              <a:gd name="connsiteX2" fmla="*/ 1177747 w 1177747"/>
              <a:gd name="connsiteY2" fmla="*/ 563270 h 1967434"/>
              <a:gd name="connsiteX3" fmla="*/ 4432 w 1177747"/>
              <a:gd name="connsiteY3" fmla="*/ 1967434 h 1967434"/>
              <a:gd name="connsiteX4" fmla="*/ 0 w 1177747"/>
              <a:gd name="connsiteY4" fmla="*/ 1905052 h 1967434"/>
              <a:gd name="connsiteX0" fmla="*/ 0 w 1181147"/>
              <a:gd name="connsiteY0" fmla="*/ 1905052 h 1967434"/>
              <a:gd name="connsiteX1" fmla="*/ 1177747 w 1181147"/>
              <a:gd name="connsiteY1" fmla="*/ 0 h 1967434"/>
              <a:gd name="connsiteX2" fmla="*/ 1181147 w 1181147"/>
              <a:gd name="connsiteY2" fmla="*/ 580267 h 1967434"/>
              <a:gd name="connsiteX3" fmla="*/ 4432 w 1181147"/>
              <a:gd name="connsiteY3" fmla="*/ 1967434 h 1967434"/>
              <a:gd name="connsiteX4" fmla="*/ 0 w 1181147"/>
              <a:gd name="connsiteY4" fmla="*/ 1905052 h 1967434"/>
              <a:gd name="connsiteX0" fmla="*/ 0 w 1181147"/>
              <a:gd name="connsiteY0" fmla="*/ 1891455 h 1953837"/>
              <a:gd name="connsiteX1" fmla="*/ 1174347 w 1181147"/>
              <a:gd name="connsiteY1" fmla="*/ 0 h 1953837"/>
              <a:gd name="connsiteX2" fmla="*/ 1181147 w 1181147"/>
              <a:gd name="connsiteY2" fmla="*/ 566670 h 1953837"/>
              <a:gd name="connsiteX3" fmla="*/ 4432 w 1181147"/>
              <a:gd name="connsiteY3" fmla="*/ 1953837 h 1953837"/>
              <a:gd name="connsiteX4" fmla="*/ 0 w 1181147"/>
              <a:gd name="connsiteY4" fmla="*/ 1891455 h 1953837"/>
              <a:gd name="connsiteX0" fmla="*/ 0 w 1184694"/>
              <a:gd name="connsiteY0" fmla="*/ 1891455 h 1953837"/>
              <a:gd name="connsiteX1" fmla="*/ 1184544 w 1184694"/>
              <a:gd name="connsiteY1" fmla="*/ 0 h 1953837"/>
              <a:gd name="connsiteX2" fmla="*/ 1181147 w 1184694"/>
              <a:gd name="connsiteY2" fmla="*/ 566670 h 1953837"/>
              <a:gd name="connsiteX3" fmla="*/ 4432 w 1184694"/>
              <a:gd name="connsiteY3" fmla="*/ 1953837 h 1953837"/>
              <a:gd name="connsiteX4" fmla="*/ 0 w 1184694"/>
              <a:gd name="connsiteY4" fmla="*/ 1891455 h 1953837"/>
              <a:gd name="connsiteX0" fmla="*/ 0 w 1184694"/>
              <a:gd name="connsiteY0" fmla="*/ 1891455 h 1953837"/>
              <a:gd name="connsiteX1" fmla="*/ 1184544 w 1184694"/>
              <a:gd name="connsiteY1" fmla="*/ 0 h 1953837"/>
              <a:gd name="connsiteX2" fmla="*/ 1181147 w 1184694"/>
              <a:gd name="connsiteY2" fmla="*/ 573468 h 1953837"/>
              <a:gd name="connsiteX3" fmla="*/ 4432 w 1184694"/>
              <a:gd name="connsiteY3" fmla="*/ 1953837 h 1953837"/>
              <a:gd name="connsiteX4" fmla="*/ 0 w 1184694"/>
              <a:gd name="connsiteY4" fmla="*/ 1891455 h 1953837"/>
              <a:gd name="connsiteX0" fmla="*/ 457 w 1180262"/>
              <a:gd name="connsiteY0" fmla="*/ 1903679 h 1953837"/>
              <a:gd name="connsiteX1" fmla="*/ 1180112 w 1180262"/>
              <a:gd name="connsiteY1" fmla="*/ 0 h 1953837"/>
              <a:gd name="connsiteX2" fmla="*/ 1176715 w 1180262"/>
              <a:gd name="connsiteY2" fmla="*/ 573468 h 1953837"/>
              <a:gd name="connsiteX3" fmla="*/ 0 w 1180262"/>
              <a:gd name="connsiteY3" fmla="*/ 1953837 h 1953837"/>
              <a:gd name="connsiteX4" fmla="*/ 457 w 1180262"/>
              <a:gd name="connsiteY4" fmla="*/ 1903679 h 1953837"/>
              <a:gd name="connsiteX0" fmla="*/ 457 w 1183065"/>
              <a:gd name="connsiteY0" fmla="*/ 1903679 h 1953837"/>
              <a:gd name="connsiteX1" fmla="*/ 1180112 w 1183065"/>
              <a:gd name="connsiteY1" fmla="*/ 0 h 1953837"/>
              <a:gd name="connsiteX2" fmla="*/ 1183065 w 1183065"/>
              <a:gd name="connsiteY2" fmla="*/ 567118 h 1953837"/>
              <a:gd name="connsiteX3" fmla="*/ 0 w 1183065"/>
              <a:gd name="connsiteY3" fmla="*/ 1953837 h 1953837"/>
              <a:gd name="connsiteX4" fmla="*/ 457 w 1183065"/>
              <a:gd name="connsiteY4" fmla="*/ 1903679 h 1953837"/>
              <a:gd name="connsiteX0" fmla="*/ 457 w 1183065"/>
              <a:gd name="connsiteY0" fmla="*/ 1903679 h 1953837"/>
              <a:gd name="connsiteX1" fmla="*/ 1180112 w 1183065"/>
              <a:gd name="connsiteY1" fmla="*/ 0 h 1953837"/>
              <a:gd name="connsiteX2" fmla="*/ 1183065 w 1183065"/>
              <a:gd name="connsiteY2" fmla="*/ 569785 h 1953837"/>
              <a:gd name="connsiteX3" fmla="*/ 0 w 1183065"/>
              <a:gd name="connsiteY3" fmla="*/ 1953837 h 1953837"/>
              <a:gd name="connsiteX4" fmla="*/ 457 w 1183065"/>
              <a:gd name="connsiteY4" fmla="*/ 1903679 h 1953837"/>
              <a:gd name="connsiteX0" fmla="*/ 457 w 1183065"/>
              <a:gd name="connsiteY0" fmla="*/ 1903679 h 1953837"/>
              <a:gd name="connsiteX1" fmla="*/ 1180112 w 1183065"/>
              <a:gd name="connsiteY1" fmla="*/ 0 h 1953837"/>
              <a:gd name="connsiteX2" fmla="*/ 1183065 w 1183065"/>
              <a:gd name="connsiteY2" fmla="*/ 572452 h 1953837"/>
              <a:gd name="connsiteX3" fmla="*/ 0 w 1183065"/>
              <a:gd name="connsiteY3" fmla="*/ 1953837 h 1953837"/>
              <a:gd name="connsiteX4" fmla="*/ 457 w 1183065"/>
              <a:gd name="connsiteY4" fmla="*/ 1903679 h 1953837"/>
              <a:gd name="connsiteX0" fmla="*/ 457 w 1183065"/>
              <a:gd name="connsiteY0" fmla="*/ 1901373 h 1953837"/>
              <a:gd name="connsiteX1" fmla="*/ 1180112 w 1183065"/>
              <a:gd name="connsiteY1" fmla="*/ 0 h 1953837"/>
              <a:gd name="connsiteX2" fmla="*/ 1183065 w 1183065"/>
              <a:gd name="connsiteY2" fmla="*/ 572452 h 1953837"/>
              <a:gd name="connsiteX3" fmla="*/ 0 w 1183065"/>
              <a:gd name="connsiteY3" fmla="*/ 1953837 h 1953837"/>
              <a:gd name="connsiteX4" fmla="*/ 457 w 1183065"/>
              <a:gd name="connsiteY4" fmla="*/ 1901373 h 1953837"/>
              <a:gd name="connsiteX0" fmla="*/ 457 w 1183065"/>
              <a:gd name="connsiteY0" fmla="*/ 1901373 h 1956143"/>
              <a:gd name="connsiteX1" fmla="*/ 1180112 w 1183065"/>
              <a:gd name="connsiteY1" fmla="*/ 0 h 1956143"/>
              <a:gd name="connsiteX2" fmla="*/ 1183065 w 1183065"/>
              <a:gd name="connsiteY2" fmla="*/ 572452 h 1956143"/>
              <a:gd name="connsiteX3" fmla="*/ 0 w 1183065"/>
              <a:gd name="connsiteY3" fmla="*/ 1956143 h 1956143"/>
              <a:gd name="connsiteX4" fmla="*/ 457 w 1183065"/>
              <a:gd name="connsiteY4" fmla="*/ 1901373 h 1956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065" h="1956143">
                <a:moveTo>
                  <a:pt x="457" y="1901373"/>
                </a:moveTo>
                <a:lnTo>
                  <a:pt x="1180112" y="0"/>
                </a:lnTo>
                <a:cubicBezTo>
                  <a:pt x="1181245" y="193422"/>
                  <a:pt x="1181932" y="379030"/>
                  <a:pt x="1183065" y="572452"/>
                </a:cubicBezTo>
                <a:lnTo>
                  <a:pt x="0" y="1956143"/>
                </a:lnTo>
                <a:cubicBezTo>
                  <a:pt x="152" y="1939424"/>
                  <a:pt x="305" y="1918092"/>
                  <a:pt x="457" y="190137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1"/>
          </a:p>
        </p:txBody>
      </p:sp>
      <p:sp>
        <p:nvSpPr>
          <p:cNvPr id="49" name="Freeform 48"/>
          <p:cNvSpPr/>
          <p:nvPr/>
        </p:nvSpPr>
        <p:spPr>
          <a:xfrm>
            <a:off x="0" y="2170113"/>
            <a:ext cx="1204913" cy="1171575"/>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 fmla="*/ 3399 w 1187831"/>
              <a:gd name="connsiteY0" fmla="*/ 1104759 h 1159147"/>
              <a:gd name="connsiteX1" fmla="*/ 1187831 w 1187831"/>
              <a:gd name="connsiteY1" fmla="*/ 0 h 1159147"/>
              <a:gd name="connsiteX2" fmla="*/ 1186340 w 1187831"/>
              <a:gd name="connsiteY2" fmla="*/ 554079 h 1159147"/>
              <a:gd name="connsiteX3" fmla="*/ 0 w 1187831"/>
              <a:gd name="connsiteY3" fmla="*/ 1159147 h 1159147"/>
              <a:gd name="connsiteX4" fmla="*/ 3399 w 1187831"/>
              <a:gd name="connsiteY4" fmla="*/ 1104759 h 1159147"/>
              <a:gd name="connsiteX0" fmla="*/ 3399 w 1187831"/>
              <a:gd name="connsiteY0" fmla="*/ 1104759 h 1159147"/>
              <a:gd name="connsiteX1" fmla="*/ 1187831 w 1187831"/>
              <a:gd name="connsiteY1" fmla="*/ 0 h 1159147"/>
              <a:gd name="connsiteX2" fmla="*/ 1183895 w 1187831"/>
              <a:gd name="connsiteY2" fmla="*/ 566304 h 1159147"/>
              <a:gd name="connsiteX3" fmla="*/ 0 w 1187831"/>
              <a:gd name="connsiteY3" fmla="*/ 1159147 h 1159147"/>
              <a:gd name="connsiteX4" fmla="*/ 3399 w 1187831"/>
              <a:gd name="connsiteY4" fmla="*/ 1104759 h 1159147"/>
              <a:gd name="connsiteX0" fmla="*/ 13179 w 1187831"/>
              <a:gd name="connsiteY0" fmla="*/ 1080310 h 1159147"/>
              <a:gd name="connsiteX1" fmla="*/ 1187831 w 1187831"/>
              <a:gd name="connsiteY1" fmla="*/ 0 h 1159147"/>
              <a:gd name="connsiteX2" fmla="*/ 1183895 w 1187831"/>
              <a:gd name="connsiteY2" fmla="*/ 566304 h 1159147"/>
              <a:gd name="connsiteX3" fmla="*/ 0 w 1187831"/>
              <a:gd name="connsiteY3" fmla="*/ 1159147 h 1159147"/>
              <a:gd name="connsiteX4" fmla="*/ 13179 w 1187831"/>
              <a:gd name="connsiteY4" fmla="*/ 1080310 h 1159147"/>
              <a:gd name="connsiteX0" fmla="*/ 955 w 1175607"/>
              <a:gd name="connsiteY0" fmla="*/ 1080310 h 1134698"/>
              <a:gd name="connsiteX1" fmla="*/ 1175607 w 1175607"/>
              <a:gd name="connsiteY1" fmla="*/ 0 h 1134698"/>
              <a:gd name="connsiteX2" fmla="*/ 1171671 w 1175607"/>
              <a:gd name="connsiteY2" fmla="*/ 566304 h 1134698"/>
              <a:gd name="connsiteX3" fmla="*/ 0 w 1175607"/>
              <a:gd name="connsiteY3" fmla="*/ 1134698 h 1134698"/>
              <a:gd name="connsiteX4" fmla="*/ 955 w 1175607"/>
              <a:gd name="connsiteY4" fmla="*/ 1080310 h 1134698"/>
              <a:gd name="connsiteX0" fmla="*/ 10 w 1181997"/>
              <a:gd name="connsiteY0" fmla="*/ 1082755 h 1134698"/>
              <a:gd name="connsiteX1" fmla="*/ 1181997 w 1181997"/>
              <a:gd name="connsiteY1" fmla="*/ 0 h 1134698"/>
              <a:gd name="connsiteX2" fmla="*/ 1178061 w 1181997"/>
              <a:gd name="connsiteY2" fmla="*/ 566304 h 1134698"/>
              <a:gd name="connsiteX3" fmla="*/ 6390 w 1181997"/>
              <a:gd name="connsiteY3" fmla="*/ 1134698 h 1134698"/>
              <a:gd name="connsiteX4" fmla="*/ 10 w 1181997"/>
              <a:gd name="connsiteY4" fmla="*/ 1082755 h 1134698"/>
              <a:gd name="connsiteX0" fmla="*/ 32 w 1182019"/>
              <a:gd name="connsiteY0" fmla="*/ 1082755 h 1134698"/>
              <a:gd name="connsiteX1" fmla="*/ 1182019 w 1182019"/>
              <a:gd name="connsiteY1" fmla="*/ 0 h 1134698"/>
              <a:gd name="connsiteX2" fmla="*/ 1178083 w 1182019"/>
              <a:gd name="connsiteY2" fmla="*/ 566304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3193 w 1182019"/>
              <a:gd name="connsiteY2" fmla="*/ 573639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5638 w 1182019"/>
              <a:gd name="connsiteY2" fmla="*/ 573639 h 1134698"/>
              <a:gd name="connsiteX3" fmla="*/ 1522 w 1182019"/>
              <a:gd name="connsiteY3" fmla="*/ 1134698 h 1134698"/>
              <a:gd name="connsiteX4" fmla="*/ 32 w 1182019"/>
              <a:gd name="connsiteY4" fmla="*/ 1082755 h 1134698"/>
              <a:gd name="connsiteX0" fmla="*/ 32 w 1182972"/>
              <a:gd name="connsiteY0" fmla="*/ 1082755 h 1134698"/>
              <a:gd name="connsiteX1" fmla="*/ 1182019 w 1182972"/>
              <a:gd name="connsiteY1" fmla="*/ 0 h 1134698"/>
              <a:gd name="connsiteX2" fmla="*/ 1182972 w 1182972"/>
              <a:gd name="connsiteY2" fmla="*/ 573639 h 1134698"/>
              <a:gd name="connsiteX3" fmla="*/ 1522 w 1182972"/>
              <a:gd name="connsiteY3" fmla="*/ 1134698 h 1134698"/>
              <a:gd name="connsiteX4" fmla="*/ 32 w 1182972"/>
              <a:gd name="connsiteY4" fmla="*/ 1082755 h 1134698"/>
              <a:gd name="connsiteX0" fmla="*/ 32 w 1182972"/>
              <a:gd name="connsiteY0" fmla="*/ 1082755 h 1134698"/>
              <a:gd name="connsiteX1" fmla="*/ 1182019 w 1182972"/>
              <a:gd name="connsiteY1" fmla="*/ 0 h 1134698"/>
              <a:gd name="connsiteX2" fmla="*/ 1182972 w 1182972"/>
              <a:gd name="connsiteY2" fmla="*/ 578973 h 1134698"/>
              <a:gd name="connsiteX3" fmla="*/ 1522 w 1182972"/>
              <a:gd name="connsiteY3" fmla="*/ 1134698 h 1134698"/>
              <a:gd name="connsiteX4" fmla="*/ 32 w 1182972"/>
              <a:gd name="connsiteY4" fmla="*/ 1082755 h 1134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972" h="1134698">
                <a:moveTo>
                  <a:pt x="32" y="1082755"/>
                </a:moveTo>
                <a:lnTo>
                  <a:pt x="1182019" y="0"/>
                </a:lnTo>
                <a:cubicBezTo>
                  <a:pt x="1182337" y="191213"/>
                  <a:pt x="1182654" y="387760"/>
                  <a:pt x="1182972" y="578973"/>
                </a:cubicBezTo>
                <a:lnTo>
                  <a:pt x="1522" y="1134698"/>
                </a:lnTo>
                <a:cubicBezTo>
                  <a:pt x="1840" y="1116569"/>
                  <a:pt x="-286" y="1100884"/>
                  <a:pt x="32" y="108275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1"/>
          </a:p>
        </p:txBody>
      </p:sp>
      <p:sp>
        <p:nvSpPr>
          <p:cNvPr id="50" name="Freeform 49"/>
          <p:cNvSpPr/>
          <p:nvPr/>
        </p:nvSpPr>
        <p:spPr>
          <a:xfrm>
            <a:off x="0" y="3094038"/>
            <a:ext cx="1204913" cy="593725"/>
          </a:xfrm>
          <a:custGeom>
            <a:avLst/>
            <a:gdLst>
              <a:gd name="connsiteX0" fmla="*/ 0 w 1182941"/>
              <a:gd name="connsiteY0" fmla="*/ 339925 h 571075"/>
              <a:gd name="connsiteX1" fmla="*/ 1182941 w 1182941"/>
              <a:gd name="connsiteY1" fmla="*/ 571075 h 571075"/>
              <a:gd name="connsiteX2" fmla="*/ 1182941 w 1182941"/>
              <a:gd name="connsiteY2" fmla="*/ 0 h 571075"/>
              <a:gd name="connsiteX3" fmla="*/ 0 w 1182941"/>
              <a:gd name="connsiteY3" fmla="*/ 339925 h 571075"/>
              <a:gd name="connsiteX0" fmla="*/ 0 w 1182941"/>
              <a:gd name="connsiteY0" fmla="*/ 259242 h 571075"/>
              <a:gd name="connsiteX1" fmla="*/ 1182941 w 1182941"/>
              <a:gd name="connsiteY1" fmla="*/ 571075 h 571075"/>
              <a:gd name="connsiteX2" fmla="*/ 1182941 w 1182941"/>
              <a:gd name="connsiteY2" fmla="*/ 0 h 571075"/>
              <a:gd name="connsiteX3" fmla="*/ 0 w 1182941"/>
              <a:gd name="connsiteY3" fmla="*/ 259242 h 571075"/>
              <a:gd name="connsiteX0" fmla="*/ 576 w 1183517"/>
              <a:gd name="connsiteY0" fmla="*/ 259242 h 571075"/>
              <a:gd name="connsiteX1" fmla="*/ 9283 w 1183517"/>
              <a:gd name="connsiteY1" fmla="*/ 305851 h 571075"/>
              <a:gd name="connsiteX2" fmla="*/ 1183517 w 1183517"/>
              <a:gd name="connsiteY2" fmla="*/ 571075 h 571075"/>
              <a:gd name="connsiteX3" fmla="*/ 1183517 w 1183517"/>
              <a:gd name="connsiteY3" fmla="*/ 0 h 571075"/>
              <a:gd name="connsiteX4" fmla="*/ 576 w 1183517"/>
              <a:gd name="connsiteY4" fmla="*/ 259242 h 571075"/>
              <a:gd name="connsiteX0" fmla="*/ 0 w 1182941"/>
              <a:gd name="connsiteY0" fmla="*/ 259242 h 571075"/>
              <a:gd name="connsiteX1" fmla="*/ 8707 w 1182941"/>
              <a:gd name="connsiteY1" fmla="*/ 305851 h 571075"/>
              <a:gd name="connsiteX2" fmla="*/ 1182941 w 1182941"/>
              <a:gd name="connsiteY2" fmla="*/ 571075 h 571075"/>
              <a:gd name="connsiteX3" fmla="*/ 1182941 w 1182941"/>
              <a:gd name="connsiteY3" fmla="*/ 0 h 571075"/>
              <a:gd name="connsiteX4" fmla="*/ 0 w 1182941"/>
              <a:gd name="connsiteY4" fmla="*/ 259242 h 571075"/>
              <a:gd name="connsiteX0" fmla="*/ 0 w 1182941"/>
              <a:gd name="connsiteY0" fmla="*/ 259242 h 571075"/>
              <a:gd name="connsiteX1" fmla="*/ 8707 w 1182941"/>
              <a:gd name="connsiteY1" fmla="*/ 305851 h 571075"/>
              <a:gd name="connsiteX2" fmla="*/ 1182941 w 1182941"/>
              <a:gd name="connsiteY2" fmla="*/ 571075 h 571075"/>
              <a:gd name="connsiteX3" fmla="*/ 1182941 w 1182941"/>
              <a:gd name="connsiteY3" fmla="*/ 0 h 571075"/>
              <a:gd name="connsiteX4" fmla="*/ 0 w 1182941"/>
              <a:gd name="connsiteY4" fmla="*/ 259242 h 571075"/>
              <a:gd name="connsiteX0" fmla="*/ 1610 w 1184551"/>
              <a:gd name="connsiteY0" fmla="*/ 259242 h 571075"/>
              <a:gd name="connsiteX1" fmla="*/ 2982 w 1184551"/>
              <a:gd name="connsiteY1" fmla="*/ 303406 h 571075"/>
              <a:gd name="connsiteX2" fmla="*/ 1184551 w 1184551"/>
              <a:gd name="connsiteY2" fmla="*/ 571075 h 571075"/>
              <a:gd name="connsiteX3" fmla="*/ 1184551 w 1184551"/>
              <a:gd name="connsiteY3" fmla="*/ 0 h 571075"/>
              <a:gd name="connsiteX4" fmla="*/ 1610 w 1184551"/>
              <a:gd name="connsiteY4" fmla="*/ 259242 h 571075"/>
              <a:gd name="connsiteX0" fmla="*/ 0 w 1182941"/>
              <a:gd name="connsiteY0" fmla="*/ 259242 h 571075"/>
              <a:gd name="connsiteX1" fmla="*/ 1372 w 1182941"/>
              <a:gd name="connsiteY1" fmla="*/ 303406 h 571075"/>
              <a:gd name="connsiteX2" fmla="*/ 1182941 w 1182941"/>
              <a:gd name="connsiteY2" fmla="*/ 571075 h 571075"/>
              <a:gd name="connsiteX3" fmla="*/ 1182941 w 1182941"/>
              <a:gd name="connsiteY3" fmla="*/ 0 h 571075"/>
              <a:gd name="connsiteX4" fmla="*/ 0 w 1182941"/>
              <a:gd name="connsiteY4" fmla="*/ 259242 h 571075"/>
              <a:gd name="connsiteX0" fmla="*/ 0 w 1182941"/>
              <a:gd name="connsiteY0" fmla="*/ 266577 h 578410"/>
              <a:gd name="connsiteX1" fmla="*/ 1372 w 1182941"/>
              <a:gd name="connsiteY1" fmla="*/ 310741 h 578410"/>
              <a:gd name="connsiteX2" fmla="*/ 1182941 w 1182941"/>
              <a:gd name="connsiteY2" fmla="*/ 578410 h 578410"/>
              <a:gd name="connsiteX3" fmla="*/ 1180496 w 1182941"/>
              <a:gd name="connsiteY3" fmla="*/ 0 h 578410"/>
              <a:gd name="connsiteX4" fmla="*/ 0 w 1182941"/>
              <a:gd name="connsiteY4" fmla="*/ 266577 h 578410"/>
              <a:gd name="connsiteX0" fmla="*/ 0 w 1182941"/>
              <a:gd name="connsiteY0" fmla="*/ 266577 h 575743"/>
              <a:gd name="connsiteX1" fmla="*/ 1372 w 1182941"/>
              <a:gd name="connsiteY1" fmla="*/ 310741 h 575743"/>
              <a:gd name="connsiteX2" fmla="*/ 1182941 w 1182941"/>
              <a:gd name="connsiteY2" fmla="*/ 575743 h 575743"/>
              <a:gd name="connsiteX3" fmla="*/ 1180496 w 1182941"/>
              <a:gd name="connsiteY3" fmla="*/ 0 h 575743"/>
              <a:gd name="connsiteX4" fmla="*/ 0 w 1182941"/>
              <a:gd name="connsiteY4" fmla="*/ 266577 h 575743"/>
              <a:gd name="connsiteX0" fmla="*/ 0 w 1182941"/>
              <a:gd name="connsiteY0" fmla="*/ 261965 h 575743"/>
              <a:gd name="connsiteX1" fmla="*/ 1372 w 1182941"/>
              <a:gd name="connsiteY1" fmla="*/ 310741 h 575743"/>
              <a:gd name="connsiteX2" fmla="*/ 1182941 w 1182941"/>
              <a:gd name="connsiteY2" fmla="*/ 575743 h 575743"/>
              <a:gd name="connsiteX3" fmla="*/ 1180496 w 1182941"/>
              <a:gd name="connsiteY3" fmla="*/ 0 h 575743"/>
              <a:gd name="connsiteX4" fmla="*/ 0 w 1182941"/>
              <a:gd name="connsiteY4" fmla="*/ 261965 h 575743"/>
              <a:gd name="connsiteX0" fmla="*/ 0 w 1182941"/>
              <a:gd name="connsiteY0" fmla="*/ 261965 h 575743"/>
              <a:gd name="connsiteX1" fmla="*/ 1372 w 1182941"/>
              <a:gd name="connsiteY1" fmla="*/ 317659 h 575743"/>
              <a:gd name="connsiteX2" fmla="*/ 1182941 w 1182941"/>
              <a:gd name="connsiteY2" fmla="*/ 575743 h 575743"/>
              <a:gd name="connsiteX3" fmla="*/ 1180496 w 1182941"/>
              <a:gd name="connsiteY3" fmla="*/ 0 h 575743"/>
              <a:gd name="connsiteX4" fmla="*/ 0 w 1182941"/>
              <a:gd name="connsiteY4" fmla="*/ 261965 h 575743"/>
              <a:gd name="connsiteX0" fmla="*/ 966 w 1181569"/>
              <a:gd name="connsiteY0" fmla="*/ 261965 h 575743"/>
              <a:gd name="connsiteX1" fmla="*/ 0 w 1181569"/>
              <a:gd name="connsiteY1" fmla="*/ 317659 h 575743"/>
              <a:gd name="connsiteX2" fmla="*/ 1181569 w 1181569"/>
              <a:gd name="connsiteY2" fmla="*/ 575743 h 575743"/>
              <a:gd name="connsiteX3" fmla="*/ 1179124 w 1181569"/>
              <a:gd name="connsiteY3" fmla="*/ 0 h 575743"/>
              <a:gd name="connsiteX4" fmla="*/ 966 w 1181569"/>
              <a:gd name="connsiteY4" fmla="*/ 261965 h 575743"/>
              <a:gd name="connsiteX0" fmla="*/ 966 w 1181569"/>
              <a:gd name="connsiteY0" fmla="*/ 261965 h 575743"/>
              <a:gd name="connsiteX1" fmla="*/ 0 w 1181569"/>
              <a:gd name="connsiteY1" fmla="*/ 317659 h 575743"/>
              <a:gd name="connsiteX2" fmla="*/ 1181569 w 1181569"/>
              <a:gd name="connsiteY2" fmla="*/ 575743 h 575743"/>
              <a:gd name="connsiteX3" fmla="*/ 1179124 w 1181569"/>
              <a:gd name="connsiteY3" fmla="*/ 0 h 575743"/>
              <a:gd name="connsiteX4" fmla="*/ 966 w 1181569"/>
              <a:gd name="connsiteY4" fmla="*/ 261965 h 575743"/>
              <a:gd name="connsiteX0" fmla="*/ 1982 w 1182585"/>
              <a:gd name="connsiteY0" fmla="*/ 261965 h 575743"/>
              <a:gd name="connsiteX1" fmla="*/ 1016 w 1182585"/>
              <a:gd name="connsiteY1" fmla="*/ 317659 h 575743"/>
              <a:gd name="connsiteX2" fmla="*/ 1182585 w 1182585"/>
              <a:gd name="connsiteY2" fmla="*/ 575743 h 575743"/>
              <a:gd name="connsiteX3" fmla="*/ 1180140 w 1182585"/>
              <a:gd name="connsiteY3" fmla="*/ 0 h 575743"/>
              <a:gd name="connsiteX4" fmla="*/ 1982 w 1182585"/>
              <a:gd name="connsiteY4" fmla="*/ 261965 h 575743"/>
              <a:gd name="connsiteX0" fmla="*/ 2423 w 1183026"/>
              <a:gd name="connsiteY0" fmla="*/ 261965 h 575743"/>
              <a:gd name="connsiteX1" fmla="*/ 1457 w 1183026"/>
              <a:gd name="connsiteY1" fmla="*/ 317659 h 575743"/>
              <a:gd name="connsiteX2" fmla="*/ 1183026 w 1183026"/>
              <a:gd name="connsiteY2" fmla="*/ 575743 h 575743"/>
              <a:gd name="connsiteX3" fmla="*/ 1180581 w 1183026"/>
              <a:gd name="connsiteY3" fmla="*/ 0 h 575743"/>
              <a:gd name="connsiteX4" fmla="*/ 2423 w 1183026"/>
              <a:gd name="connsiteY4" fmla="*/ 261965 h 575743"/>
              <a:gd name="connsiteX0" fmla="*/ 1940 w 1182543"/>
              <a:gd name="connsiteY0" fmla="*/ 261965 h 575743"/>
              <a:gd name="connsiteX1" fmla="*/ 3312 w 1182543"/>
              <a:gd name="connsiteY1" fmla="*/ 317659 h 575743"/>
              <a:gd name="connsiteX2" fmla="*/ 1182543 w 1182543"/>
              <a:gd name="connsiteY2" fmla="*/ 575743 h 575743"/>
              <a:gd name="connsiteX3" fmla="*/ 1180098 w 1182543"/>
              <a:gd name="connsiteY3" fmla="*/ 0 h 575743"/>
              <a:gd name="connsiteX4" fmla="*/ 1940 w 1182543"/>
              <a:gd name="connsiteY4" fmla="*/ 261965 h 575743"/>
              <a:gd name="connsiteX0" fmla="*/ 2423 w 1183026"/>
              <a:gd name="connsiteY0" fmla="*/ 261965 h 575743"/>
              <a:gd name="connsiteX1" fmla="*/ 1457 w 1183026"/>
              <a:gd name="connsiteY1" fmla="*/ 315354 h 575743"/>
              <a:gd name="connsiteX2" fmla="*/ 1183026 w 1183026"/>
              <a:gd name="connsiteY2" fmla="*/ 575743 h 575743"/>
              <a:gd name="connsiteX3" fmla="*/ 1180581 w 1183026"/>
              <a:gd name="connsiteY3" fmla="*/ 0 h 575743"/>
              <a:gd name="connsiteX4" fmla="*/ 2423 w 1183026"/>
              <a:gd name="connsiteY4" fmla="*/ 261965 h 57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026" h="575743">
                <a:moveTo>
                  <a:pt x="2423" y="261965"/>
                </a:moveTo>
                <a:cubicBezTo>
                  <a:pt x="-3106" y="295430"/>
                  <a:pt x="2736" y="276999"/>
                  <a:pt x="1457" y="315354"/>
                </a:cubicBezTo>
                <a:lnTo>
                  <a:pt x="1183026" y="575743"/>
                </a:lnTo>
                <a:lnTo>
                  <a:pt x="1180581" y="0"/>
                </a:lnTo>
                <a:lnTo>
                  <a:pt x="2423" y="26196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1"/>
          </a:p>
        </p:txBody>
      </p:sp>
      <p:sp>
        <p:nvSpPr>
          <p:cNvPr id="51" name="Freeform 50"/>
          <p:cNvSpPr/>
          <p:nvPr/>
        </p:nvSpPr>
        <p:spPr>
          <a:xfrm flipV="1">
            <a:off x="3175" y="3516313"/>
            <a:ext cx="1201738" cy="2017712"/>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 fmla="*/ 0 w 1177747"/>
              <a:gd name="connsiteY0" fmla="*/ 1945843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45843 h 2001427"/>
              <a:gd name="connsiteX0" fmla="*/ 0 w 1177747"/>
              <a:gd name="connsiteY0" fmla="*/ 1905052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05052 h 2001427"/>
              <a:gd name="connsiteX0" fmla="*/ 0 w 1177747"/>
              <a:gd name="connsiteY0" fmla="*/ 1905052 h 1967434"/>
              <a:gd name="connsiteX1" fmla="*/ 1177747 w 1177747"/>
              <a:gd name="connsiteY1" fmla="*/ 0 h 1967434"/>
              <a:gd name="connsiteX2" fmla="*/ 1177747 w 1177747"/>
              <a:gd name="connsiteY2" fmla="*/ 563270 h 1967434"/>
              <a:gd name="connsiteX3" fmla="*/ 4432 w 1177747"/>
              <a:gd name="connsiteY3" fmla="*/ 1967434 h 1967434"/>
              <a:gd name="connsiteX4" fmla="*/ 0 w 1177747"/>
              <a:gd name="connsiteY4" fmla="*/ 1905052 h 1967434"/>
              <a:gd name="connsiteX0" fmla="*/ 0 w 1181147"/>
              <a:gd name="connsiteY0" fmla="*/ 1905052 h 1967434"/>
              <a:gd name="connsiteX1" fmla="*/ 1177747 w 1181147"/>
              <a:gd name="connsiteY1" fmla="*/ 0 h 1967434"/>
              <a:gd name="connsiteX2" fmla="*/ 1181147 w 1181147"/>
              <a:gd name="connsiteY2" fmla="*/ 580267 h 1967434"/>
              <a:gd name="connsiteX3" fmla="*/ 4432 w 1181147"/>
              <a:gd name="connsiteY3" fmla="*/ 1967434 h 1967434"/>
              <a:gd name="connsiteX4" fmla="*/ 0 w 1181147"/>
              <a:gd name="connsiteY4" fmla="*/ 1905052 h 1967434"/>
              <a:gd name="connsiteX0" fmla="*/ 0 w 1181147"/>
              <a:gd name="connsiteY0" fmla="*/ 1891455 h 1953837"/>
              <a:gd name="connsiteX1" fmla="*/ 1174347 w 1181147"/>
              <a:gd name="connsiteY1" fmla="*/ 0 h 1953837"/>
              <a:gd name="connsiteX2" fmla="*/ 1181147 w 1181147"/>
              <a:gd name="connsiteY2" fmla="*/ 566670 h 1953837"/>
              <a:gd name="connsiteX3" fmla="*/ 4432 w 1181147"/>
              <a:gd name="connsiteY3" fmla="*/ 1953837 h 1953837"/>
              <a:gd name="connsiteX4" fmla="*/ 0 w 1181147"/>
              <a:gd name="connsiteY4" fmla="*/ 1891455 h 1953837"/>
              <a:gd name="connsiteX0" fmla="*/ 0 w 1184694"/>
              <a:gd name="connsiteY0" fmla="*/ 1891455 h 1953837"/>
              <a:gd name="connsiteX1" fmla="*/ 1184544 w 1184694"/>
              <a:gd name="connsiteY1" fmla="*/ 0 h 1953837"/>
              <a:gd name="connsiteX2" fmla="*/ 1181147 w 1184694"/>
              <a:gd name="connsiteY2" fmla="*/ 566670 h 1953837"/>
              <a:gd name="connsiteX3" fmla="*/ 4432 w 1184694"/>
              <a:gd name="connsiteY3" fmla="*/ 1953837 h 1953837"/>
              <a:gd name="connsiteX4" fmla="*/ 0 w 1184694"/>
              <a:gd name="connsiteY4" fmla="*/ 1891455 h 1953837"/>
              <a:gd name="connsiteX0" fmla="*/ 0 w 1184694"/>
              <a:gd name="connsiteY0" fmla="*/ 1891455 h 1953837"/>
              <a:gd name="connsiteX1" fmla="*/ 1184544 w 1184694"/>
              <a:gd name="connsiteY1" fmla="*/ 0 h 1953837"/>
              <a:gd name="connsiteX2" fmla="*/ 1181147 w 1184694"/>
              <a:gd name="connsiteY2" fmla="*/ 573468 h 1953837"/>
              <a:gd name="connsiteX3" fmla="*/ 4432 w 1184694"/>
              <a:gd name="connsiteY3" fmla="*/ 1953837 h 1953837"/>
              <a:gd name="connsiteX4" fmla="*/ 0 w 1184694"/>
              <a:gd name="connsiteY4" fmla="*/ 1891455 h 1953837"/>
              <a:gd name="connsiteX0" fmla="*/ 457 w 1180262"/>
              <a:gd name="connsiteY0" fmla="*/ 1903679 h 1953837"/>
              <a:gd name="connsiteX1" fmla="*/ 1180112 w 1180262"/>
              <a:gd name="connsiteY1" fmla="*/ 0 h 1953837"/>
              <a:gd name="connsiteX2" fmla="*/ 1176715 w 1180262"/>
              <a:gd name="connsiteY2" fmla="*/ 573468 h 1953837"/>
              <a:gd name="connsiteX3" fmla="*/ 0 w 1180262"/>
              <a:gd name="connsiteY3" fmla="*/ 1953837 h 1953837"/>
              <a:gd name="connsiteX4" fmla="*/ 457 w 1180262"/>
              <a:gd name="connsiteY4" fmla="*/ 1903679 h 1953837"/>
              <a:gd name="connsiteX0" fmla="*/ 457 w 1183065"/>
              <a:gd name="connsiteY0" fmla="*/ 1903679 h 1953837"/>
              <a:gd name="connsiteX1" fmla="*/ 1180112 w 1183065"/>
              <a:gd name="connsiteY1" fmla="*/ 0 h 1953837"/>
              <a:gd name="connsiteX2" fmla="*/ 1183065 w 1183065"/>
              <a:gd name="connsiteY2" fmla="*/ 560768 h 1953837"/>
              <a:gd name="connsiteX3" fmla="*/ 0 w 1183065"/>
              <a:gd name="connsiteY3" fmla="*/ 1953837 h 1953837"/>
              <a:gd name="connsiteX4" fmla="*/ 457 w 1183065"/>
              <a:gd name="connsiteY4" fmla="*/ 1903679 h 1953837"/>
              <a:gd name="connsiteX0" fmla="*/ 457 w 1186612"/>
              <a:gd name="connsiteY0" fmla="*/ 1903679 h 1953837"/>
              <a:gd name="connsiteX1" fmla="*/ 1186462 w 1186612"/>
              <a:gd name="connsiteY1" fmla="*/ 0 h 1953837"/>
              <a:gd name="connsiteX2" fmla="*/ 1183065 w 1186612"/>
              <a:gd name="connsiteY2" fmla="*/ 560768 h 1953837"/>
              <a:gd name="connsiteX3" fmla="*/ 0 w 1186612"/>
              <a:gd name="connsiteY3" fmla="*/ 1953837 h 1953837"/>
              <a:gd name="connsiteX4" fmla="*/ 457 w 1186612"/>
              <a:gd name="connsiteY4" fmla="*/ 1903679 h 1953837"/>
              <a:gd name="connsiteX0" fmla="*/ 457 w 1183065"/>
              <a:gd name="connsiteY0" fmla="*/ 1903679 h 1953837"/>
              <a:gd name="connsiteX1" fmla="*/ 1180112 w 1183065"/>
              <a:gd name="connsiteY1" fmla="*/ 0 h 1953837"/>
              <a:gd name="connsiteX2" fmla="*/ 1183065 w 1183065"/>
              <a:gd name="connsiteY2" fmla="*/ 560768 h 1953837"/>
              <a:gd name="connsiteX3" fmla="*/ 0 w 1183065"/>
              <a:gd name="connsiteY3" fmla="*/ 1953837 h 1953837"/>
              <a:gd name="connsiteX4" fmla="*/ 457 w 1183065"/>
              <a:gd name="connsiteY4" fmla="*/ 1903679 h 1953837"/>
              <a:gd name="connsiteX0" fmla="*/ 457 w 1183262"/>
              <a:gd name="connsiteY0" fmla="*/ 1912094 h 1962252"/>
              <a:gd name="connsiteX1" fmla="*/ 1182917 w 1183262"/>
              <a:gd name="connsiteY1" fmla="*/ 0 h 1962252"/>
              <a:gd name="connsiteX2" fmla="*/ 1183065 w 1183262"/>
              <a:gd name="connsiteY2" fmla="*/ 569183 h 1962252"/>
              <a:gd name="connsiteX3" fmla="*/ 0 w 1183262"/>
              <a:gd name="connsiteY3" fmla="*/ 1962252 h 1962252"/>
              <a:gd name="connsiteX4" fmla="*/ 457 w 1183262"/>
              <a:gd name="connsiteY4" fmla="*/ 1912094 h 1962252"/>
              <a:gd name="connsiteX0" fmla="*/ 457 w 1183262"/>
              <a:gd name="connsiteY0" fmla="*/ 1912094 h 1962252"/>
              <a:gd name="connsiteX1" fmla="*/ 1182917 w 1183262"/>
              <a:gd name="connsiteY1" fmla="*/ 0 h 1962252"/>
              <a:gd name="connsiteX2" fmla="*/ 1183065 w 1183262"/>
              <a:gd name="connsiteY2" fmla="*/ 574518 h 1962252"/>
              <a:gd name="connsiteX3" fmla="*/ 0 w 1183262"/>
              <a:gd name="connsiteY3" fmla="*/ 1962252 h 1962252"/>
              <a:gd name="connsiteX4" fmla="*/ 457 w 1183262"/>
              <a:gd name="connsiteY4" fmla="*/ 1912094 h 1962252"/>
              <a:gd name="connsiteX0" fmla="*/ 3 w 1182808"/>
              <a:gd name="connsiteY0" fmla="*/ 1912094 h 1946110"/>
              <a:gd name="connsiteX1" fmla="*/ 1182463 w 1182808"/>
              <a:gd name="connsiteY1" fmla="*/ 0 h 1946110"/>
              <a:gd name="connsiteX2" fmla="*/ 1182611 w 1182808"/>
              <a:gd name="connsiteY2" fmla="*/ 574518 h 1946110"/>
              <a:gd name="connsiteX3" fmla="*/ 6561 w 1182808"/>
              <a:gd name="connsiteY3" fmla="*/ 1946110 h 1946110"/>
              <a:gd name="connsiteX4" fmla="*/ 3 w 1182808"/>
              <a:gd name="connsiteY4" fmla="*/ 1912094 h 1946110"/>
              <a:gd name="connsiteX0" fmla="*/ 8 w 1178136"/>
              <a:gd name="connsiteY0" fmla="*/ 1895953 h 1946110"/>
              <a:gd name="connsiteX1" fmla="*/ 1177791 w 1178136"/>
              <a:gd name="connsiteY1" fmla="*/ 0 h 1946110"/>
              <a:gd name="connsiteX2" fmla="*/ 1177939 w 1178136"/>
              <a:gd name="connsiteY2" fmla="*/ 574518 h 1946110"/>
              <a:gd name="connsiteX3" fmla="*/ 1889 w 1178136"/>
              <a:gd name="connsiteY3" fmla="*/ 1946110 h 1946110"/>
              <a:gd name="connsiteX4" fmla="*/ 8 w 1178136"/>
              <a:gd name="connsiteY4" fmla="*/ 1895953 h 1946110"/>
              <a:gd name="connsiteX0" fmla="*/ 457 w 1178585"/>
              <a:gd name="connsiteY0" fmla="*/ 1895953 h 1953027"/>
              <a:gd name="connsiteX1" fmla="*/ 1178240 w 1178585"/>
              <a:gd name="connsiteY1" fmla="*/ 0 h 1953027"/>
              <a:gd name="connsiteX2" fmla="*/ 1178388 w 1178585"/>
              <a:gd name="connsiteY2" fmla="*/ 574518 h 1953027"/>
              <a:gd name="connsiteX3" fmla="*/ 0 w 1178585"/>
              <a:gd name="connsiteY3" fmla="*/ 1953027 h 1953027"/>
              <a:gd name="connsiteX4" fmla="*/ 457 w 1178585"/>
              <a:gd name="connsiteY4" fmla="*/ 1895953 h 1953027"/>
              <a:gd name="connsiteX0" fmla="*/ 457 w 1178585"/>
              <a:gd name="connsiteY0" fmla="*/ 1895953 h 1953027"/>
              <a:gd name="connsiteX1" fmla="*/ 1178240 w 1178585"/>
              <a:gd name="connsiteY1" fmla="*/ 0 h 1953027"/>
              <a:gd name="connsiteX2" fmla="*/ 1178388 w 1178585"/>
              <a:gd name="connsiteY2" fmla="*/ 574518 h 1953027"/>
              <a:gd name="connsiteX3" fmla="*/ 0 w 1178585"/>
              <a:gd name="connsiteY3" fmla="*/ 1953027 h 1953027"/>
              <a:gd name="connsiteX4" fmla="*/ 457 w 1178585"/>
              <a:gd name="connsiteY4" fmla="*/ 1895953 h 1953027"/>
              <a:gd name="connsiteX0" fmla="*/ 2795 w 1180923"/>
              <a:gd name="connsiteY0" fmla="*/ 1895953 h 1948415"/>
              <a:gd name="connsiteX1" fmla="*/ 1180578 w 1180923"/>
              <a:gd name="connsiteY1" fmla="*/ 0 h 1948415"/>
              <a:gd name="connsiteX2" fmla="*/ 1180726 w 1180923"/>
              <a:gd name="connsiteY2" fmla="*/ 574518 h 1948415"/>
              <a:gd name="connsiteX3" fmla="*/ 0 w 1180923"/>
              <a:gd name="connsiteY3" fmla="*/ 1948415 h 1948415"/>
              <a:gd name="connsiteX4" fmla="*/ 2795 w 1180923"/>
              <a:gd name="connsiteY4" fmla="*/ 1895953 h 1948415"/>
              <a:gd name="connsiteX0" fmla="*/ 2795 w 1180923"/>
              <a:gd name="connsiteY0" fmla="*/ 1895953 h 1953027"/>
              <a:gd name="connsiteX1" fmla="*/ 1180578 w 1180923"/>
              <a:gd name="connsiteY1" fmla="*/ 0 h 1953027"/>
              <a:gd name="connsiteX2" fmla="*/ 1180726 w 1180923"/>
              <a:gd name="connsiteY2" fmla="*/ 574518 h 1953027"/>
              <a:gd name="connsiteX3" fmla="*/ 0 w 1180923"/>
              <a:gd name="connsiteY3" fmla="*/ 1953027 h 1953027"/>
              <a:gd name="connsiteX4" fmla="*/ 2795 w 1180923"/>
              <a:gd name="connsiteY4" fmla="*/ 1895953 h 1953027"/>
              <a:gd name="connsiteX0" fmla="*/ 456 w 1180923"/>
              <a:gd name="connsiteY0" fmla="*/ 1895953 h 1953027"/>
              <a:gd name="connsiteX1" fmla="*/ 1180578 w 1180923"/>
              <a:gd name="connsiteY1" fmla="*/ 0 h 1953027"/>
              <a:gd name="connsiteX2" fmla="*/ 1180726 w 1180923"/>
              <a:gd name="connsiteY2" fmla="*/ 574518 h 1953027"/>
              <a:gd name="connsiteX3" fmla="*/ 0 w 1180923"/>
              <a:gd name="connsiteY3" fmla="*/ 1953027 h 1953027"/>
              <a:gd name="connsiteX4" fmla="*/ 456 w 1180923"/>
              <a:gd name="connsiteY4" fmla="*/ 1895953 h 19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23" h="1953027">
                <a:moveTo>
                  <a:pt x="456" y="1895953"/>
                </a:moveTo>
                <a:lnTo>
                  <a:pt x="1180578" y="0"/>
                </a:lnTo>
                <a:cubicBezTo>
                  <a:pt x="1181711" y="193422"/>
                  <a:pt x="1179593" y="381096"/>
                  <a:pt x="1180726" y="574518"/>
                </a:cubicBezTo>
                <a:lnTo>
                  <a:pt x="0" y="1953027"/>
                </a:lnTo>
                <a:cubicBezTo>
                  <a:pt x="152" y="1936308"/>
                  <a:pt x="304" y="1912672"/>
                  <a:pt x="456" y="1895953"/>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1"/>
          </a:p>
        </p:txBody>
      </p:sp>
      <p:sp>
        <p:nvSpPr>
          <p:cNvPr id="52" name="Freeform 51"/>
          <p:cNvSpPr/>
          <p:nvPr/>
        </p:nvSpPr>
        <p:spPr>
          <a:xfrm flipV="1">
            <a:off x="0" y="3440113"/>
            <a:ext cx="1204913" cy="1174750"/>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 fmla="*/ 3399 w 1187831"/>
              <a:gd name="connsiteY0" fmla="*/ 1104759 h 1159147"/>
              <a:gd name="connsiteX1" fmla="*/ 1187831 w 1187831"/>
              <a:gd name="connsiteY1" fmla="*/ 0 h 1159147"/>
              <a:gd name="connsiteX2" fmla="*/ 1186340 w 1187831"/>
              <a:gd name="connsiteY2" fmla="*/ 554079 h 1159147"/>
              <a:gd name="connsiteX3" fmla="*/ 0 w 1187831"/>
              <a:gd name="connsiteY3" fmla="*/ 1159147 h 1159147"/>
              <a:gd name="connsiteX4" fmla="*/ 3399 w 1187831"/>
              <a:gd name="connsiteY4" fmla="*/ 1104759 h 1159147"/>
              <a:gd name="connsiteX0" fmla="*/ 3399 w 1187831"/>
              <a:gd name="connsiteY0" fmla="*/ 1104759 h 1159147"/>
              <a:gd name="connsiteX1" fmla="*/ 1187831 w 1187831"/>
              <a:gd name="connsiteY1" fmla="*/ 0 h 1159147"/>
              <a:gd name="connsiteX2" fmla="*/ 1183895 w 1187831"/>
              <a:gd name="connsiteY2" fmla="*/ 566304 h 1159147"/>
              <a:gd name="connsiteX3" fmla="*/ 0 w 1187831"/>
              <a:gd name="connsiteY3" fmla="*/ 1159147 h 1159147"/>
              <a:gd name="connsiteX4" fmla="*/ 3399 w 1187831"/>
              <a:gd name="connsiteY4" fmla="*/ 1104759 h 1159147"/>
              <a:gd name="connsiteX0" fmla="*/ 13179 w 1187831"/>
              <a:gd name="connsiteY0" fmla="*/ 1080310 h 1159147"/>
              <a:gd name="connsiteX1" fmla="*/ 1187831 w 1187831"/>
              <a:gd name="connsiteY1" fmla="*/ 0 h 1159147"/>
              <a:gd name="connsiteX2" fmla="*/ 1183895 w 1187831"/>
              <a:gd name="connsiteY2" fmla="*/ 566304 h 1159147"/>
              <a:gd name="connsiteX3" fmla="*/ 0 w 1187831"/>
              <a:gd name="connsiteY3" fmla="*/ 1159147 h 1159147"/>
              <a:gd name="connsiteX4" fmla="*/ 13179 w 1187831"/>
              <a:gd name="connsiteY4" fmla="*/ 1080310 h 1159147"/>
              <a:gd name="connsiteX0" fmla="*/ 955 w 1175607"/>
              <a:gd name="connsiteY0" fmla="*/ 1080310 h 1134698"/>
              <a:gd name="connsiteX1" fmla="*/ 1175607 w 1175607"/>
              <a:gd name="connsiteY1" fmla="*/ 0 h 1134698"/>
              <a:gd name="connsiteX2" fmla="*/ 1171671 w 1175607"/>
              <a:gd name="connsiteY2" fmla="*/ 566304 h 1134698"/>
              <a:gd name="connsiteX3" fmla="*/ 0 w 1175607"/>
              <a:gd name="connsiteY3" fmla="*/ 1134698 h 1134698"/>
              <a:gd name="connsiteX4" fmla="*/ 955 w 1175607"/>
              <a:gd name="connsiteY4" fmla="*/ 1080310 h 1134698"/>
              <a:gd name="connsiteX0" fmla="*/ 10 w 1181997"/>
              <a:gd name="connsiteY0" fmla="*/ 1082755 h 1134698"/>
              <a:gd name="connsiteX1" fmla="*/ 1181997 w 1181997"/>
              <a:gd name="connsiteY1" fmla="*/ 0 h 1134698"/>
              <a:gd name="connsiteX2" fmla="*/ 1178061 w 1181997"/>
              <a:gd name="connsiteY2" fmla="*/ 566304 h 1134698"/>
              <a:gd name="connsiteX3" fmla="*/ 6390 w 1181997"/>
              <a:gd name="connsiteY3" fmla="*/ 1134698 h 1134698"/>
              <a:gd name="connsiteX4" fmla="*/ 10 w 1181997"/>
              <a:gd name="connsiteY4" fmla="*/ 1082755 h 1134698"/>
              <a:gd name="connsiteX0" fmla="*/ 32 w 1182019"/>
              <a:gd name="connsiteY0" fmla="*/ 1082755 h 1134698"/>
              <a:gd name="connsiteX1" fmla="*/ 1182019 w 1182019"/>
              <a:gd name="connsiteY1" fmla="*/ 0 h 1134698"/>
              <a:gd name="connsiteX2" fmla="*/ 1178083 w 1182019"/>
              <a:gd name="connsiteY2" fmla="*/ 566304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3193 w 1182019"/>
              <a:gd name="connsiteY2" fmla="*/ 573639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5638 w 1182019"/>
              <a:gd name="connsiteY2" fmla="*/ 573639 h 1134698"/>
              <a:gd name="connsiteX3" fmla="*/ 1522 w 1182019"/>
              <a:gd name="connsiteY3" fmla="*/ 1134698 h 1134698"/>
              <a:gd name="connsiteX4" fmla="*/ 32 w 1182019"/>
              <a:gd name="connsiteY4" fmla="*/ 1082755 h 1134698"/>
              <a:gd name="connsiteX0" fmla="*/ 32 w 1182972"/>
              <a:gd name="connsiteY0" fmla="*/ 1082755 h 1134698"/>
              <a:gd name="connsiteX1" fmla="*/ 1182019 w 1182972"/>
              <a:gd name="connsiteY1" fmla="*/ 0 h 1134698"/>
              <a:gd name="connsiteX2" fmla="*/ 1182972 w 1182972"/>
              <a:gd name="connsiteY2" fmla="*/ 573639 h 1134698"/>
              <a:gd name="connsiteX3" fmla="*/ 1522 w 1182972"/>
              <a:gd name="connsiteY3" fmla="*/ 1134698 h 1134698"/>
              <a:gd name="connsiteX4" fmla="*/ 32 w 1182972"/>
              <a:gd name="connsiteY4" fmla="*/ 1082755 h 1134698"/>
              <a:gd name="connsiteX0" fmla="*/ 32 w 1182972"/>
              <a:gd name="connsiteY0" fmla="*/ 1085422 h 1137365"/>
              <a:gd name="connsiteX1" fmla="*/ 1182019 w 1182972"/>
              <a:gd name="connsiteY1" fmla="*/ 0 h 1137365"/>
              <a:gd name="connsiteX2" fmla="*/ 1182972 w 1182972"/>
              <a:gd name="connsiteY2" fmla="*/ 576306 h 1137365"/>
              <a:gd name="connsiteX3" fmla="*/ 1522 w 1182972"/>
              <a:gd name="connsiteY3" fmla="*/ 1137365 h 1137365"/>
              <a:gd name="connsiteX4" fmla="*/ 32 w 1182972"/>
              <a:gd name="connsiteY4" fmla="*/ 1085422 h 1137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972" h="1137365">
                <a:moveTo>
                  <a:pt x="32" y="1085422"/>
                </a:moveTo>
                <a:lnTo>
                  <a:pt x="1182019" y="0"/>
                </a:lnTo>
                <a:cubicBezTo>
                  <a:pt x="1182337" y="191213"/>
                  <a:pt x="1182654" y="385093"/>
                  <a:pt x="1182972" y="576306"/>
                </a:cubicBezTo>
                <a:lnTo>
                  <a:pt x="1522" y="1137365"/>
                </a:lnTo>
                <a:cubicBezTo>
                  <a:pt x="1840" y="1119236"/>
                  <a:pt x="-286" y="1103551"/>
                  <a:pt x="32" y="108542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1"/>
          </a:p>
        </p:txBody>
      </p:sp>
      <p:sp>
        <p:nvSpPr>
          <p:cNvPr id="116786" name="Rectangle 50"/>
          <p:cNvSpPr>
            <a:spLocks noChangeArrowheads="1"/>
          </p:cNvSpPr>
          <p:nvPr/>
        </p:nvSpPr>
        <p:spPr bwMode="auto">
          <a:xfrm>
            <a:off x="1749425" y="285750"/>
            <a:ext cx="102012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500" b="1"/>
              <a:t>NHỮNG VIỆC LÀM THỂ HIỆN SỰ SÁNG TẠO TRONG LAO ĐỘNG:  </a:t>
            </a:r>
          </a:p>
        </p:txBody>
      </p:sp>
      <p:sp>
        <p:nvSpPr>
          <p:cNvPr id="116787" name="Rectangle 51"/>
          <p:cNvSpPr>
            <a:spLocks noChangeArrowheads="1"/>
          </p:cNvSpPr>
          <p:nvPr/>
        </p:nvSpPr>
        <p:spPr bwMode="auto">
          <a:xfrm>
            <a:off x="1965325" y="1268413"/>
            <a:ext cx="8275638" cy="406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tIns="0" anchor="ctr">
            <a:spAutoFit/>
          </a:bodyPr>
          <a:lstStyle/>
          <a:p>
            <a:r>
              <a:rPr lang="en-US" sz="2300">
                <a:latin typeface="Arial "/>
              </a:rPr>
              <a:t>Tận dụng kỹ năng l</a:t>
            </a:r>
            <a:r>
              <a:rPr lang="en-US" sz="2300"/>
              <a:t>à</a:t>
            </a:r>
            <a:r>
              <a:rPr lang="en-US" sz="2300">
                <a:latin typeface="Arial "/>
              </a:rPr>
              <a:t>m việc nhanh v</a:t>
            </a:r>
            <a:r>
              <a:rPr lang="en-US" sz="2300"/>
              <a:t>à</a:t>
            </a:r>
            <a:r>
              <a:rPr lang="en-US" sz="2300">
                <a:latin typeface="Arial "/>
              </a:rPr>
              <a:t> hiệu quả</a:t>
            </a:r>
          </a:p>
        </p:txBody>
      </p:sp>
      <p:sp>
        <p:nvSpPr>
          <p:cNvPr id="116788" name="Rectangle 52"/>
          <p:cNvSpPr>
            <a:spLocks noChangeArrowheads="1"/>
          </p:cNvSpPr>
          <p:nvPr/>
        </p:nvSpPr>
        <p:spPr bwMode="auto">
          <a:xfrm>
            <a:off x="1963738" y="2033588"/>
            <a:ext cx="8264525" cy="7572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tIns="0" anchor="ctr">
            <a:spAutoFit/>
          </a:bodyPr>
          <a:lstStyle/>
          <a:p>
            <a:r>
              <a:rPr lang="en-US" sz="2300">
                <a:latin typeface="Arial "/>
              </a:rPr>
              <a:t>S</a:t>
            </a:r>
            <a:r>
              <a:rPr lang="en-US" sz="2300"/>
              <a:t>á</a:t>
            </a:r>
            <a:r>
              <a:rPr lang="en-US" sz="2300">
                <a:latin typeface="Arial "/>
              </a:rPr>
              <a:t>ng tạo c</a:t>
            </a:r>
            <a:r>
              <a:rPr lang="en-US" sz="2300"/>
              <a:t>á</a:t>
            </a:r>
            <a:r>
              <a:rPr lang="en-US" sz="2300">
                <a:latin typeface="Arial "/>
              </a:rPr>
              <a:t>c giải ph</a:t>
            </a:r>
            <a:r>
              <a:rPr lang="en-US" sz="2300"/>
              <a:t>á</a:t>
            </a:r>
            <a:r>
              <a:rPr lang="en-US" sz="2300">
                <a:latin typeface="Arial "/>
              </a:rPr>
              <a:t>p ph</a:t>
            </a:r>
            <a:r>
              <a:rPr lang="en-US" sz="2300"/>
              <a:t>ù</a:t>
            </a:r>
            <a:r>
              <a:rPr lang="en-US" sz="2300">
                <a:latin typeface="Arial "/>
              </a:rPr>
              <a:t> hợp với nhu cầu của công việc.Đề xuất c</a:t>
            </a:r>
            <a:r>
              <a:rPr lang="en-US" sz="2300"/>
              <a:t>á</a:t>
            </a:r>
            <a:r>
              <a:rPr lang="en-US" sz="2300">
                <a:latin typeface="Arial "/>
              </a:rPr>
              <a:t>c ý tưởng để giải quyết vấn đề</a:t>
            </a:r>
          </a:p>
        </p:txBody>
      </p:sp>
      <p:sp>
        <p:nvSpPr>
          <p:cNvPr id="116789" name="Rectangle 53"/>
          <p:cNvSpPr>
            <a:spLocks noChangeArrowheads="1"/>
          </p:cNvSpPr>
          <p:nvPr/>
        </p:nvSpPr>
        <p:spPr bwMode="auto">
          <a:xfrm>
            <a:off x="1960563" y="3087688"/>
            <a:ext cx="8283575" cy="7572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tIns="0" anchor="ctr">
            <a:spAutoFit/>
          </a:bodyPr>
          <a:lstStyle/>
          <a:p>
            <a:r>
              <a:rPr lang="en-US" sz="2300">
                <a:latin typeface="Arial "/>
              </a:rPr>
              <a:t>Đưa ra c</a:t>
            </a:r>
            <a:r>
              <a:rPr lang="en-US" sz="2300"/>
              <a:t>á</a:t>
            </a:r>
            <a:r>
              <a:rPr lang="en-US" sz="2300">
                <a:latin typeface="Arial "/>
              </a:rPr>
              <a:t>c cải tiến để cải thiện thời gian v</a:t>
            </a:r>
            <a:r>
              <a:rPr lang="en-US" sz="2300"/>
              <a:t>à</a:t>
            </a:r>
            <a:r>
              <a:rPr lang="en-US" sz="2300">
                <a:latin typeface="Arial "/>
              </a:rPr>
              <a:t> chi ph</a:t>
            </a:r>
            <a:r>
              <a:rPr lang="en-US" sz="2300"/>
              <a:t>í</a:t>
            </a:r>
            <a:r>
              <a:rPr lang="en-US" sz="2300">
                <a:latin typeface="Arial "/>
              </a:rPr>
              <a:t>. Tạo ra c</a:t>
            </a:r>
            <a:r>
              <a:rPr lang="en-US" sz="2300"/>
              <a:t>á</a:t>
            </a:r>
            <a:r>
              <a:rPr lang="en-US" sz="2300">
                <a:latin typeface="Arial "/>
              </a:rPr>
              <a:t>c giải ph</a:t>
            </a:r>
            <a:r>
              <a:rPr lang="en-US" sz="2300"/>
              <a:t>á</a:t>
            </a:r>
            <a:r>
              <a:rPr lang="en-US" sz="2300">
                <a:latin typeface="Arial "/>
              </a:rPr>
              <a:t>p ho</a:t>
            </a:r>
            <a:r>
              <a:rPr lang="en-US" sz="2300"/>
              <a:t>à</a:t>
            </a:r>
            <a:r>
              <a:rPr lang="en-US" sz="2300">
                <a:latin typeface="Arial "/>
              </a:rPr>
              <a:t>n thiện</a:t>
            </a:r>
          </a:p>
        </p:txBody>
      </p:sp>
      <p:sp>
        <p:nvSpPr>
          <p:cNvPr id="116792" name="Rectangle 56"/>
          <p:cNvSpPr>
            <a:spLocks noChangeArrowheads="1"/>
          </p:cNvSpPr>
          <p:nvPr/>
        </p:nvSpPr>
        <p:spPr bwMode="auto">
          <a:xfrm>
            <a:off x="1987550" y="4002088"/>
            <a:ext cx="8256588" cy="7572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tIns="0" anchor="ctr">
            <a:spAutoFit/>
          </a:bodyPr>
          <a:lstStyle/>
          <a:p>
            <a:r>
              <a:rPr lang="en-US" sz="2300">
                <a:latin typeface="Arial "/>
              </a:rPr>
              <a:t>Sử dụng c</a:t>
            </a:r>
            <a:r>
              <a:rPr lang="en-US" sz="2300"/>
              <a:t>á</a:t>
            </a:r>
            <a:r>
              <a:rPr lang="en-US" sz="2300">
                <a:latin typeface="Arial "/>
              </a:rPr>
              <a:t>c công nghệ, phương ph</a:t>
            </a:r>
            <a:r>
              <a:rPr lang="en-US" sz="2300"/>
              <a:t>á</a:t>
            </a:r>
            <a:r>
              <a:rPr lang="en-US" sz="2300">
                <a:latin typeface="Arial "/>
              </a:rPr>
              <a:t>p v</a:t>
            </a:r>
            <a:r>
              <a:rPr lang="en-US" sz="2300"/>
              <a:t>à</a:t>
            </a:r>
            <a:r>
              <a:rPr lang="en-US" sz="2300">
                <a:latin typeface="Arial "/>
              </a:rPr>
              <a:t> c</a:t>
            </a:r>
            <a:r>
              <a:rPr lang="en-US" sz="2300"/>
              <a:t>á</a:t>
            </a:r>
            <a:r>
              <a:rPr lang="en-US" sz="2300">
                <a:latin typeface="Arial "/>
              </a:rPr>
              <a:t>c công cụ mới để tối ưu h</a:t>
            </a:r>
            <a:r>
              <a:rPr lang="en-US" sz="2300"/>
              <a:t>ó</a:t>
            </a:r>
            <a:r>
              <a:rPr lang="en-US" sz="2300">
                <a:latin typeface="Arial "/>
              </a:rPr>
              <a:t>a quy tr</a:t>
            </a:r>
            <a:r>
              <a:rPr lang="en-US" sz="2300"/>
              <a:t>ì</a:t>
            </a:r>
            <a:r>
              <a:rPr lang="en-US" sz="2300">
                <a:latin typeface="Arial "/>
              </a:rPr>
              <a:t>nh</a:t>
            </a:r>
          </a:p>
        </p:txBody>
      </p:sp>
      <p:sp>
        <p:nvSpPr>
          <p:cNvPr id="116793" name="Rectangle 57"/>
          <p:cNvSpPr>
            <a:spLocks noChangeArrowheads="1"/>
          </p:cNvSpPr>
          <p:nvPr/>
        </p:nvSpPr>
        <p:spPr bwMode="auto">
          <a:xfrm>
            <a:off x="1990725" y="4954588"/>
            <a:ext cx="8261350" cy="7572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tIns="0" anchor="ctr">
            <a:spAutoFit/>
          </a:bodyPr>
          <a:lstStyle/>
          <a:p>
            <a:r>
              <a:rPr lang="en-US" sz="2300">
                <a:latin typeface="Arial "/>
              </a:rPr>
              <a:t>Đề xuất c</a:t>
            </a:r>
            <a:r>
              <a:rPr lang="en-US" sz="2300"/>
              <a:t>á</a:t>
            </a:r>
            <a:r>
              <a:rPr lang="en-US" sz="2300">
                <a:latin typeface="Arial "/>
              </a:rPr>
              <a:t>c c</a:t>
            </a:r>
            <a:r>
              <a:rPr lang="en-US" sz="2300"/>
              <a:t>á</a:t>
            </a:r>
            <a:r>
              <a:rPr lang="en-US" sz="2300">
                <a:latin typeface="Arial "/>
              </a:rPr>
              <a:t>ch để tối ưu h</a:t>
            </a:r>
            <a:r>
              <a:rPr lang="en-US" sz="2300"/>
              <a:t>ó</a:t>
            </a:r>
            <a:r>
              <a:rPr lang="en-US" sz="2300">
                <a:latin typeface="Arial "/>
              </a:rPr>
              <a:t>a c</a:t>
            </a:r>
            <a:r>
              <a:rPr lang="en-US" sz="2300"/>
              <a:t>á</a:t>
            </a:r>
            <a:r>
              <a:rPr lang="en-US" sz="2300">
                <a:latin typeface="Arial "/>
              </a:rPr>
              <a:t>c thủ tục.Thiết kế c</a:t>
            </a:r>
            <a:r>
              <a:rPr lang="en-US" sz="2300"/>
              <a:t>á</a:t>
            </a:r>
            <a:r>
              <a:rPr lang="en-US" sz="2300">
                <a:latin typeface="Arial "/>
              </a:rPr>
              <a:t>c giải ph</a:t>
            </a:r>
            <a:r>
              <a:rPr lang="en-US" sz="2300"/>
              <a:t>á</a:t>
            </a:r>
            <a:r>
              <a:rPr lang="en-US" sz="2300">
                <a:latin typeface="Arial "/>
              </a:rPr>
              <a:t>p để giải quyết c</a:t>
            </a:r>
            <a:r>
              <a:rPr lang="en-US" sz="2300"/>
              <a:t>á</a:t>
            </a:r>
            <a:r>
              <a:rPr lang="en-US" sz="2300">
                <a:latin typeface="Arial "/>
              </a:rPr>
              <a:t>c vấn đề phức tạp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6786"/>
                                        </p:tgtEl>
                                        <p:attrNameLst>
                                          <p:attrName>style.visibility</p:attrName>
                                        </p:attrNameLst>
                                      </p:cBhvr>
                                      <p:to>
                                        <p:strVal val="visible"/>
                                      </p:to>
                                    </p:set>
                                    <p:animEffect transition="in" filter="blinds(horizontal)">
                                      <p:cBhvr>
                                        <p:cTn id="7" dur="500"/>
                                        <p:tgtEl>
                                          <p:spTgt spid="1167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linds(horizontal)">
                                      <p:cBhvr>
                                        <p:cTn id="18" dur="500"/>
                                        <p:tgtEl>
                                          <p:spTgt spid="2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linds(horizontal)">
                                      <p:cBhvr>
                                        <p:cTn id="21" dur="500"/>
                                        <p:tgtEl>
                                          <p:spTgt spid="2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linds(horizontal)">
                                      <p:cBhvr>
                                        <p:cTn id="24" dur="500"/>
                                        <p:tgtEl>
                                          <p:spTgt spid="27"/>
                                        </p:tgtEl>
                                      </p:cBhvr>
                                    </p:animEffect>
                                  </p:childTnLst>
                                </p:cTn>
                              </p:par>
                              <p:par>
                                <p:cTn id="25" presetID="3" presetClass="entr" presetSubtype="1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par>
                                <p:cTn id="28" presetID="3" presetClass="entr" presetSubtype="10"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linds(horizontal)">
                                      <p:cBhvr>
                                        <p:cTn id="30" dur="500"/>
                                        <p:tgtEl>
                                          <p:spTgt spid="29"/>
                                        </p:tgtEl>
                                      </p:cBhvr>
                                    </p:animEffect>
                                  </p:childTnLst>
                                </p:cTn>
                              </p:par>
                              <p:par>
                                <p:cTn id="31" presetID="3" presetClass="entr" presetSubtype="1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blinds(horizontal)">
                                      <p:cBhvr>
                                        <p:cTn id="33" dur="500"/>
                                        <p:tgtEl>
                                          <p:spTgt spid="30"/>
                                        </p:tgtEl>
                                      </p:cBhvr>
                                    </p:animEffect>
                                  </p:childTnLst>
                                </p:cTn>
                              </p:par>
                              <p:par>
                                <p:cTn id="34" presetID="3" presetClass="entr" presetSubtype="10"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linds(horizontal)">
                                      <p:cBhvr>
                                        <p:cTn id="36" dur="500"/>
                                        <p:tgtEl>
                                          <p:spTgt spid="31"/>
                                        </p:tgtEl>
                                      </p:cBhvr>
                                    </p:animEffect>
                                  </p:childTnLst>
                                </p:cTn>
                              </p:par>
                              <p:par>
                                <p:cTn id="37" presetID="3" presetClass="entr" presetSubtype="1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blinds(horizontal)">
                                      <p:cBhvr>
                                        <p:cTn id="39" dur="500"/>
                                        <p:tgtEl>
                                          <p:spTgt spid="32"/>
                                        </p:tgtEl>
                                      </p:cBhvr>
                                    </p:animEffect>
                                  </p:childTnLst>
                                </p:cTn>
                              </p:par>
                              <p:par>
                                <p:cTn id="40" presetID="3" presetClass="entr" presetSubtype="1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blinds(horizontal)">
                                      <p:cBhvr>
                                        <p:cTn id="42" dur="500"/>
                                        <p:tgtEl>
                                          <p:spTgt spid="48"/>
                                        </p:tgtEl>
                                      </p:cBhvr>
                                    </p:animEffect>
                                  </p:childTnLst>
                                </p:cTn>
                              </p:par>
                              <p:par>
                                <p:cTn id="43" presetID="3" presetClass="entr" presetSubtype="10" fill="hold" nodeType="with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blinds(horizontal)">
                                      <p:cBhvr>
                                        <p:cTn id="45" dur="500"/>
                                        <p:tgtEl>
                                          <p:spTgt spid="49"/>
                                        </p:tgtEl>
                                      </p:cBhvr>
                                    </p:animEffect>
                                  </p:childTnLst>
                                </p:cTn>
                              </p:par>
                              <p:par>
                                <p:cTn id="46" presetID="3" presetClass="entr" presetSubtype="10" fill="hold" nodeType="with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blinds(horizontal)">
                                      <p:cBhvr>
                                        <p:cTn id="48" dur="500"/>
                                        <p:tgtEl>
                                          <p:spTgt spid="50"/>
                                        </p:tgtEl>
                                      </p:cBhvr>
                                    </p:animEffect>
                                  </p:childTnLst>
                                </p:cTn>
                              </p:par>
                              <p:par>
                                <p:cTn id="49" presetID="3" presetClass="entr" presetSubtype="10" fill="hold"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blinds(horizontal)">
                                      <p:cBhvr>
                                        <p:cTn id="51" dur="500"/>
                                        <p:tgtEl>
                                          <p:spTgt spid="51"/>
                                        </p:tgtEl>
                                      </p:cBhvr>
                                    </p:animEffect>
                                  </p:childTnLst>
                                </p:cTn>
                              </p:par>
                              <p:par>
                                <p:cTn id="52" presetID="3" presetClass="entr" presetSubtype="10" fill="hold" nodeType="with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blinds(horizontal)">
                                      <p:cBhvr>
                                        <p:cTn id="54" dur="500"/>
                                        <p:tgtEl>
                                          <p:spTgt spid="5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16787"/>
                                        </p:tgtEl>
                                        <p:attrNameLst>
                                          <p:attrName>style.visibility</p:attrName>
                                        </p:attrNameLst>
                                      </p:cBhvr>
                                      <p:to>
                                        <p:strVal val="visible"/>
                                      </p:to>
                                    </p:set>
                                    <p:animEffect transition="in" filter="blinds(horizontal)">
                                      <p:cBhvr>
                                        <p:cTn id="59" dur="500"/>
                                        <p:tgtEl>
                                          <p:spTgt spid="116787"/>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16788"/>
                                        </p:tgtEl>
                                        <p:attrNameLst>
                                          <p:attrName>style.visibility</p:attrName>
                                        </p:attrNameLst>
                                      </p:cBhvr>
                                      <p:to>
                                        <p:strVal val="visible"/>
                                      </p:to>
                                    </p:set>
                                    <p:animEffect transition="in" filter="blinds(horizontal)">
                                      <p:cBhvr>
                                        <p:cTn id="64" dur="500"/>
                                        <p:tgtEl>
                                          <p:spTgt spid="116788"/>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116789"/>
                                        </p:tgtEl>
                                        <p:attrNameLst>
                                          <p:attrName>style.visibility</p:attrName>
                                        </p:attrNameLst>
                                      </p:cBhvr>
                                      <p:to>
                                        <p:strVal val="visible"/>
                                      </p:to>
                                    </p:set>
                                    <p:animEffect transition="in" filter="blinds(horizontal)">
                                      <p:cBhvr>
                                        <p:cTn id="69" dur="500"/>
                                        <p:tgtEl>
                                          <p:spTgt spid="116789"/>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116792"/>
                                        </p:tgtEl>
                                        <p:attrNameLst>
                                          <p:attrName>style.visibility</p:attrName>
                                        </p:attrNameLst>
                                      </p:cBhvr>
                                      <p:to>
                                        <p:strVal val="visible"/>
                                      </p:to>
                                    </p:set>
                                    <p:animEffect transition="in" filter="blinds(horizontal)">
                                      <p:cBhvr>
                                        <p:cTn id="74" dur="500"/>
                                        <p:tgtEl>
                                          <p:spTgt spid="116792"/>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116793"/>
                                        </p:tgtEl>
                                        <p:attrNameLst>
                                          <p:attrName>style.visibility</p:attrName>
                                        </p:attrNameLst>
                                      </p:cBhvr>
                                      <p:to>
                                        <p:strVal val="visible"/>
                                      </p:to>
                                    </p:set>
                                    <p:animEffect transition="in" filter="blinds(horizontal)">
                                      <p:cBhvr>
                                        <p:cTn id="79" dur="500"/>
                                        <p:tgtEl>
                                          <p:spTgt spid="116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6" grpId="0" animBg="1"/>
      <p:bldP spid="27" grpId="0" animBg="1"/>
      <p:bldP spid="116786" grpId="0"/>
      <p:bldP spid="116787" grpId="0" animBg="1"/>
      <p:bldP spid="116788" grpId="0" animBg="1"/>
      <p:bldP spid="116789" grpId="0" animBg="1"/>
      <p:bldP spid="116792" grpId="0" animBg="1"/>
      <p:bldP spid="1167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53" name="Rectangle 57"/>
          <p:cNvSpPr>
            <a:spLocks noChangeArrowheads="1"/>
          </p:cNvSpPr>
          <p:nvPr/>
        </p:nvSpPr>
        <p:spPr bwMode="auto">
          <a:xfrm>
            <a:off x="0" y="0"/>
            <a:ext cx="12192000" cy="14954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vi-VN" sz="2300" b="1"/>
              <a:t>Bài tập 4:</a:t>
            </a:r>
            <a:r>
              <a:rPr lang="vi-VN" sz="2300"/>
              <a:t> Ca dao Việt Nam có câu:</a:t>
            </a:r>
          </a:p>
          <a:p>
            <a:r>
              <a:rPr lang="vi-VN" sz="2300"/>
              <a:t>“Đời người có một gang tay</a:t>
            </a:r>
          </a:p>
          <a:p>
            <a:r>
              <a:rPr lang="vi-VN" sz="2300"/>
              <a:t>Ai hay ngủ ngày còn được nửa gang”.</a:t>
            </a:r>
          </a:p>
          <a:p>
            <a:r>
              <a:rPr lang="vi-VN" sz="2300"/>
              <a:t>Em hãy cùng bạn thảo luận và chia sẻ về ý nghĩa của câu ca dao trên.</a:t>
            </a:r>
            <a:endParaRPr lang="en-US" sz="2300"/>
          </a:p>
        </p:txBody>
      </p:sp>
      <p:sp>
        <p:nvSpPr>
          <p:cNvPr id="80957" name="Rectangle 61"/>
          <p:cNvSpPr>
            <a:spLocks noChangeArrowheads="1"/>
          </p:cNvSpPr>
          <p:nvPr/>
        </p:nvSpPr>
        <p:spPr bwMode="auto">
          <a:xfrm>
            <a:off x="7331075" y="2562225"/>
            <a:ext cx="4467225" cy="2006600"/>
          </a:xfrm>
          <a:prstGeom prst="rect">
            <a:avLst/>
          </a:prstGeom>
          <a:noFill/>
          <a:ln w="952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r>
              <a:rPr lang="en-US" sz="2500"/>
              <a:t>Câu ca dao muốn khuyên mọi người: hãy chăm chỉ, cần cù trong lao động và học tập; không nên lười nhác, lãng phí thời gian. </a:t>
            </a:r>
          </a:p>
        </p:txBody>
      </p:sp>
      <p:pic>
        <p:nvPicPr>
          <p:cNvPr id="80958" name="Picture 62" descr="Sự sáng tạo – Báo Nghệ 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8175"/>
            <a:ext cx="681355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0953"/>
                                        </p:tgtEl>
                                        <p:attrNameLst>
                                          <p:attrName>style.visibility</p:attrName>
                                        </p:attrNameLst>
                                      </p:cBhvr>
                                      <p:to>
                                        <p:strVal val="visible"/>
                                      </p:to>
                                    </p:set>
                                    <p:animEffect transition="in" filter="blinds(horizontal)">
                                      <p:cBhvr>
                                        <p:cTn id="7" dur="500"/>
                                        <p:tgtEl>
                                          <p:spTgt spid="809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0958"/>
                                        </p:tgtEl>
                                        <p:attrNameLst>
                                          <p:attrName>style.visibility</p:attrName>
                                        </p:attrNameLst>
                                      </p:cBhvr>
                                      <p:to>
                                        <p:strVal val="visible"/>
                                      </p:to>
                                    </p:set>
                                    <p:animEffect transition="in" filter="blinds(horizontal)">
                                      <p:cBhvr>
                                        <p:cTn id="12" dur="500"/>
                                        <p:tgtEl>
                                          <p:spTgt spid="809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0957"/>
                                        </p:tgtEl>
                                        <p:attrNameLst>
                                          <p:attrName>style.visibility</p:attrName>
                                        </p:attrNameLst>
                                      </p:cBhvr>
                                      <p:to>
                                        <p:strVal val="visible"/>
                                      </p:to>
                                    </p:set>
                                    <p:animEffect transition="in" filter="blinds(horizontal)">
                                      <p:cBhvr>
                                        <p:cTn id="17" dur="500"/>
                                        <p:tgtEl>
                                          <p:spTgt spid="809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53" grpId="0" animBg="1"/>
      <p:bldP spid="8095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3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3492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463" y="3544888"/>
            <a:ext cx="3189288"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4675" y="5359400"/>
            <a:ext cx="28702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088" y="212725"/>
            <a:ext cx="169545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43838" y="263525"/>
            <a:ext cx="169545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2"/>
          <p:cNvGrpSpPr>
            <a:grpSpLocks/>
          </p:cNvGrpSpPr>
          <p:nvPr/>
        </p:nvGrpSpPr>
        <p:grpSpPr bwMode="auto">
          <a:xfrm>
            <a:off x="508000" y="762000"/>
            <a:ext cx="6400800" cy="4057650"/>
            <a:chOff x="1949253" y="1627716"/>
            <a:chExt cx="3271491" cy="2309600"/>
          </a:xfrm>
        </p:grpSpPr>
        <p:grpSp>
          <p:nvGrpSpPr>
            <p:cNvPr id="7" name="组合 135"/>
            <p:cNvGrpSpPr/>
            <p:nvPr/>
          </p:nvGrpSpPr>
          <p:grpSpPr>
            <a:xfrm>
              <a:off x="1949253" y="1627716"/>
              <a:ext cx="3271491" cy="2309600"/>
              <a:chOff x="3246438" y="1068388"/>
              <a:chExt cx="5711825" cy="4678363"/>
            </a:xfrm>
            <a:solidFill>
              <a:schemeClr val="tx1"/>
            </a:solidFill>
          </p:grpSpPr>
          <p:sp>
            <p:nvSpPr>
              <p:cNvPr id="9"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0"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1"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2"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3"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4"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5"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grpSp>
            <p:nvGrpSpPr>
              <p:cNvPr id="16" name="组合 143"/>
              <p:cNvGrpSpPr/>
              <p:nvPr/>
            </p:nvGrpSpPr>
            <p:grpSpPr>
              <a:xfrm>
                <a:off x="3517901" y="1225551"/>
                <a:ext cx="5260975" cy="4090987"/>
                <a:chOff x="3517901" y="1225551"/>
                <a:chExt cx="5260975" cy="4090987"/>
              </a:xfrm>
              <a:grpFill/>
            </p:grpSpPr>
            <p:sp>
              <p:nvSpPr>
                <p:cNvPr id="17"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8"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9"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20"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21"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22"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23"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24"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25"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26"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27"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28"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29"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30"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31"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32"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33"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34"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35"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36"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37"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38"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39"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40"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41"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42"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43"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44"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45"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46"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47"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48"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49"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50"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51"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52"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53"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54"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55"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56"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57"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58"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59"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60"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61"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62"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63"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64"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65"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66"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67"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68"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69"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70"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71"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72"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73"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74"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75"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76"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77"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78"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79"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80"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81"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82"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83"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84"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85"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86"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87"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88"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89"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90"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91"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92"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93"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94"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95"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96"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97"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grpSp>
        </p:grpSp>
        <p:sp>
          <p:nvSpPr>
            <p:cNvPr id="48184" name="文本框 49"/>
            <p:cNvSpPr txBox="1">
              <a:spLocks noChangeArrowheads="1"/>
            </p:cNvSpPr>
            <p:nvPr/>
          </p:nvSpPr>
          <p:spPr bwMode="auto">
            <a:xfrm>
              <a:off x="2105206" y="2078139"/>
              <a:ext cx="2925908" cy="144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3" rIns="91407" bIns="45703">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lnSpc>
                  <a:spcPct val="90000"/>
                </a:lnSpc>
                <a:spcBef>
                  <a:spcPts val="1000"/>
                </a:spcBef>
                <a:buFont typeface="Arial" pitchFamily="34" charset="0"/>
                <a:buNone/>
              </a:pPr>
              <a:r>
                <a:rPr lang="vi-VN" sz="2800" b="1">
                  <a:latin typeface="Calibri" pitchFamily="34" charset="0"/>
                  <a:ea typeface="SimSun" pitchFamily="2" charset="-122"/>
                </a:rPr>
                <a:t>Bài tập 1:</a:t>
              </a:r>
              <a:r>
                <a:rPr lang="vi-VN" sz="2800">
                  <a:latin typeface="Calibri" pitchFamily="34" charset="0"/>
                  <a:ea typeface="SimSun" pitchFamily="2" charset="-122"/>
                </a:rPr>
                <a:t> Em hãy sưu tầm những bài báo, hình ảnh, tư liệu về những tấm gương cần cù, sáng tạo trong lao động để xây dựng thành tập san trưng bày tại lớp. </a:t>
              </a:r>
            </a:p>
            <a:p>
              <a:pPr defTabSz="914400" eaLnBrk="1" hangingPunct="1">
                <a:lnSpc>
                  <a:spcPct val="90000"/>
                </a:lnSpc>
                <a:spcBef>
                  <a:spcPts val="1000"/>
                </a:spcBef>
                <a:buFont typeface="Arial" pitchFamily="34" charset="0"/>
                <a:buNone/>
              </a:pPr>
              <a:r>
                <a:rPr lang="en-US" sz="2800">
                  <a:solidFill>
                    <a:srgbClr val="000000"/>
                  </a:solidFill>
                  <a:latin typeface="Times New Roman" pitchFamily="18" charset="0"/>
                  <a:ea typeface="SimSun" pitchFamily="2" charset="-122"/>
                  <a:cs typeface="Times New Roman" pitchFamily="18" charset="0"/>
                </a:rPr>
                <a:t> </a:t>
              </a:r>
            </a:p>
          </p:txBody>
        </p:sp>
      </p:grpSp>
      <p:grpSp>
        <p:nvGrpSpPr>
          <p:cNvPr id="235" name="组合 3"/>
          <p:cNvGrpSpPr>
            <a:grpSpLocks/>
          </p:cNvGrpSpPr>
          <p:nvPr/>
        </p:nvGrpSpPr>
        <p:grpSpPr bwMode="auto">
          <a:xfrm>
            <a:off x="5948363" y="1600200"/>
            <a:ext cx="6570662" cy="5414963"/>
            <a:chOff x="7522624" y="1711467"/>
            <a:chExt cx="2698523" cy="1980244"/>
          </a:xfrm>
        </p:grpSpPr>
        <p:grpSp>
          <p:nvGrpSpPr>
            <p:cNvPr id="236" name="组合 225"/>
            <p:cNvGrpSpPr/>
            <p:nvPr/>
          </p:nvGrpSpPr>
          <p:grpSpPr>
            <a:xfrm flipH="1">
              <a:off x="7522624" y="1711467"/>
              <a:ext cx="2698523" cy="1980244"/>
              <a:chOff x="3246438" y="1068388"/>
              <a:chExt cx="5711825" cy="4678363"/>
            </a:xfrm>
            <a:solidFill>
              <a:schemeClr val="tx1"/>
            </a:solidFill>
          </p:grpSpPr>
          <p:sp>
            <p:nvSpPr>
              <p:cNvPr id="101"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02"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03"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04"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05"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06"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07"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grpSp>
            <p:nvGrpSpPr>
              <p:cNvPr id="237" name="组合 233"/>
              <p:cNvGrpSpPr/>
              <p:nvPr/>
            </p:nvGrpSpPr>
            <p:grpSpPr>
              <a:xfrm>
                <a:off x="3517901" y="1225551"/>
                <a:ext cx="5260975" cy="4090987"/>
                <a:chOff x="3517901" y="1225551"/>
                <a:chExt cx="5260975" cy="4090987"/>
              </a:xfrm>
              <a:grpFill/>
            </p:grpSpPr>
            <p:sp>
              <p:nvSpPr>
                <p:cNvPr id="109"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10"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11"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12"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13"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14"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15"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16"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17"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18"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19"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20"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21"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22"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23"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24"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25"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26"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27"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28"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29"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30"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31"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32"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33"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34"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35"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36"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37"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38"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39"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40"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41"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42"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43"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44"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45"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46"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47"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48"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49"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50"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51"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52"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53"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54"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55"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56"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57"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58"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59"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60"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61"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62"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63"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64"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65"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66"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67"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68"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69"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70"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71"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72"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73"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74"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75"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76"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77"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78"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79"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80"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81"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82"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83"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84"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85"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86"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87"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88"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89"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grpSp>
        </p:grpSp>
        <p:sp>
          <p:nvSpPr>
            <p:cNvPr id="48182" name="文本框 49"/>
            <p:cNvSpPr txBox="1">
              <a:spLocks noChangeArrowheads="1"/>
            </p:cNvSpPr>
            <p:nvPr/>
          </p:nvSpPr>
          <p:spPr bwMode="auto">
            <a:xfrm>
              <a:off x="7865800" y="2157339"/>
              <a:ext cx="2221357" cy="54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3" rIns="91407" bIns="45703">
              <a:spAutoFit/>
            </a:bodyPr>
            <a:lstStyle>
              <a:lvl1pPr eaLnBrk="0" hangingPunct="0">
                <a:tabLst>
                  <a:tab pos="241300" algn="l"/>
                </a:tabLst>
                <a:defRPr>
                  <a:solidFill>
                    <a:schemeClr val="tx1"/>
                  </a:solidFill>
                  <a:latin typeface="Arial" pitchFamily="34" charset="0"/>
                  <a:cs typeface="Arial" pitchFamily="34" charset="0"/>
                </a:defRPr>
              </a:lvl1pPr>
              <a:lvl2pPr marL="742950" indent="-285750" eaLnBrk="0" hangingPunct="0">
                <a:tabLst>
                  <a:tab pos="241300" algn="l"/>
                </a:tabLst>
                <a:defRPr>
                  <a:solidFill>
                    <a:schemeClr val="tx1"/>
                  </a:solidFill>
                  <a:latin typeface="Arial" pitchFamily="34" charset="0"/>
                  <a:cs typeface="Arial" pitchFamily="34" charset="0"/>
                </a:defRPr>
              </a:lvl2pPr>
              <a:lvl3pPr marL="1143000" indent="-228600" eaLnBrk="0" hangingPunct="0">
                <a:tabLst>
                  <a:tab pos="241300" algn="l"/>
                </a:tabLst>
                <a:defRPr>
                  <a:solidFill>
                    <a:schemeClr val="tx1"/>
                  </a:solidFill>
                  <a:latin typeface="Arial" pitchFamily="34" charset="0"/>
                  <a:cs typeface="Arial" pitchFamily="34" charset="0"/>
                </a:defRPr>
              </a:lvl3pPr>
              <a:lvl4pPr marL="1600200" indent="-228600" eaLnBrk="0" hangingPunct="0">
                <a:tabLst>
                  <a:tab pos="241300" algn="l"/>
                </a:tabLst>
                <a:defRPr>
                  <a:solidFill>
                    <a:schemeClr val="tx1"/>
                  </a:solidFill>
                  <a:latin typeface="Arial" pitchFamily="34" charset="0"/>
                  <a:cs typeface="Arial" pitchFamily="34" charset="0"/>
                </a:defRPr>
              </a:lvl4pPr>
              <a:lvl5pPr marL="2057400" indent="-228600" eaLnBrk="0" hangingPunct="0">
                <a:tabLst>
                  <a:tab pos="241300"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241300"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241300"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241300"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241300" algn="l"/>
                </a:tabLst>
                <a:defRPr>
                  <a:solidFill>
                    <a:schemeClr val="tx1"/>
                  </a:solidFill>
                  <a:latin typeface="Arial" pitchFamily="34" charset="0"/>
                  <a:cs typeface="Arial" pitchFamily="34" charset="0"/>
                </a:defRPr>
              </a:lvl9pPr>
            </a:lstStyle>
            <a:p>
              <a:pPr eaLnBrk="1" hangingPunct="1">
                <a:lnSpc>
                  <a:spcPct val="127000"/>
                </a:lnSpc>
                <a:spcBef>
                  <a:spcPts val="1000"/>
                </a:spcBef>
                <a:buFont typeface="Arial" pitchFamily="34" charset="0"/>
                <a:buNone/>
              </a:pPr>
              <a:r>
                <a:rPr lang="vi-VN" sz="2400" b="1">
                  <a:latin typeface="Calibri" pitchFamily="34" charset="0"/>
                  <a:ea typeface="SimSun" pitchFamily="2" charset="-122"/>
                </a:rPr>
                <a:t>Bài tập 2: </a:t>
              </a:r>
              <a:r>
                <a:rPr lang="vi-VN" sz="2400">
                  <a:latin typeface="Calibri" pitchFamily="34" charset="0"/>
                  <a:ea typeface="SimSun" pitchFamily="2" charset="-122"/>
                </a:rPr>
                <a:t>Em hãy chia sẻ một việc làm thể hiện sự cần cù, sáng tạo trong lao động của em với bạn bè, thầy cô trong lớp</a:t>
              </a:r>
              <a:endParaRPr lang="en-US" sz="2400">
                <a:latin typeface="#9Slide05 Brannboll Ny"/>
                <a:cs typeface="Calibri" pitchFamily="34" charset="0"/>
              </a:endParaRPr>
            </a:p>
          </p:txBody>
        </p:sp>
      </p:grpSp>
      <p:grpSp>
        <p:nvGrpSpPr>
          <p:cNvPr id="238" name="组合 452"/>
          <p:cNvGrpSpPr>
            <a:grpSpLocks/>
          </p:cNvGrpSpPr>
          <p:nvPr/>
        </p:nvGrpSpPr>
        <p:grpSpPr bwMode="auto">
          <a:xfrm>
            <a:off x="3949700" y="3678238"/>
            <a:ext cx="3005138" cy="3217862"/>
            <a:chOff x="4427538" y="954088"/>
            <a:chExt cx="3333750" cy="3729038"/>
          </a:xfrm>
        </p:grpSpPr>
        <p:sp>
          <p:nvSpPr>
            <p:cNvPr id="191" name="Freeform 5"/>
            <p:cNvSpPr/>
            <p:nvPr/>
          </p:nvSpPr>
          <p:spPr bwMode="auto">
            <a:xfrm>
              <a:off x="5026310" y="1548305"/>
              <a:ext cx="2145012" cy="2363994"/>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p:spPr>
          <p:txBody>
            <a:bodyPr lIns="91407" tIns="45703" rIns="91407" bIns="45703"/>
            <a:lstStyle/>
            <a:p>
              <a:pPr defTabSz="914400" fontAlgn="auto">
                <a:spcBef>
                  <a:spcPts val="0"/>
                </a:spcBef>
                <a:spcAft>
                  <a:spcPts val="0"/>
                </a:spcAft>
                <a:defRPr/>
              </a:pPr>
              <a:endParaRPr lang="zh-CN" altLang="en-US" dirty="0">
                <a:solidFill>
                  <a:prstClr val="black"/>
                </a:solidFill>
                <a:latin typeface="Calibri" panose="020F0502020204030204"/>
                <a:cs typeface="+mn-cs"/>
              </a:endParaRPr>
            </a:p>
          </p:txBody>
        </p:sp>
        <p:sp>
          <p:nvSpPr>
            <p:cNvPr id="192" name="Freeform 6"/>
            <p:cNvSpPr>
              <a:spLocks noEditPoints="1"/>
            </p:cNvSpPr>
            <p:nvPr/>
          </p:nvSpPr>
          <p:spPr bwMode="auto">
            <a:xfrm>
              <a:off x="5463061" y="2580368"/>
              <a:ext cx="1275031" cy="1309855"/>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193" name="Freeform 7"/>
            <p:cNvSpPr/>
            <p:nvPr/>
          </p:nvSpPr>
          <p:spPr bwMode="auto">
            <a:xfrm>
              <a:off x="4999894" y="1325704"/>
              <a:ext cx="285297" cy="316426"/>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194" name="Freeform 8"/>
            <p:cNvSpPr/>
            <p:nvPr/>
          </p:nvSpPr>
          <p:spPr bwMode="auto">
            <a:xfrm>
              <a:off x="5987867" y="987202"/>
              <a:ext cx="188438" cy="355058"/>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195" name="Freeform 9"/>
            <p:cNvSpPr/>
            <p:nvPr/>
          </p:nvSpPr>
          <p:spPr bwMode="auto">
            <a:xfrm>
              <a:off x="6868413" y="1318345"/>
              <a:ext cx="320519" cy="353219"/>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196" name="Freeform 10"/>
            <p:cNvSpPr/>
            <p:nvPr/>
          </p:nvSpPr>
          <p:spPr bwMode="auto">
            <a:xfrm>
              <a:off x="7350953" y="2228988"/>
              <a:ext cx="350458" cy="178450"/>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197" name="Freeform 11"/>
            <p:cNvSpPr/>
            <p:nvPr/>
          </p:nvSpPr>
          <p:spPr bwMode="auto">
            <a:xfrm>
              <a:off x="7234721" y="3191143"/>
              <a:ext cx="368069" cy="246518"/>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198" name="Freeform 12"/>
            <p:cNvSpPr>
              <a:spLocks noEditPoints="1"/>
            </p:cNvSpPr>
            <p:nvPr/>
          </p:nvSpPr>
          <p:spPr bwMode="auto">
            <a:xfrm>
              <a:off x="4600125" y="3220578"/>
              <a:ext cx="350458" cy="209724"/>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199" name="Freeform 13"/>
            <p:cNvSpPr/>
            <p:nvPr/>
          </p:nvSpPr>
          <p:spPr bwMode="auto">
            <a:xfrm>
              <a:off x="4441627" y="2228988"/>
              <a:ext cx="380396" cy="195006"/>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00" name="Freeform 14"/>
            <p:cNvSpPr/>
            <p:nvPr/>
          </p:nvSpPr>
          <p:spPr bwMode="auto">
            <a:xfrm>
              <a:off x="5619799" y="3903100"/>
              <a:ext cx="972123" cy="14349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01" name="Freeform 15"/>
            <p:cNvSpPr/>
            <p:nvPr/>
          </p:nvSpPr>
          <p:spPr bwMode="auto">
            <a:xfrm>
              <a:off x="5605710" y="4081550"/>
              <a:ext cx="973884" cy="154533"/>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02" name="Freeform 16"/>
            <p:cNvSpPr>
              <a:spLocks noEditPoints="1"/>
            </p:cNvSpPr>
            <p:nvPr/>
          </p:nvSpPr>
          <p:spPr bwMode="auto">
            <a:xfrm>
              <a:off x="5619799" y="4230564"/>
              <a:ext cx="926335" cy="402891"/>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03" name="Freeform 17"/>
            <p:cNvSpPr/>
            <p:nvPr/>
          </p:nvSpPr>
          <p:spPr bwMode="auto">
            <a:xfrm>
              <a:off x="7475991" y="3452378"/>
              <a:ext cx="10567" cy="919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04" name="Freeform 18"/>
            <p:cNvSpPr/>
            <p:nvPr/>
          </p:nvSpPr>
          <p:spPr bwMode="auto">
            <a:xfrm>
              <a:off x="7490080" y="3461576"/>
              <a:ext cx="10567" cy="1840"/>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05" name="Freeform 19"/>
            <p:cNvSpPr/>
            <p:nvPr/>
          </p:nvSpPr>
          <p:spPr bwMode="auto">
            <a:xfrm>
              <a:off x="7486557" y="3461576"/>
              <a:ext cx="352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06" name="Freeform 20"/>
            <p:cNvSpPr/>
            <p:nvPr/>
          </p:nvSpPr>
          <p:spPr bwMode="auto">
            <a:xfrm>
              <a:off x="7475991" y="345237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07" name="Freeform 21"/>
            <p:cNvSpPr/>
            <p:nvPr/>
          </p:nvSpPr>
          <p:spPr bwMode="auto">
            <a:xfrm>
              <a:off x="7211827" y="3141471"/>
              <a:ext cx="420901" cy="321945"/>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08" name="Freeform 22"/>
            <p:cNvSpPr/>
            <p:nvPr/>
          </p:nvSpPr>
          <p:spPr bwMode="auto">
            <a:xfrm>
              <a:off x="4559621" y="3145151"/>
              <a:ext cx="417379" cy="316426"/>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09" name="Freeform 23"/>
            <p:cNvSpPr/>
            <p:nvPr/>
          </p:nvSpPr>
          <p:spPr bwMode="auto">
            <a:xfrm>
              <a:off x="7692605" y="2405598"/>
              <a:ext cx="5284"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10" name="Freeform 24"/>
            <p:cNvSpPr/>
            <p:nvPr/>
          </p:nvSpPr>
          <p:spPr bwMode="auto">
            <a:xfrm>
              <a:off x="7697889" y="2396400"/>
              <a:ext cx="10567" cy="919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11" name="Freeform 25"/>
            <p:cNvSpPr/>
            <p:nvPr/>
          </p:nvSpPr>
          <p:spPr bwMode="auto">
            <a:xfrm>
              <a:off x="7317493" y="2201393"/>
              <a:ext cx="443795" cy="259395"/>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12" name="Freeform 26"/>
            <p:cNvSpPr/>
            <p:nvPr/>
          </p:nvSpPr>
          <p:spPr bwMode="auto">
            <a:xfrm>
              <a:off x="4427538" y="2194035"/>
              <a:ext cx="431468" cy="266754"/>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13" name="Freeform 27"/>
            <p:cNvSpPr/>
            <p:nvPr/>
          </p:nvSpPr>
          <p:spPr bwMode="auto">
            <a:xfrm>
              <a:off x="6843758" y="1299949"/>
              <a:ext cx="362785" cy="390013"/>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14" name="Freeform 28"/>
            <p:cNvSpPr/>
            <p:nvPr/>
          </p:nvSpPr>
          <p:spPr bwMode="auto">
            <a:xfrm>
              <a:off x="5176003" y="1671565"/>
              <a:ext cx="3522" cy="3679"/>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15" name="Freeform 29"/>
            <p:cNvSpPr/>
            <p:nvPr/>
          </p:nvSpPr>
          <p:spPr bwMode="auto">
            <a:xfrm>
              <a:off x="5160153" y="1660526"/>
              <a:ext cx="3522" cy="3679"/>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16" name="Freeform 30"/>
            <p:cNvSpPr/>
            <p:nvPr/>
          </p:nvSpPr>
          <p:spPr bwMode="auto">
            <a:xfrm>
              <a:off x="5179525" y="1675244"/>
              <a:ext cx="12327" cy="3679"/>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17" name="Freeform 31"/>
            <p:cNvSpPr/>
            <p:nvPr/>
          </p:nvSpPr>
          <p:spPr bwMode="auto">
            <a:xfrm>
              <a:off x="5163675" y="1664206"/>
              <a:ext cx="8806" cy="3679"/>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18" name="Freeform 32"/>
            <p:cNvSpPr/>
            <p:nvPr/>
          </p:nvSpPr>
          <p:spPr bwMode="auto">
            <a:xfrm>
              <a:off x="5172481" y="1667885"/>
              <a:ext cx="3522" cy="3679"/>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19" name="Freeform 33"/>
            <p:cNvSpPr/>
            <p:nvPr/>
          </p:nvSpPr>
          <p:spPr bwMode="auto">
            <a:xfrm>
              <a:off x="4987566" y="1292590"/>
              <a:ext cx="361025" cy="397372"/>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20" name="Freeform 34"/>
            <p:cNvSpPr/>
            <p:nvPr/>
          </p:nvSpPr>
          <p:spPr bwMode="auto">
            <a:xfrm>
              <a:off x="5984344" y="954088"/>
              <a:ext cx="223659" cy="432325"/>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21" name="Freeform 35"/>
            <p:cNvSpPr/>
            <p:nvPr/>
          </p:nvSpPr>
          <p:spPr bwMode="auto">
            <a:xfrm>
              <a:off x="6292536" y="2823206"/>
              <a:ext cx="49311" cy="33114"/>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22" name="Freeform 36"/>
            <p:cNvSpPr/>
            <p:nvPr/>
          </p:nvSpPr>
          <p:spPr bwMode="auto">
            <a:xfrm>
              <a:off x="6289014" y="2834245"/>
              <a:ext cx="3522" cy="22076"/>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23" name="Freeform 37"/>
            <p:cNvSpPr>
              <a:spLocks noEditPoints="1"/>
            </p:cNvSpPr>
            <p:nvPr/>
          </p:nvSpPr>
          <p:spPr bwMode="auto">
            <a:xfrm>
              <a:off x="6287252" y="2674192"/>
              <a:ext cx="119754" cy="17845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24" name="Freeform 38"/>
            <p:cNvSpPr/>
            <p:nvPr/>
          </p:nvSpPr>
          <p:spPr bwMode="auto">
            <a:xfrm>
              <a:off x="5940318" y="2652115"/>
              <a:ext cx="112710" cy="172930"/>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25" name="Freeform 39"/>
            <p:cNvSpPr>
              <a:spLocks noEditPoints="1"/>
            </p:cNvSpPr>
            <p:nvPr/>
          </p:nvSpPr>
          <p:spPr bwMode="auto">
            <a:xfrm>
              <a:off x="5533505" y="2907832"/>
              <a:ext cx="160260" cy="147175"/>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26" name="Freeform 40"/>
            <p:cNvSpPr/>
            <p:nvPr/>
          </p:nvSpPr>
          <p:spPr bwMode="auto">
            <a:xfrm>
              <a:off x="6613055" y="2957503"/>
              <a:ext cx="0" cy="3679"/>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27" name="Freeform 41"/>
            <p:cNvSpPr/>
            <p:nvPr/>
          </p:nvSpPr>
          <p:spPr bwMode="auto">
            <a:xfrm>
              <a:off x="6613055" y="296118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28" name="Freeform 42"/>
            <p:cNvSpPr/>
            <p:nvPr/>
          </p:nvSpPr>
          <p:spPr bwMode="auto">
            <a:xfrm>
              <a:off x="6616577" y="29611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29" name="Freeform 43"/>
            <p:cNvSpPr>
              <a:spLocks noEditPoints="1"/>
            </p:cNvSpPr>
            <p:nvPr/>
          </p:nvSpPr>
          <p:spPr bwMode="auto">
            <a:xfrm>
              <a:off x="6503867" y="2939106"/>
              <a:ext cx="151454" cy="152694"/>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30" name="Freeform 44"/>
            <p:cNvSpPr/>
            <p:nvPr/>
          </p:nvSpPr>
          <p:spPr bwMode="auto">
            <a:xfrm>
              <a:off x="6613055" y="29575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31" name="Freeform 45"/>
            <p:cNvSpPr/>
            <p:nvPr/>
          </p:nvSpPr>
          <p:spPr bwMode="auto">
            <a:xfrm>
              <a:off x="6613055" y="2961182"/>
              <a:ext cx="352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32" name="Freeform 46"/>
            <p:cNvSpPr>
              <a:spLocks noEditPoints="1"/>
            </p:cNvSpPr>
            <p:nvPr/>
          </p:nvSpPr>
          <p:spPr bwMode="auto">
            <a:xfrm>
              <a:off x="4999894" y="1544626"/>
              <a:ext cx="2201367" cy="3138500"/>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grpSp>
      <p:sp>
        <p:nvSpPr>
          <p:cNvPr id="234" name="TextBox 233"/>
          <p:cNvSpPr txBox="1"/>
          <p:nvPr/>
        </p:nvSpPr>
        <p:spPr>
          <a:xfrm>
            <a:off x="2641600" y="0"/>
            <a:ext cx="7388225" cy="769938"/>
          </a:xfrm>
          <a:prstGeom prst="rect">
            <a:avLst/>
          </a:prstGeom>
          <a:noFill/>
        </p:spPr>
        <p:txBody>
          <a:bodyPr>
            <a:spAutoFit/>
          </a:bodyPr>
          <a:lstStyle/>
          <a:p>
            <a:pPr defTabSz="914400" fontAlgn="auto">
              <a:spcBef>
                <a:spcPts val="0"/>
              </a:spcBef>
              <a:spcAft>
                <a:spcPts val="0"/>
              </a:spcAft>
              <a:defRPr/>
            </a:pPr>
            <a:r>
              <a:rPr lang="en-US" altLang="zh-CN" sz="4400" b="1" spc="-300" dirty="0">
                <a:solidFill>
                  <a:srgbClr val="FF0000"/>
                </a:solidFill>
                <a:latin typeface="Times New Roman" pitchFamily="18" charset="0"/>
                <a:ea typeface="【苹果】迟暮朝朝醉晚灯" panose="02000500000000000000"/>
                <a:cs typeface="Times New Roman" pitchFamily="18" charset="0"/>
                <a:sym typeface="+mn-lt"/>
              </a:rPr>
              <a:t>HOẠT ĐỘNG DỰ ÁN</a:t>
            </a:r>
            <a:endParaRPr lang="en-US" sz="4400" b="1" dirty="0">
              <a:solidFill>
                <a:srgbClr val="000000"/>
              </a:solidFill>
              <a:latin typeface="Calibri"/>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1500"/>
                            </p:stCondLst>
                            <p:childTnLst>
                              <p:par>
                                <p:cTn id="19" presetID="14" presetClass="entr" presetSubtype="10" fill="hold" nodeType="afterEffect">
                                  <p:stCondLst>
                                    <p:cond delay="0"/>
                                  </p:stCondLst>
                                  <p:childTnLst>
                                    <p:set>
                                      <p:cBhvr>
                                        <p:cTn id="20" dur="1" fill="hold">
                                          <p:stCondLst>
                                            <p:cond delay="0"/>
                                          </p:stCondLst>
                                        </p:cTn>
                                        <p:tgtEl>
                                          <p:spTgt spid="238"/>
                                        </p:tgtEl>
                                        <p:attrNameLst>
                                          <p:attrName>style.visibility</p:attrName>
                                        </p:attrNameLst>
                                      </p:cBhvr>
                                      <p:to>
                                        <p:strVal val="visible"/>
                                      </p:to>
                                    </p:set>
                                    <p:animEffect transition="in" filter="randombar(horizontal)">
                                      <p:cBhvr>
                                        <p:cTn id="21" dur="750"/>
                                        <p:tgtEl>
                                          <p:spTgt spid="238"/>
                                        </p:tgtEl>
                                      </p:cBhvr>
                                    </p:animEffect>
                                  </p:childTnLst>
                                </p:cTn>
                              </p:par>
                            </p:childTnLst>
                          </p:cTn>
                        </p:par>
                        <p:par>
                          <p:cTn id="22" fill="hold" nodeType="afterGroup">
                            <p:stCondLst>
                              <p:cond delay="225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fade">
                                      <p:cBhvr>
                                        <p:cTn id="30"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2"/>
          <p:cNvSpPr>
            <a:spLocks noChangeArrowheads="1"/>
          </p:cNvSpPr>
          <p:nvPr/>
        </p:nvSpPr>
        <p:spPr bwMode="auto">
          <a:xfrm>
            <a:off x="1454150" y="3489325"/>
            <a:ext cx="699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vi-VN"/>
          </a:p>
        </p:txBody>
      </p:sp>
      <p:pic>
        <p:nvPicPr>
          <p:cNvPr id="24599" name="Picture 23"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0388" y="1239838"/>
            <a:ext cx="8615362"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 name="Picture 25" descr="png-clipart-computer-icons-icon-design-question-others-miscellaneous-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203200"/>
            <a:ext cx="18161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3" name="Rectangle 27"/>
          <p:cNvSpPr>
            <a:spLocks noChangeArrowheads="1"/>
          </p:cNvSpPr>
          <p:nvPr/>
        </p:nvSpPr>
        <p:spPr bwMode="auto">
          <a:xfrm>
            <a:off x="1773238" y="206375"/>
            <a:ext cx="9866312" cy="8636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justLow"/>
            <a:r>
              <a:rPr lang="vi-VN" sz="2500"/>
              <a:t>Em hãy tìm những câu ca dao, tục ngữ, thành ngữ nói về sự cần cù, sáng tạo trong lao động. </a:t>
            </a:r>
            <a:endParaRPr lang="en-US" sz="25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603"/>
                                        </p:tgtEl>
                                        <p:attrNameLst>
                                          <p:attrName>style.visibility</p:attrName>
                                        </p:attrNameLst>
                                      </p:cBhvr>
                                      <p:to>
                                        <p:strVal val="visible"/>
                                      </p:to>
                                    </p:set>
                                    <p:animEffect transition="in" filter="blinds(horizontal)">
                                      <p:cBhvr>
                                        <p:cTn id="7" dur="500"/>
                                        <p:tgtEl>
                                          <p:spTgt spid="246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4601"/>
                                        </p:tgtEl>
                                        <p:attrNameLst>
                                          <p:attrName>style.visibility</p:attrName>
                                        </p:attrNameLst>
                                      </p:cBhvr>
                                      <p:to>
                                        <p:strVal val="visible"/>
                                      </p:to>
                                    </p:set>
                                    <p:animEffect transition="in" filter="blinds(horizontal)">
                                      <p:cBhvr>
                                        <p:cTn id="12" dur="500"/>
                                        <p:tgtEl>
                                          <p:spTgt spid="24601"/>
                                        </p:tgtEl>
                                      </p:cBhvr>
                                    </p:animEffect>
                                  </p:childTnLst>
                                </p:cTn>
                              </p:par>
                              <p:par>
                                <p:cTn id="13" presetID="3" presetClass="entr" presetSubtype="10" fill="hold" grpId="1" nodeType="withEffect">
                                  <p:stCondLst>
                                    <p:cond delay="0"/>
                                  </p:stCondLst>
                                  <p:childTnLst>
                                    <p:set>
                                      <p:cBhvr>
                                        <p:cTn id="14" dur="1" fill="hold">
                                          <p:stCondLst>
                                            <p:cond delay="0"/>
                                          </p:stCondLst>
                                        </p:cTn>
                                        <p:tgtEl>
                                          <p:spTgt spid="24603"/>
                                        </p:tgtEl>
                                        <p:attrNameLst>
                                          <p:attrName>style.visibility</p:attrName>
                                        </p:attrNameLst>
                                      </p:cBhvr>
                                      <p:to>
                                        <p:strVal val="visible"/>
                                      </p:to>
                                    </p:set>
                                    <p:animEffect transition="in" filter="blinds(horizontal)">
                                      <p:cBhvr>
                                        <p:cTn id="15" dur="500"/>
                                        <p:tgtEl>
                                          <p:spTgt spid="2460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24599"/>
                                        </p:tgtEl>
                                        <p:attrNameLst>
                                          <p:attrName>style.visibility</p:attrName>
                                        </p:attrNameLst>
                                      </p:cBhvr>
                                      <p:to>
                                        <p:strVal val="visible"/>
                                      </p:to>
                                    </p:set>
                                    <p:animEffect transition="in" filter="blinds(horizontal)">
                                      <p:cBhvr>
                                        <p:cTn id="20" dur="500"/>
                                        <p:tgtEl>
                                          <p:spTgt spid="24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03" grpId="0" animBg="1"/>
      <p:bldP spid="2460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pic>
        <p:nvPicPr>
          <p:cNvPr id="13315" name="Content Placeholder 5" descr="Ca-Dao-Ve-Can-Cu.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06488" y="442913"/>
            <a:ext cx="10190162" cy="5426075"/>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pic>
        <p:nvPicPr>
          <p:cNvPr id="14339" name="Content Placeholder 3" descr="ca-dao-tuc-ngu-ve-tinh-sieng-nang-kien-tri-2.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92263" y="928688"/>
            <a:ext cx="9144000" cy="5235575"/>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pic>
        <p:nvPicPr>
          <p:cNvPr id="15363" name="Content Placeholder 3" descr="ca-dao-lao-dong-san-xuat-2.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89075" y="928688"/>
            <a:ext cx="9807575" cy="49403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454150" y="3489325"/>
            <a:ext cx="699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vi-VN"/>
          </a:p>
        </p:txBody>
      </p:sp>
      <p:pic>
        <p:nvPicPr>
          <p:cNvPr id="102405" name="Picture 5" descr="png-clipart-computer-icons-icon-design-question-others-miscellaneous-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3200"/>
            <a:ext cx="18161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8" name="Picture 8" descr="Giải thích ý nghĩa câu tục ngữ “cái khó ló cái khôn” có nghĩa là gì?"/>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2175" y="1522413"/>
            <a:ext cx="7699375"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9" name="Rectangle 9"/>
          <p:cNvSpPr>
            <a:spLocks noChangeArrowheads="1"/>
          </p:cNvSpPr>
          <p:nvPr/>
        </p:nvSpPr>
        <p:spPr bwMode="auto">
          <a:xfrm>
            <a:off x="1785938" y="333375"/>
            <a:ext cx="9866312" cy="8636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justLow"/>
            <a:r>
              <a:rPr lang="vi-VN" sz="2500"/>
              <a:t>Em hãy tìm những câu ca dao, tục ngữ, thành ngữ nói về sự cần cù, sáng tạo trong lao động. </a:t>
            </a:r>
            <a:endParaRPr lang="en-US" sz="25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09"/>
                                        </p:tgtEl>
                                        <p:attrNameLst>
                                          <p:attrName>style.visibility</p:attrName>
                                        </p:attrNameLst>
                                      </p:cBhvr>
                                      <p:to>
                                        <p:strVal val="visible"/>
                                      </p:to>
                                    </p:set>
                                    <p:animEffect transition="in" filter="blinds(horizontal)">
                                      <p:cBhvr>
                                        <p:cTn id="7" dur="500"/>
                                        <p:tgtEl>
                                          <p:spTgt spid="1024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2405"/>
                                        </p:tgtEl>
                                        <p:attrNameLst>
                                          <p:attrName>style.visibility</p:attrName>
                                        </p:attrNameLst>
                                      </p:cBhvr>
                                      <p:to>
                                        <p:strVal val="visible"/>
                                      </p:to>
                                    </p:set>
                                    <p:animEffect transition="in" filter="blinds(horizontal)">
                                      <p:cBhvr>
                                        <p:cTn id="12" dur="500"/>
                                        <p:tgtEl>
                                          <p:spTgt spid="102405"/>
                                        </p:tgtEl>
                                      </p:cBhvr>
                                    </p:animEffect>
                                  </p:childTnLst>
                                </p:cTn>
                              </p:par>
                              <p:par>
                                <p:cTn id="13" presetID="3" presetClass="entr" presetSubtype="10" fill="hold" grpId="1" nodeType="withEffect">
                                  <p:stCondLst>
                                    <p:cond delay="0"/>
                                  </p:stCondLst>
                                  <p:childTnLst>
                                    <p:set>
                                      <p:cBhvr>
                                        <p:cTn id="14" dur="1" fill="hold">
                                          <p:stCondLst>
                                            <p:cond delay="0"/>
                                          </p:stCondLst>
                                        </p:cTn>
                                        <p:tgtEl>
                                          <p:spTgt spid="102409"/>
                                        </p:tgtEl>
                                        <p:attrNameLst>
                                          <p:attrName>style.visibility</p:attrName>
                                        </p:attrNameLst>
                                      </p:cBhvr>
                                      <p:to>
                                        <p:strVal val="visible"/>
                                      </p:to>
                                    </p:set>
                                    <p:animEffect transition="in" filter="blinds(horizontal)">
                                      <p:cBhvr>
                                        <p:cTn id="15" dur="500"/>
                                        <p:tgtEl>
                                          <p:spTgt spid="10240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02408"/>
                                        </p:tgtEl>
                                        <p:attrNameLst>
                                          <p:attrName>style.visibility</p:attrName>
                                        </p:attrNameLst>
                                      </p:cBhvr>
                                      <p:to>
                                        <p:strVal val="visible"/>
                                      </p:to>
                                    </p:set>
                                    <p:animEffect transition="in" filter="blinds(horizontal)">
                                      <p:cBhvr>
                                        <p:cTn id="20" dur="500"/>
                                        <p:tgtEl>
                                          <p:spTgt spid="102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9" grpId="0" animBg="1"/>
      <p:bldP spid="10240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Arrow: Pentagon 67"/>
          <p:cNvSpPr>
            <a:spLocks/>
          </p:cNvSpPr>
          <p:nvPr/>
        </p:nvSpPr>
        <p:spPr bwMode="auto">
          <a:xfrm rot="2428">
            <a:off x="3175" y="0"/>
            <a:ext cx="3581400" cy="8683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18891" y="0"/>
                </a:lnTo>
                <a:lnTo>
                  <a:pt x="21600" y="10800"/>
                </a:lnTo>
                <a:lnTo>
                  <a:pt x="18891" y="21600"/>
                </a:lnTo>
                <a:lnTo>
                  <a:pt x="0" y="21600"/>
                </a:lnTo>
                <a:lnTo>
                  <a:pt x="0" y="0"/>
                </a:lnTo>
                <a:close/>
              </a:path>
            </a:pathLst>
          </a:custGeom>
          <a:gradFill rotWithShape="0">
            <a:gsLst>
              <a:gs pos="0">
                <a:srgbClr val="C23FC6"/>
              </a:gs>
              <a:gs pos="1100">
                <a:srgbClr val="C23FC6"/>
              </a:gs>
              <a:gs pos="35864">
                <a:srgbClr val="E1359B"/>
              </a:gs>
              <a:gs pos="100000">
                <a:srgbClr val="FF2A70"/>
              </a:gs>
            </a:gsLst>
            <a:lin ang="204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62" name="TextBox 34"/>
          <p:cNvSpPr txBox="1">
            <a:spLocks noChangeArrowheads="1"/>
          </p:cNvSpPr>
          <p:nvPr/>
        </p:nvSpPr>
        <p:spPr bwMode="auto">
          <a:xfrm>
            <a:off x="158750" y="76200"/>
            <a:ext cx="2978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a:r>
              <a:rPr lang="vi-VN" sz="4000" b="1">
                <a:solidFill>
                  <a:srgbClr val="FFFFFF"/>
                </a:solidFill>
                <a:ea typeface="Arial "/>
                <a:cs typeface="Arial Rounded MT Bold" pitchFamily="34" charset="0"/>
                <a:sym typeface="Arial Rounded MT Bold" pitchFamily="34" charset="0"/>
              </a:rPr>
              <a:t>KH</a:t>
            </a:r>
            <a:r>
              <a:rPr lang="vi-VN" sz="4000" b="1">
                <a:solidFill>
                  <a:srgbClr val="FFFFFF"/>
                </a:solidFill>
                <a:latin typeface="Arial Rounded MT Bold" pitchFamily="34" charset="0"/>
                <a:ea typeface="Arial "/>
                <a:cs typeface="Arial Rounded MT Bold" pitchFamily="34" charset="0"/>
                <a:sym typeface="Arial Rounded MT Bold" pitchFamily="34" charset="0"/>
              </a:rPr>
              <a:t>Á</a:t>
            </a:r>
            <a:r>
              <a:rPr lang="vi-VN" sz="4000" b="1">
                <a:solidFill>
                  <a:srgbClr val="FFFFFF"/>
                </a:solidFill>
                <a:ea typeface="Arial "/>
                <a:cs typeface="Arial Rounded MT Bold" pitchFamily="34" charset="0"/>
                <a:sym typeface="Arial Rounded MT Bold" pitchFamily="34" charset="0"/>
              </a:rPr>
              <a:t>M PH</a:t>
            </a:r>
            <a:r>
              <a:rPr lang="vi-VN" sz="4000" b="1">
                <a:solidFill>
                  <a:srgbClr val="FFFFFF"/>
                </a:solidFill>
                <a:latin typeface="Arial Rounded MT Bold" pitchFamily="34" charset="0"/>
                <a:ea typeface="Arial "/>
                <a:cs typeface="Arial Rounded MT Bold" pitchFamily="34" charset="0"/>
                <a:sym typeface="Arial Rounded MT Bold" pitchFamily="34" charset="0"/>
              </a:rPr>
              <a:t>Á</a:t>
            </a:r>
            <a:endParaRPr lang="vi-VN" sz="4000" b="1">
              <a:solidFill>
                <a:srgbClr val="FFFFFF"/>
              </a:solidFill>
              <a:ea typeface="Arial "/>
              <a:cs typeface="Arial Rounded MT Bold" pitchFamily="34" charset="0"/>
              <a:sym typeface="Arial Rounded MT Bold" pitchFamily="34" charset="0"/>
            </a:endParaRPr>
          </a:p>
        </p:txBody>
      </p:sp>
      <p:sp>
        <p:nvSpPr>
          <p:cNvPr id="73733" name="Rectangle 5"/>
          <p:cNvSpPr>
            <a:spLocks noChangeArrowheads="1"/>
          </p:cNvSpPr>
          <p:nvPr/>
        </p:nvSpPr>
        <p:spPr bwMode="auto">
          <a:xfrm>
            <a:off x="3800475" y="127000"/>
            <a:ext cx="7858125" cy="762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a:r>
              <a:rPr lang="vi-VN" sz="2200" b="1"/>
              <a:t>1. Khái niệm và biểu hiện của cần cù, sáng tạo trong lao động.</a:t>
            </a:r>
            <a:r>
              <a:rPr lang="vi-VN" sz="2200"/>
              <a:t> </a:t>
            </a:r>
            <a:endParaRPr lang="en-US" sz="2200"/>
          </a:p>
        </p:txBody>
      </p:sp>
      <p:sp>
        <p:nvSpPr>
          <p:cNvPr id="73740" name="Rectangle 12"/>
          <p:cNvSpPr>
            <a:spLocks noChangeArrowheads="1"/>
          </p:cNvSpPr>
          <p:nvPr/>
        </p:nvSpPr>
        <p:spPr bwMode="auto">
          <a:xfrm>
            <a:off x="249238" y="1066800"/>
            <a:ext cx="11334750" cy="3956050"/>
          </a:xfrm>
          <a:prstGeom prst="rect">
            <a:avLst/>
          </a:prstGeom>
          <a:noFill/>
          <a:ln w="1587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defTabSz="914400"/>
            <a:r>
              <a:rPr lang="vi-VN" sz="2100" dirty="0"/>
              <a:t>Thiếu tướng Giáo sư Viện sĩ Trần Đại Nghĩa, chính tên là Phạm Quang Lễ, sinh ra ở tỉnh Vĩnh Long. Sau khi tốt nghiệp Trung học ở Sài Gòn, năm 1935 ông tiếp tục học các Trường Đại học Kĩ thuật điện, Viện Nghiên cứu máy bay và Đại học Xoóc-bon. Sau đó ông làm việc ở công trường cầu cống, xưởng chế tạo máy bay vũ khí quân giới, Năm 1912 ông sang Đức làm việc trong xưởng chế tạo máy bay và Viện Nghiên cứu vũ khi Năm 1946, Chủ tịch Hồ Chí Minh sang Pháp, Ông đã về nước cùng với Người, được giao chức Cục trưởng cục Quân giới. Trong kháng chiến chống Pháp, ông đã sáng chế được các vũ khí súng không giật (SKZ ), súng ba dô ca góp phần quan trọng về quân khí để giết giặc... Trong huyền cảnh khắc nghiệt của chiến tranh và tình trạng lạc hậu về mọi mặt, ông đã tận dụng các phương tiện hiện có để góp phần quan trọng cho sự nghiệp giữ nước và dựng nước. Năm 1948, ông được phong hàm Thiếu tướng, năm 1952, được tuyên dương Anh hùng lao động. Trong dịp này Bác Hồ đã khen ngợi. Kĩ sư Nghĩa rất giỏi khoa học máy, nhưng khi thực hành thì không "máy móc”.</a:t>
            </a:r>
          </a:p>
        </p:txBody>
      </p:sp>
      <p:sp>
        <p:nvSpPr>
          <p:cNvPr id="73741" name="Rectangle 13"/>
          <p:cNvSpPr>
            <a:spLocks noChangeArrowheads="1"/>
          </p:cNvSpPr>
          <p:nvPr/>
        </p:nvSpPr>
        <p:spPr bwMode="auto">
          <a:xfrm>
            <a:off x="1239838" y="5178425"/>
            <a:ext cx="103139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vi-VN" sz="2200">
                <a:solidFill>
                  <a:srgbClr val="0000FF"/>
                </a:solidFill>
              </a:rPr>
              <a:t>Em hãy cho biết sự cần cù, sáng tạo trong lao động được thể hiện như thế nào trong từng thông tin trên. </a:t>
            </a:r>
            <a:endParaRPr lang="en-US" sz="2200">
              <a:solidFill>
                <a:srgbClr val="0000FF"/>
              </a:solidFill>
            </a:endParaRPr>
          </a:p>
        </p:txBody>
      </p:sp>
      <p:pic>
        <p:nvPicPr>
          <p:cNvPr id="73749" name="Picture 21" descr="png-clipart-computer-icons-icon-design-question-others-miscellaneous-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57800"/>
            <a:ext cx="12700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50" name="AutoShape 22"/>
          <p:cNvSpPr>
            <a:spLocks noChangeArrowheads="1"/>
          </p:cNvSpPr>
          <p:nvPr/>
        </p:nvSpPr>
        <p:spPr bwMode="auto">
          <a:xfrm flipH="1">
            <a:off x="266700" y="6045200"/>
            <a:ext cx="812800" cy="812800"/>
          </a:xfrm>
          <a:custGeom>
            <a:avLst/>
            <a:gdLst>
              <a:gd name="T0" fmla="*/ 822104867 w 21600"/>
              <a:gd name="T1" fmla="*/ 0 h 21600"/>
              <a:gd name="T2" fmla="*/ 493242788 w 21600"/>
              <a:gd name="T3" fmla="*/ 328809623 h 21600"/>
              <a:gd name="T4" fmla="*/ 328809623 w 21600"/>
              <a:gd name="T5" fmla="*/ 493242788 h 21600"/>
              <a:gd name="T6" fmla="*/ 0 w 21600"/>
              <a:gd name="T7" fmla="*/ 822104867 h 21600"/>
              <a:gd name="T8" fmla="*/ 328809623 w 21600"/>
              <a:gd name="T9" fmla="*/ 1150915807 h 21600"/>
              <a:gd name="T10" fmla="*/ 657673018 w 21600"/>
              <a:gd name="T11" fmla="*/ 986484146 h 21600"/>
              <a:gd name="T12" fmla="*/ 986484146 w 21600"/>
              <a:gd name="T13" fmla="*/ 657673018 h 21600"/>
              <a:gd name="T14" fmla="*/ 1150915807 w 21600"/>
              <a:gd name="T15" fmla="*/ 328809623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85 w 21600"/>
              <a:gd name="T25" fmla="*/ 12343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lnTo>
                  <a:pt x="15429"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3751" name="Rectangle 23"/>
          <p:cNvSpPr>
            <a:spLocks noChangeArrowheads="1"/>
          </p:cNvSpPr>
          <p:nvPr/>
        </p:nvSpPr>
        <p:spPr bwMode="auto">
          <a:xfrm>
            <a:off x="1389063" y="5975350"/>
            <a:ext cx="10383837" cy="8540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500"/>
              <a:t>Luôn chủ động suy nghĩ để cải tiến, đổi mới, chế tạo máy bay, vũ khí quân giới.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linds(horizontal)">
                                      <p:cBhvr>
                                        <p:cTn id="7" dur="500"/>
                                        <p:tgtEl>
                                          <p:spTgt spid="5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blinds(horizontal)">
                                      <p:cBhvr>
                                        <p:cTn id="10" dur="500"/>
                                        <p:tgtEl>
                                          <p:spTgt spid="6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3733"/>
                                        </p:tgtEl>
                                        <p:attrNameLst>
                                          <p:attrName>style.visibility</p:attrName>
                                        </p:attrNameLst>
                                      </p:cBhvr>
                                      <p:to>
                                        <p:strVal val="visible"/>
                                      </p:to>
                                    </p:set>
                                    <p:animEffect transition="in" filter="blinds(horizontal)">
                                      <p:cBhvr>
                                        <p:cTn id="15" dur="500"/>
                                        <p:tgtEl>
                                          <p:spTgt spid="7373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3740"/>
                                        </p:tgtEl>
                                        <p:attrNameLst>
                                          <p:attrName>style.visibility</p:attrName>
                                        </p:attrNameLst>
                                      </p:cBhvr>
                                      <p:to>
                                        <p:strVal val="visible"/>
                                      </p:to>
                                    </p:set>
                                    <p:animEffect transition="in" filter="blinds(horizontal)">
                                      <p:cBhvr>
                                        <p:cTn id="20" dur="500"/>
                                        <p:tgtEl>
                                          <p:spTgt spid="7374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3741"/>
                                        </p:tgtEl>
                                        <p:attrNameLst>
                                          <p:attrName>style.visibility</p:attrName>
                                        </p:attrNameLst>
                                      </p:cBhvr>
                                      <p:to>
                                        <p:strVal val="visible"/>
                                      </p:to>
                                    </p:set>
                                    <p:animEffect transition="in" filter="blinds(horizontal)">
                                      <p:cBhvr>
                                        <p:cTn id="25" dur="500"/>
                                        <p:tgtEl>
                                          <p:spTgt spid="73741"/>
                                        </p:tgtEl>
                                      </p:cBhvr>
                                    </p:animEffect>
                                  </p:childTnLst>
                                </p:cTn>
                              </p:par>
                              <p:par>
                                <p:cTn id="26" presetID="3" presetClass="entr" presetSubtype="10" fill="hold" nodeType="withEffect">
                                  <p:stCondLst>
                                    <p:cond delay="0"/>
                                  </p:stCondLst>
                                  <p:childTnLst>
                                    <p:set>
                                      <p:cBhvr>
                                        <p:cTn id="27" dur="1" fill="hold">
                                          <p:stCondLst>
                                            <p:cond delay="0"/>
                                          </p:stCondLst>
                                        </p:cTn>
                                        <p:tgtEl>
                                          <p:spTgt spid="73749"/>
                                        </p:tgtEl>
                                        <p:attrNameLst>
                                          <p:attrName>style.visibility</p:attrName>
                                        </p:attrNameLst>
                                      </p:cBhvr>
                                      <p:to>
                                        <p:strVal val="visible"/>
                                      </p:to>
                                    </p:set>
                                    <p:animEffect transition="in" filter="blinds(horizontal)">
                                      <p:cBhvr>
                                        <p:cTn id="28" dur="500"/>
                                        <p:tgtEl>
                                          <p:spTgt spid="7374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73750"/>
                                        </p:tgtEl>
                                        <p:attrNameLst>
                                          <p:attrName>style.visibility</p:attrName>
                                        </p:attrNameLst>
                                      </p:cBhvr>
                                      <p:to>
                                        <p:strVal val="visible"/>
                                      </p:to>
                                    </p:set>
                                    <p:animEffect transition="in" filter="blinds(horizontal)">
                                      <p:cBhvr>
                                        <p:cTn id="33" dur="500"/>
                                        <p:tgtEl>
                                          <p:spTgt spid="73750"/>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73751"/>
                                        </p:tgtEl>
                                        <p:attrNameLst>
                                          <p:attrName>style.visibility</p:attrName>
                                        </p:attrNameLst>
                                      </p:cBhvr>
                                      <p:to>
                                        <p:strVal val="visible"/>
                                      </p:to>
                                    </p:set>
                                    <p:animEffect transition="in" filter="blinds(horizontal)">
                                      <p:cBhvr>
                                        <p:cTn id="36" dur="500"/>
                                        <p:tgtEl>
                                          <p:spTgt spid="73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2" grpId="0"/>
      <p:bldP spid="73733" grpId="0" animBg="1"/>
      <p:bldP spid="73740" grpId="0" animBg="1"/>
      <p:bldP spid="73741" grpId="0"/>
      <p:bldP spid="73750" grpId="0" animBg="1"/>
      <p:bldP spid="7375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Integral</Template>
  <TotalTime>735</TotalTime>
  <Words>2941</Words>
  <Application>Microsoft Office PowerPoint</Application>
  <PresentationFormat>Widescreen</PresentationFormat>
  <Paragraphs>124</Paragraphs>
  <Slides>39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#9Slide05 Brannboll Ny</vt:lpstr>
      <vt:lpstr>Arial</vt:lpstr>
      <vt:lpstr>Arial </vt:lpstr>
      <vt:lpstr>Arial Rounded MT Bold</vt:lpstr>
      <vt:lpstr>Arial Unicode MS</vt:lpstr>
      <vt:lpstr>Calibri</vt:lpstr>
      <vt:lpstr>Calibri Light</vt:lpstr>
      <vt:lpstr>SVN-Vanilla Daisy Pro</vt:lpstr>
      <vt:lpstr>Times New Roman</vt:lpstr>
      <vt:lpstr>方正静蕾简体</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Cho hs xem video về một số tấm gương năng động sáng tạo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12 CHÍNH SÁCH TÀI NGUYÊN VÀ BẢO VỆ MÔI TRƯỜNG</dc:title>
  <dc:creator>VOTIENAN</dc:creator>
  <cp:lastModifiedBy>LY TRẦN</cp:lastModifiedBy>
  <cp:revision>156</cp:revision>
  <dcterms:created xsi:type="dcterms:W3CDTF">2018-03-25T01:40:10Z</dcterms:created>
  <dcterms:modified xsi:type="dcterms:W3CDTF">2024-10-07T14:23:00Z</dcterms:modified>
</cp:coreProperties>
</file>