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1" r:id="rId2"/>
  </p:sldMasterIdLst>
  <p:notesMasterIdLst>
    <p:notesMasterId r:id="rId30"/>
  </p:notesMasterIdLst>
  <p:sldIdLst>
    <p:sldId id="320" r:id="rId3"/>
    <p:sldId id="309" r:id="rId4"/>
    <p:sldId id="310" r:id="rId5"/>
    <p:sldId id="322" r:id="rId6"/>
    <p:sldId id="321" r:id="rId7"/>
    <p:sldId id="323" r:id="rId8"/>
    <p:sldId id="298" r:id="rId9"/>
    <p:sldId id="296" r:id="rId10"/>
    <p:sldId id="311" r:id="rId11"/>
    <p:sldId id="312" r:id="rId12"/>
    <p:sldId id="313" r:id="rId13"/>
    <p:sldId id="302" r:id="rId14"/>
    <p:sldId id="314" r:id="rId15"/>
    <p:sldId id="304" r:id="rId16"/>
    <p:sldId id="305" r:id="rId17"/>
    <p:sldId id="315" r:id="rId18"/>
    <p:sldId id="316" r:id="rId19"/>
    <p:sldId id="317" r:id="rId20"/>
    <p:sldId id="318" r:id="rId21"/>
    <p:sldId id="268" r:id="rId22"/>
    <p:sldId id="283" r:id="rId23"/>
    <p:sldId id="281" r:id="rId24"/>
    <p:sldId id="285" r:id="rId25"/>
    <p:sldId id="319" r:id="rId26"/>
    <p:sldId id="307" r:id="rId27"/>
    <p:sldId id="291" r:id="rId28"/>
    <p:sldId id="272" r:id="rId29"/>
  </p:sldIdLst>
  <p:sldSz cx="9144000" cy="5143500" type="screen16x9"/>
  <p:notesSz cx="6858000" cy="9144000"/>
  <p:custDataLst>
    <p:tags r:id="rId3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53" autoAdjust="0"/>
    <p:restoredTop sz="94660"/>
  </p:normalViewPr>
  <p:slideViewPr>
    <p:cSldViewPr>
      <p:cViewPr>
        <p:scale>
          <a:sx n="57" d="100"/>
          <a:sy n="57" d="100"/>
        </p:scale>
        <p:origin x="-1692" y="-59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4C0B6-3DBB-400E-A18E-52692D2672BE}" type="datetimeFigureOut">
              <a:rPr lang="en-US" smtClean="0"/>
              <a:pPr/>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23A8E-B59C-42C6-9299-3A4CF5A766E8}" type="slidenum">
              <a:rPr lang="en-US" smtClean="0"/>
              <a:pPr/>
              <a:t>‹#›</a:t>
            </a:fld>
            <a:endParaRPr lang="en-US"/>
          </a:p>
        </p:txBody>
      </p:sp>
    </p:spTree>
    <p:extLst>
      <p:ext uri="{BB962C8B-B14F-4D97-AF65-F5344CB8AC3E}">
        <p14:creationId xmlns:p14="http://schemas.microsoft.com/office/powerpoint/2010/main" xmlns="" val="195696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662EE-B95B-43D0-95E4-555D105CD2C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23A8E-B59C-42C6-9299-3A4CF5A766E8}" type="slidenum">
              <a:rPr lang="en-US" smtClean="0"/>
              <a:pPr/>
              <a:t>23</a:t>
            </a:fld>
            <a:endParaRPr lang="en-US"/>
          </a:p>
        </p:txBody>
      </p:sp>
    </p:spTree>
    <p:extLst>
      <p:ext uri="{BB962C8B-B14F-4D97-AF65-F5344CB8AC3E}">
        <p14:creationId xmlns:p14="http://schemas.microsoft.com/office/powerpoint/2010/main" xmlns="" val="350254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9B99A75F-BE5C-4646-9480-72F8AC8DC033}" type="datetimeFigureOut">
              <a:rPr lang="en-US" smtClean="0"/>
              <a:pPr defTabSz="685800" fontAlgn="base">
                <a:spcBef>
                  <a:spcPct val="0"/>
                </a:spcBef>
                <a:spcAft>
                  <a:spcPct val="0"/>
                </a:spcAft>
                <a:defRPr/>
              </a:pPr>
              <a:t>11/12/2023</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92B42CD7-F79C-4621-BAFE-EB08BCC8394F}"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928502630"/>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88E6C8BF-56B7-4FB1-8845-E21710E26712}" type="datetimeFigureOut">
              <a:rPr lang="en-US" smtClean="0"/>
              <a:pPr defTabSz="685800" fontAlgn="base">
                <a:spcBef>
                  <a:spcPct val="0"/>
                </a:spcBef>
                <a:spcAft>
                  <a:spcPct val="0"/>
                </a:spcAft>
                <a:defRPr/>
              </a:pPr>
              <a:t>11/12/2023</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97D236D-9B73-4F94-A89E-473EE0383013}"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3928538728"/>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FF3740C7-2079-408B-9AEE-30E00A9B6C0D}" type="datetimeFigureOut">
              <a:rPr lang="en-US" smtClean="0"/>
              <a:pPr defTabSz="685800" fontAlgn="base">
                <a:spcBef>
                  <a:spcPct val="0"/>
                </a:spcBef>
                <a:spcAft>
                  <a:spcPct val="0"/>
                </a:spcAft>
                <a:defRPr/>
              </a:pPr>
              <a:t>11/12/2023</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60290AD5-9104-44EF-9AC5-9F0E09A2C370}"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55088445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pPr defTabSz="685800" fontAlgn="base">
              <a:spcBef>
                <a:spcPct val="0"/>
              </a:spcBef>
              <a:spcAft>
                <a:spcPct val="0"/>
              </a:spcAft>
            </a:pPr>
            <a:endParaRPr lang="vi-VN" altLang="en-US" smtClean="0">
              <a:solidFill>
                <a:srgbClr val="000000"/>
              </a:solidFill>
            </a:endParaRPr>
          </a:p>
        </p:txBody>
      </p:sp>
      <p:sp>
        <p:nvSpPr>
          <p:cNvPr id="17" name="Footer Placeholder 16"/>
          <p:cNvSpPr>
            <a:spLocks noGrp="1"/>
          </p:cNvSpPr>
          <p:nvPr>
            <p:ph type="ftr" sz="quarter" idx="11"/>
          </p:nvPr>
        </p:nvSpPr>
        <p:spPr bwMode="auto">
          <a:xfrm rot="5400000">
            <a:off x="7534469" y="3088246"/>
            <a:ext cx="2743200" cy="384048"/>
          </a:xfrm>
        </p:spPr>
        <p:txBody>
          <a:bodyPr/>
          <a:lstStyle/>
          <a:p>
            <a:pPr defTabSz="685800" fontAlgn="base">
              <a:spcBef>
                <a:spcPct val="0"/>
              </a:spcBef>
              <a:spcAft>
                <a:spcPct val="0"/>
              </a:spcAft>
            </a:pPr>
            <a:endParaRPr lang="vi-VN" altLang="en-US" smtClean="0">
              <a:solidFill>
                <a:srgbClr val="000000"/>
              </a:solidFill>
            </a:endParaRPr>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pPr defTabSz="685800" fontAlgn="base">
              <a:spcBef>
                <a:spcPct val="0"/>
              </a:spcBef>
              <a:spcAft>
                <a:spcPct val="0"/>
              </a:spcAft>
            </a:pPr>
            <a:fld id="{0DFA0F48-0116-4C0C-86EA-59D7CD8730CA}"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9" name="Slide Number Placeholder 8"/>
          <p:cNvSpPr>
            <a:spLocks noGrp="1"/>
          </p:cNvSpPr>
          <p:nvPr>
            <p:ph type="sldNum" sz="quarter" idx="15"/>
          </p:nvPr>
        </p:nvSpPr>
        <p:spPr/>
        <p:txBody>
          <a:bodyPr rtlCol="0"/>
          <a:lstStyle/>
          <a:p>
            <a:pPr defTabSz="685800" fontAlgn="base">
              <a:spcBef>
                <a:spcPct val="0"/>
              </a:spcBef>
              <a:spcAft>
                <a:spcPct val="0"/>
              </a:spcAft>
            </a:pPr>
            <a:fld id="{A3E1B14D-23D9-46DD-BF50-953EA1D06CB2}"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10" name="Footer Placeholder 9"/>
          <p:cNvSpPr>
            <a:spLocks noGrp="1"/>
          </p:cNvSpPr>
          <p:nvPr>
            <p:ph type="ftr" sz="quarter" idx="16"/>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pPr defTabSz="685800" fontAlgn="base">
              <a:spcBef>
                <a:spcPct val="0"/>
              </a:spcBef>
              <a:spcAft>
                <a:spcPct val="0"/>
              </a:spcAft>
            </a:pPr>
            <a:endParaRPr lang="vi-VN" altLang="en-US" smtClean="0">
              <a:solidFill>
                <a:srgbClr val="000000"/>
              </a:solidFill>
            </a:endParaRPr>
          </a:p>
        </p:txBody>
      </p:sp>
      <p:sp>
        <p:nvSpPr>
          <p:cNvPr id="5" name="Footer Placeholder 4"/>
          <p:cNvSpPr>
            <a:spLocks noGrp="1"/>
          </p:cNvSpPr>
          <p:nvPr>
            <p:ph type="ftr" sz="quarter" idx="11"/>
          </p:nvPr>
        </p:nvSpPr>
        <p:spPr bwMode="auto">
          <a:xfrm rot="5400000">
            <a:off x="7534656" y="3086100"/>
            <a:ext cx="2743200" cy="384048"/>
          </a:xfrm>
        </p:spPr>
        <p:txBody>
          <a:bodyPr/>
          <a:lstStyle/>
          <a:p>
            <a:pPr defTabSz="685800" fontAlgn="base">
              <a:spcBef>
                <a:spcPct val="0"/>
              </a:spcBef>
              <a:spcAft>
                <a:spcPct val="0"/>
              </a:spcAft>
            </a:pPr>
            <a:endParaRPr lang="vi-VN" altLang="en-US" smtClean="0">
              <a:solidFill>
                <a:srgbClr val="000000"/>
              </a:solidFill>
            </a:endParaRPr>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pPr defTabSz="685800" fontAlgn="base">
              <a:spcBef>
                <a:spcPct val="0"/>
              </a:spcBef>
              <a:spcAft>
                <a:spcPct val="0"/>
              </a:spcAft>
            </a:pPr>
            <a:fld id="{A0D34633-BEA0-4654-A001-3BFA24B014F1}"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F6A3211E-038C-4C93-83DE-085B1299E3B5}"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3793B4AD-9758-4F80-BDD4-0306A660161A}"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7" name="Slide Number Placeholder 6"/>
          <p:cNvSpPr>
            <a:spLocks noGrp="1"/>
          </p:cNvSpPr>
          <p:nvPr>
            <p:ph type="sldNum" sz="quarter" idx="11"/>
          </p:nvPr>
        </p:nvSpPr>
        <p:spPr/>
        <p:txBody>
          <a:bodyPr rtlCol="0"/>
          <a:lstStyle/>
          <a:p>
            <a:pPr defTabSz="685800" fontAlgn="base">
              <a:spcBef>
                <a:spcPct val="0"/>
              </a:spcBef>
              <a:spcAft>
                <a:spcPct val="0"/>
              </a:spcAft>
            </a:pPr>
            <a:fld id="{C8D6D33D-A810-4E37-9F7C-D861D4368EDD}"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8" name="Footer Placeholder 7"/>
          <p:cNvSpPr>
            <a:spLocks noGrp="1"/>
          </p:cNvSpPr>
          <p:nvPr>
            <p:ph type="ftr" sz="quarter" idx="12"/>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F60EB5AF-D2BB-4285-99C8-9EAB332C771D}"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22" name="Slide Number Placeholder 21"/>
          <p:cNvSpPr>
            <a:spLocks noGrp="1"/>
          </p:cNvSpPr>
          <p:nvPr>
            <p:ph type="sldNum" sz="quarter" idx="15"/>
          </p:nvPr>
        </p:nvSpPr>
        <p:spPr/>
        <p:txBody>
          <a:bodyPr rtlCol="0"/>
          <a:lstStyle/>
          <a:p>
            <a:pPr defTabSz="685800" fontAlgn="base">
              <a:spcBef>
                <a:spcPct val="0"/>
              </a:spcBef>
              <a:spcAft>
                <a:spcPct val="0"/>
              </a:spcAft>
            </a:pPr>
            <a:fld id="{559D1A61-AC17-45D3-98DF-CF4D7D4398F6}"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23" name="Footer Placeholder 22"/>
          <p:cNvSpPr>
            <a:spLocks noGrp="1"/>
          </p:cNvSpPr>
          <p:nvPr>
            <p:ph type="ftr" sz="quarter" idx="16"/>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243CAE9D-7431-401A-9C89-D2B2D9A0127C}" type="datetimeFigureOut">
              <a:rPr lang="en-US" smtClean="0"/>
              <a:pPr defTabSz="685800" fontAlgn="base">
                <a:spcBef>
                  <a:spcPct val="0"/>
                </a:spcBef>
                <a:spcAft>
                  <a:spcPct val="0"/>
                </a:spcAft>
                <a:defRPr/>
              </a:pPr>
              <a:t>11/12/2023</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2F53F74-8A1F-47DD-89CA-24480EF710FB}"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606673467"/>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defTabSz="685800" fontAlgn="base">
              <a:spcBef>
                <a:spcPct val="0"/>
              </a:spcBef>
              <a:spcAft>
                <a:spcPct val="0"/>
              </a:spcAft>
            </a:pPr>
            <a:endParaRPr lang="vi-VN" altLang="en-US" smtClean="0">
              <a:solidFill>
                <a:srgbClr val="000000"/>
              </a:solidFill>
            </a:endParaRPr>
          </a:p>
        </p:txBody>
      </p:sp>
      <p:sp>
        <p:nvSpPr>
          <p:cNvPr id="18" name="Slide Number Placeholder 17"/>
          <p:cNvSpPr>
            <a:spLocks noGrp="1"/>
          </p:cNvSpPr>
          <p:nvPr>
            <p:ph type="sldNum" sz="quarter" idx="11"/>
          </p:nvPr>
        </p:nvSpPr>
        <p:spPr/>
        <p:txBody>
          <a:bodyPr rtlCol="0"/>
          <a:lstStyle/>
          <a:p>
            <a:pPr defTabSz="685800" fontAlgn="base">
              <a:spcBef>
                <a:spcPct val="0"/>
              </a:spcBef>
              <a:spcAft>
                <a:spcPct val="0"/>
              </a:spcAft>
            </a:pPr>
            <a:fld id="{7F6DB36C-6D8C-4213-A237-93DC4F500AC0}"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
        <p:nvSpPr>
          <p:cNvPr id="21" name="Footer Placeholder 20"/>
          <p:cNvSpPr>
            <a:spLocks noGrp="1"/>
          </p:cNvSpPr>
          <p:nvPr>
            <p:ph type="ftr" sz="quarter" idx="12"/>
          </p:nvPr>
        </p:nvSpPr>
        <p:spPr/>
        <p:txBody>
          <a:bodyPr rtlCol="0"/>
          <a:lstStyle/>
          <a:p>
            <a:pPr defTabSz="685800" fontAlgn="base">
              <a:spcBef>
                <a:spcPct val="0"/>
              </a:spcBef>
              <a:spcAft>
                <a:spcPct val="0"/>
              </a:spcAft>
            </a:pPr>
            <a:endParaRPr lang="vi-VN" altLang="en-US" smtClean="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C2D105FD-3047-4581-A2A1-CD7AA7D1E73E}"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endParaRPr lang="vi-VN" altLang="en-US" smtClean="0">
              <a:solidFill>
                <a:srgbClr val="000000"/>
              </a:solidFill>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vi-VN" altLang="en-US" smtClean="0">
              <a:solidFill>
                <a:srgbClr val="000000"/>
              </a:solidFill>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77A4A72A-DA13-4FFA-B089-4989558083D5}" type="slidenum">
              <a:rPr lang="vi-VN" altLang="en-US" smtClean="0">
                <a:solidFill>
                  <a:srgbClr val="000000"/>
                </a:solidFill>
              </a:rPr>
              <a:pPr defTabSz="685800" fontAlgn="base">
                <a:spcBef>
                  <a:spcPct val="0"/>
                </a:spcBef>
                <a:spcAft>
                  <a:spcPct val="0"/>
                </a:spcAft>
              </a:pPr>
              <a:t>‹#›</a:t>
            </a:fld>
            <a:endParaRPr lang="vi-VN" altLang="en-US" smtClean="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BBB6A180-656D-491A-A063-7448AB6ED6BC}" type="datetimeFigureOut">
              <a:rPr lang="en-US" smtClean="0"/>
              <a:pPr defTabSz="685800" fontAlgn="base">
                <a:spcBef>
                  <a:spcPct val="0"/>
                </a:spcBef>
                <a:spcAft>
                  <a:spcPct val="0"/>
                </a:spcAft>
                <a:defRPr/>
              </a:pPr>
              <a:t>11/12/2023</a:t>
            </a:fld>
            <a:endParaRPr lang="en-US"/>
          </a:p>
        </p:txBody>
      </p:sp>
      <p:sp>
        <p:nvSpPr>
          <p:cNvPr id="5"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B3684187-C03A-4BAE-9B27-686A9494160C}"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2160848987"/>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7E6BF051-6BAB-42A9-84F7-585540BA08D2}" type="datetimeFigureOut">
              <a:rPr lang="en-US" smtClean="0"/>
              <a:pPr defTabSz="685800" fontAlgn="base">
                <a:spcBef>
                  <a:spcPct val="0"/>
                </a:spcBef>
                <a:spcAft>
                  <a:spcPct val="0"/>
                </a:spcAft>
                <a:defRPr/>
              </a:pPr>
              <a:t>11/12/2023</a:t>
            </a:fld>
            <a:endParaRPr lang="en-US"/>
          </a:p>
        </p:txBody>
      </p:sp>
      <p:sp>
        <p:nvSpPr>
          <p:cNvPr id="6"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C77B502-F97D-471A-AA4D-5592D4E8A8B7}"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67418526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035E10F4-26C7-40B8-AA69-176B53D57E58}" type="datetimeFigureOut">
              <a:rPr lang="en-US" smtClean="0"/>
              <a:pPr defTabSz="685800" fontAlgn="base">
                <a:spcBef>
                  <a:spcPct val="0"/>
                </a:spcBef>
                <a:spcAft>
                  <a:spcPct val="0"/>
                </a:spcAft>
                <a:defRPr/>
              </a:pPr>
              <a:t>11/12/2023</a:t>
            </a:fld>
            <a:endParaRPr lang="en-US"/>
          </a:p>
        </p:txBody>
      </p:sp>
      <p:sp>
        <p:nvSpPr>
          <p:cNvPr id="8"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9"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9241F17F-314A-4BB9-970E-1147A384A638}"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2028040479"/>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42B9BAF4-A541-44B0-9E08-DB260A7FD9F2}" type="datetimeFigureOut">
              <a:rPr lang="en-US" smtClean="0"/>
              <a:pPr defTabSz="685800" fontAlgn="base">
                <a:spcBef>
                  <a:spcPct val="0"/>
                </a:spcBef>
                <a:spcAft>
                  <a:spcPct val="0"/>
                </a:spcAft>
                <a:defRPr/>
              </a:pPr>
              <a:t>11/12/2023</a:t>
            </a:fld>
            <a:endParaRPr lang="en-US"/>
          </a:p>
        </p:txBody>
      </p:sp>
      <p:sp>
        <p:nvSpPr>
          <p:cNvPr id="4"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5"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1540F58B-3A97-426D-8B6A-50C543A6C2FD}"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2456463153"/>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8769F4C8-29E6-4C1C-A8EC-9138A706DE30}" type="datetimeFigureOut">
              <a:rPr lang="en-US" smtClean="0"/>
              <a:pPr defTabSz="685800" fontAlgn="base">
                <a:spcBef>
                  <a:spcPct val="0"/>
                </a:spcBef>
                <a:spcAft>
                  <a:spcPct val="0"/>
                </a:spcAft>
                <a:defRPr/>
              </a:pPr>
              <a:t>11/12/2023</a:t>
            </a:fld>
            <a:endParaRPr lang="en-US"/>
          </a:p>
        </p:txBody>
      </p:sp>
      <p:sp>
        <p:nvSpPr>
          <p:cNvPr id="3"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4"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047B2821-C1C0-4003-BB51-10ADB7C34611}"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791271903"/>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99B85FA5-E909-470D-8749-8ABDDAF3F5B3}" type="datetimeFigureOut">
              <a:rPr lang="en-US" smtClean="0"/>
              <a:pPr defTabSz="685800" fontAlgn="base">
                <a:spcBef>
                  <a:spcPct val="0"/>
                </a:spcBef>
                <a:spcAft>
                  <a:spcPct val="0"/>
                </a:spcAft>
                <a:defRPr/>
              </a:pPr>
              <a:t>11/12/2023</a:t>
            </a:fld>
            <a:endParaRPr lang="en-US"/>
          </a:p>
        </p:txBody>
      </p:sp>
      <p:sp>
        <p:nvSpPr>
          <p:cNvPr id="6"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4CD52A76-573D-4D6A-B2E5-6D3D0DD125A8}"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3329773586"/>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685800" fontAlgn="base">
              <a:spcBef>
                <a:spcPct val="0"/>
              </a:spcBef>
              <a:spcAft>
                <a:spcPct val="0"/>
              </a:spcAft>
              <a:defRPr/>
            </a:pPr>
            <a:fld id="{D9D61159-67C2-4DE6-AEE1-DA4B18008453}" type="datetimeFigureOut">
              <a:rPr lang="en-US" smtClean="0"/>
              <a:pPr defTabSz="685800" fontAlgn="base">
                <a:spcBef>
                  <a:spcPct val="0"/>
                </a:spcBef>
                <a:spcAft>
                  <a:spcPct val="0"/>
                </a:spcAft>
                <a:defRPr/>
              </a:pPr>
              <a:t>11/12/2023</a:t>
            </a:fld>
            <a:endParaRPr lang="en-US"/>
          </a:p>
        </p:txBody>
      </p:sp>
      <p:sp>
        <p:nvSpPr>
          <p:cNvPr id="6" name="Footer Placeholder 4"/>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1F3AF3AC-84B8-484B-BCCC-1BCC328C7106}"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986964084"/>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900" smtClean="0">
                <a:solidFill>
                  <a:srgbClr val="898989"/>
                </a:solidFill>
                <a:cs typeface="Arial" charset="0"/>
              </a:defRPr>
            </a:lvl1pPr>
          </a:lstStyle>
          <a:p>
            <a:pPr defTabSz="685800" fontAlgn="base">
              <a:spcBef>
                <a:spcPct val="0"/>
              </a:spcBef>
              <a:spcAft>
                <a:spcPct val="0"/>
              </a:spcAft>
              <a:defRPr/>
            </a:pPr>
            <a:fld id="{25B6F005-77DA-473E-AEF5-A762ED12FADA}" type="datetimeFigureOut">
              <a:rPr lang="en-US" smtClean="0"/>
              <a:pPr defTabSz="685800" fontAlgn="base">
                <a:spcBef>
                  <a:spcPct val="0"/>
                </a:spcBef>
                <a:spcAft>
                  <a:spcPct val="0"/>
                </a:spcAft>
                <a:defRPr/>
              </a:pPr>
              <a:t>11/12/2023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900" smtClean="0">
                <a:solidFill>
                  <a:srgbClr val="898989"/>
                </a:solidFill>
                <a:cs typeface="Arial" charset="0"/>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defTabSz="685800" fontAlgn="base">
              <a:spcBef>
                <a:spcPct val="0"/>
              </a:spcBef>
              <a:spcAft>
                <a:spcPct val="0"/>
              </a:spcAft>
            </a:pPr>
            <a:fld id="{09CC2B98-73B1-44B9-9CC9-66DCC7ED874D}"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5792533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pPr defTabSz="685800" fontAlgn="base">
              <a:spcBef>
                <a:spcPct val="0"/>
              </a:spcBef>
              <a:spcAft>
                <a:spcPct val="0"/>
              </a:spcAft>
              <a:defRPr/>
            </a:pPr>
            <a:fld id="{25B6F005-77DA-473E-AEF5-A762ED12FADA}" type="datetimeFigureOut">
              <a:rPr lang="en-US" smtClean="0"/>
              <a:pPr defTabSz="685800" fontAlgn="base">
                <a:spcBef>
                  <a:spcPct val="0"/>
                </a:spcBef>
                <a:spcAft>
                  <a:spcPct val="0"/>
                </a:spcAft>
                <a:defRPr/>
              </a:pPr>
              <a:t>11/12/2023</a:t>
            </a:fld>
            <a:endParaRPr lang="en-US"/>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pPr defTabSz="685800" fontAlgn="base">
              <a:spcBef>
                <a:spcPct val="0"/>
              </a:spcBef>
              <a:spcAft>
                <a:spcPct val="0"/>
              </a:spcAft>
              <a:defRPr/>
            </a:pPr>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defTabSz="685800" fontAlgn="base">
              <a:spcBef>
                <a:spcPct val="0"/>
              </a:spcBef>
              <a:spcAft>
                <a:spcPct val="0"/>
              </a:spcAft>
            </a:pPr>
            <a:fld id="{09CC2B98-73B1-44B9-9CC9-66DCC7ED874D}" type="slidenum">
              <a:rPr lang="en-US" altLang="en-US" smtClean="0">
                <a:cs typeface="Arial" panose="020B0604020202020204" pitchFamily="34" charset="0"/>
              </a:rPr>
              <a:pPr defTabSz="685800" fontAlgn="base">
                <a:spcBef>
                  <a:spcPct val="0"/>
                </a:spcBef>
                <a:spcAft>
                  <a:spcPct val="0"/>
                </a:spcAft>
              </a:pPr>
              <a:t>‹#›</a:t>
            </a:fld>
            <a:endParaRPr lang="en-US" altLang="en-US" smtClean="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80"/>
            <a:ext cx="7924800" cy="536971"/>
          </a:xfrm>
          <a:solidFill>
            <a:schemeClr val="bg2">
              <a:lumMod val="90000"/>
            </a:schemeClr>
          </a:solidFill>
        </p:spPr>
        <p:txBody>
          <a:bodyPr>
            <a:normAutofit/>
          </a:bodyPr>
          <a:lstStyle/>
          <a:p>
            <a:pPr algn="ctr"/>
            <a:r>
              <a:rPr lang="en-US" sz="2800" b="1" dirty="0" smtClean="0">
                <a:solidFill>
                  <a:srgbClr val="FF0000"/>
                </a:solidFill>
                <a:latin typeface="Times New Roman" pitchFamily="18" charset="0"/>
                <a:cs typeface="Times New Roman" pitchFamily="18" charset="0"/>
              </a:rPr>
              <a:t>BÁO  CÁO NHIỆM VỤ:</a:t>
            </a:r>
            <a:endParaRPr lang="en-US" sz="2800" b="1" dirty="0">
              <a:solidFill>
                <a:srgbClr val="FF0000"/>
              </a:solidFill>
              <a:latin typeface="Times New Roman" pitchFamily="18" charset="0"/>
              <a:cs typeface="Times New Roman" pitchFamily="18" charset="0"/>
            </a:endParaRPr>
          </a:p>
        </p:txBody>
      </p:sp>
      <p:sp>
        <p:nvSpPr>
          <p:cNvPr id="5" name="Content Placeholder 4"/>
          <p:cNvSpPr>
            <a:spLocks noGrp="1"/>
          </p:cNvSpPr>
          <p:nvPr>
            <p:ph sz="quarter" idx="1"/>
          </p:nvPr>
        </p:nvSpPr>
        <p:spPr>
          <a:xfrm>
            <a:off x="0" y="1200151"/>
            <a:ext cx="4038600" cy="3394472"/>
          </a:xfrm>
          <a:solidFill>
            <a:schemeClr val="bg2">
              <a:lumMod val="75000"/>
            </a:schemeClr>
          </a:solidFill>
        </p:spPr>
        <p:txBody>
          <a:bodyPr>
            <a:normAutofit/>
          </a:bodyPr>
          <a:lstStyle/>
          <a:p>
            <a:pPr algn="ctr">
              <a:spcBef>
                <a:spcPts val="0"/>
              </a:spcBef>
              <a:buNone/>
            </a:pPr>
            <a:r>
              <a:rPr lang="vi-VN" sz="2400" b="1" dirty="0" smtClean="0">
                <a:latin typeface="Times New Roman" pitchFamily="18" charset="0"/>
                <a:cs typeface="Times New Roman" pitchFamily="18" charset="0"/>
              </a:rPr>
              <a:t>Xây dựng thông điệp về chủ đề “Tôn trọng sự thật”:</a:t>
            </a:r>
            <a:endParaRPr lang="en-US" sz="2400" b="1" dirty="0" smtClean="0">
              <a:latin typeface="Times New Roman" pitchFamily="18" charset="0"/>
              <a:cs typeface="Times New Roman" pitchFamily="18" charset="0"/>
            </a:endParaRPr>
          </a:p>
          <a:p>
            <a:pPr algn="ctr">
              <a:spcBef>
                <a:spcPts val="0"/>
              </a:spcBef>
              <a:buNone/>
            </a:pPr>
            <a:r>
              <a:rPr lang="vi-VN"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Thuyết trình ngắn gọn về thông điệp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p>
          <a:p>
            <a:pPr algn="ctr">
              <a:spcBef>
                <a:spcPts val="0"/>
              </a:spcBef>
              <a:buNone/>
            </a:pP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mình </a:t>
            </a:r>
          </a:p>
          <a:p>
            <a:pPr>
              <a:spcBef>
                <a:spcPts val="0"/>
              </a:spcBef>
            </a:pPr>
            <a:endParaRPr lang="en-US" sz="2400" b="1" dirty="0">
              <a:solidFill>
                <a:schemeClr val="bg1"/>
              </a:solidFill>
              <a:latin typeface="Times New Roman" pitchFamily="18" charset="0"/>
              <a:cs typeface="Times New Roman" pitchFamily="18" charset="0"/>
            </a:endParaRPr>
          </a:p>
        </p:txBody>
      </p:sp>
      <p:sp>
        <p:nvSpPr>
          <p:cNvPr id="6" name="Content Placeholder 5"/>
          <p:cNvSpPr>
            <a:spLocks noGrp="1"/>
          </p:cNvSpPr>
          <p:nvPr>
            <p:ph sz="quarter" idx="2"/>
          </p:nvPr>
        </p:nvSpPr>
        <p:spPr>
          <a:xfrm>
            <a:off x="4038600" y="1200151"/>
            <a:ext cx="4953000" cy="3394472"/>
          </a:xfrm>
          <a:solidFill>
            <a:schemeClr val="accent5">
              <a:lumMod val="50000"/>
            </a:schemeClr>
          </a:solidFill>
        </p:spPr>
        <p:txBody>
          <a:bodyPr>
            <a:normAutofit/>
          </a:bodyPr>
          <a:lstStyle/>
          <a:p>
            <a:pPr algn="ctr">
              <a:buNone/>
            </a:pPr>
            <a:r>
              <a:rPr lang="en-US" sz="2400" b="1" dirty="0" smtClean="0">
                <a:solidFill>
                  <a:schemeClr val="bg1"/>
                </a:solidFill>
                <a:latin typeface="Times New Roman" pitchFamily="18" charset="0"/>
                <a:cs typeface="Times New Roman" pitchFamily="18" charset="0"/>
              </a:rPr>
              <a:t>Viết cảm nhận của em về câu ca dao dưới đây:</a:t>
            </a:r>
          </a:p>
          <a:p>
            <a:pPr algn="ctr">
              <a:buNone/>
            </a:pPr>
            <a:r>
              <a:rPr lang="en-US" sz="2400" b="1" dirty="0" smtClean="0">
                <a:solidFill>
                  <a:schemeClr val="bg1"/>
                </a:solidFill>
                <a:latin typeface="Times New Roman" pitchFamily="18" charset="0"/>
                <a:cs typeface="Times New Roman" pitchFamily="18" charset="0"/>
              </a:rPr>
              <a:t>Những người tính nết thật thà</a:t>
            </a:r>
          </a:p>
          <a:p>
            <a:pPr algn="ctr">
              <a:buNone/>
            </a:pPr>
            <a:r>
              <a:rPr lang="en-US" sz="2400" b="1" dirty="0" smtClean="0">
                <a:solidFill>
                  <a:schemeClr val="bg1"/>
                </a:solidFill>
                <a:latin typeface="Times New Roman" pitchFamily="18" charset="0"/>
                <a:cs typeface="Times New Roman" pitchFamily="18" charset="0"/>
              </a:rPr>
              <a:t>Đi đâu cũng được người ta tin </a:t>
            </a:r>
            <a:r>
              <a:rPr lang="en-US" sz="2400" b="1" dirty="0" err="1" smtClean="0">
                <a:solidFill>
                  <a:schemeClr val="bg1"/>
                </a:solidFill>
                <a:latin typeface="Times New Roman" pitchFamily="18" charset="0"/>
                <a:cs typeface="Times New Roman" pitchFamily="18" charset="0"/>
              </a:rPr>
              <a:t>dùng</a:t>
            </a:r>
            <a:endParaRPr lang="en-US" sz="2400" b="1"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Thông </a:t>
            </a:r>
            <a:endParaRPr lang="en-US" dirty="0"/>
          </a:p>
        </p:txBody>
      </p:sp>
      <p:sp>
        <p:nvSpPr>
          <p:cNvPr id="5" name="Content Placeholder 2"/>
          <p:cNvSpPr>
            <a:spLocks noGrp="1"/>
          </p:cNvSpPr>
          <p:nvPr>
            <p:ph sz="quarter" idx="1"/>
          </p:nvPr>
        </p:nvSpPr>
        <p:spPr>
          <a:xfrm>
            <a:off x="152400" y="2876550"/>
            <a:ext cx="1752600" cy="2057400"/>
          </a:xfrm>
          <a:solidFill>
            <a:schemeClr val="bg2"/>
          </a:solidFill>
          <a:ln w="28575">
            <a:solidFill>
              <a:srgbClr val="FFFF00"/>
            </a:solidFill>
            <a:prstDash val="sysDash"/>
          </a:ln>
        </p:spPr>
        <p:txBody>
          <a:bodyPr>
            <a:normAutofit fontScale="92500" lnSpcReduction="10000"/>
          </a:bodyPr>
          <a:lstStyle/>
          <a:p>
            <a:pPr marL="0" indent="0">
              <a:buNone/>
            </a:pPr>
            <a:r>
              <a:rPr lang="en-US" sz="1600" b="1" dirty="0" err="1">
                <a:latin typeface="Times New Roman" pitchFamily="18" charset="0"/>
                <a:cs typeface="Times New Roman" pitchFamily="18" charset="0"/>
              </a:rPr>
              <a:t>Thấy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trộm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móc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túi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buýt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chú</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phụ</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thì</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thầm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Chú</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nhìn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người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đen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kia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móc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túi</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438150"/>
            <a:ext cx="18288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srcRect/>
          <a:stretch>
            <a:fillRect/>
          </a:stretch>
        </p:blipFill>
        <p:spPr bwMode="auto">
          <a:xfrm>
            <a:off x="1981200" y="438150"/>
            <a:ext cx="3962400" cy="2438400"/>
          </a:xfrm>
          <a:prstGeom prst="rect">
            <a:avLst/>
          </a:prstGeom>
          <a:noFill/>
          <a:ln w="9525">
            <a:noFill/>
            <a:miter lim="800000"/>
            <a:headEnd/>
            <a:tailEnd/>
          </a:ln>
          <a:effectLst/>
        </p:spPr>
      </p:pic>
      <p:sp>
        <p:nvSpPr>
          <p:cNvPr id="7" name="Content Placeholder 2"/>
          <p:cNvSpPr txBox="1">
            <a:spLocks/>
          </p:cNvSpPr>
          <p:nvPr/>
        </p:nvSpPr>
        <p:spPr>
          <a:xfrm>
            <a:off x="1981200" y="2952750"/>
            <a:ext cx="4267200" cy="2190750"/>
          </a:xfrm>
          <a:prstGeom prst="rect">
            <a:avLst/>
          </a:prstGeom>
          <a:solidFill>
            <a:schemeClr val="accent2">
              <a:lumMod val="40000"/>
              <a:lumOff val="60000"/>
            </a:schemeClr>
          </a:solidFill>
          <a:ln w="28575">
            <a:solidFill>
              <a:srgbClr val="FFFF00"/>
            </a:solidFill>
            <a:prstDash val="sysDash"/>
          </a:ln>
        </p:spPr>
        <p:txBody>
          <a:bodyPr vert="horz" lIns="91440" tIns="45720" rIns="91440" bIns="45720" rtlCol="0">
            <a:normAutofit fontScale="25000" lnSpcReduction="20000"/>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cả lớp: “Ai đã làm vỡ cửa kính lớp học?”.</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Cả lớp im lặng, căng thẳng. Dũng nhắc khẽ: “Nam, cậu nhận lỗi đi!”.</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tỉnh bơ: “Thầy không biết, chẳng tội gì tớ phải nhận”.</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“Nam, em có biết là ai không?”. </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liến láu: “Thưa thầy, em thấy có một anh ném đá vào cửa kính lớp học rồi chạy đi!”. </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hỏi Dũng: “Lớp trưởng, đúng là như vậy chứ?”. </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Dũng đứng dậy: “Thưa thầy, em đã biết người làm điều đó. Sau giờ học, bạn ấy sẽ gặp riêng thầy để nhận lỗi ạ!”.</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2200" y="285750"/>
            <a:ext cx="29718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2"/>
          <p:cNvSpPr txBox="1">
            <a:spLocks/>
          </p:cNvSpPr>
          <p:nvPr/>
        </p:nvSpPr>
        <p:spPr>
          <a:xfrm>
            <a:off x="6400800" y="2952750"/>
            <a:ext cx="2743200" cy="2190750"/>
          </a:xfrm>
          <a:prstGeom prst="rect">
            <a:avLst/>
          </a:prstGeom>
          <a:solidFill>
            <a:schemeClr val="bg2">
              <a:lumMod val="75000"/>
            </a:schemeClr>
          </a:solidFill>
          <a:ln w="28575">
            <a:solidFill>
              <a:srgbClr val="FFFF00"/>
            </a:solidFill>
            <a:prstDash val="sysDash"/>
          </a:ln>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Dung cùng mẹ đến nhà bác Mai chơi. Bác bóc bánh chưng mời hai mẹ con. Dung lắc đầu, từ chối: “Cháu cảm ơn bác, nhưng nhà cháu không có ai thích món này. Ăn bánh chưng béo, ngấy lắm ạ!”. Mẹ Dung từ tốn: “Bác cho em xin miếng nhỏ thôi, mẹ con em vừa mới ăn sáng ở nhà”.</a:t>
            </a:r>
            <a:endPar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Rectangle 11"/>
          <p:cNvSpPr/>
          <p:nvPr/>
        </p:nvSpPr>
        <p:spPr>
          <a:xfrm>
            <a:off x="304800" y="0"/>
            <a:ext cx="1219200" cy="523220"/>
          </a:xfrm>
          <a:prstGeom prst="rect">
            <a:avLst/>
          </a:prstGeom>
          <a:solidFill>
            <a:schemeClr val="bg2"/>
          </a:solidFill>
        </p:spPr>
        <p:txBody>
          <a:bodyPr wrap="square">
            <a:spAutoFit/>
          </a:bodyPr>
          <a:lstStyle/>
          <a:p>
            <a:pPr algn="ctr"/>
            <a:r>
              <a:rPr lang="nl-NL" sz="2800" b="1" u="sng" dirty="0" smtClean="0">
                <a:latin typeface="Times New Roman" panose="02020603050405020304" pitchFamily="18" charset="0"/>
                <a:cs typeface="Times New Roman" panose="02020603050405020304" pitchFamily="18" charset="0"/>
              </a:rPr>
              <a:t>TH 1</a:t>
            </a:r>
            <a:endParaRPr lang="en-US" sz="2800" dirty="0"/>
          </a:p>
        </p:txBody>
      </p:sp>
      <p:sp>
        <p:nvSpPr>
          <p:cNvPr id="13" name="Rectangle 12"/>
          <p:cNvSpPr/>
          <p:nvPr/>
        </p:nvSpPr>
        <p:spPr>
          <a:xfrm>
            <a:off x="3200404" y="0"/>
            <a:ext cx="971741" cy="523220"/>
          </a:xfrm>
          <a:prstGeom prst="rect">
            <a:avLst/>
          </a:prstGeom>
          <a:solidFill>
            <a:schemeClr val="accent2">
              <a:lumMod val="20000"/>
              <a:lumOff val="80000"/>
            </a:schemeClr>
          </a:solidFill>
        </p:spPr>
        <p:txBody>
          <a:bodyPr wrap="none">
            <a:spAutoFit/>
          </a:bodyPr>
          <a:lstStyle/>
          <a:p>
            <a:r>
              <a:rPr lang="nl-NL" sz="2800" b="1" u="sng" dirty="0" smtClean="0">
                <a:latin typeface="Times New Roman" panose="02020603050405020304" pitchFamily="18" charset="0"/>
                <a:cs typeface="Times New Roman" panose="02020603050405020304" pitchFamily="18" charset="0"/>
              </a:rPr>
              <a:t>TH 2</a:t>
            </a:r>
            <a:endParaRPr lang="en-US" sz="2800" dirty="0"/>
          </a:p>
        </p:txBody>
      </p:sp>
      <p:sp>
        <p:nvSpPr>
          <p:cNvPr id="14" name="Rectangle 13"/>
          <p:cNvSpPr/>
          <p:nvPr/>
        </p:nvSpPr>
        <p:spPr>
          <a:xfrm>
            <a:off x="7315204" y="0"/>
            <a:ext cx="971741" cy="523220"/>
          </a:xfrm>
          <a:prstGeom prst="rect">
            <a:avLst/>
          </a:prstGeom>
          <a:solidFill>
            <a:schemeClr val="bg2">
              <a:lumMod val="75000"/>
            </a:schemeClr>
          </a:solidFill>
        </p:spPr>
        <p:txBody>
          <a:bodyPr wrap="none">
            <a:spAutoFit/>
          </a:bodyPr>
          <a:lstStyle/>
          <a:p>
            <a:r>
              <a:rPr lang="nl-NL" sz="2800" b="1" u="sng" dirty="0" smtClean="0">
                <a:latin typeface="Times New Roman" panose="02020603050405020304" pitchFamily="18" charset="0"/>
                <a:cs typeface="Times New Roman" panose="02020603050405020304" pitchFamily="18" charset="0"/>
              </a:rPr>
              <a:t>TH 3</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95351"/>
            <a:ext cx="8458200" cy="1015663"/>
          </a:xfrm>
          <a:prstGeom prst="rect">
            <a:avLst/>
          </a:prstGeom>
        </p:spPr>
        <p:txBody>
          <a:bodyPr wrap="square">
            <a:spAutoFit/>
          </a:bodyPr>
          <a:lstStyle/>
          <a:p>
            <a:pPr>
              <a:buFontTx/>
              <a:buChar char="-"/>
            </a:pPr>
            <a:r>
              <a:rPr lang="en-US" sz="2000" b="1" dirty="0" smtClean="0">
                <a:latin typeface="Times New Roman" pitchFamily="18" charset="0"/>
                <a:cs typeface="Times New Roman" pitchFamily="18" charset="0"/>
              </a:rPr>
              <a:t>Nhóm 1,2,3 </a:t>
            </a:r>
            <a:r>
              <a:rPr lang="vi-VN" sz="2000" b="1" dirty="0" smtClean="0">
                <a:latin typeface="Times New Roman" pitchFamily="18" charset="0"/>
                <a:cs typeface="Times New Roman" pitchFamily="18" charset="0"/>
              </a:rPr>
              <a:t>Nhận xét về cách ứng xử của mỗi nhân vật trong tình huống ? Các em rút ra bài học gì từ tình huống đó ?</a:t>
            </a:r>
            <a:endParaRPr lang="en-US" sz="2000" b="1" dirty="0" smtClean="0">
              <a:latin typeface="Times New Roman" pitchFamily="18" charset="0"/>
              <a:cs typeface="Times New Roman" pitchFamily="18" charset="0"/>
            </a:endParaRPr>
          </a:p>
          <a:p>
            <a:pPr>
              <a:buFontTx/>
              <a:buChar char="-"/>
            </a:pPr>
            <a:r>
              <a:rPr lang="en-US" sz="2000" b="1" dirty="0" smtClean="0">
                <a:latin typeface="Times New Roman" pitchFamily="18" charset="0"/>
                <a:cs typeface="Times New Roman" pitchFamily="18" charset="0"/>
              </a:rPr>
              <a:t>Nhóm 4 </a:t>
            </a:r>
            <a:r>
              <a:rPr lang="vi-VN" sz="2000" b="1" dirty="0" smtClean="0">
                <a:latin typeface="Times New Roman" pitchFamily="18" charset="0"/>
                <a:cs typeface="Times New Roman" pitchFamily="18" charset="0"/>
              </a:rPr>
              <a:t>từ</a:t>
            </a:r>
            <a:r>
              <a:rPr lang="en-US" sz="2000" b="1" dirty="0" smtClean="0">
                <a:latin typeface="Times New Roman" pitchFamily="18" charset="0"/>
                <a:cs typeface="Times New Roman" pitchFamily="18" charset="0"/>
              </a:rPr>
              <a:t> ND HĐ của 3 nhóm , rút ra cách Tôn </a:t>
            </a:r>
            <a:r>
              <a:rPr lang="nl-NL" sz="2000" b="1" dirty="0" smtClean="0">
                <a:latin typeface="Times New Roman" panose="02020603050405020304" pitchFamily="18" charset="0"/>
                <a:cs typeface="Times New Roman" panose="02020603050405020304" pitchFamily="18" charset="0"/>
              </a:rPr>
              <a:t>trọng sự thật </a:t>
            </a:r>
            <a:r>
              <a:rPr lang="vi-VN"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304800" y="2114550"/>
          <a:ext cx="8153400" cy="2403037"/>
        </p:xfrm>
        <a:graphic>
          <a:graphicData uri="http://schemas.openxmlformats.org/drawingml/2006/table">
            <a:tbl>
              <a:tblPr firstRow="1" bandRow="1">
                <a:tableStyleId>{5C22544A-7EE6-4342-B048-85BDC9FD1C3A}</a:tableStyleId>
              </a:tblPr>
              <a:tblGrid>
                <a:gridCol w="2038350"/>
                <a:gridCol w="2038350"/>
                <a:gridCol w="2038350"/>
                <a:gridCol w="2038350"/>
              </a:tblGrid>
              <a:tr h="853440">
                <a:tc>
                  <a:txBody>
                    <a:bodyPr/>
                    <a:lstStyle/>
                    <a:p>
                      <a:endParaRPr lang="en-US" sz="2000" dirty="0">
                        <a:solidFill>
                          <a:schemeClr val="tx1"/>
                        </a:solidFill>
                        <a:latin typeface="Times New Roman" pitchFamily="18" charset="0"/>
                        <a:cs typeface="Times New Roman" pitchFamily="18"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itchFamily="18" charset="0"/>
                          <a:cs typeface="Times New Roman" pitchFamily="18" charset="0"/>
                        </a:rPr>
                        <a:t>Nhóm</a:t>
                      </a:r>
                      <a:r>
                        <a:rPr lang="en-US" sz="2000" baseline="0" dirty="0" smtClean="0">
                          <a:solidFill>
                            <a:schemeClr val="tx1"/>
                          </a:solidFill>
                          <a:latin typeface="Times New Roman" pitchFamily="18" charset="0"/>
                          <a:cs typeface="Times New Roman" pitchFamily="18" charset="0"/>
                        </a:rPr>
                        <a:t> 1 </a:t>
                      </a:r>
                      <a:r>
                        <a:rPr lang="en-US" sz="2000" b="1" dirty="0" smtClean="0">
                          <a:solidFill>
                            <a:schemeClr val="tx1"/>
                          </a:solidFill>
                          <a:latin typeface="Times New Roman" pitchFamily="18" charset="0"/>
                          <a:cs typeface="Times New Roman" pitchFamily="18" charset="0"/>
                        </a:rPr>
                        <a:t>: TH 1</a:t>
                      </a:r>
                      <a:endParaRPr lang="en-US" sz="2000" dirty="0" smtClean="0">
                        <a:solidFill>
                          <a:schemeClr val="tx1"/>
                        </a:solidFill>
                        <a:latin typeface="Times New Roman" pitchFamily="18" charset="0"/>
                        <a:cs typeface="Times New Roman" pitchFamily="18" charset="0"/>
                      </a:endParaRPr>
                    </a:p>
                    <a:p>
                      <a:pPr algn="ctr"/>
                      <a:endParaRPr lang="en-US" sz="2000" dirty="0"/>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itchFamily="18" charset="0"/>
                          <a:cs typeface="Times New Roman" pitchFamily="18" charset="0"/>
                        </a:rPr>
                        <a:t>Nhóm</a:t>
                      </a:r>
                      <a:r>
                        <a:rPr lang="en-US" sz="2000" baseline="0" dirty="0" smtClean="0">
                          <a:solidFill>
                            <a:schemeClr val="tx1"/>
                          </a:solidFill>
                          <a:latin typeface="Times New Roman" pitchFamily="18" charset="0"/>
                          <a:cs typeface="Times New Roman" pitchFamily="18" charset="0"/>
                        </a:rPr>
                        <a:t> 2 </a:t>
                      </a:r>
                      <a:r>
                        <a:rPr lang="en-US" sz="2000" b="1" dirty="0" smtClean="0">
                          <a:solidFill>
                            <a:schemeClr val="tx1"/>
                          </a:solidFill>
                          <a:latin typeface="Times New Roman" pitchFamily="18" charset="0"/>
                          <a:cs typeface="Times New Roman" pitchFamily="18" charset="0"/>
                        </a:rPr>
                        <a:t>: TH 2</a:t>
                      </a:r>
                      <a:endParaRPr lang="en-US" sz="2000" dirty="0" smtClean="0">
                        <a:solidFill>
                          <a:schemeClr val="tx1"/>
                        </a:solidFill>
                        <a:latin typeface="Times New Roman" pitchFamily="18" charset="0"/>
                        <a:cs typeface="Times New Roman" pitchFamily="18" charset="0"/>
                      </a:endParaRPr>
                    </a:p>
                    <a:p>
                      <a:pPr algn="ctr"/>
                      <a:endParaRPr lang="en-US" sz="2000" dirty="0"/>
                    </a:p>
                  </a:txBody>
                  <a:tcP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imes New Roman" pitchFamily="18" charset="0"/>
                          <a:cs typeface="Times New Roman" pitchFamily="18" charset="0"/>
                        </a:rPr>
                        <a:t>Nhóm</a:t>
                      </a:r>
                      <a:r>
                        <a:rPr lang="en-US" sz="2000" baseline="0" dirty="0" smtClean="0">
                          <a:solidFill>
                            <a:schemeClr val="tx1"/>
                          </a:solidFill>
                          <a:latin typeface="Times New Roman" pitchFamily="18" charset="0"/>
                          <a:cs typeface="Times New Roman" pitchFamily="18" charset="0"/>
                        </a:rPr>
                        <a:t> 3 </a:t>
                      </a:r>
                      <a:r>
                        <a:rPr lang="en-US" sz="2000" b="1" dirty="0" smtClean="0">
                          <a:solidFill>
                            <a:schemeClr val="tx1"/>
                          </a:solidFill>
                          <a:latin typeface="Times New Roman" pitchFamily="18" charset="0"/>
                          <a:cs typeface="Times New Roman" pitchFamily="18" charset="0"/>
                        </a:rPr>
                        <a:t>: TH 3</a:t>
                      </a:r>
                      <a:endParaRPr lang="en-US" sz="2000" dirty="0" smtClean="0">
                        <a:solidFill>
                          <a:schemeClr val="tx1"/>
                        </a:solidFill>
                        <a:latin typeface="Times New Roman" pitchFamily="18" charset="0"/>
                        <a:cs typeface="Times New Roman" pitchFamily="18" charset="0"/>
                      </a:endParaRPr>
                    </a:p>
                    <a:p>
                      <a:pPr algn="ctr"/>
                      <a:endParaRPr lang="en-US" sz="2000" dirty="0"/>
                    </a:p>
                  </a:txBody>
                  <a:tcPr>
                    <a:solidFill>
                      <a:schemeClr val="accent1">
                        <a:lumMod val="60000"/>
                        <a:lumOff val="40000"/>
                      </a:schemeClr>
                    </a:solidFill>
                  </a:tcPr>
                </a:tc>
              </a:tr>
              <a:tr h="846447">
                <a:tc>
                  <a:txBody>
                    <a:bodyPr/>
                    <a:lstStyle/>
                    <a:p>
                      <a:r>
                        <a:rPr lang="vi-VN" sz="2000" b="1" dirty="0" smtClean="0">
                          <a:latin typeface="Times New Roman" pitchFamily="18" charset="0"/>
                          <a:cs typeface="Times New Roman" pitchFamily="18" charset="0"/>
                        </a:rPr>
                        <a:t>Nhận xét về cách ứng xử </a:t>
                      </a:r>
                      <a:endParaRPr lang="en-US" sz="2000" dirty="0"/>
                    </a:p>
                  </a:txBody>
                  <a:tcPr>
                    <a:solidFill>
                      <a:schemeClr val="accent6">
                        <a:lumMod val="20000"/>
                        <a:lumOff val="80000"/>
                      </a:schemeClr>
                    </a:solidFill>
                  </a:tcPr>
                </a:tc>
                <a:tc>
                  <a:txBody>
                    <a:bodyPr/>
                    <a:lstStyle/>
                    <a:p>
                      <a:endParaRPr lang="en-US" sz="2000" dirty="0"/>
                    </a:p>
                  </a:txBody>
                  <a:tcPr>
                    <a:solidFill>
                      <a:schemeClr val="bg2"/>
                    </a:solidFill>
                  </a:tcPr>
                </a:tc>
                <a:tc>
                  <a:txBody>
                    <a:bodyPr/>
                    <a:lstStyle/>
                    <a:p>
                      <a:endParaRPr lang="en-US" sz="2000" dirty="0"/>
                    </a:p>
                  </a:txBody>
                  <a:tcPr>
                    <a:solidFill>
                      <a:schemeClr val="accent2">
                        <a:lumMod val="75000"/>
                      </a:schemeClr>
                    </a:solidFill>
                  </a:tcPr>
                </a:tc>
                <a:tc>
                  <a:txBody>
                    <a:bodyPr/>
                    <a:lstStyle/>
                    <a:p>
                      <a:endParaRPr lang="en-US" sz="2000" dirty="0"/>
                    </a:p>
                  </a:txBody>
                  <a:tcPr>
                    <a:solidFill>
                      <a:schemeClr val="accent1">
                        <a:lumMod val="60000"/>
                        <a:lumOff val="40000"/>
                      </a:schemeClr>
                    </a:solidFill>
                  </a:tcPr>
                </a:tc>
              </a:tr>
              <a:tr h="703150">
                <a:tc>
                  <a:txBody>
                    <a:bodyPr/>
                    <a:lstStyle/>
                    <a:p>
                      <a:r>
                        <a:rPr lang="en-US" sz="2000" b="1" dirty="0" smtClean="0">
                          <a:latin typeface="Times New Roman" pitchFamily="18" charset="0"/>
                          <a:cs typeface="Times New Roman" pitchFamily="18" charset="0"/>
                        </a:rPr>
                        <a:t>B</a:t>
                      </a:r>
                      <a:r>
                        <a:rPr lang="vi-VN" sz="2000" b="1" dirty="0" smtClean="0">
                          <a:latin typeface="Times New Roman" pitchFamily="18" charset="0"/>
                          <a:cs typeface="Times New Roman" pitchFamily="18" charset="0"/>
                        </a:rPr>
                        <a:t>ài học</a:t>
                      </a:r>
                      <a:endParaRPr lang="en-US" sz="2000" dirty="0"/>
                    </a:p>
                  </a:txBody>
                  <a:tcPr>
                    <a:solidFill>
                      <a:schemeClr val="accent6">
                        <a:lumMod val="20000"/>
                        <a:lumOff val="80000"/>
                      </a:schemeClr>
                    </a:solidFill>
                  </a:tcPr>
                </a:tc>
                <a:tc>
                  <a:txBody>
                    <a:bodyPr/>
                    <a:lstStyle/>
                    <a:p>
                      <a:endParaRPr lang="en-US" sz="2000" dirty="0"/>
                    </a:p>
                  </a:txBody>
                  <a:tcPr>
                    <a:solidFill>
                      <a:schemeClr val="bg2"/>
                    </a:solidFill>
                  </a:tcPr>
                </a:tc>
                <a:tc>
                  <a:txBody>
                    <a:bodyPr/>
                    <a:lstStyle/>
                    <a:p>
                      <a:endParaRPr lang="en-US" sz="2000" dirty="0"/>
                    </a:p>
                  </a:txBody>
                  <a:tcPr>
                    <a:solidFill>
                      <a:schemeClr val="accent2">
                        <a:lumMod val="75000"/>
                      </a:schemeClr>
                    </a:solidFill>
                  </a:tcPr>
                </a:tc>
                <a:tc>
                  <a:txBody>
                    <a:bodyPr/>
                    <a:lstStyle/>
                    <a:p>
                      <a:endParaRPr lang="en-US" sz="2000" dirty="0"/>
                    </a:p>
                  </a:txBody>
                  <a:tcPr>
                    <a:solidFill>
                      <a:schemeClr val="accent1">
                        <a:lumMod val="60000"/>
                        <a:lumOff val="40000"/>
                      </a:schemeClr>
                    </a:solidFill>
                  </a:tcPr>
                </a:tc>
              </a:tr>
            </a:tbl>
          </a:graphicData>
        </a:graphic>
      </p:graphicFrame>
      <p:graphicFrame>
        <p:nvGraphicFramePr>
          <p:cNvPr id="5" name="Table 4"/>
          <p:cNvGraphicFramePr>
            <a:graphicFrameLocks noGrp="1"/>
          </p:cNvGraphicFramePr>
          <p:nvPr/>
        </p:nvGraphicFramePr>
        <p:xfrm>
          <a:off x="228600" y="4324350"/>
          <a:ext cx="8229600" cy="746760"/>
        </p:xfrm>
        <a:graphic>
          <a:graphicData uri="http://schemas.openxmlformats.org/drawingml/2006/table">
            <a:tbl>
              <a:tblPr firstRow="1" bandRow="1">
                <a:tableStyleId>{5C22544A-7EE6-4342-B048-85BDC9FD1C3A}</a:tableStyleId>
              </a:tblPr>
              <a:tblGrid>
                <a:gridCol w="1999716"/>
                <a:gridCol w="6229884"/>
              </a:tblGrid>
              <a:tr h="746760">
                <a:tc>
                  <a:txBody>
                    <a:bodyPr/>
                    <a:lstStyle/>
                    <a:p>
                      <a:r>
                        <a:rPr lang="en-US" sz="2400" dirty="0" smtClean="0">
                          <a:solidFill>
                            <a:schemeClr val="tx1"/>
                          </a:solidFill>
                          <a:latin typeface="Times New Roman" pitchFamily="18" charset="0"/>
                          <a:cs typeface="Times New Roman" pitchFamily="18" charset="0"/>
                        </a:rPr>
                        <a:t>Nhóm</a:t>
                      </a:r>
                      <a:r>
                        <a:rPr lang="en-US" sz="2400" baseline="0" dirty="0" smtClean="0">
                          <a:solidFill>
                            <a:schemeClr val="tx1"/>
                          </a:solidFill>
                          <a:latin typeface="Times New Roman" pitchFamily="18" charset="0"/>
                          <a:cs typeface="Times New Roman" pitchFamily="18" charset="0"/>
                        </a:rPr>
                        <a:t> 4 =&gt;</a:t>
                      </a:r>
                      <a:endParaRPr lang="en-US" sz="2400" dirty="0">
                        <a:solidFill>
                          <a:schemeClr val="tx1"/>
                        </a:solidFill>
                        <a:latin typeface="Times New Roman" pitchFamily="18" charset="0"/>
                        <a:cs typeface="Times New Roman" pitchFamily="18" charset="0"/>
                      </a:endParaRPr>
                    </a:p>
                  </a:txBody>
                  <a:tcPr>
                    <a:solidFill>
                      <a:schemeClr val="bg2">
                        <a:lumMod val="75000"/>
                      </a:schemeClr>
                    </a:solidFill>
                  </a:tcPr>
                </a:tc>
                <a:tc>
                  <a:txBody>
                    <a:bodyPr/>
                    <a:lstStyle/>
                    <a:p>
                      <a:endParaRPr lang="en-US" sz="1800" dirty="0"/>
                    </a:p>
                  </a:txBody>
                  <a:tcPr>
                    <a:solidFill>
                      <a:schemeClr val="bg2">
                        <a:lumMod val="75000"/>
                      </a:schemeClr>
                    </a:solidFill>
                  </a:tcPr>
                </a:tc>
              </a:tr>
            </a:tbl>
          </a:graphicData>
        </a:graphic>
      </p:graphicFrame>
      <p:sp>
        <p:nvSpPr>
          <p:cNvPr id="7" name="Rectangle 6"/>
          <p:cNvSpPr/>
          <p:nvPr/>
        </p:nvSpPr>
        <p:spPr>
          <a:xfrm>
            <a:off x="304800" y="133350"/>
            <a:ext cx="8458200" cy="762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endParaRPr lang="en-US" sz="2000" b="1" dirty="0" smtClean="0">
              <a:solidFill>
                <a:srgbClr val="FF0000"/>
              </a:solidFill>
              <a:latin typeface="Times New Roman" pitchFamily="18" charset="0"/>
              <a:cs typeface="Times New Roman" pitchFamily="18" charset="0"/>
            </a:endParaRPr>
          </a:p>
          <a:p>
            <a:pPr algn="ctr"/>
            <a:r>
              <a:rPr lang="en-US" sz="2000" b="1" dirty="0" smtClean="0">
                <a:solidFill>
                  <a:srgbClr val="FF0000"/>
                </a:solidFill>
                <a:latin typeface="Times New Roman" pitchFamily="18" charset="0"/>
                <a:cs typeface="Times New Roman" pitchFamily="18" charset="0"/>
              </a:rPr>
              <a:t>Hoạt động nhóm</a:t>
            </a:r>
          </a:p>
          <a:p>
            <a:pPr algn="ctr">
              <a:buFontTx/>
              <a:buChar char="-"/>
            </a:pPr>
            <a:r>
              <a:rPr lang="en-US" sz="2000" b="1" dirty="0" smtClean="0">
                <a:solidFill>
                  <a:srgbClr val="FF0000"/>
                </a:solidFill>
                <a:latin typeface="Times New Roman" pitchFamily="18" charset="0"/>
                <a:cs typeface="Times New Roman" pitchFamily="18" charset="0"/>
              </a:rPr>
              <a:t> HS cả lớp chia thành 4 nhóm và thời gian thực hiện nhiệm vụ: 5p </a:t>
            </a:r>
            <a:r>
              <a:rPr lang="en-US" sz="2000" dirty="0" smtClean="0">
                <a:solidFill>
                  <a:srgbClr val="FF0000"/>
                </a:solidFill>
                <a:latin typeface="Times New Roman" pitchFamily="18" charset="0"/>
                <a:cs typeface="Times New Roman" pitchFamily="18" charset="0"/>
              </a:rPr>
              <a:t/>
            </a:r>
            <a:br>
              <a:rPr lang="en-US" sz="2000" dirty="0" smtClean="0">
                <a:solidFill>
                  <a:srgbClr val="FF0000"/>
                </a:solidFill>
                <a:latin typeface="Times New Roman" pitchFamily="18" charset="0"/>
                <a:cs typeface="Times New Roman" pitchFamily="18" charset="0"/>
              </a:rPr>
            </a:b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040544336"/>
              </p:ext>
            </p:extLst>
          </p:nvPr>
        </p:nvGraphicFramePr>
        <p:xfrm>
          <a:off x="0" y="42079"/>
          <a:ext cx="4419600" cy="5029200"/>
        </p:xfrm>
        <a:graphic>
          <a:graphicData uri="http://schemas.openxmlformats.org/drawingml/2006/table">
            <a:tbl>
              <a:tblPr firstRow="1" bandRow="1">
                <a:tableStyleId>{5C22544A-7EE6-4342-B048-85BDC9FD1C3A}</a:tableStyleId>
              </a:tblPr>
              <a:tblGrid>
                <a:gridCol w="1676400"/>
                <a:gridCol w="2743200"/>
              </a:tblGrid>
              <a:tr h="776589">
                <a:tc>
                  <a:txBody>
                    <a:bodyPr/>
                    <a:lstStyle/>
                    <a:p>
                      <a:endParaRPr lang="en-US" sz="2400" i="0" dirty="0">
                        <a:solidFill>
                          <a:schemeClr val="tx1"/>
                        </a:solidFill>
                        <a:latin typeface="Times New Roman" pitchFamily="18" charset="0"/>
                        <a:cs typeface="Times New Roman" pitchFamily="18" charset="0"/>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smtClean="0">
                          <a:solidFill>
                            <a:schemeClr val="tx1"/>
                          </a:solidFill>
                          <a:latin typeface="Times New Roman" pitchFamily="18" charset="0"/>
                          <a:cs typeface="Times New Roman" pitchFamily="18" charset="0"/>
                        </a:rPr>
                        <a:t>Nhóm</a:t>
                      </a:r>
                      <a:r>
                        <a:rPr lang="en-US" sz="2400" i="0" baseline="0" dirty="0" smtClean="0">
                          <a:solidFill>
                            <a:schemeClr val="tx1"/>
                          </a:solidFill>
                          <a:latin typeface="Times New Roman" pitchFamily="18" charset="0"/>
                          <a:cs typeface="Times New Roman" pitchFamily="18" charset="0"/>
                        </a:rPr>
                        <a:t> 1 </a:t>
                      </a:r>
                      <a:r>
                        <a:rPr lang="en-US" sz="2400" b="1" i="0" dirty="0" smtClean="0">
                          <a:solidFill>
                            <a:schemeClr val="tx1"/>
                          </a:solidFill>
                          <a:latin typeface="Times New Roman" pitchFamily="18" charset="0"/>
                          <a:cs typeface="Times New Roman" pitchFamily="18" charset="0"/>
                        </a:rPr>
                        <a:t>: TH 1</a:t>
                      </a:r>
                      <a:endParaRPr lang="en-US" sz="2400" i="0" dirty="0" smtClean="0">
                        <a:solidFill>
                          <a:schemeClr val="tx1"/>
                        </a:solidFill>
                        <a:latin typeface="Times New Roman" pitchFamily="18" charset="0"/>
                        <a:cs typeface="Times New Roman" pitchFamily="18" charset="0"/>
                      </a:endParaRPr>
                    </a:p>
                    <a:p>
                      <a:endParaRPr lang="en-US" sz="2400" i="0" dirty="0"/>
                    </a:p>
                  </a:txBody>
                  <a:tcPr>
                    <a:solidFill>
                      <a:schemeClr val="accent4">
                        <a:lumMod val="40000"/>
                        <a:lumOff val="60000"/>
                      </a:schemeClr>
                    </a:solidFill>
                  </a:tcPr>
                </a:tc>
              </a:tr>
              <a:tr h="2157191">
                <a:tc>
                  <a:txBody>
                    <a:bodyPr/>
                    <a:lstStyle/>
                    <a:p>
                      <a:r>
                        <a:rPr lang="vi-VN" sz="2400" b="1" i="0" dirty="0" smtClean="0">
                          <a:latin typeface="Times New Roman" pitchFamily="18" charset="0"/>
                          <a:cs typeface="Times New Roman" pitchFamily="18" charset="0"/>
                        </a:rPr>
                        <a:t>Nhận xét về cách ứng xử </a:t>
                      </a:r>
                      <a:endParaRPr lang="en-US" sz="2400" i="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Dũng cảm </a:t>
                      </a:r>
                      <a:r>
                        <a:rPr lang="en-US" sz="24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 khéo khi tố cáo tên trộm với người có trách nhiệm – chú phụ xe</a:t>
                      </a:r>
                      <a:endParaRPr lang="en-US" sz="24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i="0" dirty="0"/>
                    </a:p>
                  </a:txBody>
                  <a:tcPr>
                    <a:solidFill>
                      <a:schemeClr val="accent4">
                        <a:lumMod val="40000"/>
                        <a:lumOff val="60000"/>
                      </a:schemeClr>
                    </a:solidFill>
                  </a:tcPr>
                </a:tc>
              </a:tr>
              <a:tr h="1851749">
                <a:tc>
                  <a:txBody>
                    <a:bodyPr/>
                    <a:lstStyle/>
                    <a:p>
                      <a:r>
                        <a:rPr lang="en-US" sz="2400" b="1" i="0" dirty="0" smtClean="0">
                          <a:latin typeface="Times New Roman" pitchFamily="18" charset="0"/>
                          <a:cs typeface="Times New Roman" pitchFamily="18" charset="0"/>
                        </a:rPr>
                        <a:t>B</a:t>
                      </a:r>
                      <a:r>
                        <a:rPr lang="vi-VN" sz="2400" b="1" i="0" dirty="0" smtClean="0">
                          <a:latin typeface="Times New Roman" pitchFamily="18" charset="0"/>
                          <a:cs typeface="Times New Roman" pitchFamily="18" charset="0"/>
                        </a:rPr>
                        <a:t>ài học</a:t>
                      </a:r>
                      <a:endParaRPr lang="en-US" sz="2400" i="0" dirty="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=&gt; Cần dũng cảm, khéo léo nói ra sự thật với với người có trách nhiệm </a:t>
                      </a:r>
                      <a:endParaRPr lang="en-US" sz="24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i="0" dirty="0"/>
                    </a:p>
                  </a:txBody>
                  <a:tcPr>
                    <a:solidFill>
                      <a:schemeClr val="accent4">
                        <a:lumMod val="40000"/>
                        <a:lumOff val="60000"/>
                      </a:schemeClr>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133350"/>
            <a:ext cx="426720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2"/>
          <p:cNvSpPr>
            <a:spLocks noGrp="1"/>
          </p:cNvSpPr>
          <p:nvPr>
            <p:ph sz="quarter" idx="1"/>
          </p:nvPr>
        </p:nvSpPr>
        <p:spPr>
          <a:xfrm>
            <a:off x="4648200" y="2495550"/>
            <a:ext cx="4343400" cy="2438400"/>
          </a:xfrm>
          <a:solidFill>
            <a:schemeClr val="bg2">
              <a:lumMod val="75000"/>
            </a:schemeClr>
          </a:solidFill>
          <a:ln w="28575">
            <a:solidFill>
              <a:srgbClr val="FFFF00"/>
            </a:solidFill>
            <a:prstDash val="sysDash"/>
          </a:ln>
        </p:spPr>
        <p:txBody>
          <a:bodyPr>
            <a:noAutofit/>
          </a:bodyPr>
          <a:lstStyle/>
          <a:p>
            <a:pPr marL="0" indent="0">
              <a:buNone/>
            </a:pP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trộm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buýt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cháu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7943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2"/>
          <p:cNvSpPr txBox="1">
            <a:spLocks noGrp="1"/>
          </p:cNvSpPr>
          <p:nvPr>
            <p:ph sz="quarter" idx="1"/>
          </p:nvPr>
        </p:nvSpPr>
        <p:spPr>
          <a:xfrm>
            <a:off x="4953000" y="1962151"/>
            <a:ext cx="3886200" cy="3048001"/>
          </a:xfrm>
          <a:prstGeom prst="rect">
            <a:avLst/>
          </a:prstGeom>
          <a:solidFill>
            <a:schemeClr val="accent2">
              <a:lumMod val="40000"/>
              <a:lumOff val="60000"/>
            </a:schemeClr>
          </a:solidFill>
          <a:ln w="28575">
            <a:solidFill>
              <a:srgbClr val="FFFF00"/>
            </a:solidFill>
            <a:prstDash val="sysDash"/>
          </a:ln>
        </p:spPr>
        <p:txBody>
          <a:bodyPr vert="horz" lIns="91440" tIns="45720" rIns="91440" bIns="45720" rtlCol="0">
            <a:normAutofit fontScale="25000" lnSpcReduction="20000"/>
          </a:bodyPr>
          <a:lstStyle/>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cả lớp: “Ai đã làm vỡ cửa kính lớp học?”.</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Cả lớp im lặng, căng thẳng. Dũng nhắc khẽ: “Nam, cậu nhận lỗi đi!”.</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tỉnh bơ: “Thầy không biết, chẳng tội gì tớ phải nhận”.</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giáo hỏi: “Nam, em có biết là ai không?”. </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Nam liến láu: “Thưa thầy, em thấy có một anh ném đá vào cửa kính lớp học rồi chạy đi!”. </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Thầy hỏi Dũng: “Lớp trưởng, đúng là như vậy chứ?”. </a:t>
            </a:r>
          </a:p>
          <a:p>
            <a:pPr marL="342900" marR="0" lvl="0" indent="-342900" defTabSz="914400" rtl="0" eaLnBrk="1" fontAlgn="auto" latinLnBrk="0" hangingPunct="1">
              <a:lnSpc>
                <a:spcPct val="100000"/>
              </a:lnSpc>
              <a:spcBef>
                <a:spcPct val="20000"/>
              </a:spcBef>
              <a:spcAft>
                <a:spcPts val="0"/>
              </a:spcAft>
              <a:buClrTx/>
              <a:buSzTx/>
              <a:buNone/>
              <a:tabLst/>
              <a:defRPr/>
            </a:pPr>
            <a:r>
              <a:rPr kumimoji="0" lang="en-US" sz="5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Dũng đứng dậy: “Thưa thầy, em đã biết người làm điều đó. Sau giờ học, bạn ấy sẽ gặp riêng thầy để nhận lỗi ạ!”.</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722703748"/>
              </p:ext>
            </p:extLst>
          </p:nvPr>
        </p:nvGraphicFramePr>
        <p:xfrm>
          <a:off x="0" y="-2"/>
          <a:ext cx="4800600" cy="5143501"/>
        </p:xfrm>
        <a:graphic>
          <a:graphicData uri="http://schemas.openxmlformats.org/drawingml/2006/table">
            <a:tbl>
              <a:tblPr firstRow="1" bandRow="1">
                <a:tableStyleId>{5C22544A-7EE6-4342-B048-85BDC9FD1C3A}</a:tableStyleId>
              </a:tblPr>
              <a:tblGrid>
                <a:gridCol w="1093808"/>
                <a:gridCol w="3706792"/>
              </a:tblGrid>
              <a:tr h="648730">
                <a:tc>
                  <a:txBody>
                    <a:bodyPr/>
                    <a:lstStyle/>
                    <a:p>
                      <a:endParaRPr lang="en-US" sz="1800" b="1" i="0" dirty="0">
                        <a:solidFill>
                          <a:schemeClr val="tx1"/>
                        </a:solidFill>
                        <a:latin typeface="Times New Roman" pitchFamily="18" charset="0"/>
                        <a:cs typeface="Times New Roman" pitchFamily="18"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dirty="0" smtClean="0">
                          <a:solidFill>
                            <a:schemeClr val="tx1"/>
                          </a:solidFill>
                          <a:latin typeface="Times New Roman" pitchFamily="18" charset="0"/>
                          <a:cs typeface="Times New Roman" pitchFamily="18" charset="0"/>
                        </a:rPr>
                        <a:t>Nhóm</a:t>
                      </a:r>
                      <a:r>
                        <a:rPr lang="en-US" sz="1800" b="1" i="0" baseline="0" dirty="0" smtClean="0">
                          <a:solidFill>
                            <a:schemeClr val="tx1"/>
                          </a:solidFill>
                          <a:latin typeface="Times New Roman" pitchFamily="18" charset="0"/>
                          <a:cs typeface="Times New Roman" pitchFamily="18" charset="0"/>
                        </a:rPr>
                        <a:t> 2 </a:t>
                      </a:r>
                      <a:r>
                        <a:rPr lang="en-US" sz="1800" b="1" i="0" dirty="0" smtClean="0">
                          <a:solidFill>
                            <a:schemeClr val="tx1"/>
                          </a:solidFill>
                          <a:latin typeface="Times New Roman" pitchFamily="18" charset="0"/>
                          <a:cs typeface="Times New Roman" pitchFamily="18" charset="0"/>
                        </a:rPr>
                        <a:t>: TH 2</a:t>
                      </a:r>
                    </a:p>
                    <a:p>
                      <a:endParaRPr lang="en-US" sz="1800" b="1" i="0" dirty="0"/>
                    </a:p>
                  </a:txBody>
                  <a:tcPr>
                    <a:solidFill>
                      <a:schemeClr val="bg2">
                        <a:lumMod val="90000"/>
                      </a:schemeClr>
                    </a:solidFill>
                  </a:tcPr>
                </a:tc>
              </a:tr>
              <a:tr h="3289987">
                <a:tc>
                  <a:txBody>
                    <a:bodyPr/>
                    <a:lstStyle/>
                    <a:p>
                      <a:r>
                        <a:rPr lang="vi-VN" sz="1800" b="1" i="0" dirty="0" smtClean="0">
                          <a:latin typeface="Times New Roman" pitchFamily="18" charset="0"/>
                          <a:cs typeface="Times New Roman" pitchFamily="18" charset="0"/>
                        </a:rPr>
                        <a:t>Nhận xét về cách ứng xử </a:t>
                      </a:r>
                      <a:endParaRPr lang="en-US" sz="1800" b="1" i="0" dirty="0"/>
                    </a:p>
                  </a:txBody>
                  <a:tcPr>
                    <a:solidFill>
                      <a:schemeClr val="bg2">
                        <a:lumMod val="90000"/>
                      </a:schemeClr>
                    </a:solidFill>
                  </a:tcPr>
                </a:tc>
                <a:tc>
                  <a:txBody>
                    <a:bodyPr/>
                    <a:lstStyle/>
                    <a:p>
                      <a:pPr marL="0" marR="0">
                        <a:lnSpc>
                          <a:spcPct val="150000"/>
                        </a:lnSpc>
                        <a:spcBef>
                          <a:spcPts val="0"/>
                        </a:spcBef>
                        <a:spcAft>
                          <a:spcPts val="0"/>
                        </a:spcAft>
                      </a:pPr>
                      <a:r>
                        <a:rPr lang="en-US" sz="1800" b="1" i="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 không trung thực, còn đổ oan cho người khác. Đây là tính xấu cần thay đổi.</a:t>
                      </a:r>
                      <a:endParaRPr lang="en-US" sz="1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Dũng tôn trọng sự thật, không bao che cho bạn, tế nhị khi khuyên bạn nhận lỗi, khéo léo khi báo cáo với thầy sau giờ học</a:t>
                      </a:r>
                      <a:r>
                        <a:rPr lang="en-US" sz="1800" b="1" i="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0" dirty="0"/>
                    </a:p>
                  </a:txBody>
                  <a:tcPr>
                    <a:solidFill>
                      <a:schemeClr val="bg2">
                        <a:lumMod val="90000"/>
                      </a:schemeClr>
                    </a:solidFill>
                  </a:tcPr>
                </a:tc>
              </a:tr>
              <a:tr h="1204784">
                <a:tc>
                  <a:txBody>
                    <a:bodyPr/>
                    <a:lstStyle/>
                    <a:p>
                      <a:r>
                        <a:rPr lang="en-US" sz="1800" b="1" i="0" dirty="0" smtClean="0">
                          <a:latin typeface="Times New Roman" pitchFamily="18" charset="0"/>
                          <a:cs typeface="Times New Roman" pitchFamily="18" charset="0"/>
                        </a:rPr>
                        <a:t>B</a:t>
                      </a:r>
                      <a:r>
                        <a:rPr lang="vi-VN" sz="1800" b="1" i="0" dirty="0" smtClean="0">
                          <a:latin typeface="Times New Roman" pitchFamily="18" charset="0"/>
                          <a:cs typeface="Times New Roman" pitchFamily="18" charset="0"/>
                        </a:rPr>
                        <a:t>ài học</a:t>
                      </a:r>
                      <a:endParaRPr lang="en-US" sz="1800" b="1" i="0"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rPr>
                        <a:t>=&gt; Không bao che cho hành động sai trái nhưng cần khéo léo, tế nhị khi nói ra sự thật</a:t>
                      </a:r>
                      <a:endParaRPr lang="en-US" sz="1800" b="1" i="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0" dirty="0"/>
                    </a:p>
                  </a:txBody>
                  <a:tcPr>
                    <a:solidFill>
                      <a:schemeClr val="bg2">
                        <a:lumMod val="90000"/>
                      </a:schemeClr>
                    </a:solidFill>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4953000" y="0"/>
            <a:ext cx="4038600" cy="1885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0"/>
          <a:ext cx="4686300" cy="5054140"/>
        </p:xfrm>
        <a:graphic>
          <a:graphicData uri="http://schemas.openxmlformats.org/drawingml/2006/table">
            <a:tbl>
              <a:tblPr firstRow="1" bandRow="1">
                <a:tableStyleId>{5C22544A-7EE6-4342-B048-85BDC9FD1C3A}</a:tableStyleId>
              </a:tblPr>
              <a:tblGrid>
                <a:gridCol w="1600200"/>
                <a:gridCol w="3086100"/>
              </a:tblGrid>
              <a:tr h="668846">
                <a:tc>
                  <a:txBody>
                    <a:bodyPr/>
                    <a:lstStyle/>
                    <a:p>
                      <a:endParaRPr lang="en-US" sz="1800" b="1" i="0" dirty="0">
                        <a:solidFill>
                          <a:schemeClr val="tx1"/>
                        </a:solidFill>
                        <a:latin typeface="Times New Roman" pitchFamily="18" charset="0"/>
                        <a:cs typeface="Times New Roman" pitchFamily="18" charset="0"/>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tx1"/>
                          </a:solidFill>
                          <a:latin typeface="Times New Roman" pitchFamily="18" charset="0"/>
                          <a:cs typeface="Times New Roman" pitchFamily="18" charset="0"/>
                        </a:rPr>
                        <a:t>Nhóm</a:t>
                      </a:r>
                      <a:r>
                        <a:rPr lang="en-US" sz="2400" b="1" i="0" baseline="0" dirty="0" smtClean="0">
                          <a:solidFill>
                            <a:schemeClr val="tx1"/>
                          </a:solidFill>
                          <a:latin typeface="Times New Roman" pitchFamily="18" charset="0"/>
                          <a:cs typeface="Times New Roman" pitchFamily="18" charset="0"/>
                        </a:rPr>
                        <a:t> 3 </a:t>
                      </a:r>
                      <a:r>
                        <a:rPr lang="en-US" sz="2400" b="1" i="0" dirty="0" smtClean="0">
                          <a:solidFill>
                            <a:schemeClr val="tx1"/>
                          </a:solidFill>
                          <a:latin typeface="Times New Roman" pitchFamily="18" charset="0"/>
                          <a:cs typeface="Times New Roman" pitchFamily="18" charset="0"/>
                        </a:rPr>
                        <a:t>: TH 3</a:t>
                      </a:r>
                    </a:p>
                    <a:p>
                      <a:endParaRPr lang="en-US" sz="1800" b="1" i="0" dirty="0">
                        <a:latin typeface="Times New Roman" pitchFamily="18" charset="0"/>
                        <a:cs typeface="Times New Roman" pitchFamily="18" charset="0"/>
                      </a:endParaRPr>
                    </a:p>
                  </a:txBody>
                  <a:tcPr>
                    <a:solidFill>
                      <a:schemeClr val="accent1">
                        <a:lumMod val="40000"/>
                        <a:lumOff val="60000"/>
                      </a:schemeClr>
                    </a:solidFill>
                  </a:tcPr>
                </a:tc>
              </a:tr>
              <a:tr h="2962030">
                <a:tc>
                  <a:txBody>
                    <a:bodyPr/>
                    <a:lstStyle/>
                    <a:p>
                      <a:r>
                        <a:rPr lang="vi-VN" sz="1800" b="1" i="0" dirty="0" smtClean="0">
                          <a:latin typeface="Times New Roman" pitchFamily="18" charset="0"/>
                          <a:cs typeface="Times New Roman" pitchFamily="18" charset="0"/>
                        </a:rPr>
                        <a:t>Nhận xét về cách ứng xử </a:t>
                      </a:r>
                      <a:endParaRPr lang="en-US" sz="1800" b="1" i="0" dirty="0">
                        <a:latin typeface="Times New Roman" pitchFamily="18" charset="0"/>
                        <a:cs typeface="Times New Roman" pitchFamily="18" charset="0"/>
                      </a:endParaRPr>
                    </a:p>
                  </a:txBody>
                  <a:tcPr>
                    <a:solidFill>
                      <a:schemeClr val="accent1">
                        <a:lumMod val="40000"/>
                        <a:lumOff val="60000"/>
                      </a:schemeClr>
                    </a:solidFill>
                  </a:tcPr>
                </a:tc>
                <a:tc>
                  <a:txBody>
                    <a:bodyPr/>
                    <a:lstStyle/>
                    <a:p>
                      <a:pPr marL="0" marR="0">
                        <a:lnSpc>
                          <a:spcPct val="150000"/>
                        </a:lnSpc>
                        <a:spcBef>
                          <a:spcPts val="0"/>
                        </a:spcBef>
                        <a:spcAft>
                          <a:spcPts val="0"/>
                        </a:spcAft>
                      </a:pPr>
                      <a:r>
                        <a:rPr lang="en-US" sz="1800" b="1" i="0" dirty="0" smtClean="0">
                          <a:solidFill>
                            <a:srgbClr val="000000"/>
                          </a:solidFill>
                          <a:effectLst/>
                          <a:latin typeface="Times New Roman" pitchFamily="18" charset="0"/>
                          <a:ea typeface="Calibri" panose="020F0502020204030204" pitchFamily="34" charset="0"/>
                          <a:cs typeface="Times New Roman" pitchFamily="18" charset="0"/>
                        </a:rPr>
                        <a:t>+ Dung nói thật nhưng cách từ chối chưa khéo khiến bác Mai buồn</a:t>
                      </a:r>
                      <a:endParaRPr lang="en-US" sz="1800" b="1" i="0" dirty="0" smtClean="0">
                        <a:effectLst/>
                        <a:latin typeface="Times New Roman" pitchFamily="18" charset="0"/>
                        <a:ea typeface="Calibri" panose="020F0502020204030204" pitchFamily="34" charset="0"/>
                        <a:cs typeface="Times New Roman" pitchFamily="18" charset="0"/>
                      </a:endParaRPr>
                    </a:p>
                    <a:p>
                      <a:pPr marL="0" marR="0">
                        <a:lnSpc>
                          <a:spcPct val="150000"/>
                        </a:lnSpc>
                        <a:spcBef>
                          <a:spcPts val="0"/>
                        </a:spcBef>
                        <a:spcAft>
                          <a:spcPts val="0"/>
                        </a:spcAft>
                      </a:pPr>
                      <a:r>
                        <a:rPr lang="en-US" sz="1800" b="1" i="0" dirty="0" smtClean="0">
                          <a:solidFill>
                            <a:srgbClr val="000000"/>
                          </a:solidFill>
                          <a:effectLst/>
                          <a:latin typeface="Times New Roman" pitchFamily="18" charset="0"/>
                          <a:ea typeface="Calibri" panose="020F0502020204030204" pitchFamily="34" charset="0"/>
                          <a:cs typeface="Times New Roman" pitchFamily="18" charset="0"/>
                        </a:rPr>
                        <a:t>+ Mẹ Dung là người từ tốn, tinh tế, khéo léo trong việc đáp lại lời mời</a:t>
                      </a:r>
                      <a:endParaRPr lang="en-US" sz="1800" b="1" i="0" dirty="0" smtClean="0">
                        <a:effectLst/>
                        <a:latin typeface="Times New Roman" pitchFamily="18" charset="0"/>
                        <a:ea typeface="Calibri" panose="020F0502020204030204" pitchFamily="34" charset="0"/>
                        <a:cs typeface="Times New Roman" pitchFamily="18" charset="0"/>
                      </a:endParaRPr>
                    </a:p>
                    <a:p>
                      <a:endParaRPr lang="en-US" sz="1800" b="1" i="0" dirty="0">
                        <a:latin typeface="Times New Roman" pitchFamily="18" charset="0"/>
                        <a:cs typeface="Times New Roman" pitchFamily="18" charset="0"/>
                      </a:endParaRPr>
                    </a:p>
                  </a:txBody>
                  <a:tcPr>
                    <a:solidFill>
                      <a:schemeClr val="accent1">
                        <a:lumMod val="40000"/>
                        <a:lumOff val="60000"/>
                      </a:schemeClr>
                    </a:solidFill>
                  </a:tcPr>
                </a:tc>
              </a:tr>
              <a:tr h="1360590">
                <a:tc>
                  <a:txBody>
                    <a:bodyPr/>
                    <a:lstStyle/>
                    <a:p>
                      <a:r>
                        <a:rPr lang="en-US" sz="1800" b="1" i="0" dirty="0" smtClean="0">
                          <a:latin typeface="Times New Roman" pitchFamily="18" charset="0"/>
                          <a:cs typeface="Times New Roman" pitchFamily="18" charset="0"/>
                        </a:rPr>
                        <a:t>B</a:t>
                      </a:r>
                      <a:r>
                        <a:rPr lang="vi-VN" sz="1800" b="1" i="0" dirty="0" smtClean="0">
                          <a:latin typeface="Times New Roman" pitchFamily="18" charset="0"/>
                          <a:cs typeface="Times New Roman" pitchFamily="18" charset="0"/>
                        </a:rPr>
                        <a:t>ài học</a:t>
                      </a:r>
                      <a:endParaRPr lang="en-US" sz="1800" b="1" i="0" dirty="0">
                        <a:latin typeface="Times New Roman" pitchFamily="18" charset="0"/>
                        <a:cs typeface="Times New Roman" pitchFamily="18"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dirty="0" smtClean="0">
                          <a:effectLst/>
                          <a:latin typeface="Times New Roman" pitchFamily="18" charset="0"/>
                          <a:ea typeface="Calibri" panose="020F0502020204030204" pitchFamily="34" charset="0"/>
                          <a:cs typeface="Times New Roman" pitchFamily="18" charset="0"/>
                        </a:rPr>
                        <a:t>=&gt; Nói sự thật một cách khéo léo, tế nhị tránh làm tổn thương người khác</a:t>
                      </a:r>
                    </a:p>
                    <a:p>
                      <a:endParaRPr lang="en-US" sz="1800" b="1" i="0" dirty="0">
                        <a:latin typeface="Times New Roman" pitchFamily="18" charset="0"/>
                        <a:cs typeface="Times New Roman" pitchFamily="18" charset="0"/>
                      </a:endParaRPr>
                    </a:p>
                  </a:txBody>
                  <a:tcPr>
                    <a:solidFill>
                      <a:schemeClr val="accent1">
                        <a:lumMod val="40000"/>
                        <a:lumOff val="60000"/>
                      </a:schemeClr>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0"/>
            <a:ext cx="41910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2"/>
          <p:cNvSpPr txBox="1">
            <a:spLocks/>
          </p:cNvSpPr>
          <p:nvPr/>
        </p:nvSpPr>
        <p:spPr>
          <a:xfrm>
            <a:off x="5029200" y="2571750"/>
            <a:ext cx="3886200" cy="2571750"/>
          </a:xfrm>
          <a:prstGeom prst="rect">
            <a:avLst/>
          </a:prstGeom>
          <a:solidFill>
            <a:schemeClr val="accent2">
              <a:lumMod val="60000"/>
              <a:lumOff val="40000"/>
            </a:schemeClr>
          </a:solidFill>
          <a:ln w="28575">
            <a:solidFill>
              <a:srgbClr val="FFFF00"/>
            </a:solidFill>
            <a:prstDash val="sysDash"/>
          </a:ln>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Dung cùng mẹ đến nhà bác Mai chơi. Bác bóc bánh chưng mời hai mẹ con. Dung lắc đầu, từ chối: “Cháu cảm ơn bác, nhưng nhà cháu không có ai thích món này. Ăn bánh chưng béo, ngấy lắm ạ!”. Mẹ Dung từ tốn: “Bác cho em xin miếng nhỏ thôi, mẹ con em vừa mới ăn sáng ở nhà”.</a:t>
            </a:r>
            <a:endParaRPr kumimoji="0" lang="en-US"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41129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691455628"/>
              </p:ext>
            </p:extLst>
          </p:nvPr>
        </p:nvGraphicFramePr>
        <p:xfrm>
          <a:off x="0" y="3"/>
          <a:ext cx="9144000" cy="5085649"/>
        </p:xfrm>
        <a:graphic>
          <a:graphicData uri="http://schemas.openxmlformats.org/drawingml/2006/table">
            <a:tbl>
              <a:tblPr firstRow="1" firstCol="1" bandRow="1"/>
              <a:tblGrid>
                <a:gridCol w="990600">
                  <a:extLst>
                    <a:ext uri="{9D8B030D-6E8A-4147-A177-3AD203B41FA5}">
                      <a16:colId xmlns:a16="http://schemas.microsoft.com/office/drawing/2014/main" xmlns="" val="801947717"/>
                    </a:ext>
                  </a:extLst>
                </a:gridCol>
                <a:gridCol w="4800600">
                  <a:extLst>
                    <a:ext uri="{9D8B030D-6E8A-4147-A177-3AD203B41FA5}">
                      <a16:colId xmlns:a16="http://schemas.microsoft.com/office/drawing/2014/main" xmlns="" val="3914691541"/>
                    </a:ext>
                  </a:extLst>
                </a:gridCol>
                <a:gridCol w="3352800">
                  <a:extLst>
                    <a:ext uri="{9D8B030D-6E8A-4147-A177-3AD203B41FA5}">
                      <a16:colId xmlns:a16="http://schemas.microsoft.com/office/drawing/2014/main" xmlns="" val="2010279561"/>
                    </a:ext>
                  </a:extLst>
                </a:gridCol>
              </a:tblGrid>
              <a:tr h="521245">
                <a:tc>
                  <a:txBody>
                    <a:bodyPr/>
                    <a:lstStyle/>
                    <a:p>
                      <a:pPr marL="0" marR="0" algn="ctr">
                        <a:lnSpc>
                          <a:spcPct val="107000"/>
                        </a:lnSpc>
                        <a:spcBef>
                          <a:spcPts val="0"/>
                        </a:spcBef>
                        <a:spcAft>
                          <a:spcPts val="0"/>
                        </a:spcAft>
                      </a:pPr>
                      <a:r>
                        <a:rPr lang="en-US" sz="18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18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400" b="1" i="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 </a:t>
                      </a:r>
                      <a:r>
                        <a:rPr lang="en-US" sz="24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400" b="1" i="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24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650369572"/>
                  </a:ext>
                </a:extLst>
              </a:tr>
              <a:tr h="970777">
                <a:tc>
                  <a:txBody>
                    <a:bodyPr/>
                    <a:lstStyle/>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i="0" dirty="0">
                          <a:effectLst/>
                          <a:latin typeface="Times New Roman" panose="02020603050405020304" pitchFamily="18" charset="0"/>
                          <a:ea typeface="Calibri" panose="020F0502020204030204" pitchFamily="34" charset="0"/>
                          <a:cs typeface="Times New Roman" panose="02020603050405020304" pitchFamily="18" charset="0"/>
                        </a:rPr>
                        <a:t>: 1</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+Dũng </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 </a:t>
                      </a:r>
                      <a:r>
                        <a:rPr lang="en-US" sz="18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 </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khéo khi tố cáo tên trộm với người có trách nhiệm – chú phụ xe</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dũng</a:t>
                      </a:r>
                      <a:r>
                        <a:rPr lang="en-US" sz="2000" b="1" i="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nhiệm</a:t>
                      </a:r>
                      <a:endParaRPr lang="en-US" sz="20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26398417"/>
                  </a:ext>
                </a:extLst>
              </a:tr>
              <a:tr h="1871924">
                <a:tc>
                  <a:txBody>
                    <a:bodyPr/>
                    <a:lstStyle/>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i="0" dirty="0">
                          <a:effectLst/>
                          <a:latin typeface="Times New Roman" panose="02020603050405020304" pitchFamily="18" charset="0"/>
                          <a:ea typeface="Calibri" panose="020F0502020204030204" pitchFamily="34" charset="0"/>
                          <a:cs typeface="Times New Roman" panose="02020603050405020304" pitchFamily="18" charset="0"/>
                        </a:rPr>
                        <a:t>: 2</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Dũng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nhị</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khuyên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50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nhị</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endPar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41338985"/>
                  </a:ext>
                </a:extLst>
              </a:tr>
              <a:tr h="1635408">
                <a:tc>
                  <a:txBody>
                    <a:bodyPr/>
                    <a:lstStyle/>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b="1" i="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0" dirty="0"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i="0" dirty="0">
                          <a:effectLst/>
                          <a:latin typeface="Times New Roman" panose="02020603050405020304" pitchFamily="18" charset="0"/>
                          <a:ea typeface="Calibri" panose="020F0502020204030204" pitchFamily="34" charset="0"/>
                          <a:cs typeface="Times New Roman" panose="02020603050405020304" pitchFamily="18" charset="0"/>
                        </a:rPr>
                        <a:t>: 3</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nói thật nhưng cách từ chối chưa khéo khiến bác Mai buồn</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Mẹ Dung là người từ tốn, tinh tế, khéo léo trong việc đáp lại lời mời</a:t>
                      </a:r>
                      <a:endParaRPr lang="en-US" sz="18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50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000" b="1"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b="1" i="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nhị</a:t>
                      </a:r>
                      <a:r>
                        <a:rPr lang="en-US" sz="2000" b="1" i="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tổn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khác</a:t>
                      </a:r>
                      <a:endParaRPr lang="en-US" sz="2000" b="1"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5443" marR="5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75981117"/>
                  </a:ext>
                </a:extLst>
              </a:tr>
            </a:tbl>
          </a:graphicData>
        </a:graphic>
      </p:graphicFrame>
    </p:spTree>
    <p:extLst>
      <p:ext uri="{BB962C8B-B14F-4D97-AF65-F5344CB8AC3E}">
        <p14:creationId xmlns:p14="http://schemas.microsoft.com/office/powerpoint/2010/main" xmlns="" val="141334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00150"/>
            <a:ext cx="8153400" cy="3655314"/>
          </a:xfrm>
          <a:solidFill>
            <a:schemeClr val="accent1">
              <a:lumMod val="40000"/>
              <a:lumOff val="60000"/>
            </a:schemeClr>
          </a:solidFill>
        </p:spPr>
        <p:txBody>
          <a:bodyPr>
            <a:normAutofit/>
          </a:bodyPr>
          <a:lstStyle/>
          <a:p>
            <a:pPr marL="0" indent="0">
              <a:buNone/>
            </a:pP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Luôn nói thật với người thân, bạn bè và người có trách nhiệm bằng thái độ dũng cảm, khéo léo, tinh tế và nhân ái.</a:t>
            </a:r>
          </a:p>
          <a:p>
            <a:endParaRPr lang="en-US" sz="3600" b="1" dirty="0">
              <a:latin typeface="Times New Roman" pitchFamily="18" charset="0"/>
              <a:cs typeface="Times New Roman" pitchFamily="18" charset="0"/>
            </a:endParaRPr>
          </a:p>
        </p:txBody>
      </p:sp>
      <p:sp>
        <p:nvSpPr>
          <p:cNvPr id="5" name="Title 4"/>
          <p:cNvSpPr>
            <a:spLocks noGrp="1"/>
          </p:cNvSpPr>
          <p:nvPr>
            <p:ph type="title"/>
          </p:nvPr>
        </p:nvSpPr>
        <p:spPr>
          <a:solidFill>
            <a:schemeClr val="bg2">
              <a:lumMod val="75000"/>
            </a:schemeClr>
          </a:solidFill>
        </p:spPr>
        <p:txBody>
          <a:bodyPr>
            <a:normAutofit/>
          </a:bodyPr>
          <a:lstStyle/>
          <a:p>
            <a:pPr algn="ctr"/>
            <a:r>
              <a:rPr lang="en-US" sz="3600" b="1" dirty="0" smtClean="0">
                <a:solidFill>
                  <a:schemeClr val="tx1"/>
                </a:solidFill>
                <a:latin typeface="Times New Roman" pitchFamily="18" charset="0"/>
                <a:cs typeface="Times New Roman" pitchFamily="18" charset="0"/>
              </a:rPr>
              <a:t>Nhóm 4 </a:t>
            </a:r>
            <a:r>
              <a:rPr lang="en-US" sz="3600" b="1" dirty="0" smtClean="0">
                <a:solidFill>
                  <a:schemeClr val="tx1"/>
                </a:solidFill>
                <a:latin typeface="Times New Roman" pitchFamily="18" charset="0"/>
                <a:cs typeface="Times New Roman" pitchFamily="18" charset="0"/>
              </a:rPr>
              <a:t> : TH 3</a:t>
            </a:r>
            <a:endParaRPr lang="en-US"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952750"/>
            <a:ext cx="4499990" cy="21907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4" y="2952750"/>
            <a:ext cx="4571999" cy="2190750"/>
          </a:xfrm>
          <a:prstGeom prst="rect">
            <a:avLst/>
          </a:prstGeom>
        </p:spPr>
      </p:pic>
      <p:sp>
        <p:nvSpPr>
          <p:cNvPr id="13" name="Oval 12"/>
          <p:cNvSpPr/>
          <p:nvPr/>
        </p:nvSpPr>
        <p:spPr>
          <a:xfrm>
            <a:off x="1143000" y="2876550"/>
            <a:ext cx="1944216" cy="10081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chemeClr val="tx1"/>
                </a:solidFill>
                <a:latin typeface="Times New Roman" panose="02020603050405020304" pitchFamily="18" charset="0"/>
                <a:cs typeface="Times New Roman" panose="02020603050405020304" pitchFamily="18" charset="0"/>
              </a:rPr>
              <a:t>Sao </a:t>
            </a:r>
            <a:r>
              <a:rPr lang="en-US" sz="1400" b="1" dirty="0" err="1" smtClean="0">
                <a:solidFill>
                  <a:schemeClr val="tx1"/>
                </a:solidFill>
                <a:latin typeface="Times New Roman" panose="02020603050405020304" pitchFamily="18" charset="0"/>
                <a:cs typeface="Times New Roman" panose="02020603050405020304" pitchFamily="18" charset="0"/>
              </a:rPr>
              <a:t>cậu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làm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việc</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chậm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thế</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không</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hiệu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quả</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gì</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cả</a:t>
            </a:r>
            <a:endParaRPr lang="vi-VN" sz="1400" b="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1524000" y="3790951"/>
            <a:ext cx="1728192" cy="80676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err="1" smtClean="0">
                <a:solidFill>
                  <a:schemeClr val="tx1"/>
                </a:solidFill>
                <a:latin typeface="Times New Roman" panose="02020603050405020304" pitchFamily="18" charset="0"/>
                <a:cs typeface="Times New Roman" panose="02020603050405020304" pitchFamily="18" charset="0"/>
              </a:rPr>
              <a:t>Tớ</a:t>
            </a:r>
            <a:r>
              <a:rPr lang="en-US" sz="1600" b="1" dirty="0" smtClean="0">
                <a:solidFill>
                  <a:schemeClr val="tx1"/>
                </a:solidFill>
                <a:latin typeface="Times New Roman" panose="02020603050405020304" pitchFamily="18" charset="0"/>
                <a:cs typeface="Times New Roman" panose="02020603050405020304" pitchFamily="18" charset="0"/>
              </a:rPr>
              <a:t> ….</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5867400" y="2952751"/>
            <a:ext cx="2133600" cy="93596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err="1" smtClean="0">
                <a:solidFill>
                  <a:schemeClr val="tx1"/>
                </a:solidFill>
                <a:latin typeface="Times New Roman" panose="02020603050405020304" pitchFamily="18" charset="0"/>
                <a:cs typeface="Times New Roman" panose="02020603050405020304" pitchFamily="18" charset="0"/>
              </a:rPr>
              <a:t>Tớ</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nghĩ</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cậu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thay</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đổi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phương</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pháp</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làm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việc</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sẽ</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hiệu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quả</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hơn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đó</a:t>
            </a:r>
            <a:endParaRPr lang="vi-VN" sz="1400" b="1"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a:xfrm>
            <a:off x="6324600" y="4171950"/>
            <a:ext cx="1828800" cy="9634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err="1" smtClean="0">
                <a:solidFill>
                  <a:schemeClr val="tx1"/>
                </a:solidFill>
                <a:latin typeface="Times New Roman" panose="02020603050405020304" pitchFamily="18" charset="0"/>
                <a:cs typeface="Times New Roman" panose="02020603050405020304" pitchFamily="18" charset="0"/>
              </a:rPr>
              <a:t>Cảm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ơn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cậu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Tớ</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sẽ</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thử</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xem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sao</a:t>
            </a:r>
            <a:r>
              <a:rPr lang="en-US" sz="1400" b="1" dirty="0" smtClean="0">
                <a:solidFill>
                  <a:schemeClr val="tx1"/>
                </a:solidFill>
                <a:latin typeface="Times New Roman" panose="02020603050405020304" pitchFamily="18" charset="0"/>
                <a:cs typeface="Times New Roman" panose="02020603050405020304" pitchFamily="18" charset="0"/>
              </a:rPr>
              <a:t>.</a:t>
            </a:r>
            <a:endParaRPr lang="vi-VN" sz="1400" b="1"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0" y="819150"/>
            <a:ext cx="4499992" cy="2133600"/>
          </a:xfrm>
          <a:prstGeom prst="rect">
            <a:avLst/>
          </a:prstGeom>
        </p:spPr>
      </p:pic>
      <p:pic>
        <p:nvPicPr>
          <p:cNvPr id="10" name="Picture 9"/>
          <p:cNvPicPr>
            <a:picLocks noChangeAspect="1"/>
          </p:cNvPicPr>
          <p:nvPr/>
        </p:nvPicPr>
        <p:blipFill>
          <a:blip r:embed="rId5"/>
          <a:stretch>
            <a:fillRect/>
          </a:stretch>
        </p:blipFill>
        <p:spPr>
          <a:xfrm>
            <a:off x="4572003" y="819150"/>
            <a:ext cx="4571999" cy="2159886"/>
          </a:xfrm>
          <a:prstGeom prst="rect">
            <a:avLst/>
          </a:prstGeom>
        </p:spPr>
      </p:pic>
      <p:sp>
        <p:nvSpPr>
          <p:cNvPr id="17" name="Oval 16"/>
          <p:cNvSpPr/>
          <p:nvPr/>
        </p:nvSpPr>
        <p:spPr>
          <a:xfrm>
            <a:off x="0" y="819151"/>
            <a:ext cx="1600200" cy="9143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err="1" smtClean="0">
                <a:solidFill>
                  <a:schemeClr val="tx1"/>
                </a:solidFill>
                <a:latin typeface="Times New Roman" panose="02020603050405020304" pitchFamily="18" charset="0"/>
                <a:cs typeface="Times New Roman" panose="02020603050405020304" pitchFamily="18" charset="0"/>
              </a:rPr>
              <a:t>Ui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giầy</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mới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thế</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Nhưng</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màu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tím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vừa</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quê</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vừa</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già</a:t>
            </a:r>
            <a:endParaRPr lang="vi-VN" sz="1400" b="1" dirty="0">
              <a:solidFill>
                <a:schemeClr val="tx1"/>
              </a:solidFill>
              <a:latin typeface="Times New Roman" panose="02020603050405020304" pitchFamily="18" charset="0"/>
              <a:cs typeface="Times New Roman" panose="02020603050405020304" pitchFamily="18" charset="0"/>
            </a:endParaRPr>
          </a:p>
        </p:txBody>
      </p:sp>
      <p:sp>
        <p:nvSpPr>
          <p:cNvPr id="19" name="Oval 18"/>
          <p:cNvSpPr/>
          <p:nvPr/>
        </p:nvSpPr>
        <p:spPr>
          <a:xfrm>
            <a:off x="4572000" y="819150"/>
            <a:ext cx="1905000" cy="914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err="1" smtClean="0">
                <a:solidFill>
                  <a:schemeClr val="tx1"/>
                </a:solidFill>
                <a:latin typeface="Times New Roman" panose="02020603050405020304" pitchFamily="18" charset="0"/>
                <a:cs typeface="Times New Roman" panose="02020603050405020304" pitchFamily="18" charset="0"/>
              </a:rPr>
              <a:t>Ui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giầy</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mới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thế</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Tớ</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nghĩ</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ngoài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màu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tím</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thì</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màu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trắng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cũng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trẻ</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và</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hợp</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với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cậu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đó</a:t>
            </a:r>
            <a:endParaRPr lang="vi-VN" sz="1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 y="0"/>
            <a:ext cx="8610600" cy="830997"/>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Trò chơi: Ai nhanh hơn </a:t>
            </a:r>
          </a:p>
          <a:p>
            <a:pPr algn="ctr"/>
            <a:r>
              <a:rPr lang="en-US" sz="2400" b="1" dirty="0" smtClean="0">
                <a:solidFill>
                  <a:srgbClr val="FF0000"/>
                </a:solidFill>
                <a:latin typeface="Times New Roman" pitchFamily="18" charset="0"/>
                <a:cs typeface="Times New Roman" pitchFamily="18" charset="0"/>
              </a:rPr>
              <a:t> HS t</a:t>
            </a:r>
            <a:r>
              <a:rPr lang="vi-VN" sz="2400" b="1" dirty="0" smtClean="0">
                <a:solidFill>
                  <a:srgbClr val="FF0000"/>
                </a:solidFill>
                <a:latin typeface="Times New Roman" pitchFamily="18" charset="0"/>
                <a:cs typeface="Times New Roman" pitchFamily="18" charset="0"/>
              </a:rPr>
              <a:t>hay đổi cách tôn trọng sự thật trong các tình huống</a:t>
            </a:r>
            <a:r>
              <a:rPr lang="en-US" sz="2400" b="1" dirty="0" smtClean="0">
                <a:solidFill>
                  <a:srgbClr val="FF0000"/>
                </a:solidFill>
                <a:latin typeface="Times New Roman" pitchFamily="18" charset="0"/>
                <a:cs typeface="Times New Roman" pitchFamily="18" charset="0"/>
              </a:rPr>
              <a:t> :  30 s </a:t>
            </a:r>
          </a:p>
        </p:txBody>
      </p:sp>
    </p:spTree>
    <p:extLst>
      <p:ext uri="{BB962C8B-B14F-4D97-AF65-F5344CB8AC3E}">
        <p14:creationId xmlns:p14="http://schemas.microsoft.com/office/powerpoint/2010/main" xmlns="" val="23230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1" animBg="1"/>
      <p:bldP spid="16" grpId="0" animBg="1"/>
      <p:bldP spid="18"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endParaRPr lang="en-US" dirty="0"/>
          </a:p>
        </p:txBody>
      </p:sp>
      <p:pic>
        <p:nvPicPr>
          <p:cNvPr id="2050" name="Picture 2" descr="C:\Users\Administrator\Desktop\tải xuống (4).jpg"/>
          <p:cNvPicPr>
            <a:picLocks noGrp="1" noChangeAspect="1" noChangeArrowheads="1"/>
          </p:cNvPicPr>
          <p:nvPr>
            <p:ph sz="quarter" idx="1"/>
          </p:nvPr>
        </p:nvPicPr>
        <p:blipFill>
          <a:blip r:embed="rId2"/>
          <a:srcRect/>
          <a:stretch>
            <a:fillRect/>
          </a:stretch>
        </p:blipFill>
        <p:spPr bwMode="auto">
          <a:xfrm>
            <a:off x="0" y="0"/>
            <a:ext cx="4724400" cy="2419350"/>
          </a:xfrm>
          <a:prstGeom prst="rect">
            <a:avLst/>
          </a:prstGeom>
          <a:noFill/>
        </p:spPr>
      </p:pic>
      <p:pic>
        <p:nvPicPr>
          <p:cNvPr id="2051" name="Picture 3" descr="C:\Users\Administrator\Desktop\tải xuống (4).jpg"/>
          <p:cNvPicPr>
            <a:picLocks noChangeAspect="1" noChangeArrowheads="1"/>
          </p:cNvPicPr>
          <p:nvPr/>
        </p:nvPicPr>
        <p:blipFill>
          <a:blip r:embed="rId2"/>
          <a:srcRect/>
          <a:stretch>
            <a:fillRect/>
          </a:stretch>
        </p:blipFill>
        <p:spPr bwMode="auto">
          <a:xfrm>
            <a:off x="4648200" y="0"/>
            <a:ext cx="4343400" cy="2419350"/>
          </a:xfrm>
          <a:prstGeom prst="rect">
            <a:avLst/>
          </a:prstGeom>
          <a:noFill/>
        </p:spPr>
      </p:pic>
      <p:sp>
        <p:nvSpPr>
          <p:cNvPr id="8" name="TextBox 7"/>
          <p:cNvSpPr txBox="1"/>
          <p:nvPr/>
        </p:nvSpPr>
        <p:spPr>
          <a:xfrm>
            <a:off x="152400" y="285752"/>
            <a:ext cx="6858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X</a:t>
            </a:r>
            <a:endParaRPr lang="en-US" sz="3200" b="1" dirty="0">
              <a:solidFill>
                <a:srgbClr val="FF0000"/>
              </a:solidFill>
              <a:latin typeface="Times New Roman" pitchFamily="18" charset="0"/>
              <a:cs typeface="Times New Roman" pitchFamily="18" charset="0"/>
            </a:endParaRPr>
          </a:p>
        </p:txBody>
      </p:sp>
      <p:sp>
        <p:nvSpPr>
          <p:cNvPr id="9" name="Oval 8"/>
          <p:cNvSpPr/>
          <p:nvPr/>
        </p:nvSpPr>
        <p:spPr>
          <a:xfrm>
            <a:off x="6096000" y="0"/>
            <a:ext cx="2514600" cy="74295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smtClean="0">
                <a:solidFill>
                  <a:schemeClr val="tx1"/>
                </a:solidFill>
                <a:latin typeface="+mj-lt"/>
              </a:rPr>
              <a:t>Lần tới bạn nhuộm tối màu hơn chút nữa nhé</a:t>
            </a:r>
            <a:endParaRPr lang="en-US" sz="1400" b="1" dirty="0">
              <a:solidFill>
                <a:schemeClr val="tx1"/>
              </a:solidFill>
              <a:latin typeface="+mj-lt"/>
            </a:endParaRPr>
          </a:p>
        </p:txBody>
      </p:sp>
      <p:sp>
        <p:nvSpPr>
          <p:cNvPr id="11" name="TextBox 10"/>
          <p:cNvSpPr txBox="1"/>
          <p:nvPr/>
        </p:nvSpPr>
        <p:spPr>
          <a:xfrm>
            <a:off x="4648200" y="1885952"/>
            <a:ext cx="685800" cy="584775"/>
          </a:xfrm>
          <a:prstGeom prst="rect">
            <a:avLst/>
          </a:prstGeom>
          <a:noFill/>
        </p:spPr>
        <p:txBody>
          <a:bodyPr wrap="square" rtlCol="0">
            <a:spAutoFit/>
          </a:bodyPr>
          <a:lstStyle/>
          <a:p>
            <a:pPr algn="ctr"/>
            <a:r>
              <a:rPr lang="en-US" sz="3200" b="1" dirty="0" smtClean="0">
                <a:solidFill>
                  <a:srgbClr val="0D38B3"/>
                </a:solidFill>
                <a:latin typeface="Times New Roman" pitchFamily="18" charset="0"/>
                <a:cs typeface="Times New Roman" pitchFamily="18" charset="0"/>
              </a:rPr>
              <a:t>V</a:t>
            </a:r>
            <a:endParaRPr lang="en-US" sz="3200" b="1" dirty="0">
              <a:solidFill>
                <a:srgbClr val="0D38B3"/>
              </a:solidFill>
              <a:latin typeface="Times New Roman" pitchFamily="18" charset="0"/>
              <a:cs typeface="Times New Roman" pitchFamily="18" charset="0"/>
            </a:endParaRPr>
          </a:p>
        </p:txBody>
      </p:sp>
      <p:pic>
        <p:nvPicPr>
          <p:cNvPr id="2054" name="Picture 6" descr="C:\Users\Administrator\Desktop\images (2).jpg"/>
          <p:cNvPicPr>
            <a:picLocks noChangeAspect="1" noChangeArrowheads="1"/>
          </p:cNvPicPr>
          <p:nvPr/>
        </p:nvPicPr>
        <p:blipFill>
          <a:blip r:embed="rId3"/>
          <a:srcRect/>
          <a:stretch>
            <a:fillRect/>
          </a:stretch>
        </p:blipFill>
        <p:spPr bwMode="auto">
          <a:xfrm>
            <a:off x="4648200" y="2419350"/>
            <a:ext cx="4267200" cy="2590800"/>
          </a:xfrm>
          <a:prstGeom prst="rect">
            <a:avLst/>
          </a:prstGeom>
          <a:noFill/>
        </p:spPr>
      </p:pic>
      <p:pic>
        <p:nvPicPr>
          <p:cNvPr id="2055" name="Picture 7" descr="C:\Users\Administrator\Desktop\images (2).jpg"/>
          <p:cNvPicPr>
            <a:picLocks noChangeAspect="1" noChangeArrowheads="1"/>
          </p:cNvPicPr>
          <p:nvPr/>
        </p:nvPicPr>
        <p:blipFill>
          <a:blip r:embed="rId3"/>
          <a:srcRect/>
          <a:stretch>
            <a:fillRect/>
          </a:stretch>
        </p:blipFill>
        <p:spPr bwMode="auto">
          <a:xfrm>
            <a:off x="0" y="2419350"/>
            <a:ext cx="4648200" cy="2724150"/>
          </a:xfrm>
          <a:prstGeom prst="rect">
            <a:avLst/>
          </a:prstGeom>
          <a:noFill/>
        </p:spPr>
      </p:pic>
      <p:sp>
        <p:nvSpPr>
          <p:cNvPr id="14" name="TextBox 13"/>
          <p:cNvSpPr txBox="1"/>
          <p:nvPr/>
        </p:nvSpPr>
        <p:spPr>
          <a:xfrm>
            <a:off x="1219200" y="4400552"/>
            <a:ext cx="6858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X</a:t>
            </a:r>
            <a:endParaRPr lang="en-US" sz="3200" b="1" dirty="0">
              <a:solidFill>
                <a:srgbClr val="FF0000"/>
              </a:solidFill>
              <a:latin typeface="Times New Roman" pitchFamily="18" charset="0"/>
              <a:cs typeface="Times New Roman" pitchFamily="18" charset="0"/>
            </a:endParaRPr>
          </a:p>
        </p:txBody>
      </p:sp>
      <p:sp>
        <p:nvSpPr>
          <p:cNvPr id="15" name="TextBox 14"/>
          <p:cNvSpPr txBox="1"/>
          <p:nvPr/>
        </p:nvSpPr>
        <p:spPr>
          <a:xfrm>
            <a:off x="5791200" y="4558725"/>
            <a:ext cx="685800" cy="584775"/>
          </a:xfrm>
          <a:prstGeom prst="rect">
            <a:avLst/>
          </a:prstGeom>
          <a:noFill/>
        </p:spPr>
        <p:txBody>
          <a:bodyPr wrap="square" rtlCol="0">
            <a:spAutoFit/>
          </a:bodyPr>
          <a:lstStyle/>
          <a:p>
            <a:pPr algn="ctr"/>
            <a:r>
              <a:rPr lang="en-US" sz="3200" b="1" dirty="0" smtClean="0">
                <a:solidFill>
                  <a:srgbClr val="0D38B3"/>
                </a:solidFill>
                <a:latin typeface="Times New Roman" pitchFamily="18" charset="0"/>
                <a:cs typeface="Times New Roman" pitchFamily="18" charset="0"/>
              </a:rPr>
              <a:t>V</a:t>
            </a:r>
            <a:endParaRPr lang="en-US" sz="3200" b="1" dirty="0">
              <a:solidFill>
                <a:srgbClr val="0D38B3"/>
              </a:solidFill>
              <a:latin typeface="Times New Roman" pitchFamily="18" charset="0"/>
              <a:cs typeface="Times New Roman" pitchFamily="18" charset="0"/>
            </a:endParaRPr>
          </a:p>
        </p:txBody>
      </p:sp>
      <p:sp>
        <p:nvSpPr>
          <p:cNvPr id="16" name="Oval 15"/>
          <p:cNvSpPr/>
          <p:nvPr/>
        </p:nvSpPr>
        <p:spPr>
          <a:xfrm>
            <a:off x="5867400" y="2724150"/>
            <a:ext cx="1143000" cy="1524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Gầy chút nữa bạn sẽ rất xinh</a:t>
            </a:r>
            <a:endParaRPr lang="en-US"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checkerboard(across)">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391400" cy="495300"/>
          </a:xfrm>
          <a:solidFill>
            <a:srgbClr val="FFFF00"/>
          </a:solidFill>
        </p:spPr>
        <p:txBody>
          <a:bodyPr>
            <a:noAutofit/>
          </a:bodyPr>
          <a:lstStyle/>
          <a:p>
            <a:pPr algn="ctr"/>
            <a:r>
              <a:rPr lang="vi-VN" sz="2800" b="1" dirty="0" smtClean="0">
                <a:solidFill>
                  <a:srgbClr val="FF0000"/>
                </a:solidFill>
              </a:rPr>
              <a:t>Sắp xếp lại các câu cho đúng nghĩa :</a:t>
            </a:r>
            <a:endParaRPr lang="en-US" sz="2800" b="1" dirty="0">
              <a:solidFill>
                <a:srgbClr val="FF0000"/>
              </a:solidFill>
            </a:endParaRPr>
          </a:p>
        </p:txBody>
      </p:sp>
      <p:sp>
        <p:nvSpPr>
          <p:cNvPr id="3" name="Content Placeholder 2"/>
          <p:cNvSpPr>
            <a:spLocks noGrp="1"/>
          </p:cNvSpPr>
          <p:nvPr>
            <p:ph sz="quarter" idx="1"/>
          </p:nvPr>
        </p:nvSpPr>
        <p:spPr>
          <a:xfrm>
            <a:off x="685800" y="742952"/>
            <a:ext cx="6858000" cy="685799"/>
          </a:xfrm>
          <a:solidFill>
            <a:schemeClr val="bg2"/>
          </a:solidFill>
        </p:spPr>
        <p:txBody>
          <a:bodyPr>
            <a:normAutofit/>
          </a:bodyPr>
          <a:lstStyle/>
          <a:p>
            <a:pPr>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ngay</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không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sợ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Cây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chết / đứng.</a:t>
            </a:r>
          </a:p>
          <a:p>
            <a:pPr>
              <a:buNone/>
            </a:pPr>
            <a:endParaRPr lang="en-US" sz="2800" dirty="0">
              <a:latin typeface="Times New Roman" pitchFamily="18" charset="0"/>
              <a:cs typeface="Times New Roman" pitchFamily="18" charset="0"/>
            </a:endParaRPr>
          </a:p>
        </p:txBody>
      </p:sp>
      <p:sp>
        <p:nvSpPr>
          <p:cNvPr id="4" name="Rectangle 3"/>
          <p:cNvSpPr/>
          <p:nvPr/>
        </p:nvSpPr>
        <p:spPr>
          <a:xfrm>
            <a:off x="685800" y="1428750"/>
            <a:ext cx="6858000" cy="523220"/>
          </a:xfrm>
          <a:prstGeom prst="rect">
            <a:avLst/>
          </a:prstGeom>
          <a:solidFill>
            <a:srgbClr val="FFFF00"/>
          </a:solidFill>
        </p:spPr>
        <p:txBody>
          <a:bodyPr wrap="square">
            <a:spAutoFit/>
          </a:bodyPr>
          <a:lstStyle/>
          <a:p>
            <a:r>
              <a:rPr lang="vi-VN" sz="2800" b="1" dirty="0" smtClean="0">
                <a:solidFill>
                  <a:srgbClr val="FF0000"/>
                </a:solidFill>
                <a:latin typeface="Times New Roman" pitchFamily="18" charset="0"/>
                <a:cs typeface="Times New Roman" pitchFamily="18" charset="0"/>
              </a:rPr>
              <a:t>Cây ngay không sợ chết đứng</a:t>
            </a:r>
            <a:endParaRPr lang="en-US" sz="2800" b="1" dirty="0">
              <a:solidFill>
                <a:srgbClr val="FF0000"/>
              </a:solidFill>
            </a:endParaRPr>
          </a:p>
        </p:txBody>
      </p:sp>
      <p:sp>
        <p:nvSpPr>
          <p:cNvPr id="5" name="Rectangle 4"/>
          <p:cNvSpPr/>
          <p:nvPr/>
        </p:nvSpPr>
        <p:spPr>
          <a:xfrm>
            <a:off x="685800" y="1962150"/>
            <a:ext cx="6858000" cy="523220"/>
          </a:xfrm>
          <a:prstGeom prst="rect">
            <a:avLst/>
          </a:prstGeom>
          <a:solidFill>
            <a:schemeClr val="accent1">
              <a:lumMod val="40000"/>
              <a:lumOff val="60000"/>
            </a:schemeClr>
          </a:solidFill>
        </p:spPr>
        <p:txBody>
          <a:bodyPr wrap="square">
            <a:spAutoFit/>
          </a:bodyPr>
          <a:lstStyle/>
          <a:p>
            <a:r>
              <a:rPr lang="en-US" sz="2800" dirty="0" smtClean="0">
                <a:latin typeface="Times New Roman" pitchFamily="18" charset="0"/>
                <a:cs typeface="Times New Roman" pitchFamily="18" charset="0"/>
              </a:rPr>
              <a:t>ngay</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ở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thẳng</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Ăn, lòng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sợ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chẳng </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mất.</a:t>
            </a:r>
            <a:endParaRPr lang="en-US" sz="2800" dirty="0">
              <a:latin typeface="Times New Roman" pitchFamily="18" charset="0"/>
              <a:cs typeface="Times New Roman" pitchFamily="18" charset="0"/>
            </a:endParaRPr>
          </a:p>
        </p:txBody>
      </p:sp>
      <p:sp>
        <p:nvSpPr>
          <p:cNvPr id="6" name="Rectangle 5"/>
          <p:cNvSpPr/>
          <p:nvPr/>
        </p:nvSpPr>
        <p:spPr>
          <a:xfrm>
            <a:off x="685800" y="2495550"/>
            <a:ext cx="6858000" cy="523220"/>
          </a:xfrm>
          <a:prstGeom prst="rect">
            <a:avLst/>
          </a:prstGeom>
          <a:solidFill>
            <a:srgbClr val="FFFF00"/>
          </a:solidFill>
        </p:spPr>
        <p:txBody>
          <a:bodyPr wrap="square">
            <a:spAutoFit/>
          </a:bodyPr>
          <a:lstStyle/>
          <a:p>
            <a:r>
              <a:rPr lang="en-US" sz="2800" b="1" dirty="0" smtClean="0">
                <a:solidFill>
                  <a:srgbClr val="FF0000"/>
                </a:solidFill>
                <a:latin typeface="Times New Roman" pitchFamily="18" charset="0"/>
                <a:cs typeface="Times New Roman" pitchFamily="18" charset="0"/>
              </a:rPr>
              <a:t>Ăn ngay ở thẳng, chẳng sợ mất lòng</a:t>
            </a:r>
            <a:endParaRPr lang="en-US" sz="2800" b="1" dirty="0">
              <a:solidFill>
                <a:srgbClr val="FF0000"/>
              </a:solidFill>
              <a:latin typeface="Times New Roman" pitchFamily="18" charset="0"/>
              <a:cs typeface="Times New Roman" pitchFamily="18" charset="0"/>
            </a:endParaRPr>
          </a:p>
        </p:txBody>
      </p:sp>
      <p:sp>
        <p:nvSpPr>
          <p:cNvPr id="7" name="Rectangle 6"/>
          <p:cNvSpPr/>
          <p:nvPr/>
        </p:nvSpPr>
        <p:spPr>
          <a:xfrm>
            <a:off x="685800" y="3105150"/>
            <a:ext cx="6858000" cy="954107"/>
          </a:xfrm>
          <a:prstGeom prst="rect">
            <a:avLst/>
          </a:prstGeom>
          <a:solidFill>
            <a:schemeClr val="bg2"/>
          </a:solidFill>
        </p:spPr>
        <p:txBody>
          <a:bodyPr wrap="square">
            <a:spAutoFit/>
          </a:bodyPr>
          <a:lstStyle/>
          <a:p>
            <a:r>
              <a:rPr lang="vi-VN" sz="2800" dirty="0" smtClean="0">
                <a:latin typeface="Times New Roman" pitchFamily="18" charset="0"/>
                <a:cs typeface="Times New Roman" pitchFamily="18" charset="0"/>
              </a:rPr>
              <a:t>Những / nết / tính</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người / thật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thà</a:t>
            </a:r>
          </a:p>
          <a:p>
            <a:r>
              <a:rPr lang="vi-VN" sz="2800" dirty="0" smtClean="0">
                <a:latin typeface="Times New Roman" pitchFamily="18" charset="0"/>
                <a:cs typeface="Times New Roman" pitchFamily="18" charset="0"/>
              </a:rPr>
              <a:t>Đi đâu cũng được người ta tin dùng</a:t>
            </a:r>
            <a:endParaRPr lang="vi-VN" sz="2800" dirty="0">
              <a:latin typeface="Times New Roman" pitchFamily="18" charset="0"/>
              <a:cs typeface="Times New Roman" pitchFamily="18" charset="0"/>
            </a:endParaRPr>
          </a:p>
        </p:txBody>
      </p:sp>
      <p:sp>
        <p:nvSpPr>
          <p:cNvPr id="8" name="Rectangle 7"/>
          <p:cNvSpPr/>
          <p:nvPr/>
        </p:nvSpPr>
        <p:spPr>
          <a:xfrm>
            <a:off x="685800" y="4095750"/>
            <a:ext cx="6858000" cy="954107"/>
          </a:xfrm>
          <a:prstGeom prst="rect">
            <a:avLst/>
          </a:prstGeom>
          <a:solidFill>
            <a:srgbClr val="FFFF00"/>
          </a:solidFill>
        </p:spPr>
        <p:txBody>
          <a:bodyPr wrap="square">
            <a:spAutoFit/>
          </a:bodyPr>
          <a:lstStyle/>
          <a:p>
            <a:r>
              <a:rPr lang="vi-VN" sz="2800" b="1" dirty="0" smtClean="0">
                <a:solidFill>
                  <a:srgbClr val="FF0000"/>
                </a:solidFill>
                <a:latin typeface="+mj-lt"/>
              </a:rPr>
              <a:t>Những người tính nết thật thà</a:t>
            </a:r>
          </a:p>
          <a:p>
            <a:r>
              <a:rPr lang="vi-VN" sz="2800" b="1" dirty="0" smtClean="0">
                <a:solidFill>
                  <a:srgbClr val="FF0000"/>
                </a:solidFill>
                <a:latin typeface="+mj-lt"/>
              </a:rPr>
              <a:t>Đi đâu cũng được người ta tin dùng</a:t>
            </a:r>
            <a:endParaRPr lang="vi-VN" sz="28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0" y="1047750"/>
            <a:ext cx="1295400" cy="914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Tiết 1</a:t>
            </a:r>
            <a:endParaRPr lang="en-US" sz="2800" b="1" dirty="0">
              <a:solidFill>
                <a:schemeClr val="tx1"/>
              </a:solidFill>
              <a:latin typeface="Times New Roman" pitchFamily="18" charset="0"/>
              <a:cs typeface="Times New Roman" pitchFamily="18" charset="0"/>
            </a:endParaRPr>
          </a:p>
        </p:txBody>
      </p:sp>
      <p:sp>
        <p:nvSpPr>
          <p:cNvPr id="17" name="Title 1"/>
          <p:cNvSpPr>
            <a:spLocks noGrp="1"/>
          </p:cNvSpPr>
          <p:nvPr>
            <p:ph type="title"/>
          </p:nvPr>
        </p:nvSpPr>
        <p:spPr>
          <a:xfrm>
            <a:off x="1371600" y="209550"/>
            <a:ext cx="7467600" cy="441722"/>
          </a:xfrm>
          <a:solidFill>
            <a:schemeClr val="accent4"/>
          </a:solidFill>
        </p:spPr>
        <p:txBody>
          <a:bodyPr>
            <a:noAutofit/>
          </a:bodyPr>
          <a:lstStyle/>
          <a:p>
            <a:pPr algn="ctr"/>
            <a:r>
              <a:rPr lang="en-US" sz="3200" b="1" dirty="0" smtClean="0">
                <a:solidFill>
                  <a:srgbClr val="FF0000"/>
                </a:solidFill>
                <a:latin typeface="Times New Roman" pitchFamily="18" charset="0"/>
                <a:cs typeface="Times New Roman" pitchFamily="18" charset="0"/>
              </a:rPr>
              <a:t>Mục tiêu bài học </a:t>
            </a:r>
            <a:endParaRPr lang="en-US" sz="3200" b="1" dirty="0">
              <a:solidFill>
                <a:srgbClr val="FF0000"/>
              </a:solidFill>
              <a:latin typeface="Times New Roman" pitchFamily="18" charset="0"/>
              <a:cs typeface="Times New Roman" pitchFamily="18" charset="0"/>
            </a:endParaRPr>
          </a:p>
        </p:txBody>
      </p:sp>
      <p:sp>
        <p:nvSpPr>
          <p:cNvPr id="26" name="Oval 25"/>
          <p:cNvSpPr/>
          <p:nvPr/>
        </p:nvSpPr>
        <p:spPr>
          <a:xfrm>
            <a:off x="0" y="2190750"/>
            <a:ext cx="1295400" cy="1066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Tiết 2</a:t>
            </a:r>
            <a:endParaRPr lang="en-US" sz="2800" b="1" dirty="0">
              <a:solidFill>
                <a:schemeClr val="tx1"/>
              </a:solidFill>
              <a:latin typeface="Times New Roman" pitchFamily="18" charset="0"/>
              <a:cs typeface="Times New Roman" pitchFamily="18" charset="0"/>
            </a:endParaRPr>
          </a:p>
        </p:txBody>
      </p:sp>
      <p:sp>
        <p:nvSpPr>
          <p:cNvPr id="28" name="Oval 27"/>
          <p:cNvSpPr/>
          <p:nvPr/>
        </p:nvSpPr>
        <p:spPr>
          <a:xfrm>
            <a:off x="0" y="3562350"/>
            <a:ext cx="1295400" cy="1143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Tiết 3</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1371600" y="3333750"/>
            <a:ext cx="7543800" cy="1676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latin typeface="Times New Roman" pitchFamily="18" charset="0"/>
                <a:cs typeface="Times New Roman" pitchFamily="18" charset="0"/>
              </a:rPr>
              <a:t>- Giúp học sinh hiểu cách tôn trọng  sự thật, luôn có thái độ tôn trọng sự thật, luôn nói thật với người thân, thầy cô, bạn bè và người có trách nhiệm  . Không đồng tình với việc nói dối hoặc che giấu sự thật</a:t>
            </a:r>
            <a:endParaRPr lang="en-US" sz="2400" b="1" dirty="0">
              <a:solidFill>
                <a:srgbClr val="FF0000"/>
              </a:solidFill>
              <a:latin typeface="Times New Roman" pitchFamily="18" charset="0"/>
              <a:cs typeface="Times New Roman" pitchFamily="18" charset="0"/>
            </a:endParaRPr>
          </a:p>
        </p:txBody>
      </p:sp>
      <p:sp>
        <p:nvSpPr>
          <p:cNvPr id="11" name="Rectangle 10"/>
          <p:cNvSpPr/>
          <p:nvPr/>
        </p:nvSpPr>
        <p:spPr>
          <a:xfrm>
            <a:off x="1371600" y="1047750"/>
            <a:ext cx="74676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Giúp học sinh: Có thể nhận biết được thế nào là tôn trọng sự thật và  một số biểu hiện của tôn trọng sự thật</a:t>
            </a:r>
            <a:r>
              <a:rPr lang="en-US" sz="2400" b="1" dirty="0" smtClean="0">
                <a:solidFill>
                  <a:schemeClr val="tx1"/>
                </a:solidFill>
              </a:rPr>
              <a:t>.</a:t>
            </a:r>
            <a:endParaRPr lang="en-US" sz="2400" b="1" dirty="0">
              <a:solidFill>
                <a:schemeClr val="tx1"/>
              </a:solidFill>
              <a:latin typeface="Times New Roman" pitchFamily="18" charset="0"/>
              <a:cs typeface="Times New Roman" pitchFamily="18" charset="0"/>
            </a:endParaRPr>
          </a:p>
        </p:txBody>
      </p:sp>
      <p:sp>
        <p:nvSpPr>
          <p:cNvPr id="12" name="Rectangle 11"/>
          <p:cNvSpPr/>
          <p:nvPr/>
        </p:nvSpPr>
        <p:spPr>
          <a:xfrm>
            <a:off x="1371600" y="2266950"/>
            <a:ext cx="7467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Times New Roman" pitchFamily="18" charset="0"/>
                <a:cs typeface="Times New Roman" pitchFamily="18" charset="0"/>
              </a:rPr>
              <a:t>-</a:t>
            </a:r>
            <a:r>
              <a:rPr lang="en-US" sz="2400" b="1" dirty="0" smtClean="0">
                <a:solidFill>
                  <a:schemeClr val="bg1"/>
                </a:solidFill>
              </a:rPr>
              <a:t> </a:t>
            </a:r>
            <a:r>
              <a:rPr lang="en-US" sz="2400" b="1" dirty="0" smtClean="0">
                <a:solidFill>
                  <a:schemeClr val="bg1"/>
                </a:solidFill>
                <a:latin typeface="Times New Roman" pitchFamily="18" charset="0"/>
                <a:cs typeface="Times New Roman" pitchFamily="18" charset="0"/>
              </a:rPr>
              <a:t>Giúp học sinh hiểu ý nghĩa của tôn trọng sự thật</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9219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Bottom)">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6" grpId="0" animBg="1"/>
      <p:bldP spid="28" grpId="0" animBg="1"/>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1200" y="209550"/>
            <a:ext cx="2880320" cy="1219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133350"/>
            <a:ext cx="2880320" cy="12953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Tôn trọng sự thật là suy nghĩ, nói và làm theo đúng sự thật, bảo vệ sự thật.</a:t>
            </a:r>
          </a:p>
        </p:txBody>
      </p:sp>
      <p:sp>
        <p:nvSpPr>
          <p:cNvPr id="24" name="Rounded Rectangle 23"/>
          <p:cNvSpPr/>
          <p:nvPr/>
        </p:nvSpPr>
        <p:spPr>
          <a:xfrm>
            <a:off x="3667742" y="123480"/>
            <a:ext cx="1692188" cy="14401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solidFill>
                  <a:schemeClr val="tx1"/>
                </a:solidFill>
                <a:latin typeface="Times New Roman" panose="02020603050405020304" pitchFamily="18" charset="0"/>
                <a:cs typeface="Times New Roman" panose="02020603050405020304" pitchFamily="18" charset="0"/>
              </a:rPr>
              <a:t>Tôn trọng sự thật và biểu hiện của tôn trọng sự thật. </a:t>
            </a:r>
            <a:endParaRPr lang="vi-VN"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5"/>
            <a:ext cx="2403206" cy="9361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solidFill>
                  <a:schemeClr val="tx1"/>
                </a:solidFill>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381000" y="1707654"/>
            <a:ext cx="2354796" cy="8640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solidFill>
                  <a:schemeClr val="tx1"/>
                </a:solidFill>
                <a:latin typeface="Times New Roman" panose="02020603050405020304" pitchFamily="18" charset="0"/>
                <a:cs typeface="Times New Roman" panose="02020603050405020304" pitchFamily="18" charset="0"/>
              </a:rPr>
              <a:t>Cách </a:t>
            </a:r>
            <a:r>
              <a:rPr lang="nl-NL" sz="2400" b="1" dirty="0" smtClean="0">
                <a:solidFill>
                  <a:schemeClr val="tx1"/>
                </a:solidFill>
                <a:latin typeface="Times New Roman" panose="02020603050405020304" pitchFamily="18" charset="0"/>
                <a:cs typeface="Times New Roman" panose="02020603050405020304" pitchFamily="18" charset="0"/>
              </a:rPr>
              <a:t>tôn trọng sự thật</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solidFill>
                  <a:srgbClr val="FF0000"/>
                </a:solidFill>
                <a:latin typeface="Times New Roman" panose="02020603050405020304" pitchFamily="18" charset="0"/>
                <a:cs typeface="Times New Roman" panose="02020603050405020304" pitchFamily="18" charset="0"/>
              </a:rPr>
              <a:t>Tôn trọng </a:t>
            </a:r>
            <a:endParaRPr lang="vi-VN" sz="2800" b="1" dirty="0" smtClean="0">
              <a:solidFill>
                <a:srgbClr val="FF0000"/>
              </a:solidFill>
              <a:latin typeface="Times New Roman" panose="02020603050405020304" pitchFamily="18" charset="0"/>
              <a:cs typeface="Times New Roman" panose="02020603050405020304" pitchFamily="18" charset="0"/>
            </a:endParaRPr>
          </a:p>
          <a:p>
            <a:pPr lvl="0" algn="ctr"/>
            <a:r>
              <a:rPr lang="es-ES" sz="2800" b="1" dirty="0" smtClean="0">
                <a:solidFill>
                  <a:srgbClr val="FF0000"/>
                </a:solidFill>
                <a:latin typeface="Times New Roman" panose="02020603050405020304" pitchFamily="18" charset="0"/>
                <a:cs typeface="Times New Roman" panose="02020603050405020304" pitchFamily="18" charset="0"/>
              </a:rPr>
              <a:t>sự </a:t>
            </a:r>
            <a:r>
              <a:rPr lang="es-ES" sz="2800" b="1" dirty="0">
                <a:solidFill>
                  <a:srgbClr val="FF0000"/>
                </a:solidFill>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7"/>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rot="10800000">
            <a:off x="2735796" y="2139702"/>
            <a:ext cx="931946" cy="3600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0" y="3181350"/>
            <a:ext cx="350520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486400" y="3181350"/>
            <a:ext cx="350520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Góp phần bảo vệ cuộc sống, tránh nhầm lẫn, oan </a:t>
            </a:r>
            <a:r>
              <a:rPr lang="vi-VN" b="1" dirty="0" smtClean="0">
                <a:solidFill>
                  <a:schemeClr val="tx1"/>
                </a:solidFill>
                <a:latin typeface="+mj-lt"/>
              </a:rPr>
              <a:t>sai, </a:t>
            </a:r>
            <a:r>
              <a:rPr lang="es-ES" b="1" dirty="0">
                <a:solidFill>
                  <a:schemeClr val="tx1"/>
                </a:solidFill>
                <a:latin typeface="Times New Roman" panose="02020603050405020304" pitchFamily="18" charset="0"/>
                <a:cs typeface="Times New Roman" panose="02020603050405020304" pitchFamily="18" charset="0"/>
              </a:rPr>
              <a:t>Giúp con người tin tưởng; gắn kết với </a:t>
            </a:r>
            <a:r>
              <a:rPr lang="es-ES" b="1" dirty="0" smtClean="0">
                <a:solidFill>
                  <a:schemeClr val="tx1"/>
                </a:solidFill>
                <a:latin typeface="Times New Roman" panose="02020603050405020304" pitchFamily="18" charset="0"/>
                <a:cs typeface="Times New Roman" panose="02020603050405020304" pitchFamily="18" charset="0"/>
              </a:rPr>
              <a:t>nhau</a:t>
            </a:r>
            <a:r>
              <a:rPr lang="vi-VN" b="1" dirty="0">
                <a:solidFill>
                  <a:schemeClr val="tx1"/>
                </a:solidFill>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p:nvPr/>
        </p:nvCxnSpPr>
        <p:spPr>
          <a:xfrm rot="5400000">
            <a:off x="6964657" y="2922293"/>
            <a:ext cx="5502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1221051" y="2874699"/>
            <a:ext cx="609600" cy="37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91000" y="1809750"/>
            <a:ext cx="364202" cy="523220"/>
          </a:xfrm>
          <a:prstGeom prst="rect">
            <a:avLst/>
          </a:prstGeom>
        </p:spPr>
        <p:txBody>
          <a:bodyPr wrap="none">
            <a:spAutoFit/>
          </a:bodyPr>
          <a:lstStyle/>
          <a:p>
            <a:r>
              <a:rPr lang="en-US" sz="2800" b="1" dirty="0" smtClean="0">
                <a:latin typeface="Times New Roman" pitchFamily="18" charset="0"/>
                <a:cs typeface="Times New Roman" pitchFamily="18" charset="0"/>
              </a:rPr>
              <a:t>1</a:t>
            </a:r>
            <a:endParaRPr lang="en-US" sz="2800" dirty="0"/>
          </a:p>
        </p:txBody>
      </p:sp>
      <p:sp>
        <p:nvSpPr>
          <p:cNvPr id="19" name="Rectangle 18"/>
          <p:cNvSpPr/>
          <p:nvPr/>
        </p:nvSpPr>
        <p:spPr>
          <a:xfrm>
            <a:off x="5486400" y="1885950"/>
            <a:ext cx="364202" cy="523220"/>
          </a:xfrm>
          <a:prstGeom prst="rect">
            <a:avLst/>
          </a:prstGeom>
        </p:spPr>
        <p:txBody>
          <a:bodyPr wrap="none">
            <a:spAutoFit/>
          </a:bodyPr>
          <a:lstStyle/>
          <a:p>
            <a:r>
              <a:rPr lang="en-US" sz="2800" b="1" dirty="0" smtClean="0">
                <a:latin typeface="Times New Roman" pitchFamily="18" charset="0"/>
                <a:cs typeface="Times New Roman" pitchFamily="18" charset="0"/>
              </a:rPr>
              <a:t>2</a:t>
            </a:r>
            <a:endParaRPr lang="en-US" sz="2800" dirty="0"/>
          </a:p>
        </p:txBody>
      </p:sp>
      <p:sp>
        <p:nvSpPr>
          <p:cNvPr id="20" name="Rectangle 19"/>
          <p:cNvSpPr/>
          <p:nvPr/>
        </p:nvSpPr>
        <p:spPr>
          <a:xfrm>
            <a:off x="3200400" y="1885950"/>
            <a:ext cx="364202" cy="523220"/>
          </a:xfrm>
          <a:prstGeom prst="rect">
            <a:avLst/>
          </a:prstGeom>
        </p:spPr>
        <p:txBody>
          <a:bodyPr wrap="none">
            <a:spAutoFit/>
          </a:bodyPr>
          <a:lstStyle/>
          <a:p>
            <a:r>
              <a:rPr lang="en-US" sz="2800" b="1" dirty="0" smtClean="0">
                <a:latin typeface="Times New Roman" pitchFamily="18" charset="0"/>
                <a:cs typeface="Times New Roman" pitchFamily="18" charset="0"/>
              </a:rPr>
              <a:t>3</a:t>
            </a:r>
            <a:endParaRPr lang="en-US" sz="2800" dirty="0"/>
          </a:p>
        </p:txBody>
      </p:sp>
    </p:spTree>
    <p:extLst>
      <p:ext uri="{BB962C8B-B14F-4D97-AF65-F5344CB8AC3E}">
        <p14:creationId xmlns:p14="http://schemas.microsoft.com/office/powerpoint/2010/main" xmlns="" val="23284821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950"/>
            <a:ext cx="8507288" cy="1752600"/>
          </a:xfrm>
          <a:solidFill>
            <a:schemeClr val="bg2">
              <a:lumMod val="90000"/>
            </a:schemeClr>
          </a:solidFill>
        </p:spPr>
        <p:txBody>
          <a:bodyPr>
            <a:noAutofit/>
          </a:bodyPr>
          <a:lstStyle/>
          <a:p>
            <a:pPr algn="l"/>
            <a:r>
              <a:rPr lang="en-US" sz="2400" b="1" dirty="0" err="1" smtClean="0">
                <a:latin typeface="Times New Roman" panose="02020603050405020304" pitchFamily="18" charset="0"/>
                <a:cs typeface="Times New Roman" panose="02020603050405020304" pitchFamily="18" charset="0"/>
              </a:rPr>
              <a:t>Tình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t>
            </a:r>
            <a:r>
              <a:rPr lang="en-US" sz="2400" b="1" dirty="0" err="1" smtClean="0">
                <a:latin typeface="Times New Roman" panose="02020603050405020304" pitchFamily="18" charset="0"/>
                <a:cs typeface="Times New Roman" panose="02020603050405020304" pitchFamily="18" charset="0"/>
              </a:rPr>
              <a:t>uống</a:t>
            </a:r>
            <a:r>
              <a:rPr lang="vi-VN" sz="2400" b="1"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Anh</a:t>
            </a:r>
            <a:r>
              <a:rPr lang="en-US" sz="2400" b="1" dirty="0" smtClean="0">
                <a:solidFill>
                  <a:srgbClr val="C00000"/>
                </a:solidFill>
                <a:latin typeface="Times New Roman" panose="02020603050405020304" pitchFamily="18" charset="0"/>
                <a:cs typeface="Times New Roman" panose="02020603050405020304" pitchFamily="18" charset="0"/>
              </a:rPr>
              <a:t> Nam </a:t>
            </a:r>
            <a:r>
              <a:rPr lang="en-US" sz="2400" b="1" dirty="0" err="1" smtClean="0">
                <a:solidFill>
                  <a:srgbClr val="C00000"/>
                </a:solidFill>
                <a:latin typeface="Times New Roman" panose="02020603050405020304" pitchFamily="18" charset="0"/>
                <a:cs typeface="Times New Roman" panose="02020603050405020304" pitchFamily="18" charset="0"/>
              </a:rPr>
              <a:t>đưa</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bố</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khám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bệnh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bác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sĩ</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thông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báo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bố</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anh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bị</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ung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thư</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nhưng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khuyên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anh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không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nên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nói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bố</a:t>
            </a:r>
            <a:r>
              <a:rPr lang="en-US"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Times New Roman" panose="02020603050405020304" pitchFamily="18" charset="0"/>
                <a:cs typeface="Times New Roman" panose="02020603050405020304" pitchFamily="18" charset="0"/>
              </a:rPr>
              <a:t>biết </a:t>
            </a:r>
            <a:r>
              <a:rPr lang="vi-VN" sz="2400" b="1" dirty="0">
                <a:solidFill>
                  <a:srgbClr val="C00000"/>
                </a:solidFill>
                <a:latin typeface="Times New Roman" panose="02020603050405020304" pitchFamily="18" charset="0"/>
                <a:cs typeface="Times New Roman" panose="02020603050405020304" pitchFamily="18" charset="0"/>
              </a:rPr>
              <a:t>sự thật về căn bệnh hiểm nghèo </a:t>
            </a:r>
            <a:r>
              <a:rPr lang="vi-VN" sz="2400" b="1" dirty="0" smtClean="0">
                <a:solidFill>
                  <a:srgbClr val="C00000"/>
                </a:solidFill>
                <a:latin typeface="Times New Roman" panose="02020603050405020304" pitchFamily="18" charset="0"/>
                <a:cs typeface="Times New Roman" panose="02020603050405020304" pitchFamily="18" charset="0"/>
              </a:rPr>
              <a:t>của</a:t>
            </a:r>
            <a:r>
              <a:rPr lang="en-US" sz="2400" b="1" dirty="0" smtClean="0">
                <a:solidFill>
                  <a:srgbClr val="C00000"/>
                </a:solidFill>
                <a:latin typeface="Times New Roman" panose="02020603050405020304" pitchFamily="18" charset="0"/>
                <a:cs typeface="Times New Roman" panose="02020603050405020304" pitchFamily="18" charset="0"/>
              </a:rPr>
              <a:t> ông</a:t>
            </a:r>
            <a:r>
              <a:rPr lang="vi-VN" sz="2400" b="1" dirty="0" smtClean="0">
                <a:solidFill>
                  <a:srgbClr val="C00000"/>
                </a:solidFill>
                <a:latin typeface="Times New Roman" panose="02020603050405020304" pitchFamily="18" charset="0"/>
                <a:cs typeface="Times New Roman" panose="02020603050405020304" pitchFamily="18" charset="0"/>
              </a:rPr>
              <a:t>.</a:t>
            </a:r>
            <a:r>
              <a:rPr lang="en-US" sz="2400" b="1" dirty="0" smtClean="0">
                <a:solidFill>
                  <a:srgbClr val="C00000"/>
                </a:solidFill>
                <a:latin typeface="Times New Roman" panose="02020603050405020304" pitchFamily="18" charset="0"/>
                <a:cs typeface="Times New Roman" panose="02020603050405020304" pitchFamily="18" charset="0"/>
              </a:rPr>
              <a:t/>
            </a:r>
            <a:br>
              <a:rPr lang="en-US" sz="2400" b="1" dirty="0" smtClean="0">
                <a:solidFill>
                  <a:srgbClr val="C00000"/>
                </a:solidFill>
                <a:latin typeface="Times New Roman" panose="02020603050405020304" pitchFamily="18" charset="0"/>
                <a:cs typeface="Times New Roman" panose="02020603050405020304" pitchFamily="18" charset="0"/>
              </a:rPr>
            </a:br>
            <a:r>
              <a:rPr lang="vi-VN" sz="2400" b="1" dirty="0" smtClean="0">
                <a:solidFill>
                  <a:srgbClr val="C00000"/>
                </a:solidFill>
                <a:latin typeface="Times New Roman" panose="02020603050405020304" pitchFamily="18" charset="0"/>
                <a:cs typeface="Times New Roman" panose="02020603050405020304" pitchFamily="18" charset="0"/>
              </a:rPr>
              <a:t> </a:t>
            </a:r>
            <a:r>
              <a:rPr lang="vi-VN" sz="2400" b="1" dirty="0">
                <a:solidFill>
                  <a:srgbClr val="0D38B3"/>
                </a:solidFill>
                <a:latin typeface="Times New Roman" panose="02020603050405020304" pitchFamily="18" charset="0"/>
                <a:cs typeface="Times New Roman" panose="02020603050405020304" pitchFamily="18" charset="0"/>
              </a:rPr>
              <a:t>Em có </a:t>
            </a:r>
            <a:r>
              <a:rPr lang="en-US" sz="2400" b="1" dirty="0" err="1" smtClean="0">
                <a:solidFill>
                  <a:srgbClr val="0D38B3"/>
                </a:solidFill>
                <a:latin typeface="Times New Roman" panose="02020603050405020304" pitchFamily="18" charset="0"/>
                <a:cs typeface="Times New Roman" panose="02020603050405020304" pitchFamily="18" charset="0"/>
              </a:rPr>
              <a:t>nhận</a:t>
            </a:r>
            <a:r>
              <a:rPr lang="en-US" sz="2400" b="1" dirty="0" smtClean="0">
                <a:solidFill>
                  <a:srgbClr val="0D38B3"/>
                </a:solidFill>
                <a:latin typeface="Times New Roman" panose="02020603050405020304" pitchFamily="18" charset="0"/>
                <a:cs typeface="Times New Roman" panose="02020603050405020304" pitchFamily="18" charset="0"/>
              </a:rPr>
              <a:t> </a:t>
            </a:r>
            <a:r>
              <a:rPr lang="en-US" sz="2400" b="1" dirty="0" err="1" smtClean="0">
                <a:solidFill>
                  <a:srgbClr val="0D38B3"/>
                </a:solidFill>
                <a:latin typeface="Times New Roman" panose="02020603050405020304" pitchFamily="18" charset="0"/>
                <a:cs typeface="Times New Roman" panose="02020603050405020304" pitchFamily="18" charset="0"/>
              </a:rPr>
              <a:t>xét</a:t>
            </a:r>
            <a:r>
              <a:rPr lang="en-US" sz="2400" b="1" dirty="0" smtClean="0">
                <a:solidFill>
                  <a:srgbClr val="0D38B3"/>
                </a:solidFill>
                <a:latin typeface="Times New Roman" panose="02020603050405020304" pitchFamily="18" charset="0"/>
                <a:cs typeface="Times New Roman" panose="02020603050405020304" pitchFamily="18" charset="0"/>
              </a:rPr>
              <a:t> </a:t>
            </a:r>
            <a:r>
              <a:rPr lang="vi-VN" sz="2400" b="1" dirty="0" smtClean="0">
                <a:solidFill>
                  <a:srgbClr val="0D38B3"/>
                </a:solidFill>
                <a:latin typeface="Times New Roman" panose="02020603050405020304" pitchFamily="18" charset="0"/>
                <a:cs typeface="Times New Roman" panose="02020603050405020304" pitchFamily="18" charset="0"/>
              </a:rPr>
              <a:t>gì </a:t>
            </a:r>
            <a:r>
              <a:rPr lang="vi-VN" sz="2400" b="1" dirty="0">
                <a:solidFill>
                  <a:srgbClr val="0D38B3"/>
                </a:solidFill>
                <a:latin typeface="Times New Roman" panose="02020603050405020304" pitchFamily="18" charset="0"/>
                <a:cs typeface="Times New Roman" panose="02020603050405020304" pitchFamily="18" charset="0"/>
              </a:rPr>
              <a:t>về việc làm đó của </a:t>
            </a:r>
            <a:r>
              <a:rPr lang="en-US" sz="2400" b="1" dirty="0" err="1" smtClean="0">
                <a:solidFill>
                  <a:srgbClr val="0D38B3"/>
                </a:solidFill>
                <a:latin typeface="Times New Roman" panose="02020603050405020304" pitchFamily="18" charset="0"/>
                <a:cs typeface="Times New Roman" panose="02020603050405020304" pitchFamily="18" charset="0"/>
              </a:rPr>
              <a:t>bác</a:t>
            </a:r>
            <a:r>
              <a:rPr lang="en-US" sz="2400" b="1" dirty="0" smtClean="0">
                <a:solidFill>
                  <a:srgbClr val="0D38B3"/>
                </a:solidFill>
                <a:latin typeface="Times New Roman" panose="02020603050405020304" pitchFamily="18" charset="0"/>
                <a:cs typeface="Times New Roman" panose="02020603050405020304" pitchFamily="18" charset="0"/>
              </a:rPr>
              <a:t> </a:t>
            </a:r>
            <a:r>
              <a:rPr lang="en-US" sz="2400" b="1" dirty="0" err="1" smtClean="0">
                <a:solidFill>
                  <a:srgbClr val="0D38B3"/>
                </a:solidFill>
                <a:latin typeface="Times New Roman" panose="02020603050405020304" pitchFamily="18" charset="0"/>
                <a:cs typeface="Times New Roman" panose="02020603050405020304" pitchFamily="18" charset="0"/>
              </a:rPr>
              <a:t>sĩ</a:t>
            </a:r>
            <a:r>
              <a:rPr lang="vi-VN" sz="2400" b="1" dirty="0" smtClean="0">
                <a:solidFill>
                  <a:srgbClr val="0D38B3"/>
                </a:solidFill>
                <a:latin typeface="Times New Roman" panose="02020603050405020304" pitchFamily="18" charset="0"/>
                <a:cs typeface="Times New Roman" panose="02020603050405020304" pitchFamily="18" charset="0"/>
              </a:rPr>
              <a:t>?</a:t>
            </a:r>
            <a:endParaRPr lang="en-US" sz="2400" b="1" dirty="0">
              <a:solidFill>
                <a:srgbClr val="0D38B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2343150"/>
            <a:ext cx="8458200" cy="2667000"/>
          </a:xfrm>
          <a:solidFill>
            <a:schemeClr val="accent2">
              <a:lumMod val="20000"/>
              <a:lumOff val="80000"/>
            </a:schemeClr>
          </a:solidFill>
        </p:spPr>
        <p:txBody>
          <a:bodyPr>
            <a:noAutofit/>
          </a:bodyPr>
          <a:lstStyle/>
          <a:p>
            <a:pPr marL="0" indent="0">
              <a:lnSpc>
                <a:spcPct val="150000"/>
              </a:lnSpc>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 </a:t>
            </a:r>
            <a:r>
              <a:rPr lang="en-US" sz="2800" b="1" dirty="0">
                <a:latin typeface="Times New Roman" pitchFamily="18" charset="0"/>
                <a:cs typeface="Times New Roman" pitchFamily="18" charset="0"/>
              </a:rPr>
              <a:t>B</a:t>
            </a:r>
            <a:r>
              <a:rPr lang="vi-VN" sz="2800" b="1" dirty="0" smtClean="0">
                <a:latin typeface="Times New Roman" pitchFamily="18" charset="0"/>
                <a:cs typeface="Times New Roman" pitchFamily="18" charset="0"/>
              </a:rPr>
              <a:t>ác </a:t>
            </a:r>
            <a:r>
              <a:rPr lang="vi-VN" sz="2800" b="1" dirty="0">
                <a:latin typeface="Times New Roman" pitchFamily="18" charset="0"/>
                <a:cs typeface="Times New Roman" pitchFamily="18" charset="0"/>
              </a:rPr>
              <a:t>sĩ đã </a:t>
            </a:r>
            <a:r>
              <a:rPr lang="en-US" sz="2800" b="1" dirty="0" err="1" smtClean="0">
                <a:latin typeface="Times New Roman" pitchFamily="18" charset="0"/>
                <a:cs typeface="Times New Roman" pitchFamily="18" charset="0"/>
              </a:rPr>
              <a:t>chưa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bệnh </a:t>
            </a:r>
            <a:r>
              <a:rPr lang="vi-VN" sz="2800" b="1" dirty="0">
                <a:latin typeface="Times New Roman" pitchFamily="18" charset="0"/>
                <a:cs typeface="Times New Roman" pitchFamily="18" charset="0"/>
              </a:rPr>
              <a:t>nhân </a:t>
            </a:r>
            <a:endParaRPr lang="en-US" sz="2800" b="1" dirty="0" smtClean="0">
              <a:latin typeface="Times New Roman" pitchFamily="18" charset="0"/>
              <a:cs typeface="Times New Roman" pitchFamily="18" charset="0"/>
            </a:endParaRPr>
          </a:p>
          <a:p>
            <a:pPr marL="0" indent="0">
              <a:lnSpc>
                <a:spcPct val="150000"/>
              </a:lnSpc>
              <a:buNone/>
            </a:pP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Mục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đích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đạo</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bệnh</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vì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muốn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biết </a:t>
            </a:r>
            <a:r>
              <a:rPr lang="vi-VN" sz="2800" b="1" dirty="0">
                <a:latin typeface="Times New Roman" pitchFamily="18" charset="0"/>
                <a:cs typeface="Times New Roman" pitchFamily="18" charset="0"/>
              </a:rPr>
              <a:t>sự thật mà tinh thần suy sụp. </a:t>
            </a:r>
            <a:endParaRPr lang="en-US"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038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038350"/>
            <a:ext cx="8915400" cy="2946402"/>
          </a:xfrm>
          <a:solidFill>
            <a:schemeClr val="accent4">
              <a:lumMod val="20000"/>
              <a:lumOff val="80000"/>
            </a:schemeClr>
          </a:solidFill>
        </p:spPr>
        <p:txBody>
          <a:bodyPr>
            <a:normAutofit/>
          </a:bodyPr>
          <a:lstStyle/>
          <a:p>
            <a:pPr>
              <a:buFontTx/>
              <a:buChar char="-"/>
            </a:pPr>
            <a:r>
              <a:rPr lang="en-US" sz="2800" b="1" dirty="0" err="1" smtClean="0">
                <a:latin typeface="Times New Roman" panose="02020603050405020304" pitchFamily="18" charset="0"/>
                <a:cs typeface="Times New Roman" panose="02020603050405020304" pitchFamily="18" charset="0"/>
              </a:rPr>
              <a:t>Chiến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CM,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mình</a:t>
            </a:r>
            <a:r>
              <a:rPr lang="en-US" sz="2800" b="1" dirty="0" smtClean="0">
                <a:latin typeface="Times New Roman" panose="02020603050405020304" pitchFamily="18" charset="0"/>
                <a:cs typeface="Times New Roman" panose="02020603050405020304" pitchFamily="18" charset="0"/>
              </a:rPr>
              <a:t>…</a:t>
            </a:r>
          </a:p>
          <a:p>
            <a:pPr marL="0" indent="0">
              <a:buNone/>
            </a:pP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ác </a:t>
            </a:r>
            <a:r>
              <a:rPr lang="en-US" sz="2800" b="1" dirty="0">
                <a:latin typeface="Times New Roman" panose="02020603050405020304" pitchFamily="18" charset="0"/>
                <a:cs typeface="Times New Roman" panose="02020603050405020304" pitchFamily="18" charset="0"/>
              </a:rPr>
              <a:t>sĩ không nói thật </a:t>
            </a:r>
            <a:r>
              <a:rPr lang="en-US" sz="2800" b="1" dirty="0" smtClean="0">
                <a:latin typeface="Times New Roman" panose="02020603050405020304" pitchFamily="18" charset="0"/>
                <a:cs typeface="Times New Roman" panose="02020603050405020304" pitchFamily="18" charset="0"/>
              </a:rPr>
              <a:t>bệnh hiểm nghèo </a:t>
            </a:r>
            <a:r>
              <a:rPr lang="en-US" sz="2800" b="1" dirty="0">
                <a:latin typeface="Times New Roman" panose="02020603050405020304" pitchFamily="18" charset="0"/>
                <a:cs typeface="Times New Roman" panose="02020603050405020304" pitchFamily="18" charset="0"/>
              </a:rPr>
              <a:t>cho bệnh </a:t>
            </a:r>
            <a:r>
              <a:rPr lang="en-US" sz="2800" b="1" dirty="0" smtClean="0">
                <a:latin typeface="Times New Roman" panose="02020603050405020304" pitchFamily="18" charset="0"/>
                <a:cs typeface="Times New Roman" panose="02020603050405020304" pitchFamily="18" charset="0"/>
              </a:rPr>
              <a:t>nhân</a:t>
            </a:r>
          </a:p>
          <a:p>
            <a:pPr>
              <a:buFontTx/>
              <a:buChar char="-"/>
            </a:pPr>
            <a:r>
              <a:rPr lang="en-US" sz="2800" b="1" dirty="0" err="1" smtClean="0">
                <a:latin typeface="Times New Roman" panose="02020603050405020304" pitchFamily="18" charset="0"/>
                <a:cs typeface="Times New Roman" panose="02020603050405020304" pitchFamily="18" charset="0"/>
              </a:rPr>
              <a:t>Mưu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hướng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trộm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lừa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đảo</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07504" y="133350"/>
            <a:ext cx="8884096" cy="1791260"/>
          </a:xfrm>
          <a:prstGeom prst="rect">
            <a:avLst/>
          </a:prstGeom>
          <a:solidFill>
            <a:schemeClr val="bg2">
              <a:lumMod val="90000"/>
            </a:schemeClr>
          </a:solidFill>
        </p:spPr>
        <p:txBody>
          <a:bodyPr wrap="square">
            <a:spAutoFit/>
          </a:bodyPr>
          <a:lstStyle/>
          <a:p>
            <a:pPr>
              <a:lnSpc>
                <a:spcPct val="115000"/>
              </a:lnSpc>
              <a:spcAft>
                <a:spcPts val="0"/>
              </a:spcAft>
            </a:pPr>
            <a:r>
              <a:rPr lang="en-US" sz="3200" b="1" dirty="0" err="1"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hỏi</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heo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smtClean="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chưa</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thật</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nhưng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bị</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phê</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phán</a:t>
            </a:r>
            <a:r>
              <a:rPr lang="en-US" sz="32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chemeClr val="accent3">
                  <a:lumMod val="50000"/>
                </a:schemeClr>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907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143807203"/>
              </p:ext>
            </p:extLst>
          </p:nvPr>
        </p:nvGraphicFramePr>
        <p:xfrm>
          <a:off x="55954" y="477063"/>
          <a:ext cx="9092808" cy="4715743"/>
        </p:xfrm>
        <a:graphic>
          <a:graphicData uri="http://schemas.openxmlformats.org/drawingml/2006/table">
            <a:tbl>
              <a:tblPr firstRow="1" firstCol="1" bandRow="1">
                <a:tableStyleId>{5C22544A-7EE6-4342-B048-85BDC9FD1C3A}</a:tableStyleId>
              </a:tblPr>
              <a:tblGrid>
                <a:gridCol w="6252939">
                  <a:extLst>
                    <a:ext uri="{9D8B030D-6E8A-4147-A177-3AD203B41FA5}">
                      <a16:colId xmlns:a16="http://schemas.microsoft.com/office/drawing/2014/main" xmlns="" val="20000"/>
                    </a:ext>
                  </a:extLst>
                </a:gridCol>
                <a:gridCol w="1111556">
                  <a:extLst>
                    <a:ext uri="{9D8B030D-6E8A-4147-A177-3AD203B41FA5}">
                      <a16:colId xmlns:a16="http://schemas.microsoft.com/office/drawing/2014/main" xmlns="" val="20001"/>
                    </a:ext>
                  </a:extLst>
                </a:gridCol>
                <a:gridCol w="1728313">
                  <a:extLst>
                    <a:ext uri="{9D8B030D-6E8A-4147-A177-3AD203B41FA5}">
                      <a16:colId xmlns:a16="http://schemas.microsoft.com/office/drawing/2014/main" xmlns="" val="20002"/>
                    </a:ext>
                  </a:extLst>
                </a:gridCol>
              </a:tblGrid>
              <a:tr h="316282">
                <a:tc>
                  <a:txBody>
                    <a:bodyPr/>
                    <a:lstStyle/>
                    <a:p>
                      <a:pPr marR="45720" algn="ctr">
                        <a:spcAft>
                          <a:spcPts val="0"/>
                        </a:spcAft>
                      </a:pPr>
                      <a:r>
                        <a:rPr lang="es-ES" sz="2000" dirty="0" err="1" smtClean="0">
                          <a:solidFill>
                            <a:srgbClr val="C00000"/>
                          </a:solidFill>
                          <a:effectLst/>
                          <a:latin typeface="Times New Roman" panose="02020603050405020304" pitchFamily="18" charset="0"/>
                          <a:cs typeface="Times New Roman" panose="02020603050405020304" pitchFamily="18" charset="0"/>
                        </a:rPr>
                        <a:t>Quan</a:t>
                      </a:r>
                      <a:r>
                        <a:rPr lang="es-ES" sz="2000" dirty="0" smtClean="0">
                          <a:solidFill>
                            <a:srgbClr val="C00000"/>
                          </a:solidFill>
                          <a:effectLst/>
                          <a:latin typeface="Times New Roman" panose="02020603050405020304" pitchFamily="18" charset="0"/>
                          <a:cs typeface="Times New Roman" panose="02020603050405020304" pitchFamily="18" charset="0"/>
                        </a:rPr>
                        <a:t> </a:t>
                      </a:r>
                      <a:r>
                        <a:rPr lang="es-ES" sz="2000" dirty="0" err="1" smtClean="0">
                          <a:solidFill>
                            <a:srgbClr val="C00000"/>
                          </a:solidFill>
                          <a:effectLst/>
                          <a:latin typeface="Times New Roman" panose="02020603050405020304" pitchFamily="18" charset="0"/>
                          <a:cs typeface="Times New Roman" panose="02020603050405020304" pitchFamily="18" charset="0"/>
                        </a:rPr>
                        <a:t>điểm</a:t>
                      </a:r>
                      <a:endParaRPr lang="vi-VN" sz="20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84947">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1</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Nói</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a:solidFill>
                            <a:schemeClr val="tx1"/>
                          </a:solidFill>
                          <a:effectLst/>
                          <a:latin typeface="Times New Roman" panose="02020603050405020304" pitchFamily="18" charset="0"/>
                          <a:cs typeface="Times New Roman" panose="02020603050405020304" pitchFamily="18" charset="0"/>
                        </a:rPr>
                        <a:t>ra sự thật sẽ bị người xấu </a:t>
                      </a:r>
                      <a:r>
                        <a:rPr lang="es-ES" sz="2000" dirty="0" err="1">
                          <a:solidFill>
                            <a:schemeClr val="tx1"/>
                          </a:solidFill>
                          <a:effectLst/>
                          <a:latin typeface="Times New Roman" panose="02020603050405020304" pitchFamily="18" charset="0"/>
                          <a:cs typeface="Times New Roman" panose="02020603050405020304" pitchFamily="18" charset="0"/>
                        </a:rPr>
                        <a:t>hãm</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hại</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nên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sẽ</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không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67789">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2</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Cần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thật</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với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người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thân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thầy</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cô</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bạn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bè</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người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có</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trách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nhiệm</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bằng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thái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độ</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khéo</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léo</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tinh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tế</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45720" indent="0" algn="l" defTabSz="914400" rtl="0" eaLnBrk="1" fontAlgn="auto" latinLnBrk="0" hangingPunct="1">
                        <a:lnSpc>
                          <a:spcPct val="100000"/>
                        </a:lnSpc>
                        <a:spcBef>
                          <a:spcPts val="0"/>
                        </a:spcBef>
                        <a:spcAft>
                          <a:spcPts val="0"/>
                        </a:spcAft>
                        <a:buClrTx/>
                        <a:buSzTx/>
                        <a:buFontTx/>
                        <a:buNone/>
                        <a:tabLst/>
                        <a:defRPr/>
                      </a:pPr>
                      <a:r>
                        <a:rPr lang="es-ES" sz="2000" dirty="0" smtClean="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70660">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3</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Sự</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dối</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trá</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là</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nguyên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nhân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của</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những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xung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đột</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đổ</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vỡ</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75819">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4</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Chỉ</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cần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thật</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với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cấp</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trên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của</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mình</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10002">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5</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Nói</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thật</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sống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trung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thực</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giúp</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tâm</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hồn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thanh</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thản</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bình</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a:solidFill>
                            <a:schemeClr val="tx1"/>
                          </a:solidFill>
                          <a:effectLst/>
                          <a:latin typeface="Times New Roman" panose="02020603050405020304" pitchFamily="18" charset="0"/>
                          <a:cs typeface="Times New Roman" panose="02020603050405020304" pitchFamily="18" charset="0"/>
                        </a:rPr>
                        <a:t>an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4947">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6</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Trong</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mọi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hoàn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cảnh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và</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mọi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đối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tượng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chúng</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ta</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cần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phải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nói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sự</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855991">
                <a:tc>
                  <a:txBody>
                    <a:bodyPr/>
                    <a:lstStyle/>
                    <a:p>
                      <a:pPr marR="45720">
                        <a:spcAft>
                          <a:spcPts val="0"/>
                        </a:spcAft>
                      </a:pPr>
                      <a:r>
                        <a:rPr lang="es-ES" sz="2000" dirty="0" smtClean="0">
                          <a:solidFill>
                            <a:srgbClr val="0D38B3"/>
                          </a:solidFill>
                          <a:effectLst/>
                          <a:latin typeface="Times New Roman" panose="02020603050405020304" pitchFamily="18" charset="0"/>
                          <a:cs typeface="Times New Roman" panose="02020603050405020304" pitchFamily="18" charset="0"/>
                        </a:rPr>
                        <a:t>7</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Tôn</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a:solidFill>
                            <a:schemeClr val="tx1"/>
                          </a:solidFill>
                          <a:effectLst/>
                          <a:latin typeface="Times New Roman" panose="02020603050405020304" pitchFamily="18" charset="0"/>
                          <a:cs typeface="Times New Roman" panose="02020603050405020304" pitchFamily="18" charset="0"/>
                        </a:rPr>
                        <a:t>trọng sự thật góp phần bảo vệ cuộc sống, các giá trị </a:t>
                      </a:r>
                      <a:r>
                        <a:rPr lang="es-ES" sz="2000" dirty="0" err="1">
                          <a:solidFill>
                            <a:schemeClr val="tx1"/>
                          </a:solidFill>
                          <a:effectLst/>
                          <a:latin typeface="Times New Roman" panose="02020603050405020304" pitchFamily="18" charset="0"/>
                          <a:cs typeface="Times New Roman" panose="02020603050405020304" pitchFamily="18" charset="0"/>
                        </a:rPr>
                        <a:t>đúng</a:t>
                      </a:r>
                      <a:r>
                        <a:rPr lang="es-ES" sz="2000" dirty="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đắn</a:t>
                      </a:r>
                      <a:r>
                        <a:rPr lang="es-ES" sz="2000" dirty="0" smtClean="0">
                          <a:solidFill>
                            <a:schemeClr val="tx1"/>
                          </a:solidFill>
                          <a:effectLst/>
                          <a:latin typeface="Times New Roman" panose="02020603050405020304" pitchFamily="18" charset="0"/>
                          <a:cs typeface="Times New Roman" panose="02020603050405020304" pitchFamily="18" charset="0"/>
                        </a:rPr>
                        <a:t>, </a:t>
                      </a:r>
                      <a:r>
                        <a:rPr lang="es-ES" sz="2000" dirty="0" err="1" smtClean="0">
                          <a:solidFill>
                            <a:schemeClr val="tx1"/>
                          </a:solidFill>
                          <a:effectLst/>
                          <a:latin typeface="Times New Roman" panose="02020603050405020304" pitchFamily="18" charset="0"/>
                          <a:cs typeface="Times New Roman" panose="02020603050405020304" pitchFamily="18" charset="0"/>
                        </a:rPr>
                        <a:t>tránh</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oan</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sai</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nhầm</a:t>
                      </a:r>
                      <a:r>
                        <a:rPr lang="es-ES" sz="2000" baseline="0" dirty="0" smtClean="0">
                          <a:solidFill>
                            <a:schemeClr val="tx1"/>
                          </a:solidFill>
                          <a:effectLst/>
                          <a:latin typeface="Times New Roman" panose="02020603050405020304" pitchFamily="18" charset="0"/>
                          <a:cs typeface="Times New Roman" panose="02020603050405020304" pitchFamily="18" charset="0"/>
                        </a:rPr>
                        <a:t> </a:t>
                      </a:r>
                      <a:r>
                        <a:rPr lang="es-ES" sz="2000" baseline="0" dirty="0" err="1" smtClean="0">
                          <a:solidFill>
                            <a:schemeClr val="tx1"/>
                          </a:solidFill>
                          <a:effectLst/>
                          <a:latin typeface="Times New Roman" panose="02020603050405020304" pitchFamily="18" charset="0"/>
                          <a:cs typeface="Times New Roman" panose="02020603050405020304" pitchFamily="18" charset="0"/>
                        </a:rPr>
                        <a:t>lẫn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5" name="TextBox 4"/>
          <p:cNvSpPr txBox="1"/>
          <p:nvPr/>
        </p:nvSpPr>
        <p:spPr>
          <a:xfrm>
            <a:off x="-228600" y="30786"/>
            <a:ext cx="9372600" cy="446276"/>
          </a:xfrm>
          <a:prstGeom prst="rect">
            <a:avLst/>
          </a:prstGeom>
          <a:solidFill>
            <a:schemeClr val="bg2">
              <a:lumMod val="75000"/>
            </a:schemeClr>
          </a:solidFill>
        </p:spPr>
        <p:txBody>
          <a:bodyPr wrap="square" rtlCol="0">
            <a:spAutoFit/>
          </a:bodyPr>
          <a:lstStyle/>
          <a:p>
            <a:r>
              <a:rPr lang="en-US" sz="2300" b="1" dirty="0" smtClean="0">
                <a:solidFill>
                  <a:srgbClr val="002060"/>
                </a:solidFill>
                <a:latin typeface="Times New Roman" panose="02020603050405020304" pitchFamily="18" charset="0"/>
                <a:cs typeface="Times New Roman" panose="02020603050405020304" pitchFamily="18" charset="0"/>
              </a:rPr>
              <a:t>  Bài tập : Em đồng tình hay không đồng tình với quan điểm nào sau đây?</a:t>
            </a:r>
            <a:endParaRPr lang="vi-VN" sz="23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077200" y="895350"/>
            <a:ext cx="762000" cy="523220"/>
          </a:xfrm>
          <a:prstGeom prst="rect">
            <a:avLst/>
          </a:prstGeom>
        </p:spPr>
        <p:txBody>
          <a:bodyPr wrap="square">
            <a:spAutoFit/>
          </a:bodyPr>
          <a:lstStyle/>
          <a:p>
            <a:pPr marR="45720">
              <a:spcAft>
                <a:spcPts val="0"/>
              </a:spcAft>
            </a:pPr>
            <a:r>
              <a:rPr lang="en-US" sz="2800" dirty="0">
                <a:latin typeface="Times New Roman" panose="02020603050405020304" pitchFamily="18" charset="0"/>
                <a:ea typeface="Times New Roman"/>
                <a:cs typeface="Times New Roman" panose="02020603050405020304" pitchFamily="18" charset="0"/>
              </a:rPr>
              <a:t>x</a:t>
            </a:r>
            <a:endParaRPr lang="vi-VN" sz="2800" dirty="0">
              <a:latin typeface="Times New Roman" panose="02020603050405020304" pitchFamily="18" charset="0"/>
              <a:ea typeface="Times New Roman"/>
              <a:cs typeface="Times New Roman" panose="02020603050405020304" pitchFamily="18" charset="0"/>
            </a:endParaRPr>
          </a:p>
        </p:txBody>
      </p:sp>
      <p:sp>
        <p:nvSpPr>
          <p:cNvPr id="3" name="Rectangle 2"/>
          <p:cNvSpPr/>
          <p:nvPr/>
        </p:nvSpPr>
        <p:spPr>
          <a:xfrm>
            <a:off x="6553200" y="16573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6" name="Rectangle 5"/>
          <p:cNvSpPr/>
          <p:nvPr/>
        </p:nvSpPr>
        <p:spPr>
          <a:xfrm>
            <a:off x="8153400" y="40957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7" name="Rectangle 6"/>
          <p:cNvSpPr/>
          <p:nvPr/>
        </p:nvSpPr>
        <p:spPr>
          <a:xfrm>
            <a:off x="6629400" y="34861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8" name="Rectangle 7"/>
          <p:cNvSpPr/>
          <p:nvPr/>
        </p:nvSpPr>
        <p:spPr>
          <a:xfrm>
            <a:off x="8077200" y="2800350"/>
            <a:ext cx="436017" cy="584775"/>
          </a:xfrm>
          <a:prstGeom prst="rect">
            <a:avLst/>
          </a:prstGeom>
        </p:spPr>
        <p:txBody>
          <a:bodyPr wrap="squar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9" name="Rectangle 8"/>
          <p:cNvSpPr/>
          <p:nvPr/>
        </p:nvSpPr>
        <p:spPr>
          <a:xfrm>
            <a:off x="6629400" y="2343150"/>
            <a:ext cx="436017" cy="584775"/>
          </a:xfrm>
          <a:prstGeom prst="rect">
            <a:avLst/>
          </a:prstGeom>
        </p:spPr>
        <p:txBody>
          <a:bodyPr wrap="non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12" name="Rectangle 11"/>
          <p:cNvSpPr/>
          <p:nvPr/>
        </p:nvSpPr>
        <p:spPr>
          <a:xfrm>
            <a:off x="6629400" y="4558725"/>
            <a:ext cx="436017" cy="584775"/>
          </a:xfrm>
          <a:prstGeom prst="rect">
            <a:avLst/>
          </a:prstGeom>
        </p:spPr>
        <p:txBody>
          <a:bodyPr wrap="square">
            <a:spAutoFit/>
          </a:bodyPr>
          <a:lstStyle/>
          <a:p>
            <a:pPr marR="45720" lvl="0"/>
            <a:r>
              <a:rPr lang="en-US" sz="3200" dirty="0">
                <a:solidFill>
                  <a:prstClr val="black"/>
                </a:solidFill>
                <a:latin typeface="Times New Roman" panose="02020603050405020304" pitchFamily="18" charset="0"/>
                <a:ea typeface="Times New Roman"/>
                <a:cs typeface="Times New Roman" panose="02020603050405020304" pitchFamily="18" charset="0"/>
              </a:rPr>
              <a:t>x</a:t>
            </a:r>
            <a:endParaRPr lang="vi-VN" sz="3200" dirty="0">
              <a:solidFill>
                <a:prstClr val="black"/>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4111559331"/>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additive="base">
                                        <p:cTn id="3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additive="base">
                                        <p:cTn id="4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3350"/>
            <a:ext cx="8305800" cy="533400"/>
          </a:xfrm>
          <a:solidFill>
            <a:schemeClr val="bg2">
              <a:lumMod val="75000"/>
            </a:schemeClr>
          </a:solidFill>
        </p:spPr>
        <p:txBody>
          <a:bodyPr>
            <a:normAutofit fontScale="90000"/>
          </a:bodyPr>
          <a:lstStyle/>
          <a:p>
            <a:pPr algn="ctr"/>
            <a:r>
              <a:rPr lang="en-US" sz="3200" b="1" dirty="0" smtClean="0">
                <a:solidFill>
                  <a:srgbClr val="FF0000"/>
                </a:solidFill>
                <a:latin typeface="Times New Roman" pitchFamily="18" charset="0"/>
                <a:cs typeface="Times New Roman" pitchFamily="18" charset="0"/>
              </a:rPr>
              <a:t>VẬN DỤNG</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666750"/>
            <a:ext cx="8305800" cy="4267199"/>
          </a:xfrm>
          <a:solidFill>
            <a:schemeClr val="accent4">
              <a:lumMod val="40000"/>
              <a:lumOff val="60000"/>
            </a:schemeClr>
          </a:solidFill>
          <a:ln>
            <a:solidFill>
              <a:srgbClr val="FFFF00"/>
            </a:solidFill>
            <a:prstDash val="dashDot"/>
          </a:ln>
        </p:spPr>
        <p:txBody>
          <a:bodyPr>
            <a:noAutofit/>
          </a:bodyPr>
          <a:lstStyle/>
          <a:p>
            <a:pPr marL="0" indent="0">
              <a:buNone/>
            </a:pPr>
            <a:r>
              <a:rPr lang="en-US" sz="2800" dirty="0">
                <a:latin typeface="Times New Roman" pitchFamily="18" charset="0"/>
                <a:cs typeface="Times New Roman" pitchFamily="18" charset="0"/>
              </a:rPr>
              <a:t>* GV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BT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nhà</a:t>
            </a:r>
            <a:endParaRPr lang="en-US" sz="2800" dirty="0">
              <a:latin typeface="Times New Roman" pitchFamily="18" charset="0"/>
              <a:cs typeface="Times New Roman" pitchFamily="18" charset="0"/>
            </a:endParaRPr>
          </a:p>
          <a:p>
            <a:pPr marL="0" indent="0">
              <a:buNone/>
            </a:pP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sẻ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GV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5,6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HS </a:t>
            </a:r>
          </a:p>
          <a:p>
            <a:pPr marL="0" indent="0">
              <a:buNone/>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1, 2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6944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19150"/>
            <a:ext cx="8534400" cy="2677656"/>
          </a:xfrm>
          <a:prstGeom prst="rect">
            <a:avLst/>
          </a:prstGeom>
          <a:solidFill>
            <a:schemeClr val="bg2">
              <a:lumMod val="75000"/>
            </a:schemeClr>
          </a:solidFill>
        </p:spPr>
        <p:txBody>
          <a:bodyPr wrap="square">
            <a:spAutoFit/>
          </a:bodyPr>
          <a:lstStyle/>
          <a:p>
            <a:pPr algn="ctr">
              <a:lnSpc>
                <a:spcPct val="150000"/>
              </a:lnSpc>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1: Em hiểu thế nào là tự lập</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Trái với tự lập là gì?</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5281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339502"/>
            <a:ext cx="8229600" cy="3394472"/>
          </a:xfrm>
          <a:solidFill>
            <a:schemeClr val="accent4">
              <a:lumMod val="20000"/>
              <a:lumOff val="80000"/>
            </a:schemeClr>
          </a:solidFill>
        </p:spPr>
        <p:txBody>
          <a:bodyPr>
            <a:normAutofit/>
          </a:bodyPr>
          <a:lstStyle/>
          <a:p>
            <a:pPr marL="0" indent="0" algn="ctr">
              <a:buNone/>
            </a:pPr>
            <a:r>
              <a:rPr lang="en-US" sz="3200" b="1" dirty="0" smtClean="0">
                <a:latin typeface="Times New Roman" panose="02020603050405020304" pitchFamily="18" charset="0"/>
                <a:cs typeface="Times New Roman" panose="02020603050405020304" pitchFamily="18" charset="0"/>
              </a:rPr>
              <a:t>HƯỚNG DẪN VỀ NHÀ</a:t>
            </a:r>
          </a:p>
          <a:p>
            <a:pPr>
              <a:buFontTx/>
              <a:buChar char="-"/>
            </a:pPr>
            <a:r>
              <a:rPr lang="en-US" sz="3200" b="1" dirty="0" err="1">
                <a:latin typeface="Times New Roman" panose="02020603050405020304" pitchFamily="18" charset="0"/>
                <a:cs typeface="Times New Roman" panose="02020603050405020304" pitchFamily="18" charset="0"/>
              </a:rPr>
              <a:t>H</a:t>
            </a:r>
            <a:r>
              <a:rPr lang="en-US" sz="3200" b="1" dirty="0" err="1" smtClean="0">
                <a:latin typeface="Times New Roman" panose="02020603050405020304" pitchFamily="18" charset="0"/>
                <a:cs typeface="Times New Roman" panose="02020603050405020304" pitchFamily="18" charset="0"/>
              </a:rPr>
              <a:t>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endParaRPr lang="en-US" sz="3200" b="1" dirty="0">
              <a:latin typeface="Times New Roman" panose="02020603050405020304" pitchFamily="18" charset="0"/>
              <a:cs typeface="Times New Roman" panose="02020603050405020304" pitchFamily="18" charset="0"/>
            </a:endParaRPr>
          </a:p>
          <a:p>
            <a:pPr>
              <a:buFontTx/>
              <a:buChar char="-"/>
            </a:pPr>
            <a:r>
              <a:rPr lang="en-US" sz="3200" b="1" dirty="0" err="1" smtClean="0">
                <a:latin typeface="Times New Roman" panose="02020603050405020304" pitchFamily="18" charset="0"/>
                <a:cs typeface="Times New Roman" panose="02020603050405020304" pitchFamily="18" charset="0"/>
              </a:rPr>
              <a:t>Làm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endParaRPr lang="en-US" sz="3200" b="1" dirty="0" smtClean="0">
              <a:latin typeface="Times New Roman" panose="02020603050405020304" pitchFamily="18" charset="0"/>
              <a:cs typeface="Times New Roman" panose="02020603050405020304" pitchFamily="18" charset="0"/>
            </a:endParaRPr>
          </a:p>
          <a:p>
            <a:pPr>
              <a:buFontTx/>
              <a:buChar char="-"/>
            </a:pPr>
            <a:r>
              <a:rPr lang="en-US" sz="3200" b="1" dirty="0" err="1" smtClean="0">
                <a:latin typeface="Times New Roman" panose="02020603050405020304" pitchFamily="18" charset="0"/>
                <a:cs typeface="Times New Roman" panose="02020603050405020304" pitchFamily="18" charset="0"/>
              </a:rPr>
              <a:t>Hoàn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phiếu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endParaRPr lang="en-US" sz="3200" b="1" dirty="0" smtClean="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 - </a:t>
            </a:r>
            <a:r>
              <a:rPr lang="en-US" sz="3200" b="1" dirty="0" smtClean="0">
                <a:latin typeface="Times New Roman" panose="02020603050405020304" pitchFamily="18" charset="0"/>
                <a:cs typeface="Times New Roman" panose="02020603050405020304" pitchFamily="18" charset="0"/>
              </a:rPr>
              <a:t>Đọc trước bài: Tự lập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95306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0" y="16869"/>
            <a:ext cx="9108504" cy="5126633"/>
          </a:xfrm>
        </p:spPr>
      </p:pic>
      <p:sp>
        <p:nvSpPr>
          <p:cNvPr id="6" name="Rectangle 5"/>
          <p:cNvSpPr/>
          <p:nvPr/>
        </p:nvSpPr>
        <p:spPr>
          <a:xfrm>
            <a:off x="323528" y="2355727"/>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64976522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85950"/>
            <a:ext cx="6400800" cy="457200"/>
          </a:xfrm>
          <a:solidFill>
            <a:schemeClr val="bg2">
              <a:lumMod val="90000"/>
            </a:schemeClr>
          </a:solidFill>
        </p:spPr>
        <p:txBody>
          <a:bodyPr>
            <a:noAutofit/>
          </a:bodyPr>
          <a:lstStyle/>
          <a:p>
            <a:pPr algn="ctr"/>
            <a:r>
              <a:rPr lang="en-US" sz="2800" b="1" dirty="0" err="1" smtClean="0">
                <a:solidFill>
                  <a:srgbClr val="FF0000"/>
                </a:solidFill>
                <a:latin typeface="Times New Roman" pitchFamily="18" charset="0"/>
                <a:cs typeface="Times New Roman" pitchFamily="18" charset="0"/>
              </a:rPr>
              <a:t>Trò</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Đuổi</a:t>
            </a:r>
            <a:r>
              <a:rPr lang="en-US" sz="2800" b="1" dirty="0" smtClean="0">
                <a:solidFill>
                  <a:srgbClr val="FF0000"/>
                </a:solidFill>
                <a:latin typeface="Times New Roman" pitchFamily="18" charset="0"/>
                <a:cs typeface="Times New Roman" pitchFamily="18" charset="0"/>
              </a:rPr>
              <a:t> hình bắt chữ</a:t>
            </a:r>
          </a:p>
          <a:p>
            <a:pPr algn="ctr"/>
            <a:endParaRPr lang="en-US" sz="2800" b="1" dirty="0">
              <a:solidFill>
                <a:srgbClr val="FF0000"/>
              </a:solidFill>
              <a:latin typeface="Times New Roman" pitchFamily="18" charset="0"/>
              <a:cs typeface="Times New Roman" pitchFamily="18" charset="0"/>
            </a:endParaRPr>
          </a:p>
        </p:txBody>
      </p:sp>
      <p:sp>
        <p:nvSpPr>
          <p:cNvPr id="9" name="TextBox 76">
            <a:extLst>
              <a:ext uri="{FF2B5EF4-FFF2-40B4-BE49-F238E27FC236}">
                <a16:creationId xmlns:a16="http://schemas.microsoft.com/office/drawing/2014/main" xmlns="" id="{BBCCBBFB-1E2E-DFC2-A9CA-D40055D7E793}"/>
              </a:ext>
            </a:extLst>
          </p:cNvPr>
          <p:cNvSpPr txBox="1"/>
          <p:nvPr/>
        </p:nvSpPr>
        <p:spPr>
          <a:xfrm>
            <a:off x="1447800" y="285750"/>
            <a:ext cx="6478147" cy="1200329"/>
          </a:xfrm>
          <a:prstGeom prst="rect">
            <a:avLst/>
          </a:prstGeom>
          <a:solidFill>
            <a:schemeClr val="bg2">
              <a:lumMod val="75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Times New Roman" pitchFamily="18" charset="0"/>
                <a:cs typeface="Times New Roman" pitchFamily="18" charset="0"/>
              </a:rPr>
              <a:t>KHỞI ĐỘNG</a:t>
            </a:r>
          </a:p>
        </p:txBody>
      </p:sp>
      <p:sp>
        <p:nvSpPr>
          <p:cNvPr id="6" name="Title 1"/>
          <p:cNvSpPr txBox="1">
            <a:spLocks/>
          </p:cNvSpPr>
          <p:nvPr/>
        </p:nvSpPr>
        <p:spPr>
          <a:xfrm>
            <a:off x="0" y="2495550"/>
            <a:ext cx="2438400" cy="857250"/>
          </a:xfrm>
          <a:prstGeom prst="rect">
            <a:avLst/>
          </a:prstGeom>
        </p:spPr>
        <p:txBody>
          <a:bodyPr vert="horz" lIns="91440" tIns="45720" rIns="91440" bIns="45720" rtlCol="0" anchor="ctr">
            <a:normAutofit/>
          </a:bodyPr>
          <a:lstStyle/>
          <a:p>
            <a:pPr lvl="0" algn="ctr">
              <a:spcBef>
                <a:spcPct val="0"/>
              </a:spcBef>
            </a:pPr>
            <a:r>
              <a:rPr kumimoji="0" lang="en-US" alt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Cách chơi </a:t>
            </a:r>
            <a:r>
              <a:rPr lang="en-US" sz="2800" b="1" dirty="0" smtClean="0">
                <a:solidFill>
                  <a:srgbClr val="002060"/>
                </a:solidFill>
                <a:latin typeface="Times New Roman" pitchFamily="18" charset="0"/>
                <a:cs typeface="Times New Roman" pitchFamily="18" charset="0"/>
              </a:rPr>
              <a:t>:</a:t>
            </a:r>
            <a:endParaRPr kumimoji="0" lang="en-US"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2209800" y="2571750"/>
            <a:ext cx="5638800" cy="1569660"/>
          </a:xfrm>
          <a:prstGeom prst="rect">
            <a:avLst/>
          </a:prstGeom>
          <a:solidFill>
            <a:schemeClr val="bg2">
              <a:lumMod val="50000"/>
            </a:schemeClr>
          </a:solidFill>
        </p:spPr>
        <p:txBody>
          <a:bodyPr wrap="square">
            <a:spAutoFit/>
          </a:bodyPr>
          <a:lstStyle/>
          <a:p>
            <a:pPr>
              <a:buFontTx/>
              <a:buChar char="-"/>
            </a:pPr>
            <a:r>
              <a:rPr lang="en-US" altLang="en-US" sz="2400" b="1" dirty="0" smtClean="0">
                <a:latin typeface="Times New Roman" panose="02020603050405020304" pitchFamily="18" charset="0"/>
                <a:cs typeface="Times New Roman" panose="02020603050405020304" pitchFamily="18" charset="0"/>
              </a:rPr>
              <a:t>GV  chiếu hình ảnh</a:t>
            </a:r>
          </a:p>
          <a:p>
            <a:pPr>
              <a:buFontTx/>
              <a:buChar char="-"/>
            </a:pPr>
            <a:r>
              <a:rPr lang="en-US" altLang="en-US" sz="2400" b="1" dirty="0" smtClean="0">
                <a:latin typeface="Times New Roman" panose="02020603050405020304" pitchFamily="18" charset="0"/>
                <a:cs typeface="Times New Roman" panose="02020603050405020304" pitchFamily="18" charset="0"/>
              </a:rPr>
              <a:t>HS có 15s dựa vào hình ảnh để đoán xem đó là câu tục ngữ nào</a:t>
            </a:r>
          </a:p>
          <a:p>
            <a:pPr>
              <a:buFontTx/>
              <a:buChar char="-"/>
            </a:pPr>
            <a:r>
              <a:rPr lang="en-US" altLang="en-US" sz="2400" b="1" dirty="0" smtClean="0">
                <a:latin typeface="Times New Roman" panose="02020603050405020304" pitchFamily="18" charset="0"/>
                <a:cs typeface="Times New Roman" panose="02020603050405020304" pitchFamily="18" charset="0"/>
              </a:rPr>
              <a:t>Mỗi câu trả lời đúng sẽ được 8 điểm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Desktop\tải xuống (1).jpg"/>
          <p:cNvPicPr>
            <a:picLocks noGrp="1" noChangeAspect="1" noChangeArrowheads="1"/>
          </p:cNvPicPr>
          <p:nvPr>
            <p:ph sz="quarter" idx="1"/>
          </p:nvPr>
        </p:nvPicPr>
        <p:blipFill>
          <a:blip r:embed="rId2"/>
          <a:srcRect/>
          <a:stretch>
            <a:fillRect/>
          </a:stretch>
        </p:blipFill>
        <p:spPr bwMode="auto">
          <a:xfrm>
            <a:off x="0" y="0"/>
            <a:ext cx="8763000" cy="5010150"/>
          </a:xfrm>
          <a:prstGeom prst="rect">
            <a:avLst/>
          </a:prstGeom>
          <a:noFill/>
        </p:spPr>
      </p:pic>
      <p:sp>
        <p:nvSpPr>
          <p:cNvPr id="5" name="Text Box 21"/>
          <p:cNvSpPr txBox="1">
            <a:spLocks noChangeArrowheads="1"/>
          </p:cNvSpPr>
          <p:nvPr/>
        </p:nvSpPr>
        <p:spPr bwMode="auto">
          <a:xfrm>
            <a:off x="1066800" y="209550"/>
            <a:ext cx="3124200" cy="600164"/>
          </a:xfrm>
          <a:prstGeom prst="rect">
            <a:avLst/>
          </a:prstGeom>
          <a:solidFill>
            <a:schemeClr val="bg2">
              <a:lumMod val="7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57175" marR="0" lvl="0" indent="-257175" algn="ctr" defTabSz="685800" rtl="0" eaLnBrk="1" fontAlgn="base" latinLnBrk="0" hangingPunct="1">
              <a:lnSpc>
                <a:spcPct val="100000"/>
              </a:lnSpc>
              <a:spcBef>
                <a:spcPct val="0"/>
              </a:spcBef>
              <a:spcAft>
                <a:spcPct val="0"/>
              </a:spcAft>
              <a:buClrTx/>
              <a:buSzTx/>
              <a:tabLst/>
              <a:defRPr/>
            </a:pPr>
            <a:r>
              <a:rPr lang="en-US" altLang="en-US" sz="3300" b="1" dirty="0" smtClean="0">
                <a:solidFill>
                  <a:srgbClr val="FF0000"/>
                </a:solidFill>
                <a:latin typeface="Times New Roman" panose="02020603050405020304" pitchFamily="18" charset="0"/>
                <a:cs typeface="Times New Roman" panose="02020603050405020304" pitchFamily="18" charset="0"/>
              </a:rPr>
              <a:t>Dũng cảm</a:t>
            </a:r>
            <a:r>
              <a:rPr kumimoji="0" lang="en-US" altLang="en-US" sz="33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Content Placeholder 6"/>
          <p:cNvSpPr>
            <a:spLocks noGrp="1"/>
          </p:cNvSpPr>
          <p:nvPr>
            <p:ph sz="quarter" idx="1"/>
          </p:nvPr>
        </p:nvSpPr>
        <p:spPr/>
        <p:txBody>
          <a:bodyPr/>
          <a:lstStyle/>
          <a:p>
            <a:endParaRPr lang="en-US" dirty="0"/>
          </a:p>
        </p:txBody>
      </p:sp>
      <p:pic>
        <p:nvPicPr>
          <p:cNvPr id="1026" name="Picture 2" descr="C:\Users\Administrator\Desktop\tải xuống.jpg"/>
          <p:cNvPicPr>
            <a:picLocks noChangeAspect="1" noChangeArrowheads="1"/>
          </p:cNvPicPr>
          <p:nvPr/>
        </p:nvPicPr>
        <p:blipFill>
          <a:blip r:embed="rId2"/>
          <a:srcRect/>
          <a:stretch>
            <a:fillRect/>
          </a:stretch>
        </p:blipFill>
        <p:spPr bwMode="auto">
          <a:xfrm>
            <a:off x="152400" y="0"/>
            <a:ext cx="8458200" cy="5143500"/>
          </a:xfrm>
          <a:prstGeom prst="rect">
            <a:avLst/>
          </a:prstGeom>
          <a:noFill/>
        </p:spPr>
      </p:pic>
      <p:sp>
        <p:nvSpPr>
          <p:cNvPr id="6" name="Text Box 21"/>
          <p:cNvSpPr txBox="1">
            <a:spLocks noChangeArrowheads="1"/>
          </p:cNvSpPr>
          <p:nvPr/>
        </p:nvSpPr>
        <p:spPr bwMode="auto">
          <a:xfrm>
            <a:off x="5867400" y="285750"/>
            <a:ext cx="2667000" cy="600164"/>
          </a:xfrm>
          <a:prstGeom prst="rect">
            <a:avLst/>
          </a:prstGeom>
          <a:solidFill>
            <a:schemeClr val="accent4">
              <a:lumMod val="20000"/>
              <a:lumOff val="8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a:spAutoFit/>
          </a:bodyPr>
          <a:lstStyle/>
          <a:p>
            <a:pPr marL="274320" marR="0" lvl="0" indent="-274320" algn="ctr" defTabSz="685800" rtl="0" eaLnBrk="1" fontAlgn="base" latinLnBrk="0" hangingPunct="1">
              <a:lnSpc>
                <a:spcPct val="100000"/>
              </a:lnSpc>
              <a:spcBef>
                <a:spcPct val="0"/>
              </a:spcBef>
              <a:spcAft>
                <a:spcPct val="0"/>
              </a:spcAft>
              <a:buClr>
                <a:schemeClr val="accent1"/>
              </a:buClr>
              <a:buSzPct val="70000"/>
              <a:buFont typeface="Wingdings"/>
              <a:buNone/>
              <a:tabLst/>
              <a:defRPr/>
            </a:pPr>
            <a:r>
              <a:rPr kumimoji="0" lang="en-US" altLang="en-US" sz="33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Chân thành </a:t>
            </a:r>
            <a:endParaRPr kumimoji="0" lang="en-US" altLang="en-US" sz="3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Users\Administrator\Desktop\images (1).jpg"/>
          <p:cNvPicPr>
            <a:picLocks noGrp="1" noChangeAspect="1" noChangeArrowheads="1"/>
          </p:cNvPicPr>
          <p:nvPr>
            <p:ph sz="quarter" idx="1"/>
          </p:nvPr>
        </p:nvPicPr>
        <p:blipFill>
          <a:blip r:embed="rId2"/>
          <a:srcRect/>
          <a:stretch>
            <a:fillRect/>
          </a:stretch>
        </p:blipFill>
        <p:spPr bwMode="auto">
          <a:xfrm>
            <a:off x="228600" y="0"/>
            <a:ext cx="4724400" cy="4933950"/>
          </a:xfrm>
          <a:prstGeom prst="rect">
            <a:avLst/>
          </a:prstGeom>
          <a:noFill/>
        </p:spPr>
      </p:pic>
      <p:sp>
        <p:nvSpPr>
          <p:cNvPr id="7" name="Text Box 21"/>
          <p:cNvSpPr txBox="1">
            <a:spLocks noChangeArrowheads="1"/>
          </p:cNvSpPr>
          <p:nvPr/>
        </p:nvSpPr>
        <p:spPr bwMode="auto">
          <a:xfrm>
            <a:off x="5181600" y="1200150"/>
            <a:ext cx="3124200" cy="707886"/>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57175" marR="0" lvl="0" indent="-257175" algn="ctr" defTabSz="685800" rtl="0" eaLnBrk="1" fontAlgn="base" latinLnBrk="0" hangingPunct="1">
              <a:lnSpc>
                <a:spcPct val="100000"/>
              </a:lnSpc>
              <a:spcBef>
                <a:spcPct val="0"/>
              </a:spcBef>
              <a:spcAft>
                <a:spcPct val="0"/>
              </a:spcAft>
              <a:buClrTx/>
              <a:buSzTx/>
              <a:tabLst/>
              <a:defRPr/>
            </a:pPr>
            <a:r>
              <a:rPr kumimoji="0" lang="en-US" alt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Khéo</a:t>
            </a:r>
            <a:r>
              <a:rPr kumimoji="0" lang="en-US" altLang="en-US" sz="40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léo</a:t>
            </a:r>
            <a:endPar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inh nen (3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5147072"/>
          </a:xfrm>
          <a:prstGeom prst="rect">
            <a:avLst/>
          </a:prstGeom>
          <a:noFill/>
          <a:extLst>
            <a:ext uri="{909E8E84-426E-40DD-AFC4-6F175D3DCCD1}">
              <a14:hiddenFill xmlns:a14="http://schemas.microsoft.com/office/drawing/2010/main" xmlns="">
                <a:solidFill>
                  <a:srgbClr val="FFFFFF"/>
                </a:solidFill>
              </a14:hiddenFill>
            </a:ext>
          </a:extLst>
        </p:spPr>
      </p:pic>
      <p:sp>
        <p:nvSpPr>
          <p:cNvPr id="181269" name="Text Box 21"/>
          <p:cNvSpPr txBox="1">
            <a:spLocks noChangeArrowheads="1"/>
          </p:cNvSpPr>
          <p:nvPr/>
        </p:nvSpPr>
        <p:spPr bwMode="auto">
          <a:xfrm>
            <a:off x="5334000" y="2114550"/>
            <a:ext cx="3810000" cy="1107996"/>
          </a:xfrm>
          <a:prstGeom prst="rect">
            <a:avLst/>
          </a:prstGeom>
          <a:solidFill>
            <a:schemeClr val="accent3">
              <a:lumMod val="20000"/>
              <a:lumOff val="8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defTabSz="685800" fontAlgn="base">
              <a:spcBef>
                <a:spcPct val="0"/>
              </a:spcBef>
              <a:spcAft>
                <a:spcPct val="0"/>
              </a:spcAft>
            </a:pPr>
            <a:r>
              <a:rPr lang="en-US" altLang="en-US" sz="3300" b="1" dirty="0" err="1" smtClean="0">
                <a:solidFill>
                  <a:srgbClr val="000000"/>
                </a:solidFill>
                <a:latin typeface="Times New Roman" panose="02020603050405020304" pitchFamily="18" charset="0"/>
                <a:cs typeface="Times New Roman" panose="02020603050405020304" pitchFamily="18" charset="0"/>
              </a:rPr>
              <a:t>Nói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phải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củ</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cải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cũng</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phải</a:t>
            </a:r>
            <a:r>
              <a:rPr lang="en-US" altLang="en-US" sz="3300" b="1" dirty="0" smtClean="0">
                <a:solidFill>
                  <a:srgbClr val="000000"/>
                </a:solidFill>
                <a:latin typeface="Times New Roman" panose="02020603050405020304" pitchFamily="18" charset="0"/>
                <a:cs typeface="Times New Roman" panose="02020603050405020304" pitchFamily="18" charset="0"/>
              </a:rPr>
              <a:t> </a:t>
            </a:r>
            <a:r>
              <a:rPr lang="en-US" altLang="en-US" sz="3300" b="1" dirty="0" err="1" smtClean="0">
                <a:solidFill>
                  <a:srgbClr val="000000"/>
                </a:solidFill>
                <a:latin typeface="Times New Roman" panose="02020603050405020304" pitchFamily="18" charset="0"/>
                <a:cs typeface="Times New Roman" panose="02020603050405020304" pitchFamily="18" charset="0"/>
              </a:rPr>
              <a:t>nghe</a:t>
            </a:r>
            <a:endParaRPr lang="en-US" altLang="en-US" sz="3300" b="1" dirty="0">
              <a:solidFill>
                <a:srgbClr val="0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337" y="38995"/>
            <a:ext cx="5245744" cy="5087540"/>
          </a:xfrm>
          <a:prstGeom prst="rect">
            <a:avLst/>
          </a:prstGeom>
        </p:spPr>
      </p:pic>
      <p:sp>
        <p:nvSpPr>
          <p:cNvPr id="27" name="Cloud Callout 26"/>
          <p:cNvSpPr/>
          <p:nvPr/>
        </p:nvSpPr>
        <p:spPr>
          <a:xfrm>
            <a:off x="4351294" y="38996"/>
            <a:ext cx="1571199" cy="1760583"/>
          </a:xfrm>
          <a:prstGeom prst="cloudCallout">
            <a:avLst>
              <a:gd name="adj1" fmla="val -51956"/>
              <a:gd name="adj2" fmla="val 53241"/>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base">
              <a:spcBef>
                <a:spcPct val="0"/>
              </a:spcBef>
              <a:spcAft>
                <a:spcPct val="0"/>
              </a:spcAft>
              <a:defRPr/>
            </a:pP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Ta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nói</a:t>
            </a: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có</a:t>
            </a: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phải</a:t>
            </a:r>
            <a:r>
              <a:rPr lang="en-US" sz="2400" dirty="0"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400" dirty="0" err="1" smtClean="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ko</a:t>
            </a:r>
            <a:endParaRPr lang="en-US" sz="24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1642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1269"/>
                                        </p:tgtEl>
                                        <p:attrNameLst>
                                          <p:attrName>style.visibility</p:attrName>
                                        </p:attrNameLst>
                                      </p:cBhvr>
                                      <p:to>
                                        <p:strVal val="visible"/>
                                      </p:to>
                                    </p:set>
                                    <p:animEffect transition="in" filter="fade">
                                      <p:cBhvr>
                                        <p:cTn id="7" dur="1000"/>
                                        <p:tgtEl>
                                          <p:spTgt spid="181269"/>
                                        </p:tgtEl>
                                      </p:cBhvr>
                                    </p:animEffect>
                                    <p:anim calcmode="lin" valueType="num">
                                      <p:cBhvr>
                                        <p:cTn id="8" dur="1000" fill="hold"/>
                                        <p:tgtEl>
                                          <p:spTgt spid="181269"/>
                                        </p:tgtEl>
                                        <p:attrNameLst>
                                          <p:attrName>style.rotation</p:attrName>
                                        </p:attrNameLst>
                                      </p:cBhvr>
                                      <p:tavLst>
                                        <p:tav tm="0">
                                          <p:val>
                                            <p:fltVal val="720"/>
                                          </p:val>
                                        </p:tav>
                                        <p:tav tm="100000">
                                          <p:val>
                                            <p:fltVal val="0"/>
                                          </p:val>
                                        </p:tav>
                                      </p:tavLst>
                                    </p:anim>
                                    <p:anim calcmode="lin" valueType="num">
                                      <p:cBhvr>
                                        <p:cTn id="9" dur="1000" fill="hold"/>
                                        <p:tgtEl>
                                          <p:spTgt spid="181269"/>
                                        </p:tgtEl>
                                        <p:attrNameLst>
                                          <p:attrName>ppt_h</p:attrName>
                                        </p:attrNameLst>
                                      </p:cBhvr>
                                      <p:tavLst>
                                        <p:tav tm="0">
                                          <p:val>
                                            <p:fltVal val="0"/>
                                          </p:val>
                                        </p:tav>
                                        <p:tav tm="100000">
                                          <p:val>
                                            <p:strVal val="#ppt_h"/>
                                          </p:val>
                                        </p:tav>
                                      </p:tavLst>
                                    </p:anim>
                                    <p:anim calcmode="lin" valueType="num">
                                      <p:cBhvr>
                                        <p:cTn id="10" dur="1000" fill="hold"/>
                                        <p:tgtEl>
                                          <p:spTgt spid="18126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inh nen (3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5147072"/>
          </a:xfrm>
          <a:prstGeom prst="rect">
            <a:avLst/>
          </a:prstGeom>
          <a:noFill/>
          <a:extLst>
            <a:ext uri="{909E8E84-426E-40DD-AFC4-6F175D3DCCD1}">
              <a14:hiddenFill xmlns:a14="http://schemas.microsoft.com/office/drawing/2010/main" xmlns="">
                <a:solidFill>
                  <a:srgbClr val="FFFFFF"/>
                </a:solidFill>
              </a14:hiddenFill>
            </a:ext>
          </a:extLst>
        </p:spPr>
      </p:pic>
      <p:sp>
        <p:nvSpPr>
          <p:cNvPr id="181269" name="Text Box 21"/>
          <p:cNvSpPr txBox="1">
            <a:spLocks noChangeArrowheads="1"/>
          </p:cNvSpPr>
          <p:nvPr/>
        </p:nvSpPr>
        <p:spPr bwMode="auto">
          <a:xfrm>
            <a:off x="93956" y="3775695"/>
            <a:ext cx="5188330" cy="1107996"/>
          </a:xfrm>
          <a:prstGeom prst="rect">
            <a:avLst/>
          </a:prstGeom>
          <a:solidFill>
            <a:schemeClr val="accent6">
              <a:lumMod val="40000"/>
              <a:lumOff val="6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3300" b="1" dirty="0" err="1" smtClean="0">
                <a:latin typeface="Times New Roman" panose="02020603050405020304" pitchFamily="18" charset="0"/>
                <a:cs typeface="Times New Roman" panose="02020603050405020304" pitchFamily="18" charset="0"/>
              </a:rPr>
              <a:t>Thuốc</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đắng</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dã</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tật</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sự</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thật</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mất</a:t>
            </a:r>
            <a:r>
              <a:rPr lang="en-US" altLang="en-US" sz="3300" b="1" dirty="0" smtClean="0">
                <a:latin typeface="Times New Roman" panose="02020603050405020304" pitchFamily="18" charset="0"/>
                <a:cs typeface="Times New Roman" panose="02020603050405020304" pitchFamily="18" charset="0"/>
              </a:rPr>
              <a:t> </a:t>
            </a:r>
            <a:r>
              <a:rPr lang="en-US" altLang="en-US" sz="3300" b="1" dirty="0" err="1" smtClean="0">
                <a:latin typeface="Times New Roman" panose="02020603050405020304" pitchFamily="18" charset="0"/>
                <a:cs typeface="Times New Roman" panose="02020603050405020304" pitchFamily="18" charset="0"/>
              </a:rPr>
              <a:t>lòng</a:t>
            </a:r>
            <a:endParaRPr lang="en-US" altLang="en-US" sz="33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3960" y="195264"/>
            <a:ext cx="3054361" cy="2905325"/>
          </a:xfrm>
          <a:prstGeom prst="rect">
            <a:avLst/>
          </a:prstGeom>
        </p:spPr>
      </p:pic>
      <p:sp>
        <p:nvSpPr>
          <p:cNvPr id="24" name="Cloud Callout 23"/>
          <p:cNvSpPr/>
          <p:nvPr/>
        </p:nvSpPr>
        <p:spPr>
          <a:xfrm>
            <a:off x="3169247" y="990691"/>
            <a:ext cx="3276364" cy="771899"/>
          </a:xfrm>
          <a:prstGeom prst="cloudCallout">
            <a:avLst>
              <a:gd name="adj1" fmla="val -51956"/>
              <a:gd name="adj2" fmla="val 53241"/>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base">
              <a:spcBef>
                <a:spcPct val="0"/>
              </a:spcBef>
              <a:spcAft>
                <a:spcPct val="0"/>
              </a:spcAft>
              <a:defRPr/>
            </a:pP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Thuốc</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đắng</a:t>
            </a:r>
            <a:endPar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282286" y="2573539"/>
            <a:ext cx="3842126" cy="2284439"/>
          </a:xfrm>
          <a:prstGeom prst="rect">
            <a:avLst/>
          </a:prstGeom>
        </p:spPr>
      </p:pic>
      <p:sp>
        <p:nvSpPr>
          <p:cNvPr id="26" name="Cloud Callout 25"/>
          <p:cNvSpPr/>
          <p:nvPr/>
        </p:nvSpPr>
        <p:spPr>
          <a:xfrm>
            <a:off x="6553200" y="1275607"/>
            <a:ext cx="2684756" cy="1406228"/>
          </a:xfrm>
          <a:prstGeom prst="cloudCallout">
            <a:avLst>
              <a:gd name="adj1" fmla="val -9065"/>
              <a:gd name="adj2" fmla="val 74453"/>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base">
              <a:spcBef>
                <a:spcPct val="0"/>
              </a:spcBef>
              <a:spcAft>
                <a:spcPct val="0"/>
              </a:spcAft>
              <a:defRPr/>
            </a:pP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Nói</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thật</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với</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 </a:t>
            </a:r>
            <a:r>
              <a:rPr lang="en-US" sz="2800" dirty="0" err="1">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ông</a:t>
            </a:r>
            <a:r>
              <a:rPr lang="en-US" sz="2800" dirty="0">
                <a:ln w="12700">
                  <a:solidFill>
                    <a:srgbClr val="1F497D">
                      <a:satMod val="155000"/>
                    </a:srgbClr>
                  </a:solidFill>
                  <a:prstDash val="solid"/>
                </a:ln>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74012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a:xfrm>
            <a:off x="457200" y="895351"/>
            <a:ext cx="8229600" cy="3394472"/>
          </a:xfrm>
        </p:spPr>
        <p:txBody>
          <a:bodyPr>
            <a:noAutofit/>
          </a:bodyPr>
          <a:lstStyle/>
          <a:p>
            <a:pPr algn="l">
              <a:buNone/>
            </a:pP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 name="Rectangle 8"/>
          <p:cNvSpPr/>
          <p:nvPr/>
        </p:nvSpPr>
        <p:spPr>
          <a:xfrm>
            <a:off x="838200" y="2114550"/>
            <a:ext cx="4014240" cy="523220"/>
          </a:xfrm>
          <a:prstGeom prst="rect">
            <a:avLst/>
          </a:prstGeom>
        </p:spPr>
        <p:txBody>
          <a:bodyPr wrap="none">
            <a:spAutoFit/>
          </a:bodyPr>
          <a:lstStyle/>
          <a:p>
            <a:pPr lvl="0" algn="ctr"/>
            <a:r>
              <a:rPr lang="nl-NL" sz="2800" b="1" u="sng" dirty="0" smtClean="0">
                <a:solidFill>
                  <a:schemeClr val="bg1"/>
                </a:solidFill>
                <a:latin typeface="Times New Roman" panose="02020603050405020304" pitchFamily="18" charset="0"/>
                <a:cs typeface="Times New Roman" panose="02020603050405020304" pitchFamily="18" charset="0"/>
              </a:rPr>
              <a:t>3. Cách tôn trọng sự thật</a:t>
            </a:r>
            <a:endParaRPr lang="vi-VN" sz="2800" u="sng" dirty="0">
              <a:solidFill>
                <a:schemeClr val="bg1"/>
              </a:solidFill>
              <a:latin typeface="Times New Roman" panose="02020603050405020304" pitchFamily="18" charset="0"/>
              <a:cs typeface="Times New Roman" panose="02020603050405020304" pitchFamily="18" charset="0"/>
            </a:endParaRPr>
          </a:p>
        </p:txBody>
      </p:sp>
      <p:sp>
        <p:nvSpPr>
          <p:cNvPr id="10" name="Title 9"/>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4115</TotalTime>
  <Words>2001</Words>
  <Application>Microsoft Office PowerPoint</Application>
  <PresentationFormat>On-screen Show (16:9)</PresentationFormat>
  <Paragraphs>198</Paragraphs>
  <Slides>27</Slides>
  <Notes>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2_Office Theme</vt:lpstr>
      <vt:lpstr>Oriel</vt:lpstr>
      <vt:lpstr>BÁO  CÁO NHIỆM VỤ:</vt:lpstr>
      <vt:lpstr>Mục tiêu bài học </vt:lpstr>
      <vt:lpstr>Slide 3</vt:lpstr>
      <vt:lpstr>Slide 4</vt:lpstr>
      <vt:lpstr>Slide 5</vt:lpstr>
      <vt:lpstr>Slide 6</vt:lpstr>
      <vt:lpstr>Slide 7</vt:lpstr>
      <vt:lpstr>Slide 8</vt:lpstr>
      <vt:lpstr>Slide 9</vt:lpstr>
      <vt:lpstr>Thông </vt:lpstr>
      <vt:lpstr>Slide 11</vt:lpstr>
      <vt:lpstr>Slide 12</vt:lpstr>
      <vt:lpstr>Slide 13</vt:lpstr>
      <vt:lpstr>Slide 14</vt:lpstr>
      <vt:lpstr>Slide 15</vt:lpstr>
      <vt:lpstr>Nhóm 4  : TH 3</vt:lpstr>
      <vt:lpstr>Slide 17</vt:lpstr>
      <vt:lpstr>V</vt:lpstr>
      <vt:lpstr>Sắp xếp lại các câu cho đúng nghĩa :</vt:lpstr>
      <vt:lpstr>Slide 20</vt:lpstr>
      <vt:lpstr>Tình huống: Anh Nam đưa bố đi khám bệnh, bác sĩ thông báo bố anh bị ung thư nhưng khuyên anh không nên nói cho bố biết sự thật về căn bệnh hiểm nghèo của ông.  Em có nhận xét gì về việc làm đó của bác sĩ?</vt:lpstr>
      <vt:lpstr>Slide 22</vt:lpstr>
      <vt:lpstr>Slide 23</vt:lpstr>
      <vt:lpstr>VẬN DỤNG</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Tien Ich May Tinh</cp:lastModifiedBy>
  <cp:revision>177</cp:revision>
  <dcterms:created xsi:type="dcterms:W3CDTF">2021-07-12T15:39:09Z</dcterms:created>
  <dcterms:modified xsi:type="dcterms:W3CDTF">2023-11-12T04:49:22Z</dcterms:modified>
</cp:coreProperties>
</file>