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0" r:id="rId2"/>
    <p:sldId id="269" r:id="rId3"/>
    <p:sldId id="270" r:id="rId4"/>
    <p:sldId id="256" r:id="rId5"/>
    <p:sldId id="268" r:id="rId6"/>
    <p:sldId id="262" r:id="rId7"/>
    <p:sldId id="272" r:id="rId8"/>
    <p:sldId id="296" r:id="rId9"/>
    <p:sldId id="297" r:id="rId10"/>
    <p:sldId id="258" r:id="rId11"/>
    <p:sldId id="299" r:id="rId12"/>
    <p:sldId id="278" r:id="rId13"/>
    <p:sldId id="265" r:id="rId14"/>
    <p:sldId id="274" r:id="rId15"/>
    <p:sldId id="292" r:id="rId16"/>
    <p:sldId id="300" r:id="rId17"/>
    <p:sldId id="301" r:id="rId18"/>
    <p:sldId id="302" r:id="rId19"/>
    <p:sldId id="293" r:id="rId20"/>
    <p:sldId id="285" r:id="rId21"/>
    <p:sldId id="276" r:id="rId22"/>
    <p:sldId id="273" r:id="rId23"/>
    <p:sldId id="294" r:id="rId24"/>
    <p:sldId id="271" r:id="rId25"/>
    <p:sldId id="287" r:id="rId26"/>
    <p:sldId id="303" r:id="rId27"/>
    <p:sldId id="304" r:id="rId28"/>
  </p:sldIdLst>
  <p:sldSz cx="18288000" cy="10287000"/>
  <p:notesSz cx="6858000" cy="9144000"/>
  <p:embeddedFontLs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622" autoAdjust="0"/>
  </p:normalViewPr>
  <p:slideViewPr>
    <p:cSldViewPr>
      <p:cViewPr varScale="1">
        <p:scale>
          <a:sx n="49" d="100"/>
          <a:sy n="49" d="100"/>
        </p:scale>
        <p:origin x="60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17" Type="http://schemas.openxmlformats.org/officeDocument/2006/relationships/image" Target="NULL"/><Relationship Id="rId2" Type="http://schemas.openxmlformats.org/officeDocument/2006/relationships/image" Target="../media/image30.jpeg"/><Relationship Id="rId16" Type="http://schemas.openxmlformats.org/officeDocument/2006/relationships/image" Target="../media/image32.png"/><Relationship Id="rId1" Type="http://schemas.openxmlformats.org/officeDocument/2006/relationships/slideLayout" Target="../slideLayouts/slideLayout7.xml"/><Relationship Id="rId15" Type="http://schemas.openxmlformats.org/officeDocument/2006/relationships/image" Target="NUL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NUL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88.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91.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4.svg"/><Relationship Id="rId15" Type="http://schemas.openxmlformats.org/officeDocument/2006/relationships/image" Target="NUL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NULL"/><Relationship Id="rId5" Type="http://schemas.openxmlformats.org/officeDocument/2006/relationships/image" Target="../media/image25.png"/><Relationship Id="rId10" Type="http://schemas.openxmlformats.org/officeDocument/2006/relationships/image" Target="../media/image50.png"/><Relationship Id="rId4" Type="http://schemas.openxmlformats.org/officeDocument/2006/relationships/image" Target="../media/image2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21" Type="http://schemas.openxmlformats.org/officeDocument/2006/relationships/image" Target="../media/image57.png"/><Relationship Id="rId7" Type="http://schemas.openxmlformats.org/officeDocument/2006/relationships/image" Target="../media/image198.svg"/><Relationship Id="rId12" Type="http://schemas.openxmlformats.org/officeDocument/2006/relationships/image" Target="../media/image55.png"/><Relationship Id="rId17" Type="http://schemas.openxmlformats.org/officeDocument/2006/relationships/image" Target="../media/image56.png"/><Relationship Id="rId2" Type="http://schemas.openxmlformats.org/officeDocument/2006/relationships/image" Target="../media/image52.png"/><Relationship Id="rId16" Type="http://schemas.openxmlformats.org/officeDocument/2006/relationships/image" Target="../media/image206.svg"/><Relationship Id="rId20" Type="http://schemas.openxmlformats.org/officeDocument/2006/relationships/image" Target="../media/image210.sv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202.svg"/><Relationship Id="rId5" Type="http://schemas.openxmlformats.org/officeDocument/2006/relationships/image" Target="../media/image196.svg"/><Relationship Id="rId23" Type="http://schemas.openxmlformats.org/officeDocument/2006/relationships/image" Target="../media/image2.svg"/><Relationship Id="rId22"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7" Type="http://schemas.openxmlformats.org/officeDocument/2006/relationships/image" Target="../media/image170.svg"/><Relationship Id="rId2" Type="http://schemas.openxmlformats.org/officeDocument/2006/relationships/image" Target="../media/image59.png"/><Relationship Id="rId1" Type="http://schemas.openxmlformats.org/officeDocument/2006/relationships/slideLayout" Target="../slideLayouts/slideLayout7.xml"/><Relationship Id="rId9" Type="http://schemas.openxmlformats.org/officeDocument/2006/relationships/image" Target="../media/image172.svg"/></Relationships>
</file>

<file path=ppt/slides/_rels/slide26.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0.sv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56.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media/image13.png"/><Relationship Id="rId4" Type="http://schemas.openxmlformats.org/officeDocument/2006/relationships/image" Target="../media/image12.jpe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0.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NULL"/><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6.svg"/><Relationship Id="rId4" Type="http://schemas.openxmlformats.org/officeDocument/2006/relationships/image" Target="../media/image19.png"/><Relationship Id="rId9" Type="http://schemas.openxmlformats.org/officeDocument/2006/relationships/image" Target="../media/image84.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859000" y="-190500"/>
            <a:ext cx="3871897" cy="3445988"/>
          </a:xfrm>
          <a:prstGeom prst="rect">
            <a:avLst/>
          </a:prstGeom>
        </p:spPr>
      </p:pic>
      <p:sp>
        <p:nvSpPr>
          <p:cNvPr id="3" name="TextBox 3"/>
          <p:cNvSpPr txBox="1"/>
          <p:nvPr/>
        </p:nvSpPr>
        <p:spPr>
          <a:xfrm>
            <a:off x="0" y="4074426"/>
            <a:ext cx="18287999" cy="2336345"/>
          </a:xfrm>
          <a:prstGeom prst="rect">
            <a:avLst/>
          </a:prstGeom>
        </p:spPr>
        <p:txBody>
          <a:bodyPr wrap="square" lIns="0" tIns="0" rIns="0" bIns="0" rtlCol="0" anchor="t">
            <a:spAutoFit/>
          </a:bodyPr>
          <a:lstStyle/>
          <a:p>
            <a:pPr algn="ctr">
              <a:lnSpc>
                <a:spcPts val="9504"/>
              </a:lnSpc>
            </a:pPr>
            <a:r>
              <a:rPr lang="en-US" sz="7000" b="1" dirty="0" smtClean="0">
                <a:solidFill>
                  <a:srgbClr val="173857"/>
                </a:solidFill>
                <a:latin typeface="Times New Roman" panose="02020603050405020304" pitchFamily="18" charset="0"/>
                <a:cs typeface="Times New Roman" panose="02020603050405020304" pitchFamily="18" charset="0"/>
              </a:rPr>
              <a:t>CHÀO MỪNG CÁC EM ĐẾN </a:t>
            </a:r>
          </a:p>
          <a:p>
            <a:pPr algn="ctr">
              <a:lnSpc>
                <a:spcPts val="9504"/>
              </a:lnSpc>
            </a:pPr>
            <a:r>
              <a:rPr lang="en-US" sz="7000" b="1" dirty="0" smtClean="0">
                <a:solidFill>
                  <a:srgbClr val="173857"/>
                </a:solidFill>
                <a:latin typeface="Times New Roman" panose="02020603050405020304" pitchFamily="18" charset="0"/>
                <a:cs typeface="Times New Roman" panose="02020603050405020304" pitchFamily="18" charset="0"/>
              </a:rPr>
              <a:t>VỚI BÀI HỌC NGÀY HÔM NAY!</a:t>
            </a:r>
            <a:endParaRPr lang="en-US" sz="7000" b="1" dirty="0">
              <a:solidFill>
                <a:srgbClr val="173857"/>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3"/>
          <a:srcRect/>
          <a:stretch>
            <a:fillRect/>
          </a:stretch>
        </p:blipFill>
        <p:spPr>
          <a:xfrm rot="6235478">
            <a:off x="94860" y="6215577"/>
            <a:ext cx="5112839" cy="5785390"/>
          </a:xfrm>
          <a:prstGeom prst="rect">
            <a:avLst/>
          </a:prstGeom>
        </p:spPr>
      </p:pic>
      <p:pic>
        <p:nvPicPr>
          <p:cNvPr id="5" name="Picture 5"/>
          <p:cNvPicPr>
            <a:picLocks noChangeAspect="1"/>
          </p:cNvPicPr>
          <p:nvPr/>
        </p:nvPicPr>
        <p:blipFill>
          <a:blip r:embed="rId4"/>
          <a:srcRect/>
          <a:stretch>
            <a:fillRect/>
          </a:stretch>
        </p:blipFill>
        <p:spPr>
          <a:xfrm>
            <a:off x="2651279" y="1405532"/>
            <a:ext cx="3662292" cy="26688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0" y="1641805"/>
            <a:ext cx="13716000" cy="897682"/>
          </a:xfrm>
          <a:prstGeom prst="rect">
            <a:avLst/>
          </a:prstGeom>
        </p:spPr>
        <p:txBody>
          <a:bodyPr wrap="square" lIns="0" tIns="0" rIns="0" bIns="0" rtlCol="0" anchor="t">
            <a:spAutoFit/>
          </a:bodyPr>
          <a:lstStyle/>
          <a:p>
            <a:pPr algn="ctr">
              <a:lnSpc>
                <a:spcPts val="7040"/>
              </a:lnSpc>
            </a:pPr>
            <a:r>
              <a:rPr lang="en-US" sz="6000" b="1" dirty="0" smtClean="0">
                <a:solidFill>
                  <a:srgbClr val="88AB7C"/>
                </a:solidFill>
                <a:latin typeface="Arial" panose="020B0604020202020204" pitchFamily="34" charset="0"/>
                <a:cs typeface="Arial" panose="020B0604020202020204" pitchFamily="34" charset="0"/>
              </a:rPr>
              <a:t>Quan sát Hình 13.2, 13.3</a:t>
            </a:r>
            <a:endParaRPr lang="en-US" sz="6000" b="1" dirty="0">
              <a:solidFill>
                <a:srgbClr val="88AB7C"/>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srcRect l="17636" r="17636"/>
          <a:stretch>
            <a:fillRect/>
          </a:stretch>
        </p:blipFill>
        <p:spPr>
          <a:xfrm>
            <a:off x="13716000" y="0"/>
            <a:ext cx="4572000" cy="10287000"/>
          </a:xfrm>
          <a:prstGeom prst="rect">
            <a:avLst/>
          </a:prstGeom>
        </p:spPr>
      </p:pic>
      <p:sp>
        <p:nvSpPr>
          <p:cNvPr id="7" name="Rectangle 6"/>
          <p:cNvSpPr/>
          <p:nvPr/>
        </p:nvSpPr>
        <p:spPr>
          <a:xfrm>
            <a:off x="571500" y="2936628"/>
            <a:ext cx="12573000" cy="2785378"/>
          </a:xfrm>
          <a:prstGeom prst="rect">
            <a:avLst/>
          </a:prstGeom>
        </p:spPr>
        <p:txBody>
          <a:bodyPr wrap="square">
            <a:spAutoFit/>
          </a:bodyPr>
          <a:lstStyle/>
          <a:p>
            <a:pPr algn="just">
              <a:lnSpc>
                <a:spcPts val="7000"/>
              </a:lnSpc>
            </a:pPr>
            <a:r>
              <a:rPr lang="fr-FR" sz="5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biết An Dương Vương xây thành Cổ Loa </a:t>
            </a:r>
            <a:r>
              <a:rPr lang="fr-FR" sz="5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 </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 tạo nỏ Liên Châu nhằm mục đích gì?</a:t>
            </a:r>
            <a:endParaRPr lang="en-US" sz="5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1">
            <a:extLst>
              <a:ext uri="{FF2B5EF4-FFF2-40B4-BE49-F238E27FC236}">
                <a16:creationId xmlns:a16="http://schemas.microsoft.com/office/drawing/2014/main" id="{288F6AE6-38BA-45B7-A704-A217D13914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772400" y="4934857"/>
            <a:ext cx="5638800" cy="5352143"/>
          </a:xfrm>
          <a:prstGeom prst="rect">
            <a:avLst/>
          </a:prstGeom>
        </p:spPr>
      </p:pic>
      <p:pic>
        <p:nvPicPr>
          <p:cNvPr id="9" name="Picture 2">
            <a:extLst>
              <a:ext uri="{FF2B5EF4-FFF2-40B4-BE49-F238E27FC236}">
                <a16:creationId xmlns:a16="http://schemas.microsoft.com/office/drawing/2014/main" id="{5AE0AB7B-E8BC-458A-B550-6F6D86EEBDB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62000" y="1045238"/>
            <a:ext cx="1532771" cy="1692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1914" y="800100"/>
            <a:ext cx="8077200" cy="8077200"/>
          </a:xfrm>
          <a:prstGeom prst="rect">
            <a:avLst/>
          </a:prstGeom>
        </p:spPr>
      </p:pic>
      <p:sp>
        <p:nvSpPr>
          <p:cNvPr id="10" name="Rectangle 9"/>
          <p:cNvSpPr/>
          <p:nvPr/>
        </p:nvSpPr>
        <p:spPr>
          <a:xfrm>
            <a:off x="801914" y="9029700"/>
            <a:ext cx="8077200" cy="800732"/>
          </a:xfrm>
          <a:prstGeom prst="rect">
            <a:avLst/>
          </a:prstGeom>
        </p:spPr>
        <p:txBody>
          <a:bodyPr wrap="square">
            <a:spAutoFit/>
          </a:bodyPr>
          <a:lstStyle/>
          <a:p>
            <a:pPr algn="ctr">
              <a:lnSpc>
                <a:spcPts val="6000"/>
              </a:lnSpc>
            </a:pPr>
            <a:r>
              <a:rPr lang="fr-FR" sz="45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 đồ thành Cổ Loa</a:t>
            </a:r>
            <a:endParaRPr lang="en-US" sz="45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9829800" y="800100"/>
            <a:ext cx="7543800" cy="8077200"/>
          </a:xfrm>
          <a:prstGeom prst="rect">
            <a:avLst/>
          </a:prstGeom>
          <a:ln>
            <a:noFill/>
          </a:ln>
          <a:effectLst>
            <a:softEdge rad="112500"/>
          </a:effectLst>
        </p:spPr>
      </p:pic>
      <p:sp>
        <p:nvSpPr>
          <p:cNvPr id="11" name="Rectangle 10"/>
          <p:cNvSpPr/>
          <p:nvPr/>
        </p:nvSpPr>
        <p:spPr>
          <a:xfrm>
            <a:off x="9829800" y="9029700"/>
            <a:ext cx="7543800" cy="800732"/>
          </a:xfrm>
          <a:prstGeom prst="rect">
            <a:avLst/>
          </a:prstGeom>
        </p:spPr>
        <p:txBody>
          <a:bodyPr wrap="square">
            <a:spAutoFit/>
          </a:bodyPr>
          <a:lstStyle/>
          <a:p>
            <a:pPr algn="ctr">
              <a:lnSpc>
                <a:spcPts val="6000"/>
              </a:lnSpc>
            </a:pPr>
            <a:r>
              <a:rPr lang="fr-FR" sz="45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Nỏ Liên Châu</a:t>
            </a:r>
            <a:endParaRPr lang="en-US" sz="4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382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06416" y="762656"/>
            <a:ext cx="7816433" cy="8761689"/>
          </a:xfrm>
          <a:prstGeom prst="rect">
            <a:avLst/>
          </a:prstGeom>
          <a:solidFill>
            <a:srgbClr val="BFDC80"/>
          </a:solidFill>
        </p:spPr>
      </p:sp>
      <p:grpSp>
        <p:nvGrpSpPr>
          <p:cNvPr id="3" name="Group 3"/>
          <p:cNvGrpSpPr/>
          <p:nvPr/>
        </p:nvGrpSpPr>
        <p:grpSpPr>
          <a:xfrm>
            <a:off x="9144000" y="762656"/>
            <a:ext cx="8560431" cy="8952843"/>
            <a:chOff x="-1371600" y="1341127"/>
            <a:chExt cx="11413908" cy="11937125"/>
          </a:xfrm>
        </p:grpSpPr>
        <p:sp>
          <p:nvSpPr>
            <p:cNvPr id="4" name="AutoShape 4"/>
            <p:cNvSpPr/>
            <p:nvPr/>
          </p:nvSpPr>
          <p:spPr>
            <a:xfrm flipH="1">
              <a:off x="-1371600" y="1341127"/>
              <a:ext cx="254000" cy="5774267"/>
            </a:xfrm>
            <a:prstGeom prst="rect">
              <a:avLst/>
            </a:prstGeom>
            <a:solidFill>
              <a:srgbClr val="BFDC80"/>
            </a:solidFill>
          </p:spPr>
        </p:sp>
        <p:sp>
          <p:nvSpPr>
            <p:cNvPr id="5" name="AutoShape 5"/>
            <p:cNvSpPr/>
            <p:nvPr/>
          </p:nvSpPr>
          <p:spPr>
            <a:xfrm rot="16200000" flipH="1">
              <a:off x="5960517" y="9196462"/>
              <a:ext cx="254873" cy="7908708"/>
            </a:xfrm>
            <a:prstGeom prst="rect">
              <a:avLst/>
            </a:prstGeom>
            <a:solidFill>
              <a:srgbClr val="BFDC80"/>
            </a:solidFill>
          </p:spPr>
        </p:sp>
      </p:grpSp>
      <p:sp>
        <p:nvSpPr>
          <p:cNvPr id="11" name="Rectangle 10"/>
          <p:cNvSpPr/>
          <p:nvPr/>
        </p:nvSpPr>
        <p:spPr>
          <a:xfrm>
            <a:off x="9660427" y="1714500"/>
            <a:ext cx="8382000" cy="6376104"/>
          </a:xfrm>
          <a:prstGeom prst="rect">
            <a:avLst/>
          </a:prstGeom>
        </p:spPr>
        <p:txBody>
          <a:bodyPr wrap="square">
            <a:spAutoFit/>
          </a:bodyPr>
          <a:lstStyle/>
          <a:p>
            <a:pPr algn="just">
              <a:lnSpc>
                <a:spcPts val="7000"/>
              </a:lnSpc>
            </a:pPr>
            <a:r>
              <a:rPr lang="fr-FR" sz="5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 </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Âu Lạc, người Việt tiếp tục đối mặt với âm mưu xâm lược của các triều đại phong kiến Trung Quốc. An Dương Vương đã cho xây thành Cổ Loa và chế tạo nỏ Liên Châu để phòng vệ.</a:t>
            </a:r>
            <a:endParaRPr lang="en-US" sz="5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8" name="Picture 2" descr="Thành Cổ Loa - Di Tích Mang Ý Nghĩa Lịch Sử To Lớn Của Dân Tộc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432" y="1159695"/>
            <a:ext cx="7010400" cy="78673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7B7F685-2755-4A65-A4A1-4F19894862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65627" y="7048500"/>
            <a:ext cx="4323181" cy="3053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heel(1)">
                                      <p:cBhvr>
                                        <p:cTn id="18" dur="2000"/>
                                        <p:tgtEl>
                                          <p:spTgt spid="4098"/>
                                        </p:tgtEl>
                                      </p:cBhvr>
                                    </p:animEffect>
                                  </p:childTnLst>
                                </p:cTn>
                              </p:par>
                              <p:par>
                                <p:cTn id="19" presetID="21"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1EADA"/>
        </a:solidFill>
        <a:effectLst/>
      </p:bgPr>
    </p:bg>
    <p:spTree>
      <p:nvGrpSpPr>
        <p:cNvPr id="1" name=""/>
        <p:cNvGrpSpPr/>
        <p:nvPr/>
      </p:nvGrpSpPr>
      <p:grpSpPr>
        <a:xfrm>
          <a:off x="0" y="0"/>
          <a:ext cx="0" cy="0"/>
          <a:chOff x="0" y="0"/>
          <a:chExt cx="0" cy="0"/>
        </a:xfrm>
      </p:grpSpPr>
      <p:sp>
        <p:nvSpPr>
          <p:cNvPr id="2" name="TextBox 2"/>
          <p:cNvSpPr txBox="1"/>
          <p:nvPr/>
        </p:nvSpPr>
        <p:spPr>
          <a:xfrm>
            <a:off x="28495" y="279148"/>
            <a:ext cx="18287999" cy="839653"/>
          </a:xfrm>
          <a:prstGeom prst="rect">
            <a:avLst/>
          </a:prstGeom>
        </p:spPr>
        <p:txBody>
          <a:bodyPr wrap="square" lIns="0" tIns="0" rIns="0" bIns="0" rtlCol="0" anchor="t">
            <a:spAutoFit/>
          </a:bodyPr>
          <a:lstStyle/>
          <a:p>
            <a:pPr algn="ctr">
              <a:lnSpc>
                <a:spcPts val="7000"/>
              </a:lnSpc>
            </a:pPr>
            <a:r>
              <a:rPr lang="en-US" sz="5700" b="1" dirty="0" err="1" smtClean="0">
                <a:solidFill>
                  <a:srgbClr val="000000"/>
                </a:solidFill>
                <a:latin typeface="Times New Roman" panose="02020603050405020304" pitchFamily="18" charset="0"/>
                <a:cs typeface="Times New Roman" panose="02020603050405020304" pitchFamily="18" charset="0"/>
              </a:rPr>
              <a:t>Suy</a:t>
            </a:r>
            <a:r>
              <a:rPr lang="en-US" sz="5700" b="1" dirty="0" smtClean="0">
                <a:solidFill>
                  <a:srgbClr val="000000"/>
                </a:solidFill>
                <a:latin typeface="Times New Roman" panose="02020603050405020304" pitchFamily="18" charset="0"/>
                <a:cs typeface="Times New Roman" panose="02020603050405020304" pitchFamily="18" charset="0"/>
              </a:rPr>
              <a:t> </a:t>
            </a:r>
            <a:r>
              <a:rPr lang="en-US" sz="5700" b="1" dirty="0" err="1" smtClean="0">
                <a:solidFill>
                  <a:srgbClr val="000000"/>
                </a:solidFill>
                <a:latin typeface="Times New Roman" panose="02020603050405020304" pitchFamily="18" charset="0"/>
                <a:cs typeface="Times New Roman" panose="02020603050405020304" pitchFamily="18" charset="0"/>
              </a:rPr>
              <a:t>nghĩ</a:t>
            </a:r>
            <a:r>
              <a:rPr lang="en-US" sz="5700" b="1" dirty="0" smtClean="0">
                <a:solidFill>
                  <a:srgbClr val="000000"/>
                </a:solidFill>
                <a:latin typeface="Times New Roman" panose="02020603050405020304" pitchFamily="18" charset="0"/>
                <a:cs typeface="Times New Roman" panose="02020603050405020304" pitchFamily="18" charset="0"/>
              </a:rPr>
              <a:t> </a:t>
            </a:r>
            <a:r>
              <a:rPr lang="en-US" sz="5700" b="1" dirty="0" err="1" smtClean="0">
                <a:solidFill>
                  <a:srgbClr val="000000"/>
                </a:solidFill>
                <a:latin typeface="Times New Roman" panose="02020603050405020304" pitchFamily="18" charset="0"/>
                <a:cs typeface="Times New Roman" panose="02020603050405020304" pitchFamily="18" charset="0"/>
              </a:rPr>
              <a:t>và</a:t>
            </a:r>
            <a:r>
              <a:rPr lang="en-US" sz="5700" b="1" dirty="0" smtClean="0">
                <a:solidFill>
                  <a:srgbClr val="000000"/>
                </a:solidFill>
                <a:latin typeface="Times New Roman" panose="02020603050405020304" pitchFamily="18" charset="0"/>
                <a:cs typeface="Times New Roman" panose="02020603050405020304" pitchFamily="18" charset="0"/>
              </a:rPr>
              <a:t> trả lời </a:t>
            </a:r>
            <a:r>
              <a:rPr lang="en-US" sz="5700" b="1" dirty="0" err="1" smtClean="0">
                <a:solidFill>
                  <a:srgbClr val="000000"/>
                </a:solidFill>
                <a:latin typeface="Times New Roman" panose="02020603050405020304" pitchFamily="18" charset="0"/>
                <a:cs typeface="Times New Roman" panose="02020603050405020304" pitchFamily="18" charset="0"/>
              </a:rPr>
              <a:t>câu</a:t>
            </a:r>
            <a:r>
              <a:rPr lang="en-US" sz="5700" b="1" dirty="0" smtClean="0">
                <a:solidFill>
                  <a:srgbClr val="000000"/>
                </a:solidFill>
                <a:latin typeface="Times New Roman" panose="02020603050405020304" pitchFamily="18" charset="0"/>
                <a:cs typeface="Times New Roman" panose="02020603050405020304" pitchFamily="18" charset="0"/>
              </a:rPr>
              <a:t> </a:t>
            </a:r>
            <a:r>
              <a:rPr lang="en-US" sz="5700" b="1" dirty="0" err="1" smtClean="0">
                <a:solidFill>
                  <a:srgbClr val="000000"/>
                </a:solidFill>
                <a:latin typeface="Times New Roman" panose="02020603050405020304" pitchFamily="18" charset="0"/>
                <a:cs typeface="Times New Roman" panose="02020603050405020304" pitchFamily="18" charset="0"/>
              </a:rPr>
              <a:t>hỏi</a:t>
            </a:r>
            <a:endParaRPr lang="en-US" sz="5700" b="1" dirty="0" smtClean="0">
              <a:solidFill>
                <a:srgbClr val="00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55259" y="1333500"/>
            <a:ext cx="17789466" cy="1446550"/>
          </a:xfrm>
          <a:prstGeom prst="rect">
            <a:avLst/>
          </a:prstGeom>
        </p:spPr>
        <p:txBody>
          <a:bodyPr wrap="square">
            <a:spAutoFit/>
          </a:bodyPr>
          <a:lstStyle/>
          <a:p>
            <a:pPr algn="just"/>
            <a:r>
              <a:rPr lang="fr-FR"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Vì</a:t>
            </a:r>
            <a:r>
              <a:rPr lang="fr-FR"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sao thời Văn Lang tư liệu chủ yếu là công cụ trong khi thời Âu Lạc, tư liệu chủ yếu là vũ khí?</a:t>
            </a:r>
            <a:endPar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217994" y="2953341"/>
            <a:ext cx="17403225" cy="1446550"/>
          </a:xfrm>
          <a:prstGeom prst="rect">
            <a:avLst/>
          </a:prstGeom>
        </p:spPr>
        <p:txBody>
          <a:bodyPr wrap="square">
            <a:spAutoFit/>
          </a:bodyPr>
          <a:lstStyle/>
          <a:p>
            <a:pPr algn="just"/>
            <a:r>
              <a:rPr lang="fr-FR"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fr-FR"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Âu Lạc, tư liệu chủ yếu là vũ khí </a:t>
            </a:r>
            <a:r>
              <a:rPr lang="fr-FR"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 thường </a:t>
            </a:r>
            <a:r>
              <a:rPr lang="fr-FR"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xuyên phải chống ngoại xâm, giữ nước nên tư liệu chủ yếu là vũ khí.</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322031" y="5389906"/>
            <a:ext cx="17822694" cy="1446550"/>
          </a:xfrm>
          <a:prstGeom prst="rect">
            <a:avLst/>
          </a:prstGeom>
        </p:spPr>
        <p:txBody>
          <a:bodyPr wrap="square">
            <a:spAutoFit/>
          </a:bodyPr>
          <a:lstStyle/>
          <a:p>
            <a:pPr algn="just"/>
            <a:r>
              <a:rPr lang="fr-FR"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fr-FR"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 luyện kim và trình độ quân sự thời Âu Lạc đạt </a:t>
            </a:r>
            <a:r>
              <a:rPr lang="fr-FR"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 </a:t>
            </a:r>
            <a:r>
              <a:rPr lang="fr-FR"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 cao và tiến bộ hơn thời </a:t>
            </a:r>
            <a:r>
              <a:rPr lang="fr-FR"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fr-FR"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Lang.</a:t>
            </a:r>
            <a:endParaRPr lang="en-US" sz="4400" dirty="0">
              <a:latin typeface="Times New Roman" panose="02020603050405020304" pitchFamily="18" charset="0"/>
              <a:cs typeface="Times New Roman" panose="02020603050405020304" pitchFamily="18" charset="0"/>
            </a:endParaRPr>
          </a:p>
        </p:txBody>
      </p:sp>
      <p:sp>
        <p:nvSpPr>
          <p:cNvPr id="22" name="Rectangle 21"/>
          <p:cNvSpPr/>
          <p:nvPr/>
        </p:nvSpPr>
        <p:spPr>
          <a:xfrm>
            <a:off x="252918" y="7429500"/>
            <a:ext cx="17739808" cy="2693238"/>
          </a:xfrm>
          <a:prstGeom prst="rect">
            <a:avLst/>
          </a:prstGeom>
        </p:spPr>
        <p:txBody>
          <a:bodyPr wrap="square">
            <a:spAutoFit/>
          </a:bodyPr>
          <a:lstStyle/>
          <a:p>
            <a:pPr algn="just">
              <a:lnSpc>
                <a:spcPts val="7000"/>
              </a:lnSpc>
            </a:pPr>
            <a:r>
              <a:rPr lang="fr-FR"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fr-FR"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Âu Lạc </a:t>
            </a:r>
            <a:r>
              <a:rPr lang="fr-FR"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vua </a:t>
            </a:r>
            <a:r>
              <a:rPr lang="fr-FR"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nắm mọi quyền hành trong việc trị nước, có quân đội và vũ khí tốt. Lãnh thổ mở rộng </a:t>
            </a:r>
            <a:r>
              <a:rPr lang="fr-FR"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hơn, nước </a:t>
            </a:r>
            <a:r>
              <a:rPr lang="fr-FR"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 chia thành nhiều bộ, dưới bộ là các </a:t>
            </a:r>
            <a:r>
              <a:rPr lang="fr-FR"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chiếng</a:t>
            </a:r>
            <a:r>
              <a:rPr lang="fr-FR"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chạ</a:t>
            </a:r>
            <a:r>
              <a:rPr lang="fr-FR"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3" name="Rectangle 22"/>
          <p:cNvSpPr/>
          <p:nvPr/>
        </p:nvSpPr>
        <p:spPr>
          <a:xfrm>
            <a:off x="347107" y="6626900"/>
            <a:ext cx="17145000" cy="897875"/>
          </a:xfrm>
          <a:prstGeom prst="rect">
            <a:avLst/>
          </a:prstGeom>
        </p:spPr>
        <p:txBody>
          <a:bodyPr wrap="square">
            <a:spAutoFit/>
          </a:bodyPr>
          <a:lstStyle/>
          <a:p>
            <a:pPr algn="just">
              <a:lnSpc>
                <a:spcPts val="7000"/>
              </a:lnSpc>
            </a:pP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 </a:t>
            </a:r>
            <a:r>
              <a:rPr lang="vi-VN"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điểm mới của tổ chức nhà nước Âu Lạc so với nhà nước Văn </a:t>
            </a:r>
            <a:r>
              <a:rPr lang="vi-VN"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Lang</a:t>
            </a:r>
            <a:r>
              <a:rPr lang="en-US"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239345" y="4296069"/>
            <a:ext cx="17221200" cy="897875"/>
          </a:xfrm>
          <a:prstGeom prst="rect">
            <a:avLst/>
          </a:prstGeom>
        </p:spPr>
        <p:txBody>
          <a:bodyPr wrap="square">
            <a:spAutoFit/>
          </a:bodyPr>
          <a:lstStyle/>
          <a:p>
            <a:pPr algn="just">
              <a:lnSpc>
                <a:spcPts val="7000"/>
              </a:lnSpc>
            </a:pPr>
            <a:r>
              <a:rPr lang="fr-FR"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fr-FR" sz="4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có </a:t>
            </a:r>
            <a:r>
              <a:rPr lang="fr-FR"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 xét gì về kĩ thuật luyện kim và trình độ quân sự thời Âu Lạc?</a:t>
            </a:r>
            <a:endPar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animEffect transition="in" filter="barn(inVertical)">
                                      <p:cBhvr>
                                        <p:cTn id="33"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1653" y="420219"/>
            <a:ext cx="17204693" cy="9446562"/>
            <a:chOff x="0" y="0"/>
            <a:chExt cx="4001153" cy="2196909"/>
          </a:xfrm>
        </p:grpSpPr>
        <p:sp>
          <p:nvSpPr>
            <p:cNvPr id="3" name="Freeform 3"/>
            <p:cNvSpPr/>
            <p:nvPr/>
          </p:nvSpPr>
          <p:spPr>
            <a:xfrm>
              <a:off x="0" y="0"/>
              <a:ext cx="4001153" cy="2196909"/>
            </a:xfrm>
            <a:custGeom>
              <a:avLst/>
              <a:gdLst/>
              <a:ahLst/>
              <a:cxnLst/>
              <a:rect l="l" t="t" r="r" b="b"/>
              <a:pathLst>
                <a:path w="4001153" h="2196909">
                  <a:moveTo>
                    <a:pt x="3876693" y="2196909"/>
                  </a:moveTo>
                  <a:lnTo>
                    <a:pt x="124460" y="2196909"/>
                  </a:lnTo>
                  <a:cubicBezTo>
                    <a:pt x="55880" y="2196909"/>
                    <a:pt x="0" y="2141029"/>
                    <a:pt x="0" y="2072449"/>
                  </a:cubicBezTo>
                  <a:lnTo>
                    <a:pt x="0" y="124460"/>
                  </a:lnTo>
                  <a:cubicBezTo>
                    <a:pt x="0" y="55880"/>
                    <a:pt x="55880" y="0"/>
                    <a:pt x="124460" y="0"/>
                  </a:cubicBezTo>
                  <a:lnTo>
                    <a:pt x="3876693" y="0"/>
                  </a:lnTo>
                  <a:cubicBezTo>
                    <a:pt x="3945273" y="0"/>
                    <a:pt x="4001153" y="55880"/>
                    <a:pt x="4001153" y="124460"/>
                  </a:cubicBezTo>
                  <a:lnTo>
                    <a:pt x="4001153" y="2072449"/>
                  </a:lnTo>
                  <a:cubicBezTo>
                    <a:pt x="4001153" y="2141029"/>
                    <a:pt x="3945273" y="2196909"/>
                    <a:pt x="3876693" y="2196909"/>
                  </a:cubicBezTo>
                  <a:close/>
                </a:path>
              </a:pathLst>
            </a:custGeom>
            <a:solidFill>
              <a:srgbClr val="15B5B0"/>
            </a:solidFill>
          </p:spPr>
        </p:sp>
      </p:grpSp>
      <p:pic>
        <p:nvPicPr>
          <p:cNvPr id="4" name="Picture 4"/>
          <p:cNvPicPr>
            <a:picLocks noChangeAspect="1"/>
          </p:cNvPicPr>
          <p:nvPr/>
        </p:nvPicPr>
        <p:blipFill>
          <a:blip r:embed="rId2">
            <a:alphaModFix amt="73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3395950" y="6593396"/>
            <a:ext cx="5574077" cy="557407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509572" y="8228688"/>
            <a:ext cx="4502655" cy="4502655"/>
          </a:xfrm>
          <a:prstGeom prst="rect">
            <a:avLst/>
          </a:prstGeom>
        </p:spPr>
      </p:pic>
      <p:sp>
        <p:nvSpPr>
          <p:cNvPr id="16" name="TextBox 16"/>
          <p:cNvSpPr txBox="1"/>
          <p:nvPr/>
        </p:nvSpPr>
        <p:spPr>
          <a:xfrm>
            <a:off x="541653" y="3196624"/>
            <a:ext cx="17204693" cy="2329612"/>
          </a:xfrm>
          <a:prstGeom prst="rect">
            <a:avLst/>
          </a:prstGeom>
        </p:spPr>
        <p:txBody>
          <a:bodyPr wrap="square" lIns="0" tIns="0" rIns="0" bIns="0" rtlCol="0" anchor="t">
            <a:spAutoFit/>
          </a:bodyPr>
          <a:lstStyle/>
          <a:p>
            <a:pPr algn="ctr">
              <a:lnSpc>
                <a:spcPts val="9600"/>
              </a:lnSpc>
            </a:pPr>
            <a:r>
              <a:rPr lang="en-US" sz="6000" b="1" spc="210" dirty="0" smtClean="0">
                <a:solidFill>
                  <a:srgbClr val="FFFFFF"/>
                </a:solidFill>
                <a:latin typeface="Times New Roman" panose="02020603050405020304" pitchFamily="18" charset="0"/>
                <a:cs typeface="Times New Roman" panose="02020603050405020304" pitchFamily="18" charset="0"/>
              </a:rPr>
              <a:t>2. ĐỜI SỐNG VẬT CHẤT VÀ TINH THẦN</a:t>
            </a:r>
          </a:p>
          <a:p>
            <a:pPr algn="ctr">
              <a:lnSpc>
                <a:spcPts val="9600"/>
              </a:lnSpc>
            </a:pPr>
            <a:r>
              <a:rPr lang="en-US" sz="6000" b="1" spc="210" dirty="0" smtClean="0">
                <a:solidFill>
                  <a:srgbClr val="FFFFFF"/>
                </a:solidFill>
                <a:latin typeface="Times New Roman" panose="02020603050405020304" pitchFamily="18" charset="0"/>
                <a:cs typeface="Times New Roman" panose="02020603050405020304" pitchFamily="18" charset="0"/>
              </a:rPr>
              <a:t>CỦA CƯ DÂN ÂU LẠC</a:t>
            </a:r>
            <a:endParaRPr lang="en-US" sz="6000" b="1" spc="210"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sp>
        <p:nvSpPr>
          <p:cNvPr id="6" name="TextBox 6"/>
          <p:cNvSpPr txBox="1"/>
          <p:nvPr/>
        </p:nvSpPr>
        <p:spPr>
          <a:xfrm>
            <a:off x="3962398" y="190500"/>
            <a:ext cx="10957071" cy="846386"/>
          </a:xfrm>
          <a:prstGeom prst="rect">
            <a:avLst/>
          </a:prstGeom>
        </p:spPr>
        <p:txBody>
          <a:bodyPr wrap="square" lIns="0" tIns="0" rIns="0" bIns="0" rtlCol="0" anchor="t">
            <a:spAutoFit/>
          </a:bodyPr>
          <a:lstStyle/>
          <a:p>
            <a:pPr algn="ctr"/>
            <a:r>
              <a:rPr lang="en-US" sz="5500" b="1" spc="800" dirty="0" err="1" smtClean="0">
                <a:solidFill>
                  <a:srgbClr val="1E1D1D"/>
                </a:solidFill>
                <a:latin typeface="Times New Roman" panose="02020603050405020304" pitchFamily="18" charset="0"/>
                <a:cs typeface="Times New Roman" panose="02020603050405020304" pitchFamily="18" charset="0"/>
              </a:rPr>
              <a:t>Suy</a:t>
            </a:r>
            <a:r>
              <a:rPr lang="en-US" sz="5500" b="1" spc="800" dirty="0" smtClean="0">
                <a:solidFill>
                  <a:srgbClr val="1E1D1D"/>
                </a:solidFill>
                <a:latin typeface="Times New Roman" panose="02020603050405020304" pitchFamily="18" charset="0"/>
                <a:cs typeface="Times New Roman" panose="02020603050405020304" pitchFamily="18" charset="0"/>
              </a:rPr>
              <a:t> </a:t>
            </a:r>
            <a:r>
              <a:rPr lang="en-US" sz="5500" b="1" spc="800" dirty="0" err="1" smtClean="0">
                <a:solidFill>
                  <a:srgbClr val="1E1D1D"/>
                </a:solidFill>
                <a:latin typeface="Times New Roman" panose="02020603050405020304" pitchFamily="18" charset="0"/>
                <a:cs typeface="Times New Roman" panose="02020603050405020304" pitchFamily="18" charset="0"/>
              </a:rPr>
              <a:t>nghĩ</a:t>
            </a:r>
            <a:r>
              <a:rPr lang="en-US" sz="5500" b="1" spc="800" dirty="0" smtClean="0">
                <a:solidFill>
                  <a:srgbClr val="1E1D1D"/>
                </a:solidFill>
                <a:latin typeface="Times New Roman" panose="02020603050405020304" pitchFamily="18" charset="0"/>
                <a:cs typeface="Times New Roman" panose="02020603050405020304" pitchFamily="18" charset="0"/>
              </a:rPr>
              <a:t> </a:t>
            </a:r>
            <a:r>
              <a:rPr lang="en-US" sz="5500" b="1" spc="800" dirty="0" err="1" smtClean="0">
                <a:solidFill>
                  <a:srgbClr val="1E1D1D"/>
                </a:solidFill>
                <a:latin typeface="Times New Roman" panose="02020603050405020304" pitchFamily="18" charset="0"/>
                <a:cs typeface="Times New Roman" panose="02020603050405020304" pitchFamily="18" charset="0"/>
              </a:rPr>
              <a:t>và</a:t>
            </a:r>
            <a:r>
              <a:rPr lang="en-US" sz="5500" b="1" spc="800" dirty="0" smtClean="0">
                <a:solidFill>
                  <a:srgbClr val="1E1D1D"/>
                </a:solidFill>
                <a:latin typeface="Times New Roman" panose="02020603050405020304" pitchFamily="18" charset="0"/>
                <a:cs typeface="Times New Roman" panose="02020603050405020304" pitchFamily="18" charset="0"/>
              </a:rPr>
              <a:t> trả lời câu hỏi</a:t>
            </a:r>
            <a:endParaRPr lang="en-US" sz="5500" b="1" spc="800" dirty="0">
              <a:solidFill>
                <a:srgbClr val="1E1D1D"/>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922113" y="1202564"/>
            <a:ext cx="14484543" cy="990015"/>
          </a:xfrm>
          <a:prstGeom prst="rect">
            <a:avLst/>
          </a:prstGeom>
        </p:spPr>
        <p:txBody>
          <a:bodyPr wrap="none">
            <a:spAutoFit/>
          </a:bodyPr>
          <a:lstStyle/>
          <a:p>
            <a:pPr>
              <a:lnSpc>
                <a:spcPts val="7000"/>
              </a:lnSpc>
            </a:pPr>
            <a:r>
              <a:rPr lang="fr-FR" sz="5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fr-FR" sz="5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bày đời sống vật chất chất của cư </a:t>
            </a:r>
            <a:r>
              <a:rPr lang="fr-FR"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Âu</a:t>
            </a:r>
            <a:r>
              <a:rPr lang="fr-FR" sz="5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Lạc</a:t>
            </a:r>
            <a:r>
              <a:rPr lang="fr-FR" sz="5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5000" dirty="0">
              <a:latin typeface="Times New Roman" panose="02020603050405020304" pitchFamily="18" charset="0"/>
              <a:cs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936369570"/>
              </p:ext>
            </p:extLst>
          </p:nvPr>
        </p:nvGraphicFramePr>
        <p:xfrm>
          <a:off x="609600" y="2192580"/>
          <a:ext cx="17145001" cy="7428674"/>
        </p:xfrm>
        <a:graphic>
          <a:graphicData uri="http://schemas.openxmlformats.org/drawingml/2006/table">
            <a:tbl>
              <a:tblPr firstRow="1" bandRow="1">
                <a:tableStyleId>{F5AB1C69-6EDB-4FF4-983F-18BD219EF322}</a:tableStyleId>
              </a:tblPr>
              <a:tblGrid>
                <a:gridCol w="4572000">
                  <a:extLst>
                    <a:ext uri="{9D8B030D-6E8A-4147-A177-3AD203B41FA5}">
                      <a16:colId xmlns:a16="http://schemas.microsoft.com/office/drawing/2014/main" val="20000"/>
                    </a:ext>
                  </a:extLst>
                </a:gridCol>
                <a:gridCol w="12573001">
                  <a:extLst>
                    <a:ext uri="{9D8B030D-6E8A-4147-A177-3AD203B41FA5}">
                      <a16:colId xmlns:a16="http://schemas.microsoft.com/office/drawing/2014/main" val="20001"/>
                    </a:ext>
                  </a:extLst>
                </a:gridCol>
              </a:tblGrid>
              <a:tr h="2493720">
                <a:tc>
                  <a:txBody>
                    <a:bodyPr/>
                    <a:lstStyle/>
                    <a:p>
                      <a:pPr algn="ctr">
                        <a:lnSpc>
                          <a:spcPts val="7000"/>
                        </a:lnSpc>
                      </a:pPr>
                      <a:endParaRPr lang="en-US" sz="4500" b="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20000"/>
                        <a:lumOff val="80000"/>
                      </a:schemeClr>
                    </a:solidFill>
                  </a:tcPr>
                </a:tc>
                <a:tc>
                  <a:txBody>
                    <a:bodyPr/>
                    <a:lstStyle/>
                    <a:p>
                      <a:pPr algn="just">
                        <a:lnSpc>
                          <a:spcPts val="7000"/>
                        </a:lnSpc>
                      </a:pPr>
                      <a:endParaRPr lang="en-US" sz="4500" b="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20000"/>
                        <a:lumOff val="80000"/>
                      </a:schemeClr>
                    </a:solidFill>
                  </a:tcPr>
                </a:tc>
                <a:extLst>
                  <a:ext uri="{0D108BD9-81ED-4DB2-BD59-A6C34878D82A}">
                    <a16:rowId xmlns:a16="http://schemas.microsoft.com/office/drawing/2014/main" val="10000"/>
                  </a:ext>
                </a:extLst>
              </a:tr>
              <a:tr h="1066800">
                <a:tc>
                  <a:txBody>
                    <a:bodyPr/>
                    <a:lstStyle/>
                    <a:p>
                      <a:pPr algn="ctr">
                        <a:lnSpc>
                          <a:spcPts val="7000"/>
                        </a:lnSpc>
                      </a:pPr>
                      <a:endParaRPr lang="en-US" sz="450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60000"/>
                        <a:lumOff val="40000"/>
                      </a:schemeClr>
                    </a:solidFill>
                  </a:tcPr>
                </a:tc>
                <a:tc>
                  <a:txBody>
                    <a:bodyPr/>
                    <a:lstStyle/>
                    <a:p>
                      <a:pPr>
                        <a:lnSpc>
                          <a:spcPts val="7000"/>
                        </a:lnSpc>
                      </a:pPr>
                      <a:endParaRPr lang="en-US" sz="450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60000"/>
                        <a:lumOff val="40000"/>
                      </a:schemeClr>
                    </a:solidFill>
                  </a:tcPr>
                </a:tc>
                <a:extLst>
                  <a:ext uri="{0D108BD9-81ED-4DB2-BD59-A6C34878D82A}">
                    <a16:rowId xmlns:a16="http://schemas.microsoft.com/office/drawing/2014/main" val="10001"/>
                  </a:ext>
                </a:extLst>
              </a:tr>
              <a:tr h="1534160">
                <a:tc>
                  <a:txBody>
                    <a:bodyPr/>
                    <a:lstStyle/>
                    <a:p>
                      <a:pPr algn="ctr">
                        <a:lnSpc>
                          <a:spcPts val="7000"/>
                        </a:lnSpc>
                      </a:pPr>
                      <a:endParaRPr lang="en-US" sz="4500" dirty="0">
                        <a:solidFill>
                          <a:schemeClr val="accent5">
                            <a:lumMod val="50000"/>
                          </a:schemeClr>
                        </a:solidFill>
                        <a:latin typeface="Arial" panose="020B0604020202020204" pitchFamily="34" charset="0"/>
                        <a:cs typeface="Arial" panose="020B0604020202020204" pitchFamily="34" charset="0"/>
                      </a:endParaRPr>
                    </a:p>
                  </a:txBody>
                  <a:tcPr/>
                </a:tc>
                <a:tc>
                  <a:txBody>
                    <a:bodyPr/>
                    <a:lstStyle/>
                    <a:p>
                      <a:pPr>
                        <a:lnSpc>
                          <a:spcPts val="7000"/>
                        </a:lnSpc>
                      </a:pPr>
                      <a:endParaRPr lang="en-US" sz="4500" dirty="0">
                        <a:solidFill>
                          <a:schemeClr val="accent5">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2333994">
                <a:tc>
                  <a:txBody>
                    <a:bodyPr/>
                    <a:lstStyle/>
                    <a:p>
                      <a:pPr algn="ctr">
                        <a:lnSpc>
                          <a:spcPts val="7000"/>
                        </a:lnSpc>
                      </a:pPr>
                      <a:endParaRPr lang="en-US" sz="450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60000"/>
                        <a:lumOff val="40000"/>
                      </a:schemeClr>
                    </a:solidFill>
                  </a:tcPr>
                </a:tc>
                <a:tc>
                  <a:txBody>
                    <a:bodyPr/>
                    <a:lstStyle/>
                    <a:p>
                      <a:pPr>
                        <a:lnSpc>
                          <a:spcPts val="7000"/>
                        </a:lnSpc>
                      </a:pPr>
                      <a:endParaRPr lang="en-US" sz="450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60000"/>
                        <a:lumOff val="40000"/>
                      </a:schemeClr>
                    </a:solidFill>
                  </a:tcPr>
                </a:tc>
                <a:extLst>
                  <a:ext uri="{0D108BD9-81ED-4DB2-BD59-A6C34878D82A}">
                    <a16:rowId xmlns:a16="http://schemas.microsoft.com/office/drawing/2014/main" val="10003"/>
                  </a:ext>
                </a:extLst>
              </a:tr>
            </a:tbl>
          </a:graphicData>
        </a:graphic>
      </p:graphicFrame>
      <p:sp>
        <p:nvSpPr>
          <p:cNvPr id="3" name="TextBox 2"/>
          <p:cNvSpPr txBox="1"/>
          <p:nvPr/>
        </p:nvSpPr>
        <p:spPr>
          <a:xfrm>
            <a:off x="796774" y="2692408"/>
            <a:ext cx="4792887" cy="1846659"/>
          </a:xfrm>
          <a:prstGeom prst="rect">
            <a:avLst/>
          </a:prstGeom>
          <a:noFill/>
        </p:spPr>
        <p:txBody>
          <a:bodyPr wrap="square" rtlCol="0">
            <a:spAutoFit/>
          </a:bodyPr>
          <a:lstStyle/>
          <a:p>
            <a:pPr algn="ctr"/>
            <a:r>
              <a:rPr lang="en-US" sz="48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nghề</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p>
          <a:p>
            <a:pPr algn="ctr"/>
            <a:r>
              <a:rPr lang="en-US" sz="4800" dirty="0" err="1">
                <a:solidFill>
                  <a:schemeClr val="accent5">
                    <a:lumMod val="50000"/>
                  </a:schemeClr>
                </a:solidFill>
                <a:latin typeface="Times New Roman" panose="02020603050405020304" pitchFamily="18" charset="0"/>
                <a:cs typeface="Times New Roman" panose="02020603050405020304" pitchFamily="18" charset="0"/>
              </a:rPr>
              <a:t>sản</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xuất</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chính</a:t>
            </a:r>
            <a:endParaRPr lang="en-US" sz="4800" dirty="0">
              <a:solidFill>
                <a:schemeClr val="accent5">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5" name="TextBox 4"/>
          <p:cNvSpPr txBox="1"/>
          <p:nvPr/>
        </p:nvSpPr>
        <p:spPr>
          <a:xfrm>
            <a:off x="5367020" y="2339330"/>
            <a:ext cx="12115800" cy="2585323"/>
          </a:xfrm>
          <a:prstGeom prst="rect">
            <a:avLst/>
          </a:prstGeom>
          <a:noFill/>
        </p:spPr>
        <p:txBody>
          <a:bodyPr wrap="square" rtlCol="0">
            <a:spAutoFit/>
          </a:bodyPr>
          <a:lstStyle/>
          <a:p>
            <a:pPr algn="just"/>
            <a:r>
              <a:rPr lang="en-US" sz="48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smtClean="0">
                <a:solidFill>
                  <a:schemeClr val="accent5">
                    <a:lumMod val="50000"/>
                  </a:schemeClr>
                </a:solidFill>
                <a:latin typeface="Times New Roman" panose="02020603050405020304" pitchFamily="18" charset="0"/>
                <a:cs typeface="Times New Roman" panose="02020603050405020304" pitchFamily="18" charset="0"/>
              </a:rPr>
              <a:t>Nông</a:t>
            </a:r>
            <a:r>
              <a:rPr lang="en-US" sz="48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nghiệp</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thủ</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công</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nghiệp</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trồng</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lúa</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loại</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rau</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củ</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quả</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nghề</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gốm</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luyện</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kim</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đúc</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smtClean="0">
                <a:solidFill>
                  <a:schemeClr val="accent5">
                    <a:lumMod val="50000"/>
                  </a:schemeClr>
                </a:solidFill>
                <a:latin typeface="Times New Roman" panose="02020603050405020304" pitchFamily="18" charset="0"/>
                <a:cs typeface="Times New Roman" panose="02020603050405020304" pitchFamily="18" charset="0"/>
              </a:rPr>
              <a:t>đồng</a:t>
            </a:r>
            <a:r>
              <a:rPr lang="en-US" sz="4800" dirty="0">
                <a:solidFill>
                  <a:schemeClr val="accent5">
                    <a:lumMod val="50000"/>
                  </a:schemeClr>
                </a:solidFill>
                <a:latin typeface="Times New Roman" panose="02020603050405020304" pitchFamily="18" charset="0"/>
                <a:cs typeface="Times New Roman" panose="02020603050405020304" pitchFamily="18" charset="0"/>
              </a:rPr>
              <a:t>.</a:t>
            </a:r>
          </a:p>
          <a:p>
            <a:endParaRPr lang="en-US" dirty="0"/>
          </a:p>
        </p:txBody>
      </p:sp>
      <p:sp>
        <p:nvSpPr>
          <p:cNvPr id="18" name="TextBox 17"/>
          <p:cNvSpPr txBox="1"/>
          <p:nvPr/>
        </p:nvSpPr>
        <p:spPr>
          <a:xfrm>
            <a:off x="2382081" y="4893038"/>
            <a:ext cx="936475" cy="1107996"/>
          </a:xfrm>
          <a:prstGeom prst="rect">
            <a:avLst/>
          </a:prstGeom>
          <a:noFill/>
        </p:spPr>
        <p:txBody>
          <a:bodyPr wrap="none" rtlCol="0">
            <a:spAutoFit/>
          </a:bodyPr>
          <a:lstStyle/>
          <a:p>
            <a:r>
              <a:rPr lang="en-US" sz="4800" dirty="0" err="1">
                <a:solidFill>
                  <a:schemeClr val="accent5">
                    <a:lumMod val="50000"/>
                  </a:schemeClr>
                </a:solidFill>
                <a:latin typeface="Times New Roman" panose="02020603050405020304" pitchFamily="18" charset="0"/>
                <a:cs typeface="Times New Roman" panose="02020603050405020304" pitchFamily="18" charset="0"/>
              </a:rPr>
              <a:t>Ăn</a:t>
            </a:r>
            <a:endParaRPr lang="en-US" sz="4800" dirty="0">
              <a:solidFill>
                <a:schemeClr val="accent5">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19" name="TextBox 18"/>
          <p:cNvSpPr txBox="1"/>
          <p:nvPr/>
        </p:nvSpPr>
        <p:spPr>
          <a:xfrm>
            <a:off x="5257800" y="4893038"/>
            <a:ext cx="9922909" cy="1200329"/>
          </a:xfrm>
          <a:prstGeom prst="rect">
            <a:avLst/>
          </a:prstGeom>
          <a:noFill/>
        </p:spPr>
        <p:txBody>
          <a:bodyPr wrap="none" rtlCol="0">
            <a:spAutoFit/>
          </a:bodyPr>
          <a:lstStyle/>
          <a:p>
            <a:r>
              <a:rPr lang="en-US" sz="5400" dirty="0" smtClean="0">
                <a:solidFill>
                  <a:schemeClr val="accent5">
                    <a:lumMod val="50000"/>
                  </a:schemeClr>
                </a:solidFill>
                <a:latin typeface="+mj-lt"/>
                <a:cs typeface="Arial" panose="020B0604020202020204" pitchFamily="34" charset="0"/>
              </a:rPr>
              <a:t>- </a:t>
            </a:r>
            <a:r>
              <a:rPr lang="vi-VN" sz="5400" dirty="0" smtClean="0">
                <a:solidFill>
                  <a:schemeClr val="accent5">
                    <a:lumMod val="50000"/>
                  </a:schemeClr>
                </a:solidFill>
                <a:latin typeface="+mj-lt"/>
                <a:cs typeface="Arial" panose="020B0604020202020204" pitchFamily="34" charset="0"/>
              </a:rPr>
              <a:t>Cơm </a:t>
            </a:r>
            <a:r>
              <a:rPr lang="vi-VN" sz="4800" dirty="0">
                <a:solidFill>
                  <a:schemeClr val="accent5">
                    <a:lumMod val="50000"/>
                  </a:schemeClr>
                </a:solidFill>
                <a:latin typeface="+mj-lt"/>
                <a:cs typeface="Arial" panose="020B0604020202020204" pitchFamily="34" charset="0"/>
              </a:rPr>
              <a:t>nếp</a:t>
            </a:r>
            <a:r>
              <a:rPr lang="vi-VN" sz="5400" dirty="0">
                <a:solidFill>
                  <a:schemeClr val="accent5">
                    <a:lumMod val="50000"/>
                  </a:schemeClr>
                </a:solidFill>
                <a:latin typeface="+mj-lt"/>
                <a:cs typeface="Arial" panose="020B0604020202020204" pitchFamily="34" charset="0"/>
              </a:rPr>
              <a:t>, cơm tẻ, rau, cà, thịt, </a:t>
            </a:r>
            <a:r>
              <a:rPr lang="vi-VN" sz="5400" dirty="0" smtClean="0">
                <a:solidFill>
                  <a:schemeClr val="accent5">
                    <a:lumMod val="50000"/>
                  </a:schemeClr>
                </a:solidFill>
                <a:latin typeface="+mj-lt"/>
                <a:cs typeface="Arial" panose="020B0604020202020204" pitchFamily="34" charset="0"/>
              </a:rPr>
              <a:t>cá</a:t>
            </a:r>
            <a:r>
              <a:rPr lang="en-US" sz="5400" dirty="0" smtClean="0">
                <a:solidFill>
                  <a:schemeClr val="accent5">
                    <a:lumMod val="50000"/>
                  </a:schemeClr>
                </a:solidFill>
                <a:latin typeface="+mj-lt"/>
                <a:cs typeface="Arial" panose="020B0604020202020204" pitchFamily="34" charset="0"/>
              </a:rPr>
              <a:t>.</a:t>
            </a:r>
            <a:endParaRPr lang="en-US" sz="5400" dirty="0">
              <a:solidFill>
                <a:schemeClr val="accent5">
                  <a:lumMod val="50000"/>
                </a:schemeClr>
              </a:solidFill>
              <a:latin typeface="+mj-lt"/>
              <a:cs typeface="Arial" panose="020B0604020202020204" pitchFamily="34" charset="0"/>
            </a:endParaRPr>
          </a:p>
          <a:p>
            <a:endParaRPr lang="en-US" dirty="0"/>
          </a:p>
        </p:txBody>
      </p:sp>
      <p:sp>
        <p:nvSpPr>
          <p:cNvPr id="20" name="TextBox 19"/>
          <p:cNvSpPr txBox="1"/>
          <p:nvPr/>
        </p:nvSpPr>
        <p:spPr>
          <a:xfrm>
            <a:off x="2212162" y="6273198"/>
            <a:ext cx="1276311" cy="1107996"/>
          </a:xfrm>
          <a:prstGeom prst="rect">
            <a:avLst/>
          </a:prstGeom>
          <a:noFill/>
        </p:spPr>
        <p:txBody>
          <a:bodyPr wrap="none" rtlCol="0">
            <a:spAutoFit/>
          </a:bodyPr>
          <a:lstStyle/>
          <a:p>
            <a:r>
              <a:rPr lang="en-US" sz="4800" dirty="0" err="1">
                <a:solidFill>
                  <a:schemeClr val="accent5">
                    <a:lumMod val="50000"/>
                  </a:schemeClr>
                </a:solidFill>
                <a:latin typeface="Times New Roman" panose="02020603050405020304" pitchFamily="18" charset="0"/>
                <a:cs typeface="Times New Roman" panose="02020603050405020304" pitchFamily="18" charset="0"/>
              </a:rPr>
              <a:t>Mặc</a:t>
            </a:r>
            <a:endParaRPr lang="en-US" sz="4800" dirty="0">
              <a:solidFill>
                <a:schemeClr val="accent5">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21" name="TextBox 20"/>
          <p:cNvSpPr txBox="1"/>
          <p:nvPr/>
        </p:nvSpPr>
        <p:spPr>
          <a:xfrm>
            <a:off x="5296712" y="6273198"/>
            <a:ext cx="12011750" cy="1107996"/>
          </a:xfrm>
          <a:prstGeom prst="rect">
            <a:avLst/>
          </a:prstGeom>
          <a:noFill/>
        </p:spPr>
        <p:txBody>
          <a:bodyPr wrap="none" rtlCol="0">
            <a:spAutoFit/>
          </a:bodyPr>
          <a:lstStyle/>
          <a:p>
            <a:r>
              <a:rPr lang="en-US" sz="4800" dirty="0" smtClean="0">
                <a:solidFill>
                  <a:schemeClr val="accent5">
                    <a:lumMod val="50000"/>
                  </a:schemeClr>
                </a:solidFill>
                <a:latin typeface="+mj-lt"/>
                <a:cs typeface="Arial" panose="020B0604020202020204" pitchFamily="34" charset="0"/>
              </a:rPr>
              <a:t>- </a:t>
            </a:r>
            <a:r>
              <a:rPr lang="vi-VN" sz="4800" dirty="0" smtClean="0">
                <a:solidFill>
                  <a:schemeClr val="accent5">
                    <a:lumMod val="50000"/>
                  </a:schemeClr>
                </a:solidFill>
                <a:latin typeface="+mj-lt"/>
                <a:cs typeface="Arial" panose="020B0604020202020204" pitchFamily="34" charset="0"/>
              </a:rPr>
              <a:t>Mặc </a:t>
            </a:r>
            <a:r>
              <a:rPr lang="vi-VN" sz="4800" dirty="0">
                <a:solidFill>
                  <a:schemeClr val="accent5">
                    <a:lumMod val="50000"/>
                  </a:schemeClr>
                </a:solidFill>
                <a:latin typeface="+mj-lt"/>
                <a:cs typeface="Arial" panose="020B0604020202020204" pitchFamily="34" charset="0"/>
              </a:rPr>
              <a:t>nhiều loại vải được làm từ sợi đay, tơ tằm</a:t>
            </a:r>
            <a:endParaRPr lang="en-US" sz="4800" dirty="0">
              <a:solidFill>
                <a:schemeClr val="accent5">
                  <a:lumMod val="50000"/>
                </a:schemeClr>
              </a:solidFill>
              <a:latin typeface="+mj-lt"/>
              <a:cs typeface="Arial" panose="020B0604020202020204" pitchFamily="34" charset="0"/>
            </a:endParaRPr>
          </a:p>
          <a:p>
            <a:endParaRPr lang="en-US" dirty="0"/>
          </a:p>
        </p:txBody>
      </p:sp>
      <p:sp>
        <p:nvSpPr>
          <p:cNvPr id="22" name="TextBox 21"/>
          <p:cNvSpPr txBox="1"/>
          <p:nvPr/>
        </p:nvSpPr>
        <p:spPr>
          <a:xfrm>
            <a:off x="796774" y="7658099"/>
            <a:ext cx="4107087" cy="1846659"/>
          </a:xfrm>
          <a:prstGeom prst="rect">
            <a:avLst/>
          </a:prstGeom>
          <a:noFill/>
        </p:spPr>
        <p:txBody>
          <a:bodyPr wrap="square" rtlCol="0">
            <a:spAutoFit/>
          </a:bodyPr>
          <a:lstStyle/>
          <a:p>
            <a:pPr algn="ctr"/>
            <a:r>
              <a:rPr lang="en-US" sz="4800" dirty="0" err="1">
                <a:solidFill>
                  <a:schemeClr val="accent5">
                    <a:lumMod val="50000"/>
                  </a:schemeClr>
                </a:solidFill>
                <a:latin typeface="Times New Roman" panose="02020603050405020304" pitchFamily="18" charset="0"/>
                <a:cs typeface="Times New Roman" panose="02020603050405020304" pitchFamily="18" charset="0"/>
              </a:rPr>
              <a:t>Đồ</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dùng</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sinh</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hoạt</a:t>
            </a:r>
            <a:endParaRPr lang="en-US" sz="4800" dirty="0">
              <a:solidFill>
                <a:schemeClr val="accent5">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23" name="TextBox 22"/>
          <p:cNvSpPr txBox="1"/>
          <p:nvPr/>
        </p:nvSpPr>
        <p:spPr>
          <a:xfrm>
            <a:off x="5247640" y="7886700"/>
            <a:ext cx="12354561" cy="1846659"/>
          </a:xfrm>
          <a:prstGeom prst="rect">
            <a:avLst/>
          </a:prstGeom>
          <a:noFill/>
        </p:spPr>
        <p:txBody>
          <a:bodyPr wrap="square" rtlCol="0">
            <a:spAutoFit/>
          </a:bodyPr>
          <a:lstStyle/>
          <a:p>
            <a:r>
              <a:rPr lang="en-US" sz="4800" b="1" dirty="0" smtClean="0">
                <a:solidFill>
                  <a:schemeClr val="accent5">
                    <a:lumMod val="50000"/>
                  </a:schemeClr>
                </a:solidFill>
                <a:latin typeface="Times New Roman" panose="02020603050405020304" pitchFamily="18" charset="0"/>
                <a:cs typeface="Times New Roman" panose="02020603050405020304" pitchFamily="18" charset="0"/>
              </a:rPr>
              <a:t>-</a:t>
            </a:r>
            <a:r>
              <a:rPr lang="en-US" sz="48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smtClean="0">
                <a:solidFill>
                  <a:schemeClr val="accent5">
                    <a:lumMod val="50000"/>
                  </a:schemeClr>
                </a:solidFill>
                <a:latin typeface="Times New Roman" panose="02020603050405020304" pitchFamily="18" charset="0"/>
                <a:cs typeface="Times New Roman" panose="02020603050405020304" pitchFamily="18" charset="0"/>
              </a:rPr>
              <a:t>Bình</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vò</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smtClean="0">
                <a:solidFill>
                  <a:schemeClr val="accent5">
                    <a:lumMod val="50000"/>
                  </a:schemeClr>
                </a:solidFill>
                <a:latin typeface="Times New Roman" panose="02020603050405020304" pitchFamily="18" charset="0"/>
                <a:cs typeface="Times New Roman" panose="02020603050405020304" pitchFamily="18" charset="0"/>
              </a:rPr>
              <a:t>thạp</a:t>
            </a:r>
            <a:r>
              <a:rPr lang="en-US" sz="48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mâm</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chậu</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bát</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làm</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bằng</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gốm</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đồng</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hoặc</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che</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nứa</a:t>
            </a:r>
            <a:r>
              <a:rPr lang="en-US" sz="4800" dirty="0">
                <a:solidFill>
                  <a:schemeClr val="accent5">
                    <a:lumMod val="50000"/>
                  </a:schemeClr>
                </a:solidFill>
                <a:latin typeface="Times New Roman" panose="02020603050405020304" pitchFamily="18" charset="0"/>
                <a:cs typeface="Times New Roman" panose="02020603050405020304" pitchFamily="18" charset="0"/>
              </a:rPr>
              <a:t>, </a:t>
            </a:r>
            <a:r>
              <a:rPr lang="en-US" sz="4800" dirty="0" err="1">
                <a:solidFill>
                  <a:schemeClr val="accent5">
                    <a:lumMod val="50000"/>
                  </a:schemeClr>
                </a:solidFill>
                <a:latin typeface="Times New Roman" panose="02020603050405020304" pitchFamily="18" charset="0"/>
                <a:cs typeface="Times New Roman" panose="02020603050405020304" pitchFamily="18" charset="0"/>
              </a:rPr>
              <a:t>mây</a:t>
            </a:r>
            <a:r>
              <a:rPr lang="en-US" sz="4800" dirty="0">
                <a:solidFill>
                  <a:schemeClr val="accent5">
                    <a:lumMod val="50000"/>
                  </a:schemeClr>
                </a:solidFill>
                <a:latin typeface="Times New Roman" panose="02020603050405020304" pitchFamily="18" charset="0"/>
                <a:cs typeface="Times New Roman" panose="02020603050405020304" pitchFamily="18" charset="0"/>
              </a:rPr>
              <a: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3" grpId="0"/>
      <p:bldP spid="5" grpId="0"/>
      <p:bldP spid="18" grpId="0"/>
      <p:bldP spid="19"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53099087"/>
              </p:ext>
            </p:extLst>
          </p:nvPr>
        </p:nvGraphicFramePr>
        <p:xfrm>
          <a:off x="838199" y="1943101"/>
          <a:ext cx="16611601" cy="7086599"/>
        </p:xfrm>
        <a:graphic>
          <a:graphicData uri="http://schemas.openxmlformats.org/drawingml/2006/table">
            <a:tbl>
              <a:tblPr firstRow="1" bandRow="1">
                <a:tableStyleId>{F5AB1C69-6EDB-4FF4-983F-18BD219EF322}</a:tableStyleId>
              </a:tblPr>
              <a:tblGrid>
                <a:gridCol w="4267201">
                  <a:extLst>
                    <a:ext uri="{9D8B030D-6E8A-4147-A177-3AD203B41FA5}">
                      <a16:colId xmlns:a16="http://schemas.microsoft.com/office/drawing/2014/main" val="20000"/>
                    </a:ext>
                  </a:extLst>
                </a:gridCol>
                <a:gridCol w="12344400">
                  <a:extLst>
                    <a:ext uri="{9D8B030D-6E8A-4147-A177-3AD203B41FA5}">
                      <a16:colId xmlns:a16="http://schemas.microsoft.com/office/drawing/2014/main" val="20001"/>
                    </a:ext>
                  </a:extLst>
                </a:gridCol>
              </a:tblGrid>
              <a:tr h="1808991">
                <a:tc>
                  <a:txBody>
                    <a:bodyPr/>
                    <a:lstStyle/>
                    <a:p>
                      <a:pPr algn="ctr">
                        <a:lnSpc>
                          <a:spcPts val="8000"/>
                        </a:lnSpc>
                      </a:pPr>
                      <a:endParaRPr lang="en-US" sz="5000" b="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20000"/>
                        <a:lumOff val="80000"/>
                      </a:schemeClr>
                    </a:solidFill>
                  </a:tcPr>
                </a:tc>
                <a:tc>
                  <a:txBody>
                    <a:bodyPr/>
                    <a:lstStyle/>
                    <a:p>
                      <a:pPr algn="just">
                        <a:lnSpc>
                          <a:spcPts val="8000"/>
                        </a:lnSpc>
                      </a:pPr>
                      <a:endParaRPr lang="en-US" sz="5000" b="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20000"/>
                        <a:lumOff val="80000"/>
                      </a:schemeClr>
                    </a:solidFill>
                  </a:tcPr>
                </a:tc>
                <a:extLst>
                  <a:ext uri="{0D108BD9-81ED-4DB2-BD59-A6C34878D82A}">
                    <a16:rowId xmlns:a16="http://schemas.microsoft.com/office/drawing/2014/main" val="10000"/>
                  </a:ext>
                </a:extLst>
              </a:tr>
              <a:tr h="1808991">
                <a:tc>
                  <a:txBody>
                    <a:bodyPr/>
                    <a:lstStyle/>
                    <a:p>
                      <a:pPr algn="ctr">
                        <a:lnSpc>
                          <a:spcPts val="8000"/>
                        </a:lnSpc>
                      </a:pPr>
                      <a:endParaRPr lang="en-US" sz="500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60000"/>
                        <a:lumOff val="40000"/>
                      </a:schemeClr>
                    </a:solidFill>
                  </a:tcPr>
                </a:tc>
                <a:tc>
                  <a:txBody>
                    <a:bodyPr/>
                    <a:lstStyle/>
                    <a:p>
                      <a:pPr>
                        <a:lnSpc>
                          <a:spcPts val="8000"/>
                        </a:lnSpc>
                      </a:pPr>
                      <a:endParaRPr lang="en-US" sz="500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60000"/>
                        <a:lumOff val="40000"/>
                      </a:schemeClr>
                    </a:solidFill>
                  </a:tcPr>
                </a:tc>
                <a:extLst>
                  <a:ext uri="{0D108BD9-81ED-4DB2-BD59-A6C34878D82A}">
                    <a16:rowId xmlns:a16="http://schemas.microsoft.com/office/drawing/2014/main" val="10001"/>
                  </a:ext>
                </a:extLst>
              </a:tr>
              <a:tr h="3468617">
                <a:tc>
                  <a:txBody>
                    <a:bodyPr/>
                    <a:lstStyle/>
                    <a:p>
                      <a:pPr algn="ctr">
                        <a:lnSpc>
                          <a:spcPts val="8000"/>
                        </a:lnSpc>
                      </a:pPr>
                      <a:endParaRPr lang="en-US" sz="5000" dirty="0">
                        <a:solidFill>
                          <a:schemeClr val="accent5">
                            <a:lumMod val="50000"/>
                          </a:schemeClr>
                        </a:solidFill>
                        <a:latin typeface="Arial" panose="020B0604020202020204" pitchFamily="34" charset="0"/>
                        <a:cs typeface="Arial" panose="020B0604020202020204" pitchFamily="34" charset="0"/>
                      </a:endParaRPr>
                    </a:p>
                  </a:txBody>
                  <a:tcPr/>
                </a:tc>
                <a:tc>
                  <a:txBody>
                    <a:bodyPr/>
                    <a:lstStyle/>
                    <a:p>
                      <a:pPr>
                        <a:lnSpc>
                          <a:spcPts val="8000"/>
                        </a:lnSpc>
                      </a:pPr>
                      <a:endParaRPr lang="en-US" sz="5000" dirty="0">
                        <a:solidFill>
                          <a:schemeClr val="accent5">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5" name="Rectangle 4"/>
          <p:cNvSpPr/>
          <p:nvPr/>
        </p:nvSpPr>
        <p:spPr>
          <a:xfrm>
            <a:off x="1219200" y="419100"/>
            <a:ext cx="14565206" cy="990015"/>
          </a:xfrm>
          <a:prstGeom prst="rect">
            <a:avLst/>
          </a:prstGeom>
        </p:spPr>
        <p:txBody>
          <a:bodyPr wrap="none">
            <a:spAutoFit/>
          </a:bodyPr>
          <a:lstStyle/>
          <a:p>
            <a:pPr>
              <a:lnSpc>
                <a:spcPts val="7000"/>
              </a:lnSpc>
            </a:pPr>
            <a:r>
              <a:rPr lang="fr-FR" sz="5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fr-FR" sz="5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bày đời sống </a:t>
            </a:r>
            <a:r>
              <a:rPr lang="fr-FR" sz="5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 thần của </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cư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Âu</a:t>
            </a:r>
            <a:r>
              <a:rPr lang="fr-FR" sz="5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Lạc</a:t>
            </a:r>
            <a:r>
              <a:rPr lang="fr-FR" sz="5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5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828800" y="2312988"/>
            <a:ext cx="1973617" cy="1200329"/>
          </a:xfrm>
          <a:prstGeom prst="rect">
            <a:avLst/>
          </a:prstGeom>
          <a:noFill/>
        </p:spPr>
        <p:txBody>
          <a:bodyPr wrap="none" rtlCol="0">
            <a:spAutoFit/>
          </a:bodyPr>
          <a:lstStyle/>
          <a:p>
            <a:r>
              <a:rPr lang="en-US" sz="5400" dirty="0" err="1">
                <a:solidFill>
                  <a:schemeClr val="accent5">
                    <a:lumMod val="50000"/>
                  </a:schemeClr>
                </a:solidFill>
                <a:latin typeface="Times New Roman" panose="02020603050405020304" pitchFamily="18" charset="0"/>
                <a:cs typeface="Times New Roman" panose="02020603050405020304" pitchFamily="18" charset="0"/>
              </a:rPr>
              <a:t>Lễ</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hội</a:t>
            </a:r>
            <a:endParaRPr lang="en-US" sz="5400" dirty="0">
              <a:solidFill>
                <a:schemeClr val="accent5">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3" name="TextBox 2"/>
          <p:cNvSpPr txBox="1"/>
          <p:nvPr/>
        </p:nvSpPr>
        <p:spPr>
          <a:xfrm>
            <a:off x="5562600" y="2331633"/>
            <a:ext cx="11506200" cy="1200329"/>
          </a:xfrm>
          <a:prstGeom prst="rect">
            <a:avLst/>
          </a:prstGeom>
          <a:noFill/>
        </p:spPr>
        <p:txBody>
          <a:bodyPr wrap="square" rtlCol="0">
            <a:spAutoFit/>
          </a:bodyPr>
          <a:lstStyle/>
          <a:p>
            <a:r>
              <a:rPr lang="en-US" sz="5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smtClean="0">
                <a:solidFill>
                  <a:schemeClr val="accent5">
                    <a:lumMod val="50000"/>
                  </a:schemeClr>
                </a:solidFill>
                <a:latin typeface="Times New Roman" panose="02020603050405020304" pitchFamily="18" charset="0"/>
                <a:cs typeface="Times New Roman" panose="02020603050405020304" pitchFamily="18" charset="0"/>
              </a:rPr>
              <a:t>Ngày</a:t>
            </a:r>
            <a:r>
              <a:rPr lang="en-US" sz="5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hội</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mùa</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đấu</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vật</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đua</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thuyền</a:t>
            </a:r>
            <a:r>
              <a:rPr lang="en-US" sz="5400" dirty="0">
                <a:solidFill>
                  <a:schemeClr val="accent5">
                    <a:lumMod val="50000"/>
                  </a:schemeClr>
                </a:solidFill>
                <a:latin typeface="Times New Roman" panose="02020603050405020304" pitchFamily="18" charset="0"/>
                <a:cs typeface="Times New Roman" panose="02020603050405020304" pitchFamily="18" charset="0"/>
              </a:rPr>
              <a:t>,…</a:t>
            </a:r>
          </a:p>
          <a:p>
            <a:endParaRPr lang="en-US" dirty="0"/>
          </a:p>
        </p:txBody>
      </p:sp>
      <p:sp>
        <p:nvSpPr>
          <p:cNvPr id="4" name="TextBox 3"/>
          <p:cNvSpPr txBox="1"/>
          <p:nvPr/>
        </p:nvSpPr>
        <p:spPr>
          <a:xfrm>
            <a:off x="1573689" y="3979902"/>
            <a:ext cx="2973891" cy="1754326"/>
          </a:xfrm>
          <a:prstGeom prst="rect">
            <a:avLst/>
          </a:prstGeom>
          <a:noFill/>
        </p:spPr>
        <p:txBody>
          <a:bodyPr wrap="none" rtlCol="0">
            <a:spAutoFit/>
          </a:bodyPr>
          <a:lstStyle/>
          <a:p>
            <a:r>
              <a:rPr lang="en-US" sz="5400" dirty="0" err="1">
                <a:solidFill>
                  <a:schemeClr val="accent5">
                    <a:lumMod val="50000"/>
                  </a:schemeClr>
                </a:solidFill>
                <a:latin typeface="Times New Roman" panose="02020603050405020304" pitchFamily="18" charset="0"/>
                <a:cs typeface="Times New Roman" panose="02020603050405020304" pitchFamily="18" charset="0"/>
              </a:rPr>
              <a:t>Phong</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tục</a:t>
            </a:r>
            <a:endParaRPr lang="en-US" sz="5400" dirty="0">
              <a:solidFill>
                <a:schemeClr val="accent5">
                  <a:lumMod val="50000"/>
                </a:schemeClr>
              </a:solidFill>
              <a:latin typeface="Times New Roman" panose="02020603050405020304" pitchFamily="18" charset="0"/>
              <a:cs typeface="Times New Roman" panose="02020603050405020304" pitchFamily="18" charset="0"/>
            </a:endParaRPr>
          </a:p>
          <a:p>
            <a:endParaRPr lang="en-US" sz="5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562600" y="4031503"/>
            <a:ext cx="10591800" cy="1200329"/>
          </a:xfrm>
          <a:prstGeom prst="rect">
            <a:avLst/>
          </a:prstGeom>
          <a:noFill/>
        </p:spPr>
        <p:txBody>
          <a:bodyPr wrap="square" rtlCol="0">
            <a:spAutoFit/>
          </a:bodyPr>
          <a:lstStyle/>
          <a:p>
            <a:r>
              <a:rPr lang="en-US" sz="5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smtClean="0">
                <a:solidFill>
                  <a:schemeClr val="accent5">
                    <a:lumMod val="50000"/>
                  </a:schemeClr>
                </a:solidFill>
                <a:latin typeface="Times New Roman" panose="02020603050405020304" pitchFamily="18" charset="0"/>
                <a:cs typeface="Times New Roman" panose="02020603050405020304" pitchFamily="18" charset="0"/>
              </a:rPr>
              <a:t>Tiếp</a:t>
            </a:r>
            <a:r>
              <a:rPr lang="en-US" sz="5400"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tục</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được</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duy</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trì</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phát</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triển</a:t>
            </a:r>
            <a:endParaRPr lang="en-US" sz="5400" dirty="0">
              <a:solidFill>
                <a:schemeClr val="accent5">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7" name="TextBox 6"/>
          <p:cNvSpPr txBox="1"/>
          <p:nvPr/>
        </p:nvSpPr>
        <p:spPr>
          <a:xfrm>
            <a:off x="1338048" y="6314300"/>
            <a:ext cx="3445174" cy="1200329"/>
          </a:xfrm>
          <a:prstGeom prst="rect">
            <a:avLst/>
          </a:prstGeom>
          <a:noFill/>
        </p:spPr>
        <p:txBody>
          <a:bodyPr wrap="none" rtlCol="0">
            <a:spAutoFit/>
          </a:bodyPr>
          <a:lstStyle/>
          <a:p>
            <a:r>
              <a:rPr lang="en-US" sz="5400" dirty="0" err="1">
                <a:solidFill>
                  <a:schemeClr val="accent5">
                    <a:lumMod val="50000"/>
                  </a:schemeClr>
                </a:solidFill>
                <a:latin typeface="Times New Roman" panose="02020603050405020304" pitchFamily="18" charset="0"/>
                <a:cs typeface="Times New Roman" panose="02020603050405020304" pitchFamily="18" charset="0"/>
              </a:rPr>
              <a:t>Tín</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ngưỡng</a:t>
            </a:r>
            <a:endParaRPr lang="en-US" sz="5400" dirty="0">
              <a:solidFill>
                <a:schemeClr val="accent5">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8" name="TextBox 7"/>
          <p:cNvSpPr txBox="1"/>
          <p:nvPr/>
        </p:nvSpPr>
        <p:spPr>
          <a:xfrm>
            <a:off x="5562600" y="6515100"/>
            <a:ext cx="12039600" cy="2031325"/>
          </a:xfrm>
          <a:prstGeom prst="rect">
            <a:avLst/>
          </a:prstGeom>
          <a:noFill/>
        </p:spPr>
        <p:txBody>
          <a:bodyPr wrap="square" rtlCol="0">
            <a:spAutoFit/>
          </a:bodyPr>
          <a:lstStyle/>
          <a:p>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Tiếp</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tục</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được</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duy</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trì</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phát</a:t>
            </a:r>
            <a:r>
              <a:rPr lang="en-US" sz="5400" dirty="0">
                <a:solidFill>
                  <a:schemeClr val="accent5">
                    <a:lumMod val="50000"/>
                  </a:schemeClr>
                </a:solidFill>
                <a:latin typeface="Times New Roman" panose="02020603050405020304" pitchFamily="18" charset="0"/>
                <a:cs typeface="Times New Roman" panose="02020603050405020304" pitchFamily="18" charset="0"/>
              </a:rPr>
              <a:t> </a:t>
            </a:r>
            <a:r>
              <a:rPr lang="en-US" sz="5400" dirty="0" err="1">
                <a:solidFill>
                  <a:schemeClr val="accent5">
                    <a:lumMod val="50000"/>
                  </a:schemeClr>
                </a:solidFill>
                <a:latin typeface="Times New Roman" panose="02020603050405020304" pitchFamily="18" charset="0"/>
                <a:cs typeface="Times New Roman" panose="02020603050405020304" pitchFamily="18" charset="0"/>
              </a:rPr>
              <a:t>triển</a:t>
            </a:r>
            <a:endParaRPr lang="en-US" sz="5400" dirty="0">
              <a:solidFill>
                <a:schemeClr val="accent5">
                  <a:lumMod val="50000"/>
                </a:schemeClr>
              </a:solidFill>
              <a:latin typeface="Times New Roman" panose="02020603050405020304" pitchFamily="18" charset="0"/>
              <a:cs typeface="Times New Roman" panose="02020603050405020304" pitchFamily="18" charset="0"/>
            </a:endParaRPr>
          </a:p>
          <a:p>
            <a:endParaRPr lang="en-US" sz="5400" dirty="0"/>
          </a:p>
          <a:p>
            <a:endParaRPr lang="en-US" dirty="0"/>
          </a:p>
        </p:txBody>
      </p:sp>
    </p:spTree>
    <p:extLst>
      <p:ext uri="{BB962C8B-B14F-4D97-AF65-F5344CB8AC3E}">
        <p14:creationId xmlns:p14="http://schemas.microsoft.com/office/powerpoint/2010/main" val="4656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4"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 name="Rectangle 9"/>
          <p:cNvSpPr/>
          <p:nvPr/>
        </p:nvSpPr>
        <p:spPr>
          <a:xfrm>
            <a:off x="838200" y="9029700"/>
            <a:ext cx="8077200" cy="804707"/>
          </a:xfrm>
          <a:prstGeom prst="rect">
            <a:avLst/>
          </a:prstGeom>
        </p:spPr>
        <p:txBody>
          <a:bodyPr wrap="square">
            <a:spAutoFit/>
          </a:bodyPr>
          <a:lstStyle/>
          <a:p>
            <a:pPr algn="ctr">
              <a:lnSpc>
                <a:spcPts val="6000"/>
              </a:lnSpc>
            </a:pPr>
            <a:r>
              <a:rPr lang="fr-FR" sz="45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Lưỡi cày đồng Cổ Loa</a:t>
            </a:r>
            <a:endParaRPr lang="en-US" sz="45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9906000" y="9029700"/>
            <a:ext cx="7620000" cy="804707"/>
          </a:xfrm>
          <a:prstGeom prst="rect">
            <a:avLst/>
          </a:prstGeom>
        </p:spPr>
        <p:txBody>
          <a:bodyPr wrap="square">
            <a:spAutoFit/>
          </a:bodyPr>
          <a:lstStyle/>
          <a:p>
            <a:pPr algn="ctr">
              <a:lnSpc>
                <a:spcPts val="6000"/>
              </a:lnSpc>
            </a:pPr>
            <a:r>
              <a:rPr lang="fr-FR" sz="45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Trống đồng Cổ Loa</a:t>
            </a:r>
            <a:endParaRPr lang="en-US" sz="4500" b="1" dirty="0">
              <a:latin typeface="Times New Roman" panose="02020603050405020304" pitchFamily="18" charset="0"/>
              <a:cs typeface="Times New Roman" panose="02020603050405020304" pitchFamily="18" charset="0"/>
            </a:endParaRPr>
          </a:p>
        </p:txBody>
      </p:sp>
      <p:pic>
        <p:nvPicPr>
          <p:cNvPr id="5122" name="Picture 2" descr="Bài 14 : Nước Âu Lạc - Hoc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829" y="876300"/>
            <a:ext cx="8534400" cy="769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Trống đồng Cổ L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876300"/>
            <a:ext cx="7848600" cy="769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2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 name="Rectangle 9"/>
          <p:cNvSpPr/>
          <p:nvPr/>
        </p:nvSpPr>
        <p:spPr>
          <a:xfrm>
            <a:off x="903514" y="8877300"/>
            <a:ext cx="8545286" cy="804707"/>
          </a:xfrm>
          <a:prstGeom prst="rect">
            <a:avLst/>
          </a:prstGeom>
        </p:spPr>
        <p:txBody>
          <a:bodyPr wrap="square">
            <a:spAutoFit/>
          </a:bodyPr>
          <a:lstStyle/>
          <a:p>
            <a:pPr algn="ctr">
              <a:lnSpc>
                <a:spcPts val="6000"/>
              </a:lnSpc>
            </a:pPr>
            <a:r>
              <a:rPr lang="fr-FR" sz="4500" b="1" dirty="0" smtClean="0">
                <a:solidFill>
                  <a:srgbClr val="000000"/>
                </a:solidFill>
                <a:latin typeface="Times New Roman" panose="02020603050405020304" pitchFamily="18" charset="0"/>
                <a:cs typeface="Times New Roman" panose="02020603050405020304" pitchFamily="18" charset="0"/>
              </a:rPr>
              <a:t>Đấu vật</a:t>
            </a:r>
            <a:endParaRPr lang="en-US" sz="45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9825318" y="8907821"/>
            <a:ext cx="7620000" cy="800732"/>
          </a:xfrm>
          <a:prstGeom prst="rect">
            <a:avLst/>
          </a:prstGeom>
        </p:spPr>
        <p:txBody>
          <a:bodyPr wrap="square">
            <a:spAutoFit/>
          </a:bodyPr>
          <a:lstStyle/>
          <a:p>
            <a:pPr algn="ctr">
              <a:lnSpc>
                <a:spcPts val="6000"/>
              </a:lnSpc>
            </a:pPr>
            <a:r>
              <a:rPr lang="fr-FR" sz="4500" b="1" dirty="0" smtClean="0">
                <a:solidFill>
                  <a:srgbClr val="000000"/>
                </a:solidFill>
                <a:latin typeface="Times New Roman" panose="02020603050405020304" pitchFamily="18" charset="0"/>
                <a:cs typeface="Times New Roman" panose="02020603050405020304" pitchFamily="18" charset="0"/>
              </a:rPr>
              <a:t>Đua thuyền</a:t>
            </a:r>
            <a:endParaRPr lang="en-US" sz="4500" b="1" dirty="0">
              <a:latin typeface="Times New Roman" panose="02020603050405020304" pitchFamily="18" charset="0"/>
              <a:cs typeface="Times New Roman" panose="02020603050405020304" pitchFamily="18" charset="0"/>
            </a:endParaRPr>
          </a:p>
        </p:txBody>
      </p:sp>
      <p:pic>
        <p:nvPicPr>
          <p:cNvPr id="6146" name="Picture 2" descr="Đấu vật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571500"/>
            <a:ext cx="8545286" cy="8001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uyền bè của người Việt cổ – Hình ảnh Việt Nam xưa &amp;amp; n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571500"/>
            <a:ext cx="7543800" cy="800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69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7336972">
            <a:off x="13313710" y="-2419468"/>
            <a:ext cx="6174788" cy="777926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5727" y="8229600"/>
            <a:ext cx="4198776"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006333" y="3199574"/>
            <a:ext cx="4198776" cy="4114800"/>
          </a:xfrm>
          <a:prstGeom prst="rect">
            <a:avLst/>
          </a:prstGeom>
        </p:spPr>
      </p:pic>
      <p:pic>
        <p:nvPicPr>
          <p:cNvPr id="5" name="Picture 5"/>
          <p:cNvPicPr>
            <a:picLocks noChangeAspect="1"/>
          </p:cNvPicPr>
          <p:nvPr/>
        </p:nvPicPr>
        <p:blipFill>
          <a:blip r:embed="rId6"/>
          <a:srcRect/>
          <a:stretch>
            <a:fillRect/>
          </a:stretch>
        </p:blipFill>
        <p:spPr>
          <a:xfrm rot="-6807311">
            <a:off x="8466147" y="5859846"/>
            <a:ext cx="6771867" cy="9308408"/>
          </a:xfrm>
          <a:prstGeom prst="rect">
            <a:avLst/>
          </a:prstGeom>
        </p:spPr>
      </p:pic>
      <p:sp>
        <p:nvSpPr>
          <p:cNvPr id="6" name="TextBox 6"/>
          <p:cNvSpPr txBox="1"/>
          <p:nvPr/>
        </p:nvSpPr>
        <p:spPr>
          <a:xfrm>
            <a:off x="-18757" y="3094338"/>
            <a:ext cx="18288000" cy="685252"/>
          </a:xfrm>
          <a:prstGeom prst="rect">
            <a:avLst/>
          </a:prstGeom>
        </p:spPr>
        <p:txBody>
          <a:bodyPr wrap="square" lIns="0" tIns="0" rIns="0" bIns="0" rtlCol="0" anchor="t">
            <a:spAutoFit/>
          </a:bodyPr>
          <a:lstStyle/>
          <a:p>
            <a:pPr marL="0" lvl="0" indent="0" algn="ctr">
              <a:lnSpc>
                <a:spcPts val="5000"/>
              </a:lnSpc>
              <a:spcBef>
                <a:spcPct val="0"/>
              </a:spcBef>
            </a:pPr>
            <a:r>
              <a:rPr lang="en-US" sz="7000" b="1" u="none" dirty="0" smtClean="0">
                <a:solidFill>
                  <a:srgbClr val="002060"/>
                </a:solidFill>
                <a:latin typeface="Times New Roman" panose="02020603050405020304" pitchFamily="18" charset="0"/>
                <a:cs typeface="Times New Roman" panose="02020603050405020304" pitchFamily="18" charset="0"/>
              </a:rPr>
              <a:t>LUYỆN TẬP</a:t>
            </a:r>
            <a:endParaRPr lang="en-US" sz="7000" b="1" u="none" dirty="0">
              <a:solidFill>
                <a:srgbClr val="002060"/>
              </a:solidFill>
              <a:latin typeface="Times New Roman" panose="02020603050405020304" pitchFamily="18" charset="0"/>
              <a:cs typeface="Times New Roman" panose="02020603050405020304" pitchFamily="18" charset="0"/>
            </a:endParaRPr>
          </a:p>
        </p:txBody>
      </p:sp>
      <p:pic>
        <p:nvPicPr>
          <p:cNvPr id="7"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151278" y="4647100"/>
            <a:ext cx="3947930" cy="5639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D5A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233013">
            <a:off x="-192186" y="6826384"/>
            <a:ext cx="6247849" cy="6921234"/>
          </a:xfrm>
          <a:prstGeom prst="rect">
            <a:avLst/>
          </a:prstGeom>
        </p:spPr>
      </p:pic>
      <p:sp>
        <p:nvSpPr>
          <p:cNvPr id="5" name="TextBox 5"/>
          <p:cNvSpPr txBox="1"/>
          <p:nvPr/>
        </p:nvSpPr>
        <p:spPr>
          <a:xfrm>
            <a:off x="6553200" y="3631533"/>
            <a:ext cx="10744200" cy="3590727"/>
          </a:xfrm>
          <a:prstGeom prst="rect">
            <a:avLst/>
          </a:prstGeom>
        </p:spPr>
        <p:txBody>
          <a:bodyPr wrap="square" lIns="0" tIns="0" rIns="0" bIns="0" rtlCol="0" anchor="t">
            <a:spAutoFit/>
          </a:bodyPr>
          <a:lstStyle/>
          <a:p>
            <a:pPr marL="685800" indent="-685800" algn="just">
              <a:lnSpc>
                <a:spcPts val="7000"/>
              </a:lnSpc>
              <a:spcBef>
                <a:spcPct val="0"/>
              </a:spcBef>
              <a:buFont typeface="Arial" panose="020B0604020202020204" pitchFamily="34" charset="0"/>
              <a:buChar char="•"/>
            </a:pPr>
            <a:r>
              <a:rPr lang="en-US" sz="5000" dirty="0" smtClean="0">
                <a:solidFill>
                  <a:srgbClr val="FFFFFF"/>
                </a:solidFill>
                <a:latin typeface="Times New Roman" panose="02020603050405020304" pitchFamily="18" charset="0"/>
                <a:cs typeface="Times New Roman" panose="02020603050405020304" pitchFamily="18" charset="0"/>
              </a:rPr>
              <a:t>Em hãy cho biết câu chuyện dưới đây có tên là gì?</a:t>
            </a:r>
          </a:p>
          <a:p>
            <a:pPr marL="685800" indent="-685800" algn="just">
              <a:lnSpc>
                <a:spcPts val="7000"/>
              </a:lnSpc>
              <a:spcBef>
                <a:spcPct val="0"/>
              </a:spcBef>
              <a:buFont typeface="Arial" panose="020B0604020202020204" pitchFamily="34" charset="0"/>
              <a:buChar char="•"/>
            </a:pPr>
            <a:r>
              <a:rPr lang="en-US" sz="5000" dirty="0" smtClean="0">
                <a:solidFill>
                  <a:srgbClr val="FFFFFF"/>
                </a:solidFill>
                <a:latin typeface="Times New Roman" panose="02020603050405020304" pitchFamily="18" charset="0"/>
                <a:cs typeface="Times New Roman" panose="02020603050405020304" pitchFamily="18" charset="0"/>
              </a:rPr>
              <a:t>Em hãy nêu tóm tắt nội dung của câu chuyện đó.  </a:t>
            </a:r>
            <a:endParaRPr lang="en-US" sz="5000" dirty="0">
              <a:solidFill>
                <a:srgbClr val="FFFFFF"/>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438" y="4664763"/>
            <a:ext cx="2703737" cy="5110155"/>
          </a:xfrm>
          <a:prstGeom prst="rect">
            <a:avLst/>
          </a:prstGeom>
        </p:spPr>
      </p:pic>
      <p:grpSp>
        <p:nvGrpSpPr>
          <p:cNvPr id="9" name="Group 9"/>
          <p:cNvGrpSpPr/>
          <p:nvPr/>
        </p:nvGrpSpPr>
        <p:grpSpPr>
          <a:xfrm>
            <a:off x="1266927" y="1394089"/>
            <a:ext cx="985357" cy="226106"/>
            <a:chOff x="0" y="0"/>
            <a:chExt cx="1313810" cy="301474"/>
          </a:xfrm>
        </p:grpSpPr>
        <p:grpSp>
          <p:nvGrpSpPr>
            <p:cNvPr id="10" name="Group 10"/>
            <p:cNvGrpSpPr/>
            <p:nvPr/>
          </p:nvGrpSpPr>
          <p:grpSpPr>
            <a:xfrm>
              <a:off x="0" y="0"/>
              <a:ext cx="301474" cy="30147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2" name="Group 12"/>
            <p:cNvGrpSpPr/>
            <p:nvPr/>
          </p:nvGrpSpPr>
          <p:grpSpPr>
            <a:xfrm>
              <a:off x="506168" y="0"/>
              <a:ext cx="301474" cy="30147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14" name="Group 14"/>
            <p:cNvGrpSpPr/>
            <p:nvPr/>
          </p:nvGrpSpPr>
          <p:grpSpPr>
            <a:xfrm>
              <a:off x="1012335" y="0"/>
              <a:ext cx="301474" cy="30147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8F5"/>
              </a:solidFill>
            </p:spPr>
          </p:sp>
        </p:gr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96694" y="1394089"/>
            <a:ext cx="6087503" cy="8651489"/>
          </a:xfrm>
          <a:prstGeom prst="rect">
            <a:avLst/>
          </a:prstGeom>
        </p:spPr>
      </p:pic>
      <p:sp>
        <p:nvSpPr>
          <p:cNvPr id="17" name="TextBox 5"/>
          <p:cNvSpPr txBox="1"/>
          <p:nvPr/>
        </p:nvSpPr>
        <p:spPr>
          <a:xfrm>
            <a:off x="4648200" y="2002034"/>
            <a:ext cx="13639800" cy="987450"/>
          </a:xfrm>
          <a:prstGeom prst="rect">
            <a:avLst/>
          </a:prstGeom>
        </p:spPr>
        <p:txBody>
          <a:bodyPr wrap="square" lIns="0" tIns="0" rIns="0" bIns="0" rtlCol="0" anchor="t">
            <a:spAutoFit/>
          </a:bodyPr>
          <a:lstStyle/>
          <a:p>
            <a:pPr algn="ctr">
              <a:lnSpc>
                <a:spcPts val="7700"/>
              </a:lnSpc>
              <a:spcBef>
                <a:spcPct val="0"/>
              </a:spcBef>
            </a:pPr>
            <a:r>
              <a:rPr lang="en-US" sz="7000" b="1" dirty="0" smtClean="0">
                <a:solidFill>
                  <a:srgbClr val="FFFFFF"/>
                </a:solidFill>
                <a:latin typeface="Times New Roman" panose="02020603050405020304" pitchFamily="18" charset="0"/>
                <a:cs typeface="Times New Roman" panose="02020603050405020304" pitchFamily="18" charset="0"/>
              </a:rPr>
              <a:t>KHỞI ĐỘNG</a:t>
            </a:r>
            <a:endParaRPr lang="en-US" sz="7000" b="1" dirty="0">
              <a:solidFill>
                <a:srgbClr val="FFFFFF"/>
              </a:solidFill>
              <a:latin typeface="Times New Roman" panose="02020603050405020304" pitchFamily="18" charset="0"/>
              <a:cs typeface="Times New Roman" panose="02020603050405020304" pitchFamily="18" charset="0"/>
            </a:endParaRPr>
          </a:p>
        </p:txBody>
      </p:sp>
      <p:pic>
        <p:nvPicPr>
          <p:cNvPr id="18" name="Picture 2">
            <a:extLst>
              <a:ext uri="{FF2B5EF4-FFF2-40B4-BE49-F238E27FC236}">
                <a16:creationId xmlns:a16="http://schemas.microsoft.com/office/drawing/2014/main" id="{5AE0AB7B-E8BC-458A-B550-6F6D86EEBD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7391400" y="1803445"/>
            <a:ext cx="1253717" cy="1384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951726">
            <a:off x="-990990" y="5866812"/>
            <a:ext cx="2662986" cy="4886212"/>
          </a:xfrm>
          <a:prstGeom prst="rect">
            <a:avLst/>
          </a:prstGeom>
        </p:spPr>
      </p:pic>
      <p:pic>
        <p:nvPicPr>
          <p:cNvPr id="6" name="Picture 6"/>
          <p:cNvPicPr>
            <a:picLocks noChangeAspect="1"/>
          </p:cNvPicPr>
          <p:nvPr/>
        </p:nvPicPr>
        <p:blipFill>
          <a:blip r:embed="rId4"/>
          <a:srcRect/>
          <a:stretch>
            <a:fillRect/>
          </a:stretch>
        </p:blipFill>
        <p:spPr>
          <a:xfrm rot="2122930">
            <a:off x="-1452003" y="4371052"/>
            <a:ext cx="3527861" cy="5736360"/>
          </a:xfrm>
          <a:prstGeom prst="rect">
            <a:avLst/>
          </a:prstGeom>
        </p:spPr>
      </p:pic>
      <p:pic>
        <p:nvPicPr>
          <p:cNvPr id="7" name="Picture 7"/>
          <p:cNvPicPr>
            <a:picLocks noChangeAspect="1"/>
          </p:cNvPicPr>
          <p:nvPr/>
        </p:nvPicPr>
        <p:blipFill>
          <a:blip r:embed="rId5"/>
          <a:srcRect/>
          <a:stretch>
            <a:fillRect/>
          </a:stretch>
        </p:blipFill>
        <p:spPr>
          <a:xfrm rot="1269585">
            <a:off x="553536" y="7081494"/>
            <a:ext cx="2286654" cy="5153022"/>
          </a:xfrm>
          <a:prstGeom prst="rect">
            <a:avLst/>
          </a:prstGeom>
        </p:spPr>
      </p:pic>
      <p:pic>
        <p:nvPicPr>
          <p:cNvPr id="8" name="Picture 8"/>
          <p:cNvPicPr>
            <a:picLocks noChangeAspect="1"/>
          </p:cNvPicPr>
          <p:nvPr/>
        </p:nvPicPr>
        <p:blipFill>
          <a:blip r:embed="rId6"/>
          <a:srcRect/>
          <a:stretch>
            <a:fillRect/>
          </a:stretch>
        </p:blipFill>
        <p:spPr>
          <a:xfrm rot="951726">
            <a:off x="2433916" y="8120943"/>
            <a:ext cx="1512593" cy="3226865"/>
          </a:xfrm>
          <a:prstGeom prst="rect">
            <a:avLst/>
          </a:prstGeom>
        </p:spPr>
      </p:pic>
      <p:pic>
        <p:nvPicPr>
          <p:cNvPr id="9" name="Picture 9"/>
          <p:cNvPicPr>
            <a:picLocks noChangeAspect="1"/>
          </p:cNvPicPr>
          <p:nvPr/>
        </p:nvPicPr>
        <p:blipFill>
          <a:blip r:embed="rId7"/>
          <a:srcRect/>
          <a:stretch>
            <a:fillRect/>
          </a:stretch>
        </p:blipFill>
        <p:spPr>
          <a:xfrm rot="1228163">
            <a:off x="2213423" y="8410992"/>
            <a:ext cx="3393398" cy="5343934"/>
          </a:xfrm>
          <a:prstGeom prst="rect">
            <a:avLst/>
          </a:prstGeom>
        </p:spPr>
      </p:pic>
      <p:pic>
        <p:nvPicPr>
          <p:cNvPr id="10" name="Picture 10"/>
          <p:cNvPicPr>
            <a:picLocks noChangeAspect="1"/>
          </p:cNvPicPr>
          <p:nvPr/>
        </p:nvPicPr>
        <p:blipFill>
          <a:blip r:embed="rId8"/>
          <a:srcRect/>
          <a:stretch>
            <a:fillRect/>
          </a:stretch>
        </p:blipFill>
        <p:spPr>
          <a:xfrm rot="-272067">
            <a:off x="4606009" y="8975076"/>
            <a:ext cx="2144198" cy="3182483"/>
          </a:xfrm>
          <a:prstGeom prst="rect">
            <a:avLst/>
          </a:prstGeom>
        </p:spPr>
      </p:pic>
      <p:pic>
        <p:nvPicPr>
          <p:cNvPr id="11" name="Picture 11"/>
          <p:cNvPicPr>
            <a:picLocks noChangeAspect="1"/>
          </p:cNvPicPr>
          <p:nvPr/>
        </p:nvPicPr>
        <p:blipFill>
          <a:blip r:embed="rId9"/>
          <a:srcRect/>
          <a:stretch>
            <a:fillRect/>
          </a:stretch>
        </p:blipFill>
        <p:spPr>
          <a:xfrm rot="-3337490">
            <a:off x="4067399" y="10853276"/>
            <a:ext cx="6876713" cy="6249213"/>
          </a:xfrm>
          <a:prstGeom prst="rect">
            <a:avLst/>
          </a:prstGeom>
        </p:spPr>
      </p:pic>
      <p:pic>
        <p:nvPicPr>
          <p:cNvPr id="12" name="Picture 12"/>
          <p:cNvPicPr>
            <a:picLocks noChangeAspect="1"/>
          </p:cNvPicPr>
          <p:nvPr/>
        </p:nvPicPr>
        <p:blipFill>
          <a:blip r:embed="rId3"/>
          <a:srcRect/>
          <a:stretch>
            <a:fillRect/>
          </a:stretch>
        </p:blipFill>
        <p:spPr>
          <a:xfrm rot="-9857688">
            <a:off x="16621840" y="-479312"/>
            <a:ext cx="2662986" cy="4886212"/>
          </a:xfrm>
          <a:prstGeom prst="rect">
            <a:avLst/>
          </a:prstGeom>
        </p:spPr>
      </p:pic>
      <p:pic>
        <p:nvPicPr>
          <p:cNvPr id="13" name="Picture 13"/>
          <p:cNvPicPr>
            <a:picLocks noChangeAspect="1"/>
          </p:cNvPicPr>
          <p:nvPr/>
        </p:nvPicPr>
        <p:blipFill>
          <a:blip r:embed="rId4"/>
          <a:srcRect/>
          <a:stretch>
            <a:fillRect/>
          </a:stretch>
        </p:blipFill>
        <p:spPr>
          <a:xfrm rot="-8686485">
            <a:off x="16227502" y="166467"/>
            <a:ext cx="3527861" cy="5736360"/>
          </a:xfrm>
          <a:prstGeom prst="rect">
            <a:avLst/>
          </a:prstGeom>
        </p:spPr>
      </p:pic>
      <p:pic>
        <p:nvPicPr>
          <p:cNvPr id="14" name="Picture 14"/>
          <p:cNvPicPr>
            <a:picLocks noChangeAspect="1"/>
          </p:cNvPicPr>
          <p:nvPr/>
        </p:nvPicPr>
        <p:blipFill>
          <a:blip r:embed="rId5"/>
          <a:srcRect/>
          <a:stretch>
            <a:fillRect/>
          </a:stretch>
        </p:blipFill>
        <p:spPr>
          <a:xfrm rot="-9539829">
            <a:off x="15456551" y="-1956835"/>
            <a:ext cx="2286654" cy="5153022"/>
          </a:xfrm>
          <a:prstGeom prst="rect">
            <a:avLst/>
          </a:prstGeom>
        </p:spPr>
      </p:pic>
      <p:pic>
        <p:nvPicPr>
          <p:cNvPr id="15" name="Picture 15"/>
          <p:cNvPicPr>
            <a:picLocks noChangeAspect="1"/>
          </p:cNvPicPr>
          <p:nvPr/>
        </p:nvPicPr>
        <p:blipFill>
          <a:blip r:embed="rId6"/>
          <a:srcRect/>
          <a:stretch>
            <a:fillRect/>
          </a:stretch>
        </p:blipFill>
        <p:spPr>
          <a:xfrm rot="-9857688">
            <a:off x="14350028" y="-1066037"/>
            <a:ext cx="1512593" cy="3226865"/>
          </a:xfrm>
          <a:prstGeom prst="rect">
            <a:avLst/>
          </a:prstGeom>
        </p:spPr>
      </p:pic>
      <p:pic>
        <p:nvPicPr>
          <p:cNvPr id="16" name="Picture 16"/>
          <p:cNvPicPr>
            <a:picLocks noChangeAspect="1"/>
          </p:cNvPicPr>
          <p:nvPr/>
        </p:nvPicPr>
        <p:blipFill>
          <a:blip r:embed="rId7"/>
          <a:srcRect/>
          <a:stretch>
            <a:fillRect/>
          </a:stretch>
        </p:blipFill>
        <p:spPr>
          <a:xfrm rot="-9581251">
            <a:off x="12686025" y="-3471178"/>
            <a:ext cx="3393398" cy="5343934"/>
          </a:xfrm>
          <a:prstGeom prst="rect">
            <a:avLst/>
          </a:prstGeom>
        </p:spPr>
      </p:pic>
      <p:pic>
        <p:nvPicPr>
          <p:cNvPr id="17" name="Picture 17"/>
          <p:cNvPicPr>
            <a:picLocks noChangeAspect="1"/>
          </p:cNvPicPr>
          <p:nvPr/>
        </p:nvPicPr>
        <p:blipFill>
          <a:blip r:embed="rId8"/>
          <a:srcRect/>
          <a:stretch>
            <a:fillRect/>
          </a:stretch>
        </p:blipFill>
        <p:spPr>
          <a:xfrm rot="10518516">
            <a:off x="11544061" y="-1868971"/>
            <a:ext cx="2144198" cy="3182483"/>
          </a:xfrm>
          <a:prstGeom prst="rect">
            <a:avLst/>
          </a:prstGeom>
        </p:spPr>
      </p:pic>
      <p:pic>
        <p:nvPicPr>
          <p:cNvPr id="18" name="Picture 18"/>
          <p:cNvPicPr>
            <a:picLocks noChangeAspect="1"/>
          </p:cNvPicPr>
          <p:nvPr/>
        </p:nvPicPr>
        <p:blipFill>
          <a:blip r:embed="rId9"/>
          <a:srcRect/>
          <a:stretch>
            <a:fillRect/>
          </a:stretch>
        </p:blipFill>
        <p:spPr>
          <a:xfrm rot="7453094">
            <a:off x="7340818" y="-6808883"/>
            <a:ext cx="6876713" cy="6249213"/>
          </a:xfrm>
          <a:prstGeom prst="rect">
            <a:avLst/>
          </a:prstGeom>
        </p:spPr>
      </p:pic>
      <p:grpSp>
        <p:nvGrpSpPr>
          <p:cNvPr id="19" name="Group 2"/>
          <p:cNvGrpSpPr/>
          <p:nvPr/>
        </p:nvGrpSpPr>
        <p:grpSpPr>
          <a:xfrm>
            <a:off x="5596726" y="5244027"/>
            <a:ext cx="7801070" cy="1182158"/>
            <a:chOff x="0" y="0"/>
            <a:chExt cx="16814800" cy="1576210"/>
          </a:xfrm>
        </p:grpSpPr>
        <p:grpSp>
          <p:nvGrpSpPr>
            <p:cNvPr id="20" name="Group 3"/>
            <p:cNvGrpSpPr/>
            <p:nvPr/>
          </p:nvGrpSpPr>
          <p:grpSpPr>
            <a:xfrm>
              <a:off x="0" y="0"/>
              <a:ext cx="16814800" cy="1576210"/>
              <a:chOff x="0" y="0"/>
              <a:chExt cx="7335164" cy="687594"/>
            </a:xfrm>
          </p:grpSpPr>
          <p:sp>
            <p:nvSpPr>
              <p:cNvPr id="22" name="Freeform 4"/>
              <p:cNvSpPr/>
              <p:nvPr/>
            </p:nvSpPr>
            <p:spPr>
              <a:xfrm>
                <a:off x="0" y="0"/>
                <a:ext cx="7335164" cy="687594"/>
              </a:xfrm>
              <a:custGeom>
                <a:avLst/>
                <a:gdLst/>
                <a:ahLst/>
                <a:cxnLst/>
                <a:rect l="l" t="t" r="r" b="b"/>
                <a:pathLst>
                  <a:path w="7335164" h="687594">
                    <a:moveTo>
                      <a:pt x="7210704" y="687594"/>
                    </a:moveTo>
                    <a:lnTo>
                      <a:pt x="124460" y="687594"/>
                    </a:lnTo>
                    <a:cubicBezTo>
                      <a:pt x="55880" y="687594"/>
                      <a:pt x="0" y="631714"/>
                      <a:pt x="0" y="563134"/>
                    </a:cubicBezTo>
                    <a:lnTo>
                      <a:pt x="0" y="124460"/>
                    </a:lnTo>
                    <a:cubicBezTo>
                      <a:pt x="0" y="55880"/>
                      <a:pt x="55880" y="0"/>
                      <a:pt x="124460" y="0"/>
                    </a:cubicBezTo>
                    <a:lnTo>
                      <a:pt x="7210704" y="0"/>
                    </a:lnTo>
                    <a:cubicBezTo>
                      <a:pt x="7279284" y="0"/>
                      <a:pt x="7335164" y="55880"/>
                      <a:pt x="7335164" y="124460"/>
                    </a:cubicBezTo>
                    <a:lnTo>
                      <a:pt x="7335164" y="563134"/>
                    </a:lnTo>
                    <a:cubicBezTo>
                      <a:pt x="7335164" y="631714"/>
                      <a:pt x="7279284" y="687594"/>
                      <a:pt x="7210704" y="687594"/>
                    </a:cubicBezTo>
                    <a:close/>
                  </a:path>
                </a:pathLst>
              </a:custGeom>
              <a:solidFill>
                <a:srgbClr val="F6F6F6"/>
              </a:solidFill>
            </p:spPr>
          </p:sp>
        </p:grpSp>
        <p:sp>
          <p:nvSpPr>
            <p:cNvPr id="21" name="TextBox 5"/>
            <p:cNvSpPr txBox="1"/>
            <p:nvPr/>
          </p:nvSpPr>
          <p:spPr>
            <a:xfrm>
              <a:off x="1026400" y="324863"/>
              <a:ext cx="14762000" cy="820737"/>
            </a:xfrm>
            <a:prstGeom prst="rect">
              <a:avLst/>
            </a:prstGeom>
          </p:spPr>
          <p:txBody>
            <a:bodyPr lIns="0" tIns="0" rIns="0" bIns="0" rtlCol="0" anchor="t">
              <a:spAutoFit/>
            </a:bodyPr>
            <a:lstStyle/>
            <a:p>
              <a:pPr>
                <a:lnSpc>
                  <a:spcPts val="4759"/>
                </a:lnSpc>
              </a:pPr>
              <a:r>
                <a:rPr lang="en-US" sz="5000" dirty="0" smtClean="0">
                  <a:solidFill>
                    <a:srgbClr val="27407E"/>
                  </a:solidFill>
                  <a:latin typeface="Times New Roman" panose="02020603050405020304" pitchFamily="18" charset="0"/>
                  <a:cs typeface="Times New Roman" panose="02020603050405020304" pitchFamily="18" charset="0"/>
                </a:rPr>
                <a:t>B. Bà Triệu</a:t>
              </a:r>
              <a:endParaRPr lang="en-US" sz="5000" dirty="0">
                <a:solidFill>
                  <a:srgbClr val="27407E"/>
                </a:solidFill>
                <a:latin typeface="Times New Roman" panose="02020603050405020304" pitchFamily="18" charset="0"/>
                <a:cs typeface="Times New Roman" panose="02020603050405020304" pitchFamily="18" charset="0"/>
              </a:endParaRPr>
            </a:p>
          </p:txBody>
        </p:sp>
      </p:grpSp>
      <p:grpSp>
        <p:nvGrpSpPr>
          <p:cNvPr id="23" name="Group 6"/>
          <p:cNvGrpSpPr/>
          <p:nvPr/>
        </p:nvGrpSpPr>
        <p:grpSpPr>
          <a:xfrm>
            <a:off x="5596726" y="3758127"/>
            <a:ext cx="7801070" cy="1182158"/>
            <a:chOff x="0" y="0"/>
            <a:chExt cx="16814800" cy="1576210"/>
          </a:xfrm>
        </p:grpSpPr>
        <p:grpSp>
          <p:nvGrpSpPr>
            <p:cNvPr id="24" name="Group 7"/>
            <p:cNvGrpSpPr/>
            <p:nvPr/>
          </p:nvGrpSpPr>
          <p:grpSpPr>
            <a:xfrm>
              <a:off x="0" y="0"/>
              <a:ext cx="16814800" cy="1576210"/>
              <a:chOff x="0" y="0"/>
              <a:chExt cx="7335164" cy="687594"/>
            </a:xfrm>
          </p:grpSpPr>
          <p:sp>
            <p:nvSpPr>
              <p:cNvPr id="26" name="Freeform 8"/>
              <p:cNvSpPr/>
              <p:nvPr/>
            </p:nvSpPr>
            <p:spPr>
              <a:xfrm>
                <a:off x="0" y="0"/>
                <a:ext cx="7335164" cy="687594"/>
              </a:xfrm>
              <a:custGeom>
                <a:avLst/>
                <a:gdLst/>
                <a:ahLst/>
                <a:cxnLst/>
                <a:rect l="l" t="t" r="r" b="b"/>
                <a:pathLst>
                  <a:path w="7335164" h="687594">
                    <a:moveTo>
                      <a:pt x="7210704" y="687594"/>
                    </a:moveTo>
                    <a:lnTo>
                      <a:pt x="124460" y="687594"/>
                    </a:lnTo>
                    <a:cubicBezTo>
                      <a:pt x="55880" y="687594"/>
                      <a:pt x="0" y="631714"/>
                      <a:pt x="0" y="563134"/>
                    </a:cubicBezTo>
                    <a:lnTo>
                      <a:pt x="0" y="124460"/>
                    </a:lnTo>
                    <a:cubicBezTo>
                      <a:pt x="0" y="55880"/>
                      <a:pt x="55880" y="0"/>
                      <a:pt x="124460" y="0"/>
                    </a:cubicBezTo>
                    <a:lnTo>
                      <a:pt x="7210704" y="0"/>
                    </a:lnTo>
                    <a:cubicBezTo>
                      <a:pt x="7279284" y="0"/>
                      <a:pt x="7335164" y="55880"/>
                      <a:pt x="7335164" y="124460"/>
                    </a:cubicBezTo>
                    <a:lnTo>
                      <a:pt x="7335164" y="563134"/>
                    </a:lnTo>
                    <a:cubicBezTo>
                      <a:pt x="7335164" y="631714"/>
                      <a:pt x="7279284" y="687594"/>
                      <a:pt x="7210704" y="687594"/>
                    </a:cubicBezTo>
                    <a:close/>
                  </a:path>
                </a:pathLst>
              </a:custGeom>
              <a:solidFill>
                <a:srgbClr val="F6F6F6"/>
              </a:solidFill>
            </p:spPr>
          </p:sp>
        </p:grpSp>
        <p:sp>
          <p:nvSpPr>
            <p:cNvPr id="25" name="TextBox 9"/>
            <p:cNvSpPr txBox="1"/>
            <p:nvPr/>
          </p:nvSpPr>
          <p:spPr>
            <a:xfrm>
              <a:off x="1026400" y="330905"/>
              <a:ext cx="14762000" cy="820737"/>
            </a:xfrm>
            <a:prstGeom prst="rect">
              <a:avLst/>
            </a:prstGeom>
          </p:spPr>
          <p:txBody>
            <a:bodyPr lIns="0" tIns="0" rIns="0" bIns="0" rtlCol="0" anchor="t">
              <a:spAutoFit/>
            </a:bodyPr>
            <a:lstStyle/>
            <a:p>
              <a:pPr>
                <a:lnSpc>
                  <a:spcPts val="4759"/>
                </a:lnSpc>
              </a:pPr>
              <a:r>
                <a:rPr lang="en-US" sz="5000" dirty="0" smtClean="0">
                  <a:solidFill>
                    <a:srgbClr val="27407E"/>
                  </a:solidFill>
                  <a:latin typeface="Times New Roman" panose="02020603050405020304" pitchFamily="18" charset="0"/>
                  <a:cs typeface="Times New Roman" panose="02020603050405020304" pitchFamily="18" charset="0"/>
                </a:rPr>
                <a:t>A. Hùng Vương</a:t>
              </a:r>
              <a:endParaRPr lang="en-US" sz="5000" dirty="0">
                <a:solidFill>
                  <a:srgbClr val="27407E"/>
                </a:solidFill>
                <a:latin typeface="Times New Roman" panose="02020603050405020304" pitchFamily="18" charset="0"/>
                <a:cs typeface="Times New Roman" panose="02020603050405020304" pitchFamily="18" charset="0"/>
              </a:endParaRPr>
            </a:p>
          </p:txBody>
        </p:sp>
      </p:grpSp>
      <p:grpSp>
        <p:nvGrpSpPr>
          <p:cNvPr id="27" name="Group 10"/>
          <p:cNvGrpSpPr/>
          <p:nvPr/>
        </p:nvGrpSpPr>
        <p:grpSpPr>
          <a:xfrm>
            <a:off x="5596726" y="6729927"/>
            <a:ext cx="7801070" cy="1182158"/>
            <a:chOff x="0" y="0"/>
            <a:chExt cx="16814800" cy="1576210"/>
          </a:xfrm>
        </p:grpSpPr>
        <p:grpSp>
          <p:nvGrpSpPr>
            <p:cNvPr id="28" name="Group 11"/>
            <p:cNvGrpSpPr/>
            <p:nvPr/>
          </p:nvGrpSpPr>
          <p:grpSpPr>
            <a:xfrm>
              <a:off x="0" y="0"/>
              <a:ext cx="16814800" cy="1576210"/>
              <a:chOff x="0" y="0"/>
              <a:chExt cx="7335164" cy="687594"/>
            </a:xfrm>
          </p:grpSpPr>
          <p:sp>
            <p:nvSpPr>
              <p:cNvPr id="30" name="Freeform 12"/>
              <p:cNvSpPr/>
              <p:nvPr/>
            </p:nvSpPr>
            <p:spPr>
              <a:xfrm>
                <a:off x="0" y="0"/>
                <a:ext cx="7335164" cy="687594"/>
              </a:xfrm>
              <a:custGeom>
                <a:avLst/>
                <a:gdLst/>
                <a:ahLst/>
                <a:cxnLst/>
                <a:rect l="l" t="t" r="r" b="b"/>
                <a:pathLst>
                  <a:path w="7335164" h="687594">
                    <a:moveTo>
                      <a:pt x="7210704" y="687594"/>
                    </a:moveTo>
                    <a:lnTo>
                      <a:pt x="124460" y="687594"/>
                    </a:lnTo>
                    <a:cubicBezTo>
                      <a:pt x="55880" y="687594"/>
                      <a:pt x="0" y="631714"/>
                      <a:pt x="0" y="563134"/>
                    </a:cubicBezTo>
                    <a:lnTo>
                      <a:pt x="0" y="124460"/>
                    </a:lnTo>
                    <a:cubicBezTo>
                      <a:pt x="0" y="55880"/>
                      <a:pt x="55880" y="0"/>
                      <a:pt x="124460" y="0"/>
                    </a:cubicBezTo>
                    <a:lnTo>
                      <a:pt x="7210704" y="0"/>
                    </a:lnTo>
                    <a:cubicBezTo>
                      <a:pt x="7279284" y="0"/>
                      <a:pt x="7335164" y="55880"/>
                      <a:pt x="7335164" y="124460"/>
                    </a:cubicBezTo>
                    <a:lnTo>
                      <a:pt x="7335164" y="563134"/>
                    </a:lnTo>
                    <a:cubicBezTo>
                      <a:pt x="7335164" y="631714"/>
                      <a:pt x="7279284" y="687594"/>
                      <a:pt x="7210704" y="687594"/>
                    </a:cubicBezTo>
                    <a:close/>
                  </a:path>
                </a:pathLst>
              </a:custGeom>
              <a:solidFill>
                <a:srgbClr val="F6F6F6"/>
              </a:solidFill>
            </p:spPr>
          </p:sp>
        </p:grpSp>
        <p:sp>
          <p:nvSpPr>
            <p:cNvPr id="29" name="TextBox 13"/>
            <p:cNvSpPr txBox="1"/>
            <p:nvPr/>
          </p:nvSpPr>
          <p:spPr>
            <a:xfrm>
              <a:off x="1026400" y="369428"/>
              <a:ext cx="14762000" cy="820737"/>
            </a:xfrm>
            <a:prstGeom prst="rect">
              <a:avLst/>
            </a:prstGeom>
          </p:spPr>
          <p:txBody>
            <a:bodyPr lIns="0" tIns="0" rIns="0" bIns="0" rtlCol="0" anchor="t">
              <a:spAutoFit/>
            </a:bodyPr>
            <a:lstStyle/>
            <a:p>
              <a:pPr>
                <a:lnSpc>
                  <a:spcPts val="4759"/>
                </a:lnSpc>
              </a:pPr>
              <a:r>
                <a:rPr lang="en-US" sz="5000" dirty="0" smtClean="0">
                  <a:solidFill>
                    <a:srgbClr val="27407E"/>
                  </a:solidFill>
                  <a:latin typeface="Times New Roman" panose="02020603050405020304" pitchFamily="18" charset="0"/>
                  <a:cs typeface="Times New Roman" panose="02020603050405020304" pitchFamily="18" charset="0"/>
                </a:rPr>
                <a:t>C. Thục Phán</a:t>
              </a:r>
              <a:endParaRPr lang="en-US" sz="5000" dirty="0">
                <a:solidFill>
                  <a:srgbClr val="27407E"/>
                </a:solidFill>
                <a:latin typeface="Times New Roman" panose="02020603050405020304" pitchFamily="18" charset="0"/>
                <a:cs typeface="Times New Roman" panose="02020603050405020304" pitchFamily="18" charset="0"/>
              </a:endParaRPr>
            </a:p>
          </p:txBody>
        </p:sp>
      </p:grpSp>
      <p:grpSp>
        <p:nvGrpSpPr>
          <p:cNvPr id="31" name="Group 14"/>
          <p:cNvGrpSpPr/>
          <p:nvPr/>
        </p:nvGrpSpPr>
        <p:grpSpPr>
          <a:xfrm>
            <a:off x="5596726" y="8215827"/>
            <a:ext cx="7801070" cy="1182158"/>
            <a:chOff x="0" y="0"/>
            <a:chExt cx="16814800" cy="1576210"/>
          </a:xfrm>
        </p:grpSpPr>
        <p:grpSp>
          <p:nvGrpSpPr>
            <p:cNvPr id="32" name="Group 15"/>
            <p:cNvGrpSpPr/>
            <p:nvPr/>
          </p:nvGrpSpPr>
          <p:grpSpPr>
            <a:xfrm>
              <a:off x="0" y="0"/>
              <a:ext cx="16814800" cy="1576210"/>
              <a:chOff x="0" y="0"/>
              <a:chExt cx="7335164" cy="687594"/>
            </a:xfrm>
          </p:grpSpPr>
          <p:sp>
            <p:nvSpPr>
              <p:cNvPr id="34" name="Freeform 16"/>
              <p:cNvSpPr/>
              <p:nvPr/>
            </p:nvSpPr>
            <p:spPr>
              <a:xfrm>
                <a:off x="0" y="0"/>
                <a:ext cx="7335164" cy="687594"/>
              </a:xfrm>
              <a:custGeom>
                <a:avLst/>
                <a:gdLst/>
                <a:ahLst/>
                <a:cxnLst/>
                <a:rect l="l" t="t" r="r" b="b"/>
                <a:pathLst>
                  <a:path w="7335164" h="687594">
                    <a:moveTo>
                      <a:pt x="7210704" y="687594"/>
                    </a:moveTo>
                    <a:lnTo>
                      <a:pt x="124460" y="687594"/>
                    </a:lnTo>
                    <a:cubicBezTo>
                      <a:pt x="55880" y="687594"/>
                      <a:pt x="0" y="631714"/>
                      <a:pt x="0" y="563134"/>
                    </a:cubicBezTo>
                    <a:lnTo>
                      <a:pt x="0" y="124460"/>
                    </a:lnTo>
                    <a:cubicBezTo>
                      <a:pt x="0" y="55880"/>
                      <a:pt x="55880" y="0"/>
                      <a:pt x="124460" y="0"/>
                    </a:cubicBezTo>
                    <a:lnTo>
                      <a:pt x="7210704" y="0"/>
                    </a:lnTo>
                    <a:cubicBezTo>
                      <a:pt x="7279284" y="0"/>
                      <a:pt x="7335164" y="55880"/>
                      <a:pt x="7335164" y="124460"/>
                    </a:cubicBezTo>
                    <a:lnTo>
                      <a:pt x="7335164" y="563134"/>
                    </a:lnTo>
                    <a:cubicBezTo>
                      <a:pt x="7335164" y="631714"/>
                      <a:pt x="7279284" y="687594"/>
                      <a:pt x="7210704" y="687594"/>
                    </a:cubicBezTo>
                    <a:close/>
                  </a:path>
                </a:pathLst>
              </a:custGeom>
              <a:solidFill>
                <a:srgbClr val="F6F6F6"/>
              </a:solidFill>
            </p:spPr>
          </p:sp>
        </p:grpSp>
        <p:sp>
          <p:nvSpPr>
            <p:cNvPr id="33" name="TextBox 17"/>
            <p:cNvSpPr txBox="1"/>
            <p:nvPr/>
          </p:nvSpPr>
          <p:spPr>
            <a:xfrm>
              <a:off x="1026400" y="330905"/>
              <a:ext cx="14762000" cy="820737"/>
            </a:xfrm>
            <a:prstGeom prst="rect">
              <a:avLst/>
            </a:prstGeom>
          </p:spPr>
          <p:txBody>
            <a:bodyPr lIns="0" tIns="0" rIns="0" bIns="0" rtlCol="0" anchor="t">
              <a:spAutoFit/>
            </a:bodyPr>
            <a:lstStyle/>
            <a:p>
              <a:pPr>
                <a:lnSpc>
                  <a:spcPts val="4759"/>
                </a:lnSpc>
              </a:pPr>
              <a:r>
                <a:rPr lang="en-US" sz="5000" dirty="0" smtClean="0">
                  <a:solidFill>
                    <a:srgbClr val="27407E"/>
                  </a:solidFill>
                  <a:latin typeface="Times New Roman" panose="02020603050405020304" pitchFamily="18" charset="0"/>
                  <a:cs typeface="Times New Roman" panose="02020603050405020304" pitchFamily="18" charset="0"/>
                </a:rPr>
                <a:t>D. Hai Bà Trưng</a:t>
              </a:r>
              <a:endParaRPr lang="en-US" sz="5000" dirty="0">
                <a:solidFill>
                  <a:srgbClr val="27407E"/>
                </a:solidFill>
                <a:latin typeface="Times New Roman" panose="02020603050405020304" pitchFamily="18" charset="0"/>
                <a:cs typeface="Times New Roman" panose="02020603050405020304" pitchFamily="18" charset="0"/>
              </a:endParaRPr>
            </a:p>
          </p:txBody>
        </p:sp>
      </p:grpSp>
      <p:pic>
        <p:nvPicPr>
          <p:cNvPr id="35"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949084" y="1324999"/>
            <a:ext cx="540302" cy="135075"/>
          </a:xfrm>
          <a:prstGeom prst="rect">
            <a:avLst/>
          </a:prstGeom>
        </p:spPr>
      </p:pic>
      <p:sp>
        <p:nvSpPr>
          <p:cNvPr id="37" name="TextBox 20"/>
          <p:cNvSpPr txBox="1"/>
          <p:nvPr/>
        </p:nvSpPr>
        <p:spPr>
          <a:xfrm>
            <a:off x="762000" y="1703721"/>
            <a:ext cx="16139458" cy="1744067"/>
          </a:xfrm>
          <a:prstGeom prst="rect">
            <a:avLst/>
          </a:prstGeom>
        </p:spPr>
        <p:txBody>
          <a:bodyPr wrap="square" lIns="0" tIns="0" rIns="0" bIns="0" rtlCol="0" anchor="t">
            <a:spAutoFit/>
          </a:bodyPr>
          <a:lstStyle/>
          <a:p>
            <a:pPr algn="ctr">
              <a:lnSpc>
                <a:spcPts val="6800"/>
              </a:lnSpc>
            </a:pPr>
            <a:r>
              <a:rPr lang="en-US" sz="5000" dirty="0" smtClean="0">
                <a:solidFill>
                  <a:srgbClr val="002060"/>
                </a:solidFill>
                <a:latin typeface="Times New Roman" panose="02020603050405020304" pitchFamily="18" charset="0"/>
                <a:cs typeface="Times New Roman" panose="02020603050405020304" pitchFamily="18" charset="0"/>
              </a:rPr>
              <a:t>? Ai là người lãnh đạo người Âu Việt và Lạc Việt </a:t>
            </a:r>
          </a:p>
          <a:p>
            <a:pPr algn="ctr">
              <a:lnSpc>
                <a:spcPts val="6800"/>
              </a:lnSpc>
            </a:pPr>
            <a:r>
              <a:rPr lang="en-US" sz="5000" dirty="0" smtClean="0">
                <a:solidFill>
                  <a:srgbClr val="002060"/>
                </a:solidFill>
                <a:latin typeface="Times New Roman" panose="02020603050405020304" pitchFamily="18" charset="0"/>
                <a:cs typeface="Times New Roman" panose="02020603050405020304" pitchFamily="18" charset="0"/>
              </a:rPr>
              <a:t>đánh bại quân Tần, lập ra nhà nước Âu Lạc</a:t>
            </a:r>
            <a:endParaRPr lang="en-US" sz="5000" dirty="0">
              <a:solidFill>
                <a:srgbClr val="002060"/>
              </a:solidFill>
              <a:latin typeface="Times New Roman" panose="02020603050405020304" pitchFamily="18" charset="0"/>
              <a:cs typeface="Times New Roman" panose="02020603050405020304" pitchFamily="18" charset="0"/>
            </a:endParaRPr>
          </a:p>
        </p:txBody>
      </p:sp>
      <p:sp>
        <p:nvSpPr>
          <p:cNvPr id="38" name="Oval 37"/>
          <p:cNvSpPr/>
          <p:nvPr/>
        </p:nvSpPr>
        <p:spPr>
          <a:xfrm>
            <a:off x="5843690" y="6801503"/>
            <a:ext cx="990600" cy="9916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 calcmode="lin" valueType="num">
                                      <p:cBhvr>
                                        <p:cTn id="14" dur="1000" fill="hold"/>
                                        <p:tgtEl>
                                          <p:spTgt spid="23"/>
                                        </p:tgtEl>
                                        <p:attrNameLst>
                                          <p:attrName>style.rotation</p:attrName>
                                        </p:attrNameLst>
                                      </p:cBhvr>
                                      <p:tavLst>
                                        <p:tav tm="0">
                                          <p:val>
                                            <p:fltVal val="90"/>
                                          </p:val>
                                        </p:tav>
                                        <p:tav tm="100000">
                                          <p:val>
                                            <p:fltVal val="0"/>
                                          </p:val>
                                        </p:tav>
                                      </p:tavLst>
                                    </p:anim>
                                    <p:animEffect transition="in" filter="fade">
                                      <p:cBhvr>
                                        <p:cTn id="15" dur="1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fltVal val="0"/>
                                          </p:val>
                                        </p:tav>
                                        <p:tav tm="100000">
                                          <p:val>
                                            <p:strVal val="#ppt_w"/>
                                          </p:val>
                                        </p:tav>
                                      </p:tavLst>
                                    </p:anim>
                                    <p:anim calcmode="lin" valueType="num">
                                      <p:cBhvr>
                                        <p:cTn id="21" dur="1000" fill="hold"/>
                                        <p:tgtEl>
                                          <p:spTgt spid="19"/>
                                        </p:tgtEl>
                                        <p:attrNameLst>
                                          <p:attrName>ppt_h</p:attrName>
                                        </p:attrNameLst>
                                      </p:cBhvr>
                                      <p:tavLst>
                                        <p:tav tm="0">
                                          <p:val>
                                            <p:fltVal val="0"/>
                                          </p:val>
                                        </p:tav>
                                        <p:tav tm="100000">
                                          <p:val>
                                            <p:strVal val="#ppt_h"/>
                                          </p:val>
                                        </p:tav>
                                      </p:tavLst>
                                    </p:anim>
                                    <p:anim calcmode="lin" valueType="num">
                                      <p:cBhvr>
                                        <p:cTn id="22" dur="1000" fill="hold"/>
                                        <p:tgtEl>
                                          <p:spTgt spid="19"/>
                                        </p:tgtEl>
                                        <p:attrNameLst>
                                          <p:attrName>style.rotation</p:attrName>
                                        </p:attrNameLst>
                                      </p:cBhvr>
                                      <p:tavLst>
                                        <p:tav tm="0">
                                          <p:val>
                                            <p:fltVal val="90"/>
                                          </p:val>
                                        </p:tav>
                                        <p:tav tm="100000">
                                          <p:val>
                                            <p:fltVal val="0"/>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1000" fill="hold"/>
                                        <p:tgtEl>
                                          <p:spTgt spid="27"/>
                                        </p:tgtEl>
                                        <p:attrNameLst>
                                          <p:attrName>ppt_w</p:attrName>
                                        </p:attrNameLst>
                                      </p:cBhvr>
                                      <p:tavLst>
                                        <p:tav tm="0">
                                          <p:val>
                                            <p:fltVal val="0"/>
                                          </p:val>
                                        </p:tav>
                                        <p:tav tm="100000">
                                          <p:val>
                                            <p:strVal val="#ppt_w"/>
                                          </p:val>
                                        </p:tav>
                                      </p:tavLst>
                                    </p:anim>
                                    <p:anim calcmode="lin" valueType="num">
                                      <p:cBhvr>
                                        <p:cTn id="29" dur="1000" fill="hold"/>
                                        <p:tgtEl>
                                          <p:spTgt spid="27"/>
                                        </p:tgtEl>
                                        <p:attrNameLst>
                                          <p:attrName>ppt_h</p:attrName>
                                        </p:attrNameLst>
                                      </p:cBhvr>
                                      <p:tavLst>
                                        <p:tav tm="0">
                                          <p:val>
                                            <p:fltVal val="0"/>
                                          </p:val>
                                        </p:tav>
                                        <p:tav tm="100000">
                                          <p:val>
                                            <p:strVal val="#ppt_h"/>
                                          </p:val>
                                        </p:tav>
                                      </p:tavLst>
                                    </p:anim>
                                    <p:anim calcmode="lin" valueType="num">
                                      <p:cBhvr>
                                        <p:cTn id="30" dur="1000" fill="hold"/>
                                        <p:tgtEl>
                                          <p:spTgt spid="27"/>
                                        </p:tgtEl>
                                        <p:attrNameLst>
                                          <p:attrName>style.rotation</p:attrName>
                                        </p:attrNameLst>
                                      </p:cBhvr>
                                      <p:tavLst>
                                        <p:tav tm="0">
                                          <p:val>
                                            <p:fltVal val="90"/>
                                          </p:val>
                                        </p:tav>
                                        <p:tav tm="100000">
                                          <p:val>
                                            <p:fltVal val="0"/>
                                          </p:val>
                                        </p:tav>
                                      </p:tavLst>
                                    </p:anim>
                                    <p:animEffect transition="in" filter="fade">
                                      <p:cBhvr>
                                        <p:cTn id="31" dur="10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fltVal val="0"/>
                                          </p:val>
                                        </p:tav>
                                        <p:tav tm="100000">
                                          <p:val>
                                            <p:strVal val="#ppt_w"/>
                                          </p:val>
                                        </p:tav>
                                      </p:tavLst>
                                    </p:anim>
                                    <p:anim calcmode="lin" valueType="num">
                                      <p:cBhvr>
                                        <p:cTn id="37" dur="1000" fill="hold"/>
                                        <p:tgtEl>
                                          <p:spTgt spid="31"/>
                                        </p:tgtEl>
                                        <p:attrNameLst>
                                          <p:attrName>ppt_h</p:attrName>
                                        </p:attrNameLst>
                                      </p:cBhvr>
                                      <p:tavLst>
                                        <p:tav tm="0">
                                          <p:val>
                                            <p:fltVal val="0"/>
                                          </p:val>
                                        </p:tav>
                                        <p:tav tm="100000">
                                          <p:val>
                                            <p:strVal val="#ppt_h"/>
                                          </p:val>
                                        </p:tav>
                                      </p:tavLst>
                                    </p:anim>
                                    <p:anim calcmode="lin" valueType="num">
                                      <p:cBhvr>
                                        <p:cTn id="38" dur="1000" fill="hold"/>
                                        <p:tgtEl>
                                          <p:spTgt spid="31"/>
                                        </p:tgtEl>
                                        <p:attrNameLst>
                                          <p:attrName>style.rotation</p:attrName>
                                        </p:attrNameLst>
                                      </p:cBhvr>
                                      <p:tavLst>
                                        <p:tav tm="0">
                                          <p:val>
                                            <p:fltVal val="90"/>
                                          </p:val>
                                        </p:tav>
                                        <p:tav tm="100000">
                                          <p:val>
                                            <p:fltVal val="0"/>
                                          </p:val>
                                        </p:tav>
                                      </p:tavLst>
                                    </p:anim>
                                    <p:animEffect transition="in" filter="fade">
                                      <p:cBhvr>
                                        <p:cTn id="39" dur="10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grpSp>
        <p:nvGrpSpPr>
          <p:cNvPr id="14" name="Group 14"/>
          <p:cNvGrpSpPr/>
          <p:nvPr/>
        </p:nvGrpSpPr>
        <p:grpSpPr>
          <a:xfrm>
            <a:off x="-1125545" y="-5237072"/>
            <a:ext cx="22061795" cy="7640440"/>
            <a:chOff x="0" y="0"/>
            <a:chExt cx="29415727" cy="10187254"/>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19373">
              <a:off x="809734" y="957910"/>
              <a:ext cx="9453066" cy="8271433"/>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19373">
              <a:off x="9968885" y="957910"/>
              <a:ext cx="9453066" cy="8271433"/>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019373">
              <a:off x="19152927" y="957910"/>
              <a:ext cx="9453066" cy="8271433"/>
            </a:xfrm>
            <a:prstGeom prst="rect">
              <a:avLst/>
            </a:prstGeom>
          </p:spPr>
        </p:pic>
      </p:grpSp>
      <p:sp>
        <p:nvSpPr>
          <p:cNvPr id="21" name="TextBox 13"/>
          <p:cNvSpPr txBox="1"/>
          <p:nvPr/>
        </p:nvSpPr>
        <p:spPr>
          <a:xfrm>
            <a:off x="838200" y="1883961"/>
            <a:ext cx="17068799" cy="743793"/>
          </a:xfrm>
          <a:prstGeom prst="rect">
            <a:avLst/>
          </a:prstGeom>
        </p:spPr>
        <p:txBody>
          <a:bodyPr wrap="square" lIns="0" tIns="0" rIns="0" bIns="0" rtlCol="0" anchor="t">
            <a:spAutoFit/>
          </a:bodyPr>
          <a:lstStyle/>
          <a:p>
            <a:pPr algn="ctr">
              <a:lnSpc>
                <a:spcPts val="5782"/>
              </a:lnSpc>
            </a:pPr>
            <a:r>
              <a:rPr lang="en-US" sz="5000" b="1" dirty="0" smtClean="0">
                <a:solidFill>
                  <a:schemeClr val="accent5">
                    <a:lumMod val="50000"/>
                  </a:schemeClr>
                </a:solidFill>
                <a:latin typeface="Times New Roman" panose="02020603050405020304" pitchFamily="18" charset="0"/>
                <a:cs typeface="Times New Roman" panose="02020603050405020304" pitchFamily="18" charset="0"/>
              </a:rPr>
              <a:t>Nối ý ở cột trái với ý ở cột phải sao cho phù hợp</a:t>
            </a:r>
            <a:endParaRPr lang="en-US" sz="50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2696809" y="4290988"/>
            <a:ext cx="5334000" cy="1828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Times New Roman" panose="02020603050405020304" pitchFamily="18" charset="0"/>
                <a:cs typeface="Times New Roman" panose="02020603050405020304" pitchFamily="18" charset="0"/>
              </a:rPr>
              <a:t>Thời Văn Lang</a:t>
            </a:r>
            <a:endParaRPr lang="en-US" sz="5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696809" y="7987485"/>
            <a:ext cx="5334000" cy="1828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Times New Roman" panose="02020603050405020304" pitchFamily="18" charset="0"/>
                <a:cs typeface="Times New Roman" panose="02020603050405020304" pitchFamily="18" charset="0"/>
              </a:rPr>
              <a:t>Thời Âu Lạc</a:t>
            </a:r>
            <a:endParaRPr lang="en-US" sz="5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10067218" y="3032882"/>
            <a:ext cx="6671382"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Times New Roman" panose="02020603050405020304" pitchFamily="18" charset="0"/>
                <a:cs typeface="Times New Roman" panose="02020603050405020304" pitchFamily="18" charset="0"/>
              </a:rPr>
              <a:t>Thần Kim Quy</a:t>
            </a:r>
            <a:endParaRPr lang="en-US" sz="5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10176717" y="4508626"/>
            <a:ext cx="6561883"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Times New Roman" panose="02020603050405020304" pitchFamily="18" charset="0"/>
                <a:cs typeface="Times New Roman" panose="02020603050405020304" pitchFamily="18" charset="0"/>
              </a:rPr>
              <a:t>Sơn Tinh Thủy Tinh</a:t>
            </a:r>
            <a:endParaRPr lang="en-US" sz="5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10176717" y="6092574"/>
            <a:ext cx="6714281"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Times New Roman" panose="02020603050405020304" pitchFamily="18" charset="0"/>
                <a:cs typeface="Times New Roman" panose="02020603050405020304" pitchFamily="18" charset="0"/>
              </a:rPr>
              <a:t>Thánh Gióng</a:t>
            </a:r>
            <a:endParaRPr lang="en-US" sz="5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10180346" y="7470875"/>
            <a:ext cx="6710653"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Times New Roman" panose="02020603050405020304" pitchFamily="18" charset="0"/>
                <a:cs typeface="Times New Roman" panose="02020603050405020304" pitchFamily="18" charset="0"/>
              </a:rPr>
              <a:t>Mị Châu Trọng Thủy</a:t>
            </a:r>
            <a:endParaRPr lang="en-US" sz="5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10176718" y="8985725"/>
            <a:ext cx="6714282"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Times New Roman" panose="02020603050405020304" pitchFamily="18" charset="0"/>
                <a:cs typeface="Times New Roman" panose="02020603050405020304" pitchFamily="18" charset="0"/>
              </a:rPr>
              <a:t>Bánh chưng bánh giày</a:t>
            </a:r>
            <a:endParaRPr lang="en-US" sz="5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32" name="Straight Arrow Connector 31"/>
          <p:cNvCxnSpPr>
            <a:stCxn id="23" idx="3"/>
          </p:cNvCxnSpPr>
          <p:nvPr/>
        </p:nvCxnSpPr>
        <p:spPr>
          <a:xfrm flipV="1">
            <a:off x="8030809" y="5017898"/>
            <a:ext cx="2102596" cy="187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3" idx="3"/>
          </p:cNvCxnSpPr>
          <p:nvPr/>
        </p:nvCxnSpPr>
        <p:spPr>
          <a:xfrm>
            <a:off x="8030809" y="5205388"/>
            <a:ext cx="2256191" cy="1396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3" idx="3"/>
            <a:endCxn id="29" idx="1"/>
          </p:cNvCxnSpPr>
          <p:nvPr/>
        </p:nvCxnSpPr>
        <p:spPr>
          <a:xfrm>
            <a:off x="8030809" y="5205388"/>
            <a:ext cx="2145909" cy="4289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25" idx="1"/>
          </p:cNvCxnSpPr>
          <p:nvPr/>
        </p:nvCxnSpPr>
        <p:spPr>
          <a:xfrm flipV="1">
            <a:off x="8061536" y="3542154"/>
            <a:ext cx="2005682" cy="5352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4" idx="3"/>
            <a:endCxn id="28" idx="1"/>
          </p:cNvCxnSpPr>
          <p:nvPr/>
        </p:nvCxnSpPr>
        <p:spPr>
          <a:xfrm flipV="1">
            <a:off x="8030809" y="7980147"/>
            <a:ext cx="2149537" cy="921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arn(inVertical)">
                                      <p:cBhvr>
                                        <p:cTn id="44" dur="500"/>
                                        <p:tgtEl>
                                          <p:spTgt spid="35"/>
                                        </p:tgtEl>
                                      </p:cBhvr>
                                    </p:animEffect>
                                  </p:childTnLst>
                                </p:cTn>
                              </p:par>
                              <p:par>
                                <p:cTn id="45" presetID="16" presetClass="entr" presetSubtype="21"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animBg="1"/>
      <p:bldP spid="25" grpId="0" animBg="1"/>
      <p:bldP spid="26" grpId="0" animBg="1"/>
      <p:bldP spid="27" grpId="0" animBg="1"/>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4800" y="190500"/>
            <a:ext cx="17579502" cy="1538883"/>
          </a:xfrm>
          <a:prstGeom prst="rect">
            <a:avLst/>
          </a:prstGeom>
        </p:spPr>
        <p:txBody>
          <a:bodyPr wrap="square" lIns="0" tIns="0" rIns="0" bIns="0" rtlCol="0" anchor="t">
            <a:spAutoFit/>
          </a:bodyPr>
          <a:lstStyle/>
          <a:p>
            <a:pPr algn="ctr">
              <a:lnSpc>
                <a:spcPts val="6000"/>
              </a:lnSpc>
            </a:pPr>
            <a:r>
              <a:rPr lang="en-US" sz="5000" spc="210" dirty="0" smtClean="0">
                <a:solidFill>
                  <a:srgbClr val="15B5B0"/>
                </a:solidFill>
                <a:latin typeface="Times New Roman" panose="02020603050405020304" pitchFamily="18" charset="0"/>
                <a:cs typeface="Times New Roman" panose="02020603050405020304" pitchFamily="18" charset="0"/>
              </a:rPr>
              <a:t>? </a:t>
            </a:r>
            <a:r>
              <a:rPr lang="en-US" sz="5000" spc="210" dirty="0" err="1" smtClean="0">
                <a:solidFill>
                  <a:srgbClr val="15B5B0"/>
                </a:solidFill>
                <a:latin typeface="Times New Roman" panose="02020603050405020304" pitchFamily="18" charset="0"/>
                <a:cs typeface="Times New Roman" panose="02020603050405020304" pitchFamily="18" charset="0"/>
              </a:rPr>
              <a:t>Lập</a:t>
            </a:r>
            <a:r>
              <a:rPr lang="en-US" sz="5000" spc="210" dirty="0" smtClean="0">
                <a:solidFill>
                  <a:srgbClr val="15B5B0"/>
                </a:solidFill>
                <a:latin typeface="Times New Roman" panose="02020603050405020304" pitchFamily="18" charset="0"/>
                <a:cs typeface="Times New Roman" panose="02020603050405020304" pitchFamily="18" charset="0"/>
              </a:rPr>
              <a:t> bảng so sánh về </a:t>
            </a:r>
            <a:r>
              <a:rPr lang="vi-VN" sz="5000" spc="210" dirty="0" smtClean="0">
                <a:solidFill>
                  <a:srgbClr val="15B5B0"/>
                </a:solidFill>
                <a:latin typeface="Times New Roman" panose="02020603050405020304" pitchFamily="18" charset="0"/>
                <a:cs typeface="Times New Roman" panose="02020603050405020304" pitchFamily="18" charset="0"/>
              </a:rPr>
              <a:t>Nhà </a:t>
            </a:r>
            <a:r>
              <a:rPr lang="vi-VN" sz="5000" spc="210" dirty="0">
                <a:solidFill>
                  <a:srgbClr val="15B5B0"/>
                </a:solidFill>
                <a:latin typeface="Times New Roman" panose="02020603050405020304" pitchFamily="18" charset="0"/>
                <a:cs typeface="Times New Roman" panose="02020603050405020304" pitchFamily="18" charset="0"/>
              </a:rPr>
              <a:t>nước Văn Lang, Âu </a:t>
            </a:r>
            <a:r>
              <a:rPr lang="vi-VN" sz="5000" spc="210" dirty="0" smtClean="0">
                <a:solidFill>
                  <a:srgbClr val="15B5B0"/>
                </a:solidFill>
                <a:latin typeface="Times New Roman" panose="02020603050405020304" pitchFamily="18" charset="0"/>
                <a:cs typeface="Times New Roman" panose="02020603050405020304" pitchFamily="18" charset="0"/>
              </a:rPr>
              <a:t>Lạc</a:t>
            </a:r>
            <a:r>
              <a:rPr lang="en-US" sz="5000" spc="210" dirty="0" smtClean="0">
                <a:solidFill>
                  <a:srgbClr val="15B5B0"/>
                </a:solidFill>
                <a:latin typeface="Times New Roman" panose="02020603050405020304" pitchFamily="18" charset="0"/>
                <a:cs typeface="Times New Roman" panose="02020603050405020304" pitchFamily="18" charset="0"/>
              </a:rPr>
              <a:t> theo tiêu chí: thời gian ra đời, kinh đô, tổ chức nhà nước</a:t>
            </a:r>
            <a:endParaRPr lang="en-US" sz="5000" spc="210" dirty="0">
              <a:solidFill>
                <a:srgbClr val="15B5B0"/>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637064987"/>
              </p:ext>
            </p:extLst>
          </p:nvPr>
        </p:nvGraphicFramePr>
        <p:xfrm>
          <a:off x="483639" y="1935989"/>
          <a:ext cx="17488834" cy="7985230"/>
        </p:xfrm>
        <a:graphic>
          <a:graphicData uri="http://schemas.openxmlformats.org/drawingml/2006/table">
            <a:tbl>
              <a:tblPr firstRow="1" bandRow="1">
                <a:tableStyleId>{7DF18680-E054-41AD-8BC1-D1AEF772440D}</a:tableStyleId>
              </a:tblPr>
              <a:tblGrid>
                <a:gridCol w="5097642">
                  <a:extLst>
                    <a:ext uri="{9D8B030D-6E8A-4147-A177-3AD203B41FA5}">
                      <a16:colId xmlns:a16="http://schemas.microsoft.com/office/drawing/2014/main" val="20000"/>
                    </a:ext>
                  </a:extLst>
                </a:gridCol>
                <a:gridCol w="6195596">
                  <a:extLst>
                    <a:ext uri="{9D8B030D-6E8A-4147-A177-3AD203B41FA5}">
                      <a16:colId xmlns:a16="http://schemas.microsoft.com/office/drawing/2014/main" val="20001"/>
                    </a:ext>
                  </a:extLst>
                </a:gridCol>
                <a:gridCol w="6195596">
                  <a:extLst>
                    <a:ext uri="{9D8B030D-6E8A-4147-A177-3AD203B41FA5}">
                      <a16:colId xmlns:a16="http://schemas.microsoft.com/office/drawing/2014/main" val="20002"/>
                    </a:ext>
                  </a:extLst>
                </a:gridCol>
              </a:tblGrid>
              <a:tr h="1117932">
                <a:tc>
                  <a:txBody>
                    <a:bodyPr/>
                    <a:lstStyle/>
                    <a:p>
                      <a:pPr algn="ctr">
                        <a:lnSpc>
                          <a:spcPts val="7000"/>
                        </a:lnSpc>
                      </a:pPr>
                      <a:r>
                        <a:rPr lang="en-US" sz="4500" dirty="0" smtClean="0">
                          <a:latin typeface="Times New Roman" panose="02020603050405020304" pitchFamily="18" charset="0"/>
                          <a:cs typeface="Times New Roman" panose="02020603050405020304" pitchFamily="18" charset="0"/>
                        </a:rPr>
                        <a:t>Nội</a:t>
                      </a:r>
                      <a:r>
                        <a:rPr lang="en-US" sz="4500" baseline="0" dirty="0" smtClean="0">
                          <a:latin typeface="Times New Roman" panose="02020603050405020304" pitchFamily="18" charset="0"/>
                          <a:cs typeface="Times New Roman" panose="02020603050405020304" pitchFamily="18" charset="0"/>
                        </a:rPr>
                        <a:t> dung</a:t>
                      </a:r>
                      <a:endParaRPr lang="en-US" sz="4500" dirty="0">
                        <a:latin typeface="Times New Roman" panose="02020603050405020304" pitchFamily="18" charset="0"/>
                        <a:cs typeface="Times New Roman" panose="02020603050405020304" pitchFamily="18" charset="0"/>
                      </a:endParaRPr>
                    </a:p>
                  </a:txBody>
                  <a:tcPr/>
                </a:tc>
                <a:tc>
                  <a:txBody>
                    <a:bodyPr/>
                    <a:lstStyle/>
                    <a:p>
                      <a:pPr algn="ctr">
                        <a:lnSpc>
                          <a:spcPts val="7000"/>
                        </a:lnSpc>
                      </a:pPr>
                      <a:r>
                        <a:rPr lang="en-US" sz="4500" dirty="0" smtClean="0">
                          <a:latin typeface="Times New Roman" panose="02020603050405020304" pitchFamily="18" charset="0"/>
                          <a:cs typeface="Times New Roman" panose="02020603050405020304" pitchFamily="18" charset="0"/>
                        </a:rPr>
                        <a:t>Văn</a:t>
                      </a:r>
                      <a:r>
                        <a:rPr lang="en-US" sz="4500" baseline="0" dirty="0" smtClean="0">
                          <a:latin typeface="Times New Roman" panose="02020603050405020304" pitchFamily="18" charset="0"/>
                          <a:cs typeface="Times New Roman" panose="02020603050405020304" pitchFamily="18" charset="0"/>
                        </a:rPr>
                        <a:t> Lang</a:t>
                      </a:r>
                      <a:endParaRPr lang="en-US" sz="4500" dirty="0">
                        <a:latin typeface="Times New Roman" panose="02020603050405020304" pitchFamily="18" charset="0"/>
                        <a:cs typeface="Times New Roman" panose="02020603050405020304" pitchFamily="18" charset="0"/>
                      </a:endParaRPr>
                    </a:p>
                  </a:txBody>
                  <a:tcPr/>
                </a:tc>
                <a:tc>
                  <a:txBody>
                    <a:bodyPr/>
                    <a:lstStyle/>
                    <a:p>
                      <a:pPr algn="ctr">
                        <a:lnSpc>
                          <a:spcPts val="7000"/>
                        </a:lnSpc>
                      </a:pPr>
                      <a:r>
                        <a:rPr lang="en-US" sz="4500" dirty="0" smtClean="0">
                          <a:latin typeface="Times New Roman" panose="02020603050405020304" pitchFamily="18" charset="0"/>
                          <a:cs typeface="Times New Roman" panose="02020603050405020304" pitchFamily="18" charset="0"/>
                        </a:rPr>
                        <a:t>Âu</a:t>
                      </a:r>
                      <a:r>
                        <a:rPr lang="en-US" sz="4500" baseline="0" dirty="0" smtClean="0">
                          <a:latin typeface="Times New Roman" panose="02020603050405020304" pitchFamily="18" charset="0"/>
                          <a:cs typeface="Times New Roman" panose="02020603050405020304" pitchFamily="18" charset="0"/>
                        </a:rPr>
                        <a:t> Lạc</a:t>
                      </a:r>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2004342">
                <a:tc>
                  <a:txBody>
                    <a:bodyPr/>
                    <a:lstStyle/>
                    <a:p>
                      <a:pPr marL="0" marR="0" algn="just">
                        <a:lnSpc>
                          <a:spcPts val="7000"/>
                        </a:lnSpc>
                        <a:spcBef>
                          <a:spcPts val="0"/>
                        </a:spcBef>
                        <a:spcAft>
                          <a:spcPts val="0"/>
                        </a:spcAft>
                      </a:pPr>
                      <a:endParaRPr lang="en-US" sz="45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ts val="7000"/>
                        </a:lnSpc>
                        <a:spcBef>
                          <a:spcPts val="0"/>
                        </a:spcBef>
                        <a:spcAft>
                          <a:spcPts val="0"/>
                        </a:spcAft>
                      </a:pPr>
                      <a:endParaRPr lang="en-US" sz="45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ts val="7000"/>
                        </a:lnSpc>
                        <a:spcBef>
                          <a:spcPts val="0"/>
                        </a:spcBef>
                        <a:spcAft>
                          <a:spcPts val="0"/>
                        </a:spcAft>
                      </a:pPr>
                      <a:endParaRPr lang="en-US" sz="45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805340">
                <a:tc>
                  <a:txBody>
                    <a:bodyPr/>
                    <a:lstStyle/>
                    <a:p>
                      <a:pPr marL="0" marR="0" algn="just">
                        <a:lnSpc>
                          <a:spcPts val="7000"/>
                        </a:lnSpc>
                        <a:spcBef>
                          <a:spcPts val="0"/>
                        </a:spcBef>
                        <a:spcAft>
                          <a:spcPts val="0"/>
                        </a:spcAft>
                      </a:pPr>
                      <a:endParaRPr lang="en-US" sz="45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ts val="7000"/>
                        </a:lnSpc>
                        <a:spcBef>
                          <a:spcPts val="0"/>
                        </a:spcBef>
                        <a:spcAft>
                          <a:spcPts val="0"/>
                        </a:spcAft>
                      </a:pPr>
                      <a:endParaRPr lang="en-US" sz="45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ts val="7000"/>
                        </a:lnSpc>
                        <a:spcBef>
                          <a:spcPts val="0"/>
                        </a:spcBef>
                        <a:spcAft>
                          <a:spcPts val="0"/>
                        </a:spcAft>
                      </a:pPr>
                      <a:endParaRPr lang="en-US" sz="45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057616">
                <a:tc>
                  <a:txBody>
                    <a:bodyPr/>
                    <a:lstStyle/>
                    <a:p>
                      <a:pPr marL="0" marR="0" algn="just">
                        <a:lnSpc>
                          <a:spcPts val="7000"/>
                        </a:lnSpc>
                        <a:spcBef>
                          <a:spcPts val="0"/>
                        </a:spcBef>
                        <a:spcAft>
                          <a:spcPts val="0"/>
                        </a:spcAft>
                      </a:pPr>
                      <a:endParaRPr lang="en-US" sz="45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ts val="7000"/>
                        </a:lnSpc>
                        <a:spcBef>
                          <a:spcPts val="0"/>
                        </a:spcBef>
                        <a:spcAft>
                          <a:spcPts val="0"/>
                        </a:spcAft>
                      </a:pPr>
                      <a:endParaRPr lang="en-US" sz="45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ts val="7000"/>
                        </a:lnSpc>
                        <a:spcBef>
                          <a:spcPts val="0"/>
                        </a:spcBef>
                        <a:spcAft>
                          <a:spcPts val="0"/>
                        </a:spcAft>
                      </a:pPr>
                      <a:endParaRPr lang="en-US" sz="45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3" name="TextBox 2"/>
          <p:cNvSpPr txBox="1"/>
          <p:nvPr/>
        </p:nvSpPr>
        <p:spPr>
          <a:xfrm>
            <a:off x="936988" y="3390900"/>
            <a:ext cx="4589397" cy="1107996"/>
          </a:xfrm>
          <a:prstGeom prst="rect">
            <a:avLst/>
          </a:prstGeom>
          <a:noFill/>
        </p:spPr>
        <p:txBody>
          <a:bodyPr wrap="square" rtlCol="0">
            <a:spAutoFit/>
          </a:bodyPr>
          <a:lstStyle/>
          <a:p>
            <a:r>
              <a:rPr lang="nl-NL"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 gian ra đời</a:t>
            </a:r>
            <a:endParaRPr lang="en-US"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TextBox 3"/>
          <p:cNvSpPr txBox="1"/>
          <p:nvPr/>
        </p:nvSpPr>
        <p:spPr>
          <a:xfrm>
            <a:off x="1025355" y="5191991"/>
            <a:ext cx="2185214" cy="1107996"/>
          </a:xfrm>
          <a:prstGeom prst="rect">
            <a:avLst/>
          </a:prstGeom>
          <a:noFill/>
        </p:spPr>
        <p:txBody>
          <a:bodyPr wrap="none" rtlCol="0">
            <a:spAutoFit/>
          </a:bodyPr>
          <a:lstStyle/>
          <a:p>
            <a:r>
              <a:rPr lang="nl-NL"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Kinh đô</a:t>
            </a:r>
            <a:endParaRPr lang="en-US"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TextBox 4"/>
          <p:cNvSpPr txBox="1"/>
          <p:nvPr/>
        </p:nvSpPr>
        <p:spPr>
          <a:xfrm>
            <a:off x="888459" y="7533380"/>
            <a:ext cx="4644220" cy="1107996"/>
          </a:xfrm>
          <a:prstGeom prst="rect">
            <a:avLst/>
          </a:prstGeom>
          <a:noFill/>
        </p:spPr>
        <p:txBody>
          <a:bodyPr wrap="none" rtlCol="0">
            <a:spAutoFit/>
          </a:bodyPr>
          <a:lstStyle/>
          <a:p>
            <a:r>
              <a:rPr lang="nl-NL"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Tổ chức nhà nước</a:t>
            </a:r>
            <a:endParaRPr lang="en-US"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6" name="TextBox 5"/>
          <p:cNvSpPr txBox="1"/>
          <p:nvPr/>
        </p:nvSpPr>
        <p:spPr>
          <a:xfrm>
            <a:off x="5763353" y="3172836"/>
            <a:ext cx="5285647" cy="1846659"/>
          </a:xfrm>
          <a:prstGeom prst="rect">
            <a:avLst/>
          </a:prstGeom>
          <a:noFill/>
        </p:spPr>
        <p:txBody>
          <a:bodyPr wrap="square" rtlCol="0">
            <a:spAutoFit/>
          </a:bodyPr>
          <a:lstStyle/>
          <a:p>
            <a:pPr algn="ctr"/>
            <a:r>
              <a:rPr lang="nl-NL" sz="4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Khoảng </a:t>
            </a:r>
            <a:r>
              <a:rPr lang="nl-NL"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 kỉ VII TCN</a:t>
            </a:r>
            <a:endParaRPr lang="en-US"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7" name="TextBox 6"/>
          <p:cNvSpPr txBox="1"/>
          <p:nvPr/>
        </p:nvSpPr>
        <p:spPr>
          <a:xfrm>
            <a:off x="11798861" y="3369434"/>
            <a:ext cx="6173613" cy="1107996"/>
          </a:xfrm>
          <a:prstGeom prst="rect">
            <a:avLst/>
          </a:prstGeom>
          <a:noFill/>
        </p:spPr>
        <p:txBody>
          <a:bodyPr wrap="none" rtlCol="0">
            <a:spAutoFit/>
          </a:bodyPr>
          <a:lstStyle/>
          <a:p>
            <a:r>
              <a:rPr lang="nl-NL" sz="4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Khoảng </a:t>
            </a:r>
            <a:r>
              <a:rPr lang="nl-NL"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 kỉ III TCN</a:t>
            </a:r>
            <a:endParaRPr lang="en-US"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8" name="TextBox 7"/>
          <p:cNvSpPr txBox="1"/>
          <p:nvPr/>
        </p:nvSpPr>
        <p:spPr>
          <a:xfrm>
            <a:off x="5729020" y="5019495"/>
            <a:ext cx="5285647" cy="2308324"/>
          </a:xfrm>
          <a:prstGeom prst="rect">
            <a:avLst/>
          </a:prstGeom>
          <a:noFill/>
        </p:spPr>
        <p:txBody>
          <a:bodyPr wrap="square" rtlCol="0">
            <a:spAutoFit/>
          </a:bodyPr>
          <a:lstStyle/>
          <a:p>
            <a:pPr algn="ctr"/>
            <a:r>
              <a:rPr lang="nl-NL" sz="4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Phong </a:t>
            </a:r>
            <a:r>
              <a:rPr lang="nl-NL"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Châu (Phú Thọ ngày nay)</a:t>
            </a:r>
            <a:endParaRPr lang="en-US"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4800" dirty="0"/>
          </a:p>
        </p:txBody>
      </p:sp>
      <p:sp>
        <p:nvSpPr>
          <p:cNvPr id="9" name="TextBox 8"/>
          <p:cNvSpPr txBox="1"/>
          <p:nvPr/>
        </p:nvSpPr>
        <p:spPr>
          <a:xfrm>
            <a:off x="11807769" y="5017063"/>
            <a:ext cx="6046560" cy="1846659"/>
          </a:xfrm>
          <a:prstGeom prst="rect">
            <a:avLst/>
          </a:prstGeom>
          <a:noFill/>
        </p:spPr>
        <p:txBody>
          <a:bodyPr wrap="square" rtlCol="0">
            <a:spAutoFit/>
          </a:bodyPr>
          <a:lstStyle/>
          <a:p>
            <a:pPr algn="ctr"/>
            <a:r>
              <a:rPr lang="nl-NL" sz="4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Cổ </a:t>
            </a:r>
            <a:r>
              <a:rPr lang="nl-NL"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Loa (Đông Anh, Hà Nội ngày nay)</a:t>
            </a:r>
            <a:endParaRPr lang="en-US"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10" name="TextBox 9"/>
          <p:cNvSpPr txBox="1"/>
          <p:nvPr/>
        </p:nvSpPr>
        <p:spPr>
          <a:xfrm>
            <a:off x="5763353" y="6966566"/>
            <a:ext cx="5285647" cy="2585323"/>
          </a:xfrm>
          <a:prstGeom prst="rect">
            <a:avLst/>
          </a:prstGeom>
          <a:noFill/>
        </p:spPr>
        <p:txBody>
          <a:bodyPr wrap="square" rtlCol="0">
            <a:spAutoFit/>
          </a:bodyPr>
          <a:lstStyle/>
          <a:p>
            <a:pPr algn="ctr"/>
            <a:r>
              <a:rPr lang="nl-NL" sz="4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nl-NL"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 15 bộ, dưới bộ là các chiềng, chạ </a:t>
            </a:r>
            <a:endParaRPr lang="en-US"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11" name="TextBox 10"/>
          <p:cNvSpPr txBox="1"/>
          <p:nvPr/>
        </p:nvSpPr>
        <p:spPr>
          <a:xfrm>
            <a:off x="11943404" y="6826373"/>
            <a:ext cx="5775289" cy="3323987"/>
          </a:xfrm>
          <a:prstGeom prst="rect">
            <a:avLst/>
          </a:prstGeom>
          <a:noFill/>
        </p:spPr>
        <p:txBody>
          <a:bodyPr wrap="square" rtlCol="0">
            <a:spAutoFit/>
          </a:bodyPr>
          <a:lstStyle/>
          <a:p>
            <a:pPr algn="ctr"/>
            <a:r>
              <a:rPr lang="fr-FR" sz="4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Vua</a:t>
            </a:r>
            <a:r>
              <a:rPr lang="fr-FR" sz="4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nắm</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mọi</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quyền</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hành</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việc</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trị</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nước</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quân</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đội</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vũ</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khí</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tốt</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hơn</a:t>
            </a:r>
            <a:r>
              <a:rPr lang="fr-FR"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grpSp>
        <p:nvGrpSpPr>
          <p:cNvPr id="3" name="Group 3"/>
          <p:cNvGrpSpPr/>
          <p:nvPr/>
        </p:nvGrpSpPr>
        <p:grpSpPr>
          <a:xfrm>
            <a:off x="15803464" y="7117379"/>
            <a:ext cx="3204705" cy="4228442"/>
            <a:chOff x="0" y="0"/>
            <a:chExt cx="4272940" cy="5637922"/>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90478">
              <a:off x="705422" y="633180"/>
              <a:ext cx="2862096" cy="465725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634653">
              <a:off x="490665" y="180261"/>
              <a:ext cx="1076131" cy="1190889"/>
            </a:xfrm>
            <a:prstGeom prst="rect">
              <a:avLst/>
            </a:prstGeom>
          </p:spPr>
        </p:pic>
      </p:grpSp>
      <p:sp>
        <p:nvSpPr>
          <p:cNvPr id="7" name="TextBox 7"/>
          <p:cNvSpPr txBox="1"/>
          <p:nvPr/>
        </p:nvSpPr>
        <p:spPr>
          <a:xfrm>
            <a:off x="0" y="1943100"/>
            <a:ext cx="18288000" cy="1743234"/>
          </a:xfrm>
          <a:prstGeom prst="rect">
            <a:avLst/>
          </a:prstGeom>
        </p:spPr>
        <p:txBody>
          <a:bodyPr wrap="square" lIns="0" tIns="0" rIns="0" bIns="0" rtlCol="0" anchor="t">
            <a:spAutoFit/>
          </a:bodyPr>
          <a:lstStyle/>
          <a:p>
            <a:pPr algn="ctr">
              <a:lnSpc>
                <a:spcPts val="16000"/>
              </a:lnSpc>
            </a:pPr>
            <a:r>
              <a:rPr lang="en-US" sz="7000" b="1" dirty="0" smtClean="0">
                <a:solidFill>
                  <a:srgbClr val="244D48"/>
                </a:solidFill>
                <a:latin typeface="Times New Roman" panose="02020603050405020304" pitchFamily="18" charset="0"/>
                <a:cs typeface="Times New Roman" panose="02020603050405020304" pitchFamily="18" charset="0"/>
              </a:rPr>
              <a:t>VẬN DỤNG</a:t>
            </a:r>
            <a:endParaRPr lang="en-US" sz="7000" b="1" dirty="0">
              <a:solidFill>
                <a:srgbClr val="323232"/>
              </a:solidFill>
              <a:latin typeface="Times New Roman" panose="02020603050405020304" pitchFamily="18" charset="0"/>
              <a:cs typeface="Times New Roman" panose="02020603050405020304" pitchFamily="18" charset="0"/>
            </a:endParaRPr>
          </a:p>
        </p:txBody>
      </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327344">
            <a:off x="-151415" y="-397986"/>
            <a:ext cx="3021795" cy="3267827"/>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128604" flipH="1" flipV="1">
            <a:off x="2145359" y="315801"/>
            <a:ext cx="1960120" cy="178905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9686165" flipH="1" flipV="1">
            <a:off x="-23078" y="7272255"/>
            <a:ext cx="1440351" cy="2859870"/>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9686165">
            <a:off x="17001950" y="-515208"/>
            <a:ext cx="1555154" cy="3087816"/>
          </a:xfrm>
          <a:prstGeom prst="rect">
            <a:avLst/>
          </a:prstGeom>
        </p:spPr>
      </p:pic>
      <p:pic>
        <p:nvPicPr>
          <p:cNvPr id="18" name="Picture 3">
            <a:extLst>
              <a:ext uri="{FF2B5EF4-FFF2-40B4-BE49-F238E27FC236}">
                <a16:creationId xmlns:a16="http://schemas.microsoft.com/office/drawing/2014/main" id="{D413BD19-EE4C-4DFF-843F-A071B5D0A11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5792492" y="4452198"/>
            <a:ext cx="6324600" cy="533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17" name="Group 17"/>
          <p:cNvGrpSpPr/>
          <p:nvPr/>
        </p:nvGrpSpPr>
        <p:grpSpPr>
          <a:xfrm>
            <a:off x="229459" y="3859696"/>
            <a:ext cx="18364200" cy="660207"/>
            <a:chOff x="0" y="0"/>
            <a:chExt cx="27051000" cy="660400"/>
          </a:xfrm>
        </p:grpSpPr>
        <p:grpSp>
          <p:nvGrpSpPr>
            <p:cNvPr id="18" name="Group 18"/>
            <p:cNvGrpSpPr/>
            <p:nvPr/>
          </p:nvGrpSpPr>
          <p:grpSpPr>
            <a:xfrm>
              <a:off x="3805566" y="0"/>
              <a:ext cx="660400" cy="660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7C160"/>
              </a:solidFill>
            </p:spPr>
          </p:sp>
        </p:grpSp>
        <p:grpSp>
          <p:nvGrpSpPr>
            <p:cNvPr id="20" name="Group 20"/>
            <p:cNvGrpSpPr/>
            <p:nvPr/>
          </p:nvGrpSpPr>
          <p:grpSpPr>
            <a:xfrm>
              <a:off x="8453766" y="0"/>
              <a:ext cx="660400" cy="660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7C160"/>
              </a:solidFill>
            </p:spPr>
          </p:sp>
        </p:grpSp>
        <p:grpSp>
          <p:nvGrpSpPr>
            <p:cNvPr id="22" name="Group 22"/>
            <p:cNvGrpSpPr/>
            <p:nvPr/>
          </p:nvGrpSpPr>
          <p:grpSpPr>
            <a:xfrm>
              <a:off x="13177159" y="0"/>
              <a:ext cx="660400" cy="66040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7C160"/>
              </a:solidFill>
            </p:spPr>
          </p:sp>
        </p:grpSp>
        <p:grpSp>
          <p:nvGrpSpPr>
            <p:cNvPr id="24" name="Group 24"/>
            <p:cNvGrpSpPr/>
            <p:nvPr/>
          </p:nvGrpSpPr>
          <p:grpSpPr>
            <a:xfrm>
              <a:off x="17876159" y="0"/>
              <a:ext cx="660400" cy="66040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7C160"/>
              </a:solidFill>
            </p:spPr>
          </p:sp>
        </p:grpSp>
        <p:grpSp>
          <p:nvGrpSpPr>
            <p:cNvPr id="26" name="Group 26"/>
            <p:cNvGrpSpPr/>
            <p:nvPr/>
          </p:nvGrpSpPr>
          <p:grpSpPr>
            <a:xfrm>
              <a:off x="22548753" y="0"/>
              <a:ext cx="660400" cy="66040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7C160"/>
              </a:solidFill>
            </p:spPr>
          </p:sp>
        </p:grpSp>
        <p:sp>
          <p:nvSpPr>
            <p:cNvPr id="28" name="AutoShape 28"/>
            <p:cNvSpPr/>
            <p:nvPr/>
          </p:nvSpPr>
          <p:spPr>
            <a:xfrm>
              <a:off x="0" y="317500"/>
              <a:ext cx="27051000" cy="76200"/>
            </a:xfrm>
            <a:prstGeom prst="rect">
              <a:avLst/>
            </a:prstGeom>
            <a:solidFill>
              <a:srgbClr val="97C160"/>
            </a:solidFill>
          </p:spPr>
        </p:sp>
      </p:grpSp>
      <p:sp>
        <p:nvSpPr>
          <p:cNvPr id="32" name="TextBox 4"/>
          <p:cNvSpPr txBox="1"/>
          <p:nvPr/>
        </p:nvSpPr>
        <p:spPr>
          <a:xfrm>
            <a:off x="2361850" y="723900"/>
            <a:ext cx="13850257" cy="2456570"/>
          </a:xfrm>
          <a:prstGeom prst="rect">
            <a:avLst/>
          </a:prstGeom>
        </p:spPr>
        <p:txBody>
          <a:bodyPr wrap="square" lIns="0" tIns="0" rIns="0" bIns="0" rtlCol="0" anchor="t">
            <a:spAutoFit/>
          </a:bodyPr>
          <a:lstStyle/>
          <a:p>
            <a:pPr lvl="0" algn="ctr">
              <a:lnSpc>
                <a:spcPts val="6500"/>
              </a:lnSpc>
              <a:spcBef>
                <a:spcPct val="0"/>
              </a:spcBef>
            </a:pPr>
            <a:r>
              <a:rPr lang="vi-VN" sz="5000" dirty="0">
                <a:solidFill>
                  <a:srgbClr val="000000"/>
                </a:solidFill>
                <a:latin typeface="+mj-lt"/>
              </a:rPr>
              <a:t>Từ truyền thuyết Con rồng cháu tiên, em hiểu thế nào về hai chữ “đồng bào” và truyền thống “tương thân tương ái” của người Việt? </a:t>
            </a:r>
            <a:endParaRPr lang="en-US" sz="5000" dirty="0">
              <a:solidFill>
                <a:srgbClr val="000000"/>
              </a:solidFill>
              <a:latin typeface="+mj-lt"/>
            </a:endParaRPr>
          </a:p>
        </p:txBody>
      </p:sp>
      <p:sp>
        <p:nvSpPr>
          <p:cNvPr id="33" name="AutoShape 6"/>
          <p:cNvSpPr/>
          <p:nvPr/>
        </p:nvSpPr>
        <p:spPr>
          <a:xfrm>
            <a:off x="7019052" y="3390900"/>
            <a:ext cx="4785014" cy="0"/>
          </a:xfrm>
          <a:prstGeom prst="line">
            <a:avLst/>
          </a:prstGeom>
          <a:ln w="152400" cap="rnd">
            <a:solidFill>
              <a:schemeClr val="accent1"/>
            </a:solidFill>
            <a:prstDash val="solid"/>
            <a:headEnd type="none" w="sm" len="sm"/>
            <a:tailEnd type="none" w="sm" len="sm"/>
          </a:ln>
        </p:spPr>
      </p:sp>
      <p:sp>
        <p:nvSpPr>
          <p:cNvPr id="34" name="Rectangle 33"/>
          <p:cNvSpPr/>
          <p:nvPr/>
        </p:nvSpPr>
        <p:spPr>
          <a:xfrm>
            <a:off x="616889" y="4599823"/>
            <a:ext cx="17118381" cy="4452501"/>
          </a:xfrm>
          <a:prstGeom prst="rect">
            <a:avLst/>
          </a:prstGeom>
        </p:spPr>
        <p:txBody>
          <a:bodyPr wrap="square">
            <a:spAutoFit/>
          </a:bodyPr>
          <a:lstStyle/>
          <a:p>
            <a:pPr marL="685800" indent="-685800" algn="just">
              <a:lnSpc>
                <a:spcPts val="6800"/>
              </a:lnSpc>
              <a:buFont typeface="Arial" panose="020B0604020202020204" pitchFamily="34" charset="0"/>
              <a:buChar char="•"/>
            </a:pPr>
            <a:r>
              <a:rPr lang="vi-VN" sz="5000" b="1" dirty="0">
                <a:solidFill>
                  <a:srgbClr val="000000"/>
                </a:solidFill>
                <a:latin typeface="+mj-lt"/>
                <a:ea typeface="Calibri" panose="020F0502020204030204" pitchFamily="34" charset="0"/>
                <a:cs typeface="Arial" panose="020B0604020202020204" pitchFamily="34" charset="0"/>
              </a:rPr>
              <a:t>“Đồng bào”: </a:t>
            </a:r>
            <a:r>
              <a:rPr lang="vi-VN" sz="5000" dirty="0">
                <a:solidFill>
                  <a:srgbClr val="000000"/>
                </a:solidFill>
                <a:latin typeface="+mj-lt"/>
                <a:ea typeface="Calibri" panose="020F0502020204030204" pitchFamily="34" charset="0"/>
                <a:cs typeface="Arial" panose="020B0604020202020204" pitchFamily="34" charset="0"/>
              </a:rPr>
              <a:t>cùng chung một bào thai, xuất xứ từ truyền thuyết “Con Rồng cháu Tiên, các dân tộc trên lãnh thổ Việt Nam đều có cùng nguồn cội, anh em chung một nhà.</a:t>
            </a:r>
          </a:p>
          <a:p>
            <a:pPr marL="685800" indent="-685800" algn="just">
              <a:lnSpc>
                <a:spcPts val="6800"/>
              </a:lnSpc>
              <a:buFont typeface="Arial" panose="020B0604020202020204" pitchFamily="34" charset="0"/>
              <a:buChar char="•"/>
            </a:pPr>
            <a:r>
              <a:rPr lang="vi-VN" sz="5000" b="1" dirty="0" smtClean="0">
                <a:solidFill>
                  <a:srgbClr val="000000"/>
                </a:solidFill>
                <a:latin typeface="+mj-lt"/>
                <a:ea typeface="Calibri" panose="020F0502020204030204" pitchFamily="34" charset="0"/>
                <a:cs typeface="Arial" panose="020B0604020202020204" pitchFamily="34" charset="0"/>
              </a:rPr>
              <a:t>Truyền </a:t>
            </a:r>
            <a:r>
              <a:rPr lang="vi-VN" sz="5000" b="1" dirty="0">
                <a:solidFill>
                  <a:srgbClr val="000000"/>
                </a:solidFill>
                <a:latin typeface="+mj-lt"/>
                <a:ea typeface="Calibri" panose="020F0502020204030204" pitchFamily="34" charset="0"/>
                <a:cs typeface="Arial" panose="020B0604020202020204" pitchFamily="34" charset="0"/>
              </a:rPr>
              <a:t>thống “tương thân tương ái”</a:t>
            </a:r>
            <a:r>
              <a:rPr lang="vi-VN" sz="5000" dirty="0">
                <a:solidFill>
                  <a:srgbClr val="000000"/>
                </a:solidFill>
                <a:latin typeface="+mj-lt"/>
                <a:ea typeface="Calibri" panose="020F0502020204030204" pitchFamily="34" charset="0"/>
                <a:cs typeface="Arial" panose="020B0604020202020204" pitchFamily="34" charset="0"/>
              </a:rPr>
              <a:t> </a:t>
            </a:r>
            <a:r>
              <a:rPr lang="vi-VN" sz="5000" b="1" dirty="0">
                <a:solidFill>
                  <a:srgbClr val="000000"/>
                </a:solidFill>
                <a:latin typeface="+mj-lt"/>
                <a:ea typeface="Calibri" panose="020F0502020204030204" pitchFamily="34" charset="0"/>
                <a:cs typeface="Arial" panose="020B0604020202020204" pitchFamily="34" charset="0"/>
              </a:rPr>
              <a:t>của người Việt Nam:</a:t>
            </a:r>
            <a:r>
              <a:rPr lang="vi-VN" sz="5000" dirty="0">
                <a:solidFill>
                  <a:srgbClr val="000000"/>
                </a:solidFill>
                <a:latin typeface="+mj-lt"/>
                <a:ea typeface="Calibri" panose="020F0502020204030204" pitchFamily="34" charset="0"/>
                <a:cs typeface="Arial" panose="020B0604020202020204" pitchFamily="34" charset="0"/>
              </a:rPr>
              <a:t> </a:t>
            </a:r>
            <a:r>
              <a:rPr lang="en-US" sz="5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 đỡ đồng bào, dân tộc trong lúc khó khăn, hoạn nạn. </a:t>
            </a:r>
            <a:endParaRPr lang="vi-VN"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EEE9"/>
        </a:solidFill>
        <a:effectLst/>
      </p:bgPr>
    </p:bg>
    <p:spTree>
      <p:nvGrpSpPr>
        <p:cNvPr id="1" name=""/>
        <p:cNvGrpSpPr/>
        <p:nvPr/>
      </p:nvGrpSpPr>
      <p:grpSpPr>
        <a:xfrm>
          <a:off x="0" y="0"/>
          <a:ext cx="0" cy="0"/>
          <a:chOff x="0" y="0"/>
          <a:chExt cx="0" cy="0"/>
        </a:xfrm>
      </p:grpSpPr>
      <p:sp>
        <p:nvSpPr>
          <p:cNvPr id="2" name="TextBox 2"/>
          <p:cNvSpPr txBox="1"/>
          <p:nvPr/>
        </p:nvSpPr>
        <p:spPr>
          <a:xfrm>
            <a:off x="1" y="1339367"/>
            <a:ext cx="18287999" cy="1667123"/>
          </a:xfrm>
          <a:prstGeom prst="rect">
            <a:avLst/>
          </a:prstGeom>
        </p:spPr>
        <p:txBody>
          <a:bodyPr wrap="square" lIns="0" tIns="0" rIns="0" bIns="0" rtlCol="0" anchor="t">
            <a:spAutoFit/>
          </a:bodyPr>
          <a:lstStyle/>
          <a:p>
            <a:pPr algn="ctr">
              <a:lnSpc>
                <a:spcPts val="6500"/>
              </a:lnSpc>
            </a:pPr>
            <a:r>
              <a:rPr lang="en-US" sz="5000" b="1" dirty="0" smtClean="0">
                <a:solidFill>
                  <a:schemeClr val="accent5">
                    <a:lumMod val="50000"/>
                  </a:schemeClr>
                </a:solidFill>
                <a:latin typeface="Times New Roman" panose="02020603050405020304" pitchFamily="18" charset="0"/>
                <a:cs typeface="Times New Roman" panose="02020603050405020304" pitchFamily="18" charset="0"/>
              </a:rPr>
              <a:t>Trong vai một hướng dẫn viên du lịch, </a:t>
            </a:r>
          </a:p>
          <a:p>
            <a:pPr algn="ctr">
              <a:lnSpc>
                <a:spcPts val="6500"/>
              </a:lnSpc>
            </a:pPr>
            <a:r>
              <a:rPr lang="en-US" sz="5000" b="1" dirty="0" smtClean="0">
                <a:solidFill>
                  <a:schemeClr val="accent5">
                    <a:lumMod val="50000"/>
                  </a:schemeClr>
                </a:solidFill>
                <a:latin typeface="Times New Roman" panose="02020603050405020304" pitchFamily="18" charset="0"/>
                <a:cs typeface="Times New Roman" panose="02020603050405020304" pitchFamily="18" charset="0"/>
              </a:rPr>
              <a:t>em hãy giới thiệu về di tích thành Cổ Loa</a:t>
            </a:r>
            <a:endParaRPr lang="en-US" sz="50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4554199" y="4884285"/>
            <a:ext cx="4293595" cy="644414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5621946"/>
            <a:ext cx="2851010" cy="4598403"/>
          </a:xfrm>
          <a:prstGeom prst="rect">
            <a:avLst/>
          </a:prstGeom>
        </p:spPr>
      </p:pic>
      <p:sp>
        <p:nvSpPr>
          <p:cNvPr id="15" name="Rectangle 14"/>
          <p:cNvSpPr/>
          <p:nvPr/>
        </p:nvSpPr>
        <p:spPr>
          <a:xfrm>
            <a:off x="3086100" y="3467100"/>
            <a:ext cx="12115800" cy="5404300"/>
          </a:xfrm>
          <a:prstGeom prst="rect">
            <a:avLst/>
          </a:prstGeom>
        </p:spPr>
        <p:txBody>
          <a:bodyPr wrap="square">
            <a:spAutoFit/>
          </a:bodyPr>
          <a:lstStyle/>
          <a:p>
            <a:pPr algn="just">
              <a:lnSpc>
                <a:spcPts val="7000"/>
              </a:lnSpc>
            </a:pPr>
            <a:r>
              <a:rPr lang="nl-NL" sz="50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Khu vực di tích thành Cổ Loa </a:t>
            </a:r>
            <a:r>
              <a:rPr lang="nl-NL" sz="5000" dirty="0"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là một </a:t>
            </a:r>
            <a:r>
              <a:rPr lang="nl-NL" sz="50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quần thể di tích, đó </a:t>
            </a:r>
            <a:r>
              <a:rPr lang="nl-NL" sz="5000" dirty="0"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là: Đền Thục An Dương Vương, Giếng Ngọc, Am Bà Chúa, Đình Ngự Chiều Di Quy. </a:t>
            </a:r>
            <a:r>
              <a:rPr lang="nl-NL" sz="5000" dirty="0">
                <a:solidFill>
                  <a:schemeClr val="accent5">
                    <a:lumMod val="50000"/>
                  </a:schemeClr>
                </a:solidFill>
                <a:latin typeface="Times New Roman" panose="02020603050405020304" pitchFamily="18" charset="0"/>
                <a:cs typeface="Times New Roman" panose="02020603050405020304" pitchFamily="18" charset="0"/>
              </a:rPr>
              <a:t>Hội đền Cổ Loa tổ chức vào đầu xuân hàng năm, từng có câu rằng: </a:t>
            </a:r>
            <a:r>
              <a:rPr lang="nl-NL" sz="5000" i="1" dirty="0">
                <a:solidFill>
                  <a:schemeClr val="accent5">
                    <a:lumMod val="50000"/>
                  </a:schemeClr>
                </a:solidFill>
                <a:latin typeface="Times New Roman" panose="02020603050405020304" pitchFamily="18" charset="0"/>
                <a:cs typeface="Times New Roman" panose="02020603050405020304" pitchFamily="18" charset="0"/>
              </a:rPr>
              <a:t>“chết bỏ con cháu, sống không bỏ mùng sau Tháng </a:t>
            </a:r>
            <a:r>
              <a:rPr lang="nl-NL" sz="5000" i="1" dirty="0" smtClean="0">
                <a:solidFill>
                  <a:schemeClr val="accent5">
                    <a:lumMod val="50000"/>
                  </a:schemeClr>
                </a:solidFill>
                <a:latin typeface="Times New Roman" panose="02020603050405020304" pitchFamily="18" charset="0"/>
                <a:cs typeface="Times New Roman" panose="02020603050405020304" pitchFamily="18" charset="0"/>
              </a:rPr>
              <a:t>Giêng”.</a:t>
            </a:r>
            <a:endParaRPr lang="en-US" sz="5000" i="1" dirty="0">
              <a:solidFill>
                <a:schemeClr val="accent5">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8" name="TextBox 8"/>
          <p:cNvSpPr txBox="1"/>
          <p:nvPr/>
        </p:nvSpPr>
        <p:spPr>
          <a:xfrm>
            <a:off x="4800600" y="4762500"/>
            <a:ext cx="12192000" cy="859210"/>
          </a:xfrm>
          <a:prstGeom prst="rect">
            <a:avLst/>
          </a:prstGeom>
        </p:spPr>
        <p:txBody>
          <a:bodyPr wrap="square" lIns="0" tIns="0" rIns="0" bIns="0" rtlCol="0" anchor="t">
            <a:spAutoFit/>
          </a:bodyPr>
          <a:lstStyle/>
          <a:p>
            <a:pPr algn="just">
              <a:lnSpc>
                <a:spcPts val="6689"/>
              </a:lnSpc>
            </a:pPr>
            <a:r>
              <a:rPr lang="en-US" sz="5000" dirty="0" smtClean="0">
                <a:solidFill>
                  <a:srgbClr val="3C693D"/>
                </a:solidFill>
                <a:latin typeface="Times New Roman" panose="02020603050405020304" pitchFamily="18" charset="0"/>
                <a:cs typeface="Times New Roman" panose="02020603050405020304" pitchFamily="18" charset="0"/>
              </a:rPr>
              <a:t>Làm bài tập Bài 13, Sách bài tập</a:t>
            </a:r>
            <a:endParaRPr lang="en-US" sz="5000" dirty="0">
              <a:solidFill>
                <a:srgbClr val="3C693D"/>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82458" y="4302959"/>
            <a:ext cx="1485815" cy="1754942"/>
          </a:xfrm>
          <a:prstGeom prst="rect">
            <a:avLst/>
          </a:prstGeom>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42504" y="6484055"/>
            <a:ext cx="1565721" cy="1752600"/>
          </a:xfrm>
          <a:prstGeom prst="rect">
            <a:avLst/>
          </a:prstGeom>
        </p:spPr>
      </p:pic>
      <p:pic>
        <p:nvPicPr>
          <p:cNvPr id="1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76600" y="1714500"/>
            <a:ext cx="2124367" cy="2292157"/>
          </a:xfrm>
          <a:prstGeom prst="rect">
            <a:avLst/>
          </a:prstGeom>
        </p:spPr>
      </p:pic>
      <p:sp>
        <p:nvSpPr>
          <p:cNvPr id="12" name="TextBox 8"/>
          <p:cNvSpPr txBox="1"/>
          <p:nvPr/>
        </p:nvSpPr>
        <p:spPr>
          <a:xfrm>
            <a:off x="304800" y="2213866"/>
            <a:ext cx="18135599" cy="859210"/>
          </a:xfrm>
          <a:prstGeom prst="rect">
            <a:avLst/>
          </a:prstGeom>
        </p:spPr>
        <p:txBody>
          <a:bodyPr wrap="square" lIns="0" tIns="0" rIns="0" bIns="0" rtlCol="0" anchor="t">
            <a:spAutoFit/>
          </a:bodyPr>
          <a:lstStyle/>
          <a:p>
            <a:pPr algn="ctr">
              <a:lnSpc>
                <a:spcPts val="6689"/>
              </a:lnSpc>
            </a:pPr>
            <a:r>
              <a:rPr lang="en-US" sz="6000" b="1" dirty="0" smtClean="0">
                <a:solidFill>
                  <a:srgbClr val="3C693D"/>
                </a:solidFill>
                <a:latin typeface="Times New Roman" panose="02020603050405020304" pitchFamily="18" charset="0"/>
                <a:cs typeface="Times New Roman" panose="02020603050405020304" pitchFamily="18" charset="0"/>
              </a:rPr>
              <a:t>HƯỚNG DẪN VỀ NHÀ</a:t>
            </a:r>
            <a:endParaRPr lang="en-US" sz="6000" b="1" dirty="0">
              <a:solidFill>
                <a:srgbClr val="3C693D"/>
              </a:solidFill>
              <a:latin typeface="Times New Roman" panose="02020603050405020304" pitchFamily="18" charset="0"/>
              <a:cs typeface="Times New Roman" panose="02020603050405020304" pitchFamily="18" charset="0"/>
            </a:endParaRPr>
          </a:p>
        </p:txBody>
      </p:sp>
      <p:sp>
        <p:nvSpPr>
          <p:cNvPr id="13" name="TextBox 8"/>
          <p:cNvSpPr txBox="1"/>
          <p:nvPr/>
        </p:nvSpPr>
        <p:spPr>
          <a:xfrm>
            <a:off x="4786086" y="6965182"/>
            <a:ext cx="13501914" cy="794705"/>
          </a:xfrm>
          <a:prstGeom prst="rect">
            <a:avLst/>
          </a:prstGeom>
        </p:spPr>
        <p:txBody>
          <a:bodyPr wrap="square" lIns="0" tIns="0" rIns="0" bIns="0" rtlCol="0" anchor="t">
            <a:spAutoFit/>
          </a:bodyPr>
          <a:lstStyle/>
          <a:p>
            <a:pPr algn="just">
              <a:lnSpc>
                <a:spcPts val="6689"/>
              </a:lnSpc>
            </a:pPr>
            <a:r>
              <a:rPr lang="en-US" sz="5000" dirty="0" smtClean="0">
                <a:solidFill>
                  <a:srgbClr val="3C693D"/>
                </a:solidFill>
                <a:latin typeface="Times New Roman" panose="02020603050405020304" pitchFamily="18" charset="0"/>
                <a:cs typeface="Times New Roman" panose="02020603050405020304" pitchFamily="18" charset="0"/>
              </a:rPr>
              <a:t>Đọc trước Bài 14, SGK trang 67 </a:t>
            </a:r>
            <a:endParaRPr lang="en-US" sz="5000" dirty="0">
              <a:solidFill>
                <a:srgbClr val="3C693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3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E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859000" y="-190500"/>
            <a:ext cx="3871897" cy="3445988"/>
          </a:xfrm>
          <a:prstGeom prst="rect">
            <a:avLst/>
          </a:prstGeom>
        </p:spPr>
      </p:pic>
      <p:sp>
        <p:nvSpPr>
          <p:cNvPr id="3" name="TextBox 3"/>
          <p:cNvSpPr txBox="1"/>
          <p:nvPr/>
        </p:nvSpPr>
        <p:spPr>
          <a:xfrm>
            <a:off x="0" y="4074426"/>
            <a:ext cx="18287999" cy="2342373"/>
          </a:xfrm>
          <a:prstGeom prst="rect">
            <a:avLst/>
          </a:prstGeom>
        </p:spPr>
        <p:txBody>
          <a:bodyPr wrap="square" lIns="0" tIns="0" rIns="0" bIns="0" rtlCol="0" anchor="t">
            <a:spAutoFit/>
          </a:bodyPr>
          <a:lstStyle/>
          <a:p>
            <a:pPr algn="ctr">
              <a:lnSpc>
                <a:spcPts val="9504"/>
              </a:lnSpc>
            </a:pPr>
            <a:r>
              <a:rPr lang="en-US" sz="7000" b="1" dirty="0" smtClean="0">
                <a:solidFill>
                  <a:srgbClr val="173857"/>
                </a:solidFill>
                <a:latin typeface="Times New Roman" panose="02020603050405020304" pitchFamily="18" charset="0"/>
                <a:cs typeface="Times New Roman" panose="02020603050405020304" pitchFamily="18" charset="0"/>
              </a:rPr>
              <a:t>CẢM ƠN CÁC EM</a:t>
            </a:r>
          </a:p>
          <a:p>
            <a:pPr algn="ctr">
              <a:lnSpc>
                <a:spcPts val="9504"/>
              </a:lnSpc>
            </a:pPr>
            <a:r>
              <a:rPr lang="en-US" sz="7000" b="1" dirty="0" smtClean="0">
                <a:solidFill>
                  <a:srgbClr val="173857"/>
                </a:solidFill>
                <a:latin typeface="Times New Roman" panose="02020603050405020304" pitchFamily="18" charset="0"/>
                <a:cs typeface="Times New Roman" panose="02020603050405020304" pitchFamily="18" charset="0"/>
              </a:rPr>
              <a:t>ĐÃ LẮNG NGHE BÀI GIẢNG!</a:t>
            </a:r>
            <a:endParaRPr lang="en-US" sz="7000" b="1" dirty="0">
              <a:solidFill>
                <a:srgbClr val="173857"/>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3"/>
          <a:srcRect/>
          <a:stretch>
            <a:fillRect/>
          </a:stretch>
        </p:blipFill>
        <p:spPr>
          <a:xfrm rot="6235478">
            <a:off x="94860" y="6215577"/>
            <a:ext cx="5112839" cy="5785390"/>
          </a:xfrm>
          <a:prstGeom prst="rect">
            <a:avLst/>
          </a:prstGeom>
        </p:spPr>
      </p:pic>
      <p:pic>
        <p:nvPicPr>
          <p:cNvPr id="5" name="Picture 5"/>
          <p:cNvPicPr>
            <a:picLocks noChangeAspect="1"/>
          </p:cNvPicPr>
          <p:nvPr/>
        </p:nvPicPr>
        <p:blipFill>
          <a:blip r:embed="rId4"/>
          <a:srcRect/>
          <a:stretch>
            <a:fillRect/>
          </a:stretch>
        </p:blipFill>
        <p:spPr>
          <a:xfrm>
            <a:off x="2651279" y="1405532"/>
            <a:ext cx="3662292" cy="2668894"/>
          </a:xfrm>
          <a:prstGeom prst="rect">
            <a:avLst/>
          </a:prstGeom>
        </p:spPr>
      </p:pic>
    </p:spTree>
    <p:extLst>
      <p:ext uri="{BB962C8B-B14F-4D97-AF65-F5344CB8AC3E}">
        <p14:creationId xmlns:p14="http://schemas.microsoft.com/office/powerpoint/2010/main" val="325909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pic>
        <p:nvPicPr>
          <p:cNvPr id="1028" name="Picture 4" descr="Truyền thuyết thành Cổ L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45886"/>
            <a:ext cx="7620000" cy="8001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Phân tích truyện An Dương Vương và Mị Châu Trọng Thủy - Văn mẫu lớ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647700"/>
            <a:ext cx="8458200" cy="79991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5"/>
          <p:cNvSpPr txBox="1"/>
          <p:nvPr/>
        </p:nvSpPr>
        <p:spPr>
          <a:xfrm>
            <a:off x="990600" y="8764336"/>
            <a:ext cx="16306800" cy="875881"/>
          </a:xfrm>
          <a:prstGeom prst="rect">
            <a:avLst/>
          </a:prstGeom>
        </p:spPr>
        <p:txBody>
          <a:bodyPr wrap="square" lIns="0" tIns="0" rIns="0" bIns="0" rtlCol="0" anchor="t">
            <a:spAutoFit/>
          </a:bodyPr>
          <a:lstStyle/>
          <a:p>
            <a:pPr algn="ctr">
              <a:lnSpc>
                <a:spcPts val="7700"/>
              </a:lnSpc>
              <a:spcBef>
                <a:spcPct val="0"/>
              </a:spcBef>
            </a:pPr>
            <a:r>
              <a:rPr lang="en-US" sz="4500" b="1" dirty="0" smtClean="0">
                <a:solidFill>
                  <a:schemeClr val="accent5">
                    <a:lumMod val="50000"/>
                  </a:schemeClr>
                </a:solidFill>
                <a:latin typeface="Times New Roman" panose="02020603050405020304" pitchFamily="18" charset="0"/>
                <a:cs typeface="Times New Roman" panose="02020603050405020304" pitchFamily="18" charset="0"/>
              </a:rPr>
              <a:t>Mị Châu – Trọng Thủy</a:t>
            </a:r>
            <a:endParaRPr lang="en-US" sz="45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ipe(down)">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599" r="57719"/>
          <a:stretch>
            <a:fillRect/>
          </a:stretch>
        </p:blipFill>
        <p:spPr>
          <a:xfrm>
            <a:off x="11675396" y="0"/>
            <a:ext cx="5807074" cy="10287000"/>
          </a:xfrm>
          <a:prstGeom prst="rect">
            <a:avLst/>
          </a:prstGeom>
        </p:spPr>
      </p:pic>
      <p:sp>
        <p:nvSpPr>
          <p:cNvPr id="9" name="Rectangle 8"/>
          <p:cNvSpPr/>
          <p:nvPr/>
        </p:nvSpPr>
        <p:spPr>
          <a:xfrm>
            <a:off x="609600" y="2247900"/>
            <a:ext cx="10134600" cy="6376104"/>
          </a:xfrm>
          <a:prstGeom prst="rect">
            <a:avLst/>
          </a:prstGeom>
        </p:spPr>
        <p:txBody>
          <a:bodyPr wrap="square">
            <a:spAutoFit/>
          </a:bodyPr>
          <a:lstStyle/>
          <a:p>
            <a:pPr algn="just">
              <a:lnSpc>
                <a:spcPts val="7000"/>
              </a:lnSpc>
            </a:pPr>
            <a:r>
              <a:rPr lang="fr-FR" sz="5000" dirty="0"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Dù nhiều </a:t>
            </a:r>
            <a:r>
              <a:rPr lang="fr-FR" sz="50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lần bị quân của Triệu Đà tấn công, nhưng nhờ có thành cao, hào sâu, vũ khí tốt </a:t>
            </a:r>
            <a:r>
              <a:rPr lang="fr-FR" sz="5000" dirty="0"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nên </a:t>
            </a:r>
            <a:r>
              <a:rPr lang="fr-FR" sz="50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quân dân Âu Lạc đã lần lượt đánh bại các cuộc tấn công của quân xâm lược. Đó là một biểu tượng của nền văn minh Việt cổ rất đáng tự </a:t>
            </a:r>
            <a:r>
              <a:rPr lang="fr-FR" sz="5000" dirty="0"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hà.</a:t>
            </a:r>
            <a:endParaRPr lang="en-US" sz="5000" dirty="0">
              <a:solidFill>
                <a:schemeClr val="accent5">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7F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233013">
            <a:off x="-470849" y="6395645"/>
            <a:ext cx="7081547" cy="7081547"/>
          </a:xfrm>
          <a:prstGeom prst="rect">
            <a:avLst/>
          </a:prstGeom>
        </p:spPr>
      </p:pic>
      <p:sp>
        <p:nvSpPr>
          <p:cNvPr id="13" name="TextBox 13"/>
          <p:cNvSpPr txBox="1"/>
          <p:nvPr/>
        </p:nvSpPr>
        <p:spPr>
          <a:xfrm>
            <a:off x="18142" y="1795935"/>
            <a:ext cx="18422257" cy="1281569"/>
          </a:xfrm>
          <a:prstGeom prst="rect">
            <a:avLst/>
          </a:prstGeom>
        </p:spPr>
        <p:txBody>
          <a:bodyPr wrap="square" lIns="0" tIns="0" rIns="0" bIns="0" rtlCol="0" anchor="t">
            <a:spAutoFit/>
          </a:bodyPr>
          <a:lstStyle/>
          <a:p>
            <a:pPr algn="ctr">
              <a:lnSpc>
                <a:spcPts val="11247"/>
              </a:lnSpc>
            </a:pPr>
            <a:r>
              <a:rPr lang="en-US" sz="7000" b="1" dirty="0" smtClean="0">
                <a:solidFill>
                  <a:srgbClr val="FFFFFF"/>
                </a:solidFill>
                <a:latin typeface="Times New Roman" panose="02020603050405020304" pitchFamily="18" charset="0"/>
                <a:cs typeface="Times New Roman" panose="02020603050405020304" pitchFamily="18" charset="0"/>
              </a:rPr>
              <a:t>BÀI 13: NƯỚC ÂU LẠC</a:t>
            </a:r>
            <a:endParaRPr lang="en-US" sz="7000" b="1" dirty="0">
              <a:solidFill>
                <a:srgbClr val="FFFFFF"/>
              </a:solidFill>
              <a:latin typeface="Times New Roman" panose="02020603050405020304" pitchFamily="18" charset="0"/>
              <a:cs typeface="Times New Roman" panose="02020603050405020304" pitchFamily="18" charset="0"/>
            </a:endParaRPr>
          </a:p>
        </p:txBody>
      </p:sp>
      <p:pic>
        <p:nvPicPr>
          <p:cNvPr id="3074" name="Picture 2" descr="Mỵ Châu - Trọng Thủy hay là truyện nỏ thầ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863" y="2976429"/>
            <a:ext cx="6710817" cy="60328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781173">
            <a:off x="1267065" y="5309018"/>
            <a:ext cx="3605719" cy="4767176"/>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233013">
            <a:off x="11492550" y="6296075"/>
            <a:ext cx="7081547" cy="7081547"/>
          </a:xfrm>
          <a:prstGeom prst="rect">
            <a:avLst/>
          </a:prstGeom>
        </p:spPr>
      </p:pic>
      <p:pic>
        <p:nvPicPr>
          <p:cNvPr id="21"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465734">
            <a:off x="13317691" y="5667630"/>
            <a:ext cx="3946860" cy="5138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par>
                                <p:cTn id="16" presetID="21" presetClass="entr" presetSubtype="1"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heel(1)">
                                      <p:cBhvr>
                                        <p:cTn id="18" dur="2000"/>
                                        <p:tgtEl>
                                          <p:spTgt spid="3074"/>
                                        </p:tgtEl>
                                      </p:cBhvr>
                                    </p:animEffect>
                                  </p:childTnLst>
                                </p:cTn>
                              </p:par>
                              <p:par>
                                <p:cTn id="19" presetID="21" presetClass="entr" presetSubtype="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2000"/>
                                        <p:tgtEl>
                                          <p:spTgt spid="18"/>
                                        </p:tgtEl>
                                      </p:cBhvr>
                                    </p:animEffect>
                                  </p:childTnLst>
                                </p:cTn>
                              </p:par>
                              <p:par>
                                <p:cTn id="22" presetID="21" presetClass="entr" presetSubtype="1"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heel(1)">
                                      <p:cBhvr>
                                        <p:cTn id="2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8" name="TextBox 8"/>
          <p:cNvSpPr txBox="1"/>
          <p:nvPr/>
        </p:nvSpPr>
        <p:spPr>
          <a:xfrm>
            <a:off x="3505200" y="4949235"/>
            <a:ext cx="13335000" cy="794705"/>
          </a:xfrm>
          <a:prstGeom prst="rect">
            <a:avLst/>
          </a:prstGeom>
        </p:spPr>
        <p:txBody>
          <a:bodyPr wrap="square" lIns="0" tIns="0" rIns="0" bIns="0" rtlCol="0" anchor="t">
            <a:spAutoFit/>
          </a:bodyPr>
          <a:lstStyle/>
          <a:p>
            <a:pPr algn="just">
              <a:lnSpc>
                <a:spcPts val="6689"/>
              </a:lnSpc>
            </a:pPr>
            <a:r>
              <a:rPr lang="en-US" sz="5000" dirty="0" smtClean="0">
                <a:solidFill>
                  <a:srgbClr val="3C693D"/>
                </a:solidFill>
                <a:latin typeface="Times New Roman" panose="02020603050405020304" pitchFamily="18" charset="0"/>
                <a:cs typeface="Times New Roman" panose="02020603050405020304" pitchFamily="18" charset="0"/>
              </a:rPr>
              <a:t>Sự ra đời và tổ chức nhà nước Âu Lạc</a:t>
            </a:r>
            <a:endParaRPr lang="en-US" sz="5000" dirty="0">
              <a:solidFill>
                <a:srgbClr val="3C693D"/>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87058" y="4489694"/>
            <a:ext cx="1485815" cy="1754942"/>
          </a:xfrm>
          <a:prstGeom prst="rect">
            <a:avLst/>
          </a:prstGeom>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47104" y="6670790"/>
            <a:ext cx="1565721" cy="1752600"/>
          </a:xfrm>
          <a:prstGeom prst="rect">
            <a:avLst/>
          </a:prstGeom>
        </p:spPr>
      </p:pic>
      <p:pic>
        <p:nvPicPr>
          <p:cNvPr id="1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76600" y="1714500"/>
            <a:ext cx="2124367" cy="2292157"/>
          </a:xfrm>
          <a:prstGeom prst="rect">
            <a:avLst/>
          </a:prstGeom>
        </p:spPr>
      </p:pic>
      <p:sp>
        <p:nvSpPr>
          <p:cNvPr id="12" name="TextBox 8"/>
          <p:cNvSpPr txBox="1"/>
          <p:nvPr/>
        </p:nvSpPr>
        <p:spPr>
          <a:xfrm>
            <a:off x="304800" y="2213866"/>
            <a:ext cx="18135599" cy="859210"/>
          </a:xfrm>
          <a:prstGeom prst="rect">
            <a:avLst/>
          </a:prstGeom>
        </p:spPr>
        <p:txBody>
          <a:bodyPr wrap="square" lIns="0" tIns="0" rIns="0" bIns="0" rtlCol="0" anchor="t">
            <a:spAutoFit/>
          </a:bodyPr>
          <a:lstStyle/>
          <a:p>
            <a:pPr algn="ctr">
              <a:lnSpc>
                <a:spcPts val="6689"/>
              </a:lnSpc>
            </a:pPr>
            <a:r>
              <a:rPr lang="en-US" sz="6000" b="1" dirty="0" smtClean="0">
                <a:solidFill>
                  <a:srgbClr val="3C693D"/>
                </a:solidFill>
                <a:latin typeface="Times New Roman" panose="02020603050405020304" pitchFamily="18" charset="0"/>
                <a:cs typeface="Times New Roman" panose="02020603050405020304" pitchFamily="18" charset="0"/>
              </a:rPr>
              <a:t>NỘI DUNG BÀI HỌC</a:t>
            </a:r>
            <a:endParaRPr lang="en-US" sz="6000" b="1" dirty="0">
              <a:solidFill>
                <a:srgbClr val="3C693D"/>
              </a:solidFill>
              <a:latin typeface="Times New Roman" panose="02020603050405020304" pitchFamily="18" charset="0"/>
              <a:cs typeface="Times New Roman" panose="02020603050405020304" pitchFamily="18" charset="0"/>
            </a:endParaRPr>
          </a:p>
        </p:txBody>
      </p:sp>
      <p:sp>
        <p:nvSpPr>
          <p:cNvPr id="13" name="TextBox 8"/>
          <p:cNvSpPr txBox="1"/>
          <p:nvPr/>
        </p:nvSpPr>
        <p:spPr>
          <a:xfrm>
            <a:off x="3490686" y="7151917"/>
            <a:ext cx="14797314" cy="794705"/>
          </a:xfrm>
          <a:prstGeom prst="rect">
            <a:avLst/>
          </a:prstGeom>
        </p:spPr>
        <p:txBody>
          <a:bodyPr wrap="square" lIns="0" tIns="0" rIns="0" bIns="0" rtlCol="0" anchor="t">
            <a:spAutoFit/>
          </a:bodyPr>
          <a:lstStyle/>
          <a:p>
            <a:pPr algn="just">
              <a:lnSpc>
                <a:spcPts val="6689"/>
              </a:lnSpc>
            </a:pPr>
            <a:r>
              <a:rPr lang="en-US" sz="5000" dirty="0" smtClean="0">
                <a:solidFill>
                  <a:srgbClr val="3C693D"/>
                </a:solidFill>
                <a:latin typeface="Times New Roman" panose="02020603050405020304" pitchFamily="18" charset="0"/>
                <a:cs typeface="Times New Roman" panose="02020603050405020304" pitchFamily="18" charset="0"/>
              </a:rPr>
              <a:t>Đời sống vật chất và tinh thần của cư dân Âu Lạc</a:t>
            </a:r>
            <a:endParaRPr lang="en-US" sz="5000" dirty="0">
              <a:solidFill>
                <a:srgbClr val="3C693D"/>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9F7E"/>
        </a:solidFill>
        <a:effectLst/>
      </p:bgPr>
    </p:bg>
    <p:spTree>
      <p:nvGrpSpPr>
        <p:cNvPr id="1" name=""/>
        <p:cNvGrpSpPr/>
        <p:nvPr/>
      </p:nvGrpSpPr>
      <p:grpSpPr>
        <a:xfrm>
          <a:off x="0" y="0"/>
          <a:ext cx="0" cy="0"/>
          <a:chOff x="0" y="0"/>
          <a:chExt cx="0" cy="0"/>
        </a:xfrm>
      </p:grpSpPr>
      <p:sp>
        <p:nvSpPr>
          <p:cNvPr id="3" name="TextBox 3"/>
          <p:cNvSpPr txBox="1"/>
          <p:nvPr/>
        </p:nvSpPr>
        <p:spPr>
          <a:xfrm>
            <a:off x="18143" y="2670629"/>
            <a:ext cx="18288000" cy="2200154"/>
          </a:xfrm>
          <a:prstGeom prst="rect">
            <a:avLst/>
          </a:prstGeom>
        </p:spPr>
        <p:txBody>
          <a:bodyPr wrap="square" lIns="0" tIns="0" rIns="0" bIns="0" rtlCol="0" anchor="t">
            <a:spAutoFit/>
          </a:bodyPr>
          <a:lstStyle/>
          <a:p>
            <a:pPr marL="0" lvl="0" indent="0" algn="ctr">
              <a:lnSpc>
                <a:spcPts val="9000"/>
              </a:lnSpc>
              <a:spcBef>
                <a:spcPct val="0"/>
              </a:spcBef>
            </a:pPr>
            <a:r>
              <a:rPr lang="en-US" sz="6000" b="1" dirty="0" smtClean="0">
                <a:solidFill>
                  <a:srgbClr val="EFE8CF"/>
                </a:solidFill>
                <a:latin typeface="Times New Roman" panose="02020603050405020304" pitchFamily="18" charset="0"/>
                <a:cs typeface="Times New Roman" panose="02020603050405020304" pitchFamily="18" charset="0"/>
              </a:rPr>
              <a:t>1. SỰ RA ĐỜI VÀ TỔ CHỨC </a:t>
            </a:r>
          </a:p>
          <a:p>
            <a:pPr marL="0" lvl="0" indent="0" algn="ctr">
              <a:lnSpc>
                <a:spcPts val="9000"/>
              </a:lnSpc>
              <a:spcBef>
                <a:spcPct val="0"/>
              </a:spcBef>
            </a:pPr>
            <a:r>
              <a:rPr lang="en-US" sz="6000" b="1" dirty="0" smtClean="0">
                <a:solidFill>
                  <a:srgbClr val="EFE8CF"/>
                </a:solidFill>
                <a:latin typeface="Times New Roman" panose="02020603050405020304" pitchFamily="18" charset="0"/>
                <a:cs typeface="Times New Roman" panose="02020603050405020304" pitchFamily="18" charset="0"/>
              </a:rPr>
              <a:t>NHÀ NƯỚC ÂU LẠC</a:t>
            </a:r>
            <a:endParaRPr lang="en-US" sz="6000" b="1" u="none" dirty="0">
              <a:solidFill>
                <a:srgbClr val="EFE8CF"/>
              </a:solidFill>
              <a:latin typeface="Times New Roman" panose="02020603050405020304" pitchFamily="18" charset="0"/>
              <a:cs typeface="Times New Roman" panose="02020603050405020304" pitchFamily="18" charset="0"/>
            </a:endParaRPr>
          </a:p>
        </p:txBody>
      </p:sp>
      <p:pic>
        <p:nvPicPr>
          <p:cNvPr id="9" name="Picture 5">
            <a:extLst>
              <a:ext uri="{FF2B5EF4-FFF2-40B4-BE49-F238E27FC236}">
                <a16:creationId xmlns:a16="http://schemas.microsoft.com/office/drawing/2014/main" id="{C4A9B69A-9205-4380-A5A5-408C07593A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2705100"/>
            <a:ext cx="4572000" cy="7461721"/>
          </a:xfrm>
          <a:prstGeom prst="rect">
            <a:avLst/>
          </a:prstGeom>
        </p:spPr>
      </p:pic>
      <p:pic>
        <p:nvPicPr>
          <p:cNvPr id="10" name="Picture 4"/>
          <p:cNvPicPr>
            <a:picLocks noChangeAspect="1"/>
          </p:cNvPicPr>
          <p:nvPr/>
        </p:nvPicPr>
        <p:blipFill>
          <a:blip r:embed="rId4">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3395950" y="6593396"/>
            <a:ext cx="5574077" cy="5574077"/>
          </a:xfrm>
          <a:prstGeom prst="rect">
            <a:avLst/>
          </a:prstGeom>
        </p:spPr>
      </p:pic>
      <p:pic>
        <p:nvPicPr>
          <p:cNvPr id="11" name="Picture 7"/>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898383">
            <a:off x="10962318" y="8222230"/>
            <a:ext cx="5287095" cy="5287095"/>
          </a:xfrm>
          <a:prstGeom prst="rect">
            <a:avLst/>
          </a:prstGeom>
        </p:spPr>
      </p:pic>
      <p:pic>
        <p:nvPicPr>
          <p:cNvPr id="12" name="Picture 11"/>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582718" y="6240706"/>
            <a:ext cx="4046294" cy="4046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4E6"/>
        </a:solidFill>
        <a:effectLst/>
      </p:bgPr>
    </p:bg>
    <p:spTree>
      <p:nvGrpSpPr>
        <p:cNvPr id="1" name=""/>
        <p:cNvGrpSpPr/>
        <p:nvPr/>
      </p:nvGrpSpPr>
      <p:grpSpPr>
        <a:xfrm>
          <a:off x="0" y="0"/>
          <a:ext cx="0" cy="0"/>
          <a:chOff x="0" y="0"/>
          <a:chExt cx="0" cy="0"/>
        </a:xfrm>
      </p:grpSpPr>
      <p:grpSp>
        <p:nvGrpSpPr>
          <p:cNvPr id="7" name="Group 2"/>
          <p:cNvGrpSpPr/>
          <p:nvPr/>
        </p:nvGrpSpPr>
        <p:grpSpPr>
          <a:xfrm>
            <a:off x="-2209800" y="7277100"/>
            <a:ext cx="13330163" cy="8873350"/>
            <a:chOff x="0" y="0"/>
            <a:chExt cx="17773551" cy="11831133"/>
          </a:xfrm>
        </p:grpSpPr>
        <p:pic>
          <p:nvPicPr>
            <p:cNvPr id="8" name="Picture 3"/>
            <p:cNvPicPr>
              <a:picLocks noChangeAspect="1"/>
            </p:cNvPicPr>
            <p:nvPr/>
          </p:nvPicPr>
          <p:blipFill>
            <a:blip r:embed="rId2"/>
            <a:srcRect/>
            <a:stretch>
              <a:fillRect/>
            </a:stretch>
          </p:blipFill>
          <p:spPr>
            <a:xfrm rot="951726">
              <a:off x="6073180" y="1068344"/>
              <a:ext cx="3550648" cy="6514950"/>
            </a:xfrm>
            <a:prstGeom prst="rect">
              <a:avLst/>
            </a:prstGeom>
          </p:spPr>
        </p:pic>
        <p:pic>
          <p:nvPicPr>
            <p:cNvPr id="9" name="Picture 4"/>
            <p:cNvPicPr>
              <a:picLocks noChangeAspect="1"/>
            </p:cNvPicPr>
            <p:nvPr/>
          </p:nvPicPr>
          <p:blipFill>
            <a:blip r:embed="rId3"/>
            <a:srcRect/>
            <a:stretch>
              <a:fillRect/>
            </a:stretch>
          </p:blipFill>
          <p:spPr>
            <a:xfrm rot="951726">
              <a:off x="8771550" y="2487413"/>
              <a:ext cx="2330040" cy="4970752"/>
            </a:xfrm>
            <a:prstGeom prst="rect">
              <a:avLst/>
            </a:prstGeom>
          </p:spPr>
        </p:pic>
        <p:pic>
          <p:nvPicPr>
            <p:cNvPr id="10" name="Picture 5"/>
            <p:cNvPicPr>
              <a:picLocks noChangeAspect="1"/>
            </p:cNvPicPr>
            <p:nvPr/>
          </p:nvPicPr>
          <p:blipFill>
            <a:blip r:embed="rId4"/>
            <a:srcRect/>
            <a:stretch>
              <a:fillRect/>
            </a:stretch>
          </p:blipFill>
          <p:spPr>
            <a:xfrm rot="2122930">
              <a:off x="4922838" y="2328665"/>
              <a:ext cx="4703815" cy="7648480"/>
            </a:xfrm>
            <a:prstGeom prst="rect">
              <a:avLst/>
            </a:prstGeom>
          </p:spPr>
        </p:pic>
        <p:pic>
          <p:nvPicPr>
            <p:cNvPr id="11" name="Picture 6"/>
            <p:cNvPicPr>
              <a:picLocks noChangeAspect="1"/>
            </p:cNvPicPr>
            <p:nvPr/>
          </p:nvPicPr>
          <p:blipFill>
            <a:blip r:embed="rId5"/>
            <a:srcRect/>
            <a:stretch>
              <a:fillRect/>
            </a:stretch>
          </p:blipFill>
          <p:spPr>
            <a:xfrm rot="-1491993">
              <a:off x="4897874" y="1600941"/>
              <a:ext cx="3048871" cy="6870696"/>
            </a:xfrm>
            <a:prstGeom prst="rect">
              <a:avLst/>
            </a:prstGeom>
          </p:spPr>
        </p:pic>
        <p:pic>
          <p:nvPicPr>
            <p:cNvPr id="12" name="Picture 7"/>
            <p:cNvPicPr>
              <a:picLocks noChangeAspect="1"/>
            </p:cNvPicPr>
            <p:nvPr/>
          </p:nvPicPr>
          <p:blipFill>
            <a:blip r:embed="rId6"/>
            <a:srcRect/>
            <a:stretch>
              <a:fillRect/>
            </a:stretch>
          </p:blipFill>
          <p:spPr>
            <a:xfrm rot="-2789638">
              <a:off x="1879125" y="530822"/>
              <a:ext cx="4524531" cy="7125246"/>
            </a:xfrm>
            <a:prstGeom prst="rect">
              <a:avLst/>
            </a:prstGeom>
          </p:spPr>
        </p:pic>
        <p:pic>
          <p:nvPicPr>
            <p:cNvPr id="13" name="Picture 8"/>
            <p:cNvPicPr>
              <a:picLocks noChangeAspect="1"/>
            </p:cNvPicPr>
            <p:nvPr/>
          </p:nvPicPr>
          <p:blipFill>
            <a:blip r:embed="rId7"/>
            <a:srcRect/>
            <a:stretch>
              <a:fillRect/>
            </a:stretch>
          </p:blipFill>
          <p:spPr>
            <a:xfrm rot="4198451">
              <a:off x="7704902" y="1931032"/>
              <a:ext cx="9168951" cy="8332285"/>
            </a:xfrm>
            <a:prstGeom prst="rect">
              <a:avLst/>
            </a:prstGeom>
          </p:spPr>
        </p:pic>
        <p:pic>
          <p:nvPicPr>
            <p:cNvPr id="14" name="Picture 9"/>
            <p:cNvPicPr>
              <a:picLocks noChangeAspect="1"/>
            </p:cNvPicPr>
            <p:nvPr/>
          </p:nvPicPr>
          <p:blipFill>
            <a:blip r:embed="rId8"/>
            <a:srcRect/>
            <a:stretch>
              <a:fillRect/>
            </a:stretch>
          </p:blipFill>
          <p:spPr>
            <a:xfrm rot="859572">
              <a:off x="10307074" y="1604231"/>
              <a:ext cx="2858931" cy="4243311"/>
            </a:xfrm>
            <a:prstGeom prst="rect">
              <a:avLst/>
            </a:prstGeom>
          </p:spPr>
        </p:pic>
      </p:grpSp>
      <p:sp>
        <p:nvSpPr>
          <p:cNvPr id="15" name="TextBox 10"/>
          <p:cNvSpPr txBox="1"/>
          <p:nvPr/>
        </p:nvSpPr>
        <p:spPr>
          <a:xfrm>
            <a:off x="890530" y="1212118"/>
            <a:ext cx="16301190" cy="1721240"/>
          </a:xfrm>
          <a:prstGeom prst="rect">
            <a:avLst/>
          </a:prstGeom>
        </p:spPr>
        <p:txBody>
          <a:bodyPr wrap="square" lIns="0" tIns="0" rIns="0" bIns="0" rtlCol="0" anchor="t">
            <a:spAutoFit/>
          </a:bodyPr>
          <a:lstStyle/>
          <a:p>
            <a:pPr algn="ctr">
              <a:lnSpc>
                <a:spcPts val="7000"/>
              </a:lnSpc>
            </a:pPr>
            <a:r>
              <a:rPr lang="fr-FR" sz="5000" i="1" dirty="0" smtClean="0">
                <a:latin typeface="Times New Roman" panose="02020603050405020304" pitchFamily="18" charset="0"/>
                <a:cs typeface="Times New Roman" panose="02020603050405020304" pitchFamily="18" charset="0"/>
              </a:rPr>
              <a:t>? </a:t>
            </a:r>
            <a:r>
              <a:rPr lang="fr-FR" sz="5000" i="1" dirty="0" err="1" smtClean="0">
                <a:latin typeface="Times New Roman" panose="02020603050405020304" pitchFamily="18" charset="0"/>
                <a:cs typeface="Times New Roman" panose="02020603050405020304" pitchFamily="18" charset="0"/>
              </a:rPr>
              <a:t>Xác</a:t>
            </a:r>
            <a:r>
              <a:rPr lang="fr-FR" sz="5000" i="1" dirty="0" smtClean="0">
                <a:latin typeface="Times New Roman" panose="02020603050405020304" pitchFamily="18" charset="0"/>
                <a:cs typeface="Times New Roman" panose="02020603050405020304" pitchFamily="18" charset="0"/>
              </a:rPr>
              <a:t> </a:t>
            </a:r>
            <a:r>
              <a:rPr lang="fr-FR" sz="5000" i="1" dirty="0">
                <a:latin typeface="Times New Roman" panose="02020603050405020304" pitchFamily="18" charset="0"/>
                <a:cs typeface="Times New Roman" panose="02020603050405020304" pitchFamily="18" charset="0"/>
              </a:rPr>
              <a:t>định thời gian ra đời và lãnh thổ chủ yếu của của nước Âu Lạc thuộc khu vực nào của Việt Nam hiện nay</a:t>
            </a:r>
            <a:endParaRPr lang="en-US" sz="5000" i="1" dirty="0">
              <a:solidFill>
                <a:srgbClr val="99A874"/>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905044" y="3530865"/>
            <a:ext cx="16629743" cy="5478423"/>
          </a:xfrm>
          <a:prstGeom prst="rect">
            <a:avLst/>
          </a:prstGeom>
        </p:spPr>
        <p:txBody>
          <a:bodyPr wrap="square">
            <a:spAutoFit/>
          </a:bodyPr>
          <a:lstStyle/>
          <a:p>
            <a:pPr marL="685800" indent="-685800" algn="just">
              <a:lnSpc>
                <a:spcPts val="7000"/>
              </a:lnSpc>
              <a:buFont typeface="Arial" panose="020B0604020202020204" pitchFamily="34" charset="0"/>
              <a:buChar char="•"/>
            </a:pPr>
            <a:r>
              <a:rPr lang="fr-FR" sz="5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Cuối TK III TCN: </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quân Tần tiến đánh Văn Lang. Thục Phán </a:t>
            </a:r>
            <a:r>
              <a:rPr lang="fr-FR" sz="5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lãnh </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đạo người Âu Việt và Lạc Việt chiến đấu giành thắng lợi</a:t>
            </a:r>
            <a:r>
              <a:rPr lang="fr-FR" sz="5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685800" indent="-685800" algn="just">
              <a:lnSpc>
                <a:spcPts val="7000"/>
              </a:lnSpc>
              <a:buFont typeface="Arial" panose="020B0604020202020204" pitchFamily="34" charset="0"/>
              <a:buChar char="•"/>
            </a:pPr>
            <a:r>
              <a:rPr lang="en-US" sz="5000" dirty="0" smtClean="0">
                <a:latin typeface="Times New Roman" panose="02020603050405020304" pitchFamily="18" charset="0"/>
                <a:ea typeface="Calibri" panose="020F0502020204030204" pitchFamily="34" charset="0"/>
                <a:cs typeface="Times New Roman" panose="02020603050405020304" pitchFamily="18" charset="0"/>
              </a:rPr>
              <a:t>N</a:t>
            </a:r>
            <a:r>
              <a:rPr lang="vi-VN" sz="5000" dirty="0" smtClean="0">
                <a:latin typeface="Times New Roman" panose="02020603050405020304" pitchFamily="18" charset="0"/>
                <a:ea typeface="Calibri" panose="020F0502020204030204" pitchFamily="34" charset="0"/>
                <a:cs typeface="Times New Roman" panose="02020603050405020304" pitchFamily="18" charset="0"/>
              </a:rPr>
              <a:t>ăm </a:t>
            </a:r>
            <a:r>
              <a:rPr lang="vi-VN" sz="5000" dirty="0">
                <a:latin typeface="Times New Roman" panose="02020603050405020304" pitchFamily="18" charset="0"/>
                <a:ea typeface="Calibri" panose="020F0502020204030204" pitchFamily="34" charset="0"/>
                <a:cs typeface="Times New Roman" panose="02020603050405020304" pitchFamily="18" charset="0"/>
              </a:rPr>
              <a:t>208 TCN, Thục Phán lên ngôi, xưng là An Dương </a:t>
            </a:r>
            <a:r>
              <a:rPr lang="vi-VN" sz="5000" dirty="0" smtClean="0">
                <a:latin typeface="Times New Roman" panose="02020603050405020304" pitchFamily="18" charset="0"/>
                <a:ea typeface="Calibri" panose="020F0502020204030204" pitchFamily="34" charset="0"/>
                <a:cs typeface="Times New Roman" panose="02020603050405020304" pitchFamily="18" charset="0"/>
              </a:rPr>
              <a:t>Vương.</a:t>
            </a:r>
            <a:r>
              <a:rPr lang="en-US" sz="5000" dirty="0" smtClean="0">
                <a:latin typeface="Times New Roman" panose="02020603050405020304" pitchFamily="18" charset="0"/>
                <a:ea typeface="Calibri" panose="020F0502020204030204" pitchFamily="34" charset="0"/>
                <a:cs typeface="Times New Roman" panose="02020603050405020304" pitchFamily="18" charset="0"/>
              </a:rPr>
              <a:t> L</a:t>
            </a:r>
            <a:r>
              <a:rPr lang="vi-VN" sz="5000" dirty="0" smtClean="0">
                <a:latin typeface="Times New Roman" panose="02020603050405020304" pitchFamily="18" charset="0"/>
                <a:ea typeface="Calibri" panose="020F0502020204030204" pitchFamily="34" charset="0"/>
                <a:cs typeface="Times New Roman" panose="02020603050405020304" pitchFamily="18" charset="0"/>
              </a:rPr>
              <a:t>ấy </a:t>
            </a:r>
            <a:r>
              <a:rPr lang="vi-VN" sz="5000" dirty="0">
                <a:latin typeface="Times New Roman" panose="02020603050405020304" pitchFamily="18" charset="0"/>
                <a:ea typeface="Calibri" panose="020F0502020204030204" pitchFamily="34" charset="0"/>
                <a:cs typeface="Times New Roman" panose="02020603050405020304" pitchFamily="18" charset="0"/>
              </a:rPr>
              <a:t>tên </a:t>
            </a:r>
            <a:r>
              <a:rPr lang="en-US" sz="5000" dirty="0" smtClean="0">
                <a:latin typeface="Times New Roman" panose="02020603050405020304" pitchFamily="18" charset="0"/>
                <a:ea typeface="Calibri" panose="020F0502020204030204" pitchFamily="34" charset="0"/>
                <a:cs typeface="Times New Roman" panose="02020603050405020304" pitchFamily="18" charset="0"/>
              </a:rPr>
              <a:t>nước </a:t>
            </a:r>
            <a:r>
              <a:rPr lang="vi-VN" sz="5000" dirty="0" smtClean="0">
                <a:latin typeface="Times New Roman" panose="02020603050405020304" pitchFamily="18" charset="0"/>
                <a:ea typeface="Calibri" panose="020F0502020204030204" pitchFamily="34" charset="0"/>
                <a:cs typeface="Times New Roman" panose="02020603050405020304" pitchFamily="18" charset="0"/>
              </a:rPr>
              <a:t>là </a:t>
            </a:r>
            <a:r>
              <a:rPr lang="vi-VN" sz="5000" dirty="0">
                <a:latin typeface="Times New Roman" panose="02020603050405020304" pitchFamily="18" charset="0"/>
                <a:ea typeface="Calibri" panose="020F0502020204030204" pitchFamily="34" charset="0"/>
                <a:cs typeface="Times New Roman" panose="02020603050405020304" pitchFamily="18" charset="0"/>
              </a:rPr>
              <a:t>Âu Lạc. Kinh đô được dời xuống Phong Khê (nay là Cô Loa, Đông Anh, Hà Nội).</a:t>
            </a:r>
            <a:endParaRPr lang="en-US" sz="5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96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200" y="341086"/>
            <a:ext cx="12801600" cy="8231414"/>
          </a:xfrm>
          <a:prstGeom prst="rect">
            <a:avLst/>
          </a:prstGeom>
          <a:ln>
            <a:noFill/>
          </a:ln>
          <a:effectLst>
            <a:softEdge rad="112500"/>
          </a:effectLst>
        </p:spPr>
      </p:pic>
      <p:sp>
        <p:nvSpPr>
          <p:cNvPr id="3" name="Rectangle 2"/>
          <p:cNvSpPr/>
          <p:nvPr/>
        </p:nvSpPr>
        <p:spPr>
          <a:xfrm>
            <a:off x="3629" y="8496300"/>
            <a:ext cx="18288000" cy="1570173"/>
          </a:xfrm>
          <a:prstGeom prst="rect">
            <a:avLst/>
          </a:prstGeom>
        </p:spPr>
        <p:txBody>
          <a:bodyPr wrap="square">
            <a:spAutoFit/>
          </a:bodyPr>
          <a:lstStyle/>
          <a:p>
            <a:pPr algn="ctr">
              <a:lnSpc>
                <a:spcPts val="6000"/>
              </a:lnSpc>
            </a:pPr>
            <a:r>
              <a:rPr lang="fr-FR" sz="4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Đây là vùng đất đông dân, nằm </a:t>
            </a:r>
            <a:endParaRPr lang="fr-FR" sz="45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ts val="6000"/>
              </a:lnSpc>
            </a:pPr>
            <a:r>
              <a:rPr lang="fr-FR" sz="45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a:t>
            </a:r>
            <a:r>
              <a:rPr lang="fr-FR" sz="4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trung tâm </a:t>
            </a:r>
            <a:r>
              <a:rPr lang="fr-FR" sz="45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 </a:t>
            </a:r>
            <a:r>
              <a:rPr lang="fr-FR" sz="4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 thuận lợi cho việc đi </a:t>
            </a:r>
            <a:r>
              <a:rPr lang="fr-FR" sz="45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endParaRPr lang="en-US" sz="4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37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TotalTime>
  <Words>1108</Words>
  <Application>Microsoft Office PowerPoint</Application>
  <PresentationFormat>Custom</PresentationFormat>
  <Paragraphs>94</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Best Plant Mama</dc:title>
  <dc:creator>Trần Bích Hà</dc:creator>
  <cp:lastModifiedBy>OSC</cp:lastModifiedBy>
  <cp:revision>28</cp:revision>
  <dcterms:created xsi:type="dcterms:W3CDTF">2006-08-16T00:00:00Z</dcterms:created>
  <dcterms:modified xsi:type="dcterms:W3CDTF">2024-08-12T02:10:01Z</dcterms:modified>
  <dc:identifier>DAEpbkneJPA</dc:identifier>
</cp:coreProperties>
</file>