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65" r:id="rId4"/>
    <p:sldId id="264" r:id="rId5"/>
    <p:sldId id="266" r:id="rId6"/>
    <p:sldId id="282" r:id="rId7"/>
    <p:sldId id="268" r:id="rId8"/>
    <p:sldId id="270" r:id="rId9"/>
    <p:sldId id="271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57" r:id="rId20"/>
    <p:sldId id="258" r:id="rId21"/>
    <p:sldId id="259" r:id="rId22"/>
    <p:sldId id="260" r:id="rId23"/>
    <p:sldId id="261" r:id="rId24"/>
    <p:sldId id="26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4BCD-1669-4F40-844E-F194E500B814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D34B-5A69-4979-ACB4-3DA70E121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84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4BCD-1669-4F40-844E-F194E500B814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D34B-5A69-4979-ACB4-3DA70E121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57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4BCD-1669-4F40-844E-F194E500B814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D34B-5A69-4979-ACB4-3DA70E121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763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4BCD-1669-4F40-844E-F194E500B814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D34B-5A69-4979-ACB4-3DA70E121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498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4BCD-1669-4F40-844E-F194E500B814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D34B-5A69-4979-ACB4-3DA70E121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786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4BCD-1669-4F40-844E-F194E500B814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D34B-5A69-4979-ACB4-3DA70E121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15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4BCD-1669-4F40-844E-F194E500B814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D34B-5A69-4979-ACB4-3DA70E121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12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4BCD-1669-4F40-844E-F194E500B814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D34B-5A69-4979-ACB4-3DA70E121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125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4BCD-1669-4F40-844E-F194E500B814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D34B-5A69-4979-ACB4-3DA70E121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27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4BCD-1669-4F40-844E-F194E500B814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D34B-5A69-4979-ACB4-3DA70E121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728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4BCD-1669-4F40-844E-F194E500B814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D34B-5A69-4979-ACB4-3DA70E121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096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C4BCD-1669-4F40-844E-F194E500B814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7D34B-5A69-4979-ACB4-3DA70E121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51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doctailieu.com/trac-nghiem/dau-khong-phai-phong-tuc-cua-nguoi-van-lang-d-di-chan-dat-trac-nghiem-mon-98339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tailieu.com/trac-nghiem/tai-sao-cu-dan-van-lang-phai-song-quan-tu-trong-cac-chieng-cha-c-nhu-cau-tri-98342" TargetMode="External"/><Relationship Id="rId2" Type="http://schemas.openxmlformats.org/officeDocument/2006/relationships/hyperlink" Target="https://doctailieu.com/trac-nghiem/cu-dan-van-lang-di-lai-chu-yeu-bang-a-thuyen-trac-nghiem-mon-lich-su-lop-6-98340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doctailieu.com/trac-nghiem/su-tich-trau-cau-va-banh-chung-banh-giay-phan-anh-phong-tuc-gi-cua-cu-dan-van-98343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1728192"/>
          </a:xfrm>
        </p:spPr>
        <p:txBody>
          <a:bodyPr>
            <a:normAutofit fontScale="90000"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Tuần 15 - Tiết 29, 30 Bài 15: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 SỐNG CỦA NGƯỜI VIỆT CỔ</a:t>
            </a:r>
            <a:b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 KÌ VĂN LANG- ÂU LẠC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8280919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106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61323"/>
            <a:ext cx="8816280" cy="59584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810000" y="6199718"/>
            <a:ext cx="1828800" cy="5969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</a:p>
        </p:txBody>
      </p:sp>
    </p:spTree>
    <p:extLst>
      <p:ext uri="{BB962C8B-B14F-4D97-AF65-F5344CB8AC3E}">
        <p14:creationId xmlns:p14="http://schemas.microsoft.com/office/powerpoint/2010/main" val="129397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rong%20Dong%20%2881%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6" r="57663" b="16911"/>
          <a:stretch>
            <a:fillRect/>
          </a:stretch>
        </p:blipFill>
        <p:spPr bwMode="auto">
          <a:xfrm>
            <a:off x="76200" y="1"/>
            <a:ext cx="4400550" cy="6246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7" descr="Trong%20Dong%20%2881%2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4384" t="5147" r="7573" b="16911"/>
          <a:stretch>
            <a:fillRect/>
          </a:stretch>
        </p:blipFill>
        <p:spPr>
          <a:xfrm>
            <a:off x="4591050" y="1"/>
            <a:ext cx="4476750" cy="6093295"/>
          </a:xfrm>
          <a:ln w="38100" cap="sq">
            <a:solidFill>
              <a:srgbClr val="000000"/>
            </a:solidFill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101887" y="6232430"/>
            <a:ext cx="4324350" cy="457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91050" y="6246285"/>
            <a:ext cx="4476750" cy="457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9866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Trong%20Dong%20%2882%2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28" t="40886" b="16696"/>
          <a:stretch>
            <a:fillRect/>
          </a:stretch>
        </p:blipFill>
        <p:spPr>
          <a:xfrm>
            <a:off x="195264" y="391584"/>
            <a:ext cx="3309937" cy="2597149"/>
          </a:xfrm>
          <a:extLst>
            <a:ext uri="{91240B29-F687-4F45-9708-019B960494DF}">
              <a14:hiddenLine xmlns:a14="http://schemas.microsoft.com/office/drawing/2010/main" w="5715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5" name="Picture 10" descr="Trong%20Dong%20%2882%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7" r="4778" b="67075"/>
          <a:stretch>
            <a:fillRect/>
          </a:stretch>
        </p:blipFill>
        <p:spPr bwMode="auto">
          <a:xfrm>
            <a:off x="3660776" y="670985"/>
            <a:ext cx="5254625" cy="167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227014" y="3659718"/>
            <a:ext cx="8593137" cy="2154767"/>
            <a:chOff x="143" y="2215"/>
            <a:chExt cx="5413" cy="1358"/>
          </a:xfrm>
        </p:grpSpPr>
        <p:pic>
          <p:nvPicPr>
            <p:cNvPr id="18439" name="Picture 11" descr="vongtayD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" y="2516"/>
              <a:ext cx="1520" cy="1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0" name="Picture 12" descr="lopburi%20bangle%202%20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1" y="2517"/>
              <a:ext cx="1525" cy="1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1" name="Picture 13" descr="Picture2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2" y="2215"/>
              <a:ext cx="1963" cy="1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3273425" y="2895600"/>
            <a:ext cx="2133600" cy="56726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73425" y="6201833"/>
            <a:ext cx="2133600" cy="56726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45412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333501"/>
            <a:ext cx="8991600" cy="5524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: Rounded Corners 3"/>
          <p:cNvSpPr/>
          <p:nvPr/>
        </p:nvSpPr>
        <p:spPr>
          <a:xfrm>
            <a:off x="76200" y="228600"/>
            <a:ext cx="89916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ng,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giầy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97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6019800"/>
            <a:ext cx="4267200" cy="762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Trầu, cau</a:t>
            </a:r>
          </a:p>
        </p:txBody>
      </p:sp>
      <p:pic>
        <p:nvPicPr>
          <p:cNvPr id="31749" name="Picture 5" descr="Image result for trầu c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24936" cy="560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182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http://image.laodongbinhduong.org.vn/news/2016/20160127/fckimage/66494702_antrau,netdepvanhoa1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-6350"/>
            <a:ext cx="9110662" cy="564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0" y="5867400"/>
            <a:ext cx="4267200" cy="762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Ăn trầu, cau</a:t>
            </a:r>
          </a:p>
        </p:txBody>
      </p:sp>
    </p:spTree>
    <p:extLst>
      <p:ext uri="{BB962C8B-B14F-4D97-AF65-F5344CB8AC3E}">
        <p14:creationId xmlns:p14="http://schemas.microsoft.com/office/powerpoint/2010/main" val="56839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Trống thúc, thuyền dong vun vút trên kênh Nhiêu Lộc - Thị Nghè - Ảnh 5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39"/>
            <a:ext cx="8424936" cy="5922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76400" y="6096000"/>
            <a:ext cx="5638800" cy="76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62912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851"/>
            <a:ext cx="441960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67000"/>
            <a:ext cx="4419600" cy="3185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: Rounded Corners 5"/>
          <p:cNvSpPr/>
          <p:nvPr/>
        </p:nvSpPr>
        <p:spPr>
          <a:xfrm>
            <a:off x="381000" y="5990167"/>
            <a:ext cx="3657600" cy="762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7" descr="Trong%20Dong%20%2881%29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l="54384" t="5147" r="7573" b="16911"/>
          <a:stretch>
            <a:fillRect/>
          </a:stretch>
        </p:blipFill>
        <p:spPr>
          <a:xfrm>
            <a:off x="4591050" y="69851"/>
            <a:ext cx="4476750" cy="5782733"/>
          </a:xfrm>
          <a:ln w="38100" cap="sq">
            <a:solidFill>
              <a:srgbClr val="000000"/>
            </a:solidFill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: Rounded Corners 1"/>
          <p:cNvSpPr/>
          <p:nvPr/>
        </p:nvSpPr>
        <p:spPr>
          <a:xfrm>
            <a:off x="5000625" y="5990167"/>
            <a:ext cx="3657600" cy="762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47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0"/>
            <a:ext cx="4572000" cy="2819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663" y="3429000"/>
            <a:ext cx="4432300" cy="2743200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5965" y="3449639"/>
            <a:ext cx="4524375" cy="2743200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79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" y="0"/>
            <a:ext cx="4525963" cy="28289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1462088" y="2825751"/>
            <a:ext cx="1600200" cy="5905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2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36688" y="6184900"/>
            <a:ext cx="1600200" cy="6201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endParaRPr lang="en-US" sz="2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56300" y="6233584"/>
            <a:ext cx="1600200" cy="5397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sz="2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56300" y="2865967"/>
            <a:ext cx="1600200" cy="5693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endParaRPr lang="en-US" sz="2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89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Đời sống vật chất và tinh thần của cư dân  Văn Lang: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5112568"/>
          </a:xfrm>
        </p:spPr>
        <p:txBody>
          <a:bodyPr>
            <a:normAutofit fontScale="77500" lnSpcReduction="20000"/>
          </a:bodyPr>
          <a:lstStyle/>
          <a:p>
            <a:pPr marL="514350" indent="-514350" algn="just">
              <a:buAutoNum type="alphaLcPeriod"/>
            </a:pPr>
            <a:r>
              <a:rPr lang="en-US" sz="3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Đời sống vật chất:</a:t>
            </a:r>
          </a:p>
          <a:p>
            <a:pPr marL="0" indent="0" algn="just" fontAlgn="t">
              <a:buNone/>
            </a:pPr>
            <a:r>
              <a:rPr lang="en-US" sz="3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Nghề </a:t>
            </a:r>
            <a:r>
              <a:rPr lang="en-US" sz="3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sản xuất </a:t>
            </a:r>
            <a:r>
              <a:rPr lang="en-US" sz="3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chính: Trồng </a:t>
            </a:r>
            <a:r>
              <a:rPr lang="en-US" sz="3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lúa nước, đánh cá, chăn nuôi và các nghề thủ công (gốm, dệt vải, đan lát, xây nhà, luyện kim, đúc đồng…)</a:t>
            </a:r>
          </a:p>
          <a:p>
            <a:pPr marL="0" indent="0" algn="just" fontAlgn="t">
              <a:buNone/>
            </a:pPr>
            <a:r>
              <a:rPr lang="en-US" sz="3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Ăn </a:t>
            </a:r>
            <a:r>
              <a:rPr lang="en-US" sz="3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Cơm </a:t>
            </a:r>
            <a:r>
              <a:rPr lang="en-US" sz="3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nếp, cơm tẻ, rau, cà, thịt cá…và các loại quả</a:t>
            </a:r>
          </a:p>
          <a:p>
            <a:pPr marL="0" indent="0" algn="just" fontAlgn="t">
              <a:buNone/>
            </a:pPr>
            <a:r>
              <a:rPr lang="en-US" sz="3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Ở: Nhà </a:t>
            </a:r>
            <a:r>
              <a:rPr lang="en-US" sz="3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sàn</a:t>
            </a:r>
          </a:p>
          <a:p>
            <a:pPr marL="0" indent="0" algn="just" fontAlgn="t">
              <a:buNone/>
            </a:pPr>
            <a:r>
              <a:rPr lang="en-US" sz="3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Mặc</a:t>
            </a:r>
            <a:endParaRPr lang="en-US" sz="3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t">
              <a:buNone/>
            </a:pPr>
            <a:r>
              <a:rPr lang="en-US" sz="3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Nam: đóng khố, mình trần;</a:t>
            </a:r>
          </a:p>
          <a:p>
            <a:pPr marL="0" indent="0" algn="just" fontAlgn="t">
              <a:buNone/>
            </a:pPr>
            <a:r>
              <a:rPr lang="en-US" sz="3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Nữ</a:t>
            </a:r>
            <a:r>
              <a:rPr lang="en-US" sz="3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Mặc váy, áo xẻ có yếm che ngực và đồ trang sức…</a:t>
            </a:r>
          </a:p>
          <a:p>
            <a:pPr marL="0" indent="0" algn="just" fontAlgn="t">
              <a:buNone/>
            </a:pPr>
            <a:r>
              <a:rPr lang="en-US" sz="3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Phương </a:t>
            </a:r>
            <a:r>
              <a:rPr lang="en-US" sz="3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tiện đi </a:t>
            </a:r>
            <a:r>
              <a:rPr lang="en-US" sz="3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lại: Chủ </a:t>
            </a:r>
            <a:r>
              <a:rPr lang="en-US" sz="3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yếu bằng thuyền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"/>
            <a:ext cx="8352928" cy="1052736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Đời sống vật chất và tinh thần của cư dân  Văn Lang: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052736"/>
            <a:ext cx="8712968" cy="5688632"/>
          </a:xfrm>
        </p:spPr>
        <p:txBody>
          <a:bodyPr/>
          <a:lstStyle/>
          <a:p>
            <a:endParaRPr lang="en-US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nhóm:</a:t>
            </a:r>
          </a:p>
          <a:p>
            <a:pPr algn="just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 thành bảng sau về đời sống vật chất và tinh thần của cư dân Văn Lang</a:t>
            </a:r>
          </a:p>
          <a:p>
            <a:pPr algn="just"/>
            <a:endParaRPr lang="en-US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12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 lnSpcReduction="10000"/>
          </a:bodyPr>
          <a:lstStyle/>
          <a:p>
            <a:pPr marL="0" indent="0" fontAlgn="t">
              <a:buNone/>
            </a:pPr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Đời sống tinh thần:</a:t>
            </a:r>
          </a:p>
          <a:p>
            <a:pPr marL="0" indent="0" fontAlgn="t">
              <a:buNone/>
            </a:pPr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Lễ hội</a:t>
            </a:r>
            <a:r>
              <a:rPr lang="en-US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Đấu </a:t>
            </a:r>
            <a: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vật, đua thuyền, hội cầu nước, hội ngày mùa…</a:t>
            </a:r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t">
              <a:buNone/>
            </a:pPr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Phong </a:t>
            </a:r>
            <a: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tục, tập </a:t>
            </a:r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quán: </a:t>
            </a:r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t">
              <a:buNone/>
            </a:pPr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Gói </a:t>
            </a:r>
            <a: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bánh chưng, làm bánh giày;</a:t>
            </a:r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t">
              <a:buNone/>
            </a:pPr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Nhuộm </a:t>
            </a:r>
            <a: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răng đen, ăn trầu, xăm mình;</a:t>
            </a:r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t">
              <a:buNone/>
            </a:pPr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Chôn </a:t>
            </a:r>
            <a: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 chết kèm theo công cụ lao động</a:t>
            </a:r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t">
              <a:buNone/>
            </a:pPr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Tín </a:t>
            </a:r>
            <a: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ngưỡng</a:t>
            </a:r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t">
              <a:buNone/>
            </a:pPr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Thờ </a:t>
            </a:r>
            <a: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cúng tổ tiên;</a:t>
            </a:r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t">
              <a:buNone/>
            </a:pPr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Thờ </a:t>
            </a:r>
            <a: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 lực lượng tự nhiên: núi, sông, Mặt Trời, Mặt Trăng…</a:t>
            </a:r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53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trắc nghiệm: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Câu </a:t>
            </a:r>
            <a:r>
              <a:rPr lang="en-US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1</a:t>
            </a:r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. Đâu không phải phong tục của người Văn Lang?</a:t>
            </a:r>
            <a:endParaRPr lang="en-US" sz="36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Gói bánh chưng.</a:t>
            </a:r>
          </a:p>
          <a:p>
            <a:pPr marL="0" indent="0">
              <a:buNone/>
            </a:pPr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Nhuộm răng đen.</a:t>
            </a:r>
          </a:p>
          <a:p>
            <a:pPr marL="0" indent="0">
              <a:buNone/>
            </a:pPr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C. Xăm mình.</a:t>
            </a:r>
          </a:p>
          <a:p>
            <a:pPr marL="0" indent="0">
              <a:buNone/>
            </a:pPr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D. Đi chân đất.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8507288" cy="59375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5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Câu </a:t>
            </a:r>
            <a:r>
              <a:rPr lang="en-US" sz="35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2</a:t>
            </a:r>
            <a:r>
              <a:rPr lang="en-US" sz="35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. Cư dân Văn Lang đi lại chủ yếu bằng</a:t>
            </a:r>
            <a:endParaRPr lang="en-US" sz="35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5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thuyền.</a:t>
            </a:r>
          </a:p>
          <a:p>
            <a:pPr marL="0" indent="0">
              <a:buNone/>
            </a:pPr>
            <a:r>
              <a:rPr lang="en-US" sz="35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ngựa.</a:t>
            </a:r>
          </a:p>
          <a:p>
            <a:pPr marL="0" indent="0">
              <a:buNone/>
            </a:pPr>
            <a:r>
              <a:rPr lang="en-US" sz="35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C. lừa.</a:t>
            </a:r>
          </a:p>
          <a:p>
            <a:pPr marL="0" indent="0">
              <a:buNone/>
            </a:pPr>
            <a:r>
              <a:rPr lang="en-US" sz="35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D. voi.</a:t>
            </a:r>
          </a:p>
          <a:p>
            <a:pPr marL="0" indent="0">
              <a:buNone/>
            </a:pPr>
            <a:r>
              <a:rPr lang="en-US" sz="35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Câu 3</a:t>
            </a:r>
            <a:r>
              <a:rPr lang="en-US" sz="35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35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 Tại sao cư dân Văn Lang phải sống quần tụ trong các chiềng, chạ?</a:t>
            </a:r>
            <a:endParaRPr lang="en-US" sz="35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5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Họ có chung huyết thống.</a:t>
            </a:r>
          </a:p>
          <a:p>
            <a:pPr marL="0" indent="0">
              <a:buNone/>
            </a:pPr>
            <a:r>
              <a:rPr lang="en-US" sz="35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Cần phải xua đổi thú dữ.</a:t>
            </a:r>
          </a:p>
          <a:p>
            <a:pPr marL="0" indent="0">
              <a:buNone/>
            </a:pPr>
            <a:r>
              <a:rPr lang="en-US" sz="35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C. Nhu cầu trị thủy và chống ngoại xâm.</a:t>
            </a:r>
          </a:p>
          <a:p>
            <a:pPr marL="0" indent="0">
              <a:buNone/>
            </a:pPr>
            <a:r>
              <a:rPr lang="en-US" sz="35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D. Yêu cầu của nền kinh tế công thương nghiệp.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22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8435280" cy="5937523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Câu 4</a:t>
            </a:r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 Sự tích Trầu, cau và Bánh chưng, bánh giày phản ánh phong tục gì của cư dân Văn Lang?</a:t>
            </a:r>
            <a:endParaRPr lang="en-US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Ăn trầu, gói bánh chưng, bánh giày trong ngày lễ hội.</a:t>
            </a:r>
          </a:p>
          <a:p>
            <a:pPr marL="0" indent="0">
              <a:buNone/>
            </a:pPr>
            <a: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Nhảy múa, hát ca, đua thuyền trong ngày lễ hội.</a:t>
            </a:r>
          </a:p>
          <a:p>
            <a:pPr marL="0" indent="0">
              <a:buNone/>
            </a:pPr>
            <a: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C. Lễ hội, vui chơi được tổ chức thường xuyên.</a:t>
            </a:r>
          </a:p>
          <a:p>
            <a:pPr marL="0" indent="0">
              <a:buNone/>
            </a:pPr>
            <a: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D. Trồng lúa nước và lấy đó làm lương thực chính.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5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586551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vận dụng:</a:t>
            </a:r>
          </a:p>
          <a:p>
            <a:pPr marL="0" indent="0">
              <a:buNone/>
            </a:pPr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 em, những thành tựu nào của nền văn minh Việt cổ đầu tiên còn được bảo tồn đến ngày nay ?</a:t>
            </a:r>
          </a:p>
          <a:p>
            <a:pPr marL="0" indent="0">
              <a:buNone/>
            </a:pPr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Gợi ý:</a:t>
            </a:r>
          </a:p>
          <a:p>
            <a:pPr>
              <a:buFontTx/>
              <a:buChar char="-"/>
            </a:pPr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Ý niệm về tổ quốc, đồng bào;</a:t>
            </a:r>
          </a:p>
          <a:p>
            <a:pPr>
              <a:buFontTx/>
              <a:buChar char="-"/>
            </a:pPr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Nền kinh tế nông nghiệp (trồng lúa);</a:t>
            </a:r>
          </a:p>
          <a:p>
            <a:pPr>
              <a:buFontTx/>
              <a:buChar char="-"/>
            </a:pPr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 chất: trống đồng, thạp đồng, thành Cổ Loa…</a:t>
            </a:r>
          </a:p>
          <a:p>
            <a:pPr>
              <a:buFontTx/>
              <a:buChar char="-"/>
            </a:pPr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Thói quen trong sinh hoạt: ăn, mặc, ở…</a:t>
            </a:r>
          </a:p>
          <a:p>
            <a:pPr>
              <a:buFontTx/>
              <a:buChar char="-"/>
            </a:pPr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Phong tục, tập quán: làm bánh chưng, bánh giày…</a:t>
            </a:r>
          </a:p>
        </p:txBody>
      </p:sp>
    </p:spTree>
    <p:extLst>
      <p:ext uri="{BB962C8B-B14F-4D97-AF65-F5344CB8AC3E}">
        <p14:creationId xmlns:p14="http://schemas.microsoft.com/office/powerpoint/2010/main" val="415698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88640"/>
            <a:ext cx="8712968" cy="6552728"/>
          </a:xfrm>
        </p:spPr>
        <p:txBody>
          <a:bodyPr/>
          <a:lstStyle/>
          <a:p>
            <a:pPr algn="just"/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 1: (số thứ tự 1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số 15)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Hoàn thành bảng sau về đời sống vật chất của cư dân Văn Lang:</a:t>
            </a:r>
          </a:p>
          <a:p>
            <a:pPr algn="just"/>
            <a:endParaRPr lang="en-US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231743"/>
              </p:ext>
            </p:extLst>
          </p:nvPr>
        </p:nvGraphicFramePr>
        <p:xfrm>
          <a:off x="395536" y="1340768"/>
          <a:ext cx="8496944" cy="54273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8354"/>
                <a:gridCol w="6198590"/>
              </a:tblGrid>
              <a:tr h="1472290">
                <a:tc>
                  <a:txBody>
                    <a:bodyPr/>
                    <a:lstStyle/>
                    <a:p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Nghề</a:t>
                      </a:r>
                      <a:r>
                        <a:rPr lang="en-US" sz="2800" b="1" baseline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sản xuất chính</a:t>
                      </a:r>
                      <a:endParaRPr lang="en-US" sz="2800" b="1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…………………………………….…………………………………………............................................................................................................................................................</a:t>
                      </a:r>
                      <a:endParaRPr lang="en-US" sz="2000" b="1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318363">
                <a:tc>
                  <a:txBody>
                    <a:bodyPr/>
                    <a:lstStyle/>
                    <a:p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Ăn</a:t>
                      </a:r>
                      <a:r>
                        <a:rPr lang="en-US" sz="2800" b="1" baseline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800" b="1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………………………………………………………………………………………………………………………………………………………………………………………</a:t>
                      </a:r>
                      <a:endParaRPr lang="en-US" sz="2000" b="1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318363">
                <a:tc>
                  <a:txBody>
                    <a:bodyPr/>
                    <a:lstStyle/>
                    <a:p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Ở</a:t>
                      </a:r>
                      <a:endParaRPr lang="en-US" sz="2800" b="1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………………………………………………………………………………………………………………………………………………………………………………………</a:t>
                      </a:r>
                      <a:endParaRPr lang="en-US" sz="2000" b="1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318363">
                <a:tc>
                  <a:txBody>
                    <a:bodyPr/>
                    <a:lstStyle/>
                    <a:p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Mặc</a:t>
                      </a:r>
                      <a:endParaRPr lang="en-US" sz="2800" b="1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          </a:r>
                      <a:endParaRPr lang="en-US" sz="2000" b="1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751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352928" cy="1470025"/>
          </a:xfrm>
        </p:spPr>
        <p:txBody>
          <a:bodyPr>
            <a:normAutofit/>
          </a:bodyPr>
          <a:lstStyle/>
          <a:p>
            <a:pPr algn="just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 2: (số thứ tự 16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hết)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628800"/>
            <a:ext cx="8712968" cy="5112568"/>
          </a:xfrm>
        </p:spPr>
        <p:txBody>
          <a:bodyPr/>
          <a:lstStyle/>
          <a:p>
            <a:pPr algn="just"/>
            <a:endParaRPr lang="en-US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267577"/>
              </p:ext>
            </p:extLst>
          </p:nvPr>
        </p:nvGraphicFramePr>
        <p:xfrm>
          <a:off x="251520" y="1340768"/>
          <a:ext cx="8533456" cy="5040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/>
                <a:gridCol w="5149080"/>
              </a:tblGrid>
              <a:tr h="1392771">
                <a:tc>
                  <a:txBody>
                    <a:bodyPr/>
                    <a:lstStyle/>
                    <a:p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Phương</a:t>
                      </a:r>
                      <a:r>
                        <a:rPr lang="en-US" sz="2800" b="1" baseline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tiện đi lại</a:t>
                      </a:r>
                      <a:endParaRPr lang="en-US" sz="2800" b="1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……………………………………………………………………………….............................................................................................................</a:t>
                      </a:r>
                      <a:endParaRPr lang="en-US" sz="2000" b="1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215930">
                <a:tc>
                  <a:txBody>
                    <a:bodyPr/>
                    <a:lstStyle/>
                    <a:p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Lễ</a:t>
                      </a:r>
                      <a:r>
                        <a:rPr lang="en-US" sz="2800" b="1" baseline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hội</a:t>
                      </a:r>
                      <a:endParaRPr lang="en-US" sz="2800" b="1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………………………………………………………………………………………………………………………………………………………</a:t>
                      </a:r>
                      <a:endParaRPr lang="en-US" sz="2000" b="1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215930">
                <a:tc>
                  <a:txBody>
                    <a:bodyPr/>
                    <a:lstStyle/>
                    <a:p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Phong</a:t>
                      </a:r>
                      <a:r>
                        <a:rPr lang="en-US" sz="2800" b="1" baseline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tục, tập quán</a:t>
                      </a:r>
                      <a:endParaRPr lang="en-US" sz="2800" b="1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………………………………………………………………………………………………………………………………………………………</a:t>
                      </a:r>
                      <a:endParaRPr lang="en-US" sz="2000" b="1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215930">
                <a:tc>
                  <a:txBody>
                    <a:bodyPr/>
                    <a:lstStyle/>
                    <a:p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Tín</a:t>
                      </a:r>
                      <a:r>
                        <a:rPr lang="en-US" sz="2800" b="1" baseline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ngưỡng</a:t>
                      </a:r>
                      <a:endParaRPr lang="en-US" sz="2800" b="1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.........................................................................................................................................................................................................................................</a:t>
                      </a:r>
                      <a:endParaRPr lang="en-US" sz="2000" b="1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330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88640"/>
            <a:ext cx="8712968" cy="6552728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 lời: Nhóm 1 (số thứ tự 1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số 15)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Hoàn thành bảng sau về đời sống vật chất của cư dân Văn Lang:</a:t>
            </a:r>
          </a:p>
          <a:p>
            <a:pPr algn="just"/>
            <a:endParaRPr lang="en-US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743018"/>
              </p:ext>
            </p:extLst>
          </p:nvPr>
        </p:nvGraphicFramePr>
        <p:xfrm>
          <a:off x="395536" y="1772818"/>
          <a:ext cx="8496944" cy="4755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6768752"/>
              </a:tblGrid>
              <a:tr h="1436864">
                <a:tc>
                  <a:txBody>
                    <a:bodyPr/>
                    <a:lstStyle/>
                    <a:p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Nghề</a:t>
                      </a:r>
                      <a:r>
                        <a:rPr lang="en-US" sz="2800" b="1" baseline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sản xuất chính</a:t>
                      </a:r>
                      <a:endParaRPr lang="en-US" sz="2800" b="1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Trồng lúa</a:t>
                      </a:r>
                      <a:r>
                        <a:rPr lang="en-US" sz="2800" b="1" baseline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nước, đánh cá, chăn nuôi và các nghề thủ công (gốm, dệt vải, đan lát, xây nhà, luyện kim, đúc đồng…)</a:t>
                      </a:r>
                      <a:endParaRPr lang="en-US" sz="2800" b="1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142885">
                <a:tc>
                  <a:txBody>
                    <a:bodyPr/>
                    <a:lstStyle/>
                    <a:p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Ăn</a:t>
                      </a:r>
                      <a:r>
                        <a:rPr lang="en-US" sz="2800" b="1" baseline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800" b="1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Cơm</a:t>
                      </a:r>
                      <a:r>
                        <a:rPr lang="en-US" sz="3200" b="1" baseline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nếp, cơm tẻ, rau, cà, thịt cá…và các loại quả</a:t>
                      </a:r>
                      <a:endParaRPr lang="en-US" sz="3200" b="1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39362">
                <a:tc>
                  <a:txBody>
                    <a:bodyPr/>
                    <a:lstStyle/>
                    <a:p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Ở</a:t>
                      </a:r>
                      <a:endParaRPr lang="en-US" sz="2800" b="1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lang="en-US" sz="3200" b="1" baseline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sàn</a:t>
                      </a:r>
                      <a:endParaRPr lang="en-US" sz="3200" b="1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436864">
                <a:tc>
                  <a:txBody>
                    <a:bodyPr/>
                    <a:lstStyle/>
                    <a:p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Mặc</a:t>
                      </a:r>
                      <a:endParaRPr lang="en-US" sz="2800" b="1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Nam:</a:t>
                      </a:r>
                      <a:r>
                        <a:rPr lang="en-US" sz="2800" b="1" baseline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đóng khố, mình trần;</a:t>
                      </a:r>
                    </a:p>
                    <a:p>
                      <a:r>
                        <a:rPr lang="en-US" sz="2800" b="1" baseline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Nữ: Mặc váy, áo xẻ có yếm che ngực và đồ trang sức…</a:t>
                      </a:r>
                      <a:endParaRPr lang="en-US" sz="2800" b="1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195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0"/>
            <a:ext cx="8352928" cy="648072"/>
          </a:xfrm>
        </p:spPr>
        <p:txBody>
          <a:bodyPr>
            <a:normAutofit fontScale="90000"/>
          </a:bodyPr>
          <a:lstStyle/>
          <a:p>
            <a:pPr algn="just"/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 2: (số thứ tự 16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hết)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628800"/>
            <a:ext cx="8712968" cy="5112568"/>
          </a:xfrm>
        </p:spPr>
        <p:txBody>
          <a:bodyPr/>
          <a:lstStyle/>
          <a:p>
            <a:pPr algn="just"/>
            <a:endParaRPr lang="en-US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630668"/>
              </p:ext>
            </p:extLst>
          </p:nvPr>
        </p:nvGraphicFramePr>
        <p:xfrm>
          <a:off x="251520" y="692695"/>
          <a:ext cx="8533456" cy="5832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  <a:gridCol w="5509120"/>
              </a:tblGrid>
              <a:tr h="698197">
                <a:tc>
                  <a:txBody>
                    <a:bodyPr/>
                    <a:lstStyle/>
                    <a:p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Phương</a:t>
                      </a:r>
                      <a:r>
                        <a:rPr lang="en-US" sz="2800" b="1" baseline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tiện đi lại</a:t>
                      </a:r>
                      <a:endParaRPr lang="en-US" sz="2800" b="1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Chủ yếu</a:t>
                      </a:r>
                      <a:r>
                        <a:rPr lang="en-US" sz="2800" b="1" baseline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bằng thuyền</a:t>
                      </a:r>
                      <a:endParaRPr lang="en-US" sz="2800" b="1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086082">
                <a:tc>
                  <a:txBody>
                    <a:bodyPr/>
                    <a:lstStyle/>
                    <a:p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Lễ</a:t>
                      </a:r>
                      <a:r>
                        <a:rPr lang="en-US" sz="2800" b="1" baseline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hội</a:t>
                      </a:r>
                      <a:endParaRPr lang="en-US" sz="2800" b="1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Đấu vật,</a:t>
                      </a:r>
                      <a:r>
                        <a:rPr lang="en-US" sz="2800" b="1" baseline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đua thuyền, hội cầu nước, hội ngày mùa…</a:t>
                      </a:r>
                      <a:endParaRPr lang="en-US" sz="2800" b="1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496824">
                <a:tc>
                  <a:txBody>
                    <a:bodyPr/>
                    <a:lstStyle/>
                    <a:p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Phong</a:t>
                      </a:r>
                      <a:r>
                        <a:rPr lang="en-US" sz="2800" b="1" baseline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tục, tập quán</a:t>
                      </a:r>
                      <a:endParaRPr lang="en-US" sz="2800" b="1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800" b="1" baseline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Gói bánh chưng, làm bánh giày;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800" b="1" baseline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Nhuộm răng đen, ăn trầu, xăm mình;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800" b="1" baseline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Chôn người chết kèm theo công cụ lao động</a:t>
                      </a:r>
                      <a:endParaRPr lang="en-US" sz="2800" b="1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51546">
                <a:tc>
                  <a:txBody>
                    <a:bodyPr/>
                    <a:lstStyle/>
                    <a:p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Tín</a:t>
                      </a:r>
                      <a:r>
                        <a:rPr lang="en-US" sz="2800" b="1" baseline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ngưỡng</a:t>
                      </a:r>
                      <a:endParaRPr lang="en-US" sz="2800" b="1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800" b="1" baseline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Thờ cúng tổ tiên;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800" b="1" baseline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Thờ các lực lượng tự nhiên: núi, sông, Mặt Trời, Mặt Trăng…</a:t>
                      </a:r>
                      <a:endParaRPr lang="en-US" sz="2800" b="1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204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 số hình ảnh </a:t>
            </a:r>
            <a:endParaRPr lang="en-US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8136903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314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76200"/>
            <a:ext cx="8280920" cy="594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3352800" y="6172200"/>
            <a:ext cx="1676400" cy="53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SÀN</a:t>
            </a:r>
          </a:p>
        </p:txBody>
      </p:sp>
    </p:spTree>
    <p:extLst>
      <p:ext uri="{BB962C8B-B14F-4D97-AF65-F5344CB8AC3E}">
        <p14:creationId xmlns:p14="http://schemas.microsoft.com/office/powerpoint/2010/main" val="165428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6389" name="Picture 5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4817"/>
            <a:ext cx="100584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812226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682</Words>
  <Application>Microsoft Office PowerPoint</Application>
  <PresentationFormat>On-screen Show (4:3)</PresentationFormat>
  <Paragraphs>109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Tuần 15 - Tiết 29, 30 Bài 15:  ĐỜI SỐNG CỦA NGƯỜI VIỆT CỔ THỜI KÌ VĂN LANG- ÂU LẠC</vt:lpstr>
      <vt:lpstr>1. Đời sống vật chất và tinh thần của cư dân  Văn Lang:</vt:lpstr>
      <vt:lpstr>PowerPoint Presentation</vt:lpstr>
      <vt:lpstr>Nhóm 2: (số thứ tự 16hết)</vt:lpstr>
      <vt:lpstr>PowerPoint Presentation</vt:lpstr>
      <vt:lpstr>Nhóm 2: (số thứ tự 16hết)</vt:lpstr>
      <vt:lpstr>Một số hình ảnh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Đời sống vật chất và tinh thần của cư dân  Văn Lang:</vt:lpstr>
      <vt:lpstr>PowerPoint Presentation</vt:lpstr>
      <vt:lpstr>Bài tập trắc nghiệm:</vt:lpstr>
      <vt:lpstr>PowerPoint Presentation</vt:lpstr>
      <vt:lpstr>PowerPoint Presentation</vt:lpstr>
      <vt:lpstr>PowerPoint Presentation</vt:lpstr>
    </vt:vector>
  </TitlesOfParts>
  <Company>21AK22.COM &amp; HIENPC.COM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10</dc:creator>
  <cp:lastModifiedBy>OSC</cp:lastModifiedBy>
  <cp:revision>45</cp:revision>
  <dcterms:created xsi:type="dcterms:W3CDTF">2021-12-18T03:34:33Z</dcterms:created>
  <dcterms:modified xsi:type="dcterms:W3CDTF">2022-01-08T12:43:56Z</dcterms:modified>
</cp:coreProperties>
</file>