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500" r:id="rId2"/>
    <p:sldId id="499" r:id="rId3"/>
    <p:sldId id="498" r:id="rId4"/>
    <p:sldId id="501" r:id="rId5"/>
    <p:sldId id="502" r:id="rId6"/>
    <p:sldId id="479" r:id="rId7"/>
    <p:sldId id="493" r:id="rId8"/>
    <p:sldId id="494" r:id="rId9"/>
    <p:sldId id="496" r:id="rId10"/>
    <p:sldId id="495" r:id="rId11"/>
    <p:sldId id="497" r:id="rId12"/>
    <p:sldId id="512" r:id="rId13"/>
    <p:sldId id="513" r:id="rId14"/>
    <p:sldId id="515" r:id="rId15"/>
    <p:sldId id="514" r:id="rId16"/>
    <p:sldId id="516" r:id="rId17"/>
    <p:sldId id="503" r:id="rId18"/>
    <p:sldId id="504" r:id="rId19"/>
    <p:sldId id="517" r:id="rId20"/>
    <p:sldId id="505" r:id="rId21"/>
    <p:sldId id="511" r:id="rId22"/>
    <p:sldId id="518" r:id="rId23"/>
    <p:sldId id="506" r:id="rId24"/>
    <p:sldId id="519" r:id="rId25"/>
    <p:sldId id="507" r:id="rId26"/>
    <p:sldId id="508" r:id="rId27"/>
    <p:sldId id="509" r:id="rId28"/>
    <p:sldId id="510" r:id="rId29"/>
    <p:sldId id="485" r:id="rId3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1"/>
  </p:normalViewPr>
  <p:slideViewPr>
    <p:cSldViewPr snapToGrid="0" snapToObjects="1">
      <p:cViewPr varScale="1">
        <p:scale>
          <a:sx n="68" d="100"/>
          <a:sy n="68" d="100"/>
        </p:scale>
        <p:origin x="792"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5" name="Footer Placeholder 4">
            <a:extLst>
              <a:ext uri="{FF2B5EF4-FFF2-40B4-BE49-F238E27FC236}">
                <a16:creationId xmlns:a16="http://schemas.microsoft.com/office/drawing/2014/main"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5" name="Footer Placeholder 4">
            <a:extLst>
              <a:ext uri="{FF2B5EF4-FFF2-40B4-BE49-F238E27FC236}">
                <a16:creationId xmlns:a16="http://schemas.microsoft.com/office/drawing/2014/main"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5" name="Footer Placeholder 4">
            <a:extLst>
              <a:ext uri="{FF2B5EF4-FFF2-40B4-BE49-F238E27FC236}">
                <a16:creationId xmlns:a16="http://schemas.microsoft.com/office/drawing/2014/main"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4" name="Footer Placeholder 3">
            <a:extLst>
              <a:ext uri="{FF2B5EF4-FFF2-40B4-BE49-F238E27FC236}">
                <a16:creationId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5" name="Footer Placeholder 4">
            <a:extLst>
              <a:ext uri="{FF2B5EF4-FFF2-40B4-BE49-F238E27FC236}">
                <a16:creationId xmlns:a16="http://schemas.microsoft.com/office/drawing/2014/main"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6" name="Footer Placeholder 5">
            <a:extLst>
              <a:ext uri="{FF2B5EF4-FFF2-40B4-BE49-F238E27FC236}">
                <a16:creationId xmlns:a16="http://schemas.microsoft.com/office/drawing/2014/main"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8" name="Footer Placeholder 7">
            <a:extLst>
              <a:ext uri="{FF2B5EF4-FFF2-40B4-BE49-F238E27FC236}">
                <a16:creationId xmlns:a16="http://schemas.microsoft.com/office/drawing/2014/main"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4" name="Footer Placeholder 3">
            <a:extLst>
              <a:ext uri="{FF2B5EF4-FFF2-40B4-BE49-F238E27FC236}">
                <a16:creationId xmlns:a16="http://schemas.microsoft.com/office/drawing/2014/main"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3" name="Footer Placeholder 2">
            <a:extLst>
              <a:ext uri="{FF2B5EF4-FFF2-40B4-BE49-F238E27FC236}">
                <a16:creationId xmlns:a16="http://schemas.microsoft.com/office/drawing/2014/main"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6" name="Footer Placeholder 5">
            <a:extLst>
              <a:ext uri="{FF2B5EF4-FFF2-40B4-BE49-F238E27FC236}">
                <a16:creationId xmlns:a16="http://schemas.microsoft.com/office/drawing/2014/main"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t>1/2/2024</a:t>
            </a:fld>
            <a:endParaRPr lang="x-none"/>
          </a:p>
        </p:txBody>
      </p:sp>
      <p:sp>
        <p:nvSpPr>
          <p:cNvPr id="6" name="Footer Placeholder 5">
            <a:extLst>
              <a:ext uri="{FF2B5EF4-FFF2-40B4-BE49-F238E27FC236}">
                <a16:creationId xmlns:a16="http://schemas.microsoft.com/office/drawing/2014/main"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1/2/2024</a:t>
            </a:fld>
            <a:endParaRPr lang="x-none"/>
          </a:p>
        </p:txBody>
      </p:sp>
      <p:sp>
        <p:nvSpPr>
          <p:cNvPr id="5" name="Footer Placeholder 4">
            <a:extLst>
              <a:ext uri="{FF2B5EF4-FFF2-40B4-BE49-F238E27FC236}">
                <a16:creationId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228" y="2262089"/>
            <a:ext cx="10319657" cy="1754326"/>
          </a:xfrm>
          <a:prstGeom prst="rect">
            <a:avLst/>
          </a:prstGeom>
          <a:solidFill>
            <a:srgbClr val="FF0000"/>
          </a:solidFill>
        </p:spPr>
        <p:txBody>
          <a:bodyPr wrap="square">
            <a:spAutoFit/>
          </a:bodyPr>
          <a:lstStyle/>
          <a:p>
            <a:pPr algn="ctr"/>
            <a:r>
              <a:rPr lang="vi-VN" sz="5400" b="1" dirty="0" smtClean="0">
                <a:solidFill>
                  <a:srgbClr val="0070C0"/>
                </a:solidFill>
                <a:latin typeface="Times New Roman" panose="02020603050405020304" pitchFamily="18" charset="0"/>
                <a:ea typeface="Times New Roman" panose="02020603050405020304" pitchFamily="18" charset="0"/>
              </a:rPr>
              <a:t>NỘI DUNG KIỂM TRA THƯỜNG XUYÊN</a:t>
            </a:r>
            <a:endParaRPr lang="vi-VN" sz="5400" dirty="0"/>
          </a:p>
        </p:txBody>
      </p:sp>
    </p:spTree>
    <p:extLst>
      <p:ext uri="{BB962C8B-B14F-4D97-AF65-F5344CB8AC3E}">
        <p14:creationId xmlns:p14="http://schemas.microsoft.com/office/powerpoint/2010/main" val="3103313562"/>
      </p:ext>
    </p:extLst>
  </p:cSld>
  <p:clrMapOvr>
    <a:masterClrMapping/>
  </p:clrMapOvr>
  <p:transition spd="med">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id="{A5D2323F-5554-DA4C-9473-BAC21B4F9D34}"/>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085" y="1208314"/>
            <a:ext cx="5404757" cy="39076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981" y="1208314"/>
            <a:ext cx="5326162" cy="3907668"/>
          </a:xfrm>
          <a:prstGeom prst="rect">
            <a:avLst/>
          </a:prstGeom>
        </p:spPr>
      </p:pic>
      <p:sp>
        <p:nvSpPr>
          <p:cNvPr id="9" name="TextBox 8"/>
          <p:cNvSpPr txBox="1"/>
          <p:nvPr/>
        </p:nvSpPr>
        <p:spPr>
          <a:xfrm>
            <a:off x="8654143" y="5390861"/>
            <a:ext cx="1839685" cy="369332"/>
          </a:xfrm>
          <a:prstGeom prst="rect">
            <a:avLst/>
          </a:prstGeom>
          <a:noFill/>
        </p:spPr>
        <p:txBody>
          <a:bodyPr wrap="square" rtlCol="0">
            <a:spAutoFit/>
          </a:bodyPr>
          <a:lstStyle/>
          <a:p>
            <a:r>
              <a:rPr lang="en-US" b="1" dirty="0" err="1" smtClean="0">
                <a:solidFill>
                  <a:schemeClr val="bg1"/>
                </a:solidFill>
                <a:latin typeface="Times New Roman" panose="02020603050405020304" pitchFamily="18" charset="0"/>
                <a:cs typeface="Times New Roman" panose="02020603050405020304" pitchFamily="18" charset="0"/>
              </a:rPr>
              <a:t>Đô</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thị</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cổ</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Óc</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Eo</a:t>
            </a:r>
            <a:endParaRPr lang="vi-VN" b="1"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302328" y="5423127"/>
            <a:ext cx="2215243" cy="369332"/>
          </a:xfrm>
          <a:prstGeom prst="rect">
            <a:avLst/>
          </a:prstGeom>
          <a:noFill/>
        </p:spPr>
        <p:txBody>
          <a:bodyPr wrap="square" rtlCol="0">
            <a:spAutoFit/>
          </a:bodyPr>
          <a:lstStyle/>
          <a:p>
            <a:r>
              <a:rPr lang="en-US" b="1" dirty="0" err="1" smtClean="0">
                <a:solidFill>
                  <a:schemeClr val="bg1"/>
                </a:solidFill>
                <a:latin typeface="Times New Roman" panose="02020603050405020304" pitchFamily="18" charset="0"/>
                <a:cs typeface="Times New Roman" panose="02020603050405020304" pitchFamily="18" charset="0"/>
              </a:rPr>
              <a:t>Đô</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thị</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cổ</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Trà</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Kiệu</a:t>
            </a:r>
            <a:endParaRPr lang="vi-VN"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44543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 y="318641"/>
            <a:ext cx="11734800" cy="2423740"/>
          </a:xfrm>
          <a:prstGeom prst="rect">
            <a:avLst/>
          </a:prstGeom>
          <a:solidFill>
            <a:schemeClr val="bg1"/>
          </a:solidFill>
        </p:spPr>
        <p:txBody>
          <a:bodyPr wrap="square">
            <a:spAutoFit/>
          </a:bodyPr>
          <a:lstStyle/>
          <a:p>
            <a:pPr marR="58420" lvl="0" algn="just">
              <a:spcBef>
                <a:spcPts val="895"/>
              </a:spcBef>
              <a:spcAft>
                <a:spcPts val="0"/>
              </a:spcAft>
              <a:buSzPts val="1400"/>
              <a:tabLst>
                <a:tab pos="189230" algn="l"/>
              </a:tabLst>
            </a:pPr>
            <a:r>
              <a:rPr lang="vi-VN" sz="2400" i="1" dirty="0">
                <a:solidFill>
                  <a:srgbClr val="FF0000"/>
                </a:solidFill>
                <a:latin typeface="Times New Roman" panose="02020603050405020304" pitchFamily="18" charset="0"/>
                <a:ea typeface="Times New Roman" panose="02020603050405020304" pitchFamily="18" charset="0"/>
              </a:rPr>
              <a:t>*</a:t>
            </a:r>
            <a:r>
              <a:rPr lang="vi-VN" sz="2400" i="1" dirty="0" smtClean="0">
                <a:solidFill>
                  <a:srgbClr val="FF0000"/>
                </a:solidFill>
                <a:latin typeface="Times New Roman" panose="02020603050405020304" pitchFamily="18" charset="0"/>
                <a:ea typeface="Times New Roman" panose="02020603050405020304" pitchFamily="18" charset="0"/>
              </a:rPr>
              <a:t>Yêu cầu làm được:</a:t>
            </a:r>
          </a:p>
          <a:p>
            <a:pPr marR="58420" lvl="0" algn="just">
              <a:spcBef>
                <a:spcPts val="895"/>
              </a:spcBef>
              <a:spcAft>
                <a:spcPts val="0"/>
              </a:spcAft>
              <a:buSzPts val="1400"/>
              <a:tabLst>
                <a:tab pos="189230" algn="l"/>
              </a:tabLst>
            </a:pPr>
            <a:r>
              <a:rPr lang="vi-VN" sz="2400" i="1" dirty="0" smtClean="0">
                <a:latin typeface="Times New Roman" panose="02020603050405020304" pitchFamily="18" charset="0"/>
                <a:ea typeface="Times New Roman" panose="02020603050405020304" pitchFamily="18" charset="0"/>
              </a:rPr>
              <a:t>+ Xác định trên bản đồ về </a:t>
            </a:r>
            <a:r>
              <a:rPr lang="vi-VN" sz="2400" i="1" dirty="0">
                <a:latin typeface="Times New Roman" panose="02020603050405020304" pitchFamily="18" charset="0"/>
                <a:ea typeface="Times New Roman" panose="02020603050405020304" pitchFamily="18" charset="0"/>
              </a:rPr>
              <a:t>con đường mà thương nhân nước ngoài đi qua vùng biển Đông Nam </a:t>
            </a:r>
            <a:r>
              <a:rPr lang="vi-VN" sz="2400" i="1" dirty="0" smtClean="0">
                <a:latin typeface="Times New Roman" panose="02020603050405020304" pitchFamily="18" charset="0"/>
                <a:ea typeface="Times New Roman" panose="02020603050405020304" pitchFamily="18" charset="0"/>
              </a:rPr>
              <a:t>Á. </a:t>
            </a:r>
            <a:r>
              <a:rPr lang="vi-VN" sz="2400" b="1" i="1" dirty="0">
                <a:latin typeface="Times New Roman" panose="02020603050405020304" pitchFamily="18" charset="0"/>
                <a:ea typeface="Times New Roman" panose="02020603050405020304" pitchFamily="18" charset="0"/>
              </a:rPr>
              <a:t> </a:t>
            </a:r>
            <a:endParaRPr lang="vi-VN" sz="2400" i="1" dirty="0">
              <a:latin typeface="Times New Roman" panose="02020603050405020304" pitchFamily="18" charset="0"/>
              <a:ea typeface="Times New Roman" panose="02020603050405020304" pitchFamily="18" charset="0"/>
            </a:endParaRPr>
          </a:p>
          <a:p>
            <a:pPr>
              <a:spcAft>
                <a:spcPts val="0"/>
              </a:spcAft>
            </a:pPr>
            <a:r>
              <a:rPr lang="vi-VN" sz="2400" b="1" i="1" dirty="0">
                <a:latin typeface="Times New Roman" panose="02020603050405020304" pitchFamily="18" charset="0"/>
                <a:ea typeface="Times New Roman" panose="02020603050405020304" pitchFamily="18" charset="0"/>
              </a:rPr>
              <a:t> </a:t>
            </a:r>
            <a:r>
              <a:rPr lang="vi-VN" sz="2400" i="1" dirty="0" smtClean="0">
                <a:latin typeface="Times New Roman" panose="02020603050405020304" pitchFamily="18" charset="0"/>
                <a:ea typeface="Times New Roman" panose="02020603050405020304" pitchFamily="18" charset="0"/>
              </a:rPr>
              <a:t>+ Những </a:t>
            </a:r>
            <a:r>
              <a:rPr lang="vi-VN" sz="2400" i="1" dirty="0">
                <a:latin typeface="Times New Roman" panose="02020603050405020304" pitchFamily="18" charset="0"/>
                <a:ea typeface="Times New Roman" panose="02020603050405020304" pitchFamily="18" charset="0"/>
              </a:rPr>
              <a:t>hiện vật trong các tư liệu này là minh chứng cho việc một số nơi ở Đông Nam Á đã có hoạt động buôn bán, có sự hiện diện của thương nhân nước ngoài những thế kỉ đầu Công</a:t>
            </a:r>
            <a:r>
              <a:rPr lang="vi-VN" sz="2400" i="1" spc="-15"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nguyên.</a:t>
            </a:r>
            <a:endParaRPr lang="vi-VN" sz="2400" i="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7714" y="2729613"/>
            <a:ext cx="11734800" cy="3970318"/>
          </a:xfrm>
          <a:prstGeom prst="rect">
            <a:avLst/>
          </a:prstGeom>
          <a:solidFill>
            <a:schemeClr val="bg1"/>
          </a:solidFill>
        </p:spPr>
        <p:txBody>
          <a:bodyPr wrap="square">
            <a:spAutoFit/>
          </a:bodyPr>
          <a:lstStyle/>
          <a:p>
            <a:pPr marR="59055" lvl="0" algn="just">
              <a:lnSpc>
                <a:spcPct val="150000"/>
              </a:lnSpc>
              <a:buSzPts val="1400"/>
              <a:tabLst>
                <a:tab pos="191135" algn="l"/>
              </a:tabLst>
            </a:pPr>
            <a:r>
              <a:rPr lang="vi-VN" sz="2400" i="1" dirty="0">
                <a:solidFill>
                  <a:srgbClr val="0070C0"/>
                </a:solidFill>
                <a:latin typeface="Times New Roman" panose="02020603050405020304" pitchFamily="18" charset="0"/>
                <a:ea typeface="Times New Roman" panose="02020603050405020304" pitchFamily="18" charset="0"/>
              </a:rPr>
              <a:t>*</a:t>
            </a:r>
            <a:r>
              <a:rPr lang="vi-VN" sz="2400" i="1" dirty="0" smtClean="0">
                <a:solidFill>
                  <a:srgbClr val="0070C0"/>
                </a:solidFill>
                <a:latin typeface="Times New Roman" panose="02020603050405020304" pitchFamily="18" charset="0"/>
                <a:ea typeface="Times New Roman" panose="02020603050405020304" pitchFamily="18" charset="0"/>
              </a:rPr>
              <a:t>Yêu cầu nắm được</a:t>
            </a:r>
            <a:r>
              <a:rPr lang="vi-VN" sz="2400" i="1" dirty="0">
                <a:solidFill>
                  <a:srgbClr val="0070C0"/>
                </a:solidFill>
                <a:latin typeface="Times New Roman" panose="02020603050405020304" pitchFamily="18" charset="0"/>
                <a:ea typeface="Times New Roman" panose="02020603050405020304" pitchFamily="18" charset="0"/>
                <a:sym typeface="Wingdings" panose="05000000000000000000" pitchFamily="2" charset="2"/>
              </a:rPr>
              <a:t> </a:t>
            </a:r>
            <a:r>
              <a:rPr lang="vi-VN" sz="2400" i="1" dirty="0" smtClean="0">
                <a:solidFill>
                  <a:srgbClr val="0070C0"/>
                </a:solidFill>
                <a:latin typeface="Times New Roman" panose="02020603050405020304" pitchFamily="18" charset="0"/>
                <a:ea typeface="Times New Roman" panose="02020603050405020304" pitchFamily="18" charset="0"/>
                <a:sym typeface="Wingdings" panose="05000000000000000000" pitchFamily="2" charset="2"/>
              </a:rPr>
              <a:t>( Bài học)</a:t>
            </a:r>
            <a:endParaRPr lang="vi-VN" sz="2400" i="1" dirty="0" smtClean="0">
              <a:solidFill>
                <a:srgbClr val="0070C0"/>
              </a:solidFill>
              <a:latin typeface="Times New Roman" panose="02020603050405020304" pitchFamily="18" charset="0"/>
              <a:ea typeface="Times New Roman" panose="02020603050405020304" pitchFamily="18" charset="0"/>
            </a:endParaRPr>
          </a:p>
          <a:p>
            <a:pPr marR="59055" lvl="0" algn="just">
              <a:lnSpc>
                <a:spcPct val="150000"/>
              </a:lnSpc>
              <a:buSzPts val="1400"/>
              <a:tabLst>
                <a:tab pos="191135" algn="l"/>
              </a:tabLst>
            </a:pPr>
            <a:r>
              <a:rPr lang="vi-VN" sz="2400" dirty="0" smtClean="0">
                <a:latin typeface="Times New Roman" panose="02020603050405020304" pitchFamily="18" charset="0"/>
                <a:ea typeface="Times New Roman" panose="02020603050405020304" pitchFamily="18" charset="0"/>
              </a:rPr>
              <a:t>- Hoạt động giao </a:t>
            </a:r>
            <a:r>
              <a:rPr lang="vi-VN" sz="2400" dirty="0">
                <a:latin typeface="Times New Roman" panose="02020603050405020304" pitchFamily="18" charset="0"/>
                <a:ea typeface="Times New Roman" panose="02020603050405020304" pitchFamily="18" charset="0"/>
              </a:rPr>
              <a:t>lưu thương mại ở Đông Nam Á trong mười thế kỉ đầu Công </a:t>
            </a:r>
            <a:r>
              <a:rPr lang="vi-VN" sz="2400" dirty="0" smtClean="0">
                <a:latin typeface="Times New Roman" panose="02020603050405020304" pitchFamily="18" charset="0"/>
                <a:ea typeface="Times New Roman" panose="02020603050405020304" pitchFamily="18" charset="0"/>
              </a:rPr>
              <a:t>nguyên là:</a:t>
            </a:r>
            <a:endParaRPr lang="vi-VN" sz="2400" dirty="0">
              <a:latin typeface="Times New Roman" panose="02020603050405020304" pitchFamily="18" charset="0"/>
              <a:ea typeface="Times New Roman" panose="02020603050405020304" pitchFamily="18" charset="0"/>
            </a:endParaRPr>
          </a:p>
          <a:p>
            <a:pPr algn="just">
              <a:lnSpc>
                <a:spcPct val="150000"/>
              </a:lnSpc>
            </a:pPr>
            <a:r>
              <a:rPr lang="vi-VN" sz="2400" dirty="0" smtClean="0">
                <a:latin typeface="Times New Roman" panose="02020603050405020304" pitchFamily="18" charset="0"/>
                <a:ea typeface="Times New Roman" panose="02020603050405020304" pitchFamily="18" charset="0"/>
              </a:rPr>
              <a:t>  + </a:t>
            </a:r>
            <a:r>
              <a:rPr lang="vi-VN" sz="2400" dirty="0">
                <a:latin typeface="Times New Roman" panose="02020603050405020304" pitchFamily="18" charset="0"/>
                <a:ea typeface="Times New Roman" panose="02020603050405020304" pitchFamily="18" charset="0"/>
              </a:rPr>
              <a:t>Là nơi cung cấp nước ngọt, lương thực.</a:t>
            </a:r>
          </a:p>
          <a:p>
            <a:pPr marR="59055" algn="just">
              <a:lnSpc>
                <a:spcPct val="150000"/>
              </a:lnSpc>
            </a:pPr>
            <a:r>
              <a:rPr lang="vi-VN" sz="2400" dirty="0" smtClean="0">
                <a:latin typeface="Times New Roman" panose="02020603050405020304" pitchFamily="18" charset="0"/>
                <a:ea typeface="Times New Roman" panose="02020603050405020304" pitchFamily="18" charset="0"/>
              </a:rPr>
              <a:t>  + </a:t>
            </a:r>
            <a:r>
              <a:rPr lang="vi-VN" sz="2400" dirty="0">
                <a:latin typeface="Times New Roman" panose="02020603050405020304" pitchFamily="18" charset="0"/>
                <a:ea typeface="Times New Roman" panose="02020603050405020304" pitchFamily="18" charset="0"/>
              </a:rPr>
              <a:t>Là nơi trao đổi những sản vật có giá trị như: </a:t>
            </a:r>
            <a:r>
              <a:rPr lang="vi-VN" sz="2400" dirty="0" smtClean="0">
                <a:latin typeface="Times New Roman" panose="02020603050405020304" pitchFamily="18" charset="0"/>
                <a:ea typeface="Times New Roman" panose="02020603050405020304" pitchFamily="18" charset="0"/>
              </a:rPr>
              <a:t>Hồ </a:t>
            </a:r>
            <a:r>
              <a:rPr lang="vi-VN" sz="2400" dirty="0">
                <a:latin typeface="Times New Roman" panose="02020603050405020304" pitchFamily="18" charset="0"/>
                <a:ea typeface="Times New Roman" panose="02020603050405020304" pitchFamily="18" charset="0"/>
              </a:rPr>
              <a:t>tiêu, đậu khấu, ngọc trai, san hô, đặc biệt là trầm hương – một mặt hàng có giá trị cao.</a:t>
            </a:r>
          </a:p>
          <a:p>
            <a:pPr>
              <a:lnSpc>
                <a:spcPct val="150000"/>
              </a:lnSpc>
            </a:pPr>
            <a:r>
              <a:rPr lang="vi-VN" sz="2400" dirty="0" smtClean="0">
                <a:latin typeface="Times New Roman" panose="02020603050405020304" pitchFamily="18" charset="0"/>
                <a:ea typeface="Times New Roman" panose="02020603050405020304" pitchFamily="18" charset="0"/>
              </a:rPr>
              <a:t>- Giao </a:t>
            </a:r>
            <a:r>
              <a:rPr lang="vi-VN" sz="2400" dirty="0">
                <a:latin typeface="Times New Roman" panose="02020603050405020304" pitchFamily="18" charset="0"/>
                <a:ea typeface="Times New Roman" panose="02020603050405020304" pitchFamily="18" charset="0"/>
              </a:rPr>
              <a:t>lưu thương mại đã dẫn </a:t>
            </a:r>
            <a:r>
              <a:rPr lang="vi-VN" sz="2400" dirty="0" smtClean="0">
                <a:latin typeface="Times New Roman" panose="02020603050405020304" pitchFamily="18" charset="0"/>
                <a:ea typeface="Times New Roman" panose="02020603050405020304" pitchFamily="18" charset="0"/>
              </a:rPr>
              <a:t>sự </a:t>
            </a:r>
            <a:r>
              <a:rPr lang="vi-VN" sz="2400" dirty="0">
                <a:latin typeface="Times New Roman" panose="02020603050405020304" pitchFamily="18" charset="0"/>
                <a:ea typeface="Times New Roman" panose="02020603050405020304" pitchFamily="18" charset="0"/>
              </a:rPr>
              <a:t>ra đời của những trung tâm thương </a:t>
            </a:r>
            <a:r>
              <a:rPr lang="vi-VN" sz="2400" dirty="0" smtClean="0">
                <a:latin typeface="Times New Roman" panose="02020603050405020304" pitchFamily="18" charset="0"/>
                <a:ea typeface="Times New Roman" panose="02020603050405020304" pitchFamily="18" charset="0"/>
              </a:rPr>
              <a:t>mại phát triển và từ đó hình thành </a:t>
            </a:r>
            <a:r>
              <a:rPr lang="vi-VN" sz="2400" dirty="0" smtClean="0">
                <a:latin typeface="+mj-lt"/>
              </a:rPr>
              <a:t>những </a:t>
            </a:r>
            <a:r>
              <a:rPr lang="vi-VN" sz="2400" dirty="0">
                <a:latin typeface="+mj-lt"/>
              </a:rPr>
              <a:t>vương quốc </a:t>
            </a:r>
            <a:r>
              <a:rPr lang="vi-VN" sz="2400" dirty="0" smtClean="0">
                <a:latin typeface="+mj-lt"/>
              </a:rPr>
              <a:t>cổ ở Đông Nam Á.</a:t>
            </a:r>
            <a:endParaRPr lang="vi-VN" sz="2400" dirty="0">
              <a:latin typeface="+mj-lt"/>
            </a:endParaRPr>
          </a:p>
        </p:txBody>
      </p:sp>
    </p:spTree>
    <p:extLst>
      <p:ext uri="{BB962C8B-B14F-4D97-AF65-F5344CB8AC3E}">
        <p14:creationId xmlns:p14="http://schemas.microsoft.com/office/powerpoint/2010/main" val="2391624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228" y="2262089"/>
            <a:ext cx="10319657" cy="1754326"/>
          </a:xfrm>
          <a:prstGeom prst="rect">
            <a:avLst/>
          </a:prstGeom>
          <a:solidFill>
            <a:srgbClr val="FF0000"/>
          </a:solidFill>
        </p:spPr>
        <p:txBody>
          <a:bodyPr wrap="square">
            <a:spAutoFit/>
          </a:bodyPr>
          <a:lstStyle/>
          <a:p>
            <a:pPr algn="ctr"/>
            <a:r>
              <a:rPr lang="vi-VN" sz="5400" b="1" dirty="0" smtClean="0">
                <a:solidFill>
                  <a:srgbClr val="0070C0"/>
                </a:solidFill>
                <a:latin typeface="Times New Roman" panose="02020603050405020304" pitchFamily="18" charset="0"/>
                <a:ea typeface="Times New Roman" panose="02020603050405020304" pitchFamily="18" charset="0"/>
              </a:rPr>
              <a:t>NỘI DUNG KIỂM TRA THƯỜNG XUYÊN</a:t>
            </a:r>
            <a:endParaRPr lang="vi-VN" sz="5400" dirty="0"/>
          </a:p>
        </p:txBody>
      </p:sp>
    </p:spTree>
    <p:extLst>
      <p:ext uri="{BB962C8B-B14F-4D97-AF65-F5344CB8AC3E}">
        <p14:creationId xmlns:p14="http://schemas.microsoft.com/office/powerpoint/2010/main" val="423698789"/>
      </p:ext>
    </p:extLst>
  </p:cSld>
  <p:clrMapOvr>
    <a:masterClrMapping/>
  </p:clrMapOvr>
  <p:transition spd="med">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057" y="1777326"/>
            <a:ext cx="11734800" cy="2423740"/>
          </a:xfrm>
          <a:prstGeom prst="rect">
            <a:avLst/>
          </a:prstGeom>
          <a:solidFill>
            <a:schemeClr val="bg1"/>
          </a:solidFill>
        </p:spPr>
        <p:txBody>
          <a:bodyPr wrap="square">
            <a:spAutoFit/>
          </a:bodyPr>
          <a:lstStyle/>
          <a:p>
            <a:pPr marR="58420" lvl="0" algn="just">
              <a:spcBef>
                <a:spcPts val="895"/>
              </a:spcBef>
              <a:spcAft>
                <a:spcPts val="0"/>
              </a:spcAft>
              <a:buSzPts val="1400"/>
              <a:tabLst>
                <a:tab pos="189230" algn="l"/>
              </a:tabLst>
            </a:pPr>
            <a:r>
              <a:rPr lang="vi-VN" sz="2400" i="1" dirty="0" smtClean="0">
                <a:latin typeface="Times New Roman" panose="02020603050405020304" pitchFamily="18" charset="0"/>
                <a:ea typeface="Times New Roman" panose="02020603050405020304" pitchFamily="18" charset="0"/>
              </a:rPr>
              <a:t>1.</a:t>
            </a:r>
            <a:r>
              <a:rPr lang="vi-VN" sz="2400" b="1" i="1" dirty="0" smtClean="0">
                <a:latin typeface="Times New Roman" panose="02020603050405020304" pitchFamily="18" charset="0"/>
                <a:ea typeface="Times New Roman" panose="02020603050405020304" pitchFamily="18" charset="0"/>
              </a:rPr>
              <a:t>Quan </a:t>
            </a:r>
            <a:r>
              <a:rPr lang="vi-VN" sz="2400" b="1" i="1" dirty="0">
                <a:latin typeface="Times New Roman" panose="02020603050405020304" pitchFamily="18" charset="0"/>
                <a:ea typeface="Times New Roman" panose="02020603050405020304" pitchFamily="18" charset="0"/>
              </a:rPr>
              <a:t>sát các </a:t>
            </a:r>
            <a:r>
              <a:rPr lang="vi-VN" sz="2400" b="1" i="1" dirty="0" smtClean="0">
                <a:latin typeface="Times New Roman" panose="02020603050405020304" pitchFamily="18" charset="0"/>
                <a:ea typeface="Times New Roman" panose="02020603050405020304" pitchFamily="18" charset="0"/>
              </a:rPr>
              <a:t>H13.4 </a:t>
            </a:r>
            <a:r>
              <a:rPr lang="vi-VN" sz="2400" b="1" i="1" dirty="0">
                <a:latin typeface="Times New Roman" panose="02020603050405020304" pitchFamily="18" charset="0"/>
                <a:ea typeface="Times New Roman" panose="02020603050405020304" pitchFamily="18" charset="0"/>
              </a:rPr>
              <a:t>SGK trang 68.</a:t>
            </a:r>
            <a:r>
              <a:rPr lang="vi-VN" sz="2400" i="1" dirty="0">
                <a:latin typeface="Times New Roman" panose="02020603050405020304" pitchFamily="18" charset="0"/>
                <a:ea typeface="Times New Roman" panose="02020603050405020304" pitchFamily="18" charset="0"/>
              </a:rPr>
              <a:t>Những </a:t>
            </a:r>
            <a:r>
              <a:rPr lang="vi-VN" sz="2400" i="1" dirty="0" smtClean="0">
                <a:latin typeface="Times New Roman" panose="02020603050405020304" pitchFamily="18" charset="0"/>
                <a:ea typeface="Times New Roman" panose="02020603050405020304" pitchFamily="18" charset="0"/>
              </a:rPr>
              <a:t>Hãy xác định trên bản đồ về </a:t>
            </a:r>
            <a:r>
              <a:rPr lang="vi-VN" sz="2400" i="1" dirty="0">
                <a:latin typeface="Times New Roman" panose="02020603050405020304" pitchFamily="18" charset="0"/>
                <a:ea typeface="Times New Roman" panose="02020603050405020304" pitchFamily="18" charset="0"/>
              </a:rPr>
              <a:t>con đường mà thương nhân nước ngoài đi qua vùng biển Đông Nam </a:t>
            </a:r>
            <a:r>
              <a:rPr lang="vi-VN" sz="2400" i="1" dirty="0" smtClean="0">
                <a:latin typeface="Times New Roman" panose="02020603050405020304" pitchFamily="18" charset="0"/>
                <a:ea typeface="Times New Roman" panose="02020603050405020304" pitchFamily="18" charset="0"/>
              </a:rPr>
              <a:t>Á. </a:t>
            </a:r>
          </a:p>
          <a:p>
            <a:pPr marR="58420" lvl="0" algn="just">
              <a:spcBef>
                <a:spcPts val="895"/>
              </a:spcBef>
              <a:spcAft>
                <a:spcPts val="0"/>
              </a:spcAft>
              <a:buSzPts val="1400"/>
              <a:tabLst>
                <a:tab pos="189230" algn="l"/>
              </a:tabLst>
            </a:pPr>
            <a:endParaRPr lang="vi-VN" sz="2400" i="1" dirty="0">
              <a:latin typeface="Times New Roman" panose="02020603050405020304" pitchFamily="18" charset="0"/>
              <a:ea typeface="Times New Roman" panose="02020603050405020304" pitchFamily="18" charset="0"/>
            </a:endParaRPr>
          </a:p>
          <a:p>
            <a:pPr>
              <a:spcAft>
                <a:spcPts val="0"/>
              </a:spcAft>
            </a:pPr>
            <a:r>
              <a:rPr lang="vi-VN" sz="2400" b="1" i="1" dirty="0" smtClean="0">
                <a:latin typeface="Times New Roman" panose="02020603050405020304" pitchFamily="18" charset="0"/>
                <a:ea typeface="Times New Roman" panose="02020603050405020304" pitchFamily="18" charset="0"/>
              </a:rPr>
              <a:t>2. Quan sát các H13.1.2.3 SGK trang 68.</a:t>
            </a:r>
            <a:r>
              <a:rPr lang="vi-VN" sz="2400" i="1" dirty="0" smtClean="0">
                <a:latin typeface="Times New Roman" panose="02020603050405020304" pitchFamily="18" charset="0"/>
                <a:ea typeface="Times New Roman" panose="02020603050405020304" pitchFamily="18" charset="0"/>
              </a:rPr>
              <a:t>Những </a:t>
            </a:r>
            <a:r>
              <a:rPr lang="vi-VN" sz="2400" i="1" dirty="0">
                <a:latin typeface="Times New Roman" panose="02020603050405020304" pitchFamily="18" charset="0"/>
                <a:ea typeface="Times New Roman" panose="02020603050405020304" pitchFamily="18" charset="0"/>
              </a:rPr>
              <a:t>hiện vật </a:t>
            </a:r>
            <a:r>
              <a:rPr lang="vi-VN" sz="2400" i="1" dirty="0" smtClean="0">
                <a:latin typeface="Times New Roman" panose="02020603050405020304" pitchFamily="18" charset="0"/>
                <a:ea typeface="Times New Roman" panose="02020603050405020304" pitchFamily="18" charset="0"/>
              </a:rPr>
              <a:t>nào trong </a:t>
            </a:r>
            <a:r>
              <a:rPr lang="vi-VN" sz="2400" i="1" dirty="0">
                <a:latin typeface="Times New Roman" panose="02020603050405020304" pitchFamily="18" charset="0"/>
                <a:ea typeface="Times New Roman" panose="02020603050405020304" pitchFamily="18" charset="0"/>
              </a:rPr>
              <a:t>các tư liệu này là minh chứng cho việc một số nơi ở Đông Nam Á đã có hoạt động buôn bán, có sự hiện diện của thương nhân nước ngoài </a:t>
            </a:r>
            <a:r>
              <a:rPr lang="vi-VN" sz="2400" i="1" dirty="0" smtClean="0">
                <a:latin typeface="Times New Roman" panose="02020603050405020304" pitchFamily="18" charset="0"/>
                <a:ea typeface="Times New Roman" panose="02020603050405020304" pitchFamily="18" charset="0"/>
              </a:rPr>
              <a:t>vào những </a:t>
            </a:r>
            <a:r>
              <a:rPr lang="vi-VN" sz="2400" i="1" dirty="0">
                <a:latin typeface="Times New Roman" panose="02020603050405020304" pitchFamily="18" charset="0"/>
                <a:ea typeface="Times New Roman" panose="02020603050405020304" pitchFamily="18" charset="0"/>
              </a:rPr>
              <a:t>thế kỉ đầu Công</a:t>
            </a:r>
            <a:r>
              <a:rPr lang="vi-VN" sz="2400" i="1" spc="-15" dirty="0">
                <a:latin typeface="Times New Roman" panose="02020603050405020304" pitchFamily="18" charset="0"/>
                <a:ea typeface="Times New Roman" panose="02020603050405020304" pitchFamily="18" charset="0"/>
              </a:rPr>
              <a:t> </a:t>
            </a:r>
            <a:r>
              <a:rPr lang="vi-VN" sz="2400" i="1" dirty="0" smtClean="0">
                <a:latin typeface="Times New Roman" panose="02020603050405020304" pitchFamily="18" charset="0"/>
                <a:ea typeface="Times New Roman" panose="02020603050405020304" pitchFamily="18" charset="0"/>
              </a:rPr>
              <a:t>nguyên?</a:t>
            </a:r>
            <a:endParaRPr lang="vi-VN" sz="2400" i="1"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185057" y="4201066"/>
            <a:ext cx="11734800" cy="1687963"/>
          </a:xfrm>
          <a:prstGeom prst="rect">
            <a:avLst/>
          </a:prstGeom>
          <a:solidFill>
            <a:schemeClr val="bg1"/>
          </a:solidFill>
        </p:spPr>
        <p:txBody>
          <a:bodyPr wrap="square">
            <a:spAutoFit/>
          </a:bodyPr>
          <a:lstStyle/>
          <a:p>
            <a:pPr marR="59055" lvl="0" algn="just">
              <a:lnSpc>
                <a:spcPct val="150000"/>
              </a:lnSpc>
              <a:buSzPts val="1400"/>
              <a:tabLst>
                <a:tab pos="191135" algn="l"/>
              </a:tabLst>
            </a:pPr>
            <a:endParaRPr lang="vi-VN" sz="2400" dirty="0" smtClean="0">
              <a:latin typeface="Times New Roman" panose="02020603050405020304" pitchFamily="18" charset="0"/>
              <a:ea typeface="Times New Roman" panose="02020603050405020304" pitchFamily="18" charset="0"/>
            </a:endParaRPr>
          </a:p>
          <a:p>
            <a:pPr marR="59055" lvl="0" algn="just">
              <a:lnSpc>
                <a:spcPct val="150000"/>
              </a:lnSpc>
              <a:buSzPts val="1400"/>
              <a:tabLst>
                <a:tab pos="191135" algn="l"/>
              </a:tabLst>
            </a:pPr>
            <a:r>
              <a:rPr lang="vi-VN" sz="2400" b="1" dirty="0" smtClean="0">
                <a:latin typeface="Times New Roman" panose="02020603050405020304" pitchFamily="18" charset="0"/>
                <a:ea typeface="Times New Roman" panose="02020603050405020304" pitchFamily="18" charset="0"/>
              </a:rPr>
              <a:t>3</a:t>
            </a:r>
            <a:r>
              <a:rPr lang="vi-VN" sz="2400" dirty="0" smtClean="0">
                <a:latin typeface="Times New Roman" panose="02020603050405020304" pitchFamily="18" charset="0"/>
                <a:ea typeface="Times New Roman" panose="02020603050405020304" pitchFamily="18" charset="0"/>
              </a:rPr>
              <a:t>. </a:t>
            </a:r>
            <a:r>
              <a:rPr lang="vi-VN" sz="2400" i="1" dirty="0" smtClean="0">
                <a:latin typeface="Times New Roman" panose="02020603050405020304" pitchFamily="18" charset="0"/>
                <a:ea typeface="Times New Roman" panose="02020603050405020304" pitchFamily="18" charset="0"/>
              </a:rPr>
              <a:t>Hãy trình bày những </a:t>
            </a:r>
            <a:r>
              <a:rPr lang="vi-VN" sz="2400" i="1" dirty="0">
                <a:latin typeface="Times New Roman" panose="02020603050405020304" pitchFamily="18" charset="0"/>
                <a:ea typeface="Times New Roman" panose="02020603050405020304" pitchFamily="18" charset="0"/>
              </a:rPr>
              <a:t>h</a:t>
            </a:r>
            <a:r>
              <a:rPr lang="vi-VN" sz="2400" i="1" dirty="0" smtClean="0">
                <a:latin typeface="Times New Roman" panose="02020603050405020304" pitchFamily="18" charset="0"/>
                <a:ea typeface="Times New Roman" panose="02020603050405020304" pitchFamily="18" charset="0"/>
              </a:rPr>
              <a:t>oạt động giao </a:t>
            </a:r>
            <a:r>
              <a:rPr lang="vi-VN" sz="2400" i="1" dirty="0">
                <a:latin typeface="Times New Roman" panose="02020603050405020304" pitchFamily="18" charset="0"/>
                <a:ea typeface="Times New Roman" panose="02020603050405020304" pitchFamily="18" charset="0"/>
              </a:rPr>
              <a:t>lưu thương mại ở Đông Nam Á trong mười thế kỉ đầu Công </a:t>
            </a:r>
            <a:r>
              <a:rPr lang="vi-VN" sz="2400" i="1" dirty="0" smtClean="0">
                <a:latin typeface="Times New Roman" panose="02020603050405020304" pitchFamily="18" charset="0"/>
                <a:ea typeface="Times New Roman" panose="02020603050405020304" pitchFamily="18" charset="0"/>
              </a:rPr>
              <a:t>nguyên ?</a:t>
            </a:r>
            <a:endParaRPr lang="vi-VN" sz="24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0999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O XUAN HUY\Documents\s3.png"/>
          <p:cNvPicPr/>
          <p:nvPr/>
        </p:nvPicPr>
        <p:blipFill>
          <a:blip r:embed="rId2">
            <a:extLst>
              <a:ext uri="{28A0092B-C50C-407E-A947-70E740481C1C}">
                <a14:useLocalDpi xmlns:a14="http://schemas.microsoft.com/office/drawing/2010/main" val="0"/>
              </a:ext>
            </a:extLst>
          </a:blip>
          <a:srcRect/>
          <a:stretch>
            <a:fillRect/>
          </a:stretch>
        </p:blipFill>
        <p:spPr bwMode="auto">
          <a:xfrm>
            <a:off x="97971" y="130629"/>
            <a:ext cx="12017829" cy="6629400"/>
          </a:xfrm>
          <a:prstGeom prst="rect">
            <a:avLst/>
          </a:prstGeom>
          <a:noFill/>
          <a:ln>
            <a:noFill/>
          </a:ln>
        </p:spPr>
      </p:pic>
    </p:spTree>
    <p:extLst>
      <p:ext uri="{BB962C8B-B14F-4D97-AF65-F5344CB8AC3E}">
        <p14:creationId xmlns:p14="http://schemas.microsoft.com/office/powerpoint/2010/main" val="3661166222"/>
      </p:ext>
    </p:extLst>
  </p:cSld>
  <p:clrMapOvr>
    <a:masterClrMapping/>
  </p:clrMapOvr>
  <p:transition spd="med">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9" y="325123"/>
            <a:ext cx="11299371" cy="1200329"/>
          </a:xfrm>
          <a:prstGeom prst="rect">
            <a:avLst/>
          </a:prstGeom>
          <a:solidFill>
            <a:schemeClr val="bg1"/>
          </a:solidFill>
        </p:spPr>
        <p:txBody>
          <a:bodyPr wrap="square">
            <a:spAutoFit/>
          </a:bodyPr>
          <a:lstStyle/>
          <a:p>
            <a:pPr>
              <a:spcAft>
                <a:spcPts val="0"/>
              </a:spcAft>
            </a:pPr>
            <a:r>
              <a:rPr lang="vi-VN" sz="2400" b="1" i="1" dirty="0">
                <a:latin typeface="Times New Roman" panose="02020603050405020304" pitchFamily="18" charset="0"/>
                <a:ea typeface="Times New Roman" panose="02020603050405020304" pitchFamily="18" charset="0"/>
              </a:rPr>
              <a:t>2. Quan sát các H13.1.2.3 SGK trang 68.</a:t>
            </a:r>
            <a:r>
              <a:rPr lang="vi-VN" sz="2400" i="1" dirty="0">
                <a:latin typeface="Times New Roman" panose="02020603050405020304" pitchFamily="18" charset="0"/>
                <a:ea typeface="Times New Roman" panose="02020603050405020304" pitchFamily="18" charset="0"/>
              </a:rPr>
              <a:t>Những hiện vật nào trong các tư liệu này là minh chứng cho việc một số nơi ở Đông Nam Á đã có hoạt động buôn bán, có sự hiện diện của thương nhân nước ngoài vào những thế kỉ đầu Công</a:t>
            </a:r>
            <a:r>
              <a:rPr lang="vi-VN" sz="2400" i="1" spc="-15"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nguyên?</a:t>
            </a:r>
          </a:p>
        </p:txBody>
      </p:sp>
      <p:pic>
        <p:nvPicPr>
          <p:cNvPr id="4" name="Picture 9" descr="Description: C:\Users\HP\OneDrive\Desktop\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91134"/>
            <a:ext cx="6302829" cy="465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Description: C:\Users\HP\OneDrive\Desktop\Screenshot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624" y="1891134"/>
            <a:ext cx="5570975" cy="465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879099"/>
      </p:ext>
    </p:extLst>
  </p:cSld>
  <p:clrMapOvr>
    <a:masterClrMapping/>
  </p:clrMapOvr>
  <p:transition spd="med">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057" y="508927"/>
            <a:ext cx="11734800" cy="1133965"/>
          </a:xfrm>
          <a:prstGeom prst="rect">
            <a:avLst/>
          </a:prstGeom>
          <a:solidFill>
            <a:schemeClr val="bg1"/>
          </a:solidFill>
        </p:spPr>
        <p:txBody>
          <a:bodyPr wrap="square">
            <a:spAutoFit/>
          </a:bodyPr>
          <a:lstStyle/>
          <a:p>
            <a:pPr marR="59055" lvl="0" algn="just">
              <a:lnSpc>
                <a:spcPct val="150000"/>
              </a:lnSpc>
              <a:buSzPts val="1400"/>
              <a:tabLst>
                <a:tab pos="191135" algn="l"/>
              </a:tabLst>
            </a:pPr>
            <a:r>
              <a:rPr lang="vi-VN" sz="2400" dirty="0" smtClean="0">
                <a:latin typeface="Times New Roman" panose="02020603050405020304" pitchFamily="18" charset="0"/>
                <a:ea typeface="Times New Roman" panose="02020603050405020304" pitchFamily="18" charset="0"/>
              </a:rPr>
              <a:t>3. Hãy trình bày những </a:t>
            </a:r>
            <a:r>
              <a:rPr lang="vi-VN" sz="2400" dirty="0">
                <a:latin typeface="Times New Roman" panose="02020603050405020304" pitchFamily="18" charset="0"/>
                <a:ea typeface="Times New Roman" panose="02020603050405020304" pitchFamily="18" charset="0"/>
              </a:rPr>
              <a:t>h</a:t>
            </a:r>
            <a:r>
              <a:rPr lang="vi-VN" sz="2400" dirty="0" smtClean="0">
                <a:latin typeface="Times New Roman" panose="02020603050405020304" pitchFamily="18" charset="0"/>
                <a:ea typeface="Times New Roman" panose="02020603050405020304" pitchFamily="18" charset="0"/>
              </a:rPr>
              <a:t>oạt động giao </a:t>
            </a:r>
            <a:r>
              <a:rPr lang="vi-VN" sz="2400" dirty="0">
                <a:latin typeface="Times New Roman" panose="02020603050405020304" pitchFamily="18" charset="0"/>
                <a:ea typeface="Times New Roman" panose="02020603050405020304" pitchFamily="18" charset="0"/>
              </a:rPr>
              <a:t>lưu thương mại ở Đông Nam Á trong mười thế kỉ đầu Công </a:t>
            </a:r>
            <a:r>
              <a:rPr lang="vi-VN" sz="2400" dirty="0" smtClean="0">
                <a:latin typeface="Times New Roman" panose="02020603050405020304" pitchFamily="18" charset="0"/>
                <a:ea typeface="Times New Roman" panose="02020603050405020304" pitchFamily="18" charset="0"/>
              </a:rPr>
              <a:t>nguyên ?</a:t>
            </a:r>
            <a:endParaRPr lang="vi-VN" sz="2400" dirty="0">
              <a:latin typeface="Times New Roman" panose="02020603050405020304" pitchFamily="18" charset="0"/>
              <a:ea typeface="Times New Roman" panose="02020603050405020304" pitchFamily="18" charset="0"/>
            </a:endParaRPr>
          </a:p>
        </p:txBody>
      </p:sp>
      <p:sp>
        <p:nvSpPr>
          <p:cNvPr id="4" name="Rectangle 3"/>
          <p:cNvSpPr/>
          <p:nvPr/>
        </p:nvSpPr>
        <p:spPr>
          <a:xfrm>
            <a:off x="141514" y="1843727"/>
            <a:ext cx="11821886" cy="4539191"/>
          </a:xfrm>
          <a:prstGeom prst="rect">
            <a:avLst/>
          </a:prstGeom>
          <a:solidFill>
            <a:srgbClr val="FFFF00"/>
          </a:solidFill>
        </p:spPr>
        <p:txBody>
          <a:bodyPr wrap="square">
            <a:spAutoFit/>
          </a:bodyPr>
          <a:lstStyle/>
          <a:p>
            <a:pPr marR="59055" lvl="0" algn="just">
              <a:lnSpc>
                <a:spcPct val="150000"/>
              </a:lnSpc>
              <a:buSzPts val="1400"/>
              <a:tabLst>
                <a:tab pos="191135" algn="l"/>
              </a:tabLst>
            </a:pPr>
            <a:r>
              <a:rPr lang="vi-VN" sz="2800" dirty="0" smtClean="0">
                <a:latin typeface="Times New Roman" panose="02020603050405020304" pitchFamily="18" charset="0"/>
                <a:ea typeface="Times New Roman" panose="02020603050405020304" pitchFamily="18" charset="0"/>
              </a:rPr>
              <a:t>-Những </a:t>
            </a:r>
            <a:r>
              <a:rPr lang="vi-VN" sz="2800" dirty="0">
                <a:latin typeface="Times New Roman" panose="02020603050405020304" pitchFamily="18" charset="0"/>
                <a:ea typeface="Times New Roman" panose="02020603050405020304" pitchFamily="18" charset="0"/>
              </a:rPr>
              <a:t>h</a:t>
            </a:r>
            <a:r>
              <a:rPr lang="vi-VN" sz="2800" dirty="0" smtClean="0">
                <a:latin typeface="Times New Roman" panose="02020603050405020304" pitchFamily="18" charset="0"/>
                <a:ea typeface="Times New Roman" panose="02020603050405020304" pitchFamily="18" charset="0"/>
              </a:rPr>
              <a:t>oạt động giao </a:t>
            </a:r>
            <a:r>
              <a:rPr lang="vi-VN" sz="2800" dirty="0">
                <a:latin typeface="Times New Roman" panose="02020603050405020304" pitchFamily="18" charset="0"/>
                <a:ea typeface="Times New Roman" panose="02020603050405020304" pitchFamily="18" charset="0"/>
              </a:rPr>
              <a:t>lưu thương mại ở Đông Nam Á trong mười thế kỉ đầu Công </a:t>
            </a:r>
            <a:r>
              <a:rPr lang="vi-VN" sz="2800" dirty="0" smtClean="0">
                <a:latin typeface="Times New Roman" panose="02020603050405020304" pitchFamily="18" charset="0"/>
                <a:ea typeface="Times New Roman" panose="02020603050405020304" pitchFamily="18" charset="0"/>
              </a:rPr>
              <a:t>nguyên là:</a:t>
            </a:r>
            <a:endParaRPr lang="vi-VN" sz="2800" dirty="0">
              <a:latin typeface="Times New Roman" panose="02020603050405020304" pitchFamily="18" charset="0"/>
              <a:ea typeface="Times New Roman" panose="02020603050405020304" pitchFamily="18" charset="0"/>
            </a:endParaRPr>
          </a:p>
          <a:p>
            <a:pPr algn="just">
              <a:lnSpc>
                <a:spcPct val="150000"/>
              </a:lnSpc>
            </a:pPr>
            <a:r>
              <a:rPr lang="vi-VN" sz="2800" dirty="0" smtClean="0">
                <a:latin typeface="Times New Roman" panose="02020603050405020304" pitchFamily="18" charset="0"/>
                <a:ea typeface="Times New Roman" panose="02020603050405020304" pitchFamily="18" charset="0"/>
              </a:rPr>
              <a:t>  + </a:t>
            </a:r>
            <a:r>
              <a:rPr lang="vi-VN" sz="2800" dirty="0">
                <a:latin typeface="Times New Roman" panose="02020603050405020304" pitchFamily="18" charset="0"/>
                <a:ea typeface="Times New Roman" panose="02020603050405020304" pitchFamily="18" charset="0"/>
              </a:rPr>
              <a:t>Là nơi cung cấp nước ngọt, lương thực.</a:t>
            </a:r>
          </a:p>
          <a:p>
            <a:pPr marR="59055" algn="just">
              <a:lnSpc>
                <a:spcPct val="150000"/>
              </a:lnSpc>
            </a:pPr>
            <a:r>
              <a:rPr lang="vi-VN" sz="2800" dirty="0" smtClean="0">
                <a:latin typeface="Times New Roman" panose="02020603050405020304" pitchFamily="18" charset="0"/>
                <a:ea typeface="Times New Roman" panose="02020603050405020304" pitchFamily="18" charset="0"/>
              </a:rPr>
              <a:t>  + </a:t>
            </a:r>
            <a:r>
              <a:rPr lang="vi-VN" sz="2800" dirty="0">
                <a:latin typeface="Times New Roman" panose="02020603050405020304" pitchFamily="18" charset="0"/>
                <a:ea typeface="Times New Roman" panose="02020603050405020304" pitchFamily="18" charset="0"/>
              </a:rPr>
              <a:t>Là nơi trao đổi những sản vật có giá trị như: </a:t>
            </a:r>
            <a:r>
              <a:rPr lang="vi-VN" sz="2800" dirty="0" smtClean="0">
                <a:latin typeface="Times New Roman" panose="02020603050405020304" pitchFamily="18" charset="0"/>
                <a:ea typeface="Times New Roman" panose="02020603050405020304" pitchFamily="18" charset="0"/>
              </a:rPr>
              <a:t>Hồ </a:t>
            </a:r>
            <a:r>
              <a:rPr lang="vi-VN" sz="2800" dirty="0">
                <a:latin typeface="Times New Roman" panose="02020603050405020304" pitchFamily="18" charset="0"/>
                <a:ea typeface="Times New Roman" panose="02020603050405020304" pitchFamily="18" charset="0"/>
              </a:rPr>
              <a:t>tiêu, đậu khấu, ngọc trai, san hô, đặc biệt là trầm hương – một mặt hàng có giá trị cao.</a:t>
            </a:r>
          </a:p>
          <a:p>
            <a:pPr>
              <a:lnSpc>
                <a:spcPct val="150000"/>
              </a:lnSpc>
            </a:pPr>
            <a:r>
              <a:rPr lang="vi-VN" sz="2800" dirty="0" smtClean="0">
                <a:latin typeface="Times New Roman" panose="02020603050405020304" pitchFamily="18" charset="0"/>
                <a:ea typeface="Times New Roman" panose="02020603050405020304" pitchFamily="18" charset="0"/>
              </a:rPr>
              <a:t>- Giao </a:t>
            </a:r>
            <a:r>
              <a:rPr lang="vi-VN" sz="2800" dirty="0">
                <a:latin typeface="Times New Roman" panose="02020603050405020304" pitchFamily="18" charset="0"/>
                <a:ea typeface="Times New Roman" panose="02020603050405020304" pitchFamily="18" charset="0"/>
              </a:rPr>
              <a:t>lưu thương mại đã dẫn </a:t>
            </a:r>
            <a:r>
              <a:rPr lang="vi-VN" sz="2800" dirty="0" smtClean="0">
                <a:latin typeface="Times New Roman" panose="02020603050405020304" pitchFamily="18" charset="0"/>
                <a:ea typeface="Times New Roman" panose="02020603050405020304" pitchFamily="18" charset="0"/>
              </a:rPr>
              <a:t>sự </a:t>
            </a:r>
            <a:r>
              <a:rPr lang="vi-VN" sz="2800" dirty="0">
                <a:latin typeface="Times New Roman" panose="02020603050405020304" pitchFamily="18" charset="0"/>
                <a:ea typeface="Times New Roman" panose="02020603050405020304" pitchFamily="18" charset="0"/>
              </a:rPr>
              <a:t>ra đời của những trung tâm thương </a:t>
            </a:r>
            <a:r>
              <a:rPr lang="vi-VN" sz="2800" dirty="0" smtClean="0">
                <a:latin typeface="Times New Roman" panose="02020603050405020304" pitchFamily="18" charset="0"/>
                <a:ea typeface="Times New Roman" panose="02020603050405020304" pitchFamily="18" charset="0"/>
              </a:rPr>
              <a:t>mại phát triển và từ đó hình thành </a:t>
            </a:r>
            <a:r>
              <a:rPr lang="vi-VN" sz="2800" dirty="0" smtClean="0">
                <a:latin typeface="+mj-lt"/>
              </a:rPr>
              <a:t>những </a:t>
            </a:r>
            <a:r>
              <a:rPr lang="vi-VN" sz="2800" dirty="0">
                <a:latin typeface="+mj-lt"/>
              </a:rPr>
              <a:t>vương quốc </a:t>
            </a:r>
            <a:r>
              <a:rPr lang="vi-VN" sz="2800" dirty="0" smtClean="0">
                <a:latin typeface="+mj-lt"/>
              </a:rPr>
              <a:t>cổ ở Đông Nam Á.</a:t>
            </a:r>
            <a:endParaRPr lang="vi-VN" sz="2800" dirty="0">
              <a:latin typeface="+mj-lt"/>
            </a:endParaRPr>
          </a:p>
        </p:txBody>
      </p:sp>
    </p:spTree>
    <p:extLst>
      <p:ext uri="{BB962C8B-B14F-4D97-AF65-F5344CB8AC3E}">
        <p14:creationId xmlns:p14="http://schemas.microsoft.com/office/powerpoint/2010/main" val="40811807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64779"/>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52596"/>
          </a:xfrm>
          <a:prstGeom prst="rect">
            <a:avLst/>
          </a:prstGeom>
          <a:noFill/>
        </p:spPr>
        <p:txBody>
          <a:bodyPr wrap="square" rtlCol="0">
            <a:spAutoFit/>
          </a:bodyPr>
          <a:lstStyle/>
          <a:p>
            <a:pPr marL="63500" algn="ctr">
              <a:lnSpc>
                <a:spcPct val="130000"/>
              </a:lnSpc>
              <a:spcAft>
                <a:spcPts val="0"/>
              </a:spcAft>
            </a:pPr>
            <a:r>
              <a:rPr lang="en-US" sz="2400" b="1" dirty="0">
                <a:solidFill>
                  <a:srgbClr val="FFFF00"/>
                </a:solidFill>
                <a:latin typeface="Times New Roman"/>
                <a:ea typeface="Arial"/>
              </a:rPr>
              <a:t>TIẾT 26,27- BÀI 11 </a:t>
            </a:r>
            <a:r>
              <a:rPr lang="en-US" sz="2400" b="1" dirty="0" smtClean="0">
                <a:solidFill>
                  <a:srgbClr val="FFFF00"/>
                </a:solidFill>
                <a:latin typeface="Times New Roman"/>
                <a:ea typeface="Arial"/>
              </a:rPr>
              <a:t>: </a:t>
            </a:r>
            <a:r>
              <a:rPr lang="en-US" sz="2400" b="1" dirty="0">
                <a:solidFill>
                  <a:srgbClr val="FFFF00"/>
                </a:solidFill>
                <a:latin typeface="Times New Roman"/>
                <a:ea typeface="Arial"/>
              </a:rPr>
              <a:t>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 (</a:t>
            </a:r>
            <a:r>
              <a:rPr lang="en-US" sz="2400" b="1" dirty="0" err="1" smtClean="0">
                <a:solidFill>
                  <a:srgbClr val="FFFF00"/>
                </a:solidFill>
                <a:latin typeface="Times New Roman"/>
                <a:ea typeface="Arial"/>
              </a:rPr>
              <a:t>tt</a:t>
            </a:r>
            <a:r>
              <a:rPr lang="en-US" sz="2400" b="1" dirty="0" smtClean="0">
                <a:solidFill>
                  <a:srgbClr val="FFFF00"/>
                </a:solidFill>
                <a:latin typeface="Times New Roman"/>
                <a:ea typeface="Arial"/>
              </a:rPr>
              <a:t>)</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1553211" y="1864668"/>
            <a:ext cx="6732659" cy="461665"/>
          </a:xfrm>
          <a:prstGeom prst="rect">
            <a:avLst/>
          </a:prstGeom>
          <a:noFill/>
        </p:spPr>
        <p:txBody>
          <a:bodyPr wrap="square" rtlCol="0">
            <a:spAutoFit/>
          </a:bodyPr>
          <a:lstStyle/>
          <a:p>
            <a:r>
              <a:rPr lang="vi-VN" sz="2400" b="1" dirty="0">
                <a:solidFill>
                  <a:srgbClr val="FFFF00"/>
                </a:solidFill>
                <a:latin typeface="Times New Roman"/>
                <a:ea typeface="Times New Roman"/>
              </a:rPr>
              <a:t>1. </a:t>
            </a:r>
            <a:r>
              <a:rPr lang="en-US" sz="2400" b="1" dirty="0" err="1">
                <a:solidFill>
                  <a:srgbClr val="FFFF00"/>
                </a:solidFill>
                <a:latin typeface="Times New Roman"/>
                <a:ea typeface="Times New Roman"/>
              </a:rPr>
              <a:t>Tác</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động</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của</a:t>
            </a:r>
            <a:r>
              <a:rPr lang="en-US" sz="2400" b="1" dirty="0">
                <a:solidFill>
                  <a:srgbClr val="FFFF00"/>
                </a:solidFill>
                <a:latin typeface="Times New Roman"/>
                <a:ea typeface="Times New Roman"/>
              </a:rPr>
              <a:t> </a:t>
            </a:r>
            <a:r>
              <a:rPr lang="nl-NL" sz="2400" b="1" dirty="0">
                <a:solidFill>
                  <a:srgbClr val="FFFF00"/>
                </a:solidFill>
                <a:latin typeface="Times New Roman"/>
                <a:ea typeface="Times New Roman"/>
              </a:rPr>
              <a:t>q</a:t>
            </a:r>
            <a:r>
              <a:rPr lang="nl-NL" sz="2400" b="1" dirty="0">
                <a:solidFill>
                  <a:srgbClr val="FFFF00"/>
                </a:solidFill>
                <a:latin typeface="Times New Roman"/>
                <a:ea typeface="Calibri"/>
              </a:rPr>
              <a:t>uá trình giao lưu thương mại</a:t>
            </a:r>
            <a:endParaRPr lang="x-none" sz="2400" b="1"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1FDA5A-C1E5-A04A-9A28-D0F32CA399B6}"/>
              </a:ext>
            </a:extLst>
          </p:cNvPr>
          <p:cNvSpPr txBox="1"/>
          <p:nvPr/>
        </p:nvSpPr>
        <p:spPr>
          <a:xfrm>
            <a:off x="1553212" y="2971265"/>
            <a:ext cx="6732658" cy="461665"/>
          </a:xfrm>
          <a:prstGeom prst="rect">
            <a:avLst/>
          </a:prstGeom>
          <a:noFill/>
        </p:spPr>
        <p:txBody>
          <a:bodyPr wrap="square" rtlCol="0">
            <a:spAutoFit/>
          </a:bodyPr>
          <a:lstStyle/>
          <a:p>
            <a:r>
              <a:rPr lang="vi-VN" sz="2400" b="1" dirty="0">
                <a:solidFill>
                  <a:srgbClr val="FFFF00"/>
                </a:solidFill>
                <a:latin typeface="Times New Roman"/>
                <a:ea typeface="Times New Roman"/>
              </a:rPr>
              <a:t>2. </a:t>
            </a:r>
            <a:r>
              <a:rPr lang="en-US" sz="2400" b="1" dirty="0" err="1">
                <a:solidFill>
                  <a:srgbClr val="FFFF00"/>
                </a:solidFill>
                <a:latin typeface="Times New Roman"/>
                <a:ea typeface="Times New Roman"/>
              </a:rPr>
              <a:t>Tác</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động</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của</a:t>
            </a:r>
            <a:r>
              <a:rPr lang="en-US" sz="2400" b="1" dirty="0">
                <a:solidFill>
                  <a:srgbClr val="FFFF00"/>
                </a:solidFill>
                <a:latin typeface="Times New Roman"/>
                <a:ea typeface="Times New Roman"/>
              </a:rPr>
              <a:t> </a:t>
            </a:r>
            <a:r>
              <a:rPr lang="nl-NL" sz="2400" b="1" dirty="0">
                <a:solidFill>
                  <a:srgbClr val="FFFF00"/>
                </a:solidFill>
                <a:latin typeface="Times New Roman"/>
                <a:ea typeface="Times New Roman"/>
              </a:rPr>
              <a:t>q</a:t>
            </a:r>
            <a:r>
              <a:rPr lang="nl-NL" sz="2400" b="1" dirty="0">
                <a:solidFill>
                  <a:srgbClr val="FFFF00"/>
                </a:solidFill>
                <a:latin typeface="Times New Roman"/>
                <a:ea typeface="Calibri"/>
              </a:rPr>
              <a:t>uá trình</a:t>
            </a:r>
            <a:r>
              <a:rPr lang="nl-NL" sz="2400" b="1" dirty="0" smtClean="0">
                <a:solidFill>
                  <a:srgbClr val="FFFF00"/>
                </a:solidFill>
                <a:latin typeface="Times New Roman"/>
                <a:ea typeface="Calibri"/>
              </a:rPr>
              <a:t> </a:t>
            </a:r>
            <a:r>
              <a:rPr lang="nl-NL" sz="2400" b="1" dirty="0">
                <a:solidFill>
                  <a:srgbClr val="FFFF00"/>
                </a:solidFill>
                <a:latin typeface="Times New Roman"/>
                <a:ea typeface="Calibri"/>
              </a:rPr>
              <a:t>trình giao lưu văn hóa</a:t>
            </a:r>
            <a:endParaRPr lang="x-none"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998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64779"/>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a:t>
            </a:r>
            <a:endParaRPr lang="vi-VN" b="1" dirty="0" smtClean="0"/>
          </a:p>
          <a:p>
            <a:endParaRPr lang="vi-VN" b="1" dirty="0">
              <a:latin typeface="+mj-lt"/>
            </a:endParaRPr>
          </a:p>
          <a:p>
            <a:endParaRPr lang="vi-VN" b="1" dirty="0" smtClean="0">
              <a:latin typeface="+mj-lt"/>
            </a:endParaRPr>
          </a:p>
          <a:p>
            <a:r>
              <a:rPr lang="vi-VN" sz="2800" b="1" dirty="0" smtClean="0">
                <a:latin typeface="+mj-lt"/>
              </a:rPr>
              <a:t>Câu </a:t>
            </a:r>
            <a:r>
              <a:rPr lang="vi-VN" sz="2800" b="1" dirty="0">
                <a:latin typeface="+mj-lt"/>
              </a:rPr>
              <a:t>hỏi 1 trang 69 sgk lịch sử </a:t>
            </a:r>
            <a:r>
              <a:rPr lang="vi-VN" sz="2800" b="1" dirty="0" smtClean="0">
                <a:latin typeface="+mj-lt"/>
              </a:rPr>
              <a:t>6</a:t>
            </a:r>
            <a:endParaRPr lang="vi-VN" sz="2800" dirty="0">
              <a:latin typeface="+mj-lt"/>
            </a:endParaRPr>
          </a:p>
          <a:p>
            <a:pPr lvl="0"/>
            <a:r>
              <a:rPr lang="vi-VN" sz="2800" dirty="0">
                <a:latin typeface="+mj-lt"/>
              </a:rPr>
              <a:t>Giao lưu văn hóa đã tác động như thế nào đến văn hóa Đông Nam Á</a:t>
            </a:r>
            <a:r>
              <a:rPr lang="vi-VN" sz="2800" dirty="0" smtClean="0">
                <a:latin typeface="+mj-lt"/>
              </a:rPr>
              <a:t>?</a:t>
            </a:r>
          </a:p>
          <a:p>
            <a:pPr lvl="0"/>
            <a:endParaRPr lang="vi-VN" dirty="0">
              <a:latin typeface="+mj-lt"/>
            </a:endParaRPr>
          </a:p>
          <a:p>
            <a:pPr lvl="0"/>
            <a:r>
              <a:rPr lang="vi-VN" b="1" dirty="0">
                <a:solidFill>
                  <a:schemeClr val="accent2"/>
                </a:solidFill>
                <a:latin typeface="+mj-lt"/>
              </a:rPr>
              <a:t>Hướng </a:t>
            </a:r>
            <a:r>
              <a:rPr lang="vi-VN" b="1" dirty="0" smtClean="0">
                <a:solidFill>
                  <a:schemeClr val="accent2"/>
                </a:solidFill>
                <a:latin typeface="+mj-lt"/>
              </a:rPr>
              <a:t>dẫn</a:t>
            </a:r>
            <a:endParaRPr lang="vi-VN" dirty="0">
              <a:solidFill>
                <a:schemeClr val="accent2"/>
              </a:solidFill>
              <a:latin typeface="+mj-lt"/>
            </a:endParaRPr>
          </a:p>
          <a:p>
            <a:pPr lvl="0"/>
            <a:r>
              <a:rPr lang="vi-VN" b="1" dirty="0">
                <a:latin typeface="+mj-lt"/>
              </a:rPr>
              <a:t>Những ảnh hưởng của giao lưu văn hóa tới văn hóa Đông Nam Á:</a:t>
            </a:r>
            <a:endParaRPr lang="vi-VN" dirty="0">
              <a:latin typeface="+mj-lt"/>
            </a:endParaRPr>
          </a:p>
          <a:p>
            <a:pPr lvl="0"/>
            <a:r>
              <a:rPr lang="vi-VN" dirty="0">
                <a:latin typeface="+mj-lt"/>
              </a:rPr>
              <a:t>-     Văn hóa Ấn Độ đặc biệt là Hin-du giáo và Phật giáo đã nhanh chóng hòa quyện với tín ngưỡng bản địa ảnh hưởng tới nền văn hóa của các vương quốc trong khu vực.</a:t>
            </a:r>
          </a:p>
          <a:p>
            <a:pPr lvl="0"/>
            <a:r>
              <a:rPr lang="vi-VN" dirty="0">
                <a:latin typeface="+mj-lt"/>
              </a:rPr>
              <a:t>-     Phù Nam, các nước vương quốc trên đảo Xu-ma-tra, đảo Gia-va và vương quốc Pa-gan của người Miến chịu ảnh hưởng từ Phật giáo.</a:t>
            </a:r>
          </a:p>
          <a:p>
            <a:pPr lvl="0"/>
            <a:r>
              <a:rPr lang="vi-VN" dirty="0">
                <a:latin typeface="+mj-lt"/>
              </a:rPr>
              <a:t>-     Champa, Chân Lạp đạo Hindu ngày càng trở nên phổ biến </a:t>
            </a:r>
          </a:p>
          <a:p>
            <a:pPr lvl="0"/>
            <a:r>
              <a:rPr lang="vi-VN" dirty="0">
                <a:latin typeface="+mj-lt"/>
              </a:rPr>
              <a:t>-     Chữ Phạn trở thành văn tự chính của nhiều vương quốc ngay từ những ngày đầu thành lập.</a:t>
            </a:r>
          </a:p>
          <a:p>
            <a:pPr lvl="0"/>
            <a:r>
              <a:rPr lang="vi-VN" dirty="0">
                <a:latin typeface="+mj-lt"/>
              </a:rPr>
              <a:t>-     Về sau các tộc người ở Đông Nam Á đã dần cải biến chữ Phạn thành chữ viết riêng của mình. Ví dụ như chữ Chăm cổ, chữ Khơ me cổ, chữ Mã lai cổ,...</a:t>
            </a:r>
            <a:endParaRPr lang="x-none"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52596"/>
          </a:xfrm>
          <a:prstGeom prst="rect">
            <a:avLst/>
          </a:prstGeom>
          <a:noFill/>
        </p:spPr>
        <p:txBody>
          <a:bodyPr wrap="square" rtlCol="0">
            <a:spAutoFit/>
          </a:bodyPr>
          <a:lstStyle/>
          <a:p>
            <a:pPr marL="63500" algn="ctr">
              <a:lnSpc>
                <a:spcPct val="130000"/>
              </a:lnSpc>
              <a:spcAft>
                <a:spcPts val="0"/>
              </a:spcAft>
            </a:pPr>
            <a:r>
              <a:rPr lang="en-US" sz="2400" b="1" dirty="0">
                <a:solidFill>
                  <a:srgbClr val="FFFF00"/>
                </a:solidFill>
                <a:latin typeface="Times New Roman"/>
                <a:ea typeface="Arial"/>
              </a:rPr>
              <a:t>TIẾT 26,27- BÀI 11 </a:t>
            </a:r>
            <a:r>
              <a:rPr lang="en-US" sz="2400" b="1" dirty="0" smtClean="0">
                <a:solidFill>
                  <a:srgbClr val="FFFF00"/>
                </a:solidFill>
                <a:latin typeface="Times New Roman"/>
                <a:ea typeface="Arial"/>
              </a:rPr>
              <a:t>: </a:t>
            </a:r>
            <a:r>
              <a:rPr lang="en-US" sz="2400" b="1" dirty="0">
                <a:solidFill>
                  <a:srgbClr val="FFFF00"/>
                </a:solidFill>
                <a:latin typeface="Times New Roman"/>
                <a:ea typeface="Arial"/>
              </a:rPr>
              <a:t>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 (</a:t>
            </a:r>
            <a:r>
              <a:rPr lang="en-US" sz="2400" b="1" dirty="0" err="1" smtClean="0">
                <a:solidFill>
                  <a:srgbClr val="FFFF00"/>
                </a:solidFill>
                <a:latin typeface="Times New Roman"/>
                <a:ea typeface="Arial"/>
              </a:rPr>
              <a:t>tt</a:t>
            </a:r>
            <a:r>
              <a:rPr lang="en-US" sz="2400" b="1" dirty="0" smtClean="0">
                <a:solidFill>
                  <a:srgbClr val="FFFF00"/>
                </a:solidFill>
                <a:latin typeface="Times New Roman"/>
                <a:ea typeface="Arial"/>
              </a:rPr>
              <a:t>)</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7" name="TextBox 6">
            <a:extLst>
              <a:ext uri="{FF2B5EF4-FFF2-40B4-BE49-F238E27FC236}">
                <a16:creationId xmlns:a16="http://schemas.microsoft.com/office/drawing/2014/main" id="{421FDA5A-C1E5-A04A-9A28-D0F32CA399B6}"/>
              </a:ext>
            </a:extLst>
          </p:cNvPr>
          <p:cNvSpPr txBox="1"/>
          <p:nvPr/>
        </p:nvSpPr>
        <p:spPr>
          <a:xfrm>
            <a:off x="1326265" y="1523105"/>
            <a:ext cx="6354695" cy="461665"/>
          </a:xfrm>
          <a:prstGeom prst="rect">
            <a:avLst/>
          </a:prstGeom>
          <a:noFill/>
        </p:spPr>
        <p:txBody>
          <a:bodyPr wrap="square" rtlCol="0">
            <a:spAutoFit/>
          </a:bodyPr>
          <a:lstStyle/>
          <a:p>
            <a:r>
              <a:rPr lang="vi-VN" sz="2400" b="1" dirty="0">
                <a:solidFill>
                  <a:srgbClr val="FFFF00"/>
                </a:solidFill>
                <a:latin typeface="Times New Roman"/>
                <a:ea typeface="Times New Roman"/>
              </a:rPr>
              <a:t>2. </a:t>
            </a:r>
            <a:r>
              <a:rPr lang="en-US" sz="2400" b="1" dirty="0" err="1">
                <a:solidFill>
                  <a:srgbClr val="FFFF00"/>
                </a:solidFill>
                <a:latin typeface="Times New Roman"/>
                <a:ea typeface="Times New Roman"/>
              </a:rPr>
              <a:t>Tác</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động</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của</a:t>
            </a:r>
            <a:r>
              <a:rPr lang="en-US" sz="2400" b="1" dirty="0">
                <a:solidFill>
                  <a:srgbClr val="FFFF00"/>
                </a:solidFill>
                <a:latin typeface="Times New Roman"/>
                <a:ea typeface="Times New Roman"/>
              </a:rPr>
              <a:t> </a:t>
            </a:r>
            <a:r>
              <a:rPr lang="nl-NL" sz="2400" b="1" dirty="0">
                <a:solidFill>
                  <a:srgbClr val="FFFF00"/>
                </a:solidFill>
                <a:latin typeface="Times New Roman"/>
                <a:ea typeface="Times New Roman"/>
              </a:rPr>
              <a:t>q</a:t>
            </a:r>
            <a:r>
              <a:rPr lang="nl-NL" sz="2400" b="1" dirty="0">
                <a:solidFill>
                  <a:srgbClr val="FFFF00"/>
                </a:solidFill>
                <a:latin typeface="Times New Roman"/>
                <a:ea typeface="Calibri"/>
              </a:rPr>
              <a:t>uá trình giao lưu văn hóa</a:t>
            </a:r>
            <a:endParaRPr lang="x-none" sz="2400" b="1" dirty="0">
              <a:solidFill>
                <a:srgbClr val="FFFF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3010" y="3131160"/>
            <a:ext cx="11702143" cy="2645229"/>
          </a:xfrm>
          <a:prstGeom prst="rect">
            <a:avLst/>
          </a:prstGeom>
          <a:blipFill>
            <a:blip r:embed="rId3"/>
            <a:tile tx="0" ty="0" sx="100000" sy="100000" flip="none" algn="tl"/>
          </a:blipFill>
        </p:spPr>
        <p:txBody>
          <a:bodyPr wrap="square" rtlCol="0">
            <a:spAutoFit/>
          </a:bodyPr>
          <a:lstStyle/>
          <a:p>
            <a:endParaRPr lang="vi-VN" dirty="0"/>
          </a:p>
        </p:txBody>
      </p:sp>
    </p:spTree>
    <p:extLst>
      <p:ext uri="{BB962C8B-B14F-4D97-AF65-F5344CB8AC3E}">
        <p14:creationId xmlns:p14="http://schemas.microsoft.com/office/powerpoint/2010/main" val="13187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56" y="1817914"/>
            <a:ext cx="3218487" cy="25472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3286"/>
            <a:ext cx="3321503" cy="2051895"/>
          </a:xfrm>
          <a:prstGeom prst="rect">
            <a:avLst/>
          </a:prstGeom>
        </p:spPr>
      </p:pic>
      <p:sp>
        <p:nvSpPr>
          <p:cNvPr id="5" name="Rectangle 4"/>
          <p:cNvSpPr>
            <a:spLocks noChangeArrowheads="1"/>
          </p:cNvSpPr>
          <p:nvPr/>
        </p:nvSpPr>
        <p:spPr bwMode="auto">
          <a:xfrm>
            <a:off x="497635" y="4539602"/>
            <a:ext cx="2437606"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vi-VN" sz="2000" b="0"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Phạn của Ấn Độ</a:t>
            </a:r>
            <a:endParaRPr kumimoji="0" lang="vi-VN" sz="2000" b="0" i="0" u="none" strike="noStrike" cap="none" normalizeH="0" baseline="0" dirty="0" smtClean="0">
              <a:ln>
                <a:noFill/>
              </a:ln>
              <a:solidFill>
                <a:srgbClr val="0070C0"/>
              </a:solidFill>
              <a:effectLst/>
              <a:ea typeface="Times New Roman" panose="02020603050405020304" pitchFamily="18" charset="0"/>
            </a:endParaRPr>
          </a:p>
        </p:txBody>
      </p:sp>
      <p:sp>
        <p:nvSpPr>
          <p:cNvPr id="6" name="Rectangle 5"/>
          <p:cNvSpPr>
            <a:spLocks noChangeArrowheads="1"/>
          </p:cNvSpPr>
          <p:nvPr/>
        </p:nvSpPr>
        <p:spPr bwMode="auto">
          <a:xfrm>
            <a:off x="8490857" y="243045"/>
            <a:ext cx="170994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vi-VN" sz="2000" b="0"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Chăm cổ</a:t>
            </a:r>
            <a:endParaRPr kumimoji="0" lang="vi-VN" sz="2000" b="0" i="0" u="none" strike="noStrike" cap="none" normalizeH="0" baseline="0" dirty="0" smtClean="0">
              <a:ln>
                <a:noFill/>
              </a:ln>
              <a:solidFill>
                <a:srgbClr val="0070C0"/>
              </a:solidFill>
              <a:effectLst/>
              <a:ea typeface="Times New Roman" panose="02020603050405020304" pitchFamily="18" charset="0"/>
            </a:endParaRPr>
          </a:p>
        </p:txBody>
      </p:sp>
      <p:sp>
        <p:nvSpPr>
          <p:cNvPr id="7" name="Rectangle 6"/>
          <p:cNvSpPr>
            <a:spLocks noChangeArrowheads="1"/>
          </p:cNvSpPr>
          <p:nvPr/>
        </p:nvSpPr>
        <p:spPr bwMode="auto">
          <a:xfrm>
            <a:off x="8548750" y="2395697"/>
            <a:ext cx="1854558"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vi-VN" sz="2000" b="0"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Khơ me cổ</a:t>
            </a:r>
            <a:endParaRPr kumimoji="0" lang="vi-VN" sz="2000" b="0" i="0" u="none" strike="noStrike" cap="none" normalizeH="0" baseline="0" dirty="0" smtClean="0">
              <a:ln>
                <a:noFill/>
              </a:ln>
              <a:solidFill>
                <a:srgbClr val="0070C0"/>
              </a:solidFill>
              <a:effectLst/>
              <a:ea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286" y="2351314"/>
            <a:ext cx="3331028" cy="217164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6286" y="4659086"/>
            <a:ext cx="3331028" cy="2057399"/>
          </a:xfrm>
          <a:prstGeom prst="rect">
            <a:avLst/>
          </a:prstGeom>
        </p:spPr>
      </p:pic>
      <p:sp>
        <p:nvSpPr>
          <p:cNvPr id="10" name="Rectangle 9"/>
          <p:cNvSpPr>
            <a:spLocks noChangeArrowheads="1"/>
          </p:cNvSpPr>
          <p:nvPr/>
        </p:nvSpPr>
        <p:spPr bwMode="auto">
          <a:xfrm>
            <a:off x="8490857" y="4748405"/>
            <a:ext cx="1743348"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vi-VN" sz="2000" b="0" i="0" u="none" strike="noStrike" cap="none" normalizeH="0" dirty="0" smtClean="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Mã Lai cổ</a:t>
            </a:r>
            <a:endParaRPr kumimoji="0" lang="vi-VN" sz="2000" b="0" i="0" u="none" strike="noStrike" cap="none" normalizeH="0" baseline="0" dirty="0" smtClean="0">
              <a:ln>
                <a:noFill/>
              </a:ln>
              <a:solidFill>
                <a:srgbClr val="0070C0"/>
              </a:solidFill>
              <a:effectLst/>
              <a:ea typeface="Times New Roman" panose="02020603050405020304" pitchFamily="18" charset="0"/>
            </a:endParaRPr>
          </a:p>
        </p:txBody>
      </p:sp>
      <p:cxnSp>
        <p:nvCxnSpPr>
          <p:cNvPr id="12" name="Straight Arrow Connector 11"/>
          <p:cNvCxnSpPr/>
          <p:nvPr/>
        </p:nvCxnSpPr>
        <p:spPr>
          <a:xfrm flipV="1">
            <a:off x="3472543" y="1443428"/>
            <a:ext cx="1556657" cy="151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16086" y="2960914"/>
            <a:ext cx="1556657" cy="2299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612130" y="2960914"/>
            <a:ext cx="1417070" cy="28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958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464" y="227530"/>
            <a:ext cx="11495313" cy="830997"/>
          </a:xfrm>
          <a:prstGeom prst="rect">
            <a:avLst/>
          </a:prstGeom>
          <a:solidFill>
            <a:schemeClr val="bg1"/>
          </a:solidFill>
        </p:spPr>
        <p:txBody>
          <a:bodyPr wrap="square">
            <a:spAutoFit/>
          </a:bodyPr>
          <a:lstStyle/>
          <a:p>
            <a:r>
              <a:rPr lang="vi-VN" sz="2400" b="1" dirty="0" smtClean="0">
                <a:solidFill>
                  <a:srgbClr val="0070C0"/>
                </a:solidFill>
                <a:latin typeface="Times New Roman" panose="02020603050405020304" pitchFamily="18" charset="0"/>
                <a:ea typeface="Times New Roman" panose="02020603050405020304" pitchFamily="18" charset="0"/>
              </a:rPr>
              <a:t>1.Xác định tên các </a:t>
            </a:r>
            <a:r>
              <a:rPr lang="vi-VN" sz="2400" b="1" dirty="0">
                <a:solidFill>
                  <a:srgbClr val="0070C0"/>
                </a:solidFill>
                <a:latin typeface="Times New Roman" panose="02020603050405020304" pitchFamily="18" charset="0"/>
                <a:ea typeface="Times New Roman" panose="02020603050405020304" pitchFamily="18" charset="0"/>
              </a:rPr>
              <a:t>vương quốc phong kiến </a:t>
            </a:r>
            <a:r>
              <a:rPr lang="vi-VN" sz="2400" b="1" dirty="0" smtClean="0">
                <a:solidFill>
                  <a:srgbClr val="0070C0"/>
                </a:solidFill>
                <a:latin typeface="Times New Roman" panose="02020603050405020304" pitchFamily="18" charset="0"/>
                <a:ea typeface="Times New Roman" panose="02020603050405020304" pitchFamily="18" charset="0"/>
              </a:rPr>
              <a:t>ở </a:t>
            </a:r>
            <a:r>
              <a:rPr lang="vi-VN" sz="2400" b="1" dirty="0">
                <a:solidFill>
                  <a:srgbClr val="0070C0"/>
                </a:solidFill>
                <a:latin typeface="Times New Roman" panose="02020603050405020304" pitchFamily="18" charset="0"/>
                <a:ea typeface="Times New Roman" panose="02020603050405020304" pitchFamily="18" charset="0"/>
              </a:rPr>
              <a:t>Đông Nam Á từ thế kỉ </a:t>
            </a:r>
            <a:r>
              <a:rPr lang="en-US" sz="2400" b="1" dirty="0">
                <a:solidFill>
                  <a:srgbClr val="0070C0"/>
                </a:solidFill>
                <a:latin typeface="Times New Roman" panose="02020603050405020304" pitchFamily="18" charset="0"/>
                <a:ea typeface="Times New Roman" panose="02020603050405020304" pitchFamily="18" charset="0"/>
              </a:rPr>
              <a:t>V</a:t>
            </a:r>
            <a:r>
              <a:rPr lang="vi-VN" sz="2400" b="1" dirty="0" smtClean="0">
                <a:solidFill>
                  <a:srgbClr val="0070C0"/>
                </a:solidFill>
                <a:latin typeface="Times New Roman" panose="02020603050405020304" pitchFamily="18" charset="0"/>
                <a:ea typeface="Times New Roman" panose="02020603050405020304" pitchFamily="18" charset="0"/>
              </a:rPr>
              <a:t>II </a:t>
            </a:r>
            <a:r>
              <a:rPr lang="vi-VN" sz="2400" b="1" dirty="0">
                <a:solidFill>
                  <a:srgbClr val="0070C0"/>
                </a:solidFill>
                <a:latin typeface="Times New Roman" panose="02020603050405020304" pitchFamily="18" charset="0"/>
                <a:ea typeface="Times New Roman" panose="02020603050405020304" pitchFamily="18" charset="0"/>
              </a:rPr>
              <a:t>đến thế kỉ </a:t>
            </a:r>
            <a:r>
              <a:rPr lang="vi-VN" sz="2400" b="1" dirty="0" smtClean="0">
                <a:solidFill>
                  <a:srgbClr val="0070C0"/>
                </a:solidFill>
                <a:latin typeface="Times New Roman" panose="02020603050405020304" pitchFamily="18" charset="0"/>
                <a:ea typeface="Times New Roman" panose="02020603050405020304" pitchFamily="18" charset="0"/>
              </a:rPr>
              <a:t>X và tương ứng với những nước nào ngày nay ?</a:t>
            </a:r>
            <a:endParaRPr lang="vi-VN" sz="2400" dirty="0"/>
          </a:p>
        </p:txBody>
      </p:sp>
      <p:pic>
        <p:nvPicPr>
          <p:cNvPr id="6" name="Picture 5" descr="C:\Users\DO XUAN HUY\Documents\xz.pn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0306"/>
            <a:ext cx="9083843" cy="5380810"/>
          </a:xfrm>
          <a:prstGeom prst="rect">
            <a:avLst/>
          </a:prstGeom>
          <a:noFill/>
          <a:ln>
            <a:noFill/>
          </a:ln>
        </p:spPr>
      </p:pic>
    </p:spTree>
    <p:extLst>
      <p:ext uri="{BB962C8B-B14F-4D97-AF65-F5344CB8AC3E}">
        <p14:creationId xmlns:p14="http://schemas.microsoft.com/office/powerpoint/2010/main" val="2544960537"/>
      </p:ext>
    </p:extLst>
  </p:cSld>
  <p:clrMapOvr>
    <a:masterClrMapping/>
  </p:clrMapOvr>
  <p:transition spd="med">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30615" y="42333"/>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04314"/>
          </a:xfrm>
          <a:prstGeom prst="rect">
            <a:avLst/>
          </a:prstGeom>
          <a:noFill/>
        </p:spPr>
        <p:txBody>
          <a:bodyPr wrap="square" rtlCol="0">
            <a:spAutoFit/>
          </a:bodyPr>
          <a:lstStyle/>
          <a:p>
            <a:pPr marL="63500" algn="ctr">
              <a:lnSpc>
                <a:spcPct val="130000"/>
              </a:lnSpc>
              <a:spcAft>
                <a:spcPts val="0"/>
              </a:spcAft>
            </a:pPr>
            <a:r>
              <a:rPr lang="en-US" sz="2400" b="1" dirty="0" smtClean="0">
                <a:solidFill>
                  <a:srgbClr val="FFFF00"/>
                </a:solidFill>
                <a:latin typeface="Times New Roman"/>
                <a:ea typeface="Arial"/>
              </a:rPr>
              <a:t>TIẾT 29,30 BÀI 13: </a:t>
            </a:r>
            <a:r>
              <a:rPr lang="en-US" sz="2400" b="1" dirty="0">
                <a:solidFill>
                  <a:srgbClr val="FFFF00"/>
                </a:solidFill>
                <a:latin typeface="Times New Roman"/>
                <a:ea typeface="Arial"/>
              </a:rPr>
              <a:t>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 (</a:t>
            </a:r>
            <a:r>
              <a:rPr lang="en-US" sz="2400" b="1" dirty="0" err="1" smtClean="0">
                <a:solidFill>
                  <a:srgbClr val="FFFF00"/>
                </a:solidFill>
                <a:latin typeface="Times New Roman"/>
                <a:ea typeface="Arial"/>
              </a:rPr>
              <a:t>tt</a:t>
            </a:r>
            <a:r>
              <a:rPr lang="en-US" sz="2400" b="1" dirty="0" smtClean="0">
                <a:solidFill>
                  <a:srgbClr val="FFFF00"/>
                </a:solidFill>
                <a:latin typeface="Times New Roman"/>
                <a:ea typeface="Arial"/>
              </a:rPr>
              <a:t>)</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7" name="TextBox 6">
            <a:extLst>
              <a:ext uri="{FF2B5EF4-FFF2-40B4-BE49-F238E27FC236}">
                <a16:creationId xmlns:a16="http://schemas.microsoft.com/office/drawing/2014/main" id="{421FDA5A-C1E5-A04A-9A28-D0F32CA399B6}"/>
              </a:ext>
            </a:extLst>
          </p:cNvPr>
          <p:cNvSpPr txBox="1"/>
          <p:nvPr/>
        </p:nvSpPr>
        <p:spPr>
          <a:xfrm>
            <a:off x="296295" y="1436272"/>
            <a:ext cx="6167020" cy="461665"/>
          </a:xfrm>
          <a:prstGeom prst="rect">
            <a:avLst/>
          </a:prstGeom>
          <a:noFill/>
        </p:spPr>
        <p:txBody>
          <a:bodyPr wrap="square" rtlCol="0">
            <a:spAutoFit/>
          </a:bodyPr>
          <a:lstStyle/>
          <a:p>
            <a:r>
              <a:rPr lang="vi-VN" sz="2400" b="1" dirty="0">
                <a:solidFill>
                  <a:srgbClr val="FFFF00"/>
                </a:solidFill>
                <a:latin typeface="Times New Roman"/>
                <a:ea typeface="Times New Roman"/>
              </a:rPr>
              <a:t>2. </a:t>
            </a:r>
            <a:r>
              <a:rPr lang="en-US" sz="2400" b="1" dirty="0" err="1">
                <a:solidFill>
                  <a:srgbClr val="FFFF00"/>
                </a:solidFill>
                <a:latin typeface="Times New Roman"/>
                <a:ea typeface="Times New Roman"/>
              </a:rPr>
              <a:t>Tác</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động</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của</a:t>
            </a:r>
            <a:r>
              <a:rPr lang="en-US" sz="2400" b="1" dirty="0">
                <a:solidFill>
                  <a:srgbClr val="FFFF00"/>
                </a:solidFill>
                <a:latin typeface="Times New Roman"/>
                <a:ea typeface="Times New Roman"/>
              </a:rPr>
              <a:t> </a:t>
            </a:r>
            <a:r>
              <a:rPr lang="nl-NL" sz="2400" b="1" dirty="0">
                <a:solidFill>
                  <a:srgbClr val="FFFF00"/>
                </a:solidFill>
                <a:latin typeface="Times New Roman"/>
                <a:ea typeface="Times New Roman"/>
              </a:rPr>
              <a:t>q</a:t>
            </a:r>
            <a:r>
              <a:rPr lang="nl-NL" sz="2400" b="1" dirty="0">
                <a:solidFill>
                  <a:srgbClr val="FFFF00"/>
                </a:solidFill>
                <a:latin typeface="Times New Roman"/>
                <a:ea typeface="Calibri"/>
              </a:rPr>
              <a:t>uá trình giao lưu văn hóa</a:t>
            </a:r>
            <a:endParaRPr lang="x-none" sz="2400" b="1" dirty="0">
              <a:solidFill>
                <a:srgbClr val="FFFF00"/>
              </a:solidFill>
              <a:latin typeface="Times New Roman" panose="02020603050405020304" pitchFamily="18" charset="0"/>
              <a:cs typeface="Times New Roman" panose="02020603050405020304" pitchFamily="18" charset="0"/>
            </a:endParaRPr>
          </a:p>
        </p:txBody>
      </p:sp>
      <p:pic>
        <p:nvPicPr>
          <p:cNvPr id="2050" name="Picture 4" desc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435" y="1466892"/>
            <a:ext cx="5249347" cy="330076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 descr="https://cunghocvui.com/storage/uploads/2020/v%C4%83n1/to%C3%A1n%206/A%CC%89nh%20chu%CC%A3p%20Ma%CC%80n%20hi%CC%80nh%202021-07-12%20lu%CC%81c%2016.43.03.png"/>
          <p:cNvSpPr>
            <a:spLocks noChangeAspect="1" noChangeArrowheads="1"/>
          </p:cNvSpPr>
          <p:nvPr/>
        </p:nvSpPr>
        <p:spPr bwMode="auto">
          <a:xfrm>
            <a:off x="0" y="0"/>
            <a:ext cx="30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vi-VN"/>
          </a:p>
        </p:txBody>
      </p:sp>
      <p:sp>
        <p:nvSpPr>
          <p:cNvPr id="4" name="Rectangle 3"/>
          <p:cNvSpPr>
            <a:spLocks noChangeArrowheads="1"/>
          </p:cNvSpPr>
          <p:nvPr/>
        </p:nvSpPr>
        <p:spPr bwMode="auto">
          <a:xfrm>
            <a:off x="370908" y="2235579"/>
            <a:ext cx="6171924"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 2 trang 69 sgk lịch sử 6</a:t>
            </a:r>
            <a:endParaRPr kumimoji="0" lang="vi-VN" sz="2000"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dirty="0" smtClean="0">
                <a:ln>
                  <a:noFill/>
                </a:ln>
                <a:solidFill>
                  <a:srgbClr val="594F4F"/>
                </a:solidFill>
                <a:effectLst/>
                <a:latin typeface="Times New Roman" panose="02020603050405020304" pitchFamily="18" charset="0"/>
                <a:ea typeface="Times New Roman" panose="02020603050405020304" pitchFamily="18" charset="0"/>
                <a:cs typeface="Times New Roman" panose="02020603050405020304" pitchFamily="18" charset="0"/>
              </a:rPr>
              <a:t>Đọc tư liệu 13.5 và cho biết nền văn hóa cổ đại nào ở châu Á có ảnh hưởng đến khu vực Đông Nam Á?</a:t>
            </a:r>
            <a:endParaRPr kumimoji="0" lang="vi-VN"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20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53987" y="4538238"/>
            <a:ext cx="11822796"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b="0" i="0" u="none" strike="noStrike" cap="none" normalizeH="0" baseline="0" dirty="0" smtClean="0">
                <a:ln>
                  <a:noFill/>
                </a:ln>
                <a:solidFill>
                  <a:srgbClr val="14A9E3"/>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a:t>
            </a:r>
            <a:endParaRPr kumimoji="0" lang="vi-VN"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b="0" i="0" u="none" strike="noStrike" cap="none" normalizeH="0" baseline="0" dirty="0" smtClean="0">
                <a:ln>
                  <a:noFill/>
                </a:ln>
                <a:solidFill>
                  <a:srgbClr val="594F4F"/>
                </a:solidFill>
                <a:effectLst/>
                <a:latin typeface="Times New Roman" panose="02020603050405020304" pitchFamily="18" charset="0"/>
                <a:ea typeface="Times New Roman" panose="02020603050405020304" pitchFamily="18" charset="0"/>
                <a:cs typeface="Times New Roman" panose="02020603050405020304" pitchFamily="18" charset="0"/>
              </a:rPr>
              <a:t>Nền văn hóa có ảnh hưởng tới văn hóa Đông Nam Á chính là Ấn Độ.</a:t>
            </a:r>
            <a:endParaRPr kumimoji="0" lang="vi-VN"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b="0" i="0" u="none" strike="noStrike" cap="none" normalizeH="0" baseline="0" dirty="0" smtClean="0">
                <a:ln>
                  <a:noFill/>
                </a:ln>
                <a:solidFill>
                  <a:srgbClr val="594F4F"/>
                </a:solidFill>
                <a:effectLst/>
                <a:latin typeface="Times New Roman" panose="02020603050405020304" pitchFamily="18" charset="0"/>
                <a:ea typeface="Times New Roman" panose="02020603050405020304" pitchFamily="18" charset="0"/>
                <a:cs typeface="Times New Roman" panose="02020603050405020304" pitchFamily="18" charset="0"/>
              </a:rPr>
              <a:t>Giải thích:</a:t>
            </a:r>
            <a:endParaRPr kumimoji="0" lang="vi-VN"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b="0" i="0" u="none" strike="noStrike" cap="none" normalizeH="0" baseline="0" dirty="0" smtClean="0">
                <a:ln>
                  <a:noFill/>
                </a:ln>
                <a:solidFill>
                  <a:srgbClr val="594F4F"/>
                </a:solidFill>
                <a:effectLst/>
                <a:latin typeface="Times New Roman" panose="02020603050405020304" pitchFamily="18" charset="0"/>
                <a:ea typeface="Times New Roman" panose="02020603050405020304" pitchFamily="18" charset="0"/>
                <a:cs typeface="Times New Roman" panose="02020603050405020304" pitchFamily="18" charset="0"/>
              </a:rPr>
              <a:t>Vì theo tư liệu 13.5, Nhà sư Nghĩa Tình đã kể rằng: "Nếu như có một nhà sư Trung Quốc nào muốn sang Ấn Độ thì trước hết hay lưu lại đây vài năm để học rồi hẵng đi". Ở đây chính là Pa-lem-bang. </a:t>
            </a:r>
            <a:endParaRPr kumimoji="0" lang="vi-VN" b="1"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b="0" i="0" u="none" strike="noStrike" cap="none" normalizeH="0" baseline="0" dirty="0" smtClean="0">
                <a:ln>
                  <a:noFill/>
                </a:ln>
                <a:solidFill>
                  <a:srgbClr val="594F4F"/>
                </a:solidFill>
                <a:effectLst/>
                <a:latin typeface="Times New Roman" panose="02020603050405020304" pitchFamily="18" charset="0"/>
                <a:ea typeface="Times New Roman" panose="02020603050405020304" pitchFamily="18" charset="0"/>
                <a:cs typeface="Times New Roman" panose="02020603050405020304" pitchFamily="18" charset="0"/>
              </a:rPr>
              <a:t>Nhà sư Nghĩa Tình nói như vậy vì Pa-lem-bang, một nước Đông Nam Á chịu ảnh hưởng rất nhiều của Ấn Độ. Chữ viết và văn hóa tại đây có nhiều nét tương đồng với Ấn Độ. Đó cũng là lý do ông lưu lại Pa-lem-bang nhiều năm để học tiếng Phạn và dịch kinh Phật.</a:t>
            </a:r>
            <a:endParaRPr kumimoji="0" lang="vi-VN"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230215" y="4876235"/>
            <a:ext cx="11774438" cy="1903375"/>
          </a:xfrm>
          <a:prstGeom prst="rect">
            <a:avLst/>
          </a:prstGeom>
          <a:solidFill>
            <a:schemeClr val="bg1"/>
          </a:solidFill>
        </p:spPr>
        <p:txBody>
          <a:bodyPr wrap="square" rtlCol="0">
            <a:spAutoFit/>
          </a:bodyPr>
          <a:lstStyle/>
          <a:p>
            <a:endParaRPr lang="vi-VN" dirty="0"/>
          </a:p>
        </p:txBody>
      </p:sp>
    </p:spTree>
    <p:extLst>
      <p:ext uri="{BB962C8B-B14F-4D97-AF65-F5344CB8AC3E}">
        <p14:creationId xmlns:p14="http://schemas.microsoft.com/office/powerpoint/2010/main" val="37955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64779"/>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000" dirty="0" smtClean="0">
              <a:latin typeface="+mj-lt"/>
            </a:endParaRPr>
          </a:p>
          <a:p>
            <a:endParaRPr lang="vi-VN" sz="2000" dirty="0">
              <a:latin typeface="+mj-lt"/>
            </a:endParaRPr>
          </a:p>
          <a:p>
            <a:endParaRPr lang="vi-VN" sz="2000" dirty="0" smtClean="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04314"/>
          </a:xfrm>
          <a:prstGeom prst="rect">
            <a:avLst/>
          </a:prstGeom>
          <a:noFill/>
        </p:spPr>
        <p:txBody>
          <a:bodyPr wrap="square" rtlCol="0">
            <a:spAutoFit/>
          </a:bodyPr>
          <a:lstStyle/>
          <a:p>
            <a:pPr marL="63500" algn="ctr">
              <a:lnSpc>
                <a:spcPct val="130000"/>
              </a:lnSpc>
              <a:spcAft>
                <a:spcPts val="0"/>
              </a:spcAft>
            </a:pPr>
            <a:r>
              <a:rPr lang="en-US" sz="2400" b="1" dirty="0" smtClean="0">
                <a:solidFill>
                  <a:srgbClr val="FFFF00"/>
                </a:solidFill>
                <a:latin typeface="Times New Roman"/>
                <a:ea typeface="Arial"/>
              </a:rPr>
              <a:t>TIẾT 29,30 BÀI 13: </a:t>
            </a:r>
            <a:r>
              <a:rPr lang="en-US" sz="2400" b="1" dirty="0">
                <a:solidFill>
                  <a:srgbClr val="FFFF00"/>
                </a:solidFill>
                <a:latin typeface="Times New Roman"/>
                <a:ea typeface="Arial"/>
              </a:rPr>
              <a:t>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 (</a:t>
            </a:r>
            <a:r>
              <a:rPr lang="en-US" sz="2400" b="1" dirty="0" err="1" smtClean="0">
                <a:solidFill>
                  <a:srgbClr val="FFFF00"/>
                </a:solidFill>
                <a:latin typeface="Times New Roman"/>
                <a:ea typeface="Arial"/>
              </a:rPr>
              <a:t>tt</a:t>
            </a:r>
            <a:r>
              <a:rPr lang="en-US" sz="2400" b="1" dirty="0" smtClean="0">
                <a:solidFill>
                  <a:srgbClr val="FFFF00"/>
                </a:solidFill>
                <a:latin typeface="Times New Roman"/>
                <a:ea typeface="Arial"/>
              </a:rPr>
              <a:t>)</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7" name="TextBox 6">
            <a:extLst>
              <a:ext uri="{FF2B5EF4-FFF2-40B4-BE49-F238E27FC236}">
                <a16:creationId xmlns:a16="http://schemas.microsoft.com/office/drawing/2014/main" id="{421FDA5A-C1E5-A04A-9A28-D0F32CA399B6}"/>
              </a:ext>
            </a:extLst>
          </p:cNvPr>
          <p:cNvSpPr txBox="1"/>
          <p:nvPr/>
        </p:nvSpPr>
        <p:spPr>
          <a:xfrm>
            <a:off x="1161327" y="1416698"/>
            <a:ext cx="4780345" cy="830997"/>
          </a:xfrm>
          <a:prstGeom prst="rect">
            <a:avLst/>
          </a:prstGeom>
          <a:noFill/>
        </p:spPr>
        <p:txBody>
          <a:bodyPr wrap="square" rtlCol="0">
            <a:spAutoFit/>
          </a:bodyPr>
          <a:lstStyle/>
          <a:p>
            <a:r>
              <a:rPr lang="vi-VN" sz="2400" b="1" dirty="0">
                <a:solidFill>
                  <a:srgbClr val="FFFF00"/>
                </a:solidFill>
                <a:latin typeface="Times New Roman"/>
                <a:ea typeface="Times New Roman"/>
              </a:rPr>
              <a:t>2. </a:t>
            </a:r>
            <a:r>
              <a:rPr lang="en-US" sz="2400" b="1" dirty="0" err="1">
                <a:solidFill>
                  <a:srgbClr val="FFFF00"/>
                </a:solidFill>
                <a:latin typeface="Times New Roman"/>
                <a:ea typeface="Times New Roman"/>
              </a:rPr>
              <a:t>Tác</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động</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của</a:t>
            </a:r>
            <a:r>
              <a:rPr lang="en-US" sz="2400" b="1" dirty="0">
                <a:solidFill>
                  <a:srgbClr val="FFFF00"/>
                </a:solidFill>
                <a:latin typeface="Times New Roman"/>
                <a:ea typeface="Times New Roman"/>
              </a:rPr>
              <a:t> </a:t>
            </a:r>
            <a:r>
              <a:rPr lang="nl-NL" sz="2400" b="1" dirty="0">
                <a:solidFill>
                  <a:srgbClr val="FFFF00"/>
                </a:solidFill>
                <a:latin typeface="Times New Roman"/>
                <a:ea typeface="Times New Roman"/>
              </a:rPr>
              <a:t>q</a:t>
            </a:r>
            <a:r>
              <a:rPr lang="nl-NL" sz="2400" b="1" dirty="0">
                <a:solidFill>
                  <a:srgbClr val="FFFF00"/>
                </a:solidFill>
                <a:latin typeface="Times New Roman"/>
                <a:ea typeface="Calibri"/>
              </a:rPr>
              <a:t>uá trình giao lưu văn hóa</a:t>
            </a:r>
            <a:endParaRPr lang="x-none" sz="2400" b="1"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5685" y="1878363"/>
            <a:ext cx="11734800" cy="4639732"/>
          </a:xfrm>
          <a:prstGeom prst="rect">
            <a:avLst/>
          </a:prstGeom>
          <a:solidFill>
            <a:srgbClr val="FFFF00"/>
          </a:solidFill>
        </p:spPr>
        <p:txBody>
          <a:bodyPr wrap="square">
            <a:spAutoFit/>
          </a:bodyPr>
          <a:lstStyle/>
          <a:p>
            <a:pPr marR="58420" lvl="0" algn="just">
              <a:spcBef>
                <a:spcPts val="895"/>
              </a:spcBef>
              <a:spcAft>
                <a:spcPts val="0"/>
              </a:spcAft>
              <a:buSzPts val="1400"/>
              <a:tabLst>
                <a:tab pos="189230" algn="l"/>
              </a:tabLst>
            </a:pPr>
            <a:r>
              <a:rPr lang="vi-VN" sz="2400" i="1" dirty="0">
                <a:solidFill>
                  <a:srgbClr val="FF0000"/>
                </a:solidFill>
                <a:latin typeface="Times New Roman" panose="02020603050405020304" pitchFamily="18" charset="0"/>
                <a:ea typeface="Times New Roman" panose="02020603050405020304" pitchFamily="18" charset="0"/>
              </a:rPr>
              <a:t>*</a:t>
            </a:r>
            <a:r>
              <a:rPr lang="vi-VN" sz="2400" i="1" dirty="0" smtClean="0">
                <a:solidFill>
                  <a:srgbClr val="FF0000"/>
                </a:solidFill>
                <a:latin typeface="Times New Roman" panose="02020603050405020304" pitchFamily="18" charset="0"/>
                <a:ea typeface="Times New Roman" panose="02020603050405020304" pitchFamily="18" charset="0"/>
              </a:rPr>
              <a:t>Yêu cầu nắm được:</a:t>
            </a:r>
          </a:p>
          <a:p>
            <a:r>
              <a:rPr lang="vi-VN" sz="2400" dirty="0">
                <a:solidFill>
                  <a:srgbClr val="FFFF00"/>
                </a:solidFill>
              </a:rPr>
              <a:t>- </a:t>
            </a:r>
            <a:r>
              <a:rPr lang="vi-VN" sz="2400" dirty="0">
                <a:latin typeface="+mj-lt"/>
              </a:rPr>
              <a:t>Cư dân Đông Nam Á tiếp thu văn hoá Ấn Độ một cách chọn lọc  phù hợp trong quá trình phát triển của mỗi quốc gia:</a:t>
            </a:r>
          </a:p>
          <a:p>
            <a:r>
              <a:rPr lang="vi-VN" sz="2400" dirty="0">
                <a:latin typeface="+mj-lt"/>
              </a:rPr>
              <a:t>    + Tôn giáo: Hin-đu giáo và Phật giáo đã ảnh hưởng </a:t>
            </a:r>
            <a:r>
              <a:rPr lang="vi-VN" sz="2400" dirty="0" smtClean="0">
                <a:latin typeface="+mj-lt"/>
              </a:rPr>
              <a:t>hầu hết đến nền </a:t>
            </a:r>
            <a:r>
              <a:rPr lang="vi-VN" sz="2400" dirty="0">
                <a:latin typeface="+mj-lt"/>
              </a:rPr>
              <a:t>văn hoá của các vương quốc </a:t>
            </a:r>
            <a:r>
              <a:rPr lang="vi-VN" sz="2400" dirty="0" smtClean="0">
                <a:latin typeface="+mj-lt"/>
              </a:rPr>
              <a:t>Đông nam Á.</a:t>
            </a:r>
            <a:r>
              <a:rPr lang="vi-VN" sz="2400" dirty="0">
                <a:latin typeface="+mj-lt"/>
              </a:rPr>
              <a:t> </a:t>
            </a:r>
            <a:r>
              <a:rPr lang="vi-VN" sz="2400" i="1" dirty="0" smtClean="0">
                <a:latin typeface="+mj-lt"/>
              </a:rPr>
              <a:t>( </a:t>
            </a:r>
            <a:r>
              <a:rPr lang="vi-VN" sz="2400" i="1" dirty="0">
                <a:latin typeface="+mj-lt"/>
              </a:rPr>
              <a:t>Phù Nam, các vương quốc trên đảo Xu-ma-tra, đảo Gia-va và vương quốc Pa-gan của người Miến chịu ảnh hưởng từ Phật giáo còn đạo Hin-đu  giáo lại phổ biến ở Chăm-pa, Chân Lạp)</a:t>
            </a:r>
          </a:p>
          <a:p>
            <a:r>
              <a:rPr lang="vi-VN" sz="2400" dirty="0">
                <a:latin typeface="+mj-lt"/>
              </a:rPr>
              <a:t>   + Chữ viết: Chữ Phạn trở thành văn tự chính của nhiều vương quốc. </a:t>
            </a:r>
            <a:r>
              <a:rPr lang="vi-VN" sz="2400" dirty="0" smtClean="0">
                <a:latin typeface="+mj-lt"/>
              </a:rPr>
              <a:t>Sau này cải </a:t>
            </a:r>
            <a:r>
              <a:rPr lang="vi-VN" sz="2400" dirty="0">
                <a:latin typeface="+mj-lt"/>
              </a:rPr>
              <a:t>biến thành chữ viết riêng </a:t>
            </a:r>
            <a:r>
              <a:rPr lang="vi-VN" sz="2400" dirty="0" smtClean="0">
                <a:latin typeface="+mj-lt"/>
              </a:rPr>
              <a:t>như: </a:t>
            </a:r>
            <a:r>
              <a:rPr lang="vi-VN" sz="2400" dirty="0">
                <a:latin typeface="+mj-lt"/>
              </a:rPr>
              <a:t>chữ Chăm cổ, chữ Khơ-me cổ, chữ Mã Lai cổ,...</a:t>
            </a:r>
          </a:p>
          <a:p>
            <a:r>
              <a:rPr lang="vi-VN" sz="2400" dirty="0">
                <a:latin typeface="+mj-lt"/>
              </a:rPr>
              <a:t>+ Nghệ thuật: khu đền tháp Mỹ Sơn (Việt Nam) và quần thể Bô-rô-bu-đua (In-đô-nê- xi-a) là hai công trình kiến trúc tiêu biểu nhất.</a:t>
            </a:r>
          </a:p>
          <a:p>
            <a:pPr marR="58420" lvl="0" algn="just">
              <a:spcBef>
                <a:spcPts val="895"/>
              </a:spcBef>
              <a:spcAft>
                <a:spcPts val="0"/>
              </a:spcAft>
              <a:buSzPts val="1400"/>
              <a:tabLst>
                <a:tab pos="189230" algn="l"/>
              </a:tabLst>
            </a:pPr>
            <a:endParaRPr lang="vi-VN" sz="2400" i="1" dirty="0" smtClean="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0216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57" y="498942"/>
            <a:ext cx="5301048" cy="5288692"/>
          </a:xfrm>
          <a:prstGeom prst="rect">
            <a:avLst/>
          </a:prstGeom>
          <a:ln>
            <a:noFill/>
          </a:ln>
          <a:effectLst>
            <a:softEdge rad="112500"/>
          </a:effectLst>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774867" y="498942"/>
            <a:ext cx="5297684" cy="5815361"/>
          </a:xfrm>
          <a:prstGeom prst="rect">
            <a:avLst/>
          </a:prstGeom>
          <a:ln>
            <a:noFill/>
          </a:ln>
          <a:effectLst>
            <a:softEdge rad="112500"/>
          </a:effectLst>
        </p:spPr>
      </p:pic>
      <p:sp>
        <p:nvSpPr>
          <p:cNvPr id="4" name="Rectangle 3"/>
          <p:cNvSpPr>
            <a:spLocks noChangeArrowheads="1"/>
          </p:cNvSpPr>
          <p:nvPr/>
        </p:nvSpPr>
        <p:spPr bwMode="auto">
          <a:xfrm>
            <a:off x="1473819" y="5787634"/>
            <a:ext cx="3666592"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dirty="0" smtClean="0">
                <a:ln>
                  <a:noFill/>
                </a:ln>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Khu đền tháp Mỹ Sơn ( Việt nam)</a:t>
            </a:r>
            <a:endParaRPr kumimoji="0" lang="vi-VN" sz="2000" b="0" i="0" u="none" strike="noStrike" cap="none" normalizeH="0" baseline="0" dirty="0" smtClean="0">
              <a:ln>
                <a:noFill/>
              </a:ln>
              <a:solidFill>
                <a:schemeClr val="bg1">
                  <a:lumMod val="50000"/>
                </a:schemeClr>
              </a:solidFill>
              <a:effectLst/>
              <a:ea typeface="Times New Roman" panose="02020603050405020304" pitchFamily="18" charset="0"/>
            </a:endParaRPr>
          </a:p>
        </p:txBody>
      </p:sp>
      <p:sp>
        <p:nvSpPr>
          <p:cNvPr id="5" name="Rectangle 4"/>
          <p:cNvSpPr>
            <a:spLocks noChangeArrowheads="1"/>
          </p:cNvSpPr>
          <p:nvPr/>
        </p:nvSpPr>
        <p:spPr bwMode="auto">
          <a:xfrm>
            <a:off x="10572510" y="5787634"/>
            <a:ext cx="1500041"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dirty="0" smtClean="0">
                <a:ln>
                  <a:noFill/>
                </a:ln>
                <a:solidFill>
                  <a:schemeClr val="bg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(Indonexia)</a:t>
            </a:r>
            <a:endParaRPr kumimoji="0" lang="vi-VN" sz="2000" b="0" i="0" u="none" strike="noStrike" cap="none" normalizeH="0" baseline="0" dirty="0" smtClean="0">
              <a:ln>
                <a:noFill/>
              </a:ln>
              <a:solidFill>
                <a:schemeClr val="bg1">
                  <a:lumMod val="50000"/>
                </a:schemeClr>
              </a:solidFill>
              <a:effectLst/>
              <a:ea typeface="Times New Roman" panose="02020603050405020304" pitchFamily="18" charset="0"/>
            </a:endParaRPr>
          </a:p>
        </p:txBody>
      </p:sp>
    </p:spTree>
    <p:extLst>
      <p:ext uri="{BB962C8B-B14F-4D97-AF65-F5344CB8AC3E}">
        <p14:creationId xmlns:p14="http://schemas.microsoft.com/office/powerpoint/2010/main" val="1178183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36762"/>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smtClean="0">
                <a:latin typeface="+mj-lt"/>
              </a:rPr>
              <a:t>Dựa vào lược đồ 13.4, em hãy mô tả con đường giao thương chính từ Ấn Độ và từ Trung Quốc tới Đông Nam Á.</a:t>
            </a:r>
          </a:p>
          <a:p>
            <a:r>
              <a:rPr lang="vi-VN" sz="3600" dirty="0" smtClean="0">
                <a:solidFill>
                  <a:srgbClr val="FFC000"/>
                </a:solidFill>
                <a:latin typeface="+mj-lt"/>
              </a:rPr>
              <a:t>Hướng dẫn </a:t>
            </a:r>
            <a:endParaRPr lang="vi-VN" sz="3600" dirty="0">
              <a:solidFill>
                <a:srgbClr val="FFC000"/>
              </a:solidFill>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52596"/>
          </a:xfrm>
          <a:prstGeom prst="rect">
            <a:avLst/>
          </a:prstGeom>
          <a:noFill/>
        </p:spPr>
        <p:txBody>
          <a:bodyPr wrap="square" rtlCol="0">
            <a:spAutoFit/>
          </a:bodyPr>
          <a:lstStyle/>
          <a:p>
            <a:pPr marL="63500" algn="ctr">
              <a:lnSpc>
                <a:spcPct val="130000"/>
              </a:lnSpc>
              <a:spcAft>
                <a:spcPts val="0"/>
              </a:spcAft>
            </a:pPr>
            <a:r>
              <a:rPr lang="en-US" sz="2400" b="1" dirty="0" smtClean="0">
                <a:solidFill>
                  <a:srgbClr val="FFFF00"/>
                </a:solidFill>
                <a:latin typeface="Times New Roman"/>
                <a:ea typeface="Arial"/>
              </a:rPr>
              <a:t>TIẾT 26,27 -BÀI 11: </a:t>
            </a:r>
            <a:r>
              <a:rPr lang="en-US" sz="2400" b="1" dirty="0">
                <a:solidFill>
                  <a:srgbClr val="FFFF00"/>
                </a:solidFill>
                <a:latin typeface="Times New Roman"/>
                <a:ea typeface="Arial"/>
              </a:rPr>
              <a:t>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 (</a:t>
            </a:r>
            <a:r>
              <a:rPr lang="en-US" sz="2400" b="1" dirty="0" err="1" smtClean="0">
                <a:solidFill>
                  <a:srgbClr val="FFFF00"/>
                </a:solidFill>
                <a:latin typeface="Times New Roman"/>
                <a:ea typeface="Arial"/>
              </a:rPr>
              <a:t>tt</a:t>
            </a:r>
            <a:r>
              <a:rPr lang="en-US" sz="2400" b="1" dirty="0" smtClean="0">
                <a:solidFill>
                  <a:srgbClr val="FFFF00"/>
                </a:solidFill>
                <a:latin typeface="Times New Roman"/>
                <a:ea typeface="Arial"/>
              </a:rPr>
              <a:t>)</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1117784" y="1537202"/>
            <a:ext cx="1962874" cy="461665"/>
          </a:xfrm>
          <a:prstGeom prst="rect">
            <a:avLst/>
          </a:prstGeom>
          <a:noFill/>
        </p:spPr>
        <p:txBody>
          <a:bodyPr wrap="square" rtlCol="0">
            <a:spAutoFit/>
          </a:bodyPr>
          <a:lstStyle/>
          <a:p>
            <a:r>
              <a:rPr lang="vi-VN" sz="2400" b="1" dirty="0" smtClean="0">
                <a:solidFill>
                  <a:srgbClr val="FF0000"/>
                </a:solidFill>
                <a:latin typeface="Times New Roman"/>
              </a:rPr>
              <a:t>LUYỆN TẬP</a:t>
            </a:r>
            <a:endParaRPr lang="x-none"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90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O XUAN HUY\Documents\s3.png"/>
          <p:cNvPicPr/>
          <p:nvPr/>
        </p:nvPicPr>
        <p:blipFill>
          <a:blip r:embed="rId2">
            <a:extLst>
              <a:ext uri="{28A0092B-C50C-407E-A947-70E740481C1C}">
                <a14:useLocalDpi xmlns:a14="http://schemas.microsoft.com/office/drawing/2010/main" val="0"/>
              </a:ext>
            </a:extLst>
          </a:blip>
          <a:srcRect/>
          <a:stretch>
            <a:fillRect/>
          </a:stretch>
        </p:blipFill>
        <p:spPr bwMode="auto">
          <a:xfrm>
            <a:off x="97971" y="130629"/>
            <a:ext cx="12017829" cy="6629400"/>
          </a:xfrm>
          <a:prstGeom prst="rect">
            <a:avLst/>
          </a:prstGeom>
          <a:noFill/>
          <a:ln>
            <a:noFill/>
          </a:ln>
        </p:spPr>
      </p:pic>
    </p:spTree>
    <p:extLst>
      <p:ext uri="{BB962C8B-B14F-4D97-AF65-F5344CB8AC3E}">
        <p14:creationId xmlns:p14="http://schemas.microsoft.com/office/powerpoint/2010/main" val="1961310031"/>
      </p:ext>
    </p:extLst>
  </p:cSld>
  <p:clrMapOvr>
    <a:masterClrMapping/>
  </p:clrMapOvr>
  <p:transition spd="med">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25216"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dirty="0" smtClean="0">
              <a:latin typeface="+mj-lt"/>
            </a:endParaRPr>
          </a:p>
          <a:p>
            <a:endParaRPr lang="vi-VN" sz="2800" dirty="0">
              <a:latin typeface="+mj-lt"/>
            </a:endParaRPr>
          </a:p>
          <a:p>
            <a:endParaRPr lang="vi-VN" sz="2800" dirty="0" smtClean="0">
              <a:latin typeface="+mj-lt"/>
            </a:endParaRPr>
          </a:p>
          <a:p>
            <a:r>
              <a:rPr lang="vi-VN" sz="2800" dirty="0" smtClean="0">
                <a:solidFill>
                  <a:srgbClr val="FFC000"/>
                </a:solidFill>
                <a:latin typeface="+mj-lt"/>
              </a:rPr>
              <a:t>- Con </a:t>
            </a:r>
            <a:r>
              <a:rPr lang="vi-VN" sz="2800" dirty="0">
                <a:solidFill>
                  <a:srgbClr val="FFC000"/>
                </a:solidFill>
                <a:latin typeface="+mj-lt"/>
              </a:rPr>
              <a:t>đường giao thương từ Ấn Độ đến các nước Đông Nam Á:</a:t>
            </a:r>
          </a:p>
          <a:p>
            <a:r>
              <a:rPr lang="vi-VN" sz="2800" dirty="0">
                <a:latin typeface="+mj-lt"/>
              </a:rPr>
              <a:t>Con đường giao thương chủ yếu được thực hiện bằng đường biển và đi qua eo biển Ben-gan</a:t>
            </a:r>
          </a:p>
          <a:p>
            <a:pPr lvl="0"/>
            <a:r>
              <a:rPr lang="vi-VN" sz="2800" dirty="0">
                <a:latin typeface="+mj-lt"/>
              </a:rPr>
              <a:t>Từ vịnh biển </a:t>
            </a:r>
            <a:r>
              <a:rPr lang="vi-VN" sz="2800" dirty="0" smtClean="0">
                <a:latin typeface="+mj-lt"/>
              </a:rPr>
              <a:t>Ran-gun </a:t>
            </a:r>
            <a:r>
              <a:rPr lang="vi-VN" sz="2800" dirty="0">
                <a:latin typeface="+mj-lt"/>
              </a:rPr>
              <a:t>đến Ma-ha-ba-li-bu-ram</a:t>
            </a:r>
          </a:p>
          <a:p>
            <a:pPr lvl="0"/>
            <a:r>
              <a:rPr lang="vi-VN" sz="2800" dirty="0">
                <a:latin typeface="+mj-lt"/>
              </a:rPr>
              <a:t>Từ cảng biển Óc-eo đến cảng Kra đến cảng Ma-ha-ba-li-bu-ram</a:t>
            </a:r>
          </a:p>
          <a:p>
            <a:pPr lvl="0"/>
            <a:r>
              <a:rPr lang="vi-VN" sz="2800" dirty="0">
                <a:latin typeface="+mj-lt"/>
              </a:rPr>
              <a:t>Từ </a:t>
            </a:r>
            <a:r>
              <a:rPr lang="vi-VN" sz="2800" dirty="0" smtClean="0">
                <a:latin typeface="+mj-lt"/>
              </a:rPr>
              <a:t>Ka-lin-ga </a:t>
            </a:r>
            <a:r>
              <a:rPr lang="vi-VN" sz="2800" dirty="0">
                <a:latin typeface="+mj-lt"/>
              </a:rPr>
              <a:t>đi qua eo biển Ma-lac-ca đến Ma-ha-ba-li-bu-ram</a:t>
            </a:r>
          </a:p>
          <a:p>
            <a:r>
              <a:rPr lang="vi-VN" sz="2800" dirty="0" smtClean="0">
                <a:solidFill>
                  <a:srgbClr val="FFC000"/>
                </a:solidFill>
                <a:latin typeface="+mj-lt"/>
              </a:rPr>
              <a:t>- Con </a:t>
            </a:r>
            <a:r>
              <a:rPr lang="vi-VN" sz="2800" dirty="0">
                <a:solidFill>
                  <a:srgbClr val="FFC000"/>
                </a:solidFill>
                <a:latin typeface="+mj-lt"/>
              </a:rPr>
              <a:t>đường giao thương từ Trung Quốc đến các nước Đông Nam Á:</a:t>
            </a:r>
          </a:p>
          <a:p>
            <a:pPr lvl="0"/>
            <a:r>
              <a:rPr lang="vi-VN" sz="2800" dirty="0">
                <a:latin typeface="+mj-lt"/>
              </a:rPr>
              <a:t>Từ cảng biển Tuyền Châu đi qua biển Đông đến cảng Chăm-pa. Từ cảng Chăm-pa đi qua biển Đông đến cảng </a:t>
            </a:r>
            <a:r>
              <a:rPr lang="vi-VN" sz="2800" dirty="0" smtClean="0">
                <a:latin typeface="+mj-lt"/>
              </a:rPr>
              <a:t>Ka-lin-ga</a:t>
            </a:r>
            <a:r>
              <a:rPr lang="vi-VN" sz="2800" dirty="0">
                <a:latin typeface="+mj-lt"/>
              </a:rPr>
              <a:t>.</a:t>
            </a:r>
          </a:p>
          <a:p>
            <a:pPr lvl="0"/>
            <a:r>
              <a:rPr lang="vi-VN" sz="2800" dirty="0" smtClean="0">
                <a:latin typeface="+mj-lt"/>
              </a:rPr>
              <a:t>Từ Ka-lin-ga </a:t>
            </a:r>
            <a:r>
              <a:rPr lang="vi-VN" sz="2800" dirty="0">
                <a:latin typeface="+mj-lt"/>
              </a:rPr>
              <a:t>hàng hóa được chuyển đến Ma-ha-ba-li-bu-ram qua eo biển Ma-lac-ca.</a:t>
            </a:r>
          </a:p>
        </p:txBody>
      </p:sp>
      <p:sp>
        <p:nvSpPr>
          <p:cNvPr id="3" name="TextBox 2">
            <a:extLst>
              <a:ext uri="{FF2B5EF4-FFF2-40B4-BE49-F238E27FC236}">
                <a16:creationId xmlns:a16="http://schemas.microsoft.com/office/drawing/2014/main" id="{58C39CCC-1777-0643-880D-86EB4F8E01C1}"/>
              </a:ext>
            </a:extLst>
          </p:cNvPr>
          <p:cNvSpPr txBox="1"/>
          <p:nvPr/>
        </p:nvSpPr>
        <p:spPr>
          <a:xfrm>
            <a:off x="891790" y="120216"/>
            <a:ext cx="9624645" cy="1052596"/>
          </a:xfrm>
          <a:prstGeom prst="rect">
            <a:avLst/>
          </a:prstGeom>
          <a:noFill/>
        </p:spPr>
        <p:txBody>
          <a:bodyPr wrap="square" rtlCol="0">
            <a:spAutoFit/>
          </a:bodyPr>
          <a:lstStyle/>
          <a:p>
            <a:pPr marL="63500" algn="ctr">
              <a:lnSpc>
                <a:spcPct val="130000"/>
              </a:lnSpc>
              <a:spcAft>
                <a:spcPts val="0"/>
              </a:spcAft>
            </a:pPr>
            <a:r>
              <a:rPr lang="en-US" sz="2400" b="1" dirty="0" smtClean="0">
                <a:solidFill>
                  <a:srgbClr val="FFFF00"/>
                </a:solidFill>
                <a:latin typeface="Times New Roman"/>
                <a:ea typeface="Arial"/>
              </a:rPr>
              <a:t>TIẾT 26,27- BÀI 11: </a:t>
            </a:r>
            <a:r>
              <a:rPr lang="en-US" sz="2400" b="1" dirty="0">
                <a:solidFill>
                  <a:srgbClr val="FFFF00"/>
                </a:solidFill>
                <a:latin typeface="Times New Roman"/>
                <a:ea typeface="Arial"/>
              </a:rPr>
              <a:t>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 (</a:t>
            </a:r>
            <a:r>
              <a:rPr lang="en-US" sz="2400" b="1" dirty="0" err="1" smtClean="0">
                <a:solidFill>
                  <a:srgbClr val="FFFF00"/>
                </a:solidFill>
                <a:latin typeface="Times New Roman"/>
                <a:ea typeface="Arial"/>
              </a:rPr>
              <a:t>tt</a:t>
            </a:r>
            <a:r>
              <a:rPr lang="en-US" sz="2400" b="1" dirty="0" smtClean="0">
                <a:solidFill>
                  <a:srgbClr val="FFFF00"/>
                </a:solidFill>
                <a:latin typeface="Times New Roman"/>
                <a:ea typeface="Arial"/>
              </a:rPr>
              <a:t>)</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1117784" y="1205089"/>
            <a:ext cx="1962874" cy="461665"/>
          </a:xfrm>
          <a:prstGeom prst="rect">
            <a:avLst/>
          </a:prstGeom>
          <a:noFill/>
        </p:spPr>
        <p:txBody>
          <a:bodyPr wrap="square" rtlCol="0">
            <a:spAutoFit/>
          </a:bodyPr>
          <a:lstStyle/>
          <a:p>
            <a:r>
              <a:rPr lang="vi-VN" sz="2400" b="1" dirty="0" smtClean="0">
                <a:solidFill>
                  <a:srgbClr val="FF0000"/>
                </a:solidFill>
                <a:latin typeface="Times New Roman"/>
              </a:rPr>
              <a:t>LUYỆN TẬP</a:t>
            </a:r>
            <a:endParaRPr lang="x-none"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39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36762"/>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smtClean="0">
              <a:latin typeface="+mj-lt"/>
            </a:endParaRPr>
          </a:p>
          <a:p>
            <a:endParaRPr lang="vi-VN" sz="2400" dirty="0">
              <a:latin typeface="+mj-lt"/>
            </a:endParaRPr>
          </a:p>
          <a:p>
            <a:endParaRPr lang="vi-VN" sz="2400" dirty="0" smtClean="0">
              <a:solidFill>
                <a:srgbClr val="FFC000"/>
              </a:solidFill>
              <a:latin typeface="+mj-lt"/>
            </a:endParaRPr>
          </a:p>
          <a:p>
            <a:r>
              <a:rPr lang="vi-VN" sz="2400" dirty="0" smtClean="0">
                <a:solidFill>
                  <a:schemeClr val="bg1"/>
                </a:solidFill>
                <a:latin typeface="+mj-lt"/>
              </a:rPr>
              <a:t>Nêu </a:t>
            </a:r>
            <a:r>
              <a:rPr lang="vi-VN" sz="2400" dirty="0">
                <a:solidFill>
                  <a:schemeClr val="bg1"/>
                </a:solidFill>
                <a:latin typeface="+mj-lt"/>
              </a:rPr>
              <a:t>ví dụ cho thấy sự sáng tạo của cư dân Đông Nam Á khi tiếp thu văn hóa Ấn Độ</a:t>
            </a:r>
          </a:p>
          <a:p>
            <a:endParaRPr lang="vi-VN" sz="2400" dirty="0" smtClean="0">
              <a:latin typeface="+mj-lt"/>
            </a:endParaRPr>
          </a:p>
          <a:p>
            <a:endParaRPr lang="vi-VN" sz="2400" dirty="0">
              <a:latin typeface="+mj-lt"/>
            </a:endParaRPr>
          </a:p>
          <a:p>
            <a:r>
              <a:rPr lang="vi-VN" sz="2400" dirty="0" smtClean="0">
                <a:solidFill>
                  <a:srgbClr val="FF0000"/>
                </a:solidFill>
                <a:latin typeface="+mj-lt"/>
              </a:rPr>
              <a:t>Hướng </a:t>
            </a:r>
            <a:r>
              <a:rPr lang="vi-VN" sz="2400" dirty="0">
                <a:solidFill>
                  <a:srgbClr val="FF0000"/>
                </a:solidFill>
                <a:latin typeface="+mj-lt"/>
              </a:rPr>
              <a:t>dẫn </a:t>
            </a:r>
            <a:endParaRPr lang="vi-VN" sz="2400" b="1" dirty="0">
              <a:solidFill>
                <a:srgbClr val="FF0000"/>
              </a:solidFill>
              <a:latin typeface="+mj-lt"/>
            </a:endParaRPr>
          </a:p>
          <a:p>
            <a:r>
              <a:rPr lang="vi-VN" sz="2400" dirty="0" smtClean="0">
                <a:latin typeface="+mj-lt"/>
              </a:rPr>
              <a:t>  Ví </a:t>
            </a:r>
            <a:r>
              <a:rPr lang="vi-VN" sz="2400" dirty="0">
                <a:latin typeface="+mj-lt"/>
              </a:rPr>
              <a:t>dụ về sự sáng tạo của người Đông Nam Á khi tiếp thu văn hóa Ấn Độ:</a:t>
            </a:r>
          </a:p>
          <a:p>
            <a:r>
              <a:rPr lang="vi-VN" sz="2400" dirty="0">
                <a:latin typeface="+mj-lt"/>
              </a:rPr>
              <a:t>-  </a:t>
            </a:r>
            <a:r>
              <a:rPr lang="vi-VN" sz="2400" dirty="0" smtClean="0">
                <a:latin typeface="+mj-lt"/>
              </a:rPr>
              <a:t>Chữ </a:t>
            </a:r>
            <a:r>
              <a:rPr lang="vi-VN" sz="2400" dirty="0">
                <a:latin typeface="+mj-lt"/>
              </a:rPr>
              <a:t>Phạn du nhập và trở thành chữ viết chính nhiều vương quốc buổi đồng thành lập. Tuy nhiên, người Đông Nam Á không sử dụng chữ Phạn nguyên bản mà dần cải biên và sáng tạo thành chữ viết riêng của mình. Ví dụ như chữ Chăm cổ, chữ Khơ-me cổ, chữ Mã lai cổ</a:t>
            </a:r>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52596"/>
          </a:xfrm>
          <a:prstGeom prst="rect">
            <a:avLst/>
          </a:prstGeom>
          <a:noFill/>
        </p:spPr>
        <p:txBody>
          <a:bodyPr wrap="square" rtlCol="0">
            <a:spAutoFit/>
          </a:bodyPr>
          <a:lstStyle/>
          <a:p>
            <a:pPr marL="63500" algn="ctr">
              <a:lnSpc>
                <a:spcPct val="130000"/>
              </a:lnSpc>
              <a:spcAft>
                <a:spcPts val="0"/>
              </a:spcAft>
            </a:pPr>
            <a:r>
              <a:rPr lang="en-US" sz="2400" b="1" dirty="0">
                <a:solidFill>
                  <a:srgbClr val="FFFF00"/>
                </a:solidFill>
                <a:latin typeface="Times New Roman"/>
                <a:ea typeface="Arial"/>
              </a:rPr>
              <a:t>TIẾT 26,27- BÀI 11 : 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 (</a:t>
            </a:r>
            <a:r>
              <a:rPr lang="en-US" sz="2400" b="1" dirty="0" err="1" smtClean="0">
                <a:solidFill>
                  <a:srgbClr val="FFFF00"/>
                </a:solidFill>
                <a:latin typeface="Times New Roman"/>
                <a:ea typeface="Arial"/>
              </a:rPr>
              <a:t>tt</a:t>
            </a:r>
            <a:r>
              <a:rPr lang="en-US" sz="2400" b="1" dirty="0" smtClean="0">
                <a:solidFill>
                  <a:srgbClr val="FFFF00"/>
                </a:solidFill>
                <a:latin typeface="Times New Roman"/>
                <a:ea typeface="Arial"/>
              </a:rPr>
              <a:t>)</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1117784" y="1537202"/>
            <a:ext cx="1962874" cy="461665"/>
          </a:xfrm>
          <a:prstGeom prst="rect">
            <a:avLst/>
          </a:prstGeom>
          <a:noFill/>
        </p:spPr>
        <p:txBody>
          <a:bodyPr wrap="square" rtlCol="0">
            <a:spAutoFit/>
          </a:bodyPr>
          <a:lstStyle/>
          <a:p>
            <a:r>
              <a:rPr lang="vi-VN" sz="2400" b="1" dirty="0" smtClean="0">
                <a:solidFill>
                  <a:srgbClr val="FF0000"/>
                </a:solidFill>
                <a:latin typeface="Times New Roman"/>
              </a:rPr>
              <a:t>LUYỆN TẬP</a:t>
            </a:r>
            <a:endParaRPr lang="x-none"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8452" y="3690475"/>
            <a:ext cx="11702143" cy="2645229"/>
          </a:xfrm>
          <a:prstGeom prst="rect">
            <a:avLst/>
          </a:prstGeom>
          <a:blipFill>
            <a:blip r:embed="rId3"/>
            <a:tile tx="0" ty="0" sx="100000" sy="100000" flip="none" algn="tl"/>
          </a:blipFill>
        </p:spPr>
        <p:txBody>
          <a:bodyPr wrap="square" rtlCol="0">
            <a:spAutoFit/>
          </a:bodyPr>
          <a:lstStyle/>
          <a:p>
            <a:endParaRPr lang="vi-VN" dirty="0"/>
          </a:p>
        </p:txBody>
      </p:sp>
    </p:spTree>
    <p:extLst>
      <p:ext uri="{BB962C8B-B14F-4D97-AF65-F5344CB8AC3E}">
        <p14:creationId xmlns:p14="http://schemas.microsoft.com/office/powerpoint/2010/main" val="263703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100014"/>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bg1"/>
                </a:solidFill>
                <a:latin typeface="+mj-lt"/>
              </a:rPr>
              <a:t>Vận dụng trang 70 sgk lịch sử </a:t>
            </a:r>
            <a:r>
              <a:rPr lang="vi-VN" sz="3600" dirty="0" smtClean="0">
                <a:solidFill>
                  <a:schemeClr val="bg1"/>
                </a:solidFill>
                <a:latin typeface="+mj-lt"/>
              </a:rPr>
              <a:t>6.</a:t>
            </a:r>
            <a:r>
              <a:rPr lang="vi-VN" sz="3600" dirty="0">
                <a:solidFill>
                  <a:schemeClr val="bg1"/>
                </a:solidFill>
                <a:latin typeface="+mj-lt"/>
              </a:rPr>
              <a:t> </a:t>
            </a:r>
            <a:endParaRPr lang="vi-VN" sz="3600" b="1" dirty="0">
              <a:solidFill>
                <a:schemeClr val="bg1"/>
              </a:solidFill>
              <a:latin typeface="+mj-lt"/>
            </a:endParaRPr>
          </a:p>
          <a:p>
            <a:r>
              <a:rPr lang="vi-VN" sz="3600" dirty="0">
                <a:solidFill>
                  <a:schemeClr val="bg1"/>
                </a:solidFill>
                <a:latin typeface="+mj-lt"/>
              </a:rPr>
              <a:t>Dựa vào lược đồ 13.4, đối chiếu với bản đồ 12.2, em hãy cho biết con đường thương mại ở Đông Nam Á đi qua những vùng </a:t>
            </a:r>
            <a:r>
              <a:rPr lang="vi-VN" sz="3600" dirty="0" smtClean="0">
                <a:solidFill>
                  <a:schemeClr val="bg1"/>
                </a:solidFill>
                <a:latin typeface="+mj-lt"/>
              </a:rPr>
              <a:t>biển của đại </a:t>
            </a:r>
            <a:r>
              <a:rPr lang="vi-VN" sz="3600" dirty="0">
                <a:solidFill>
                  <a:schemeClr val="bg1"/>
                </a:solidFill>
                <a:latin typeface="+mj-lt"/>
              </a:rPr>
              <a:t>dương </a:t>
            </a:r>
            <a:r>
              <a:rPr lang="vi-VN" sz="3600" dirty="0" smtClean="0">
                <a:solidFill>
                  <a:schemeClr val="bg1"/>
                </a:solidFill>
                <a:latin typeface="+mj-lt"/>
              </a:rPr>
              <a:t>và vịnh biển nào?</a:t>
            </a:r>
            <a:endParaRPr lang="vi-VN" sz="3600" dirty="0">
              <a:solidFill>
                <a:schemeClr val="bg1"/>
              </a:solidFill>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52596"/>
          </a:xfrm>
          <a:prstGeom prst="rect">
            <a:avLst/>
          </a:prstGeom>
          <a:noFill/>
        </p:spPr>
        <p:txBody>
          <a:bodyPr wrap="square" rtlCol="0">
            <a:spAutoFit/>
          </a:bodyPr>
          <a:lstStyle/>
          <a:p>
            <a:pPr marL="63500" algn="ctr">
              <a:lnSpc>
                <a:spcPct val="130000"/>
              </a:lnSpc>
              <a:spcAft>
                <a:spcPts val="0"/>
              </a:spcAft>
            </a:pPr>
            <a:r>
              <a:rPr lang="en-US" sz="2400" b="1" dirty="0">
                <a:solidFill>
                  <a:srgbClr val="FFFF00"/>
                </a:solidFill>
                <a:latin typeface="Times New Roman"/>
                <a:ea typeface="Arial"/>
              </a:rPr>
              <a:t>TIẾT 26,27- BÀI 11 : 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 (</a:t>
            </a:r>
            <a:r>
              <a:rPr lang="en-US" sz="2400" b="1" dirty="0" err="1" smtClean="0">
                <a:solidFill>
                  <a:srgbClr val="FFFF00"/>
                </a:solidFill>
                <a:latin typeface="Times New Roman"/>
                <a:ea typeface="Arial"/>
              </a:rPr>
              <a:t>tt</a:t>
            </a:r>
            <a:r>
              <a:rPr lang="en-US" sz="2400" b="1" dirty="0" smtClean="0">
                <a:solidFill>
                  <a:srgbClr val="FFFF00"/>
                </a:solidFill>
                <a:latin typeface="Times New Roman"/>
                <a:ea typeface="Arial"/>
              </a:rPr>
              <a:t>)</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1117784" y="1537202"/>
            <a:ext cx="1962874" cy="461665"/>
          </a:xfrm>
          <a:prstGeom prst="rect">
            <a:avLst/>
          </a:prstGeom>
          <a:noFill/>
        </p:spPr>
        <p:txBody>
          <a:bodyPr wrap="square" rtlCol="0">
            <a:spAutoFit/>
          </a:bodyPr>
          <a:lstStyle/>
          <a:p>
            <a:r>
              <a:rPr lang="vi-VN" sz="2400" b="1" dirty="0" smtClean="0">
                <a:solidFill>
                  <a:schemeClr val="bg1"/>
                </a:solidFill>
                <a:latin typeface="Times New Roman"/>
              </a:rPr>
              <a:t>VẬN DỤNG</a:t>
            </a:r>
            <a:endParaRPr lang="x-none"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6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36762"/>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latin typeface="+mj-lt"/>
              </a:rPr>
              <a:t>Hướng dẫn </a:t>
            </a:r>
            <a:endParaRPr lang="vi-VN" sz="2400" dirty="0">
              <a:latin typeface="+mj-lt"/>
            </a:endParaRPr>
          </a:p>
          <a:p>
            <a:r>
              <a:rPr lang="vi-VN" sz="2400" dirty="0">
                <a:latin typeface="+mj-lt"/>
              </a:rPr>
              <a:t>Con đường thương mại </a:t>
            </a:r>
            <a:endParaRPr lang="vi-VN" sz="2400" dirty="0" smtClean="0">
              <a:latin typeface="+mj-lt"/>
            </a:endParaRPr>
          </a:p>
          <a:p>
            <a:r>
              <a:rPr lang="vi-VN" sz="2400" dirty="0" smtClean="0">
                <a:latin typeface="+mj-lt"/>
              </a:rPr>
              <a:t>Đông </a:t>
            </a:r>
            <a:r>
              <a:rPr lang="vi-VN" sz="2400" dirty="0">
                <a:latin typeface="+mj-lt"/>
              </a:rPr>
              <a:t>Nam Á đi qua:</a:t>
            </a:r>
          </a:p>
          <a:p>
            <a:pPr lvl="0"/>
            <a:r>
              <a:rPr lang="vi-VN" sz="2400" dirty="0" smtClean="0">
                <a:latin typeface="+mj-lt"/>
              </a:rPr>
              <a:t>-Vùng </a:t>
            </a:r>
            <a:r>
              <a:rPr lang="vi-VN" sz="2400" dirty="0">
                <a:latin typeface="+mj-lt"/>
              </a:rPr>
              <a:t>B</a:t>
            </a:r>
            <a:r>
              <a:rPr lang="vi-VN" sz="2400" dirty="0" smtClean="0">
                <a:latin typeface="+mj-lt"/>
              </a:rPr>
              <a:t>iển Đông của Thái </a:t>
            </a:r>
          </a:p>
          <a:p>
            <a:pPr lvl="0"/>
            <a:r>
              <a:rPr lang="vi-VN" sz="2400" dirty="0" smtClean="0">
                <a:latin typeface="+mj-lt"/>
              </a:rPr>
              <a:t>Bình Dương</a:t>
            </a:r>
            <a:endParaRPr lang="vi-VN" sz="2400" dirty="0">
              <a:latin typeface="+mj-lt"/>
            </a:endParaRPr>
          </a:p>
          <a:p>
            <a:pPr lvl="0"/>
            <a:r>
              <a:rPr lang="vi-VN" sz="2400" dirty="0" smtClean="0">
                <a:latin typeface="+mj-lt"/>
              </a:rPr>
              <a:t>- Vùng </a:t>
            </a:r>
            <a:r>
              <a:rPr lang="vi-VN" sz="2400" dirty="0">
                <a:latin typeface="+mj-lt"/>
              </a:rPr>
              <a:t>biển Ấn Độ Dương</a:t>
            </a:r>
          </a:p>
          <a:p>
            <a:pPr lvl="0"/>
            <a:r>
              <a:rPr lang="vi-VN" sz="2400" dirty="0" smtClean="0">
                <a:latin typeface="+mj-lt"/>
              </a:rPr>
              <a:t>- Vịnh Ben Gan</a:t>
            </a:r>
            <a:endParaRPr lang="vi-VN" sz="2400" dirty="0">
              <a:latin typeface="+mj-lt"/>
            </a:endParaRPr>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52596"/>
          </a:xfrm>
          <a:prstGeom prst="rect">
            <a:avLst/>
          </a:prstGeom>
          <a:noFill/>
        </p:spPr>
        <p:txBody>
          <a:bodyPr wrap="square" rtlCol="0">
            <a:spAutoFit/>
          </a:bodyPr>
          <a:lstStyle/>
          <a:p>
            <a:pPr marL="63500" algn="ctr">
              <a:lnSpc>
                <a:spcPct val="130000"/>
              </a:lnSpc>
              <a:spcAft>
                <a:spcPts val="0"/>
              </a:spcAft>
            </a:pPr>
            <a:r>
              <a:rPr lang="en-US" sz="2400" b="1" dirty="0">
                <a:solidFill>
                  <a:srgbClr val="FFFF00"/>
                </a:solidFill>
                <a:latin typeface="Times New Roman"/>
                <a:ea typeface="Arial"/>
              </a:rPr>
              <a:t>TIẾT 26,27- BÀI 11 : 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 (</a:t>
            </a:r>
            <a:r>
              <a:rPr lang="en-US" sz="2400" b="1" dirty="0" err="1" smtClean="0">
                <a:solidFill>
                  <a:srgbClr val="FFFF00"/>
                </a:solidFill>
                <a:latin typeface="Times New Roman"/>
                <a:ea typeface="Arial"/>
              </a:rPr>
              <a:t>tt</a:t>
            </a:r>
            <a:r>
              <a:rPr lang="en-US" sz="2400" b="1" dirty="0" smtClean="0">
                <a:solidFill>
                  <a:srgbClr val="FFFF00"/>
                </a:solidFill>
                <a:latin typeface="Times New Roman"/>
                <a:ea typeface="Arial"/>
              </a:rPr>
              <a:t>)</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1117784" y="1537202"/>
            <a:ext cx="1962874" cy="461665"/>
          </a:xfrm>
          <a:prstGeom prst="rect">
            <a:avLst/>
          </a:prstGeom>
          <a:noFill/>
        </p:spPr>
        <p:txBody>
          <a:bodyPr wrap="square" rtlCol="0">
            <a:spAutoFit/>
          </a:bodyPr>
          <a:lstStyle/>
          <a:p>
            <a:r>
              <a:rPr lang="vi-VN" sz="2400" b="1" dirty="0" smtClean="0">
                <a:solidFill>
                  <a:schemeClr val="bg1"/>
                </a:solidFill>
                <a:latin typeface="Times New Roman"/>
              </a:rPr>
              <a:t>VẬN DỤNG</a:t>
            </a:r>
            <a:endParaRPr lang="x-none" sz="2400" b="1" dirty="0">
              <a:solidFill>
                <a:schemeClr val="bg1"/>
              </a:solidFill>
              <a:latin typeface="Times New Roman" panose="02020603050405020304" pitchFamily="18" charset="0"/>
              <a:cs typeface="Times New Roman" panose="02020603050405020304" pitchFamily="18" charset="0"/>
            </a:endParaRPr>
          </a:p>
        </p:txBody>
      </p:sp>
      <p:pic>
        <p:nvPicPr>
          <p:cNvPr id="7" name="Picture 6" descr="C:\Users\DO XUAN HUY\Documents\s3.png"/>
          <p:cNvPicPr/>
          <p:nvPr/>
        </p:nvPicPr>
        <p:blipFill>
          <a:blip r:embed="rId3">
            <a:extLst>
              <a:ext uri="{28A0092B-C50C-407E-A947-70E740481C1C}">
                <a14:useLocalDpi xmlns:a14="http://schemas.microsoft.com/office/drawing/2010/main" val="0"/>
              </a:ext>
            </a:extLst>
          </a:blip>
          <a:srcRect/>
          <a:stretch>
            <a:fillRect/>
          </a:stretch>
        </p:blipFill>
        <p:spPr bwMode="auto">
          <a:xfrm>
            <a:off x="4187832" y="1408012"/>
            <a:ext cx="7663544" cy="4967414"/>
          </a:xfrm>
          <a:prstGeom prst="rect">
            <a:avLst/>
          </a:prstGeom>
          <a:noFill/>
          <a:ln>
            <a:noFill/>
          </a:ln>
        </p:spPr>
      </p:pic>
    </p:spTree>
    <p:extLst>
      <p:ext uri="{BB962C8B-B14F-4D97-AF65-F5344CB8AC3E}">
        <p14:creationId xmlns:p14="http://schemas.microsoft.com/office/powerpoint/2010/main" val="61859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377653" y="1594015"/>
            <a:ext cx="10451107" cy="2012859"/>
          </a:xfrm>
          <a:prstGeom prst="rect">
            <a:avLst/>
          </a:prstGeom>
          <a:noFill/>
        </p:spPr>
        <p:txBody>
          <a:bodyPr wrap="square" rtlCol="0">
            <a:spAutoFit/>
          </a:bodyPr>
          <a:lstStyle/>
          <a:p>
            <a:pPr marL="63500" lvl="0" algn="ctr">
              <a:lnSpc>
                <a:spcPct val="130000"/>
              </a:lnSpc>
            </a:pPr>
            <a:r>
              <a:rPr lang="en-US" sz="2400" b="1" dirty="0" smtClean="0">
                <a:solidFill>
                  <a:schemeClr val="accent5">
                    <a:lumMod val="40000"/>
                    <a:lumOff val="60000"/>
                  </a:schemeClr>
                </a:solidFill>
                <a:latin typeface="Times New Roman"/>
                <a:ea typeface="Arial"/>
              </a:rPr>
              <a:t>CHƯƠNG V: VIỆT NAM TỪ KHOẢNG THẾ KỈ VII TRƯỚC CÔNG NGUYÊN ĐẾN ĐẦU THẾ KỈ X</a:t>
            </a:r>
          </a:p>
          <a:p>
            <a:pPr marL="63500" lvl="0" algn="ctr">
              <a:lnSpc>
                <a:spcPct val="130000"/>
              </a:lnSpc>
            </a:pPr>
            <a:endParaRPr lang="en-US" sz="2400" b="1" dirty="0" smtClean="0">
              <a:solidFill>
                <a:schemeClr val="accent5">
                  <a:lumMod val="40000"/>
                  <a:lumOff val="60000"/>
                </a:schemeClr>
              </a:solidFill>
              <a:latin typeface="Times New Roman"/>
              <a:ea typeface="Arial"/>
            </a:endParaRPr>
          </a:p>
          <a:p>
            <a:pPr marL="63500" lvl="0" algn="ctr">
              <a:lnSpc>
                <a:spcPct val="130000"/>
              </a:lnSpc>
            </a:pPr>
            <a:r>
              <a:rPr lang="en-US" sz="2400" b="1" dirty="0" smtClean="0">
                <a:solidFill>
                  <a:srgbClr val="FFFF00"/>
                </a:solidFill>
                <a:latin typeface="Times New Roman"/>
                <a:ea typeface="Arial"/>
              </a:rPr>
              <a:t>BÀI 12. NHÀ NƯỚC VĂN LANG, ÂU LẠC</a:t>
            </a:r>
            <a:endParaRPr lang="en-US" sz="4000" b="1" dirty="0">
              <a:solidFill>
                <a:srgbClr val="FFFF00"/>
              </a:solidFill>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213535" y="-206255"/>
            <a:ext cx="2092928" cy="2092928"/>
          </a:xfrm>
          <a:prstGeom prst="rect">
            <a:avLst/>
          </a:prstGeom>
        </p:spPr>
      </p:pic>
    </p:spTree>
    <p:extLst>
      <p:ext uri="{BB962C8B-B14F-4D97-AF65-F5344CB8AC3E}">
        <p14:creationId xmlns:p14="http://schemas.microsoft.com/office/powerpoint/2010/main" val="915887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346" y="593809"/>
            <a:ext cx="11528853" cy="5488682"/>
          </a:xfrm>
          <a:prstGeom prst="rect">
            <a:avLst/>
          </a:prstGeom>
          <a:solidFill>
            <a:srgbClr val="FFFF00"/>
          </a:solidFill>
        </p:spPr>
        <p:txBody>
          <a:bodyPr wrap="square">
            <a:spAutoFit/>
          </a:bodyPr>
          <a:lstStyle/>
          <a:p>
            <a:pPr marR="57785" algn="just">
              <a:spcBef>
                <a:spcPts val="1345"/>
              </a:spcBef>
              <a:spcAft>
                <a:spcPts val="0"/>
              </a:spcAft>
            </a:pPr>
            <a:r>
              <a:rPr lang="vi-VN" sz="3600" dirty="0" smtClean="0">
                <a:latin typeface="Times New Roman" panose="02020603050405020304" pitchFamily="18" charset="0"/>
                <a:ea typeface="Times New Roman" panose="02020603050405020304" pitchFamily="18" charset="0"/>
              </a:rPr>
              <a:t>Những </a:t>
            </a:r>
            <a:r>
              <a:rPr lang="vi-VN" sz="3600" dirty="0">
                <a:latin typeface="Times New Roman" panose="02020603050405020304" pitchFamily="18" charset="0"/>
                <a:ea typeface="Times New Roman" panose="02020603050405020304" pitchFamily="18" charset="0"/>
              </a:rPr>
              <a:t>vương quốc phong kiến ở Đông Nam Á từ thế kỉ VII đến thế kỉ X, và vị trí của các vương quốc đó thuộc các quốc gia Đông Nam Á nào ngày nay:</a:t>
            </a:r>
          </a:p>
          <a:p>
            <a:pPr marR="60325" algn="just">
              <a:lnSpc>
                <a:spcPct val="100000"/>
              </a:lnSpc>
              <a:spcAft>
                <a:spcPts val="0"/>
              </a:spcAft>
            </a:pPr>
            <a:r>
              <a:rPr lang="vi-VN" sz="3600" dirty="0">
                <a:latin typeface="Times New Roman" panose="02020603050405020304" pitchFamily="18" charset="0"/>
                <a:ea typeface="Times New Roman" panose="02020603050405020304" pitchFamily="18" charset="0"/>
              </a:rPr>
              <a:t>+ Pagan, Pequ, Thaton </a:t>
            </a:r>
            <a:r>
              <a:rPr lang="vi-VN" sz="3600" dirty="0" smtClean="0">
                <a:latin typeface="Times New Roman" panose="02020603050405020304" pitchFamily="18" charset="0"/>
                <a:ea typeface="Times New Roman" panose="02020603050405020304" pitchFamily="18" charset="0"/>
              </a:rPr>
              <a:t>là Mi-an-ma.</a:t>
            </a:r>
            <a:endParaRPr lang="vi-VN" sz="3600" dirty="0">
              <a:latin typeface="Times New Roman" panose="02020603050405020304" pitchFamily="18" charset="0"/>
              <a:ea typeface="Times New Roman" panose="02020603050405020304" pitchFamily="18" charset="0"/>
            </a:endParaRPr>
          </a:p>
          <a:p>
            <a:pPr marR="58420" algn="just">
              <a:spcAft>
                <a:spcPts val="0"/>
              </a:spcAft>
            </a:pPr>
            <a:r>
              <a:rPr lang="vi-VN" sz="3600" dirty="0">
                <a:latin typeface="Times New Roman" panose="02020603050405020304" pitchFamily="18" charset="0"/>
                <a:ea typeface="Times New Roman" panose="02020603050405020304" pitchFamily="18" charset="0"/>
              </a:rPr>
              <a:t>+ Ha-ri-pun-giay-a, Đva-ra-va-ti </a:t>
            </a:r>
            <a:r>
              <a:rPr lang="vi-VN" sz="3600" dirty="0" smtClean="0">
                <a:latin typeface="Times New Roman" panose="02020603050405020304" pitchFamily="18" charset="0"/>
                <a:ea typeface="Times New Roman" panose="02020603050405020304" pitchFamily="18" charset="0"/>
              </a:rPr>
              <a:t>là </a:t>
            </a:r>
            <a:r>
              <a:rPr lang="vi-VN" sz="3600" dirty="0">
                <a:latin typeface="Times New Roman" panose="02020603050405020304" pitchFamily="18" charset="0"/>
                <a:ea typeface="Times New Roman" panose="02020603050405020304" pitchFamily="18" charset="0"/>
              </a:rPr>
              <a:t>Thái </a:t>
            </a:r>
            <a:r>
              <a:rPr lang="vi-VN" sz="3600" dirty="0" smtClean="0">
                <a:latin typeface="Times New Roman" panose="02020603050405020304" pitchFamily="18" charset="0"/>
                <a:ea typeface="Times New Roman" panose="02020603050405020304" pitchFamily="18" charset="0"/>
              </a:rPr>
              <a:t>Lan.</a:t>
            </a:r>
            <a:endParaRPr lang="vi-VN" sz="3600" dirty="0">
              <a:latin typeface="Times New Roman" panose="02020603050405020304" pitchFamily="18" charset="0"/>
              <a:ea typeface="Times New Roman" panose="02020603050405020304" pitchFamily="18" charset="0"/>
            </a:endParaRPr>
          </a:p>
          <a:p>
            <a:pPr marR="59055" algn="just">
              <a:spcAft>
                <a:spcPts val="0"/>
              </a:spcAft>
            </a:pPr>
            <a:r>
              <a:rPr lang="vi-VN" sz="3600" dirty="0">
                <a:latin typeface="Times New Roman" panose="02020603050405020304" pitchFamily="18" charset="0"/>
                <a:ea typeface="Times New Roman" panose="02020603050405020304" pitchFamily="18" charset="0"/>
              </a:rPr>
              <a:t>+ Cam-pu-chia vẫn </a:t>
            </a:r>
            <a:r>
              <a:rPr lang="vi-VN" sz="3600" dirty="0" smtClean="0">
                <a:latin typeface="Times New Roman" panose="02020603050405020304" pitchFamily="18" charset="0"/>
                <a:ea typeface="Times New Roman" panose="02020603050405020304" pitchFamily="18" charset="0"/>
              </a:rPr>
              <a:t>là Cam-pu-chia.</a:t>
            </a:r>
            <a:endParaRPr lang="vi-VN" sz="3600" dirty="0">
              <a:latin typeface="Times New Roman" panose="02020603050405020304" pitchFamily="18" charset="0"/>
              <a:ea typeface="Times New Roman" panose="02020603050405020304" pitchFamily="18" charset="0"/>
            </a:endParaRPr>
          </a:p>
          <a:p>
            <a:pPr marR="59055" algn="just">
              <a:spcAft>
                <a:spcPts val="0"/>
              </a:spcAft>
            </a:pPr>
            <a:r>
              <a:rPr lang="vi-VN" sz="3600" dirty="0" smtClean="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Đại Cổ Việt, Chăm-pa </a:t>
            </a:r>
            <a:r>
              <a:rPr lang="vi-VN" sz="3600" dirty="0" smtClean="0">
                <a:latin typeface="Times New Roman" panose="02020603050405020304" pitchFamily="18" charset="0"/>
                <a:ea typeface="Times New Roman" panose="02020603050405020304" pitchFamily="18" charset="0"/>
              </a:rPr>
              <a:t>là </a:t>
            </a:r>
            <a:r>
              <a:rPr lang="vi-VN" sz="3600" dirty="0">
                <a:latin typeface="Times New Roman" panose="02020603050405020304" pitchFamily="18" charset="0"/>
                <a:ea typeface="Times New Roman" panose="02020603050405020304" pitchFamily="18" charset="0"/>
              </a:rPr>
              <a:t>Việt </a:t>
            </a:r>
            <a:r>
              <a:rPr lang="vi-VN" sz="3600" dirty="0" smtClean="0">
                <a:latin typeface="Times New Roman" panose="02020603050405020304" pitchFamily="18" charset="0"/>
                <a:ea typeface="Times New Roman" panose="02020603050405020304" pitchFamily="18" charset="0"/>
              </a:rPr>
              <a:t>Nam.</a:t>
            </a:r>
          </a:p>
          <a:p>
            <a:pPr algn="just">
              <a:lnSpc>
                <a:spcPts val="1610"/>
              </a:lnSpc>
              <a:spcAft>
                <a:spcPts val="0"/>
              </a:spcAft>
            </a:pPr>
            <a:endParaRPr lang="vi-VN" sz="3600" dirty="0" smtClean="0">
              <a:latin typeface="Times New Roman" panose="02020603050405020304" pitchFamily="18" charset="0"/>
              <a:ea typeface="Times New Roman" panose="02020603050405020304" pitchFamily="18" charset="0"/>
            </a:endParaRPr>
          </a:p>
          <a:p>
            <a:pPr algn="just">
              <a:lnSpc>
                <a:spcPts val="1610"/>
              </a:lnSpc>
              <a:spcAft>
                <a:spcPts val="0"/>
              </a:spcAft>
            </a:pPr>
            <a:r>
              <a:rPr lang="vi-VN" sz="3600" dirty="0" smtClean="0">
                <a:latin typeface="Times New Roman" panose="02020603050405020304" pitchFamily="18" charset="0"/>
                <a:ea typeface="Times New Roman" panose="02020603050405020304" pitchFamily="18" charset="0"/>
              </a:rPr>
              <a:t>+ </a:t>
            </a:r>
            <a:r>
              <a:rPr lang="vi-VN" sz="3600" dirty="0">
                <a:latin typeface="Times New Roman" panose="02020603050405020304" pitchFamily="18" charset="0"/>
                <a:ea typeface="Times New Roman" panose="02020603050405020304" pitchFamily="18" charset="0"/>
              </a:rPr>
              <a:t>Tu-ma-sic </a:t>
            </a:r>
            <a:r>
              <a:rPr lang="vi-VN" sz="3600" dirty="0" smtClean="0">
                <a:latin typeface="Times New Roman" panose="02020603050405020304" pitchFamily="18" charset="0"/>
                <a:ea typeface="Times New Roman" panose="02020603050405020304" pitchFamily="18" charset="0"/>
              </a:rPr>
              <a:t>là Xing-ga-po.</a:t>
            </a:r>
            <a:endParaRPr lang="vi-VN" sz="3600" dirty="0">
              <a:latin typeface="Times New Roman" panose="02020603050405020304" pitchFamily="18" charset="0"/>
              <a:ea typeface="Times New Roman" panose="02020603050405020304" pitchFamily="18" charset="0"/>
            </a:endParaRPr>
          </a:p>
          <a:p>
            <a:r>
              <a:rPr lang="vi-VN" sz="3600" dirty="0">
                <a:latin typeface="Times New Roman" panose="02020603050405020304" pitchFamily="18" charset="0"/>
                <a:ea typeface="Times New Roman" panose="02020603050405020304" pitchFamily="18" charset="0"/>
              </a:rPr>
              <a:t>+ Sri-vi-giay-a và Ka-lin-ga </a:t>
            </a:r>
            <a:r>
              <a:rPr lang="vi-VN" sz="3600" dirty="0" smtClean="0">
                <a:latin typeface="Times New Roman" panose="02020603050405020304" pitchFamily="18" charset="0"/>
                <a:ea typeface="Times New Roman" panose="02020603050405020304" pitchFamily="18" charset="0"/>
              </a:rPr>
              <a:t>là </a:t>
            </a:r>
            <a:r>
              <a:rPr lang="vi-VN" sz="3600" dirty="0">
                <a:latin typeface="Times New Roman" panose="02020603050405020304" pitchFamily="18" charset="0"/>
                <a:ea typeface="Times New Roman" panose="02020603050405020304" pitchFamily="18" charset="0"/>
              </a:rPr>
              <a:t>In-đô- </a:t>
            </a:r>
            <a:r>
              <a:rPr lang="vi-VN" sz="3600" dirty="0" smtClean="0">
                <a:latin typeface="Times New Roman" panose="02020603050405020304" pitchFamily="18" charset="0"/>
                <a:ea typeface="Times New Roman" panose="02020603050405020304" pitchFamily="18" charset="0"/>
              </a:rPr>
              <a:t>nê-xi-a.</a:t>
            </a:r>
          </a:p>
          <a:p>
            <a:r>
              <a:rPr lang="vi-VN" sz="3600" dirty="0" smtClean="0">
                <a:latin typeface="Times New Roman" panose="02020603050405020304" pitchFamily="18" charset="0"/>
              </a:rPr>
              <a:t>+ Bu- Tu-An là Philippin.</a:t>
            </a:r>
            <a:endParaRPr lang="vi-VN" sz="3600" dirty="0"/>
          </a:p>
        </p:txBody>
      </p:sp>
    </p:spTree>
    <p:extLst>
      <p:ext uri="{BB962C8B-B14F-4D97-AF65-F5344CB8AC3E}">
        <p14:creationId xmlns:p14="http://schemas.microsoft.com/office/powerpoint/2010/main" val="593598517"/>
      </p:ext>
    </p:extLst>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7" y="964926"/>
            <a:ext cx="11778916" cy="3172663"/>
          </a:xfrm>
          <a:prstGeom prst="rect">
            <a:avLst/>
          </a:prstGeom>
          <a:solidFill>
            <a:schemeClr val="bg1"/>
          </a:solidFill>
        </p:spPr>
        <p:txBody>
          <a:bodyPr wrap="square">
            <a:spAutoFit/>
          </a:bodyPr>
          <a:lstStyle/>
          <a:p>
            <a:r>
              <a:rPr lang="en-US" sz="2800" dirty="0" smtClean="0">
                <a:solidFill>
                  <a:srgbClr val="594F4F"/>
                </a:solidFill>
                <a:latin typeface="+mj-lt"/>
                <a:ea typeface="Times New Roman" panose="02020603050405020304" pitchFamily="18" charset="0"/>
              </a:rPr>
              <a:t>   ?</a:t>
            </a:r>
            <a:r>
              <a:rPr lang="vi-VN" sz="2800" dirty="0" smtClean="0">
                <a:solidFill>
                  <a:srgbClr val="594F4F"/>
                </a:solidFill>
                <a:latin typeface="+mj-lt"/>
                <a:ea typeface="Times New Roman" panose="02020603050405020304" pitchFamily="18" charset="0"/>
              </a:rPr>
              <a:t>Sông </a:t>
            </a:r>
            <a:r>
              <a:rPr lang="vi-VN" sz="2800" dirty="0">
                <a:solidFill>
                  <a:srgbClr val="594F4F"/>
                </a:solidFill>
                <a:latin typeface="+mj-lt"/>
                <a:ea typeface="Times New Roman" panose="02020603050405020304" pitchFamily="18" charset="0"/>
              </a:rPr>
              <a:t>Mekong gắn bó với lịch sử của những quốc gia cổ nào ở Đông Nam Á? Những quốc gia đó thuộc quốc gia nào ngày nay? </a:t>
            </a:r>
            <a:r>
              <a:rPr lang="vi-VN" sz="2800" b="1" dirty="0">
                <a:solidFill>
                  <a:srgbClr val="594F4F"/>
                </a:solidFill>
                <a:latin typeface="+mj-lt"/>
                <a:ea typeface="Times New Roman" panose="02020603050405020304" pitchFamily="18" charset="0"/>
              </a:rPr>
              <a:t> </a:t>
            </a:r>
            <a:endParaRPr lang="vi-VN" sz="2800" b="1" dirty="0" smtClean="0">
              <a:solidFill>
                <a:srgbClr val="594F4F"/>
              </a:solidFill>
              <a:latin typeface="+mj-lt"/>
              <a:ea typeface="Times New Roman" panose="02020603050405020304" pitchFamily="18" charset="0"/>
            </a:endParaRPr>
          </a:p>
          <a:p>
            <a:r>
              <a:rPr lang="vi-VN" sz="2800" dirty="0" smtClean="0">
                <a:solidFill>
                  <a:srgbClr val="14A9E3"/>
                </a:solidFill>
                <a:latin typeface="+mj-lt"/>
                <a:ea typeface="Times New Roman" panose="02020603050405020304" pitchFamily="18" charset="0"/>
                <a:cs typeface="Arial" panose="020B0604020202020204" pitchFamily="34" charset="0"/>
              </a:rPr>
              <a:t>Hướng dẫn:</a:t>
            </a:r>
            <a:endParaRPr lang="vi-VN" sz="2800" b="1" dirty="0">
              <a:latin typeface="+mj-lt"/>
              <a:ea typeface="Times New Roman" panose="02020603050405020304" pitchFamily="18" charset="0"/>
            </a:endParaRPr>
          </a:p>
          <a:p>
            <a:pPr algn="just"/>
            <a:r>
              <a:rPr lang="vi-VN" sz="2800" dirty="0" smtClean="0">
                <a:solidFill>
                  <a:srgbClr val="594F4F"/>
                </a:solidFill>
                <a:latin typeface="+mj-lt"/>
                <a:ea typeface="Times New Roman" panose="02020603050405020304" pitchFamily="18" charset="0"/>
              </a:rPr>
              <a:t>- Các </a:t>
            </a:r>
            <a:r>
              <a:rPr lang="vi-VN" sz="2800" dirty="0">
                <a:solidFill>
                  <a:srgbClr val="594F4F"/>
                </a:solidFill>
                <a:latin typeface="+mj-lt"/>
                <a:ea typeface="Times New Roman" panose="02020603050405020304" pitchFamily="18" charset="0"/>
              </a:rPr>
              <a:t>quốc gia cổ gắn bó với sông MêKông gồm: Champa, Phù Nam, Chân Lạp. </a:t>
            </a:r>
            <a:endParaRPr lang="vi-VN" sz="2800" dirty="0">
              <a:latin typeface="+mj-lt"/>
              <a:ea typeface="Times New Roman" panose="02020603050405020304" pitchFamily="18" charset="0"/>
            </a:endParaRPr>
          </a:p>
          <a:p>
            <a:pPr algn="just"/>
            <a:r>
              <a:rPr lang="vi-VN" sz="2800" dirty="0" smtClean="0">
                <a:solidFill>
                  <a:srgbClr val="594F4F"/>
                </a:solidFill>
                <a:latin typeface="+mj-lt"/>
                <a:ea typeface="Times New Roman" panose="02020603050405020304" pitchFamily="18" charset="0"/>
              </a:rPr>
              <a:t>- Những </a:t>
            </a:r>
            <a:r>
              <a:rPr lang="vi-VN" sz="2800" dirty="0">
                <a:solidFill>
                  <a:srgbClr val="594F4F"/>
                </a:solidFill>
                <a:latin typeface="+mj-lt"/>
                <a:ea typeface="Times New Roman" panose="02020603050405020304" pitchFamily="18" charset="0"/>
              </a:rPr>
              <a:t>vương quốc đó thuộc về các quốc gia ngày nay như:</a:t>
            </a:r>
            <a:endParaRPr lang="vi-VN" sz="2800" dirty="0">
              <a:latin typeface="+mj-lt"/>
              <a:ea typeface="Times New Roman" panose="02020603050405020304" pitchFamily="18" charset="0"/>
            </a:endParaRPr>
          </a:p>
          <a:p>
            <a:pPr lvl="0" algn="just">
              <a:spcAft>
                <a:spcPts val="500"/>
              </a:spcAft>
              <a:buSzPts val="1000"/>
              <a:tabLst>
                <a:tab pos="457200" algn="l"/>
              </a:tabLst>
            </a:pPr>
            <a:r>
              <a:rPr lang="vi-VN" sz="2800" dirty="0" smtClean="0">
                <a:solidFill>
                  <a:srgbClr val="594F4F"/>
                </a:solidFill>
                <a:latin typeface="+mj-lt"/>
                <a:ea typeface="Times New Roman" panose="02020603050405020304" pitchFamily="18" charset="0"/>
              </a:rPr>
              <a:t>+ Champa</a:t>
            </a:r>
            <a:r>
              <a:rPr lang="vi-VN" sz="2800" dirty="0">
                <a:solidFill>
                  <a:srgbClr val="594F4F"/>
                </a:solidFill>
                <a:latin typeface="+mj-lt"/>
                <a:ea typeface="Times New Roman" panose="02020603050405020304" pitchFamily="18" charset="0"/>
              </a:rPr>
              <a:t>   =&gt; thuộc Việt Nam</a:t>
            </a:r>
            <a:endParaRPr lang="vi-VN" sz="2800" dirty="0">
              <a:latin typeface="+mj-lt"/>
              <a:ea typeface="Times New Roman" panose="02020603050405020304" pitchFamily="18" charset="0"/>
            </a:endParaRPr>
          </a:p>
          <a:p>
            <a:pPr lvl="0" algn="just">
              <a:spcAft>
                <a:spcPts val="500"/>
              </a:spcAft>
              <a:buSzPts val="1000"/>
              <a:tabLst>
                <a:tab pos="457200" algn="l"/>
              </a:tabLst>
            </a:pPr>
            <a:r>
              <a:rPr lang="vi-VN" sz="2800" dirty="0" smtClean="0">
                <a:solidFill>
                  <a:srgbClr val="594F4F"/>
                </a:solidFill>
                <a:latin typeface="+mj-lt"/>
                <a:ea typeface="Times New Roman" panose="02020603050405020304" pitchFamily="18" charset="0"/>
              </a:rPr>
              <a:t>+ Chân </a:t>
            </a:r>
            <a:r>
              <a:rPr lang="vi-VN" sz="2800" dirty="0">
                <a:solidFill>
                  <a:srgbClr val="594F4F"/>
                </a:solidFill>
                <a:latin typeface="+mj-lt"/>
                <a:ea typeface="Times New Roman" panose="02020603050405020304" pitchFamily="18" charset="0"/>
              </a:rPr>
              <a:t>Lạp =&gt;Lào, Campuchia, Thái Lan</a:t>
            </a:r>
            <a:endParaRPr lang="vi-VN" sz="2800" dirty="0">
              <a:effectLst/>
              <a:latin typeface="+mj-lt"/>
              <a:ea typeface="Times New Roman" panose="02020603050405020304" pitchFamily="18" charset="0"/>
            </a:endParaRPr>
          </a:p>
        </p:txBody>
      </p:sp>
      <p:sp>
        <p:nvSpPr>
          <p:cNvPr id="4" name="Rounded Rectangle 3"/>
          <p:cNvSpPr/>
          <p:nvPr/>
        </p:nvSpPr>
        <p:spPr>
          <a:xfrm>
            <a:off x="0" y="1845090"/>
            <a:ext cx="11778916" cy="3510620"/>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3600" dirty="0">
              <a:latin typeface="+mj-lt"/>
            </a:endParaRPr>
          </a:p>
        </p:txBody>
      </p:sp>
    </p:spTree>
    <p:extLst>
      <p:ext uri="{BB962C8B-B14F-4D97-AF65-F5344CB8AC3E}">
        <p14:creationId xmlns:p14="http://schemas.microsoft.com/office/powerpoint/2010/main" val="567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64779"/>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52596"/>
          </a:xfrm>
          <a:prstGeom prst="rect">
            <a:avLst/>
          </a:prstGeom>
          <a:noFill/>
        </p:spPr>
        <p:txBody>
          <a:bodyPr wrap="square" rtlCol="0">
            <a:spAutoFit/>
          </a:bodyPr>
          <a:lstStyle/>
          <a:p>
            <a:pPr marL="63500" algn="ctr">
              <a:lnSpc>
                <a:spcPct val="130000"/>
              </a:lnSpc>
              <a:spcAft>
                <a:spcPts val="0"/>
              </a:spcAft>
            </a:pPr>
            <a:r>
              <a:rPr lang="en-US" sz="2400" b="1" dirty="0" smtClean="0">
                <a:solidFill>
                  <a:srgbClr val="FFFF00"/>
                </a:solidFill>
                <a:latin typeface="Times New Roman"/>
                <a:ea typeface="Arial"/>
              </a:rPr>
              <a:t>TIẾT 26,27- BÀI 11: </a:t>
            </a:r>
            <a:r>
              <a:rPr lang="en-US" sz="2400" b="1" dirty="0">
                <a:solidFill>
                  <a:srgbClr val="FFFF00"/>
                </a:solidFill>
                <a:latin typeface="Times New Roman"/>
                <a:ea typeface="Arial"/>
              </a:rPr>
              <a:t>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1553212" y="1864668"/>
            <a:ext cx="6606050" cy="461665"/>
          </a:xfrm>
          <a:prstGeom prst="rect">
            <a:avLst/>
          </a:prstGeom>
          <a:noFill/>
        </p:spPr>
        <p:txBody>
          <a:bodyPr wrap="square" rtlCol="0">
            <a:spAutoFit/>
          </a:bodyPr>
          <a:lstStyle/>
          <a:p>
            <a:r>
              <a:rPr lang="vi-VN" sz="2400" b="1" dirty="0">
                <a:solidFill>
                  <a:srgbClr val="FFFF00"/>
                </a:solidFill>
                <a:latin typeface="Times New Roman"/>
                <a:ea typeface="Times New Roman"/>
              </a:rPr>
              <a:t>1. </a:t>
            </a:r>
            <a:r>
              <a:rPr lang="en-US" sz="2400" b="1" dirty="0" err="1" smtClean="0">
                <a:solidFill>
                  <a:srgbClr val="FFFF00"/>
                </a:solidFill>
                <a:latin typeface="Times New Roman"/>
                <a:ea typeface="Times New Roman"/>
              </a:rPr>
              <a:t>Tác</a:t>
            </a:r>
            <a:r>
              <a:rPr lang="en-US" sz="2400" b="1" dirty="0" smtClean="0">
                <a:solidFill>
                  <a:srgbClr val="FFFF00"/>
                </a:solidFill>
                <a:latin typeface="Times New Roman"/>
                <a:ea typeface="Times New Roman"/>
              </a:rPr>
              <a:t> </a:t>
            </a:r>
            <a:r>
              <a:rPr lang="en-US" sz="2400" b="1" dirty="0" err="1" smtClean="0">
                <a:solidFill>
                  <a:srgbClr val="FFFF00"/>
                </a:solidFill>
                <a:latin typeface="Times New Roman"/>
                <a:ea typeface="Times New Roman"/>
              </a:rPr>
              <a:t>động</a:t>
            </a:r>
            <a:r>
              <a:rPr lang="en-US" sz="2400" b="1" dirty="0" smtClean="0">
                <a:solidFill>
                  <a:srgbClr val="FFFF00"/>
                </a:solidFill>
                <a:latin typeface="Times New Roman"/>
                <a:ea typeface="Times New Roman"/>
              </a:rPr>
              <a:t> </a:t>
            </a:r>
            <a:r>
              <a:rPr lang="en-US" sz="2400" b="1" dirty="0" err="1" smtClean="0">
                <a:solidFill>
                  <a:srgbClr val="FFFF00"/>
                </a:solidFill>
                <a:latin typeface="Times New Roman"/>
                <a:ea typeface="Times New Roman"/>
              </a:rPr>
              <a:t>của</a:t>
            </a:r>
            <a:r>
              <a:rPr lang="en-US" sz="2400" b="1" dirty="0" smtClean="0">
                <a:solidFill>
                  <a:srgbClr val="FFFF00"/>
                </a:solidFill>
                <a:latin typeface="Times New Roman"/>
                <a:ea typeface="Times New Roman"/>
              </a:rPr>
              <a:t> </a:t>
            </a:r>
            <a:r>
              <a:rPr lang="nl-NL" sz="2400" b="1" dirty="0">
                <a:solidFill>
                  <a:srgbClr val="FFFF00"/>
                </a:solidFill>
                <a:latin typeface="Times New Roman"/>
                <a:ea typeface="Times New Roman"/>
              </a:rPr>
              <a:t>q</a:t>
            </a:r>
            <a:r>
              <a:rPr lang="nl-NL" sz="2400" b="1" dirty="0" smtClean="0">
                <a:solidFill>
                  <a:srgbClr val="FFFF00"/>
                </a:solidFill>
                <a:latin typeface="Times New Roman"/>
                <a:ea typeface="Calibri"/>
              </a:rPr>
              <a:t>uá </a:t>
            </a:r>
            <a:r>
              <a:rPr lang="nl-NL" sz="2400" b="1" dirty="0">
                <a:solidFill>
                  <a:srgbClr val="FFFF00"/>
                </a:solidFill>
                <a:latin typeface="Times New Roman"/>
                <a:ea typeface="Calibri"/>
              </a:rPr>
              <a:t>trình giao lưu thương mại</a:t>
            </a:r>
            <a:endParaRPr lang="x-none" sz="2400" b="1"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1FDA5A-C1E5-A04A-9A28-D0F32CA399B6}"/>
              </a:ext>
            </a:extLst>
          </p:cNvPr>
          <p:cNvSpPr txBox="1"/>
          <p:nvPr/>
        </p:nvSpPr>
        <p:spPr>
          <a:xfrm>
            <a:off x="1553212" y="2971265"/>
            <a:ext cx="6338763" cy="461665"/>
          </a:xfrm>
          <a:prstGeom prst="rect">
            <a:avLst/>
          </a:prstGeom>
          <a:noFill/>
        </p:spPr>
        <p:txBody>
          <a:bodyPr wrap="square" rtlCol="0">
            <a:spAutoFit/>
          </a:bodyPr>
          <a:lstStyle/>
          <a:p>
            <a:r>
              <a:rPr lang="vi-VN" sz="2400" b="1" dirty="0">
                <a:solidFill>
                  <a:srgbClr val="FFFF00"/>
                </a:solidFill>
                <a:latin typeface="Times New Roman"/>
                <a:ea typeface="Times New Roman"/>
              </a:rPr>
              <a:t>2. </a:t>
            </a:r>
            <a:r>
              <a:rPr lang="en-US" sz="2400" b="1" dirty="0" err="1">
                <a:solidFill>
                  <a:srgbClr val="FFFF00"/>
                </a:solidFill>
                <a:latin typeface="Times New Roman"/>
                <a:ea typeface="Times New Roman"/>
              </a:rPr>
              <a:t>Tác</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động</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của</a:t>
            </a:r>
            <a:r>
              <a:rPr lang="en-US" sz="2400" b="1" dirty="0">
                <a:solidFill>
                  <a:srgbClr val="FFFF00"/>
                </a:solidFill>
                <a:latin typeface="Times New Roman"/>
                <a:ea typeface="Times New Roman"/>
              </a:rPr>
              <a:t> </a:t>
            </a:r>
            <a:r>
              <a:rPr lang="nl-NL" sz="2400" b="1" dirty="0">
                <a:solidFill>
                  <a:srgbClr val="FFFF00"/>
                </a:solidFill>
                <a:latin typeface="Times New Roman"/>
                <a:ea typeface="Times New Roman"/>
              </a:rPr>
              <a:t>q</a:t>
            </a:r>
            <a:r>
              <a:rPr lang="nl-NL" sz="2400" b="1" dirty="0">
                <a:solidFill>
                  <a:srgbClr val="FFFF00"/>
                </a:solidFill>
                <a:latin typeface="Times New Roman"/>
                <a:ea typeface="Calibri"/>
              </a:rPr>
              <a:t>uá trình giao lưu văn hóa</a:t>
            </a:r>
            <a:endParaRPr lang="x-none" sz="2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406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393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353998"/>
            <a:ext cx="9624645" cy="1052596"/>
          </a:xfrm>
          <a:prstGeom prst="rect">
            <a:avLst/>
          </a:prstGeom>
          <a:noFill/>
        </p:spPr>
        <p:txBody>
          <a:bodyPr wrap="square" rtlCol="0">
            <a:spAutoFit/>
          </a:bodyPr>
          <a:lstStyle/>
          <a:p>
            <a:pPr marL="63500" algn="ctr">
              <a:lnSpc>
                <a:spcPct val="130000"/>
              </a:lnSpc>
              <a:spcAft>
                <a:spcPts val="0"/>
              </a:spcAft>
            </a:pPr>
            <a:r>
              <a:rPr lang="en-US" sz="2400" b="1" dirty="0">
                <a:solidFill>
                  <a:srgbClr val="FFFF00"/>
                </a:solidFill>
                <a:latin typeface="Times New Roman"/>
                <a:ea typeface="Arial"/>
              </a:rPr>
              <a:t>TIẾT 26,27- BÀI 11 </a:t>
            </a:r>
            <a:r>
              <a:rPr lang="en-US" sz="2400" b="1" dirty="0" smtClean="0">
                <a:solidFill>
                  <a:srgbClr val="FFFF00"/>
                </a:solidFill>
                <a:latin typeface="Times New Roman"/>
                <a:ea typeface="Arial"/>
              </a:rPr>
              <a:t>: </a:t>
            </a:r>
            <a:r>
              <a:rPr lang="en-US" sz="2400" b="1" dirty="0">
                <a:solidFill>
                  <a:srgbClr val="FFFF00"/>
                </a:solidFill>
                <a:latin typeface="Times New Roman"/>
                <a:ea typeface="Arial"/>
              </a:rPr>
              <a:t>GIAO LƯU THƯƠNG MẠI VÀ </a:t>
            </a:r>
            <a:r>
              <a:rPr lang="en-US" sz="2400" b="1" dirty="0" smtClean="0">
                <a:solidFill>
                  <a:srgbClr val="FFFF00"/>
                </a:solidFill>
                <a:latin typeface="Times New Roman"/>
                <a:ea typeface="Arial"/>
              </a:rPr>
              <a:t>VĂN </a:t>
            </a:r>
            <a:r>
              <a:rPr lang="en-US" sz="2400" b="1" dirty="0">
                <a:solidFill>
                  <a:srgbClr val="FFFF00"/>
                </a:solidFill>
                <a:latin typeface="Times New Roman"/>
                <a:ea typeface="Arial"/>
              </a:rPr>
              <a:t>HOÁ Ở ĐÔNG NAM </a:t>
            </a:r>
            <a:r>
              <a:rPr lang="en-US" sz="2400" b="1" dirty="0" smtClean="0">
                <a:solidFill>
                  <a:srgbClr val="FFFF00"/>
                </a:solidFill>
                <a:latin typeface="Times New Roman"/>
                <a:ea typeface="Arial"/>
              </a:rPr>
              <a:t>Á  TỪ </a:t>
            </a:r>
            <a:r>
              <a:rPr lang="en-US" sz="2400" b="1" dirty="0">
                <a:solidFill>
                  <a:srgbClr val="FFFF00"/>
                </a:solidFill>
                <a:latin typeface="Times New Roman"/>
                <a:ea typeface="Arial"/>
              </a:rPr>
              <a:t>ĐẨU CÔNG NGUYÊN ĐẾN THÊ KỈ </a:t>
            </a:r>
            <a:r>
              <a:rPr lang="en-US" sz="2400" b="1" dirty="0" smtClean="0">
                <a:solidFill>
                  <a:srgbClr val="FFFF00"/>
                </a:solidFill>
                <a:latin typeface="Times New Roman"/>
                <a:ea typeface="Arial"/>
              </a:rPr>
              <a:t>X</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id="{421FDA5A-C1E5-A04A-9A28-D0F32CA399B6}"/>
              </a:ext>
            </a:extLst>
          </p:cNvPr>
          <p:cNvSpPr txBox="1"/>
          <p:nvPr/>
        </p:nvSpPr>
        <p:spPr>
          <a:xfrm>
            <a:off x="94526" y="1656814"/>
            <a:ext cx="6475086" cy="461665"/>
          </a:xfrm>
          <a:prstGeom prst="rect">
            <a:avLst/>
          </a:prstGeom>
          <a:noFill/>
        </p:spPr>
        <p:txBody>
          <a:bodyPr wrap="square" rtlCol="0">
            <a:spAutoFit/>
          </a:bodyPr>
          <a:lstStyle/>
          <a:p>
            <a:r>
              <a:rPr lang="vi-VN" sz="2400" b="1" dirty="0">
                <a:solidFill>
                  <a:srgbClr val="FFFF00"/>
                </a:solidFill>
                <a:latin typeface="Times New Roman"/>
                <a:ea typeface="Times New Roman"/>
              </a:rPr>
              <a:t>1. </a:t>
            </a:r>
            <a:r>
              <a:rPr lang="en-US" sz="2400" b="1" dirty="0" err="1">
                <a:solidFill>
                  <a:srgbClr val="FFFF00"/>
                </a:solidFill>
                <a:latin typeface="Times New Roman"/>
                <a:ea typeface="Times New Roman"/>
              </a:rPr>
              <a:t>Tác</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động</a:t>
            </a:r>
            <a:r>
              <a:rPr lang="en-US" sz="2400" b="1" dirty="0">
                <a:solidFill>
                  <a:srgbClr val="FFFF00"/>
                </a:solidFill>
                <a:latin typeface="Times New Roman"/>
                <a:ea typeface="Times New Roman"/>
              </a:rPr>
              <a:t> </a:t>
            </a:r>
            <a:r>
              <a:rPr lang="en-US" sz="2400" b="1" dirty="0" err="1">
                <a:solidFill>
                  <a:srgbClr val="FFFF00"/>
                </a:solidFill>
                <a:latin typeface="Times New Roman"/>
                <a:ea typeface="Times New Roman"/>
              </a:rPr>
              <a:t>của</a:t>
            </a:r>
            <a:r>
              <a:rPr lang="en-US" sz="2400" b="1" dirty="0">
                <a:solidFill>
                  <a:srgbClr val="FFFF00"/>
                </a:solidFill>
                <a:latin typeface="Times New Roman"/>
                <a:ea typeface="Times New Roman"/>
              </a:rPr>
              <a:t> </a:t>
            </a:r>
            <a:r>
              <a:rPr lang="nl-NL" sz="2400" b="1" dirty="0">
                <a:solidFill>
                  <a:srgbClr val="FFFF00"/>
                </a:solidFill>
                <a:latin typeface="Times New Roman"/>
                <a:ea typeface="Times New Roman"/>
              </a:rPr>
              <a:t>q</a:t>
            </a:r>
            <a:r>
              <a:rPr lang="nl-NL" sz="2400" b="1" dirty="0">
                <a:solidFill>
                  <a:srgbClr val="FFFF00"/>
                </a:solidFill>
                <a:latin typeface="Times New Roman"/>
                <a:ea typeface="Calibri"/>
              </a:rPr>
              <a:t>uá trình giao lưu thương mại</a:t>
            </a:r>
            <a:endParaRPr lang="x-none" sz="2400" b="1"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4525" y="2521024"/>
            <a:ext cx="11988617" cy="3539430"/>
          </a:xfrm>
          <a:prstGeom prst="rect">
            <a:avLst/>
          </a:prstGeom>
          <a:solidFill>
            <a:schemeClr val="accent2">
              <a:lumMod val="20000"/>
              <a:lumOff val="80000"/>
            </a:schemeClr>
          </a:solid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1.Hãy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Đông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nam</a:t>
            </a:r>
            <a:r>
              <a:rPr lang="en-US" sz="3200" dirty="0" smtClean="0">
                <a:latin typeface="Times New Roman" panose="02020603050405020304" pitchFamily="18" charset="0"/>
                <a:cs typeface="Times New Roman" panose="02020603050405020304" pitchFamily="18" charset="0"/>
              </a:rPr>
              <a:t> Á </a:t>
            </a:r>
            <a:r>
              <a:rPr lang="en-US" sz="3200" dirty="0" err="1" smtClean="0">
                <a:latin typeface="Times New Roman" panose="02020603050405020304" pitchFamily="18" charset="0"/>
                <a:cs typeface="Times New Roman" panose="02020603050405020304" pitchFamily="18" charset="0"/>
              </a:rPr>
              <a:t>diễn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2.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diễn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Lấy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buôn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nam</a:t>
            </a:r>
            <a:r>
              <a:rPr lang="en-US" sz="3200" dirty="0" smtClean="0">
                <a:latin typeface="Times New Roman" panose="02020603050405020304" pitchFamily="18" charset="0"/>
                <a:cs typeface="Times New Roman" panose="02020603050405020304" pitchFamily="18" charset="0"/>
              </a:rPr>
              <a:t> Á ?</a:t>
            </a:r>
          </a:p>
          <a:p>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Giao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dẫn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khu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Đông</a:t>
            </a:r>
            <a:r>
              <a:rPr lang="en-US" sz="3200" dirty="0" smtClean="0">
                <a:latin typeface="Times New Roman" panose="02020603050405020304" pitchFamily="18" charset="0"/>
                <a:cs typeface="Times New Roman" panose="02020603050405020304" pitchFamily="18" charset="0"/>
              </a:rPr>
              <a:t> Nam Á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700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393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4098" name="Picture 7" descr="Description: C:\Users\HP\OneDrive\Desktop\Screenshot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371" y="130628"/>
            <a:ext cx="9258223" cy="66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881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10610" y="393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8C39CCC-1777-0643-880D-86EB4F8E01C1}"/>
              </a:ext>
            </a:extLst>
          </p:cNvPr>
          <p:cNvSpPr txBox="1"/>
          <p:nvPr/>
        </p:nvSpPr>
        <p:spPr>
          <a:xfrm>
            <a:off x="750276" y="174510"/>
            <a:ext cx="9624645" cy="1004314"/>
          </a:xfrm>
          <a:prstGeom prst="rect">
            <a:avLst/>
          </a:prstGeom>
          <a:noFill/>
        </p:spPr>
        <p:txBody>
          <a:bodyPr wrap="square" rtlCol="0">
            <a:spAutoFit/>
          </a:bodyPr>
          <a:lstStyle/>
          <a:p>
            <a:pPr marL="63500" algn="ctr">
              <a:lnSpc>
                <a:spcPct val="130000"/>
              </a:lnSpc>
              <a:spcAft>
                <a:spcPts val="0"/>
              </a:spcAft>
            </a:pPr>
            <a:r>
              <a:rPr lang="en-US" sz="2400" b="1" dirty="0">
                <a:solidFill>
                  <a:srgbClr val="FFFF00"/>
                </a:solidFill>
                <a:latin typeface="Times New Roman"/>
                <a:ea typeface="Arial"/>
              </a:rPr>
              <a:t>BÀI </a:t>
            </a:r>
            <a:r>
              <a:rPr lang="en-US" sz="2400" b="1" dirty="0" smtClean="0">
                <a:solidFill>
                  <a:srgbClr val="FFFF00"/>
                </a:solidFill>
                <a:latin typeface="Times New Roman"/>
                <a:ea typeface="Arial"/>
              </a:rPr>
              <a:t>11. </a:t>
            </a:r>
            <a:r>
              <a:rPr lang="en-US" sz="2400" b="1" dirty="0">
                <a:solidFill>
                  <a:srgbClr val="FFFF00"/>
                </a:solidFill>
                <a:latin typeface="Times New Roman"/>
                <a:ea typeface="Arial"/>
              </a:rPr>
              <a:t>GIAO LƯU THƯƠNG MẠI VÀ VÃN HOÁ Ở ĐÔNG NAM Á</a:t>
            </a:r>
            <a:endParaRPr lang="en-US" sz="4000" b="1" dirty="0">
              <a:solidFill>
                <a:srgbClr val="FFFF00"/>
              </a:solidFill>
              <a:latin typeface="Arial"/>
              <a:ea typeface="Arial"/>
            </a:endParaRPr>
          </a:p>
          <a:p>
            <a:pPr marL="63500" indent="622300" algn="ctr">
              <a:lnSpc>
                <a:spcPct val="130000"/>
              </a:lnSpc>
              <a:spcAft>
                <a:spcPts val="0"/>
              </a:spcAft>
            </a:pPr>
            <a:r>
              <a:rPr lang="en-US" sz="2400" b="1" dirty="0">
                <a:solidFill>
                  <a:srgbClr val="FFFF00"/>
                </a:solidFill>
                <a:latin typeface="Times New Roman"/>
                <a:ea typeface="Arial"/>
              </a:rPr>
              <a:t>(TỪ ĐẨU CÔNG NGUYÊN ĐẾN THÊ KỈ X)</a:t>
            </a:r>
            <a:endParaRPr lang="en-US" sz="4000" b="1" dirty="0">
              <a:solidFill>
                <a:srgbClr val="FFFF00"/>
              </a:solidFill>
              <a:effectLst/>
              <a:latin typeface="Arial"/>
              <a:ea typeface="Arial"/>
            </a:endParaRPr>
          </a:p>
        </p:txBody>
      </p:sp>
      <p:pic>
        <p:nvPicPr>
          <p:cNvPr id="11" name="Picture 10">
            <a:extLst>
              <a:ext uri="{FF2B5EF4-FFF2-40B4-BE49-F238E27FC236}">
                <a16:creationId xmlns:a16="http://schemas.microsoft.com/office/drawing/2014/main" id="{22231808-4386-5E43-8295-3F201E9119DF}"/>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4098" name="Picture 7" descr="Description: C:\Users\HP\OneDrive\Desktop\Screenshot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57" y="1227106"/>
            <a:ext cx="4144427" cy="27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8" descr="Description: C:\Users\HP\OneDrive\Desktop\Screenshot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340" y="3801915"/>
            <a:ext cx="3453625" cy="27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9" descr="Description: C:\Users\HP\OneDrive\Desktop\Screenshot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340" y="1227106"/>
            <a:ext cx="3453625" cy="228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Description: C:\Users\HP\OneDrive\Desktop\Screenshot_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57" y="4054200"/>
            <a:ext cx="4144427" cy="247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370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a:extLst>
              <a:ext uri="{FF2B5EF4-FFF2-40B4-BE49-F238E27FC236}">
                <a16:creationId xmlns:a16="http://schemas.microsoft.com/office/drawing/2014/main" id="{FF8EB499-0334-054E-A2C0-C7C85CDDF50A}"/>
              </a:ext>
            </a:extLst>
          </p:cNvPr>
          <p:cNvPicPr>
            <a:picLocks noChangeAspect="1"/>
          </p:cNvPicPr>
          <p:nvPr/>
        </p:nvPicPr>
        <p:blipFill>
          <a:blip r:embed="rId2"/>
          <a:stretch>
            <a:fillRect/>
          </a:stretch>
        </p:blipFill>
        <p:spPr>
          <a:xfrm>
            <a:off x="10651594" y="-100014"/>
            <a:ext cx="1551016" cy="1444774"/>
          </a:xfrm>
          <a:prstGeom prst="rect">
            <a:avLst/>
          </a:prstGeom>
        </p:spPr>
      </p:pic>
      <p:pic>
        <p:nvPicPr>
          <p:cNvPr id="2050" name="Picture 2" descr="khu-di-chi-van-hoa-oc-eo-khamphadis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 y="1344760"/>
            <a:ext cx="4548557" cy="424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Description: http://baotanglichsu.vn/DataFiles/asset/upload/data_hung_/thang_1_nam_2018/di_tich_ba_the_oc_eo/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79" y="1344760"/>
            <a:ext cx="4712717" cy="424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72674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1645</Words>
  <Application>Microsoft Office PowerPoint</Application>
  <PresentationFormat>Widescreen</PresentationFormat>
  <Paragraphs>134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OSC</cp:lastModifiedBy>
  <cp:revision>183</cp:revision>
  <dcterms:created xsi:type="dcterms:W3CDTF">2021-07-16T02:46:11Z</dcterms:created>
  <dcterms:modified xsi:type="dcterms:W3CDTF">2024-01-02T02:36:15Z</dcterms:modified>
</cp:coreProperties>
</file>