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01" r:id="rId2"/>
    <p:sldId id="268" r:id="rId3"/>
    <p:sldId id="257" r:id="rId4"/>
    <p:sldId id="300" r:id="rId5"/>
    <p:sldId id="258" r:id="rId6"/>
    <p:sldId id="277" r:id="rId7"/>
    <p:sldId id="296" r:id="rId8"/>
    <p:sldId id="288" r:id="rId9"/>
    <p:sldId id="307" r:id="rId10"/>
    <p:sldId id="279" r:id="rId11"/>
    <p:sldId id="256" r:id="rId12"/>
    <p:sldId id="264" r:id="rId13"/>
    <p:sldId id="261" r:id="rId14"/>
    <p:sldId id="308" r:id="rId15"/>
    <p:sldId id="309" r:id="rId16"/>
    <p:sldId id="265" r:id="rId17"/>
    <p:sldId id="303" r:id="rId18"/>
    <p:sldId id="305" r:id="rId19"/>
    <p:sldId id="310" r:id="rId20"/>
    <p:sldId id="283" r:id="rId21"/>
    <p:sldId id="311" r:id="rId22"/>
    <p:sldId id="312" r:id="rId23"/>
    <p:sldId id="260" r:id="rId24"/>
    <p:sldId id="306" r:id="rId25"/>
    <p:sldId id="313" r:id="rId26"/>
    <p:sldId id="297" r:id="rId27"/>
    <p:sldId id="314" r:id="rId28"/>
    <p:sldId id="292" r:id="rId29"/>
    <p:sldId id="267" r:id="rId30"/>
    <p:sldId id="298" r:id="rId31"/>
    <p:sldId id="286" r:id="rId32"/>
    <p:sldId id="299" r:id="rId33"/>
    <p:sldId id="273" r:id="rId34"/>
    <p:sldId id="315" r:id="rId35"/>
    <p:sldId id="293" r:id="rId36"/>
    <p:sldId id="316" r:id="rId37"/>
    <p:sldId id="304" r:id="rId38"/>
  </p:sldIdLst>
  <p:sldSz cx="18288000" cy="10287000"/>
  <p:notesSz cx="6858000" cy="9144000"/>
  <p:embeddedFontLst>
    <p:embeddedFont>
      <p:font typeface="Calibri" pitchFamily="34" charset="0"/>
      <p:regular r:id="rId40"/>
      <p:bold r:id="rId41"/>
      <p:italic r:id="rId42"/>
      <p:boldItalic r:id="rId43"/>
    </p:embeddedFont>
    <p:embeddedFont>
      <p:font typeface="Crimson Pro Bold" charset="0"/>
      <p:regular r:id="rId44"/>
    </p:embeddedFont>
    <p:embeddedFont>
      <p:font typeface="KG Primary Penmanship"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3196" autoAdjust="0"/>
  </p:normalViewPr>
  <p:slideViewPr>
    <p:cSldViewPr>
      <p:cViewPr varScale="1">
        <p:scale>
          <a:sx n="45" d="100"/>
          <a:sy n="45" d="100"/>
        </p:scale>
        <p:origin x="-85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FEB34-84CC-46D7-A4C7-4D0CCAE42826}" type="datetimeFigureOut">
              <a:rPr lang="en-US" smtClean="0"/>
              <a:pPr/>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3430E-EB09-4BE8-877F-C1FC8A169A21}" type="slidenum">
              <a:rPr lang="en-US" smtClean="0"/>
              <a:pPr/>
              <a:t>‹#›</a:t>
            </a:fld>
            <a:endParaRPr lang="en-US"/>
          </a:p>
        </p:txBody>
      </p:sp>
    </p:spTree>
    <p:extLst>
      <p:ext uri="{BB962C8B-B14F-4D97-AF65-F5344CB8AC3E}">
        <p14:creationId xmlns:p14="http://schemas.microsoft.com/office/powerpoint/2010/main" xmlns="" val="157497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53430E-EB09-4BE8-877F-C1FC8A169A21}" type="slidenum">
              <a:rPr lang="en-US" smtClean="0"/>
              <a:pPr/>
              <a:t>3</a:t>
            </a:fld>
            <a:endParaRPr lang="en-US"/>
          </a:p>
        </p:txBody>
      </p:sp>
    </p:spTree>
    <p:extLst>
      <p:ext uri="{BB962C8B-B14F-4D97-AF65-F5344CB8AC3E}">
        <p14:creationId xmlns:p14="http://schemas.microsoft.com/office/powerpoint/2010/main" xmlns="" val="91609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53430E-EB09-4BE8-877F-C1FC8A169A21}" type="slidenum">
              <a:rPr lang="en-US" smtClean="0"/>
              <a:pPr/>
              <a:t>7</a:t>
            </a:fld>
            <a:endParaRPr lang="en-US"/>
          </a:p>
        </p:txBody>
      </p:sp>
    </p:spTree>
    <p:extLst>
      <p:ext uri="{BB962C8B-B14F-4D97-AF65-F5344CB8AC3E}">
        <p14:creationId xmlns:p14="http://schemas.microsoft.com/office/powerpoint/2010/main" xmlns="" val="328904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53430E-EB09-4BE8-877F-C1FC8A169A21}" type="slidenum">
              <a:rPr lang="en-US" smtClean="0"/>
              <a:pPr/>
              <a:t>33</a:t>
            </a:fld>
            <a:endParaRPr lang="en-US"/>
          </a:p>
        </p:txBody>
      </p:sp>
    </p:spTree>
    <p:extLst>
      <p:ext uri="{BB962C8B-B14F-4D97-AF65-F5344CB8AC3E}">
        <p14:creationId xmlns:p14="http://schemas.microsoft.com/office/powerpoint/2010/main" xmlns="" val="252578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8.svg"/><Relationship Id="rId7" Type="http://schemas.openxmlformats.org/officeDocument/2006/relationships/image" Target="../media/image23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0.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9" Type="http://schemas.openxmlformats.org/officeDocument/2006/relationships/image" Target="../media/image31.png"/><Relationship Id="rId7" Type="http://schemas.openxmlformats.org/officeDocument/2006/relationships/image" Target="../media/image124.svg"/><Relationship Id="rId38" Type="http://schemas.openxmlformats.org/officeDocument/2006/relationships/image" Target="../media/image15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4.svg"/><Relationship Id="rId48" Type="http://schemas.openxmlformats.org/officeDocument/2006/relationships/image" Target="../media/image166.sv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NULL"/><Relationship Id="rId9" Type="http://schemas.openxmlformats.org/officeDocument/2006/relationships/image" Target="../media/image194.sv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NULL"/><Relationship Id="rId22" Type="http://schemas.openxmlformats.org/officeDocument/2006/relationships/image" Target="../media/image140.sv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8.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4.svg"/><Relationship Id="rId7" Type="http://schemas.openxmlformats.org/officeDocument/2006/relationships/image" Target="../media/image248.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46.svg"/><Relationship Id="rId4" Type="http://schemas.openxmlformats.org/officeDocument/2006/relationships/image" Target="../media/image45.png"/><Relationship Id="rId9" Type="http://schemas.openxmlformats.org/officeDocument/2006/relationships/image" Target="../media/image250.sv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NUL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 Id="rId23" Type="http://schemas.openxmlformats.org/officeDocument/2006/relationships/image" Target="../media/image19.png"/><Relationship Id="rId22" Type="http://schemas.openxmlformats.org/officeDocument/2006/relationships/image" Target="../media/image140.svg"/><Relationship Id="rId30" Type="http://schemas.openxmlformats.org/officeDocument/2006/relationships/image" Target="../media/image148.svg"/></Relationships>
</file>

<file path=ppt/slides/_rels/slide24.xml.rels><?xml version="1.0" encoding="UTF-8" standalone="yes"?>
<Relationships xmlns="http://schemas.openxmlformats.org/package/2006/relationships"><Relationship Id="rId12" Type="http://schemas.openxmlformats.org/officeDocument/2006/relationships/image" Target="../media/image13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3.sv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2.svg"/><Relationship Id="rId7" Type="http://schemas.openxmlformats.org/officeDocument/2006/relationships/image" Target="../media/image2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214.sv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4.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40.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218.sv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3" Type="http://schemas.openxmlformats.org/officeDocument/2006/relationships/image" Target="../media/image31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NULL"/></Relationships>
</file>

<file path=ppt/slides/_rels/slide32.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130.svg"/><Relationship Id="rId2" Type="http://schemas.openxmlformats.org/officeDocument/2006/relationships/image" Target="../media/image54.png"/><Relationship Id="rId1" Type="http://schemas.openxmlformats.org/officeDocument/2006/relationships/slideLayout" Target="../slideLayouts/slideLayout7.xml"/><Relationship Id="rId48" Type="http://schemas.openxmlformats.org/officeDocument/2006/relationships/image" Target="../media/image166.sv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69.png"/><Relationship Id="rId4" Type="http://schemas.openxmlformats.org/officeDocument/2006/relationships/image" Target="../media/image69.svg"/></Relationships>
</file>

<file path=ppt/slides/_rels/slide34.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4.png"/><Relationship Id="rId58" Type="http://schemas.openxmlformats.org/officeDocument/2006/relationships/image" Target="../media/image31.png"/><Relationship Id="rId5" Type="http://schemas.openxmlformats.org/officeDocument/2006/relationships/image" Target="../media/image182.svg"/><Relationship Id="rId57" Type="http://schemas.openxmlformats.org/officeDocument/2006/relationships/image" Target="../media/image19.png"/><Relationship Id="rId4" Type="http://schemas.openxmlformats.org/officeDocument/2006/relationships/image" Target="../media/image73.png"/><Relationship Id="rId56" Type="http://schemas.openxmlformats.org/officeDocument/2006/relationships/image" Target="../media/image174.svg"/><Relationship Id="rId30" Type="http://schemas.openxmlformats.org/officeDocument/2006/relationships/image" Target="../media/image148.svg"/><Relationship Id="rId48" Type="http://schemas.openxmlformats.org/officeDocument/2006/relationships/image" Target="../media/image166.sv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1.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242.sv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226.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1.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NULL"/><Relationship Id="rId2" Type="http://schemas.openxmlformats.org/officeDocument/2006/relationships/image" Target="../media/image18.png"/><Relationship Id="rId1" Type="http://schemas.openxmlformats.org/officeDocument/2006/relationships/slideLayout" Target="../slideLayouts/slideLayout7.xml"/><Relationship Id="rId14" Type="http://schemas.openxmlformats.org/officeDocument/2006/relationships/image" Target="../media/image19.png"/><Relationship Id="rId30" Type="http://schemas.openxmlformats.org/officeDocument/2006/relationships/image" Target="../media/image148.svg"/></Relationships>
</file>

<file path=ppt/slides/_rels/slide7.xml.rels><?xml version="1.0" encoding="UTF-8" standalone="yes"?>
<Relationships xmlns="http://schemas.openxmlformats.org/package/2006/relationships"><Relationship Id="rId8" Type="http://schemas.openxmlformats.org/officeDocument/2006/relationships/image" Target="../media/image210.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8.svg"/><Relationship Id="rId5" Type="http://schemas.openxmlformats.org/officeDocument/2006/relationships/image" Target="../media/image21.png"/><Relationship Id="rId4" Type="http://schemas.openxmlformats.org/officeDocument/2006/relationships/image" Target="../media/image206.svg"/></Relationships>
</file>

<file path=ppt/slides/_rels/slide8.xml.rels><?xml version="1.0" encoding="UTF-8" standalone="yes"?>
<Relationships xmlns="http://schemas.openxmlformats.org/package/2006/relationships"><Relationship Id="rId59"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58" Type="http://schemas.openxmlformats.org/officeDocument/2006/relationships/image" Target="../media/image26.png"/><Relationship Id="rId5" Type="http://schemas.openxmlformats.org/officeDocument/2006/relationships/image" Target="../media/image111.svg"/><Relationship Id="rId57" Type="http://schemas.openxmlformats.org/officeDocument/2006/relationships/image" Target="../media/image25.png"/><Relationship Id="rId56" Type="http://schemas.openxmlformats.org/officeDocument/2006/relationships/image" Target="../media/image174.svg"/><Relationship Id="rId9" Type="http://schemas.openxmlformats.org/officeDocument/2006/relationships/image" Target="../media/image115.sv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C9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912120">
            <a:off x="13545748" y="4900725"/>
            <a:ext cx="5544750" cy="398127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2789515" y="7017828"/>
            <a:ext cx="7445676" cy="448094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1545876">
            <a:off x="-1414760" y="652540"/>
            <a:ext cx="8068622" cy="2508608"/>
          </a:xfrm>
          <a:prstGeom prst="rect">
            <a:avLst/>
          </a:prstGeom>
        </p:spPr>
      </p:pic>
      <p:sp>
        <p:nvSpPr>
          <p:cNvPr id="6" name="TextBox 6"/>
          <p:cNvSpPr txBox="1"/>
          <p:nvPr/>
        </p:nvSpPr>
        <p:spPr>
          <a:xfrm>
            <a:off x="0" y="3678000"/>
            <a:ext cx="18288000" cy="2224135"/>
          </a:xfrm>
          <a:prstGeom prst="rect">
            <a:avLst/>
          </a:prstGeom>
        </p:spPr>
        <p:txBody>
          <a:bodyPr wrap="square" lIns="0" tIns="0" rIns="0" bIns="0" rtlCol="0" anchor="t">
            <a:spAutoFit/>
          </a:bodyPr>
          <a:lstStyle/>
          <a:p>
            <a:pPr algn="ctr">
              <a:lnSpc>
                <a:spcPts val="9000"/>
              </a:lnSpc>
            </a:pPr>
            <a:r>
              <a:rPr lang="en-US" sz="7000" b="1" dirty="0" smtClean="0">
                <a:solidFill>
                  <a:srgbClr val="232A97"/>
                </a:solidFill>
                <a:latin typeface="Arial" panose="020B0604020202020204" pitchFamily="34" charset="0"/>
                <a:cs typeface="Arial" panose="020B0604020202020204" pitchFamily="34" charset="0"/>
              </a:rPr>
              <a:t>CHÀO MỪNG CÁC EM</a:t>
            </a:r>
          </a:p>
          <a:p>
            <a:pPr algn="ctr">
              <a:lnSpc>
                <a:spcPts val="9000"/>
              </a:lnSpc>
            </a:pPr>
            <a:r>
              <a:rPr lang="en-US" sz="7000" b="1" dirty="0" smtClean="0">
                <a:solidFill>
                  <a:srgbClr val="232A97"/>
                </a:solidFill>
                <a:latin typeface="Arial" panose="020B0604020202020204" pitchFamily="34" charset="0"/>
                <a:cs typeface="Arial" panose="020B0604020202020204" pitchFamily="34" charset="0"/>
              </a:rPr>
              <a:t>ĐẾN VỚI BÀI HỌC NGÀY HÔM NAY!</a:t>
            </a:r>
            <a:endParaRPr lang="en-US" sz="7000" b="1" dirty="0">
              <a:solidFill>
                <a:srgbClr val="232A97"/>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E0FF"/>
        </a:solidFill>
        <a:effectLst/>
      </p:bgPr>
    </p:bg>
    <p:spTree>
      <p:nvGrpSpPr>
        <p:cNvPr id="1" name=""/>
        <p:cNvGrpSpPr/>
        <p:nvPr/>
      </p:nvGrpSpPr>
      <p:grpSpPr>
        <a:xfrm>
          <a:off x="0" y="0"/>
          <a:ext cx="0" cy="0"/>
          <a:chOff x="0" y="0"/>
          <a:chExt cx="0" cy="0"/>
        </a:xfrm>
      </p:grpSpPr>
      <p:pic>
        <p:nvPicPr>
          <p:cNvPr id="25" name="Picture 3"/>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3961885" y="1237388"/>
            <a:ext cx="10231424" cy="1668988"/>
          </a:xfrm>
          <a:prstGeom prst="rect">
            <a:avLst/>
          </a:prstGeom>
        </p:spPr>
      </p:pic>
      <p:sp>
        <p:nvSpPr>
          <p:cNvPr id="26" name="TextBox 4"/>
          <p:cNvSpPr txBox="1"/>
          <p:nvPr/>
        </p:nvSpPr>
        <p:spPr>
          <a:xfrm>
            <a:off x="4343400" y="1485180"/>
            <a:ext cx="8981683" cy="1102866"/>
          </a:xfrm>
          <a:prstGeom prst="rect">
            <a:avLst/>
          </a:prstGeom>
        </p:spPr>
        <p:txBody>
          <a:bodyPr wrap="square" lIns="0" tIns="0" rIns="0" bIns="0" rtlCol="0" anchor="t">
            <a:spAutoFit/>
          </a:bodyPr>
          <a:lstStyle/>
          <a:p>
            <a:pPr algn="ctr">
              <a:lnSpc>
                <a:spcPts val="8640"/>
              </a:lnSpc>
            </a:pPr>
            <a:r>
              <a:rPr lang="en-US" sz="5500" dirty="0" smtClean="0">
                <a:solidFill>
                  <a:srgbClr val="000000"/>
                </a:solidFill>
                <a:latin typeface="Arial" panose="020B0604020202020204" pitchFamily="34" charset="0"/>
                <a:cs typeface="Arial" panose="020B0604020202020204" pitchFamily="34" charset="0"/>
              </a:rPr>
              <a:t>Vị trí địa lí của Đông Nam Á</a:t>
            </a:r>
            <a:endParaRPr lang="en-US" sz="5500" dirty="0">
              <a:solidFill>
                <a:srgbClr val="000000"/>
              </a:solidFill>
              <a:latin typeface="Arial" panose="020B0604020202020204" pitchFamily="34" charset="0"/>
              <a:cs typeface="Arial" panose="020B0604020202020204" pitchFamily="34" charset="0"/>
            </a:endParaRPr>
          </a:p>
        </p:txBody>
      </p:sp>
      <p:grpSp>
        <p:nvGrpSpPr>
          <p:cNvPr id="27" name="Group 5"/>
          <p:cNvGrpSpPr/>
          <p:nvPr/>
        </p:nvGrpSpPr>
        <p:grpSpPr>
          <a:xfrm>
            <a:off x="1730648" y="3174125"/>
            <a:ext cx="15558112" cy="6388975"/>
            <a:chOff x="0" y="0"/>
            <a:chExt cx="8041232" cy="5742255"/>
          </a:xfrm>
        </p:grpSpPr>
        <p:sp>
          <p:nvSpPr>
            <p:cNvPr id="28"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pic>
        <p:nvPicPr>
          <p:cNvPr id="39" name="Picture 3"/>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2328011" y="1301321"/>
            <a:ext cx="1633874" cy="1388793"/>
          </a:xfrm>
          <a:prstGeom prst="rect">
            <a:avLst/>
          </a:prstGeom>
        </p:spPr>
      </p:pic>
      <p:pic>
        <p:nvPicPr>
          <p:cNvPr id="40" name="Picture 19"/>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38"/>
              </a:ext>
            </a:extLst>
          </a:blip>
          <a:srcRect/>
          <a:stretch>
            <a:fillRect/>
          </a:stretch>
        </p:blipFill>
        <p:spPr>
          <a:xfrm>
            <a:off x="-228600" y="8212787"/>
            <a:ext cx="3292401" cy="2074213"/>
          </a:xfrm>
          <a:prstGeom prst="rect">
            <a:avLst/>
          </a:prstGeom>
        </p:spPr>
      </p:pic>
      <p:pic>
        <p:nvPicPr>
          <p:cNvPr id="41" name="Picture 24"/>
          <p:cNvPicPr>
            <a:picLocks noChangeAspect="1"/>
          </p:cNvPicPr>
          <p:nvPr/>
        </p:nvPicPr>
        <p:blipFill>
          <a:blip r:embed="rId39" cstate="print">
            <a:extLst>
              <a:ext uri="{28A0092B-C50C-407E-A947-70E740481C1C}">
                <a14:useLocalDpi xmlns:a14="http://schemas.microsoft.com/office/drawing/2010/main" xmlns="" val="0"/>
              </a:ext>
              <a:ext uri="{96DAC541-7B7A-43D3-8B79-37D633B846F1}">
                <asvg:svgBlip xmlns:asvg="http://schemas.microsoft.com/office/drawing/2016/SVG/main" xmlns="" r:embed="rId48"/>
              </a:ext>
            </a:extLst>
          </a:blip>
          <a:srcRect/>
          <a:stretch>
            <a:fillRect/>
          </a:stretch>
        </p:blipFill>
        <p:spPr>
          <a:xfrm>
            <a:off x="15317423" y="7658100"/>
            <a:ext cx="3689019" cy="2490087"/>
          </a:xfrm>
          <a:prstGeom prst="rect">
            <a:avLst/>
          </a:prstGeom>
        </p:spPr>
      </p:pic>
      <p:sp>
        <p:nvSpPr>
          <p:cNvPr id="42" name="Rectangle 41"/>
          <p:cNvSpPr/>
          <p:nvPr/>
        </p:nvSpPr>
        <p:spPr>
          <a:xfrm>
            <a:off x="1941908" y="3539020"/>
            <a:ext cx="14691304" cy="5547416"/>
          </a:xfrm>
          <a:prstGeom prst="rect">
            <a:avLst/>
          </a:prstGeom>
        </p:spPr>
        <p:txBody>
          <a:bodyPr wrap="square">
            <a:spAutoFit/>
          </a:bodyPr>
          <a:lstStyle/>
          <a:p>
            <a:pPr marL="685800" indent="-685800" algn="just">
              <a:lnSpc>
                <a:spcPts val="7200"/>
              </a:lnSpc>
              <a:buFont typeface="Arial" panose="020B0604020202020204" pitchFamily="34" charset="0"/>
              <a:buChar char="•"/>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Nằm án ngữ trên con đường hàng hải nối liền giữa Ấn Độ Dương và Thái Bình Dương, khu vực này từ thời cổ đại đã được xem là cầu nối giữa Trung Quốc và Ấn Độ, giữa lục địa Á - Âu với lục địa Ô-xtray-li-a.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2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Khí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hậu: nhiệt đới gió mùa, nóng ấm, mưa nhiều.</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p:cNvGrpSpPr/>
          <p:nvPr/>
        </p:nvGrpSpPr>
        <p:grpSpPr>
          <a:xfrm>
            <a:off x="3810000" y="1181100"/>
            <a:ext cx="9986065" cy="1905000"/>
            <a:chOff x="0" y="0"/>
            <a:chExt cx="1923367" cy="1125296"/>
          </a:xfrm>
        </p:grpSpPr>
        <p:sp>
          <p:nvSpPr>
            <p:cNvPr id="15" name="Freeform 3"/>
            <p:cNvSpPr/>
            <p:nvPr/>
          </p:nvSpPr>
          <p:spPr>
            <a:xfrm>
              <a:off x="0" y="0"/>
              <a:ext cx="1923367" cy="1125297"/>
            </a:xfrm>
            <a:custGeom>
              <a:avLst/>
              <a:gdLst/>
              <a:ahLst/>
              <a:cxnLst/>
              <a:rect l="l" t="t" r="r" b="b"/>
              <a:pathLst>
                <a:path w="1923367" h="1125297">
                  <a:moveTo>
                    <a:pt x="1798906" y="1125296"/>
                  </a:moveTo>
                  <a:lnTo>
                    <a:pt x="124460" y="1125296"/>
                  </a:lnTo>
                  <a:cubicBezTo>
                    <a:pt x="55880" y="1125296"/>
                    <a:pt x="0" y="1069416"/>
                    <a:pt x="0" y="1000836"/>
                  </a:cubicBezTo>
                  <a:lnTo>
                    <a:pt x="0" y="124460"/>
                  </a:lnTo>
                  <a:cubicBezTo>
                    <a:pt x="0" y="55880"/>
                    <a:pt x="55880" y="0"/>
                    <a:pt x="124460" y="0"/>
                  </a:cubicBezTo>
                  <a:lnTo>
                    <a:pt x="1798907" y="0"/>
                  </a:lnTo>
                  <a:cubicBezTo>
                    <a:pt x="1867487" y="0"/>
                    <a:pt x="1923367" y="55880"/>
                    <a:pt x="1923367" y="124460"/>
                  </a:cubicBezTo>
                  <a:lnTo>
                    <a:pt x="1923367" y="1000836"/>
                  </a:lnTo>
                  <a:cubicBezTo>
                    <a:pt x="1923367" y="1069417"/>
                    <a:pt x="1867487" y="1125297"/>
                    <a:pt x="1798907" y="1125297"/>
                  </a:cubicBezTo>
                  <a:close/>
                </a:path>
              </a:pathLst>
            </a:custGeom>
            <a:solidFill>
              <a:srgbClr val="75C7FB"/>
            </a:solidFill>
          </p:spPr>
        </p:sp>
      </p:grpSp>
      <p:pic>
        <p:nvPicPr>
          <p:cNvPr id="17"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152400" y="5410200"/>
            <a:ext cx="3413760" cy="4876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4020800" y="190500"/>
            <a:ext cx="3547937" cy="3352800"/>
          </a:xfrm>
          <a:prstGeom prst="rect">
            <a:avLst/>
          </a:prstGeom>
        </p:spPr>
      </p:pic>
      <p:sp>
        <p:nvSpPr>
          <p:cNvPr id="19" name="TextBox 4"/>
          <p:cNvSpPr txBox="1"/>
          <p:nvPr/>
        </p:nvSpPr>
        <p:spPr>
          <a:xfrm>
            <a:off x="3810000" y="1620268"/>
            <a:ext cx="9747548" cy="1102866"/>
          </a:xfrm>
          <a:prstGeom prst="rect">
            <a:avLst/>
          </a:prstGeom>
        </p:spPr>
        <p:txBody>
          <a:bodyPr wrap="square" lIns="0" tIns="0" rIns="0" bIns="0" rtlCol="0" anchor="t">
            <a:spAutoFit/>
          </a:bodyPr>
          <a:lstStyle/>
          <a:p>
            <a:pPr algn="ctr">
              <a:lnSpc>
                <a:spcPts val="8640"/>
              </a:lnSpc>
            </a:pPr>
            <a:r>
              <a:rPr lang="en-US" sz="5500" b="1" dirty="0" smtClean="0">
                <a:solidFill>
                  <a:schemeClr val="bg1"/>
                </a:solidFill>
                <a:latin typeface="Arial" panose="020B0604020202020204" pitchFamily="34" charset="0"/>
                <a:cs typeface="Arial" panose="020B0604020202020204" pitchFamily="34" charset="0"/>
              </a:rPr>
              <a:t>Thảo luận và trả lời câu hỏi</a:t>
            </a:r>
            <a:endParaRPr lang="en-US" sz="55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3810000" y="5063222"/>
            <a:ext cx="11734800" cy="2785378"/>
          </a:xfrm>
          <a:prstGeom prst="rect">
            <a:avLst/>
          </a:prstGeom>
        </p:spPr>
        <p:txBody>
          <a:bodyPr wrap="square">
            <a:spAutoFit/>
          </a:bodyPr>
          <a:lstStyle/>
          <a:p>
            <a:pPr algn="just">
              <a:lnSpc>
                <a:spcPts val="7000"/>
              </a:lnSpc>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Những điều kiện tự nhiên đó đã mang lại những thuận lợi gì cho sự phát triển của các quốc gia Đông Nam Á?</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757153" y="-3425949"/>
            <a:ext cx="8900351" cy="16895248"/>
            <a:chOff x="0" y="0"/>
            <a:chExt cx="21110568" cy="45762992"/>
          </a:xfrm>
        </p:grpSpPr>
        <p:sp>
          <p:nvSpPr>
            <p:cNvPr id="3" name="Freeform 3"/>
            <p:cNvSpPr/>
            <p:nvPr/>
          </p:nvSpPr>
          <p:spPr>
            <a:xfrm>
              <a:off x="0" y="0"/>
              <a:ext cx="21110567" cy="45762993"/>
            </a:xfrm>
            <a:custGeom>
              <a:avLst/>
              <a:gdLst/>
              <a:ahLst/>
              <a:cxnLst/>
              <a:rect l="l" t="t" r="r" b="b"/>
              <a:pathLst>
                <a:path w="21110567" h="45762993">
                  <a:moveTo>
                    <a:pt x="20805767" y="0"/>
                  </a:moveTo>
                  <a:lnTo>
                    <a:pt x="304800" y="0"/>
                  </a:lnTo>
                  <a:cubicBezTo>
                    <a:pt x="135890" y="0"/>
                    <a:pt x="0" y="135890"/>
                    <a:pt x="0" y="304800"/>
                  </a:cubicBezTo>
                  <a:lnTo>
                    <a:pt x="0" y="45458193"/>
                  </a:lnTo>
                  <a:cubicBezTo>
                    <a:pt x="0" y="45627103"/>
                    <a:pt x="135890" y="45762993"/>
                    <a:pt x="304800" y="45762993"/>
                  </a:cubicBezTo>
                  <a:lnTo>
                    <a:pt x="20805767" y="45762993"/>
                  </a:lnTo>
                  <a:cubicBezTo>
                    <a:pt x="20974678" y="45762993"/>
                    <a:pt x="21110567" y="45627103"/>
                    <a:pt x="21110567" y="45458193"/>
                  </a:cubicBezTo>
                  <a:lnTo>
                    <a:pt x="21110567" y="304800"/>
                  </a:lnTo>
                  <a:cubicBezTo>
                    <a:pt x="21110567" y="135890"/>
                    <a:pt x="20974678" y="0"/>
                    <a:pt x="20805767" y="0"/>
                  </a:cubicBezTo>
                  <a:close/>
                </a:path>
              </a:pathLst>
            </a:custGeom>
            <a:solidFill>
              <a:srgbClr val="D2F0FF"/>
            </a:solidFill>
          </p:spPr>
        </p:sp>
      </p:grpSp>
      <p:grpSp>
        <p:nvGrpSpPr>
          <p:cNvPr id="4" name="Group 4"/>
          <p:cNvGrpSpPr/>
          <p:nvPr/>
        </p:nvGrpSpPr>
        <p:grpSpPr>
          <a:xfrm>
            <a:off x="609600" y="8266464"/>
            <a:ext cx="6948128" cy="1676401"/>
            <a:chOff x="0" y="0"/>
            <a:chExt cx="6350000" cy="1723123"/>
          </a:xfrm>
        </p:grpSpPr>
        <p:sp>
          <p:nvSpPr>
            <p:cNvPr id="5" name="Freeform 5"/>
            <p:cNvSpPr/>
            <p:nvPr/>
          </p:nvSpPr>
          <p:spPr>
            <a:xfrm>
              <a:off x="0" y="82550"/>
              <a:ext cx="6350000" cy="1639303"/>
            </a:xfrm>
            <a:custGeom>
              <a:avLst/>
              <a:gdLst/>
              <a:ahLst/>
              <a:cxnLst/>
              <a:rect l="l" t="t" r="r" b="b"/>
              <a:pathLst>
                <a:path w="6350000" h="16393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639303"/>
                  </a:lnTo>
                  <a:lnTo>
                    <a:pt x="6350000" y="1639303"/>
                  </a:lnTo>
                  <a:lnTo>
                    <a:pt x="6350000" y="0"/>
                  </a:lnTo>
                  <a:cubicBezTo>
                    <a:pt x="6111240" y="0"/>
                    <a:pt x="5981700" y="82550"/>
                    <a:pt x="5877560" y="149860"/>
                  </a:cubicBezTo>
                  <a:close/>
                </a:path>
              </a:pathLst>
            </a:custGeom>
            <a:solidFill>
              <a:srgbClr val="75C7FB"/>
            </a:solidFill>
          </p:spPr>
        </p:sp>
      </p:grpSp>
      <p:grpSp>
        <p:nvGrpSpPr>
          <p:cNvPr id="6" name="Group 6"/>
          <p:cNvGrpSpPr/>
          <p:nvPr/>
        </p:nvGrpSpPr>
        <p:grpSpPr>
          <a:xfrm>
            <a:off x="7467600" y="8267699"/>
            <a:ext cx="6719528" cy="1676401"/>
            <a:chOff x="0" y="0"/>
            <a:chExt cx="6350000" cy="1723123"/>
          </a:xfrm>
        </p:grpSpPr>
        <p:sp>
          <p:nvSpPr>
            <p:cNvPr id="7" name="Freeform 7"/>
            <p:cNvSpPr/>
            <p:nvPr/>
          </p:nvSpPr>
          <p:spPr>
            <a:xfrm>
              <a:off x="0" y="82550"/>
              <a:ext cx="6350000" cy="1639303"/>
            </a:xfrm>
            <a:custGeom>
              <a:avLst/>
              <a:gdLst/>
              <a:ahLst/>
              <a:cxnLst/>
              <a:rect l="l" t="t" r="r" b="b"/>
              <a:pathLst>
                <a:path w="6350000" h="16393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639303"/>
                  </a:lnTo>
                  <a:lnTo>
                    <a:pt x="6350000" y="1639303"/>
                  </a:lnTo>
                  <a:lnTo>
                    <a:pt x="6350000" y="0"/>
                  </a:lnTo>
                  <a:cubicBezTo>
                    <a:pt x="6111240" y="0"/>
                    <a:pt x="5981700" y="82550"/>
                    <a:pt x="5877560" y="149860"/>
                  </a:cubicBezTo>
                  <a:close/>
                </a:path>
              </a:pathLst>
            </a:custGeom>
            <a:solidFill>
              <a:srgbClr val="75C7FB"/>
            </a:solidFill>
          </p:spPr>
        </p:sp>
      </p:grpSp>
      <p:grpSp>
        <p:nvGrpSpPr>
          <p:cNvPr id="8" name="Group 8"/>
          <p:cNvGrpSpPr/>
          <p:nvPr/>
        </p:nvGrpSpPr>
        <p:grpSpPr>
          <a:xfrm>
            <a:off x="10872096" y="8267699"/>
            <a:ext cx="6719528" cy="1676401"/>
            <a:chOff x="0" y="0"/>
            <a:chExt cx="6350000" cy="1723123"/>
          </a:xfrm>
        </p:grpSpPr>
        <p:sp>
          <p:nvSpPr>
            <p:cNvPr id="9" name="Freeform 9"/>
            <p:cNvSpPr/>
            <p:nvPr/>
          </p:nvSpPr>
          <p:spPr>
            <a:xfrm>
              <a:off x="0" y="82550"/>
              <a:ext cx="6350000" cy="1639303"/>
            </a:xfrm>
            <a:custGeom>
              <a:avLst/>
              <a:gdLst/>
              <a:ahLst/>
              <a:cxnLst/>
              <a:rect l="l" t="t" r="r" b="b"/>
              <a:pathLst>
                <a:path w="6350000" h="16393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639303"/>
                  </a:lnTo>
                  <a:lnTo>
                    <a:pt x="6350000" y="1639303"/>
                  </a:lnTo>
                  <a:lnTo>
                    <a:pt x="6350000" y="0"/>
                  </a:lnTo>
                  <a:cubicBezTo>
                    <a:pt x="6111240" y="0"/>
                    <a:pt x="5981700" y="82550"/>
                    <a:pt x="5877560" y="149860"/>
                  </a:cubicBezTo>
                  <a:close/>
                </a:path>
              </a:pathLst>
            </a:custGeom>
            <a:solidFill>
              <a:srgbClr val="75C7FB"/>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2237151">
            <a:off x="2986576" y="2977155"/>
            <a:ext cx="1520226" cy="1574622"/>
          </a:xfrm>
          <a:prstGeom prst="rect">
            <a:avLst/>
          </a:prstGeom>
        </p:spPr>
      </p:pic>
      <p:pic>
        <p:nvPicPr>
          <p:cNvPr id="15" name="Picture 15"/>
          <p:cNvPicPr>
            <a:picLocks noChangeAspect="1"/>
          </p:cNvPicPr>
          <p:nvPr/>
        </p:nvPicPr>
        <p:blipFill>
          <a:blip r:embed="rId4" cstate="print">
            <a:alphaModFix amt="60000"/>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602" r="778" b="602"/>
          <a:stretch>
            <a:fillRect/>
          </a:stretch>
        </p:blipFill>
        <p:spPr>
          <a:xfrm>
            <a:off x="1593880" y="1806649"/>
            <a:ext cx="2142198" cy="1220878"/>
          </a:xfrm>
          <a:prstGeom prst="rect">
            <a:avLst/>
          </a:prstGeom>
        </p:spPr>
      </p:pic>
      <p:pic>
        <p:nvPicPr>
          <p:cNvPr id="16" name="Picture 16"/>
          <p:cNvPicPr>
            <a:picLocks noChangeAspect="1"/>
          </p:cNvPicPr>
          <p:nvPr/>
        </p:nvPicPr>
        <p:blipFill>
          <a:blip r:embed="rId4" cstate="print">
            <a:alphaModFix amt="48000"/>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21596" r="783"/>
          <a:stretch>
            <a:fillRect/>
          </a:stretch>
        </p:blipFill>
        <p:spPr>
          <a:xfrm>
            <a:off x="696376" y="2677594"/>
            <a:ext cx="1780941" cy="129738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3533175" y="1134857"/>
            <a:ext cx="12514826" cy="3193221"/>
          </a:xfrm>
          <a:prstGeom prst="rect">
            <a:avLst/>
          </a:prstGeom>
        </p:spPr>
      </p:pic>
      <p:sp>
        <p:nvSpPr>
          <p:cNvPr id="39" name="Rectangle 38"/>
          <p:cNvSpPr/>
          <p:nvPr/>
        </p:nvSpPr>
        <p:spPr>
          <a:xfrm>
            <a:off x="4058957" y="2090827"/>
            <a:ext cx="10682733" cy="1631216"/>
          </a:xfrm>
          <a:prstGeom prst="rect">
            <a:avLst/>
          </a:prstGeom>
        </p:spPr>
        <p:txBody>
          <a:bodyPr wrap="none">
            <a:spAutoFit/>
          </a:bodyPr>
          <a:lstStyle/>
          <a:p>
            <a:pPr algn="ct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Những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thuận lợi gì cho sự phát triển </a:t>
            </a:r>
            <a:endPar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của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các quốc gia Đông Nam Á</a:t>
            </a:r>
            <a:endParaRPr lang="en-US" sz="5000" dirty="0"/>
          </a:p>
        </p:txBody>
      </p:sp>
      <p:sp>
        <p:nvSpPr>
          <p:cNvPr id="40" name="Rectangle 39"/>
          <p:cNvSpPr/>
          <p:nvPr/>
        </p:nvSpPr>
        <p:spPr>
          <a:xfrm>
            <a:off x="2073253" y="4709674"/>
            <a:ext cx="14141493" cy="2875146"/>
          </a:xfrm>
          <a:prstGeom prst="rect">
            <a:avLst/>
          </a:prstGeom>
        </p:spPr>
        <p:txBody>
          <a:bodyPr wrap="square">
            <a:spAutoFit/>
          </a:bodyPr>
          <a:lstStyle/>
          <a:p>
            <a:pPr marL="685800" indent="-685800" algn="just">
              <a:lnSpc>
                <a:spcPts val="7000"/>
              </a:lnSpc>
              <a:spcBef>
                <a:spcPts val="700"/>
              </a:spcBef>
              <a:spcAft>
                <a:spcPts val="700"/>
              </a:spcAft>
              <a:buFont typeface="Arial" panose="020B0604020202020204" pitchFamily="34" charset="0"/>
              <a:buChar char="•"/>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Phát triển cây lúa nước.</a:t>
            </a:r>
            <a:endParaRPr lang="en-US"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Phát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triển nhiều loại cây quý hiếm khác như: trầm hương, đinh hương, đậu khấu, sa nhân,...</a:t>
            </a:r>
            <a:endParaRPr lang="en-US" sz="50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srcRect/>
          <a:stretch>
            <a:fillRect/>
          </a:stretch>
        </p:blipFill>
        <p:spPr>
          <a:xfrm>
            <a:off x="6745773" y="952499"/>
            <a:ext cx="4796453" cy="1618803"/>
          </a:xfrm>
          <a:prstGeom prst="rect">
            <a:avLst/>
          </a:prstGeom>
        </p:spPr>
      </p:pic>
      <p:sp>
        <p:nvSpPr>
          <p:cNvPr id="4" name="TextBox 4"/>
          <p:cNvSpPr txBox="1"/>
          <p:nvPr/>
        </p:nvSpPr>
        <p:spPr>
          <a:xfrm>
            <a:off x="7086600" y="1761900"/>
            <a:ext cx="4302307" cy="502189"/>
          </a:xfrm>
          <a:prstGeom prst="rect">
            <a:avLst/>
          </a:prstGeom>
        </p:spPr>
        <p:txBody>
          <a:bodyPr lIns="0" tIns="0" rIns="0" bIns="0" rtlCol="0" anchor="t">
            <a:spAutoFit/>
          </a:bodyPr>
          <a:lstStyle/>
          <a:p>
            <a:pPr marL="0" lvl="0" indent="0" algn="ctr">
              <a:lnSpc>
                <a:spcPts val="3412"/>
              </a:lnSpc>
            </a:pPr>
            <a:r>
              <a:rPr lang="en-US" sz="6000" b="1" dirty="0" smtClean="0">
                <a:solidFill>
                  <a:srgbClr val="0F3256"/>
                </a:solidFill>
                <a:latin typeface="Arial" panose="020B0604020202020204" pitchFamily="34" charset="0"/>
                <a:cs typeface="Arial" panose="020B0604020202020204" pitchFamily="34" charset="0"/>
              </a:rPr>
              <a:t>Mở rộng</a:t>
            </a:r>
            <a:endParaRPr lang="en-US" sz="6000" b="1" dirty="0">
              <a:solidFill>
                <a:srgbClr val="0F3256"/>
              </a:solidFill>
              <a:latin typeface="Arial" panose="020B0604020202020204" pitchFamily="34" charset="0"/>
              <a:cs typeface="Arial" panose="020B0604020202020204" pitchFamily="34" charset="0"/>
            </a:endParaRPr>
          </a:p>
        </p:txBody>
      </p:sp>
      <p:grpSp>
        <p:nvGrpSpPr>
          <p:cNvPr id="5" name="Group 5"/>
          <p:cNvGrpSpPr/>
          <p:nvPr/>
        </p:nvGrpSpPr>
        <p:grpSpPr>
          <a:xfrm>
            <a:off x="0" y="8953500"/>
            <a:ext cx="18288000" cy="2257078"/>
            <a:chOff x="0" y="0"/>
            <a:chExt cx="6186311" cy="1373361"/>
          </a:xfrm>
        </p:grpSpPr>
        <p:sp>
          <p:nvSpPr>
            <p:cNvPr id="6" name="Freeform 6"/>
            <p:cNvSpPr/>
            <p:nvPr/>
          </p:nvSpPr>
          <p:spPr>
            <a:xfrm>
              <a:off x="0" y="0"/>
              <a:ext cx="6186311" cy="1373361"/>
            </a:xfrm>
            <a:custGeom>
              <a:avLst/>
              <a:gdLst/>
              <a:ahLst/>
              <a:cxnLst/>
              <a:rect l="l" t="t" r="r" b="b"/>
              <a:pathLst>
                <a:path w="6186311" h="1373361">
                  <a:moveTo>
                    <a:pt x="6061851" y="1373361"/>
                  </a:moveTo>
                  <a:lnTo>
                    <a:pt x="124460" y="1373361"/>
                  </a:lnTo>
                  <a:cubicBezTo>
                    <a:pt x="55880" y="1373361"/>
                    <a:pt x="0" y="1317481"/>
                    <a:pt x="0" y="1248901"/>
                  </a:cubicBezTo>
                  <a:lnTo>
                    <a:pt x="0" y="124460"/>
                  </a:lnTo>
                  <a:cubicBezTo>
                    <a:pt x="0" y="55880"/>
                    <a:pt x="55880" y="0"/>
                    <a:pt x="124460" y="0"/>
                  </a:cubicBezTo>
                  <a:lnTo>
                    <a:pt x="6061851" y="0"/>
                  </a:lnTo>
                  <a:cubicBezTo>
                    <a:pt x="6130431" y="0"/>
                    <a:pt x="6186311" y="55880"/>
                    <a:pt x="6186311" y="124460"/>
                  </a:cubicBezTo>
                  <a:lnTo>
                    <a:pt x="6186311" y="1248901"/>
                  </a:lnTo>
                  <a:cubicBezTo>
                    <a:pt x="6186311" y="1317481"/>
                    <a:pt x="6130431" y="1373361"/>
                    <a:pt x="6061851" y="1373361"/>
                  </a:cubicBezTo>
                  <a:close/>
                </a:path>
              </a:pathLst>
            </a:custGeom>
            <a:solidFill>
              <a:srgbClr val="B8D6F6"/>
            </a:solidFill>
          </p:spPr>
        </p:sp>
      </p:grpSp>
      <p:sp>
        <p:nvSpPr>
          <p:cNvPr id="7" name="Rectangle 6"/>
          <p:cNvSpPr/>
          <p:nvPr/>
        </p:nvSpPr>
        <p:spPr>
          <a:xfrm>
            <a:off x="2057400" y="2717448"/>
            <a:ext cx="15697200" cy="6376104"/>
          </a:xfrm>
          <a:prstGeom prst="rect">
            <a:avLst/>
          </a:prstGeom>
        </p:spPr>
        <p:txBody>
          <a:bodyPr wrap="square">
            <a:spAutoFit/>
          </a:bodyPr>
          <a:lstStyle/>
          <a:p>
            <a:pPr marL="685800" indent="-685800" algn="just">
              <a:lnSpc>
                <a:spcPts val="7000"/>
              </a:lnSpc>
              <a:buFont typeface="Arial" panose="020B0604020202020204" pitchFamily="34" charset="0"/>
              <a:buChar char="•"/>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Lào là quốc gia duy nhất không giáp biển. </a:t>
            </a:r>
            <a:endParaRPr lang="en-US" sz="5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Một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số con sông lớn ở Đông Nam Á lục địa như: I-ra-oa-đi, Mê Công, </a:t>
            </a: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sông Hồng mang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lại nguồn nước tưới phong phú, dồi dào, lượng phù sa màu </a:t>
            </a: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mỡ.</a:t>
            </a:r>
          </a:p>
          <a:p>
            <a:pPr marL="685800" indent="-685800" algn="just">
              <a:lnSpc>
                <a:spcPts val="7000"/>
              </a:lnSpc>
              <a:buFont typeface="Arial" panose="020B0604020202020204" pitchFamily="34" charset="0"/>
              <a:buChar char="•"/>
            </a:pP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Tuy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nhiên, khi mực nước của các con sông này dâng cao cũng thường gây ra lũ lụt, khiến đời sống cư dân gặp nhiều khó khăn.</a:t>
            </a:r>
            <a:endParaRPr lang="en-US" sz="5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B60A5498-5EA5-4F63-BE9C-7579638C00FA}"/>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152400" y="5905500"/>
            <a:ext cx="2133600" cy="4533900"/>
          </a:xfrm>
          <a:prstGeom prst="rect">
            <a:avLst/>
          </a:prstGeom>
        </p:spPr>
      </p:pic>
      <p:pic>
        <p:nvPicPr>
          <p:cNvPr id="9" name="Picture 11"/>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a:off x="14859000" y="7962899"/>
            <a:ext cx="3327078" cy="2528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hiệm vụ, cơ cấu tổ chức của Ủy ban sông Mê Kông Việt Nam - ThienNhien.Net  | Con người và Thiên nhiê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876300"/>
            <a:ext cx="7848600" cy="769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TextBox 9"/>
          <p:cNvSpPr txBox="1"/>
          <p:nvPr/>
        </p:nvSpPr>
        <p:spPr>
          <a:xfrm>
            <a:off x="838200" y="8801100"/>
            <a:ext cx="7848600" cy="756489"/>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Sông Mê Công</a:t>
            </a:r>
            <a:endParaRPr lang="en-US" sz="4500" b="1" dirty="0">
              <a:solidFill>
                <a:srgbClr val="002060"/>
              </a:solidFill>
              <a:latin typeface="Arial" panose="020B0604020202020204" pitchFamily="34" charset="0"/>
              <a:cs typeface="Arial" panose="020B0604020202020204" pitchFamily="34" charset="0"/>
            </a:endParaRPr>
          </a:p>
        </p:txBody>
      </p:sp>
      <p:pic>
        <p:nvPicPr>
          <p:cNvPr id="8" name="Picture 6" descr="So sánh địa hình đồng bằng sông Hồng và đồng bằng sông Cửu Lo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20200" y="801914"/>
            <a:ext cx="8153400" cy="777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9" name="TextBox 9"/>
          <p:cNvSpPr txBox="1"/>
          <p:nvPr/>
        </p:nvSpPr>
        <p:spPr>
          <a:xfrm>
            <a:off x="9220200" y="8828314"/>
            <a:ext cx="8153400" cy="756489"/>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Sông Hồng</a:t>
            </a:r>
            <a:endParaRPr lang="en-US" sz="45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791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2667000" y="8801100"/>
            <a:ext cx="13639800" cy="756489"/>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Sông I-ra-oa-đi</a:t>
            </a:r>
            <a:endParaRPr lang="en-US" sz="4500" b="1" dirty="0">
              <a:solidFill>
                <a:srgbClr val="002060"/>
              </a:solidFill>
              <a:latin typeface="Arial" panose="020B0604020202020204" pitchFamily="34" charset="0"/>
              <a:cs typeface="Arial" panose="020B0604020202020204" pitchFamily="34" charset="0"/>
            </a:endParaRPr>
          </a:p>
        </p:txBody>
      </p:sp>
      <p:pic>
        <p:nvPicPr>
          <p:cNvPr id="1026" name="Picture 2" descr="Song Ayeyarwaddy Myanma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647700"/>
            <a:ext cx="13639800" cy="8001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7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AB9E6"/>
        </a:solidFill>
        <a:effectLst/>
      </p:bgPr>
    </p:bg>
    <p:spTree>
      <p:nvGrpSpPr>
        <p:cNvPr id="1" name=""/>
        <p:cNvGrpSpPr/>
        <p:nvPr/>
      </p:nvGrpSpPr>
      <p:grpSpPr>
        <a:xfrm>
          <a:off x="0" y="0"/>
          <a:ext cx="0" cy="0"/>
          <a:chOff x="0" y="0"/>
          <a:chExt cx="0" cy="0"/>
        </a:xfrm>
      </p:grpSpPr>
      <p:sp>
        <p:nvSpPr>
          <p:cNvPr id="2" name="AutoShape 2"/>
          <p:cNvSpPr/>
          <p:nvPr/>
        </p:nvSpPr>
        <p:spPr>
          <a:xfrm>
            <a:off x="1219201" y="266700"/>
            <a:ext cx="15849600" cy="9686487"/>
          </a:xfrm>
          <a:prstGeom prst="rect">
            <a:avLst/>
          </a:prstGeom>
          <a:solidFill>
            <a:srgbClr val="FFFFFF"/>
          </a:solidFill>
        </p:spPr>
      </p:sp>
      <p:sp>
        <p:nvSpPr>
          <p:cNvPr id="4" name="TextBox 4"/>
          <p:cNvSpPr txBox="1"/>
          <p:nvPr/>
        </p:nvSpPr>
        <p:spPr>
          <a:xfrm>
            <a:off x="1226459" y="3584178"/>
            <a:ext cx="15842342" cy="3349122"/>
          </a:xfrm>
          <a:prstGeom prst="rect">
            <a:avLst/>
          </a:prstGeom>
        </p:spPr>
        <p:txBody>
          <a:bodyPr wrap="square" lIns="0" tIns="0" rIns="0" bIns="0" rtlCol="0" anchor="t">
            <a:spAutoFit/>
          </a:bodyPr>
          <a:lstStyle/>
          <a:p>
            <a:pPr algn="ctr">
              <a:lnSpc>
                <a:spcPts val="9000"/>
              </a:lnSpc>
            </a:pPr>
            <a:r>
              <a:rPr lang="en-US" sz="6000" b="1" dirty="0" smtClean="0">
                <a:solidFill>
                  <a:srgbClr val="000000"/>
                </a:solidFill>
                <a:latin typeface="Arial" panose="020B0604020202020204" pitchFamily="34" charset="0"/>
                <a:cs typeface="Arial" panose="020B0604020202020204" pitchFamily="34" charset="0"/>
              </a:rPr>
              <a:t>II. QUÁ TRÌNH XUẤT HIỆN CÁC VƯƠNG QUỐC CỔ Ở ĐÔNG NAM Á TỪ THẾ KỈ VI TRƯỚC CÔNG NGUYÊN ĐẾN THẾ KỈ VII </a:t>
            </a:r>
            <a:endParaRPr lang="en-US" sz="6000" b="1" dirty="0">
              <a:solidFill>
                <a:srgbClr val="00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211944" y="1643913"/>
            <a:ext cx="2545819" cy="1934822"/>
          </a:xfrm>
          <a:prstGeom prst="rect">
            <a:avLst/>
          </a:prstGeom>
        </p:spPr>
      </p:pic>
      <p:pic>
        <p:nvPicPr>
          <p:cNvPr id="9" name="Picture 9"/>
          <p:cNvPicPr>
            <a:picLocks noChangeAspect="1"/>
          </p:cNvPicPr>
          <p:nvPr/>
        </p:nvPicPr>
        <p:blipFill>
          <a:blip r:embed="rId2" cstate="print">
            <a:alphaModFix amt="40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10800000">
            <a:off x="14522982" y="6938743"/>
            <a:ext cx="2545819" cy="1934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ADCEF"/>
        </a:solidFill>
        <a:effectLst/>
      </p:bgPr>
    </p:bg>
    <p:spTree>
      <p:nvGrpSpPr>
        <p:cNvPr id="1" name=""/>
        <p:cNvGrpSpPr/>
        <p:nvPr/>
      </p:nvGrpSpPr>
      <p:grpSpPr>
        <a:xfrm>
          <a:off x="0" y="0"/>
          <a:ext cx="0" cy="0"/>
          <a:chOff x="0" y="0"/>
          <a:chExt cx="0" cy="0"/>
        </a:xfrm>
      </p:grpSpPr>
      <p:grpSp>
        <p:nvGrpSpPr>
          <p:cNvPr id="7" name="Group 7"/>
          <p:cNvGrpSpPr/>
          <p:nvPr/>
        </p:nvGrpSpPr>
        <p:grpSpPr>
          <a:xfrm>
            <a:off x="-207101" y="800100"/>
            <a:ext cx="18727601" cy="1637629"/>
            <a:chOff x="0" y="0"/>
            <a:chExt cx="24970134" cy="2183505"/>
          </a:xfrm>
        </p:grpSpPr>
        <p:pic>
          <p:nvPicPr>
            <p:cNvPr id="8"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339776" y="0"/>
              <a:ext cx="8339776" cy="2183505"/>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H="1">
              <a:off x="0" y="0"/>
              <a:ext cx="8339776" cy="2183505"/>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H="1">
              <a:off x="16630358" y="0"/>
              <a:ext cx="8339776" cy="2183505"/>
            </a:xfrm>
            <a:prstGeom prst="rect">
              <a:avLst/>
            </a:prstGeom>
          </p:spPr>
        </p:pic>
      </p:grpSp>
      <p:sp>
        <p:nvSpPr>
          <p:cNvPr id="16" name="TextBox 5"/>
          <p:cNvSpPr txBox="1"/>
          <p:nvPr/>
        </p:nvSpPr>
        <p:spPr>
          <a:xfrm>
            <a:off x="1250347" y="4457700"/>
            <a:ext cx="15849600" cy="5386090"/>
          </a:xfrm>
          <a:prstGeom prst="rect">
            <a:avLst/>
          </a:prstGeom>
        </p:spPr>
        <p:txBody>
          <a:bodyPr wrap="square" lIns="0" tIns="0" rIns="0" bIns="0" rtlCol="0" anchor="t">
            <a:spAutoFit/>
          </a:bodyPr>
          <a:lstStyle/>
          <a:p>
            <a:pPr marL="685800" indent="-685800" algn="just">
              <a:lnSpc>
                <a:spcPts val="7000"/>
              </a:lnSpc>
              <a:buFont typeface="Arial" panose="020B0604020202020204" pitchFamily="34" charset="0"/>
              <a:buChar char="•"/>
            </a:pP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Có những dòng sông lớn đổ ra biển, thuận lợi cho phát triển nông nghiệp và giao lưu với thế giới bên ngoài.</a:t>
            </a:r>
          </a:p>
          <a:p>
            <a:pPr marL="685800" indent="-685800" algn="just">
              <a:lnSpc>
                <a:spcPts val="7000"/>
              </a:lnSpc>
              <a:buFont typeface="Arial" panose="020B0604020202020204" pitchFamily="34" charset="0"/>
              <a:buChar char="•"/>
            </a:pPr>
            <a:r>
              <a:rPr lang="vi-VN" sz="5000" dirty="0">
                <a:solidFill>
                  <a:srgbClr val="002060"/>
                </a:solidFill>
                <a:latin typeface="Arial" panose="020B0604020202020204" pitchFamily="34" charset="0"/>
                <a:cs typeface="Arial" panose="020B0604020202020204" pitchFamily="34" charset="0"/>
              </a:rPr>
              <a:t>Sự phát </a:t>
            </a:r>
            <a:r>
              <a:rPr lang="en-US" sz="5000" dirty="0">
                <a:solidFill>
                  <a:srgbClr val="002060"/>
                </a:solidFill>
                <a:latin typeface="Arial" panose="020B0604020202020204" pitchFamily="34" charset="0"/>
                <a:cs typeface="Arial" panose="020B0604020202020204" pitchFamily="34" charset="0"/>
              </a:rPr>
              <a:t>của nghề trồng lúa nước, luyện kim </a:t>
            </a:r>
            <a:r>
              <a:rPr lang="vi-VN" sz="5000" dirty="0">
                <a:solidFill>
                  <a:srgbClr val="002060"/>
                </a:solidFill>
                <a:latin typeface="Arial" panose="020B0604020202020204" pitchFamily="34" charset="0"/>
                <a:cs typeface="Arial" panose="020B0604020202020204" pitchFamily="34" charset="0"/>
              </a:rPr>
              <a:t>của các tộc người ở Đông Nam Á vào những thế kỉ trước </a:t>
            </a:r>
            <a:r>
              <a:rPr lang="en-US" sz="5000" dirty="0">
                <a:solidFill>
                  <a:srgbClr val="002060"/>
                </a:solidFill>
                <a:latin typeface="Arial" panose="020B0604020202020204" pitchFamily="34" charset="0"/>
                <a:cs typeface="Arial" panose="020B0604020202020204" pitchFamily="34" charset="0"/>
              </a:rPr>
              <a:t>CN.</a:t>
            </a:r>
          </a:p>
          <a:p>
            <a:pPr marL="685800" indent="-685800" algn="just">
              <a:lnSpc>
                <a:spcPts val="7000"/>
              </a:lnSpc>
              <a:buFont typeface="Arial" panose="020B0604020202020204" pitchFamily="34" charset="0"/>
              <a:buChar char="•"/>
            </a:pPr>
            <a:r>
              <a:rPr lang="en-US" sz="5000" dirty="0" smtClean="0">
                <a:solidFill>
                  <a:srgbClr val="002060"/>
                </a:solidFill>
                <a:latin typeface="Arial" panose="020B0604020202020204" pitchFamily="34" charset="0"/>
                <a:cs typeface="Arial" panose="020B0604020202020204" pitchFamily="34" charset="0"/>
              </a:rPr>
              <a:t>S</a:t>
            </a:r>
            <a:r>
              <a:rPr lang="vi-VN" sz="5000" dirty="0" smtClean="0">
                <a:solidFill>
                  <a:srgbClr val="002060"/>
                </a:solidFill>
                <a:latin typeface="Arial" panose="020B0604020202020204" pitchFamily="34" charset="0"/>
                <a:cs typeface="Arial" panose="020B0604020202020204" pitchFamily="34" charset="0"/>
              </a:rPr>
              <a:t>ự </a:t>
            </a:r>
            <a:r>
              <a:rPr lang="vi-VN" sz="5000" dirty="0">
                <a:solidFill>
                  <a:srgbClr val="002060"/>
                </a:solidFill>
                <a:latin typeface="Arial" panose="020B0604020202020204" pitchFamily="34" charset="0"/>
                <a:cs typeface="Arial" panose="020B0604020202020204" pitchFamily="34" charset="0"/>
              </a:rPr>
              <a:t>giao lưu kinh tế, văn hoá với Ấn Độ, Trung </a:t>
            </a:r>
            <a:r>
              <a:rPr lang="vi-VN" sz="5000" dirty="0" smtClean="0">
                <a:solidFill>
                  <a:srgbClr val="002060"/>
                </a:solidFill>
                <a:latin typeface="Arial" panose="020B0604020202020204" pitchFamily="34" charset="0"/>
                <a:cs typeface="Arial" panose="020B0604020202020204" pitchFamily="34" charset="0"/>
              </a:rPr>
              <a:t>Quốc</a:t>
            </a:r>
            <a:r>
              <a:rPr lang="en-US" sz="5000" dirty="0" smtClean="0">
                <a:solidFill>
                  <a:srgbClr val="002060"/>
                </a:solidFill>
                <a:latin typeface="Arial" panose="020B0604020202020204" pitchFamily="34" charset="0"/>
                <a:cs typeface="Arial" panose="020B0604020202020204" pitchFamily="34" charset="0"/>
              </a:rPr>
              <a:t>.</a:t>
            </a:r>
            <a:r>
              <a:rPr lang="vi-VN" sz="5000" dirty="0" smtClean="0">
                <a:solidFill>
                  <a:srgbClr val="002060"/>
                </a:solidFill>
                <a:latin typeface="Arial" panose="020B0604020202020204" pitchFamily="34" charset="0"/>
                <a:cs typeface="Arial" panose="020B0604020202020204" pitchFamily="34" charset="0"/>
              </a:rPr>
              <a:t> </a:t>
            </a:r>
            <a:endParaRPr lang="en-US" sz="5000" dirty="0">
              <a:solidFill>
                <a:srgbClr val="002060"/>
              </a:solidFill>
              <a:latin typeface="Arial" panose="020B0604020202020204" pitchFamily="34" charset="0"/>
              <a:cs typeface="Arial" panose="020B0604020202020204" pitchFamily="34" charset="0"/>
            </a:endParaRPr>
          </a:p>
        </p:txBody>
      </p:sp>
      <p:sp>
        <p:nvSpPr>
          <p:cNvPr id="17" name="TextBox 5"/>
          <p:cNvSpPr txBox="1"/>
          <p:nvPr/>
        </p:nvSpPr>
        <p:spPr>
          <a:xfrm>
            <a:off x="31147" y="2702382"/>
            <a:ext cx="18288000" cy="1667123"/>
          </a:xfrm>
          <a:prstGeom prst="rect">
            <a:avLst/>
          </a:prstGeom>
        </p:spPr>
        <p:txBody>
          <a:bodyPr wrap="square" lIns="0" tIns="0" rIns="0" bIns="0" rtlCol="0" anchor="t">
            <a:spAutoFit/>
          </a:bodyPr>
          <a:lstStyle/>
          <a:p>
            <a:pPr algn="ctr">
              <a:lnSpc>
                <a:spcPts val="6500"/>
              </a:lnSpc>
              <a:spcBef>
                <a:spcPct val="0"/>
              </a:spcBef>
            </a:pPr>
            <a:r>
              <a:rPr lang="fr-FR" sz="5000" b="1" dirty="0">
                <a:latin typeface="Arial" panose="020B0604020202020204" pitchFamily="34" charset="0"/>
                <a:cs typeface="Arial" panose="020B0604020202020204" pitchFamily="34" charset="0"/>
              </a:rPr>
              <a:t>Điều kiện </a:t>
            </a:r>
            <a:r>
              <a:rPr lang="fr-FR" sz="5000" b="1" dirty="0" smtClean="0">
                <a:latin typeface="Arial" panose="020B0604020202020204" pitchFamily="34" charset="0"/>
                <a:cs typeface="Arial" panose="020B0604020202020204" pitchFamily="34" charset="0"/>
              </a:rPr>
              <a:t>thuận </a:t>
            </a:r>
            <a:r>
              <a:rPr lang="fr-FR" sz="5000" b="1" dirty="0">
                <a:latin typeface="Arial" panose="020B0604020202020204" pitchFamily="34" charset="0"/>
                <a:cs typeface="Arial" panose="020B0604020202020204" pitchFamily="34" charset="0"/>
              </a:rPr>
              <a:t>lợi cho </a:t>
            </a:r>
            <a:endParaRPr lang="fr-FR" sz="5000" b="1" dirty="0" smtClean="0">
              <a:latin typeface="Arial" panose="020B0604020202020204" pitchFamily="34" charset="0"/>
              <a:cs typeface="Arial" panose="020B0604020202020204" pitchFamily="34" charset="0"/>
            </a:endParaRPr>
          </a:p>
          <a:p>
            <a:pPr algn="ctr">
              <a:lnSpc>
                <a:spcPts val="6500"/>
              </a:lnSpc>
              <a:spcBef>
                <a:spcPct val="0"/>
              </a:spcBef>
            </a:pPr>
            <a:r>
              <a:rPr lang="fr-FR" sz="5000" b="1" dirty="0" smtClean="0">
                <a:latin typeface="Arial" panose="020B0604020202020204" pitchFamily="34" charset="0"/>
                <a:cs typeface="Arial" panose="020B0604020202020204" pitchFamily="34" charset="0"/>
              </a:rPr>
              <a:t>sự </a:t>
            </a:r>
            <a:r>
              <a:rPr lang="fr-FR" sz="5000" b="1" dirty="0">
                <a:latin typeface="Arial" panose="020B0604020202020204" pitchFamily="34" charset="0"/>
                <a:cs typeface="Arial" panose="020B0604020202020204" pitchFamily="34" charset="0"/>
              </a:rPr>
              <a:t>ra đời của các vương quốc </a:t>
            </a:r>
            <a:r>
              <a:rPr lang="fr-FR" sz="5000" b="1" dirty="0" smtClean="0">
                <a:latin typeface="Arial" panose="020B0604020202020204" pitchFamily="34" charset="0"/>
                <a:cs typeface="Arial" panose="020B0604020202020204" pitchFamily="34" charset="0"/>
              </a:rPr>
              <a:t>cổ</a:t>
            </a:r>
            <a:endParaRPr lang="en-US" sz="50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5930511">
            <a:off x="552168" y="5645330"/>
            <a:ext cx="3765853" cy="511412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998118">
            <a:off x="-87770" y="7201590"/>
            <a:ext cx="4407075" cy="377405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5697200" y="-190500"/>
            <a:ext cx="2898562" cy="267825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685800" y="7886700"/>
            <a:ext cx="2332178" cy="1772455"/>
          </a:xfrm>
          <a:prstGeom prst="rect">
            <a:avLst/>
          </a:prstGeom>
        </p:spPr>
      </p:pic>
      <p:grpSp>
        <p:nvGrpSpPr>
          <p:cNvPr id="6" name="Group 2"/>
          <p:cNvGrpSpPr/>
          <p:nvPr/>
        </p:nvGrpSpPr>
        <p:grpSpPr>
          <a:xfrm>
            <a:off x="3810000" y="1181100"/>
            <a:ext cx="9986065" cy="1905000"/>
            <a:chOff x="0" y="0"/>
            <a:chExt cx="1923367" cy="1125296"/>
          </a:xfrm>
        </p:grpSpPr>
        <p:sp>
          <p:nvSpPr>
            <p:cNvPr id="7" name="Freeform 3"/>
            <p:cNvSpPr/>
            <p:nvPr/>
          </p:nvSpPr>
          <p:spPr>
            <a:xfrm>
              <a:off x="0" y="0"/>
              <a:ext cx="1923367" cy="1125297"/>
            </a:xfrm>
            <a:custGeom>
              <a:avLst/>
              <a:gdLst/>
              <a:ahLst/>
              <a:cxnLst/>
              <a:rect l="l" t="t" r="r" b="b"/>
              <a:pathLst>
                <a:path w="1923367" h="1125297">
                  <a:moveTo>
                    <a:pt x="1798906" y="1125296"/>
                  </a:moveTo>
                  <a:lnTo>
                    <a:pt x="124460" y="1125296"/>
                  </a:lnTo>
                  <a:cubicBezTo>
                    <a:pt x="55880" y="1125296"/>
                    <a:pt x="0" y="1069416"/>
                    <a:pt x="0" y="1000836"/>
                  </a:cubicBezTo>
                  <a:lnTo>
                    <a:pt x="0" y="124460"/>
                  </a:lnTo>
                  <a:cubicBezTo>
                    <a:pt x="0" y="55880"/>
                    <a:pt x="55880" y="0"/>
                    <a:pt x="124460" y="0"/>
                  </a:cubicBezTo>
                  <a:lnTo>
                    <a:pt x="1798907" y="0"/>
                  </a:lnTo>
                  <a:cubicBezTo>
                    <a:pt x="1867487" y="0"/>
                    <a:pt x="1923367" y="55880"/>
                    <a:pt x="1923367" y="124460"/>
                  </a:cubicBezTo>
                  <a:lnTo>
                    <a:pt x="1923367" y="1000836"/>
                  </a:lnTo>
                  <a:cubicBezTo>
                    <a:pt x="1923367" y="1069417"/>
                    <a:pt x="1867487" y="1125297"/>
                    <a:pt x="1798907" y="1125297"/>
                  </a:cubicBezTo>
                  <a:close/>
                </a:path>
              </a:pathLst>
            </a:custGeom>
            <a:solidFill>
              <a:srgbClr val="75C7FB"/>
            </a:solidFill>
          </p:spPr>
        </p:sp>
      </p:grpSp>
      <p:sp>
        <p:nvSpPr>
          <p:cNvPr id="8" name="TextBox 4"/>
          <p:cNvSpPr txBox="1"/>
          <p:nvPr/>
        </p:nvSpPr>
        <p:spPr>
          <a:xfrm>
            <a:off x="3810000" y="1620268"/>
            <a:ext cx="9747548" cy="987706"/>
          </a:xfrm>
          <a:prstGeom prst="rect">
            <a:avLst/>
          </a:prstGeom>
        </p:spPr>
        <p:txBody>
          <a:bodyPr wrap="square" lIns="0" tIns="0" rIns="0" bIns="0" rtlCol="0" anchor="t">
            <a:spAutoFit/>
          </a:bodyPr>
          <a:lstStyle/>
          <a:p>
            <a:pPr algn="ctr">
              <a:lnSpc>
                <a:spcPts val="8640"/>
              </a:lnSpc>
            </a:pPr>
            <a:r>
              <a:rPr lang="en-US" sz="5500" b="1" dirty="0" smtClean="0">
                <a:solidFill>
                  <a:schemeClr val="bg1"/>
                </a:solidFill>
                <a:latin typeface="Arial" panose="020B0604020202020204" pitchFamily="34" charset="0"/>
                <a:cs typeface="Arial" panose="020B0604020202020204" pitchFamily="34" charset="0"/>
              </a:rPr>
              <a:t>Quan sát Lược đồ 10.2</a:t>
            </a:r>
            <a:endParaRPr lang="en-US" sz="55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0" y="4598008"/>
            <a:ext cx="18288000" cy="1887696"/>
          </a:xfrm>
          <a:prstGeom prst="rect">
            <a:avLst/>
          </a:prstGeom>
        </p:spPr>
        <p:txBody>
          <a:bodyPr wrap="square">
            <a:spAutoFit/>
          </a:bodyPr>
          <a:lstStyle/>
          <a:p>
            <a:pPr algn="ctr">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Trình bày quá trình xuất hiện của </a:t>
            </a:r>
            <a:endPar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vương quốc cổ ở Đông Nam Á.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1843" y="9029700"/>
            <a:ext cx="12829157" cy="1102866"/>
          </a:xfrm>
          <a:prstGeom prst="rect">
            <a:avLst/>
          </a:prstGeom>
        </p:spPr>
        <p:txBody>
          <a:bodyPr wrap="square" lIns="0" tIns="0" rIns="0" bIns="0" rtlCol="0" anchor="t">
            <a:spAutoFit/>
          </a:bodyPr>
          <a:lstStyle/>
          <a:p>
            <a:pPr algn="ctr">
              <a:lnSpc>
                <a:spcPts val="8640"/>
              </a:lnSpc>
            </a:pPr>
            <a:r>
              <a:rPr lang="en-US" sz="4500" b="1" dirty="0" smtClean="0">
                <a:solidFill>
                  <a:srgbClr val="000000"/>
                </a:solidFill>
                <a:latin typeface="Arial" panose="020B0604020202020204" pitchFamily="34" charset="0"/>
                <a:cs typeface="Arial" panose="020B0604020202020204" pitchFamily="34" charset="0"/>
              </a:rPr>
              <a:t>Lược đồ các vương quốc cổ Đông Nam Á</a:t>
            </a:r>
            <a:endParaRPr lang="en-US" sz="4500" b="1"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stretch>
            <a:fillRect/>
          </a:stretch>
        </p:blipFill>
        <p:spPr>
          <a:xfrm>
            <a:off x="2791844" y="800100"/>
            <a:ext cx="13063538" cy="8229600"/>
          </a:xfrm>
          <a:prstGeom prst="rect">
            <a:avLst/>
          </a:prstGeom>
          <a:ln>
            <a:noFill/>
          </a:ln>
          <a:effectLst>
            <a:softEdge rad="112500"/>
          </a:effectLst>
        </p:spPr>
      </p:pic>
    </p:spTree>
    <p:extLst>
      <p:ext uri="{BB962C8B-B14F-4D97-AF65-F5344CB8AC3E}">
        <p14:creationId xmlns:p14="http://schemas.microsoft.com/office/powerpoint/2010/main" xmlns="" val="375059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19999"/>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b="43786"/>
          <a:stretch>
            <a:fillRect/>
          </a:stretch>
        </p:blipFill>
        <p:spPr>
          <a:xfrm>
            <a:off x="-1" y="6607"/>
            <a:ext cx="19962959" cy="10280393"/>
          </a:xfrm>
          <a:prstGeom prst="rect">
            <a:avLst/>
          </a:prstGeom>
        </p:spPr>
      </p:pic>
      <p:grpSp>
        <p:nvGrpSpPr>
          <p:cNvPr id="3" name="Group 3"/>
          <p:cNvGrpSpPr/>
          <p:nvPr/>
        </p:nvGrpSpPr>
        <p:grpSpPr>
          <a:xfrm>
            <a:off x="2476500" y="612609"/>
            <a:ext cx="14935200" cy="9068387"/>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29479" y="0"/>
              <a:ext cx="17913303" cy="11727398"/>
              <a:chOff x="-4214" y="0"/>
              <a:chExt cx="10825343" cy="7087086"/>
            </a:xfrm>
          </p:grpSpPr>
          <p:sp>
            <p:nvSpPr>
              <p:cNvPr id="7" name="Freeform 7"/>
              <p:cNvSpPr/>
              <p:nvPr/>
            </p:nvSpPr>
            <p:spPr>
              <a:xfrm>
                <a:off x="-4214" y="0"/>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sp>
        <p:nvSpPr>
          <p:cNvPr id="8" name="TextBox 8"/>
          <p:cNvSpPr txBox="1"/>
          <p:nvPr/>
        </p:nvSpPr>
        <p:spPr>
          <a:xfrm>
            <a:off x="3093470" y="1645308"/>
            <a:ext cx="13434977" cy="636841"/>
          </a:xfrm>
          <a:prstGeom prst="rect">
            <a:avLst/>
          </a:prstGeom>
        </p:spPr>
        <p:txBody>
          <a:bodyPr wrap="square" lIns="0" tIns="0" rIns="0" bIns="0" rtlCol="0" anchor="t">
            <a:spAutoFit/>
          </a:bodyPr>
          <a:lstStyle/>
          <a:p>
            <a:pPr algn="ctr">
              <a:lnSpc>
                <a:spcPts val="4800"/>
              </a:lnSpc>
            </a:pPr>
            <a:r>
              <a:rPr lang="en-US" sz="6000" b="1" dirty="0" smtClean="0">
                <a:solidFill>
                  <a:srgbClr val="002060"/>
                </a:solidFill>
                <a:latin typeface="Arial" panose="020B0604020202020204" pitchFamily="34" charset="0"/>
                <a:cs typeface="Arial" panose="020B0604020202020204" pitchFamily="34" charset="0"/>
              </a:rPr>
              <a:t>KHỞI ĐỘNG</a:t>
            </a:r>
            <a:endParaRPr lang="en-US" sz="6000" b="1" dirty="0">
              <a:solidFill>
                <a:srgbClr val="002060"/>
              </a:solidFill>
              <a:latin typeface="Arial" panose="020B0604020202020204" pitchFamily="34" charset="0"/>
              <a:cs typeface="Arial" panose="020B0604020202020204" pitchFamily="34" charset="0"/>
            </a:endParaRPr>
          </a:p>
        </p:txBody>
      </p:sp>
      <p:pic>
        <p:nvPicPr>
          <p:cNvPr id="11" name="Picture 5">
            <a:extLst>
              <a:ext uri="{FF2B5EF4-FFF2-40B4-BE49-F238E27FC236}">
                <a16:creationId xmlns="" xmlns:a16="http://schemas.microsoft.com/office/drawing/2014/main" id="{C4A9B69A-9205-4380-A5A5-408C07593A1F}"/>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0" y="3828674"/>
            <a:ext cx="4000918" cy="6529689"/>
          </a:xfrm>
          <a:prstGeom prst="rect">
            <a:avLst/>
          </a:prstGeom>
        </p:spPr>
      </p:pic>
      <p:pic>
        <p:nvPicPr>
          <p:cNvPr id="12" name="Picture 4"/>
          <p:cNvPicPr>
            <a:picLocks noChangeAspect="1"/>
          </p:cNvPicPr>
          <p:nvPr/>
        </p:nvPicPr>
        <p:blipFill>
          <a:blip r:embed="rId6" cstate="print"/>
          <a:srcRect t="55317"/>
          <a:stretch>
            <a:fillRect/>
          </a:stretch>
        </p:blipFill>
        <p:spPr>
          <a:xfrm>
            <a:off x="3733800" y="3579612"/>
            <a:ext cx="13271452" cy="5650238"/>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473239" y="2515338"/>
            <a:ext cx="13338053" cy="1836400"/>
          </a:xfrm>
          <a:prstGeom prst="rect">
            <a:avLst/>
          </a:prstGeom>
        </p:spPr>
        <p:txBody>
          <a:bodyPr wrap="square">
            <a:spAutoFit/>
          </a:bodyPr>
          <a:lstStyle/>
          <a:p>
            <a:pPr algn="just">
              <a:lnSpc>
                <a:spcPts val="6800"/>
              </a:lnSpc>
            </a:pPr>
            <a:r>
              <a:rPr lang="en-US" sz="5000" dirty="0">
                <a:solidFill>
                  <a:srgbClr val="002060"/>
                </a:solidFill>
                <a:latin typeface="Arial" panose="020B0604020202020204" pitchFamily="34" charset="0"/>
                <a:cs typeface="Arial" panose="020B0604020202020204" pitchFamily="34" charset="0"/>
              </a:rPr>
              <a:t>Theo em, Đông Nam Á ngày nay có bao nhiêu quốc gia nào? Đó là những quốc gia nào?</a:t>
            </a:r>
            <a:endParaRPr lang="en-US" sz="5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down)">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EDEA"/>
        </a:solidFill>
        <a:effectLst/>
      </p:bgPr>
    </p:bg>
    <p:spTree>
      <p:nvGrpSpPr>
        <p:cNvPr id="1" name=""/>
        <p:cNvGrpSpPr/>
        <p:nvPr/>
      </p:nvGrpSpPr>
      <p:grpSpPr>
        <a:xfrm>
          <a:off x="0" y="0"/>
          <a:ext cx="0" cy="0"/>
          <a:chOff x="0" y="0"/>
          <a:chExt cx="0" cy="0"/>
        </a:xfrm>
      </p:grpSpPr>
      <p:sp>
        <p:nvSpPr>
          <p:cNvPr id="2" name="AutoShape 2"/>
          <p:cNvSpPr/>
          <p:nvPr/>
        </p:nvSpPr>
        <p:spPr>
          <a:xfrm>
            <a:off x="5029200" y="1119293"/>
            <a:ext cx="12501096" cy="2258477"/>
          </a:xfrm>
          <a:prstGeom prst="rect">
            <a:avLst/>
          </a:prstGeom>
          <a:solidFill>
            <a:srgbClr val="F6F6F6"/>
          </a:solidFill>
        </p:spPr>
      </p:sp>
      <p:sp>
        <p:nvSpPr>
          <p:cNvPr id="8" name="TextBox 8"/>
          <p:cNvSpPr txBox="1"/>
          <p:nvPr/>
        </p:nvSpPr>
        <p:spPr>
          <a:xfrm>
            <a:off x="5294753" y="1326727"/>
            <a:ext cx="10976852" cy="1716880"/>
          </a:xfrm>
          <a:prstGeom prst="rect">
            <a:avLst/>
          </a:prstGeom>
        </p:spPr>
        <p:txBody>
          <a:bodyPr lIns="0" tIns="0" rIns="0" bIns="0" rtlCol="0" anchor="t">
            <a:spAutoFit/>
          </a:bodyPr>
          <a:lstStyle/>
          <a:p>
            <a:pPr lvl="0">
              <a:lnSpc>
                <a:spcPts val="7000"/>
              </a:lnSpc>
              <a:spcBef>
                <a:spcPct val="0"/>
              </a:spcBef>
            </a:pPr>
            <a:r>
              <a:rPr lang="en-US" sz="5000" dirty="0" smtClean="0">
                <a:solidFill>
                  <a:srgbClr val="363839"/>
                </a:solidFill>
                <a:latin typeface="Arial" panose="020B0604020202020204" pitchFamily="34" charset="0"/>
                <a:cs typeface="Arial" panose="020B0604020202020204" pitchFamily="34" charset="0"/>
              </a:rPr>
              <a:t>N</a:t>
            </a:r>
            <a:r>
              <a:rPr lang="vi-VN" sz="5000" dirty="0" smtClean="0">
                <a:solidFill>
                  <a:srgbClr val="363839"/>
                </a:solidFill>
                <a:latin typeface="Arial" panose="020B0604020202020204" pitchFamily="34" charset="0"/>
                <a:cs typeface="Arial" panose="020B0604020202020204" pitchFamily="34" charset="0"/>
              </a:rPr>
              <a:t>hiều </a:t>
            </a:r>
            <a:r>
              <a:rPr lang="vi-VN" sz="5000" dirty="0">
                <a:solidFill>
                  <a:srgbClr val="363839"/>
                </a:solidFill>
                <a:latin typeface="Arial" panose="020B0604020202020204" pitchFamily="34" charset="0"/>
                <a:cs typeface="Arial" panose="020B0604020202020204" pitchFamily="34" charset="0"/>
              </a:rPr>
              <a:t>vương quốc cổ đã hình thành ở Đông Nam </a:t>
            </a:r>
            <a:r>
              <a:rPr lang="vi-VN" sz="5000" dirty="0" smtClean="0">
                <a:solidFill>
                  <a:srgbClr val="363839"/>
                </a:solidFill>
                <a:latin typeface="Arial" panose="020B0604020202020204" pitchFamily="34" charset="0"/>
                <a:cs typeface="Arial" panose="020B0604020202020204" pitchFamily="34" charset="0"/>
              </a:rPr>
              <a:t>Á</a:t>
            </a:r>
            <a:r>
              <a:rPr lang="en-US" sz="5000" dirty="0" smtClean="0">
                <a:solidFill>
                  <a:srgbClr val="363839"/>
                </a:solidFill>
                <a:latin typeface="Arial" panose="020B0604020202020204" pitchFamily="34" charset="0"/>
                <a:cs typeface="Arial" panose="020B0604020202020204" pitchFamily="34" charset="0"/>
              </a:rPr>
              <a:t>: Chăm-pa, Phù Nam</a:t>
            </a:r>
            <a:r>
              <a:rPr lang="vi-VN" sz="5000" dirty="0" smtClean="0">
                <a:solidFill>
                  <a:srgbClr val="363839"/>
                </a:solidFill>
                <a:latin typeface="Arial" panose="020B0604020202020204" pitchFamily="34" charset="0"/>
                <a:cs typeface="Arial" panose="020B0604020202020204" pitchFamily="34" charset="0"/>
              </a:rPr>
              <a:t> </a:t>
            </a:r>
            <a:endParaRPr lang="en-US" sz="5000" u="none" dirty="0">
              <a:solidFill>
                <a:srgbClr val="363839"/>
              </a:solidFill>
              <a:latin typeface="Arial" panose="020B0604020202020204" pitchFamily="34" charset="0"/>
              <a:cs typeface="Arial" panose="020B0604020202020204" pitchFamily="34" charset="0"/>
            </a:endParaRPr>
          </a:p>
        </p:txBody>
      </p:sp>
      <p:sp>
        <p:nvSpPr>
          <p:cNvPr id="9" name="AutoShape 9"/>
          <p:cNvSpPr/>
          <p:nvPr/>
        </p:nvSpPr>
        <p:spPr>
          <a:xfrm>
            <a:off x="593650" y="1119293"/>
            <a:ext cx="4283150" cy="2258980"/>
          </a:xfrm>
          <a:prstGeom prst="rect">
            <a:avLst/>
          </a:prstGeom>
          <a:solidFill>
            <a:srgbClr val="F6F6F6"/>
          </a:solidFill>
        </p:spPr>
      </p:sp>
      <p:sp>
        <p:nvSpPr>
          <p:cNvPr id="10" name="TextBox 10"/>
          <p:cNvSpPr txBox="1"/>
          <p:nvPr/>
        </p:nvSpPr>
        <p:spPr>
          <a:xfrm>
            <a:off x="477628" y="1564793"/>
            <a:ext cx="4414172" cy="1538883"/>
          </a:xfrm>
          <a:prstGeom prst="rect">
            <a:avLst/>
          </a:prstGeom>
        </p:spPr>
        <p:txBody>
          <a:bodyPr wrap="square" lIns="0" tIns="0" rIns="0" bIns="0" rtlCol="0" anchor="t">
            <a:spAutoFit/>
          </a:bodyPr>
          <a:lstStyle/>
          <a:p>
            <a:pPr lvl="0" algn="ctr">
              <a:lnSpc>
                <a:spcPts val="6000"/>
              </a:lnSpc>
            </a:pPr>
            <a:r>
              <a:rPr lang="en-US" sz="5000" dirty="0">
                <a:solidFill>
                  <a:srgbClr val="363839"/>
                </a:solidFill>
                <a:latin typeface="Arial" panose="020B0604020202020204" pitchFamily="34" charset="0"/>
                <a:cs typeface="Arial" panose="020B0604020202020204" pitchFamily="34" charset="0"/>
              </a:rPr>
              <a:t>Từ </a:t>
            </a:r>
            <a:r>
              <a:rPr lang="en-US" sz="5000" dirty="0" smtClean="0">
                <a:solidFill>
                  <a:srgbClr val="363839"/>
                </a:solidFill>
                <a:latin typeface="Arial" panose="020B0604020202020204" pitchFamily="34" charset="0"/>
                <a:cs typeface="Arial" panose="020B0604020202020204" pitchFamily="34" charset="0"/>
              </a:rPr>
              <a:t>TK VII </a:t>
            </a:r>
            <a:r>
              <a:rPr lang="en-US" sz="5000" dirty="0">
                <a:solidFill>
                  <a:srgbClr val="363839"/>
                </a:solidFill>
                <a:latin typeface="Arial" panose="020B0604020202020204" pitchFamily="34" charset="0"/>
                <a:cs typeface="Arial" panose="020B0604020202020204" pitchFamily="34" charset="0"/>
              </a:rPr>
              <a:t>TCN đến </a:t>
            </a:r>
            <a:r>
              <a:rPr lang="en-US" sz="5000" dirty="0" smtClean="0">
                <a:solidFill>
                  <a:srgbClr val="363839"/>
                </a:solidFill>
                <a:latin typeface="Arial" panose="020B0604020202020204" pitchFamily="34" charset="0"/>
                <a:cs typeface="Arial" panose="020B0604020202020204" pitchFamily="34" charset="0"/>
              </a:rPr>
              <a:t>TK </a:t>
            </a:r>
            <a:r>
              <a:rPr lang="en-US" sz="5000" dirty="0">
                <a:solidFill>
                  <a:srgbClr val="363839"/>
                </a:solidFill>
                <a:latin typeface="Arial" panose="020B0604020202020204" pitchFamily="34" charset="0"/>
                <a:cs typeface="Arial" panose="020B0604020202020204" pitchFamily="34" charset="0"/>
              </a:rPr>
              <a:t>VII</a:t>
            </a:r>
            <a:endParaRPr lang="en-US" sz="5000" u="none" dirty="0">
              <a:solidFill>
                <a:srgbClr val="363839"/>
              </a:solidFill>
              <a:latin typeface="Arial" panose="020B0604020202020204" pitchFamily="34" charset="0"/>
              <a:cs typeface="Arial" panose="020B0604020202020204" pitchFamily="34" charset="0"/>
            </a:endParaRPr>
          </a:p>
        </p:txBody>
      </p:sp>
      <p:sp>
        <p:nvSpPr>
          <p:cNvPr id="26" name="AutoShape 2"/>
          <p:cNvSpPr/>
          <p:nvPr/>
        </p:nvSpPr>
        <p:spPr>
          <a:xfrm>
            <a:off x="5029200" y="3907516"/>
            <a:ext cx="12501096" cy="2545977"/>
          </a:xfrm>
          <a:prstGeom prst="rect">
            <a:avLst/>
          </a:prstGeom>
          <a:solidFill>
            <a:srgbClr val="F6F6F6"/>
          </a:solidFill>
        </p:spPr>
      </p:sp>
      <p:sp>
        <p:nvSpPr>
          <p:cNvPr id="27" name="TextBox 8"/>
          <p:cNvSpPr txBox="1"/>
          <p:nvPr/>
        </p:nvSpPr>
        <p:spPr>
          <a:xfrm>
            <a:off x="5200411" y="3896577"/>
            <a:ext cx="12192000" cy="2500685"/>
          </a:xfrm>
          <a:prstGeom prst="rect">
            <a:avLst/>
          </a:prstGeom>
        </p:spPr>
        <p:txBody>
          <a:bodyPr wrap="square" lIns="0" tIns="0" rIns="0" bIns="0" rtlCol="0" anchor="t">
            <a:spAutoFit/>
          </a:bodyPr>
          <a:lstStyle/>
          <a:p>
            <a:pPr lvl="0" algn="just">
              <a:lnSpc>
                <a:spcPts val="6500"/>
              </a:lnSpc>
              <a:spcBef>
                <a:spcPct val="0"/>
              </a:spcBef>
            </a:pPr>
            <a:r>
              <a:rPr lang="en-US" sz="5000" dirty="0" smtClean="0">
                <a:solidFill>
                  <a:srgbClr val="363839"/>
                </a:solidFill>
                <a:latin typeface="Arial" panose="020B0604020202020204" pitchFamily="34" charset="0"/>
                <a:cs typeface="Arial" panose="020B0604020202020204" pitchFamily="34" charset="0"/>
              </a:rPr>
              <a:t>Vương quốc </a:t>
            </a:r>
            <a:r>
              <a:rPr lang="vi-VN" sz="5000" dirty="0" smtClean="0">
                <a:solidFill>
                  <a:srgbClr val="363839"/>
                </a:solidFill>
                <a:latin typeface="Arial" panose="020B0604020202020204" pitchFamily="34" charset="0"/>
                <a:cs typeface="Arial" panose="020B0604020202020204" pitchFamily="34" charset="0"/>
              </a:rPr>
              <a:t>Đva-ra-va-ti</a:t>
            </a:r>
            <a:r>
              <a:rPr lang="vi-VN" sz="5000" dirty="0">
                <a:solidFill>
                  <a:srgbClr val="363839"/>
                </a:solidFill>
                <a:latin typeface="Arial" panose="020B0604020202020204" pitchFamily="34" charset="0"/>
                <a:cs typeface="Arial" panose="020B0604020202020204" pitchFamily="34" charset="0"/>
              </a:rPr>
              <a:t>, </a:t>
            </a:r>
            <a:r>
              <a:rPr lang="vi-VN" sz="5000" dirty="0" smtClean="0">
                <a:solidFill>
                  <a:srgbClr val="363839"/>
                </a:solidFill>
                <a:latin typeface="Arial" panose="020B0604020202020204" pitchFamily="34" charset="0"/>
                <a:cs typeface="Arial" panose="020B0604020202020204" pitchFamily="34" charset="0"/>
              </a:rPr>
              <a:t>Ha-ri-pun-giay-a</a:t>
            </a:r>
            <a:r>
              <a:rPr lang="en-US" sz="5000" dirty="0" smtClean="0">
                <a:solidFill>
                  <a:srgbClr val="363839"/>
                </a:solidFill>
                <a:latin typeface="Arial" panose="020B0604020202020204" pitchFamily="34" charset="0"/>
                <a:cs typeface="Arial" panose="020B0604020202020204" pitchFamily="34" charset="0"/>
              </a:rPr>
              <a:t>, </a:t>
            </a:r>
            <a:r>
              <a:rPr lang="vi-VN" sz="5000" dirty="0" smtClean="0">
                <a:solidFill>
                  <a:srgbClr val="363839"/>
                </a:solidFill>
                <a:latin typeface="Arial" panose="020B0604020202020204" pitchFamily="34" charset="0"/>
                <a:cs typeface="Arial" panose="020B0604020202020204" pitchFamily="34" charset="0"/>
              </a:rPr>
              <a:t>Tha-tơn </a:t>
            </a:r>
            <a:r>
              <a:rPr lang="vi-VN" sz="5000" dirty="0">
                <a:solidFill>
                  <a:srgbClr val="363839"/>
                </a:solidFill>
                <a:latin typeface="Arial" panose="020B0604020202020204" pitchFamily="34" charset="0"/>
                <a:cs typeface="Arial" panose="020B0604020202020204" pitchFamily="34" charset="0"/>
              </a:rPr>
              <a:t>và Pê-gu, người Pi-u </a:t>
            </a:r>
            <a:r>
              <a:rPr lang="vi-VN" sz="5000" dirty="0" smtClean="0">
                <a:solidFill>
                  <a:srgbClr val="363839"/>
                </a:solidFill>
                <a:latin typeface="Arial" panose="020B0604020202020204" pitchFamily="34" charset="0"/>
                <a:cs typeface="Arial" panose="020B0604020202020204" pitchFamily="34" charset="0"/>
              </a:rPr>
              <a:t>Sri </a:t>
            </a:r>
            <a:r>
              <a:rPr lang="vi-VN" sz="5000" dirty="0">
                <a:solidFill>
                  <a:srgbClr val="363839"/>
                </a:solidFill>
                <a:latin typeface="Arial" panose="020B0604020202020204" pitchFamily="34" charset="0"/>
                <a:cs typeface="Arial" panose="020B0604020202020204" pitchFamily="34" charset="0"/>
              </a:rPr>
              <a:t>Kse-tra. </a:t>
            </a:r>
            <a:r>
              <a:rPr lang="vi-VN" sz="5000" dirty="0" smtClean="0">
                <a:solidFill>
                  <a:srgbClr val="363839"/>
                </a:solidFill>
                <a:latin typeface="Arial" panose="020B0604020202020204" pitchFamily="34" charset="0"/>
                <a:cs typeface="Arial" panose="020B0604020202020204" pitchFamily="34" charset="0"/>
              </a:rPr>
              <a:t>Chân Lạp</a:t>
            </a:r>
            <a:r>
              <a:rPr lang="en-US" sz="5000" dirty="0" smtClean="0">
                <a:solidFill>
                  <a:srgbClr val="363839"/>
                </a:solidFill>
                <a:latin typeface="Arial" panose="020B0604020202020204" pitchFamily="34" charset="0"/>
                <a:cs typeface="Arial" panose="020B0604020202020204" pitchFamily="34" charset="0"/>
              </a:rPr>
              <a:t>.</a:t>
            </a:r>
            <a:endParaRPr lang="en-US" sz="5000" u="none" dirty="0">
              <a:solidFill>
                <a:srgbClr val="363839"/>
              </a:solidFill>
              <a:latin typeface="Arial" panose="020B0604020202020204" pitchFamily="34" charset="0"/>
              <a:cs typeface="Arial" panose="020B0604020202020204" pitchFamily="34" charset="0"/>
            </a:endParaRPr>
          </a:p>
        </p:txBody>
      </p:sp>
      <p:sp>
        <p:nvSpPr>
          <p:cNvPr id="28" name="AutoShape 9"/>
          <p:cNvSpPr/>
          <p:nvPr/>
        </p:nvSpPr>
        <p:spPr>
          <a:xfrm>
            <a:off x="593650" y="3907516"/>
            <a:ext cx="4283150" cy="2545978"/>
          </a:xfrm>
          <a:prstGeom prst="rect">
            <a:avLst/>
          </a:prstGeom>
          <a:solidFill>
            <a:srgbClr val="F6F6F6"/>
          </a:solidFill>
        </p:spPr>
      </p:sp>
      <p:sp>
        <p:nvSpPr>
          <p:cNvPr id="29" name="TextBox 10"/>
          <p:cNvSpPr txBox="1"/>
          <p:nvPr/>
        </p:nvSpPr>
        <p:spPr>
          <a:xfrm>
            <a:off x="587726" y="4422390"/>
            <a:ext cx="4259290" cy="1538883"/>
          </a:xfrm>
          <a:prstGeom prst="rect">
            <a:avLst/>
          </a:prstGeom>
        </p:spPr>
        <p:txBody>
          <a:bodyPr wrap="square" lIns="0" tIns="0" rIns="0" bIns="0" rtlCol="0" anchor="t">
            <a:spAutoFit/>
          </a:bodyPr>
          <a:lstStyle/>
          <a:p>
            <a:pPr lvl="0" algn="ctr">
              <a:lnSpc>
                <a:spcPts val="6000"/>
              </a:lnSpc>
            </a:pPr>
            <a:r>
              <a:rPr lang="en-US" sz="5000" dirty="0" smtClean="0">
                <a:solidFill>
                  <a:srgbClr val="363839"/>
                </a:solidFill>
                <a:latin typeface="Arial" panose="020B0604020202020204" pitchFamily="34" charset="0"/>
                <a:cs typeface="Arial" panose="020B0604020202020204" pitchFamily="34" charset="0"/>
              </a:rPr>
              <a:t>Lưu vực sông Mê Nam</a:t>
            </a:r>
            <a:endParaRPr lang="en-US" sz="5000" u="none" dirty="0">
              <a:solidFill>
                <a:srgbClr val="363839"/>
              </a:solidFill>
              <a:latin typeface="Arial" panose="020B0604020202020204" pitchFamily="34" charset="0"/>
              <a:cs typeface="Arial" panose="020B0604020202020204" pitchFamily="34" charset="0"/>
            </a:endParaRPr>
          </a:p>
        </p:txBody>
      </p:sp>
      <p:sp>
        <p:nvSpPr>
          <p:cNvPr id="30" name="AutoShape 2"/>
          <p:cNvSpPr/>
          <p:nvPr/>
        </p:nvSpPr>
        <p:spPr>
          <a:xfrm>
            <a:off x="5029200" y="6972300"/>
            <a:ext cx="12501096" cy="2545978"/>
          </a:xfrm>
          <a:prstGeom prst="rect">
            <a:avLst/>
          </a:prstGeom>
          <a:solidFill>
            <a:srgbClr val="F6F6F6"/>
          </a:solidFill>
        </p:spPr>
      </p:sp>
      <p:sp>
        <p:nvSpPr>
          <p:cNvPr id="31" name="TextBox 8"/>
          <p:cNvSpPr txBox="1"/>
          <p:nvPr/>
        </p:nvSpPr>
        <p:spPr>
          <a:xfrm>
            <a:off x="5294753" y="7373503"/>
            <a:ext cx="12192000" cy="1667123"/>
          </a:xfrm>
          <a:prstGeom prst="rect">
            <a:avLst/>
          </a:prstGeom>
        </p:spPr>
        <p:txBody>
          <a:bodyPr wrap="square" lIns="0" tIns="0" rIns="0" bIns="0" rtlCol="0" anchor="t">
            <a:spAutoFit/>
          </a:bodyPr>
          <a:lstStyle/>
          <a:p>
            <a:pPr lvl="0" algn="just">
              <a:lnSpc>
                <a:spcPts val="6500"/>
              </a:lnSpc>
              <a:spcBef>
                <a:spcPct val="0"/>
              </a:spcBef>
            </a:pPr>
            <a:r>
              <a:rPr lang="en-US" sz="5000" dirty="0" smtClean="0">
                <a:solidFill>
                  <a:srgbClr val="363839"/>
                </a:solidFill>
                <a:latin typeface="Arial" panose="020B0604020202020204" pitchFamily="34" charset="0"/>
                <a:cs typeface="Arial" panose="020B0604020202020204" pitchFamily="34" charset="0"/>
              </a:rPr>
              <a:t>Vương </a:t>
            </a:r>
            <a:r>
              <a:rPr lang="vi-VN" sz="5000" dirty="0" smtClean="0">
                <a:solidFill>
                  <a:srgbClr val="363839"/>
                </a:solidFill>
                <a:latin typeface="Arial" panose="020B0604020202020204" pitchFamily="34" charset="0"/>
                <a:cs typeface="Arial" panose="020B0604020202020204" pitchFamily="34" charset="0"/>
              </a:rPr>
              <a:t>quốc Kê-đa</a:t>
            </a:r>
            <a:r>
              <a:rPr lang="vi-VN" sz="5000" dirty="0">
                <a:solidFill>
                  <a:srgbClr val="363839"/>
                </a:solidFill>
                <a:latin typeface="Arial" panose="020B0604020202020204" pitchFamily="34" charset="0"/>
                <a:cs typeface="Arial" panose="020B0604020202020204" pitchFamily="34" charset="0"/>
              </a:rPr>
              <a:t>, Tam-bra-lin-ga, </a:t>
            </a:r>
            <a:r>
              <a:rPr lang="vi-VN" sz="5000" dirty="0" smtClean="0">
                <a:solidFill>
                  <a:srgbClr val="363839"/>
                </a:solidFill>
                <a:latin typeface="Arial" panose="020B0604020202020204" pitchFamily="34" charset="0"/>
                <a:cs typeface="Arial" panose="020B0604020202020204" pitchFamily="34" charset="0"/>
              </a:rPr>
              <a:t>Tu-ma-sic</a:t>
            </a:r>
            <a:r>
              <a:rPr lang="en-US" sz="5000" dirty="0" smtClean="0">
                <a:solidFill>
                  <a:srgbClr val="363839"/>
                </a:solidFill>
                <a:latin typeface="Arial" panose="020B0604020202020204" pitchFamily="34" charset="0"/>
                <a:cs typeface="Arial" panose="020B0604020202020204" pitchFamily="34" charset="0"/>
              </a:rPr>
              <a:t>, </a:t>
            </a:r>
            <a:r>
              <a:rPr lang="vi-VN" sz="5000" dirty="0" smtClean="0">
                <a:solidFill>
                  <a:srgbClr val="363839"/>
                </a:solidFill>
                <a:latin typeface="Arial" panose="020B0604020202020204" pitchFamily="34" charset="0"/>
                <a:cs typeface="Arial" panose="020B0604020202020204" pitchFamily="34" charset="0"/>
              </a:rPr>
              <a:t>Ma-lay-u</a:t>
            </a:r>
            <a:r>
              <a:rPr lang="vi-VN" sz="5000" dirty="0">
                <a:solidFill>
                  <a:srgbClr val="363839"/>
                </a:solidFill>
                <a:latin typeface="Arial" panose="020B0604020202020204" pitchFamily="34" charset="0"/>
                <a:cs typeface="Arial" panose="020B0604020202020204" pitchFamily="34" charset="0"/>
              </a:rPr>
              <a:t>, Ta-ru-ma, Can-tô-li.</a:t>
            </a:r>
            <a:endParaRPr lang="en-US" sz="5000" u="none" dirty="0">
              <a:solidFill>
                <a:srgbClr val="363839"/>
              </a:solidFill>
              <a:latin typeface="Arial" panose="020B0604020202020204" pitchFamily="34" charset="0"/>
              <a:cs typeface="Arial" panose="020B0604020202020204" pitchFamily="34" charset="0"/>
            </a:endParaRPr>
          </a:p>
        </p:txBody>
      </p:sp>
      <p:sp>
        <p:nvSpPr>
          <p:cNvPr id="32" name="AutoShape 9"/>
          <p:cNvSpPr/>
          <p:nvPr/>
        </p:nvSpPr>
        <p:spPr>
          <a:xfrm>
            <a:off x="543139" y="6972300"/>
            <a:ext cx="4283150" cy="2545978"/>
          </a:xfrm>
          <a:prstGeom prst="rect">
            <a:avLst/>
          </a:prstGeom>
          <a:solidFill>
            <a:srgbClr val="F6F6F6"/>
          </a:solidFill>
        </p:spPr>
      </p:sp>
      <p:sp>
        <p:nvSpPr>
          <p:cNvPr id="33" name="TextBox 10"/>
          <p:cNvSpPr txBox="1"/>
          <p:nvPr/>
        </p:nvSpPr>
        <p:spPr>
          <a:xfrm>
            <a:off x="717728" y="7460589"/>
            <a:ext cx="3874533" cy="1538883"/>
          </a:xfrm>
          <a:prstGeom prst="rect">
            <a:avLst/>
          </a:prstGeom>
        </p:spPr>
        <p:txBody>
          <a:bodyPr wrap="square" lIns="0" tIns="0" rIns="0" bIns="0" rtlCol="0" anchor="t">
            <a:spAutoFit/>
          </a:bodyPr>
          <a:lstStyle/>
          <a:p>
            <a:pPr lvl="0" algn="ctr">
              <a:lnSpc>
                <a:spcPts val="6000"/>
              </a:lnSpc>
            </a:pPr>
            <a:r>
              <a:rPr lang="en-US" sz="5000" dirty="0" smtClean="0">
                <a:solidFill>
                  <a:srgbClr val="363839"/>
                </a:solidFill>
                <a:latin typeface="Arial" panose="020B0604020202020204" pitchFamily="34" charset="0"/>
                <a:cs typeface="Arial" panose="020B0604020202020204" pitchFamily="34" charset="0"/>
              </a:rPr>
              <a:t>Bán đảo </a:t>
            </a:r>
          </a:p>
          <a:p>
            <a:pPr lvl="0" algn="ctr">
              <a:lnSpc>
                <a:spcPts val="6000"/>
              </a:lnSpc>
            </a:pPr>
            <a:r>
              <a:rPr lang="en-US" sz="5000" dirty="0" smtClean="0">
                <a:solidFill>
                  <a:srgbClr val="363839"/>
                </a:solidFill>
                <a:latin typeface="Arial" panose="020B0604020202020204" pitchFamily="34" charset="0"/>
                <a:cs typeface="Arial" panose="020B0604020202020204" pitchFamily="34" charset="0"/>
              </a:rPr>
              <a:t>Mã Lai</a:t>
            </a:r>
            <a:endParaRPr lang="en-US" sz="5000" u="none" dirty="0">
              <a:solidFill>
                <a:srgbClr val="36383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7" grpId="0"/>
      <p:bldP spid="29" grpId="0"/>
      <p:bldP spid="31"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9056914"/>
            <a:ext cx="16230600" cy="756489"/>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Vương quốc Chăm-pa</a:t>
            </a:r>
            <a:endParaRPr lang="en-US" sz="4500" b="1" dirty="0">
              <a:solidFill>
                <a:srgbClr val="002060"/>
              </a:solidFill>
              <a:latin typeface="Arial" panose="020B0604020202020204" pitchFamily="34" charset="0"/>
              <a:cs typeface="Arial" panose="020B0604020202020204" pitchFamily="34" charset="0"/>
            </a:endParaRPr>
          </a:p>
        </p:txBody>
      </p:sp>
      <p:pic>
        <p:nvPicPr>
          <p:cNvPr id="11" name="Picture 2" descr="Lịch sử Chăm Pa – Wikipedia tiếng Việ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522514"/>
            <a:ext cx="8001000" cy="830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2" name="Picture 4" descr="Thánh địa Mỹ Sơn: Dấu tích của một nền văn hóa Chăm hưng thịnh | Tạp chí  Quê Hương Online | Ủy ban Nhà nước về người Việt Nam ở nước ngoà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601200" y="522514"/>
            <a:ext cx="7620000" cy="830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09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990600" y="9056914"/>
            <a:ext cx="16230600" cy="756489"/>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Vương quốc Phù Nam</a:t>
            </a:r>
            <a:endParaRPr lang="en-US" sz="4500" b="1" dirty="0">
              <a:solidFill>
                <a:srgbClr val="002060"/>
              </a:solidFill>
              <a:latin typeface="Arial" panose="020B0604020202020204" pitchFamily="34" charset="0"/>
              <a:cs typeface="Arial" panose="020B0604020202020204" pitchFamily="34" charset="0"/>
            </a:endParaRPr>
          </a:p>
        </p:txBody>
      </p:sp>
      <p:pic>
        <p:nvPicPr>
          <p:cNvPr id="6" name="Picture 2" descr="Huỳnh Hữu Đức : Vương Quốc Phù Nam Phần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522514"/>
            <a:ext cx="8001000" cy="830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4" descr="Phù Nam: Huyền thoại và những vấn đề lịch sử"/>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53600" y="524328"/>
            <a:ext cx="7467600" cy="8303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500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3164113" y="5810369"/>
            <a:ext cx="11447749" cy="2693045"/>
          </a:xfrm>
          <a:prstGeom prst="rect">
            <a:avLst/>
          </a:prstGeom>
        </p:spPr>
        <p:txBody>
          <a:bodyPr wrap="square" lIns="0" tIns="0" rIns="0" bIns="0" rtlCol="0" anchor="t">
            <a:spAutoFit/>
          </a:bodyPr>
          <a:lstStyle/>
          <a:p>
            <a:pPr lvl="0" algn="just">
              <a:lnSpc>
                <a:spcPts val="7000"/>
              </a:lnSpc>
            </a:pPr>
            <a:r>
              <a:rPr lang="vi-VN" sz="5000" dirty="0">
                <a:solidFill>
                  <a:srgbClr val="0F3256"/>
                </a:solidFill>
              </a:rPr>
              <a:t>Từ thế kỉ VII đến thế kỉ X, một số vương quốc phong kiến ở khu vực Đông Nam Á đã được hình thành và phát triển</a:t>
            </a:r>
            <a:endParaRPr lang="en-US" sz="5000" dirty="0">
              <a:solidFill>
                <a:srgbClr val="0F3256"/>
              </a:solidFill>
            </a:endParaRPr>
          </a:p>
        </p:txBody>
      </p:sp>
      <p:grpSp>
        <p:nvGrpSpPr>
          <p:cNvPr id="20" name="Group 20"/>
          <p:cNvGrpSpPr/>
          <p:nvPr/>
        </p:nvGrpSpPr>
        <p:grpSpPr>
          <a:xfrm>
            <a:off x="10886" y="1104900"/>
            <a:ext cx="18288000" cy="3614886"/>
            <a:chOff x="0" y="0"/>
            <a:chExt cx="6186311" cy="1441388"/>
          </a:xfrm>
        </p:grpSpPr>
        <p:sp>
          <p:nvSpPr>
            <p:cNvPr id="21" name="Freeform 21"/>
            <p:cNvSpPr/>
            <p:nvPr/>
          </p:nvSpPr>
          <p:spPr>
            <a:xfrm>
              <a:off x="0" y="0"/>
              <a:ext cx="6186311" cy="1441388"/>
            </a:xfrm>
            <a:custGeom>
              <a:avLst/>
              <a:gdLst/>
              <a:ahLst/>
              <a:cxnLst/>
              <a:rect l="l" t="t" r="r" b="b"/>
              <a:pathLst>
                <a:path w="6186311" h="1441388">
                  <a:moveTo>
                    <a:pt x="6061851" y="1441388"/>
                  </a:moveTo>
                  <a:lnTo>
                    <a:pt x="124460" y="1441388"/>
                  </a:lnTo>
                  <a:cubicBezTo>
                    <a:pt x="55880" y="1441388"/>
                    <a:pt x="0" y="1385508"/>
                    <a:pt x="0" y="1316928"/>
                  </a:cubicBezTo>
                  <a:lnTo>
                    <a:pt x="0" y="124460"/>
                  </a:lnTo>
                  <a:cubicBezTo>
                    <a:pt x="0" y="55880"/>
                    <a:pt x="55880" y="0"/>
                    <a:pt x="124460" y="0"/>
                  </a:cubicBezTo>
                  <a:lnTo>
                    <a:pt x="6061851" y="0"/>
                  </a:lnTo>
                  <a:cubicBezTo>
                    <a:pt x="6130431" y="0"/>
                    <a:pt x="6186311" y="55880"/>
                    <a:pt x="6186311" y="124460"/>
                  </a:cubicBezTo>
                  <a:lnTo>
                    <a:pt x="6186311" y="1316928"/>
                  </a:lnTo>
                  <a:cubicBezTo>
                    <a:pt x="6186311" y="1385508"/>
                    <a:pt x="6130431" y="1441388"/>
                    <a:pt x="6061851" y="1441388"/>
                  </a:cubicBezTo>
                  <a:close/>
                </a:path>
              </a:pathLst>
            </a:custGeom>
            <a:solidFill>
              <a:srgbClr val="B8D6F6"/>
            </a:solidFill>
          </p:spPr>
        </p:sp>
      </p:grpSp>
      <p:sp>
        <p:nvSpPr>
          <p:cNvPr id="23" name="TextBox 23"/>
          <p:cNvSpPr txBox="1"/>
          <p:nvPr/>
        </p:nvSpPr>
        <p:spPr>
          <a:xfrm>
            <a:off x="18143" y="1257300"/>
            <a:ext cx="18288000" cy="3462486"/>
          </a:xfrm>
          <a:prstGeom prst="rect">
            <a:avLst/>
          </a:prstGeom>
        </p:spPr>
        <p:txBody>
          <a:bodyPr wrap="square" lIns="0" tIns="0" rIns="0" bIns="0" rtlCol="0" anchor="t">
            <a:spAutoFit/>
          </a:bodyPr>
          <a:lstStyle/>
          <a:p>
            <a:pPr marL="0" lvl="0" indent="0" algn="ctr">
              <a:lnSpc>
                <a:spcPts val="9000"/>
              </a:lnSpc>
              <a:spcBef>
                <a:spcPct val="0"/>
              </a:spcBef>
            </a:pPr>
            <a:r>
              <a:rPr lang="en-US" sz="5500" b="1" u="none" dirty="0" smtClean="0">
                <a:solidFill>
                  <a:srgbClr val="0F3256"/>
                </a:solidFill>
                <a:latin typeface="Arial" panose="020B0604020202020204" pitchFamily="34" charset="0"/>
                <a:cs typeface="Arial" panose="020B0604020202020204" pitchFamily="34" charset="0"/>
              </a:rPr>
              <a:t>III. SỰ HÌNH THÀNH VÀ PHÁT TRIỂN BAN ĐẦU CỦA CÁC VƯƠNG QUỐC PHONG KIẾN TỪ </a:t>
            </a:r>
          </a:p>
          <a:p>
            <a:pPr marL="0" lvl="0" indent="0" algn="ctr">
              <a:lnSpc>
                <a:spcPts val="9000"/>
              </a:lnSpc>
              <a:spcBef>
                <a:spcPct val="0"/>
              </a:spcBef>
            </a:pPr>
            <a:r>
              <a:rPr lang="en-US" sz="5500" b="1" u="none" dirty="0" smtClean="0">
                <a:solidFill>
                  <a:srgbClr val="0F3256"/>
                </a:solidFill>
                <a:latin typeface="Arial" panose="020B0604020202020204" pitchFamily="34" charset="0"/>
                <a:cs typeface="Arial" panose="020B0604020202020204" pitchFamily="34" charset="0"/>
              </a:rPr>
              <a:t>THẾ KỈ VII ĐẾN THẾ KỈ X</a:t>
            </a:r>
            <a:endParaRPr lang="en-US" sz="5500" b="1" u="none" dirty="0">
              <a:solidFill>
                <a:srgbClr val="0F3256"/>
              </a:solidFill>
              <a:latin typeface="Arial" panose="020B0604020202020204" pitchFamily="34" charset="0"/>
              <a:cs typeface="Arial" panose="020B0604020202020204" pitchFamily="34" charset="0"/>
            </a:endParaRPr>
          </a:p>
        </p:txBody>
      </p:sp>
      <p:pic>
        <p:nvPicPr>
          <p:cNvPr id="29" name="Picture 11"/>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rcRect/>
          <a:stretch>
            <a:fillRect/>
          </a:stretch>
        </p:blipFill>
        <p:spPr>
          <a:xfrm>
            <a:off x="-152400" y="7558636"/>
            <a:ext cx="3283856" cy="2758439"/>
          </a:xfrm>
          <a:prstGeom prst="rect">
            <a:avLst/>
          </a:prstGeom>
        </p:spPr>
      </p:pic>
      <p:pic>
        <p:nvPicPr>
          <p:cNvPr id="30" name="Picture 15"/>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30"/>
              </a:ext>
            </a:extLst>
          </a:blip>
          <a:srcRect/>
          <a:stretch>
            <a:fillRect/>
          </a:stretch>
        </p:blipFill>
        <p:spPr>
          <a:xfrm>
            <a:off x="15163800" y="5207884"/>
            <a:ext cx="2965999" cy="3898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E0FF"/>
        </a:solidFill>
        <a:effectLst/>
      </p:bgPr>
    </p:bg>
    <p:spTree>
      <p:nvGrpSpPr>
        <p:cNvPr id="1" name=""/>
        <p:cNvGrpSpPr/>
        <p:nvPr/>
      </p:nvGrpSpPr>
      <p:grpSpPr>
        <a:xfrm>
          <a:off x="0" y="0"/>
          <a:ext cx="0" cy="0"/>
          <a:chOff x="0" y="0"/>
          <a:chExt cx="0" cy="0"/>
        </a:xfrm>
      </p:grpSpPr>
      <p:sp>
        <p:nvSpPr>
          <p:cNvPr id="11" name="TextBox 11"/>
          <p:cNvSpPr txBox="1"/>
          <p:nvPr/>
        </p:nvSpPr>
        <p:spPr>
          <a:xfrm>
            <a:off x="-25399" y="1790700"/>
            <a:ext cx="18287999" cy="1205458"/>
          </a:xfrm>
          <a:prstGeom prst="rect">
            <a:avLst/>
          </a:prstGeom>
        </p:spPr>
        <p:txBody>
          <a:bodyPr wrap="square" lIns="0" tIns="0" rIns="0" bIns="0" rtlCol="0" anchor="t">
            <a:spAutoFit/>
          </a:bodyPr>
          <a:lstStyle/>
          <a:p>
            <a:pPr algn="ctr">
              <a:lnSpc>
                <a:spcPts val="9350"/>
              </a:lnSpc>
            </a:pPr>
            <a:r>
              <a:rPr lang="en-US" sz="6000" b="1" dirty="0" smtClean="0">
                <a:solidFill>
                  <a:srgbClr val="100F0D"/>
                </a:solidFill>
                <a:latin typeface="Arial" panose="020B0604020202020204" pitchFamily="34" charset="0"/>
                <a:cs typeface="Arial" panose="020B0604020202020204" pitchFamily="34" charset="0"/>
              </a:rPr>
              <a:t>Quan sát Lược đồ 10.3</a:t>
            </a:r>
            <a:endParaRPr lang="en-US" sz="6000" b="1" dirty="0">
              <a:solidFill>
                <a:srgbClr val="100F0D"/>
              </a:solidFill>
              <a:latin typeface="Arial" panose="020B0604020202020204" pitchFamily="34" charset="0"/>
              <a:cs typeface="Arial" panose="020B0604020202020204" pitchFamily="34" charset="0"/>
            </a:endParaRPr>
          </a:p>
        </p:txBody>
      </p:sp>
      <p:pic>
        <p:nvPicPr>
          <p:cNvPr id="25" name="Picture 1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3200400" y="1457006"/>
            <a:ext cx="1575581" cy="1504681"/>
          </a:xfrm>
          <a:prstGeom prst="rect">
            <a:avLst/>
          </a:prstGeom>
        </p:spPr>
      </p:pic>
      <p:sp>
        <p:nvSpPr>
          <p:cNvPr id="26" name="Rectangle 25"/>
          <p:cNvSpPr/>
          <p:nvPr/>
        </p:nvSpPr>
        <p:spPr>
          <a:xfrm>
            <a:off x="762000" y="4502120"/>
            <a:ext cx="13309210" cy="3683060"/>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Em hãy xác định những vương quốc phong kiến ở Đông Nam Á từ thế kỉ VII đến thế kỉ X, cho biết vị trí của các vương quốc đó thuộc các quốc gia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Đông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Nam Á nào ngày nay? </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6"/>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14318343" y="3848100"/>
            <a:ext cx="3980543" cy="4991100"/>
          </a:xfrm>
          <a:prstGeom prst="rect">
            <a:avLst/>
          </a:prstGeom>
        </p:spPr>
      </p:pic>
    </p:spTree>
    <p:extLst>
      <p:ext uri="{BB962C8B-B14F-4D97-AF65-F5344CB8AC3E}">
        <p14:creationId xmlns:p14="http://schemas.microsoft.com/office/powerpoint/2010/main" xmlns="" val="110462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381000" y="9056914"/>
            <a:ext cx="16840200" cy="833562"/>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Lược đồ các quốc gia phong kiến Đông Nam Á (TK VII-TK X)</a:t>
            </a:r>
            <a:endParaRPr lang="en-US" sz="4500" b="1"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381000" y="571500"/>
            <a:ext cx="16687800" cy="8485414"/>
          </a:xfrm>
          <a:prstGeom prst="rect">
            <a:avLst/>
          </a:prstGeom>
          <a:ln>
            <a:noFill/>
          </a:ln>
          <a:effectLst>
            <a:softEdge rad="112500"/>
          </a:effectLst>
        </p:spPr>
      </p:pic>
    </p:spTree>
    <p:extLst>
      <p:ext uri="{BB962C8B-B14F-4D97-AF65-F5344CB8AC3E}">
        <p14:creationId xmlns:p14="http://schemas.microsoft.com/office/powerpoint/2010/main" xmlns="" val="7755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0" y="6106952"/>
            <a:ext cx="6553200" cy="4456217"/>
            <a:chOff x="0" y="0"/>
            <a:chExt cx="20068571" cy="19662351"/>
          </a:xfrm>
        </p:grpSpPr>
        <p:pic>
          <p:nvPicPr>
            <p:cNvPr id="3" name="Picture 3"/>
            <p:cNvPicPr>
              <a:picLocks noChangeAspect="1"/>
            </p:cNvPicPr>
            <p:nvPr/>
          </p:nvPicPr>
          <p:blipFill>
            <a:blip r:embed="rId2" cstate="print">
              <a:alphaModFix amt="25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0" y="0"/>
              <a:ext cx="17410038" cy="18629418"/>
            </a:xfrm>
            <a:prstGeom prst="rect">
              <a:avLst/>
            </a:prstGeom>
          </p:spPr>
        </p:pic>
        <p:pic>
          <p:nvPicPr>
            <p:cNvPr id="4" name="Picture 4"/>
            <p:cNvPicPr>
              <a:picLocks noChangeAspect="1"/>
            </p:cNvPicPr>
            <p:nvPr/>
          </p:nvPicPr>
          <p:blipFill>
            <a:blip r:embed="rId2" cstate="print">
              <a:alphaModFix amt="25000"/>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2658533" y="1032933"/>
              <a:ext cx="17410038" cy="18629418"/>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4611672" y="5007047"/>
            <a:ext cx="3843242" cy="5010308"/>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6248400" y="2793129"/>
            <a:ext cx="5800626" cy="999664"/>
          </a:xfrm>
          <a:prstGeom prst="rect">
            <a:avLst/>
          </a:prstGeom>
        </p:spPr>
      </p:pic>
      <p:sp>
        <p:nvSpPr>
          <p:cNvPr id="25" name="Rectangle 24"/>
          <p:cNvSpPr/>
          <p:nvPr/>
        </p:nvSpPr>
        <p:spPr>
          <a:xfrm>
            <a:off x="0" y="832048"/>
            <a:ext cx="18440400" cy="1844031"/>
          </a:xfrm>
          <a:prstGeom prst="rect">
            <a:avLst/>
          </a:prstGeom>
        </p:spPr>
        <p:txBody>
          <a:bodyPr wrap="square">
            <a:spAutoFit/>
          </a:bodyPr>
          <a:lstStyle/>
          <a:p>
            <a:pPr algn="ctr">
              <a:lnSpc>
                <a:spcPts val="7000"/>
              </a:lnSpc>
            </a:pPr>
            <a:r>
              <a:rPr lang="fr-FR" sz="55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Những </a:t>
            </a:r>
            <a:r>
              <a:rPr lang="fr-FR" sz="5500" b="1" dirty="0">
                <a:solidFill>
                  <a:srgbClr val="002060"/>
                </a:solidFill>
                <a:latin typeface="Arial" panose="020B0604020202020204" pitchFamily="34" charset="0"/>
                <a:ea typeface="Calibri" panose="020F0502020204030204" pitchFamily="34" charset="0"/>
                <a:cs typeface="Arial" panose="020B0604020202020204" pitchFamily="34" charset="0"/>
              </a:rPr>
              <a:t>vương quốc phong kiến </a:t>
            </a:r>
            <a:endParaRPr lang="fr-FR" sz="5500" b="1"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a:lnSpc>
                <a:spcPts val="7000"/>
              </a:lnSpc>
            </a:pPr>
            <a:r>
              <a:rPr lang="fr-FR" sz="55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ở </a:t>
            </a:r>
            <a:r>
              <a:rPr lang="fr-FR" sz="5500" b="1" dirty="0">
                <a:solidFill>
                  <a:srgbClr val="002060"/>
                </a:solidFill>
                <a:latin typeface="Arial" panose="020B0604020202020204" pitchFamily="34" charset="0"/>
                <a:ea typeface="Calibri" panose="020F0502020204030204" pitchFamily="34" charset="0"/>
                <a:cs typeface="Arial" panose="020B0604020202020204" pitchFamily="34" charset="0"/>
              </a:rPr>
              <a:t>Đông Nam Á </a:t>
            </a:r>
            <a:r>
              <a:rPr lang="fr-FR" sz="55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từ </a:t>
            </a:r>
            <a:r>
              <a:rPr lang="fr-FR" sz="5500" b="1" dirty="0">
                <a:solidFill>
                  <a:srgbClr val="002060"/>
                </a:solidFill>
                <a:latin typeface="Arial" panose="020B0604020202020204" pitchFamily="34" charset="0"/>
                <a:ea typeface="Calibri" panose="020F0502020204030204" pitchFamily="34" charset="0"/>
                <a:cs typeface="Arial" panose="020B0604020202020204" pitchFamily="34" charset="0"/>
              </a:rPr>
              <a:t>thế kỉ VII đến thế kỉ X</a:t>
            </a:r>
            <a:endParaRPr lang="en-US" sz="5500" b="1" dirty="0">
              <a:solidFill>
                <a:srgbClr val="002060"/>
              </a:solidFill>
            </a:endParaRPr>
          </a:p>
        </p:txBody>
      </p:sp>
      <p:sp>
        <p:nvSpPr>
          <p:cNvPr id="26" name="Rectangle 25"/>
          <p:cNvSpPr/>
          <p:nvPr/>
        </p:nvSpPr>
        <p:spPr>
          <a:xfrm>
            <a:off x="762000" y="3909844"/>
            <a:ext cx="14630400" cy="5478423"/>
          </a:xfrm>
          <a:prstGeom prst="rect">
            <a:avLst/>
          </a:prstGeom>
        </p:spPr>
        <p:txBody>
          <a:bodyPr wrap="square">
            <a:spAutoFit/>
          </a:bodyPr>
          <a:lstStyle/>
          <a:p>
            <a:pPr marL="685800" indent="-685800" algn="just">
              <a:lnSpc>
                <a:spcPts val="7000"/>
              </a:lnSpc>
              <a:buFont typeface="Arial" panose="020B0604020202020204" pitchFamily="34" charset="0"/>
              <a:buChar char="•"/>
            </a:pP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Pa-gan (</a:t>
            </a:r>
            <a:r>
              <a:rPr lang="fr-FR" sz="5000" dirty="0">
                <a:solidFill>
                  <a:srgbClr val="002060"/>
                </a:solidFill>
                <a:latin typeface="Arial" panose="020B0604020202020204" pitchFamily="34" charset="0"/>
                <a:ea typeface="Calibri" panose="020F0502020204030204" pitchFamily="34" charset="0"/>
                <a:cs typeface="Arial" panose="020B0604020202020204" pitchFamily="34" charset="0"/>
              </a:rPr>
              <a:t>thuộc Mi-an-ma ngày nay) của người Miến</a:t>
            </a:r>
            <a:r>
              <a:rPr lang="fr-FR"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685800" indent="-685800" algn="just">
              <a:lnSpc>
                <a:spcPts val="7000"/>
              </a:lnSpc>
              <a:buFont typeface="Arial" panose="020B0604020202020204" pitchFamily="34" charset="0"/>
              <a:buChar char="•"/>
            </a:pPr>
            <a:r>
              <a:rPr lang="vi-VN" sz="5000" dirty="0">
                <a:solidFill>
                  <a:srgbClr val="002060"/>
                </a:solidFill>
                <a:latin typeface="Arial" panose="020B0604020202020204" pitchFamily="34" charset="0"/>
                <a:ea typeface="Calibri" panose="020F0502020204030204" pitchFamily="34" charset="0"/>
                <a:cs typeface="Arial" panose="020B0604020202020204" pitchFamily="34" charset="0"/>
              </a:rPr>
              <a:t>Đva-ra-va-ti (thuộc Thái Lan ngày nay</a:t>
            </a:r>
            <a:r>
              <a:rPr lang="vi-VN"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50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vi-VN"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Sri-vi-giay-a</a:t>
            </a:r>
            <a:r>
              <a:rPr lang="en-US"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 Ca-lin-ga</a:t>
            </a:r>
            <a:r>
              <a:rPr lang="vi-VN"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5000" dirty="0">
                <a:solidFill>
                  <a:srgbClr val="002060"/>
                </a:solidFill>
                <a:latin typeface="Arial" panose="020B0604020202020204" pitchFamily="34" charset="0"/>
                <a:ea typeface="Calibri" panose="020F0502020204030204" pitchFamily="34" charset="0"/>
                <a:cs typeface="Arial" panose="020B0604020202020204" pitchFamily="34" charset="0"/>
              </a:rPr>
              <a:t>(thuộc In-đô-nê-xi-a ngày nay). </a:t>
            </a:r>
            <a:endParaRPr lang="en-US" sz="50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en-US" sz="5000" dirty="0" smtClean="0">
                <a:solidFill>
                  <a:srgbClr val="002060"/>
                </a:solidFill>
                <a:latin typeface="Arial" panose="020B0604020202020204" pitchFamily="34" charset="0"/>
                <a:ea typeface="Calibri" panose="020F0502020204030204" pitchFamily="34" charset="0"/>
                <a:cs typeface="Arial" panose="020B0604020202020204" pitchFamily="34" charset="0"/>
              </a:rPr>
              <a:t>Đại </a:t>
            </a:r>
            <a:r>
              <a:rPr lang="en-US" sz="5000" dirty="0">
                <a:solidFill>
                  <a:srgbClr val="002060"/>
                </a:solidFill>
                <a:latin typeface="Arial" panose="020B0604020202020204" pitchFamily="34" charset="0"/>
                <a:ea typeface="Calibri" panose="020F0502020204030204" pitchFamily="34" charset="0"/>
                <a:cs typeface="Arial" panose="020B0604020202020204" pitchFamily="34" charset="0"/>
              </a:rPr>
              <a:t>Cồ Việt, Chăm-pa thuộc Việt Nam ngày nay</a:t>
            </a:r>
            <a:endParaRPr lang="en-US" sz="5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E0FF"/>
        </a:solidFill>
        <a:effectLst/>
      </p:bgPr>
    </p:bg>
    <p:spTree>
      <p:nvGrpSpPr>
        <p:cNvPr id="1" name=""/>
        <p:cNvGrpSpPr/>
        <p:nvPr/>
      </p:nvGrpSpPr>
      <p:grpSpPr>
        <a:xfrm>
          <a:off x="0" y="0"/>
          <a:ext cx="0" cy="0"/>
          <a:chOff x="0" y="0"/>
          <a:chExt cx="0" cy="0"/>
        </a:xfrm>
      </p:grpSpPr>
      <p:sp>
        <p:nvSpPr>
          <p:cNvPr id="6" name="TextBox 9"/>
          <p:cNvSpPr txBox="1"/>
          <p:nvPr/>
        </p:nvSpPr>
        <p:spPr>
          <a:xfrm>
            <a:off x="609600" y="9056914"/>
            <a:ext cx="17068800" cy="756489"/>
          </a:xfrm>
          <a:prstGeom prst="rect">
            <a:avLst/>
          </a:prstGeom>
        </p:spPr>
        <p:txBody>
          <a:bodyPr wrap="square" lIns="0" tIns="0" rIns="0" bIns="0" rtlCol="0" anchor="t">
            <a:spAutoFit/>
          </a:bodyPr>
          <a:lstStyle/>
          <a:p>
            <a:pPr algn="ctr">
              <a:lnSpc>
                <a:spcPts val="6480"/>
              </a:lnSpc>
            </a:pPr>
            <a:r>
              <a:rPr lang="en-US" sz="4500" b="1" dirty="0" smtClean="0">
                <a:solidFill>
                  <a:srgbClr val="002060"/>
                </a:solidFill>
                <a:latin typeface="Arial" panose="020B0604020202020204" pitchFamily="34" charset="0"/>
                <a:cs typeface="Arial" panose="020B0604020202020204" pitchFamily="34" charset="0"/>
              </a:rPr>
              <a:t>Đại Cồ Việt – Việt Nam ngày nay</a:t>
            </a:r>
            <a:endParaRPr lang="en-US" sz="4500" b="1" dirty="0">
              <a:solidFill>
                <a:srgbClr val="002060"/>
              </a:solidFill>
              <a:latin typeface="Arial" panose="020B0604020202020204" pitchFamily="34" charset="0"/>
              <a:cs typeface="Arial" panose="020B0604020202020204" pitchFamily="34" charset="0"/>
            </a:endParaRPr>
          </a:p>
        </p:txBody>
      </p:sp>
      <p:pic>
        <p:nvPicPr>
          <p:cNvPr id="7" name="Picture 2" descr="Đại Cồ Việt: Nhà nước tự chủ đầu tiên khiến vua Tống nể trọng - Giáo dụ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678543"/>
            <a:ext cx="9067800" cy="815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8" name="Picture 4" descr="Nước Đại Cồ Việt Thời Đinh Bộ Lĩnh - Nhà Nước Phong Kiến Tập Quyền Đầu Tiên  | BÍ ẨN SỬ VIỆT - YouTub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58400" y="678543"/>
            <a:ext cx="7696200" cy="815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9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3" name="TextBox 3"/>
          <p:cNvSpPr txBox="1"/>
          <p:nvPr/>
        </p:nvSpPr>
        <p:spPr>
          <a:xfrm>
            <a:off x="0" y="1114425"/>
            <a:ext cx="18288000" cy="820738"/>
          </a:xfrm>
          <a:prstGeom prst="rect">
            <a:avLst/>
          </a:prstGeom>
        </p:spPr>
        <p:txBody>
          <a:bodyPr wrap="square" lIns="0" tIns="0" rIns="0" bIns="0" rtlCol="0" anchor="t">
            <a:spAutoFit/>
          </a:bodyPr>
          <a:lstStyle/>
          <a:p>
            <a:pPr algn="ctr">
              <a:lnSpc>
                <a:spcPts val="6400"/>
              </a:lnSpc>
            </a:pPr>
            <a:r>
              <a:rPr lang="en-US" sz="5500" b="1" dirty="0" smtClean="0">
                <a:solidFill>
                  <a:srgbClr val="0048CD"/>
                </a:solidFill>
                <a:latin typeface="Arial" panose="020B0604020202020204" pitchFamily="34" charset="0"/>
                <a:cs typeface="Arial" panose="020B0604020202020204" pitchFamily="34" charset="0"/>
              </a:rPr>
              <a:t>Thảo luận và trả lời câu hỏi</a:t>
            </a:r>
            <a:endParaRPr lang="en-US" sz="5500" b="1" dirty="0">
              <a:solidFill>
                <a:srgbClr val="0048CD"/>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5867400" y="4533900"/>
            <a:ext cx="5952884" cy="5636209"/>
          </a:xfrm>
          <a:prstGeom prst="rect">
            <a:avLst/>
          </a:prstGeom>
        </p:spPr>
      </p:pic>
      <p:sp>
        <p:nvSpPr>
          <p:cNvPr id="9" name="Rectangle 8"/>
          <p:cNvSpPr/>
          <p:nvPr/>
        </p:nvSpPr>
        <p:spPr>
          <a:xfrm>
            <a:off x="2057400" y="2324100"/>
            <a:ext cx="14236590" cy="1809213"/>
          </a:xfrm>
          <a:prstGeom prst="rect">
            <a:avLst/>
          </a:prstGeom>
        </p:spPr>
        <p:txBody>
          <a:bodyPr wrap="none">
            <a:spAutoFit/>
          </a:bodyPr>
          <a:lstStyle/>
          <a:p>
            <a:pPr algn="ctr">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Bộ máy nhà nước và kinh tế của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các vương quốc</a:t>
            </a:r>
          </a:p>
          <a:p>
            <a:pPr algn="ctr">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phong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kiến ở Đông Nam Á như thế nào?</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471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t="3652" r="51971"/>
          <a:stretch>
            <a:fillRect/>
          </a:stretch>
        </p:blipFill>
        <p:spPr>
          <a:xfrm>
            <a:off x="228600" y="2324100"/>
            <a:ext cx="8077200" cy="712791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3986490" y="1485900"/>
            <a:ext cx="1015425" cy="1365486"/>
          </a:xfrm>
          <a:prstGeom prst="rect">
            <a:avLst/>
          </a:prstGeom>
        </p:spPr>
      </p:pic>
      <p:sp>
        <p:nvSpPr>
          <p:cNvPr id="13" name="Rectangle 12"/>
          <p:cNvSpPr/>
          <p:nvPr/>
        </p:nvSpPr>
        <p:spPr>
          <a:xfrm>
            <a:off x="359187" y="3563987"/>
            <a:ext cx="7946613" cy="5478423"/>
          </a:xfrm>
          <a:prstGeom prst="rect">
            <a:avLst/>
          </a:prstGeom>
        </p:spPr>
        <p:txBody>
          <a:bodyPr wrap="square">
            <a:spAutoFit/>
          </a:bodyPr>
          <a:lstStyle/>
          <a:p>
            <a:pPr algn="just">
              <a:lnSpc>
                <a:spcPts val="7000"/>
              </a:lnSpc>
            </a:pPr>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Bộ máy nhà nước: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được tổ chức quy củ hơn, quyền lực hơn của vua được tăng cường với hệ thống quân đội, luật pháp được hoàn thiện.</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2"/>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t="3652" r="51971"/>
          <a:stretch>
            <a:fillRect/>
          </a:stretch>
        </p:blipFill>
        <p:spPr>
          <a:xfrm>
            <a:off x="8686798" y="2324100"/>
            <a:ext cx="9220201" cy="7127910"/>
          </a:xfrm>
          <a:prstGeom prst="rect">
            <a:avLst/>
          </a:prstGeom>
        </p:spPr>
      </p:pic>
      <p:pic>
        <p:nvPicPr>
          <p:cNvPr id="15" name="Picture 6"/>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2798257" y="1641357"/>
            <a:ext cx="1015425" cy="1365486"/>
          </a:xfrm>
          <a:prstGeom prst="rect">
            <a:avLst/>
          </a:prstGeom>
        </p:spPr>
      </p:pic>
      <p:sp>
        <p:nvSpPr>
          <p:cNvPr id="16" name="Rectangle 15"/>
          <p:cNvSpPr/>
          <p:nvPr/>
        </p:nvSpPr>
        <p:spPr>
          <a:xfrm>
            <a:off x="8686799" y="4587657"/>
            <a:ext cx="9238343" cy="1887696"/>
          </a:xfrm>
          <a:prstGeom prst="rect">
            <a:avLst/>
          </a:prstGeom>
        </p:spPr>
        <p:txBody>
          <a:bodyPr wrap="square">
            <a:spAutoFit/>
          </a:bodyPr>
          <a:lstStyle/>
          <a:p>
            <a:pPr algn="just">
              <a:lnSpc>
                <a:spcPts val="7000"/>
              </a:lnSpc>
            </a:pPr>
            <a:r>
              <a:rPr lang="vi-VN" sz="5000" b="1" dirty="0">
                <a:solidFill>
                  <a:srgbClr val="000000"/>
                </a:solidFill>
                <a:ea typeface="Calibri" panose="020F0502020204030204" pitchFamily="34" charset="0"/>
                <a:cs typeface="Arial" panose="020B0604020202020204" pitchFamily="34" charset="0"/>
              </a:rPr>
              <a:t>Kinh tế: </a:t>
            </a:r>
            <a:r>
              <a:rPr lang="vi-VN" sz="5000" dirty="0" smtClean="0">
                <a:solidFill>
                  <a:srgbClr val="000000"/>
                </a:solidFill>
                <a:ea typeface="Calibri" panose="020F0502020204030204" pitchFamily="34" charset="0"/>
                <a:cs typeface="Arial" panose="020B0604020202020204" pitchFamily="34" charset="0"/>
              </a:rPr>
              <a:t>phát </a:t>
            </a:r>
            <a:r>
              <a:rPr lang="vi-VN" sz="5000" dirty="0">
                <a:solidFill>
                  <a:srgbClr val="000000"/>
                </a:solidFill>
                <a:ea typeface="Calibri" panose="020F0502020204030204" pitchFamily="34" charset="0"/>
                <a:cs typeface="Arial" panose="020B0604020202020204" pitchFamily="34" charset="0"/>
              </a:rPr>
              <a:t>triển nông nghiệp; </a:t>
            </a:r>
            <a:r>
              <a:rPr lang="vi-VN" sz="5000" dirty="0" smtClean="0">
                <a:solidFill>
                  <a:srgbClr val="000000"/>
                </a:solidFill>
                <a:ea typeface="Calibri" panose="020F0502020204030204" pitchFamily="34" charset="0"/>
                <a:cs typeface="Arial" panose="020B0604020202020204" pitchFamily="34" charset="0"/>
              </a:rPr>
              <a:t>thương </a:t>
            </a:r>
            <a:r>
              <a:rPr lang="vi-VN" sz="5000" dirty="0">
                <a:solidFill>
                  <a:srgbClr val="000000"/>
                </a:solidFill>
                <a:ea typeface="Calibri" panose="020F0502020204030204" pitchFamily="34" charset="0"/>
                <a:cs typeface="Arial" panose="020B0604020202020204" pitchFamily="34" charset="0"/>
              </a:rPr>
              <a:t>nghiệp, hàng </a:t>
            </a:r>
            <a:r>
              <a:rPr lang="vi-VN" sz="5000" dirty="0" smtClean="0">
                <a:solidFill>
                  <a:srgbClr val="000000"/>
                </a:solidFill>
                <a:ea typeface="Calibri" panose="020F0502020204030204" pitchFamily="34" charset="0"/>
                <a:cs typeface="Arial" panose="020B0604020202020204" pitchFamily="34" charset="0"/>
              </a:rPr>
              <a:t>hải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302085">
            <a:off x="14539280" y="6611064"/>
            <a:ext cx="3238053" cy="3304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2076871" y="9133603"/>
            <a:ext cx="13569380" cy="1153397"/>
          </a:xfrm>
          <a:prstGeom prst="rect">
            <a:avLst/>
          </a:prstGeom>
        </p:spPr>
      </p:pic>
      <p:sp>
        <p:nvSpPr>
          <p:cNvPr id="9" name="TextBox 3"/>
          <p:cNvSpPr txBox="1"/>
          <p:nvPr/>
        </p:nvSpPr>
        <p:spPr>
          <a:xfrm>
            <a:off x="2286000" y="951939"/>
            <a:ext cx="14325600" cy="3590727"/>
          </a:xfrm>
          <a:prstGeom prst="rect">
            <a:avLst/>
          </a:prstGeom>
        </p:spPr>
        <p:txBody>
          <a:bodyPr wrap="square" lIns="0" tIns="0" rIns="0" bIns="0" rtlCol="0" anchor="t">
            <a:spAutoFit/>
          </a:bodyPr>
          <a:lstStyle/>
          <a:p>
            <a:pPr marL="685800" indent="-685800" algn="just">
              <a:lnSpc>
                <a:spcPts val="7000"/>
              </a:lnSpc>
              <a:buFont typeface="Arial" panose="020B0604020202020204" pitchFamily="34" charset="0"/>
              <a:buChar char="•"/>
            </a:pPr>
            <a:r>
              <a:rPr lang="fr-FR" sz="5000" dirty="0" smtClean="0">
                <a:solidFill>
                  <a:srgbClr val="002060"/>
                </a:solidFill>
                <a:latin typeface="Arial" panose="020B0604020202020204" pitchFamily="34" charset="0"/>
                <a:cs typeface="Arial" panose="020B0604020202020204" pitchFamily="34" charset="0"/>
              </a:rPr>
              <a:t>Đông Nam Á bắt đầu từ những vương quốc đầu tiên ra đời cách đây trên dưới 2.000 năm. </a:t>
            </a:r>
            <a:endParaRPr lang="en-US" sz="5000" dirty="0" smtClean="0">
              <a:solidFill>
                <a:srgbClr val="002060"/>
              </a:solidFill>
              <a:latin typeface="Arial" panose="020B0604020202020204" pitchFamily="34" charset="0"/>
              <a:cs typeface="Arial" panose="020B0604020202020204" pitchFamily="34" charset="0"/>
            </a:endParaRPr>
          </a:p>
          <a:p>
            <a:pPr marL="685800" indent="-685800" algn="just">
              <a:lnSpc>
                <a:spcPts val="7000"/>
              </a:lnSpc>
              <a:buFont typeface="Arial" panose="020B0604020202020204" pitchFamily="34" charset="0"/>
              <a:buChar char="•"/>
            </a:pPr>
            <a:r>
              <a:rPr lang="fr-FR" sz="5000" dirty="0" smtClean="0">
                <a:solidFill>
                  <a:srgbClr val="002060"/>
                </a:solidFill>
                <a:latin typeface="Arial" panose="020B0604020202020204" pitchFamily="34" charset="0"/>
                <a:cs typeface="Arial" panose="020B0604020202020204" pitchFamily="34" charset="0"/>
              </a:rPr>
              <a:t>Những </a:t>
            </a:r>
            <a:r>
              <a:rPr lang="fr-FR" sz="5000" dirty="0">
                <a:solidFill>
                  <a:srgbClr val="002060"/>
                </a:solidFill>
                <a:latin typeface="Arial" panose="020B0604020202020204" pitchFamily="34" charset="0"/>
                <a:cs typeface="Arial" panose="020B0604020202020204" pitchFamily="34" charset="0"/>
              </a:rPr>
              <a:t>vùng đất hoang sơ dần dần nhường chỗ cho khu dân cư, làng xóm, bến thuyền và đô thị. </a:t>
            </a:r>
            <a:endParaRPr lang="fr-FR" sz="5000" dirty="0" smtClean="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print"/>
          <a:stretch>
            <a:fillRect/>
          </a:stretch>
        </p:blipFill>
        <p:spPr>
          <a:xfrm>
            <a:off x="12563976" y="4848903"/>
            <a:ext cx="3792113" cy="4833798"/>
          </a:xfrm>
          <a:prstGeom prst="rect">
            <a:avLst/>
          </a:prstGeom>
          <a:ln>
            <a:noFill/>
          </a:ln>
          <a:effectLst>
            <a:softEdge rad="112500"/>
          </a:effectLst>
        </p:spPr>
      </p:pic>
      <p:pic>
        <p:nvPicPr>
          <p:cNvPr id="11" name="Picture 10"/>
          <p:cNvPicPr>
            <a:picLocks noChangeAspect="1"/>
          </p:cNvPicPr>
          <p:nvPr/>
        </p:nvPicPr>
        <p:blipFill>
          <a:blip r:embed="rId6" cstate="print"/>
          <a:stretch>
            <a:fillRect/>
          </a:stretch>
        </p:blipFill>
        <p:spPr>
          <a:xfrm>
            <a:off x="5207028" y="4905981"/>
            <a:ext cx="3962400" cy="4778534"/>
          </a:xfrm>
          <a:prstGeom prst="rect">
            <a:avLst/>
          </a:prstGeom>
          <a:ln>
            <a:noFill/>
          </a:ln>
          <a:effectLst>
            <a:softEdge rad="112500"/>
          </a:effectLst>
        </p:spPr>
      </p:pic>
      <p:pic>
        <p:nvPicPr>
          <p:cNvPr id="12" name="Picture 11"/>
          <p:cNvPicPr>
            <a:picLocks noChangeAspect="1"/>
          </p:cNvPicPr>
          <p:nvPr/>
        </p:nvPicPr>
        <p:blipFill>
          <a:blip r:embed="rId7" cstate="print"/>
          <a:stretch>
            <a:fillRect/>
          </a:stretch>
        </p:blipFill>
        <p:spPr>
          <a:xfrm>
            <a:off x="9058776" y="5033622"/>
            <a:ext cx="3505200" cy="4386876"/>
          </a:xfrm>
          <a:prstGeom prst="rect">
            <a:avLst/>
          </a:prstGeom>
        </p:spPr>
      </p:pic>
      <p:pic>
        <p:nvPicPr>
          <p:cNvPr id="13" name="Picture 12"/>
          <p:cNvPicPr>
            <a:picLocks noChangeAspect="1"/>
          </p:cNvPicPr>
          <p:nvPr/>
        </p:nvPicPr>
        <p:blipFill>
          <a:blip r:embed="rId8" cstate="print"/>
          <a:stretch>
            <a:fillRect/>
          </a:stretch>
        </p:blipFill>
        <p:spPr>
          <a:xfrm>
            <a:off x="2073242" y="4979564"/>
            <a:ext cx="3680544" cy="4612182"/>
          </a:xfrm>
          <a:prstGeom prst="ellipse">
            <a:avLst/>
          </a:prstGeom>
          <a:ln>
            <a:noFill/>
          </a:ln>
          <a:effectLst>
            <a:softEdge rad="112500"/>
          </a:effectLst>
        </p:spPr>
      </p:pic>
      <p:pic>
        <p:nvPicPr>
          <p:cNvPr id="14" name="Google Shape;807;p51"/>
          <p:cNvPicPr preferRelativeResize="0"/>
          <p:nvPr/>
        </p:nvPicPr>
        <p:blipFill rotWithShape="1">
          <a:blip r:embed="rId9" cstate="print">
            <a:alphaModFix/>
          </a:blip>
          <a:srcRect t="835" b="826"/>
          <a:stretch/>
        </p:blipFill>
        <p:spPr>
          <a:xfrm>
            <a:off x="15358406" y="8400923"/>
            <a:ext cx="2506388" cy="1583927"/>
          </a:xfrm>
          <a:prstGeom prst="rect">
            <a:avLst/>
          </a:prstGeom>
          <a:noFill/>
          <a:ln>
            <a:noFill/>
          </a:ln>
        </p:spPr>
      </p:pic>
      <p:pic>
        <p:nvPicPr>
          <p:cNvPr id="15" name="Google Shape;808;p51"/>
          <p:cNvPicPr preferRelativeResize="0"/>
          <p:nvPr/>
        </p:nvPicPr>
        <p:blipFill>
          <a:blip r:embed="rId10" cstate="print">
            <a:alphaModFix/>
          </a:blip>
          <a:stretch>
            <a:fillRect/>
          </a:stretch>
        </p:blipFill>
        <p:spPr>
          <a:xfrm>
            <a:off x="564537" y="3861811"/>
            <a:ext cx="2015756" cy="1508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par>
                                <p:cTn id="22" presetID="21"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par>
                                <p:cTn id="25" presetID="21"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par>
                                <p:cTn id="28" presetID="21" presetClass="entr" presetSubtype="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EDDF"/>
        </a:solidFill>
        <a:effectLst/>
      </p:bgPr>
    </p:bg>
    <p:spTree>
      <p:nvGrpSpPr>
        <p:cNvPr id="1" name=""/>
        <p:cNvGrpSpPr/>
        <p:nvPr/>
      </p:nvGrpSpPr>
      <p:grpSpPr>
        <a:xfrm>
          <a:off x="0" y="0"/>
          <a:ext cx="0" cy="0"/>
          <a:chOff x="0" y="0"/>
          <a:chExt cx="0" cy="0"/>
        </a:xfrm>
      </p:grpSpPr>
      <p:sp>
        <p:nvSpPr>
          <p:cNvPr id="2" name="TextBox 2"/>
          <p:cNvSpPr txBox="1"/>
          <p:nvPr/>
        </p:nvSpPr>
        <p:spPr>
          <a:xfrm>
            <a:off x="2810298" y="3771900"/>
            <a:ext cx="12667403" cy="1213922"/>
          </a:xfrm>
          <a:prstGeom prst="rect">
            <a:avLst/>
          </a:prstGeom>
        </p:spPr>
        <p:txBody>
          <a:bodyPr lIns="0" tIns="0" rIns="0" bIns="0" rtlCol="0" anchor="t">
            <a:spAutoFit/>
          </a:bodyPr>
          <a:lstStyle/>
          <a:p>
            <a:pPr algn="ctr">
              <a:lnSpc>
                <a:spcPts val="10800"/>
              </a:lnSpc>
            </a:pPr>
            <a:r>
              <a:rPr lang="en-US" sz="6000" b="1" dirty="0" smtClean="0">
                <a:solidFill>
                  <a:srgbClr val="14245D"/>
                </a:solidFill>
                <a:latin typeface="Arial" panose="020B0604020202020204" pitchFamily="34" charset="0"/>
                <a:cs typeface="Arial" panose="020B0604020202020204" pitchFamily="34" charset="0"/>
              </a:rPr>
              <a:t>LUYỆN TẬP</a:t>
            </a:r>
            <a:endParaRPr lang="en-US" sz="6000" b="1" dirty="0">
              <a:solidFill>
                <a:srgbClr val="14245D"/>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4147195" y="6353151"/>
            <a:ext cx="9993611" cy="786769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7652033" y="104304"/>
            <a:ext cx="2983932" cy="2983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78D3"/>
        </a:solidFill>
        <a:effectLst/>
      </p:bgPr>
    </p:bg>
    <p:spTree>
      <p:nvGrpSpPr>
        <p:cNvPr id="1" name=""/>
        <p:cNvGrpSpPr/>
        <p:nvPr/>
      </p:nvGrpSpPr>
      <p:grpSpPr>
        <a:xfrm>
          <a:off x="0" y="0"/>
          <a:ext cx="0" cy="0"/>
          <a:chOff x="0" y="0"/>
          <a:chExt cx="0" cy="0"/>
        </a:xfrm>
      </p:grpSpPr>
      <p:grpSp>
        <p:nvGrpSpPr>
          <p:cNvPr id="2" name="Group 2"/>
          <p:cNvGrpSpPr/>
          <p:nvPr/>
        </p:nvGrpSpPr>
        <p:grpSpPr>
          <a:xfrm>
            <a:off x="838200" y="1028700"/>
            <a:ext cx="16992600" cy="8991600"/>
            <a:chOff x="0" y="0"/>
            <a:chExt cx="4551148" cy="2300522"/>
          </a:xfrm>
        </p:grpSpPr>
        <p:sp>
          <p:nvSpPr>
            <p:cNvPr id="3" name="Freeform 3"/>
            <p:cNvSpPr/>
            <p:nvPr/>
          </p:nvSpPr>
          <p:spPr>
            <a:xfrm>
              <a:off x="0" y="0"/>
              <a:ext cx="4551149" cy="2300522"/>
            </a:xfrm>
            <a:custGeom>
              <a:avLst/>
              <a:gdLst/>
              <a:ahLst/>
              <a:cxnLst/>
              <a:rect l="l" t="t" r="r" b="b"/>
              <a:pathLst>
                <a:path w="4551149" h="2300522">
                  <a:moveTo>
                    <a:pt x="4426688" y="2300522"/>
                  </a:moveTo>
                  <a:lnTo>
                    <a:pt x="124460" y="2300522"/>
                  </a:lnTo>
                  <a:cubicBezTo>
                    <a:pt x="55880" y="2300522"/>
                    <a:pt x="0" y="2244642"/>
                    <a:pt x="0" y="2176062"/>
                  </a:cubicBezTo>
                  <a:lnTo>
                    <a:pt x="0" y="124460"/>
                  </a:lnTo>
                  <a:cubicBezTo>
                    <a:pt x="0" y="55880"/>
                    <a:pt x="55880" y="0"/>
                    <a:pt x="124460" y="0"/>
                  </a:cubicBezTo>
                  <a:lnTo>
                    <a:pt x="4426688" y="0"/>
                  </a:lnTo>
                  <a:cubicBezTo>
                    <a:pt x="4495268" y="0"/>
                    <a:pt x="4551149" y="55880"/>
                    <a:pt x="4551149" y="124460"/>
                  </a:cubicBezTo>
                  <a:lnTo>
                    <a:pt x="4551149" y="2176062"/>
                  </a:lnTo>
                  <a:cubicBezTo>
                    <a:pt x="4551149" y="2244642"/>
                    <a:pt x="4495268" y="2300522"/>
                    <a:pt x="4426688" y="2300522"/>
                  </a:cubicBezTo>
                  <a:close/>
                </a:path>
              </a:pathLst>
            </a:custGeom>
            <a:solidFill>
              <a:srgbClr val="FFFFFF"/>
            </a:solidFill>
          </p:spPr>
        </p:sp>
      </p:grpSp>
      <p:pic>
        <p:nvPicPr>
          <p:cNvPr id="17" name="Picture 4"/>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64546" y="4754646"/>
            <a:ext cx="3906018" cy="5580026"/>
          </a:xfrm>
          <a:prstGeom prst="rect">
            <a:avLst/>
          </a:prstGeom>
        </p:spPr>
      </p:pic>
      <p:sp>
        <p:nvSpPr>
          <p:cNvPr id="18" name="Rectangle 17"/>
          <p:cNvSpPr/>
          <p:nvPr/>
        </p:nvSpPr>
        <p:spPr>
          <a:xfrm>
            <a:off x="838200" y="1656757"/>
            <a:ext cx="16992604" cy="911532"/>
          </a:xfrm>
          <a:prstGeom prst="rect">
            <a:avLst/>
          </a:prstGeom>
        </p:spPr>
        <p:txBody>
          <a:bodyPr wrap="square">
            <a:spAutoFit/>
          </a:bodyPr>
          <a:lstStyle/>
          <a:p>
            <a:pPr algn="ctr">
              <a:lnSpc>
                <a:spcPts val="7000"/>
              </a:lnSpc>
            </a:pP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Đông Nam Á là cầu nối giữa hai đại dương:</a:t>
            </a:r>
          </a:p>
        </p:txBody>
      </p:sp>
      <p:grpSp>
        <p:nvGrpSpPr>
          <p:cNvPr id="19" name="Group 8"/>
          <p:cNvGrpSpPr/>
          <p:nvPr/>
        </p:nvGrpSpPr>
        <p:grpSpPr>
          <a:xfrm>
            <a:off x="3092467" y="2888081"/>
            <a:ext cx="6359287" cy="2817620"/>
            <a:chOff x="-500700" y="-2009935"/>
            <a:chExt cx="7164562" cy="3756825"/>
          </a:xfrm>
        </p:grpSpPr>
        <p:pic>
          <p:nvPicPr>
            <p:cNvPr id="20" name="Picture 9"/>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12479">
              <a:off x="-500700" y="-2009935"/>
              <a:ext cx="6820832" cy="3756825"/>
            </a:xfrm>
            <a:prstGeom prst="rect">
              <a:avLst/>
            </a:prstGeom>
          </p:spPr>
        </p:pic>
        <p:sp>
          <p:nvSpPr>
            <p:cNvPr id="21" name="TextBox 10"/>
            <p:cNvSpPr txBox="1"/>
            <p:nvPr/>
          </p:nvSpPr>
          <p:spPr>
            <a:xfrm>
              <a:off x="23639" y="-1349554"/>
              <a:ext cx="6640223" cy="2229327"/>
            </a:xfrm>
            <a:prstGeom prst="rect">
              <a:avLst/>
            </a:prstGeom>
          </p:spPr>
          <p:txBody>
            <a:bodyPr wrap="square" lIns="0" tIns="0" rIns="0" bIns="0" rtlCol="0" anchor="t">
              <a:spAutoFit/>
            </a:bodyPr>
            <a:lstStyle/>
            <a:p>
              <a:pPr>
                <a:lnSpc>
                  <a:spcPts val="6800"/>
                </a:lnSpc>
              </a:pPr>
              <a:r>
                <a:rPr lang="en-US" sz="5000" dirty="0" smtClean="0">
                  <a:solidFill>
                    <a:schemeClr val="bg1"/>
                  </a:solidFill>
                  <a:latin typeface="Arial" panose="020B0604020202020204" pitchFamily="34" charset="0"/>
                  <a:cs typeface="Arial" panose="020B0604020202020204" pitchFamily="34" charset="0"/>
                </a:rPr>
                <a:t>A. Đại Tây Dương, Thái Bình Dương</a:t>
              </a:r>
              <a:endParaRPr lang="en-US" sz="5000" dirty="0">
                <a:solidFill>
                  <a:schemeClr val="bg1"/>
                </a:solidFill>
                <a:latin typeface="Arial" panose="020B0604020202020204" pitchFamily="34" charset="0"/>
                <a:cs typeface="Arial" panose="020B0604020202020204" pitchFamily="34" charset="0"/>
              </a:endParaRPr>
            </a:p>
          </p:txBody>
        </p:sp>
      </p:grpSp>
      <p:pic>
        <p:nvPicPr>
          <p:cNvPr id="22" name="Picture 9"/>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12479">
            <a:off x="10458784" y="2826963"/>
            <a:ext cx="6732460" cy="2817620"/>
          </a:xfrm>
          <a:prstGeom prst="rect">
            <a:avLst/>
          </a:prstGeom>
        </p:spPr>
      </p:pic>
      <p:sp>
        <p:nvSpPr>
          <p:cNvPr id="23" name="TextBox 10"/>
          <p:cNvSpPr txBox="1"/>
          <p:nvPr/>
        </p:nvSpPr>
        <p:spPr>
          <a:xfrm>
            <a:off x="11086879" y="3334951"/>
            <a:ext cx="5893882" cy="1671996"/>
          </a:xfrm>
          <a:prstGeom prst="rect">
            <a:avLst/>
          </a:prstGeom>
        </p:spPr>
        <p:txBody>
          <a:bodyPr wrap="square" lIns="0" tIns="0" rIns="0" bIns="0" rtlCol="0" anchor="t">
            <a:spAutoFit/>
          </a:bodyPr>
          <a:lstStyle/>
          <a:p>
            <a:pPr>
              <a:lnSpc>
                <a:spcPts val="6800"/>
              </a:lnSpc>
            </a:pPr>
            <a:r>
              <a:rPr lang="en-US" sz="5000" dirty="0" smtClean="0">
                <a:solidFill>
                  <a:schemeClr val="bg1"/>
                </a:solidFill>
                <a:latin typeface="Arial" panose="020B0604020202020204" pitchFamily="34" charset="0"/>
                <a:cs typeface="Arial" panose="020B0604020202020204" pitchFamily="34" charset="0"/>
              </a:rPr>
              <a:t>B. Bắc Băng Dương, Ấn Độ Dương</a:t>
            </a:r>
            <a:endParaRPr lang="en-US" sz="5000" dirty="0">
              <a:solidFill>
                <a:schemeClr val="bg1"/>
              </a:solidFill>
              <a:latin typeface="Arial" panose="020B0604020202020204" pitchFamily="34" charset="0"/>
              <a:cs typeface="Arial" panose="020B0604020202020204" pitchFamily="34" charset="0"/>
            </a:endParaRPr>
          </a:p>
        </p:txBody>
      </p:sp>
      <p:pic>
        <p:nvPicPr>
          <p:cNvPr id="24" name="Picture 9"/>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12479">
            <a:off x="3885789" y="6401684"/>
            <a:ext cx="6615236" cy="2817620"/>
          </a:xfrm>
          <a:prstGeom prst="rect">
            <a:avLst/>
          </a:prstGeom>
        </p:spPr>
      </p:pic>
      <p:sp>
        <p:nvSpPr>
          <p:cNvPr id="25" name="TextBox 10"/>
          <p:cNvSpPr txBox="1"/>
          <p:nvPr/>
        </p:nvSpPr>
        <p:spPr>
          <a:xfrm>
            <a:off x="4348456" y="6897542"/>
            <a:ext cx="5893882" cy="1744067"/>
          </a:xfrm>
          <a:prstGeom prst="rect">
            <a:avLst/>
          </a:prstGeom>
        </p:spPr>
        <p:txBody>
          <a:bodyPr wrap="square" lIns="0" tIns="0" rIns="0" bIns="0" rtlCol="0" anchor="t">
            <a:spAutoFit/>
          </a:bodyPr>
          <a:lstStyle/>
          <a:p>
            <a:pPr>
              <a:lnSpc>
                <a:spcPts val="6800"/>
              </a:lnSpc>
            </a:pPr>
            <a:r>
              <a:rPr lang="en-US" sz="5000" dirty="0" smtClean="0">
                <a:solidFill>
                  <a:schemeClr val="bg1"/>
                </a:solidFill>
                <a:latin typeface="Arial" panose="020B0604020202020204" pitchFamily="34" charset="0"/>
                <a:cs typeface="Arial" panose="020B0604020202020204" pitchFamily="34" charset="0"/>
              </a:rPr>
              <a:t>C. Thái Bình Dương, Bắc Băng Dương</a:t>
            </a:r>
            <a:endParaRPr lang="en-US" sz="5000" dirty="0">
              <a:solidFill>
                <a:schemeClr val="bg1"/>
              </a:solidFill>
              <a:latin typeface="Arial" panose="020B0604020202020204" pitchFamily="34" charset="0"/>
              <a:cs typeface="Arial" panose="020B0604020202020204" pitchFamily="34" charset="0"/>
            </a:endParaRPr>
          </a:p>
        </p:txBody>
      </p:sp>
      <p:pic>
        <p:nvPicPr>
          <p:cNvPr id="26" name="Picture 9"/>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rot="112479">
            <a:off x="11059292" y="6010704"/>
            <a:ext cx="6615236" cy="2817620"/>
          </a:xfrm>
          <a:prstGeom prst="rect">
            <a:avLst/>
          </a:prstGeom>
        </p:spPr>
      </p:pic>
      <p:sp>
        <p:nvSpPr>
          <p:cNvPr id="27" name="TextBox 10"/>
          <p:cNvSpPr txBox="1"/>
          <p:nvPr/>
        </p:nvSpPr>
        <p:spPr>
          <a:xfrm>
            <a:off x="11662169" y="6536076"/>
            <a:ext cx="6056676" cy="1744067"/>
          </a:xfrm>
          <a:prstGeom prst="rect">
            <a:avLst/>
          </a:prstGeom>
        </p:spPr>
        <p:txBody>
          <a:bodyPr wrap="square" lIns="0" tIns="0" rIns="0" bIns="0" rtlCol="0" anchor="t">
            <a:spAutoFit/>
          </a:bodyPr>
          <a:lstStyle/>
          <a:p>
            <a:pPr>
              <a:lnSpc>
                <a:spcPts val="6800"/>
              </a:lnSpc>
            </a:pPr>
            <a:r>
              <a:rPr lang="en-US" sz="5000" dirty="0" smtClean="0">
                <a:solidFill>
                  <a:schemeClr val="bg1"/>
                </a:solidFill>
                <a:latin typeface="Arial" panose="020B0604020202020204" pitchFamily="34" charset="0"/>
                <a:cs typeface="Arial" panose="020B0604020202020204" pitchFamily="34" charset="0"/>
              </a:rPr>
              <a:t>D. Thái Bình Dương, Ấn Độ Dương</a:t>
            </a:r>
            <a:endParaRPr lang="en-US" sz="5000" dirty="0">
              <a:solidFill>
                <a:schemeClr val="bg1"/>
              </a:solidFill>
              <a:latin typeface="Arial" panose="020B0604020202020204" pitchFamily="34" charset="0"/>
              <a:cs typeface="Arial" panose="020B0604020202020204" pitchFamily="34" charset="0"/>
            </a:endParaRPr>
          </a:p>
        </p:txBody>
      </p:sp>
      <p:sp>
        <p:nvSpPr>
          <p:cNvPr id="29" name="Oval 28"/>
          <p:cNvSpPr/>
          <p:nvPr/>
        </p:nvSpPr>
        <p:spPr>
          <a:xfrm>
            <a:off x="11448088" y="6536076"/>
            <a:ext cx="820112" cy="883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FE4"/>
        </a:solidFill>
        <a:effectLst/>
      </p:bgPr>
    </p:bg>
    <p:spTree>
      <p:nvGrpSpPr>
        <p:cNvPr id="1" name=""/>
        <p:cNvGrpSpPr/>
        <p:nvPr/>
      </p:nvGrpSpPr>
      <p:grpSpPr>
        <a:xfrm>
          <a:off x="0" y="0"/>
          <a:ext cx="0" cy="0"/>
          <a:chOff x="0" y="0"/>
          <a:chExt cx="0" cy="0"/>
        </a:xfrm>
      </p:grpSpPr>
      <p:sp>
        <p:nvSpPr>
          <p:cNvPr id="3" name="TextBox 3"/>
          <p:cNvSpPr txBox="1"/>
          <p:nvPr/>
        </p:nvSpPr>
        <p:spPr>
          <a:xfrm>
            <a:off x="3124200" y="1293588"/>
            <a:ext cx="11536924" cy="1671996"/>
          </a:xfrm>
          <a:prstGeom prst="rect">
            <a:avLst/>
          </a:prstGeom>
        </p:spPr>
        <p:txBody>
          <a:bodyPr lIns="0" tIns="0" rIns="0" bIns="0" rtlCol="0" anchor="t">
            <a:spAutoFit/>
          </a:bodyPr>
          <a:lstStyle/>
          <a:p>
            <a:pPr algn="ctr">
              <a:lnSpc>
                <a:spcPts val="6800"/>
              </a:lnSpc>
            </a:pPr>
            <a:r>
              <a:rPr lang="vi-VN" sz="5000" dirty="0">
                <a:solidFill>
                  <a:srgbClr val="235A99"/>
                </a:solidFill>
              </a:rPr>
              <a:t>Từ TK VII – TK X, vương quốc ra đời trên lãnh thổ Việt Nam ngày nay:</a:t>
            </a:r>
          </a:p>
        </p:txBody>
      </p:sp>
      <p:grpSp>
        <p:nvGrpSpPr>
          <p:cNvPr id="5" name="Group 5"/>
          <p:cNvGrpSpPr>
            <a:grpSpLocks noChangeAspect="1"/>
          </p:cNvGrpSpPr>
          <p:nvPr/>
        </p:nvGrpSpPr>
        <p:grpSpPr>
          <a:xfrm>
            <a:off x="7257" y="3466107"/>
            <a:ext cx="18306143" cy="6811822"/>
            <a:chOff x="0" y="0"/>
            <a:chExt cx="13699490" cy="6350000"/>
          </a:xfrm>
        </p:grpSpPr>
        <p:sp>
          <p:nvSpPr>
            <p:cNvPr id="6" name="Freeform 6"/>
            <p:cNvSpPr/>
            <p:nvPr/>
          </p:nvSpPr>
          <p:spPr>
            <a:xfrm>
              <a:off x="0" y="0"/>
              <a:ext cx="13699489" cy="6350000"/>
            </a:xfrm>
            <a:custGeom>
              <a:avLst/>
              <a:gdLst/>
              <a:ahLst/>
              <a:cxnLst/>
              <a:rect l="l" t="t" r="r" b="b"/>
              <a:pathLst>
                <a:path w="13699489" h="6350000">
                  <a:moveTo>
                    <a:pt x="13699489" y="6350000"/>
                  </a:moveTo>
                  <a:lnTo>
                    <a:pt x="0" y="6350000"/>
                  </a:lnTo>
                  <a:lnTo>
                    <a:pt x="0" y="1899920"/>
                  </a:lnTo>
                  <a:cubicBezTo>
                    <a:pt x="0" y="1899920"/>
                    <a:pt x="2849880" y="0"/>
                    <a:pt x="6899910" y="0"/>
                  </a:cubicBezTo>
                  <a:cubicBezTo>
                    <a:pt x="11300460" y="0"/>
                    <a:pt x="13699489" y="1899920"/>
                    <a:pt x="13699489" y="1899920"/>
                  </a:cubicBezTo>
                  <a:lnTo>
                    <a:pt x="13699489" y="6350000"/>
                  </a:lnTo>
                  <a:close/>
                </a:path>
              </a:pathLst>
            </a:custGeom>
            <a:solidFill>
              <a:srgbClr val="B3CFEF"/>
            </a:solidFill>
          </p:spPr>
        </p:sp>
      </p:grpSp>
      <p:grpSp>
        <p:nvGrpSpPr>
          <p:cNvPr id="10" name="Group 2"/>
          <p:cNvGrpSpPr/>
          <p:nvPr/>
        </p:nvGrpSpPr>
        <p:grpSpPr>
          <a:xfrm>
            <a:off x="6477000" y="4457700"/>
            <a:ext cx="970642" cy="969366"/>
            <a:chOff x="0" y="0"/>
            <a:chExt cx="1294189" cy="1292488"/>
          </a:xfrm>
          <a:solidFill>
            <a:srgbClr val="FFC000"/>
          </a:solidFill>
        </p:grpSpPr>
        <p:grpSp>
          <p:nvGrpSpPr>
            <p:cNvPr id="11" name="Group 3"/>
            <p:cNvGrpSpPr/>
            <p:nvPr/>
          </p:nvGrpSpPr>
          <p:grpSpPr>
            <a:xfrm>
              <a:off x="0" y="0"/>
              <a:ext cx="1294189" cy="1292488"/>
              <a:chOff x="0" y="0"/>
              <a:chExt cx="6350000" cy="6350000"/>
            </a:xfrm>
            <a:grpFill/>
          </p:grpSpPr>
          <p:sp>
            <p:nvSpPr>
              <p:cNvPr id="13"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2" name="TextBox 5"/>
            <p:cNvSpPr txBox="1"/>
            <p:nvPr/>
          </p:nvSpPr>
          <p:spPr>
            <a:xfrm>
              <a:off x="361375" y="228627"/>
              <a:ext cx="634729" cy="952500"/>
            </a:xfrm>
            <a:prstGeom prst="rect">
              <a:avLst/>
            </a:prstGeom>
            <a:grpFill/>
          </p:spPr>
          <p:txBody>
            <a:bodyPr lIns="0" tIns="0" rIns="0" bIns="0" rtlCol="0" anchor="t">
              <a:spAutoFit/>
            </a:bodyPr>
            <a:lstStyle/>
            <a:p>
              <a:pPr marL="0" lvl="0" indent="0" algn="ctr">
                <a:lnSpc>
                  <a:spcPts val="5635"/>
                </a:lnSpc>
                <a:spcBef>
                  <a:spcPct val="0"/>
                </a:spcBef>
              </a:pPr>
              <a:r>
                <a:rPr lang="en-US" sz="4695" dirty="0" smtClean="0">
                  <a:solidFill>
                    <a:srgbClr val="FFFFFF"/>
                  </a:solidFill>
                  <a:latin typeface="KG Primary Penmanship"/>
                </a:rPr>
                <a:t>A</a:t>
              </a:r>
              <a:endParaRPr lang="en-US" sz="4695" dirty="0">
                <a:solidFill>
                  <a:srgbClr val="FFFFFF"/>
                </a:solidFill>
                <a:latin typeface="KG Primary Penmanship"/>
              </a:endParaRPr>
            </a:p>
          </p:txBody>
        </p:sp>
      </p:grpSp>
      <p:grpSp>
        <p:nvGrpSpPr>
          <p:cNvPr id="14" name="Group 46"/>
          <p:cNvGrpSpPr/>
          <p:nvPr/>
        </p:nvGrpSpPr>
        <p:grpSpPr>
          <a:xfrm>
            <a:off x="6477000" y="6700635"/>
            <a:ext cx="970642" cy="969366"/>
            <a:chOff x="0" y="0"/>
            <a:chExt cx="1294189" cy="1292488"/>
          </a:xfrm>
          <a:solidFill>
            <a:schemeClr val="accent5">
              <a:lumMod val="75000"/>
            </a:schemeClr>
          </a:solidFill>
        </p:grpSpPr>
        <p:grpSp>
          <p:nvGrpSpPr>
            <p:cNvPr id="15" name="Group 47"/>
            <p:cNvGrpSpPr/>
            <p:nvPr/>
          </p:nvGrpSpPr>
          <p:grpSpPr>
            <a:xfrm>
              <a:off x="0" y="0"/>
              <a:ext cx="1294189" cy="1292488"/>
              <a:chOff x="0" y="0"/>
              <a:chExt cx="6350000" cy="6350000"/>
            </a:xfrm>
            <a:grpFill/>
          </p:grpSpPr>
          <p:sp>
            <p:nvSpPr>
              <p:cNvPr id="17" name="Freeform 4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49"/>
            <p:cNvSpPr txBox="1"/>
            <p:nvPr/>
          </p:nvSpPr>
          <p:spPr>
            <a:xfrm>
              <a:off x="361375" y="228627"/>
              <a:ext cx="634729" cy="952500"/>
            </a:xfrm>
            <a:prstGeom prst="rect">
              <a:avLst/>
            </a:prstGeom>
            <a:grpFill/>
          </p:spPr>
          <p:txBody>
            <a:bodyPr lIns="0" tIns="0" rIns="0" bIns="0" rtlCol="0" anchor="t">
              <a:spAutoFit/>
            </a:bodyPr>
            <a:lstStyle/>
            <a:p>
              <a:pPr marL="0" lvl="0" indent="0" algn="ctr">
                <a:lnSpc>
                  <a:spcPts val="5635"/>
                </a:lnSpc>
                <a:spcBef>
                  <a:spcPct val="0"/>
                </a:spcBef>
              </a:pPr>
              <a:r>
                <a:rPr lang="en-US" sz="4695" dirty="0" smtClean="0">
                  <a:solidFill>
                    <a:srgbClr val="FFFFFF"/>
                  </a:solidFill>
                  <a:latin typeface="KG Primary Penmanship"/>
                </a:rPr>
                <a:t>C</a:t>
              </a:r>
              <a:endParaRPr lang="en-US" sz="4695" dirty="0">
                <a:solidFill>
                  <a:srgbClr val="FFFFFF"/>
                </a:solidFill>
                <a:latin typeface="KG Primary Penmanship"/>
              </a:endParaRPr>
            </a:p>
          </p:txBody>
        </p:sp>
      </p:grpSp>
      <p:grpSp>
        <p:nvGrpSpPr>
          <p:cNvPr id="18" name="Group 54"/>
          <p:cNvGrpSpPr/>
          <p:nvPr/>
        </p:nvGrpSpPr>
        <p:grpSpPr>
          <a:xfrm>
            <a:off x="10893019" y="4467153"/>
            <a:ext cx="970642" cy="969366"/>
            <a:chOff x="0" y="0"/>
            <a:chExt cx="1294189" cy="1292488"/>
          </a:xfrm>
          <a:solidFill>
            <a:schemeClr val="accent5">
              <a:lumMod val="75000"/>
            </a:schemeClr>
          </a:solidFill>
        </p:grpSpPr>
        <p:grpSp>
          <p:nvGrpSpPr>
            <p:cNvPr id="19" name="Group 55"/>
            <p:cNvGrpSpPr/>
            <p:nvPr/>
          </p:nvGrpSpPr>
          <p:grpSpPr>
            <a:xfrm>
              <a:off x="0" y="0"/>
              <a:ext cx="1294189" cy="1292488"/>
              <a:chOff x="0" y="0"/>
              <a:chExt cx="6350000" cy="6350000"/>
            </a:xfrm>
            <a:grpFill/>
          </p:grpSpPr>
          <p:sp>
            <p:nvSpPr>
              <p:cNvPr id="21"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57"/>
            <p:cNvSpPr txBox="1"/>
            <p:nvPr/>
          </p:nvSpPr>
          <p:spPr>
            <a:xfrm>
              <a:off x="343356" y="219908"/>
              <a:ext cx="634729" cy="952500"/>
            </a:xfrm>
            <a:prstGeom prst="rect">
              <a:avLst/>
            </a:prstGeom>
            <a:grpFill/>
          </p:spPr>
          <p:txBody>
            <a:bodyPr lIns="0" tIns="0" rIns="0" bIns="0" rtlCol="0" anchor="t">
              <a:spAutoFit/>
            </a:bodyPr>
            <a:lstStyle/>
            <a:p>
              <a:pPr marL="0" lvl="0" indent="0" algn="ctr">
                <a:lnSpc>
                  <a:spcPts val="5635"/>
                </a:lnSpc>
                <a:spcBef>
                  <a:spcPct val="0"/>
                </a:spcBef>
              </a:pPr>
              <a:r>
                <a:rPr lang="en-US" sz="4695" dirty="0" smtClean="0">
                  <a:solidFill>
                    <a:srgbClr val="FFFFFF"/>
                  </a:solidFill>
                  <a:latin typeface="KG Primary Penmanship"/>
                </a:rPr>
                <a:t>B</a:t>
              </a:r>
              <a:endParaRPr lang="en-US" sz="4695" dirty="0">
                <a:solidFill>
                  <a:srgbClr val="FFFFFF"/>
                </a:solidFill>
                <a:latin typeface="KG Primary Penmanship"/>
              </a:endParaRPr>
            </a:p>
          </p:txBody>
        </p:sp>
      </p:grpSp>
      <p:grpSp>
        <p:nvGrpSpPr>
          <p:cNvPr id="22" name="Group 58"/>
          <p:cNvGrpSpPr/>
          <p:nvPr/>
        </p:nvGrpSpPr>
        <p:grpSpPr>
          <a:xfrm>
            <a:off x="10893019" y="6691182"/>
            <a:ext cx="970642" cy="969366"/>
            <a:chOff x="0" y="0"/>
            <a:chExt cx="1294189" cy="1292488"/>
          </a:xfrm>
          <a:solidFill>
            <a:srgbClr val="FFC000"/>
          </a:solidFill>
        </p:grpSpPr>
        <p:grpSp>
          <p:nvGrpSpPr>
            <p:cNvPr id="23" name="Group 59"/>
            <p:cNvGrpSpPr/>
            <p:nvPr/>
          </p:nvGrpSpPr>
          <p:grpSpPr>
            <a:xfrm>
              <a:off x="0" y="0"/>
              <a:ext cx="1294189" cy="1292488"/>
              <a:chOff x="0" y="0"/>
              <a:chExt cx="6350000" cy="6350000"/>
            </a:xfrm>
            <a:grpFill/>
          </p:grpSpPr>
          <p:sp>
            <p:nvSpPr>
              <p:cNvPr id="25" name="Freeform 6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4" name="TextBox 61"/>
            <p:cNvSpPr txBox="1"/>
            <p:nvPr/>
          </p:nvSpPr>
          <p:spPr>
            <a:xfrm>
              <a:off x="360938" y="228627"/>
              <a:ext cx="634729" cy="952500"/>
            </a:xfrm>
            <a:prstGeom prst="rect">
              <a:avLst/>
            </a:prstGeom>
            <a:grpFill/>
          </p:spPr>
          <p:txBody>
            <a:bodyPr lIns="0" tIns="0" rIns="0" bIns="0" rtlCol="0" anchor="t">
              <a:spAutoFit/>
            </a:bodyPr>
            <a:lstStyle/>
            <a:p>
              <a:pPr marL="0" lvl="0" indent="0" algn="ctr">
                <a:lnSpc>
                  <a:spcPts val="5635"/>
                </a:lnSpc>
                <a:spcBef>
                  <a:spcPct val="0"/>
                </a:spcBef>
              </a:pPr>
              <a:r>
                <a:rPr lang="en-US" sz="4695" dirty="0" smtClean="0">
                  <a:solidFill>
                    <a:srgbClr val="FFFFFF"/>
                  </a:solidFill>
                  <a:latin typeface="KG Primary Penmanship"/>
                </a:rPr>
                <a:t>D</a:t>
              </a:r>
              <a:endParaRPr lang="en-US" sz="4695" dirty="0">
                <a:solidFill>
                  <a:srgbClr val="FFFFFF"/>
                </a:solidFill>
                <a:latin typeface="KG Primary Penmanship"/>
              </a:endParaRPr>
            </a:p>
          </p:txBody>
        </p:sp>
      </p:grpSp>
      <p:sp>
        <p:nvSpPr>
          <p:cNvPr id="26" name="TextBox 66"/>
          <p:cNvSpPr txBox="1"/>
          <p:nvPr/>
        </p:nvSpPr>
        <p:spPr>
          <a:xfrm>
            <a:off x="9625373" y="5567630"/>
            <a:ext cx="3505933" cy="602729"/>
          </a:xfrm>
          <a:prstGeom prst="rect">
            <a:avLst/>
          </a:prstGeom>
        </p:spPr>
        <p:txBody>
          <a:bodyPr lIns="0" tIns="0" rIns="0" bIns="0" rtlCol="0" anchor="t">
            <a:spAutoFit/>
          </a:bodyPr>
          <a:lstStyle/>
          <a:p>
            <a:pPr marL="0" lvl="0" indent="0" algn="ctr">
              <a:lnSpc>
                <a:spcPts val="4680"/>
              </a:lnSpc>
              <a:spcBef>
                <a:spcPct val="0"/>
              </a:spcBef>
            </a:pPr>
            <a:r>
              <a:rPr lang="en-US" sz="5000" u="none" dirty="0" smtClean="0">
                <a:solidFill>
                  <a:srgbClr val="272626"/>
                </a:solidFill>
                <a:latin typeface="Arial" panose="020B0604020202020204" pitchFamily="34" charset="0"/>
                <a:cs typeface="Arial" panose="020B0604020202020204" pitchFamily="34" charset="0"/>
              </a:rPr>
              <a:t>Pê-gu</a:t>
            </a:r>
            <a:endParaRPr lang="en-US" sz="5000" u="none" dirty="0">
              <a:solidFill>
                <a:srgbClr val="272626"/>
              </a:solidFill>
              <a:latin typeface="Arial" panose="020B0604020202020204" pitchFamily="34" charset="0"/>
              <a:cs typeface="Arial" panose="020B0604020202020204" pitchFamily="34" charset="0"/>
            </a:endParaRPr>
          </a:p>
        </p:txBody>
      </p:sp>
      <p:sp>
        <p:nvSpPr>
          <p:cNvPr id="27" name="TextBox 67"/>
          <p:cNvSpPr txBox="1"/>
          <p:nvPr/>
        </p:nvSpPr>
        <p:spPr>
          <a:xfrm>
            <a:off x="5146518" y="7883918"/>
            <a:ext cx="3631605" cy="602729"/>
          </a:xfrm>
          <a:prstGeom prst="rect">
            <a:avLst/>
          </a:prstGeom>
        </p:spPr>
        <p:txBody>
          <a:bodyPr lIns="0" tIns="0" rIns="0" bIns="0" rtlCol="0" anchor="t">
            <a:spAutoFit/>
          </a:bodyPr>
          <a:lstStyle/>
          <a:p>
            <a:pPr marL="0" lvl="0" indent="0" algn="ctr">
              <a:lnSpc>
                <a:spcPts val="4680"/>
              </a:lnSpc>
              <a:spcBef>
                <a:spcPct val="0"/>
              </a:spcBef>
            </a:pPr>
            <a:r>
              <a:rPr lang="en-US" sz="5000" u="none" dirty="0" smtClean="0">
                <a:solidFill>
                  <a:srgbClr val="272626"/>
                </a:solidFill>
                <a:latin typeface="Arial" panose="020B0604020202020204" pitchFamily="34" charset="0"/>
                <a:cs typeface="Arial" panose="020B0604020202020204" pitchFamily="34" charset="0"/>
              </a:rPr>
              <a:t>Tha-tơn</a:t>
            </a:r>
            <a:endParaRPr lang="en-US" sz="5000" u="none" dirty="0">
              <a:solidFill>
                <a:srgbClr val="272626"/>
              </a:solidFill>
              <a:latin typeface="Arial" panose="020B0604020202020204" pitchFamily="34" charset="0"/>
              <a:cs typeface="Arial" panose="020B0604020202020204" pitchFamily="34" charset="0"/>
            </a:endParaRPr>
          </a:p>
        </p:txBody>
      </p:sp>
      <p:sp>
        <p:nvSpPr>
          <p:cNvPr id="28" name="TextBox 68"/>
          <p:cNvSpPr txBox="1"/>
          <p:nvPr/>
        </p:nvSpPr>
        <p:spPr>
          <a:xfrm>
            <a:off x="9625373" y="7883918"/>
            <a:ext cx="3505933" cy="602729"/>
          </a:xfrm>
          <a:prstGeom prst="rect">
            <a:avLst/>
          </a:prstGeom>
        </p:spPr>
        <p:txBody>
          <a:bodyPr lIns="0" tIns="0" rIns="0" bIns="0" rtlCol="0" anchor="t">
            <a:spAutoFit/>
          </a:bodyPr>
          <a:lstStyle/>
          <a:p>
            <a:pPr marL="0" lvl="0" indent="0" algn="ctr">
              <a:lnSpc>
                <a:spcPts val="4680"/>
              </a:lnSpc>
              <a:spcBef>
                <a:spcPct val="0"/>
              </a:spcBef>
            </a:pPr>
            <a:r>
              <a:rPr lang="en-US" sz="5000" u="none" dirty="0" smtClean="0">
                <a:solidFill>
                  <a:srgbClr val="272626"/>
                </a:solidFill>
                <a:latin typeface="Arial" panose="020B0604020202020204" pitchFamily="34" charset="0"/>
                <a:cs typeface="Arial" panose="020B0604020202020204" pitchFamily="34" charset="0"/>
              </a:rPr>
              <a:t>Ma-lay-u</a:t>
            </a:r>
            <a:endParaRPr lang="en-US" sz="5000" u="none" dirty="0">
              <a:solidFill>
                <a:srgbClr val="272626"/>
              </a:solidFill>
              <a:latin typeface="Arial" panose="020B0604020202020204" pitchFamily="34" charset="0"/>
              <a:cs typeface="Arial" panose="020B0604020202020204" pitchFamily="34" charset="0"/>
            </a:endParaRPr>
          </a:p>
        </p:txBody>
      </p:sp>
      <p:sp>
        <p:nvSpPr>
          <p:cNvPr id="29" name="TextBox 70"/>
          <p:cNvSpPr txBox="1"/>
          <p:nvPr/>
        </p:nvSpPr>
        <p:spPr>
          <a:xfrm>
            <a:off x="5265530" y="5567630"/>
            <a:ext cx="3393582" cy="602729"/>
          </a:xfrm>
          <a:prstGeom prst="rect">
            <a:avLst/>
          </a:prstGeom>
        </p:spPr>
        <p:txBody>
          <a:bodyPr lIns="0" tIns="0" rIns="0" bIns="0" rtlCol="0" anchor="t">
            <a:spAutoFit/>
          </a:bodyPr>
          <a:lstStyle/>
          <a:p>
            <a:pPr marL="0" lvl="0" indent="0" algn="ctr">
              <a:lnSpc>
                <a:spcPts val="4680"/>
              </a:lnSpc>
              <a:spcBef>
                <a:spcPct val="0"/>
              </a:spcBef>
            </a:pPr>
            <a:r>
              <a:rPr lang="en-US" sz="5000" u="none" dirty="0" smtClean="0">
                <a:solidFill>
                  <a:srgbClr val="272626"/>
                </a:solidFill>
                <a:latin typeface="Arial" panose="020B0604020202020204" pitchFamily="34" charset="0"/>
                <a:cs typeface="Arial" panose="020B0604020202020204" pitchFamily="34" charset="0"/>
              </a:rPr>
              <a:t>Chăm-pa</a:t>
            </a:r>
            <a:endParaRPr lang="en-US" sz="5000" u="none" dirty="0">
              <a:solidFill>
                <a:srgbClr val="272626"/>
              </a:solidFill>
              <a:latin typeface="Arial" panose="020B0604020202020204" pitchFamily="34" charset="0"/>
              <a:cs typeface="Arial" panose="020B0604020202020204" pitchFamily="34" charset="0"/>
            </a:endParaRPr>
          </a:p>
        </p:txBody>
      </p:sp>
      <p:pic>
        <p:nvPicPr>
          <p:cNvPr id="30" name="Picture 6"/>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rcRect/>
          <a:stretch>
            <a:fillRect/>
          </a:stretch>
        </p:blipFill>
        <p:spPr>
          <a:xfrm>
            <a:off x="0" y="7063251"/>
            <a:ext cx="3329129" cy="3129380"/>
          </a:xfrm>
          <a:prstGeom prst="rect">
            <a:avLst/>
          </a:prstGeom>
        </p:spPr>
      </p:pic>
      <p:pic>
        <p:nvPicPr>
          <p:cNvPr id="31" name="Picture 24"/>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48"/>
              </a:ext>
            </a:extLst>
          </a:blip>
          <a:srcRect/>
          <a:stretch>
            <a:fillRect/>
          </a:stretch>
        </p:blipFill>
        <p:spPr>
          <a:xfrm>
            <a:off x="13698493" y="7081432"/>
            <a:ext cx="4582250" cy="3093018"/>
          </a:xfrm>
          <a:prstGeom prst="rect">
            <a:avLst/>
          </a:prstGeom>
        </p:spPr>
      </p:pic>
      <p:sp>
        <p:nvSpPr>
          <p:cNvPr id="32" name="Oval 31"/>
          <p:cNvSpPr/>
          <p:nvPr/>
        </p:nvSpPr>
        <p:spPr>
          <a:xfrm>
            <a:off x="6629400" y="4629170"/>
            <a:ext cx="816077" cy="714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29" grpId="0"/>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AutoShape 3"/>
          <p:cNvSpPr/>
          <p:nvPr/>
        </p:nvSpPr>
        <p:spPr>
          <a:xfrm>
            <a:off x="0" y="6887217"/>
            <a:ext cx="18288000" cy="3399783"/>
          </a:xfrm>
          <a:prstGeom prst="rect">
            <a:avLst/>
          </a:prstGeom>
          <a:solidFill>
            <a:schemeClr val="accent5">
              <a:lumMod val="40000"/>
              <a:lumOff val="60000"/>
            </a:schemeClr>
          </a:solidFill>
        </p:spPr>
      </p:sp>
      <p:grpSp>
        <p:nvGrpSpPr>
          <p:cNvPr id="4" name="Group 4"/>
          <p:cNvGrpSpPr/>
          <p:nvPr/>
        </p:nvGrpSpPr>
        <p:grpSpPr>
          <a:xfrm rot="-10800000">
            <a:off x="17101545" y="9100545"/>
            <a:ext cx="1186455" cy="1186455"/>
            <a:chOff x="0" y="0"/>
            <a:chExt cx="1581941" cy="1581941"/>
          </a:xfrm>
        </p:grpSpPr>
        <p:pic>
          <p:nvPicPr>
            <p:cNvPr id="5" name="Picture 5"/>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2700000">
              <a:off x="356529" y="106811"/>
              <a:ext cx="868883" cy="1368319"/>
            </a:xfrm>
            <a:prstGeom prst="rect">
              <a:avLst/>
            </a:prstGeom>
          </p:spPr>
        </p:pic>
        <p:grpSp>
          <p:nvGrpSpPr>
            <p:cNvPr id="6" name="Group 6"/>
            <p:cNvGrpSpPr/>
            <p:nvPr/>
          </p:nvGrpSpPr>
          <p:grpSpPr>
            <a:xfrm rot="2672733">
              <a:off x="427067" y="869197"/>
              <a:ext cx="1085907" cy="193754"/>
              <a:chOff x="0" y="0"/>
              <a:chExt cx="2731296" cy="487333"/>
            </a:xfrm>
          </p:grpSpPr>
          <p:sp>
            <p:nvSpPr>
              <p:cNvPr id="7" name="Freeform 7"/>
              <p:cNvSpPr/>
              <p:nvPr/>
            </p:nvSpPr>
            <p:spPr>
              <a:xfrm>
                <a:off x="0" y="0"/>
                <a:ext cx="2731296" cy="487333"/>
              </a:xfrm>
              <a:custGeom>
                <a:avLst/>
                <a:gdLst/>
                <a:ahLst/>
                <a:cxnLst/>
                <a:rect l="l" t="t" r="r" b="b"/>
                <a:pathLst>
                  <a:path w="2731296" h="487333">
                    <a:moveTo>
                      <a:pt x="0" y="0"/>
                    </a:moveTo>
                    <a:lnTo>
                      <a:pt x="2731296" y="0"/>
                    </a:lnTo>
                    <a:lnTo>
                      <a:pt x="2731296" y="487333"/>
                    </a:lnTo>
                    <a:lnTo>
                      <a:pt x="0" y="487333"/>
                    </a:lnTo>
                    <a:close/>
                  </a:path>
                </a:pathLst>
              </a:custGeom>
              <a:solidFill>
                <a:srgbClr val="F6F6F6"/>
              </a:solidFill>
            </p:spPr>
          </p:sp>
        </p:grpSp>
      </p:grpSp>
      <p:pic>
        <p:nvPicPr>
          <p:cNvPr id="12" name="Picture 12"/>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rot="175068">
            <a:off x="4889639" y="3235984"/>
            <a:ext cx="8650442" cy="821793"/>
          </a:xfrm>
          <a:prstGeom prst="rect">
            <a:avLst/>
          </a:prstGeom>
        </p:spPr>
      </p:pic>
      <p:sp>
        <p:nvSpPr>
          <p:cNvPr id="14" name="TextBox 3"/>
          <p:cNvSpPr txBox="1"/>
          <p:nvPr/>
        </p:nvSpPr>
        <p:spPr>
          <a:xfrm>
            <a:off x="2586322" y="1324694"/>
            <a:ext cx="13057296" cy="1671996"/>
          </a:xfrm>
          <a:prstGeom prst="rect">
            <a:avLst/>
          </a:prstGeom>
        </p:spPr>
        <p:txBody>
          <a:bodyPr wrap="square" lIns="0" tIns="0" rIns="0" bIns="0" rtlCol="0" anchor="t">
            <a:spAutoFit/>
          </a:bodyPr>
          <a:lstStyle/>
          <a:p>
            <a:pPr marL="0" lvl="0" indent="0" algn="ctr">
              <a:lnSpc>
                <a:spcPts val="6800"/>
              </a:lnSpc>
              <a:spcBef>
                <a:spcPct val="0"/>
              </a:spcBef>
            </a:pPr>
            <a:r>
              <a:rPr lang="en-US" sz="5000" u="none" dirty="0" smtClean="0">
                <a:solidFill>
                  <a:schemeClr val="accent5">
                    <a:lumMod val="50000"/>
                  </a:schemeClr>
                </a:solidFill>
                <a:latin typeface="Arial" panose="020B0604020202020204" pitchFamily="34" charset="0"/>
                <a:cs typeface="Arial" panose="020B0604020202020204" pitchFamily="34" charset="0"/>
              </a:rPr>
              <a:t>Từ đầu Công nguyên đến TK VII, vương quốc ra đời trên lãnh thổ Mi-an-ma ngày nay:</a:t>
            </a:r>
            <a:endParaRPr lang="en-US" sz="5000" u="none" dirty="0">
              <a:solidFill>
                <a:schemeClr val="accent5">
                  <a:lumMod val="50000"/>
                </a:schemeClr>
              </a:solidFill>
              <a:latin typeface="Arial" panose="020B0604020202020204" pitchFamily="34" charset="0"/>
              <a:cs typeface="Arial" panose="020B0604020202020204" pitchFamily="34" charset="0"/>
            </a:endParaRPr>
          </a:p>
        </p:txBody>
      </p:sp>
      <p:grpSp>
        <p:nvGrpSpPr>
          <p:cNvPr id="15" name="Group 4"/>
          <p:cNvGrpSpPr/>
          <p:nvPr/>
        </p:nvGrpSpPr>
        <p:grpSpPr>
          <a:xfrm>
            <a:off x="625901" y="4346960"/>
            <a:ext cx="3920842" cy="4114800"/>
            <a:chOff x="0" y="0"/>
            <a:chExt cx="1706605" cy="1379342"/>
          </a:xfrm>
          <a:solidFill>
            <a:schemeClr val="accent1"/>
          </a:solidFill>
        </p:grpSpPr>
        <p:sp>
          <p:nvSpPr>
            <p:cNvPr id="16" name="Freeform 5"/>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grpFill/>
          </p:spPr>
        </p:sp>
      </p:grpSp>
      <p:grpSp>
        <p:nvGrpSpPr>
          <p:cNvPr id="17" name="Group 6"/>
          <p:cNvGrpSpPr/>
          <p:nvPr/>
        </p:nvGrpSpPr>
        <p:grpSpPr>
          <a:xfrm>
            <a:off x="4874330" y="4395092"/>
            <a:ext cx="4009370" cy="4114800"/>
            <a:chOff x="0" y="0"/>
            <a:chExt cx="1706605" cy="1379342"/>
          </a:xfrm>
          <a:solidFill>
            <a:schemeClr val="accent1"/>
          </a:solidFill>
        </p:grpSpPr>
        <p:sp>
          <p:nvSpPr>
            <p:cNvPr id="18" name="Freeform 7"/>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grpFill/>
          </p:spPr>
        </p:sp>
      </p:grpSp>
      <p:grpSp>
        <p:nvGrpSpPr>
          <p:cNvPr id="19" name="Group 8"/>
          <p:cNvGrpSpPr/>
          <p:nvPr/>
        </p:nvGrpSpPr>
        <p:grpSpPr>
          <a:xfrm>
            <a:off x="9203954" y="4410242"/>
            <a:ext cx="4131756" cy="4114800"/>
            <a:chOff x="0" y="0"/>
            <a:chExt cx="1706605" cy="1379342"/>
          </a:xfrm>
          <a:solidFill>
            <a:schemeClr val="accent1"/>
          </a:solidFill>
        </p:grpSpPr>
        <p:sp>
          <p:nvSpPr>
            <p:cNvPr id="20" name="Freeform 9"/>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grpFill/>
          </p:spPr>
        </p:sp>
      </p:grpSp>
      <p:sp>
        <p:nvSpPr>
          <p:cNvPr id="24" name="TextBox 15"/>
          <p:cNvSpPr txBox="1"/>
          <p:nvPr/>
        </p:nvSpPr>
        <p:spPr>
          <a:xfrm>
            <a:off x="622916" y="5517794"/>
            <a:ext cx="3923761" cy="1761764"/>
          </a:xfrm>
          <a:prstGeom prst="rect">
            <a:avLst/>
          </a:prstGeom>
        </p:spPr>
        <p:txBody>
          <a:bodyPr wrap="square" lIns="0" tIns="0" rIns="0" bIns="0" rtlCol="0" anchor="t">
            <a:spAutoFit/>
          </a:bodyPr>
          <a:lstStyle/>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A.</a:t>
            </a:r>
          </a:p>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Phù Nam</a:t>
            </a:r>
            <a:endParaRPr lang="en-US" sz="5000" dirty="0">
              <a:solidFill>
                <a:schemeClr val="bg1"/>
              </a:solidFill>
              <a:latin typeface="Arial" panose="020B0604020202020204" pitchFamily="34" charset="0"/>
              <a:cs typeface="Arial" panose="020B0604020202020204" pitchFamily="34" charset="0"/>
            </a:endParaRPr>
          </a:p>
        </p:txBody>
      </p:sp>
      <p:sp>
        <p:nvSpPr>
          <p:cNvPr id="25" name="TextBox 15"/>
          <p:cNvSpPr txBox="1"/>
          <p:nvPr/>
        </p:nvSpPr>
        <p:spPr>
          <a:xfrm>
            <a:off x="4918626" y="5517794"/>
            <a:ext cx="3923761" cy="1761764"/>
          </a:xfrm>
          <a:prstGeom prst="rect">
            <a:avLst/>
          </a:prstGeom>
        </p:spPr>
        <p:txBody>
          <a:bodyPr wrap="square" lIns="0" tIns="0" rIns="0" bIns="0" rtlCol="0" anchor="t">
            <a:spAutoFit/>
          </a:bodyPr>
          <a:lstStyle/>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B.</a:t>
            </a:r>
          </a:p>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Kê-đa</a:t>
            </a:r>
            <a:endParaRPr lang="en-US" sz="5000" dirty="0">
              <a:solidFill>
                <a:schemeClr val="bg1"/>
              </a:solidFill>
              <a:latin typeface="Arial" panose="020B0604020202020204" pitchFamily="34" charset="0"/>
              <a:cs typeface="Arial" panose="020B0604020202020204" pitchFamily="34" charset="0"/>
            </a:endParaRPr>
          </a:p>
        </p:txBody>
      </p:sp>
      <p:sp>
        <p:nvSpPr>
          <p:cNvPr id="27" name="TextBox 15"/>
          <p:cNvSpPr txBox="1"/>
          <p:nvPr/>
        </p:nvSpPr>
        <p:spPr>
          <a:xfrm>
            <a:off x="9218469" y="5561739"/>
            <a:ext cx="3923761" cy="1761764"/>
          </a:xfrm>
          <a:prstGeom prst="rect">
            <a:avLst/>
          </a:prstGeom>
        </p:spPr>
        <p:txBody>
          <a:bodyPr wrap="square" lIns="0" tIns="0" rIns="0" bIns="0" rtlCol="0" anchor="t">
            <a:spAutoFit/>
          </a:bodyPr>
          <a:lstStyle/>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C.</a:t>
            </a:r>
          </a:p>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Đốn Tốn</a:t>
            </a:r>
            <a:endParaRPr lang="en-US" sz="5000" dirty="0">
              <a:solidFill>
                <a:schemeClr val="bg1"/>
              </a:solidFill>
              <a:latin typeface="Arial" panose="020B0604020202020204" pitchFamily="34" charset="0"/>
              <a:cs typeface="Arial" panose="020B0604020202020204" pitchFamily="34" charset="0"/>
            </a:endParaRPr>
          </a:p>
        </p:txBody>
      </p:sp>
      <p:grpSp>
        <p:nvGrpSpPr>
          <p:cNvPr id="29" name="Group 8"/>
          <p:cNvGrpSpPr/>
          <p:nvPr/>
        </p:nvGrpSpPr>
        <p:grpSpPr>
          <a:xfrm>
            <a:off x="13604117" y="4541212"/>
            <a:ext cx="4131756" cy="4114800"/>
            <a:chOff x="0" y="0"/>
            <a:chExt cx="1706605" cy="1379342"/>
          </a:xfrm>
          <a:solidFill>
            <a:schemeClr val="accent1"/>
          </a:solidFill>
        </p:grpSpPr>
        <p:sp>
          <p:nvSpPr>
            <p:cNvPr id="30" name="Freeform 9"/>
            <p:cNvSpPr/>
            <p:nvPr/>
          </p:nvSpPr>
          <p:spPr>
            <a:xfrm>
              <a:off x="0" y="-1270"/>
              <a:ext cx="1707875" cy="1378072"/>
            </a:xfrm>
            <a:custGeom>
              <a:avLst/>
              <a:gdLst/>
              <a:ahLst/>
              <a:cxnLst/>
              <a:rect l="l" t="t" r="r" b="b"/>
              <a:pathLst>
                <a:path w="1707875" h="1378072">
                  <a:moveTo>
                    <a:pt x="1696445" y="27940"/>
                  </a:moveTo>
                  <a:cubicBezTo>
                    <a:pt x="1687555" y="24130"/>
                    <a:pt x="1678665" y="21590"/>
                    <a:pt x="1669775" y="21590"/>
                  </a:cubicBezTo>
                  <a:cubicBezTo>
                    <a:pt x="1643105" y="20320"/>
                    <a:pt x="1617653" y="20320"/>
                    <a:pt x="1590924" y="17780"/>
                  </a:cubicBezTo>
                  <a:cubicBezTo>
                    <a:pt x="1529827" y="12700"/>
                    <a:pt x="1470003" y="6350"/>
                    <a:pt x="1408907" y="3810"/>
                  </a:cubicBezTo>
                  <a:cubicBezTo>
                    <a:pt x="1359266" y="1270"/>
                    <a:pt x="1310898" y="3810"/>
                    <a:pt x="1261257" y="2540"/>
                  </a:cubicBezTo>
                  <a:cubicBezTo>
                    <a:pt x="1239619" y="2540"/>
                    <a:pt x="1217980" y="0"/>
                    <a:pt x="1196342" y="2540"/>
                  </a:cubicBezTo>
                  <a:cubicBezTo>
                    <a:pt x="1144156" y="10160"/>
                    <a:pt x="1091969" y="11430"/>
                    <a:pt x="1038510" y="8890"/>
                  </a:cubicBezTo>
                  <a:cubicBezTo>
                    <a:pt x="1011780" y="7620"/>
                    <a:pt x="985050" y="7620"/>
                    <a:pt x="958320" y="7620"/>
                  </a:cubicBezTo>
                  <a:cubicBezTo>
                    <a:pt x="909952" y="7620"/>
                    <a:pt x="861584" y="7620"/>
                    <a:pt x="813216" y="6350"/>
                  </a:cubicBezTo>
                  <a:cubicBezTo>
                    <a:pt x="762303" y="5080"/>
                    <a:pt x="260802" y="2540"/>
                    <a:pt x="211161" y="1270"/>
                  </a:cubicBezTo>
                  <a:cubicBezTo>
                    <a:pt x="170430" y="0"/>
                    <a:pt x="130972" y="1270"/>
                    <a:pt x="90241" y="1270"/>
                  </a:cubicBezTo>
                  <a:cubicBezTo>
                    <a:pt x="62239" y="1270"/>
                    <a:pt x="33020" y="3810"/>
                    <a:pt x="5080" y="5080"/>
                  </a:cubicBezTo>
                  <a:cubicBezTo>
                    <a:pt x="3810" y="5080"/>
                    <a:pt x="2540" y="7620"/>
                    <a:pt x="0" y="8890"/>
                  </a:cubicBezTo>
                  <a:cubicBezTo>
                    <a:pt x="1270" y="21590"/>
                    <a:pt x="3810" y="34290"/>
                    <a:pt x="5080" y="46990"/>
                  </a:cubicBezTo>
                  <a:cubicBezTo>
                    <a:pt x="15240" y="107195"/>
                    <a:pt x="16510" y="164452"/>
                    <a:pt x="17780" y="220704"/>
                  </a:cubicBezTo>
                  <a:cubicBezTo>
                    <a:pt x="19050" y="277961"/>
                    <a:pt x="17780" y="335218"/>
                    <a:pt x="16510" y="393480"/>
                  </a:cubicBezTo>
                  <a:cubicBezTo>
                    <a:pt x="15240" y="452745"/>
                    <a:pt x="2540" y="1074536"/>
                    <a:pt x="2540" y="1133802"/>
                  </a:cubicBezTo>
                  <a:cubicBezTo>
                    <a:pt x="2540" y="1192063"/>
                    <a:pt x="1270" y="1250324"/>
                    <a:pt x="0" y="1308586"/>
                  </a:cubicBezTo>
                  <a:cubicBezTo>
                    <a:pt x="0" y="1323462"/>
                    <a:pt x="3810" y="1333622"/>
                    <a:pt x="15240" y="1338702"/>
                  </a:cubicBezTo>
                  <a:cubicBezTo>
                    <a:pt x="22860" y="1342512"/>
                    <a:pt x="31750" y="1345052"/>
                    <a:pt x="40640" y="1346322"/>
                  </a:cubicBezTo>
                  <a:cubicBezTo>
                    <a:pt x="88968" y="1351402"/>
                    <a:pt x="137336" y="1355212"/>
                    <a:pt x="185704" y="1360292"/>
                  </a:cubicBezTo>
                  <a:cubicBezTo>
                    <a:pt x="212434" y="1362832"/>
                    <a:pt x="239164" y="1367912"/>
                    <a:pt x="265894" y="1369182"/>
                  </a:cubicBezTo>
                  <a:cubicBezTo>
                    <a:pt x="310443" y="1371722"/>
                    <a:pt x="806852" y="1372992"/>
                    <a:pt x="851402" y="1374262"/>
                  </a:cubicBezTo>
                  <a:cubicBezTo>
                    <a:pt x="857766" y="1374262"/>
                    <a:pt x="864130" y="1374262"/>
                    <a:pt x="870494" y="1374262"/>
                  </a:cubicBezTo>
                  <a:cubicBezTo>
                    <a:pt x="901042" y="1374262"/>
                    <a:pt x="932864" y="1372992"/>
                    <a:pt x="963412" y="1372992"/>
                  </a:cubicBezTo>
                  <a:cubicBezTo>
                    <a:pt x="999051" y="1372992"/>
                    <a:pt x="1033418" y="1374262"/>
                    <a:pt x="1069058" y="1374262"/>
                  </a:cubicBezTo>
                  <a:cubicBezTo>
                    <a:pt x="1121244" y="1374262"/>
                    <a:pt x="1174704" y="1374262"/>
                    <a:pt x="1226890" y="1374262"/>
                  </a:cubicBezTo>
                  <a:cubicBezTo>
                    <a:pt x="1275258" y="1374262"/>
                    <a:pt x="1323626" y="1375532"/>
                    <a:pt x="1371994" y="1376802"/>
                  </a:cubicBezTo>
                  <a:cubicBezTo>
                    <a:pt x="1393633" y="1376802"/>
                    <a:pt x="1416544" y="1378072"/>
                    <a:pt x="1438182" y="1378072"/>
                  </a:cubicBezTo>
                  <a:cubicBezTo>
                    <a:pt x="1508189" y="1376802"/>
                    <a:pt x="1576922" y="1370452"/>
                    <a:pt x="1646915" y="1370452"/>
                  </a:cubicBezTo>
                  <a:cubicBezTo>
                    <a:pt x="1650725" y="1370452"/>
                    <a:pt x="1655805" y="1367912"/>
                    <a:pt x="1659615" y="1365372"/>
                  </a:cubicBezTo>
                  <a:cubicBezTo>
                    <a:pt x="1664695" y="1361562"/>
                    <a:pt x="1667235" y="1355212"/>
                    <a:pt x="1669775" y="1352672"/>
                  </a:cubicBezTo>
                  <a:cubicBezTo>
                    <a:pt x="1671045" y="1301554"/>
                    <a:pt x="1672315" y="1259365"/>
                    <a:pt x="1673585" y="1217176"/>
                  </a:cubicBezTo>
                  <a:cubicBezTo>
                    <a:pt x="1674855" y="1151883"/>
                    <a:pt x="1685015" y="525070"/>
                    <a:pt x="1686285" y="459777"/>
                  </a:cubicBezTo>
                  <a:cubicBezTo>
                    <a:pt x="1686285" y="420601"/>
                    <a:pt x="1687555" y="381425"/>
                    <a:pt x="1688825" y="342250"/>
                  </a:cubicBezTo>
                  <a:cubicBezTo>
                    <a:pt x="1690095" y="300060"/>
                    <a:pt x="1691365" y="257871"/>
                    <a:pt x="1693905" y="215682"/>
                  </a:cubicBezTo>
                  <a:cubicBezTo>
                    <a:pt x="1695175" y="190569"/>
                    <a:pt x="1695175" y="164452"/>
                    <a:pt x="1700255" y="139339"/>
                  </a:cubicBezTo>
                  <a:cubicBezTo>
                    <a:pt x="1705335" y="109204"/>
                    <a:pt x="1707875" y="80073"/>
                    <a:pt x="1706605" y="44450"/>
                  </a:cubicBezTo>
                  <a:cubicBezTo>
                    <a:pt x="1706605" y="38100"/>
                    <a:pt x="1702795" y="30480"/>
                    <a:pt x="1696445" y="27940"/>
                  </a:cubicBezTo>
                  <a:close/>
                </a:path>
              </a:pathLst>
            </a:custGeom>
            <a:grpFill/>
          </p:spPr>
        </p:sp>
      </p:grpSp>
      <p:sp>
        <p:nvSpPr>
          <p:cNvPr id="32" name="TextBox 15"/>
          <p:cNvSpPr txBox="1"/>
          <p:nvPr/>
        </p:nvSpPr>
        <p:spPr>
          <a:xfrm>
            <a:off x="13711194" y="5645323"/>
            <a:ext cx="3923761" cy="1761764"/>
          </a:xfrm>
          <a:prstGeom prst="rect">
            <a:avLst/>
          </a:prstGeom>
        </p:spPr>
        <p:txBody>
          <a:bodyPr wrap="square" lIns="0" tIns="0" rIns="0" bIns="0" rtlCol="0" anchor="t">
            <a:spAutoFit/>
          </a:bodyPr>
          <a:lstStyle/>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D.</a:t>
            </a:r>
          </a:p>
          <a:p>
            <a:pPr marL="0" lvl="0" indent="0" algn="ctr">
              <a:lnSpc>
                <a:spcPts val="7150"/>
              </a:lnSpc>
            </a:pPr>
            <a:r>
              <a:rPr lang="en-US" sz="5000" dirty="0" smtClean="0">
                <a:solidFill>
                  <a:schemeClr val="bg1"/>
                </a:solidFill>
                <a:latin typeface="Arial" panose="020B0604020202020204" pitchFamily="34" charset="0"/>
                <a:cs typeface="Arial" panose="020B0604020202020204" pitchFamily="34" charset="0"/>
              </a:rPr>
              <a:t>Pê-gu</a:t>
            </a:r>
            <a:endParaRPr lang="en-US" sz="5000" dirty="0">
              <a:solidFill>
                <a:schemeClr val="bg1"/>
              </a:solidFill>
              <a:latin typeface="Arial" panose="020B0604020202020204" pitchFamily="34" charset="0"/>
              <a:cs typeface="Arial" panose="020B0604020202020204" pitchFamily="34" charset="0"/>
            </a:endParaRPr>
          </a:p>
        </p:txBody>
      </p:sp>
      <p:sp>
        <p:nvSpPr>
          <p:cNvPr id="35" name="Oval 34"/>
          <p:cNvSpPr/>
          <p:nvPr/>
        </p:nvSpPr>
        <p:spPr>
          <a:xfrm>
            <a:off x="15163800" y="5517794"/>
            <a:ext cx="1066800" cy="10751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5" grpId="0"/>
      <p:bldP spid="27" grpId="0"/>
      <p:bldP spid="32" grpId="0"/>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AE0FF"/>
        </a:solidFill>
        <a:effectLst/>
      </p:bgPr>
    </p:bg>
    <p:spTree>
      <p:nvGrpSpPr>
        <p:cNvPr id="1" name=""/>
        <p:cNvGrpSpPr/>
        <p:nvPr/>
      </p:nvGrpSpPr>
      <p:grpSpPr>
        <a:xfrm>
          <a:off x="0" y="0"/>
          <a:ext cx="0" cy="0"/>
          <a:chOff x="0" y="0"/>
          <a:chExt cx="0" cy="0"/>
        </a:xfrm>
      </p:grpSpPr>
      <p:pic>
        <p:nvPicPr>
          <p:cNvPr id="5" name="Picture 6"/>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986544" y="1467157"/>
            <a:ext cx="3632516" cy="7567741"/>
          </a:xfrm>
          <a:prstGeom prst="rect">
            <a:avLst/>
          </a:prstGeom>
        </p:spPr>
      </p:pic>
      <p:pic>
        <p:nvPicPr>
          <p:cNvPr id="9" name="Picture 7"/>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3766278" y="3549969"/>
            <a:ext cx="3352605" cy="7813275"/>
          </a:xfrm>
          <a:prstGeom prst="rect">
            <a:avLst/>
          </a:prstGeom>
        </p:spPr>
      </p:pic>
      <p:sp>
        <p:nvSpPr>
          <p:cNvPr id="10" name="TextBox 2"/>
          <p:cNvSpPr txBox="1"/>
          <p:nvPr/>
        </p:nvSpPr>
        <p:spPr>
          <a:xfrm>
            <a:off x="2667000" y="3848100"/>
            <a:ext cx="12667403" cy="1213922"/>
          </a:xfrm>
          <a:prstGeom prst="rect">
            <a:avLst/>
          </a:prstGeom>
        </p:spPr>
        <p:txBody>
          <a:bodyPr lIns="0" tIns="0" rIns="0" bIns="0" rtlCol="0" anchor="t">
            <a:spAutoFit/>
          </a:bodyPr>
          <a:lstStyle/>
          <a:p>
            <a:pPr algn="ctr">
              <a:lnSpc>
                <a:spcPts val="10800"/>
              </a:lnSpc>
            </a:pPr>
            <a:r>
              <a:rPr lang="en-US" sz="6000" b="1" dirty="0" smtClean="0">
                <a:solidFill>
                  <a:srgbClr val="14245D"/>
                </a:solidFill>
                <a:latin typeface="Arial" panose="020B0604020202020204" pitchFamily="34" charset="0"/>
                <a:cs typeface="Arial" panose="020B0604020202020204" pitchFamily="34" charset="0"/>
              </a:rPr>
              <a:t>VẬN DỤNG </a:t>
            </a:r>
            <a:endParaRPr lang="en-US" sz="6000" b="1" dirty="0">
              <a:solidFill>
                <a:srgbClr val="1424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257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2F6"/>
        </a:solidFill>
        <a:effectLst/>
      </p:bgPr>
    </p:bg>
    <p:spTree>
      <p:nvGrpSpPr>
        <p:cNvPr id="1" name=""/>
        <p:cNvGrpSpPr/>
        <p:nvPr/>
      </p:nvGrpSpPr>
      <p:grpSpPr>
        <a:xfrm>
          <a:off x="0" y="0"/>
          <a:ext cx="0" cy="0"/>
          <a:chOff x="0" y="0"/>
          <a:chExt cx="0" cy="0"/>
        </a:xfrm>
      </p:grpSpPr>
      <p:sp>
        <p:nvSpPr>
          <p:cNvPr id="2" name="AutoShape 2"/>
          <p:cNvSpPr/>
          <p:nvPr/>
        </p:nvSpPr>
        <p:spPr>
          <a:xfrm>
            <a:off x="-14514" y="8775001"/>
            <a:ext cx="18288000" cy="1511999"/>
          </a:xfrm>
          <a:prstGeom prst="rect">
            <a:avLst/>
          </a:prstGeom>
          <a:solidFill>
            <a:schemeClr val="accent5"/>
          </a:solidFill>
        </p:spPr>
      </p:sp>
      <p:grpSp>
        <p:nvGrpSpPr>
          <p:cNvPr id="6" name="Group 6"/>
          <p:cNvGrpSpPr/>
          <p:nvPr/>
        </p:nvGrpSpPr>
        <p:grpSpPr>
          <a:xfrm>
            <a:off x="8718256" y="9518212"/>
            <a:ext cx="851487" cy="155656"/>
            <a:chOff x="0" y="0"/>
            <a:chExt cx="1135316" cy="207541"/>
          </a:xfrm>
        </p:grpSpPr>
        <p:pic>
          <p:nvPicPr>
            <p:cNvPr id="7" name="Picture 7"/>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0" y="0"/>
              <a:ext cx="207541" cy="20754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463887" y="0"/>
              <a:ext cx="207541" cy="207541"/>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27775" y="0"/>
              <a:ext cx="207541" cy="207541"/>
            </a:xfrm>
            <a:prstGeom prst="rect">
              <a:avLst/>
            </a:prstGeom>
          </p:spPr>
        </p:pic>
      </p:grpSp>
      <p:sp>
        <p:nvSpPr>
          <p:cNvPr id="13" name="Rectangle 12"/>
          <p:cNvSpPr/>
          <p:nvPr/>
        </p:nvSpPr>
        <p:spPr>
          <a:xfrm>
            <a:off x="1854143" y="1722941"/>
            <a:ext cx="14735367" cy="2593018"/>
          </a:xfrm>
          <a:prstGeom prst="rect">
            <a:avLst/>
          </a:prstGeom>
        </p:spPr>
        <p:txBody>
          <a:bodyPr wrap="square">
            <a:spAutoFit/>
          </a:bodyPr>
          <a:lstStyle/>
          <a:p>
            <a:pPr algn="just">
              <a:lnSpc>
                <a:spcPts val="6500"/>
              </a:lnSpc>
            </a:pPr>
            <a:r>
              <a:rPr lang="vi-VN" sz="5000" dirty="0">
                <a:solidFill>
                  <a:srgbClr val="002060"/>
                </a:solidFill>
                <a:ea typeface="Calibri" panose="020F0502020204030204" pitchFamily="34" charset="0"/>
                <a:cs typeface="Arial" panose="020B0604020202020204" pitchFamily="34" charset="0"/>
              </a:rPr>
              <a:t>Sông Mê Công gắn bó với lịch sử của những vương quốc cổ nào ở Đông Nam Á? Những vương quốc đó thuộc về các quốc gia nào ngày nay? </a:t>
            </a:r>
            <a:endParaRPr lang="en-US" sz="5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3"/>
          <p:cNvGrpSpPr/>
          <p:nvPr/>
        </p:nvGrpSpPr>
        <p:grpSpPr>
          <a:xfrm>
            <a:off x="1600201" y="4987472"/>
            <a:ext cx="6746614" cy="3246807"/>
            <a:chOff x="0" y="0"/>
            <a:chExt cx="7262319" cy="3846979"/>
          </a:xfrm>
          <a:solidFill>
            <a:schemeClr val="tx2">
              <a:lumMod val="60000"/>
              <a:lumOff val="40000"/>
            </a:schemeClr>
          </a:solidFill>
        </p:grpSpPr>
        <p:sp>
          <p:nvSpPr>
            <p:cNvPr id="22" name="Freeform 4"/>
            <p:cNvSpPr/>
            <p:nvPr/>
          </p:nvSpPr>
          <p:spPr>
            <a:xfrm>
              <a:off x="0" y="0"/>
              <a:ext cx="7262319" cy="3946039"/>
            </a:xfrm>
            <a:custGeom>
              <a:avLst/>
              <a:gdLst/>
              <a:ahLst/>
              <a:cxnLst/>
              <a:rect l="l" t="t" r="r" b="b"/>
              <a:pathLst>
                <a:path w="7262319" h="3946039">
                  <a:moveTo>
                    <a:pt x="6640019" y="3375809"/>
                  </a:moveTo>
                  <a:cubicBezTo>
                    <a:pt x="6640019" y="3369459"/>
                    <a:pt x="6641289" y="3364379"/>
                    <a:pt x="6641289" y="3356759"/>
                  </a:cubicBezTo>
                  <a:lnTo>
                    <a:pt x="6641289" y="490220"/>
                  </a:lnTo>
                  <a:cubicBezTo>
                    <a:pt x="6641289" y="220980"/>
                    <a:pt x="6431739" y="0"/>
                    <a:pt x="6175199" y="0"/>
                  </a:cubicBezTo>
                  <a:lnTo>
                    <a:pt x="467360" y="0"/>
                  </a:lnTo>
                  <a:cubicBezTo>
                    <a:pt x="210820" y="0"/>
                    <a:pt x="0" y="220980"/>
                    <a:pt x="0" y="490220"/>
                  </a:cubicBezTo>
                  <a:lnTo>
                    <a:pt x="0" y="3356759"/>
                  </a:lnTo>
                  <a:cubicBezTo>
                    <a:pt x="0" y="3625999"/>
                    <a:pt x="209550" y="3846979"/>
                    <a:pt x="466090" y="3846979"/>
                  </a:cubicBezTo>
                  <a:lnTo>
                    <a:pt x="6173929" y="3846979"/>
                  </a:lnTo>
                  <a:cubicBezTo>
                    <a:pt x="6286959" y="3846979"/>
                    <a:pt x="6391099" y="3803799"/>
                    <a:pt x="6471109" y="3733949"/>
                  </a:cubicBezTo>
                  <a:cubicBezTo>
                    <a:pt x="6601919" y="3805069"/>
                    <a:pt x="6914338" y="3946039"/>
                    <a:pt x="7261049" y="3739029"/>
                  </a:cubicBezTo>
                  <a:cubicBezTo>
                    <a:pt x="7262319" y="3739029"/>
                    <a:pt x="6949899" y="3740299"/>
                    <a:pt x="6640019" y="3375809"/>
                  </a:cubicBezTo>
                  <a:lnTo>
                    <a:pt x="6640019" y="3375809"/>
                  </a:lnTo>
                  <a:close/>
                </a:path>
              </a:pathLst>
            </a:custGeom>
            <a:grpFill/>
          </p:spPr>
        </p:sp>
      </p:grpSp>
      <p:sp>
        <p:nvSpPr>
          <p:cNvPr id="23" name="TextBox 22"/>
          <p:cNvSpPr txBox="1"/>
          <p:nvPr/>
        </p:nvSpPr>
        <p:spPr>
          <a:xfrm>
            <a:off x="1854143" y="6295471"/>
            <a:ext cx="6248400" cy="549894"/>
          </a:xfrm>
          <a:prstGeom prst="rect">
            <a:avLst/>
          </a:prstGeom>
        </p:spPr>
        <p:txBody>
          <a:bodyPr wrap="square" lIns="0" tIns="0" rIns="0" bIns="0" rtlCol="0" anchor="t">
            <a:spAutoFit/>
          </a:bodyPr>
          <a:lstStyle/>
          <a:p>
            <a:pPr>
              <a:lnSpc>
                <a:spcPts val="4160"/>
              </a:lnSpc>
            </a:pPr>
            <a:r>
              <a:rPr lang="en-US" sz="5000" dirty="0" smtClean="0">
                <a:solidFill>
                  <a:schemeClr val="bg1"/>
                </a:solidFill>
                <a:latin typeface="Arial" panose="020B0604020202020204" pitchFamily="34" charset="0"/>
                <a:cs typeface="Arial" panose="020B0604020202020204" pitchFamily="34" charset="0"/>
              </a:rPr>
              <a:t>Phù Nam (Việt Nam)</a:t>
            </a:r>
            <a:endParaRPr lang="en-US" sz="5000" dirty="0">
              <a:solidFill>
                <a:schemeClr val="bg1"/>
              </a:solidFill>
              <a:latin typeface="Arial" panose="020B0604020202020204" pitchFamily="34" charset="0"/>
              <a:cs typeface="Arial" panose="020B0604020202020204" pitchFamily="34" charset="0"/>
            </a:endParaRPr>
          </a:p>
        </p:txBody>
      </p:sp>
      <p:grpSp>
        <p:nvGrpSpPr>
          <p:cNvPr id="24" name="Group 3"/>
          <p:cNvGrpSpPr/>
          <p:nvPr/>
        </p:nvGrpSpPr>
        <p:grpSpPr>
          <a:xfrm>
            <a:off x="8877541" y="4982029"/>
            <a:ext cx="8115059" cy="3246807"/>
            <a:chOff x="0" y="0"/>
            <a:chExt cx="7262319" cy="3846979"/>
          </a:xfrm>
          <a:solidFill>
            <a:schemeClr val="tx2">
              <a:lumMod val="60000"/>
              <a:lumOff val="40000"/>
            </a:schemeClr>
          </a:solidFill>
        </p:grpSpPr>
        <p:sp>
          <p:nvSpPr>
            <p:cNvPr id="25" name="Freeform 4"/>
            <p:cNvSpPr/>
            <p:nvPr/>
          </p:nvSpPr>
          <p:spPr>
            <a:xfrm>
              <a:off x="0" y="0"/>
              <a:ext cx="7262319" cy="3946039"/>
            </a:xfrm>
            <a:custGeom>
              <a:avLst/>
              <a:gdLst/>
              <a:ahLst/>
              <a:cxnLst/>
              <a:rect l="l" t="t" r="r" b="b"/>
              <a:pathLst>
                <a:path w="7262319" h="3946039">
                  <a:moveTo>
                    <a:pt x="6640019" y="3375809"/>
                  </a:moveTo>
                  <a:cubicBezTo>
                    <a:pt x="6640019" y="3369459"/>
                    <a:pt x="6641289" y="3364379"/>
                    <a:pt x="6641289" y="3356759"/>
                  </a:cubicBezTo>
                  <a:lnTo>
                    <a:pt x="6641289" y="490220"/>
                  </a:lnTo>
                  <a:cubicBezTo>
                    <a:pt x="6641289" y="220980"/>
                    <a:pt x="6431739" y="0"/>
                    <a:pt x="6175199" y="0"/>
                  </a:cubicBezTo>
                  <a:lnTo>
                    <a:pt x="467360" y="0"/>
                  </a:lnTo>
                  <a:cubicBezTo>
                    <a:pt x="210820" y="0"/>
                    <a:pt x="0" y="220980"/>
                    <a:pt x="0" y="490220"/>
                  </a:cubicBezTo>
                  <a:lnTo>
                    <a:pt x="0" y="3356759"/>
                  </a:lnTo>
                  <a:cubicBezTo>
                    <a:pt x="0" y="3625999"/>
                    <a:pt x="209550" y="3846979"/>
                    <a:pt x="466090" y="3846979"/>
                  </a:cubicBezTo>
                  <a:lnTo>
                    <a:pt x="6173929" y="3846979"/>
                  </a:lnTo>
                  <a:cubicBezTo>
                    <a:pt x="6286959" y="3846979"/>
                    <a:pt x="6391099" y="3803799"/>
                    <a:pt x="6471109" y="3733949"/>
                  </a:cubicBezTo>
                  <a:cubicBezTo>
                    <a:pt x="6601919" y="3805069"/>
                    <a:pt x="6914338" y="3946039"/>
                    <a:pt x="7261049" y="3739029"/>
                  </a:cubicBezTo>
                  <a:cubicBezTo>
                    <a:pt x="7262319" y="3739029"/>
                    <a:pt x="6949899" y="3740299"/>
                    <a:pt x="6640019" y="3375809"/>
                  </a:cubicBezTo>
                  <a:lnTo>
                    <a:pt x="6640019" y="3375809"/>
                  </a:lnTo>
                  <a:close/>
                </a:path>
              </a:pathLst>
            </a:custGeom>
            <a:grpFill/>
          </p:spPr>
        </p:sp>
      </p:grpSp>
      <p:sp>
        <p:nvSpPr>
          <p:cNvPr id="27" name="TextBox 26"/>
          <p:cNvSpPr txBox="1"/>
          <p:nvPr/>
        </p:nvSpPr>
        <p:spPr>
          <a:xfrm>
            <a:off x="9066171" y="6045402"/>
            <a:ext cx="7356688" cy="799963"/>
          </a:xfrm>
          <a:prstGeom prst="rect">
            <a:avLst/>
          </a:prstGeom>
        </p:spPr>
        <p:txBody>
          <a:bodyPr wrap="square" lIns="0" tIns="0" rIns="0" bIns="0" rtlCol="0" anchor="t">
            <a:spAutoFit/>
          </a:bodyPr>
          <a:lstStyle/>
          <a:p>
            <a:pPr>
              <a:lnSpc>
                <a:spcPts val="6800"/>
              </a:lnSpc>
            </a:pPr>
            <a:r>
              <a:rPr lang="en-US" sz="5000" dirty="0" smtClean="0">
                <a:solidFill>
                  <a:schemeClr val="bg1"/>
                </a:solidFill>
                <a:latin typeface="Arial" panose="020B0604020202020204" pitchFamily="34" charset="0"/>
                <a:cs typeface="Arial" panose="020B0604020202020204" pitchFamily="34" charset="0"/>
              </a:rPr>
              <a:t>Chân Lạp (Cam-pu-chia)</a:t>
            </a:r>
            <a:endParaRPr lang="en-US" sz="5000" dirty="0">
              <a:solidFill>
                <a:schemeClr val="bg1"/>
              </a:solidFill>
              <a:latin typeface="Arial" panose="020B0604020202020204" pitchFamily="34" charset="0"/>
              <a:cs typeface="Arial" panose="020B0604020202020204" pitchFamily="34" charset="0"/>
            </a:endParaRPr>
          </a:p>
        </p:txBody>
      </p:sp>
      <p:pic>
        <p:nvPicPr>
          <p:cNvPr id="28" name="Picture 2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56"/>
              </a:ext>
            </a:extLst>
          </a:blip>
          <a:srcRect/>
          <a:stretch>
            <a:fillRect/>
          </a:stretch>
        </p:blipFill>
        <p:spPr>
          <a:xfrm>
            <a:off x="306016" y="1282154"/>
            <a:ext cx="1548127" cy="1876518"/>
          </a:xfrm>
          <a:prstGeom prst="rect">
            <a:avLst/>
          </a:prstGeom>
        </p:spPr>
      </p:pic>
      <p:pic>
        <p:nvPicPr>
          <p:cNvPr id="29" name="Picture 15"/>
          <p:cNvPicPr>
            <a:picLocks noChangeAspect="1"/>
          </p:cNvPicPr>
          <p:nvPr/>
        </p:nvPicPr>
        <p:blipFill>
          <a:blip r:embed="rId57" cstate="print">
            <a:extLst>
              <a:ext uri="{28A0092B-C50C-407E-A947-70E740481C1C}">
                <a14:useLocalDpi xmlns:a14="http://schemas.microsoft.com/office/drawing/2010/main" xmlns="" val="0"/>
              </a:ext>
              <a:ext uri="{96DAC541-7B7A-43D3-8B79-37D633B846F1}">
                <asvg:svgBlip xmlns:asvg="http://schemas.microsoft.com/office/drawing/2016/SVG/main" xmlns="" r:embed="rId30"/>
              </a:ext>
            </a:extLst>
          </a:blip>
          <a:srcRect/>
          <a:stretch>
            <a:fillRect/>
          </a:stretch>
        </p:blipFill>
        <p:spPr>
          <a:xfrm>
            <a:off x="14325600" y="7665331"/>
            <a:ext cx="3449565" cy="2621669"/>
          </a:xfrm>
          <a:prstGeom prst="rect">
            <a:avLst/>
          </a:prstGeom>
        </p:spPr>
      </p:pic>
      <p:pic>
        <p:nvPicPr>
          <p:cNvPr id="30" name="Picture 24"/>
          <p:cNvPicPr>
            <a:picLocks noChangeAspect="1"/>
          </p:cNvPicPr>
          <p:nvPr/>
        </p:nvPicPr>
        <p:blipFill>
          <a:blip r:embed="rId58" cstate="print">
            <a:extLst>
              <a:ext uri="{28A0092B-C50C-407E-A947-70E740481C1C}">
                <a14:useLocalDpi xmlns:a14="http://schemas.microsoft.com/office/drawing/2010/main" xmlns="" val="0"/>
              </a:ext>
              <a:ext uri="{96DAC541-7B7A-43D3-8B79-37D633B846F1}">
                <asvg:svgBlip xmlns:asvg="http://schemas.microsoft.com/office/drawing/2016/SVG/main" xmlns="" r:embed="rId48"/>
              </a:ext>
            </a:extLst>
          </a:blip>
          <a:srcRect/>
          <a:stretch>
            <a:fillRect/>
          </a:stretch>
        </p:blipFill>
        <p:spPr>
          <a:xfrm>
            <a:off x="-21819" y="7622742"/>
            <a:ext cx="3984218" cy="2689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1288255"/>
            <a:ext cx="18288000" cy="910506"/>
          </a:xfrm>
          <a:prstGeom prst="rect">
            <a:avLst/>
          </a:prstGeom>
        </p:spPr>
        <p:txBody>
          <a:bodyPr wrap="square" lIns="0" tIns="0" rIns="0" bIns="0" rtlCol="0" anchor="t">
            <a:spAutoFit/>
          </a:bodyPr>
          <a:lstStyle/>
          <a:p>
            <a:pPr algn="ctr">
              <a:lnSpc>
                <a:spcPts val="7123"/>
              </a:lnSpc>
            </a:pPr>
            <a:r>
              <a:rPr lang="en-US" sz="6000" b="1" dirty="0" smtClean="0">
                <a:solidFill>
                  <a:srgbClr val="4C6FBF"/>
                </a:solidFill>
                <a:latin typeface="Arial" panose="020B0604020202020204" pitchFamily="34" charset="0"/>
                <a:cs typeface="Arial" panose="020B0604020202020204" pitchFamily="34" charset="0"/>
              </a:rPr>
              <a:t>HƯỚNG DẪN VỀ NHÀ</a:t>
            </a:r>
            <a:endParaRPr lang="en-US" sz="6000" b="1" dirty="0">
              <a:solidFill>
                <a:srgbClr val="4C6FB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03909" y="2577944"/>
            <a:ext cx="1560760" cy="161770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14612" y="4790463"/>
            <a:ext cx="1560760" cy="1617703"/>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02636" y="7161871"/>
            <a:ext cx="1560760" cy="1617703"/>
          </a:xfrm>
          <a:prstGeom prst="rect">
            <a:avLst/>
          </a:prstGeom>
        </p:spPr>
      </p:pic>
      <p:sp>
        <p:nvSpPr>
          <p:cNvPr id="10" name="TextBox 10"/>
          <p:cNvSpPr txBox="1"/>
          <p:nvPr/>
        </p:nvSpPr>
        <p:spPr>
          <a:xfrm>
            <a:off x="1012257" y="3172760"/>
            <a:ext cx="1544065" cy="513251"/>
          </a:xfrm>
          <a:prstGeom prst="rect">
            <a:avLst/>
          </a:prstGeom>
        </p:spPr>
        <p:txBody>
          <a:bodyPr lIns="0" tIns="0" rIns="0" bIns="0" rtlCol="0" anchor="t">
            <a:spAutoFit/>
          </a:bodyPr>
          <a:lstStyle/>
          <a:p>
            <a:pPr algn="ctr">
              <a:lnSpc>
                <a:spcPts val="3996"/>
              </a:lnSpc>
            </a:pPr>
            <a:r>
              <a:rPr lang="en-US" sz="3600" spc="-259" dirty="0">
                <a:solidFill>
                  <a:srgbClr val="FFFFFF"/>
                </a:solidFill>
                <a:latin typeface="Crimson Pro Bold"/>
              </a:rPr>
              <a:t>01</a:t>
            </a:r>
          </a:p>
        </p:txBody>
      </p:sp>
      <p:sp>
        <p:nvSpPr>
          <p:cNvPr id="11" name="TextBox 11"/>
          <p:cNvSpPr txBox="1"/>
          <p:nvPr/>
        </p:nvSpPr>
        <p:spPr>
          <a:xfrm>
            <a:off x="922960" y="5385280"/>
            <a:ext cx="1544065" cy="513251"/>
          </a:xfrm>
          <a:prstGeom prst="rect">
            <a:avLst/>
          </a:prstGeom>
        </p:spPr>
        <p:txBody>
          <a:bodyPr lIns="0" tIns="0" rIns="0" bIns="0" rtlCol="0" anchor="t">
            <a:spAutoFit/>
          </a:bodyPr>
          <a:lstStyle/>
          <a:p>
            <a:pPr algn="ctr">
              <a:lnSpc>
                <a:spcPts val="3996"/>
              </a:lnSpc>
            </a:pPr>
            <a:r>
              <a:rPr lang="en-US" sz="3600" spc="-259" dirty="0">
                <a:solidFill>
                  <a:srgbClr val="FFFFFF"/>
                </a:solidFill>
                <a:latin typeface="Crimson Pro Bold"/>
              </a:rPr>
              <a:t>02</a:t>
            </a:r>
          </a:p>
        </p:txBody>
      </p:sp>
      <p:sp>
        <p:nvSpPr>
          <p:cNvPr id="12" name="TextBox 12"/>
          <p:cNvSpPr txBox="1"/>
          <p:nvPr/>
        </p:nvSpPr>
        <p:spPr>
          <a:xfrm>
            <a:off x="910984" y="7728385"/>
            <a:ext cx="1544065" cy="513251"/>
          </a:xfrm>
          <a:prstGeom prst="rect">
            <a:avLst/>
          </a:prstGeom>
        </p:spPr>
        <p:txBody>
          <a:bodyPr lIns="0" tIns="0" rIns="0" bIns="0" rtlCol="0" anchor="t">
            <a:spAutoFit/>
          </a:bodyPr>
          <a:lstStyle/>
          <a:p>
            <a:pPr algn="ctr">
              <a:lnSpc>
                <a:spcPts val="3996"/>
              </a:lnSpc>
            </a:pPr>
            <a:r>
              <a:rPr lang="en-US" sz="3600" spc="-259" dirty="0">
                <a:solidFill>
                  <a:srgbClr val="FFFFFF"/>
                </a:solidFill>
                <a:latin typeface="Crimson Pro Bold"/>
              </a:rPr>
              <a:t>03</a:t>
            </a:r>
          </a:p>
        </p:txBody>
      </p:sp>
      <p:pic>
        <p:nvPicPr>
          <p:cNvPr id="14" name="Picture 2"/>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9774928">
            <a:off x="13569125" y="3586015"/>
            <a:ext cx="4653380" cy="6961602"/>
          </a:xfrm>
          <a:prstGeom prst="rect">
            <a:avLst/>
          </a:prstGeom>
        </p:spPr>
      </p:pic>
      <p:pic>
        <p:nvPicPr>
          <p:cNvPr id="15" name="Picture 6"/>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1766668" y="3172760"/>
            <a:ext cx="6400798" cy="5924025"/>
          </a:xfrm>
          <a:prstGeom prst="rect">
            <a:avLst/>
          </a:prstGeom>
        </p:spPr>
      </p:pic>
      <p:sp>
        <p:nvSpPr>
          <p:cNvPr id="2" name="Rectangle 1"/>
          <p:cNvSpPr/>
          <p:nvPr/>
        </p:nvSpPr>
        <p:spPr>
          <a:xfrm>
            <a:off x="2856097" y="2485537"/>
            <a:ext cx="9371733" cy="1887696"/>
          </a:xfrm>
          <a:prstGeom prst="rect">
            <a:avLst/>
          </a:prstGeom>
        </p:spPr>
        <p:txBody>
          <a:bodyPr wrap="none">
            <a:spAutoFit/>
          </a:bodyPr>
          <a:lstStyle/>
          <a:p>
            <a:pPr>
              <a:lnSpc>
                <a:spcPts val="7000"/>
              </a:lnSpc>
            </a:pPr>
            <a:r>
              <a:rPr lang="en-US" sz="5000" dirty="0" smtClean="0">
                <a:solidFill>
                  <a:srgbClr val="235A99"/>
                </a:solidFill>
                <a:latin typeface="Arial" panose="020B0604020202020204" pitchFamily="34" charset="0"/>
                <a:cs typeface="Arial" panose="020B0604020202020204" pitchFamily="34" charset="0"/>
              </a:rPr>
              <a:t>Trả lời câu 2 – Luyện tập, câu 4 </a:t>
            </a:r>
          </a:p>
          <a:p>
            <a:pPr>
              <a:lnSpc>
                <a:spcPts val="7000"/>
              </a:lnSpc>
            </a:pPr>
            <a:r>
              <a:rPr lang="en-US" sz="5000" dirty="0" smtClean="0">
                <a:solidFill>
                  <a:srgbClr val="235A99"/>
                </a:solidFill>
                <a:latin typeface="Arial" panose="020B0604020202020204" pitchFamily="34" charset="0"/>
                <a:cs typeface="Arial" panose="020B0604020202020204" pitchFamily="34" charset="0"/>
              </a:rPr>
              <a:t>– Vận dụng SGK trang 52</a:t>
            </a:r>
            <a:endParaRPr lang="en-US" sz="5000" dirty="0"/>
          </a:p>
        </p:txBody>
      </p:sp>
      <p:sp>
        <p:nvSpPr>
          <p:cNvPr id="17" name="Rectangle 16"/>
          <p:cNvSpPr/>
          <p:nvPr/>
        </p:nvSpPr>
        <p:spPr>
          <a:xfrm>
            <a:off x="2799180" y="5134379"/>
            <a:ext cx="10873175" cy="929870"/>
          </a:xfrm>
          <a:prstGeom prst="rect">
            <a:avLst/>
          </a:prstGeom>
        </p:spPr>
        <p:txBody>
          <a:bodyPr wrap="square">
            <a:spAutoFit/>
          </a:bodyPr>
          <a:lstStyle/>
          <a:p>
            <a:pPr algn="just">
              <a:lnSpc>
                <a:spcPts val="7000"/>
              </a:lnSpc>
            </a:pPr>
            <a:r>
              <a:rPr lang="en-US" sz="5000" dirty="0" smtClean="0">
                <a:solidFill>
                  <a:srgbClr val="235A99"/>
                </a:solidFill>
                <a:latin typeface="Arial" panose="020B0604020202020204" pitchFamily="34" charset="0"/>
                <a:cs typeface="Arial" panose="020B0604020202020204" pitchFamily="34" charset="0"/>
              </a:rPr>
              <a:t>Làm bài tập Bài 10, Sách bài tập</a:t>
            </a:r>
            <a:endParaRPr lang="en-US" sz="5000" dirty="0"/>
          </a:p>
        </p:txBody>
      </p:sp>
      <p:sp>
        <p:nvSpPr>
          <p:cNvPr id="18" name="Rectangle 17"/>
          <p:cNvSpPr/>
          <p:nvPr/>
        </p:nvSpPr>
        <p:spPr>
          <a:xfrm>
            <a:off x="2856097" y="7569476"/>
            <a:ext cx="10873175" cy="929870"/>
          </a:xfrm>
          <a:prstGeom prst="rect">
            <a:avLst/>
          </a:prstGeom>
        </p:spPr>
        <p:txBody>
          <a:bodyPr wrap="square">
            <a:spAutoFit/>
          </a:bodyPr>
          <a:lstStyle/>
          <a:p>
            <a:pPr algn="just">
              <a:lnSpc>
                <a:spcPts val="7000"/>
              </a:lnSpc>
            </a:pPr>
            <a:r>
              <a:rPr lang="en-US" sz="5000" dirty="0" smtClean="0">
                <a:solidFill>
                  <a:srgbClr val="235A99"/>
                </a:solidFill>
                <a:latin typeface="Arial" panose="020B0604020202020204" pitchFamily="34" charset="0"/>
                <a:cs typeface="Arial" panose="020B0604020202020204" pitchFamily="34" charset="0"/>
              </a:rPr>
              <a:t>Đọc trước Bài 11, SGK trang 53</a:t>
            </a:r>
            <a:endParaRPr lang="en-US" sz="5000" dirty="0"/>
          </a:p>
        </p:txBody>
      </p:sp>
    </p:spTree>
    <p:extLst>
      <p:ext uri="{BB962C8B-B14F-4D97-AF65-F5344CB8AC3E}">
        <p14:creationId xmlns:p14="http://schemas.microsoft.com/office/powerpoint/2010/main" xmlns="" val="7718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2"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E5E99"/>
        </a:solidFill>
        <a:effectLst/>
      </p:bgPr>
    </p:bg>
    <p:spTree>
      <p:nvGrpSpPr>
        <p:cNvPr id="1" name=""/>
        <p:cNvGrpSpPr/>
        <p:nvPr/>
      </p:nvGrpSpPr>
      <p:grpSpPr>
        <a:xfrm>
          <a:off x="0" y="0"/>
          <a:ext cx="0" cy="0"/>
          <a:chOff x="0" y="0"/>
          <a:chExt cx="0" cy="0"/>
        </a:xfrm>
      </p:grpSpPr>
      <p:sp>
        <p:nvSpPr>
          <p:cNvPr id="2" name="TextBox 2"/>
          <p:cNvSpPr txBox="1"/>
          <p:nvPr/>
        </p:nvSpPr>
        <p:spPr>
          <a:xfrm>
            <a:off x="-18143" y="4217286"/>
            <a:ext cx="18288000" cy="2477730"/>
          </a:xfrm>
          <a:prstGeom prst="rect">
            <a:avLst/>
          </a:prstGeom>
        </p:spPr>
        <p:txBody>
          <a:bodyPr wrap="square" lIns="0" tIns="0" rIns="0" bIns="0" rtlCol="0" anchor="t">
            <a:spAutoFit/>
          </a:bodyPr>
          <a:lstStyle/>
          <a:p>
            <a:pPr algn="ctr">
              <a:lnSpc>
                <a:spcPts val="10000"/>
              </a:lnSpc>
            </a:pPr>
            <a:r>
              <a:rPr lang="en-US" sz="8000" b="1" spc="43" dirty="0" smtClean="0">
                <a:solidFill>
                  <a:srgbClr val="FFFFFF"/>
                </a:solidFill>
                <a:latin typeface="Arial" panose="020B0604020202020204" pitchFamily="34" charset="0"/>
                <a:cs typeface="Arial" panose="020B0604020202020204" pitchFamily="34" charset="0"/>
              </a:rPr>
              <a:t>CẢM ƠN CÁC EM</a:t>
            </a:r>
          </a:p>
          <a:p>
            <a:pPr algn="ctr">
              <a:lnSpc>
                <a:spcPts val="10000"/>
              </a:lnSpc>
            </a:pPr>
            <a:r>
              <a:rPr lang="en-US" sz="8000" b="1" spc="43" dirty="0" smtClean="0">
                <a:solidFill>
                  <a:srgbClr val="FFFFFF"/>
                </a:solidFill>
                <a:latin typeface="Arial" panose="020B0604020202020204" pitchFamily="34" charset="0"/>
                <a:cs typeface="Arial" panose="020B0604020202020204" pitchFamily="34" charset="0"/>
              </a:rPr>
              <a:t>ĐÃ LẮNG NGHE BÀI GIẢNG!</a:t>
            </a:r>
            <a:endParaRPr lang="en-US" sz="8000" b="1" spc="43" dirty="0">
              <a:solidFill>
                <a:srgbClr val="FFFFFF"/>
              </a:solidFill>
              <a:latin typeface="Arial" panose="020B0604020202020204" pitchFamily="34" charset="0"/>
              <a:cs typeface="Arial" panose="020B0604020202020204" pitchFamily="34" charset="0"/>
            </a:endParaRPr>
          </a:p>
        </p:txBody>
      </p:sp>
      <p:grpSp>
        <p:nvGrpSpPr>
          <p:cNvPr id="4" name="Group 4"/>
          <p:cNvGrpSpPr/>
          <p:nvPr/>
        </p:nvGrpSpPr>
        <p:grpSpPr>
          <a:xfrm>
            <a:off x="10738228" y="716302"/>
            <a:ext cx="6869999" cy="6315061"/>
            <a:chOff x="0" y="0"/>
            <a:chExt cx="9159998" cy="8420082"/>
          </a:xfrm>
        </p:grpSpPr>
        <p:pic>
          <p:nvPicPr>
            <p:cNvPr id="5" name="Picture 5"/>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5400000" flipV="1">
              <a:off x="5580132" y="16346"/>
              <a:ext cx="3596213" cy="356352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0800000">
              <a:off x="7673091" y="3385780"/>
              <a:ext cx="1486907" cy="43599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5400000">
              <a:off x="2156637" y="-1436529"/>
              <a:ext cx="1486907" cy="4359964"/>
            </a:xfrm>
            <a:prstGeom prst="rect">
              <a:avLst/>
            </a:prstGeom>
          </p:spPr>
        </p:pic>
        <p:grpSp>
          <p:nvGrpSpPr>
            <p:cNvPr id="8" name="Group 8"/>
            <p:cNvGrpSpPr/>
            <p:nvPr/>
          </p:nvGrpSpPr>
          <p:grpSpPr>
            <a:xfrm rot="-5400000">
              <a:off x="0" y="577116"/>
              <a:ext cx="332675" cy="33267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0" name="Group 10"/>
            <p:cNvGrpSpPr/>
            <p:nvPr/>
          </p:nvGrpSpPr>
          <p:grpSpPr>
            <a:xfrm rot="-5400000">
              <a:off x="4786735" y="577116"/>
              <a:ext cx="332675" cy="33267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rot="-5400000">
              <a:off x="4223757" y="1631769"/>
              <a:ext cx="332675" cy="33267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4" name="Group 14"/>
            <p:cNvGrpSpPr/>
            <p:nvPr/>
          </p:nvGrpSpPr>
          <p:grpSpPr>
            <a:xfrm rot="-5400000">
              <a:off x="8301391" y="8087407"/>
              <a:ext cx="332675" cy="332675"/>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6" name="Group 16"/>
            <p:cNvGrpSpPr/>
            <p:nvPr/>
          </p:nvGrpSpPr>
          <p:grpSpPr>
            <a:xfrm rot="-5400000">
              <a:off x="7506754" y="3858300"/>
              <a:ext cx="332675" cy="332675"/>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8" name="Group 18"/>
            <p:cNvGrpSpPr/>
            <p:nvPr/>
          </p:nvGrpSpPr>
          <p:grpSpPr>
            <a:xfrm rot="-5400000">
              <a:off x="8250207" y="3263538"/>
              <a:ext cx="332675" cy="33267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AD1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7200" y="3086100"/>
            <a:ext cx="19348156" cy="8968275"/>
            <a:chOff x="0" y="0"/>
            <a:chExt cx="13699490" cy="6350000"/>
          </a:xfrm>
        </p:grpSpPr>
        <p:sp>
          <p:nvSpPr>
            <p:cNvPr id="3" name="Freeform 3"/>
            <p:cNvSpPr/>
            <p:nvPr/>
          </p:nvSpPr>
          <p:spPr>
            <a:xfrm>
              <a:off x="0" y="0"/>
              <a:ext cx="13699489" cy="6350000"/>
            </a:xfrm>
            <a:custGeom>
              <a:avLst/>
              <a:gdLst/>
              <a:ahLst/>
              <a:cxnLst/>
              <a:rect l="l" t="t" r="r" b="b"/>
              <a:pathLst>
                <a:path w="13699489" h="6350000">
                  <a:moveTo>
                    <a:pt x="13699489" y="6350000"/>
                  </a:moveTo>
                  <a:lnTo>
                    <a:pt x="0" y="6350000"/>
                  </a:lnTo>
                  <a:lnTo>
                    <a:pt x="0" y="1899920"/>
                  </a:lnTo>
                  <a:cubicBezTo>
                    <a:pt x="0" y="1899920"/>
                    <a:pt x="2849880" y="0"/>
                    <a:pt x="6899910" y="0"/>
                  </a:cubicBezTo>
                  <a:cubicBezTo>
                    <a:pt x="11300460" y="0"/>
                    <a:pt x="13699489" y="1899920"/>
                    <a:pt x="13699489" y="1899920"/>
                  </a:cubicBezTo>
                  <a:lnTo>
                    <a:pt x="13699489" y="6350000"/>
                  </a:lnTo>
                  <a:close/>
                </a:path>
              </a:pathLst>
            </a:custGeom>
            <a:solidFill>
              <a:srgbClr val="FFFDF0"/>
            </a:solidFill>
          </p:spPr>
        </p:sp>
      </p:grpSp>
      <p:sp>
        <p:nvSpPr>
          <p:cNvPr id="5" name="TextBox 5"/>
          <p:cNvSpPr txBox="1"/>
          <p:nvPr/>
        </p:nvSpPr>
        <p:spPr>
          <a:xfrm>
            <a:off x="-387644" y="4667533"/>
            <a:ext cx="19278599" cy="3488134"/>
          </a:xfrm>
          <a:prstGeom prst="rect">
            <a:avLst/>
          </a:prstGeom>
        </p:spPr>
        <p:txBody>
          <a:bodyPr wrap="square" lIns="0" tIns="0" rIns="0" bIns="0" rtlCol="0" anchor="t">
            <a:spAutoFit/>
          </a:bodyPr>
          <a:lstStyle/>
          <a:p>
            <a:pPr algn="ctr">
              <a:lnSpc>
                <a:spcPts val="9600"/>
              </a:lnSpc>
            </a:pPr>
            <a:r>
              <a:rPr lang="en-US" sz="7000" b="1" dirty="0" smtClean="0">
                <a:solidFill>
                  <a:srgbClr val="235A99"/>
                </a:solidFill>
                <a:latin typeface="Arial" panose="020B0604020202020204" pitchFamily="34" charset="0"/>
                <a:cs typeface="Arial" panose="020B0604020202020204" pitchFamily="34" charset="0"/>
              </a:rPr>
              <a:t>BÀI 10: SỰ RA ĐỜI VÀ PHÁT TRIỂN</a:t>
            </a:r>
          </a:p>
          <a:p>
            <a:pPr algn="ctr">
              <a:lnSpc>
                <a:spcPts val="9600"/>
              </a:lnSpc>
            </a:pPr>
            <a:r>
              <a:rPr lang="en-US" sz="7000" b="1" dirty="0" smtClean="0">
                <a:solidFill>
                  <a:srgbClr val="235A99"/>
                </a:solidFill>
                <a:latin typeface="Arial" panose="020B0604020202020204" pitchFamily="34" charset="0"/>
                <a:cs typeface="Arial" panose="020B0604020202020204" pitchFamily="34" charset="0"/>
              </a:rPr>
              <a:t>CỦA CÁC VƯƠNG QUỐC ĐÔNG NAM Á</a:t>
            </a:r>
          </a:p>
          <a:p>
            <a:pPr algn="ctr">
              <a:lnSpc>
                <a:spcPts val="8000"/>
              </a:lnSpc>
            </a:pPr>
            <a:r>
              <a:rPr lang="en-US" sz="7000" i="1" dirty="0" smtClean="0">
                <a:solidFill>
                  <a:srgbClr val="235A99"/>
                </a:solidFill>
                <a:latin typeface="Arial" panose="020B0604020202020204" pitchFamily="34" charset="0"/>
                <a:cs typeface="Arial" panose="020B0604020202020204" pitchFamily="34" charset="0"/>
              </a:rPr>
              <a:t>(</a:t>
            </a:r>
            <a:r>
              <a:rPr lang="en-US" sz="6000" i="1" dirty="0" smtClean="0">
                <a:solidFill>
                  <a:srgbClr val="235A99"/>
                </a:solidFill>
                <a:latin typeface="Arial" panose="020B0604020202020204" pitchFamily="34" charset="0"/>
                <a:cs typeface="Arial" panose="020B0604020202020204" pitchFamily="34" charset="0"/>
              </a:rPr>
              <a:t>Từ những thể kỉ tiếp giáp Công nguyên đến thế kỉ X)</a:t>
            </a:r>
            <a:endParaRPr lang="en-US" sz="6000" i="1" dirty="0">
              <a:solidFill>
                <a:srgbClr val="235A99"/>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5504511" y="0"/>
            <a:ext cx="1010220" cy="217890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1538588" y="0"/>
            <a:ext cx="1487911" cy="3209219"/>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H="1">
            <a:off x="13224222" y="0"/>
            <a:ext cx="930280" cy="2006485"/>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H="1">
            <a:off x="3765765" y="-116282"/>
            <a:ext cx="1541823" cy="332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1288255"/>
            <a:ext cx="18288000" cy="910506"/>
          </a:xfrm>
          <a:prstGeom prst="rect">
            <a:avLst/>
          </a:prstGeom>
        </p:spPr>
        <p:txBody>
          <a:bodyPr wrap="square" lIns="0" tIns="0" rIns="0" bIns="0" rtlCol="0" anchor="t">
            <a:spAutoFit/>
          </a:bodyPr>
          <a:lstStyle/>
          <a:p>
            <a:pPr algn="ctr">
              <a:lnSpc>
                <a:spcPts val="7123"/>
              </a:lnSpc>
            </a:pPr>
            <a:r>
              <a:rPr lang="en-US" sz="6000" b="1" dirty="0" smtClean="0">
                <a:solidFill>
                  <a:srgbClr val="4C6FBF"/>
                </a:solidFill>
                <a:latin typeface="Arial" panose="020B0604020202020204" pitchFamily="34" charset="0"/>
                <a:cs typeface="Arial" panose="020B0604020202020204" pitchFamily="34" charset="0"/>
              </a:rPr>
              <a:t>NỘI DUNG BÀI HỌC</a:t>
            </a:r>
            <a:endParaRPr lang="en-US" sz="6000" b="1" dirty="0">
              <a:solidFill>
                <a:srgbClr val="4C6FBF"/>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003909" y="2577944"/>
            <a:ext cx="1560760" cy="1617703"/>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14612" y="4790463"/>
            <a:ext cx="1560760" cy="1617703"/>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02636" y="7161871"/>
            <a:ext cx="1560760" cy="1617703"/>
          </a:xfrm>
          <a:prstGeom prst="rect">
            <a:avLst/>
          </a:prstGeom>
        </p:spPr>
      </p:pic>
      <p:sp>
        <p:nvSpPr>
          <p:cNvPr id="10" name="TextBox 10"/>
          <p:cNvSpPr txBox="1"/>
          <p:nvPr/>
        </p:nvSpPr>
        <p:spPr>
          <a:xfrm>
            <a:off x="1012257" y="3172760"/>
            <a:ext cx="1544065" cy="513251"/>
          </a:xfrm>
          <a:prstGeom prst="rect">
            <a:avLst/>
          </a:prstGeom>
        </p:spPr>
        <p:txBody>
          <a:bodyPr lIns="0" tIns="0" rIns="0" bIns="0" rtlCol="0" anchor="t">
            <a:spAutoFit/>
          </a:bodyPr>
          <a:lstStyle/>
          <a:p>
            <a:pPr algn="ctr">
              <a:lnSpc>
                <a:spcPts val="3996"/>
              </a:lnSpc>
            </a:pPr>
            <a:r>
              <a:rPr lang="en-US" sz="3600" spc="-259" dirty="0">
                <a:solidFill>
                  <a:srgbClr val="FFFFFF"/>
                </a:solidFill>
                <a:latin typeface="Crimson Pro Bold"/>
              </a:rPr>
              <a:t>01</a:t>
            </a:r>
          </a:p>
        </p:txBody>
      </p:sp>
      <p:sp>
        <p:nvSpPr>
          <p:cNvPr id="11" name="TextBox 11"/>
          <p:cNvSpPr txBox="1"/>
          <p:nvPr/>
        </p:nvSpPr>
        <p:spPr>
          <a:xfrm>
            <a:off x="922960" y="5385280"/>
            <a:ext cx="1544065" cy="513251"/>
          </a:xfrm>
          <a:prstGeom prst="rect">
            <a:avLst/>
          </a:prstGeom>
        </p:spPr>
        <p:txBody>
          <a:bodyPr lIns="0" tIns="0" rIns="0" bIns="0" rtlCol="0" anchor="t">
            <a:spAutoFit/>
          </a:bodyPr>
          <a:lstStyle/>
          <a:p>
            <a:pPr algn="ctr">
              <a:lnSpc>
                <a:spcPts val="3996"/>
              </a:lnSpc>
            </a:pPr>
            <a:r>
              <a:rPr lang="en-US" sz="3600" spc="-259" dirty="0">
                <a:solidFill>
                  <a:srgbClr val="FFFFFF"/>
                </a:solidFill>
                <a:latin typeface="Crimson Pro Bold"/>
              </a:rPr>
              <a:t>02</a:t>
            </a:r>
          </a:p>
        </p:txBody>
      </p:sp>
      <p:sp>
        <p:nvSpPr>
          <p:cNvPr id="12" name="TextBox 12"/>
          <p:cNvSpPr txBox="1"/>
          <p:nvPr/>
        </p:nvSpPr>
        <p:spPr>
          <a:xfrm>
            <a:off x="910984" y="7728385"/>
            <a:ext cx="1544065" cy="513251"/>
          </a:xfrm>
          <a:prstGeom prst="rect">
            <a:avLst/>
          </a:prstGeom>
        </p:spPr>
        <p:txBody>
          <a:bodyPr lIns="0" tIns="0" rIns="0" bIns="0" rtlCol="0" anchor="t">
            <a:spAutoFit/>
          </a:bodyPr>
          <a:lstStyle/>
          <a:p>
            <a:pPr algn="ctr">
              <a:lnSpc>
                <a:spcPts val="3996"/>
              </a:lnSpc>
            </a:pPr>
            <a:r>
              <a:rPr lang="en-US" sz="3600" spc="-259" dirty="0">
                <a:solidFill>
                  <a:srgbClr val="FFFFFF"/>
                </a:solidFill>
                <a:latin typeface="Crimson Pro Bold"/>
              </a:rPr>
              <a:t>03</a:t>
            </a:r>
          </a:p>
        </p:txBody>
      </p:sp>
      <p:pic>
        <p:nvPicPr>
          <p:cNvPr id="14" name="Picture 2"/>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9774928">
            <a:off x="13569125" y="3586015"/>
            <a:ext cx="4653380" cy="6961602"/>
          </a:xfrm>
          <a:prstGeom prst="rect">
            <a:avLst/>
          </a:prstGeom>
        </p:spPr>
      </p:pic>
      <p:pic>
        <p:nvPicPr>
          <p:cNvPr id="15" name="Picture 6"/>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3192293" y="5026236"/>
            <a:ext cx="5095705" cy="4716144"/>
          </a:xfrm>
          <a:prstGeom prst="rect">
            <a:avLst/>
          </a:prstGeom>
        </p:spPr>
      </p:pic>
      <p:sp>
        <p:nvSpPr>
          <p:cNvPr id="2" name="Rectangle 1"/>
          <p:cNvSpPr/>
          <p:nvPr/>
        </p:nvSpPr>
        <p:spPr>
          <a:xfrm>
            <a:off x="2851089" y="2933700"/>
            <a:ext cx="8089074" cy="990015"/>
          </a:xfrm>
          <a:prstGeom prst="rect">
            <a:avLst/>
          </a:prstGeom>
        </p:spPr>
        <p:txBody>
          <a:bodyPr wrap="none">
            <a:spAutoFit/>
          </a:bodyPr>
          <a:lstStyle/>
          <a:p>
            <a:pPr>
              <a:lnSpc>
                <a:spcPts val="7000"/>
              </a:lnSpc>
            </a:pPr>
            <a:r>
              <a:rPr lang="en-US" sz="5000" dirty="0" smtClean="0">
                <a:solidFill>
                  <a:srgbClr val="235A99"/>
                </a:solidFill>
                <a:latin typeface="Arial" panose="020B0604020202020204" pitchFamily="34" charset="0"/>
                <a:cs typeface="Arial" panose="020B0604020202020204" pitchFamily="34" charset="0"/>
              </a:rPr>
              <a:t>Vị trí địa lí của Đông Nam Á</a:t>
            </a:r>
            <a:endParaRPr lang="en-US" sz="5000" dirty="0"/>
          </a:p>
        </p:txBody>
      </p:sp>
      <p:sp>
        <p:nvSpPr>
          <p:cNvPr id="16" name="Rectangle 15"/>
          <p:cNvSpPr/>
          <p:nvPr/>
        </p:nvSpPr>
        <p:spPr>
          <a:xfrm>
            <a:off x="2851089" y="4241234"/>
            <a:ext cx="10362735" cy="2785378"/>
          </a:xfrm>
          <a:prstGeom prst="rect">
            <a:avLst/>
          </a:prstGeom>
        </p:spPr>
        <p:txBody>
          <a:bodyPr wrap="square">
            <a:spAutoFit/>
          </a:bodyPr>
          <a:lstStyle/>
          <a:p>
            <a:pPr algn="just">
              <a:lnSpc>
                <a:spcPts val="7000"/>
              </a:lnSpc>
            </a:pPr>
            <a:r>
              <a:rPr lang="en-US" sz="5000" dirty="0" smtClean="0">
                <a:solidFill>
                  <a:srgbClr val="235A99"/>
                </a:solidFill>
                <a:latin typeface="Arial" panose="020B0604020202020204" pitchFamily="34" charset="0"/>
                <a:cs typeface="Arial" panose="020B0604020202020204" pitchFamily="34" charset="0"/>
              </a:rPr>
              <a:t>Quá trình xuất hiện các vương quốc </a:t>
            </a:r>
          </a:p>
          <a:p>
            <a:pPr algn="just">
              <a:lnSpc>
                <a:spcPts val="7000"/>
              </a:lnSpc>
            </a:pPr>
            <a:r>
              <a:rPr lang="en-US" sz="5000" dirty="0" smtClean="0">
                <a:solidFill>
                  <a:srgbClr val="235A99"/>
                </a:solidFill>
                <a:latin typeface="Arial" panose="020B0604020202020204" pitchFamily="34" charset="0"/>
                <a:cs typeface="Arial" panose="020B0604020202020204" pitchFamily="34" charset="0"/>
              </a:rPr>
              <a:t>cổ ở Đông Nam Á từ TK VII TCN đến TK VII </a:t>
            </a:r>
            <a:endParaRPr lang="en-US" sz="5000" dirty="0"/>
          </a:p>
        </p:txBody>
      </p:sp>
      <p:sp>
        <p:nvSpPr>
          <p:cNvPr id="17" name="Rectangle 16"/>
          <p:cNvSpPr/>
          <p:nvPr/>
        </p:nvSpPr>
        <p:spPr>
          <a:xfrm>
            <a:off x="2556322" y="7066817"/>
            <a:ext cx="10873175" cy="2785378"/>
          </a:xfrm>
          <a:prstGeom prst="rect">
            <a:avLst/>
          </a:prstGeom>
        </p:spPr>
        <p:txBody>
          <a:bodyPr wrap="square">
            <a:spAutoFit/>
          </a:bodyPr>
          <a:lstStyle/>
          <a:p>
            <a:pPr algn="just">
              <a:lnSpc>
                <a:spcPts val="7000"/>
              </a:lnSpc>
            </a:pPr>
            <a:r>
              <a:rPr lang="en-US" sz="5000" dirty="0" smtClean="0">
                <a:solidFill>
                  <a:srgbClr val="235A99"/>
                </a:solidFill>
                <a:latin typeface="Arial" panose="020B0604020202020204" pitchFamily="34" charset="0"/>
                <a:cs typeface="Arial" panose="020B0604020202020204" pitchFamily="34" charset="0"/>
              </a:rPr>
              <a:t>Sự hình thành và phát triển ban đầu  của các vương quốc phong kiến từ TK VII đến TK X</a:t>
            </a:r>
            <a:endParaRPr lang="en-US" sz="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2"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E0FF"/>
        </a:solidFill>
        <a:effectLst/>
      </p:bgPr>
    </p:bg>
    <p:spTree>
      <p:nvGrpSpPr>
        <p:cNvPr id="1" name=""/>
        <p:cNvGrpSpPr/>
        <p:nvPr/>
      </p:nvGrpSpPr>
      <p:grpSpPr>
        <a:xfrm>
          <a:off x="0" y="0"/>
          <a:ext cx="0" cy="0"/>
          <a:chOff x="0" y="0"/>
          <a:chExt cx="0" cy="0"/>
        </a:xfrm>
      </p:grpSpPr>
      <p:sp>
        <p:nvSpPr>
          <p:cNvPr id="14" name="TextBox 14"/>
          <p:cNvSpPr txBox="1"/>
          <p:nvPr/>
        </p:nvSpPr>
        <p:spPr>
          <a:xfrm>
            <a:off x="0" y="2400300"/>
            <a:ext cx="18288000" cy="1079270"/>
          </a:xfrm>
          <a:prstGeom prst="rect">
            <a:avLst/>
          </a:prstGeom>
        </p:spPr>
        <p:txBody>
          <a:bodyPr wrap="square" lIns="0" tIns="0" rIns="0" bIns="0" rtlCol="0" anchor="t">
            <a:spAutoFit/>
          </a:bodyPr>
          <a:lstStyle/>
          <a:p>
            <a:pPr algn="ctr">
              <a:lnSpc>
                <a:spcPts val="9350"/>
              </a:lnSpc>
            </a:pPr>
            <a:r>
              <a:rPr lang="en-US" sz="6000" b="1" dirty="0" smtClean="0">
                <a:solidFill>
                  <a:srgbClr val="100F0D"/>
                </a:solidFill>
                <a:latin typeface="Arial" panose="020B0604020202020204" pitchFamily="34" charset="0"/>
                <a:cs typeface="Arial" panose="020B0604020202020204" pitchFamily="34" charset="0"/>
              </a:rPr>
              <a:t>I. VỊ TRÍ ĐỊA LÍ CỦA ĐÔNG NAM Á </a:t>
            </a:r>
            <a:endParaRPr lang="en-US" sz="6000" b="1" dirty="0">
              <a:solidFill>
                <a:srgbClr val="100F0D"/>
              </a:solidFill>
              <a:latin typeface="Arial" panose="020B0604020202020204" pitchFamily="34" charset="0"/>
              <a:cs typeface="Arial" panose="020B0604020202020204" pitchFamily="34" charset="0"/>
            </a:endParaRPr>
          </a:p>
        </p:txBody>
      </p:sp>
      <p:pic>
        <p:nvPicPr>
          <p:cNvPr id="24" name="Picture 9">
            <a:extLst>
              <a:ext uri="{FF2B5EF4-FFF2-40B4-BE49-F238E27FC236}">
                <a16:creationId xmlns="" xmlns:a16="http://schemas.microsoft.com/office/drawing/2014/main" id="{3171E32F-104C-4F1C-A0F6-37E2DC5CE36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13"/>
              </a:ext>
            </a:extLst>
          </a:blip>
          <a:srcRect/>
          <a:stretch>
            <a:fillRect/>
          </a:stretch>
        </p:blipFill>
        <p:spPr>
          <a:xfrm>
            <a:off x="12420600" y="3017157"/>
            <a:ext cx="5364601" cy="7277100"/>
          </a:xfrm>
          <a:prstGeom prst="rect">
            <a:avLst/>
          </a:prstGeom>
        </p:spPr>
      </p:pic>
      <p:pic>
        <p:nvPicPr>
          <p:cNvPr id="27" name="Picture 1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30"/>
              </a:ext>
            </a:extLst>
          </a:blip>
          <a:srcRect/>
          <a:stretch>
            <a:fillRect/>
          </a:stretch>
        </p:blipFill>
        <p:spPr>
          <a:xfrm>
            <a:off x="5562600" y="5401927"/>
            <a:ext cx="6434891" cy="4890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8489" y="3470472"/>
            <a:ext cx="7358069" cy="7583705"/>
            <a:chOff x="11215484" y="10925279"/>
            <a:chExt cx="7029702" cy="7458570"/>
          </a:xfrm>
        </p:grpSpPr>
        <p:pic>
          <p:nvPicPr>
            <p:cNvPr id="3" name="Picture 3"/>
            <p:cNvPicPr>
              <a:picLocks noChangeAspect="1"/>
            </p:cNvPicPr>
            <p:nvPr/>
          </p:nvPicPr>
          <p:blipFill>
            <a:blip r:embed="rId3" cstate="print">
              <a:alphaModFix amt="25000"/>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19194313">
              <a:off x="11215484" y="10925279"/>
              <a:ext cx="7029702" cy="7458570"/>
            </a:xfrm>
            <a:prstGeom prst="rect">
              <a:avLst/>
            </a:prstGeom>
          </p:spPr>
        </p:pic>
        <p:pic>
          <p:nvPicPr>
            <p:cNvPr id="4" name="Picture 4"/>
            <p:cNvPicPr>
              <a:picLocks noChangeAspect="1"/>
            </p:cNvPicPr>
            <p:nvPr/>
          </p:nvPicPr>
          <p:blipFill>
            <a:blip r:embed="rId3" cstate="print">
              <a:alphaModFix amt="25000"/>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19194313">
              <a:off x="11301889" y="12582014"/>
              <a:ext cx="5434164" cy="5765690"/>
            </a:xfrm>
            <a:prstGeom prst="rect">
              <a:avLst/>
            </a:prstGeom>
          </p:spPr>
        </p:pic>
      </p:grpSp>
      <p:sp>
        <p:nvSpPr>
          <p:cNvPr id="12" name="TextBox 12"/>
          <p:cNvSpPr txBox="1"/>
          <p:nvPr/>
        </p:nvSpPr>
        <p:spPr>
          <a:xfrm>
            <a:off x="7010400" y="2247900"/>
            <a:ext cx="10591800" cy="4616648"/>
          </a:xfrm>
          <a:prstGeom prst="rect">
            <a:avLst/>
          </a:prstGeom>
        </p:spPr>
        <p:txBody>
          <a:bodyPr wrap="square" lIns="0" tIns="0" rIns="0" bIns="0" rtlCol="0" anchor="t">
            <a:spAutoFit/>
          </a:bodyPr>
          <a:lstStyle/>
          <a:p>
            <a:pPr algn="just">
              <a:lnSpc>
                <a:spcPts val="7200"/>
              </a:lnSpc>
            </a:pPr>
            <a:r>
              <a:rPr lang="vi-VN" sz="5000" dirty="0">
                <a:solidFill>
                  <a:srgbClr val="011C50"/>
                </a:solidFill>
                <a:cs typeface="Arial" panose="020B0604020202020204" pitchFamily="34" charset="0"/>
              </a:rPr>
              <a:t>Đông Nam Á là một khu vực khá rộng nằm ở phía đông nam châu Á, là cấu nối giữa Thái Bình Dương với Ấn Độ Dương, cũng là cầu nối giữa lục địa Á – Âu với lục địa Ô-xtray-li-a. </a:t>
            </a:r>
            <a:endParaRPr lang="en-US" sz="5000" dirty="0">
              <a:solidFill>
                <a:srgbClr val="011C50"/>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flipH="1">
            <a:off x="52683" y="3535786"/>
            <a:ext cx="6749330" cy="511722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8609956" y="7429500"/>
            <a:ext cx="6356016" cy="1962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DCF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899719" y="1742894"/>
            <a:ext cx="13839206" cy="1730217"/>
          </a:xfrm>
          <a:prstGeom prst="rect">
            <a:avLst/>
          </a:prstGeom>
        </p:spPr>
      </p:pic>
      <p:sp>
        <p:nvSpPr>
          <p:cNvPr id="4" name="TextBox 4"/>
          <p:cNvSpPr txBox="1"/>
          <p:nvPr/>
        </p:nvSpPr>
        <p:spPr>
          <a:xfrm>
            <a:off x="3476776" y="2068992"/>
            <a:ext cx="10685092" cy="968470"/>
          </a:xfrm>
          <a:prstGeom prst="rect">
            <a:avLst/>
          </a:prstGeom>
        </p:spPr>
        <p:txBody>
          <a:bodyPr lIns="0" tIns="0" rIns="0" bIns="0" rtlCol="0" anchor="t">
            <a:spAutoFit/>
          </a:bodyPr>
          <a:lstStyle/>
          <a:p>
            <a:pPr algn="ctr">
              <a:lnSpc>
                <a:spcPts val="8400"/>
              </a:lnSpc>
            </a:pPr>
            <a:r>
              <a:rPr lang="en-US" sz="5500" b="1" dirty="0" smtClean="0">
                <a:solidFill>
                  <a:srgbClr val="22271E"/>
                </a:solidFill>
                <a:latin typeface="Arial" panose="020B0604020202020204" pitchFamily="34" charset="0"/>
                <a:cs typeface="Arial" panose="020B0604020202020204" pitchFamily="34" charset="0"/>
              </a:rPr>
              <a:t>Quan sát Lược đồ 10.1</a:t>
            </a:r>
            <a:endParaRPr lang="en-US" sz="5500" b="1" dirty="0">
              <a:solidFill>
                <a:srgbClr val="22271E"/>
              </a:solidFill>
              <a:latin typeface="Arial" panose="020B0604020202020204" pitchFamily="34" charset="0"/>
              <a:cs typeface="Arial" panose="020B0604020202020204" pitchFamily="34" charset="0"/>
            </a:endParaRPr>
          </a:p>
        </p:txBody>
      </p:sp>
      <p:grpSp>
        <p:nvGrpSpPr>
          <p:cNvPr id="8" name="Group 8"/>
          <p:cNvGrpSpPr/>
          <p:nvPr/>
        </p:nvGrpSpPr>
        <p:grpSpPr>
          <a:xfrm>
            <a:off x="2787951" y="4892569"/>
            <a:ext cx="12062743" cy="3657600"/>
            <a:chOff x="-824115" y="-544785"/>
            <a:chExt cx="4064598" cy="1122236"/>
          </a:xfrm>
        </p:grpSpPr>
        <p:sp>
          <p:nvSpPr>
            <p:cNvPr id="9" name="Freeform 9"/>
            <p:cNvSpPr/>
            <p:nvPr/>
          </p:nvSpPr>
          <p:spPr>
            <a:xfrm>
              <a:off x="-824115" y="-544785"/>
              <a:ext cx="4064598" cy="1122236"/>
            </a:xfrm>
            <a:custGeom>
              <a:avLst/>
              <a:gdLst/>
              <a:ahLst/>
              <a:cxnLst/>
              <a:rect l="l" t="t" r="r" b="b"/>
              <a:pathLst>
                <a:path w="4064598" h="1122236">
                  <a:moveTo>
                    <a:pt x="3940138" y="1122236"/>
                  </a:moveTo>
                  <a:lnTo>
                    <a:pt x="124460" y="1122236"/>
                  </a:lnTo>
                  <a:cubicBezTo>
                    <a:pt x="55880" y="1122236"/>
                    <a:pt x="0" y="1066356"/>
                    <a:pt x="0" y="997776"/>
                  </a:cubicBezTo>
                  <a:lnTo>
                    <a:pt x="0" y="124460"/>
                  </a:lnTo>
                  <a:cubicBezTo>
                    <a:pt x="0" y="55880"/>
                    <a:pt x="55880" y="0"/>
                    <a:pt x="124460" y="0"/>
                  </a:cubicBezTo>
                  <a:lnTo>
                    <a:pt x="3940138" y="0"/>
                  </a:lnTo>
                  <a:cubicBezTo>
                    <a:pt x="4008718" y="0"/>
                    <a:pt x="4064598" y="55880"/>
                    <a:pt x="4064598" y="124460"/>
                  </a:cubicBezTo>
                  <a:lnTo>
                    <a:pt x="4064598" y="997776"/>
                  </a:lnTo>
                  <a:cubicBezTo>
                    <a:pt x="4064598" y="1066356"/>
                    <a:pt x="4008718" y="1122236"/>
                    <a:pt x="3940138" y="1122236"/>
                  </a:cubicBezTo>
                  <a:close/>
                </a:path>
              </a:pathLst>
            </a:custGeom>
            <a:solidFill>
              <a:srgbClr val="EFEFEF"/>
            </a:solidFill>
          </p:spPr>
        </p:sp>
      </p:grpSp>
      <p:pic>
        <p:nvPicPr>
          <p:cNvPr id="14" name="Picture 2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56"/>
              </a:ext>
            </a:extLst>
          </a:blip>
          <a:srcRect/>
          <a:stretch>
            <a:fillRect/>
          </a:stretch>
        </p:blipFill>
        <p:spPr>
          <a:xfrm>
            <a:off x="1254012" y="1124612"/>
            <a:ext cx="1545072" cy="1872815"/>
          </a:xfrm>
          <a:prstGeom prst="rect">
            <a:avLst/>
          </a:prstGeom>
        </p:spPr>
      </p:pic>
      <p:pic>
        <p:nvPicPr>
          <p:cNvPr id="15" name="Picture 6"/>
          <p:cNvPicPr>
            <a:picLocks noChangeAspect="1"/>
          </p:cNvPicPr>
          <p:nvPr/>
        </p:nvPicPr>
        <p:blipFill>
          <a:blip r:embed="rId57"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066800" y="7324224"/>
            <a:ext cx="6002834" cy="2171935"/>
          </a:xfrm>
          <a:prstGeom prst="rect">
            <a:avLst/>
          </a:prstGeom>
        </p:spPr>
      </p:pic>
      <p:pic>
        <p:nvPicPr>
          <p:cNvPr id="16" name="Picture 5"/>
          <p:cNvPicPr>
            <a:picLocks noChangeAspect="1"/>
          </p:cNvPicPr>
          <p:nvPr/>
        </p:nvPicPr>
        <p:blipFill>
          <a:blip r:embed="rId58" cstate="print">
            <a:extLst>
              <a:ext uri="{28A0092B-C50C-407E-A947-70E740481C1C}">
                <a14:useLocalDpi xmlns:a14="http://schemas.microsoft.com/office/drawing/2010/main" xmlns="" val="0"/>
              </a:ext>
              <a:ext uri="{96DAC541-7B7A-43D3-8B79-37D633B846F1}">
                <asvg:svgBlip xmlns="" xmlns:asvg="http://schemas.microsoft.com/office/drawing/2016/SVG/main" r:embed="rId59"/>
              </a:ext>
            </a:extLst>
          </a:blip>
          <a:srcRect/>
          <a:stretch>
            <a:fillRect/>
          </a:stretch>
        </p:blipFill>
        <p:spPr>
          <a:xfrm>
            <a:off x="14351798" y="5372100"/>
            <a:ext cx="3936202" cy="5070049"/>
          </a:xfrm>
          <a:prstGeom prst="rect">
            <a:avLst/>
          </a:prstGeom>
        </p:spPr>
      </p:pic>
      <p:sp>
        <p:nvSpPr>
          <p:cNvPr id="17" name="Rectangle 16"/>
          <p:cNvSpPr/>
          <p:nvPr/>
        </p:nvSpPr>
        <p:spPr>
          <a:xfrm>
            <a:off x="3109165" y="6721369"/>
            <a:ext cx="12040476" cy="310341"/>
          </a:xfrm>
          <a:prstGeom prst="rect">
            <a:avLst/>
          </a:prstGeom>
        </p:spPr>
        <p:txBody>
          <a:bodyPr wrap="none">
            <a:spAutoFit/>
          </a:bodyPr>
          <a:lstStyle/>
          <a:p>
            <a:pPr algn="just">
              <a:lnSpc>
                <a:spcPts val="1700"/>
              </a:lnSpc>
              <a:spcBef>
                <a:spcPts val="700"/>
              </a:spcBef>
              <a:spcAft>
                <a:spcPts val="700"/>
              </a:spcAft>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Hãy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xác định vị trí địa lí của Đông Nam Á.</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98913" y="9029700"/>
            <a:ext cx="14249400" cy="1102866"/>
          </a:xfrm>
          <a:prstGeom prst="rect">
            <a:avLst/>
          </a:prstGeom>
        </p:spPr>
        <p:txBody>
          <a:bodyPr wrap="square" lIns="0" tIns="0" rIns="0" bIns="0" rtlCol="0" anchor="t">
            <a:spAutoFit/>
          </a:bodyPr>
          <a:lstStyle/>
          <a:p>
            <a:pPr algn="ctr">
              <a:lnSpc>
                <a:spcPts val="8640"/>
              </a:lnSpc>
            </a:pPr>
            <a:r>
              <a:rPr lang="en-US" sz="4500" b="1" dirty="0" smtClean="0">
                <a:solidFill>
                  <a:srgbClr val="000000"/>
                </a:solidFill>
                <a:latin typeface="Arial" panose="020B0604020202020204" pitchFamily="34" charset="0"/>
                <a:cs typeface="Arial" panose="020B0604020202020204" pitchFamily="34" charset="0"/>
              </a:rPr>
              <a:t>Lược đồ các nước Đông Nam Á ngày nay</a:t>
            </a:r>
            <a:endParaRPr lang="en-US" sz="4500"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stretch>
            <a:fillRect/>
          </a:stretch>
        </p:blipFill>
        <p:spPr>
          <a:xfrm>
            <a:off x="3037113" y="800100"/>
            <a:ext cx="12573000" cy="8382000"/>
          </a:xfrm>
          <a:prstGeom prst="rect">
            <a:avLst/>
          </a:prstGeom>
          <a:ln>
            <a:noFill/>
          </a:ln>
          <a:effectLst>
            <a:softEdge rad="112500"/>
          </a:effectLst>
        </p:spPr>
      </p:pic>
    </p:spTree>
    <p:extLst>
      <p:ext uri="{BB962C8B-B14F-4D97-AF65-F5344CB8AC3E}">
        <p14:creationId xmlns:p14="http://schemas.microsoft.com/office/powerpoint/2010/main" xmlns="" val="233882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1140</Words>
  <Application>Microsoft Office PowerPoint</Application>
  <PresentationFormat>Custom</PresentationFormat>
  <Paragraphs>116</Paragraphs>
  <Slides>37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Crimson Pro Bold</vt:lpstr>
      <vt:lpstr>KG Primary Penmanship</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OSC</cp:lastModifiedBy>
  <cp:revision>26</cp:revision>
  <dcterms:created xsi:type="dcterms:W3CDTF">2006-08-16T00:00:00Z</dcterms:created>
  <dcterms:modified xsi:type="dcterms:W3CDTF">2021-11-30T03:10:38Z</dcterms:modified>
  <dc:identifier>DAEpVWlErd8</dc:identifier>
</cp:coreProperties>
</file>