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6"/>
  </p:notesMasterIdLst>
  <p:sldIdLst>
    <p:sldId id="260" r:id="rId2"/>
    <p:sldId id="257" r:id="rId3"/>
    <p:sldId id="287" r:id="rId4"/>
    <p:sldId id="288" r:id="rId5"/>
    <p:sldId id="286" r:id="rId6"/>
    <p:sldId id="259" r:id="rId7"/>
    <p:sldId id="289" r:id="rId8"/>
    <p:sldId id="290" r:id="rId9"/>
    <p:sldId id="292" r:id="rId10"/>
    <p:sldId id="293" r:id="rId11"/>
    <p:sldId id="294" r:id="rId12"/>
    <p:sldId id="295" r:id="rId13"/>
    <p:sldId id="296" r:id="rId14"/>
    <p:sldId id="307" r:id="rId15"/>
    <p:sldId id="308" r:id="rId16"/>
    <p:sldId id="309" r:id="rId17"/>
    <p:sldId id="310" r:id="rId18"/>
    <p:sldId id="312" r:id="rId19"/>
    <p:sldId id="311" r:id="rId20"/>
    <p:sldId id="264" r:id="rId21"/>
    <p:sldId id="313" r:id="rId22"/>
    <p:sldId id="300" r:id="rId23"/>
    <p:sldId id="299" r:id="rId24"/>
    <p:sldId id="314" r:id="rId25"/>
    <p:sldId id="301" r:id="rId26"/>
    <p:sldId id="302" r:id="rId27"/>
    <p:sldId id="303" r:id="rId28"/>
    <p:sldId id="315" r:id="rId29"/>
    <p:sldId id="304" r:id="rId30"/>
    <p:sldId id="305" r:id="rId31"/>
    <p:sldId id="265" r:id="rId32"/>
    <p:sldId id="317" r:id="rId33"/>
    <p:sldId id="278" r:id="rId34"/>
    <p:sldId id="306" r:id="rId35"/>
  </p:sldIdLst>
  <p:sldSz cx="9144000" cy="5143500" type="screen16x9"/>
  <p:notesSz cx="6858000" cy="9144000"/>
  <p:embeddedFontLst>
    <p:embeddedFont>
      <p:font typeface="Comic Sans MS" panose="030F0702030302020204" pitchFamily="66" charset="0"/>
      <p:regular r:id="rId37"/>
      <p:bold r:id="rId38"/>
      <p:italic r:id="rId39"/>
      <p:boldItalic r:id="rId40"/>
    </p:embeddedFont>
    <p:embeddedFont>
      <p:font typeface="Miriam Libre" panose="020B0604020202020204" charset="-79"/>
      <p:regular r:id="rId41"/>
      <p:bold r:id="rId42"/>
    </p:embeddedFont>
    <p:embeddedFont>
      <p:font typeface="Barlow Light" panose="020B0604020202020204" charset="0"/>
      <p:regular r:id="rId43"/>
      <p:bold r:id="rId44"/>
      <p:italic r:id="rId45"/>
      <p:boldItalic r:id="rId46"/>
    </p:embeddedFont>
    <p:embeddedFont>
      <p:font typeface="Work Sans" panose="020B0604020202020204" charset="0"/>
      <p:regular r:id="rId47"/>
      <p:bold r:id="rId48"/>
    </p:embeddedFont>
    <p:embeddedFont>
      <p:font typeface="Segoe UI bold" panose="020B0802040204020203" pitchFamily="34" charset="0"/>
      <p:bold r:id="rId49"/>
    </p:embeddedFont>
    <p:embeddedFont>
      <p:font typeface="Barlow"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1BE333-3985-41B2-AC4D-513298FD9483}">
  <a:tblStyle styleId="{201BE333-3985-41B2-AC4D-513298FD94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323311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24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95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51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053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33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26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53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7"/>
        <p:cNvGrpSpPr/>
        <p:nvPr/>
      </p:nvGrpSpPr>
      <p:grpSpPr>
        <a:xfrm>
          <a:off x="0" y="0"/>
          <a:ext cx="0" cy="0"/>
          <a:chOff x="0" y="0"/>
          <a:chExt cx="0" cy="0"/>
        </a:xfrm>
      </p:grpSpPr>
      <p:sp>
        <p:nvSpPr>
          <p:cNvPr id="48" name="Google Shape;48;p3"/>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000"/>
              <a:buNone/>
              <a:defRPr sz="4000">
                <a:solidFill>
                  <a:srgbClr val="FFFFFF"/>
                </a:solidFill>
              </a:defRPr>
            </a:lvl2pPr>
            <a:lvl3pPr lvl="2" algn="ctr" rtl="0">
              <a:spcBef>
                <a:spcPts val="0"/>
              </a:spcBef>
              <a:spcAft>
                <a:spcPts val="0"/>
              </a:spcAft>
              <a:buClr>
                <a:srgbClr val="FFFFFF"/>
              </a:buClr>
              <a:buSzPts val="4000"/>
              <a:buNone/>
              <a:defRPr sz="4000">
                <a:solidFill>
                  <a:srgbClr val="FFFFFF"/>
                </a:solidFill>
              </a:defRPr>
            </a:lvl3pPr>
            <a:lvl4pPr lvl="3" algn="ctr" rtl="0">
              <a:spcBef>
                <a:spcPts val="0"/>
              </a:spcBef>
              <a:spcAft>
                <a:spcPts val="0"/>
              </a:spcAft>
              <a:buClr>
                <a:srgbClr val="FFFFFF"/>
              </a:buClr>
              <a:buSzPts val="4000"/>
              <a:buNone/>
              <a:defRPr sz="4000">
                <a:solidFill>
                  <a:srgbClr val="FFFFFF"/>
                </a:solidFill>
              </a:defRPr>
            </a:lvl4pPr>
            <a:lvl5pPr lvl="4" algn="ctr" rtl="0">
              <a:spcBef>
                <a:spcPts val="0"/>
              </a:spcBef>
              <a:spcAft>
                <a:spcPts val="0"/>
              </a:spcAft>
              <a:buClr>
                <a:srgbClr val="FFFFFF"/>
              </a:buClr>
              <a:buSzPts val="4000"/>
              <a:buNone/>
              <a:defRPr sz="4000">
                <a:solidFill>
                  <a:srgbClr val="FFFFFF"/>
                </a:solidFill>
              </a:defRPr>
            </a:lvl5pPr>
            <a:lvl6pPr lvl="5" algn="ctr" rtl="0">
              <a:spcBef>
                <a:spcPts val="0"/>
              </a:spcBef>
              <a:spcAft>
                <a:spcPts val="0"/>
              </a:spcAft>
              <a:buClr>
                <a:srgbClr val="FFFFFF"/>
              </a:buClr>
              <a:buSzPts val="4000"/>
              <a:buNone/>
              <a:defRPr sz="4000">
                <a:solidFill>
                  <a:srgbClr val="FFFFFF"/>
                </a:solidFill>
              </a:defRPr>
            </a:lvl6pPr>
            <a:lvl7pPr lvl="6" algn="ctr" rtl="0">
              <a:spcBef>
                <a:spcPts val="0"/>
              </a:spcBef>
              <a:spcAft>
                <a:spcPts val="0"/>
              </a:spcAft>
              <a:buClr>
                <a:srgbClr val="FFFFFF"/>
              </a:buClr>
              <a:buSzPts val="4000"/>
              <a:buNone/>
              <a:defRPr sz="4000">
                <a:solidFill>
                  <a:srgbClr val="FFFFFF"/>
                </a:solidFill>
              </a:defRPr>
            </a:lvl7pPr>
            <a:lvl8pPr lvl="7" algn="ctr" rtl="0">
              <a:spcBef>
                <a:spcPts val="0"/>
              </a:spcBef>
              <a:spcAft>
                <a:spcPts val="0"/>
              </a:spcAft>
              <a:buClr>
                <a:srgbClr val="FFFFFF"/>
              </a:buClr>
              <a:buSzPts val="4000"/>
              <a:buNone/>
              <a:defRPr sz="4000">
                <a:solidFill>
                  <a:srgbClr val="FFFFFF"/>
                </a:solidFill>
              </a:defRPr>
            </a:lvl8pPr>
            <a:lvl9pPr lvl="8" algn="ctr" rtl="0">
              <a:spcBef>
                <a:spcPts val="0"/>
              </a:spcBef>
              <a:spcAft>
                <a:spcPts val="0"/>
              </a:spcAft>
              <a:buClr>
                <a:srgbClr val="FFFFFF"/>
              </a:buClr>
              <a:buSzPts val="4000"/>
              <a:buNone/>
              <a:defRPr sz="4000">
                <a:solidFill>
                  <a:srgbClr val="FFFFFF"/>
                </a:solidFill>
              </a:defRPr>
            </a:lvl9pPr>
          </a:lstStyle>
          <a:p>
            <a:endParaRPr/>
          </a:p>
        </p:txBody>
      </p:sp>
      <p:sp>
        <p:nvSpPr>
          <p:cNvPr id="50" name="Google Shape;50;p3"/>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400"/>
              <a:buNone/>
              <a:defRPr>
                <a:solidFill>
                  <a:srgbClr val="000000"/>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9"/>
        <p:cNvGrpSpPr/>
        <p:nvPr/>
      </p:nvGrpSpPr>
      <p:grpSpPr>
        <a:xfrm>
          <a:off x="0" y="0"/>
          <a:ext cx="0" cy="0"/>
          <a:chOff x="0" y="0"/>
          <a:chExt cx="0" cy="0"/>
        </a:xfrm>
      </p:grpSpPr>
      <p:sp>
        <p:nvSpPr>
          <p:cNvPr id="60" name="Google Shape;60;p4"/>
          <p:cNvSpPr/>
          <p:nvPr/>
        </p:nvSpPr>
        <p:spPr>
          <a:xfrm>
            <a:off x="2454800" y="0"/>
            <a:ext cx="42345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body" idx="1"/>
          </p:nvPr>
        </p:nvSpPr>
        <p:spPr>
          <a:xfrm>
            <a:off x="2848484" y="825425"/>
            <a:ext cx="3447000" cy="3492600"/>
          </a:xfrm>
          <a:prstGeom prst="rect">
            <a:avLst/>
          </a:prstGeom>
        </p:spPr>
        <p:txBody>
          <a:bodyPr spcFirstLastPara="1" wrap="square" lIns="91425" tIns="91425" rIns="91425" bIns="91425" anchor="ctr" anchorCtr="0">
            <a:noAutofit/>
          </a:bodyPr>
          <a:lstStyle>
            <a:lvl1pPr marL="457200" lvl="0" indent="-381000" algn="ctr" rtl="0">
              <a:lnSpc>
                <a:spcPct val="115000"/>
              </a:lnSpc>
              <a:spcBef>
                <a:spcPts val="600"/>
              </a:spcBef>
              <a:spcAft>
                <a:spcPts val="0"/>
              </a:spcAft>
              <a:buSzPts val="2400"/>
              <a:buChar char="▹"/>
              <a:defRPr i="1"/>
            </a:lvl1pPr>
            <a:lvl2pPr marL="914400" lvl="1" indent="-381000" algn="ctr" rtl="0">
              <a:lnSpc>
                <a:spcPct val="115000"/>
              </a:lnSpc>
              <a:spcBef>
                <a:spcPts val="0"/>
              </a:spcBef>
              <a:spcAft>
                <a:spcPts val="0"/>
              </a:spcAft>
              <a:buSzPts val="2400"/>
              <a:buChar char="￭"/>
              <a:defRPr i="1"/>
            </a:lvl2pPr>
            <a:lvl3pPr marL="1371600" lvl="2" indent="-381000" algn="ctr" rtl="0">
              <a:lnSpc>
                <a:spcPct val="115000"/>
              </a:lnSpc>
              <a:spcBef>
                <a:spcPts val="0"/>
              </a:spcBef>
              <a:spcAft>
                <a:spcPts val="0"/>
              </a:spcAft>
              <a:buSzPts val="2400"/>
              <a:buChar char="⬝"/>
              <a:defRPr i="1"/>
            </a:lvl3pPr>
            <a:lvl4pPr marL="1828800" lvl="3" indent="-381000" algn="ctr" rtl="0">
              <a:lnSpc>
                <a:spcPct val="115000"/>
              </a:lnSpc>
              <a:spcBef>
                <a:spcPts val="0"/>
              </a:spcBef>
              <a:spcAft>
                <a:spcPts val="0"/>
              </a:spcAft>
              <a:buSzPts val="2400"/>
              <a:buChar char="●"/>
              <a:defRPr i="1"/>
            </a:lvl4pPr>
            <a:lvl5pPr marL="2286000" lvl="4" indent="-381000" algn="ctr" rtl="0">
              <a:lnSpc>
                <a:spcPct val="115000"/>
              </a:lnSpc>
              <a:spcBef>
                <a:spcPts val="0"/>
              </a:spcBef>
              <a:spcAft>
                <a:spcPts val="0"/>
              </a:spcAft>
              <a:buSzPts val="2400"/>
              <a:buChar char="○"/>
              <a:defRPr i="1"/>
            </a:lvl5pPr>
            <a:lvl6pPr marL="2743200" lvl="5" indent="-381000" algn="ctr" rtl="0">
              <a:lnSpc>
                <a:spcPct val="115000"/>
              </a:lnSpc>
              <a:spcBef>
                <a:spcPts val="0"/>
              </a:spcBef>
              <a:spcAft>
                <a:spcPts val="0"/>
              </a:spcAft>
              <a:buSzPts val="2400"/>
              <a:buChar char="■"/>
              <a:defRPr i="1"/>
            </a:lvl6pPr>
            <a:lvl7pPr marL="3200400" lvl="6" indent="-381000" algn="ctr" rtl="0">
              <a:lnSpc>
                <a:spcPct val="115000"/>
              </a:lnSpc>
              <a:spcBef>
                <a:spcPts val="0"/>
              </a:spcBef>
              <a:spcAft>
                <a:spcPts val="0"/>
              </a:spcAft>
              <a:buSzPts val="2400"/>
              <a:buChar char="●"/>
              <a:defRPr i="1"/>
            </a:lvl7pPr>
            <a:lvl8pPr marL="3657600" lvl="7" indent="-381000" algn="ctr" rtl="0">
              <a:lnSpc>
                <a:spcPct val="115000"/>
              </a:lnSpc>
              <a:spcBef>
                <a:spcPts val="0"/>
              </a:spcBef>
              <a:spcAft>
                <a:spcPts val="0"/>
              </a:spcAft>
              <a:buSzPts val="2400"/>
              <a:buChar char="○"/>
              <a:defRPr i="1"/>
            </a:lvl8pPr>
            <a:lvl9pPr marL="4114800" lvl="8" indent="-381000" algn="ctr">
              <a:lnSpc>
                <a:spcPct val="115000"/>
              </a:lnSpc>
              <a:spcBef>
                <a:spcPts val="0"/>
              </a:spcBef>
              <a:spcAft>
                <a:spcPts val="0"/>
              </a:spcAft>
              <a:buSzPts val="2400"/>
              <a:buChar char="■"/>
              <a:defRPr i="1"/>
            </a:lvl9pPr>
          </a:lstStyle>
          <a:p>
            <a:endParaRPr/>
          </a:p>
        </p:txBody>
      </p:sp>
      <p:sp>
        <p:nvSpPr>
          <p:cNvPr id="63" name="Google Shape;63;p4"/>
          <p:cNvSpPr txBox="1"/>
          <p:nvPr/>
        </p:nvSpPr>
        <p:spPr>
          <a:xfrm>
            <a:off x="3593400" y="19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A5B0FE"/>
                </a:solidFill>
                <a:latin typeface="Work Sans"/>
                <a:ea typeface="Work Sans"/>
                <a:cs typeface="Work Sans"/>
                <a:sym typeface="Work Sans"/>
              </a:rPr>
              <a:t>“</a:t>
            </a:r>
            <a:endParaRPr sz="7200" b="1">
              <a:solidFill>
                <a:srgbClr val="A5B0FE"/>
              </a:solidFill>
              <a:latin typeface="Work Sans"/>
              <a:ea typeface="Work Sans"/>
              <a:cs typeface="Work Sans"/>
              <a:sym typeface="Work Sans"/>
            </a:endParaRPr>
          </a:p>
        </p:txBody>
      </p:sp>
      <p:sp>
        <p:nvSpPr>
          <p:cNvPr id="64" name="Google Shape;64;p4"/>
          <p:cNvSpPr txBox="1">
            <a:spLocks noGrp="1"/>
          </p:cNvSpPr>
          <p:nvPr>
            <p:ph type="sldNum" idx="12"/>
          </p:nvPr>
        </p:nvSpPr>
        <p:spPr>
          <a:xfrm>
            <a:off x="4116400" y="4807500"/>
            <a:ext cx="911100" cy="336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grpSp>
        <p:nvGrpSpPr>
          <p:cNvPr id="65" name="Google Shape;65;p4"/>
          <p:cNvGrpSpPr/>
          <p:nvPr/>
        </p:nvGrpSpPr>
        <p:grpSpPr>
          <a:xfrm>
            <a:off x="6876950" y="3340125"/>
            <a:ext cx="2267050" cy="1803375"/>
            <a:chOff x="9925050" y="4203700"/>
            <a:chExt cx="2267050" cy="1803375"/>
          </a:xfrm>
        </p:grpSpPr>
        <p:sp>
          <p:nvSpPr>
            <p:cNvPr id="66" name="Google Shape;66;p4"/>
            <p:cNvSpPr/>
            <p:nvPr/>
          </p:nvSpPr>
          <p:spPr>
            <a:xfrm>
              <a:off x="11336338" y="4922838"/>
              <a:ext cx="139800" cy="119100"/>
            </a:xfrm>
            <a:custGeom>
              <a:avLst/>
              <a:gdLst/>
              <a:ahLst/>
              <a:cxnLst/>
              <a:rect l="l" t="t" r="r" b="b"/>
              <a:pathLst>
                <a:path w="120000" h="120000" extrusionOk="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4"/>
            <p:cNvSpPr/>
            <p:nvPr/>
          </p:nvSpPr>
          <p:spPr>
            <a:xfrm>
              <a:off x="11137900" y="4498975"/>
              <a:ext cx="1054200" cy="1508100"/>
            </a:xfrm>
            <a:custGeom>
              <a:avLst/>
              <a:gdLst/>
              <a:ahLst/>
              <a:cxnLst/>
              <a:rect l="l" t="t" r="r" b="b"/>
              <a:pathLst>
                <a:path w="120000" h="120000" extrusionOk="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4"/>
            <p:cNvSpPr/>
            <p:nvPr/>
          </p:nvSpPr>
          <p:spPr>
            <a:xfrm>
              <a:off x="9925050" y="4203700"/>
              <a:ext cx="1133400" cy="1073100"/>
            </a:xfrm>
            <a:custGeom>
              <a:avLst/>
              <a:gdLst/>
              <a:ahLst/>
              <a:cxnLst/>
              <a:rect l="l" t="t" r="r" b="b"/>
              <a:pathLst>
                <a:path w="120000" h="120000" extrusionOk="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4"/>
            <p:cNvSpPr/>
            <p:nvPr/>
          </p:nvSpPr>
          <p:spPr>
            <a:xfrm>
              <a:off x="10421938" y="4832350"/>
              <a:ext cx="139800" cy="27000"/>
            </a:xfrm>
            <a:custGeom>
              <a:avLst/>
              <a:gdLst/>
              <a:ahLst/>
              <a:cxnLst/>
              <a:rect l="l" t="t" r="r" b="b"/>
              <a:pathLst>
                <a:path w="120000" h="120000" extrusionOk="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4"/>
            <p:cNvSpPr/>
            <p:nvPr/>
          </p:nvSpPr>
          <p:spPr>
            <a:xfrm>
              <a:off x="10421938" y="4875213"/>
              <a:ext cx="139800" cy="20700"/>
            </a:xfrm>
            <a:custGeom>
              <a:avLst/>
              <a:gdLst/>
              <a:ahLst/>
              <a:cxnLst/>
              <a:rect l="l" t="t" r="r" b="b"/>
              <a:pathLst>
                <a:path w="120000" h="120000" extrusionOk="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4"/>
            <p:cNvSpPr/>
            <p:nvPr/>
          </p:nvSpPr>
          <p:spPr>
            <a:xfrm>
              <a:off x="10442575" y="4913313"/>
              <a:ext cx="96900" cy="25500"/>
            </a:xfrm>
            <a:custGeom>
              <a:avLst/>
              <a:gdLst/>
              <a:ahLst/>
              <a:cxnLst/>
              <a:rect l="l" t="t" r="r" b="b"/>
              <a:pathLst>
                <a:path w="120000" h="120000" extrusionOk="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4"/>
            <p:cNvSpPr/>
            <p:nvPr/>
          </p:nvSpPr>
          <p:spPr>
            <a:xfrm>
              <a:off x="10480675" y="4333875"/>
              <a:ext cx="22200" cy="90600"/>
            </a:xfrm>
            <a:custGeom>
              <a:avLst/>
              <a:gdLst/>
              <a:ahLst/>
              <a:cxnLst/>
              <a:rect l="l" t="t" r="r" b="b"/>
              <a:pathLst>
                <a:path w="120000" h="120000" extrusionOk="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4"/>
            <p:cNvSpPr/>
            <p:nvPr/>
          </p:nvSpPr>
          <p:spPr>
            <a:xfrm>
              <a:off x="10679113" y="4602163"/>
              <a:ext cx="74700" cy="20700"/>
            </a:xfrm>
            <a:custGeom>
              <a:avLst/>
              <a:gdLst/>
              <a:ahLst/>
              <a:cxnLst/>
              <a:rect l="l" t="t" r="r" b="b"/>
              <a:pathLst>
                <a:path w="120000" h="120000" extrusionOk="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4"/>
            <p:cNvSpPr/>
            <p:nvPr/>
          </p:nvSpPr>
          <p:spPr>
            <a:xfrm>
              <a:off x="10229850" y="4602163"/>
              <a:ext cx="74700" cy="20700"/>
            </a:xfrm>
            <a:custGeom>
              <a:avLst/>
              <a:gdLst/>
              <a:ahLst/>
              <a:cxnLst/>
              <a:rect l="l" t="t" r="r" b="b"/>
              <a:pathLst>
                <a:path w="120000" h="120000" extrusionOk="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4"/>
            <p:cNvSpPr/>
            <p:nvPr/>
          </p:nvSpPr>
          <p:spPr>
            <a:xfrm>
              <a:off x="10282238" y="4402138"/>
              <a:ext cx="81000" cy="81000"/>
            </a:xfrm>
            <a:custGeom>
              <a:avLst/>
              <a:gdLst/>
              <a:ahLst/>
              <a:cxnLst/>
              <a:rect l="l" t="t" r="r" b="b"/>
              <a:pathLst>
                <a:path w="120000" h="120000" extrusionOk="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4"/>
            <p:cNvSpPr/>
            <p:nvPr/>
          </p:nvSpPr>
          <p:spPr>
            <a:xfrm>
              <a:off x="10620375" y="4402138"/>
              <a:ext cx="79500" cy="81000"/>
            </a:xfrm>
            <a:custGeom>
              <a:avLst/>
              <a:gdLst/>
              <a:ahLst/>
              <a:cxnLst/>
              <a:rect l="l" t="t" r="r" b="b"/>
              <a:pathLst>
                <a:path w="120000" h="120000" extrusionOk="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a:off x="10347325" y="4478338"/>
              <a:ext cx="288900" cy="331800"/>
            </a:xfrm>
            <a:custGeom>
              <a:avLst/>
              <a:gdLst/>
              <a:ahLst/>
              <a:cxnLst/>
              <a:rect l="l" t="t" r="r" b="b"/>
              <a:pathLst>
                <a:path w="120000" h="120000" extrusionOk="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 name="Google Shape;78;p4"/>
          <p:cNvGrpSpPr/>
          <p:nvPr/>
        </p:nvGrpSpPr>
        <p:grpSpPr>
          <a:xfrm>
            <a:off x="0" y="0"/>
            <a:ext cx="2266938" cy="1754200"/>
            <a:chOff x="9598025" y="882650"/>
            <a:chExt cx="2266938" cy="1754200"/>
          </a:xfrm>
        </p:grpSpPr>
        <p:sp>
          <p:nvSpPr>
            <p:cNvPr id="79" name="Google Shape;79;p4"/>
            <p:cNvSpPr/>
            <p:nvPr/>
          </p:nvSpPr>
          <p:spPr>
            <a:xfrm>
              <a:off x="10239375" y="1881188"/>
              <a:ext cx="139800" cy="90600"/>
            </a:xfrm>
            <a:custGeom>
              <a:avLst/>
              <a:gdLst/>
              <a:ahLst/>
              <a:cxnLst/>
              <a:rect l="l" t="t" r="r" b="b"/>
              <a:pathLst>
                <a:path w="120000" h="120000" extrusionOk="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9598025" y="882650"/>
              <a:ext cx="995400" cy="1546200"/>
            </a:xfrm>
            <a:custGeom>
              <a:avLst/>
              <a:gdLst/>
              <a:ahLst/>
              <a:cxnLst/>
              <a:rect l="l" t="t" r="r" b="b"/>
              <a:pathLst>
                <a:path w="120000" h="120000" extrusionOk="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0672763" y="1581150"/>
              <a:ext cx="1192200" cy="1055700"/>
            </a:xfrm>
            <a:custGeom>
              <a:avLst/>
              <a:gdLst/>
              <a:ahLst/>
              <a:cxnLst/>
              <a:rect l="l" t="t" r="r" b="b"/>
              <a:pathLst>
                <a:path w="120000" h="120000" extrusionOk="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0914063" y="1881188"/>
              <a:ext cx="679500" cy="531900"/>
            </a:xfrm>
            <a:custGeom>
              <a:avLst/>
              <a:gdLst/>
              <a:ahLst/>
              <a:cxnLst/>
              <a:rect l="l" t="t" r="r" b="b"/>
              <a:pathLst>
                <a:path w="120000" h="120000" extrusionOk="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86" name="Google Shape;86;p5"/>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 name="Google Shape;88;p5"/>
          <p:cNvSpPr txBox="1">
            <a:spLocks noGrp="1"/>
          </p:cNvSpPr>
          <p:nvPr>
            <p:ph type="body" idx="1"/>
          </p:nvPr>
        </p:nvSpPr>
        <p:spPr>
          <a:xfrm>
            <a:off x="457200" y="1657350"/>
            <a:ext cx="5138700" cy="3180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avLst/>
              <a:gdLst/>
              <a:ahLst/>
              <a:cxnLst/>
              <a:rect l="l" t="t" r="r" b="b"/>
              <a:pathLst>
                <a:path w="120000" h="120000" extrusionOk="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5" name="Google Shape;115;p6"/>
          <p:cNvSpPr txBox="1">
            <a:spLocks noGrp="1"/>
          </p:cNvSpPr>
          <p:nvPr>
            <p:ph type="body" idx="1"/>
          </p:nvPr>
        </p:nvSpPr>
        <p:spPr>
          <a:xfrm>
            <a:off x="457200"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6" name="Google Shape;116;p6"/>
          <p:cNvSpPr txBox="1">
            <a:spLocks noGrp="1"/>
          </p:cNvSpPr>
          <p:nvPr>
            <p:ph type="body" idx="2"/>
          </p:nvPr>
        </p:nvSpPr>
        <p:spPr>
          <a:xfrm>
            <a:off x="3101652"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7" name="Google Shape;117;p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avLst/>
              <a:gdLst/>
              <a:ahLst/>
              <a:cxnLst/>
              <a:rect l="l" t="t" r="r" b="b"/>
              <a:pathLst>
                <a:path w="120000" h="120000" extrusionOk="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avLst/>
              <a:gdLst/>
              <a:ahLst/>
              <a:cxnLst/>
              <a:rect l="l" t="t" r="r" b="b"/>
              <a:pathLst>
                <a:path w="120000" h="120000" extrusionOk="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42"/>
        <p:cNvGrpSpPr/>
        <p:nvPr/>
      </p:nvGrpSpPr>
      <p:grpSpPr>
        <a:xfrm>
          <a:off x="0" y="0"/>
          <a:ext cx="0" cy="0"/>
          <a:chOff x="0" y="0"/>
          <a:chExt cx="0" cy="0"/>
        </a:xfrm>
      </p:grpSpPr>
      <p:sp>
        <p:nvSpPr>
          <p:cNvPr id="143" name="Google Shape;143;p7"/>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7"/>
          <p:cNvSpPr txBox="1">
            <a:spLocks noGrp="1"/>
          </p:cNvSpPr>
          <p:nvPr>
            <p:ph type="body" idx="1"/>
          </p:nvPr>
        </p:nvSpPr>
        <p:spPr>
          <a:xfrm>
            <a:off x="45720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7" name="Google Shape;147;p7"/>
          <p:cNvSpPr txBox="1">
            <a:spLocks noGrp="1"/>
          </p:cNvSpPr>
          <p:nvPr>
            <p:ph type="body" idx="2"/>
          </p:nvPr>
        </p:nvSpPr>
        <p:spPr>
          <a:xfrm>
            <a:off x="219835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8" name="Google Shape;148;p7"/>
          <p:cNvSpPr txBox="1">
            <a:spLocks noGrp="1"/>
          </p:cNvSpPr>
          <p:nvPr>
            <p:ph type="body" idx="3"/>
          </p:nvPr>
        </p:nvSpPr>
        <p:spPr>
          <a:xfrm>
            <a:off x="393950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9" name="Google Shape;149;p7"/>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grpSp>
        <p:nvGrpSpPr>
          <p:cNvPr id="150" name="Google Shape;150;p7"/>
          <p:cNvGrpSpPr/>
          <p:nvPr/>
        </p:nvGrpSpPr>
        <p:grpSpPr>
          <a:xfrm>
            <a:off x="6405913" y="-12"/>
            <a:ext cx="2347900" cy="2270150"/>
            <a:chOff x="6545263" y="855663"/>
            <a:chExt cx="2347900" cy="2270150"/>
          </a:xfrm>
        </p:grpSpPr>
        <p:sp>
          <p:nvSpPr>
            <p:cNvPr id="151" name="Google Shape;151;p7"/>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7"/>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7"/>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7"/>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7"/>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7"/>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7"/>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7"/>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7"/>
            <p:cNvSpPr/>
            <p:nvPr/>
          </p:nvSpPr>
          <p:spPr>
            <a:xfrm>
              <a:off x="8234363" y="2009775"/>
              <a:ext cx="658800" cy="547800"/>
            </a:xfrm>
            <a:custGeom>
              <a:avLst/>
              <a:gdLst/>
              <a:ahLst/>
              <a:cxnLst/>
              <a:rect l="l" t="t" r="r" b="b"/>
              <a:pathLst>
                <a:path w="120000" h="120000" extrusionOk="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7"/>
            <p:cNvSpPr/>
            <p:nvPr/>
          </p:nvSpPr>
          <p:spPr>
            <a:xfrm>
              <a:off x="8320088" y="2133600"/>
              <a:ext cx="27000" cy="327000"/>
            </a:xfrm>
            <a:custGeom>
              <a:avLst/>
              <a:gdLst/>
              <a:ahLst/>
              <a:cxnLst/>
              <a:rect l="l" t="t" r="r" b="b"/>
              <a:pathLst>
                <a:path w="120000" h="120000" extrusionOk="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7"/>
            <p:cNvSpPr/>
            <p:nvPr/>
          </p:nvSpPr>
          <p:spPr>
            <a:xfrm>
              <a:off x="8389938" y="2620963"/>
              <a:ext cx="81000" cy="430200"/>
            </a:xfrm>
            <a:custGeom>
              <a:avLst/>
              <a:gdLst/>
              <a:ahLst/>
              <a:cxnLst/>
              <a:rect l="l" t="t" r="r" b="b"/>
              <a:pathLst>
                <a:path w="120000" h="120000" extrusionOk="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7"/>
            <p:cNvSpPr/>
            <p:nvPr/>
          </p:nvSpPr>
          <p:spPr>
            <a:xfrm>
              <a:off x="8518525" y="2620963"/>
              <a:ext cx="58800" cy="258900"/>
            </a:xfrm>
            <a:custGeom>
              <a:avLst/>
              <a:gdLst/>
              <a:ahLst/>
              <a:cxnLst/>
              <a:rect l="l" t="t" r="r" b="b"/>
              <a:pathLst>
                <a:path w="120000" h="120000" extrusionOk="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7"/>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4" name="Google Shape;164;p7"/>
          <p:cNvGrpSpPr/>
          <p:nvPr/>
        </p:nvGrpSpPr>
        <p:grpSpPr>
          <a:xfrm>
            <a:off x="6707938" y="2948000"/>
            <a:ext cx="1732075" cy="2195488"/>
            <a:chOff x="6662738" y="3806825"/>
            <a:chExt cx="1732075" cy="2195488"/>
          </a:xfrm>
        </p:grpSpPr>
        <p:sp>
          <p:nvSpPr>
            <p:cNvPr id="165" name="Google Shape;165;p7"/>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7"/>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7"/>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7"/>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7"/>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7"/>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7"/>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7"/>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7"/>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7"/>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7"/>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7"/>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7"/>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7"/>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7"/>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7"/>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7"/>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7"/>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7" name="Google Shape;187;p8"/>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9"/>
        <p:cNvGrpSpPr/>
        <p:nvPr/>
      </p:nvGrpSpPr>
      <p:grpSpPr>
        <a:xfrm>
          <a:off x="0" y="0"/>
          <a:ext cx="0" cy="0"/>
          <a:chOff x="0" y="0"/>
          <a:chExt cx="0" cy="0"/>
        </a:xfrm>
      </p:grpSpPr>
      <p:sp>
        <p:nvSpPr>
          <p:cNvPr id="220" name="Google Shape;220;p9"/>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txBox="1">
            <a:spLocks noGrp="1"/>
          </p:cNvSpPr>
          <p:nvPr>
            <p:ph type="body" idx="1"/>
          </p:nvPr>
        </p:nvSpPr>
        <p:spPr>
          <a:xfrm>
            <a:off x="6390750" y="439500"/>
            <a:ext cx="2122500" cy="4264200"/>
          </a:xfrm>
          <a:prstGeom prst="rect">
            <a:avLst/>
          </a:prstGeom>
        </p:spPr>
        <p:txBody>
          <a:bodyPr spcFirstLastPara="1" wrap="square" lIns="91425" tIns="91425" rIns="91425" bIns="91425" anchor="ctr" anchorCtr="0">
            <a:noAutofit/>
          </a:bodyPr>
          <a:lstStyle>
            <a:lvl1pPr marL="457200" lvl="0" indent="-228600">
              <a:spcBef>
                <a:spcPts val="360"/>
              </a:spcBef>
              <a:spcAft>
                <a:spcPts val="0"/>
              </a:spcAft>
              <a:buClr>
                <a:srgbClr val="FFFFFF"/>
              </a:buClr>
              <a:buSzPts val="1800"/>
              <a:buNone/>
              <a:defRPr sz="1800">
                <a:solidFill>
                  <a:srgbClr val="FFFFFF"/>
                </a:solidFill>
              </a:defRPr>
            </a:lvl1pPr>
          </a:lstStyle>
          <a:p>
            <a:endParaRPr/>
          </a:p>
        </p:txBody>
      </p:sp>
      <p:sp>
        <p:nvSpPr>
          <p:cNvPr id="223" name="Google Shape;223;p9"/>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half" type="blank">
  <p:cSld name="BLANK">
    <p:spTree>
      <p:nvGrpSpPr>
        <p:cNvPr id="1"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0"/>
          <p:cNvSpPr/>
          <p:nvPr/>
        </p:nvSpPr>
        <p:spPr>
          <a:xfrm>
            <a:off x="0" y="0"/>
            <a:ext cx="4566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hird">
  <p:cSld name="BLANK_1">
    <p:spTree>
      <p:nvGrpSpPr>
        <p:cNvPr id="1"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0" y="0"/>
            <a:ext cx="3048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6975"/>
            <a:ext cx="5138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1pPr>
            <a:lvl2pPr lvl="1">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2pPr>
            <a:lvl3pPr lvl="2">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3pPr>
            <a:lvl4pPr lvl="3">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4pPr>
            <a:lvl5pPr lvl="4">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5pPr>
            <a:lvl6pPr lvl="5">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6pPr>
            <a:lvl7pPr lvl="6">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7pPr>
            <a:lvl8pPr lvl="7">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8pPr>
            <a:lvl9pPr lvl="8">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9pPr>
          </a:lstStyle>
          <a:p>
            <a:endParaRPr/>
          </a:p>
        </p:txBody>
      </p:sp>
      <p:sp>
        <p:nvSpPr>
          <p:cNvPr id="7" name="Google Shape;7;p1"/>
          <p:cNvSpPr txBox="1">
            <a:spLocks noGrp="1"/>
          </p:cNvSpPr>
          <p:nvPr>
            <p:ph type="body" idx="1"/>
          </p:nvPr>
        </p:nvSpPr>
        <p:spPr>
          <a:xfrm>
            <a:off x="457200" y="1657350"/>
            <a:ext cx="5138700" cy="3180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808000" y="2208175"/>
            <a:ext cx="336000" cy="727200"/>
          </a:xfrm>
          <a:prstGeom prst="rect">
            <a:avLst/>
          </a:prstGeom>
          <a:noFill/>
          <a:ln>
            <a:noFill/>
          </a:ln>
        </p:spPr>
        <p:txBody>
          <a:bodyPr spcFirstLastPara="1" wrap="square" lIns="91425" tIns="91425" rIns="91425" bIns="91425" anchor="ctr" anchorCtr="0">
            <a:noAutofit/>
          </a:bodyPr>
          <a:lstStyle>
            <a:lvl1pPr lvl="0" algn="ctr">
              <a:buNone/>
              <a:defRPr sz="1000">
                <a:solidFill>
                  <a:schemeClr val="lt1"/>
                </a:solidFill>
                <a:latin typeface="Barlow"/>
                <a:ea typeface="Barlow"/>
                <a:cs typeface="Barlow"/>
                <a:sym typeface="Barlow"/>
              </a:defRPr>
            </a:lvl1pPr>
            <a:lvl2pPr lvl="1" algn="ctr">
              <a:buNone/>
              <a:defRPr sz="1000">
                <a:solidFill>
                  <a:schemeClr val="lt1"/>
                </a:solidFill>
                <a:latin typeface="Barlow"/>
                <a:ea typeface="Barlow"/>
                <a:cs typeface="Barlow"/>
                <a:sym typeface="Barlow"/>
              </a:defRPr>
            </a:lvl2pPr>
            <a:lvl3pPr lvl="2" algn="ctr">
              <a:buNone/>
              <a:defRPr sz="1000">
                <a:solidFill>
                  <a:schemeClr val="lt1"/>
                </a:solidFill>
                <a:latin typeface="Barlow"/>
                <a:ea typeface="Barlow"/>
                <a:cs typeface="Barlow"/>
                <a:sym typeface="Barlow"/>
              </a:defRPr>
            </a:lvl3pPr>
            <a:lvl4pPr lvl="3" algn="ctr">
              <a:buNone/>
              <a:defRPr sz="1000">
                <a:solidFill>
                  <a:schemeClr val="lt1"/>
                </a:solidFill>
                <a:latin typeface="Barlow"/>
                <a:ea typeface="Barlow"/>
                <a:cs typeface="Barlow"/>
                <a:sym typeface="Barlow"/>
              </a:defRPr>
            </a:lvl4pPr>
            <a:lvl5pPr lvl="4" algn="ctr">
              <a:buNone/>
              <a:defRPr sz="1000">
                <a:solidFill>
                  <a:schemeClr val="lt1"/>
                </a:solidFill>
                <a:latin typeface="Barlow"/>
                <a:ea typeface="Barlow"/>
                <a:cs typeface="Barlow"/>
                <a:sym typeface="Barlow"/>
              </a:defRPr>
            </a:lvl5pPr>
            <a:lvl6pPr lvl="5" algn="ctr">
              <a:buNone/>
              <a:defRPr sz="1000">
                <a:solidFill>
                  <a:schemeClr val="lt1"/>
                </a:solidFill>
                <a:latin typeface="Barlow"/>
                <a:ea typeface="Barlow"/>
                <a:cs typeface="Barlow"/>
                <a:sym typeface="Barlow"/>
              </a:defRPr>
            </a:lvl6pPr>
            <a:lvl7pPr lvl="6" algn="ctr">
              <a:buNone/>
              <a:defRPr sz="1000">
                <a:solidFill>
                  <a:schemeClr val="lt1"/>
                </a:solidFill>
                <a:latin typeface="Barlow"/>
                <a:ea typeface="Barlow"/>
                <a:cs typeface="Barlow"/>
                <a:sym typeface="Barlow"/>
              </a:defRPr>
            </a:lvl7pPr>
            <a:lvl8pPr lvl="7" algn="ctr">
              <a:buNone/>
              <a:defRPr sz="1000">
                <a:solidFill>
                  <a:schemeClr val="lt1"/>
                </a:solidFill>
                <a:latin typeface="Barlow"/>
                <a:ea typeface="Barlow"/>
                <a:cs typeface="Barlow"/>
                <a:sym typeface="Barlow"/>
              </a:defRPr>
            </a:lvl8pPr>
            <a:lvl9pPr lvl="8" algn="ctr">
              <a:buNone/>
              <a:defRPr sz="1000">
                <a:solidFill>
                  <a:schemeClr val="lt1"/>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6" name="Google Shape;240;p13"/>
          <p:cNvSpPr txBox="1">
            <a:spLocks noGrp="1"/>
          </p:cNvSpPr>
          <p:nvPr>
            <p:ph type="ctrTitle"/>
          </p:nvPr>
        </p:nvSpPr>
        <p:spPr>
          <a:xfrm>
            <a:off x="219456" y="1967788"/>
            <a:ext cx="8697773" cy="18568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smtClean="0">
                <a:solidFill>
                  <a:schemeClr val="tx1"/>
                </a:solidFill>
                <a:latin typeface="+mj-lt"/>
              </a:rPr>
              <a:t>BÀI </a:t>
            </a:r>
            <a:r>
              <a:rPr lang="en" b="1" dirty="0">
                <a:solidFill>
                  <a:schemeClr val="tx1"/>
                </a:solidFill>
                <a:latin typeface="+mj-lt"/>
              </a:rPr>
              <a:t>9</a:t>
            </a:r>
            <a:r>
              <a:rPr lang="en" sz="4000" b="1" dirty="0" smtClean="0">
                <a:solidFill>
                  <a:schemeClr val="tx1"/>
                </a:solidFill>
                <a:latin typeface="+mj-lt"/>
              </a:rPr>
              <a:t>: HY LẠP VÀ LA MÃ CỔ ĐẠI</a:t>
            </a:r>
            <a:br>
              <a:rPr lang="en" sz="4000" b="1" dirty="0" smtClean="0">
                <a:solidFill>
                  <a:schemeClr val="tx1"/>
                </a:solidFill>
                <a:latin typeface="+mj-lt"/>
              </a:rPr>
            </a:br>
            <a:r>
              <a:rPr lang="en" sz="3000" b="1" i="1" dirty="0" smtClean="0">
                <a:solidFill>
                  <a:schemeClr val="tx1"/>
                </a:solidFill>
                <a:latin typeface="+mj-lt"/>
              </a:rPr>
              <a:t>(3 tiết)</a:t>
            </a:r>
            <a:br>
              <a:rPr lang="en" sz="3000" b="1" i="1" dirty="0" smtClean="0">
                <a:solidFill>
                  <a:schemeClr val="tx1"/>
                </a:solidFill>
                <a:latin typeface="+mj-lt"/>
              </a:rPr>
            </a:br>
            <a:endParaRPr sz="3000" b="1" i="1" dirty="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401" y="549468"/>
            <a:ext cx="7022593" cy="562442"/>
          </a:xfrm>
        </p:spPr>
        <p:txBody>
          <a:bodyPr/>
          <a:lstStyle/>
          <a:p>
            <a:r>
              <a:rPr lang="en-US" sz="2400" b="1" dirty="0" smtClean="0">
                <a:solidFill>
                  <a:schemeClr val="tx1"/>
                </a:solidFill>
                <a:latin typeface="+mj-lt"/>
              </a:rPr>
              <a:t>2. TỔ CHỨC NHÀ NƯỚC THÀNH BANG </a:t>
            </a:r>
            <a:endParaRPr lang="en-US" sz="2400" b="1" dirty="0">
              <a:solidFill>
                <a:schemeClr val="tx1"/>
              </a:solidFill>
              <a:latin typeface="+mj-lt"/>
            </a:endParaRPr>
          </a:p>
        </p:txBody>
      </p:sp>
      <p:sp>
        <p:nvSpPr>
          <p:cNvPr id="5" name="Rectangle 4"/>
          <p:cNvSpPr/>
          <p:nvPr/>
        </p:nvSpPr>
        <p:spPr>
          <a:xfrm>
            <a:off x="1177178" y="1203318"/>
            <a:ext cx="5800590" cy="1323439"/>
          </a:xfrm>
          <a:prstGeom prst="rect">
            <a:avLst/>
          </a:prstGeom>
        </p:spPr>
        <p:txBody>
          <a:bodyPr wrap="square">
            <a:spAutoFit/>
          </a:bodyPr>
          <a:lstStyle/>
          <a:p>
            <a:pPr algn="just"/>
            <a:r>
              <a:rPr lang="fr-FR" sz="2000" b="1" dirty="0"/>
              <a:t>Từ khoảng </a:t>
            </a:r>
            <a:r>
              <a:rPr lang="fr-FR" sz="2000" b="1" dirty="0" smtClean="0"/>
              <a:t>TK VIII – TK VI </a:t>
            </a:r>
            <a:r>
              <a:rPr lang="fr-FR" sz="2000" b="1" dirty="0"/>
              <a:t>TCN, các thành bang ở Hy Lạp lần lượt ra đời. Trong đó, hai thành bang tiêu </a:t>
            </a:r>
            <a:r>
              <a:rPr lang="fr-FR" sz="2000" b="1" dirty="0" smtClean="0"/>
              <a:t>biểu </a:t>
            </a:r>
            <a:r>
              <a:rPr lang="fr-FR" sz="2000" b="1" dirty="0"/>
              <a:t>nhất là Xpác-ta và A-ten. Đây là những nhà nước chiếm hữu nô lệ.</a:t>
            </a:r>
            <a:endParaRPr lang="en-US" sz="2000" b="1" dirty="0"/>
          </a:p>
        </p:txBody>
      </p:sp>
      <p:grpSp>
        <p:nvGrpSpPr>
          <p:cNvPr id="6" name="Google Shape;533;p40"/>
          <p:cNvGrpSpPr/>
          <p:nvPr/>
        </p:nvGrpSpPr>
        <p:grpSpPr>
          <a:xfrm>
            <a:off x="842996" y="1345520"/>
            <a:ext cx="334182" cy="341043"/>
            <a:chOff x="1923675" y="1633650"/>
            <a:chExt cx="436002" cy="435975"/>
          </a:xfrm>
        </p:grpSpPr>
        <p:sp>
          <p:nvSpPr>
            <p:cNvPr id="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2"/>
          <a:stretch>
            <a:fillRect/>
          </a:stretch>
        </p:blipFill>
        <p:spPr>
          <a:xfrm>
            <a:off x="2170750" y="2618166"/>
            <a:ext cx="4200788" cy="2243213"/>
          </a:xfrm>
          <a:prstGeom prst="rect">
            <a:avLst/>
          </a:prstGeom>
        </p:spPr>
      </p:pic>
    </p:spTree>
    <p:extLst>
      <p:ext uri="{BB962C8B-B14F-4D97-AF65-F5344CB8AC3E}">
        <p14:creationId xmlns:p14="http://schemas.microsoft.com/office/powerpoint/2010/main" val="7067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11</a:t>
            </a:fld>
            <a:endParaRPr lang="en"/>
          </a:p>
        </p:txBody>
      </p:sp>
      <p:sp>
        <p:nvSpPr>
          <p:cNvPr id="3" name="Rectangle 2"/>
          <p:cNvSpPr/>
          <p:nvPr/>
        </p:nvSpPr>
        <p:spPr>
          <a:xfrm>
            <a:off x="3184689" y="1927407"/>
            <a:ext cx="5623311" cy="2015936"/>
          </a:xfrm>
          <a:prstGeom prst="rect">
            <a:avLst/>
          </a:prstGeom>
        </p:spPr>
        <p:txBody>
          <a:bodyPr wrap="square">
            <a:spAutoFit/>
          </a:bodyPr>
          <a:lstStyle/>
          <a:p>
            <a:pPr marL="342900" indent="-342900" algn="just">
              <a:lnSpc>
                <a:spcPts val="2400"/>
              </a:lnSpc>
              <a:spcBef>
                <a:spcPts val="300"/>
              </a:spcBef>
              <a:spcAft>
                <a:spcPts val="300"/>
              </a:spcAft>
              <a:buFont typeface="Wingdings" panose="05000000000000000000" pitchFamily="2" charset="2"/>
              <a:buChar char="§"/>
            </a:pPr>
            <a:r>
              <a:rPr lang="en-US" sz="2000" dirty="0" smtClean="0">
                <a:latin typeface="+mj-lt"/>
                <a:ea typeface="Calibri" panose="020F0502020204030204" pitchFamily="34" charset="0"/>
                <a:cs typeface="Times New Roman" panose="02020603050405020304" pitchFamily="18" charset="0"/>
              </a:rPr>
              <a:t>Là </a:t>
            </a:r>
            <a:r>
              <a:rPr lang="fr-FR" sz="2000" dirty="0" smtClean="0">
                <a:latin typeface="+mj-lt"/>
                <a:ea typeface="Calibri" panose="020F0502020204030204" pitchFamily="34" charset="0"/>
                <a:cs typeface="Times New Roman" panose="02020603050405020304" pitchFamily="18" charset="0"/>
              </a:rPr>
              <a:t>những </a:t>
            </a:r>
            <a:r>
              <a:rPr lang="fr-FR" sz="2000" dirty="0">
                <a:latin typeface="+mj-lt"/>
                <a:ea typeface="Calibri" panose="020F0502020204030204" pitchFamily="34" charset="0"/>
                <a:cs typeface="Times New Roman" panose="02020603050405020304" pitchFamily="18" charset="0"/>
              </a:rPr>
              <a:t>nhà nước nhỏ, có một thành thị là trung tâm, xung quanh là vùng đất trồng trọt. </a:t>
            </a:r>
            <a:endParaRPr lang="fr-FR" sz="2000" dirty="0" smtClean="0">
              <a:latin typeface="+mj-lt"/>
              <a:ea typeface="Calibri" panose="020F0502020204030204" pitchFamily="34" charset="0"/>
              <a:cs typeface="Times New Roman" panose="02020603050405020304" pitchFamily="18" charset="0"/>
            </a:endParaRPr>
          </a:p>
          <a:p>
            <a:pPr marL="342900" indent="-342900" algn="just">
              <a:lnSpc>
                <a:spcPts val="2400"/>
              </a:lnSpc>
              <a:spcBef>
                <a:spcPts val="300"/>
              </a:spcBef>
              <a:spcAft>
                <a:spcPts val="300"/>
              </a:spcAft>
              <a:buFont typeface="Wingdings" panose="05000000000000000000" pitchFamily="2" charset="2"/>
              <a:buChar char="§"/>
            </a:pPr>
            <a:r>
              <a:rPr lang="fr-FR" sz="2000" dirty="0" smtClean="0">
                <a:latin typeface="+mj-lt"/>
                <a:ea typeface="Calibri" panose="020F0502020204030204" pitchFamily="34" charset="0"/>
                <a:cs typeface="Times New Roman" panose="02020603050405020304" pitchFamily="18" charset="0"/>
              </a:rPr>
              <a:t>Trong </a:t>
            </a:r>
            <a:r>
              <a:rPr lang="fr-FR" sz="2000" dirty="0">
                <a:latin typeface="+mj-lt"/>
                <a:ea typeface="Calibri" panose="020F0502020204030204" pitchFamily="34" charset="0"/>
                <a:cs typeface="Times New Roman" panose="02020603050405020304" pitchFamily="18" charset="0"/>
              </a:rPr>
              <a:t>mỗi thành bang có phố xá, lâu đài, đến thờ, sân vận động, nhà hát, bến cảng. Mỗi thành bang có bộ máy quyền lực riêng, luật pháp riêng và tài chính riêng.</a:t>
            </a:r>
            <a:endParaRPr lang="en-US" sz="2000" dirty="0">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0" y="859724"/>
            <a:ext cx="3065069" cy="769441"/>
          </a:xfrm>
          <a:prstGeom prst="rect">
            <a:avLst/>
          </a:prstGeom>
        </p:spPr>
        <p:txBody>
          <a:bodyPr wrap="square">
            <a:spAutoFit/>
          </a:bodyPr>
          <a:lstStyle/>
          <a:p>
            <a:pPr algn="ctr"/>
            <a:r>
              <a:rPr lang="nl-NL" sz="2200" b="1" dirty="0">
                <a:ea typeface="Calibri" panose="020F0502020204030204" pitchFamily="34" charset="0"/>
                <a:cs typeface="Times New Roman" panose="02020603050405020304" pitchFamily="18" charset="0"/>
              </a:rPr>
              <a:t>K</a:t>
            </a:r>
            <a:r>
              <a:rPr lang="nl-NL" sz="2200" b="1" dirty="0" smtClean="0">
                <a:ea typeface="Calibri" panose="020F0502020204030204" pitchFamily="34" charset="0"/>
                <a:cs typeface="Times New Roman" panose="02020603050405020304" pitchFamily="18" charset="0"/>
              </a:rPr>
              <a:t>hái </a:t>
            </a:r>
            <a:r>
              <a:rPr lang="nl-NL" sz="2200" b="1" dirty="0">
                <a:ea typeface="Calibri" panose="020F0502020204030204" pitchFamily="34" charset="0"/>
                <a:cs typeface="Times New Roman" panose="02020603050405020304" pitchFamily="18" charset="0"/>
              </a:rPr>
              <a:t>niệm </a:t>
            </a:r>
            <a:endParaRPr lang="nl-NL" sz="2200" b="1" dirty="0" smtClean="0">
              <a:ea typeface="Calibri" panose="020F0502020204030204" pitchFamily="34" charset="0"/>
              <a:cs typeface="Times New Roman" panose="02020603050405020304" pitchFamily="18" charset="0"/>
            </a:endParaRPr>
          </a:p>
          <a:p>
            <a:pPr algn="ctr"/>
            <a:r>
              <a:rPr lang="nl-NL" sz="2200" b="1" dirty="0" smtClean="0">
                <a:ea typeface="Calibri" panose="020F0502020204030204" pitchFamily="34" charset="0"/>
                <a:cs typeface="Times New Roman" panose="02020603050405020304" pitchFamily="18" charset="0"/>
              </a:rPr>
              <a:t>thành </a:t>
            </a:r>
            <a:r>
              <a:rPr lang="nl-NL" sz="2200" b="1" dirty="0">
                <a:ea typeface="Calibri" panose="020F0502020204030204" pitchFamily="34" charset="0"/>
                <a:cs typeface="Times New Roman" panose="02020603050405020304" pitchFamily="18" charset="0"/>
              </a:rPr>
              <a:t>bang</a:t>
            </a:r>
            <a:endParaRPr lang="en-US" sz="2200" b="1" dirty="0"/>
          </a:p>
        </p:txBody>
      </p:sp>
      <p:pic>
        <p:nvPicPr>
          <p:cNvPr id="5" name="Picture 4"/>
          <p:cNvPicPr>
            <a:picLocks noChangeAspect="1"/>
          </p:cNvPicPr>
          <p:nvPr/>
        </p:nvPicPr>
        <p:blipFill>
          <a:blip r:embed="rId2"/>
          <a:stretch>
            <a:fillRect/>
          </a:stretch>
        </p:blipFill>
        <p:spPr>
          <a:xfrm>
            <a:off x="83634" y="2084832"/>
            <a:ext cx="2886338" cy="2031682"/>
          </a:xfrm>
          <a:prstGeom prst="rect">
            <a:avLst/>
          </a:prstGeom>
        </p:spPr>
      </p:pic>
    </p:spTree>
    <p:extLst>
      <p:ext uri="{BB962C8B-B14F-4D97-AF65-F5344CB8AC3E}">
        <p14:creationId xmlns:p14="http://schemas.microsoft.com/office/powerpoint/2010/main" val="6245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488" y="398398"/>
            <a:ext cx="6993331" cy="718497"/>
          </a:xfrm>
        </p:spPr>
        <p:txBody>
          <a:bodyPr/>
          <a:lstStyle/>
          <a:p>
            <a:r>
              <a:rPr lang="fr-FR" sz="2000" i="1" dirty="0" smtClean="0">
                <a:solidFill>
                  <a:schemeClr val="accent4">
                    <a:lumMod val="50000"/>
                  </a:schemeClr>
                </a:solidFill>
                <a:latin typeface="+mj-lt"/>
              </a:rPr>
              <a:t>Trình bày </a:t>
            </a:r>
            <a:r>
              <a:rPr lang="fr-FR" sz="2000" i="1" dirty="0">
                <a:solidFill>
                  <a:schemeClr val="accent4">
                    <a:lumMod val="50000"/>
                  </a:schemeClr>
                </a:solidFill>
                <a:latin typeface="+mj-lt"/>
              </a:rPr>
              <a:t>tổ chức nhà nước thành bang ở Hy </a:t>
            </a:r>
            <a:r>
              <a:rPr lang="fr-FR" sz="2000" i="1" dirty="0" smtClean="0">
                <a:solidFill>
                  <a:schemeClr val="accent4">
                    <a:lumMod val="50000"/>
                  </a:schemeClr>
                </a:solidFill>
                <a:latin typeface="+mj-lt"/>
              </a:rPr>
              <a:t>Lạp </a:t>
            </a:r>
            <a:endParaRPr lang="en-US" sz="2000" i="1" dirty="0">
              <a:solidFill>
                <a:schemeClr val="accent4">
                  <a:lumMod val="50000"/>
                </a:schemeClr>
              </a:solidFill>
              <a:latin typeface="+mj-lt"/>
            </a:endParaRPr>
          </a:p>
        </p:txBody>
      </p:sp>
      <p:grpSp>
        <p:nvGrpSpPr>
          <p:cNvPr id="20" name="Google Shape;533;p40"/>
          <p:cNvGrpSpPr/>
          <p:nvPr/>
        </p:nvGrpSpPr>
        <p:grpSpPr>
          <a:xfrm>
            <a:off x="812614" y="650287"/>
            <a:ext cx="334182" cy="341043"/>
            <a:chOff x="1923675" y="1633650"/>
            <a:chExt cx="436002" cy="435975"/>
          </a:xfrm>
        </p:grpSpPr>
        <p:sp>
          <p:nvSpPr>
            <p:cNvPr id="2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Freeform 18"/>
          <p:cNvSpPr/>
          <p:nvPr/>
        </p:nvSpPr>
        <p:spPr>
          <a:xfrm>
            <a:off x="5887956" y="1263521"/>
            <a:ext cx="1021430" cy="1794744"/>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51980" flipH="1" flipV="1">
            <a:off x="5911913" y="3237483"/>
            <a:ext cx="1016935" cy="157638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2">
              <a:lumMod val="5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4441698" flipH="1" flipV="1">
            <a:off x="6752008" y="1792840"/>
            <a:ext cx="1053482" cy="175885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Freeform 28"/>
          <p:cNvSpPr/>
          <p:nvPr/>
        </p:nvSpPr>
        <p:spPr>
          <a:xfrm rot="18011665" flipH="1" flipV="1">
            <a:off x="6894849" y="2808924"/>
            <a:ext cx="954685" cy="1782435"/>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4"/>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Freeform 29"/>
          <p:cNvSpPr/>
          <p:nvPr/>
        </p:nvSpPr>
        <p:spPr>
          <a:xfrm rot="17884962">
            <a:off x="5043671" y="1732166"/>
            <a:ext cx="943193" cy="171366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Freeform 30"/>
          <p:cNvSpPr/>
          <p:nvPr/>
        </p:nvSpPr>
        <p:spPr>
          <a:xfrm rot="14422133">
            <a:off x="4961981" y="2720926"/>
            <a:ext cx="969215" cy="1789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2">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G_Oval 58"/>
          <p:cNvSpPr/>
          <p:nvPr/>
        </p:nvSpPr>
        <p:spPr bwMode="gray">
          <a:xfrm>
            <a:off x="6178771" y="2953438"/>
            <a:ext cx="439800" cy="389081"/>
          </a:xfrm>
          <a:prstGeom prst="ellipse">
            <a:avLst/>
          </a:prstGeom>
          <a:solidFill>
            <a:schemeClr val="accent2">
              <a:lumMod val="50000"/>
            </a:schemeClr>
          </a:solidFill>
          <a:ln w="28575">
            <a:noFill/>
          </a:ln>
          <a:effectLst>
            <a:outerShdw blurRad="152400" dist="127000" dir="5400000" sx="90000" sy="-19000" rotWithShape="0">
              <a:prstClr val="black">
                <a:alpha val="15000"/>
              </a:prstClr>
            </a:outerShdw>
          </a:effectLst>
          <a:scene3d>
            <a:camera prst="orthographicFront">
              <a:rot lat="0" lon="0" rev="0"/>
            </a:camera>
            <a:lightRig rig="glow" dir="t">
              <a:rot lat="0" lon="0" rev="3000000"/>
            </a:lightRig>
          </a:scene3d>
          <a:sp3d prstMaterial="dkEdge">
            <a:bevelT w="190500" h="190500"/>
            <a:contourClr>
              <a:srgbClr val="000000"/>
            </a:contourClr>
          </a:sp3d>
        </p:spPr>
        <p:style>
          <a:lnRef idx="3">
            <a:schemeClr val="lt1"/>
          </a:lnRef>
          <a:fillRef idx="1">
            <a:schemeClr val="accent3"/>
          </a:fillRef>
          <a:effectRef idx="1">
            <a:schemeClr val="accent3"/>
          </a:effectRef>
          <a:fontRef idx="minor">
            <a:schemeClr val="lt1"/>
          </a:fontRef>
        </p:style>
        <p:txBody>
          <a:bodyPr lIns="0" rIns="0" anchor="ctr"/>
          <a:lstStyle/>
          <a:p>
            <a:pPr algn="ctr" fontAlgn="auto">
              <a:spcBef>
                <a:spcPts val="0"/>
              </a:spcBef>
              <a:spcAft>
                <a:spcPts val="0"/>
              </a:spcAft>
              <a:defRPr/>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 name="Rectangle 36"/>
          <p:cNvSpPr>
            <a:spLocks noChangeArrowheads="1"/>
          </p:cNvSpPr>
          <p:nvPr/>
        </p:nvSpPr>
        <p:spPr bwMode="auto">
          <a:xfrm>
            <a:off x="5790936" y="1769574"/>
            <a:ext cx="1258887" cy="338554"/>
          </a:xfrm>
          <a:prstGeom prst="rect">
            <a:avLst/>
          </a:prstGeom>
          <a:noFill/>
          <a:ln w="9525">
            <a:noFill/>
            <a:miter lim="800000"/>
            <a:headEnd/>
            <a:tailEnd/>
          </a:ln>
        </p:spPr>
        <p:txBody>
          <a:bodyPr anchor="ctr">
            <a:spAutoFit/>
          </a:bodyPr>
          <a:lstStyle/>
          <a:p>
            <a:pPr algn="ctr"/>
            <a:r>
              <a:rPr lang="en-US" sz="1600" dirty="0" smtClean="0">
                <a:solidFill>
                  <a:schemeClr val="bg1"/>
                </a:solidFill>
                <a:latin typeface="Arial" charset="0"/>
              </a:rPr>
              <a:t>Quân đội</a:t>
            </a:r>
            <a:endParaRPr lang="en-US" sz="1600" dirty="0">
              <a:solidFill>
                <a:schemeClr val="bg1"/>
              </a:solidFill>
              <a:latin typeface="Arial" charset="0"/>
            </a:endParaRPr>
          </a:p>
        </p:txBody>
      </p:sp>
      <p:sp>
        <p:nvSpPr>
          <p:cNvPr id="34" name="Rectangle 37"/>
          <p:cNvSpPr>
            <a:spLocks noChangeArrowheads="1"/>
          </p:cNvSpPr>
          <p:nvPr/>
        </p:nvSpPr>
        <p:spPr bwMode="auto">
          <a:xfrm>
            <a:off x="5790935" y="4008876"/>
            <a:ext cx="1258887" cy="584775"/>
          </a:xfrm>
          <a:prstGeom prst="rect">
            <a:avLst/>
          </a:prstGeom>
          <a:noFill/>
          <a:ln w="9525">
            <a:noFill/>
            <a:miter lim="800000"/>
            <a:headEnd/>
            <a:tailEnd/>
          </a:ln>
        </p:spPr>
        <p:txBody>
          <a:bodyPr anchor="ctr">
            <a:spAutoFit/>
          </a:bodyPr>
          <a:lstStyle/>
          <a:p>
            <a:pPr algn="ctr"/>
            <a:r>
              <a:rPr lang="en-US" sz="1600" dirty="0" smtClean="0">
                <a:solidFill>
                  <a:schemeClr val="bg1"/>
                </a:solidFill>
                <a:latin typeface="Arial" charset="0"/>
              </a:rPr>
              <a:t>Đo lường, tiền tề</a:t>
            </a:r>
            <a:endParaRPr lang="en-US" sz="1600" dirty="0">
              <a:solidFill>
                <a:schemeClr val="bg1"/>
              </a:solidFill>
              <a:latin typeface="Arial" charset="0"/>
            </a:endParaRPr>
          </a:p>
        </p:txBody>
      </p:sp>
      <p:sp>
        <p:nvSpPr>
          <p:cNvPr id="35" name="Rectangle 38"/>
          <p:cNvSpPr>
            <a:spLocks noChangeArrowheads="1"/>
          </p:cNvSpPr>
          <p:nvPr/>
        </p:nvSpPr>
        <p:spPr bwMode="auto">
          <a:xfrm>
            <a:off x="6941843" y="3583311"/>
            <a:ext cx="1258887" cy="584775"/>
          </a:xfrm>
          <a:prstGeom prst="rect">
            <a:avLst/>
          </a:prstGeom>
          <a:noFill/>
          <a:ln w="9525">
            <a:noFill/>
            <a:miter lim="800000"/>
            <a:headEnd/>
            <a:tailEnd/>
          </a:ln>
        </p:spPr>
        <p:txBody>
          <a:bodyPr anchor="ctr">
            <a:spAutoFit/>
          </a:bodyPr>
          <a:lstStyle/>
          <a:p>
            <a:pPr algn="ctr"/>
            <a:r>
              <a:rPr lang="en-US" sz="1600" dirty="0" smtClean="0">
                <a:solidFill>
                  <a:schemeClr val="bg1"/>
                </a:solidFill>
                <a:latin typeface="Arial" charset="0"/>
              </a:rPr>
              <a:t>Hệ thống</a:t>
            </a:r>
          </a:p>
          <a:p>
            <a:pPr algn="ctr"/>
            <a:r>
              <a:rPr lang="en-US" sz="1600" dirty="0" smtClean="0">
                <a:solidFill>
                  <a:schemeClr val="bg1"/>
                </a:solidFill>
                <a:latin typeface="Arial" charset="0"/>
              </a:rPr>
              <a:t>kinh tế</a:t>
            </a:r>
            <a:endParaRPr lang="en-US" sz="1600" dirty="0">
              <a:solidFill>
                <a:schemeClr val="bg1"/>
              </a:solidFill>
              <a:latin typeface="Arial" charset="0"/>
            </a:endParaRPr>
          </a:p>
        </p:txBody>
      </p:sp>
      <p:sp>
        <p:nvSpPr>
          <p:cNvPr id="36" name="Rectangle 39"/>
          <p:cNvSpPr>
            <a:spLocks noChangeArrowheads="1"/>
          </p:cNvSpPr>
          <p:nvPr/>
        </p:nvSpPr>
        <p:spPr bwMode="auto">
          <a:xfrm>
            <a:off x="6891334" y="2233322"/>
            <a:ext cx="1258887" cy="584775"/>
          </a:xfrm>
          <a:prstGeom prst="rect">
            <a:avLst/>
          </a:prstGeom>
          <a:noFill/>
          <a:ln w="9525">
            <a:noFill/>
            <a:miter lim="800000"/>
            <a:headEnd/>
            <a:tailEnd/>
          </a:ln>
        </p:spPr>
        <p:txBody>
          <a:bodyPr anchor="ctr">
            <a:spAutoFit/>
          </a:bodyPr>
          <a:lstStyle/>
          <a:p>
            <a:pPr algn="ctr"/>
            <a:r>
              <a:rPr lang="en-US" sz="1600" dirty="0" smtClean="0">
                <a:solidFill>
                  <a:schemeClr val="tx1"/>
                </a:solidFill>
                <a:latin typeface="Arial" charset="0"/>
              </a:rPr>
              <a:t>Luật</a:t>
            </a:r>
          </a:p>
          <a:p>
            <a:pPr algn="ctr"/>
            <a:r>
              <a:rPr lang="en-US" sz="1600" dirty="0" smtClean="0">
                <a:solidFill>
                  <a:schemeClr val="tx1"/>
                </a:solidFill>
                <a:latin typeface="Arial" charset="0"/>
              </a:rPr>
              <a:t> pháp</a:t>
            </a:r>
            <a:endParaRPr lang="en-US" sz="1600" dirty="0">
              <a:solidFill>
                <a:schemeClr val="tx1"/>
              </a:solidFill>
              <a:latin typeface="Arial" charset="0"/>
            </a:endParaRPr>
          </a:p>
        </p:txBody>
      </p:sp>
      <p:sp>
        <p:nvSpPr>
          <p:cNvPr id="37" name="Rectangle 40"/>
          <p:cNvSpPr>
            <a:spLocks noChangeArrowheads="1"/>
          </p:cNvSpPr>
          <p:nvPr/>
        </p:nvSpPr>
        <p:spPr bwMode="auto">
          <a:xfrm>
            <a:off x="4546835" y="3432234"/>
            <a:ext cx="1258888" cy="584775"/>
          </a:xfrm>
          <a:prstGeom prst="rect">
            <a:avLst/>
          </a:prstGeom>
          <a:noFill/>
          <a:ln w="9525">
            <a:noFill/>
            <a:miter lim="800000"/>
            <a:headEnd/>
            <a:tailEnd/>
          </a:ln>
        </p:spPr>
        <p:txBody>
          <a:bodyPr anchor="ctr">
            <a:spAutoFit/>
          </a:bodyPr>
          <a:lstStyle/>
          <a:p>
            <a:pPr algn="ctr"/>
            <a:r>
              <a:rPr lang="en-US" sz="1600" dirty="0" smtClean="0">
                <a:solidFill>
                  <a:schemeClr val="tx1"/>
                </a:solidFill>
                <a:latin typeface="Arial" charset="0"/>
              </a:rPr>
              <a:t>Thần bảo hộ riêng</a:t>
            </a:r>
            <a:endParaRPr lang="en-US" sz="1600" dirty="0">
              <a:solidFill>
                <a:schemeClr val="tx1"/>
              </a:solidFill>
              <a:latin typeface="Arial" charset="0"/>
            </a:endParaRPr>
          </a:p>
        </p:txBody>
      </p:sp>
      <p:sp>
        <p:nvSpPr>
          <p:cNvPr id="38" name="Rectangle 41"/>
          <p:cNvSpPr>
            <a:spLocks noChangeArrowheads="1"/>
          </p:cNvSpPr>
          <p:nvPr/>
        </p:nvSpPr>
        <p:spPr bwMode="auto">
          <a:xfrm>
            <a:off x="4726567" y="2160893"/>
            <a:ext cx="1258888" cy="584775"/>
          </a:xfrm>
          <a:prstGeom prst="rect">
            <a:avLst/>
          </a:prstGeom>
          <a:noFill/>
          <a:ln w="9525">
            <a:noFill/>
            <a:miter lim="800000"/>
            <a:headEnd/>
            <a:tailEnd/>
          </a:ln>
        </p:spPr>
        <p:txBody>
          <a:bodyPr anchor="ctr">
            <a:spAutoFit/>
          </a:bodyPr>
          <a:lstStyle/>
          <a:p>
            <a:pPr algn="ctr"/>
            <a:r>
              <a:rPr lang="en-US" sz="1600" dirty="0" smtClean="0">
                <a:solidFill>
                  <a:schemeClr val="tx1"/>
                </a:solidFill>
                <a:latin typeface="Arial" charset="0"/>
              </a:rPr>
              <a:t>Đường biên giới</a:t>
            </a:r>
            <a:endParaRPr lang="en-US" sz="1600" dirty="0">
              <a:solidFill>
                <a:schemeClr val="tx1"/>
              </a:solidFill>
              <a:latin typeface="Arial" charset="0"/>
            </a:endParaRPr>
          </a:p>
        </p:txBody>
      </p:sp>
      <p:sp>
        <p:nvSpPr>
          <p:cNvPr id="3" name="Rectangle 2"/>
          <p:cNvSpPr/>
          <p:nvPr/>
        </p:nvSpPr>
        <p:spPr>
          <a:xfrm>
            <a:off x="407878" y="1769574"/>
            <a:ext cx="4162926" cy="1374735"/>
          </a:xfrm>
          <a:prstGeom prst="rect">
            <a:avLst/>
          </a:prstGeom>
        </p:spPr>
        <p:txBody>
          <a:bodyPr wrap="square">
            <a:spAutoFit/>
          </a:bodyPr>
          <a:lstStyle/>
          <a:p>
            <a:pPr algn="just">
              <a:lnSpc>
                <a:spcPts val="2500"/>
              </a:lnSpc>
              <a:spcBef>
                <a:spcPts val="200"/>
              </a:spcBef>
              <a:spcAft>
                <a:spcPts val="200"/>
              </a:spcAft>
            </a:pPr>
            <a:r>
              <a:rPr lang="fr-FR" sz="2000" dirty="0">
                <a:solidFill>
                  <a:schemeClr val="accent2">
                    <a:lumMod val="50000"/>
                  </a:schemeClr>
                </a:solidFill>
                <a:latin typeface="+mj-lt"/>
                <a:ea typeface="Calibri" panose="020F0502020204030204" pitchFamily="34" charset="0"/>
                <a:cs typeface="Times New Roman" panose="02020603050405020304" pitchFamily="18" charset="0"/>
              </a:rPr>
              <a:t>Mặc dù đều là nền chuyên chính của giai cấp chủ nô, nhưng thiết chế chính trị, tổ chức nhà nước ở mỗi thành bang không giống nhau.</a:t>
            </a:r>
            <a:endParaRPr lang="en-US" sz="2000"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31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1000" fill="hold"/>
                                        <p:tgtEl>
                                          <p:spTgt spid="36"/>
                                        </p:tgtEl>
                                        <p:attrNameLst>
                                          <p:attrName>ppt_w</p:attrName>
                                        </p:attrNameLst>
                                      </p:cBhvr>
                                      <p:tavLst>
                                        <p:tav tm="0">
                                          <p:val>
                                            <p:fltVal val="0"/>
                                          </p:val>
                                        </p:tav>
                                        <p:tav tm="100000">
                                          <p:val>
                                            <p:strVal val="#ppt_w"/>
                                          </p:val>
                                        </p:tav>
                                      </p:tavLst>
                                    </p:anim>
                                    <p:anim calcmode="lin" valueType="num">
                                      <p:cBhvr>
                                        <p:cTn id="34" dur="1000" fill="hold"/>
                                        <p:tgtEl>
                                          <p:spTgt spid="36"/>
                                        </p:tgtEl>
                                        <p:attrNameLst>
                                          <p:attrName>ppt_h</p:attrName>
                                        </p:attrNameLst>
                                      </p:cBhvr>
                                      <p:tavLst>
                                        <p:tav tm="0">
                                          <p:val>
                                            <p:fltVal val="0"/>
                                          </p:val>
                                        </p:tav>
                                        <p:tav tm="100000">
                                          <p:val>
                                            <p:strVal val="#ppt_h"/>
                                          </p:val>
                                        </p:tav>
                                      </p:tavLst>
                                    </p:anim>
                                    <p:anim calcmode="lin" valueType="num">
                                      <p:cBhvr>
                                        <p:cTn id="35" dur="1000" fill="hold"/>
                                        <p:tgtEl>
                                          <p:spTgt spid="36"/>
                                        </p:tgtEl>
                                        <p:attrNameLst>
                                          <p:attrName>style.rotation</p:attrName>
                                        </p:attrNameLst>
                                      </p:cBhvr>
                                      <p:tavLst>
                                        <p:tav tm="0">
                                          <p:val>
                                            <p:fltVal val="90"/>
                                          </p:val>
                                        </p:tav>
                                        <p:tav tm="100000">
                                          <p:val>
                                            <p:fltVal val="0"/>
                                          </p:val>
                                        </p:tav>
                                      </p:tavLst>
                                    </p:anim>
                                    <p:animEffect transition="in" filter="fade">
                                      <p:cBhvr>
                                        <p:cTn id="36" dur="1000"/>
                                        <p:tgtEl>
                                          <p:spTgt spid="3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 calcmode="lin" valueType="num">
                                      <p:cBhvr>
                                        <p:cTn id="41" dur="1000" fill="hold"/>
                                        <p:tgtEl>
                                          <p:spTgt spid="28"/>
                                        </p:tgtEl>
                                        <p:attrNameLst>
                                          <p:attrName>style.rotation</p:attrName>
                                        </p:attrNameLst>
                                      </p:cBhvr>
                                      <p:tavLst>
                                        <p:tav tm="0">
                                          <p:val>
                                            <p:fltVal val="90"/>
                                          </p:val>
                                        </p:tav>
                                        <p:tav tm="100000">
                                          <p:val>
                                            <p:fltVal val="0"/>
                                          </p:val>
                                        </p:tav>
                                      </p:tavLst>
                                    </p:anim>
                                    <p:animEffect transition="in" filter="fade">
                                      <p:cBhvr>
                                        <p:cTn id="42" dur="1000"/>
                                        <p:tgtEl>
                                          <p:spTgt spid="28"/>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fltVal val="0"/>
                                          </p:val>
                                        </p:tav>
                                        <p:tav tm="100000">
                                          <p:val>
                                            <p:strVal val="#ppt_w"/>
                                          </p:val>
                                        </p:tav>
                                      </p:tavLst>
                                    </p:anim>
                                    <p:anim calcmode="lin" valueType="num">
                                      <p:cBhvr>
                                        <p:cTn id="46" dur="1000" fill="hold"/>
                                        <p:tgtEl>
                                          <p:spTgt spid="35"/>
                                        </p:tgtEl>
                                        <p:attrNameLst>
                                          <p:attrName>ppt_h</p:attrName>
                                        </p:attrNameLst>
                                      </p:cBhvr>
                                      <p:tavLst>
                                        <p:tav tm="0">
                                          <p:val>
                                            <p:fltVal val="0"/>
                                          </p:val>
                                        </p:tav>
                                        <p:tav tm="100000">
                                          <p:val>
                                            <p:strVal val="#ppt_h"/>
                                          </p:val>
                                        </p:tav>
                                      </p:tavLst>
                                    </p:anim>
                                    <p:anim calcmode="lin" valueType="num">
                                      <p:cBhvr>
                                        <p:cTn id="47" dur="1000" fill="hold"/>
                                        <p:tgtEl>
                                          <p:spTgt spid="35"/>
                                        </p:tgtEl>
                                        <p:attrNameLst>
                                          <p:attrName>style.rotation</p:attrName>
                                        </p:attrNameLst>
                                      </p:cBhvr>
                                      <p:tavLst>
                                        <p:tav tm="0">
                                          <p:val>
                                            <p:fltVal val="90"/>
                                          </p:val>
                                        </p:tav>
                                        <p:tav tm="100000">
                                          <p:val>
                                            <p:fltVal val="0"/>
                                          </p:val>
                                        </p:tav>
                                      </p:tavLst>
                                    </p:anim>
                                    <p:animEffect transition="in" filter="fade">
                                      <p:cBhvr>
                                        <p:cTn id="48" dur="1000"/>
                                        <p:tgtEl>
                                          <p:spTgt spid="35"/>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ppt_w</p:attrName>
                                        </p:attrNameLst>
                                      </p:cBhvr>
                                      <p:tavLst>
                                        <p:tav tm="0">
                                          <p:val>
                                            <p:fltVal val="0"/>
                                          </p:val>
                                        </p:tav>
                                        <p:tav tm="100000">
                                          <p:val>
                                            <p:strVal val="#ppt_w"/>
                                          </p:val>
                                        </p:tav>
                                      </p:tavLst>
                                    </p:anim>
                                    <p:anim calcmode="lin" valueType="num">
                                      <p:cBhvr>
                                        <p:cTn id="52" dur="1000" fill="hold"/>
                                        <p:tgtEl>
                                          <p:spTgt spid="29"/>
                                        </p:tgtEl>
                                        <p:attrNameLst>
                                          <p:attrName>ppt_h</p:attrName>
                                        </p:attrNameLst>
                                      </p:cBhvr>
                                      <p:tavLst>
                                        <p:tav tm="0">
                                          <p:val>
                                            <p:fltVal val="0"/>
                                          </p:val>
                                        </p:tav>
                                        <p:tav tm="100000">
                                          <p:val>
                                            <p:strVal val="#ppt_h"/>
                                          </p:val>
                                        </p:tav>
                                      </p:tavLst>
                                    </p:anim>
                                    <p:anim calcmode="lin" valueType="num">
                                      <p:cBhvr>
                                        <p:cTn id="53" dur="1000" fill="hold"/>
                                        <p:tgtEl>
                                          <p:spTgt spid="29"/>
                                        </p:tgtEl>
                                        <p:attrNameLst>
                                          <p:attrName>style.rotation</p:attrName>
                                        </p:attrNameLst>
                                      </p:cBhvr>
                                      <p:tavLst>
                                        <p:tav tm="0">
                                          <p:val>
                                            <p:fltVal val="90"/>
                                          </p:val>
                                        </p:tav>
                                        <p:tav tm="100000">
                                          <p:val>
                                            <p:fltVal val="0"/>
                                          </p:val>
                                        </p:tav>
                                      </p:tavLst>
                                    </p:anim>
                                    <p:animEffect transition="in" filter="fade">
                                      <p:cBhvr>
                                        <p:cTn id="54" dur="1000"/>
                                        <p:tgtEl>
                                          <p:spTgt spid="2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1000" fill="hold"/>
                                        <p:tgtEl>
                                          <p:spTgt spid="34"/>
                                        </p:tgtEl>
                                        <p:attrNameLst>
                                          <p:attrName>ppt_w</p:attrName>
                                        </p:attrNameLst>
                                      </p:cBhvr>
                                      <p:tavLst>
                                        <p:tav tm="0">
                                          <p:val>
                                            <p:fltVal val="0"/>
                                          </p:val>
                                        </p:tav>
                                        <p:tav tm="100000">
                                          <p:val>
                                            <p:strVal val="#ppt_w"/>
                                          </p:val>
                                        </p:tav>
                                      </p:tavLst>
                                    </p:anim>
                                    <p:anim calcmode="lin" valueType="num">
                                      <p:cBhvr>
                                        <p:cTn id="58" dur="1000" fill="hold"/>
                                        <p:tgtEl>
                                          <p:spTgt spid="34"/>
                                        </p:tgtEl>
                                        <p:attrNameLst>
                                          <p:attrName>ppt_h</p:attrName>
                                        </p:attrNameLst>
                                      </p:cBhvr>
                                      <p:tavLst>
                                        <p:tav tm="0">
                                          <p:val>
                                            <p:fltVal val="0"/>
                                          </p:val>
                                        </p:tav>
                                        <p:tav tm="100000">
                                          <p:val>
                                            <p:strVal val="#ppt_h"/>
                                          </p:val>
                                        </p:tav>
                                      </p:tavLst>
                                    </p:anim>
                                    <p:anim calcmode="lin" valueType="num">
                                      <p:cBhvr>
                                        <p:cTn id="59" dur="1000" fill="hold"/>
                                        <p:tgtEl>
                                          <p:spTgt spid="34"/>
                                        </p:tgtEl>
                                        <p:attrNameLst>
                                          <p:attrName>style.rotation</p:attrName>
                                        </p:attrNameLst>
                                      </p:cBhvr>
                                      <p:tavLst>
                                        <p:tav tm="0">
                                          <p:val>
                                            <p:fltVal val="90"/>
                                          </p:val>
                                        </p:tav>
                                        <p:tav tm="100000">
                                          <p:val>
                                            <p:fltVal val="0"/>
                                          </p:val>
                                        </p:tav>
                                      </p:tavLst>
                                    </p:anim>
                                    <p:animEffect transition="in" filter="fade">
                                      <p:cBhvr>
                                        <p:cTn id="60" dur="1000"/>
                                        <p:tgtEl>
                                          <p:spTgt spid="34"/>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fltVal val="0"/>
                                          </p:val>
                                        </p:tav>
                                        <p:tav tm="100000">
                                          <p:val>
                                            <p:strVal val="#ppt_w"/>
                                          </p:val>
                                        </p:tav>
                                      </p:tavLst>
                                    </p:anim>
                                    <p:anim calcmode="lin" valueType="num">
                                      <p:cBhvr>
                                        <p:cTn id="64" dur="1000" fill="hold"/>
                                        <p:tgtEl>
                                          <p:spTgt spid="27"/>
                                        </p:tgtEl>
                                        <p:attrNameLst>
                                          <p:attrName>ppt_h</p:attrName>
                                        </p:attrNameLst>
                                      </p:cBhvr>
                                      <p:tavLst>
                                        <p:tav tm="0">
                                          <p:val>
                                            <p:fltVal val="0"/>
                                          </p:val>
                                        </p:tav>
                                        <p:tav tm="100000">
                                          <p:val>
                                            <p:strVal val="#ppt_h"/>
                                          </p:val>
                                        </p:tav>
                                      </p:tavLst>
                                    </p:anim>
                                    <p:anim calcmode="lin" valueType="num">
                                      <p:cBhvr>
                                        <p:cTn id="65" dur="1000" fill="hold"/>
                                        <p:tgtEl>
                                          <p:spTgt spid="27"/>
                                        </p:tgtEl>
                                        <p:attrNameLst>
                                          <p:attrName>style.rotation</p:attrName>
                                        </p:attrNameLst>
                                      </p:cBhvr>
                                      <p:tavLst>
                                        <p:tav tm="0">
                                          <p:val>
                                            <p:fltVal val="90"/>
                                          </p:val>
                                        </p:tav>
                                        <p:tav tm="100000">
                                          <p:val>
                                            <p:fltVal val="0"/>
                                          </p:val>
                                        </p:tav>
                                      </p:tavLst>
                                    </p:anim>
                                    <p:animEffect transition="in" filter="fade">
                                      <p:cBhvr>
                                        <p:cTn id="66" dur="1000"/>
                                        <p:tgtEl>
                                          <p:spTgt spid="27"/>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p:cTn id="69" dur="1000" fill="hold"/>
                                        <p:tgtEl>
                                          <p:spTgt spid="37"/>
                                        </p:tgtEl>
                                        <p:attrNameLst>
                                          <p:attrName>ppt_w</p:attrName>
                                        </p:attrNameLst>
                                      </p:cBhvr>
                                      <p:tavLst>
                                        <p:tav tm="0">
                                          <p:val>
                                            <p:fltVal val="0"/>
                                          </p:val>
                                        </p:tav>
                                        <p:tav tm="100000">
                                          <p:val>
                                            <p:strVal val="#ppt_w"/>
                                          </p:val>
                                        </p:tav>
                                      </p:tavLst>
                                    </p:anim>
                                    <p:anim calcmode="lin" valueType="num">
                                      <p:cBhvr>
                                        <p:cTn id="70" dur="1000" fill="hold"/>
                                        <p:tgtEl>
                                          <p:spTgt spid="37"/>
                                        </p:tgtEl>
                                        <p:attrNameLst>
                                          <p:attrName>ppt_h</p:attrName>
                                        </p:attrNameLst>
                                      </p:cBhvr>
                                      <p:tavLst>
                                        <p:tav tm="0">
                                          <p:val>
                                            <p:fltVal val="0"/>
                                          </p:val>
                                        </p:tav>
                                        <p:tav tm="100000">
                                          <p:val>
                                            <p:strVal val="#ppt_h"/>
                                          </p:val>
                                        </p:tav>
                                      </p:tavLst>
                                    </p:anim>
                                    <p:anim calcmode="lin" valueType="num">
                                      <p:cBhvr>
                                        <p:cTn id="71" dur="1000" fill="hold"/>
                                        <p:tgtEl>
                                          <p:spTgt spid="37"/>
                                        </p:tgtEl>
                                        <p:attrNameLst>
                                          <p:attrName>style.rotation</p:attrName>
                                        </p:attrNameLst>
                                      </p:cBhvr>
                                      <p:tavLst>
                                        <p:tav tm="0">
                                          <p:val>
                                            <p:fltVal val="90"/>
                                          </p:val>
                                        </p:tav>
                                        <p:tav tm="100000">
                                          <p:val>
                                            <p:fltVal val="0"/>
                                          </p:val>
                                        </p:tav>
                                      </p:tavLst>
                                    </p:anim>
                                    <p:animEffect transition="in" filter="fade">
                                      <p:cBhvr>
                                        <p:cTn id="72" dur="1000"/>
                                        <p:tgtEl>
                                          <p:spTgt spid="37"/>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1000" fill="hold"/>
                                        <p:tgtEl>
                                          <p:spTgt spid="31"/>
                                        </p:tgtEl>
                                        <p:attrNameLst>
                                          <p:attrName>ppt_w</p:attrName>
                                        </p:attrNameLst>
                                      </p:cBhvr>
                                      <p:tavLst>
                                        <p:tav tm="0">
                                          <p:val>
                                            <p:fltVal val="0"/>
                                          </p:val>
                                        </p:tav>
                                        <p:tav tm="100000">
                                          <p:val>
                                            <p:strVal val="#ppt_w"/>
                                          </p:val>
                                        </p:tav>
                                      </p:tavLst>
                                    </p:anim>
                                    <p:anim calcmode="lin" valueType="num">
                                      <p:cBhvr>
                                        <p:cTn id="76" dur="1000" fill="hold"/>
                                        <p:tgtEl>
                                          <p:spTgt spid="31"/>
                                        </p:tgtEl>
                                        <p:attrNameLst>
                                          <p:attrName>ppt_h</p:attrName>
                                        </p:attrNameLst>
                                      </p:cBhvr>
                                      <p:tavLst>
                                        <p:tav tm="0">
                                          <p:val>
                                            <p:fltVal val="0"/>
                                          </p:val>
                                        </p:tav>
                                        <p:tav tm="100000">
                                          <p:val>
                                            <p:strVal val="#ppt_h"/>
                                          </p:val>
                                        </p:tav>
                                      </p:tavLst>
                                    </p:anim>
                                    <p:anim calcmode="lin" valueType="num">
                                      <p:cBhvr>
                                        <p:cTn id="77" dur="1000" fill="hold"/>
                                        <p:tgtEl>
                                          <p:spTgt spid="31"/>
                                        </p:tgtEl>
                                        <p:attrNameLst>
                                          <p:attrName>style.rotation</p:attrName>
                                        </p:attrNameLst>
                                      </p:cBhvr>
                                      <p:tavLst>
                                        <p:tav tm="0">
                                          <p:val>
                                            <p:fltVal val="90"/>
                                          </p:val>
                                        </p:tav>
                                        <p:tav tm="100000">
                                          <p:val>
                                            <p:fltVal val="0"/>
                                          </p:val>
                                        </p:tav>
                                      </p:tavLst>
                                    </p:anim>
                                    <p:animEffect transition="in" filter="fade">
                                      <p:cBhvr>
                                        <p:cTn id="78" dur="1000"/>
                                        <p:tgtEl>
                                          <p:spTgt spid="31"/>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p:cTn id="81" dur="1000" fill="hold"/>
                                        <p:tgtEl>
                                          <p:spTgt spid="38"/>
                                        </p:tgtEl>
                                        <p:attrNameLst>
                                          <p:attrName>ppt_w</p:attrName>
                                        </p:attrNameLst>
                                      </p:cBhvr>
                                      <p:tavLst>
                                        <p:tav tm="0">
                                          <p:val>
                                            <p:fltVal val="0"/>
                                          </p:val>
                                        </p:tav>
                                        <p:tav tm="100000">
                                          <p:val>
                                            <p:strVal val="#ppt_w"/>
                                          </p:val>
                                        </p:tav>
                                      </p:tavLst>
                                    </p:anim>
                                    <p:anim calcmode="lin" valueType="num">
                                      <p:cBhvr>
                                        <p:cTn id="82" dur="1000" fill="hold"/>
                                        <p:tgtEl>
                                          <p:spTgt spid="38"/>
                                        </p:tgtEl>
                                        <p:attrNameLst>
                                          <p:attrName>ppt_h</p:attrName>
                                        </p:attrNameLst>
                                      </p:cBhvr>
                                      <p:tavLst>
                                        <p:tav tm="0">
                                          <p:val>
                                            <p:fltVal val="0"/>
                                          </p:val>
                                        </p:tav>
                                        <p:tav tm="100000">
                                          <p:val>
                                            <p:strVal val="#ppt_h"/>
                                          </p:val>
                                        </p:tav>
                                      </p:tavLst>
                                    </p:anim>
                                    <p:anim calcmode="lin" valueType="num">
                                      <p:cBhvr>
                                        <p:cTn id="83" dur="1000" fill="hold"/>
                                        <p:tgtEl>
                                          <p:spTgt spid="38"/>
                                        </p:tgtEl>
                                        <p:attrNameLst>
                                          <p:attrName>style.rotation</p:attrName>
                                        </p:attrNameLst>
                                      </p:cBhvr>
                                      <p:tavLst>
                                        <p:tav tm="0">
                                          <p:val>
                                            <p:fltVal val="90"/>
                                          </p:val>
                                        </p:tav>
                                        <p:tav tm="100000">
                                          <p:val>
                                            <p:fltVal val="0"/>
                                          </p:val>
                                        </p:tav>
                                      </p:tavLst>
                                    </p:anim>
                                    <p:animEffect transition="in" filter="fade">
                                      <p:cBhvr>
                                        <p:cTn id="84" dur="1000"/>
                                        <p:tgtEl>
                                          <p:spTgt spid="38"/>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1000" fill="hold"/>
                                        <p:tgtEl>
                                          <p:spTgt spid="30"/>
                                        </p:tgtEl>
                                        <p:attrNameLst>
                                          <p:attrName>ppt_w</p:attrName>
                                        </p:attrNameLst>
                                      </p:cBhvr>
                                      <p:tavLst>
                                        <p:tav tm="0">
                                          <p:val>
                                            <p:fltVal val="0"/>
                                          </p:val>
                                        </p:tav>
                                        <p:tav tm="100000">
                                          <p:val>
                                            <p:strVal val="#ppt_w"/>
                                          </p:val>
                                        </p:tav>
                                      </p:tavLst>
                                    </p:anim>
                                    <p:anim calcmode="lin" valueType="num">
                                      <p:cBhvr>
                                        <p:cTn id="88" dur="1000" fill="hold"/>
                                        <p:tgtEl>
                                          <p:spTgt spid="30"/>
                                        </p:tgtEl>
                                        <p:attrNameLst>
                                          <p:attrName>ppt_h</p:attrName>
                                        </p:attrNameLst>
                                      </p:cBhvr>
                                      <p:tavLst>
                                        <p:tav tm="0">
                                          <p:val>
                                            <p:fltVal val="0"/>
                                          </p:val>
                                        </p:tav>
                                        <p:tav tm="100000">
                                          <p:val>
                                            <p:strVal val="#ppt_h"/>
                                          </p:val>
                                        </p:tav>
                                      </p:tavLst>
                                    </p:anim>
                                    <p:anim calcmode="lin" valueType="num">
                                      <p:cBhvr>
                                        <p:cTn id="89" dur="1000" fill="hold"/>
                                        <p:tgtEl>
                                          <p:spTgt spid="30"/>
                                        </p:tgtEl>
                                        <p:attrNameLst>
                                          <p:attrName>style.rotation</p:attrName>
                                        </p:attrNameLst>
                                      </p:cBhvr>
                                      <p:tavLst>
                                        <p:tav tm="0">
                                          <p:val>
                                            <p:fltVal val="90"/>
                                          </p:val>
                                        </p:tav>
                                        <p:tav tm="100000">
                                          <p:val>
                                            <p:fltVal val="0"/>
                                          </p:val>
                                        </p:tav>
                                      </p:tavLst>
                                    </p:anim>
                                    <p:animEffect transition="in" filter="fade">
                                      <p:cBhvr>
                                        <p:cTn id="90" dur="10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nodeType="clickEffect">
                                  <p:stCondLst>
                                    <p:cond delay="0"/>
                                  </p:stCondLst>
                                  <p:childTnLst>
                                    <p:set>
                                      <p:cBhvr>
                                        <p:cTn id="94" dur="1" fill="hold">
                                          <p:stCondLst>
                                            <p:cond delay="0"/>
                                          </p:stCondLst>
                                        </p:cTn>
                                        <p:tgtEl>
                                          <p:spTgt spid="3">
                                            <p:txEl>
                                              <p:pRg st="0" end="0"/>
                                            </p:txEl>
                                          </p:spTgt>
                                        </p:tgtEl>
                                        <p:attrNameLst>
                                          <p:attrName>style.visibility</p:attrName>
                                        </p:attrNameLst>
                                      </p:cBhvr>
                                      <p:to>
                                        <p:strVal val="visible"/>
                                      </p:to>
                                    </p:set>
                                    <p:animEffect transition="in" filter="circle(in)">
                                      <p:cBhvr>
                                        <p:cTn id="9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47115" y="474295"/>
            <a:ext cx="6660540" cy="842441"/>
          </a:xfrm>
        </p:spPr>
        <p:txBody>
          <a:bodyPr/>
          <a:lstStyle/>
          <a:p>
            <a:pPr algn="just">
              <a:lnSpc>
                <a:spcPts val="2800"/>
              </a:lnSpc>
            </a:pPr>
            <a:r>
              <a:rPr lang="fr-FR" sz="2200" b="1" i="0" dirty="0">
                <a:solidFill>
                  <a:schemeClr val="accent2">
                    <a:lumMod val="50000"/>
                  </a:schemeClr>
                </a:solidFill>
                <a:latin typeface="+mj-lt"/>
              </a:rPr>
              <a:t>Đ</a:t>
            </a:r>
            <a:r>
              <a:rPr lang="fr-FR" sz="2200" b="1" i="0" dirty="0" smtClean="0">
                <a:solidFill>
                  <a:schemeClr val="accent2">
                    <a:lumMod val="50000"/>
                  </a:schemeClr>
                </a:solidFill>
                <a:latin typeface="+mj-lt"/>
              </a:rPr>
              <a:t>ọc </a:t>
            </a:r>
            <a:r>
              <a:rPr lang="fr-FR" sz="2200" b="1" i="0" dirty="0">
                <a:solidFill>
                  <a:schemeClr val="accent2">
                    <a:lumMod val="50000"/>
                  </a:schemeClr>
                </a:solidFill>
                <a:latin typeface="+mj-lt"/>
              </a:rPr>
              <a:t>mục Góc khám phá về nhà nước A-ten </a:t>
            </a:r>
            <a:endParaRPr lang="en-US" sz="2200" b="1" i="0" dirty="0">
              <a:solidFill>
                <a:schemeClr val="accent2">
                  <a:lumMod val="50000"/>
                </a:schemeClr>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13</a:t>
            </a:fld>
            <a:endParaRPr lang="en"/>
          </a:p>
        </p:txBody>
      </p:sp>
      <p:sp>
        <p:nvSpPr>
          <p:cNvPr id="4" name="Rectangle 3"/>
          <p:cNvSpPr/>
          <p:nvPr/>
        </p:nvSpPr>
        <p:spPr>
          <a:xfrm>
            <a:off x="1755298" y="1450974"/>
            <a:ext cx="6544404" cy="314253"/>
          </a:xfrm>
          <a:prstGeom prst="rect">
            <a:avLst/>
          </a:prstGeom>
        </p:spPr>
        <p:txBody>
          <a:bodyPr wrap="square">
            <a:spAutoFit/>
          </a:bodyPr>
          <a:lstStyle/>
          <a:p>
            <a:pPr algn="just">
              <a:lnSpc>
                <a:spcPts val="1700"/>
              </a:lnSpc>
              <a:spcBef>
                <a:spcPts val="700"/>
              </a:spcBef>
              <a:spcAft>
                <a:spcPts val="700"/>
              </a:spcAft>
            </a:pPr>
            <a:r>
              <a:rPr lang="fr-FR" sz="2000" i="1" dirty="0">
                <a:solidFill>
                  <a:schemeClr val="accent2">
                    <a:lumMod val="50000"/>
                  </a:schemeClr>
                </a:solidFill>
                <a:latin typeface="+mj-lt"/>
                <a:ea typeface="Calibri" panose="020F0502020204030204" pitchFamily="34" charset="0"/>
                <a:cs typeface="Times New Roman" panose="02020603050405020304" pitchFamily="18" charset="0"/>
              </a:rPr>
              <a:t>Hãy kể tên các tầng lớp xã hội trong thành bang </a:t>
            </a:r>
            <a:r>
              <a:rPr lang="fr-FR" sz="2000" i="1" dirty="0" smtClean="0">
                <a:solidFill>
                  <a:schemeClr val="accent2">
                    <a:lumMod val="50000"/>
                  </a:schemeClr>
                </a:solidFill>
                <a:latin typeface="+mj-lt"/>
                <a:ea typeface="Calibri" panose="020F0502020204030204" pitchFamily="34" charset="0"/>
                <a:cs typeface="Times New Roman" panose="02020603050405020304" pitchFamily="18" charset="0"/>
              </a:rPr>
              <a:t>A-ten</a:t>
            </a:r>
            <a:endParaRPr lang="en-US" sz="2000" i="1"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sp>
        <p:nvSpPr>
          <p:cNvPr id="10" name="Rounded Rectangle 9"/>
          <p:cNvSpPr/>
          <p:nvPr/>
        </p:nvSpPr>
        <p:spPr>
          <a:xfrm>
            <a:off x="636422" y="2234793"/>
            <a:ext cx="2560319" cy="9290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3">
                    <a:lumMod val="50000"/>
                  </a:schemeClr>
                </a:solidFill>
              </a:rPr>
              <a:t>Công dân A-ten</a:t>
            </a:r>
            <a:endParaRPr lang="en-US" sz="2000" b="1" dirty="0">
              <a:solidFill>
                <a:schemeClr val="accent3">
                  <a:lumMod val="50000"/>
                </a:schemeClr>
              </a:solidFill>
            </a:endParaRPr>
          </a:p>
        </p:txBody>
      </p:sp>
      <p:sp>
        <p:nvSpPr>
          <p:cNvPr id="11" name="Rounded Rectangle 10"/>
          <p:cNvSpPr/>
          <p:nvPr/>
        </p:nvSpPr>
        <p:spPr>
          <a:xfrm>
            <a:off x="1667866" y="3350362"/>
            <a:ext cx="2602357" cy="92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7030A0"/>
                </a:solidFill>
              </a:rPr>
              <a:t>Nô lệ phục dịch</a:t>
            </a:r>
            <a:endParaRPr lang="en-US" sz="2000" b="1" dirty="0">
              <a:solidFill>
                <a:srgbClr val="7030A0"/>
              </a:solidFill>
            </a:endParaRPr>
          </a:p>
        </p:txBody>
      </p:sp>
      <p:sp>
        <p:nvSpPr>
          <p:cNvPr id="12" name="Rounded Rectangle 11"/>
          <p:cNvSpPr/>
          <p:nvPr/>
        </p:nvSpPr>
        <p:spPr>
          <a:xfrm>
            <a:off x="4760976" y="3350361"/>
            <a:ext cx="2707843" cy="92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7030A0"/>
                </a:solidFill>
              </a:rPr>
              <a:t>Đại hội nhân dân</a:t>
            </a:r>
            <a:endParaRPr lang="en-US" sz="2000" b="1" dirty="0">
              <a:solidFill>
                <a:srgbClr val="7030A0"/>
              </a:solidFill>
            </a:endParaRPr>
          </a:p>
        </p:txBody>
      </p:sp>
      <p:sp>
        <p:nvSpPr>
          <p:cNvPr id="13" name="Rounded Rectangle 12"/>
          <p:cNvSpPr/>
          <p:nvPr/>
        </p:nvSpPr>
        <p:spPr>
          <a:xfrm>
            <a:off x="5544923" y="2225659"/>
            <a:ext cx="2977285" cy="9290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3">
                    <a:lumMod val="50000"/>
                  </a:schemeClr>
                </a:solidFill>
              </a:rPr>
              <a:t>Kiều dân </a:t>
            </a:r>
          </a:p>
          <a:p>
            <a:pPr algn="ctr"/>
            <a:r>
              <a:rPr lang="en-US" sz="2000" b="1" dirty="0" smtClean="0">
                <a:solidFill>
                  <a:schemeClr val="accent3">
                    <a:lumMod val="50000"/>
                  </a:schemeClr>
                </a:solidFill>
              </a:rPr>
              <a:t>(nơi khác đến ngụ cư)</a:t>
            </a:r>
            <a:endParaRPr lang="en-US" sz="2000" b="1" dirty="0">
              <a:solidFill>
                <a:schemeClr val="accent3">
                  <a:lumMod val="50000"/>
                </a:schemeClr>
              </a:solidFill>
            </a:endParaRPr>
          </a:p>
        </p:txBody>
      </p:sp>
      <p:grpSp>
        <p:nvGrpSpPr>
          <p:cNvPr id="14" name="Google Shape;533;p40"/>
          <p:cNvGrpSpPr/>
          <p:nvPr/>
        </p:nvGrpSpPr>
        <p:grpSpPr>
          <a:xfrm>
            <a:off x="1667866" y="704627"/>
            <a:ext cx="334182" cy="341043"/>
            <a:chOff x="1923675" y="1633650"/>
            <a:chExt cx="436002" cy="435975"/>
          </a:xfrm>
        </p:grpSpPr>
        <p:sp>
          <p:nvSpPr>
            <p:cNvPr id="1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696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271" y="717719"/>
            <a:ext cx="7300376" cy="599018"/>
          </a:xfrm>
        </p:spPr>
        <p:txBody>
          <a:bodyPr/>
          <a:lstStyle/>
          <a:p>
            <a:r>
              <a:rPr lang="en-US" sz="2600" b="1" dirty="0" smtClean="0">
                <a:latin typeface="+mj-lt"/>
              </a:rPr>
              <a:t>3. TỔ CHỨC NHÀ NƯỚC ĐẾ CHẾ</a:t>
            </a:r>
            <a:endParaRPr lang="en-US" sz="2600" b="1" dirty="0">
              <a:latin typeface="+mj-lt"/>
            </a:endParaRPr>
          </a:p>
        </p:txBody>
      </p:sp>
      <p:sp>
        <p:nvSpPr>
          <p:cNvPr id="4" name="Rectangle 3"/>
          <p:cNvSpPr/>
          <p:nvPr/>
        </p:nvSpPr>
        <p:spPr>
          <a:xfrm>
            <a:off x="1477670" y="1695269"/>
            <a:ext cx="6093561" cy="2092881"/>
          </a:xfrm>
          <a:prstGeom prst="rect">
            <a:avLst/>
          </a:prstGeom>
        </p:spPr>
        <p:txBody>
          <a:bodyPr wrap="square">
            <a:spAutoFit/>
          </a:bodyPr>
          <a:lstStyle/>
          <a:p>
            <a:pPr algn="just">
              <a:lnSpc>
                <a:spcPts val="2600"/>
              </a:lnSpc>
              <a:spcBef>
                <a:spcPts val="200"/>
              </a:spcBef>
              <a:spcAft>
                <a:spcPts val="200"/>
              </a:spcAft>
            </a:pPr>
            <a:r>
              <a:rPr lang="fr-FR" sz="2000" b="1" dirty="0">
                <a:latin typeface="+mj-lt"/>
                <a:ea typeface="Calibri" panose="020F0502020204030204" pitchFamily="34" charset="0"/>
                <a:cs typeface="Times New Roman" panose="02020603050405020304" pitchFamily="18" charset="0"/>
              </a:rPr>
              <a:t>Khoảng thế kỉ III TCN, thành bang La Mã lớn mạnh đã xâm chiếm các thành bang trên bản đảo I-ta-li-a, chinh phục các vùng đất của người Hy Lạp, các thành bang ven bờ Địa Trung Hải và trở thành một đế quốc. Lãnh thổ của đế quốc La Mã mở rộng nhất vào khoảng thế kỉ II.</a:t>
            </a:r>
            <a:endParaRPr lang="en-US" sz="2000" b="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0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15</a:t>
            </a:fld>
            <a:endParaRPr lang="en"/>
          </a:p>
        </p:txBody>
      </p:sp>
      <p:sp>
        <p:nvSpPr>
          <p:cNvPr id="5" name="Rectangle 4"/>
          <p:cNvSpPr/>
          <p:nvPr/>
        </p:nvSpPr>
        <p:spPr>
          <a:xfrm>
            <a:off x="431313" y="1129105"/>
            <a:ext cx="5435477" cy="314253"/>
          </a:xfrm>
          <a:prstGeom prst="rect">
            <a:avLst/>
          </a:prstGeom>
        </p:spPr>
        <p:txBody>
          <a:bodyPr wrap="square">
            <a:spAutoFit/>
          </a:bodyPr>
          <a:lstStyle/>
          <a:p>
            <a:pPr algn="just">
              <a:lnSpc>
                <a:spcPts val="1700"/>
              </a:lnSpc>
              <a:spcBef>
                <a:spcPts val="700"/>
              </a:spcBef>
              <a:spcAft>
                <a:spcPts val="700"/>
              </a:spcAft>
            </a:pPr>
            <a:r>
              <a:rPr lang="fr-FR" sz="2000" i="1" dirty="0">
                <a:solidFill>
                  <a:schemeClr val="accent4">
                    <a:lumMod val="75000"/>
                  </a:schemeClr>
                </a:solidFill>
                <a:latin typeface="+mj-lt"/>
                <a:ea typeface="Calibri" panose="020F0502020204030204" pitchFamily="34" charset="0"/>
                <a:cs typeface="Times New Roman" panose="02020603050405020304" pitchFamily="18" charset="0"/>
              </a:rPr>
              <a:t>Trình bày tổ chức nhà nước đế chế ở La Mã.</a:t>
            </a:r>
            <a:endParaRPr lang="en-US" sz="2000" i="1" dirty="0">
              <a:solidFill>
                <a:schemeClr val="accent4">
                  <a:lumMod val="75000"/>
                </a:schemeClr>
              </a:solidFill>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431313" y="595095"/>
            <a:ext cx="3672800" cy="320024"/>
          </a:xfrm>
          <a:prstGeom prst="rect">
            <a:avLst/>
          </a:prstGeom>
        </p:spPr>
        <p:txBody>
          <a:bodyPr wrap="none">
            <a:spAutoFit/>
          </a:bodyPr>
          <a:lstStyle/>
          <a:p>
            <a:pPr algn="just">
              <a:lnSpc>
                <a:spcPts val="1700"/>
              </a:lnSpc>
              <a:spcBef>
                <a:spcPts val="700"/>
              </a:spcBef>
              <a:spcAft>
                <a:spcPts val="700"/>
              </a:spcAft>
            </a:pPr>
            <a:r>
              <a:rPr lang="fr-FR" sz="2200" b="1" dirty="0" smtClean="0">
                <a:solidFill>
                  <a:srgbClr val="7030A0"/>
                </a:solidFill>
                <a:latin typeface="+mj-lt"/>
                <a:ea typeface="Calibri" panose="020F0502020204030204" pitchFamily="34" charset="0"/>
                <a:cs typeface="Times New Roman" panose="02020603050405020304" pitchFamily="18" charset="0"/>
              </a:rPr>
              <a:t>Quan sát Hình 9.2, 9.4, 9.5</a:t>
            </a:r>
            <a:endParaRPr lang="en-US" sz="2200" b="1" dirty="0">
              <a:solidFill>
                <a:srgbClr val="7030A0"/>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139798" y="1945841"/>
            <a:ext cx="2938365" cy="2526271"/>
          </a:xfrm>
          <a:prstGeom prst="rect">
            <a:avLst/>
          </a:prstGeom>
        </p:spPr>
      </p:pic>
      <p:pic>
        <p:nvPicPr>
          <p:cNvPr id="8" name="Picture 7"/>
          <p:cNvPicPr>
            <a:picLocks noChangeAspect="1"/>
          </p:cNvPicPr>
          <p:nvPr/>
        </p:nvPicPr>
        <p:blipFill>
          <a:blip r:embed="rId3"/>
          <a:stretch>
            <a:fillRect/>
          </a:stretch>
        </p:blipFill>
        <p:spPr>
          <a:xfrm>
            <a:off x="3336518" y="1630509"/>
            <a:ext cx="2411284" cy="3331622"/>
          </a:xfrm>
          <a:prstGeom prst="rect">
            <a:avLst/>
          </a:prstGeom>
        </p:spPr>
      </p:pic>
      <p:pic>
        <p:nvPicPr>
          <p:cNvPr id="9" name="Picture 8"/>
          <p:cNvPicPr>
            <a:picLocks noChangeAspect="1"/>
          </p:cNvPicPr>
          <p:nvPr/>
        </p:nvPicPr>
        <p:blipFill>
          <a:blip r:embed="rId4"/>
          <a:stretch>
            <a:fillRect/>
          </a:stretch>
        </p:blipFill>
        <p:spPr>
          <a:xfrm>
            <a:off x="167703" y="2018115"/>
            <a:ext cx="3072931" cy="2556410"/>
          </a:xfrm>
          <a:prstGeom prst="rect">
            <a:avLst/>
          </a:prstGeom>
        </p:spPr>
      </p:pic>
    </p:spTree>
    <p:extLst>
      <p:ext uri="{BB962C8B-B14F-4D97-AF65-F5344CB8AC3E}">
        <p14:creationId xmlns:p14="http://schemas.microsoft.com/office/powerpoint/2010/main" val="10509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a:t>
            </a:fld>
            <a:endParaRPr lang="en"/>
          </a:p>
        </p:txBody>
      </p:sp>
      <p:sp>
        <p:nvSpPr>
          <p:cNvPr id="3" name="Rectangle 2"/>
          <p:cNvSpPr/>
          <p:nvPr/>
        </p:nvSpPr>
        <p:spPr>
          <a:xfrm>
            <a:off x="143693" y="713422"/>
            <a:ext cx="9000307" cy="430887"/>
          </a:xfrm>
          <a:prstGeom prst="rect">
            <a:avLst/>
          </a:prstGeom>
        </p:spPr>
        <p:txBody>
          <a:bodyPr wrap="square">
            <a:spAutoFit/>
          </a:bodyPr>
          <a:lstStyle/>
          <a:p>
            <a:pPr algn="ctr"/>
            <a:r>
              <a:rPr lang="fr-FR" sz="2200" b="1" dirty="0">
                <a:latin typeface="+mj-lt"/>
                <a:ea typeface="Calibri" panose="020F0502020204030204" pitchFamily="34" charset="0"/>
              </a:rPr>
              <a:t>Tổ chức nhà nước đế chế ở La </a:t>
            </a:r>
            <a:r>
              <a:rPr lang="fr-FR" sz="2200" b="1" dirty="0" smtClean="0">
                <a:latin typeface="+mj-lt"/>
                <a:ea typeface="Calibri" panose="020F0502020204030204" pitchFamily="34" charset="0"/>
              </a:rPr>
              <a:t>Mã</a:t>
            </a:r>
            <a:endParaRPr lang="en-US" sz="2200" b="1" dirty="0">
              <a:latin typeface="+mj-lt"/>
            </a:endParaRPr>
          </a:p>
        </p:txBody>
      </p:sp>
      <p:grpSp>
        <p:nvGrpSpPr>
          <p:cNvPr id="4" name="Google Shape;533;p40"/>
          <p:cNvGrpSpPr/>
          <p:nvPr/>
        </p:nvGrpSpPr>
        <p:grpSpPr>
          <a:xfrm>
            <a:off x="1963009" y="713422"/>
            <a:ext cx="334182" cy="341043"/>
            <a:chOff x="1923675" y="1633650"/>
            <a:chExt cx="436002" cy="435975"/>
          </a:xfrm>
        </p:grpSpPr>
        <p:sp>
          <p:nvSpPr>
            <p:cNvPr id="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p:nvPr/>
        </p:nvSpPr>
        <p:spPr>
          <a:xfrm>
            <a:off x="351131" y="1683750"/>
            <a:ext cx="8097926" cy="2503249"/>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fr-FR" sz="2000" dirty="0">
                <a:latin typeface="+mj-lt"/>
                <a:ea typeface="Calibri" panose="020F0502020204030204" pitchFamily="34" charset="0"/>
                <a:cs typeface="Times New Roman" panose="02020603050405020304" pitchFamily="18" charset="0"/>
              </a:rPr>
              <a:t>Năm 27 </a:t>
            </a:r>
            <a:r>
              <a:rPr lang="fr-FR" sz="2000" dirty="0" smtClean="0">
                <a:latin typeface="+mj-lt"/>
                <a:ea typeface="Calibri" panose="020F0502020204030204" pitchFamily="34" charset="0"/>
                <a:cs typeface="Times New Roman" panose="02020603050405020304" pitchFamily="18" charset="0"/>
              </a:rPr>
              <a:t>TCN, </a:t>
            </a:r>
            <a:r>
              <a:rPr lang="fr-FR" sz="2000" dirty="0">
                <a:latin typeface="+mj-lt"/>
                <a:ea typeface="Calibri" panose="020F0502020204030204" pitchFamily="34" charset="0"/>
                <a:cs typeface="Times New Roman" panose="02020603050405020304" pitchFamily="18" charset="0"/>
              </a:rPr>
              <a:t>Ốc-ta-viu-xơ trở thành người thống trị duy nhất ở La Mã. </a:t>
            </a:r>
            <a:r>
              <a:rPr lang="fr-FR" sz="2000" dirty="0" smtClean="0">
                <a:latin typeface="+mj-lt"/>
                <a:ea typeface="Calibri" panose="020F0502020204030204" pitchFamily="34" charset="0"/>
                <a:cs typeface="Times New Roman" panose="02020603050405020304" pitchFamily="18" charset="0"/>
              </a:rPr>
              <a:t>Không </a:t>
            </a:r>
            <a:r>
              <a:rPr lang="fr-FR" sz="2000" dirty="0">
                <a:latin typeface="+mj-lt"/>
                <a:ea typeface="Calibri" panose="020F0502020204030204" pitchFamily="34" charset="0"/>
                <a:cs typeface="Times New Roman" panose="02020603050405020304" pitchFamily="18" charset="0"/>
              </a:rPr>
              <a:t>tự xưng là hoàng đế nhưng trong thực tế, Ốc-ta-viu-xơ đã nắm trong tay mọi quyền hành và được gọi là Ô-gu-xtu-xơ (đấng cao cả, tối cao).</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300"/>
              </a:spcBef>
              <a:spcAft>
                <a:spcPts val="300"/>
              </a:spcAft>
              <a:buFont typeface="Wingdings" panose="05000000000000000000" pitchFamily="2" charset="2"/>
              <a:buChar char="§"/>
            </a:pPr>
            <a:r>
              <a:rPr lang="fr-FR" sz="2000" dirty="0" smtClean="0">
                <a:latin typeface="+mj-lt"/>
                <a:ea typeface="Calibri" panose="020F0502020204030204" pitchFamily="34" charset="0"/>
                <a:cs typeface="Times New Roman" panose="02020603050405020304" pitchFamily="18" charset="0"/>
              </a:rPr>
              <a:t>Dưới </a:t>
            </a:r>
            <a:r>
              <a:rPr lang="fr-FR" sz="2000" dirty="0">
                <a:latin typeface="+mj-lt"/>
                <a:ea typeface="Calibri" panose="020F0502020204030204" pitchFamily="34" charset="0"/>
                <a:cs typeface="Times New Roman" panose="02020603050405020304" pitchFamily="18" charset="0"/>
              </a:rPr>
              <a:t>thời Ô-gu-xtu-xơ, vai trò của Viện Nguyên lão được coi trọng, với người, nhiều chức năng của Đại hội nhân dân trước đó được chuyển giao cho Viện Nguyên lão</a:t>
            </a:r>
            <a:r>
              <a:rPr lang="fr-FR" sz="2000" dirty="0" smtClean="0">
                <a:latin typeface="+mj-lt"/>
                <a:ea typeface="Calibri" panose="020F0502020204030204" pitchFamily="34" charset="0"/>
                <a:cs typeface="Times New Roman" panose="02020603050405020304" pitchFamily="18" charset="0"/>
              </a:rPr>
              <a:t>.</a:t>
            </a:r>
            <a:r>
              <a:rPr lang="fr-FR" sz="2000" b="1" dirty="0">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63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barn(inVertical)">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57907" y="825425"/>
            <a:ext cx="4206239" cy="571778"/>
          </a:xfrm>
        </p:spPr>
        <p:txBody>
          <a:bodyPr/>
          <a:lstStyle/>
          <a:p>
            <a:r>
              <a:rPr lang="en-US" b="1" i="0" dirty="0" smtClean="0">
                <a:latin typeface="+mj-lt"/>
              </a:rPr>
              <a:t>Mở rộng</a:t>
            </a:r>
            <a:endParaRPr lang="en-US" b="1" i="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a:t>
            </a:fld>
            <a:endParaRPr lang="en"/>
          </a:p>
        </p:txBody>
      </p:sp>
      <p:sp>
        <p:nvSpPr>
          <p:cNvPr id="4" name="Rectangle 3"/>
          <p:cNvSpPr/>
          <p:nvPr/>
        </p:nvSpPr>
        <p:spPr>
          <a:xfrm>
            <a:off x="2099463" y="1731846"/>
            <a:ext cx="4857292" cy="2426305"/>
          </a:xfrm>
          <a:prstGeom prst="rect">
            <a:avLst/>
          </a:prstGeom>
        </p:spPr>
        <p:txBody>
          <a:bodyPr wrap="square">
            <a:spAutoFit/>
          </a:bodyPr>
          <a:lstStyle/>
          <a:p>
            <a:pPr algn="just">
              <a:lnSpc>
                <a:spcPts val="2600"/>
              </a:lnSpc>
              <a:spcBef>
                <a:spcPts val="300"/>
              </a:spcBef>
              <a:spcAft>
                <a:spcPts val="300"/>
              </a:spcAft>
            </a:pPr>
            <a:r>
              <a:rPr lang="fr-FR" sz="2000" dirty="0">
                <a:solidFill>
                  <a:schemeClr val="accent4">
                    <a:lumMod val="75000"/>
                  </a:schemeClr>
                </a:solidFill>
                <a:latin typeface="+mj-lt"/>
                <a:ea typeface="Calibri" panose="020F0502020204030204" pitchFamily="34" charset="0"/>
                <a:cs typeface="Times New Roman" panose="02020603050405020304" pitchFamily="18" charset="0"/>
              </a:rPr>
              <a:t>Viện Nguyên lão dưới thời Ô-gu-xtu-xơ có quyền lực nhất nhưng sang thời đế chế thì mất quyền lực vì bị hoàng đế thao túng, chức năng giảm thiểu chỉ còn quyền thông qua luật, không được đề xuất (quyền của hoàng đế), không có quyền phủ quyết.</a:t>
            </a:r>
            <a:endParaRPr lang="en-US" sz="2000" dirty="0">
              <a:solidFill>
                <a:schemeClr val="accent4">
                  <a:lumMod val="7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2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sp>
        <p:nvSpPr>
          <p:cNvPr id="3" name="Rectangle 2"/>
          <p:cNvSpPr/>
          <p:nvPr/>
        </p:nvSpPr>
        <p:spPr>
          <a:xfrm>
            <a:off x="1639327" y="565684"/>
            <a:ext cx="5712449" cy="1092607"/>
          </a:xfrm>
          <a:prstGeom prst="rect">
            <a:avLst/>
          </a:prstGeom>
        </p:spPr>
        <p:txBody>
          <a:bodyPr wrap="square">
            <a:spAutoFit/>
          </a:bodyPr>
          <a:lstStyle/>
          <a:p>
            <a:pPr algn="just">
              <a:lnSpc>
                <a:spcPts val="2600"/>
              </a:lnSpc>
              <a:spcBef>
                <a:spcPts val="200"/>
              </a:spcBef>
              <a:spcAft>
                <a:spcPts val="200"/>
              </a:spcAft>
            </a:pPr>
            <a:r>
              <a:rPr lang="fr-FR" sz="2000" i="1" dirty="0">
                <a:solidFill>
                  <a:srgbClr val="002060"/>
                </a:solidFill>
                <a:latin typeface="+mj-lt"/>
                <a:ea typeface="Calibri" panose="020F0502020204030204" pitchFamily="34" charset="0"/>
                <a:cs typeface="Times New Roman" panose="02020603050405020304" pitchFamily="18" charset="0"/>
              </a:rPr>
              <a:t>Tại sao Nhà nước La Mã lại phát triển thành một Nhà nước đế chế, trong khi các nhà nước thành bang ở Hy Lạp lại không có xu hướng như vậy?</a:t>
            </a:r>
            <a:endParaRPr lang="en-US" sz="2000" i="1" dirty="0">
              <a:solidFill>
                <a:srgbClr val="002060"/>
              </a:solidFill>
              <a:effectLst/>
              <a:latin typeface="+mj-lt"/>
              <a:ea typeface="Calibri" panose="020F0502020204030204" pitchFamily="34" charset="0"/>
              <a:cs typeface="Times New Roman" panose="02020603050405020304" pitchFamily="18" charset="0"/>
            </a:endParaRPr>
          </a:p>
        </p:txBody>
      </p:sp>
      <p:grpSp>
        <p:nvGrpSpPr>
          <p:cNvPr id="4" name="Google Shape;533;p40"/>
          <p:cNvGrpSpPr/>
          <p:nvPr/>
        </p:nvGrpSpPr>
        <p:grpSpPr>
          <a:xfrm>
            <a:off x="1305145" y="890259"/>
            <a:ext cx="334182" cy="341043"/>
            <a:chOff x="1923675" y="1633650"/>
            <a:chExt cx="436002" cy="435975"/>
          </a:xfrm>
        </p:grpSpPr>
        <p:sp>
          <p:nvSpPr>
            <p:cNvPr id="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8"/>
          <p:cNvSpPr txBox="1"/>
          <p:nvPr/>
        </p:nvSpPr>
        <p:spPr>
          <a:xfrm>
            <a:off x="933716" y="1864293"/>
            <a:ext cx="3209315" cy="1323439"/>
          </a:xfrm>
          <a:prstGeom prst="rect">
            <a:avLst/>
          </a:prstGeom>
          <a:noFill/>
        </p:spPr>
        <p:txBody>
          <a:bodyPr wrap="square" lIns="45720" rIns="45720" rtlCol="0">
            <a:spAutoFit/>
          </a:bodyPr>
          <a:lstStyle/>
          <a:p>
            <a:pPr algn="just"/>
            <a:r>
              <a:rPr lang="fr-FR" sz="2000" dirty="0" smtClean="0"/>
              <a:t>Chủ </a:t>
            </a:r>
            <a:r>
              <a:rPr lang="fr-FR" sz="2000" dirty="0"/>
              <a:t>yếu phát triển kinh tế công thương </a:t>
            </a:r>
            <a:r>
              <a:rPr lang="fr-FR" sz="2000" dirty="0" smtClean="0"/>
              <a:t>nghiệp, </a:t>
            </a:r>
            <a:r>
              <a:rPr lang="fr-FR" sz="2000" dirty="0"/>
              <a:t>buôn bán bằng đường biển ở các hải cảng sầm </a:t>
            </a:r>
            <a:r>
              <a:rPr lang="fr-FR" sz="2000" dirty="0" smtClean="0"/>
              <a:t>uất.</a:t>
            </a:r>
            <a:endParaRPr lang="en-US" sz="2000" dirty="0">
              <a:solidFill>
                <a:schemeClr val="accent6">
                  <a:lumMod val="50000"/>
                </a:schemeClr>
              </a:solidFill>
            </a:endParaRPr>
          </a:p>
        </p:txBody>
      </p:sp>
      <p:grpSp>
        <p:nvGrpSpPr>
          <p:cNvPr id="12" name="Group 11"/>
          <p:cNvGrpSpPr/>
          <p:nvPr/>
        </p:nvGrpSpPr>
        <p:grpSpPr>
          <a:xfrm>
            <a:off x="870509" y="3927421"/>
            <a:ext cx="3335731" cy="665683"/>
            <a:chOff x="0" y="0"/>
            <a:chExt cx="2085192" cy="665684"/>
          </a:xfrm>
          <a:solidFill>
            <a:schemeClr val="accent3">
              <a:lumMod val="50000"/>
            </a:schemeClr>
          </a:solidFill>
          <a:scene3d>
            <a:camera prst="orthographicFront">
              <a:rot lat="0" lon="0" rev="0"/>
            </a:camera>
            <a:lightRig rig="threePt" dir="t">
              <a:rot lat="0" lon="0" rev="1200000"/>
            </a:lightRig>
          </a:scene3d>
        </p:grpSpPr>
        <p:sp>
          <p:nvSpPr>
            <p:cNvPr id="13" name="Rounded Rectangle 12"/>
            <p:cNvSpPr/>
            <p:nvPr/>
          </p:nvSpPr>
          <p:spPr>
            <a:xfrm>
              <a:off x="0" y="0"/>
              <a:ext cx="2085192"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4" name="Rounded Rectangle 4"/>
            <p:cNvSpPr/>
            <p:nvPr/>
          </p:nvSpPr>
          <p:spPr>
            <a:xfrm>
              <a:off x="19497" y="19497"/>
              <a:ext cx="2046198" cy="626690"/>
            </a:xfrm>
            <a:prstGeom prst="rect">
              <a:avLst/>
            </a:prstGeom>
            <a:solidFill>
              <a:schemeClr val="accent2">
                <a:lumMod val="50000"/>
              </a:schemeClr>
            </a:solid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cs typeface="Arial" pitchFamily="34" charset="0"/>
                </a:rPr>
                <a:t>Hy Lạp</a:t>
              </a:r>
              <a:endParaRPr lang="en-US" sz="1800" b="1" kern="1200" dirty="0">
                <a:solidFill>
                  <a:sysClr val="window" lastClr="FFFFFF"/>
                </a:solidFill>
                <a:latin typeface="Arial" pitchFamily="34" charset="0"/>
                <a:ea typeface="+mn-ea"/>
                <a:cs typeface="Arial" pitchFamily="34" charset="0"/>
              </a:endParaRPr>
            </a:p>
          </p:txBody>
        </p:sp>
      </p:grpSp>
      <p:sp>
        <p:nvSpPr>
          <p:cNvPr id="15" name="Rectangle 14"/>
          <p:cNvSpPr/>
          <p:nvPr/>
        </p:nvSpPr>
        <p:spPr>
          <a:xfrm>
            <a:off x="4454367" y="1872562"/>
            <a:ext cx="3616172" cy="2246769"/>
          </a:xfrm>
          <a:prstGeom prst="rect">
            <a:avLst/>
          </a:prstGeom>
        </p:spPr>
        <p:txBody>
          <a:bodyPr wrap="square">
            <a:spAutoFit/>
          </a:bodyPr>
          <a:lstStyle/>
          <a:p>
            <a:pPr algn="just"/>
            <a:r>
              <a:rPr lang="fr-FR" sz="2000" dirty="0" smtClean="0"/>
              <a:t>Lãnh </a:t>
            </a:r>
            <a:r>
              <a:rPr lang="fr-FR" sz="2000" dirty="0"/>
              <a:t>thổ rộng lớn bao trùm nhiều phần của cả ba châu lục (Âu, Á, </a:t>
            </a:r>
            <a:r>
              <a:rPr lang="fr-FR" sz="2000" dirty="0" smtClean="0"/>
              <a:t>Phi), cần </a:t>
            </a:r>
            <a:r>
              <a:rPr lang="fr-FR" sz="2000" dirty="0"/>
              <a:t>một bộ máy nhà nước trong đó quyền lực tập trung vào trong tay một người, đó là hoàng đế. </a:t>
            </a:r>
            <a:endParaRPr lang="en-US" sz="2000" dirty="0"/>
          </a:p>
          <a:p>
            <a:pPr algn="just"/>
            <a:endParaRPr lang="en-US" sz="2000" dirty="0">
              <a:solidFill>
                <a:schemeClr val="accent6">
                  <a:lumMod val="50000"/>
                </a:schemeClr>
              </a:solidFill>
            </a:endParaRPr>
          </a:p>
        </p:txBody>
      </p:sp>
      <p:grpSp>
        <p:nvGrpSpPr>
          <p:cNvPr id="16" name="Group 15"/>
          <p:cNvGrpSpPr/>
          <p:nvPr/>
        </p:nvGrpSpPr>
        <p:grpSpPr>
          <a:xfrm>
            <a:off x="4628058" y="3927420"/>
            <a:ext cx="3447923" cy="665684"/>
            <a:chOff x="0" y="0"/>
            <a:chExt cx="2085192" cy="665684"/>
          </a:xfrm>
          <a:solidFill>
            <a:schemeClr val="accent2">
              <a:lumMod val="50000"/>
            </a:schemeClr>
          </a:solidFill>
          <a:scene3d>
            <a:camera prst="orthographicFront">
              <a:rot lat="0" lon="0" rev="0"/>
            </a:camera>
            <a:lightRig rig="threePt" dir="t">
              <a:rot lat="0" lon="0" rev="1200000"/>
            </a:lightRig>
          </a:scene3d>
        </p:grpSpPr>
        <p:sp>
          <p:nvSpPr>
            <p:cNvPr id="17" name="Rounded Rectangle 16"/>
            <p:cNvSpPr/>
            <p:nvPr/>
          </p:nvSpPr>
          <p:spPr>
            <a:xfrm>
              <a:off x="0" y="0"/>
              <a:ext cx="2085192"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8" name="Rounded Rectangle 4"/>
            <p:cNvSpPr/>
            <p:nvPr/>
          </p:nvSpPr>
          <p:spPr>
            <a:xfrm>
              <a:off x="19497" y="19497"/>
              <a:ext cx="2046198" cy="6266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cs typeface="Arial" pitchFamily="34" charset="0"/>
                </a:rPr>
                <a:t>La Mã</a:t>
              </a:r>
              <a:endParaRPr lang="en-US" sz="1800" b="1" kern="1200" dirty="0">
                <a:solidFill>
                  <a:sysClr val="window" lastClr="FFFFFF"/>
                </a:solidFill>
                <a:latin typeface="Arial" pitchFamily="34" charset="0"/>
                <a:ea typeface="+mn-ea"/>
                <a:cs typeface="Arial" pitchFamily="34" charset="0"/>
              </a:endParaRPr>
            </a:p>
          </p:txBody>
        </p:sp>
      </p:grpSp>
    </p:spTree>
    <p:extLst>
      <p:ext uri="{BB962C8B-B14F-4D97-AF65-F5344CB8AC3E}">
        <p14:creationId xmlns:p14="http://schemas.microsoft.com/office/powerpoint/2010/main" val="18419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4" y="282963"/>
            <a:ext cx="5138700" cy="451784"/>
          </a:xfrm>
        </p:spPr>
        <p:txBody>
          <a:bodyPr/>
          <a:lstStyle/>
          <a:p>
            <a:r>
              <a:rPr lang="en-US" sz="2400" b="1" dirty="0" smtClean="0">
                <a:latin typeface="+mj-lt"/>
              </a:rPr>
              <a:t>Thảo luận và trả lời câu hỏi</a:t>
            </a:r>
            <a:endParaRPr lang="en-US" sz="2400" b="1" dirty="0">
              <a:latin typeface="+mj-lt"/>
            </a:endParaRPr>
          </a:p>
        </p:txBody>
      </p:sp>
      <p:sp>
        <p:nvSpPr>
          <p:cNvPr id="3" name="Text Placeholder 2"/>
          <p:cNvSpPr>
            <a:spLocks noGrp="1"/>
          </p:cNvSpPr>
          <p:nvPr>
            <p:ph type="body" idx="1"/>
          </p:nvPr>
        </p:nvSpPr>
        <p:spPr>
          <a:xfrm>
            <a:off x="0" y="1672300"/>
            <a:ext cx="3196742" cy="3155100"/>
          </a:xfrm>
        </p:spPr>
        <p:txBody>
          <a:bodyPr/>
          <a:lstStyle/>
          <a:p>
            <a:pPr marL="114300" indent="0" algn="ctr">
              <a:buNone/>
            </a:pPr>
            <a:r>
              <a:rPr lang="en-US" sz="2200" b="1" dirty="0" smtClean="0">
                <a:solidFill>
                  <a:schemeClr val="accent2">
                    <a:lumMod val="50000"/>
                  </a:schemeClr>
                </a:solidFill>
                <a:latin typeface="+mj-lt"/>
              </a:rPr>
              <a:t>Hy lạp</a:t>
            </a:r>
          </a:p>
          <a:p>
            <a:pPr algn="just">
              <a:buFont typeface="Wingdings" panose="05000000000000000000" pitchFamily="2" charset="2"/>
              <a:buChar char="§"/>
            </a:pPr>
            <a:r>
              <a:rPr lang="en-US" sz="2000" dirty="0" smtClean="0">
                <a:latin typeface="+mn-lt"/>
              </a:rPr>
              <a:t>Cơ quan quyền lực cao nhất: Đại hội đồng nhân dân.</a:t>
            </a:r>
          </a:p>
          <a:p>
            <a:pPr algn="just">
              <a:buFont typeface="Wingdings" panose="05000000000000000000" pitchFamily="2" charset="2"/>
              <a:buChar char="§"/>
            </a:pPr>
            <a:r>
              <a:rPr lang="fr-FR" sz="2000" dirty="0" smtClean="0">
                <a:latin typeface="+mn-lt"/>
              </a:rPr>
              <a:t>Mức </a:t>
            </a:r>
            <a:r>
              <a:rPr lang="fr-FR" sz="2000" dirty="0">
                <a:latin typeface="+mn-lt"/>
              </a:rPr>
              <a:t>độ dân </a:t>
            </a:r>
            <a:r>
              <a:rPr lang="fr-FR" sz="2000" dirty="0" smtClean="0">
                <a:latin typeface="+mn-lt"/>
              </a:rPr>
              <a:t>chủ: tiêu </a:t>
            </a:r>
            <a:r>
              <a:rPr lang="fr-FR" sz="2000" dirty="0">
                <a:latin typeface="+mn-lt"/>
              </a:rPr>
              <a:t>biểu cho chế độ dân chủ cổ đại. </a:t>
            </a:r>
            <a:endParaRPr lang="en-US" sz="2000" dirty="0">
              <a:latin typeface="+mn-lt"/>
            </a:endParaRPr>
          </a:p>
          <a:p>
            <a:endParaRPr lang="en-US" dirty="0"/>
          </a:p>
        </p:txBody>
      </p:sp>
      <p:sp>
        <p:nvSpPr>
          <p:cNvPr id="4" name="Text Placeholder 3"/>
          <p:cNvSpPr>
            <a:spLocks noGrp="1"/>
          </p:cNvSpPr>
          <p:nvPr>
            <p:ph type="body" idx="2"/>
          </p:nvPr>
        </p:nvSpPr>
        <p:spPr>
          <a:xfrm>
            <a:off x="3101651" y="1672300"/>
            <a:ext cx="3233311" cy="3155100"/>
          </a:xfrm>
        </p:spPr>
        <p:txBody>
          <a:bodyPr/>
          <a:lstStyle/>
          <a:p>
            <a:pPr marL="114300" indent="0" algn="ctr">
              <a:buNone/>
            </a:pPr>
            <a:r>
              <a:rPr lang="en-US" sz="2200" b="1" dirty="0" smtClean="0">
                <a:solidFill>
                  <a:schemeClr val="accent2">
                    <a:lumMod val="50000"/>
                  </a:schemeClr>
                </a:solidFill>
                <a:latin typeface="+mj-lt"/>
              </a:rPr>
              <a:t>La Mã</a:t>
            </a:r>
            <a:endParaRPr lang="en-US" sz="2200" b="1" dirty="0">
              <a:solidFill>
                <a:schemeClr val="accent2">
                  <a:lumMod val="50000"/>
                </a:schemeClr>
              </a:solidFill>
              <a:latin typeface="+mj-lt"/>
            </a:endParaRPr>
          </a:p>
          <a:p>
            <a:pPr algn="just"/>
            <a:r>
              <a:rPr lang="en-US" sz="2000" dirty="0">
                <a:latin typeface="+mj-lt"/>
              </a:rPr>
              <a:t>Cơ quan quyền lực cao nhất: Đại hội đồng nhân dân.</a:t>
            </a:r>
          </a:p>
          <a:p>
            <a:pPr algn="just"/>
            <a:r>
              <a:rPr lang="fr-FR" sz="2000" dirty="0">
                <a:latin typeface="+mj-lt"/>
              </a:rPr>
              <a:t>Mức độ dân chủ:tiêu biểu cho chế độ dân chủ cổ đại. </a:t>
            </a:r>
            <a:endParaRPr lang="en-US" sz="2000" dirty="0">
              <a:latin typeface="+mj-lt"/>
            </a:endParaRPr>
          </a:p>
          <a:p>
            <a:pPr algn="just"/>
            <a:endParaRPr lang="en-US" sz="2000" dirty="0">
              <a:latin typeface="+mj-lt"/>
            </a:endParaRPr>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sp>
        <p:nvSpPr>
          <p:cNvPr id="6" name="Rectangle 5"/>
          <p:cNvSpPr/>
          <p:nvPr/>
        </p:nvSpPr>
        <p:spPr>
          <a:xfrm>
            <a:off x="318163" y="868061"/>
            <a:ext cx="5563257" cy="763094"/>
          </a:xfrm>
          <a:prstGeom prst="rect">
            <a:avLst/>
          </a:prstGeom>
        </p:spPr>
        <p:txBody>
          <a:bodyPr wrap="square">
            <a:spAutoFit/>
          </a:bodyPr>
          <a:lstStyle/>
          <a:p>
            <a:pPr algn="ctr">
              <a:lnSpc>
                <a:spcPts val="2500"/>
              </a:lnSpc>
              <a:spcBef>
                <a:spcPts val="200"/>
              </a:spcBef>
              <a:spcAft>
                <a:spcPts val="200"/>
              </a:spcAft>
            </a:pPr>
            <a:r>
              <a:rPr lang="fr-FR" sz="2000" i="1" dirty="0" smtClean="0">
                <a:solidFill>
                  <a:schemeClr val="accent2">
                    <a:lumMod val="50000"/>
                  </a:schemeClr>
                </a:solidFill>
                <a:latin typeface="+mj-lt"/>
                <a:ea typeface="Calibri" panose="020F0502020204030204" pitchFamily="34" charset="0"/>
                <a:cs typeface="Times New Roman" panose="02020603050405020304" pitchFamily="18" charset="0"/>
              </a:rPr>
              <a:t>    Nhà </a:t>
            </a:r>
            <a:r>
              <a:rPr lang="fr-FR" sz="2000" i="1" dirty="0">
                <a:solidFill>
                  <a:schemeClr val="accent2">
                    <a:lumMod val="50000"/>
                  </a:schemeClr>
                </a:solidFill>
                <a:latin typeface="+mj-lt"/>
                <a:ea typeface="Calibri" panose="020F0502020204030204" pitchFamily="34" charset="0"/>
                <a:cs typeface="Times New Roman" panose="02020603050405020304" pitchFamily="18" charset="0"/>
              </a:rPr>
              <a:t>nước thành bang Hy Lạp và </a:t>
            </a:r>
            <a:endParaRPr lang="fr-FR" sz="2000" i="1" dirty="0" smtClean="0">
              <a:solidFill>
                <a:schemeClr val="accent2">
                  <a:lumMod val="50000"/>
                </a:schemeClr>
              </a:solidFill>
              <a:latin typeface="+mj-lt"/>
              <a:ea typeface="Calibri" panose="020F0502020204030204" pitchFamily="34" charset="0"/>
              <a:cs typeface="Times New Roman" panose="02020603050405020304" pitchFamily="18" charset="0"/>
            </a:endParaRPr>
          </a:p>
          <a:p>
            <a:pPr algn="ctr">
              <a:lnSpc>
                <a:spcPts val="2500"/>
              </a:lnSpc>
              <a:spcBef>
                <a:spcPts val="200"/>
              </a:spcBef>
              <a:spcAft>
                <a:spcPts val="200"/>
              </a:spcAft>
            </a:pPr>
            <a:r>
              <a:rPr lang="fr-FR" sz="2000" i="1" dirty="0" smtClean="0">
                <a:solidFill>
                  <a:schemeClr val="accent2">
                    <a:lumMod val="50000"/>
                  </a:schemeClr>
                </a:solidFill>
                <a:latin typeface="+mj-lt"/>
                <a:ea typeface="Calibri" panose="020F0502020204030204" pitchFamily="34" charset="0"/>
                <a:cs typeface="Times New Roman" panose="02020603050405020304" pitchFamily="18" charset="0"/>
              </a:rPr>
              <a:t>nhà </a:t>
            </a:r>
            <a:r>
              <a:rPr lang="fr-FR" sz="2000" i="1" dirty="0">
                <a:solidFill>
                  <a:schemeClr val="accent2">
                    <a:lumMod val="50000"/>
                  </a:schemeClr>
                </a:solidFill>
                <a:latin typeface="+mj-lt"/>
                <a:ea typeface="Calibri" panose="020F0502020204030204" pitchFamily="34" charset="0"/>
                <a:cs typeface="Times New Roman" panose="02020603050405020304" pitchFamily="18" charset="0"/>
              </a:rPr>
              <a:t>nước để chế La Mã có điểm gì khác nhau?</a:t>
            </a:r>
            <a:endParaRPr lang="en-US" sz="2000" i="1"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grpSp>
        <p:nvGrpSpPr>
          <p:cNvPr id="7" name="Google Shape;533;p40"/>
          <p:cNvGrpSpPr/>
          <p:nvPr/>
        </p:nvGrpSpPr>
        <p:grpSpPr>
          <a:xfrm>
            <a:off x="1086259" y="826916"/>
            <a:ext cx="334182" cy="341043"/>
            <a:chOff x="1923675" y="1633650"/>
            <a:chExt cx="436002" cy="435975"/>
          </a:xfrm>
        </p:grpSpPr>
        <p:sp>
          <p:nvSpPr>
            <p:cNvPr id="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218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fade">
                                      <p:cBhvr>
                                        <p:cTn id="41" dur="1000"/>
                                        <p:tgtEl>
                                          <p:spTgt spid="4">
                                            <p:txEl>
                                              <p:pRg st="0" end="0"/>
                                            </p:txEl>
                                          </p:spTgt>
                                        </p:tgtEl>
                                      </p:cBhvr>
                                    </p:animEffect>
                                    <p:anim calcmode="lin" valueType="num">
                                      <p:cBhvr>
                                        <p:cTn id="4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1000"/>
                                        <p:tgtEl>
                                          <p:spTgt spid="4">
                                            <p:txEl>
                                              <p:pRg st="1" end="1"/>
                                            </p:txEl>
                                          </p:spTgt>
                                        </p:tgtEl>
                                      </p:cBhvr>
                                    </p:animEffect>
                                    <p:anim calcmode="lin" valueType="num">
                                      <p:cBhvr>
                                        <p:cTn id="4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fade">
                                      <p:cBhvr>
                                        <p:cTn id="55" dur="1000"/>
                                        <p:tgtEl>
                                          <p:spTgt spid="4">
                                            <p:txEl>
                                              <p:pRg st="2" end="2"/>
                                            </p:txEl>
                                          </p:spTgt>
                                        </p:tgtEl>
                                      </p:cBhvr>
                                    </p:animEffect>
                                    <p:anim calcmode="lin" valueType="num">
                                      <p:cBhvr>
                                        <p:cTn id="5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4"/>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latin typeface="+mj-lt"/>
              </a:rPr>
              <a:t>Kiểm tra bài cũ</a:t>
            </a:r>
            <a:endParaRPr b="1" dirty="0">
              <a:latin typeface="+mj-lt"/>
            </a:endParaRPr>
          </a:p>
        </p:txBody>
      </p:sp>
      <p:sp>
        <p:nvSpPr>
          <p:cNvPr id="249" name="Google Shape;249;p14"/>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sp>
        <p:nvSpPr>
          <p:cNvPr id="5" name="Rectangle 4"/>
          <p:cNvSpPr/>
          <p:nvPr/>
        </p:nvSpPr>
        <p:spPr>
          <a:xfrm>
            <a:off x="395021" y="1919712"/>
            <a:ext cx="5486400" cy="1015663"/>
          </a:xfrm>
          <a:prstGeom prst="rect">
            <a:avLst/>
          </a:prstGeom>
        </p:spPr>
        <p:txBody>
          <a:bodyPr wrap="square">
            <a:spAutoFit/>
          </a:bodyPr>
          <a:lstStyle/>
          <a:p>
            <a:pPr algn="just"/>
            <a:r>
              <a:rPr lang="nl-NL" sz="2000" b="1" dirty="0">
                <a:solidFill>
                  <a:schemeClr val="accent3">
                    <a:lumMod val="75000"/>
                  </a:schemeClr>
                </a:solidFill>
                <a:latin typeface="+mj-lt"/>
                <a:ea typeface="Calibri" panose="020F0502020204030204" pitchFamily="34" charset="0"/>
              </a:rPr>
              <a:t>Trong vai hướng dẫn viên du lịch, </a:t>
            </a:r>
            <a:r>
              <a:rPr lang="nl-NL" sz="2000" b="1" dirty="0" smtClean="0">
                <a:solidFill>
                  <a:schemeClr val="accent3">
                    <a:lumMod val="75000"/>
                  </a:schemeClr>
                </a:solidFill>
                <a:latin typeface="+mj-lt"/>
                <a:ea typeface="Calibri" panose="020F0502020204030204" pitchFamily="34" charset="0"/>
              </a:rPr>
              <a:t>em hãy giới </a:t>
            </a:r>
            <a:r>
              <a:rPr lang="nl-NL" sz="2000" b="1" dirty="0">
                <a:solidFill>
                  <a:schemeClr val="accent3">
                    <a:lumMod val="75000"/>
                  </a:schemeClr>
                </a:solidFill>
                <a:latin typeface="+mj-lt"/>
                <a:ea typeface="Calibri" panose="020F0502020204030204" pitchFamily="34" charset="0"/>
              </a:rPr>
              <a:t>thiệu </a:t>
            </a:r>
            <a:r>
              <a:rPr lang="nl-NL" sz="2000" b="1" dirty="0" smtClean="0">
                <a:solidFill>
                  <a:schemeClr val="accent3">
                    <a:lumMod val="75000"/>
                  </a:schemeClr>
                </a:solidFill>
                <a:latin typeface="+mj-lt"/>
                <a:ea typeface="Calibri" panose="020F0502020204030204" pitchFamily="34" charset="0"/>
              </a:rPr>
              <a:t>thành </a:t>
            </a:r>
            <a:r>
              <a:rPr lang="nl-NL" sz="2000" b="1" dirty="0">
                <a:solidFill>
                  <a:schemeClr val="accent3">
                    <a:lumMod val="75000"/>
                  </a:schemeClr>
                </a:solidFill>
                <a:latin typeface="+mj-lt"/>
                <a:ea typeface="Calibri" panose="020F0502020204030204" pitchFamily="34" charset="0"/>
              </a:rPr>
              <a:t>tựu văn hóa </a:t>
            </a:r>
            <a:r>
              <a:rPr lang="nl-NL" sz="2000" b="1" dirty="0" smtClean="0">
                <a:solidFill>
                  <a:schemeClr val="accent3">
                    <a:lumMod val="75000"/>
                  </a:schemeClr>
                </a:solidFill>
                <a:latin typeface="+mj-lt"/>
                <a:ea typeface="Calibri" panose="020F0502020204030204" pitchFamily="34" charset="0"/>
              </a:rPr>
              <a:t>Vạn Lí Trường Thành của </a:t>
            </a:r>
            <a:r>
              <a:rPr lang="nl-NL" sz="2000" b="1" dirty="0">
                <a:solidFill>
                  <a:schemeClr val="accent3">
                    <a:lumMod val="75000"/>
                  </a:schemeClr>
                </a:solidFill>
                <a:latin typeface="+mj-lt"/>
                <a:ea typeface="Calibri" panose="020F0502020204030204" pitchFamily="34" charset="0"/>
              </a:rPr>
              <a:t>Trung </a:t>
            </a:r>
            <a:r>
              <a:rPr lang="nl-NL" sz="2000" b="1" dirty="0" smtClean="0">
                <a:solidFill>
                  <a:schemeClr val="accent3">
                    <a:lumMod val="75000"/>
                  </a:schemeClr>
                </a:solidFill>
                <a:latin typeface="+mj-lt"/>
                <a:ea typeface="Calibri" panose="020F0502020204030204" pitchFamily="34" charset="0"/>
              </a:rPr>
              <a:t>Quốc.</a:t>
            </a:r>
            <a:endParaRPr lang="en-US" sz="2000" b="1" dirty="0">
              <a:solidFill>
                <a:schemeClr val="accent3">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wipe(down)">
                                      <p:cBhvr>
                                        <p:cTn id="7" dur="5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1"/>
          <p:cNvSpPr txBox="1">
            <a:spLocks noGrp="1"/>
          </p:cNvSpPr>
          <p:nvPr>
            <p:ph type="title"/>
          </p:nvPr>
        </p:nvSpPr>
        <p:spPr>
          <a:xfrm>
            <a:off x="372847" y="414053"/>
            <a:ext cx="5837757"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dirty="0" smtClean="0">
                <a:solidFill>
                  <a:srgbClr val="002060"/>
                </a:solidFill>
                <a:latin typeface="+mj-lt"/>
              </a:rPr>
              <a:t>4. MỘT SỐ THÀNH TỰU VĂN HÓA </a:t>
            </a:r>
            <a:br>
              <a:rPr lang="en" sz="2200" b="1" dirty="0" smtClean="0">
                <a:solidFill>
                  <a:srgbClr val="002060"/>
                </a:solidFill>
                <a:latin typeface="+mj-lt"/>
              </a:rPr>
            </a:br>
            <a:r>
              <a:rPr lang="en" sz="2200" b="1" dirty="0" smtClean="0">
                <a:solidFill>
                  <a:srgbClr val="002060"/>
                </a:solidFill>
                <a:latin typeface="+mj-lt"/>
              </a:rPr>
              <a:t>TIÊU BIỂU CỦA </a:t>
            </a:r>
            <a:r>
              <a:rPr lang="en" sz="2200" b="1" smtClean="0">
                <a:solidFill>
                  <a:srgbClr val="002060"/>
                </a:solidFill>
                <a:latin typeface="+mj-lt"/>
              </a:rPr>
              <a:t>HY LẠP </a:t>
            </a:r>
            <a:r>
              <a:rPr lang="en" sz="2200" b="1" dirty="0" smtClean="0">
                <a:solidFill>
                  <a:srgbClr val="002060"/>
                </a:solidFill>
                <a:latin typeface="+mj-lt"/>
              </a:rPr>
              <a:t>VÀ LA MÃ</a:t>
            </a:r>
            <a:endParaRPr sz="2200" b="1" dirty="0">
              <a:solidFill>
                <a:srgbClr val="002060"/>
              </a:solidFill>
              <a:latin typeface="+mj-lt"/>
            </a:endParaRPr>
          </a:p>
        </p:txBody>
      </p:sp>
      <p:sp>
        <p:nvSpPr>
          <p:cNvPr id="311" name="Google Shape;311;p21"/>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20</a:t>
            </a:fld>
            <a:endParaRPr/>
          </a:p>
        </p:txBody>
      </p:sp>
      <p:sp>
        <p:nvSpPr>
          <p:cNvPr id="102" name="Rounded Rectangle 101"/>
          <p:cNvSpPr/>
          <p:nvPr/>
        </p:nvSpPr>
        <p:spPr>
          <a:xfrm>
            <a:off x="2194948" y="3530413"/>
            <a:ext cx="1858539" cy="955495"/>
          </a:xfrm>
          <a:prstGeom prst="roundRect">
            <a:avLst>
              <a:gd name="adj" fmla="val 10229"/>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Rounded Rectangle 102"/>
          <p:cNvSpPr/>
          <p:nvPr/>
        </p:nvSpPr>
        <p:spPr>
          <a:xfrm>
            <a:off x="98051" y="1962298"/>
            <a:ext cx="1379620" cy="973077"/>
          </a:xfrm>
          <a:prstGeom prst="roundRect">
            <a:avLst>
              <a:gd name="adj" fmla="val 10229"/>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4" name="Group 103"/>
          <p:cNvGrpSpPr/>
          <p:nvPr/>
        </p:nvGrpSpPr>
        <p:grpSpPr>
          <a:xfrm>
            <a:off x="290743" y="3394185"/>
            <a:ext cx="1589263" cy="1029430"/>
            <a:chOff x="5280660" y="1548384"/>
            <a:chExt cx="1656588" cy="1118616"/>
          </a:xfrm>
        </p:grpSpPr>
        <p:sp>
          <p:nvSpPr>
            <p:cNvPr id="105" name="Rounded Rectangle 104"/>
            <p:cNvSpPr/>
            <p:nvPr/>
          </p:nvSpPr>
          <p:spPr>
            <a:xfrm>
              <a:off x="5280660" y="1601724"/>
              <a:ext cx="1656588" cy="1065276"/>
            </a:xfrm>
            <a:prstGeom prst="roundRect">
              <a:avLst>
                <a:gd name="adj" fmla="val 10229"/>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Rounded Rectangle 105"/>
            <p:cNvSpPr/>
            <p:nvPr/>
          </p:nvSpPr>
          <p:spPr>
            <a:xfrm>
              <a:off x="5280660" y="1548384"/>
              <a:ext cx="1656588" cy="1065276"/>
            </a:xfrm>
            <a:prstGeom prst="roundRect">
              <a:avLst>
                <a:gd name="adj" fmla="val 10229"/>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9" name="Rounded Rectangle 108"/>
          <p:cNvSpPr/>
          <p:nvPr/>
        </p:nvSpPr>
        <p:spPr>
          <a:xfrm>
            <a:off x="2165574" y="1612831"/>
            <a:ext cx="1359139" cy="1079323"/>
          </a:xfrm>
          <a:prstGeom prst="roundRect">
            <a:avLst>
              <a:gd name="adj" fmla="val 1022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TextBox 26"/>
          <p:cNvSpPr txBox="1"/>
          <p:nvPr/>
        </p:nvSpPr>
        <p:spPr>
          <a:xfrm>
            <a:off x="441901" y="3530413"/>
            <a:ext cx="1281120"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Nhóm 2: </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Chữ cái</a:t>
            </a:r>
            <a:endParaRPr lang="en-US" sz="2000" b="1" dirty="0">
              <a:solidFill>
                <a:srgbClr val="FFFFFF"/>
              </a:solidFill>
              <a:latin typeface="+mj-lt"/>
              <a:ea typeface="Segoe UI bold" panose="020B0802040204020203" pitchFamily="34" charset="0"/>
              <a:cs typeface="Segoe UI bold" panose="020B0802040204020203" pitchFamily="34" charset="0"/>
            </a:endParaRPr>
          </a:p>
        </p:txBody>
      </p:sp>
      <p:sp>
        <p:nvSpPr>
          <p:cNvPr id="111" name="TextBox 34"/>
          <p:cNvSpPr txBox="1"/>
          <p:nvPr/>
        </p:nvSpPr>
        <p:spPr>
          <a:xfrm>
            <a:off x="2194946" y="3655768"/>
            <a:ext cx="185854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Nhóm 4:</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Sử học</a:t>
            </a:r>
            <a:endParaRPr lang="en-US" sz="2000" b="1" dirty="0">
              <a:solidFill>
                <a:srgbClr val="FFFFFF"/>
              </a:solidFill>
              <a:latin typeface="+mj-lt"/>
              <a:ea typeface="Segoe UI bold" panose="020B0802040204020203" pitchFamily="34" charset="0"/>
              <a:cs typeface="Segoe UI bold" panose="020B0802040204020203" pitchFamily="34" charset="0"/>
            </a:endParaRPr>
          </a:p>
        </p:txBody>
      </p:sp>
      <p:sp>
        <p:nvSpPr>
          <p:cNvPr id="112" name="TextBox 35"/>
          <p:cNvSpPr txBox="1"/>
          <p:nvPr/>
        </p:nvSpPr>
        <p:spPr>
          <a:xfrm>
            <a:off x="2165574" y="1772776"/>
            <a:ext cx="141303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Nhóm 3: </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Văn học</a:t>
            </a:r>
            <a:endParaRPr lang="en-US" sz="2000" b="1" dirty="0">
              <a:solidFill>
                <a:srgbClr val="FFFFFF"/>
              </a:solidFill>
              <a:latin typeface="+mj-lt"/>
              <a:ea typeface="Segoe UI bold" panose="020B0802040204020203" pitchFamily="34" charset="0"/>
              <a:cs typeface="Segoe UI bold" panose="020B0802040204020203" pitchFamily="34" charset="0"/>
            </a:endParaRPr>
          </a:p>
        </p:txBody>
      </p:sp>
      <p:sp>
        <p:nvSpPr>
          <p:cNvPr id="113" name="TextBox 36"/>
          <p:cNvSpPr txBox="1"/>
          <p:nvPr/>
        </p:nvSpPr>
        <p:spPr>
          <a:xfrm>
            <a:off x="81135" y="2094893"/>
            <a:ext cx="1396536"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Nhóm 1: </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Lịch pháp</a:t>
            </a:r>
            <a:endParaRPr lang="en-US" sz="2000" b="1" dirty="0">
              <a:solidFill>
                <a:srgbClr val="FFFFFF"/>
              </a:solidFill>
              <a:latin typeface="+mj-lt"/>
              <a:ea typeface="Segoe UI bold" panose="020B0802040204020203" pitchFamily="34" charset="0"/>
              <a:cs typeface="Segoe UI bold" panose="020B0802040204020203" pitchFamily="34" charset="0"/>
            </a:endParaRPr>
          </a:p>
        </p:txBody>
      </p:sp>
      <p:sp>
        <p:nvSpPr>
          <p:cNvPr id="18" name="Rounded Rectangle 17"/>
          <p:cNvSpPr/>
          <p:nvPr/>
        </p:nvSpPr>
        <p:spPr>
          <a:xfrm>
            <a:off x="4332331" y="1829703"/>
            <a:ext cx="1555185" cy="1148258"/>
          </a:xfrm>
          <a:prstGeom prst="roundRect">
            <a:avLst>
              <a:gd name="adj" fmla="val 10229"/>
            </a:avLst>
          </a:prstGeom>
          <a:solidFill>
            <a:schemeClr val="accent1">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36"/>
          <p:cNvSpPr txBox="1"/>
          <p:nvPr/>
        </p:nvSpPr>
        <p:spPr>
          <a:xfrm>
            <a:off x="4397228" y="1883866"/>
            <a:ext cx="1425390"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Nhóm 5: </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Khọc học </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tự nhiên</a:t>
            </a:r>
            <a:endParaRPr lang="en-US" sz="2000" b="1" dirty="0">
              <a:solidFill>
                <a:srgbClr val="FFFFFF"/>
              </a:solidFill>
              <a:latin typeface="+mj-lt"/>
              <a:ea typeface="Segoe UI bold" panose="020B0802040204020203" pitchFamily="34" charset="0"/>
              <a:cs typeface="Segoe UI bold" panose="020B0802040204020203" pitchFamily="34" charset="0"/>
            </a:endParaRPr>
          </a:p>
        </p:txBody>
      </p:sp>
      <p:sp>
        <p:nvSpPr>
          <p:cNvPr id="20" name="Rounded Rectangle 19"/>
          <p:cNvSpPr/>
          <p:nvPr/>
        </p:nvSpPr>
        <p:spPr>
          <a:xfrm>
            <a:off x="4397228" y="3380458"/>
            <a:ext cx="1359139" cy="1079323"/>
          </a:xfrm>
          <a:prstGeom prst="roundRect">
            <a:avLst>
              <a:gd name="adj" fmla="val 10229"/>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extBox 35"/>
          <p:cNvSpPr txBox="1"/>
          <p:nvPr/>
        </p:nvSpPr>
        <p:spPr>
          <a:xfrm>
            <a:off x="4397228" y="3540403"/>
            <a:ext cx="141303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Nhóm 6: </a:t>
            </a:r>
          </a:p>
          <a:p>
            <a:pPr algn="ctr"/>
            <a:r>
              <a:rPr lang="en-US" sz="2000" b="1" dirty="0" smtClean="0">
                <a:solidFill>
                  <a:srgbClr val="FFFFFF"/>
                </a:solidFill>
                <a:latin typeface="+mj-lt"/>
                <a:ea typeface="Segoe UI bold" panose="020B0802040204020203" pitchFamily="34" charset="0"/>
                <a:cs typeface="Segoe UI bold" panose="020B0802040204020203" pitchFamily="34" charset="0"/>
              </a:rPr>
              <a:t>Kiến trúc</a:t>
            </a:r>
            <a:endParaRPr lang="en-US" sz="2000" b="1" dirty="0">
              <a:solidFill>
                <a:srgbClr val="FFFFFF"/>
              </a:solidFill>
              <a:latin typeface="+mj-lt"/>
              <a:ea typeface="Segoe UI bold" panose="020B0802040204020203" pitchFamily="34" charset="0"/>
              <a:cs typeface="Segoe UI bold" panose="020B08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wipe(down)">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wipe(down)">
                                      <p:cBhvr>
                                        <p:cTn id="12" dur="500"/>
                                        <p:tgtEl>
                                          <p:spTgt spid="1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down)">
                                      <p:cBhvr>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down)">
                                      <p:cBhvr>
                                        <p:cTn id="23" dur="500"/>
                                        <p:tgtEl>
                                          <p:spTgt spid="10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wipe(down)">
                                      <p:cBhvr>
                                        <p:cTn id="28" dur="500"/>
                                        <p:tgtEl>
                                          <p:spTgt spid="110"/>
                                        </p:tgtEl>
                                      </p:cBhvr>
                                    </p:animEffect>
                                  </p:childTnLst>
                                </p:cTn>
                              </p:par>
                              <p:par>
                                <p:cTn id="29" presetID="22" presetClass="entr" presetSubtype="4"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down)">
                                      <p:cBhvr>
                                        <p:cTn id="31" dur="500"/>
                                        <p:tgtEl>
                                          <p:spTgt spid="10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1"/>
                                        </p:tgtEl>
                                        <p:attrNameLst>
                                          <p:attrName>style.visibility</p:attrName>
                                        </p:attrNameLst>
                                      </p:cBhvr>
                                      <p:to>
                                        <p:strVal val="visible"/>
                                      </p:to>
                                    </p:set>
                                    <p:animEffect transition="in" filter="wipe(down)">
                                      <p:cBhvr>
                                        <p:cTn id="36" dur="500"/>
                                        <p:tgtEl>
                                          <p:spTgt spid="1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wipe(down)">
                                      <p:cBhvr>
                                        <p:cTn id="39" dur="500"/>
                                        <p:tgtEl>
                                          <p:spTgt spid="10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p:bldP spid="102" grpId="0" animBg="1"/>
      <p:bldP spid="103" grpId="0" animBg="1"/>
      <p:bldP spid="109" grpId="0" animBg="1"/>
      <p:bldP spid="110" grpId="0"/>
      <p:bldP spid="111" grpId="0"/>
      <p:bldP spid="112" grpId="0"/>
      <p:bldP spid="113" grpId="0"/>
      <p:bldP spid="18" grpId="0" animBg="1"/>
      <p:bldP spid="19" grpId="0"/>
      <p:bldP spid="20"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3808" y="734094"/>
            <a:ext cx="3891300" cy="533181"/>
          </a:xfrm>
        </p:spPr>
        <p:txBody>
          <a:bodyPr/>
          <a:lstStyle/>
          <a:p>
            <a:r>
              <a:rPr lang="en-US" sz="2800" b="1" dirty="0" smtClean="0">
                <a:latin typeface="+mj-lt"/>
              </a:rPr>
              <a:t>Lịch pháp</a:t>
            </a:r>
            <a:endParaRPr lang="en-US" sz="2800" b="1" dirty="0">
              <a:latin typeface="+mj-lt"/>
            </a:endParaRPr>
          </a:p>
        </p:txBody>
      </p:sp>
      <p:grpSp>
        <p:nvGrpSpPr>
          <p:cNvPr id="4" name="Google Shape;533;p40"/>
          <p:cNvGrpSpPr/>
          <p:nvPr/>
        </p:nvGrpSpPr>
        <p:grpSpPr>
          <a:xfrm>
            <a:off x="3133417" y="747392"/>
            <a:ext cx="334182" cy="341043"/>
            <a:chOff x="1923675" y="1633650"/>
            <a:chExt cx="436002" cy="435975"/>
          </a:xfrm>
        </p:grpSpPr>
        <p:sp>
          <p:nvSpPr>
            <p:cNvPr id="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p:nvPr/>
        </p:nvSpPr>
        <p:spPr>
          <a:xfrm>
            <a:off x="2466261" y="2058858"/>
            <a:ext cx="4746526" cy="1092607"/>
          </a:xfrm>
          <a:prstGeom prst="rect">
            <a:avLst/>
          </a:prstGeom>
        </p:spPr>
        <p:txBody>
          <a:bodyPr wrap="square">
            <a:spAutoFit/>
          </a:bodyPr>
          <a:lstStyle/>
          <a:p>
            <a:pPr algn="just">
              <a:lnSpc>
                <a:spcPts val="2600"/>
              </a:lnSpc>
              <a:spcBef>
                <a:spcPts val="200"/>
              </a:spcBef>
              <a:spcAft>
                <a:spcPts val="200"/>
              </a:spcAft>
            </a:pPr>
            <a:r>
              <a:rPr lang="fr-FR" sz="2000" dirty="0">
                <a:solidFill>
                  <a:schemeClr val="accent3">
                    <a:lumMod val="50000"/>
                  </a:schemeClr>
                </a:solidFill>
                <a:latin typeface="+mj-lt"/>
                <a:ea typeface="Calibri" panose="020F0502020204030204" pitchFamily="34" charset="0"/>
                <a:cs typeface="Times New Roman" panose="02020603050405020304" pitchFamily="18" charset="0"/>
              </a:rPr>
              <a:t>Người Hy Lạp và La Mã </a:t>
            </a:r>
            <a:r>
              <a:rPr lang="fr-FR" sz="2000" dirty="0" smtClean="0">
                <a:solidFill>
                  <a:schemeClr val="accent3">
                    <a:lumMod val="50000"/>
                  </a:schemeClr>
                </a:solidFill>
                <a:latin typeface="+mj-lt"/>
                <a:ea typeface="Calibri" panose="020F0502020204030204" pitchFamily="34" charset="0"/>
                <a:cs typeface="Times New Roman" panose="02020603050405020304" pitchFamily="18" charset="0"/>
              </a:rPr>
              <a:t>dựa vào chuyển động của Trái Đất quay quanh Mặt Trời làm ra lịch, đó là dương lịch. </a:t>
            </a:r>
            <a:endParaRPr lang="en-US" sz="2000" dirty="0">
              <a:solidFill>
                <a:schemeClr val="accent3">
                  <a:lumMod val="50000"/>
                </a:schemeClr>
              </a:solidFill>
              <a:effectLst/>
              <a:latin typeface="+mj-lt"/>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421663" y="1272879"/>
            <a:ext cx="1944258" cy="1465257"/>
          </a:xfrm>
          <a:prstGeom prst="rect">
            <a:avLst/>
          </a:prstGeom>
        </p:spPr>
      </p:pic>
      <p:pic>
        <p:nvPicPr>
          <p:cNvPr id="13" name="Picture 12"/>
          <p:cNvPicPr>
            <a:picLocks noChangeAspect="1"/>
          </p:cNvPicPr>
          <p:nvPr/>
        </p:nvPicPr>
        <p:blipFill>
          <a:blip r:embed="rId3"/>
          <a:stretch>
            <a:fillRect/>
          </a:stretch>
        </p:blipFill>
        <p:spPr>
          <a:xfrm>
            <a:off x="5860703" y="3108844"/>
            <a:ext cx="2704168" cy="1689199"/>
          </a:xfrm>
          <a:prstGeom prst="rect">
            <a:avLst/>
          </a:prstGeom>
        </p:spPr>
      </p:pic>
    </p:spTree>
    <p:extLst>
      <p:ext uri="{BB962C8B-B14F-4D97-AF65-F5344CB8AC3E}">
        <p14:creationId xmlns:p14="http://schemas.microsoft.com/office/powerpoint/2010/main" val="41545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sp>
        <p:nvSpPr>
          <p:cNvPr id="4" name="Rectangle 3"/>
          <p:cNvSpPr/>
          <p:nvPr/>
        </p:nvSpPr>
        <p:spPr>
          <a:xfrm>
            <a:off x="321870" y="422819"/>
            <a:ext cx="5789980" cy="430887"/>
          </a:xfrm>
          <a:prstGeom prst="rect">
            <a:avLst/>
          </a:prstGeom>
        </p:spPr>
        <p:txBody>
          <a:bodyPr wrap="square">
            <a:spAutoFit/>
          </a:bodyPr>
          <a:lstStyle/>
          <a:p>
            <a:r>
              <a:rPr lang="en-US" sz="2200" b="1" dirty="0" smtClean="0">
                <a:solidFill>
                  <a:srgbClr val="002060"/>
                </a:solidFill>
                <a:ea typeface="Segoe UI bold" panose="020B0802040204020203" pitchFamily="34" charset="0"/>
                <a:cs typeface="Segoe UI bold" panose="020B0802040204020203" pitchFamily="34" charset="0"/>
              </a:rPr>
              <a:t>     Chữ </a:t>
            </a:r>
            <a:r>
              <a:rPr lang="en-US" sz="2200" b="1" dirty="0">
                <a:solidFill>
                  <a:srgbClr val="002060"/>
                </a:solidFill>
                <a:ea typeface="Segoe UI bold" panose="020B0802040204020203" pitchFamily="34" charset="0"/>
                <a:cs typeface="Segoe UI bold" panose="020B0802040204020203" pitchFamily="34" charset="0"/>
              </a:rPr>
              <a:t>viết</a:t>
            </a:r>
          </a:p>
        </p:txBody>
      </p:sp>
      <p:sp>
        <p:nvSpPr>
          <p:cNvPr id="5" name="Rectangle 4"/>
          <p:cNvSpPr/>
          <p:nvPr/>
        </p:nvSpPr>
        <p:spPr>
          <a:xfrm>
            <a:off x="321870" y="1434772"/>
            <a:ext cx="5763161" cy="2669962"/>
          </a:xfrm>
          <a:prstGeom prst="rect">
            <a:avLst/>
          </a:prstGeom>
        </p:spPr>
        <p:txBody>
          <a:bodyPr wrap="square">
            <a:spAutoFit/>
          </a:bodyPr>
          <a:lstStyle/>
          <a:p>
            <a:pPr marL="342900" indent="-342900">
              <a:lnSpc>
                <a:spcPts val="2700"/>
              </a:lnSpc>
              <a:spcBef>
                <a:spcPts val="200"/>
              </a:spcBef>
              <a:spcAft>
                <a:spcPts val="200"/>
              </a:spcAft>
              <a:buFont typeface="Wingdings" panose="05000000000000000000" pitchFamily="2" charset="2"/>
              <a:buChar char="§"/>
            </a:pPr>
            <a:r>
              <a:rPr lang="fr-FR" sz="2000" b="1" dirty="0"/>
              <a:t>Người Hy </a:t>
            </a:r>
            <a:r>
              <a:rPr lang="fr-FR" sz="2000" b="1" dirty="0" smtClean="0"/>
              <a:t>Lạp: </a:t>
            </a:r>
            <a:r>
              <a:rPr lang="fr-FR" sz="2000" dirty="0" smtClean="0"/>
              <a:t>sáng </a:t>
            </a:r>
            <a:r>
              <a:rPr lang="fr-FR" sz="2000" dirty="0"/>
              <a:t>tạo ra mẫu chữ cái trên cơ sở mẫu chữ </a:t>
            </a:r>
            <a:r>
              <a:rPr lang="fr-FR" sz="2000" dirty="0" smtClean="0"/>
              <a:t>cổ. </a:t>
            </a:r>
          </a:p>
          <a:p>
            <a:pPr marL="342900" indent="-342900">
              <a:lnSpc>
                <a:spcPts val="2700"/>
              </a:lnSpc>
              <a:spcBef>
                <a:spcPts val="200"/>
              </a:spcBef>
              <a:spcAft>
                <a:spcPts val="200"/>
              </a:spcAft>
              <a:buFont typeface="Wingdings" panose="05000000000000000000" pitchFamily="2" charset="2"/>
              <a:buChar char="§"/>
            </a:pPr>
            <a:r>
              <a:rPr lang="fr-FR" sz="2000" b="1" dirty="0" smtClean="0"/>
              <a:t>Người La Mã:</a:t>
            </a:r>
          </a:p>
          <a:p>
            <a:pPr marL="342900" indent="-342900">
              <a:lnSpc>
                <a:spcPts val="2700"/>
              </a:lnSpc>
              <a:spcBef>
                <a:spcPts val="200"/>
              </a:spcBef>
              <a:spcAft>
                <a:spcPts val="200"/>
              </a:spcAft>
              <a:buFont typeface="Arial" panose="020B0604020202020204" pitchFamily="34" charset="0"/>
              <a:buChar char="•"/>
            </a:pPr>
            <a:r>
              <a:rPr lang="fr-FR" sz="2000" dirty="0" smtClean="0"/>
              <a:t>Từ </a:t>
            </a:r>
            <a:r>
              <a:rPr lang="fr-FR" sz="2000" dirty="0"/>
              <a:t>hệ thống chữ cái của người Hy Lạp, </a:t>
            </a:r>
            <a:r>
              <a:rPr lang="fr-FR" sz="2000" dirty="0" smtClean="0"/>
              <a:t>sáng </a:t>
            </a:r>
            <a:r>
              <a:rPr lang="fr-FR" sz="2000" dirty="0"/>
              <a:t>tạo ra mẫu chữ La-tinh, được truyền bá và sử dụng rộng rãi trên thế giới sau này. </a:t>
            </a:r>
            <a:endParaRPr lang="fr-FR" sz="2000" dirty="0" smtClean="0"/>
          </a:p>
          <a:p>
            <a:pPr marL="342900" indent="-342900">
              <a:lnSpc>
                <a:spcPts val="2700"/>
              </a:lnSpc>
              <a:spcBef>
                <a:spcPts val="200"/>
              </a:spcBef>
              <a:spcAft>
                <a:spcPts val="200"/>
              </a:spcAft>
              <a:buFont typeface="Arial" panose="020B0604020202020204" pitchFamily="34" charset="0"/>
              <a:buChar char="•"/>
            </a:pPr>
            <a:r>
              <a:rPr lang="en-US" sz="2000" dirty="0" smtClean="0"/>
              <a:t>Dùng chữ để viết số, là số La Mã. </a:t>
            </a:r>
            <a:endParaRPr lang="fr-FR" sz="2000" dirty="0" smtClean="0"/>
          </a:p>
        </p:txBody>
      </p:sp>
      <p:grpSp>
        <p:nvGrpSpPr>
          <p:cNvPr id="7" name="Google Shape;533;p40"/>
          <p:cNvGrpSpPr/>
          <p:nvPr/>
        </p:nvGrpSpPr>
        <p:grpSpPr>
          <a:xfrm>
            <a:off x="379438" y="467740"/>
            <a:ext cx="334182" cy="341043"/>
            <a:chOff x="1923675" y="1633650"/>
            <a:chExt cx="436002" cy="435975"/>
          </a:xfrm>
        </p:grpSpPr>
        <p:sp>
          <p:nvSpPr>
            <p:cNvPr id="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2"/>
          <a:stretch>
            <a:fillRect/>
          </a:stretch>
        </p:blipFill>
        <p:spPr>
          <a:xfrm>
            <a:off x="6195781" y="504897"/>
            <a:ext cx="2615184" cy="1859750"/>
          </a:xfrm>
          <a:prstGeom prst="rect">
            <a:avLst/>
          </a:prstGeom>
        </p:spPr>
      </p:pic>
      <p:pic>
        <p:nvPicPr>
          <p:cNvPr id="14" name="Picture 13"/>
          <p:cNvPicPr>
            <a:picLocks noChangeAspect="1"/>
          </p:cNvPicPr>
          <p:nvPr/>
        </p:nvPicPr>
        <p:blipFill>
          <a:blip r:embed="rId3"/>
          <a:stretch>
            <a:fillRect/>
          </a:stretch>
        </p:blipFill>
        <p:spPr>
          <a:xfrm>
            <a:off x="6350650" y="2449396"/>
            <a:ext cx="2302481" cy="2475765"/>
          </a:xfrm>
          <a:prstGeom prst="rect">
            <a:avLst/>
          </a:prstGeom>
        </p:spPr>
      </p:pic>
    </p:spTree>
    <p:extLst>
      <p:ext uri="{BB962C8B-B14F-4D97-AF65-F5344CB8AC3E}">
        <p14:creationId xmlns:p14="http://schemas.microsoft.com/office/powerpoint/2010/main" val="260927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sp>
        <p:nvSpPr>
          <p:cNvPr id="4" name="Rectangle 3"/>
          <p:cNvSpPr/>
          <p:nvPr/>
        </p:nvSpPr>
        <p:spPr>
          <a:xfrm>
            <a:off x="559612" y="422819"/>
            <a:ext cx="5552237" cy="461665"/>
          </a:xfrm>
          <a:prstGeom prst="rect">
            <a:avLst/>
          </a:prstGeom>
        </p:spPr>
        <p:txBody>
          <a:bodyPr wrap="square">
            <a:spAutoFit/>
          </a:bodyPr>
          <a:lstStyle/>
          <a:p>
            <a:r>
              <a:rPr lang="en-US" sz="2400" b="1" dirty="0" smtClean="0">
                <a:solidFill>
                  <a:srgbClr val="002060"/>
                </a:solidFill>
                <a:ea typeface="Segoe UI bold" panose="020B0802040204020203" pitchFamily="34" charset="0"/>
                <a:cs typeface="Segoe UI bold" panose="020B0802040204020203" pitchFamily="34" charset="0"/>
              </a:rPr>
              <a:t>     Văn học</a:t>
            </a:r>
            <a:endParaRPr lang="en-US" sz="2400" b="1" dirty="0">
              <a:solidFill>
                <a:srgbClr val="002060"/>
              </a:solidFill>
              <a:ea typeface="Segoe UI bold" panose="020B0802040204020203" pitchFamily="34" charset="0"/>
              <a:cs typeface="Segoe UI bold" panose="020B0802040204020203" pitchFamily="34" charset="0"/>
            </a:endParaRPr>
          </a:p>
        </p:txBody>
      </p:sp>
      <p:sp>
        <p:nvSpPr>
          <p:cNvPr id="5" name="Rectangle 4"/>
          <p:cNvSpPr/>
          <p:nvPr/>
        </p:nvSpPr>
        <p:spPr>
          <a:xfrm>
            <a:off x="120951" y="1638238"/>
            <a:ext cx="5928969" cy="2092881"/>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en-US" sz="2000" dirty="0" smtClean="0">
                <a:solidFill>
                  <a:srgbClr val="002060"/>
                </a:solidFill>
                <a:ea typeface="Segoe UI bold" panose="020B0802040204020203" pitchFamily="34" charset="0"/>
                <a:cs typeface="Segoe UI bold" panose="020B0802040204020203" pitchFamily="34" charset="0"/>
              </a:rPr>
              <a:t>Hai bộ sử thi I-li-át và Ô-đi-xê của Hô-me được lưu lại cho đời sau, góp phần đặt nền móng cho văn học phương Tây.</a:t>
            </a:r>
          </a:p>
          <a:p>
            <a:pPr marL="342900" indent="-342900" algn="just">
              <a:lnSpc>
                <a:spcPts val="2600"/>
              </a:lnSpc>
              <a:buFont typeface="Wingdings" panose="05000000000000000000" pitchFamily="2" charset="2"/>
              <a:buChar char="§"/>
            </a:pPr>
            <a:r>
              <a:rPr lang="en-US" sz="2000" dirty="0" smtClean="0">
                <a:solidFill>
                  <a:srgbClr val="002060"/>
                </a:solidFill>
                <a:ea typeface="Segoe UI bold" panose="020B0802040204020203" pitchFamily="34" charset="0"/>
                <a:cs typeface="Segoe UI bold" panose="020B0802040204020203" pitchFamily="34" charset="0"/>
              </a:rPr>
              <a:t>Nhiều vở kịch của tác giả Ê-sin, Xô-phốc-clo, Ơ-ri-pít đến nay vẫn được trình diễn, dựng thành phim.</a:t>
            </a:r>
            <a:endParaRPr lang="en-US" sz="2000" dirty="0">
              <a:solidFill>
                <a:srgbClr val="002060"/>
              </a:solidFill>
              <a:ea typeface="Segoe UI bold" panose="020B0802040204020203" pitchFamily="34" charset="0"/>
              <a:cs typeface="Segoe UI bold" panose="020B0802040204020203" pitchFamily="34" charset="0"/>
            </a:endParaRPr>
          </a:p>
        </p:txBody>
      </p:sp>
      <p:pic>
        <p:nvPicPr>
          <p:cNvPr id="8" name="Picture 7"/>
          <p:cNvPicPr>
            <a:picLocks noChangeAspect="1"/>
          </p:cNvPicPr>
          <p:nvPr/>
        </p:nvPicPr>
        <p:blipFill>
          <a:blip r:embed="rId2"/>
          <a:stretch>
            <a:fillRect/>
          </a:stretch>
        </p:blipFill>
        <p:spPr>
          <a:xfrm>
            <a:off x="6894360" y="184902"/>
            <a:ext cx="1789281" cy="2349642"/>
          </a:xfrm>
          <a:prstGeom prst="rect">
            <a:avLst/>
          </a:prstGeom>
        </p:spPr>
      </p:pic>
      <p:pic>
        <p:nvPicPr>
          <p:cNvPr id="9" name="Picture 8"/>
          <p:cNvPicPr>
            <a:picLocks noChangeAspect="1"/>
          </p:cNvPicPr>
          <p:nvPr/>
        </p:nvPicPr>
        <p:blipFill>
          <a:blip r:embed="rId3"/>
          <a:stretch>
            <a:fillRect/>
          </a:stretch>
        </p:blipFill>
        <p:spPr>
          <a:xfrm>
            <a:off x="6276441" y="2684679"/>
            <a:ext cx="1850745" cy="2368066"/>
          </a:xfrm>
          <a:prstGeom prst="rect">
            <a:avLst/>
          </a:prstGeom>
        </p:spPr>
      </p:pic>
      <p:grpSp>
        <p:nvGrpSpPr>
          <p:cNvPr id="7" name="Google Shape;533;p40"/>
          <p:cNvGrpSpPr/>
          <p:nvPr/>
        </p:nvGrpSpPr>
        <p:grpSpPr>
          <a:xfrm>
            <a:off x="643738" y="483129"/>
            <a:ext cx="318599" cy="343489"/>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06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sp>
        <p:nvSpPr>
          <p:cNvPr id="4" name="Rectangle 3"/>
          <p:cNvSpPr/>
          <p:nvPr/>
        </p:nvSpPr>
        <p:spPr>
          <a:xfrm>
            <a:off x="2472538" y="766633"/>
            <a:ext cx="4213555" cy="430887"/>
          </a:xfrm>
          <a:prstGeom prst="rect">
            <a:avLst/>
          </a:prstGeom>
        </p:spPr>
        <p:txBody>
          <a:bodyPr wrap="square">
            <a:spAutoFit/>
          </a:bodyPr>
          <a:lstStyle/>
          <a:p>
            <a:pPr algn="ctr"/>
            <a:r>
              <a:rPr lang="en-US" sz="2200" b="1" dirty="0" smtClean="0">
                <a:solidFill>
                  <a:srgbClr val="002060"/>
                </a:solidFill>
                <a:ea typeface="Segoe UI bold" panose="020B0802040204020203" pitchFamily="34" charset="0"/>
                <a:cs typeface="Segoe UI bold" panose="020B0802040204020203" pitchFamily="34" charset="0"/>
              </a:rPr>
              <a:t>     Sử học</a:t>
            </a:r>
            <a:endParaRPr lang="en-US" sz="2200" b="1" dirty="0">
              <a:solidFill>
                <a:srgbClr val="002060"/>
              </a:solidFill>
              <a:ea typeface="Segoe UI bold" panose="020B0802040204020203" pitchFamily="34" charset="0"/>
              <a:cs typeface="Segoe UI bold" panose="020B0802040204020203" pitchFamily="34" charset="0"/>
            </a:endParaRPr>
          </a:p>
        </p:txBody>
      </p:sp>
      <p:grpSp>
        <p:nvGrpSpPr>
          <p:cNvPr id="5" name="Google Shape;533;p40"/>
          <p:cNvGrpSpPr/>
          <p:nvPr/>
        </p:nvGrpSpPr>
        <p:grpSpPr>
          <a:xfrm>
            <a:off x="3839528" y="811554"/>
            <a:ext cx="334182" cy="341043"/>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ectangle 11"/>
          <p:cNvSpPr/>
          <p:nvPr/>
        </p:nvSpPr>
        <p:spPr>
          <a:xfrm>
            <a:off x="775411" y="2031047"/>
            <a:ext cx="4572000" cy="1682512"/>
          </a:xfrm>
          <a:prstGeom prst="rect">
            <a:avLst/>
          </a:prstGeom>
        </p:spPr>
        <p:txBody>
          <a:bodyPr>
            <a:spAutoFit/>
          </a:bodyPr>
          <a:lstStyle/>
          <a:p>
            <a:pPr marL="285750" indent="-285750" algn="just">
              <a:lnSpc>
                <a:spcPts val="2400"/>
              </a:lnSpc>
              <a:spcBef>
                <a:spcPts val="200"/>
              </a:spcBef>
              <a:spcAft>
                <a:spcPts val="200"/>
              </a:spcAft>
              <a:buFont typeface="Wingdings" panose="05000000000000000000" pitchFamily="2" charset="2"/>
              <a:buChar char="§"/>
            </a:pPr>
            <a:r>
              <a:rPr lang="fr-FR" sz="2000" b="1" dirty="0">
                <a:latin typeface="+mj-lt"/>
                <a:ea typeface="Calibri" panose="020F0502020204030204" pitchFamily="34" charset="0"/>
                <a:cs typeface="Times New Roman" panose="02020603050405020304" pitchFamily="18" charset="0"/>
              </a:rPr>
              <a:t>Ở Hy </a:t>
            </a:r>
            <a:r>
              <a:rPr lang="fr-FR" sz="2000" b="1" dirty="0" smtClean="0">
                <a:latin typeface="+mj-lt"/>
                <a:ea typeface="Calibri" panose="020F0502020204030204" pitchFamily="34" charset="0"/>
                <a:cs typeface="Times New Roman" panose="02020603050405020304" pitchFamily="18" charset="0"/>
              </a:rPr>
              <a:t>Lạp:</a:t>
            </a:r>
            <a:r>
              <a:rPr lang="fr-FR" sz="2000" dirty="0" smtClean="0">
                <a:latin typeface="+mj-lt"/>
                <a:ea typeface="Calibri" panose="020F0502020204030204" pitchFamily="34" charset="0"/>
                <a:cs typeface="Times New Roman" panose="02020603050405020304" pitchFamily="18" charset="0"/>
              </a:rPr>
              <a:t> được </a:t>
            </a:r>
            <a:r>
              <a:rPr lang="fr-FR" sz="2000" dirty="0">
                <a:latin typeface="+mj-lt"/>
                <a:ea typeface="Calibri" panose="020F0502020204030204" pitchFamily="34" charset="0"/>
                <a:cs typeface="Times New Roman" panose="02020603050405020304" pitchFamily="18" charset="0"/>
              </a:rPr>
              <a:t>coi là cội nguồn của sử học phương </a:t>
            </a:r>
            <a:r>
              <a:rPr lang="fr-FR" sz="2000" dirty="0" smtClean="0">
                <a:latin typeface="+mj-lt"/>
                <a:ea typeface="Calibri" panose="020F0502020204030204" pitchFamily="34" charset="0"/>
                <a:cs typeface="Times New Roman" panose="02020603050405020304" pitchFamily="18" charset="0"/>
              </a:rPr>
              <a:t>Tây, tiêu biểu là nhà sử học Hê-rê-đốt. </a:t>
            </a:r>
          </a:p>
          <a:p>
            <a:pPr marL="285750" indent="-285750" algn="just">
              <a:lnSpc>
                <a:spcPts val="2400"/>
              </a:lnSpc>
              <a:spcBef>
                <a:spcPts val="200"/>
              </a:spcBef>
              <a:spcAft>
                <a:spcPts val="200"/>
              </a:spcAft>
              <a:buFont typeface="Wingdings" panose="05000000000000000000" pitchFamily="2" charset="2"/>
              <a:buChar char="§"/>
            </a:pPr>
            <a:r>
              <a:rPr lang="fr-FR" sz="2000" b="1" dirty="0" smtClean="0">
                <a:latin typeface="+mj-lt"/>
                <a:ea typeface="Calibri" panose="020F0502020204030204" pitchFamily="34" charset="0"/>
                <a:cs typeface="Times New Roman" panose="02020603050405020304" pitchFamily="18" charset="0"/>
              </a:rPr>
              <a:t>Ở </a:t>
            </a:r>
            <a:r>
              <a:rPr lang="fr-FR" sz="2000" b="1" dirty="0">
                <a:latin typeface="+mj-lt"/>
                <a:ea typeface="Calibri" panose="020F0502020204030204" pitchFamily="34" charset="0"/>
                <a:cs typeface="Times New Roman" panose="02020603050405020304" pitchFamily="18" charset="0"/>
              </a:rPr>
              <a:t>La </a:t>
            </a:r>
            <a:r>
              <a:rPr lang="fr-FR" sz="2000" b="1" dirty="0" smtClean="0">
                <a:latin typeface="+mj-lt"/>
                <a:ea typeface="Calibri" panose="020F0502020204030204" pitchFamily="34" charset="0"/>
                <a:cs typeface="Times New Roman" panose="02020603050405020304" pitchFamily="18" charset="0"/>
              </a:rPr>
              <a:t>Mã:</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nổi tiếng nhất là nhà sử học Pô-li-biu-xơ. </a:t>
            </a:r>
            <a:endParaRPr lang="en-US" sz="2000" dirty="0">
              <a:effectLst/>
              <a:latin typeface="+mj-lt"/>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5251142" y="1636778"/>
            <a:ext cx="2029911" cy="2629147"/>
          </a:xfrm>
          <a:prstGeom prst="rect">
            <a:avLst/>
          </a:prstGeom>
        </p:spPr>
      </p:pic>
    </p:spTree>
    <p:extLst>
      <p:ext uri="{BB962C8B-B14F-4D97-AF65-F5344CB8AC3E}">
        <p14:creationId xmlns:p14="http://schemas.microsoft.com/office/powerpoint/2010/main" val="17439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barn(inVertical)">
                                      <p:cBhvr>
                                        <p:cTn id="18" dur="500"/>
                                        <p:tgtEl>
                                          <p:spTgt spid="1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sp>
        <p:nvSpPr>
          <p:cNvPr id="3" name="Rectangle 2"/>
          <p:cNvSpPr/>
          <p:nvPr/>
        </p:nvSpPr>
        <p:spPr>
          <a:xfrm>
            <a:off x="788768" y="660428"/>
            <a:ext cx="3409908" cy="461665"/>
          </a:xfrm>
          <a:prstGeom prst="rect">
            <a:avLst/>
          </a:prstGeom>
        </p:spPr>
        <p:txBody>
          <a:bodyPr wrap="none">
            <a:spAutoFit/>
          </a:bodyPr>
          <a:lstStyle/>
          <a:p>
            <a:r>
              <a:rPr lang="en-US" sz="2400" b="1" dirty="0" smtClean="0">
                <a:solidFill>
                  <a:srgbClr val="002060"/>
                </a:solidFill>
                <a:ea typeface="Segoe UI bold" panose="020B0802040204020203" pitchFamily="34" charset="0"/>
                <a:cs typeface="Segoe UI bold" panose="020B0802040204020203" pitchFamily="34" charset="0"/>
              </a:rPr>
              <a:t>      Khoa học tự nhiên</a:t>
            </a:r>
            <a:endParaRPr lang="en-US" sz="2400" b="1" dirty="0">
              <a:solidFill>
                <a:srgbClr val="002060"/>
              </a:solidFill>
              <a:ea typeface="Segoe UI bold" panose="020B0802040204020203" pitchFamily="34" charset="0"/>
              <a:cs typeface="Segoe UI bold" panose="020B0802040204020203" pitchFamily="34" charset="0"/>
            </a:endParaRPr>
          </a:p>
        </p:txBody>
      </p:sp>
      <p:sp>
        <p:nvSpPr>
          <p:cNvPr id="4" name="Rectangle 3"/>
          <p:cNvSpPr/>
          <p:nvPr/>
        </p:nvSpPr>
        <p:spPr>
          <a:xfrm>
            <a:off x="285292" y="1364715"/>
            <a:ext cx="5127955" cy="3298339"/>
          </a:xfrm>
          <a:prstGeom prst="rect">
            <a:avLst/>
          </a:prstGeom>
        </p:spPr>
        <p:txBody>
          <a:bodyPr wrap="square">
            <a:spAutoFit/>
          </a:bodyPr>
          <a:lstStyle/>
          <a:p>
            <a:pPr marL="342900" indent="-342900" algn="just">
              <a:lnSpc>
                <a:spcPts val="2600"/>
              </a:lnSpc>
              <a:spcBef>
                <a:spcPts val="800"/>
              </a:spcBef>
              <a:spcAft>
                <a:spcPts val="800"/>
              </a:spcAft>
              <a:buFont typeface="Wingdings" panose="05000000000000000000" pitchFamily="2" charset="2"/>
              <a:buChar char="§"/>
            </a:pPr>
            <a:r>
              <a:rPr lang="nl-NL" sz="2000" b="1" dirty="0" smtClean="0">
                <a:latin typeface="+mj-lt"/>
                <a:ea typeface="Calibri" panose="020F0502020204030204" pitchFamily="34" charset="0"/>
                <a:cs typeface="Times New Roman" panose="02020603050405020304" pitchFamily="18" charset="0"/>
              </a:rPr>
              <a:t>Hi Lạp: </a:t>
            </a:r>
            <a:r>
              <a:rPr lang="nl-NL" sz="2000" dirty="0">
                <a:latin typeface="+mj-lt"/>
                <a:ea typeface="Calibri" panose="020F0502020204030204" pitchFamily="34" charset="0"/>
                <a:cs typeface="Times New Roman" panose="02020603050405020304" pitchFamily="18" charset="0"/>
              </a:rPr>
              <a:t>L</a:t>
            </a:r>
            <a:r>
              <a:rPr lang="nl-NL" sz="2000" dirty="0" smtClean="0">
                <a:latin typeface="+mj-lt"/>
                <a:ea typeface="Calibri" panose="020F0502020204030204" pitchFamily="34" charset="0"/>
                <a:cs typeface="Times New Roman" panose="02020603050405020304" pitchFamily="18" charset="0"/>
              </a:rPr>
              <a:t>à quê hương của nhiều nhà khoa học nổi tiếng: Tailét</a:t>
            </a:r>
            <a:r>
              <a:rPr lang="nl-NL" sz="2000" dirty="0">
                <a:latin typeface="+mj-lt"/>
                <a:ea typeface="Calibri" panose="020F0502020204030204" pitchFamily="34" charset="0"/>
                <a:cs typeface="Times New Roman" panose="02020603050405020304" pitchFamily="18" charset="0"/>
              </a:rPr>
              <a:t>, Pi-ta-go, Ơ-clít, </a:t>
            </a:r>
            <a:r>
              <a:rPr lang="nl-NL" sz="2000" dirty="0" smtClean="0">
                <a:latin typeface="+mj-lt"/>
                <a:ea typeface="Calibri" panose="020F0502020204030204" pitchFamily="34" charset="0"/>
                <a:cs typeface="Times New Roman" panose="02020603050405020304" pitchFamily="18" charset="0"/>
              </a:rPr>
              <a:t>Ác-si-mét;...</a:t>
            </a:r>
            <a:r>
              <a:rPr lang="nl-NL" sz="2000" dirty="0" smtClean="0">
                <a:effectLst/>
                <a:latin typeface="+mj-lt"/>
                <a:ea typeface="Calibri" panose="020F0502020204030204" pitchFamily="34" charset="0"/>
                <a:cs typeface="Times New Roman" panose="02020603050405020304" pitchFamily="18" charset="0"/>
              </a:rPr>
              <a:t>Những thành tựu của các nhà khoa học đã đặt nền móng cho khoa học phương Tây nói riêng và thế giới nói chung.</a:t>
            </a:r>
          </a:p>
          <a:p>
            <a:pPr marL="342900" indent="-342900" algn="just">
              <a:lnSpc>
                <a:spcPts val="2600"/>
              </a:lnSpc>
              <a:spcBef>
                <a:spcPts val="800"/>
              </a:spcBef>
              <a:spcAft>
                <a:spcPts val="800"/>
              </a:spcAft>
              <a:buFont typeface="Wingdings" panose="05000000000000000000" pitchFamily="2" charset="2"/>
              <a:buChar char="§"/>
            </a:pPr>
            <a:r>
              <a:rPr lang="nl-NL" sz="2000" b="1" dirty="0" smtClean="0">
                <a:latin typeface="+mj-lt"/>
                <a:ea typeface="Calibri" panose="020F0502020204030204" pitchFamily="34" charset="0"/>
                <a:cs typeface="Times New Roman" panose="02020603050405020304" pitchFamily="18" charset="0"/>
              </a:rPr>
              <a:t>La Mã:</a:t>
            </a:r>
            <a:r>
              <a:rPr lang="nl-NL" sz="2000" dirty="0" smtClean="0">
                <a:latin typeface="+mj-lt"/>
                <a:ea typeface="Calibri" panose="020F0502020204030204" pitchFamily="34" charset="0"/>
                <a:cs typeface="Times New Roman" panose="02020603050405020304" pitchFamily="18" charset="0"/>
              </a:rPr>
              <a:t> Tiếp thu những thành tựu trước của người Hy Lạp với các nhà khoa học nổi tiếng như: Pto-lê-mê, Xi-xê-rô,...</a:t>
            </a:r>
            <a:endParaRPr lang="en-US" sz="2000" dirty="0">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442789" y="660428"/>
            <a:ext cx="1181076" cy="1595370"/>
          </a:xfrm>
          <a:prstGeom prst="rect">
            <a:avLst/>
          </a:prstGeom>
        </p:spPr>
      </p:pic>
      <p:pic>
        <p:nvPicPr>
          <p:cNvPr id="6" name="Picture 5"/>
          <p:cNvPicPr>
            <a:picLocks noChangeAspect="1"/>
          </p:cNvPicPr>
          <p:nvPr/>
        </p:nvPicPr>
        <p:blipFill>
          <a:blip r:embed="rId3"/>
          <a:stretch>
            <a:fillRect/>
          </a:stretch>
        </p:blipFill>
        <p:spPr>
          <a:xfrm>
            <a:off x="5623433" y="986528"/>
            <a:ext cx="1287199" cy="1272844"/>
          </a:xfrm>
          <a:prstGeom prst="rect">
            <a:avLst/>
          </a:prstGeom>
        </p:spPr>
      </p:pic>
      <p:pic>
        <p:nvPicPr>
          <p:cNvPr id="8" name="Picture 7"/>
          <p:cNvPicPr>
            <a:picLocks noChangeAspect="1"/>
          </p:cNvPicPr>
          <p:nvPr/>
        </p:nvPicPr>
        <p:blipFill>
          <a:blip r:embed="rId4"/>
          <a:stretch>
            <a:fillRect/>
          </a:stretch>
        </p:blipFill>
        <p:spPr>
          <a:xfrm>
            <a:off x="7282808" y="2823667"/>
            <a:ext cx="1501038" cy="1674128"/>
          </a:xfrm>
          <a:prstGeom prst="rect">
            <a:avLst/>
          </a:prstGeom>
        </p:spPr>
      </p:pic>
      <p:grpSp>
        <p:nvGrpSpPr>
          <p:cNvPr id="9" name="Google Shape;533;p40"/>
          <p:cNvGrpSpPr/>
          <p:nvPr/>
        </p:nvGrpSpPr>
        <p:grpSpPr>
          <a:xfrm>
            <a:off x="906132" y="720738"/>
            <a:ext cx="334182" cy="341043"/>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p:cNvPicPr>
            <a:picLocks noChangeAspect="1"/>
          </p:cNvPicPr>
          <p:nvPr/>
        </p:nvPicPr>
        <p:blipFill>
          <a:blip r:embed="rId5"/>
          <a:stretch>
            <a:fillRect/>
          </a:stretch>
        </p:blipFill>
        <p:spPr>
          <a:xfrm>
            <a:off x="5503484" y="2446566"/>
            <a:ext cx="1689087" cy="2360809"/>
          </a:xfrm>
          <a:prstGeom prst="rect">
            <a:avLst/>
          </a:prstGeom>
        </p:spPr>
      </p:pic>
    </p:spTree>
    <p:extLst>
      <p:ext uri="{BB962C8B-B14F-4D97-AF65-F5344CB8AC3E}">
        <p14:creationId xmlns:p14="http://schemas.microsoft.com/office/powerpoint/2010/main" val="23510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26</a:t>
            </a:fld>
            <a:endParaRPr lang="en"/>
          </a:p>
        </p:txBody>
      </p:sp>
      <p:sp>
        <p:nvSpPr>
          <p:cNvPr id="4" name="Rectangle 3"/>
          <p:cNvSpPr/>
          <p:nvPr/>
        </p:nvSpPr>
        <p:spPr>
          <a:xfrm>
            <a:off x="517317" y="439500"/>
            <a:ext cx="1943161" cy="461665"/>
          </a:xfrm>
          <a:prstGeom prst="rect">
            <a:avLst/>
          </a:prstGeom>
        </p:spPr>
        <p:txBody>
          <a:bodyPr wrap="none">
            <a:spAutoFit/>
          </a:bodyPr>
          <a:lstStyle/>
          <a:p>
            <a:r>
              <a:rPr lang="en-US" sz="2400" b="1" dirty="0" smtClean="0">
                <a:solidFill>
                  <a:srgbClr val="002060"/>
                </a:solidFill>
                <a:ea typeface="Segoe UI bold" panose="020B0802040204020203" pitchFamily="34" charset="0"/>
                <a:cs typeface="Segoe UI bold" panose="020B0802040204020203" pitchFamily="34" charset="0"/>
              </a:rPr>
              <a:t>     Kiến trúc</a:t>
            </a:r>
            <a:endParaRPr lang="en-US" sz="2400" b="1" dirty="0">
              <a:solidFill>
                <a:srgbClr val="002060"/>
              </a:solidFill>
              <a:ea typeface="Segoe UI bold" panose="020B0802040204020203" pitchFamily="34" charset="0"/>
              <a:cs typeface="Segoe UI bold" panose="020B0802040204020203" pitchFamily="34" charset="0"/>
            </a:endParaRPr>
          </a:p>
        </p:txBody>
      </p:sp>
      <p:sp>
        <p:nvSpPr>
          <p:cNvPr id="5" name="Rectangle 4"/>
          <p:cNvSpPr/>
          <p:nvPr/>
        </p:nvSpPr>
        <p:spPr>
          <a:xfrm>
            <a:off x="1667866" y="1256030"/>
            <a:ext cx="4184294" cy="2631490"/>
          </a:xfrm>
          <a:prstGeom prst="rect">
            <a:avLst/>
          </a:prstGeom>
        </p:spPr>
        <p:txBody>
          <a:bodyPr wrap="square">
            <a:spAutoFit/>
          </a:bodyPr>
          <a:lstStyle/>
          <a:p>
            <a:pPr marL="457200" indent="-457200" algn="just">
              <a:lnSpc>
                <a:spcPts val="2600"/>
              </a:lnSpc>
              <a:spcBef>
                <a:spcPts val="800"/>
              </a:spcBef>
              <a:spcAft>
                <a:spcPts val="800"/>
              </a:spcAft>
              <a:buFont typeface="Wingdings" panose="05000000000000000000" pitchFamily="2" charset="2"/>
              <a:buChar char="§"/>
            </a:pPr>
            <a:r>
              <a:rPr lang="nl-NL" sz="2000" b="1" dirty="0" smtClean="0">
                <a:solidFill>
                  <a:schemeClr val="accent4"/>
                </a:solidFill>
                <a:latin typeface="+mj-lt"/>
                <a:ea typeface="Calibri" panose="020F0502020204030204" pitchFamily="34" charset="0"/>
                <a:cs typeface="Times New Roman" panose="02020603050405020304" pitchFamily="18" charset="0"/>
              </a:rPr>
              <a:t>Hy Lạp: </a:t>
            </a:r>
            <a:r>
              <a:rPr lang="nl-NL" sz="2000" dirty="0">
                <a:solidFill>
                  <a:schemeClr val="accent4"/>
                </a:solidFill>
                <a:latin typeface="+mj-lt"/>
                <a:ea typeface="Calibri" panose="020F0502020204030204" pitchFamily="34" charset="0"/>
                <a:cs typeface="Times New Roman" panose="02020603050405020304" pitchFamily="18" charset="0"/>
              </a:rPr>
              <a:t>đền Pác-tê-nông, đền A-tê-na, nhà hát Đi-ô-n-xốt  của </a:t>
            </a:r>
            <a:r>
              <a:rPr lang="nl-NL" sz="2000" dirty="0" smtClean="0">
                <a:solidFill>
                  <a:schemeClr val="accent4"/>
                </a:solidFill>
                <a:latin typeface="+mj-lt"/>
                <a:ea typeface="Calibri" panose="020F0502020204030204" pitchFamily="34" charset="0"/>
                <a:cs typeface="Times New Roman" panose="02020603050405020304" pitchFamily="18" charset="0"/>
              </a:rPr>
              <a:t>A-ten, tượng </a:t>
            </a:r>
            <a:r>
              <a:rPr lang="nl-NL" sz="2000" dirty="0">
                <a:solidFill>
                  <a:schemeClr val="accent4"/>
                </a:solidFill>
                <a:latin typeface="+mj-lt"/>
                <a:ea typeface="Calibri" panose="020F0502020204030204" pitchFamily="34" charset="0"/>
                <a:cs typeface="Times New Roman" panose="02020603050405020304" pitchFamily="18" charset="0"/>
              </a:rPr>
              <a:t>thần Dớt, tượng nữ thần A-tê-na, tượng Vệ nữ thành </a:t>
            </a:r>
            <a:r>
              <a:rPr lang="nl-NL" sz="2000" dirty="0" smtClean="0">
                <a:solidFill>
                  <a:schemeClr val="accent4"/>
                </a:solidFill>
                <a:latin typeface="+mj-lt"/>
                <a:ea typeface="Calibri" panose="020F0502020204030204" pitchFamily="34" charset="0"/>
                <a:cs typeface="Times New Roman" panose="02020603050405020304" pitchFamily="18" charset="0"/>
              </a:rPr>
              <a:t>Mi-lô, tượng lực sĩ ném đĩa...</a:t>
            </a:r>
          </a:p>
          <a:p>
            <a:pPr marL="457200" indent="-457200" algn="just">
              <a:lnSpc>
                <a:spcPts val="2600"/>
              </a:lnSpc>
              <a:spcBef>
                <a:spcPts val="800"/>
              </a:spcBef>
              <a:spcAft>
                <a:spcPts val="800"/>
              </a:spcAft>
              <a:buFont typeface="Wingdings" panose="05000000000000000000" pitchFamily="2" charset="2"/>
              <a:buChar char="§"/>
            </a:pPr>
            <a:r>
              <a:rPr lang="nl-NL" sz="2000" b="1" dirty="0" smtClean="0">
                <a:solidFill>
                  <a:schemeClr val="accent4"/>
                </a:solidFill>
                <a:effectLst/>
                <a:latin typeface="+mj-lt"/>
                <a:ea typeface="Calibri" panose="020F0502020204030204" pitchFamily="34" charset="0"/>
                <a:cs typeface="Times New Roman" panose="02020603050405020304" pitchFamily="18" charset="0"/>
              </a:rPr>
              <a:t>La Mã: </a:t>
            </a:r>
            <a:r>
              <a:rPr lang="nl-NL" sz="2000" dirty="0" smtClean="0">
                <a:solidFill>
                  <a:schemeClr val="accent4"/>
                </a:solidFill>
                <a:effectLst/>
                <a:latin typeface="+mj-lt"/>
                <a:ea typeface="Calibri" panose="020F0502020204030204" pitchFamily="34" charset="0"/>
                <a:cs typeface="Times New Roman" panose="02020603050405020304" pitchFamily="18" charset="0"/>
              </a:rPr>
              <a:t>Đấu trường Cô-li-dê,...</a:t>
            </a:r>
            <a:endParaRPr lang="en-US" sz="2000" dirty="0">
              <a:solidFill>
                <a:schemeClr val="accent4"/>
              </a:solidFill>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761899" y="3211393"/>
            <a:ext cx="2285070" cy="1768417"/>
          </a:xfrm>
          <a:prstGeom prst="rect">
            <a:avLst/>
          </a:prstGeom>
        </p:spPr>
      </p:pic>
      <p:grpSp>
        <p:nvGrpSpPr>
          <p:cNvPr id="10" name="Google Shape;533;p40"/>
          <p:cNvGrpSpPr/>
          <p:nvPr/>
        </p:nvGrpSpPr>
        <p:grpSpPr>
          <a:xfrm>
            <a:off x="643993" y="499810"/>
            <a:ext cx="334182" cy="341043"/>
            <a:chOff x="1923675" y="1633650"/>
            <a:chExt cx="436002" cy="435975"/>
          </a:xfrm>
        </p:grpSpPr>
        <p:sp>
          <p:nvSpPr>
            <p:cNvPr id="1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6225235" y="765600"/>
            <a:ext cx="2830984" cy="2090928"/>
          </a:xfrm>
          <a:prstGeom prst="rect">
            <a:avLst/>
          </a:prstGeom>
        </p:spPr>
      </p:pic>
      <p:pic>
        <p:nvPicPr>
          <p:cNvPr id="17" name="Picture 16"/>
          <p:cNvPicPr>
            <a:picLocks noChangeAspect="1"/>
          </p:cNvPicPr>
          <p:nvPr/>
        </p:nvPicPr>
        <p:blipFill>
          <a:blip r:embed="rId4"/>
          <a:stretch>
            <a:fillRect/>
          </a:stretch>
        </p:blipFill>
        <p:spPr>
          <a:xfrm>
            <a:off x="149052" y="1558995"/>
            <a:ext cx="1613912" cy="2888647"/>
          </a:xfrm>
          <a:prstGeom prst="rect">
            <a:avLst/>
          </a:prstGeom>
        </p:spPr>
      </p:pic>
    </p:spTree>
    <p:extLst>
      <p:ext uri="{BB962C8B-B14F-4D97-AF65-F5344CB8AC3E}">
        <p14:creationId xmlns:p14="http://schemas.microsoft.com/office/powerpoint/2010/main" val="24772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sp>
        <p:nvSpPr>
          <p:cNvPr id="3" name="Rectangle 2"/>
          <p:cNvSpPr/>
          <p:nvPr/>
        </p:nvSpPr>
        <p:spPr>
          <a:xfrm>
            <a:off x="1163117" y="567117"/>
            <a:ext cx="6686093" cy="1015663"/>
          </a:xfrm>
          <a:prstGeom prst="rect">
            <a:avLst/>
          </a:prstGeom>
        </p:spPr>
        <p:txBody>
          <a:bodyPr wrap="square">
            <a:spAutoFit/>
          </a:bodyPr>
          <a:lstStyle/>
          <a:p>
            <a:pPr algn="ctr"/>
            <a:r>
              <a:rPr lang="en-US" sz="2000" b="1" dirty="0">
                <a:solidFill>
                  <a:schemeClr val="accent4">
                    <a:lumMod val="75000"/>
                  </a:schemeClr>
                </a:solidFill>
                <a:latin typeface="+mj-lt"/>
              </a:rPr>
              <a:t>Mở rộng: </a:t>
            </a:r>
            <a:r>
              <a:rPr lang="nl-NL" sz="2000" b="1" dirty="0" smtClean="0">
                <a:solidFill>
                  <a:schemeClr val="accent4">
                    <a:lumMod val="75000"/>
                  </a:schemeClr>
                </a:solidFill>
                <a:latin typeface="+mj-lt"/>
              </a:rPr>
              <a:t>Một </a:t>
            </a:r>
            <a:r>
              <a:rPr lang="nl-NL" sz="2000" b="1" dirty="0">
                <a:solidFill>
                  <a:schemeClr val="accent4">
                    <a:lumMod val="75000"/>
                  </a:schemeClr>
                </a:solidFill>
                <a:latin typeface="+mj-lt"/>
              </a:rPr>
              <a:t>số thành tựu văn hóa tiêu biểu của </a:t>
            </a:r>
            <a:endParaRPr lang="nl-NL" sz="2000" b="1" dirty="0" smtClean="0">
              <a:solidFill>
                <a:schemeClr val="accent4">
                  <a:lumMod val="75000"/>
                </a:schemeClr>
              </a:solidFill>
              <a:latin typeface="+mj-lt"/>
            </a:endParaRPr>
          </a:p>
          <a:p>
            <a:pPr algn="ctr"/>
            <a:r>
              <a:rPr lang="nl-NL" sz="2000" b="1" dirty="0" smtClean="0">
                <a:solidFill>
                  <a:schemeClr val="accent4">
                    <a:lumMod val="75000"/>
                  </a:schemeClr>
                </a:solidFill>
                <a:latin typeface="+mj-lt"/>
              </a:rPr>
              <a:t>Hy Lạp còn được bảo tồn đến ngày nay</a:t>
            </a:r>
            <a:endParaRPr lang="en-US" sz="2000" b="1" dirty="0" smtClean="0">
              <a:solidFill>
                <a:schemeClr val="accent4">
                  <a:lumMod val="75000"/>
                </a:schemeClr>
              </a:solidFill>
              <a:latin typeface="+mj-lt"/>
            </a:endParaRPr>
          </a:p>
          <a:p>
            <a:pPr algn="ctr"/>
            <a:endParaRPr lang="en-US" sz="2000" b="1" dirty="0">
              <a:solidFill>
                <a:schemeClr val="accent4">
                  <a:lumMod val="75000"/>
                </a:schemeClr>
              </a:solidFill>
              <a:latin typeface="+mj-lt"/>
            </a:endParaRPr>
          </a:p>
        </p:txBody>
      </p:sp>
      <p:sp>
        <p:nvSpPr>
          <p:cNvPr id="4" name="Rectangle 3"/>
          <p:cNvSpPr/>
          <p:nvPr/>
        </p:nvSpPr>
        <p:spPr>
          <a:xfrm>
            <a:off x="398679" y="1380651"/>
            <a:ext cx="5168187" cy="1631216"/>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rgbClr val="7030A0"/>
                </a:solidFill>
                <a:latin typeface="+mj-lt"/>
                <a:ea typeface="Calibri" panose="020F0502020204030204" pitchFamily="34" charset="0"/>
                <a:cs typeface="Times New Roman" panose="02020603050405020304" pitchFamily="18" charset="0"/>
              </a:rPr>
              <a:t>Toán học, vật lí, triết học, y học vẫn được dạy trong các nhà trường hiện nay (định lí tam giác đồng dạng của Ta-lét; định lí tam giác vuông của Pi-ta-go; đòn bẩy,....</a:t>
            </a:r>
            <a:endParaRPr lang="en-US" sz="2000" dirty="0">
              <a:solidFill>
                <a:srgbClr val="7030A0"/>
              </a:solidFill>
              <a:latin typeface="+mj-lt"/>
              <a:ea typeface="Calibri" panose="020F0502020204030204" pitchFamily="34" charset="0"/>
              <a:cs typeface="Times New Roman" panose="02020603050405020304" pitchFamily="18" charset="0"/>
            </a:endParaRPr>
          </a:p>
        </p:txBody>
      </p:sp>
      <p:sp>
        <p:nvSpPr>
          <p:cNvPr id="5" name="Rectangle 4"/>
          <p:cNvSpPr/>
          <p:nvPr/>
        </p:nvSpPr>
        <p:spPr>
          <a:xfrm>
            <a:off x="3694175" y="3176159"/>
            <a:ext cx="5102353" cy="1631216"/>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rgbClr val="7030A0"/>
                </a:solidFill>
                <a:ea typeface="Calibri" panose="020F0502020204030204" pitchFamily="34" charset="0"/>
                <a:cs typeface="Times New Roman" panose="02020603050405020304" pitchFamily="18" charset="0"/>
              </a:rPr>
              <a:t>Thế </a:t>
            </a:r>
            <a:r>
              <a:rPr lang="nl-NL" sz="2000" dirty="0">
                <a:solidFill>
                  <a:srgbClr val="7030A0"/>
                </a:solidFill>
                <a:ea typeface="Calibri" panose="020F0502020204030204" pitchFamily="34" charset="0"/>
                <a:cs typeface="Times New Roman" panose="02020603050405020304" pitchFamily="18" charset="0"/>
              </a:rPr>
              <a:t>vận hội Olympia vẫn được tổ chức 4 năm một lần như người Hy Lạp từng tổ </a:t>
            </a:r>
            <a:r>
              <a:rPr lang="nl-NL" sz="2000" dirty="0" smtClean="0">
                <a:solidFill>
                  <a:srgbClr val="7030A0"/>
                </a:solidFill>
                <a:ea typeface="Calibri" panose="020F0502020204030204" pitchFamily="34" charset="0"/>
                <a:cs typeface="Times New Roman" panose="02020603050405020304" pitchFamily="18" charset="0"/>
              </a:rPr>
              <a:t>chức. Ở </a:t>
            </a:r>
            <a:r>
              <a:rPr lang="nl-NL" sz="2000" dirty="0">
                <a:solidFill>
                  <a:srgbClr val="7030A0"/>
                </a:solidFill>
                <a:ea typeface="Calibri" panose="020F0502020204030204" pitchFamily="34" charset="0"/>
                <a:cs typeface="Times New Roman" panose="02020603050405020304" pitchFamily="18" charset="0"/>
              </a:rPr>
              <a:t>Việt Nam, gần đây các cuộc thi chạy </a:t>
            </a:r>
            <a:r>
              <a:rPr lang="nl-NL" sz="2000" dirty="0" smtClean="0">
                <a:solidFill>
                  <a:srgbClr val="7030A0"/>
                </a:solidFill>
                <a:ea typeface="Calibri" panose="020F0502020204030204" pitchFamily="34" charset="0"/>
                <a:cs typeface="Times New Roman" panose="02020603050405020304" pitchFamily="18" charset="0"/>
              </a:rPr>
              <a:t>Ma-ra-ton </a:t>
            </a:r>
            <a:r>
              <a:rPr lang="nl-NL" sz="2000" dirty="0">
                <a:solidFill>
                  <a:srgbClr val="7030A0"/>
                </a:solidFill>
                <a:ea typeface="Calibri" panose="020F0502020204030204" pitchFamily="34" charset="0"/>
                <a:cs typeface="Times New Roman" panose="02020603050405020304" pitchFamily="18" charset="0"/>
              </a:rPr>
              <a:t>đã trở nên phong phú. </a:t>
            </a:r>
            <a:endParaRPr lang="en-US" sz="2000" dirty="0">
              <a:solidFill>
                <a:srgbClr val="7030A0"/>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757061" y="1380651"/>
            <a:ext cx="2940711" cy="1631216"/>
          </a:xfrm>
          <a:prstGeom prst="rect">
            <a:avLst/>
          </a:prstGeom>
        </p:spPr>
      </p:pic>
      <p:pic>
        <p:nvPicPr>
          <p:cNvPr id="7" name="Picture 6"/>
          <p:cNvPicPr>
            <a:picLocks noChangeAspect="1"/>
          </p:cNvPicPr>
          <p:nvPr/>
        </p:nvPicPr>
        <p:blipFill>
          <a:blip r:embed="rId3"/>
          <a:stretch>
            <a:fillRect/>
          </a:stretch>
        </p:blipFill>
        <p:spPr>
          <a:xfrm>
            <a:off x="591492" y="3011867"/>
            <a:ext cx="3007585" cy="1831602"/>
          </a:xfrm>
          <a:prstGeom prst="rect">
            <a:avLst/>
          </a:prstGeom>
        </p:spPr>
      </p:pic>
    </p:spTree>
    <p:extLst>
      <p:ext uri="{BB962C8B-B14F-4D97-AF65-F5344CB8AC3E}">
        <p14:creationId xmlns:p14="http://schemas.microsoft.com/office/powerpoint/2010/main" val="251724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circle(in)">
                                      <p:cBhvr>
                                        <p:cTn id="2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sp>
        <p:nvSpPr>
          <p:cNvPr id="3" name="Rectangle 2"/>
          <p:cNvSpPr/>
          <p:nvPr/>
        </p:nvSpPr>
        <p:spPr>
          <a:xfrm>
            <a:off x="226772" y="766633"/>
            <a:ext cx="8683142" cy="707886"/>
          </a:xfrm>
          <a:prstGeom prst="rect">
            <a:avLst/>
          </a:prstGeom>
        </p:spPr>
        <p:txBody>
          <a:bodyPr wrap="square">
            <a:spAutoFit/>
          </a:bodyPr>
          <a:lstStyle/>
          <a:p>
            <a:pPr algn="ctr"/>
            <a:r>
              <a:rPr lang="nl-NL" sz="2000" b="1" dirty="0">
                <a:solidFill>
                  <a:schemeClr val="accent4">
                    <a:lumMod val="75000"/>
                  </a:schemeClr>
                </a:solidFill>
              </a:rPr>
              <a:t>Một số thành tựu văn hóa tiêu biểu của </a:t>
            </a:r>
            <a:r>
              <a:rPr lang="nl-NL" sz="2000" b="1" dirty="0" smtClean="0">
                <a:solidFill>
                  <a:schemeClr val="accent4">
                    <a:lumMod val="75000"/>
                  </a:schemeClr>
                </a:solidFill>
              </a:rPr>
              <a:t>La Mã</a:t>
            </a:r>
          </a:p>
          <a:p>
            <a:pPr algn="ctr"/>
            <a:r>
              <a:rPr lang="nl-NL" sz="2000" b="1" dirty="0" smtClean="0">
                <a:solidFill>
                  <a:schemeClr val="accent4">
                    <a:lumMod val="75000"/>
                  </a:schemeClr>
                </a:solidFill>
              </a:rPr>
              <a:t>còn </a:t>
            </a:r>
            <a:r>
              <a:rPr lang="nl-NL" sz="2000" b="1" dirty="0">
                <a:solidFill>
                  <a:schemeClr val="accent4">
                    <a:lumMod val="75000"/>
                  </a:schemeClr>
                </a:solidFill>
              </a:rPr>
              <a:t>được bảo tồn </a:t>
            </a:r>
            <a:r>
              <a:rPr lang="nl-NL" sz="2000" b="1" dirty="0" smtClean="0">
                <a:solidFill>
                  <a:schemeClr val="accent4">
                    <a:lumMod val="75000"/>
                  </a:schemeClr>
                </a:solidFill>
              </a:rPr>
              <a:t>đến ngày </a:t>
            </a:r>
            <a:r>
              <a:rPr lang="nl-NL" sz="2000" b="1" dirty="0">
                <a:solidFill>
                  <a:schemeClr val="accent4">
                    <a:lumMod val="75000"/>
                  </a:schemeClr>
                </a:solidFill>
              </a:rPr>
              <a:t>nay</a:t>
            </a:r>
            <a:endParaRPr lang="en-US" sz="2000" b="1" dirty="0">
              <a:solidFill>
                <a:schemeClr val="accent4">
                  <a:lumMod val="75000"/>
                </a:schemeClr>
              </a:solidFill>
            </a:endParaRPr>
          </a:p>
        </p:txBody>
      </p:sp>
      <p:sp>
        <p:nvSpPr>
          <p:cNvPr id="4" name="Rectangle 3"/>
          <p:cNvSpPr/>
          <p:nvPr/>
        </p:nvSpPr>
        <p:spPr>
          <a:xfrm>
            <a:off x="709574" y="1991749"/>
            <a:ext cx="7863840" cy="2067233"/>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fr-FR" sz="2000" dirty="0">
                <a:solidFill>
                  <a:schemeClr val="accent2">
                    <a:lumMod val="50000"/>
                  </a:schemeClr>
                </a:solidFill>
                <a:latin typeface="+mj-lt"/>
                <a:ea typeface="Calibri" panose="020F0502020204030204" pitchFamily="34" charset="0"/>
                <a:cs typeface="Times New Roman" panose="02020603050405020304" pitchFamily="18" charset="0"/>
              </a:rPr>
              <a:t>Người La Mã đã sáng tạo ra loại bê tông siêu bền từ cao su, vôi sống, cát, tro bụi núi lửa. </a:t>
            </a:r>
            <a:endParaRPr lang="fr-FR" sz="2000" dirty="0" smtClean="0">
              <a:solidFill>
                <a:schemeClr val="accent2">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500"/>
              </a:lnSpc>
              <a:spcBef>
                <a:spcPts val="200"/>
              </a:spcBef>
              <a:spcAft>
                <a:spcPts val="200"/>
              </a:spcAft>
              <a:buFont typeface="Wingdings" panose="05000000000000000000" pitchFamily="2" charset="2"/>
              <a:buChar char="§"/>
            </a:pPr>
            <a:r>
              <a:rPr lang="fr-FR" sz="2000" dirty="0" smtClean="0">
                <a:solidFill>
                  <a:schemeClr val="accent2">
                    <a:lumMod val="50000"/>
                  </a:schemeClr>
                </a:solidFill>
                <a:latin typeface="+mj-lt"/>
                <a:ea typeface="Calibri" panose="020F0502020204030204" pitchFamily="34" charset="0"/>
                <a:cs typeface="Times New Roman" panose="02020603050405020304" pitchFamily="18" charset="0"/>
              </a:rPr>
              <a:t>Trên </a:t>
            </a:r>
            <a:r>
              <a:rPr lang="fr-FR" sz="2000" dirty="0">
                <a:solidFill>
                  <a:schemeClr val="accent2">
                    <a:lumMod val="50000"/>
                  </a:schemeClr>
                </a:solidFill>
                <a:latin typeface="+mj-lt"/>
                <a:ea typeface="Calibri" panose="020F0502020204030204" pitchFamily="34" charset="0"/>
                <a:cs typeface="Times New Roman" panose="02020603050405020304" pitchFamily="18" charset="0"/>
              </a:rPr>
              <a:t>mặt đường, họ ốp những phiến đá lớn, có các rãnh để thoát nước khi trời mưa. </a:t>
            </a:r>
            <a:r>
              <a:rPr lang="fr-FR" sz="2000" dirty="0" smtClean="0">
                <a:solidFill>
                  <a:schemeClr val="accent2">
                    <a:lumMod val="50000"/>
                  </a:schemeClr>
                </a:solidFill>
                <a:latin typeface="+mj-lt"/>
                <a:ea typeface="Calibri" panose="020F0502020204030204" pitchFamily="34" charset="0"/>
                <a:cs typeface="Times New Roman" panose="02020603050405020304" pitchFamily="18" charset="0"/>
              </a:rPr>
              <a:t>Dọc </a:t>
            </a:r>
            <a:r>
              <a:rPr lang="fr-FR" sz="2000" dirty="0">
                <a:solidFill>
                  <a:schemeClr val="accent2">
                    <a:lumMod val="50000"/>
                  </a:schemeClr>
                </a:solidFill>
                <a:latin typeface="+mj-lt"/>
                <a:ea typeface="Calibri" panose="020F0502020204030204" pitchFamily="34" charset="0"/>
                <a:cs typeface="Times New Roman" panose="02020603050405020304" pitchFamily="18" charset="0"/>
              </a:rPr>
              <a:t>tuyến đường đều có đánh số km kể từ km số 0 ở Quảng trường La Mã toả đến các tỉnh trong đế </a:t>
            </a:r>
            <a:r>
              <a:rPr lang="fr-FR" sz="2000" dirty="0" smtClean="0">
                <a:solidFill>
                  <a:schemeClr val="accent2">
                    <a:lumMod val="50000"/>
                  </a:schemeClr>
                </a:solidFill>
                <a:latin typeface="+mj-lt"/>
                <a:ea typeface="Calibri" panose="020F0502020204030204" pitchFamily="34" charset="0"/>
                <a:cs typeface="Times New Roman" panose="02020603050405020304" pitchFamily="18" charset="0"/>
              </a:rPr>
              <a:t>chế. Câu </a:t>
            </a:r>
            <a:r>
              <a:rPr lang="fr-FR" sz="2000" dirty="0">
                <a:solidFill>
                  <a:schemeClr val="accent2">
                    <a:lumMod val="50000"/>
                  </a:schemeClr>
                </a:solidFill>
                <a:latin typeface="+mj-lt"/>
                <a:ea typeface="Calibri" panose="020F0502020204030204" pitchFamily="34" charset="0"/>
                <a:cs typeface="Times New Roman" panose="02020603050405020304" pitchFamily="18" charset="0"/>
              </a:rPr>
              <a:t>thành ngữ</a:t>
            </a:r>
            <a:r>
              <a:rPr lang="fr-FR" sz="2000" dirty="0" smtClean="0">
                <a:solidFill>
                  <a:schemeClr val="accent2">
                    <a:lumMod val="50000"/>
                  </a:schemeClr>
                </a:solidFill>
                <a:latin typeface="+mj-lt"/>
                <a:ea typeface="Calibri" panose="020F0502020204030204" pitchFamily="34" charset="0"/>
                <a:cs typeface="Times New Roman" panose="02020603050405020304" pitchFamily="18" charset="0"/>
              </a:rPr>
              <a:t>: </a:t>
            </a:r>
            <a:r>
              <a:rPr lang="fr-FR" sz="2000" i="1" dirty="0" smtClean="0">
                <a:solidFill>
                  <a:schemeClr val="accent2">
                    <a:lumMod val="50000"/>
                  </a:schemeClr>
                </a:solidFill>
                <a:latin typeface="+mj-lt"/>
                <a:ea typeface="Calibri" panose="020F0502020204030204" pitchFamily="34" charset="0"/>
                <a:cs typeface="Times New Roman" panose="02020603050405020304" pitchFamily="18" charset="0"/>
              </a:rPr>
              <a:t>“Mọi </a:t>
            </a:r>
            <a:r>
              <a:rPr lang="fr-FR" sz="2000" i="1" dirty="0">
                <a:solidFill>
                  <a:schemeClr val="accent2">
                    <a:lumMod val="50000"/>
                  </a:schemeClr>
                </a:solidFill>
                <a:latin typeface="+mj-lt"/>
                <a:ea typeface="Calibri" panose="020F0502020204030204" pitchFamily="34" charset="0"/>
                <a:cs typeface="Times New Roman" panose="02020603050405020304" pitchFamily="18" charset="0"/>
              </a:rPr>
              <a:t>con đường đều đổ về Roma” </a:t>
            </a:r>
            <a:r>
              <a:rPr lang="fr-FR" sz="2000" dirty="0">
                <a:solidFill>
                  <a:schemeClr val="accent2">
                    <a:lumMod val="50000"/>
                  </a:schemeClr>
                </a:solidFill>
                <a:latin typeface="+mj-lt"/>
                <a:ea typeface="Calibri" panose="020F0502020204030204" pitchFamily="34" charset="0"/>
                <a:cs typeface="Times New Roman" panose="02020603050405020304" pitchFamily="18" charset="0"/>
              </a:rPr>
              <a:t>là vì thế).</a:t>
            </a:r>
            <a:endParaRPr lang="en-US" sz="2000"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960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29</a:t>
            </a:fld>
            <a:endParaRPr lang="en"/>
          </a:p>
        </p:txBody>
      </p:sp>
      <p:sp>
        <p:nvSpPr>
          <p:cNvPr id="3" name="Rectangle 2"/>
          <p:cNvSpPr/>
          <p:nvPr/>
        </p:nvSpPr>
        <p:spPr>
          <a:xfrm>
            <a:off x="207686" y="510895"/>
            <a:ext cx="4043094" cy="830997"/>
          </a:xfrm>
          <a:prstGeom prst="rect">
            <a:avLst/>
          </a:prstGeom>
        </p:spPr>
        <p:txBody>
          <a:bodyPr wrap="none">
            <a:spAutoFit/>
          </a:bodyPr>
          <a:lstStyle/>
          <a:p>
            <a:r>
              <a:rPr lang="en" sz="2400" b="1" dirty="0" smtClean="0">
                <a:solidFill>
                  <a:srgbClr val="002060"/>
                </a:solidFill>
              </a:rPr>
              <a:t>Luyện tập – </a:t>
            </a:r>
          </a:p>
          <a:p>
            <a:r>
              <a:rPr lang="en" sz="2400" b="1" dirty="0" smtClean="0">
                <a:solidFill>
                  <a:srgbClr val="002060"/>
                </a:solidFill>
              </a:rPr>
              <a:t>trả lời câu hỏi trắc nghiệm</a:t>
            </a:r>
          </a:p>
        </p:txBody>
      </p:sp>
      <p:sp>
        <p:nvSpPr>
          <p:cNvPr id="4" name="Rectangle 3"/>
          <p:cNvSpPr/>
          <p:nvPr/>
        </p:nvSpPr>
        <p:spPr>
          <a:xfrm>
            <a:off x="207686" y="1615196"/>
            <a:ext cx="4386260" cy="707886"/>
          </a:xfrm>
          <a:prstGeom prst="rect">
            <a:avLst/>
          </a:prstGeom>
        </p:spPr>
        <p:txBody>
          <a:bodyPr wrap="square">
            <a:spAutoFit/>
          </a:bodyPr>
          <a:lstStyle/>
          <a:p>
            <a:r>
              <a:rPr lang="nl-NL" sz="2000" dirty="0" smtClean="0">
                <a:solidFill>
                  <a:srgbClr val="7030A0"/>
                </a:solidFill>
                <a:ea typeface="Calibri" panose="020F0502020204030204" pitchFamily="34" charset="0"/>
                <a:cs typeface="Times New Roman" panose="02020603050405020304" pitchFamily="18" charset="0"/>
              </a:rPr>
              <a:t>Ai không phải là nhà khoa học nổi tiếng ở Hy Lạp cổ đại?</a:t>
            </a:r>
            <a:endParaRPr lang="en-US" sz="2000" dirty="0"/>
          </a:p>
        </p:txBody>
      </p:sp>
      <p:sp>
        <p:nvSpPr>
          <p:cNvPr id="19" name="Round Same Side Corner Rectangle 18"/>
          <p:cNvSpPr/>
          <p:nvPr/>
        </p:nvSpPr>
        <p:spPr>
          <a:xfrm rot="16200000">
            <a:off x="1676826" y="1651175"/>
            <a:ext cx="760667" cy="2776155"/>
          </a:xfrm>
          <a:prstGeom prst="round2SameRect">
            <a:avLst>
              <a:gd name="adj1" fmla="val 23321"/>
              <a:gd name="adj2" fmla="val 0"/>
            </a:avLst>
          </a:prstGeom>
          <a:solidFill>
            <a:schemeClr val="accent3">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 Same Side Corner Rectangle 19"/>
          <p:cNvSpPr/>
          <p:nvPr/>
        </p:nvSpPr>
        <p:spPr>
          <a:xfrm rot="5400000" flipH="1">
            <a:off x="3662000" y="2533470"/>
            <a:ext cx="760668" cy="1004888"/>
          </a:xfrm>
          <a:prstGeom prst="round2SameRect">
            <a:avLst>
              <a:gd name="adj1" fmla="val 34679"/>
              <a:gd name="adj2" fmla="val 0"/>
            </a:avLst>
          </a:prstGeom>
          <a:solidFill>
            <a:schemeClr val="accent4">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 Same Side Corner Rectangle 20"/>
          <p:cNvSpPr/>
          <p:nvPr/>
        </p:nvSpPr>
        <p:spPr>
          <a:xfrm rot="16200000">
            <a:off x="1688841" y="2569563"/>
            <a:ext cx="715941" cy="2757899"/>
          </a:xfrm>
          <a:prstGeom prst="round2SameRect">
            <a:avLst>
              <a:gd name="adj1" fmla="val 23321"/>
              <a:gd name="adj2" fmla="val 0"/>
            </a:avLst>
          </a:prstGeom>
          <a:solidFill>
            <a:schemeClr val="accent3"/>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 Same Side Corner Rectangle 21"/>
          <p:cNvSpPr/>
          <p:nvPr/>
        </p:nvSpPr>
        <p:spPr>
          <a:xfrm rot="5400000" flipH="1">
            <a:off x="3684363" y="3453521"/>
            <a:ext cx="715942" cy="1004888"/>
          </a:xfrm>
          <a:prstGeom prst="round2SameRect">
            <a:avLst>
              <a:gd name="adj1" fmla="val 34679"/>
              <a:gd name="adj2" fmla="val 0"/>
            </a:avLst>
          </a:prstGeom>
          <a:solidFill>
            <a:srgbClr val="00206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ound Same Side Corner Rectangle 22"/>
          <p:cNvSpPr/>
          <p:nvPr/>
        </p:nvSpPr>
        <p:spPr>
          <a:xfrm rot="16200000">
            <a:off x="5752751" y="1657679"/>
            <a:ext cx="741002" cy="2752038"/>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ound Same Side Corner Rectangle 23"/>
          <p:cNvSpPr/>
          <p:nvPr/>
        </p:nvSpPr>
        <p:spPr>
          <a:xfrm rot="5400000" flipH="1">
            <a:off x="7693988" y="2576436"/>
            <a:ext cx="748619" cy="906906"/>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ound Same Side Corner Rectangle 24"/>
          <p:cNvSpPr/>
          <p:nvPr/>
        </p:nvSpPr>
        <p:spPr>
          <a:xfrm rot="16200000">
            <a:off x="5785562" y="2574545"/>
            <a:ext cx="675381" cy="2752037"/>
          </a:xfrm>
          <a:prstGeom prst="round2SameRect">
            <a:avLst>
              <a:gd name="adj1" fmla="val 23321"/>
              <a:gd name="adj2" fmla="val 0"/>
            </a:avLst>
          </a:prstGeom>
          <a:solidFill>
            <a:schemeClr val="accent4"/>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ound Same Side Corner Rectangle 25"/>
          <p:cNvSpPr/>
          <p:nvPr/>
        </p:nvSpPr>
        <p:spPr>
          <a:xfrm rot="5400000" flipH="1">
            <a:off x="7723167" y="3489671"/>
            <a:ext cx="690260" cy="906907"/>
          </a:xfrm>
          <a:prstGeom prst="round2SameRect">
            <a:avLst>
              <a:gd name="adj1" fmla="val 34679"/>
              <a:gd name="adj2" fmla="val 0"/>
            </a:avLst>
          </a:prstGeom>
          <a:solidFill>
            <a:srgbClr val="7030A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8"/>
          <p:cNvSpPr txBox="1">
            <a:spLocks noChangeArrowheads="1"/>
          </p:cNvSpPr>
          <p:nvPr/>
        </p:nvSpPr>
        <p:spPr bwMode="auto">
          <a:xfrm>
            <a:off x="3777998" y="2808039"/>
            <a:ext cx="409087"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28" name="TextBox 33"/>
          <p:cNvSpPr txBox="1">
            <a:spLocks noChangeArrowheads="1"/>
          </p:cNvSpPr>
          <p:nvPr/>
        </p:nvSpPr>
        <p:spPr bwMode="auto">
          <a:xfrm>
            <a:off x="3855500" y="3718153"/>
            <a:ext cx="373668"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29" name="TextBox 34"/>
          <p:cNvSpPr txBox="1">
            <a:spLocks noChangeArrowheads="1"/>
          </p:cNvSpPr>
          <p:nvPr/>
        </p:nvSpPr>
        <p:spPr bwMode="auto">
          <a:xfrm>
            <a:off x="7823539" y="2819847"/>
            <a:ext cx="37542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30" name="TextBox 35"/>
          <p:cNvSpPr txBox="1">
            <a:spLocks noChangeArrowheads="1"/>
          </p:cNvSpPr>
          <p:nvPr/>
        </p:nvSpPr>
        <p:spPr bwMode="auto">
          <a:xfrm>
            <a:off x="7823539" y="3705041"/>
            <a:ext cx="439472"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31" name="Rectangle 32"/>
          <p:cNvSpPr>
            <a:spLocks noChangeArrowheads="1"/>
          </p:cNvSpPr>
          <p:nvPr/>
        </p:nvSpPr>
        <p:spPr bwMode="auto">
          <a:xfrm>
            <a:off x="808181" y="2835859"/>
            <a:ext cx="2592610"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Ta-lét</a:t>
            </a:r>
            <a:endParaRPr lang="en-US" sz="2000" dirty="0"/>
          </a:p>
        </p:txBody>
      </p:sp>
      <p:sp>
        <p:nvSpPr>
          <p:cNvPr id="32" name="Rectangle 37"/>
          <p:cNvSpPr>
            <a:spLocks noChangeArrowheads="1"/>
          </p:cNvSpPr>
          <p:nvPr/>
        </p:nvSpPr>
        <p:spPr bwMode="auto">
          <a:xfrm>
            <a:off x="905088" y="3742742"/>
            <a:ext cx="2203411"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Pi-ta-go</a:t>
            </a:r>
            <a:endParaRPr lang="en-US" sz="2000" dirty="0"/>
          </a:p>
        </p:txBody>
      </p:sp>
      <p:sp>
        <p:nvSpPr>
          <p:cNvPr id="33" name="Rectangle 38"/>
          <p:cNvSpPr>
            <a:spLocks noChangeArrowheads="1"/>
          </p:cNvSpPr>
          <p:nvPr/>
        </p:nvSpPr>
        <p:spPr bwMode="auto">
          <a:xfrm>
            <a:off x="4989639" y="2862249"/>
            <a:ext cx="2070684"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Ác-si-mét</a:t>
            </a:r>
            <a:endParaRPr lang="en-US" sz="2000" dirty="0"/>
          </a:p>
        </p:txBody>
      </p:sp>
      <p:sp>
        <p:nvSpPr>
          <p:cNvPr id="34" name="Rectangle 39"/>
          <p:cNvSpPr>
            <a:spLocks noChangeArrowheads="1"/>
          </p:cNvSpPr>
          <p:nvPr/>
        </p:nvSpPr>
        <p:spPr bwMode="auto">
          <a:xfrm>
            <a:off x="5039919" y="3773518"/>
            <a:ext cx="2166665"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Ô-gu-xtu-xơ</a:t>
            </a:r>
            <a:endParaRPr lang="en-US" sz="2000" dirty="0"/>
          </a:p>
        </p:txBody>
      </p:sp>
      <p:sp>
        <p:nvSpPr>
          <p:cNvPr id="35" name="Oval 34"/>
          <p:cNvSpPr/>
          <p:nvPr/>
        </p:nvSpPr>
        <p:spPr>
          <a:xfrm>
            <a:off x="7701727" y="3705041"/>
            <a:ext cx="696123" cy="5832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6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down)">
                                      <p:cBhvr>
                                        <p:cTn id="67" dur="500"/>
                                        <p:tgtEl>
                                          <p:spTgt spid="3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down)">
                                      <p:cBhvr>
                                        <p:cTn id="75" dur="580">
                                          <p:stCondLst>
                                            <p:cond delay="0"/>
                                          </p:stCondLst>
                                        </p:cTn>
                                        <p:tgtEl>
                                          <p:spTgt spid="35"/>
                                        </p:tgtEl>
                                      </p:cBhvr>
                                    </p:animEffect>
                                    <p:anim calcmode="lin" valueType="num">
                                      <p:cBhvr>
                                        <p:cTn id="7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81" dur="26">
                                          <p:stCondLst>
                                            <p:cond delay="650"/>
                                          </p:stCondLst>
                                        </p:cTn>
                                        <p:tgtEl>
                                          <p:spTgt spid="35"/>
                                        </p:tgtEl>
                                      </p:cBhvr>
                                      <p:to x="100000" y="60000"/>
                                    </p:animScale>
                                    <p:animScale>
                                      <p:cBhvr>
                                        <p:cTn id="82" dur="166" decel="50000">
                                          <p:stCondLst>
                                            <p:cond delay="676"/>
                                          </p:stCondLst>
                                        </p:cTn>
                                        <p:tgtEl>
                                          <p:spTgt spid="35"/>
                                        </p:tgtEl>
                                      </p:cBhvr>
                                      <p:to x="100000" y="100000"/>
                                    </p:animScale>
                                    <p:animScale>
                                      <p:cBhvr>
                                        <p:cTn id="83" dur="26">
                                          <p:stCondLst>
                                            <p:cond delay="1312"/>
                                          </p:stCondLst>
                                        </p:cTn>
                                        <p:tgtEl>
                                          <p:spTgt spid="35"/>
                                        </p:tgtEl>
                                      </p:cBhvr>
                                      <p:to x="100000" y="80000"/>
                                    </p:animScale>
                                    <p:animScale>
                                      <p:cBhvr>
                                        <p:cTn id="84" dur="166" decel="50000">
                                          <p:stCondLst>
                                            <p:cond delay="1338"/>
                                          </p:stCondLst>
                                        </p:cTn>
                                        <p:tgtEl>
                                          <p:spTgt spid="35"/>
                                        </p:tgtEl>
                                      </p:cBhvr>
                                      <p:to x="100000" y="100000"/>
                                    </p:animScale>
                                    <p:animScale>
                                      <p:cBhvr>
                                        <p:cTn id="85" dur="26">
                                          <p:stCondLst>
                                            <p:cond delay="1642"/>
                                          </p:stCondLst>
                                        </p:cTn>
                                        <p:tgtEl>
                                          <p:spTgt spid="35"/>
                                        </p:tgtEl>
                                      </p:cBhvr>
                                      <p:to x="100000" y="90000"/>
                                    </p:animScale>
                                    <p:animScale>
                                      <p:cBhvr>
                                        <p:cTn id="86" dur="166" decel="50000">
                                          <p:stCondLst>
                                            <p:cond delay="1668"/>
                                          </p:stCondLst>
                                        </p:cTn>
                                        <p:tgtEl>
                                          <p:spTgt spid="35"/>
                                        </p:tgtEl>
                                      </p:cBhvr>
                                      <p:to x="100000" y="100000"/>
                                    </p:animScale>
                                    <p:animScale>
                                      <p:cBhvr>
                                        <p:cTn id="87" dur="26">
                                          <p:stCondLst>
                                            <p:cond delay="1808"/>
                                          </p:stCondLst>
                                        </p:cTn>
                                        <p:tgtEl>
                                          <p:spTgt spid="35"/>
                                        </p:tgtEl>
                                      </p:cBhvr>
                                      <p:to x="100000" y="95000"/>
                                    </p:animScale>
                                    <p:animScale>
                                      <p:cBhvr>
                                        <p:cTn id="88"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P spid="34"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11834" y="564420"/>
            <a:ext cx="7353733" cy="1477670"/>
          </a:xfrm>
        </p:spPr>
        <p:txBody>
          <a:bodyPr/>
          <a:lstStyle/>
          <a:p>
            <a:pPr marL="76200" indent="0" algn="just">
              <a:buNone/>
            </a:pPr>
            <a:r>
              <a:rPr lang="fr-FR" sz="2000" b="1" i="0" dirty="0">
                <a:solidFill>
                  <a:schemeClr val="accent3">
                    <a:lumMod val="75000"/>
                  </a:schemeClr>
                </a:solidFill>
                <a:latin typeface="+mj-lt"/>
                <a:ea typeface="Calibri" panose="020F0502020204030204" pitchFamily="34" charset="0"/>
                <a:cs typeface="Times New Roman" panose="02020603050405020304" pitchFamily="18" charset="0"/>
              </a:rPr>
              <a:t>Em đã từng nhìn thấy </a:t>
            </a:r>
            <a:r>
              <a:rPr lang="fr-FR" sz="2000" b="1" i="0" dirty="0" smtClean="0">
                <a:solidFill>
                  <a:schemeClr val="accent3">
                    <a:lumMod val="75000"/>
                  </a:schemeClr>
                </a:solidFill>
                <a:latin typeface="+mj-lt"/>
                <a:ea typeface="Calibri" panose="020F0502020204030204" pitchFamily="34" charset="0"/>
                <a:cs typeface="Times New Roman" panose="02020603050405020304" pitchFamily="18" charset="0"/>
              </a:rPr>
              <a:t>các công </a:t>
            </a:r>
            <a:r>
              <a:rPr lang="fr-FR" sz="2000" b="1" i="0" dirty="0">
                <a:solidFill>
                  <a:schemeClr val="accent3">
                    <a:lumMod val="75000"/>
                  </a:schemeClr>
                </a:solidFill>
                <a:latin typeface="+mj-lt"/>
                <a:ea typeface="Calibri" panose="020F0502020204030204" pitchFamily="34" charset="0"/>
                <a:cs typeface="Times New Roman" panose="02020603050405020304" pitchFamily="18" charset="0"/>
              </a:rPr>
              <a:t>trình này ở đâu chưa? Theo em </a:t>
            </a:r>
            <a:r>
              <a:rPr lang="fr-FR" sz="2000" b="1" i="0" dirty="0" smtClean="0">
                <a:solidFill>
                  <a:schemeClr val="accent3">
                    <a:lumMod val="75000"/>
                  </a:schemeClr>
                </a:solidFill>
                <a:latin typeface="+mj-lt"/>
                <a:ea typeface="Calibri" panose="020F0502020204030204" pitchFamily="34" charset="0"/>
                <a:cs typeface="Times New Roman" panose="02020603050405020304" pitchFamily="18" charset="0"/>
              </a:rPr>
              <a:t>các công </a:t>
            </a:r>
            <a:r>
              <a:rPr lang="fr-FR" sz="2000" b="1" i="0" dirty="0">
                <a:solidFill>
                  <a:schemeClr val="accent3">
                    <a:lumMod val="75000"/>
                  </a:schemeClr>
                </a:solidFill>
                <a:latin typeface="+mj-lt"/>
                <a:ea typeface="Calibri" panose="020F0502020204030204" pitchFamily="34" charset="0"/>
                <a:cs typeface="Times New Roman" panose="02020603050405020304" pitchFamily="18" charset="0"/>
              </a:rPr>
              <a:t>trình này nằm ở quốc gia nào?</a:t>
            </a:r>
            <a:endParaRPr lang="en-US" sz="2000" b="1" i="0" dirty="0">
              <a:solidFill>
                <a:schemeClr val="accent3">
                  <a:lumMod val="75000"/>
                </a:schemeClr>
              </a:solidFill>
              <a:latin typeface="+mj-lt"/>
              <a:ea typeface="Calibri" panose="020F0502020204030204" pitchFamily="34" charset="0"/>
              <a:cs typeface="Times New Roman" panose="02020603050405020304" pitchFamily="18" charset="0"/>
            </a:endParaRPr>
          </a:p>
          <a:p>
            <a:pPr algn="just"/>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a:t>
            </a:fld>
            <a:endParaRPr lang="en"/>
          </a:p>
        </p:txBody>
      </p:sp>
      <p:pic>
        <p:nvPicPr>
          <p:cNvPr id="5" name="Picture 4"/>
          <p:cNvPicPr>
            <a:picLocks noChangeAspect="1"/>
          </p:cNvPicPr>
          <p:nvPr/>
        </p:nvPicPr>
        <p:blipFill>
          <a:blip r:embed="rId2"/>
          <a:stretch>
            <a:fillRect/>
          </a:stretch>
        </p:blipFill>
        <p:spPr>
          <a:xfrm>
            <a:off x="248717" y="1873840"/>
            <a:ext cx="3867683" cy="2765410"/>
          </a:xfrm>
          <a:prstGeom prst="rect">
            <a:avLst/>
          </a:prstGeom>
        </p:spPr>
      </p:pic>
      <p:pic>
        <p:nvPicPr>
          <p:cNvPr id="4" name="Picture 3"/>
          <p:cNvPicPr>
            <a:picLocks noChangeAspect="1"/>
          </p:cNvPicPr>
          <p:nvPr/>
        </p:nvPicPr>
        <p:blipFill>
          <a:blip r:embed="rId3"/>
          <a:stretch>
            <a:fillRect/>
          </a:stretch>
        </p:blipFill>
        <p:spPr>
          <a:xfrm>
            <a:off x="4689677" y="1873840"/>
            <a:ext cx="4198824" cy="2765410"/>
          </a:xfrm>
          <a:prstGeom prst="rect">
            <a:avLst/>
          </a:prstGeom>
        </p:spPr>
      </p:pic>
    </p:spTree>
    <p:extLst>
      <p:ext uri="{BB962C8B-B14F-4D97-AF65-F5344CB8AC3E}">
        <p14:creationId xmlns:p14="http://schemas.microsoft.com/office/powerpoint/2010/main" val="56958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30</a:t>
            </a:fld>
            <a:endParaRPr lang="en"/>
          </a:p>
        </p:txBody>
      </p:sp>
      <p:sp>
        <p:nvSpPr>
          <p:cNvPr id="4" name="Rectangle 3"/>
          <p:cNvSpPr/>
          <p:nvPr/>
        </p:nvSpPr>
        <p:spPr>
          <a:xfrm>
            <a:off x="2490028" y="1072380"/>
            <a:ext cx="4386260" cy="1015663"/>
          </a:xfrm>
          <a:prstGeom prst="rect">
            <a:avLst/>
          </a:prstGeom>
        </p:spPr>
        <p:txBody>
          <a:bodyPr wrap="square">
            <a:spAutoFit/>
          </a:bodyPr>
          <a:lstStyle/>
          <a:p>
            <a:r>
              <a:rPr lang="nl-NL" sz="2000" dirty="0" smtClean="0">
                <a:solidFill>
                  <a:srgbClr val="7030A0"/>
                </a:solidFill>
                <a:cs typeface="Times New Roman" panose="02020603050405020304" pitchFamily="18" charset="0"/>
              </a:rPr>
              <a:t>Điều kiện tự nhiên nào tác động lớn nhất đến sự hình thành và phát triển của nền văn minh Hi Lạp và La Mã?</a:t>
            </a:r>
            <a:endParaRPr lang="en-US" sz="2000" dirty="0"/>
          </a:p>
        </p:txBody>
      </p:sp>
      <p:sp>
        <p:nvSpPr>
          <p:cNvPr id="5" name="Round Same Side Corner Rectangle 4"/>
          <p:cNvSpPr/>
          <p:nvPr/>
        </p:nvSpPr>
        <p:spPr>
          <a:xfrm rot="16200000">
            <a:off x="1676826" y="1651175"/>
            <a:ext cx="760667" cy="2776155"/>
          </a:xfrm>
          <a:prstGeom prst="round2SameRect">
            <a:avLst>
              <a:gd name="adj1" fmla="val 23321"/>
              <a:gd name="adj2" fmla="val 0"/>
            </a:avLst>
          </a:prstGeom>
          <a:solidFill>
            <a:schemeClr val="accent3">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 Same Side Corner Rectangle 5"/>
          <p:cNvSpPr/>
          <p:nvPr/>
        </p:nvSpPr>
        <p:spPr>
          <a:xfrm rot="5400000" flipH="1">
            <a:off x="3662000" y="2533470"/>
            <a:ext cx="760668" cy="1004888"/>
          </a:xfrm>
          <a:prstGeom prst="round2SameRect">
            <a:avLst>
              <a:gd name="adj1" fmla="val 34679"/>
              <a:gd name="adj2" fmla="val 0"/>
            </a:avLst>
          </a:prstGeom>
          <a:solidFill>
            <a:schemeClr val="accent4">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 Same Side Corner Rectangle 6"/>
          <p:cNvSpPr/>
          <p:nvPr/>
        </p:nvSpPr>
        <p:spPr>
          <a:xfrm rot="16200000">
            <a:off x="1688841" y="2569563"/>
            <a:ext cx="715941" cy="2757899"/>
          </a:xfrm>
          <a:prstGeom prst="round2SameRect">
            <a:avLst>
              <a:gd name="adj1" fmla="val 23321"/>
              <a:gd name="adj2" fmla="val 0"/>
            </a:avLst>
          </a:prstGeom>
          <a:solidFill>
            <a:schemeClr val="accent3"/>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 Same Side Corner Rectangle 7"/>
          <p:cNvSpPr/>
          <p:nvPr/>
        </p:nvSpPr>
        <p:spPr>
          <a:xfrm rot="5400000" flipH="1">
            <a:off x="3684363" y="3453521"/>
            <a:ext cx="715942" cy="1004888"/>
          </a:xfrm>
          <a:prstGeom prst="round2SameRect">
            <a:avLst>
              <a:gd name="adj1" fmla="val 34679"/>
              <a:gd name="adj2" fmla="val 0"/>
            </a:avLst>
          </a:prstGeom>
          <a:solidFill>
            <a:srgbClr val="00206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 Same Side Corner Rectangle 8"/>
          <p:cNvSpPr/>
          <p:nvPr/>
        </p:nvSpPr>
        <p:spPr>
          <a:xfrm rot="16200000">
            <a:off x="5752751" y="1657679"/>
            <a:ext cx="741002" cy="2752038"/>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 Same Side Corner Rectangle 9"/>
          <p:cNvSpPr/>
          <p:nvPr/>
        </p:nvSpPr>
        <p:spPr>
          <a:xfrm rot="5400000" flipH="1">
            <a:off x="7693988" y="2576436"/>
            <a:ext cx="748619" cy="906906"/>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 Same Side Corner Rectangle 10"/>
          <p:cNvSpPr/>
          <p:nvPr/>
        </p:nvSpPr>
        <p:spPr>
          <a:xfrm rot="16200000">
            <a:off x="5785562" y="2574545"/>
            <a:ext cx="675381" cy="2752037"/>
          </a:xfrm>
          <a:prstGeom prst="round2SameRect">
            <a:avLst>
              <a:gd name="adj1" fmla="val 23321"/>
              <a:gd name="adj2" fmla="val 0"/>
            </a:avLst>
          </a:prstGeom>
          <a:solidFill>
            <a:schemeClr val="accent4"/>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 Same Side Corner Rectangle 11"/>
          <p:cNvSpPr/>
          <p:nvPr/>
        </p:nvSpPr>
        <p:spPr>
          <a:xfrm rot="5400000" flipH="1">
            <a:off x="7723167" y="3489671"/>
            <a:ext cx="690260" cy="906907"/>
          </a:xfrm>
          <a:prstGeom prst="round2SameRect">
            <a:avLst>
              <a:gd name="adj1" fmla="val 34679"/>
              <a:gd name="adj2" fmla="val 0"/>
            </a:avLst>
          </a:prstGeom>
          <a:solidFill>
            <a:srgbClr val="7030A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8"/>
          <p:cNvSpPr txBox="1">
            <a:spLocks noChangeArrowheads="1"/>
          </p:cNvSpPr>
          <p:nvPr/>
        </p:nvSpPr>
        <p:spPr bwMode="auto">
          <a:xfrm>
            <a:off x="3777998" y="2808039"/>
            <a:ext cx="409087"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14" name="TextBox 33"/>
          <p:cNvSpPr txBox="1">
            <a:spLocks noChangeArrowheads="1"/>
          </p:cNvSpPr>
          <p:nvPr/>
        </p:nvSpPr>
        <p:spPr bwMode="auto">
          <a:xfrm>
            <a:off x="3855500" y="3718153"/>
            <a:ext cx="373668"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15" name="TextBox 34"/>
          <p:cNvSpPr txBox="1">
            <a:spLocks noChangeArrowheads="1"/>
          </p:cNvSpPr>
          <p:nvPr/>
        </p:nvSpPr>
        <p:spPr bwMode="auto">
          <a:xfrm>
            <a:off x="7823539" y="2819847"/>
            <a:ext cx="37542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16" name="TextBox 35"/>
          <p:cNvSpPr txBox="1">
            <a:spLocks noChangeArrowheads="1"/>
          </p:cNvSpPr>
          <p:nvPr/>
        </p:nvSpPr>
        <p:spPr bwMode="auto">
          <a:xfrm>
            <a:off x="7823539" y="3705041"/>
            <a:ext cx="439472"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17" name="Rectangle 32"/>
          <p:cNvSpPr>
            <a:spLocks noChangeArrowheads="1"/>
          </p:cNvSpPr>
          <p:nvPr/>
        </p:nvSpPr>
        <p:spPr bwMode="auto">
          <a:xfrm>
            <a:off x="605726" y="2829834"/>
            <a:ext cx="2934164"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Có nhiều vịnh, hải cảng</a:t>
            </a:r>
            <a:endParaRPr lang="en-US" sz="2000" dirty="0"/>
          </a:p>
        </p:txBody>
      </p:sp>
      <p:sp>
        <p:nvSpPr>
          <p:cNvPr id="18" name="Rectangle 37"/>
          <p:cNvSpPr>
            <a:spLocks noChangeArrowheads="1"/>
          </p:cNvSpPr>
          <p:nvPr/>
        </p:nvSpPr>
        <p:spPr bwMode="auto">
          <a:xfrm>
            <a:off x="818595" y="3636518"/>
            <a:ext cx="2502773" cy="707886"/>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Có nhiều đồng bằng rộng lớn</a:t>
            </a:r>
            <a:endParaRPr lang="en-US" sz="2000" dirty="0"/>
          </a:p>
        </p:txBody>
      </p:sp>
      <p:sp>
        <p:nvSpPr>
          <p:cNvPr id="19" name="Rectangle 38"/>
          <p:cNvSpPr>
            <a:spLocks noChangeArrowheads="1"/>
          </p:cNvSpPr>
          <p:nvPr/>
        </p:nvSpPr>
        <p:spPr bwMode="auto">
          <a:xfrm>
            <a:off x="4989639" y="2862249"/>
            <a:ext cx="2391398"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Hệ động, thực vật</a:t>
            </a:r>
            <a:endParaRPr lang="en-US" sz="2000" dirty="0"/>
          </a:p>
        </p:txBody>
      </p:sp>
      <p:sp>
        <p:nvSpPr>
          <p:cNvPr id="20" name="Rectangle 39"/>
          <p:cNvSpPr>
            <a:spLocks noChangeArrowheads="1"/>
          </p:cNvSpPr>
          <p:nvPr/>
        </p:nvSpPr>
        <p:spPr bwMode="auto">
          <a:xfrm>
            <a:off x="5039919" y="3773518"/>
            <a:ext cx="2459352"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Khí hậu khô nóng</a:t>
            </a:r>
            <a:endParaRPr lang="en-US" sz="2000" dirty="0"/>
          </a:p>
        </p:txBody>
      </p:sp>
      <p:sp>
        <p:nvSpPr>
          <p:cNvPr id="21" name="Oval 20"/>
          <p:cNvSpPr/>
          <p:nvPr/>
        </p:nvSpPr>
        <p:spPr>
          <a:xfrm>
            <a:off x="3687644" y="2808039"/>
            <a:ext cx="694161" cy="4734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0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80">
                                          <p:stCondLst>
                                            <p:cond delay="0"/>
                                          </p:stCondLst>
                                        </p:cTn>
                                        <p:tgtEl>
                                          <p:spTgt spid="21"/>
                                        </p:tgtEl>
                                      </p:cBhvr>
                                    </p:animEffect>
                                    <p:anim calcmode="lin" valueType="num">
                                      <p:cBhvr>
                                        <p:cTn id="6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4" dur="26">
                                          <p:stCondLst>
                                            <p:cond delay="650"/>
                                          </p:stCondLst>
                                        </p:cTn>
                                        <p:tgtEl>
                                          <p:spTgt spid="21"/>
                                        </p:tgtEl>
                                      </p:cBhvr>
                                      <p:to x="100000" y="60000"/>
                                    </p:animScale>
                                    <p:animScale>
                                      <p:cBhvr>
                                        <p:cTn id="75" dur="166" decel="50000">
                                          <p:stCondLst>
                                            <p:cond delay="676"/>
                                          </p:stCondLst>
                                        </p:cTn>
                                        <p:tgtEl>
                                          <p:spTgt spid="21"/>
                                        </p:tgtEl>
                                      </p:cBhvr>
                                      <p:to x="100000" y="100000"/>
                                    </p:animScale>
                                    <p:animScale>
                                      <p:cBhvr>
                                        <p:cTn id="76" dur="26">
                                          <p:stCondLst>
                                            <p:cond delay="1312"/>
                                          </p:stCondLst>
                                        </p:cTn>
                                        <p:tgtEl>
                                          <p:spTgt spid="21"/>
                                        </p:tgtEl>
                                      </p:cBhvr>
                                      <p:to x="100000" y="80000"/>
                                    </p:animScale>
                                    <p:animScale>
                                      <p:cBhvr>
                                        <p:cTn id="77" dur="166" decel="50000">
                                          <p:stCondLst>
                                            <p:cond delay="1338"/>
                                          </p:stCondLst>
                                        </p:cTn>
                                        <p:tgtEl>
                                          <p:spTgt spid="21"/>
                                        </p:tgtEl>
                                      </p:cBhvr>
                                      <p:to x="100000" y="100000"/>
                                    </p:animScale>
                                    <p:animScale>
                                      <p:cBhvr>
                                        <p:cTn id="78" dur="26">
                                          <p:stCondLst>
                                            <p:cond delay="1642"/>
                                          </p:stCondLst>
                                        </p:cTn>
                                        <p:tgtEl>
                                          <p:spTgt spid="21"/>
                                        </p:tgtEl>
                                      </p:cBhvr>
                                      <p:to x="100000" y="90000"/>
                                    </p:animScale>
                                    <p:animScale>
                                      <p:cBhvr>
                                        <p:cTn id="79" dur="166" decel="50000">
                                          <p:stCondLst>
                                            <p:cond delay="1668"/>
                                          </p:stCondLst>
                                        </p:cTn>
                                        <p:tgtEl>
                                          <p:spTgt spid="21"/>
                                        </p:tgtEl>
                                      </p:cBhvr>
                                      <p:to x="100000" y="100000"/>
                                    </p:animScale>
                                    <p:animScale>
                                      <p:cBhvr>
                                        <p:cTn id="80" dur="26">
                                          <p:stCondLst>
                                            <p:cond delay="1808"/>
                                          </p:stCondLst>
                                        </p:cTn>
                                        <p:tgtEl>
                                          <p:spTgt spid="21"/>
                                        </p:tgtEl>
                                      </p:cBhvr>
                                      <p:to x="100000" y="95000"/>
                                    </p:animScale>
                                    <p:animScale>
                                      <p:cBhvr>
                                        <p:cTn id="81"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22"/>
          <p:cNvSpPr txBox="1">
            <a:spLocks noGrp="1"/>
          </p:cNvSpPr>
          <p:nvPr>
            <p:ph type="title" idx="4294967295"/>
          </p:nvPr>
        </p:nvSpPr>
        <p:spPr>
          <a:xfrm>
            <a:off x="231256" y="479674"/>
            <a:ext cx="3923777" cy="55968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solidFill>
                  <a:srgbClr val="002060"/>
                </a:solidFill>
                <a:latin typeface="+mj-lt"/>
              </a:rPr>
              <a:t>Luyện tập mở rộng</a:t>
            </a:r>
            <a:endParaRPr b="1" dirty="0">
              <a:solidFill>
                <a:srgbClr val="002060"/>
              </a:solidFill>
              <a:latin typeface="+mj-lt"/>
            </a:endParaRPr>
          </a:p>
        </p:txBody>
      </p:sp>
      <p:sp>
        <p:nvSpPr>
          <p:cNvPr id="318" name="Google Shape;318;p22"/>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31</a:t>
            </a:fld>
            <a:endParaRPr/>
          </a:p>
        </p:txBody>
      </p:sp>
      <p:sp>
        <p:nvSpPr>
          <p:cNvPr id="2" name="Rectangle 1"/>
          <p:cNvSpPr/>
          <p:nvPr/>
        </p:nvSpPr>
        <p:spPr>
          <a:xfrm>
            <a:off x="149962" y="1199693"/>
            <a:ext cx="7216444" cy="1015663"/>
          </a:xfrm>
          <a:prstGeom prst="rect">
            <a:avLst/>
          </a:prstGeom>
        </p:spPr>
        <p:txBody>
          <a:bodyPr wrap="square">
            <a:spAutoFit/>
          </a:bodyPr>
          <a:lstStyle/>
          <a:p>
            <a:pPr algn="just">
              <a:lnSpc>
                <a:spcPts val="2400"/>
              </a:lnSpc>
              <a:spcBef>
                <a:spcPts val="900"/>
              </a:spcBef>
              <a:spcAft>
                <a:spcPts val="900"/>
              </a:spcAft>
            </a:pPr>
            <a:r>
              <a:rPr lang="nl-NL" sz="2000" dirty="0">
                <a:solidFill>
                  <a:schemeClr val="accent2">
                    <a:lumMod val="50000"/>
                  </a:schemeClr>
                </a:solidFill>
                <a:latin typeface="+mj-lt"/>
                <a:ea typeface="Calibri" panose="020F0502020204030204" pitchFamily="34" charset="0"/>
                <a:cs typeface="Times New Roman" panose="02020603050405020304" pitchFamily="18" charset="0"/>
              </a:rPr>
              <a:t>Quan sát logo của Tổ chức Văn hoá, Khoa học và Giáo dục của Liên hợp quốc (UNESCO), em hãy cho biết: </a:t>
            </a: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Logô đó lấy ý tưởng từ công trình kiến trúc nổi tiếng nào của Hy Lạp cổ đại?</a:t>
            </a:r>
            <a:r>
              <a:rPr lang="nl-NL" sz="2000" b="1" i="1" dirty="0">
                <a:solidFill>
                  <a:schemeClr val="accent2">
                    <a:lumMod val="50000"/>
                  </a:schemeClr>
                </a:solidFill>
                <a:latin typeface="+mj-lt"/>
                <a:ea typeface="Calibri" panose="020F0502020204030204" pitchFamily="34" charset="0"/>
                <a:cs typeface="Times New Roman" panose="02020603050405020304" pitchFamily="18" charset="0"/>
              </a:rPr>
              <a:t> </a:t>
            </a:r>
            <a:endParaRPr lang="en-US" sz="2000" i="1"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886554" y="2508978"/>
            <a:ext cx="3628340" cy="2527873"/>
          </a:xfrm>
          <a:prstGeom prst="rect">
            <a:avLst/>
          </a:prstGeom>
        </p:spPr>
      </p:pic>
      <p:sp>
        <p:nvSpPr>
          <p:cNvPr id="4" name="Rectangle 3"/>
          <p:cNvSpPr/>
          <p:nvPr/>
        </p:nvSpPr>
        <p:spPr>
          <a:xfrm>
            <a:off x="219456" y="2935375"/>
            <a:ext cx="4133088" cy="1015663"/>
          </a:xfrm>
          <a:prstGeom prst="rect">
            <a:avLst/>
          </a:prstGeom>
        </p:spPr>
        <p:txBody>
          <a:bodyPr wrap="square">
            <a:spAutoFit/>
          </a:bodyPr>
          <a:lstStyle/>
          <a:p>
            <a:pPr algn="just">
              <a:lnSpc>
                <a:spcPts val="2400"/>
              </a:lnSpc>
              <a:spcBef>
                <a:spcPts val="900"/>
              </a:spcBef>
              <a:spcAft>
                <a:spcPts val="900"/>
              </a:spcAft>
            </a:pPr>
            <a:r>
              <a:rPr lang="nl-NL" sz="2000" b="1" dirty="0" smtClean="0">
                <a:solidFill>
                  <a:srgbClr val="7030A0"/>
                </a:solidFill>
                <a:latin typeface="+mj-lt"/>
                <a:ea typeface="Calibri" panose="020F0502020204030204" pitchFamily="34" charset="0"/>
                <a:cs typeface="Times New Roman" panose="02020603050405020304" pitchFamily="18" charset="0"/>
              </a:rPr>
              <a:t>Logo lấy </a:t>
            </a:r>
            <a:r>
              <a:rPr lang="nl-NL" sz="2000" b="1" dirty="0">
                <a:solidFill>
                  <a:srgbClr val="7030A0"/>
                </a:solidFill>
                <a:latin typeface="+mj-lt"/>
                <a:ea typeface="Calibri" panose="020F0502020204030204" pitchFamily="34" charset="0"/>
                <a:cs typeface="Times New Roman" panose="02020603050405020304" pitchFamily="18" charset="0"/>
              </a:rPr>
              <a:t>ý tưởng từ công trình kiến trúc nổi tiếng </a:t>
            </a:r>
            <a:r>
              <a:rPr lang="nl-NL" sz="2000" b="1" dirty="0" smtClean="0">
                <a:solidFill>
                  <a:srgbClr val="7030A0"/>
                </a:solidFill>
                <a:latin typeface="+mj-lt"/>
                <a:ea typeface="Calibri" panose="020F0502020204030204" pitchFamily="34" charset="0"/>
                <a:cs typeface="Times New Roman" panose="02020603050405020304" pitchFamily="18" charset="0"/>
              </a:rPr>
              <a:t>đền Pác-tê-nông </a:t>
            </a:r>
            <a:r>
              <a:rPr lang="nl-NL" sz="2000" b="1" dirty="0">
                <a:solidFill>
                  <a:srgbClr val="7030A0"/>
                </a:solidFill>
                <a:latin typeface="+mj-lt"/>
                <a:ea typeface="Calibri" panose="020F0502020204030204" pitchFamily="34" charset="0"/>
                <a:cs typeface="Times New Roman" panose="02020603050405020304" pitchFamily="18" charset="0"/>
              </a:rPr>
              <a:t>của Hy Lạp cổ đại</a:t>
            </a:r>
            <a:r>
              <a:rPr lang="nl-NL" sz="2000" b="1" i="1" dirty="0">
                <a:solidFill>
                  <a:srgbClr val="7030A0"/>
                </a:solidFill>
                <a:latin typeface="+mj-lt"/>
                <a:ea typeface="Calibri" panose="020F0502020204030204" pitchFamily="34" charset="0"/>
                <a:cs typeface="Times New Roman" panose="02020603050405020304" pitchFamily="18" charset="0"/>
              </a:rPr>
              <a:t>.</a:t>
            </a:r>
            <a:endParaRPr lang="en-US" sz="2000" b="1" dirty="0">
              <a:solidFill>
                <a:srgbClr val="7030A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barn(inVertical)">
                                      <p:cBhvr>
                                        <p:cTn id="7" dur="500"/>
                                        <p:tgtEl>
                                          <p:spTgt spid="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32</a:t>
            </a:fld>
            <a:endParaRPr lang="en"/>
          </a:p>
        </p:txBody>
      </p:sp>
      <p:sp>
        <p:nvSpPr>
          <p:cNvPr id="3" name="Title 1"/>
          <p:cNvSpPr txBox="1">
            <a:spLocks/>
          </p:cNvSpPr>
          <p:nvPr/>
        </p:nvSpPr>
        <p:spPr>
          <a:xfrm>
            <a:off x="541325" y="535768"/>
            <a:ext cx="6035039" cy="857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b="1" i="1" dirty="0" smtClean="0">
                <a:latin typeface="+mj-lt"/>
              </a:rPr>
              <a:t>Trình bày một vài hiểu biết của em về công trình kiến trúc Đấu trường Cô-li-dê (La Mã)</a:t>
            </a:r>
            <a:endParaRPr lang="en-US" sz="2200" b="1" i="1" dirty="0">
              <a:latin typeface="+mj-lt"/>
            </a:endParaRPr>
          </a:p>
        </p:txBody>
      </p:sp>
      <p:pic>
        <p:nvPicPr>
          <p:cNvPr id="4" name="Picture 3"/>
          <p:cNvPicPr>
            <a:picLocks noChangeAspect="1"/>
          </p:cNvPicPr>
          <p:nvPr/>
        </p:nvPicPr>
        <p:blipFill>
          <a:blip r:embed="rId2"/>
          <a:stretch>
            <a:fillRect/>
          </a:stretch>
        </p:blipFill>
        <p:spPr>
          <a:xfrm>
            <a:off x="6393484" y="663533"/>
            <a:ext cx="2378837" cy="1571168"/>
          </a:xfrm>
          <a:prstGeom prst="rect">
            <a:avLst/>
          </a:prstGeom>
        </p:spPr>
      </p:pic>
      <p:pic>
        <p:nvPicPr>
          <p:cNvPr id="5" name="Picture 4"/>
          <p:cNvPicPr>
            <a:picLocks noChangeAspect="1"/>
          </p:cNvPicPr>
          <p:nvPr/>
        </p:nvPicPr>
        <p:blipFill>
          <a:blip r:embed="rId3"/>
          <a:stretch>
            <a:fillRect/>
          </a:stretch>
        </p:blipFill>
        <p:spPr>
          <a:xfrm>
            <a:off x="6262508" y="2761813"/>
            <a:ext cx="2281646" cy="2045562"/>
          </a:xfrm>
          <a:prstGeom prst="rect">
            <a:avLst/>
          </a:prstGeom>
        </p:spPr>
      </p:pic>
      <p:sp>
        <p:nvSpPr>
          <p:cNvPr id="6" name="Rectangle 5"/>
          <p:cNvSpPr/>
          <p:nvPr/>
        </p:nvSpPr>
        <p:spPr>
          <a:xfrm>
            <a:off x="380694" y="1449117"/>
            <a:ext cx="5650991" cy="3327899"/>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en-US" sz="2000" dirty="0" smtClean="0">
                <a:solidFill>
                  <a:schemeClr val="accent1">
                    <a:lumMod val="25000"/>
                  </a:schemeClr>
                </a:solidFill>
                <a:latin typeface="Arial" panose="020B0604020202020204" pitchFamily="34" charset="0"/>
              </a:rPr>
              <a:t>Là </a:t>
            </a:r>
            <a:r>
              <a:rPr lang="vi-VN" sz="2000" dirty="0" smtClean="0">
                <a:solidFill>
                  <a:schemeClr val="accent1">
                    <a:lumMod val="25000"/>
                  </a:schemeClr>
                </a:solidFill>
                <a:latin typeface="Arial" panose="020B0604020202020204" pitchFamily="34" charset="0"/>
              </a:rPr>
              <a:t>một </a:t>
            </a:r>
            <a:r>
              <a:rPr lang="vi-VN" sz="2000" dirty="0">
                <a:solidFill>
                  <a:schemeClr val="accent1">
                    <a:lumMod val="25000"/>
                  </a:schemeClr>
                </a:solidFill>
                <a:latin typeface="Arial" panose="020B0604020202020204" pitchFamily="34" charset="0"/>
              </a:rPr>
              <a:t>đấu trường lớn ở thành phố </a:t>
            </a:r>
            <a:r>
              <a:rPr lang="en-US" sz="2000" dirty="0" smtClean="0">
                <a:solidFill>
                  <a:schemeClr val="accent1">
                    <a:lumMod val="25000"/>
                  </a:schemeClr>
                </a:solidFill>
                <a:latin typeface="Arial" panose="020B0604020202020204" pitchFamily="34" charset="0"/>
              </a:rPr>
              <a:t>Roma</a:t>
            </a:r>
            <a:r>
              <a:rPr lang="vi-VN" sz="2000" dirty="0" smtClean="0">
                <a:solidFill>
                  <a:schemeClr val="accent1">
                    <a:lumMod val="25000"/>
                  </a:schemeClr>
                </a:solidFill>
                <a:latin typeface="Arial" panose="020B0604020202020204" pitchFamily="34" charset="0"/>
              </a:rPr>
              <a:t>. </a:t>
            </a:r>
            <a:r>
              <a:rPr lang="en-US" sz="2000" dirty="0" smtClean="0">
                <a:solidFill>
                  <a:schemeClr val="accent1">
                    <a:lumMod val="25000"/>
                  </a:schemeClr>
                </a:solidFill>
                <a:latin typeface="Arial" panose="020B0604020202020204" pitchFamily="34" charset="0"/>
              </a:rPr>
              <a:t>Được </a:t>
            </a:r>
            <a:r>
              <a:rPr lang="vi-VN" sz="2000" dirty="0" smtClean="0">
                <a:solidFill>
                  <a:schemeClr val="accent1">
                    <a:lumMod val="25000"/>
                  </a:schemeClr>
                </a:solidFill>
                <a:latin typeface="Arial" panose="020B0604020202020204" pitchFamily="34" charset="0"/>
              </a:rPr>
              <a:t>sử </a:t>
            </a:r>
            <a:r>
              <a:rPr lang="vi-VN" sz="2000" dirty="0">
                <a:solidFill>
                  <a:schemeClr val="accent1">
                    <a:lumMod val="25000"/>
                  </a:schemeClr>
                </a:solidFill>
                <a:latin typeface="Arial" panose="020B0604020202020204" pitchFamily="34" charset="0"/>
              </a:rPr>
              <a:t>dụng cho các </a:t>
            </a:r>
            <a:r>
              <a:rPr lang="en-US" sz="2000" dirty="0" smtClean="0">
                <a:solidFill>
                  <a:schemeClr val="accent1">
                    <a:lumMod val="25000"/>
                  </a:schemeClr>
                </a:solidFill>
                <a:latin typeface="Arial" panose="020B0604020202020204" pitchFamily="34" charset="0"/>
              </a:rPr>
              <a:t>võ sĩ giác đấu </a:t>
            </a:r>
            <a:r>
              <a:rPr lang="vi-VN" sz="2000" dirty="0" smtClean="0">
                <a:solidFill>
                  <a:schemeClr val="accent1">
                    <a:lumMod val="25000"/>
                  </a:schemeClr>
                </a:solidFill>
                <a:latin typeface="Arial" panose="020B0604020202020204" pitchFamily="34" charset="0"/>
              </a:rPr>
              <a:t>và </a:t>
            </a:r>
            <a:r>
              <a:rPr lang="vi-VN" sz="2000" dirty="0">
                <a:solidFill>
                  <a:schemeClr val="accent1">
                    <a:lumMod val="25000"/>
                  </a:schemeClr>
                </a:solidFill>
                <a:latin typeface="Arial" panose="020B0604020202020204" pitchFamily="34" charset="0"/>
              </a:rPr>
              <a:t>nô lệ có nguồn gốc tù binh chiến tranh thi </a:t>
            </a:r>
            <a:r>
              <a:rPr lang="vi-VN" sz="2000" dirty="0" smtClean="0">
                <a:solidFill>
                  <a:schemeClr val="accent1">
                    <a:lumMod val="25000"/>
                  </a:schemeClr>
                </a:solidFill>
                <a:latin typeface="Arial" panose="020B0604020202020204" pitchFamily="34" charset="0"/>
              </a:rPr>
              <a:t>đấu</a:t>
            </a:r>
            <a:r>
              <a:rPr lang="en-US" sz="2000" dirty="0" smtClean="0">
                <a:solidFill>
                  <a:schemeClr val="accent1">
                    <a:lumMod val="25000"/>
                  </a:schemeClr>
                </a:solidFill>
                <a:latin typeface="Arial" panose="020B0604020202020204" pitchFamily="34" charset="0"/>
              </a:rPr>
              <a:t>, </a:t>
            </a:r>
            <a:r>
              <a:rPr lang="vi-VN" sz="2000" dirty="0" smtClean="0">
                <a:solidFill>
                  <a:schemeClr val="accent1">
                    <a:lumMod val="25000"/>
                  </a:schemeClr>
                </a:solidFill>
                <a:latin typeface="Arial" panose="020B0604020202020204" pitchFamily="34" charset="0"/>
              </a:rPr>
              <a:t>trình </a:t>
            </a:r>
            <a:r>
              <a:rPr lang="vi-VN" sz="2000" dirty="0">
                <a:solidFill>
                  <a:schemeClr val="accent1">
                    <a:lumMod val="25000"/>
                  </a:schemeClr>
                </a:solidFill>
                <a:latin typeface="Arial" panose="020B0604020202020204" pitchFamily="34" charset="0"/>
              </a:rPr>
              <a:t>diễn công chúng</a:t>
            </a:r>
            <a:r>
              <a:rPr lang="en-US" sz="2000" dirty="0">
                <a:solidFill>
                  <a:schemeClr val="accent1">
                    <a:lumMod val="25000"/>
                  </a:schemeClr>
                </a:solidFill>
                <a:latin typeface="Arial" panose="020B0604020202020204" pitchFamily="34" charset="0"/>
              </a:rPr>
              <a:t>. </a:t>
            </a:r>
            <a:r>
              <a:rPr lang="vi-VN" sz="2000" dirty="0" smtClean="0">
                <a:solidFill>
                  <a:schemeClr val="accent1">
                    <a:lumMod val="25000"/>
                  </a:schemeClr>
                </a:solidFill>
              </a:rPr>
              <a:t>Sa</a:t>
            </a:r>
            <a:r>
              <a:rPr lang="en-US" sz="2000" dirty="0" smtClean="0">
                <a:solidFill>
                  <a:schemeClr val="accent1">
                    <a:lumMod val="25000"/>
                  </a:schemeClr>
                </a:solidFill>
              </a:rPr>
              <a:t>u này </a:t>
            </a:r>
            <a:r>
              <a:rPr lang="vi-VN" sz="2000" dirty="0" smtClean="0">
                <a:solidFill>
                  <a:schemeClr val="accent1">
                    <a:lumMod val="25000"/>
                  </a:schemeClr>
                </a:solidFill>
              </a:rPr>
              <a:t>được </a:t>
            </a:r>
            <a:r>
              <a:rPr lang="vi-VN" sz="2000" dirty="0">
                <a:solidFill>
                  <a:schemeClr val="accent1">
                    <a:lumMod val="25000"/>
                  </a:schemeClr>
                </a:solidFill>
              </a:rPr>
              <a:t>sử dụng làm nhà ở, cửa hàng, nhà </a:t>
            </a:r>
            <a:r>
              <a:rPr lang="vi-VN" sz="2000" dirty="0" smtClean="0">
                <a:solidFill>
                  <a:schemeClr val="accent1">
                    <a:lumMod val="25000"/>
                  </a:schemeClr>
                </a:solidFill>
              </a:rPr>
              <a:t>thờ</a:t>
            </a:r>
            <a:r>
              <a:rPr lang="en-US" sz="2000" dirty="0" smtClean="0">
                <a:solidFill>
                  <a:schemeClr val="accent1">
                    <a:lumMod val="25000"/>
                  </a:schemeClr>
                </a:solidFill>
              </a:rPr>
              <a:t>,…</a:t>
            </a:r>
          </a:p>
          <a:p>
            <a:pPr marL="342900" indent="-342900" algn="just">
              <a:lnSpc>
                <a:spcPts val="2500"/>
              </a:lnSpc>
              <a:spcBef>
                <a:spcPts val="200"/>
              </a:spcBef>
              <a:spcAft>
                <a:spcPts val="200"/>
              </a:spcAft>
              <a:buFont typeface="Wingdings" panose="05000000000000000000" pitchFamily="2" charset="2"/>
              <a:buChar char="§"/>
            </a:pPr>
            <a:r>
              <a:rPr lang="vi-VN" sz="2000" dirty="0" smtClean="0">
                <a:solidFill>
                  <a:schemeClr val="accent1">
                    <a:lumMod val="25000"/>
                  </a:schemeClr>
                </a:solidFill>
              </a:rPr>
              <a:t>Dù </a:t>
            </a:r>
            <a:r>
              <a:rPr lang="vi-VN" sz="2000" dirty="0">
                <a:solidFill>
                  <a:schemeClr val="accent1">
                    <a:lumMod val="25000"/>
                  </a:schemeClr>
                </a:solidFill>
              </a:rPr>
              <a:t>hiện nay bị hoang phế nhiều do động đất và nạn cướp đá, </a:t>
            </a:r>
            <a:r>
              <a:rPr lang="en-US" sz="2000" dirty="0" smtClean="0">
                <a:solidFill>
                  <a:schemeClr val="accent1">
                    <a:lumMod val="25000"/>
                  </a:schemeClr>
                </a:solidFill>
              </a:rPr>
              <a:t>đấu trường</a:t>
            </a:r>
            <a:r>
              <a:rPr lang="vi-VN" sz="2000" dirty="0" smtClean="0">
                <a:solidFill>
                  <a:schemeClr val="accent1">
                    <a:lumMod val="25000"/>
                  </a:schemeClr>
                </a:solidFill>
              </a:rPr>
              <a:t> từ </a:t>
            </a:r>
            <a:r>
              <a:rPr lang="vi-VN" sz="2000" dirty="0">
                <a:solidFill>
                  <a:schemeClr val="accent1">
                    <a:lumMod val="25000"/>
                  </a:schemeClr>
                </a:solidFill>
              </a:rPr>
              <a:t>lâu </a:t>
            </a:r>
            <a:r>
              <a:rPr lang="en-US" sz="2000" dirty="0" smtClean="0">
                <a:solidFill>
                  <a:schemeClr val="accent1">
                    <a:lumMod val="25000"/>
                  </a:schemeClr>
                </a:solidFill>
              </a:rPr>
              <a:t>vẫn </a:t>
            </a:r>
            <a:r>
              <a:rPr lang="vi-VN" sz="2000" dirty="0" smtClean="0">
                <a:solidFill>
                  <a:schemeClr val="accent1">
                    <a:lumMod val="25000"/>
                  </a:schemeClr>
                </a:solidFill>
              </a:rPr>
              <a:t>được </a:t>
            </a:r>
            <a:r>
              <a:rPr lang="vi-VN" sz="2000" dirty="0">
                <a:solidFill>
                  <a:schemeClr val="accent1">
                    <a:lumMod val="25000"/>
                  </a:schemeClr>
                </a:solidFill>
              </a:rPr>
              <a:t>xem là biểu tượng của Đế chế La Mã và là một trong những mẫu kiến trúc La Mã đẹp nhất còn sót lại. </a:t>
            </a:r>
            <a:endParaRPr lang="en-US" sz="2000" dirty="0">
              <a:solidFill>
                <a:schemeClr val="accent1">
                  <a:lumMod val="25000"/>
                </a:schemeClr>
              </a:solidFill>
            </a:endParaRPr>
          </a:p>
        </p:txBody>
      </p:sp>
    </p:spTree>
    <p:extLst>
      <p:ext uri="{BB962C8B-B14F-4D97-AF65-F5344CB8AC3E}">
        <p14:creationId xmlns:p14="http://schemas.microsoft.com/office/powerpoint/2010/main" val="14951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0" end="0"/>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p:cTn id="2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5"/>
          <p:cNvSpPr/>
          <p:nvPr/>
        </p:nvSpPr>
        <p:spPr>
          <a:xfrm>
            <a:off x="3693400" y="725225"/>
            <a:ext cx="4807549" cy="374273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A5B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3894425" y="923990"/>
            <a:ext cx="4405500" cy="2813100"/>
          </a:xfrm>
          <a:prstGeom prst="rect">
            <a:avLst/>
          </a:prstGeom>
          <a:noFill/>
          <a:ln>
            <a:noFill/>
          </a:ln>
        </p:spPr>
        <p:txBody>
          <a:bodyPr spcFirstLastPara="1" wrap="square" lIns="91425" tIns="91425" rIns="91425" bIns="91425" anchor="ctr" anchorCtr="0">
            <a:noAutofit/>
          </a:bodyPr>
          <a:lstStyle/>
          <a:p>
            <a:pPr marL="342900" lvl="0" indent="-342900" algn="just" rtl="0">
              <a:lnSpc>
                <a:spcPts val="2600"/>
              </a:lnSpc>
              <a:spcBef>
                <a:spcPts val="0"/>
              </a:spcBef>
              <a:spcAft>
                <a:spcPts val="0"/>
              </a:spcAft>
              <a:buFont typeface="Wingdings" panose="05000000000000000000" pitchFamily="2" charset="2"/>
              <a:buChar char="§"/>
            </a:pPr>
            <a:r>
              <a:rPr lang="en" sz="2000" dirty="0" smtClean="0">
                <a:solidFill>
                  <a:schemeClr val="tx1"/>
                </a:solidFill>
                <a:latin typeface="+mj-lt"/>
                <a:ea typeface="Barlow Light"/>
                <a:cs typeface="Barlow Light"/>
                <a:sym typeface="Barlow Light"/>
              </a:rPr>
              <a:t>Trả lời câu hỏi 1,2 SGK trang 48.</a:t>
            </a:r>
          </a:p>
          <a:p>
            <a:pPr marL="342900" lvl="0" indent="-342900" algn="just">
              <a:lnSpc>
                <a:spcPts val="2600"/>
              </a:lnSpc>
              <a:buFont typeface="Wingdings" panose="05000000000000000000" pitchFamily="2" charset="2"/>
              <a:buChar char="§"/>
            </a:pPr>
            <a:r>
              <a:rPr lang="nl-NL" sz="2000" dirty="0">
                <a:solidFill>
                  <a:schemeClr val="tx1"/>
                </a:solidFill>
                <a:latin typeface="+mj-lt"/>
              </a:rPr>
              <a:t>Tìm kiếm thông tin và giới thiệu một công trình kiến trúc, điêu khắc của Hy Lạp </a:t>
            </a:r>
            <a:r>
              <a:rPr lang="nl-NL" sz="2000" dirty="0" smtClean="0">
                <a:solidFill>
                  <a:schemeClr val="tx1"/>
                </a:solidFill>
                <a:latin typeface="+mj-lt"/>
              </a:rPr>
              <a:t>mà </a:t>
            </a:r>
            <a:r>
              <a:rPr lang="nl-NL" sz="2000" dirty="0">
                <a:solidFill>
                  <a:schemeClr val="tx1"/>
                </a:solidFill>
                <a:latin typeface="+mj-lt"/>
              </a:rPr>
              <a:t>em ấn tượng </a:t>
            </a:r>
            <a:r>
              <a:rPr lang="nl-NL" sz="2000" dirty="0" smtClean="0">
                <a:solidFill>
                  <a:schemeClr val="tx1"/>
                </a:solidFill>
                <a:latin typeface="+mj-lt"/>
              </a:rPr>
              <a:t>nhất</a:t>
            </a:r>
            <a:r>
              <a:rPr lang="en" sz="2000" dirty="0" smtClean="0">
                <a:solidFill>
                  <a:schemeClr val="tx1"/>
                </a:solidFill>
                <a:latin typeface="+mj-lt"/>
                <a:sym typeface="Barlow Light"/>
              </a:rPr>
              <a:t>.</a:t>
            </a:r>
          </a:p>
          <a:p>
            <a:pPr marL="342900" lvl="0" indent="-342900" algn="just">
              <a:lnSpc>
                <a:spcPts val="2600"/>
              </a:lnSpc>
              <a:buFont typeface="Wingdings" panose="05000000000000000000" pitchFamily="2" charset="2"/>
              <a:buChar char="§"/>
            </a:pPr>
            <a:r>
              <a:rPr lang="en" sz="2000" dirty="0" smtClean="0">
                <a:solidFill>
                  <a:schemeClr val="tx1"/>
                </a:solidFill>
                <a:latin typeface="+mj-lt"/>
                <a:sym typeface="Barlow Light"/>
              </a:rPr>
              <a:t>Đọc trước Bài 10 – Sự ra đời và phát triển của các vương quốc Đông N</a:t>
            </a:r>
            <a:r>
              <a:rPr lang="en-US" sz="2000" dirty="0" smtClean="0">
                <a:solidFill>
                  <a:schemeClr val="tx1"/>
                </a:solidFill>
                <a:latin typeface="+mj-lt"/>
                <a:sym typeface="Barlow Light"/>
              </a:rPr>
              <a:t>a</a:t>
            </a:r>
            <a:r>
              <a:rPr lang="en" sz="2000" dirty="0" smtClean="0">
                <a:solidFill>
                  <a:schemeClr val="tx1"/>
                </a:solidFill>
                <a:latin typeface="+mj-lt"/>
                <a:sym typeface="Barlow Light"/>
              </a:rPr>
              <a:t>m Á (từ những thế kỉ tiếp giáp Công nguyên đến thế kỉ X). </a:t>
            </a:r>
            <a:endParaRPr sz="2000" dirty="0">
              <a:solidFill>
                <a:schemeClr val="tx1"/>
              </a:solidFill>
              <a:latin typeface="+mj-lt"/>
            </a:endParaRPr>
          </a:p>
        </p:txBody>
      </p:sp>
      <p:sp>
        <p:nvSpPr>
          <p:cNvPr id="477" name="Google Shape;477;p35"/>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33</a:t>
            </a:fld>
            <a:endParaRPr/>
          </a:p>
        </p:txBody>
      </p:sp>
      <p:sp>
        <p:nvSpPr>
          <p:cNvPr id="478" name="Google Shape;478;p35"/>
          <p:cNvSpPr txBox="1">
            <a:spLocks noGrp="1"/>
          </p:cNvSpPr>
          <p:nvPr>
            <p:ph type="body" idx="4294967295"/>
          </p:nvPr>
        </p:nvSpPr>
        <p:spPr>
          <a:xfrm>
            <a:off x="358445" y="416966"/>
            <a:ext cx="2225305" cy="3996984"/>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b="1" dirty="0" smtClean="0">
                <a:solidFill>
                  <a:schemeClr val="accent2">
                    <a:lumMod val="50000"/>
                  </a:schemeClr>
                </a:solidFill>
                <a:latin typeface="+mj-lt"/>
                <a:ea typeface="Miriam Libre"/>
                <a:cs typeface="Miriam Libre"/>
                <a:sym typeface="Miriam Libre"/>
              </a:rPr>
              <a:t>Hướng dẫn về nhà</a:t>
            </a:r>
            <a:endParaRPr b="1" dirty="0">
              <a:solidFill>
                <a:schemeClr val="accent2">
                  <a:lumMod val="50000"/>
                </a:schemeClr>
              </a:solidFill>
              <a:latin typeface="+mj-lt"/>
              <a:ea typeface="Miriam Libre"/>
              <a:cs typeface="Miriam Libre"/>
              <a:sym typeface="Miriam Libre"/>
            </a:endParaRPr>
          </a:p>
        </p:txBody>
      </p:sp>
      <p:pic>
        <p:nvPicPr>
          <p:cNvPr id="3" name="Picture 2"/>
          <p:cNvPicPr>
            <a:picLocks noChangeAspect="1"/>
          </p:cNvPicPr>
          <p:nvPr/>
        </p:nvPicPr>
        <p:blipFill>
          <a:blip r:embed="rId3"/>
          <a:stretch>
            <a:fillRect/>
          </a:stretch>
        </p:blipFill>
        <p:spPr>
          <a:xfrm>
            <a:off x="779668" y="3520911"/>
            <a:ext cx="2005849" cy="1384735"/>
          </a:xfrm>
          <a:prstGeom prst="rect">
            <a:avLst/>
          </a:prstGeom>
        </p:spPr>
      </p:pic>
      <p:grpSp>
        <p:nvGrpSpPr>
          <p:cNvPr id="8" name="Google Shape;508;p39"/>
          <p:cNvGrpSpPr/>
          <p:nvPr/>
        </p:nvGrpSpPr>
        <p:grpSpPr>
          <a:xfrm rot="10800000">
            <a:off x="7654635" y="3591580"/>
            <a:ext cx="1047339" cy="1438885"/>
            <a:chOff x="0" y="855663"/>
            <a:chExt cx="1652475" cy="2270250"/>
          </a:xfrm>
        </p:grpSpPr>
        <p:sp>
          <p:nvSpPr>
            <p:cNvPr id="9" name="Google Shape;509;p39"/>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510;p39"/>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11;p39"/>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512;p39"/>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513;p39"/>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14;p39"/>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515;p39"/>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516;p39"/>
            <p:cNvSpPr/>
            <p:nvPr/>
          </p:nvSpPr>
          <p:spPr>
            <a:xfrm>
              <a:off x="1476375" y="2262188"/>
              <a:ext cx="176100" cy="723900"/>
            </a:xfrm>
            <a:custGeom>
              <a:avLst/>
              <a:gdLst/>
              <a:ahLst/>
              <a:cxnLst/>
              <a:rect l="l" t="t" r="r" b="b"/>
              <a:pathLst>
                <a:path w="120000" h="120000" extrusionOk="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17;p39"/>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 name="Google Shape;587;p39"/>
          <p:cNvGrpSpPr/>
          <p:nvPr/>
        </p:nvGrpSpPr>
        <p:grpSpPr>
          <a:xfrm rot="10800000" flipH="1">
            <a:off x="3095985" y="162716"/>
            <a:ext cx="1436785" cy="1111812"/>
            <a:chOff x="9598025" y="882650"/>
            <a:chExt cx="2266938" cy="1754200"/>
          </a:xfrm>
        </p:grpSpPr>
        <p:sp>
          <p:nvSpPr>
            <p:cNvPr id="32" name="Google Shape;588;p39"/>
            <p:cNvSpPr/>
            <p:nvPr/>
          </p:nvSpPr>
          <p:spPr>
            <a:xfrm>
              <a:off x="10239375" y="1881188"/>
              <a:ext cx="139800" cy="90600"/>
            </a:xfrm>
            <a:custGeom>
              <a:avLst/>
              <a:gdLst/>
              <a:ahLst/>
              <a:cxnLst/>
              <a:rect l="l" t="t" r="r" b="b"/>
              <a:pathLst>
                <a:path w="120000" h="120000" extrusionOk="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89;p39"/>
            <p:cNvSpPr/>
            <p:nvPr/>
          </p:nvSpPr>
          <p:spPr>
            <a:xfrm>
              <a:off x="9598025" y="882650"/>
              <a:ext cx="995400" cy="1546200"/>
            </a:xfrm>
            <a:custGeom>
              <a:avLst/>
              <a:gdLst/>
              <a:ahLst/>
              <a:cxnLst/>
              <a:rect l="l" t="t" r="r" b="b"/>
              <a:pathLst>
                <a:path w="120000" h="120000" extrusionOk="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90;p39"/>
            <p:cNvSpPr/>
            <p:nvPr/>
          </p:nvSpPr>
          <p:spPr>
            <a:xfrm>
              <a:off x="10672763" y="1581150"/>
              <a:ext cx="1192200" cy="1055700"/>
            </a:xfrm>
            <a:custGeom>
              <a:avLst/>
              <a:gdLst/>
              <a:ahLst/>
              <a:cxnLst/>
              <a:rect l="l" t="t" r="r" b="b"/>
              <a:pathLst>
                <a:path w="120000" h="120000" extrusionOk="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91;p39"/>
            <p:cNvSpPr/>
            <p:nvPr/>
          </p:nvSpPr>
          <p:spPr>
            <a:xfrm>
              <a:off x="10914063" y="1881188"/>
              <a:ext cx="679500" cy="531900"/>
            </a:xfrm>
            <a:custGeom>
              <a:avLst/>
              <a:gdLst/>
              <a:ahLst/>
              <a:cxnLst/>
              <a:rect l="l" t="t" r="r" b="b"/>
              <a:pathLst>
                <a:path w="120000" h="120000" extrusionOk="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3" name="Picture 22"/>
          <p:cNvPicPr>
            <a:picLocks noChangeAspect="1"/>
          </p:cNvPicPr>
          <p:nvPr/>
        </p:nvPicPr>
        <p:blipFill>
          <a:blip r:embed="rId4"/>
          <a:stretch>
            <a:fillRect/>
          </a:stretch>
        </p:blipFill>
        <p:spPr>
          <a:xfrm>
            <a:off x="107470" y="1662657"/>
            <a:ext cx="2038488" cy="1505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wipe(down)">
                                      <p:cBhvr>
                                        <p:cTn id="7" dur="5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76"/>
                                        </p:tgtEl>
                                        <p:attrNameLst>
                                          <p:attrName>style.visibility</p:attrName>
                                        </p:attrNameLst>
                                      </p:cBhvr>
                                      <p:to>
                                        <p:strVal val="visible"/>
                                      </p:to>
                                    </p:set>
                                    <p:animEffect transition="in" filter="circle(in)">
                                      <p:cBhvr>
                                        <p:cTn id="20" dur="2000"/>
                                        <p:tgtEl>
                                          <p:spTgt spid="47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75"/>
                                        </p:tgtEl>
                                        <p:attrNameLst>
                                          <p:attrName>style.visibility</p:attrName>
                                        </p:attrNameLst>
                                      </p:cBhvr>
                                      <p:to>
                                        <p:strVal val="visible"/>
                                      </p:to>
                                    </p:set>
                                    <p:animEffect transition="in" filter="circle(in)">
                                      <p:cBhvr>
                                        <p:cTn id="23" dur="2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animBg="1"/>
      <p:bldP spid="47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8;p29"/>
          <p:cNvSpPr txBox="1">
            <a:spLocks noGrp="1"/>
          </p:cNvSpPr>
          <p:nvPr>
            <p:ph type="ctrTitle" idx="4294967295"/>
          </p:nvPr>
        </p:nvSpPr>
        <p:spPr>
          <a:xfrm>
            <a:off x="1104595" y="1733703"/>
            <a:ext cx="6841305" cy="144191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smtClean="0">
                <a:solidFill>
                  <a:srgbClr val="FFFFFF"/>
                </a:solidFill>
                <a:latin typeface="+mj-lt"/>
              </a:rPr>
              <a:t>CẢM ƠN CÁC EM</a:t>
            </a:r>
            <a:br>
              <a:rPr lang="en" sz="3600" b="1" dirty="0" smtClean="0">
                <a:solidFill>
                  <a:srgbClr val="FFFFFF"/>
                </a:solidFill>
                <a:latin typeface="+mj-lt"/>
              </a:rPr>
            </a:br>
            <a:r>
              <a:rPr lang="en" sz="3600" b="1" dirty="0" smtClean="0">
                <a:solidFill>
                  <a:srgbClr val="FFFFFF"/>
                </a:solidFill>
                <a:latin typeface="+mj-lt"/>
              </a:rPr>
              <a:t>ĐÃ LẮNG NGHE BÀI GIẢNG!</a:t>
            </a:r>
            <a:endParaRPr sz="3600" b="1" dirty="0">
              <a:solidFill>
                <a:srgbClr val="FFFFFF"/>
              </a:solidFill>
              <a:latin typeface="+mj-lt"/>
            </a:endParaRPr>
          </a:p>
        </p:txBody>
      </p:sp>
    </p:spTree>
    <p:extLst>
      <p:ext uri="{BB962C8B-B14F-4D97-AF65-F5344CB8AC3E}">
        <p14:creationId xmlns:p14="http://schemas.microsoft.com/office/powerpoint/2010/main" val="137594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a:t>
            </a:fld>
            <a:endParaRPr lang="en"/>
          </a:p>
        </p:txBody>
      </p:sp>
      <p:pic>
        <p:nvPicPr>
          <p:cNvPr id="3" name="Picture 2"/>
          <p:cNvPicPr>
            <a:picLocks noChangeAspect="1"/>
          </p:cNvPicPr>
          <p:nvPr/>
        </p:nvPicPr>
        <p:blipFill>
          <a:blip r:embed="rId2"/>
          <a:stretch>
            <a:fillRect/>
          </a:stretch>
        </p:blipFill>
        <p:spPr>
          <a:xfrm>
            <a:off x="118769" y="1009498"/>
            <a:ext cx="1976434" cy="1800021"/>
          </a:xfrm>
          <a:prstGeom prst="rect">
            <a:avLst/>
          </a:prstGeom>
        </p:spPr>
      </p:pic>
      <p:sp>
        <p:nvSpPr>
          <p:cNvPr id="4" name="Rectangle 3"/>
          <p:cNvSpPr/>
          <p:nvPr/>
        </p:nvSpPr>
        <p:spPr>
          <a:xfrm>
            <a:off x="3152976" y="1191909"/>
            <a:ext cx="5515911" cy="2759730"/>
          </a:xfrm>
          <a:prstGeom prst="rect">
            <a:avLst/>
          </a:prstGeom>
        </p:spPr>
        <p:txBody>
          <a:bodyPr wrap="square">
            <a:spAutoFit/>
          </a:bodyPr>
          <a:lstStyle/>
          <a:p>
            <a:pPr marL="457200" indent="-457200" algn="just">
              <a:lnSpc>
                <a:spcPts val="2600"/>
              </a:lnSpc>
              <a:buFont typeface="Wingdings" panose="05000000000000000000" pitchFamily="2" charset="2"/>
              <a:buChar char="§"/>
            </a:pPr>
            <a:r>
              <a:rPr lang="en-US" sz="2000" dirty="0" smtClean="0">
                <a:solidFill>
                  <a:schemeClr val="accent4">
                    <a:lumMod val="50000"/>
                  </a:schemeClr>
                </a:solidFill>
                <a:latin typeface="+mj-lt"/>
                <a:ea typeface="Calibri" panose="020F0502020204030204" pitchFamily="34" charset="0"/>
              </a:rPr>
              <a:t>Ở Hy Lạp cổ đại, ngôi </a:t>
            </a:r>
            <a:r>
              <a:rPr lang="en-US" sz="2000" dirty="0">
                <a:solidFill>
                  <a:schemeClr val="accent4">
                    <a:lumMod val="50000"/>
                  </a:schemeClr>
                </a:solidFill>
                <a:latin typeface="+mj-lt"/>
                <a:ea typeface="Calibri" panose="020F0502020204030204" pitchFamily="34" charset="0"/>
              </a:rPr>
              <a:t>đền Pác-tê-nông </a:t>
            </a:r>
            <a:r>
              <a:rPr lang="en-US" sz="2000" dirty="0" smtClean="0">
                <a:solidFill>
                  <a:schemeClr val="accent4">
                    <a:lumMod val="50000"/>
                  </a:schemeClr>
                </a:solidFill>
                <a:latin typeface="+mj-lt"/>
                <a:ea typeface="Calibri" panose="020F0502020204030204" pitchFamily="34" charset="0"/>
              </a:rPr>
              <a:t>trên </a:t>
            </a:r>
            <a:r>
              <a:rPr lang="en-US" sz="2000" dirty="0">
                <a:solidFill>
                  <a:schemeClr val="accent4">
                    <a:lumMod val="50000"/>
                  </a:schemeClr>
                </a:solidFill>
                <a:latin typeface="+mj-lt"/>
                <a:ea typeface="Calibri" panose="020F0502020204030204" pitchFamily="34" charset="0"/>
              </a:rPr>
              <a:t>thành cổ Ác-rô-pô-lit ở A-ten </a:t>
            </a:r>
            <a:r>
              <a:rPr lang="en-US" sz="2000" dirty="0" smtClean="0">
                <a:solidFill>
                  <a:schemeClr val="accent4">
                    <a:lumMod val="50000"/>
                  </a:schemeClr>
                </a:solidFill>
                <a:latin typeface="+mj-lt"/>
                <a:ea typeface="Calibri" panose="020F0502020204030204" pitchFamily="34" charset="0"/>
              </a:rPr>
              <a:t>được </a:t>
            </a:r>
            <a:r>
              <a:rPr lang="en-US" sz="2000" dirty="0">
                <a:solidFill>
                  <a:schemeClr val="accent4">
                    <a:lumMod val="50000"/>
                  </a:schemeClr>
                </a:solidFill>
                <a:latin typeface="+mj-lt"/>
                <a:ea typeface="Calibri" panose="020F0502020204030204" pitchFamily="34" charset="0"/>
              </a:rPr>
              <a:t>coi là biểu tượng của nền dân chủ A-ten và cái nôi của nền văn minh phương Tây. </a:t>
            </a:r>
            <a:endParaRPr lang="en-US" sz="2000" dirty="0" smtClean="0">
              <a:solidFill>
                <a:schemeClr val="accent4">
                  <a:lumMod val="50000"/>
                </a:schemeClr>
              </a:solidFill>
              <a:latin typeface="+mj-lt"/>
              <a:ea typeface="Calibri" panose="020F0502020204030204" pitchFamily="34" charset="0"/>
            </a:endParaRPr>
          </a:p>
          <a:p>
            <a:pPr marL="457200" indent="-457200" algn="just">
              <a:lnSpc>
                <a:spcPts val="2600"/>
              </a:lnSpc>
              <a:buFont typeface="Wingdings" panose="05000000000000000000" pitchFamily="2" charset="2"/>
              <a:buChar char="§"/>
            </a:pPr>
            <a:r>
              <a:rPr lang="en-US" sz="2000" dirty="0">
                <a:solidFill>
                  <a:schemeClr val="accent4">
                    <a:lumMod val="50000"/>
                  </a:schemeClr>
                </a:solidFill>
              </a:rPr>
              <a:t>Còn </a:t>
            </a:r>
            <a:r>
              <a:rPr lang="en-US" sz="2000" dirty="0" smtClean="0">
                <a:solidFill>
                  <a:schemeClr val="accent4">
                    <a:lumMod val="50000"/>
                  </a:schemeClr>
                </a:solidFill>
              </a:rPr>
              <a:t>ở</a:t>
            </a:r>
            <a:r>
              <a:rPr lang="fr-FR" sz="2000" dirty="0" smtClean="0">
                <a:solidFill>
                  <a:schemeClr val="accent4">
                    <a:lumMod val="50000"/>
                  </a:schemeClr>
                </a:solidFill>
              </a:rPr>
              <a:t> </a:t>
            </a:r>
            <a:r>
              <a:rPr lang="fr-FR" sz="2000" dirty="0">
                <a:solidFill>
                  <a:schemeClr val="accent4">
                    <a:lumMod val="50000"/>
                  </a:schemeClr>
                </a:solidFill>
              </a:rPr>
              <a:t>La Mã, </a:t>
            </a:r>
            <a:r>
              <a:rPr lang="fr-FR" sz="2000" dirty="0" smtClean="0">
                <a:solidFill>
                  <a:schemeClr val="accent4">
                    <a:lumMod val="50000"/>
                  </a:schemeClr>
                </a:solidFill>
              </a:rPr>
              <a:t>“</a:t>
            </a:r>
            <a:r>
              <a:rPr lang="fr-FR" sz="2000" dirty="0">
                <a:solidFill>
                  <a:schemeClr val="accent4">
                    <a:lumMod val="50000"/>
                  </a:schemeClr>
                </a:solidFill>
              </a:rPr>
              <a:t>Mọi con đường đều đồ về Roma</a:t>
            </a:r>
            <a:r>
              <a:rPr lang="fr-FR" sz="2000" dirty="0" smtClean="0">
                <a:solidFill>
                  <a:schemeClr val="accent4">
                    <a:lumMod val="50000"/>
                  </a:schemeClr>
                </a:solidFill>
              </a:rPr>
              <a:t>”.</a:t>
            </a:r>
          </a:p>
          <a:p>
            <a:pPr marL="457200" indent="-457200" algn="just">
              <a:lnSpc>
                <a:spcPts val="2600"/>
              </a:lnSpc>
              <a:buFont typeface="Wingdings" panose="05000000000000000000" pitchFamily="2" charset="2"/>
              <a:buChar char="§"/>
            </a:pPr>
            <a:r>
              <a:rPr lang="fr-FR" sz="2000" b="1" dirty="0">
                <a:solidFill>
                  <a:schemeClr val="accent4">
                    <a:lumMod val="50000"/>
                  </a:schemeClr>
                </a:solidFill>
              </a:rPr>
              <a:t>“Vinh quang thuộc về Hy Lạp và sự vĩ đại thuộc về La Mã</a:t>
            </a:r>
            <a:r>
              <a:rPr lang="fr-FR" sz="2000" b="1" dirty="0" smtClean="0">
                <a:solidFill>
                  <a:schemeClr val="accent4">
                    <a:lumMod val="50000"/>
                  </a:schemeClr>
                </a:solidFill>
              </a:rPr>
              <a:t>”.</a:t>
            </a:r>
            <a:endParaRPr lang="en-US" sz="2000" b="1" dirty="0" smtClean="0">
              <a:solidFill>
                <a:schemeClr val="accent4">
                  <a:lumMod val="50000"/>
                </a:schemeClr>
              </a:solidFill>
              <a:latin typeface="+mj-lt"/>
              <a:ea typeface="Calibri" panose="020F0502020204030204" pitchFamily="34" charset="0"/>
            </a:endParaRPr>
          </a:p>
        </p:txBody>
      </p:sp>
      <p:pic>
        <p:nvPicPr>
          <p:cNvPr id="5" name="Picture 4"/>
          <p:cNvPicPr>
            <a:picLocks noChangeAspect="1"/>
          </p:cNvPicPr>
          <p:nvPr/>
        </p:nvPicPr>
        <p:blipFill>
          <a:blip r:embed="rId3"/>
          <a:stretch>
            <a:fillRect/>
          </a:stretch>
        </p:blipFill>
        <p:spPr>
          <a:xfrm>
            <a:off x="653483" y="3041260"/>
            <a:ext cx="2090250" cy="1645196"/>
          </a:xfrm>
          <a:prstGeom prst="rect">
            <a:avLst/>
          </a:prstGeom>
        </p:spPr>
      </p:pic>
    </p:spTree>
    <p:extLst>
      <p:ext uri="{BB962C8B-B14F-4D97-AF65-F5344CB8AC3E}">
        <p14:creationId xmlns:p14="http://schemas.microsoft.com/office/powerpoint/2010/main" val="26757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5</a:t>
            </a:fld>
            <a:endParaRPr lang="en"/>
          </a:p>
        </p:txBody>
      </p:sp>
      <p:sp>
        <p:nvSpPr>
          <p:cNvPr id="3" name="Rectangle 2"/>
          <p:cNvSpPr/>
          <p:nvPr/>
        </p:nvSpPr>
        <p:spPr>
          <a:xfrm>
            <a:off x="2774022" y="525500"/>
            <a:ext cx="3595856" cy="523220"/>
          </a:xfrm>
          <a:prstGeom prst="rect">
            <a:avLst/>
          </a:prstGeom>
        </p:spPr>
        <p:txBody>
          <a:bodyPr wrap="none">
            <a:spAutoFit/>
          </a:bodyPr>
          <a:lstStyle/>
          <a:p>
            <a:pPr algn="ctr"/>
            <a:r>
              <a:rPr lang="en" sz="2800" b="1" dirty="0" smtClean="0"/>
              <a:t>NỘI DUNG BÀI HỌC</a:t>
            </a:r>
            <a:endParaRPr lang="en-US" sz="2800" dirty="0"/>
          </a:p>
        </p:txBody>
      </p:sp>
      <p:sp>
        <p:nvSpPr>
          <p:cNvPr id="19" name="Freeform 18"/>
          <p:cNvSpPr/>
          <p:nvPr/>
        </p:nvSpPr>
        <p:spPr>
          <a:xfrm>
            <a:off x="707704" y="1522984"/>
            <a:ext cx="3007120" cy="1059746"/>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Freeform 19"/>
          <p:cNvSpPr/>
          <p:nvPr/>
        </p:nvSpPr>
        <p:spPr>
          <a:xfrm>
            <a:off x="4974444" y="1335490"/>
            <a:ext cx="2790868" cy="947711"/>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Freeform 20"/>
          <p:cNvSpPr/>
          <p:nvPr/>
        </p:nvSpPr>
        <p:spPr>
          <a:xfrm>
            <a:off x="470778" y="3193955"/>
            <a:ext cx="2913792" cy="1242145"/>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2" name="Group 11"/>
          <p:cNvGrpSpPr>
            <a:grpSpLocks/>
          </p:cNvGrpSpPr>
          <p:nvPr/>
        </p:nvGrpSpPr>
        <p:grpSpPr bwMode="auto">
          <a:xfrm>
            <a:off x="3838406" y="1975315"/>
            <a:ext cx="369888" cy="647700"/>
            <a:chOff x="2057400" y="2332412"/>
            <a:chExt cx="324766" cy="568896"/>
          </a:xfrm>
        </p:grpSpPr>
        <p:sp>
          <p:nvSpPr>
            <p:cNvPr id="23" name="Oval 22"/>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6" name="Group 25"/>
          <p:cNvGrpSpPr/>
          <p:nvPr/>
        </p:nvGrpSpPr>
        <p:grpSpPr>
          <a:xfrm rot="20620448">
            <a:off x="7798119" y="2093619"/>
            <a:ext cx="369802" cy="647785"/>
            <a:chOff x="2057400" y="2332412"/>
            <a:chExt cx="324766" cy="568896"/>
          </a:xfrm>
          <a:solidFill>
            <a:schemeClr val="accent3"/>
          </a:solidFill>
        </p:grpSpPr>
        <p:sp>
          <p:nvSpPr>
            <p:cNvPr id="27" name="Oval 2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29"/>
          <p:cNvGrpSpPr/>
          <p:nvPr/>
        </p:nvGrpSpPr>
        <p:grpSpPr>
          <a:xfrm rot="21164505">
            <a:off x="3492149" y="3739421"/>
            <a:ext cx="369802" cy="647785"/>
            <a:chOff x="2057400" y="2332412"/>
            <a:chExt cx="324766" cy="568896"/>
          </a:xfrm>
          <a:solidFill>
            <a:schemeClr val="accent2"/>
          </a:solidFill>
        </p:grpSpPr>
        <p:sp>
          <p:nvSpPr>
            <p:cNvPr id="31" name="Oval 30"/>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4" name="Rectangle 31"/>
          <p:cNvSpPr>
            <a:spLocks noChangeArrowheads="1"/>
          </p:cNvSpPr>
          <p:nvPr/>
        </p:nvSpPr>
        <p:spPr bwMode="auto">
          <a:xfrm>
            <a:off x="1090392" y="1932029"/>
            <a:ext cx="2444750"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Điều kiện tự nhiên</a:t>
            </a:r>
            <a:endParaRPr lang="en-US" sz="2000" b="1" dirty="0">
              <a:solidFill>
                <a:schemeClr val="bg1"/>
              </a:solidFill>
              <a:latin typeface="Arial" charset="0"/>
            </a:endParaRPr>
          </a:p>
        </p:txBody>
      </p:sp>
      <p:sp>
        <p:nvSpPr>
          <p:cNvPr id="35" name="Rectangle 31"/>
          <p:cNvSpPr>
            <a:spLocks noChangeArrowheads="1"/>
          </p:cNvSpPr>
          <p:nvPr/>
        </p:nvSpPr>
        <p:spPr bwMode="auto">
          <a:xfrm>
            <a:off x="5146576" y="1543300"/>
            <a:ext cx="2441269"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Tổ chức</a:t>
            </a:r>
          </a:p>
          <a:p>
            <a:pPr algn="ctr"/>
            <a:r>
              <a:rPr lang="en-US" sz="2000" b="1" dirty="0" smtClean="0">
                <a:solidFill>
                  <a:schemeClr val="bg1"/>
                </a:solidFill>
                <a:latin typeface="Arial" charset="0"/>
              </a:rPr>
              <a:t> nhà nước đế chế</a:t>
            </a:r>
            <a:endParaRPr lang="en-US" sz="2000" b="1" dirty="0">
              <a:solidFill>
                <a:schemeClr val="bg1"/>
              </a:solidFill>
              <a:latin typeface="Arial" charset="0"/>
            </a:endParaRPr>
          </a:p>
        </p:txBody>
      </p:sp>
      <p:sp>
        <p:nvSpPr>
          <p:cNvPr id="36" name="Rectangle 31"/>
          <p:cNvSpPr>
            <a:spLocks noChangeArrowheads="1"/>
          </p:cNvSpPr>
          <p:nvPr/>
        </p:nvSpPr>
        <p:spPr bwMode="auto">
          <a:xfrm>
            <a:off x="658400" y="3548764"/>
            <a:ext cx="2420810" cy="707886"/>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Tổ chức nhà nước thành bang</a:t>
            </a:r>
            <a:endParaRPr lang="en-US" sz="2000" b="1" dirty="0">
              <a:solidFill>
                <a:schemeClr val="bg1"/>
              </a:solidFill>
              <a:latin typeface="Arial" charset="0"/>
            </a:endParaRPr>
          </a:p>
        </p:txBody>
      </p:sp>
      <p:sp>
        <p:nvSpPr>
          <p:cNvPr id="47" name="Freeform 46"/>
          <p:cNvSpPr/>
          <p:nvPr/>
        </p:nvSpPr>
        <p:spPr>
          <a:xfrm>
            <a:off x="4640807" y="2956796"/>
            <a:ext cx="3007120" cy="152806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3">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8" name="Group 11"/>
          <p:cNvGrpSpPr>
            <a:grpSpLocks/>
          </p:cNvGrpSpPr>
          <p:nvPr/>
        </p:nvGrpSpPr>
        <p:grpSpPr bwMode="auto">
          <a:xfrm>
            <a:off x="8020226" y="4016542"/>
            <a:ext cx="369888" cy="647700"/>
            <a:chOff x="2057400" y="2332412"/>
            <a:chExt cx="324766" cy="568896"/>
          </a:xfrm>
          <a:solidFill>
            <a:schemeClr val="accent3">
              <a:lumMod val="75000"/>
            </a:schemeClr>
          </a:solidFill>
        </p:grpSpPr>
        <p:sp>
          <p:nvSpPr>
            <p:cNvPr id="49" name="Oval 48"/>
            <p:cNvSpPr/>
            <p:nvPr/>
          </p:nvSpPr>
          <p:spPr>
            <a:xfrm>
              <a:off x="2057400" y="2743747"/>
              <a:ext cx="157505"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p:cNvSpPr/>
            <p:nvPr/>
          </p:nvSpPr>
          <p:spPr>
            <a:xfrm>
              <a:off x="2214905" y="2562481"/>
              <a:ext cx="158898" cy="157561"/>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a:off x="2224661" y="2332412"/>
              <a:ext cx="157505" cy="157562"/>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2" name="Rectangle 31"/>
          <p:cNvSpPr>
            <a:spLocks noChangeArrowheads="1"/>
          </p:cNvSpPr>
          <p:nvPr/>
        </p:nvSpPr>
        <p:spPr bwMode="auto">
          <a:xfrm>
            <a:off x="4843904" y="3392309"/>
            <a:ext cx="2804023" cy="1015663"/>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latin typeface="Arial" charset="0"/>
              </a:rPr>
              <a:t>Một số thành tựu  văn hóa tiêu biểu của Hy Lạp và La Mã</a:t>
            </a:r>
            <a:endParaRPr lang="en-US" sz="2000" b="1" dirty="0">
              <a:solidFill>
                <a:schemeClr val="bg1"/>
              </a:solidFill>
              <a:latin typeface="Arial" charset="0"/>
            </a:endParaRPr>
          </a:p>
        </p:txBody>
      </p:sp>
    </p:spTree>
    <p:extLst>
      <p:ext uri="{BB962C8B-B14F-4D97-AF65-F5344CB8AC3E}">
        <p14:creationId xmlns:p14="http://schemas.microsoft.com/office/powerpoint/2010/main" val="39266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2000"/>
                                        <p:tgtEl>
                                          <p:spTgt spid="3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par>
                                <p:cTn id="27" presetID="6" presetClass="entr" presetSubtype="16"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in)">
                                      <p:cBhvr>
                                        <p:cTn id="29" dur="2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circle(in)">
                                      <p:cBhvr>
                                        <p:cTn id="45" dur="2000"/>
                                        <p:tgtEl>
                                          <p:spTgt spid="5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circle(in)">
                                      <p:cBhvr>
                                        <p:cTn id="48" dur="2000"/>
                                        <p:tgtEl>
                                          <p:spTgt spid="47"/>
                                        </p:tgtEl>
                                      </p:cBhvr>
                                    </p:animEffect>
                                  </p:childTnLst>
                                </p:cTn>
                              </p:par>
                              <p:par>
                                <p:cTn id="49" presetID="6" presetClass="entr" presetSubtype="16"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circle(in)">
                                      <p:cBhvr>
                                        <p:cTn id="5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0" grpId="0" animBg="1"/>
      <p:bldP spid="21" grpId="0" animBg="1"/>
      <p:bldP spid="34" grpId="0"/>
      <p:bldP spid="35" grpId="0"/>
      <p:bldP spid="36" grpId="0"/>
      <p:bldP spid="47" grpId="0" animBg="1"/>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title"/>
          </p:nvPr>
        </p:nvSpPr>
        <p:spPr>
          <a:xfrm>
            <a:off x="87782" y="206585"/>
            <a:ext cx="5508118" cy="62734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b="1" dirty="0" smtClean="0">
                <a:latin typeface="+mj-lt"/>
              </a:rPr>
              <a:t>1. ĐIỀU KIỆN TỰ NHIÊN</a:t>
            </a:r>
            <a:endParaRPr sz="2600" b="1" dirty="0">
              <a:latin typeface="+mj-lt"/>
            </a:endParaRPr>
          </a:p>
        </p:txBody>
      </p:sp>
      <p:sp>
        <p:nvSpPr>
          <p:cNvPr id="263" name="Google Shape;263;p16"/>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a:t>
            </a:fld>
            <a:endParaRPr/>
          </a:p>
        </p:txBody>
      </p:sp>
      <p:sp>
        <p:nvSpPr>
          <p:cNvPr id="3" name="Rectangle 2"/>
          <p:cNvSpPr/>
          <p:nvPr/>
        </p:nvSpPr>
        <p:spPr>
          <a:xfrm>
            <a:off x="286560" y="903050"/>
            <a:ext cx="3969356" cy="400110"/>
          </a:xfrm>
          <a:prstGeom prst="rect">
            <a:avLst/>
          </a:prstGeom>
        </p:spPr>
        <p:txBody>
          <a:bodyPr wrap="none">
            <a:spAutoFit/>
          </a:bodyPr>
          <a:lstStyle/>
          <a:p>
            <a:r>
              <a:rPr lang="nl-NL" sz="2000" b="1" dirty="0">
                <a:solidFill>
                  <a:schemeClr val="accent5">
                    <a:lumMod val="90000"/>
                    <a:lumOff val="10000"/>
                  </a:schemeClr>
                </a:solidFill>
                <a:latin typeface="+mj-lt"/>
                <a:ea typeface="Calibri" panose="020F0502020204030204" pitchFamily="34" charset="0"/>
                <a:cs typeface="Times New Roman" panose="02020603050405020304" pitchFamily="18" charset="0"/>
              </a:rPr>
              <a:t>Q</a:t>
            </a:r>
            <a:r>
              <a:rPr lang="nl-NL" sz="2000" b="1" dirty="0" smtClean="0">
                <a:solidFill>
                  <a:schemeClr val="accent5">
                    <a:lumMod val="90000"/>
                    <a:lumOff val="10000"/>
                  </a:schemeClr>
                </a:solidFill>
                <a:latin typeface="+mj-lt"/>
                <a:ea typeface="Calibri" panose="020F0502020204030204" pitchFamily="34" charset="0"/>
                <a:cs typeface="Times New Roman" panose="02020603050405020304" pitchFamily="18" charset="0"/>
              </a:rPr>
              <a:t>uan </a:t>
            </a:r>
            <a:r>
              <a:rPr lang="nl-NL" sz="2000" b="1" dirty="0">
                <a:solidFill>
                  <a:schemeClr val="accent5">
                    <a:lumMod val="90000"/>
                    <a:lumOff val="10000"/>
                  </a:schemeClr>
                </a:solidFill>
                <a:latin typeface="+mj-lt"/>
                <a:ea typeface="Calibri" panose="020F0502020204030204" pitchFamily="34" charset="0"/>
                <a:cs typeface="Times New Roman" panose="02020603050405020304" pitchFamily="18" charset="0"/>
              </a:rPr>
              <a:t>sát Lược đồ </a:t>
            </a:r>
            <a:r>
              <a:rPr lang="nl-NL" sz="2000" b="1" dirty="0" smtClean="0">
                <a:solidFill>
                  <a:schemeClr val="accent5">
                    <a:lumMod val="90000"/>
                    <a:lumOff val="10000"/>
                  </a:schemeClr>
                </a:solidFill>
                <a:latin typeface="+mj-lt"/>
                <a:ea typeface="Calibri" panose="020F0502020204030204" pitchFamily="34" charset="0"/>
                <a:cs typeface="Times New Roman" panose="02020603050405020304" pitchFamily="18" charset="0"/>
              </a:rPr>
              <a:t>Hình 9.1, 9.2</a:t>
            </a:r>
            <a:endParaRPr lang="en-US" sz="2000" b="1" dirty="0">
              <a:solidFill>
                <a:schemeClr val="accent5">
                  <a:lumMod val="90000"/>
                  <a:lumOff val="10000"/>
                </a:schemeClr>
              </a:solidFill>
              <a:latin typeface="+mj-lt"/>
            </a:endParaRPr>
          </a:p>
        </p:txBody>
      </p:sp>
      <p:sp>
        <p:nvSpPr>
          <p:cNvPr id="5" name="Rectangle 4"/>
          <p:cNvSpPr/>
          <p:nvPr/>
        </p:nvSpPr>
        <p:spPr>
          <a:xfrm>
            <a:off x="0" y="1372277"/>
            <a:ext cx="6436108" cy="451406"/>
          </a:xfrm>
          <a:prstGeom prst="rect">
            <a:avLst/>
          </a:prstGeom>
        </p:spPr>
        <p:txBody>
          <a:bodyPr wrap="square">
            <a:spAutoFit/>
          </a:bodyPr>
          <a:lstStyle/>
          <a:p>
            <a:pPr>
              <a:lnSpc>
                <a:spcPts val="2800"/>
              </a:lnSpc>
            </a:pPr>
            <a:r>
              <a:rPr lang="nl-NL" sz="2000" i="1" dirty="0">
                <a:solidFill>
                  <a:schemeClr val="accent3">
                    <a:lumMod val="75000"/>
                  </a:schemeClr>
                </a:solidFill>
                <a:latin typeface="+mj-lt"/>
                <a:ea typeface="Calibri" panose="020F0502020204030204" pitchFamily="34" charset="0"/>
                <a:cs typeface="Times New Roman" panose="02020603050405020304" pitchFamily="18" charset="0"/>
              </a:rPr>
              <a:t>Em hãy </a:t>
            </a:r>
            <a:r>
              <a:rPr lang="nl-NL" sz="2000" i="1" dirty="0" smtClean="0">
                <a:solidFill>
                  <a:schemeClr val="accent3">
                    <a:lumMod val="75000"/>
                  </a:schemeClr>
                </a:solidFill>
                <a:latin typeface="+mj-lt"/>
                <a:ea typeface="Calibri" panose="020F0502020204030204" pitchFamily="34" charset="0"/>
                <a:cs typeface="Times New Roman" panose="02020603050405020304" pitchFamily="18" charset="0"/>
              </a:rPr>
              <a:t>xác định vị trí địa lí của Hy Lạp và La Mã cổ đại</a:t>
            </a:r>
            <a:endParaRPr lang="en-US" sz="2000" i="1" dirty="0">
              <a:solidFill>
                <a:schemeClr val="accent3">
                  <a:lumMod val="75000"/>
                </a:schemeClr>
              </a:solidFill>
              <a:latin typeface="+mj-lt"/>
            </a:endParaRPr>
          </a:p>
        </p:txBody>
      </p:sp>
      <p:pic>
        <p:nvPicPr>
          <p:cNvPr id="2" name="Picture 1"/>
          <p:cNvPicPr>
            <a:picLocks noChangeAspect="1"/>
          </p:cNvPicPr>
          <p:nvPr/>
        </p:nvPicPr>
        <p:blipFill>
          <a:blip r:embed="rId3"/>
          <a:stretch>
            <a:fillRect/>
          </a:stretch>
        </p:blipFill>
        <p:spPr>
          <a:xfrm>
            <a:off x="87782" y="1892800"/>
            <a:ext cx="4035019" cy="3180758"/>
          </a:xfrm>
          <a:prstGeom prst="rect">
            <a:avLst/>
          </a:prstGeom>
        </p:spPr>
      </p:pic>
      <p:pic>
        <p:nvPicPr>
          <p:cNvPr id="6" name="Picture 5"/>
          <p:cNvPicPr>
            <a:picLocks noChangeAspect="1"/>
          </p:cNvPicPr>
          <p:nvPr/>
        </p:nvPicPr>
        <p:blipFill>
          <a:blip r:embed="rId4"/>
          <a:stretch>
            <a:fillRect/>
          </a:stretch>
        </p:blipFill>
        <p:spPr>
          <a:xfrm>
            <a:off x="4255916" y="1892800"/>
            <a:ext cx="4138747" cy="3180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barn(inVertical)">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7</a:t>
            </a:fld>
            <a:endParaRPr lang="en"/>
          </a:p>
        </p:txBody>
      </p:sp>
      <p:sp>
        <p:nvSpPr>
          <p:cNvPr id="4" name="Rectangle 3"/>
          <p:cNvSpPr/>
          <p:nvPr/>
        </p:nvSpPr>
        <p:spPr>
          <a:xfrm>
            <a:off x="761061" y="338706"/>
            <a:ext cx="5290231" cy="430887"/>
          </a:xfrm>
          <a:prstGeom prst="rect">
            <a:avLst/>
          </a:prstGeom>
        </p:spPr>
        <p:txBody>
          <a:bodyPr wrap="none">
            <a:spAutoFit/>
          </a:bodyPr>
          <a:lstStyle/>
          <a:p>
            <a:r>
              <a:rPr lang="nl-NL" sz="2200" b="1" dirty="0" smtClean="0">
                <a:solidFill>
                  <a:schemeClr val="accent3">
                    <a:lumMod val="75000"/>
                  </a:schemeClr>
                </a:solidFill>
                <a:cs typeface="Times New Roman" panose="02020603050405020304" pitchFamily="18" charset="0"/>
              </a:rPr>
              <a:t>Vị trí địa lí của Hy Lạp và La Mã cổ đại</a:t>
            </a:r>
            <a:endParaRPr lang="en-US" sz="2200" b="1" dirty="0">
              <a:solidFill>
                <a:schemeClr val="accent3">
                  <a:lumMod val="75000"/>
                </a:schemeClr>
              </a:solidFill>
            </a:endParaRPr>
          </a:p>
        </p:txBody>
      </p:sp>
      <p:sp>
        <p:nvSpPr>
          <p:cNvPr id="5" name="Round Same Side Corner Rectangle 4"/>
          <p:cNvSpPr/>
          <p:nvPr/>
        </p:nvSpPr>
        <p:spPr>
          <a:xfrm rot="16200000">
            <a:off x="2287818" y="-868508"/>
            <a:ext cx="1891150" cy="5716616"/>
          </a:xfrm>
          <a:prstGeom prst="round2SameRect">
            <a:avLst>
              <a:gd name="adj1" fmla="val 23321"/>
              <a:gd name="adj2" fmla="val 0"/>
            </a:avLst>
          </a:prstGeom>
          <a:solidFill>
            <a:schemeClr val="accent4">
              <a:lumMod val="40000"/>
              <a:lumOff val="6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ound Same Side Corner Rectangle 5"/>
          <p:cNvSpPr/>
          <p:nvPr/>
        </p:nvSpPr>
        <p:spPr>
          <a:xfrm rot="5400000" flipH="1">
            <a:off x="6275017" y="1214878"/>
            <a:ext cx="1891151" cy="1549842"/>
          </a:xfrm>
          <a:prstGeom prst="round2SameRect">
            <a:avLst>
              <a:gd name="adj1" fmla="val 34679"/>
              <a:gd name="adj2" fmla="val 0"/>
            </a:avLst>
          </a:prstGeom>
          <a:solidFill>
            <a:schemeClr val="accent4">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38"/>
          <p:cNvSpPr>
            <a:spLocks noChangeArrowheads="1"/>
          </p:cNvSpPr>
          <p:nvPr/>
        </p:nvSpPr>
        <p:spPr bwMode="auto">
          <a:xfrm>
            <a:off x="454270" y="1192344"/>
            <a:ext cx="5579843" cy="1631216"/>
          </a:xfrm>
          <a:prstGeom prst="rect">
            <a:avLst/>
          </a:prstGeom>
          <a:noFill/>
          <a:ln w="9525">
            <a:noFill/>
            <a:miter lim="800000"/>
            <a:headEnd/>
            <a:tailEnd/>
          </a:ln>
        </p:spPr>
        <p:txBody>
          <a:bodyPr wrap="square">
            <a:spAutoFit/>
          </a:bodyPr>
          <a:lstStyle/>
          <a:p>
            <a:pPr algn="just"/>
            <a:r>
              <a:rPr lang="fr-FR" sz="2000" dirty="0" smtClean="0"/>
              <a:t>Lãnh </a:t>
            </a:r>
            <a:r>
              <a:rPr lang="fr-FR" sz="2000" dirty="0"/>
              <a:t>thổ rộng, </a:t>
            </a:r>
            <a:r>
              <a:rPr lang="fr-FR" sz="2000" dirty="0" smtClean="0"/>
              <a:t>gồm </a:t>
            </a:r>
            <a:r>
              <a:rPr lang="fr-FR" sz="2000" dirty="0"/>
              <a:t>miền lục địa Hy Lạp (nam bán đảo Ban-căng), miền đất ven bờ Tiểu Á và những </a:t>
            </a:r>
            <a:r>
              <a:rPr lang="fr-FR" sz="2000" dirty="0" smtClean="0"/>
              <a:t>đảo </a:t>
            </a:r>
            <a:r>
              <a:rPr lang="fr-FR" sz="2000" dirty="0"/>
              <a:t>thuộc biển Ê-giê. Địa hình bị chia cắt thành vùng đồng bằng nhỏ hẹp bởi các dãy núi thấp chạy đài ra biển, đất đai khô cằn.</a:t>
            </a:r>
            <a:endParaRPr lang="en-US" sz="2000" dirty="0"/>
          </a:p>
        </p:txBody>
      </p:sp>
      <p:sp>
        <p:nvSpPr>
          <p:cNvPr id="8" name="TextBox 33"/>
          <p:cNvSpPr txBox="1">
            <a:spLocks noChangeArrowheads="1"/>
          </p:cNvSpPr>
          <p:nvPr/>
        </p:nvSpPr>
        <p:spPr bwMode="auto">
          <a:xfrm>
            <a:off x="6446650" y="1789744"/>
            <a:ext cx="1492468"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rPr>
              <a:t>Hy Lạp</a:t>
            </a:r>
            <a:endParaRPr lang="en-US" sz="2000" b="1" dirty="0">
              <a:solidFill>
                <a:schemeClr val="bg1"/>
              </a:solidFill>
            </a:endParaRPr>
          </a:p>
        </p:txBody>
      </p:sp>
      <p:sp>
        <p:nvSpPr>
          <p:cNvPr id="13" name="Round Same Side Corner Rectangle 12"/>
          <p:cNvSpPr/>
          <p:nvPr/>
        </p:nvSpPr>
        <p:spPr>
          <a:xfrm rot="16200000">
            <a:off x="2296837" y="1127278"/>
            <a:ext cx="1873111" cy="5716616"/>
          </a:xfrm>
          <a:prstGeom prst="round2SameRect">
            <a:avLst>
              <a:gd name="adj1" fmla="val 23321"/>
              <a:gd name="adj2" fmla="val 0"/>
            </a:avLst>
          </a:prstGeom>
          <a:solidFill>
            <a:schemeClr val="accent4">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38"/>
          <p:cNvSpPr>
            <a:spLocks noChangeArrowheads="1"/>
          </p:cNvSpPr>
          <p:nvPr/>
        </p:nvSpPr>
        <p:spPr bwMode="auto">
          <a:xfrm>
            <a:off x="414676" y="3169976"/>
            <a:ext cx="5659029" cy="1631216"/>
          </a:xfrm>
          <a:prstGeom prst="rect">
            <a:avLst/>
          </a:prstGeom>
          <a:noFill/>
          <a:ln w="9525">
            <a:noFill/>
            <a:miter lim="800000"/>
            <a:headEnd/>
            <a:tailEnd/>
          </a:ln>
        </p:spPr>
        <p:txBody>
          <a:bodyPr wrap="square">
            <a:spAutoFit/>
          </a:bodyPr>
          <a:lstStyle/>
          <a:p>
            <a:pPr algn="just"/>
            <a:r>
              <a:rPr lang="fr-FR" sz="2000" dirty="0" smtClean="0"/>
              <a:t>Là một </a:t>
            </a:r>
            <a:r>
              <a:rPr lang="fr-FR" sz="2000" dirty="0"/>
              <a:t>bán đảo lớn, dài và hẹp hình chiếc ủng kéo dài ra Địa Trung Hải, xung quanh có ba đảo lớn là Xi-xin ở phía nam, Coóc-xơ và Xác-đe-nhơ ơ phía </a:t>
            </a:r>
            <a:r>
              <a:rPr lang="fr-FR" sz="2000" dirty="0" smtClean="0"/>
              <a:t>tây.Bán </a:t>
            </a:r>
            <a:r>
              <a:rPr lang="fr-FR" sz="2000" dirty="0"/>
              <a:t>đảo I-ta-li-a có nhiều đồng, chì, sắt và hàng nghìn km đường bờ biển. </a:t>
            </a:r>
            <a:endParaRPr lang="en-US" sz="2000" dirty="0"/>
          </a:p>
        </p:txBody>
      </p:sp>
      <p:sp>
        <p:nvSpPr>
          <p:cNvPr id="15" name="Round Same Side Corner Rectangle 14"/>
          <p:cNvSpPr/>
          <p:nvPr/>
        </p:nvSpPr>
        <p:spPr>
          <a:xfrm rot="5400000" flipH="1">
            <a:off x="6284035" y="3210662"/>
            <a:ext cx="1873111" cy="1549845"/>
          </a:xfrm>
          <a:prstGeom prst="round2SameRect">
            <a:avLst>
              <a:gd name="adj1" fmla="val 34679"/>
              <a:gd name="adj2" fmla="val 0"/>
            </a:avLst>
          </a:prstGeom>
          <a:solidFill>
            <a:schemeClr val="accent3"/>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33"/>
          <p:cNvSpPr txBox="1">
            <a:spLocks noChangeArrowheads="1"/>
          </p:cNvSpPr>
          <p:nvPr/>
        </p:nvSpPr>
        <p:spPr bwMode="auto">
          <a:xfrm>
            <a:off x="6390254" y="3794551"/>
            <a:ext cx="1546776" cy="400110"/>
          </a:xfrm>
          <a:prstGeom prst="rect">
            <a:avLst/>
          </a:prstGeom>
          <a:noFill/>
          <a:ln w="9525">
            <a:noFill/>
            <a:miter lim="800000"/>
            <a:headEnd/>
            <a:tailEnd/>
          </a:ln>
        </p:spPr>
        <p:txBody>
          <a:bodyPr wrap="square" anchor="ctr">
            <a:spAutoFit/>
          </a:bodyPr>
          <a:lstStyle/>
          <a:p>
            <a:pPr algn="ctr"/>
            <a:r>
              <a:rPr lang="en-US" sz="2000" b="1" dirty="0" smtClean="0">
                <a:solidFill>
                  <a:schemeClr val="bg1"/>
                </a:solidFill>
              </a:rPr>
              <a:t>La Mã</a:t>
            </a:r>
            <a:endParaRPr lang="en-US" sz="2000" b="1" dirty="0">
              <a:solidFill>
                <a:schemeClr val="bg1"/>
              </a:solidFill>
            </a:endParaRPr>
          </a:p>
        </p:txBody>
      </p:sp>
      <p:grpSp>
        <p:nvGrpSpPr>
          <p:cNvPr id="23" name="Google Shape;533;p40"/>
          <p:cNvGrpSpPr/>
          <p:nvPr/>
        </p:nvGrpSpPr>
        <p:grpSpPr>
          <a:xfrm>
            <a:off x="426879" y="383627"/>
            <a:ext cx="334182" cy="341043"/>
            <a:chOff x="1923675" y="1633650"/>
            <a:chExt cx="436002" cy="435975"/>
          </a:xfrm>
        </p:grpSpPr>
        <p:sp>
          <p:nvSpPr>
            <p:cNvPr id="24"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151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p:bldP spid="13" grpId="0" animBg="1"/>
      <p:bldP spid="14" grpId="0"/>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8</a:t>
            </a:fld>
            <a:endParaRPr lang="en"/>
          </a:p>
        </p:txBody>
      </p:sp>
      <p:sp>
        <p:nvSpPr>
          <p:cNvPr id="3" name="Rectangle 2"/>
          <p:cNvSpPr/>
          <p:nvPr/>
        </p:nvSpPr>
        <p:spPr>
          <a:xfrm>
            <a:off x="1076536" y="423435"/>
            <a:ext cx="7305469" cy="759182"/>
          </a:xfrm>
          <a:prstGeom prst="rect">
            <a:avLst/>
          </a:prstGeom>
        </p:spPr>
        <p:txBody>
          <a:bodyPr wrap="square">
            <a:spAutoFit/>
          </a:bodyPr>
          <a:lstStyle/>
          <a:p>
            <a:pPr algn="just">
              <a:lnSpc>
                <a:spcPts val="2600"/>
              </a:lnSpc>
            </a:pPr>
            <a:r>
              <a:rPr lang="nl-NL" sz="2000" i="1" dirty="0">
                <a:solidFill>
                  <a:schemeClr val="accent4">
                    <a:lumMod val="50000"/>
                  </a:schemeClr>
                </a:solidFill>
                <a:latin typeface="+mj-lt"/>
                <a:ea typeface="Calibri" panose="020F0502020204030204" pitchFamily="34" charset="0"/>
                <a:cs typeface="Times New Roman" panose="02020603050405020304" pitchFamily="18" charset="0"/>
              </a:rPr>
              <a:t>Điều kiện tự nhiên </a:t>
            </a:r>
            <a:r>
              <a:rPr lang="nl-NL" sz="2000" i="1" dirty="0" smtClean="0">
                <a:solidFill>
                  <a:schemeClr val="accent4">
                    <a:lumMod val="50000"/>
                  </a:schemeClr>
                </a:solidFill>
                <a:latin typeface="+mj-lt"/>
                <a:ea typeface="Calibri" panose="020F0502020204030204" pitchFamily="34" charset="0"/>
                <a:cs typeface="Times New Roman" panose="02020603050405020304" pitchFamily="18" charset="0"/>
              </a:rPr>
              <a:t>có tác </a:t>
            </a:r>
            <a:r>
              <a:rPr lang="nl-NL" sz="2000" i="1" dirty="0">
                <a:solidFill>
                  <a:schemeClr val="accent4">
                    <a:lumMod val="50000"/>
                  </a:schemeClr>
                </a:solidFill>
                <a:latin typeface="+mj-lt"/>
                <a:ea typeface="Calibri" panose="020F0502020204030204" pitchFamily="34" charset="0"/>
                <a:cs typeface="Times New Roman" panose="02020603050405020304" pitchFamily="18" charset="0"/>
              </a:rPr>
              <a:t>động như thế nào </a:t>
            </a:r>
            <a:r>
              <a:rPr lang="nl-NL" sz="2000" i="1" dirty="0" smtClean="0">
                <a:solidFill>
                  <a:schemeClr val="accent4">
                    <a:lumMod val="50000"/>
                  </a:schemeClr>
                </a:solidFill>
                <a:latin typeface="+mj-lt"/>
                <a:ea typeface="Calibri" panose="020F0502020204030204" pitchFamily="34" charset="0"/>
                <a:cs typeface="Times New Roman" panose="02020603050405020304" pitchFamily="18" charset="0"/>
              </a:rPr>
              <a:t>đến sự hình thành và phát triển của văn minh </a:t>
            </a:r>
            <a:r>
              <a:rPr lang="nl-NL" sz="2000" i="1" dirty="0">
                <a:solidFill>
                  <a:schemeClr val="accent4">
                    <a:lumMod val="50000"/>
                  </a:schemeClr>
                </a:solidFill>
                <a:latin typeface="+mj-lt"/>
                <a:ea typeface="Calibri" panose="020F0502020204030204" pitchFamily="34" charset="0"/>
                <a:cs typeface="Times New Roman" panose="02020603050405020304" pitchFamily="18" charset="0"/>
              </a:rPr>
              <a:t>Hy </a:t>
            </a:r>
            <a:r>
              <a:rPr lang="nl-NL" sz="2000" i="1" dirty="0" smtClean="0">
                <a:solidFill>
                  <a:schemeClr val="accent4">
                    <a:lumMod val="50000"/>
                  </a:schemeClr>
                </a:solidFill>
                <a:latin typeface="+mj-lt"/>
                <a:ea typeface="Calibri" panose="020F0502020204030204" pitchFamily="34" charset="0"/>
                <a:cs typeface="Times New Roman" panose="02020603050405020304" pitchFamily="18" charset="0"/>
              </a:rPr>
              <a:t>Lạp và La Mã? </a:t>
            </a:r>
            <a:endParaRPr lang="en-US" sz="2000" i="1"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286536" y="1391941"/>
            <a:ext cx="8381977" cy="3990836"/>
          </a:xfrm>
          <a:prstGeom prst="rect">
            <a:avLst/>
          </a:prstGeom>
        </p:spPr>
        <p:txBody>
          <a:bodyPr wrap="square">
            <a:spAutoFit/>
          </a:bodyPr>
          <a:lstStyle/>
          <a:p>
            <a:pPr marL="342900" indent="-342900" algn="just">
              <a:lnSpc>
                <a:spcPts val="2400"/>
              </a:lnSpc>
              <a:spcBef>
                <a:spcPts val="400"/>
              </a:spcBef>
              <a:spcAft>
                <a:spcPts val="400"/>
              </a:spcAft>
              <a:buFont typeface="Wingdings" panose="05000000000000000000" pitchFamily="2" charset="2"/>
              <a:buChar char="§"/>
            </a:pPr>
            <a:r>
              <a:rPr lang="nl-NL" sz="2000" b="1" dirty="0">
                <a:solidFill>
                  <a:schemeClr val="accent3">
                    <a:lumMod val="75000"/>
                  </a:schemeClr>
                </a:solidFill>
                <a:latin typeface="+mj-lt"/>
                <a:ea typeface="Calibri" panose="020F0502020204030204" pitchFamily="34" charset="0"/>
                <a:cs typeface="Times New Roman" panose="02020603050405020304" pitchFamily="18" charset="0"/>
              </a:rPr>
              <a:t>Tác động đến cuộc sống: </a:t>
            </a:r>
            <a:r>
              <a:rPr lang="nl-NL" sz="2000" dirty="0" smtClean="0">
                <a:solidFill>
                  <a:schemeClr val="accent3">
                    <a:lumMod val="75000"/>
                  </a:schemeClr>
                </a:solidFill>
                <a:latin typeface="+mj-lt"/>
                <a:ea typeface="Calibri" panose="020F0502020204030204" pitchFamily="34" charset="0"/>
                <a:cs typeface="Times New Roman" panose="02020603050405020304" pitchFamily="18" charset="0"/>
              </a:rPr>
              <a:t>Hầu </a:t>
            </a:r>
            <a:r>
              <a:rPr lang="nl-NL" sz="2000" dirty="0">
                <a:solidFill>
                  <a:schemeClr val="accent3">
                    <a:lumMod val="75000"/>
                  </a:schemeClr>
                </a:solidFill>
                <a:latin typeface="+mj-lt"/>
                <a:ea typeface="Calibri" panose="020F0502020204030204" pitchFamily="34" charset="0"/>
                <a:cs typeface="Times New Roman" panose="02020603050405020304" pitchFamily="18" charset="0"/>
              </a:rPr>
              <a:t>hết các hoạt động chính trị, kinh tế, văn hoá đều diễn ra ngoài trời</a:t>
            </a:r>
            <a:r>
              <a:rPr lang="nl-NL" sz="2000" dirty="0" smtClean="0">
                <a:solidFill>
                  <a:schemeClr val="accent3">
                    <a:lumMod val="75000"/>
                  </a:schemeClr>
                </a:solidFill>
                <a:latin typeface="+mj-lt"/>
                <a:ea typeface="Calibri" panose="020F0502020204030204" pitchFamily="34" charset="0"/>
                <a:cs typeface="Times New Roman" panose="02020603050405020304" pitchFamily="18" charset="0"/>
              </a:rPr>
              <a:t>.</a:t>
            </a:r>
          </a:p>
          <a:p>
            <a:pPr marL="342900" indent="-342900" algn="just">
              <a:lnSpc>
                <a:spcPts val="2400"/>
              </a:lnSpc>
              <a:spcBef>
                <a:spcPts val="400"/>
              </a:spcBef>
              <a:spcAft>
                <a:spcPts val="400"/>
              </a:spcAft>
              <a:buFont typeface="Wingdings" panose="05000000000000000000" pitchFamily="2" charset="2"/>
              <a:buChar char="§"/>
            </a:pPr>
            <a:r>
              <a:rPr lang="nl-NL" sz="2000" b="1" dirty="0">
                <a:solidFill>
                  <a:schemeClr val="accent3">
                    <a:lumMod val="75000"/>
                  </a:schemeClr>
                </a:solidFill>
                <a:ea typeface="Calibri" panose="020F0502020204030204" pitchFamily="34" charset="0"/>
                <a:cs typeface="Times New Roman" panose="02020603050405020304" pitchFamily="18" charset="0"/>
              </a:rPr>
              <a:t>Tác động đến phát triển kinh tế: </a:t>
            </a:r>
          </a:p>
          <a:p>
            <a:pPr marL="342900" indent="-342900" algn="just">
              <a:lnSpc>
                <a:spcPts val="2400"/>
              </a:lnSpc>
              <a:spcBef>
                <a:spcPts val="400"/>
              </a:spcBef>
              <a:spcAft>
                <a:spcPts val="400"/>
              </a:spcAft>
              <a:buFont typeface="Arial" panose="020B0604020202020204" pitchFamily="34" charset="0"/>
              <a:buChar char="•"/>
            </a:pPr>
            <a:r>
              <a:rPr lang="nl-NL" sz="2000" dirty="0">
                <a:solidFill>
                  <a:schemeClr val="accent3">
                    <a:lumMod val="75000"/>
                  </a:schemeClr>
                </a:solidFill>
                <a:ea typeface="Calibri" panose="020F0502020204030204" pitchFamily="34" charset="0"/>
                <a:cs typeface="Times New Roman" panose="02020603050405020304" pitchFamily="18" charset="0"/>
              </a:rPr>
              <a:t>Cư dân sống chủ yếu ven bờ biển và phụ thuộc vào biển, </a:t>
            </a:r>
            <a:r>
              <a:rPr lang="nl-NL" sz="2000" dirty="0" smtClean="0">
                <a:solidFill>
                  <a:schemeClr val="accent3">
                    <a:lumMod val="75000"/>
                  </a:schemeClr>
                </a:solidFill>
                <a:ea typeface="Calibri" panose="020F0502020204030204" pitchFamily="34" charset="0"/>
                <a:cs typeface="Times New Roman" panose="02020603050405020304" pitchFamily="18" charset="0"/>
              </a:rPr>
              <a:t>giao thương, hoạt động hàng hải phát triển </a:t>
            </a:r>
            <a:r>
              <a:rPr lang="nl-NL" sz="2000" dirty="0">
                <a:solidFill>
                  <a:schemeClr val="accent3">
                    <a:lumMod val="75000"/>
                  </a:schemeClr>
                </a:solidFill>
                <a:ea typeface="Calibri" panose="020F0502020204030204" pitchFamily="34" charset="0"/>
                <a:cs typeface="Times New Roman" panose="02020603050405020304" pitchFamily="18" charset="0"/>
              </a:rPr>
              <a:t>(thương mại, đánh bắt cá, nuôi trồng thuỷ, hải sản</a:t>
            </a:r>
            <a:r>
              <a:rPr lang="nl-NL" sz="2000" dirty="0" smtClean="0">
                <a:solidFill>
                  <a:schemeClr val="accent3">
                    <a:lumMod val="75000"/>
                  </a:schemeClr>
                </a:solidFill>
                <a:ea typeface="Calibri" panose="020F0502020204030204" pitchFamily="34" charset="0"/>
                <a:cs typeface="Times New Roman" panose="02020603050405020304" pitchFamily="18" charset="0"/>
              </a:rPr>
              <a:t>)</a:t>
            </a:r>
            <a:endParaRPr lang="nl-NL" sz="2000" dirty="0">
              <a:solidFill>
                <a:schemeClr val="accent3">
                  <a:lumMod val="75000"/>
                </a:schemeClr>
              </a:solidFill>
              <a:ea typeface="Calibri" panose="020F0502020204030204" pitchFamily="34" charset="0"/>
              <a:cs typeface="Times New Roman" panose="02020603050405020304" pitchFamily="18" charset="0"/>
            </a:endParaRPr>
          </a:p>
          <a:p>
            <a:pPr marL="342900" indent="-342900" algn="just">
              <a:lnSpc>
                <a:spcPts val="2400"/>
              </a:lnSpc>
              <a:spcBef>
                <a:spcPts val="400"/>
              </a:spcBef>
              <a:spcAft>
                <a:spcPts val="400"/>
              </a:spcAft>
              <a:buFont typeface="Arial" panose="020B0604020202020204" pitchFamily="34" charset="0"/>
              <a:buChar char="•"/>
            </a:pPr>
            <a:r>
              <a:rPr lang="nl-NL" sz="2000" dirty="0">
                <a:solidFill>
                  <a:schemeClr val="accent3">
                    <a:lumMod val="75000"/>
                  </a:schemeClr>
                </a:solidFill>
                <a:ea typeface="Calibri" panose="020F0502020204030204" pitchFamily="34" charset="0"/>
                <a:cs typeface="Times New Roman" panose="02020603050405020304" pitchFamily="18" charset="0"/>
              </a:rPr>
              <a:t>Phát triển các ngành thủ công nghiệp (làm gốm, chế tác đá), khai thác khoáng sản (đồng, </a:t>
            </a:r>
            <a:r>
              <a:rPr lang="nl-NL" sz="2000" dirty="0" smtClean="0">
                <a:solidFill>
                  <a:schemeClr val="accent3">
                    <a:lumMod val="75000"/>
                  </a:schemeClr>
                </a:solidFill>
                <a:ea typeface="Calibri" panose="020F0502020204030204" pitchFamily="34" charset="0"/>
                <a:cs typeface="Times New Roman" panose="02020603050405020304" pitchFamily="18" charset="0"/>
              </a:rPr>
              <a:t>chì, sắt, vàng</a:t>
            </a:r>
            <a:r>
              <a:rPr lang="nl-NL" sz="2000" dirty="0">
                <a:solidFill>
                  <a:schemeClr val="accent3">
                    <a:lumMod val="75000"/>
                  </a:schemeClr>
                </a:solidFill>
                <a:ea typeface="Calibri" panose="020F0502020204030204" pitchFamily="34" charset="0"/>
                <a:cs typeface="Times New Roman" panose="02020603050405020304" pitchFamily="18" charset="0"/>
              </a:rPr>
              <a:t>,...).</a:t>
            </a:r>
          </a:p>
          <a:p>
            <a:pPr marL="342900" indent="-342900" algn="just">
              <a:lnSpc>
                <a:spcPts val="2400"/>
              </a:lnSpc>
              <a:spcBef>
                <a:spcPts val="400"/>
              </a:spcBef>
              <a:spcAft>
                <a:spcPts val="400"/>
              </a:spcAft>
              <a:buFont typeface="Arial" panose="020B0604020202020204" pitchFamily="34" charset="0"/>
              <a:buChar char="•"/>
            </a:pPr>
            <a:r>
              <a:rPr lang="nl-NL" sz="2000" dirty="0">
                <a:solidFill>
                  <a:schemeClr val="accent3">
                    <a:lumMod val="75000"/>
                  </a:schemeClr>
                </a:solidFill>
                <a:ea typeface="Calibri" panose="020F0502020204030204" pitchFamily="34" charset="0"/>
                <a:cs typeface="Times New Roman" panose="02020603050405020304" pitchFamily="18" charset="0"/>
              </a:rPr>
              <a:t>Trồng nho, trồng ô liu và sản xuất dầu ô liu, chế biến rượu vang</a:t>
            </a:r>
            <a:r>
              <a:rPr lang="nl-NL" sz="2000" dirty="0" smtClean="0">
                <a:solidFill>
                  <a:schemeClr val="accent3">
                    <a:lumMod val="75000"/>
                  </a:schemeClr>
                </a:solidFill>
                <a:ea typeface="Calibri" panose="020F0502020204030204" pitchFamily="34" charset="0"/>
                <a:cs typeface="Times New Roman" panose="02020603050405020304" pitchFamily="18" charset="0"/>
              </a:rPr>
              <a:t>, chăn nuôi,....</a:t>
            </a:r>
            <a:endParaRPr lang="en-US" sz="2000" dirty="0">
              <a:solidFill>
                <a:schemeClr val="accent3">
                  <a:lumMod val="75000"/>
                </a:schemeClr>
              </a:solidFill>
              <a:ea typeface="Calibri" panose="020F0502020204030204" pitchFamily="34" charset="0"/>
              <a:cs typeface="Times New Roman" panose="02020603050405020304" pitchFamily="18" charset="0"/>
            </a:endParaRPr>
          </a:p>
          <a:p>
            <a:pPr marL="342900" indent="-342900" algn="just">
              <a:lnSpc>
                <a:spcPts val="2400"/>
              </a:lnSpc>
              <a:spcBef>
                <a:spcPts val="400"/>
              </a:spcBef>
              <a:spcAft>
                <a:spcPts val="400"/>
              </a:spcAft>
              <a:buFont typeface="Wingdings" panose="05000000000000000000" pitchFamily="2" charset="2"/>
              <a:buChar char="§"/>
            </a:pPr>
            <a:endParaRPr lang="en-US" sz="2000" dirty="0">
              <a:solidFill>
                <a:schemeClr val="accent3">
                  <a:lumMod val="75000"/>
                </a:schemeClr>
              </a:solidFill>
              <a:latin typeface="+mj-lt"/>
              <a:ea typeface="Calibri" panose="020F0502020204030204" pitchFamily="34" charset="0"/>
              <a:cs typeface="Times New Roman" panose="02020603050405020304" pitchFamily="18" charset="0"/>
            </a:endParaRPr>
          </a:p>
        </p:txBody>
      </p:sp>
      <p:grpSp>
        <p:nvGrpSpPr>
          <p:cNvPr id="7" name="Google Shape;533;p40"/>
          <p:cNvGrpSpPr/>
          <p:nvPr/>
        </p:nvGrpSpPr>
        <p:grpSpPr>
          <a:xfrm>
            <a:off x="598059" y="632504"/>
            <a:ext cx="478477" cy="341043"/>
            <a:chOff x="1923675" y="1633650"/>
            <a:chExt cx="436002" cy="435975"/>
          </a:xfrm>
        </p:grpSpPr>
        <p:sp>
          <p:nvSpPr>
            <p:cNvPr id="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77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9</a:t>
            </a:fld>
            <a:endParaRPr lang="en"/>
          </a:p>
        </p:txBody>
      </p:sp>
      <p:sp>
        <p:nvSpPr>
          <p:cNvPr id="3" name="Rectangle 2"/>
          <p:cNvSpPr/>
          <p:nvPr/>
        </p:nvSpPr>
        <p:spPr>
          <a:xfrm>
            <a:off x="329185" y="298728"/>
            <a:ext cx="1532792" cy="492443"/>
          </a:xfrm>
          <a:prstGeom prst="rect">
            <a:avLst/>
          </a:prstGeom>
        </p:spPr>
        <p:txBody>
          <a:bodyPr wrap="none">
            <a:spAutoFit/>
          </a:bodyPr>
          <a:lstStyle/>
          <a:p>
            <a:r>
              <a:rPr lang="en-US" sz="2600" b="1" dirty="0">
                <a:solidFill>
                  <a:schemeClr val="accent3">
                    <a:lumMod val="75000"/>
                  </a:schemeClr>
                </a:solidFill>
              </a:rPr>
              <a:t>Mở rộng</a:t>
            </a:r>
            <a:endParaRPr lang="en-US" sz="2600" dirty="0">
              <a:solidFill>
                <a:schemeClr val="accent3">
                  <a:lumMod val="75000"/>
                </a:schemeClr>
              </a:solidFill>
            </a:endParaRPr>
          </a:p>
        </p:txBody>
      </p:sp>
      <p:sp>
        <p:nvSpPr>
          <p:cNvPr id="4" name="Rectangle 3"/>
          <p:cNvSpPr/>
          <p:nvPr/>
        </p:nvSpPr>
        <p:spPr>
          <a:xfrm>
            <a:off x="51206" y="1500278"/>
            <a:ext cx="6452006" cy="2401363"/>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nl-NL" sz="2000" dirty="0" smtClean="0">
                <a:latin typeface="+mj-lt"/>
                <a:ea typeface="Calibri" panose="020F0502020204030204" pitchFamily="34" charset="0"/>
                <a:cs typeface="Times New Roman" panose="02020603050405020304" pitchFamily="18" charset="0"/>
              </a:rPr>
              <a:t>Ô </a:t>
            </a:r>
            <a:r>
              <a:rPr lang="nl-NL" sz="2000" dirty="0">
                <a:latin typeface="+mj-lt"/>
                <a:ea typeface="Calibri" panose="020F0502020204030204" pitchFamily="34" charset="0"/>
                <a:cs typeface="Times New Roman" panose="02020603050405020304" pitchFamily="18" charset="0"/>
              </a:rPr>
              <a:t>liu là cây trồng phổ biến nhất ở Hy Lạp. Dầu ô liu để chế biến thức ăn, làm đẹp. Cành lá ô liu tượng trưng cho vinh quang, chiến thắng và hoà bình. Các cây ô liu cổ thụ mọc hoang được coi là linh </a:t>
            </a:r>
            <a:r>
              <a:rPr lang="nl-NL" sz="2000" dirty="0" smtClean="0">
                <a:latin typeface="+mj-lt"/>
                <a:ea typeface="Calibri" panose="020F0502020204030204" pitchFamily="34" charset="0"/>
                <a:cs typeface="Times New Roman" panose="02020603050405020304" pitchFamily="18" charset="0"/>
              </a:rPr>
              <a:t>thiêng.</a:t>
            </a:r>
          </a:p>
          <a:p>
            <a:pPr marL="342900" indent="-342900" algn="just">
              <a:lnSpc>
                <a:spcPts val="2600"/>
              </a:lnSpc>
              <a:buFont typeface="Wingdings" panose="05000000000000000000" pitchFamily="2" charset="2"/>
              <a:buChar char="§"/>
            </a:pPr>
            <a:r>
              <a:rPr lang="nl-NL" sz="2000" dirty="0" smtClean="0">
                <a:latin typeface="+mj-lt"/>
                <a:ea typeface="Calibri" panose="020F0502020204030204" pitchFamily="34" charset="0"/>
                <a:cs typeface="Times New Roman" panose="02020603050405020304" pitchFamily="18" charset="0"/>
              </a:rPr>
              <a:t>Ngày </a:t>
            </a:r>
            <a:r>
              <a:rPr lang="nl-NL" sz="2000" dirty="0">
                <a:latin typeface="+mj-lt"/>
                <a:ea typeface="Calibri" panose="020F0502020204030204" pitchFamily="34" charset="0"/>
                <a:cs typeface="Times New Roman" panose="02020603050405020304" pitchFamily="18" charset="0"/>
              </a:rPr>
              <a:t>nay, số lượng cây ô liu ở Hy Lạp rất lớn, bình quân 7 cây ô liu/một người dân. Hy Lạp là một trong các quốc gia xuất khẩu dầu ô liu hàng </a:t>
            </a:r>
            <a:r>
              <a:rPr lang="nl-NL" sz="2000" dirty="0" smtClean="0">
                <a:latin typeface="+mj-lt"/>
                <a:ea typeface="Calibri" panose="020F0502020204030204" pitchFamily="34" charset="0"/>
                <a:cs typeface="Times New Roman" panose="02020603050405020304" pitchFamily="18" charset="0"/>
              </a:rPr>
              <a:t>đầu </a:t>
            </a:r>
            <a:r>
              <a:rPr lang="nl-NL" sz="2000" dirty="0">
                <a:latin typeface="+mj-lt"/>
                <a:ea typeface="Calibri" panose="020F0502020204030204" pitchFamily="34" charset="0"/>
                <a:cs typeface="Times New Roman" panose="02020603050405020304" pitchFamily="18" charset="0"/>
              </a:rPr>
              <a:t>thế giới.</a:t>
            </a:r>
            <a:endParaRPr lang="en-US" sz="2000" dirty="0">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517843" y="222448"/>
            <a:ext cx="2290157" cy="1458380"/>
          </a:xfrm>
          <a:prstGeom prst="rect">
            <a:avLst/>
          </a:prstGeom>
        </p:spPr>
      </p:pic>
      <p:pic>
        <p:nvPicPr>
          <p:cNvPr id="6" name="Picture 5"/>
          <p:cNvPicPr>
            <a:picLocks noChangeAspect="1"/>
          </p:cNvPicPr>
          <p:nvPr/>
        </p:nvPicPr>
        <p:blipFill>
          <a:blip r:embed="rId3"/>
          <a:stretch>
            <a:fillRect/>
          </a:stretch>
        </p:blipFill>
        <p:spPr>
          <a:xfrm>
            <a:off x="6667825" y="1807854"/>
            <a:ext cx="1990192" cy="1666866"/>
          </a:xfrm>
          <a:prstGeom prst="rect">
            <a:avLst/>
          </a:prstGeom>
        </p:spPr>
      </p:pic>
      <p:pic>
        <p:nvPicPr>
          <p:cNvPr id="7" name="Picture 6"/>
          <p:cNvPicPr>
            <a:picLocks noChangeAspect="1"/>
          </p:cNvPicPr>
          <p:nvPr/>
        </p:nvPicPr>
        <p:blipFill>
          <a:blip r:embed="rId4"/>
          <a:stretch>
            <a:fillRect/>
          </a:stretch>
        </p:blipFill>
        <p:spPr>
          <a:xfrm>
            <a:off x="7037222" y="3672231"/>
            <a:ext cx="2018996" cy="1369543"/>
          </a:xfrm>
          <a:prstGeom prst="rect">
            <a:avLst/>
          </a:prstGeom>
        </p:spPr>
      </p:pic>
    </p:spTree>
    <p:extLst>
      <p:ext uri="{BB962C8B-B14F-4D97-AF65-F5344CB8AC3E}">
        <p14:creationId xmlns:p14="http://schemas.microsoft.com/office/powerpoint/2010/main" val="304221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Roderigo template">
  <a:themeElements>
    <a:clrScheme name="Custom 347">
      <a:dk1>
        <a:srgbClr val="000000"/>
      </a:dk1>
      <a:lt1>
        <a:srgbClr val="FFFFFF"/>
      </a:lt1>
      <a:dk2>
        <a:srgbClr val="666666"/>
      </a:dk2>
      <a:lt2>
        <a:srgbClr val="CCCCCC"/>
      </a:lt2>
      <a:accent1>
        <a:srgbClr val="A5B0FE"/>
      </a:accent1>
      <a:accent2>
        <a:srgbClr val="8184D9"/>
      </a:accent2>
      <a:accent3>
        <a:srgbClr val="6463BD"/>
      </a:accent3>
      <a:accent4>
        <a:srgbClr val="4F4A9E"/>
      </a:accent4>
      <a:accent5>
        <a:srgbClr val="212121"/>
      </a:accent5>
      <a:accent6>
        <a:srgbClr val="FFA500"/>
      </a:accent6>
      <a:hlink>
        <a:srgbClr val="6463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TotalTime>
  <Words>2050</Words>
  <Application>Microsoft Office PowerPoint</Application>
  <PresentationFormat>On-screen Show (16:9)</PresentationFormat>
  <Paragraphs>176</Paragraphs>
  <Slides>34</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Comic Sans MS</vt:lpstr>
      <vt:lpstr>Miriam Libre</vt:lpstr>
      <vt:lpstr>Barlow Light</vt:lpstr>
      <vt:lpstr>Work Sans</vt:lpstr>
      <vt:lpstr>Segoe UI bold</vt:lpstr>
      <vt:lpstr>Barlow</vt:lpstr>
      <vt:lpstr>Calibri</vt:lpstr>
      <vt:lpstr>Wingdings</vt:lpstr>
      <vt:lpstr>Arial</vt:lpstr>
      <vt:lpstr>Times New Roman</vt:lpstr>
      <vt:lpstr>Roderigo template</vt:lpstr>
      <vt:lpstr>BÀI 9: HY LẠP VÀ LA MÃ CỔ ĐẠI (3 tiết) </vt:lpstr>
      <vt:lpstr>Kiểm tra bài cũ</vt:lpstr>
      <vt:lpstr>PowerPoint Presentation</vt:lpstr>
      <vt:lpstr>PowerPoint Presentation</vt:lpstr>
      <vt:lpstr>PowerPoint Presentation</vt:lpstr>
      <vt:lpstr>1. ĐIỀU KIỆN TỰ NHIÊN</vt:lpstr>
      <vt:lpstr>PowerPoint Presentation</vt:lpstr>
      <vt:lpstr>PowerPoint Presentation</vt:lpstr>
      <vt:lpstr>PowerPoint Presentation</vt:lpstr>
      <vt:lpstr>2. TỔ CHỨC NHÀ NƯỚC THÀNH BANG </vt:lpstr>
      <vt:lpstr>PowerPoint Presentation</vt:lpstr>
      <vt:lpstr>Trình bày tổ chức nhà nước thành bang ở Hy Lạp </vt:lpstr>
      <vt:lpstr>PowerPoint Presentation</vt:lpstr>
      <vt:lpstr>3. TỔ CHỨC NHÀ NƯỚC ĐẾ CHẾ</vt:lpstr>
      <vt:lpstr>PowerPoint Presentation</vt:lpstr>
      <vt:lpstr>PowerPoint Presentation</vt:lpstr>
      <vt:lpstr>PowerPoint Presentation</vt:lpstr>
      <vt:lpstr>PowerPoint Presentation</vt:lpstr>
      <vt:lpstr>Thảo luận và trả lời câu hỏi</vt:lpstr>
      <vt:lpstr>4. MỘT SỐ THÀNH TỰU VĂN HÓA  TIÊU BIỂU CỦA HY LẠP VÀ LA MÃ</vt:lpstr>
      <vt:lpstr>Lịch pháp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mở rộng</vt:lpstr>
      <vt:lpstr>PowerPoint Presentation</vt:lpstr>
      <vt:lpstr>PowerPoint Presentation</vt:lpstr>
      <vt:lpstr>CẢM ƠN CÁC EM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OSC</cp:lastModifiedBy>
  <cp:revision>83</cp:revision>
  <dcterms:modified xsi:type="dcterms:W3CDTF">2023-12-11T01:57:55Z</dcterms:modified>
</cp:coreProperties>
</file>