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96" r:id="rId5"/>
    <p:sldId id="259" r:id="rId6"/>
    <p:sldId id="312" r:id="rId7"/>
    <p:sldId id="297" r:id="rId8"/>
    <p:sldId id="298" r:id="rId9"/>
    <p:sldId id="260" r:id="rId10"/>
    <p:sldId id="267" r:id="rId11"/>
    <p:sldId id="299" r:id="rId12"/>
    <p:sldId id="262" r:id="rId13"/>
    <p:sldId id="300" r:id="rId14"/>
    <p:sldId id="265" r:id="rId15"/>
    <p:sldId id="285" r:id="rId16"/>
    <p:sldId id="301" r:id="rId17"/>
    <p:sldId id="302" r:id="rId18"/>
    <p:sldId id="303" r:id="rId19"/>
    <p:sldId id="305" r:id="rId20"/>
    <p:sldId id="313" r:id="rId21"/>
    <p:sldId id="304" r:id="rId22"/>
    <p:sldId id="306" r:id="rId23"/>
    <p:sldId id="263" r:id="rId24"/>
    <p:sldId id="308" r:id="rId25"/>
    <p:sldId id="309" r:id="rId26"/>
    <p:sldId id="310" r:id="rId27"/>
    <p:sldId id="311" r:id="rId28"/>
  </p:sldIdLst>
  <p:sldSz cx="9144000" cy="5143500" type="screen16x9"/>
  <p:notesSz cx="6858000" cy="9144000"/>
  <p:embeddedFontLst>
    <p:embeddedFont>
      <p:font typeface="Abril Fatface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Merriweather Sans" charset="0"/>
      <p:regular r:id="rId35"/>
      <p:bold r:id="rId36"/>
      <p:italic r:id="rId37"/>
      <p:boldItalic r:id="rId38"/>
    </p:embeddedFont>
    <p:embeddedFont>
      <p:font typeface="Merriweather Sans Regular" charset="0"/>
      <p:regular r:id="rId39"/>
      <p:bold r:id="rId40"/>
      <p:italic r:id="rId41"/>
      <p:boldItalic r:id="rId42"/>
    </p:embeddedFont>
    <p:embeddedFont>
      <p:font typeface="Comic Sans MS" pitchFamily="66" charset="0"/>
      <p:regular r:id="rId43"/>
      <p:bold r:id="rId44"/>
      <p:italic r:id="rId45"/>
      <p:boldItalic r:id="rId46"/>
    </p:embeddedFont>
    <p:embeddedFont>
      <p:font typeface="Muli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90FE5F8-AB1A-49B6-B9A5-5A49D8FF3546}">
  <a:tblStyle styleId="{290FE5F8-AB1A-49B6-B9A5-5A49D8FF35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01EED4-0241-49B1-ABC2-E7ED5EB98F4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868267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08115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46857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255217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73181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14318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33132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06848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94201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65122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4110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14500" y="4277700"/>
            <a:ext cx="4914900" cy="86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14500" y="0"/>
            <a:ext cx="4914900" cy="86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62175" y="866100"/>
            <a:ext cx="6819600" cy="341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l="29800" t="2488" r="16448" b="80672"/>
          <a:stretch/>
        </p:blipFill>
        <p:spPr>
          <a:xfrm>
            <a:off x="2114500" y="0"/>
            <a:ext cx="4914998" cy="86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l="7068" t="8472" r="39179" b="74690"/>
          <a:stretch/>
        </p:blipFill>
        <p:spPr>
          <a:xfrm>
            <a:off x="2114550" y="4277475"/>
            <a:ext cx="4914902" cy="8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4168350" y="463878"/>
            <a:ext cx="807300" cy="807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arm">
  <p:cSld name="BLANK_1_1">
    <p:bg>
      <p:bgPr>
        <a:solidFill>
          <a:schemeClr val="accent3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24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frame">
  <p:cSld name="BLANK_1_1_1">
    <p:bg>
      <p:bgPr>
        <a:solidFill>
          <a:schemeClr val="l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878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3"/>
          <p:cNvPicPr preferRelativeResize="0"/>
          <p:nvPr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24"/>
            <a:ext cx="9144000" cy="5143500"/>
          </a:xfrm>
          <a:prstGeom prst="frame">
            <a:avLst>
              <a:gd name="adj1" fmla="val 8787"/>
            </a:avLst>
          </a:prstGeom>
          <a:noFill/>
          <a:ln>
            <a:noFill/>
          </a:ln>
        </p:spPr>
      </p:pic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3923800" y="4689025"/>
            <a:ext cx="1296300" cy="45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lt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1162175" y="2014975"/>
            <a:ext cx="6819600" cy="66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162175" y="2772801"/>
            <a:ext cx="6819600" cy="35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2114500" y="4277700"/>
            <a:ext cx="4914900" cy="86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2114500" y="0"/>
            <a:ext cx="4914900" cy="86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l="29800" t="2488" r="16448" b="80672"/>
          <a:stretch/>
        </p:blipFill>
        <p:spPr>
          <a:xfrm>
            <a:off x="2114500" y="0"/>
            <a:ext cx="4914998" cy="86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l="7068" t="8472" r="39179" b="74690"/>
          <a:stretch/>
        </p:blipFill>
        <p:spPr>
          <a:xfrm>
            <a:off x="2114550" y="4277475"/>
            <a:ext cx="4914902" cy="8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4168350" y="463878"/>
            <a:ext cx="807300" cy="807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24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2413200" y="412950"/>
            <a:ext cx="4317600" cy="431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 amt="26000"/>
          </a:blip>
          <a:srcRect l="26390" t="8022" r="26390" b="8056"/>
          <a:stretch/>
        </p:blipFill>
        <p:spPr>
          <a:xfrm>
            <a:off x="2413150" y="412950"/>
            <a:ext cx="4317600" cy="4317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1678675" y="2161800"/>
            <a:ext cx="5786700" cy="819900"/>
          </a:xfrm>
          <a:prstGeom prst="rect">
            <a:avLst/>
          </a:prstGeom>
          <a:effectLst>
            <a:outerShdw blurRad="42863" dist="9525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Char char="●"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L="914400" lvl="1" indent="-4318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Char char="○"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L="1371600" lvl="2" indent="-4318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Char char="■"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L="1828800" lvl="3" indent="-4318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Char char="●"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L="2286000" lvl="4" indent="-4318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Char char="○"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L="2743200" lvl="5" indent="-4318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Char char="■"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L="3200400" lvl="6" indent="-4318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Char char="●"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L="3657600" lvl="7" indent="-4318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Char char="○"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L="4114800" lvl="8" indent="-4318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3200"/>
              <a:buFont typeface="Abril Fatface"/>
              <a:buChar char="■"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3923800" y="4730550"/>
            <a:ext cx="1296300" cy="4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0" y="4387900"/>
            <a:ext cx="9144000" cy="75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2">
            <a:alphaModFix amt="70000"/>
          </a:blip>
          <a:srcRect t="38079" b="47230"/>
          <a:stretch/>
        </p:blipFill>
        <p:spPr>
          <a:xfrm>
            <a:off x="0" y="4387852"/>
            <a:ext cx="9144000" cy="75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55300" y="0"/>
            <a:ext cx="7433400" cy="101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55300" y="1430147"/>
            <a:ext cx="74334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36" name="Google Shape;36;p5"/>
          <p:cNvGrpSpPr/>
          <p:nvPr/>
        </p:nvGrpSpPr>
        <p:grpSpPr>
          <a:xfrm>
            <a:off x="3972800" y="964625"/>
            <a:ext cx="1198500" cy="123600"/>
            <a:chOff x="3972800" y="855475"/>
            <a:chExt cx="1198500" cy="123600"/>
          </a:xfrm>
        </p:grpSpPr>
        <p:cxnSp>
          <p:nvCxnSpPr>
            <p:cNvPr id="37" name="Google Shape;37;p5"/>
            <p:cNvCxnSpPr/>
            <p:nvPr/>
          </p:nvCxnSpPr>
          <p:spPr>
            <a:xfrm>
              <a:off x="3972800" y="914834"/>
              <a:ext cx="1198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8" name="Google Shape;38;p5"/>
            <p:cNvSpPr/>
            <p:nvPr/>
          </p:nvSpPr>
          <p:spPr>
            <a:xfrm>
              <a:off x="4510248" y="855475"/>
              <a:ext cx="123600" cy="1236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0" y="4387900"/>
            <a:ext cx="9144000" cy="75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41;p6"/>
          <p:cNvPicPr preferRelativeResize="0"/>
          <p:nvPr/>
        </p:nvPicPr>
        <p:blipFill rotWithShape="1">
          <a:blip r:embed="rId2">
            <a:alphaModFix amt="70000"/>
          </a:blip>
          <a:srcRect t="38079" b="47230"/>
          <a:stretch/>
        </p:blipFill>
        <p:spPr>
          <a:xfrm>
            <a:off x="0" y="4387852"/>
            <a:ext cx="9144000" cy="755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855300" y="0"/>
            <a:ext cx="7433400" cy="101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855275" y="1430150"/>
            <a:ext cx="3473100" cy="269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815599" y="1430150"/>
            <a:ext cx="3473100" cy="269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46" name="Google Shape;46;p6"/>
          <p:cNvGrpSpPr/>
          <p:nvPr/>
        </p:nvGrpSpPr>
        <p:grpSpPr>
          <a:xfrm>
            <a:off x="3972800" y="964625"/>
            <a:ext cx="1198500" cy="123600"/>
            <a:chOff x="3972800" y="855475"/>
            <a:chExt cx="1198500" cy="123600"/>
          </a:xfrm>
        </p:grpSpPr>
        <p:cxnSp>
          <p:nvCxnSpPr>
            <p:cNvPr id="47" name="Google Shape;47;p6"/>
            <p:cNvCxnSpPr/>
            <p:nvPr/>
          </p:nvCxnSpPr>
          <p:spPr>
            <a:xfrm>
              <a:off x="3972800" y="914834"/>
              <a:ext cx="1198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8" name="Google Shape;48;p6"/>
            <p:cNvSpPr/>
            <p:nvPr/>
          </p:nvSpPr>
          <p:spPr>
            <a:xfrm>
              <a:off x="4510248" y="855475"/>
              <a:ext cx="123600" cy="1236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855300" y="0"/>
            <a:ext cx="7433400" cy="101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0" y="4387900"/>
            <a:ext cx="9144000" cy="75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 amt="70000"/>
          </a:blip>
          <a:srcRect t="38079" b="47230"/>
          <a:stretch/>
        </p:blipFill>
        <p:spPr>
          <a:xfrm>
            <a:off x="0" y="4387852"/>
            <a:ext cx="9144000" cy="7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0" y="4387900"/>
            <a:ext cx="9144000" cy="75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9"/>
          <p:cNvPicPr preferRelativeResize="0"/>
          <p:nvPr/>
        </p:nvPicPr>
        <p:blipFill rotWithShape="1">
          <a:blip r:embed="rId2">
            <a:alphaModFix amt="70000"/>
          </a:blip>
          <a:srcRect t="38079" b="47230"/>
          <a:stretch/>
        </p:blipFill>
        <p:spPr>
          <a:xfrm>
            <a:off x="0" y="4387852"/>
            <a:ext cx="9144000" cy="7556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855300" y="4025300"/>
            <a:ext cx="74334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24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accen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24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0"/>
            <a:ext cx="74334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4301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Merriweather Sans Regular"/>
              <a:buChar char="●"/>
              <a:defRPr sz="2000">
                <a:solidFill>
                  <a:schemeClr val="dk1"/>
                </a:solidFill>
                <a:latin typeface="Merriweather Sans Regular"/>
                <a:ea typeface="Merriweather Sans Regular"/>
                <a:cs typeface="Merriweather Sans Regular"/>
                <a:sym typeface="Merriweather Sans Regular"/>
              </a:defRPr>
            </a:lvl1pPr>
            <a:lvl2pPr marL="914400" lvl="1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Merriweather Sans Regular"/>
              <a:buChar char="○"/>
              <a:defRPr sz="2000">
                <a:solidFill>
                  <a:schemeClr val="dk1"/>
                </a:solidFill>
                <a:latin typeface="Merriweather Sans Regular"/>
                <a:ea typeface="Merriweather Sans Regular"/>
                <a:cs typeface="Merriweather Sans Regular"/>
                <a:sym typeface="Merriweather Sans Regular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erriweather Sans Regular"/>
              <a:buChar char="■"/>
              <a:defRPr sz="2000">
                <a:solidFill>
                  <a:schemeClr val="dk1"/>
                </a:solidFill>
                <a:latin typeface="Merriweather Sans Regular"/>
                <a:ea typeface="Merriweather Sans Regular"/>
                <a:cs typeface="Merriweather Sans Regular"/>
                <a:sym typeface="Merriweather Sans Regular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erriweather Sans Regular"/>
              <a:buChar char="●"/>
              <a:defRPr sz="2000">
                <a:solidFill>
                  <a:schemeClr val="dk1"/>
                </a:solidFill>
                <a:latin typeface="Merriweather Sans Regular"/>
                <a:ea typeface="Merriweather Sans Regular"/>
                <a:cs typeface="Merriweather Sans Regular"/>
                <a:sym typeface="Merriweather Sans Regular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 Regular"/>
              <a:buChar char="○"/>
              <a:defRPr sz="2000">
                <a:solidFill>
                  <a:schemeClr val="dk1"/>
                </a:solidFill>
                <a:latin typeface="Merriweather Sans Regular"/>
                <a:ea typeface="Merriweather Sans Regular"/>
                <a:cs typeface="Merriweather Sans Regular"/>
                <a:sym typeface="Merriweather Sans Regular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 Regular"/>
              <a:buChar char="■"/>
              <a:defRPr sz="2000">
                <a:solidFill>
                  <a:schemeClr val="dk1"/>
                </a:solidFill>
                <a:latin typeface="Merriweather Sans Regular"/>
                <a:ea typeface="Merriweather Sans Regular"/>
                <a:cs typeface="Merriweather Sans Regular"/>
                <a:sym typeface="Merriweather Sans Regular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 Regular"/>
              <a:buChar char="●"/>
              <a:defRPr sz="2000">
                <a:solidFill>
                  <a:schemeClr val="dk1"/>
                </a:solidFill>
                <a:latin typeface="Merriweather Sans Regular"/>
                <a:ea typeface="Merriweather Sans Regular"/>
                <a:cs typeface="Merriweather Sans Regular"/>
                <a:sym typeface="Merriweather Sans Regular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 Regular"/>
              <a:buChar char="○"/>
              <a:defRPr sz="2000">
                <a:solidFill>
                  <a:schemeClr val="dk1"/>
                </a:solidFill>
                <a:latin typeface="Merriweather Sans Regular"/>
                <a:ea typeface="Merriweather Sans Regular"/>
                <a:cs typeface="Merriweather Sans Regular"/>
                <a:sym typeface="Merriweather Sans Regular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Merriweather Sans Regular"/>
              <a:buChar char="■"/>
              <a:defRPr sz="2000">
                <a:solidFill>
                  <a:schemeClr val="dk1"/>
                </a:solidFill>
                <a:latin typeface="Merriweather Sans Regular"/>
                <a:ea typeface="Merriweather Sans Regular"/>
                <a:cs typeface="Merriweather Sans Regular"/>
                <a:sym typeface="Merriweather Sans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1162175" y="866100"/>
            <a:ext cx="6819600" cy="341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smtClean="0">
                <a:latin typeface="+mj-lt"/>
              </a:rPr>
              <a:t>BÀI 7: </a:t>
            </a:r>
            <a:r>
              <a:rPr lang="en" sz="5000" b="1" dirty="0" smtClean="0">
                <a:latin typeface="+mj-lt"/>
              </a:rPr>
              <a:t>ẤN ĐỘ CỔ ĐẠI</a:t>
            </a:r>
            <a:r>
              <a:rPr lang="en-US" sz="5000" b="1" dirty="0">
                <a:latin typeface="+mj-lt"/>
              </a:rPr>
              <a:t/>
            </a:r>
            <a:br>
              <a:rPr lang="en-US" sz="5000" b="1" dirty="0">
                <a:latin typeface="+mj-lt"/>
              </a:rPr>
            </a:br>
            <a:r>
              <a:rPr lang="en-US" sz="4000" b="1" i="1" dirty="0" smtClean="0">
                <a:latin typeface="+mj-lt"/>
              </a:rPr>
              <a:t>(2 tiết)</a:t>
            </a:r>
            <a:endParaRPr sz="4000" b="1" i="1" dirty="0">
              <a:latin typeface="+mj-lt"/>
            </a:endParaRPr>
          </a:p>
        </p:txBody>
      </p:sp>
      <p:grpSp>
        <p:nvGrpSpPr>
          <p:cNvPr id="88" name="Google Shape;88;p14"/>
          <p:cNvGrpSpPr/>
          <p:nvPr/>
        </p:nvGrpSpPr>
        <p:grpSpPr>
          <a:xfrm>
            <a:off x="4429541" y="658819"/>
            <a:ext cx="256416" cy="414535"/>
            <a:chOff x="1988225" y="4286525"/>
            <a:chExt cx="305075" cy="493200"/>
          </a:xfrm>
        </p:grpSpPr>
        <p:sp>
          <p:nvSpPr>
            <p:cNvPr id="89" name="Google Shape;89;p14"/>
            <p:cNvSpPr/>
            <p:nvPr/>
          </p:nvSpPr>
          <p:spPr>
            <a:xfrm>
              <a:off x="2178800" y="4519725"/>
              <a:ext cx="114500" cy="114475"/>
            </a:xfrm>
            <a:custGeom>
              <a:avLst/>
              <a:gdLst/>
              <a:ahLst/>
              <a:cxnLst/>
              <a:rect l="l" t="t" r="r" b="b"/>
              <a:pathLst>
                <a:path w="4580" h="4579" fill="none" extrusionOk="0">
                  <a:moveTo>
                    <a:pt x="731" y="4189"/>
                  </a:moveTo>
                  <a:lnTo>
                    <a:pt x="731" y="4189"/>
                  </a:lnTo>
                  <a:lnTo>
                    <a:pt x="853" y="4286"/>
                  </a:lnTo>
                  <a:lnTo>
                    <a:pt x="999" y="4384"/>
                  </a:lnTo>
                  <a:lnTo>
                    <a:pt x="1170" y="4457"/>
                  </a:lnTo>
                  <a:lnTo>
                    <a:pt x="1316" y="4506"/>
                  </a:lnTo>
                  <a:lnTo>
                    <a:pt x="1486" y="4554"/>
                  </a:lnTo>
                  <a:lnTo>
                    <a:pt x="1657" y="4579"/>
                  </a:lnTo>
                  <a:lnTo>
                    <a:pt x="1827" y="4579"/>
                  </a:lnTo>
                  <a:lnTo>
                    <a:pt x="1973" y="4579"/>
                  </a:lnTo>
                  <a:lnTo>
                    <a:pt x="2144" y="4579"/>
                  </a:lnTo>
                  <a:lnTo>
                    <a:pt x="2314" y="4530"/>
                  </a:lnTo>
                  <a:lnTo>
                    <a:pt x="2485" y="4481"/>
                  </a:lnTo>
                  <a:lnTo>
                    <a:pt x="2631" y="4433"/>
                  </a:lnTo>
                  <a:lnTo>
                    <a:pt x="2777" y="4360"/>
                  </a:lnTo>
                  <a:lnTo>
                    <a:pt x="2923" y="4262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2"/>
                  </a:lnTo>
                  <a:lnTo>
                    <a:pt x="3483" y="3653"/>
                  </a:lnTo>
                  <a:lnTo>
                    <a:pt x="3605" y="3410"/>
                  </a:lnTo>
                  <a:lnTo>
                    <a:pt x="3751" y="3117"/>
                  </a:lnTo>
                  <a:lnTo>
                    <a:pt x="3995" y="2484"/>
                  </a:lnTo>
                  <a:lnTo>
                    <a:pt x="4214" y="1827"/>
                  </a:lnTo>
                  <a:lnTo>
                    <a:pt x="4409" y="1169"/>
                  </a:lnTo>
                  <a:lnTo>
                    <a:pt x="4531" y="609"/>
                  </a:lnTo>
                  <a:lnTo>
                    <a:pt x="4579" y="219"/>
                  </a:lnTo>
                  <a:lnTo>
                    <a:pt x="4579" y="97"/>
                  </a:lnTo>
                  <a:lnTo>
                    <a:pt x="4579" y="24"/>
                  </a:lnTo>
                  <a:lnTo>
                    <a:pt x="4579" y="24"/>
                  </a:lnTo>
                  <a:lnTo>
                    <a:pt x="4506" y="0"/>
                  </a:lnTo>
                  <a:lnTo>
                    <a:pt x="4385" y="0"/>
                  </a:lnTo>
                  <a:lnTo>
                    <a:pt x="3970" y="73"/>
                  </a:lnTo>
                  <a:lnTo>
                    <a:pt x="3410" y="195"/>
                  </a:lnTo>
                  <a:lnTo>
                    <a:pt x="2777" y="365"/>
                  </a:lnTo>
                  <a:lnTo>
                    <a:pt x="2095" y="609"/>
                  </a:lnTo>
                  <a:lnTo>
                    <a:pt x="1462" y="852"/>
                  </a:lnTo>
                  <a:lnTo>
                    <a:pt x="1194" y="974"/>
                  </a:lnTo>
                  <a:lnTo>
                    <a:pt x="926" y="1120"/>
                  </a:lnTo>
                  <a:lnTo>
                    <a:pt x="707" y="1266"/>
                  </a:lnTo>
                  <a:lnTo>
                    <a:pt x="561" y="1388"/>
                  </a:lnTo>
                  <a:lnTo>
                    <a:pt x="561" y="1388"/>
                  </a:lnTo>
                  <a:lnTo>
                    <a:pt x="439" y="1534"/>
                  </a:lnTo>
                  <a:lnTo>
                    <a:pt x="342" y="1656"/>
                  </a:lnTo>
                  <a:lnTo>
                    <a:pt x="244" y="1802"/>
                  </a:lnTo>
                  <a:lnTo>
                    <a:pt x="171" y="1973"/>
                  </a:lnTo>
                  <a:lnTo>
                    <a:pt x="98" y="2119"/>
                  </a:lnTo>
                  <a:lnTo>
                    <a:pt x="49" y="2289"/>
                  </a:lnTo>
                  <a:lnTo>
                    <a:pt x="25" y="2436"/>
                  </a:lnTo>
                  <a:lnTo>
                    <a:pt x="1" y="2606"/>
                  </a:lnTo>
                  <a:lnTo>
                    <a:pt x="1" y="2776"/>
                  </a:lnTo>
                  <a:lnTo>
                    <a:pt x="25" y="2947"/>
                  </a:lnTo>
                  <a:lnTo>
                    <a:pt x="49" y="3117"/>
                  </a:lnTo>
                  <a:lnTo>
                    <a:pt x="98" y="3264"/>
                  </a:lnTo>
                  <a:lnTo>
                    <a:pt x="147" y="3434"/>
                  </a:lnTo>
                  <a:lnTo>
                    <a:pt x="220" y="3580"/>
                  </a:lnTo>
                  <a:lnTo>
                    <a:pt x="317" y="3726"/>
                  </a:lnTo>
                  <a:lnTo>
                    <a:pt x="415" y="3872"/>
                  </a:lnTo>
                  <a:lnTo>
                    <a:pt x="731" y="4189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1988225" y="4539200"/>
              <a:ext cx="156500" cy="156500"/>
            </a:xfrm>
            <a:custGeom>
              <a:avLst/>
              <a:gdLst/>
              <a:ahLst/>
              <a:cxnLst/>
              <a:rect l="l" t="t" r="r" b="b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4"/>
                  </a:lnTo>
                  <a:lnTo>
                    <a:pt x="6041" y="4725"/>
                  </a:lnTo>
                  <a:lnTo>
                    <a:pt x="6138" y="4506"/>
                  </a:lnTo>
                  <a:lnTo>
                    <a:pt x="6187" y="4287"/>
                  </a:lnTo>
                  <a:lnTo>
                    <a:pt x="6235" y="4043"/>
                  </a:lnTo>
                  <a:lnTo>
                    <a:pt x="6260" y="3824"/>
                  </a:lnTo>
                  <a:lnTo>
                    <a:pt x="6260" y="3581"/>
                  </a:lnTo>
                  <a:lnTo>
                    <a:pt x="6235" y="3361"/>
                  </a:lnTo>
                  <a:lnTo>
                    <a:pt x="6187" y="3118"/>
                  </a:lnTo>
                  <a:lnTo>
                    <a:pt x="6138" y="2899"/>
                  </a:lnTo>
                  <a:lnTo>
                    <a:pt x="6041" y="2679"/>
                  </a:lnTo>
                  <a:lnTo>
                    <a:pt x="5943" y="2460"/>
                  </a:lnTo>
                  <a:lnTo>
                    <a:pt x="5821" y="2265"/>
                  </a:lnTo>
                  <a:lnTo>
                    <a:pt x="5675" y="2071"/>
                  </a:lnTo>
                  <a:lnTo>
                    <a:pt x="5505" y="1900"/>
                  </a:lnTo>
                  <a:lnTo>
                    <a:pt x="5505" y="1900"/>
                  </a:lnTo>
                  <a:lnTo>
                    <a:pt x="5286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3" y="1145"/>
                  </a:lnTo>
                  <a:lnTo>
                    <a:pt x="3849" y="975"/>
                  </a:lnTo>
                  <a:lnTo>
                    <a:pt x="3410" y="804"/>
                  </a:lnTo>
                  <a:lnTo>
                    <a:pt x="2485" y="487"/>
                  </a:lnTo>
                  <a:lnTo>
                    <a:pt x="1608" y="244"/>
                  </a:lnTo>
                  <a:lnTo>
                    <a:pt x="853" y="73"/>
                  </a:lnTo>
                  <a:lnTo>
                    <a:pt x="536" y="25"/>
                  </a:lnTo>
                  <a:lnTo>
                    <a:pt x="293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" y="122"/>
                  </a:lnTo>
                  <a:lnTo>
                    <a:pt x="1" y="293"/>
                  </a:lnTo>
                  <a:lnTo>
                    <a:pt x="25" y="536"/>
                  </a:lnTo>
                  <a:lnTo>
                    <a:pt x="74" y="853"/>
                  </a:lnTo>
                  <a:lnTo>
                    <a:pt x="244" y="1608"/>
                  </a:lnTo>
                  <a:lnTo>
                    <a:pt x="488" y="2485"/>
                  </a:lnTo>
                  <a:lnTo>
                    <a:pt x="804" y="3410"/>
                  </a:lnTo>
                  <a:lnTo>
                    <a:pt x="975" y="3848"/>
                  </a:lnTo>
                  <a:lnTo>
                    <a:pt x="1145" y="4262"/>
                  </a:lnTo>
                  <a:lnTo>
                    <a:pt x="1316" y="4652"/>
                  </a:lnTo>
                  <a:lnTo>
                    <a:pt x="1511" y="4993"/>
                  </a:lnTo>
                  <a:lnTo>
                    <a:pt x="1705" y="5285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1" y="5675"/>
                  </a:lnTo>
                  <a:lnTo>
                    <a:pt x="2266" y="5821"/>
                  </a:lnTo>
                  <a:lnTo>
                    <a:pt x="2460" y="5943"/>
                  </a:lnTo>
                  <a:lnTo>
                    <a:pt x="2680" y="6040"/>
                  </a:lnTo>
                  <a:lnTo>
                    <a:pt x="2899" y="6138"/>
                  </a:lnTo>
                  <a:lnTo>
                    <a:pt x="3118" y="6187"/>
                  </a:lnTo>
                  <a:lnTo>
                    <a:pt x="3362" y="6235"/>
                  </a:lnTo>
                  <a:lnTo>
                    <a:pt x="3581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0"/>
                  </a:lnTo>
                  <a:lnTo>
                    <a:pt x="4945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2042425" y="4286525"/>
              <a:ext cx="239300" cy="236250"/>
            </a:xfrm>
            <a:custGeom>
              <a:avLst/>
              <a:gdLst/>
              <a:ahLst/>
              <a:cxnLst/>
              <a:rect l="l" t="t" r="r" b="b"/>
              <a:pathLst>
                <a:path w="9572" h="9450" fill="none" extrusionOk="0">
                  <a:moveTo>
                    <a:pt x="5358" y="9450"/>
                  </a:moveTo>
                  <a:lnTo>
                    <a:pt x="5358" y="9450"/>
                  </a:lnTo>
                  <a:lnTo>
                    <a:pt x="5650" y="9328"/>
                  </a:lnTo>
                  <a:lnTo>
                    <a:pt x="5918" y="9133"/>
                  </a:lnTo>
                  <a:lnTo>
                    <a:pt x="6162" y="8914"/>
                  </a:lnTo>
                  <a:lnTo>
                    <a:pt x="6381" y="8646"/>
                  </a:lnTo>
                  <a:lnTo>
                    <a:pt x="6381" y="8646"/>
                  </a:lnTo>
                  <a:lnTo>
                    <a:pt x="6649" y="8670"/>
                  </a:lnTo>
                  <a:lnTo>
                    <a:pt x="6917" y="8670"/>
                  </a:lnTo>
                  <a:lnTo>
                    <a:pt x="7160" y="8646"/>
                  </a:lnTo>
                  <a:lnTo>
                    <a:pt x="7404" y="8597"/>
                  </a:lnTo>
                  <a:lnTo>
                    <a:pt x="7623" y="8524"/>
                  </a:lnTo>
                  <a:lnTo>
                    <a:pt x="7818" y="8427"/>
                  </a:lnTo>
                  <a:lnTo>
                    <a:pt x="7989" y="8305"/>
                  </a:lnTo>
                  <a:lnTo>
                    <a:pt x="8159" y="8159"/>
                  </a:lnTo>
                  <a:lnTo>
                    <a:pt x="8305" y="7989"/>
                  </a:lnTo>
                  <a:lnTo>
                    <a:pt x="8427" y="7794"/>
                  </a:lnTo>
                  <a:lnTo>
                    <a:pt x="8524" y="7599"/>
                  </a:lnTo>
                  <a:lnTo>
                    <a:pt x="8597" y="7380"/>
                  </a:lnTo>
                  <a:lnTo>
                    <a:pt x="8670" y="7160"/>
                  </a:lnTo>
                  <a:lnTo>
                    <a:pt x="8695" y="6917"/>
                  </a:lnTo>
                  <a:lnTo>
                    <a:pt x="8695" y="6649"/>
                  </a:lnTo>
                  <a:lnTo>
                    <a:pt x="8670" y="6381"/>
                  </a:lnTo>
                  <a:lnTo>
                    <a:pt x="8670" y="6381"/>
                  </a:lnTo>
                  <a:lnTo>
                    <a:pt x="8865" y="6211"/>
                  </a:lnTo>
                  <a:lnTo>
                    <a:pt x="9060" y="6016"/>
                  </a:lnTo>
                  <a:lnTo>
                    <a:pt x="9206" y="5821"/>
                  </a:lnTo>
                  <a:lnTo>
                    <a:pt x="9328" y="5626"/>
                  </a:lnTo>
                  <a:lnTo>
                    <a:pt x="9425" y="5407"/>
                  </a:lnTo>
                  <a:lnTo>
                    <a:pt x="9499" y="5212"/>
                  </a:lnTo>
                  <a:lnTo>
                    <a:pt x="9547" y="4993"/>
                  </a:lnTo>
                  <a:lnTo>
                    <a:pt x="9572" y="4774"/>
                  </a:lnTo>
                  <a:lnTo>
                    <a:pt x="9547" y="4554"/>
                  </a:lnTo>
                  <a:lnTo>
                    <a:pt x="9499" y="4335"/>
                  </a:lnTo>
                  <a:lnTo>
                    <a:pt x="9425" y="4116"/>
                  </a:lnTo>
                  <a:lnTo>
                    <a:pt x="9328" y="3921"/>
                  </a:lnTo>
                  <a:lnTo>
                    <a:pt x="9206" y="3702"/>
                  </a:lnTo>
                  <a:lnTo>
                    <a:pt x="9060" y="3507"/>
                  </a:lnTo>
                  <a:lnTo>
                    <a:pt x="8865" y="3337"/>
                  </a:lnTo>
                  <a:lnTo>
                    <a:pt x="8670" y="3166"/>
                  </a:lnTo>
                  <a:lnTo>
                    <a:pt x="8670" y="3166"/>
                  </a:lnTo>
                  <a:lnTo>
                    <a:pt x="8695" y="2898"/>
                  </a:lnTo>
                  <a:lnTo>
                    <a:pt x="8695" y="2630"/>
                  </a:lnTo>
                  <a:lnTo>
                    <a:pt x="8670" y="2387"/>
                  </a:lnTo>
                  <a:lnTo>
                    <a:pt x="8597" y="2143"/>
                  </a:lnTo>
                  <a:lnTo>
                    <a:pt x="8524" y="1924"/>
                  </a:lnTo>
                  <a:lnTo>
                    <a:pt x="8427" y="1729"/>
                  </a:lnTo>
                  <a:lnTo>
                    <a:pt x="8305" y="1559"/>
                  </a:lnTo>
                  <a:lnTo>
                    <a:pt x="8159" y="1388"/>
                  </a:lnTo>
                  <a:lnTo>
                    <a:pt x="7989" y="1242"/>
                  </a:lnTo>
                  <a:lnTo>
                    <a:pt x="7818" y="1120"/>
                  </a:lnTo>
                  <a:lnTo>
                    <a:pt x="7623" y="1023"/>
                  </a:lnTo>
                  <a:lnTo>
                    <a:pt x="7404" y="950"/>
                  </a:lnTo>
                  <a:lnTo>
                    <a:pt x="7160" y="901"/>
                  </a:lnTo>
                  <a:lnTo>
                    <a:pt x="6917" y="853"/>
                  </a:lnTo>
                  <a:lnTo>
                    <a:pt x="6649" y="853"/>
                  </a:lnTo>
                  <a:lnTo>
                    <a:pt x="6381" y="901"/>
                  </a:lnTo>
                  <a:lnTo>
                    <a:pt x="6381" y="901"/>
                  </a:lnTo>
                  <a:lnTo>
                    <a:pt x="6211" y="682"/>
                  </a:lnTo>
                  <a:lnTo>
                    <a:pt x="6040" y="487"/>
                  </a:lnTo>
                  <a:lnTo>
                    <a:pt x="5845" y="341"/>
                  </a:lnTo>
                  <a:lnTo>
                    <a:pt x="5626" y="219"/>
                  </a:lnTo>
                  <a:lnTo>
                    <a:pt x="5431" y="122"/>
                  </a:lnTo>
                  <a:lnTo>
                    <a:pt x="5212" y="49"/>
                  </a:lnTo>
                  <a:lnTo>
                    <a:pt x="4993" y="0"/>
                  </a:lnTo>
                  <a:lnTo>
                    <a:pt x="4774" y="0"/>
                  </a:lnTo>
                  <a:lnTo>
                    <a:pt x="4555" y="0"/>
                  </a:lnTo>
                  <a:lnTo>
                    <a:pt x="4335" y="49"/>
                  </a:lnTo>
                  <a:lnTo>
                    <a:pt x="4140" y="122"/>
                  </a:lnTo>
                  <a:lnTo>
                    <a:pt x="3921" y="219"/>
                  </a:lnTo>
                  <a:lnTo>
                    <a:pt x="3726" y="341"/>
                  </a:lnTo>
                  <a:lnTo>
                    <a:pt x="3532" y="487"/>
                  </a:lnTo>
                  <a:lnTo>
                    <a:pt x="3337" y="682"/>
                  </a:lnTo>
                  <a:lnTo>
                    <a:pt x="3166" y="901"/>
                  </a:lnTo>
                  <a:lnTo>
                    <a:pt x="3166" y="901"/>
                  </a:lnTo>
                  <a:lnTo>
                    <a:pt x="2898" y="853"/>
                  </a:lnTo>
                  <a:lnTo>
                    <a:pt x="2655" y="853"/>
                  </a:lnTo>
                  <a:lnTo>
                    <a:pt x="2387" y="901"/>
                  </a:lnTo>
                  <a:lnTo>
                    <a:pt x="2168" y="950"/>
                  </a:lnTo>
                  <a:lnTo>
                    <a:pt x="1949" y="1023"/>
                  </a:lnTo>
                  <a:lnTo>
                    <a:pt x="1754" y="1120"/>
                  </a:lnTo>
                  <a:lnTo>
                    <a:pt x="1559" y="1242"/>
                  </a:lnTo>
                  <a:lnTo>
                    <a:pt x="1388" y="1388"/>
                  </a:lnTo>
                  <a:lnTo>
                    <a:pt x="1267" y="1559"/>
                  </a:lnTo>
                  <a:lnTo>
                    <a:pt x="1120" y="1729"/>
                  </a:lnTo>
                  <a:lnTo>
                    <a:pt x="1023" y="1924"/>
                  </a:lnTo>
                  <a:lnTo>
                    <a:pt x="950" y="2143"/>
                  </a:lnTo>
                  <a:lnTo>
                    <a:pt x="901" y="2387"/>
                  </a:lnTo>
                  <a:lnTo>
                    <a:pt x="877" y="2630"/>
                  </a:lnTo>
                  <a:lnTo>
                    <a:pt x="877" y="2898"/>
                  </a:lnTo>
                  <a:lnTo>
                    <a:pt x="901" y="3166"/>
                  </a:lnTo>
                  <a:lnTo>
                    <a:pt x="901" y="3166"/>
                  </a:lnTo>
                  <a:lnTo>
                    <a:pt x="682" y="3337"/>
                  </a:lnTo>
                  <a:lnTo>
                    <a:pt x="512" y="3507"/>
                  </a:lnTo>
                  <a:lnTo>
                    <a:pt x="341" y="3702"/>
                  </a:lnTo>
                  <a:lnTo>
                    <a:pt x="219" y="3921"/>
                  </a:lnTo>
                  <a:lnTo>
                    <a:pt x="122" y="4116"/>
                  </a:lnTo>
                  <a:lnTo>
                    <a:pt x="49" y="4335"/>
                  </a:lnTo>
                  <a:lnTo>
                    <a:pt x="24" y="4554"/>
                  </a:lnTo>
                  <a:lnTo>
                    <a:pt x="0" y="4774"/>
                  </a:lnTo>
                  <a:lnTo>
                    <a:pt x="24" y="4993"/>
                  </a:lnTo>
                  <a:lnTo>
                    <a:pt x="49" y="5212"/>
                  </a:lnTo>
                  <a:lnTo>
                    <a:pt x="122" y="5407"/>
                  </a:lnTo>
                  <a:lnTo>
                    <a:pt x="219" y="5626"/>
                  </a:lnTo>
                  <a:lnTo>
                    <a:pt x="341" y="5821"/>
                  </a:lnTo>
                  <a:lnTo>
                    <a:pt x="512" y="6016"/>
                  </a:lnTo>
                  <a:lnTo>
                    <a:pt x="682" y="6211"/>
                  </a:lnTo>
                  <a:lnTo>
                    <a:pt x="901" y="6381"/>
                  </a:lnTo>
                  <a:lnTo>
                    <a:pt x="901" y="6381"/>
                  </a:lnTo>
                  <a:lnTo>
                    <a:pt x="877" y="6649"/>
                  </a:lnTo>
                  <a:lnTo>
                    <a:pt x="877" y="6917"/>
                  </a:lnTo>
                  <a:lnTo>
                    <a:pt x="901" y="7160"/>
                  </a:lnTo>
                  <a:lnTo>
                    <a:pt x="950" y="7380"/>
                  </a:lnTo>
                  <a:lnTo>
                    <a:pt x="1023" y="7599"/>
                  </a:lnTo>
                  <a:lnTo>
                    <a:pt x="1120" y="7794"/>
                  </a:lnTo>
                  <a:lnTo>
                    <a:pt x="1267" y="7989"/>
                  </a:lnTo>
                  <a:lnTo>
                    <a:pt x="1388" y="8159"/>
                  </a:lnTo>
                  <a:lnTo>
                    <a:pt x="1559" y="8305"/>
                  </a:lnTo>
                  <a:lnTo>
                    <a:pt x="1754" y="8427"/>
                  </a:lnTo>
                  <a:lnTo>
                    <a:pt x="1949" y="8524"/>
                  </a:lnTo>
                  <a:lnTo>
                    <a:pt x="2168" y="8597"/>
                  </a:lnTo>
                  <a:lnTo>
                    <a:pt x="2387" y="8646"/>
                  </a:lnTo>
                  <a:lnTo>
                    <a:pt x="2655" y="8670"/>
                  </a:lnTo>
                  <a:lnTo>
                    <a:pt x="2898" y="8670"/>
                  </a:lnTo>
                  <a:lnTo>
                    <a:pt x="3166" y="8646"/>
                  </a:lnTo>
                  <a:lnTo>
                    <a:pt x="3166" y="8646"/>
                  </a:lnTo>
                  <a:lnTo>
                    <a:pt x="3410" y="8914"/>
                  </a:lnTo>
                  <a:lnTo>
                    <a:pt x="3653" y="9133"/>
                  </a:lnTo>
                  <a:lnTo>
                    <a:pt x="3921" y="9328"/>
                  </a:lnTo>
                  <a:lnTo>
                    <a:pt x="4189" y="945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2161750" y="4522750"/>
              <a:ext cx="25" cy="256975"/>
            </a:xfrm>
            <a:custGeom>
              <a:avLst/>
              <a:gdLst/>
              <a:ahLst/>
              <a:cxnLst/>
              <a:rect l="l" t="t" r="r" b="b"/>
              <a:pathLst>
                <a:path w="1" h="10279" fill="none" extrusionOk="0">
                  <a:moveTo>
                    <a:pt x="1" y="10279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2133750" y="4377850"/>
              <a:ext cx="56050" cy="56025"/>
            </a:xfrm>
            <a:custGeom>
              <a:avLst/>
              <a:gdLst/>
              <a:ahLst/>
              <a:cxnLst/>
              <a:rect l="l" t="t" r="r" b="b"/>
              <a:pathLst>
                <a:path w="2242" h="2241" fill="none" extrusionOk="0">
                  <a:moveTo>
                    <a:pt x="1121" y="2241"/>
                  </a:moveTo>
                  <a:lnTo>
                    <a:pt x="1121" y="2241"/>
                  </a:lnTo>
                  <a:lnTo>
                    <a:pt x="902" y="2217"/>
                  </a:lnTo>
                  <a:lnTo>
                    <a:pt x="682" y="2144"/>
                  </a:lnTo>
                  <a:lnTo>
                    <a:pt x="512" y="2046"/>
                  </a:lnTo>
                  <a:lnTo>
                    <a:pt x="341" y="1900"/>
                  </a:lnTo>
                  <a:lnTo>
                    <a:pt x="195" y="1754"/>
                  </a:lnTo>
                  <a:lnTo>
                    <a:pt x="98" y="1559"/>
                  </a:lnTo>
                  <a:lnTo>
                    <a:pt x="25" y="1340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901"/>
                  </a:lnTo>
                  <a:lnTo>
                    <a:pt x="98" y="682"/>
                  </a:lnTo>
                  <a:lnTo>
                    <a:pt x="195" y="487"/>
                  </a:lnTo>
                  <a:lnTo>
                    <a:pt x="341" y="317"/>
                  </a:lnTo>
                  <a:lnTo>
                    <a:pt x="512" y="195"/>
                  </a:lnTo>
                  <a:lnTo>
                    <a:pt x="682" y="98"/>
                  </a:lnTo>
                  <a:lnTo>
                    <a:pt x="902" y="25"/>
                  </a:lnTo>
                  <a:lnTo>
                    <a:pt x="1121" y="0"/>
                  </a:lnTo>
                  <a:lnTo>
                    <a:pt x="1121" y="0"/>
                  </a:lnTo>
                  <a:lnTo>
                    <a:pt x="1364" y="25"/>
                  </a:lnTo>
                  <a:lnTo>
                    <a:pt x="1559" y="98"/>
                  </a:lnTo>
                  <a:lnTo>
                    <a:pt x="1754" y="195"/>
                  </a:lnTo>
                  <a:lnTo>
                    <a:pt x="1924" y="317"/>
                  </a:lnTo>
                  <a:lnTo>
                    <a:pt x="2046" y="487"/>
                  </a:lnTo>
                  <a:lnTo>
                    <a:pt x="2168" y="682"/>
                  </a:lnTo>
                  <a:lnTo>
                    <a:pt x="2217" y="901"/>
                  </a:lnTo>
                  <a:lnTo>
                    <a:pt x="2241" y="1121"/>
                  </a:lnTo>
                  <a:lnTo>
                    <a:pt x="2241" y="1121"/>
                  </a:lnTo>
                  <a:lnTo>
                    <a:pt x="2217" y="1340"/>
                  </a:lnTo>
                  <a:lnTo>
                    <a:pt x="2168" y="1559"/>
                  </a:lnTo>
                  <a:lnTo>
                    <a:pt x="2046" y="1754"/>
                  </a:lnTo>
                  <a:lnTo>
                    <a:pt x="1924" y="1900"/>
                  </a:lnTo>
                  <a:lnTo>
                    <a:pt x="1754" y="2046"/>
                  </a:lnTo>
                  <a:lnTo>
                    <a:pt x="1559" y="2144"/>
                  </a:lnTo>
                  <a:lnTo>
                    <a:pt x="1364" y="2217"/>
                  </a:lnTo>
                  <a:lnTo>
                    <a:pt x="1121" y="2241"/>
                  </a:lnTo>
                  <a:lnTo>
                    <a:pt x="1121" y="224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2038150" y="4589125"/>
              <a:ext cx="87100" cy="87100"/>
            </a:xfrm>
            <a:custGeom>
              <a:avLst/>
              <a:gdLst/>
              <a:ahLst/>
              <a:cxnLst/>
              <a:rect l="l" t="t" r="r" b="b"/>
              <a:pathLst>
                <a:path w="3484" h="3484" fill="none" extrusionOk="0">
                  <a:moveTo>
                    <a:pt x="1" y="0"/>
                  </a:moveTo>
                  <a:lnTo>
                    <a:pt x="3483" y="3483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2194025" y="4564150"/>
              <a:ext cx="54825" cy="54825"/>
            </a:xfrm>
            <a:custGeom>
              <a:avLst/>
              <a:gdLst/>
              <a:ahLst/>
              <a:cxnLst/>
              <a:rect l="l" t="t" r="r" b="b"/>
              <a:pathLst>
                <a:path w="2193" h="2193" fill="none" extrusionOk="0">
                  <a:moveTo>
                    <a:pt x="2192" y="1"/>
                  </a:moveTo>
                  <a:lnTo>
                    <a:pt x="1" y="2193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3150631" y="3968175"/>
            <a:ext cx="1908534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191" name="Google Shape;191;p25"/>
          <p:cNvSpPr/>
          <p:nvPr/>
        </p:nvSpPr>
        <p:spPr>
          <a:xfrm>
            <a:off x="1990524" y="163593"/>
            <a:ext cx="4615101" cy="98748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rgbClr val="FFFFFF"/>
                </a:solidFill>
                <a:latin typeface="+mj-lt"/>
                <a:ea typeface="Merriweather Sans"/>
                <a:cs typeface="Merriweather Sans"/>
                <a:sym typeface="Merriweather Sans"/>
              </a:rPr>
              <a:t>Điều kiện tự nhiên của Ấn Độ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rgbClr val="FFFFFF"/>
                </a:solidFill>
                <a:latin typeface="+mj-lt"/>
                <a:ea typeface="Merriweather Sans"/>
                <a:cs typeface="Merriweather Sans"/>
                <a:sym typeface="Merriweather Sans"/>
              </a:rPr>
              <a:t>so với Ai Cập và Lưỡng Hà cổ đại</a:t>
            </a:r>
            <a:endParaRPr sz="2000" b="1" dirty="0">
              <a:solidFill>
                <a:srgbClr val="FFFFFF"/>
              </a:solidFill>
              <a:latin typeface="+mj-lt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92" name="Google Shape;192;p25"/>
          <p:cNvSpPr/>
          <p:nvPr/>
        </p:nvSpPr>
        <p:spPr>
          <a:xfrm>
            <a:off x="5622217" y="1664177"/>
            <a:ext cx="2264534" cy="442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rgbClr val="FFFFFF"/>
                </a:solidFill>
                <a:latin typeface="+mj-lt"/>
                <a:ea typeface="Merriweather Sans"/>
                <a:cs typeface="Merriweather Sans"/>
                <a:sym typeface="Merriweather Sans"/>
              </a:rPr>
              <a:t>Khác nhau</a:t>
            </a:r>
            <a:endParaRPr sz="2000" b="1" dirty="0">
              <a:solidFill>
                <a:srgbClr val="FFFFFF"/>
              </a:solidFill>
              <a:latin typeface="+mj-lt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93" name="Google Shape;193;p25"/>
          <p:cNvSpPr/>
          <p:nvPr/>
        </p:nvSpPr>
        <p:spPr>
          <a:xfrm>
            <a:off x="618583" y="1664177"/>
            <a:ext cx="2264534" cy="442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rgbClr val="FFFFFF"/>
                </a:solidFill>
                <a:latin typeface="+mj-lt"/>
                <a:ea typeface="Merriweather Sans"/>
                <a:cs typeface="Merriweather Sans"/>
                <a:sym typeface="Merriweather Sans"/>
              </a:rPr>
              <a:t>Giống nhau</a:t>
            </a:r>
            <a:endParaRPr sz="2000" b="1" dirty="0">
              <a:solidFill>
                <a:srgbClr val="FFFFFF"/>
              </a:solidFill>
              <a:latin typeface="+mj-lt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94" name="Google Shape;194;p25"/>
          <p:cNvSpPr/>
          <p:nvPr/>
        </p:nvSpPr>
        <p:spPr>
          <a:xfrm>
            <a:off x="183260" y="2419271"/>
            <a:ext cx="3445079" cy="23648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1800" dirty="0" smtClean="0">
                <a:solidFill>
                  <a:schemeClr val="bg1"/>
                </a:solidFill>
              </a:rPr>
              <a:t>Đều </a:t>
            </a:r>
            <a:r>
              <a:rPr lang="fr-FR" sz="1800" dirty="0">
                <a:solidFill>
                  <a:schemeClr val="bg1"/>
                </a:solidFill>
              </a:rPr>
              <a:t>có những dòng sông lớn </a:t>
            </a:r>
            <a:r>
              <a:rPr lang="fr-FR" sz="1800" dirty="0" smtClean="0">
                <a:solidFill>
                  <a:schemeClr val="bg1"/>
                </a:solidFill>
              </a:rPr>
              <a:t>bồi </a:t>
            </a:r>
            <a:r>
              <a:rPr lang="fr-FR" sz="1800" dirty="0">
                <a:solidFill>
                  <a:schemeClr val="bg1"/>
                </a:solidFill>
              </a:rPr>
              <a:t>tụ nên các đồng bằng rộng </a:t>
            </a:r>
            <a:r>
              <a:rPr lang="fr-FR" sz="1800" dirty="0" smtClean="0">
                <a:solidFill>
                  <a:schemeClr val="bg1"/>
                </a:solidFill>
              </a:rPr>
              <a:t>lớn: Nin, Ti-gơ-rơ</a:t>
            </a:r>
            <a:r>
              <a:rPr lang="fr-FR" sz="1800" dirty="0">
                <a:solidFill>
                  <a:schemeClr val="bg1"/>
                </a:solidFill>
              </a:rPr>
              <a:t>, </a:t>
            </a:r>
            <a:r>
              <a:rPr lang="fr-FR" sz="1800" dirty="0" smtClean="0">
                <a:solidFill>
                  <a:schemeClr val="bg1"/>
                </a:solidFill>
              </a:rPr>
              <a:t>Ơ-phơ-rát</a:t>
            </a:r>
            <a:r>
              <a:rPr lang="fr-FR" sz="1800" dirty="0">
                <a:solidFill>
                  <a:schemeClr val="bg1"/>
                </a:solidFill>
              </a:rPr>
              <a:t>, sông Ấn, sông </a:t>
            </a:r>
            <a:r>
              <a:rPr lang="fr-FR" sz="1800" dirty="0" smtClean="0">
                <a:solidFill>
                  <a:schemeClr val="bg1"/>
                </a:solidFill>
              </a:rPr>
              <a:t>Hằng</a:t>
            </a:r>
            <a:r>
              <a:rPr lang="fr-FR" sz="1800" dirty="0" smtClean="0"/>
              <a:t>.</a:t>
            </a:r>
            <a:endParaRPr lang="en-US" sz="1800" dirty="0"/>
          </a:p>
        </p:txBody>
      </p:sp>
      <p:sp>
        <p:nvSpPr>
          <p:cNvPr id="196" name="Google Shape;196;p25"/>
          <p:cNvSpPr/>
          <p:nvPr/>
        </p:nvSpPr>
        <p:spPr>
          <a:xfrm>
            <a:off x="4402146" y="2419271"/>
            <a:ext cx="4703674" cy="23648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endParaRPr lang="fr-FR" sz="1800" dirty="0" smtClean="0"/>
          </a:p>
          <a:p>
            <a:pPr lvl="0" algn="just"/>
            <a:r>
              <a:rPr lang="fr-FR" sz="1800" dirty="0" smtClean="0">
                <a:solidFill>
                  <a:schemeClr val="bg1"/>
                </a:solidFill>
              </a:rPr>
              <a:t>- </a:t>
            </a:r>
            <a:r>
              <a:rPr lang="fr-FR" sz="1800" i="1" dirty="0" smtClean="0">
                <a:solidFill>
                  <a:schemeClr val="bg1"/>
                </a:solidFill>
              </a:rPr>
              <a:t>Ấn </a:t>
            </a:r>
            <a:r>
              <a:rPr lang="fr-FR" sz="1800" i="1" dirty="0">
                <a:solidFill>
                  <a:schemeClr val="bg1"/>
                </a:solidFill>
              </a:rPr>
              <a:t>Độ thời cổ </a:t>
            </a:r>
            <a:r>
              <a:rPr lang="fr-FR" sz="1800" i="1" dirty="0" smtClean="0">
                <a:solidFill>
                  <a:schemeClr val="bg1"/>
                </a:solidFill>
              </a:rPr>
              <a:t>đại</a:t>
            </a:r>
            <a:r>
              <a:rPr lang="fr-FR" sz="1800" dirty="0" smtClean="0">
                <a:solidFill>
                  <a:schemeClr val="bg1"/>
                </a:solidFill>
              </a:rPr>
              <a:t>: </a:t>
            </a:r>
            <a:r>
              <a:rPr lang="fr-FR" sz="1800" dirty="0">
                <a:solidFill>
                  <a:schemeClr val="bg1"/>
                </a:solidFill>
              </a:rPr>
              <a:t>là một vùng rộng </a:t>
            </a:r>
            <a:r>
              <a:rPr lang="fr-FR" sz="1800" dirty="0" smtClean="0">
                <a:solidFill>
                  <a:schemeClr val="bg1"/>
                </a:solidFill>
              </a:rPr>
              <a:t>lớn.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Có </a:t>
            </a:r>
            <a:r>
              <a:rPr lang="fr-FR" sz="1800" dirty="0" smtClean="0">
                <a:solidFill>
                  <a:schemeClr val="bg1"/>
                </a:solidFill>
              </a:rPr>
              <a:t>ba </a:t>
            </a:r>
            <a:r>
              <a:rPr lang="fr-FR" sz="1800" dirty="0">
                <a:solidFill>
                  <a:schemeClr val="bg1"/>
                </a:solidFill>
              </a:rPr>
              <a:t>mặt giáp biển, nằm trên trục đường biển từ Tây sang Đông</a:t>
            </a:r>
            <a:r>
              <a:rPr lang="fr-FR" sz="1800" dirty="0" smtClean="0">
                <a:solidFill>
                  <a:schemeClr val="bg1"/>
                </a:solidFill>
              </a:rPr>
              <a:t>.</a:t>
            </a:r>
          </a:p>
          <a:p>
            <a:pPr lvl="0" algn="just"/>
            <a:r>
              <a:rPr lang="en-US" sz="1800" dirty="0" smtClean="0">
                <a:solidFill>
                  <a:schemeClr val="bg1"/>
                </a:solidFill>
              </a:rPr>
              <a:t>- </a:t>
            </a:r>
            <a:r>
              <a:rPr lang="en-US" sz="1800" i="1" dirty="0" smtClean="0">
                <a:solidFill>
                  <a:schemeClr val="bg1"/>
                </a:solidFill>
              </a:rPr>
              <a:t>Ai Cập cổ đại</a:t>
            </a:r>
            <a:r>
              <a:rPr lang="en-US" sz="1800" dirty="0" smtClean="0">
                <a:solidFill>
                  <a:schemeClr val="bg1"/>
                </a:solidFill>
              </a:rPr>
              <a:t>: cô lập khá nhiều về địa hình. </a:t>
            </a:r>
          </a:p>
          <a:p>
            <a:pPr lvl="0" algn="just"/>
            <a:r>
              <a:rPr lang="en-US" sz="1800" dirty="0" smtClean="0">
                <a:solidFill>
                  <a:schemeClr val="bg1"/>
                </a:solidFill>
              </a:rPr>
              <a:t>- </a:t>
            </a:r>
            <a:r>
              <a:rPr lang="en-US" sz="1800" i="1" dirty="0" smtClean="0">
                <a:solidFill>
                  <a:schemeClr val="bg1"/>
                </a:solidFill>
              </a:rPr>
              <a:t>Lưỡng Hà cổ đại</a:t>
            </a:r>
            <a:r>
              <a:rPr lang="en-US" sz="1800" dirty="0" smtClean="0">
                <a:solidFill>
                  <a:schemeClr val="bg1"/>
                </a:solidFill>
              </a:rPr>
              <a:t>: là vùng bình nguyên rộng lớn, bằng phẳng.</a:t>
            </a:r>
          </a:p>
          <a:p>
            <a:pPr lvl="0" algn="just"/>
            <a:r>
              <a:rPr lang="en-US" sz="1800" dirty="0" smtClean="0"/>
              <a:t> </a:t>
            </a:r>
            <a:endParaRPr lang="en-US" sz="1800" dirty="0"/>
          </a:p>
        </p:txBody>
      </p:sp>
      <p:cxnSp>
        <p:nvCxnSpPr>
          <p:cNvPr id="198" name="Google Shape;198;p25"/>
          <p:cNvCxnSpPr>
            <a:stCxn id="191" idx="2"/>
            <a:endCxn id="192" idx="0"/>
          </p:cNvCxnSpPr>
          <p:nvPr/>
        </p:nvCxnSpPr>
        <p:spPr>
          <a:xfrm rot="16200000" flipH="1">
            <a:off x="5269729" y="179422"/>
            <a:ext cx="513100" cy="245640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" name="Google Shape;199;p25"/>
          <p:cNvCxnSpPr>
            <a:stCxn id="193" idx="0"/>
            <a:endCxn id="191" idx="2"/>
          </p:cNvCxnSpPr>
          <p:nvPr/>
        </p:nvCxnSpPr>
        <p:spPr>
          <a:xfrm rot="5400000" flipH="1" flipV="1">
            <a:off x="2767912" y="134015"/>
            <a:ext cx="513100" cy="254722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Straight Connector 15"/>
          <p:cNvCxnSpPr>
            <a:stCxn id="193" idx="2"/>
          </p:cNvCxnSpPr>
          <p:nvPr/>
        </p:nvCxnSpPr>
        <p:spPr>
          <a:xfrm>
            <a:off x="1750850" y="2106677"/>
            <a:ext cx="0" cy="312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92" idx="2"/>
          </p:cNvCxnSpPr>
          <p:nvPr/>
        </p:nvCxnSpPr>
        <p:spPr>
          <a:xfrm>
            <a:off x="6754484" y="2106677"/>
            <a:ext cx="0" cy="312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oogle Shape;533;p40"/>
          <p:cNvGrpSpPr/>
          <p:nvPr/>
        </p:nvGrpSpPr>
        <p:grpSpPr>
          <a:xfrm>
            <a:off x="1536506" y="367534"/>
            <a:ext cx="334182" cy="341043"/>
            <a:chOff x="1923675" y="1633650"/>
            <a:chExt cx="436002" cy="435975"/>
          </a:xfrm>
        </p:grpSpPr>
        <p:sp>
          <p:nvSpPr>
            <p:cNvPr id="13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2" grpId="0" animBg="1"/>
      <p:bldP spid="193" grpId="0" animBg="1"/>
      <p:bldP spid="194" grpId="0" animBg="1"/>
      <p:bldP spid="1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238"/>
            <a:ext cx="9144000" cy="660900"/>
          </a:xfrm>
        </p:spPr>
        <p:txBody>
          <a:bodyPr/>
          <a:lstStyle/>
          <a:p>
            <a:pPr>
              <a:lnSpc>
                <a:spcPts val="2880"/>
              </a:lnSpc>
            </a:pPr>
            <a:r>
              <a:rPr lang="nl-NL" sz="2200" i="1" dirty="0">
                <a:latin typeface="+mj-lt"/>
              </a:rPr>
              <a:t>Điều kiện tự nhiên của sông Ấn, sông Hằng </a:t>
            </a:r>
            <a:r>
              <a:rPr lang="nl-NL" sz="2200" i="1" dirty="0" smtClean="0">
                <a:latin typeface="+mj-lt"/>
              </a:rPr>
              <a:t/>
            </a:r>
            <a:br>
              <a:rPr lang="nl-NL" sz="2200" i="1" dirty="0" smtClean="0">
                <a:latin typeface="+mj-lt"/>
              </a:rPr>
            </a:br>
            <a:r>
              <a:rPr lang="nl-NL" sz="2200" i="1" dirty="0" smtClean="0">
                <a:latin typeface="+mj-lt"/>
              </a:rPr>
              <a:t>đã ảnh hưởng như thế nào đến sự hình thành nền văn minh Ấn Độ?</a:t>
            </a:r>
            <a:endParaRPr lang="en-US" sz="2200" i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1239" y="2509454"/>
            <a:ext cx="7469761" cy="1609004"/>
          </a:xfrm>
        </p:spPr>
        <p:txBody>
          <a:bodyPr/>
          <a:lstStyle/>
          <a:p>
            <a:pPr algn="just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nl-NL" b="1" dirty="0" smtClean="0">
                <a:latin typeface="+mj-lt"/>
              </a:rPr>
              <a:t>Cư </a:t>
            </a:r>
            <a:r>
              <a:rPr lang="nl-NL" b="1" dirty="0">
                <a:latin typeface="+mj-lt"/>
              </a:rPr>
              <a:t>dân cổ đại chủ yếu sinh sống ở lưu vực hai con </a:t>
            </a:r>
            <a:r>
              <a:rPr lang="nl-NL" b="1" dirty="0" smtClean="0">
                <a:latin typeface="+mj-lt"/>
              </a:rPr>
              <a:t>sông.</a:t>
            </a:r>
          </a:p>
          <a:p>
            <a:pPr algn="just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nl-NL" b="1" dirty="0" smtClean="0">
                <a:latin typeface="+mj-lt"/>
              </a:rPr>
              <a:t>Sống bằng nghề sản </a:t>
            </a:r>
            <a:r>
              <a:rPr lang="nl-NL" b="1" dirty="0">
                <a:latin typeface="+mj-lt"/>
              </a:rPr>
              <a:t>xuất nông nghiệp với hai ngành chính là trồng trọt và chăn nuôi. </a:t>
            </a:r>
            <a:endParaRPr lang="en-US" b="1" dirty="0">
              <a:latin typeface="+mj-lt"/>
            </a:endParaRPr>
          </a:p>
          <a:p>
            <a:pPr marL="101600" indent="0" algn="just">
              <a:lnSpc>
                <a:spcPts val="2800"/>
              </a:lnSpc>
            </a:pPr>
            <a:endParaRPr lang="en-US" dirty="0">
              <a:latin typeface="+mj-lt"/>
            </a:endParaRPr>
          </a:p>
        </p:txBody>
      </p:sp>
      <p:grpSp>
        <p:nvGrpSpPr>
          <p:cNvPr id="4" name="Google Shape;533;p40"/>
          <p:cNvGrpSpPr/>
          <p:nvPr/>
        </p:nvGrpSpPr>
        <p:grpSpPr>
          <a:xfrm>
            <a:off x="1529795" y="1323258"/>
            <a:ext cx="334182" cy="341043"/>
            <a:chOff x="1923675" y="1633650"/>
            <a:chExt cx="436002" cy="435975"/>
          </a:xfrm>
        </p:grpSpPr>
        <p:sp>
          <p:nvSpPr>
            <p:cNvPr id="5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2481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ctrTitle" idx="4294967295"/>
          </p:nvPr>
        </p:nvSpPr>
        <p:spPr>
          <a:xfrm>
            <a:off x="832503" y="559302"/>
            <a:ext cx="5643809" cy="110090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smtClean="0">
                <a:solidFill>
                  <a:schemeClr val="lt1"/>
                </a:solidFill>
                <a:latin typeface="+mj-lt"/>
              </a:rPr>
              <a:t>     2. CHẾ ĐỘ XÃ HỘI</a:t>
            </a:r>
            <a:br>
              <a:rPr lang="en" sz="2600" b="1" dirty="0" smtClean="0">
                <a:solidFill>
                  <a:schemeClr val="lt1"/>
                </a:solidFill>
                <a:latin typeface="+mj-lt"/>
              </a:rPr>
            </a:br>
            <a:r>
              <a:rPr lang="en" sz="2600" b="1" dirty="0" smtClean="0">
                <a:solidFill>
                  <a:schemeClr val="lt1"/>
                </a:solidFill>
                <a:latin typeface="+mj-lt"/>
              </a:rPr>
              <a:t>    CỔ ĐẠI CỦA ẤN ĐỘ</a:t>
            </a:r>
            <a:endParaRPr sz="2600" b="1" dirty="0">
              <a:solidFill>
                <a:schemeClr val="lt1"/>
              </a:solidFill>
              <a:latin typeface="+mj-lt"/>
            </a:endParaRPr>
          </a:p>
        </p:txBody>
      </p:sp>
      <p:grpSp>
        <p:nvGrpSpPr>
          <p:cNvPr id="140" name="Google Shape;140;p20"/>
          <p:cNvGrpSpPr/>
          <p:nvPr/>
        </p:nvGrpSpPr>
        <p:grpSpPr>
          <a:xfrm>
            <a:off x="4497406" y="611082"/>
            <a:ext cx="798799" cy="731636"/>
            <a:chOff x="6643075" y="3664250"/>
            <a:chExt cx="407950" cy="407975"/>
          </a:xfrm>
        </p:grpSpPr>
        <p:sp>
          <p:nvSpPr>
            <p:cNvPr id="141" name="Google Shape;141;p20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0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20"/>
          <p:cNvSpPr/>
          <p:nvPr/>
        </p:nvSpPr>
        <p:spPr>
          <a:xfrm>
            <a:off x="6476312" y="1036452"/>
            <a:ext cx="222060" cy="21203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0"/>
          <p:cNvSpPr/>
          <p:nvPr/>
        </p:nvSpPr>
        <p:spPr>
          <a:xfrm rot="2697550">
            <a:off x="5951976" y="948826"/>
            <a:ext cx="337078" cy="321855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5524373" y="971963"/>
            <a:ext cx="135003" cy="128978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0"/>
          <p:cNvSpPr/>
          <p:nvPr/>
        </p:nvSpPr>
        <p:spPr>
          <a:xfrm rot="1280058">
            <a:off x="6044497" y="698236"/>
            <a:ext cx="135005" cy="12895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ldNum" idx="12"/>
          </p:nvPr>
        </p:nvSpPr>
        <p:spPr>
          <a:xfrm>
            <a:off x="3923800" y="4689025"/>
            <a:ext cx="1296300" cy="45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078" y="1658587"/>
            <a:ext cx="8125744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6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bg1"/>
                </a:solidFill>
              </a:rPr>
              <a:t>Khoảng giữa thiên niên kỉ III TCN: tại lưu vực sông Ấn, người Đra-vi-đa đã trồng lúa mì, lúa mạch, thuần dưỡng vật nuôi,... Dần hình thành các thành thị cổ.</a:t>
            </a:r>
          </a:p>
          <a:p>
            <a:pPr marL="342900" indent="-342900" algn="just">
              <a:lnSpc>
                <a:spcPts val="26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Khoảng giữa thiên niên kỉ II TCN: người A-ri-a từ vùng Trung Á tràn vào miền Bắc Ấn Độ, thành lập nên một số nhà nước, </a:t>
            </a:r>
            <a:r>
              <a:rPr lang="fr-FR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biến 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 Đra-vi-đa thành nô lệ, người hầu, trở thành </a:t>
            </a:r>
            <a:r>
              <a:rPr lang="fr-FR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đẳng 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cấp thứ </a:t>
            </a:r>
            <a:r>
              <a:rPr lang="fr-FR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tư.</a:t>
            </a:r>
          </a:p>
          <a:p>
            <a:pPr marL="342900" indent="-342900" algn="just">
              <a:lnSpc>
                <a:spcPts val="26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Chế </a:t>
            </a:r>
            <a:r>
              <a:rPr lang="fr-FR" sz="20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độ này được gọi là chế độ đăng cấp Vác-na (sự phân biệt về chủng tộc và màu da</a:t>
            </a:r>
            <a:r>
              <a:rPr lang="fr-FR" sz="20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fr-FR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400"/>
              </a:lnSpc>
              <a:buFont typeface="Wingdings" panose="05000000000000000000" pitchFamily="2" charset="2"/>
              <a:buChar char="§"/>
            </a:pPr>
            <a:endParaRPr lang="fr-FR" sz="2000" dirty="0" smtClean="0">
              <a:solidFill>
                <a:schemeClr val="bg1"/>
              </a:solidFill>
            </a:endParaRPr>
          </a:p>
          <a:p>
            <a:pPr marL="457200" indent="-457200" algn="just">
              <a:lnSpc>
                <a:spcPts val="2400"/>
              </a:lnSpc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FFFF00"/>
              </a:solidFill>
            </a:endParaRPr>
          </a:p>
        </p:txBody>
      </p:sp>
      <p:grpSp>
        <p:nvGrpSpPr>
          <p:cNvPr id="14" name="Google Shape;533;p40"/>
          <p:cNvGrpSpPr/>
          <p:nvPr/>
        </p:nvGrpSpPr>
        <p:grpSpPr>
          <a:xfrm>
            <a:off x="832503" y="736745"/>
            <a:ext cx="334182" cy="341043"/>
            <a:chOff x="1923675" y="1633650"/>
            <a:chExt cx="436002" cy="435975"/>
          </a:xfrm>
        </p:grpSpPr>
        <p:sp>
          <p:nvSpPr>
            <p:cNvPr id="15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8752" y="1129448"/>
            <a:ext cx="6819600" cy="728614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Quan sát sơ đồ Hình 8.2</a:t>
            </a:r>
            <a:endParaRPr lang="en-US" sz="28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638" y="1913112"/>
            <a:ext cx="433791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nl-NL" sz="2000" i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 sao người A-ri-a lại thiết lập chế độ đẳng cấp</a:t>
            </a:r>
            <a:r>
              <a:rPr lang="nl-NL" sz="2000" i="1" dirty="0" smtClean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nl-NL" sz="2000" i="1" dirty="0" smtClean="0">
                <a:solidFill>
                  <a:srgbClr val="FFFF00"/>
                </a:solidFill>
                <a:latin typeface="+mj-lt"/>
              </a:rPr>
              <a:t>Kể tên các đẳng cấp trong xã hội Ấn Độ cổ đại. </a:t>
            </a:r>
            <a:r>
              <a:rPr lang="nl-NL" sz="2000" i="1" dirty="0">
                <a:solidFill>
                  <a:srgbClr val="FFFF00"/>
                </a:solidFill>
                <a:latin typeface="+mj-lt"/>
              </a:rPr>
              <a:t>Đ</a:t>
            </a:r>
            <a:r>
              <a:rPr lang="nl-NL" sz="2000" i="1" dirty="0" smtClean="0">
                <a:solidFill>
                  <a:srgbClr val="FFFF00"/>
                </a:solidFill>
                <a:latin typeface="+mj-lt"/>
              </a:rPr>
              <a:t>ẳng </a:t>
            </a:r>
            <a:r>
              <a:rPr lang="nl-NL" sz="2000" i="1" dirty="0">
                <a:solidFill>
                  <a:srgbClr val="FFFF00"/>
                </a:solidFill>
                <a:latin typeface="+mj-lt"/>
              </a:rPr>
              <a:t>cấp nào có vị thế cao nhất, đẳng cấp nào có vị thế thấp nhất? Tại </a:t>
            </a:r>
            <a:r>
              <a:rPr lang="nl-NL" sz="2000" i="1" dirty="0" smtClean="0">
                <a:solidFill>
                  <a:srgbClr val="FFFF00"/>
                </a:solidFill>
                <a:latin typeface="+mj-lt"/>
              </a:rPr>
              <a:t>sao? </a:t>
            </a:r>
            <a:r>
              <a:rPr lang="nl-NL" sz="2000" i="1" dirty="0">
                <a:solidFill>
                  <a:srgbClr val="FFFF00"/>
                </a:solidFill>
                <a:latin typeface="+mj-lt"/>
              </a:rPr>
              <a:t>	</a:t>
            </a:r>
            <a:endParaRPr lang="en-US" sz="2000" i="1" dirty="0">
              <a:solidFill>
                <a:srgbClr val="FFFF00"/>
              </a:solidFill>
              <a:latin typeface="+mj-lt"/>
            </a:endParaRPr>
          </a:p>
          <a:p>
            <a:endParaRPr lang="nl-NL" sz="2000" dirty="0" smtClean="0">
              <a:solidFill>
                <a:srgbClr val="FFFF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90" y="1748333"/>
            <a:ext cx="3708159" cy="24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0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14" name="Rounded Rectangle 13"/>
          <p:cNvSpPr/>
          <p:nvPr/>
        </p:nvSpPr>
        <p:spPr>
          <a:xfrm>
            <a:off x="214995" y="1021817"/>
            <a:ext cx="3460088" cy="590575"/>
          </a:xfrm>
          <a:prstGeom prst="roundRect">
            <a:avLst>
              <a:gd name="adj" fmla="val 10229"/>
            </a:avLst>
          </a:prstGeom>
          <a:solidFill>
            <a:schemeClr val="accent4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smtClean="0"/>
              <a:t>Thiết </a:t>
            </a:r>
            <a:r>
              <a:rPr lang="nl-NL" sz="2000" b="1" dirty="0"/>
              <a:t>lập chế độ đẳng cấp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59843" y="1689564"/>
            <a:ext cx="39107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chemeClr val="accent4">
                    <a:lumMod val="75000"/>
                  </a:schemeClr>
                </a:solidFill>
              </a:rPr>
              <a:t>Người </a:t>
            </a:r>
            <a:r>
              <a:rPr lang="nl-NL" sz="1800" dirty="0">
                <a:solidFill>
                  <a:schemeClr val="accent4">
                    <a:lumMod val="75000"/>
                  </a:schemeClr>
                </a:solidFill>
              </a:rPr>
              <a:t>Đra-vi-đa  là những người Ấn Độ bản địa. Người A-ri-a di cư từ châu Âu đến và cai trị Ấn Độ. </a:t>
            </a:r>
            <a:endParaRPr lang="nl-NL" sz="18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 algn="just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chemeClr val="accent4">
                    <a:lumMod val="75000"/>
                  </a:schemeClr>
                </a:solidFill>
              </a:rPr>
              <a:t>Người </a:t>
            </a:r>
            <a:r>
              <a:rPr lang="nl-NL" sz="1800" dirty="0">
                <a:solidFill>
                  <a:schemeClr val="accent4">
                    <a:lumMod val="75000"/>
                  </a:schemeClr>
                </a:solidFill>
              </a:rPr>
              <a:t>Đra-vi-đa </a:t>
            </a:r>
            <a:r>
              <a:rPr lang="nl-NL" sz="1800" dirty="0" smtClean="0">
                <a:solidFill>
                  <a:schemeClr val="accent4">
                    <a:lumMod val="75000"/>
                  </a:schemeClr>
                </a:solidFill>
              </a:rPr>
              <a:t> ở những đẳng cấp thấp và phải </a:t>
            </a:r>
            <a:r>
              <a:rPr lang="nl-NL" sz="1800" dirty="0">
                <a:solidFill>
                  <a:schemeClr val="accent4">
                    <a:lumMod val="75000"/>
                  </a:schemeClr>
                </a:solidFill>
              </a:rPr>
              <a:t>phục tùng người A-ri-a ở những đẳng cấp cao hơn.</a:t>
            </a:r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16" name="Rounded Rectangle 15"/>
          <p:cNvSpPr/>
          <p:nvPr/>
        </p:nvSpPr>
        <p:spPr>
          <a:xfrm>
            <a:off x="5342951" y="1020044"/>
            <a:ext cx="3628338" cy="590575"/>
          </a:xfrm>
          <a:prstGeom prst="roundRect">
            <a:avLst>
              <a:gd name="adj" fmla="val 10229"/>
            </a:avLst>
          </a:prstGeom>
          <a:solidFill>
            <a:schemeClr val="accent4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Đẳng cấp trong xã hội</a:t>
            </a:r>
            <a:endParaRPr lang="en-US" sz="2000" dirty="0"/>
          </a:p>
        </p:txBody>
      </p:sp>
      <p:sp>
        <p:nvSpPr>
          <p:cNvPr id="18" name="TextBox 8"/>
          <p:cNvSpPr txBox="1"/>
          <p:nvPr/>
        </p:nvSpPr>
        <p:spPr>
          <a:xfrm>
            <a:off x="5101548" y="1689564"/>
            <a:ext cx="39721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Bra-man (tăng lữ</a:t>
            </a: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nl-NL" sz="1800" dirty="0" smtClean="0">
                <a:solidFill>
                  <a:schemeClr val="accent4">
                    <a:lumMod val="75000"/>
                  </a:schemeClr>
                </a:solidFill>
              </a:rPr>
              <a:t>có </a:t>
            </a:r>
            <a:r>
              <a:rPr lang="nl-NL" sz="1800" dirty="0">
                <a:solidFill>
                  <a:schemeClr val="accent4">
                    <a:lumMod val="75000"/>
                  </a:schemeClr>
                </a:solidFill>
              </a:rPr>
              <a:t>vị thế cao </a:t>
            </a:r>
            <a:r>
              <a:rPr lang="nl-NL" sz="1800" dirty="0" smtClean="0">
                <a:solidFill>
                  <a:schemeClr val="accent4">
                    <a:lumMod val="75000"/>
                  </a:schemeClr>
                </a:solidFill>
              </a:rPr>
              <a:t>nhất. Họ được </a:t>
            </a:r>
            <a:r>
              <a:rPr lang="nl-NL" sz="1800" dirty="0">
                <a:solidFill>
                  <a:schemeClr val="accent4">
                    <a:lumMod val="75000"/>
                  </a:schemeClr>
                </a:solidFill>
              </a:rPr>
              <a:t>xem là những người đại diện cho thần linh, truyền lời của thần linh đến với loài người, nên được tôn trọng và có quyền lực. </a:t>
            </a:r>
            <a:endParaRPr lang="nl-NL" sz="18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chemeClr val="accent4">
                    <a:lumMod val="75000"/>
                  </a:schemeClr>
                </a:solidFill>
              </a:rPr>
              <a:t>Sudra </a:t>
            </a:r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(những người thấp kém </a:t>
            </a: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trong xã hội)</a:t>
            </a:r>
            <a:r>
              <a:rPr lang="fr-FR" sz="1800" dirty="0" smtClean="0"/>
              <a:t> </a:t>
            </a:r>
            <a:r>
              <a:rPr lang="nl-NL" sz="1800" dirty="0" smtClean="0">
                <a:solidFill>
                  <a:schemeClr val="accent4">
                    <a:lumMod val="75000"/>
                  </a:schemeClr>
                </a:solidFill>
              </a:rPr>
              <a:t>có </a:t>
            </a:r>
            <a:r>
              <a:rPr lang="nl-NL" sz="1800" dirty="0">
                <a:solidFill>
                  <a:schemeClr val="accent4">
                    <a:lumMod val="75000"/>
                  </a:schemeClr>
                </a:solidFill>
              </a:rPr>
              <a:t>vị thế thấp </a:t>
            </a:r>
            <a:r>
              <a:rPr lang="nl-NL" sz="1800" dirty="0" smtClean="0">
                <a:solidFill>
                  <a:schemeClr val="accent4">
                    <a:lumMod val="75000"/>
                  </a:schemeClr>
                </a:solidFill>
              </a:rPr>
              <a:t>kém nhất trong xã hội. </a:t>
            </a:r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oogle Shape;533;p40"/>
          <p:cNvGrpSpPr/>
          <p:nvPr/>
        </p:nvGrpSpPr>
        <p:grpSpPr>
          <a:xfrm>
            <a:off x="520298" y="415383"/>
            <a:ext cx="334182" cy="341043"/>
            <a:chOff x="1923675" y="1633650"/>
            <a:chExt cx="436002" cy="435975"/>
          </a:xfrm>
        </p:grpSpPr>
        <p:sp>
          <p:nvSpPr>
            <p:cNvPr id="11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825525" y="424923"/>
            <a:ext cx="2592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Xã hội </a:t>
            </a:r>
            <a:r>
              <a:rPr lang="en-US" sz="2000" b="1" dirty="0" smtClean="0"/>
              <a:t>Ấn Độ cổ đại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+mj-lt"/>
              </a:rPr>
              <a:t>Thảo luận và trả lời câu hỏi</a:t>
            </a:r>
            <a:endParaRPr b="1" dirty="0">
              <a:latin typeface="+mj-lt"/>
            </a:endParaRPr>
          </a:p>
        </p:txBody>
      </p:sp>
      <p:sp>
        <p:nvSpPr>
          <p:cNvPr id="465" name="Google Shape;465;p43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466" name="Google Shape;466;p43"/>
          <p:cNvSpPr/>
          <p:nvPr/>
        </p:nvSpPr>
        <p:spPr>
          <a:xfrm>
            <a:off x="253209" y="998747"/>
            <a:ext cx="4288109" cy="145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algn="ctr"/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467" name="Google Shape;467;p43"/>
          <p:cNvSpPr/>
          <p:nvPr/>
        </p:nvSpPr>
        <p:spPr>
          <a:xfrm>
            <a:off x="4659798" y="1040038"/>
            <a:ext cx="4345213" cy="145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algn="ctr"/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8" name="Google Shape;468;p43"/>
          <p:cNvSpPr/>
          <p:nvPr/>
        </p:nvSpPr>
        <p:spPr>
          <a:xfrm>
            <a:off x="253209" y="2651465"/>
            <a:ext cx="4247041" cy="145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endParaRPr lang="en-US" dirty="0"/>
          </a:p>
        </p:txBody>
      </p:sp>
      <p:sp>
        <p:nvSpPr>
          <p:cNvPr id="469" name="Google Shape;469;p43"/>
          <p:cNvSpPr/>
          <p:nvPr/>
        </p:nvSpPr>
        <p:spPr>
          <a:xfrm>
            <a:off x="4659799" y="2651465"/>
            <a:ext cx="4345212" cy="145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Merriweather Sans Regular"/>
              <a:ea typeface="Merriweather Sans Regular"/>
              <a:cs typeface="Merriweather Sans Regular"/>
              <a:sym typeface="Merriweather Sans Regular"/>
            </a:endParaRPr>
          </a:p>
        </p:txBody>
      </p:sp>
      <p:sp>
        <p:nvSpPr>
          <p:cNvPr id="470" name="Google Shape;470;p43"/>
          <p:cNvSpPr/>
          <p:nvPr/>
        </p:nvSpPr>
        <p:spPr>
          <a:xfrm>
            <a:off x="3429273" y="1407625"/>
            <a:ext cx="2214900" cy="22149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3"/>
          <p:cNvSpPr/>
          <p:nvPr/>
        </p:nvSpPr>
        <p:spPr>
          <a:xfrm rot="5400000">
            <a:off x="3553611" y="1383664"/>
            <a:ext cx="2214900" cy="22149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lang="en-US" dirty="0">
              <a:solidFill>
                <a:schemeClr val="dk1"/>
              </a:solidFill>
              <a:ea typeface="Merriweather Sans Regular"/>
              <a:cs typeface="Merriweather Sans Regular"/>
              <a:sym typeface="Merriweather Sans Regular"/>
            </a:endParaRPr>
          </a:p>
        </p:txBody>
      </p:sp>
      <p:sp>
        <p:nvSpPr>
          <p:cNvPr id="472" name="Google Shape;472;p43"/>
          <p:cNvSpPr/>
          <p:nvPr/>
        </p:nvSpPr>
        <p:spPr>
          <a:xfrm rot="10800000">
            <a:off x="3553611" y="1544639"/>
            <a:ext cx="2214900" cy="22149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3"/>
          <p:cNvSpPr/>
          <p:nvPr/>
        </p:nvSpPr>
        <p:spPr>
          <a:xfrm rot="-5400000">
            <a:off x="3393888" y="1544639"/>
            <a:ext cx="2214900" cy="22149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891637" y="176603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dirty="0" smtClean="0">
                <a:solidFill>
                  <a:schemeClr val="bg1"/>
                </a:solidFill>
                <a:ea typeface="Merriweather Sans Regular"/>
                <a:cs typeface="Merriweather Sans Regular"/>
                <a:sym typeface="Merriweather Sans Regular"/>
              </a:rPr>
              <a:t>Ấ</a:t>
            </a:r>
            <a:endParaRPr lang="en-US" sz="3000" dirty="0">
              <a:solidFill>
                <a:schemeClr val="bg1"/>
              </a:solidFill>
              <a:ea typeface="Merriweather Sans Regular"/>
              <a:cs typeface="Merriweather Sans Regular"/>
              <a:sym typeface="Merriweather Sans Regular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1245" y="178523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dirty="0" smtClean="0">
                <a:solidFill>
                  <a:schemeClr val="bg1"/>
                </a:solidFill>
                <a:ea typeface="Merriweather Sans Regular"/>
                <a:cs typeface="Merriweather Sans Regular"/>
                <a:sym typeface="Merriweather Sans Regular"/>
              </a:rPr>
              <a:t>N</a:t>
            </a:r>
            <a:endParaRPr lang="en-US" sz="3000" dirty="0">
              <a:solidFill>
                <a:schemeClr val="bg1"/>
              </a:solidFill>
              <a:ea typeface="Merriweather Sans Regular"/>
              <a:cs typeface="Merriweather Sans Regular"/>
              <a:sym typeface="Merriweather Sans Regular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8379" y="283566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dirty="0">
                <a:solidFill>
                  <a:schemeClr val="bg1"/>
                </a:solidFill>
                <a:ea typeface="Merriweather Sans Regular"/>
                <a:cs typeface="Merriweather Sans Regular"/>
                <a:sym typeface="Merriweather Sans Regular"/>
              </a:rPr>
              <a:t>Đ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05018" y="2858702"/>
            <a:ext cx="4844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dirty="0" smtClean="0">
                <a:solidFill>
                  <a:schemeClr val="bg1"/>
                </a:solidFill>
                <a:ea typeface="Merriweather Sans Regular"/>
                <a:cs typeface="Merriweather Sans Regular"/>
                <a:sym typeface="Merriweather Sans Regular"/>
              </a:rPr>
              <a:t>Ộ</a:t>
            </a:r>
            <a:endParaRPr lang="en-US" sz="3000" dirty="0">
              <a:solidFill>
                <a:schemeClr val="bg1"/>
              </a:solidFill>
              <a:ea typeface="Merriweather Sans Regular"/>
              <a:cs typeface="Merriweather Sans Regular"/>
              <a:sym typeface="Merriweather Sans Regular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31706" y="1277406"/>
            <a:ext cx="3036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Sự phân chia xã hội hết sức hà khắc, khắt khe, bất công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a typeface="Merriweather Sans Regular"/>
              <a:cs typeface="Merriweather Sans Regular"/>
              <a:sym typeface="Merriweather Sans Regular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4333" y="1258206"/>
            <a:ext cx="3181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dirty="0"/>
              <a:t>Em có nhận xét gì về sự phân chia xã hội Ấn Độ theo đẳng cấp?</a:t>
            </a:r>
            <a:endParaRPr lang="en-US" sz="2000" i="1" dirty="0"/>
          </a:p>
        </p:txBody>
      </p:sp>
      <p:sp>
        <p:nvSpPr>
          <p:cNvPr id="23" name="Rectangle 22"/>
          <p:cNvSpPr/>
          <p:nvPr/>
        </p:nvSpPr>
        <p:spPr>
          <a:xfrm>
            <a:off x="5826135" y="2768177"/>
            <a:ext cx="31977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Tạo thành những tập đoàn khép kín, biệt lập, phức tạp và còn tồn tại tới ngày nay.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10" y="2651464"/>
            <a:ext cx="3118438" cy="1495311"/>
          </a:xfrm>
          <a:prstGeom prst="rect">
            <a:avLst/>
          </a:prstGeom>
        </p:spPr>
      </p:pic>
      <p:grpSp>
        <p:nvGrpSpPr>
          <p:cNvPr id="21" name="Google Shape;533;p40"/>
          <p:cNvGrpSpPr/>
          <p:nvPr/>
        </p:nvGrpSpPr>
        <p:grpSpPr>
          <a:xfrm>
            <a:off x="2230172" y="291040"/>
            <a:ext cx="334182" cy="341043"/>
            <a:chOff x="1923675" y="1633650"/>
            <a:chExt cx="436002" cy="435975"/>
          </a:xfrm>
        </p:grpSpPr>
        <p:sp>
          <p:nvSpPr>
            <p:cNvPr id="25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267180" y="473536"/>
            <a:ext cx="9391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b="1" dirty="0"/>
              <a:t>3</a:t>
            </a:r>
            <a:r>
              <a:rPr lang="en" sz="2400" b="1" dirty="0" smtClean="0"/>
              <a:t>. NHỮNG THÀNH TỰU VĂN HÓA TIÊU BIỂU CỦA ẤN ĐỘ</a:t>
            </a:r>
            <a:endParaRPr lang="en-US" sz="2400" dirty="0"/>
          </a:p>
        </p:txBody>
      </p:sp>
      <p:pic>
        <p:nvPicPr>
          <p:cNvPr id="7" name="Picture 6" descr="C:\Users\HP\OneDrive\Desktop\Screenshot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9126" y="1031443"/>
            <a:ext cx="2561121" cy="144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51" y="1151202"/>
            <a:ext cx="2756765" cy="2081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490" y="2783073"/>
            <a:ext cx="1857375" cy="2238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892" y="1979992"/>
            <a:ext cx="2471721" cy="2189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51" y="3317995"/>
            <a:ext cx="2896251" cy="170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99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88335"/>
            <a:ext cx="9144000" cy="660900"/>
          </a:xfrm>
        </p:spPr>
        <p:txBody>
          <a:bodyPr/>
          <a:lstStyle/>
          <a:p>
            <a:r>
              <a:rPr lang="en-US" sz="3000" b="1" dirty="0" smtClean="0">
                <a:latin typeface="+mj-lt"/>
              </a:rPr>
              <a:t>Tôn giáo</a:t>
            </a:r>
            <a:endParaRPr lang="en-US" sz="3000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445" y="1949235"/>
            <a:ext cx="8396037" cy="355800"/>
          </a:xfrm>
        </p:spPr>
        <p:txBody>
          <a:bodyPr/>
          <a:lstStyle/>
          <a:p>
            <a:r>
              <a:rPr lang="en-US" b="1" dirty="0" smtClean="0">
                <a:solidFill>
                  <a:schemeClr val="accent4"/>
                </a:solidFill>
                <a:latin typeface="+mj-lt"/>
              </a:rPr>
              <a:t>Ấn Độ </a:t>
            </a:r>
            <a:r>
              <a:rPr lang="en-US" b="1" dirty="0">
                <a:solidFill>
                  <a:schemeClr val="accent4"/>
                </a:solidFill>
                <a:latin typeface="+mj-lt"/>
              </a:rPr>
              <a:t>l</a:t>
            </a:r>
            <a:r>
              <a:rPr lang="fr-FR" b="1" dirty="0" smtClean="0">
                <a:solidFill>
                  <a:schemeClr val="accent4"/>
                </a:solidFill>
                <a:latin typeface="+mj-lt"/>
              </a:rPr>
              <a:t>à </a:t>
            </a:r>
            <a:r>
              <a:rPr lang="fr-FR" b="1" dirty="0">
                <a:solidFill>
                  <a:schemeClr val="accent4"/>
                </a:solidFill>
                <a:latin typeface="+mj-lt"/>
              </a:rPr>
              <a:t>nơi khởi phát của nhiều tôn </a:t>
            </a:r>
            <a:r>
              <a:rPr lang="fr-FR" b="1" dirty="0" smtClean="0">
                <a:solidFill>
                  <a:schemeClr val="accent4"/>
                </a:solidFill>
                <a:latin typeface="+mj-lt"/>
              </a:rPr>
              <a:t>giáo</a:t>
            </a:r>
            <a:endParaRPr lang="en-US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445" y="2438647"/>
            <a:ext cx="8396038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Đạo Bà La Môn </a:t>
            </a:r>
            <a:r>
              <a:rPr lang="nl-NL" sz="2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 tôn giáo cổ xưa nhất của người Ấn Độ, sau được cải biến thành Hin-đu (Ấn Độ giáo): Đề cao sức mạnh của các vị thần.</a:t>
            </a:r>
          </a:p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nl-NL" sz="2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Phật giáo do Thích Ca Mâu Ni sáng lập: Con người đều bình đẳng như nhau. </a:t>
            </a: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396" y="3728848"/>
            <a:ext cx="1582479" cy="1194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13" y="252363"/>
            <a:ext cx="1311164" cy="1488734"/>
          </a:xfrm>
          <a:prstGeom prst="rect">
            <a:avLst/>
          </a:prstGeom>
        </p:spPr>
      </p:pic>
      <p:grpSp>
        <p:nvGrpSpPr>
          <p:cNvPr id="9" name="Google Shape;533;p40"/>
          <p:cNvGrpSpPr/>
          <p:nvPr/>
        </p:nvGrpSpPr>
        <p:grpSpPr>
          <a:xfrm>
            <a:off x="3306471" y="1402799"/>
            <a:ext cx="379764" cy="338298"/>
            <a:chOff x="1923675" y="1633650"/>
            <a:chExt cx="436002" cy="435975"/>
          </a:xfrm>
        </p:grpSpPr>
        <p:sp>
          <p:nvSpPr>
            <p:cNvPr id="10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33158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6771" y="986953"/>
            <a:ext cx="9129370" cy="559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 sz="3000" b="1" dirty="0" smtClean="0">
                <a:latin typeface="+mj-lt"/>
              </a:rPr>
              <a:t>Chữ viết và văn học</a:t>
            </a:r>
            <a:endParaRPr lang="en-US" sz="30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2919" y="1575766"/>
            <a:ext cx="645076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2000" dirty="0" smtClean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 </a:t>
            </a:r>
            <a:r>
              <a:rPr lang="nl-NL" sz="20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Ấn Độ đã có chữ viết từ sớm. Đó là chữ Phạn. </a:t>
            </a:r>
            <a:r>
              <a:rPr lang="fr-FR" sz="2000" dirty="0" smtClean="0">
                <a:solidFill>
                  <a:srgbClr val="FFFF00"/>
                </a:solidFill>
              </a:rPr>
              <a:t>Sau </a:t>
            </a:r>
            <a:r>
              <a:rPr lang="fr-FR" sz="2000" dirty="0">
                <a:solidFill>
                  <a:srgbClr val="FFFF00"/>
                </a:solidFill>
              </a:rPr>
              <a:t>này được ảnh hưởng và lan truyền đến chữ viết của nhiều quốc gia Đông Nam Á. </a:t>
            </a:r>
            <a:endParaRPr lang="en-US" sz="2000" dirty="0">
              <a:solidFill>
                <a:srgbClr val="FFFF00"/>
              </a:solidFill>
            </a:endParaRPr>
          </a:p>
          <a:p>
            <a:pPr algn="just">
              <a:lnSpc>
                <a:spcPts val="28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2000" dirty="0" smtClean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Chữ </a:t>
            </a:r>
            <a:r>
              <a:rPr lang="nl-NL" sz="20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Phạn dùng để viết </a:t>
            </a:r>
            <a:r>
              <a:rPr lang="nl-NL" sz="2000" dirty="0" smtClean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nl-NL" sz="20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phẩm văn học, tiêu biểu là hai bộ sử thi Ra-ma-y-a-na và Ma-ha-bha-ra-ta. </a:t>
            </a:r>
            <a:endParaRPr lang="en-US" sz="2000" dirty="0">
              <a:solidFill>
                <a:srgbClr val="FFFF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294" y="3573539"/>
            <a:ext cx="1766620" cy="1470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80" y="841575"/>
            <a:ext cx="1731130" cy="1533684"/>
          </a:xfrm>
          <a:prstGeom prst="rect">
            <a:avLst/>
          </a:prstGeom>
        </p:spPr>
      </p:pic>
      <p:grpSp>
        <p:nvGrpSpPr>
          <p:cNvPr id="15" name="Google Shape;533;p40"/>
          <p:cNvGrpSpPr/>
          <p:nvPr/>
        </p:nvGrpSpPr>
        <p:grpSpPr>
          <a:xfrm>
            <a:off x="2617068" y="1056595"/>
            <a:ext cx="311304" cy="311286"/>
            <a:chOff x="1923675" y="1633650"/>
            <a:chExt cx="436000" cy="435975"/>
          </a:xfrm>
        </p:grpSpPr>
        <p:sp>
          <p:nvSpPr>
            <p:cNvPr id="16" name="Google Shape;534;p40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/>
            </a:p>
          </p:txBody>
        </p:sp>
        <p:sp>
          <p:nvSpPr>
            <p:cNvPr id="20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24673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7000"/>
          </a:xfrm>
        </p:spPr>
        <p:txBody>
          <a:bodyPr/>
          <a:lstStyle/>
          <a:p>
            <a:r>
              <a:rPr lang="en-US" sz="2600" b="1" dirty="0" smtClean="0">
                <a:latin typeface="+mj-lt"/>
              </a:rPr>
              <a:t>Kiến trúc và điêu khắc</a:t>
            </a:r>
            <a:endParaRPr lang="en-US" sz="2600" b="1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811987" y="770650"/>
            <a:ext cx="79223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4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 yếu là kiến trúc </a:t>
            </a:r>
            <a:r>
              <a:rPr lang="nl-NL" sz="2000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Phật giáo và Hin-đu giáo với </a:t>
            </a:r>
            <a:r>
              <a:rPr lang="nl-NL" sz="2000" dirty="0">
                <a:solidFill>
                  <a:schemeClr val="accent4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 công trình kì vĩ</a:t>
            </a:r>
            <a:r>
              <a:rPr lang="nl-NL" sz="2000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nl-NL" sz="2000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biểu là chùa hang A-gian-ta và Đại bảo tháp San-chi. </a:t>
            </a:r>
            <a:endParaRPr lang="en-US" sz="20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93" y="1885964"/>
            <a:ext cx="2677363" cy="2444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754" y="1887301"/>
            <a:ext cx="2516427" cy="245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344" y="1878679"/>
            <a:ext cx="3335733" cy="2459203"/>
          </a:xfrm>
          <a:prstGeom prst="rect">
            <a:avLst/>
          </a:prstGeom>
        </p:spPr>
      </p:pic>
      <p:grpSp>
        <p:nvGrpSpPr>
          <p:cNvPr id="16" name="Google Shape;533;p40"/>
          <p:cNvGrpSpPr/>
          <p:nvPr/>
        </p:nvGrpSpPr>
        <p:grpSpPr>
          <a:xfrm>
            <a:off x="2391106" y="281165"/>
            <a:ext cx="334182" cy="341043"/>
            <a:chOff x="1923675" y="1633650"/>
            <a:chExt cx="436002" cy="435975"/>
          </a:xfrm>
        </p:grpSpPr>
        <p:sp>
          <p:nvSpPr>
            <p:cNvPr id="17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7246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3079121" y="226771"/>
            <a:ext cx="2912028" cy="101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latin typeface="+mj-lt"/>
              </a:rPr>
              <a:t>Kiểm tra bài cũ</a:t>
            </a:r>
            <a:endParaRPr sz="3000" b="1" dirty="0">
              <a:latin typeface="+mj-lt"/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947268" y="1746869"/>
            <a:ext cx="7249363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Em hãy nêu một 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số vật dụng (lĩnh vực) mà ngày này chúng ta được thừa hưởng từ các phát minh 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của ngưỡi Ai Cập và Lưỡng Hà.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699916" y="580527"/>
            <a:ext cx="2884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400" indent="0" algn="ctr">
              <a:buNone/>
            </a:pPr>
            <a:r>
              <a:rPr lang="en-US" sz="2800" b="1" dirty="0" smtClean="0"/>
              <a:t>   </a:t>
            </a:r>
            <a:r>
              <a:rPr lang="en-US" sz="2600" b="1" dirty="0" smtClean="0"/>
              <a:t>Biết làm ra lịch</a:t>
            </a:r>
            <a:endParaRPr lang="en-US" sz="2600" b="1" dirty="0"/>
          </a:p>
        </p:txBody>
      </p:sp>
      <p:sp>
        <p:nvSpPr>
          <p:cNvPr id="4" name="Rectangle 3"/>
          <p:cNvSpPr/>
          <p:nvPr/>
        </p:nvSpPr>
        <p:spPr>
          <a:xfrm>
            <a:off x="270663" y="1883294"/>
            <a:ext cx="43671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 Ấn Độ chia 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 năm làm 12 tháng, mỗi tháng có 30 ngày (một năm có 360 ngày). Cứ sau 5 năm thêm một tháng nhuận. 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195" y="457388"/>
            <a:ext cx="4176979" cy="4378636"/>
          </a:xfrm>
          <a:prstGeom prst="rect">
            <a:avLst/>
          </a:prstGeom>
        </p:spPr>
      </p:pic>
      <p:grpSp>
        <p:nvGrpSpPr>
          <p:cNvPr id="6" name="Google Shape;533;p40"/>
          <p:cNvGrpSpPr/>
          <p:nvPr/>
        </p:nvGrpSpPr>
        <p:grpSpPr>
          <a:xfrm>
            <a:off x="714546" y="671615"/>
            <a:ext cx="334182" cy="341043"/>
            <a:chOff x="1923675" y="1633650"/>
            <a:chExt cx="436002" cy="435975"/>
          </a:xfrm>
        </p:grpSpPr>
        <p:sp>
          <p:nvSpPr>
            <p:cNvPr id="7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1728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34656" y="1295908"/>
            <a:ext cx="4553850" cy="479902"/>
          </a:xfrm>
        </p:spPr>
        <p:txBody>
          <a:bodyPr/>
          <a:lstStyle/>
          <a:p>
            <a:pPr marL="25400" indent="0">
              <a:buNone/>
            </a:pPr>
            <a:r>
              <a:rPr lang="en-US" sz="3000" b="1" dirty="0" smtClean="0">
                <a:latin typeface="+mj-lt"/>
              </a:rPr>
              <a:t>Toán học</a:t>
            </a:r>
            <a:endParaRPr lang="en-US" sz="3000" b="1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2428596" y="2467386"/>
            <a:ext cx="4286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0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 minh ra các số từ 0 đến </a:t>
            </a:r>
            <a:r>
              <a:rPr lang="nl-NL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9.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nl-NL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trọng nhất là số 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506" y="3663932"/>
            <a:ext cx="1842744" cy="1243757"/>
          </a:xfrm>
          <a:prstGeom prst="rect">
            <a:avLst/>
          </a:prstGeom>
        </p:spPr>
      </p:pic>
      <p:pic>
        <p:nvPicPr>
          <p:cNvPr id="7" name="Picture 6" descr="C:\Users\HP\OneDrive\Desktop\Screenshot_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757" y="533081"/>
            <a:ext cx="2136839" cy="1209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533;p40"/>
          <p:cNvGrpSpPr/>
          <p:nvPr/>
        </p:nvGrpSpPr>
        <p:grpSpPr>
          <a:xfrm>
            <a:off x="3203093" y="1365337"/>
            <a:ext cx="334182" cy="341043"/>
            <a:chOff x="1923675" y="1633650"/>
            <a:chExt cx="436002" cy="435975"/>
          </a:xfrm>
        </p:grpSpPr>
        <p:sp>
          <p:nvSpPr>
            <p:cNvPr id="9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0843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967692" y="4505218"/>
            <a:ext cx="1296300" cy="5121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841875" y="413497"/>
            <a:ext cx="5921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Luyện tập – Trả lời câu hỏi trắc nghiệm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87121" y="1232800"/>
            <a:ext cx="5917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Hai tôn giáo có ảnh hưởng lớn nhất ở Ấn Độ là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 rot="16200000">
            <a:off x="1705964" y="1350896"/>
            <a:ext cx="581732" cy="2819413"/>
          </a:xfrm>
          <a:prstGeom prst="round2SameRect">
            <a:avLst>
              <a:gd name="adj1" fmla="val 2332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5400000" flipH="1">
            <a:off x="3600917" y="2370497"/>
            <a:ext cx="581733" cy="780208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ound Same Side Corner Rectangle 7"/>
          <p:cNvSpPr/>
          <p:nvPr/>
        </p:nvSpPr>
        <p:spPr>
          <a:xfrm rot="16200000">
            <a:off x="1714673" y="2244954"/>
            <a:ext cx="595429" cy="2814446"/>
          </a:xfrm>
          <a:prstGeom prst="round2SameRect">
            <a:avLst>
              <a:gd name="adj1" fmla="val 23321"/>
              <a:gd name="adj2" fmla="val 7238"/>
            </a:avLst>
          </a:prstGeom>
          <a:solidFill>
            <a:schemeClr val="accent2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 Same Side Corner Rectangle 8"/>
          <p:cNvSpPr/>
          <p:nvPr/>
        </p:nvSpPr>
        <p:spPr>
          <a:xfrm rot="5400000" flipH="1">
            <a:off x="3599070" y="3245318"/>
            <a:ext cx="585425" cy="780209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 Same Side Corner Rectangle 9"/>
          <p:cNvSpPr/>
          <p:nvPr/>
        </p:nvSpPr>
        <p:spPr>
          <a:xfrm rot="16200000">
            <a:off x="6011695" y="1289598"/>
            <a:ext cx="639225" cy="3079699"/>
          </a:xfrm>
          <a:prstGeom prst="round2SameRect">
            <a:avLst>
              <a:gd name="adj1" fmla="val 23321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 Same Side Corner Rectangle 10"/>
          <p:cNvSpPr/>
          <p:nvPr/>
        </p:nvSpPr>
        <p:spPr>
          <a:xfrm rot="5400000" flipH="1">
            <a:off x="7989801" y="2435143"/>
            <a:ext cx="639224" cy="708408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 Same Side Corner Rectangle 11"/>
          <p:cNvSpPr/>
          <p:nvPr/>
        </p:nvSpPr>
        <p:spPr>
          <a:xfrm rot="16200000">
            <a:off x="6038595" y="2095574"/>
            <a:ext cx="585426" cy="3079698"/>
          </a:xfrm>
          <a:prstGeom prst="round2SameRect">
            <a:avLst>
              <a:gd name="adj1" fmla="val 23321"/>
              <a:gd name="adj2" fmla="val 0"/>
            </a:avLst>
          </a:prstGeom>
          <a:solidFill>
            <a:schemeClr val="accent2">
              <a:lumMod val="5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ound Same Side Corner Rectangle 12"/>
          <p:cNvSpPr/>
          <p:nvPr/>
        </p:nvSpPr>
        <p:spPr>
          <a:xfrm rot="5400000" flipH="1">
            <a:off x="8021433" y="3268063"/>
            <a:ext cx="575962" cy="708406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5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33"/>
          <p:cNvSpPr txBox="1">
            <a:spLocks noChangeArrowheads="1"/>
          </p:cNvSpPr>
          <p:nvPr/>
        </p:nvSpPr>
        <p:spPr bwMode="auto">
          <a:xfrm>
            <a:off x="3697567" y="343760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B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8057630" y="2598614"/>
            <a:ext cx="375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C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8105671" y="3391433"/>
            <a:ext cx="407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D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631870" y="2568972"/>
            <a:ext cx="2709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Hồi giáo và Hin-đu giáo</a:t>
            </a:r>
            <a:endParaRPr lang="en-US" sz="1800" dirty="0"/>
          </a:p>
        </p:txBody>
      </p:sp>
      <p:sp>
        <p:nvSpPr>
          <p:cNvPr id="18" name="Rectangle 37"/>
          <p:cNvSpPr>
            <a:spLocks noChangeArrowheads="1"/>
          </p:cNvSpPr>
          <p:nvPr/>
        </p:nvSpPr>
        <p:spPr bwMode="auto">
          <a:xfrm>
            <a:off x="631870" y="3452384"/>
            <a:ext cx="277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Hin-đu giáo và Phật giáo</a:t>
            </a:r>
            <a:endParaRPr lang="en-US" sz="1800" dirty="0"/>
          </a:p>
        </p:txBody>
      </p:sp>
      <p:sp>
        <p:nvSpPr>
          <p:cNvPr id="19" name="Rectangle 38"/>
          <p:cNvSpPr>
            <a:spLocks noChangeArrowheads="1"/>
          </p:cNvSpPr>
          <p:nvPr/>
        </p:nvSpPr>
        <p:spPr bwMode="auto">
          <a:xfrm>
            <a:off x="4791458" y="2603684"/>
            <a:ext cx="3072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Hồi giáo và Thiên chúa giáo</a:t>
            </a:r>
            <a:endParaRPr lang="en-US" sz="1800" dirty="0"/>
          </a:p>
        </p:txBody>
      </p:sp>
      <p:sp>
        <p:nvSpPr>
          <p:cNvPr id="20" name="Rectangle 39"/>
          <p:cNvSpPr>
            <a:spLocks noChangeArrowheads="1"/>
          </p:cNvSpPr>
          <p:nvPr/>
        </p:nvSpPr>
        <p:spPr bwMode="auto">
          <a:xfrm>
            <a:off x="5114866" y="3437600"/>
            <a:ext cx="24255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Phật giáo và Hồi giáo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1" name="TextBox 33"/>
          <p:cNvSpPr txBox="1">
            <a:spLocks noChangeArrowheads="1"/>
          </p:cNvSpPr>
          <p:nvPr/>
        </p:nvSpPr>
        <p:spPr bwMode="auto">
          <a:xfrm>
            <a:off x="3687241" y="2529768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A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687241" y="3437600"/>
            <a:ext cx="409086" cy="4616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46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855300" y="0"/>
            <a:ext cx="7433400" cy="101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H</a:t>
            </a:r>
            <a:r>
              <a:rPr lang="en" b="1" dirty="0" smtClean="0">
                <a:latin typeface="+mj-lt"/>
              </a:rPr>
              <a:t>ãy nối ý ở cột A với ý ở cột B sao cho phù hợp</a:t>
            </a:r>
            <a:endParaRPr b="1" dirty="0">
              <a:latin typeface="+mj-lt"/>
            </a:endParaRPr>
          </a:p>
        </p:txBody>
      </p:sp>
      <p:sp>
        <p:nvSpPr>
          <p:cNvPr id="160" name="Google Shape;160;p21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grpSp>
        <p:nvGrpSpPr>
          <p:cNvPr id="15" name="Group 14"/>
          <p:cNvGrpSpPr/>
          <p:nvPr/>
        </p:nvGrpSpPr>
        <p:grpSpPr>
          <a:xfrm>
            <a:off x="402336" y="1224258"/>
            <a:ext cx="3798270" cy="1314626"/>
            <a:chOff x="-197283" y="2502294"/>
            <a:chExt cx="4867699" cy="1278931"/>
          </a:xfrm>
        </p:grpSpPr>
        <p:sp>
          <p:nvSpPr>
            <p:cNvPr id="17" name="Freeform 16"/>
            <p:cNvSpPr/>
            <p:nvPr/>
          </p:nvSpPr>
          <p:spPr>
            <a:xfrm>
              <a:off x="-197283" y="2502294"/>
              <a:ext cx="3290570" cy="63794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lvl="1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dirty="0" smtClean="0">
                  <a:solidFill>
                    <a:schemeClr val="accent4">
                      <a:lumMod val="50000"/>
                    </a:schemeClr>
                  </a:solidFill>
                </a:rPr>
                <a:t>Su-đra</a:t>
              </a:r>
              <a:endParaRPr lang="en-US" sz="18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19" name="Group 334"/>
            <p:cNvGrpSpPr/>
            <p:nvPr/>
          </p:nvGrpSpPr>
          <p:grpSpPr>
            <a:xfrm>
              <a:off x="4669974" y="3780789"/>
              <a:ext cx="442" cy="436"/>
              <a:chOff x="928688" y="2673350"/>
              <a:chExt cx="1588" cy="1588"/>
            </a:xfrm>
            <a:solidFill>
              <a:schemeClr val="accent4"/>
            </a:solidFill>
          </p:grpSpPr>
          <p:sp>
            <p:nvSpPr>
              <p:cNvPr id="20" name="Line 10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11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5" name="Freeform 24"/>
          <p:cNvSpPr/>
          <p:nvPr/>
        </p:nvSpPr>
        <p:spPr>
          <a:xfrm>
            <a:off x="402336" y="2078661"/>
            <a:ext cx="2567635" cy="655749"/>
          </a:xfrm>
          <a:custGeom>
            <a:avLst/>
            <a:gdLst>
              <a:gd name="connsiteX0" fmla="*/ 0 w 1828059"/>
              <a:gd name="connsiteY0" fmla="*/ 155520 h 1555200"/>
              <a:gd name="connsiteX1" fmla="*/ 155520 w 1828059"/>
              <a:gd name="connsiteY1" fmla="*/ 0 h 1555200"/>
              <a:gd name="connsiteX2" fmla="*/ 1672539 w 1828059"/>
              <a:gd name="connsiteY2" fmla="*/ 0 h 1555200"/>
              <a:gd name="connsiteX3" fmla="*/ 1828059 w 1828059"/>
              <a:gd name="connsiteY3" fmla="*/ 155520 h 1555200"/>
              <a:gd name="connsiteX4" fmla="*/ 1828059 w 1828059"/>
              <a:gd name="connsiteY4" fmla="*/ 1399680 h 1555200"/>
              <a:gd name="connsiteX5" fmla="*/ 1672539 w 1828059"/>
              <a:gd name="connsiteY5" fmla="*/ 1555200 h 1555200"/>
              <a:gd name="connsiteX6" fmla="*/ 155520 w 1828059"/>
              <a:gd name="connsiteY6" fmla="*/ 1555200 h 1555200"/>
              <a:gd name="connsiteX7" fmla="*/ 0 w 1828059"/>
              <a:gd name="connsiteY7" fmla="*/ 1399680 h 1555200"/>
              <a:gd name="connsiteX8" fmla="*/ 0 w 1828059"/>
              <a:gd name="connsiteY8" fmla="*/ 155520 h 15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555200">
                <a:moveTo>
                  <a:pt x="0" y="155520"/>
                </a:moveTo>
                <a:cubicBezTo>
                  <a:pt x="0" y="69629"/>
                  <a:pt x="69629" y="0"/>
                  <a:pt x="155520" y="0"/>
                </a:cubicBezTo>
                <a:lnTo>
                  <a:pt x="1672539" y="0"/>
                </a:lnTo>
                <a:cubicBezTo>
                  <a:pt x="1758430" y="0"/>
                  <a:pt x="1828059" y="69629"/>
                  <a:pt x="1828059" y="155520"/>
                </a:cubicBezTo>
                <a:lnTo>
                  <a:pt x="1828059" y="1399680"/>
                </a:lnTo>
                <a:cubicBezTo>
                  <a:pt x="1828059" y="1485571"/>
                  <a:pt x="1758430" y="1555200"/>
                  <a:pt x="1672539" y="1555200"/>
                </a:cubicBezTo>
                <a:lnTo>
                  <a:pt x="155520" y="1555200"/>
                </a:lnTo>
                <a:cubicBezTo>
                  <a:pt x="69629" y="1555200"/>
                  <a:pt x="0" y="1485571"/>
                  <a:pt x="0" y="1399680"/>
                </a:cubicBezTo>
                <a:lnTo>
                  <a:pt x="0" y="15552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574" tIns="237574" rIns="237574" bIns="237574" numCol="1" spcCol="1270" anchor="t" anchorCtr="0">
            <a:noAutofit/>
          </a:bodyPr>
          <a:lstStyle/>
          <a:p>
            <a:pPr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Vai-si-a</a:t>
            </a: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02336" y="2994164"/>
            <a:ext cx="2567635" cy="655749"/>
          </a:xfrm>
          <a:custGeom>
            <a:avLst/>
            <a:gdLst>
              <a:gd name="connsiteX0" fmla="*/ 0 w 1828059"/>
              <a:gd name="connsiteY0" fmla="*/ 155520 h 1555200"/>
              <a:gd name="connsiteX1" fmla="*/ 155520 w 1828059"/>
              <a:gd name="connsiteY1" fmla="*/ 0 h 1555200"/>
              <a:gd name="connsiteX2" fmla="*/ 1672539 w 1828059"/>
              <a:gd name="connsiteY2" fmla="*/ 0 h 1555200"/>
              <a:gd name="connsiteX3" fmla="*/ 1828059 w 1828059"/>
              <a:gd name="connsiteY3" fmla="*/ 155520 h 1555200"/>
              <a:gd name="connsiteX4" fmla="*/ 1828059 w 1828059"/>
              <a:gd name="connsiteY4" fmla="*/ 1399680 h 1555200"/>
              <a:gd name="connsiteX5" fmla="*/ 1672539 w 1828059"/>
              <a:gd name="connsiteY5" fmla="*/ 1555200 h 1555200"/>
              <a:gd name="connsiteX6" fmla="*/ 155520 w 1828059"/>
              <a:gd name="connsiteY6" fmla="*/ 1555200 h 1555200"/>
              <a:gd name="connsiteX7" fmla="*/ 0 w 1828059"/>
              <a:gd name="connsiteY7" fmla="*/ 1399680 h 1555200"/>
              <a:gd name="connsiteX8" fmla="*/ 0 w 1828059"/>
              <a:gd name="connsiteY8" fmla="*/ 155520 h 15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555200">
                <a:moveTo>
                  <a:pt x="0" y="155520"/>
                </a:moveTo>
                <a:cubicBezTo>
                  <a:pt x="0" y="69629"/>
                  <a:pt x="69629" y="0"/>
                  <a:pt x="155520" y="0"/>
                </a:cubicBezTo>
                <a:lnTo>
                  <a:pt x="1672539" y="0"/>
                </a:lnTo>
                <a:cubicBezTo>
                  <a:pt x="1758430" y="0"/>
                  <a:pt x="1828059" y="69629"/>
                  <a:pt x="1828059" y="155520"/>
                </a:cubicBezTo>
                <a:lnTo>
                  <a:pt x="1828059" y="1399680"/>
                </a:lnTo>
                <a:cubicBezTo>
                  <a:pt x="1828059" y="1485571"/>
                  <a:pt x="1758430" y="1555200"/>
                  <a:pt x="1672539" y="1555200"/>
                </a:cubicBezTo>
                <a:lnTo>
                  <a:pt x="155520" y="1555200"/>
                </a:lnTo>
                <a:cubicBezTo>
                  <a:pt x="69629" y="1555200"/>
                  <a:pt x="0" y="1485571"/>
                  <a:pt x="0" y="1399680"/>
                </a:cubicBezTo>
                <a:lnTo>
                  <a:pt x="0" y="15552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574" tIns="237574" rIns="237574" bIns="237574" numCol="1" spcCol="1270" anchor="t" anchorCtr="0">
            <a:noAutofit/>
          </a:bodyPr>
          <a:lstStyle/>
          <a:p>
            <a:pPr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Ksa-tri-a</a:t>
            </a: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02336" y="3885458"/>
            <a:ext cx="2567635" cy="655749"/>
          </a:xfrm>
          <a:custGeom>
            <a:avLst/>
            <a:gdLst>
              <a:gd name="connsiteX0" fmla="*/ 0 w 1828059"/>
              <a:gd name="connsiteY0" fmla="*/ 155520 h 1555200"/>
              <a:gd name="connsiteX1" fmla="*/ 155520 w 1828059"/>
              <a:gd name="connsiteY1" fmla="*/ 0 h 1555200"/>
              <a:gd name="connsiteX2" fmla="*/ 1672539 w 1828059"/>
              <a:gd name="connsiteY2" fmla="*/ 0 h 1555200"/>
              <a:gd name="connsiteX3" fmla="*/ 1828059 w 1828059"/>
              <a:gd name="connsiteY3" fmla="*/ 155520 h 1555200"/>
              <a:gd name="connsiteX4" fmla="*/ 1828059 w 1828059"/>
              <a:gd name="connsiteY4" fmla="*/ 1399680 h 1555200"/>
              <a:gd name="connsiteX5" fmla="*/ 1672539 w 1828059"/>
              <a:gd name="connsiteY5" fmla="*/ 1555200 h 1555200"/>
              <a:gd name="connsiteX6" fmla="*/ 155520 w 1828059"/>
              <a:gd name="connsiteY6" fmla="*/ 1555200 h 1555200"/>
              <a:gd name="connsiteX7" fmla="*/ 0 w 1828059"/>
              <a:gd name="connsiteY7" fmla="*/ 1399680 h 1555200"/>
              <a:gd name="connsiteX8" fmla="*/ 0 w 1828059"/>
              <a:gd name="connsiteY8" fmla="*/ 155520 h 15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555200">
                <a:moveTo>
                  <a:pt x="0" y="155520"/>
                </a:moveTo>
                <a:cubicBezTo>
                  <a:pt x="0" y="69629"/>
                  <a:pt x="69629" y="0"/>
                  <a:pt x="155520" y="0"/>
                </a:cubicBezTo>
                <a:lnTo>
                  <a:pt x="1672539" y="0"/>
                </a:lnTo>
                <a:cubicBezTo>
                  <a:pt x="1758430" y="0"/>
                  <a:pt x="1828059" y="69629"/>
                  <a:pt x="1828059" y="155520"/>
                </a:cubicBezTo>
                <a:lnTo>
                  <a:pt x="1828059" y="1399680"/>
                </a:lnTo>
                <a:cubicBezTo>
                  <a:pt x="1828059" y="1485571"/>
                  <a:pt x="1758430" y="1555200"/>
                  <a:pt x="1672539" y="1555200"/>
                </a:cubicBezTo>
                <a:lnTo>
                  <a:pt x="155520" y="1555200"/>
                </a:lnTo>
                <a:cubicBezTo>
                  <a:pt x="69629" y="1555200"/>
                  <a:pt x="0" y="1485571"/>
                  <a:pt x="0" y="1399680"/>
                </a:cubicBezTo>
                <a:lnTo>
                  <a:pt x="0" y="15552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574" tIns="237574" rIns="237574" bIns="237574" numCol="1" spcCol="1270" anchor="t" anchorCtr="0">
            <a:noAutofit/>
          </a:bodyPr>
          <a:lstStyle/>
          <a:p>
            <a:pPr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Bra-man</a:t>
            </a: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571949" y="1219956"/>
            <a:ext cx="4352543" cy="655749"/>
          </a:xfrm>
          <a:custGeom>
            <a:avLst/>
            <a:gdLst>
              <a:gd name="connsiteX0" fmla="*/ 0 w 1828059"/>
              <a:gd name="connsiteY0" fmla="*/ 155520 h 1555200"/>
              <a:gd name="connsiteX1" fmla="*/ 155520 w 1828059"/>
              <a:gd name="connsiteY1" fmla="*/ 0 h 1555200"/>
              <a:gd name="connsiteX2" fmla="*/ 1672539 w 1828059"/>
              <a:gd name="connsiteY2" fmla="*/ 0 h 1555200"/>
              <a:gd name="connsiteX3" fmla="*/ 1828059 w 1828059"/>
              <a:gd name="connsiteY3" fmla="*/ 155520 h 1555200"/>
              <a:gd name="connsiteX4" fmla="*/ 1828059 w 1828059"/>
              <a:gd name="connsiteY4" fmla="*/ 1399680 h 1555200"/>
              <a:gd name="connsiteX5" fmla="*/ 1672539 w 1828059"/>
              <a:gd name="connsiteY5" fmla="*/ 1555200 h 1555200"/>
              <a:gd name="connsiteX6" fmla="*/ 155520 w 1828059"/>
              <a:gd name="connsiteY6" fmla="*/ 1555200 h 1555200"/>
              <a:gd name="connsiteX7" fmla="*/ 0 w 1828059"/>
              <a:gd name="connsiteY7" fmla="*/ 1399680 h 1555200"/>
              <a:gd name="connsiteX8" fmla="*/ 0 w 1828059"/>
              <a:gd name="connsiteY8" fmla="*/ 155520 h 15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555200">
                <a:moveTo>
                  <a:pt x="0" y="155520"/>
                </a:moveTo>
                <a:cubicBezTo>
                  <a:pt x="0" y="69629"/>
                  <a:pt x="69629" y="0"/>
                  <a:pt x="155520" y="0"/>
                </a:cubicBezTo>
                <a:lnTo>
                  <a:pt x="1672539" y="0"/>
                </a:lnTo>
                <a:cubicBezTo>
                  <a:pt x="1758430" y="0"/>
                  <a:pt x="1828059" y="69629"/>
                  <a:pt x="1828059" y="155520"/>
                </a:cubicBezTo>
                <a:lnTo>
                  <a:pt x="1828059" y="1399680"/>
                </a:lnTo>
                <a:cubicBezTo>
                  <a:pt x="1828059" y="1485571"/>
                  <a:pt x="1758430" y="1555200"/>
                  <a:pt x="1672539" y="1555200"/>
                </a:cubicBezTo>
                <a:lnTo>
                  <a:pt x="155520" y="1555200"/>
                </a:lnTo>
                <a:cubicBezTo>
                  <a:pt x="69629" y="1555200"/>
                  <a:pt x="0" y="1485571"/>
                  <a:pt x="0" y="1399680"/>
                </a:cubicBezTo>
                <a:lnTo>
                  <a:pt x="0" y="15552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574" tIns="237574" rIns="237574" bIns="237574" numCol="1" spcCol="1270" anchor="t" anchorCtr="0">
            <a:noAutofit/>
          </a:bodyPr>
          <a:lstStyle/>
          <a:p>
            <a:pPr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Tăng lữ</a:t>
            </a: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513478" y="2078661"/>
            <a:ext cx="4352543" cy="655749"/>
          </a:xfrm>
          <a:custGeom>
            <a:avLst/>
            <a:gdLst>
              <a:gd name="connsiteX0" fmla="*/ 0 w 1828059"/>
              <a:gd name="connsiteY0" fmla="*/ 155520 h 1555200"/>
              <a:gd name="connsiteX1" fmla="*/ 155520 w 1828059"/>
              <a:gd name="connsiteY1" fmla="*/ 0 h 1555200"/>
              <a:gd name="connsiteX2" fmla="*/ 1672539 w 1828059"/>
              <a:gd name="connsiteY2" fmla="*/ 0 h 1555200"/>
              <a:gd name="connsiteX3" fmla="*/ 1828059 w 1828059"/>
              <a:gd name="connsiteY3" fmla="*/ 155520 h 1555200"/>
              <a:gd name="connsiteX4" fmla="*/ 1828059 w 1828059"/>
              <a:gd name="connsiteY4" fmla="*/ 1399680 h 1555200"/>
              <a:gd name="connsiteX5" fmla="*/ 1672539 w 1828059"/>
              <a:gd name="connsiteY5" fmla="*/ 1555200 h 1555200"/>
              <a:gd name="connsiteX6" fmla="*/ 155520 w 1828059"/>
              <a:gd name="connsiteY6" fmla="*/ 1555200 h 1555200"/>
              <a:gd name="connsiteX7" fmla="*/ 0 w 1828059"/>
              <a:gd name="connsiteY7" fmla="*/ 1399680 h 1555200"/>
              <a:gd name="connsiteX8" fmla="*/ 0 w 1828059"/>
              <a:gd name="connsiteY8" fmla="*/ 155520 h 15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555200">
                <a:moveTo>
                  <a:pt x="0" y="155520"/>
                </a:moveTo>
                <a:cubicBezTo>
                  <a:pt x="0" y="69629"/>
                  <a:pt x="69629" y="0"/>
                  <a:pt x="155520" y="0"/>
                </a:cubicBezTo>
                <a:lnTo>
                  <a:pt x="1672539" y="0"/>
                </a:lnTo>
                <a:cubicBezTo>
                  <a:pt x="1758430" y="0"/>
                  <a:pt x="1828059" y="69629"/>
                  <a:pt x="1828059" y="155520"/>
                </a:cubicBezTo>
                <a:lnTo>
                  <a:pt x="1828059" y="1399680"/>
                </a:lnTo>
                <a:cubicBezTo>
                  <a:pt x="1828059" y="1485571"/>
                  <a:pt x="1758430" y="1555200"/>
                  <a:pt x="1672539" y="1555200"/>
                </a:cubicBezTo>
                <a:lnTo>
                  <a:pt x="155520" y="1555200"/>
                </a:lnTo>
                <a:cubicBezTo>
                  <a:pt x="69629" y="1555200"/>
                  <a:pt x="0" y="1485571"/>
                  <a:pt x="0" y="1399680"/>
                </a:cubicBezTo>
                <a:lnTo>
                  <a:pt x="0" y="15552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574" tIns="237574" rIns="237574" bIns="237574" numCol="1" spcCol="1270" anchor="t" anchorCtr="0">
            <a:noAutofit/>
          </a:bodyPr>
          <a:lstStyle/>
          <a:p>
            <a:pPr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Những người thấp kém trong xã hội</a:t>
            </a: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571950" y="2937366"/>
            <a:ext cx="4352543" cy="655749"/>
          </a:xfrm>
          <a:custGeom>
            <a:avLst/>
            <a:gdLst>
              <a:gd name="connsiteX0" fmla="*/ 0 w 1828059"/>
              <a:gd name="connsiteY0" fmla="*/ 155520 h 1555200"/>
              <a:gd name="connsiteX1" fmla="*/ 155520 w 1828059"/>
              <a:gd name="connsiteY1" fmla="*/ 0 h 1555200"/>
              <a:gd name="connsiteX2" fmla="*/ 1672539 w 1828059"/>
              <a:gd name="connsiteY2" fmla="*/ 0 h 1555200"/>
              <a:gd name="connsiteX3" fmla="*/ 1828059 w 1828059"/>
              <a:gd name="connsiteY3" fmla="*/ 155520 h 1555200"/>
              <a:gd name="connsiteX4" fmla="*/ 1828059 w 1828059"/>
              <a:gd name="connsiteY4" fmla="*/ 1399680 h 1555200"/>
              <a:gd name="connsiteX5" fmla="*/ 1672539 w 1828059"/>
              <a:gd name="connsiteY5" fmla="*/ 1555200 h 1555200"/>
              <a:gd name="connsiteX6" fmla="*/ 155520 w 1828059"/>
              <a:gd name="connsiteY6" fmla="*/ 1555200 h 1555200"/>
              <a:gd name="connsiteX7" fmla="*/ 0 w 1828059"/>
              <a:gd name="connsiteY7" fmla="*/ 1399680 h 1555200"/>
              <a:gd name="connsiteX8" fmla="*/ 0 w 1828059"/>
              <a:gd name="connsiteY8" fmla="*/ 155520 h 15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555200">
                <a:moveTo>
                  <a:pt x="0" y="155520"/>
                </a:moveTo>
                <a:cubicBezTo>
                  <a:pt x="0" y="69629"/>
                  <a:pt x="69629" y="0"/>
                  <a:pt x="155520" y="0"/>
                </a:cubicBezTo>
                <a:lnTo>
                  <a:pt x="1672539" y="0"/>
                </a:lnTo>
                <a:cubicBezTo>
                  <a:pt x="1758430" y="0"/>
                  <a:pt x="1828059" y="69629"/>
                  <a:pt x="1828059" y="155520"/>
                </a:cubicBezTo>
                <a:lnTo>
                  <a:pt x="1828059" y="1399680"/>
                </a:lnTo>
                <a:cubicBezTo>
                  <a:pt x="1828059" y="1485571"/>
                  <a:pt x="1758430" y="1555200"/>
                  <a:pt x="1672539" y="1555200"/>
                </a:cubicBezTo>
                <a:lnTo>
                  <a:pt x="155520" y="1555200"/>
                </a:lnTo>
                <a:cubicBezTo>
                  <a:pt x="69629" y="1555200"/>
                  <a:pt x="0" y="1485571"/>
                  <a:pt x="0" y="1399680"/>
                </a:cubicBezTo>
                <a:lnTo>
                  <a:pt x="0" y="15552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574" tIns="237574" rIns="237574" bIns="237574" numCol="1" spcCol="1270" anchor="t" anchorCtr="0">
            <a:noAutofit/>
          </a:bodyPr>
          <a:lstStyle/>
          <a:p>
            <a:pPr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Nông dân, thương nhân, thợ thủ công</a:t>
            </a: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571950" y="3796071"/>
            <a:ext cx="4352543" cy="713429"/>
          </a:xfrm>
          <a:custGeom>
            <a:avLst/>
            <a:gdLst>
              <a:gd name="connsiteX0" fmla="*/ 0 w 1828059"/>
              <a:gd name="connsiteY0" fmla="*/ 155520 h 1555200"/>
              <a:gd name="connsiteX1" fmla="*/ 155520 w 1828059"/>
              <a:gd name="connsiteY1" fmla="*/ 0 h 1555200"/>
              <a:gd name="connsiteX2" fmla="*/ 1672539 w 1828059"/>
              <a:gd name="connsiteY2" fmla="*/ 0 h 1555200"/>
              <a:gd name="connsiteX3" fmla="*/ 1828059 w 1828059"/>
              <a:gd name="connsiteY3" fmla="*/ 155520 h 1555200"/>
              <a:gd name="connsiteX4" fmla="*/ 1828059 w 1828059"/>
              <a:gd name="connsiteY4" fmla="*/ 1399680 h 1555200"/>
              <a:gd name="connsiteX5" fmla="*/ 1672539 w 1828059"/>
              <a:gd name="connsiteY5" fmla="*/ 1555200 h 1555200"/>
              <a:gd name="connsiteX6" fmla="*/ 155520 w 1828059"/>
              <a:gd name="connsiteY6" fmla="*/ 1555200 h 1555200"/>
              <a:gd name="connsiteX7" fmla="*/ 0 w 1828059"/>
              <a:gd name="connsiteY7" fmla="*/ 1399680 h 1555200"/>
              <a:gd name="connsiteX8" fmla="*/ 0 w 1828059"/>
              <a:gd name="connsiteY8" fmla="*/ 155520 h 15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555200">
                <a:moveTo>
                  <a:pt x="0" y="155520"/>
                </a:moveTo>
                <a:cubicBezTo>
                  <a:pt x="0" y="69629"/>
                  <a:pt x="69629" y="0"/>
                  <a:pt x="155520" y="0"/>
                </a:cubicBezTo>
                <a:lnTo>
                  <a:pt x="1672539" y="0"/>
                </a:lnTo>
                <a:cubicBezTo>
                  <a:pt x="1758430" y="0"/>
                  <a:pt x="1828059" y="69629"/>
                  <a:pt x="1828059" y="155520"/>
                </a:cubicBezTo>
                <a:lnTo>
                  <a:pt x="1828059" y="1399680"/>
                </a:lnTo>
                <a:cubicBezTo>
                  <a:pt x="1828059" y="1485571"/>
                  <a:pt x="1758430" y="1555200"/>
                  <a:pt x="1672539" y="1555200"/>
                </a:cubicBezTo>
                <a:lnTo>
                  <a:pt x="155520" y="1555200"/>
                </a:lnTo>
                <a:cubicBezTo>
                  <a:pt x="69629" y="1555200"/>
                  <a:pt x="0" y="1485571"/>
                  <a:pt x="0" y="1399680"/>
                </a:cubicBezTo>
                <a:lnTo>
                  <a:pt x="0" y="15552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574" tIns="237574" rIns="237574" bIns="237574" numCol="1" spcCol="1270" anchor="t" anchorCtr="0">
            <a:noAutofit/>
          </a:bodyPr>
          <a:lstStyle/>
          <a:p>
            <a:pPr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Quý tộc, chiến binh</a:t>
            </a: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69971" y="1547830"/>
            <a:ext cx="1543507" cy="858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969971" y="2406535"/>
            <a:ext cx="1601978" cy="858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999208" y="3322038"/>
            <a:ext cx="1572741" cy="830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984589" y="1458443"/>
            <a:ext cx="1587360" cy="2754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73958"/>
            <a:ext cx="9144000" cy="66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+mj-lt"/>
              </a:rPr>
              <a:t>Luyện tập nâng cao</a:t>
            </a:r>
            <a:endParaRPr lang="en-US" sz="3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8843" y="1221638"/>
            <a:ext cx="3496666" cy="2876255"/>
            <a:chOff x="1219200" y="1433286"/>
            <a:chExt cx="6853058" cy="4710912"/>
          </a:xfrm>
        </p:grpSpPr>
        <p:sp>
          <p:nvSpPr>
            <p:cNvPr id="6" name="Rounded Rectangle 5"/>
            <p:cNvSpPr/>
            <p:nvPr/>
          </p:nvSpPr>
          <p:spPr>
            <a:xfrm>
              <a:off x="1219200" y="2081907"/>
              <a:ext cx="6853058" cy="4062291"/>
            </a:xfrm>
            <a:prstGeom prst="roundRect">
              <a:avLst>
                <a:gd name="adj" fmla="val 6629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innerShdw blurRad="1016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rgbClr val="000000">
                    <a:lumMod val="75000"/>
                    <a:lumOff val="25000"/>
                  </a:srgbClr>
                </a:solidFill>
                <a:cs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395034" y="2245168"/>
              <a:ext cx="6501390" cy="3725739"/>
            </a:xfrm>
            <a:prstGeom prst="roundRect">
              <a:avLst>
                <a:gd name="adj" fmla="val 5426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innerShdw blurRad="1016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rgbClr val="000000">
                    <a:lumMod val="75000"/>
                    <a:lumOff val="25000"/>
                  </a:srgbClr>
                </a:solidFill>
                <a:cs typeface="Arial" charset="0"/>
              </a:endParaRPr>
            </a:p>
          </p:txBody>
        </p:sp>
        <p:grpSp>
          <p:nvGrpSpPr>
            <p:cNvPr id="8" name="Group 7177"/>
            <p:cNvGrpSpPr>
              <a:grpSpLocks/>
            </p:cNvGrpSpPr>
            <p:nvPr/>
          </p:nvGrpSpPr>
          <p:grpSpPr bwMode="auto">
            <a:xfrm>
              <a:off x="2892533" y="1433286"/>
              <a:ext cx="3717799" cy="1092200"/>
              <a:chOff x="3371850" y="1509486"/>
              <a:chExt cx="2480086" cy="73034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5749028" y="2136676"/>
                <a:ext cx="102908" cy="10315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371850" y="2136676"/>
                <a:ext cx="102908" cy="10315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466997" y="1509486"/>
                <a:ext cx="276225" cy="2762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95000"/>
                      <a:shade val="30000"/>
                      <a:satMod val="115000"/>
                    </a:srgbClr>
                  </a:gs>
                  <a:gs pos="5000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glow rad="25400">
                  <a:srgbClr val="DADADA">
                    <a:lumMod val="50000"/>
                    <a:alpha val="64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charset="0"/>
                </a:endParaRPr>
              </a:p>
            </p:txBody>
          </p:sp>
          <p:cxnSp>
            <p:nvCxnSpPr>
              <p:cNvPr id="15" name="Straight Connector 14"/>
              <p:cNvCxnSpPr>
                <a:cxnSpLocks noChangeShapeType="1"/>
              </p:cNvCxnSpPr>
              <p:nvPr/>
            </p:nvCxnSpPr>
            <p:spPr bwMode="auto">
              <a:xfrm>
                <a:off x="4605102" y="1611489"/>
                <a:ext cx="1195222" cy="561701"/>
              </a:xfrm>
              <a:prstGeom prst="line">
                <a:avLst/>
              </a:prstGeom>
              <a:noFill/>
              <a:ln w="28575" algn="ctr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flipH="1">
                <a:off x="3413955" y="1611489"/>
                <a:ext cx="1196580" cy="561701"/>
              </a:xfrm>
              <a:prstGeom prst="line">
                <a:avLst/>
              </a:prstGeom>
              <a:noFill/>
              <a:ln w="28575" algn="ctr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7" name="Oval 16"/>
              <p:cNvSpPr/>
              <p:nvPr/>
            </p:nvSpPr>
            <p:spPr>
              <a:xfrm>
                <a:off x="4551283" y="1585985"/>
                <a:ext cx="107651" cy="107651"/>
              </a:xfrm>
              <a:prstGeom prst="ellipse">
                <a:avLst/>
              </a:prstGeom>
              <a:solidFill>
                <a:srgbClr val="FFFFFF">
                  <a:lumMod val="85000"/>
                  <a:alpha val="85000"/>
                </a:srgbClr>
              </a:solidFill>
              <a:ln w="9525" cap="flat" cmpd="sng" algn="ctr">
                <a:solidFill>
                  <a:srgbClr val="DADADA">
                    <a:lumMod val="25000"/>
                    <a:alpha val="64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charset="0"/>
                </a:endParaRPr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1423458" y="2642113"/>
              <a:ext cx="6485683" cy="3064341"/>
              <a:chOff x="905025" y="918386"/>
              <a:chExt cx="7451425" cy="3519640"/>
            </a:xfrm>
          </p:grpSpPr>
          <p:pic>
            <p:nvPicPr>
              <p:cNvPr id="10" name="Picture 345" descr="shadow_1_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61411"/>
              <a:stretch>
                <a:fillRect/>
              </a:stretch>
            </p:blipFill>
            <p:spPr bwMode="gray">
              <a:xfrm>
                <a:off x="905025" y="4332913"/>
                <a:ext cx="7451425" cy="105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1162190" y="918386"/>
                <a:ext cx="6897410" cy="3411724"/>
              </a:xfrm>
              <a:prstGeom prst="roundRect">
                <a:avLst>
                  <a:gd name="adj" fmla="val 6758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7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charset="0"/>
                </a:endParaRPr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398838" y="2161593"/>
            <a:ext cx="30341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2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 thành tựu văn hóa nào của Ấn Độ cổ đại có ảnh hưởng đến văn hóa Việt Nam?</a:t>
            </a:r>
            <a:endParaRPr lang="en-US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61128" y="1987808"/>
            <a:ext cx="4573222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4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FFFF00"/>
                </a:solidFill>
              </a:rPr>
              <a:t>Tôn giáo: Phật giáo.</a:t>
            </a:r>
          </a:p>
          <a:p>
            <a:pPr marL="342900" indent="-342900" algn="just">
              <a:lnSpc>
                <a:spcPts val="24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FFFF00"/>
                </a:solidFill>
              </a:rPr>
              <a:t>Chữ viết: chữ chăm ảnh hưởng của chữ Phạn.</a:t>
            </a:r>
          </a:p>
          <a:p>
            <a:pPr marL="342900" indent="-342900" algn="just">
              <a:lnSpc>
                <a:spcPts val="24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FFFF00"/>
                </a:solidFill>
              </a:rPr>
              <a:t>Kiến trú: đền, chùa. 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76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en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25</a:t>
            </a:fld>
            <a:endParaRPr lang="en"/>
          </a:p>
        </p:txBody>
      </p:sp>
      <p:sp>
        <p:nvSpPr>
          <p:cNvPr id="12" name="Rectangle 11"/>
          <p:cNvSpPr/>
          <p:nvPr/>
        </p:nvSpPr>
        <p:spPr>
          <a:xfrm>
            <a:off x="248013" y="809465"/>
            <a:ext cx="38553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>
                <a:solidFill>
                  <a:schemeClr val="accent4">
                    <a:lumMod val="50000"/>
                  </a:schemeClr>
                </a:solidFill>
              </a:rPr>
              <a:t>Nêu một số thành </a:t>
            </a: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</a:rPr>
              <a:t>tựu văn hoá của người Ấn Độ cổ đại vẫn được sử dụng hoặc được bảo tồn đến ngày </a:t>
            </a:r>
            <a:r>
              <a:rPr lang="en-US" sz="2000" i="1" dirty="0" smtClean="0">
                <a:solidFill>
                  <a:schemeClr val="accent4">
                    <a:lumMod val="50000"/>
                  </a:schemeClr>
                </a:solidFill>
              </a:rPr>
              <a:t>nay.</a:t>
            </a:r>
            <a:endParaRPr lang="nl-NL" sz="2000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Google Shape;154;p24"/>
          <p:cNvSpPr/>
          <p:nvPr/>
        </p:nvSpPr>
        <p:spPr>
          <a:xfrm rot="5400000">
            <a:off x="4312662" y="448150"/>
            <a:ext cx="2230519" cy="2431898"/>
          </a:xfrm>
          <a:prstGeom prst="teardrop">
            <a:avLst>
              <a:gd name="adj" fmla="val 10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55;p24"/>
          <p:cNvSpPr/>
          <p:nvPr/>
        </p:nvSpPr>
        <p:spPr>
          <a:xfrm rot="5400000" flipH="1">
            <a:off x="4697170" y="2746674"/>
            <a:ext cx="1804220" cy="2089182"/>
          </a:xfrm>
          <a:prstGeom prst="teardrop">
            <a:avLst>
              <a:gd name="adj" fmla="val 10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56;p24"/>
          <p:cNvSpPr/>
          <p:nvPr/>
        </p:nvSpPr>
        <p:spPr>
          <a:xfrm rot="10800000">
            <a:off x="6752483" y="1002181"/>
            <a:ext cx="2069647" cy="1744923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57;p24"/>
          <p:cNvSpPr/>
          <p:nvPr/>
        </p:nvSpPr>
        <p:spPr>
          <a:xfrm flipH="1">
            <a:off x="6747417" y="2889155"/>
            <a:ext cx="2205658" cy="1777806"/>
          </a:xfrm>
          <a:prstGeom prst="teardrop">
            <a:avLst>
              <a:gd name="adj" fmla="val 10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4475251" y="1178752"/>
            <a:ext cx="22429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Văn học: Sử thi </a:t>
            </a:r>
            <a:r>
              <a:rPr lang="en-US" sz="2000" dirty="0">
                <a:solidFill>
                  <a:schemeClr val="bg1"/>
                </a:solidFill>
              </a:rPr>
              <a:t>Ma-ha-bha-ra-ta </a:t>
            </a:r>
            <a:r>
              <a:rPr lang="en-US" sz="2000">
                <a:solidFill>
                  <a:schemeClr val="bg1"/>
                </a:solidFill>
              </a:rPr>
              <a:t>và </a:t>
            </a:r>
            <a:r>
              <a:rPr lang="en-US" sz="2000" smtClean="0">
                <a:solidFill>
                  <a:schemeClr val="bg1"/>
                </a:solidFill>
              </a:rPr>
              <a:t>Ra-ma-ya-na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13913" y="1471185"/>
            <a:ext cx="17662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700"/>
              </a:spcBef>
              <a:spcAft>
                <a:spcPts val="700"/>
              </a:spcAft>
            </a:pPr>
            <a:r>
              <a:rPr lang="en-US" sz="2000" dirty="0">
                <a:solidFill>
                  <a:schemeClr val="bg1"/>
                </a:solidFill>
              </a:rPr>
              <a:t>Toán học: 10 chữ </a:t>
            </a:r>
            <a:r>
              <a:rPr lang="en-US" sz="2000" dirty="0" smtClean="0">
                <a:solidFill>
                  <a:schemeClr val="bg1"/>
                </a:solidFill>
              </a:rPr>
              <a:t>số, đặc biệt là số 0</a:t>
            </a:r>
            <a:endParaRPr lang="en-US" sz="20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62433" y="3384805"/>
            <a:ext cx="194457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</a:pPr>
            <a:r>
              <a:rPr lang="fr-FR" sz="20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Tôn giáo: Đạo Bà La Môn, Phật Giáo</a:t>
            </a:r>
            <a:endParaRPr lang="en-US" sz="20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25704" y="3314053"/>
            <a:ext cx="1753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4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Chùa Hang A-gian-ta</a:t>
            </a:r>
            <a:endParaRPr lang="en-US" sz="20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8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en"/>
          </a:p>
        </p:txBody>
      </p:sp>
      <p:sp>
        <p:nvSpPr>
          <p:cNvPr id="4" name="Google Shape;364;p35"/>
          <p:cNvSpPr txBox="1">
            <a:spLocks/>
          </p:cNvSpPr>
          <p:nvPr/>
        </p:nvSpPr>
        <p:spPr>
          <a:xfrm>
            <a:off x="678483" y="473750"/>
            <a:ext cx="65937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l"/>
            <a:r>
              <a:rPr lang="vi-VN" sz="3000" b="1" dirty="0" smtClean="0">
                <a:solidFill>
                  <a:schemeClr val="accent4"/>
                </a:solidFill>
                <a:latin typeface="+mj-lt"/>
              </a:rPr>
              <a:t>Hướng dẫn về nhà</a:t>
            </a:r>
            <a:endParaRPr lang="vi-VN" sz="3000" b="1" dirty="0">
              <a:solidFill>
                <a:schemeClr val="accent4"/>
              </a:solidFill>
              <a:latin typeface="+mj-lt"/>
            </a:endParaRPr>
          </a:p>
        </p:txBody>
      </p:sp>
      <p:cxnSp>
        <p:nvCxnSpPr>
          <p:cNvPr id="5" name="Google Shape;623;p58"/>
          <p:cNvCxnSpPr/>
          <p:nvPr/>
        </p:nvCxnSpPr>
        <p:spPr>
          <a:xfrm>
            <a:off x="1312450" y="3397380"/>
            <a:ext cx="7291950" cy="40764"/>
          </a:xfrm>
          <a:prstGeom prst="straightConnector1">
            <a:avLst/>
          </a:prstGeom>
          <a:noFill/>
          <a:ln w="9525" cap="flat" cmpd="sng">
            <a:solidFill>
              <a:srgbClr val="4E6E9A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" name="Google Shape;624;p58"/>
          <p:cNvSpPr/>
          <p:nvPr/>
        </p:nvSpPr>
        <p:spPr>
          <a:xfrm>
            <a:off x="1578677" y="3012175"/>
            <a:ext cx="747545" cy="747545"/>
          </a:xfrm>
          <a:prstGeom prst="donut">
            <a:avLst>
              <a:gd name="adj" fmla="val 12366"/>
            </a:avLst>
          </a:prstGeom>
          <a:solidFill>
            <a:schemeClr val="accent4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" name="Google Shape;625;p58"/>
          <p:cNvSpPr/>
          <p:nvPr/>
        </p:nvSpPr>
        <p:spPr>
          <a:xfrm>
            <a:off x="2456885" y="3204862"/>
            <a:ext cx="362490" cy="36249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" name="Google Shape;626;p58"/>
          <p:cNvSpPr/>
          <p:nvPr/>
        </p:nvSpPr>
        <p:spPr>
          <a:xfrm>
            <a:off x="2899107" y="3204862"/>
            <a:ext cx="362490" cy="36249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" name="Google Shape;627;p58"/>
          <p:cNvSpPr/>
          <p:nvPr/>
        </p:nvSpPr>
        <p:spPr>
          <a:xfrm>
            <a:off x="3326772" y="3204863"/>
            <a:ext cx="362490" cy="36249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" name="Google Shape;628;p58"/>
          <p:cNvSpPr/>
          <p:nvPr/>
        </p:nvSpPr>
        <p:spPr>
          <a:xfrm>
            <a:off x="3797976" y="3204863"/>
            <a:ext cx="362490" cy="36249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" name="Google Shape;629;p58"/>
          <p:cNvSpPr/>
          <p:nvPr/>
        </p:nvSpPr>
        <p:spPr>
          <a:xfrm>
            <a:off x="4269180" y="3012176"/>
            <a:ext cx="747545" cy="747545"/>
          </a:xfrm>
          <a:prstGeom prst="donut">
            <a:avLst>
              <a:gd name="adj" fmla="val 12366"/>
            </a:avLst>
          </a:prstGeom>
          <a:solidFill>
            <a:schemeClr val="accent4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Google Shape;630;p58"/>
          <p:cNvSpPr/>
          <p:nvPr/>
        </p:nvSpPr>
        <p:spPr>
          <a:xfrm>
            <a:off x="5125443" y="3204709"/>
            <a:ext cx="362490" cy="36249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" name="Google Shape;631;p58"/>
          <p:cNvSpPr/>
          <p:nvPr/>
        </p:nvSpPr>
        <p:spPr>
          <a:xfrm>
            <a:off x="5596648" y="3204863"/>
            <a:ext cx="362490" cy="36249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" name="Google Shape;632;p58"/>
          <p:cNvSpPr/>
          <p:nvPr/>
        </p:nvSpPr>
        <p:spPr>
          <a:xfrm>
            <a:off x="6067852" y="3204709"/>
            <a:ext cx="362490" cy="36249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>
                  <a:lumMod val="75000"/>
                </a:schemeClr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" name="Google Shape;637;p58"/>
          <p:cNvSpPr txBox="1"/>
          <p:nvPr/>
        </p:nvSpPr>
        <p:spPr>
          <a:xfrm rot="684">
            <a:off x="678584" y="1941058"/>
            <a:ext cx="2403220" cy="100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Trả lời các câu hỏi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1,2,3 (SGK trang 35)</a:t>
            </a:r>
            <a:endParaRPr lang="en" sz="1800" b="1" dirty="0" smtClean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6" name="Google Shape;638;p58"/>
          <p:cNvSpPr txBox="1"/>
          <p:nvPr/>
        </p:nvSpPr>
        <p:spPr>
          <a:xfrm rot="1297">
            <a:off x="2999211" y="1933143"/>
            <a:ext cx="4835414" cy="93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Đọc trước Bài 8 - T</a:t>
            </a:r>
            <a:r>
              <a:rPr lang="en-US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r</a:t>
            </a: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ung Quốc từ thời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cổ đại đến thế kỉ VII (SGK trang 36)</a:t>
            </a:r>
            <a:endParaRPr sz="1800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70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1858062"/>
            <a:ext cx="9144000" cy="1277258"/>
          </a:xfrm>
        </p:spPr>
        <p:txBody>
          <a:bodyPr/>
          <a:lstStyle/>
          <a:p>
            <a:pPr marL="25400" indent="0">
              <a:buNone/>
            </a:pPr>
            <a:r>
              <a:rPr lang="en-US" sz="4000" b="1" dirty="0" smtClean="0">
                <a:latin typeface="+mj-lt"/>
              </a:rPr>
              <a:t>CẢM ƠN CÁC EM</a:t>
            </a:r>
          </a:p>
          <a:p>
            <a:pPr marL="25400" indent="0">
              <a:buNone/>
            </a:pPr>
            <a:r>
              <a:rPr lang="en-US" sz="4000" b="1" dirty="0" smtClean="0">
                <a:latin typeface="+mj-lt"/>
              </a:rPr>
              <a:t>ĐÃ LẮNG NGHE BÀI GIẢNG!</a:t>
            </a:r>
            <a:endParaRPr lang="en-US" sz="4000" b="1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161566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3923800" y="4509500"/>
            <a:ext cx="1296300" cy="51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795" y="4360400"/>
            <a:ext cx="3072383" cy="4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-58522" y="859573"/>
            <a:ext cx="631301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bg1"/>
                </a:solidFill>
              </a:rPr>
              <a:t>Cum Mê-lơ là lễ hội truyền thống của những người theo Ấn Độ giáo. 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34290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bg1"/>
                </a:solidFill>
              </a:rPr>
              <a:t>Trong </a:t>
            </a:r>
            <a:r>
              <a:rPr lang="fr-FR" sz="2000" dirty="0">
                <a:solidFill>
                  <a:schemeClr val="bg1"/>
                </a:solidFill>
              </a:rPr>
              <a:t>thời gian diễn ra lễ hội, hàng triệu người đã hành hương về đây để tắm và thực hiện các nghi lễ tôn giáo trên dòng sông Hằng. 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34290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bg1"/>
                </a:solidFill>
              </a:rPr>
              <a:t>Vì </a:t>
            </a:r>
            <a:r>
              <a:rPr lang="fr-FR" sz="2000" dirty="0">
                <a:solidFill>
                  <a:schemeClr val="bg1"/>
                </a:solidFill>
              </a:rPr>
              <a:t>sao ở Ấn Độ </a:t>
            </a:r>
            <a:r>
              <a:rPr lang="fr-FR" sz="2000" dirty="0" smtClean="0">
                <a:solidFill>
                  <a:schemeClr val="bg1"/>
                </a:solidFill>
              </a:rPr>
              <a:t>hiện </a:t>
            </a:r>
            <a:r>
              <a:rPr lang="fr-FR" sz="2000" dirty="0">
                <a:solidFill>
                  <a:schemeClr val="bg1"/>
                </a:solidFill>
              </a:rPr>
              <a:t>nay mà vẫn còn duy trì những phong tục cổ xưa như thế</a:t>
            </a:r>
            <a:r>
              <a:rPr lang="fr-FR" sz="2000" dirty="0" smtClean="0">
                <a:solidFill>
                  <a:schemeClr val="bg1"/>
                </a:solidFill>
              </a:rPr>
              <a:t>?</a:t>
            </a:r>
          </a:p>
          <a:p>
            <a:pPr marL="34290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Các con sông lớn đã có vai trò ra sao trong việc hình thành, phát triển nền văn minh Ấn Độ cổ đại?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515" y="2690842"/>
            <a:ext cx="2583342" cy="1831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515" y="841410"/>
            <a:ext cx="2583342" cy="1726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842156" y="4524439"/>
            <a:ext cx="1296300" cy="5121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2408537" y="391551"/>
            <a:ext cx="359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800" b="1" dirty="0" smtClean="0">
                <a:solidFill>
                  <a:schemeClr val="tx2">
                    <a:lumMod val="25000"/>
                  </a:schemeClr>
                </a:solidFill>
              </a:rPr>
              <a:t>NỘI DUNG BÀI HỌC</a:t>
            </a:r>
            <a:endParaRPr lang="en-US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209203" y="1666574"/>
            <a:ext cx="2139983" cy="3102936"/>
            <a:chOff x="457200" y="1239996"/>
            <a:chExt cx="2177144" cy="2804886"/>
          </a:xfrm>
        </p:grpSpPr>
        <p:sp>
          <p:nvSpPr>
            <p:cNvPr id="5" name="Rectangle 4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2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200" b="1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Điều kiện </a:t>
              </a:r>
            </a:p>
            <a:p>
              <a:pPr algn="ctr">
                <a:defRPr/>
              </a:pPr>
              <a:r>
                <a:rPr lang="en-US" sz="2200" b="1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tự nhiên ở lưu vực sông Ấn và sông Hằng</a:t>
              </a:r>
              <a:endParaRPr lang="en-US" sz="2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 flipV="1">
            <a:off x="1127559" y="1889965"/>
            <a:ext cx="1731507" cy="608918"/>
            <a:chOff x="4763053" y="2429436"/>
            <a:chExt cx="2840865" cy="833717"/>
          </a:xfrm>
          <a:solidFill>
            <a:schemeClr val="accent4">
              <a:lumMod val="50000"/>
            </a:schemeClr>
          </a:solidFill>
        </p:grpSpPr>
        <p:sp>
          <p:nvSpPr>
            <p:cNvPr id="8" name="Freeform 7"/>
            <p:cNvSpPr/>
            <p:nvPr/>
          </p:nvSpPr>
          <p:spPr bwMode="gray">
            <a:xfrm>
              <a:off x="4770793" y="2429436"/>
              <a:ext cx="2833125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Pie 8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57"/>
          <p:cNvGrpSpPr>
            <a:grpSpLocks/>
          </p:cNvGrpSpPr>
          <p:nvPr/>
        </p:nvGrpSpPr>
        <p:grpSpPr bwMode="auto">
          <a:xfrm>
            <a:off x="3662717" y="1648358"/>
            <a:ext cx="2214971" cy="3121151"/>
            <a:chOff x="457200" y="1239996"/>
            <a:chExt cx="2177144" cy="2804886"/>
          </a:xfrm>
        </p:grpSpPr>
        <p:sp>
          <p:nvSpPr>
            <p:cNvPr id="11" name="Rectangle 10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2200" b="1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200" b="1" dirty="0" smtClean="0">
                  <a:solidFill>
                    <a:srgbClr val="0070C0"/>
                  </a:solidFill>
                  <a:latin typeface="+mj-lt"/>
                  <a:cs typeface="Times New Roman" panose="02020603050405020304" pitchFamily="18" charset="0"/>
                </a:rPr>
                <a:t>Chế độ xã hội của Ấn Độ</a:t>
              </a:r>
              <a:endParaRPr lang="en-US" sz="2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" name="Group 60"/>
          <p:cNvGrpSpPr>
            <a:grpSpLocks/>
          </p:cNvGrpSpPr>
          <p:nvPr/>
        </p:nvGrpSpPr>
        <p:grpSpPr bwMode="auto">
          <a:xfrm flipV="1">
            <a:off x="3552482" y="1889910"/>
            <a:ext cx="1995144" cy="603861"/>
            <a:chOff x="4782670" y="2429435"/>
            <a:chExt cx="2840865" cy="833718"/>
          </a:xfrm>
        </p:grpSpPr>
        <p:sp>
          <p:nvSpPr>
            <p:cNvPr id="14" name="Freeform 13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Pie 14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71"/>
          <p:cNvGrpSpPr>
            <a:grpSpLocks/>
          </p:cNvGrpSpPr>
          <p:nvPr/>
        </p:nvGrpSpPr>
        <p:grpSpPr bwMode="auto">
          <a:xfrm>
            <a:off x="6191219" y="1666573"/>
            <a:ext cx="2100492" cy="3102935"/>
            <a:chOff x="457200" y="1239996"/>
            <a:chExt cx="2193536" cy="2804886"/>
          </a:xfrm>
        </p:grpSpPr>
        <p:sp>
          <p:nvSpPr>
            <p:cNvPr id="17" name="Rectangle 16"/>
            <p:cNvSpPr/>
            <p:nvPr/>
          </p:nvSpPr>
          <p:spPr>
            <a:xfrm>
              <a:off x="457200" y="1239996"/>
              <a:ext cx="2193536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  <a:p>
              <a:pPr algn="ctr">
                <a:defRPr/>
              </a:pPr>
              <a:endParaRPr lang="en-US" sz="2200" b="1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200" b="1" dirty="0" smtClean="0">
                  <a:solidFill>
                    <a:schemeClr val="accent3"/>
                  </a:solidFill>
                  <a:latin typeface="+mj-lt"/>
                  <a:cs typeface="Times New Roman" panose="02020603050405020304" pitchFamily="18" charset="0"/>
                </a:rPr>
                <a:t>Những thành tựu văn hóa tiêu biểu của Ấn Độ</a:t>
              </a:r>
              <a:endParaRPr lang="en-US" sz="2200" b="1" dirty="0">
                <a:solidFill>
                  <a:schemeClr val="accent3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9" name="Group 75"/>
          <p:cNvGrpSpPr>
            <a:grpSpLocks/>
          </p:cNvGrpSpPr>
          <p:nvPr/>
        </p:nvGrpSpPr>
        <p:grpSpPr bwMode="auto">
          <a:xfrm flipV="1">
            <a:off x="6077967" y="1936808"/>
            <a:ext cx="1937929" cy="556963"/>
            <a:chOff x="4782670" y="2429435"/>
            <a:chExt cx="2840865" cy="833718"/>
          </a:xfrm>
          <a:solidFill>
            <a:schemeClr val="accent3"/>
          </a:solidFill>
        </p:grpSpPr>
        <p:sp>
          <p:nvSpPr>
            <p:cNvPr id="20" name="Freeform 19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Pie 20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64770" y="2057057"/>
            <a:ext cx="1266017" cy="61555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Vấn đề 1</a:t>
            </a:r>
          </a:p>
          <a:p>
            <a:pPr>
              <a:defRPr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79186" y="2056585"/>
            <a:ext cx="1656216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Vấn đề 2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60041" y="2073516"/>
            <a:ext cx="1239442" cy="40011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Vấn đề 3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6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ctrTitle"/>
          </p:nvPr>
        </p:nvSpPr>
        <p:spPr>
          <a:xfrm>
            <a:off x="0" y="1422444"/>
            <a:ext cx="9144000" cy="66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smtClean="0">
                <a:latin typeface="+mj-lt"/>
              </a:rPr>
              <a:t>ĐIỀU KIỆN TỰ NHIÊN</a:t>
            </a:r>
            <a:br>
              <a:rPr lang="en" sz="2600" b="1" dirty="0" smtClean="0">
                <a:latin typeface="+mj-lt"/>
              </a:rPr>
            </a:br>
            <a:r>
              <a:rPr lang="en" sz="2600" b="1" dirty="0" smtClean="0">
                <a:latin typeface="+mj-lt"/>
              </a:rPr>
              <a:t>Ở LƯU VỰC SÔNG ẤN VÀ SÔNG HẰNG</a:t>
            </a:r>
            <a:endParaRPr sz="2600" b="1" dirty="0">
              <a:latin typeface="+mj-lt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4144221" y="493837"/>
            <a:ext cx="8196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chemeClr val="lt1"/>
                </a:solidFill>
                <a:latin typeface="+mj-lt"/>
                <a:ea typeface="Abril Fatface"/>
                <a:cs typeface="Abril Fatface"/>
                <a:sym typeface="Abril Fatface"/>
              </a:rPr>
              <a:t>1</a:t>
            </a:r>
            <a:endParaRPr sz="3000" b="1" dirty="0">
              <a:solidFill>
                <a:schemeClr val="lt1"/>
              </a:solidFill>
              <a:latin typeface="+mj-lt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423" y="2456720"/>
            <a:ext cx="2553154" cy="1550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926" y="3536685"/>
            <a:ext cx="1883662" cy="1308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32" y="2199551"/>
            <a:ext cx="2055571" cy="1337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584214" y="733079"/>
            <a:ext cx="7975472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4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Vị trị địa lí: </a:t>
            </a:r>
          </a:p>
          <a:p>
            <a:pPr marL="342900" lvl="2" indent="-342900" algn="just">
              <a:lnSpc>
                <a:spcPts val="2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Lãnh </a:t>
            </a:r>
            <a:r>
              <a:rPr lang="fr-FR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thổ Ấn Độ cổ đại </a:t>
            </a: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gồm </a:t>
            </a:r>
            <a:r>
              <a:rPr lang="fr-FR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Ấn Độ, Pa-ki-xtan. </a:t>
            </a: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Nê-pan</a:t>
            </a:r>
            <a:r>
              <a:rPr lang="fr-FR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Băng-la-đét ngày nay. </a:t>
            </a:r>
            <a:endParaRPr lang="fr-FR" sz="2000" dirty="0" smtClean="0">
              <a:solidFill>
                <a:schemeClr val="accent2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2" indent="-342900" algn="just">
              <a:lnSpc>
                <a:spcPts val="2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Phía </a:t>
            </a:r>
            <a:r>
              <a:rPr lang="fr-FR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bắc là những dãy núi </a:t>
            </a: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cao; </a:t>
            </a:r>
            <a:r>
              <a:rPr lang="fr-FR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phía tây và phía đông là những vùng đồng bằng trù </a:t>
            </a: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phú.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4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Địa </a:t>
            </a:r>
            <a:r>
              <a:rPr lang="fr-FR" sz="20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hình: </a:t>
            </a:r>
            <a:endParaRPr lang="fr-FR" sz="2000" b="1" dirty="0" smtClean="0">
              <a:solidFill>
                <a:schemeClr val="accent2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Ấn </a:t>
            </a:r>
            <a:r>
              <a:rPr lang="fr-FR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 có đồng bằng sông Ấn, sông Hằng lớn vào loại bậc nhất thế </a:t>
            </a: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giới. </a:t>
            </a:r>
          </a:p>
          <a:p>
            <a:pPr marL="342900" indent="-342900" algn="just">
              <a:lnSpc>
                <a:spcPts val="24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lang="fr-FR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sơn nguyên Đê-can với núi đá hiểm trở, đất đai khô </a:t>
            </a: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cằn</a:t>
            </a:r>
            <a:r>
              <a:rPr lang="fr-FR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Vùng cực Nam và </a:t>
            </a: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dọc </a:t>
            </a:r>
            <a:r>
              <a:rPr lang="fr-FR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 bờ ven biển là những đồng bằng nhỏ hẹp.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3960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Vị </a:t>
            </a:r>
            <a:r>
              <a:rPr lang="fr-FR" sz="2000" b="1" dirty="0" smtClean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trí địa lí và địa hình của Ấn Độ cổ đại</a:t>
            </a:r>
            <a:endParaRPr lang="en-US" sz="2000" dirty="0">
              <a:solidFill>
                <a:schemeClr val="accent4"/>
              </a:solidFill>
            </a:endParaRPr>
          </a:p>
        </p:txBody>
      </p:sp>
      <p:grpSp>
        <p:nvGrpSpPr>
          <p:cNvPr id="5" name="Google Shape;533;p40"/>
          <p:cNvGrpSpPr/>
          <p:nvPr/>
        </p:nvGrpSpPr>
        <p:grpSpPr>
          <a:xfrm>
            <a:off x="1829718" y="298675"/>
            <a:ext cx="334182" cy="341043"/>
            <a:chOff x="1923675" y="1633650"/>
            <a:chExt cx="436002" cy="435975"/>
          </a:xfrm>
        </p:grpSpPr>
        <p:sp>
          <p:nvSpPr>
            <p:cNvPr id="6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5149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sp>
        <p:nvSpPr>
          <p:cNvPr id="3" name="Google Shape;131;p19"/>
          <p:cNvSpPr txBox="1">
            <a:spLocks/>
          </p:cNvSpPr>
          <p:nvPr/>
        </p:nvSpPr>
        <p:spPr>
          <a:xfrm>
            <a:off x="855250" y="287428"/>
            <a:ext cx="7433400" cy="101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sz="2400" b="1" dirty="0" smtClean="0">
                <a:solidFill>
                  <a:schemeClr val="bg1"/>
                </a:solidFill>
                <a:latin typeface="+mj-lt"/>
              </a:rPr>
              <a:t>Quan sát Lược đồ Hình 7.2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2;p19"/>
          <p:cNvSpPr txBox="1">
            <a:spLocks/>
          </p:cNvSpPr>
          <p:nvPr/>
        </p:nvSpPr>
        <p:spPr>
          <a:xfrm>
            <a:off x="384753" y="2427688"/>
            <a:ext cx="4769511" cy="4792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sz="2000" i="1" dirty="0" smtClean="0">
                <a:solidFill>
                  <a:srgbClr val="FFFF00"/>
                </a:solidFill>
                <a:latin typeface="+mj-lt"/>
              </a:rPr>
              <a:t>Nêu những nét chính về điều kiện tự nhiên của lưu vực sông Ấn và sông Hằng. </a:t>
            </a:r>
            <a:endParaRPr lang="nl-NL" sz="2000" i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097" y="730091"/>
            <a:ext cx="3620000" cy="42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92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50" y="94395"/>
            <a:ext cx="7433400" cy="1017000"/>
          </a:xfrm>
        </p:spPr>
        <p:txBody>
          <a:bodyPr/>
          <a:lstStyle/>
          <a:p>
            <a:r>
              <a:rPr lang="nl-NL" b="1" dirty="0">
                <a:latin typeface="+mj-lt"/>
              </a:rPr>
              <a:t>Đ</a:t>
            </a:r>
            <a:r>
              <a:rPr lang="nl-NL" b="1" dirty="0" smtClean="0">
                <a:latin typeface="+mj-lt"/>
              </a:rPr>
              <a:t>iều </a:t>
            </a:r>
            <a:r>
              <a:rPr lang="nl-NL" b="1" dirty="0">
                <a:latin typeface="+mj-lt"/>
              </a:rPr>
              <a:t>kiện tự nhiên </a:t>
            </a:r>
            <a:r>
              <a:rPr lang="nl-NL" b="1" dirty="0" smtClean="0">
                <a:latin typeface="+mj-lt"/>
              </a:rPr>
              <a:t/>
            </a:r>
            <a:br>
              <a:rPr lang="nl-NL" b="1" dirty="0" smtClean="0">
                <a:latin typeface="+mj-lt"/>
              </a:rPr>
            </a:br>
            <a:r>
              <a:rPr lang="nl-NL" b="1" dirty="0" smtClean="0">
                <a:latin typeface="+mj-lt"/>
              </a:rPr>
              <a:t>của lưu vực sông Ấn và sông Hằng</a:t>
            </a:r>
            <a:endParaRPr lang="en-US" b="1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sp>
        <p:nvSpPr>
          <p:cNvPr id="5" name="Rounded Rectangle 4"/>
          <p:cNvSpPr/>
          <p:nvPr/>
        </p:nvSpPr>
        <p:spPr>
          <a:xfrm>
            <a:off x="549366" y="3487519"/>
            <a:ext cx="2406699" cy="815107"/>
          </a:xfrm>
          <a:prstGeom prst="roundRect">
            <a:avLst>
              <a:gd name="adj" fmla="val 1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63500" dir="18900000" algn="bl" rotWithShape="0">
              <a:prstClr val="black">
                <a:alpha val="51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5830041" y="3491080"/>
            <a:ext cx="2515325" cy="815107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63500" dir="18900000" algn="bl" rotWithShape="0">
              <a:prstClr val="black">
                <a:alpha val="51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12" name="Rounded Rectangle 4"/>
          <p:cNvSpPr/>
          <p:nvPr/>
        </p:nvSpPr>
        <p:spPr>
          <a:xfrm>
            <a:off x="626685" y="3581914"/>
            <a:ext cx="2252059" cy="62669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Sông Ấn</a:t>
            </a:r>
            <a:endParaRPr lang="en-US" sz="18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4"/>
          <p:cNvSpPr/>
          <p:nvPr/>
        </p:nvSpPr>
        <p:spPr>
          <a:xfrm>
            <a:off x="6038994" y="3565978"/>
            <a:ext cx="2097417" cy="62669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Sông Hằng</a:t>
            </a:r>
            <a:endParaRPr lang="en-US" sz="18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320" y="1111395"/>
            <a:ext cx="37190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Dài gần 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3 000km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bắt nguồn từ dãy Hi-ma-lay-a qua Kas-mi-a chạy dọc theo hướng tây bắc, đổ vào biển Ả Rập tạo thành châu thổ sông Ấn rộng lớn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Khô </a:t>
            </a:r>
            <a:r>
              <a:rPr lang="fr-FR" sz="2000" dirty="0">
                <a:latin typeface="+mj-lt"/>
              </a:rPr>
              <a:t>nóng, ít mưa. </a:t>
            </a:r>
            <a:endParaRPr lang="fr-FR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56212" y="1111395"/>
            <a:ext cx="38317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+mj-lt"/>
                <a:ea typeface="Calibri" panose="020F0502020204030204" pitchFamily="34" charset="0"/>
              </a:rPr>
              <a:t>Dài trên 3000km. </a:t>
            </a:r>
            <a:r>
              <a:rPr lang="fr-FR" sz="2000" dirty="0" smtClean="0">
                <a:latin typeface="+mj-lt"/>
                <a:ea typeface="Calibri" panose="020F0502020204030204" pitchFamily="34" charset="0"/>
              </a:rPr>
              <a:t>Là con </a:t>
            </a:r>
            <a:r>
              <a:rPr lang="fr-FR" sz="2000" dirty="0">
                <a:latin typeface="+mj-lt"/>
                <a:ea typeface="Calibri" panose="020F0502020204030204" pitchFamily="34" charset="0"/>
              </a:rPr>
              <a:t>sông linh thiêng nhất Ấn Độ, </a:t>
            </a:r>
            <a:r>
              <a:rPr lang="fr-FR" sz="2000" dirty="0" smtClean="0">
                <a:latin typeface="+mj-lt"/>
                <a:ea typeface="Calibri" panose="020F0502020204030204" pitchFamily="34" charset="0"/>
              </a:rPr>
              <a:t>vị </a:t>
            </a:r>
            <a:r>
              <a:rPr lang="fr-FR" sz="2000" dirty="0">
                <a:latin typeface="+mj-lt"/>
                <a:ea typeface="Calibri" panose="020F0502020204030204" pitchFamily="34" charset="0"/>
              </a:rPr>
              <a:t>thần bảo trợ cho cuộc sống và con người Ấn Độ. </a:t>
            </a:r>
            <a:endParaRPr lang="fr-FR" sz="2000" dirty="0" smtClean="0"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Có gió </a:t>
            </a:r>
            <a:r>
              <a:rPr lang="fr-FR" sz="2000" dirty="0">
                <a:latin typeface="+mj-lt"/>
              </a:rPr>
              <a:t>mùa nên lượng mưa nhiều.</a:t>
            </a:r>
            <a:endParaRPr lang="en-US" sz="2000" dirty="0">
              <a:latin typeface="+mj-lt"/>
            </a:endParaRPr>
          </a:p>
          <a:p>
            <a:pPr algn="just"/>
            <a:endParaRPr lang="en-US" sz="2000" dirty="0">
              <a:latin typeface="+mj-lt"/>
            </a:endParaRPr>
          </a:p>
        </p:txBody>
      </p:sp>
      <p:grpSp>
        <p:nvGrpSpPr>
          <p:cNvPr id="10" name="Google Shape;533;p40"/>
          <p:cNvGrpSpPr/>
          <p:nvPr/>
        </p:nvGrpSpPr>
        <p:grpSpPr>
          <a:xfrm>
            <a:off x="2788974" y="261852"/>
            <a:ext cx="334182" cy="341043"/>
            <a:chOff x="1923675" y="1633650"/>
            <a:chExt cx="436002" cy="435975"/>
          </a:xfrm>
        </p:grpSpPr>
        <p:sp>
          <p:nvSpPr>
            <p:cNvPr id="11" name="Google Shape;534;p40"/>
            <p:cNvSpPr/>
            <p:nvPr/>
          </p:nvSpPr>
          <p:spPr>
            <a:xfrm>
              <a:off x="2209252" y="1633650"/>
              <a:ext cx="150425" cy="150424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5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6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7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8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9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chemeClr val="tx1">
                <a:lumMod val="50000"/>
              </a:schemeClr>
            </a:solidFill>
            <a:ln w="9525" cap="rnd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18054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1898131" y="464674"/>
            <a:ext cx="57867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3000" b="1" dirty="0" smtClean="0">
                <a:latin typeface="+mj-lt"/>
              </a:rPr>
              <a:t>“Thảo luận và trả lời câu hỏi”</a:t>
            </a:r>
            <a:endParaRPr sz="3000" b="1" dirty="0">
              <a:latin typeface="+mj-lt"/>
            </a:endParaRPr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3923800" y="4730550"/>
            <a:ext cx="1296300" cy="4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613753" y="1871623"/>
            <a:ext cx="391639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 kiện tự nhiên của Ấn Độ cổ đại có điểm gì giống và khác nhau so </a:t>
            </a:r>
            <a:r>
              <a:rPr lang="nl-NL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</a:t>
            </a: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Ai Cập và </a:t>
            </a:r>
            <a:r>
              <a:rPr lang="nl-NL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Lưỡng </a:t>
            </a: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 cổ đại?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800"/>
              </a:lnSpc>
              <a:spcBef>
                <a:spcPts val="800"/>
              </a:spcBef>
              <a:spcAft>
                <a:spcPts val="800"/>
              </a:spcAft>
            </a:pP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691" y="3007561"/>
            <a:ext cx="1631104" cy="1227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2" y="1144058"/>
            <a:ext cx="1328807" cy="1206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927" y="1144058"/>
            <a:ext cx="1497633" cy="1282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67" y="2702881"/>
            <a:ext cx="2178337" cy="1323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811" y="4103588"/>
            <a:ext cx="1359786" cy="1008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build="p"/>
    </p:bldLst>
  </p:timing>
</p:sld>
</file>

<file path=ppt/theme/theme1.xml><?xml version="1.0" encoding="utf-8"?>
<a:theme xmlns:a="http://schemas.openxmlformats.org/drawingml/2006/main" name="Vernon template">
  <a:themeElements>
    <a:clrScheme name="Custom 347">
      <a:dk1>
        <a:srgbClr val="2F3946"/>
      </a:dk1>
      <a:lt1>
        <a:srgbClr val="FFFFFF"/>
      </a:lt1>
      <a:dk2>
        <a:srgbClr val="727A85"/>
      </a:dk2>
      <a:lt2>
        <a:srgbClr val="F1EEED"/>
      </a:lt2>
      <a:accent1>
        <a:srgbClr val="22446F"/>
      </a:accent1>
      <a:accent2>
        <a:srgbClr val="5299DC"/>
      </a:accent2>
      <a:accent3>
        <a:srgbClr val="FB8F6C"/>
      </a:accent3>
      <a:accent4>
        <a:srgbClr val="DB6746"/>
      </a:accent4>
      <a:accent5>
        <a:srgbClr val="ADCE99"/>
      </a:accent5>
      <a:accent6>
        <a:srgbClr val="7AA271"/>
      </a:accent6>
      <a:hlink>
        <a:srgbClr val="22446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1424</Words>
  <Application>Microsoft Office PowerPoint</Application>
  <PresentationFormat>On-screen Show (16:9)</PresentationFormat>
  <Paragraphs>151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Abril Fatface</vt:lpstr>
      <vt:lpstr>Calibri</vt:lpstr>
      <vt:lpstr>Wingdings</vt:lpstr>
      <vt:lpstr>Times New Roman</vt:lpstr>
      <vt:lpstr>Merriweather Sans</vt:lpstr>
      <vt:lpstr>Merriweather Sans Regular</vt:lpstr>
      <vt:lpstr>Comic Sans MS</vt:lpstr>
      <vt:lpstr>Muli</vt:lpstr>
      <vt:lpstr>Vernon template</vt:lpstr>
      <vt:lpstr>BÀI 7: ẤN ĐỘ CỔ ĐẠI (2 tiết)</vt:lpstr>
      <vt:lpstr>Kiểm tra bài cũ</vt:lpstr>
      <vt:lpstr>Slide 3</vt:lpstr>
      <vt:lpstr>Slide 4</vt:lpstr>
      <vt:lpstr>ĐIỀU KIỆN TỰ NHIÊN Ở LƯU VỰC SÔNG ẤN VÀ SÔNG HẰNG</vt:lpstr>
      <vt:lpstr>Slide 6</vt:lpstr>
      <vt:lpstr>Slide 7</vt:lpstr>
      <vt:lpstr>Điều kiện tự nhiên  của lưu vực sông Ấn và sông Hằng</vt:lpstr>
      <vt:lpstr>Slide 9</vt:lpstr>
      <vt:lpstr>Slide 10</vt:lpstr>
      <vt:lpstr>Điều kiện tự nhiên của sông Ấn, sông Hằng  đã ảnh hưởng như thế nào đến sự hình thành nền văn minh Ấn Độ?</vt:lpstr>
      <vt:lpstr>     2. CHẾ ĐỘ XÃ HỘI     CỔ ĐẠI CỦA ẤN ĐỘ</vt:lpstr>
      <vt:lpstr>Quan sát sơ đồ Hình 8.2</vt:lpstr>
      <vt:lpstr>Slide 14</vt:lpstr>
      <vt:lpstr>Thảo luận và trả lời câu hỏi</vt:lpstr>
      <vt:lpstr>Slide 16</vt:lpstr>
      <vt:lpstr>Tôn giáo</vt:lpstr>
      <vt:lpstr>Slide 18</vt:lpstr>
      <vt:lpstr>Kiến trúc và điêu khắc</vt:lpstr>
      <vt:lpstr>Slide 20</vt:lpstr>
      <vt:lpstr>Slide 21</vt:lpstr>
      <vt:lpstr>Slide 22</vt:lpstr>
      <vt:lpstr>Hãy nối ý ở cột A với ý ở cột B sao cho phù hợp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Trần Bích Hà</dc:creator>
  <cp:lastModifiedBy>OSC</cp:lastModifiedBy>
  <cp:revision>81</cp:revision>
  <dcterms:modified xsi:type="dcterms:W3CDTF">2021-11-30T03:09:20Z</dcterms:modified>
</cp:coreProperties>
</file>