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3"/>
  </p:notesMasterIdLst>
  <p:sldIdLst>
    <p:sldId id="256" r:id="rId2"/>
    <p:sldId id="257" r:id="rId3"/>
    <p:sldId id="303" r:id="rId4"/>
    <p:sldId id="273" r:id="rId5"/>
    <p:sldId id="260" r:id="rId6"/>
    <p:sldId id="304" r:id="rId7"/>
    <p:sldId id="261" r:id="rId8"/>
    <p:sldId id="305" r:id="rId9"/>
    <p:sldId id="306" r:id="rId10"/>
    <p:sldId id="284" r:id="rId11"/>
    <p:sldId id="307" r:id="rId12"/>
    <p:sldId id="308" r:id="rId13"/>
    <p:sldId id="288" r:id="rId14"/>
    <p:sldId id="289" r:id="rId15"/>
    <p:sldId id="266" r:id="rId16"/>
    <p:sldId id="263" r:id="rId17"/>
    <p:sldId id="292" r:id="rId18"/>
    <p:sldId id="290" r:id="rId19"/>
    <p:sldId id="291" r:id="rId20"/>
    <p:sldId id="264" r:id="rId21"/>
    <p:sldId id="309" r:id="rId22"/>
    <p:sldId id="294" r:id="rId23"/>
    <p:sldId id="265" r:id="rId24"/>
    <p:sldId id="293" r:id="rId25"/>
    <p:sldId id="295" r:id="rId26"/>
    <p:sldId id="296" r:id="rId27"/>
    <p:sldId id="299" r:id="rId28"/>
    <p:sldId id="310" r:id="rId29"/>
    <p:sldId id="300" r:id="rId30"/>
    <p:sldId id="301" r:id="rId31"/>
    <p:sldId id="280" r:id="rId32"/>
  </p:sldIdLst>
  <p:sldSz cx="9144000" cy="5143500" type="screen16x9"/>
  <p:notesSz cx="6858000" cy="9144000"/>
  <p:embeddedFontLst>
    <p:embeddedFont>
      <p:font typeface="Comic Sans MS" pitchFamily="66" charset="0"/>
      <p:regular r:id="rId34"/>
      <p:bold r:id="rId35"/>
      <p:italic r:id="rId36"/>
      <p:boldItalic r:id="rId37"/>
    </p:embeddedFont>
    <p:embeddedFont>
      <p:font typeface="Lora" charset="0"/>
      <p:regular r:id="rId38"/>
      <p:bold r:id="rId39"/>
      <p:italic r:id="rId40"/>
      <p:boldItalic r:id="rId41"/>
    </p:embeddedFont>
    <p:embeddedFont>
      <p:font typeface="Calibri" pitchFamily="34" charset="0"/>
      <p:regular r:id="rId42"/>
      <p:bold r:id="rId43"/>
      <p:italic r:id="rId44"/>
      <p:boldItalic r:id="rId45"/>
    </p:embeddedFont>
    <p:embeddedFont>
      <p:font typeface="Roboto" charset="0"/>
      <p:regular r:id="rId46"/>
      <p:bold r:id="rId47"/>
      <p:italic r:id="rId48"/>
      <p:boldItalic r:id="rId49"/>
    </p:embeddedFont>
    <p:embeddedFont>
      <p:font typeface="Muli" charset="0"/>
      <p:regular r:id="rId50"/>
      <p:bold r:id="rId51"/>
      <p:italic r:id="rId52"/>
      <p:boldItalic r:id="rId53"/>
    </p:embeddedFont>
    <p:embeddedFont>
      <p:font typeface="Quattrocento Sans"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F8BDBBA-C7B4-48FB-A3F2-A901652E9E0D}">
  <a:tblStyle styleId="{DF8BDBBA-C7B4-48FB-A3F2-A901652E9E0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8" d="100"/>
          <a:sy n="108" d="100"/>
        </p:scale>
        <p:origin x="-300"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527261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127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635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432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148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291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319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6900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88754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160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375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611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374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381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589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739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444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715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238000"/>
            <a:ext cx="4933800" cy="8198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endParaRPr/>
          </a:p>
        </p:txBody>
      </p:sp>
      <p:cxnSp>
        <p:nvCxnSpPr>
          <p:cNvPr id="20" name="Shape 20"/>
          <p:cNvCxnSpPr/>
          <p:nvPr/>
        </p:nvCxnSpPr>
        <p:spPr>
          <a:xfrm>
            <a:off x="4584075" y="3676500"/>
            <a:ext cx="0" cy="14804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0" y="339300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3412651"/>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381250"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2" name="Shape 32"/>
          <p:cNvSpPr txBox="1">
            <a:spLocks noGrp="1"/>
          </p:cNvSpPr>
          <p:nvPr>
            <p:ph type="body" idx="2"/>
          </p:nvPr>
        </p:nvSpPr>
        <p:spPr>
          <a:xfrm>
            <a:off x="5012916"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33" name="Shape 33"/>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381250"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3834911"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6288573"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0" y="937125"/>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6" name="Shape 46"/>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7" name="Shape 47"/>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8" name="Shape 4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6025" y="4513728"/>
            <a:ext cx="9161999"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4293700" y="4235405"/>
            <a:ext cx="556499" cy="5564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5098" y="1353312"/>
            <a:ext cx="9144000" cy="19204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91425" tIns="91425" rIns="91425" bIns="91425" anchor="b" anchorCtr="0">
            <a:noAutofit/>
          </a:bodyPr>
          <a:lstStyle/>
          <a:p>
            <a:pPr lvl="0" algn="ctr">
              <a:lnSpc>
                <a:spcPts val="4200"/>
              </a:lnSpc>
              <a:spcBef>
                <a:spcPts val="0"/>
              </a:spcBef>
              <a:buNone/>
            </a:pPr>
            <a:r>
              <a:rPr lang="en" sz="2800" dirty="0" smtClean="0">
                <a:latin typeface="+mj-lt"/>
              </a:rPr>
              <a:t>BÀI 5: CHUYỂN BIẾN VỀ KINH TẾ, XÃ HỘI</a:t>
            </a:r>
            <a:br>
              <a:rPr lang="en" sz="2800" dirty="0" smtClean="0">
                <a:latin typeface="+mj-lt"/>
              </a:rPr>
            </a:br>
            <a:r>
              <a:rPr lang="en" sz="2800" dirty="0" smtClean="0">
                <a:latin typeface="+mj-lt"/>
              </a:rPr>
              <a:t>CUỐI THỜI NGUYÊN THUỶ</a:t>
            </a:r>
            <a:br>
              <a:rPr lang="en" sz="2800" dirty="0" smtClean="0">
                <a:latin typeface="+mj-lt"/>
              </a:rPr>
            </a:br>
            <a:r>
              <a:rPr lang="en" sz="2400" i="1" dirty="0" smtClean="0">
                <a:latin typeface="+mj-lt"/>
              </a:rPr>
              <a:t>(2 tiết)</a:t>
            </a:r>
            <a:endParaRPr lang="en" sz="2400" i="1" dirty="0">
              <a:latin typeface="+mj-lt"/>
            </a:endParaRP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80">
                                          <p:stCondLst>
                                            <p:cond delay="0"/>
                                          </p:stCondLst>
                                        </p:cTn>
                                        <p:tgtEl>
                                          <p:spTgt spid="61"/>
                                        </p:tgtEl>
                                      </p:cBhvr>
                                    </p:animEffect>
                                    <p:anim calcmode="lin" valueType="num">
                                      <p:cBhvr>
                                        <p:cTn id="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 dur="26">
                                          <p:stCondLst>
                                            <p:cond delay="650"/>
                                          </p:stCondLst>
                                        </p:cTn>
                                        <p:tgtEl>
                                          <p:spTgt spid="61"/>
                                        </p:tgtEl>
                                      </p:cBhvr>
                                      <p:to x="100000" y="60000"/>
                                    </p:animScale>
                                    <p:animScale>
                                      <p:cBhvr>
                                        <p:cTn id="14" dur="166" decel="50000">
                                          <p:stCondLst>
                                            <p:cond delay="676"/>
                                          </p:stCondLst>
                                        </p:cTn>
                                        <p:tgtEl>
                                          <p:spTgt spid="61"/>
                                        </p:tgtEl>
                                      </p:cBhvr>
                                      <p:to x="100000" y="100000"/>
                                    </p:animScale>
                                    <p:animScale>
                                      <p:cBhvr>
                                        <p:cTn id="15" dur="26">
                                          <p:stCondLst>
                                            <p:cond delay="1312"/>
                                          </p:stCondLst>
                                        </p:cTn>
                                        <p:tgtEl>
                                          <p:spTgt spid="61"/>
                                        </p:tgtEl>
                                      </p:cBhvr>
                                      <p:to x="100000" y="80000"/>
                                    </p:animScale>
                                    <p:animScale>
                                      <p:cBhvr>
                                        <p:cTn id="16" dur="166" decel="50000">
                                          <p:stCondLst>
                                            <p:cond delay="1338"/>
                                          </p:stCondLst>
                                        </p:cTn>
                                        <p:tgtEl>
                                          <p:spTgt spid="61"/>
                                        </p:tgtEl>
                                      </p:cBhvr>
                                      <p:to x="100000" y="100000"/>
                                    </p:animScale>
                                    <p:animScale>
                                      <p:cBhvr>
                                        <p:cTn id="17" dur="26">
                                          <p:stCondLst>
                                            <p:cond delay="1642"/>
                                          </p:stCondLst>
                                        </p:cTn>
                                        <p:tgtEl>
                                          <p:spTgt spid="61"/>
                                        </p:tgtEl>
                                      </p:cBhvr>
                                      <p:to x="100000" y="90000"/>
                                    </p:animScale>
                                    <p:animScale>
                                      <p:cBhvr>
                                        <p:cTn id="18" dur="166" decel="50000">
                                          <p:stCondLst>
                                            <p:cond delay="1668"/>
                                          </p:stCondLst>
                                        </p:cTn>
                                        <p:tgtEl>
                                          <p:spTgt spid="61"/>
                                        </p:tgtEl>
                                      </p:cBhvr>
                                      <p:to x="100000" y="100000"/>
                                    </p:animScale>
                                    <p:animScale>
                                      <p:cBhvr>
                                        <p:cTn id="19" dur="26">
                                          <p:stCondLst>
                                            <p:cond delay="1808"/>
                                          </p:stCondLst>
                                        </p:cTn>
                                        <p:tgtEl>
                                          <p:spTgt spid="61"/>
                                        </p:tgtEl>
                                      </p:cBhvr>
                                      <p:to x="100000" y="95000"/>
                                    </p:animScale>
                                    <p:animScale>
                                      <p:cBhvr>
                                        <p:cTn id="20" dur="166" decel="50000">
                                          <p:stCondLst>
                                            <p:cond delay="1834"/>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389" y="376921"/>
            <a:ext cx="3858749" cy="430887"/>
          </a:xfrm>
          <a:prstGeom prst="rect">
            <a:avLst/>
          </a:prstGeom>
        </p:spPr>
        <p:txBody>
          <a:bodyPr wrap="none">
            <a:spAutoFit/>
          </a:bodyPr>
          <a:lstStyle/>
          <a:p>
            <a:r>
              <a:rPr lang="nl-NL" sz="2200" b="1" dirty="0" smtClean="0">
                <a:solidFill>
                  <a:schemeClr val="accent2">
                    <a:lumMod val="50000"/>
                  </a:schemeClr>
                </a:solidFill>
                <a:latin typeface="+mj-lt"/>
                <a:ea typeface="Calibri" panose="020F0502020204030204" pitchFamily="34" charset="0"/>
                <a:cs typeface="Times New Roman" panose="02020603050405020304" pitchFamily="18" charset="0"/>
              </a:rPr>
              <a:t>Thảo luận và trả lời câu hỏi</a:t>
            </a:r>
            <a:endParaRPr lang="en-US" sz="2200" b="1" dirty="0">
              <a:solidFill>
                <a:schemeClr val="accent2">
                  <a:lumMod val="50000"/>
                </a:schemeClr>
              </a:solidFill>
              <a:latin typeface="+mj-lt"/>
            </a:endParaRPr>
          </a:p>
        </p:txBody>
      </p:sp>
      <p:sp>
        <p:nvSpPr>
          <p:cNvPr id="3" name="Rectangle 2"/>
          <p:cNvSpPr/>
          <p:nvPr/>
        </p:nvSpPr>
        <p:spPr>
          <a:xfrm>
            <a:off x="250005" y="905621"/>
            <a:ext cx="6491595" cy="779124"/>
          </a:xfrm>
          <a:prstGeom prst="rect">
            <a:avLst/>
          </a:prstGeom>
        </p:spPr>
        <p:txBody>
          <a:bodyPr wrap="square">
            <a:spAutoFit/>
          </a:bodyPr>
          <a:lstStyle/>
          <a:p>
            <a:pPr>
              <a:lnSpc>
                <a:spcPts val="2800"/>
              </a:lnSpc>
            </a:pPr>
            <a:r>
              <a:rPr lang="nl-NL" sz="2000" i="1" dirty="0">
                <a:solidFill>
                  <a:schemeClr val="accent6">
                    <a:lumMod val="50000"/>
                  </a:schemeClr>
                </a:solidFill>
                <a:latin typeface="+mj-lt"/>
                <a:ea typeface="Calibri" panose="020F0502020204030204" pitchFamily="34" charset="0"/>
                <a:cs typeface="Calibri" panose="020F0502020204030204" pitchFamily="34" charset="0"/>
              </a:rPr>
              <a:t>Công cụ và vật dụng bằng kim loại có điểm gì khác biệt về hình dáng, chủng loại so với công cụ bằng đá?</a:t>
            </a:r>
            <a:endParaRPr lang="en-US" sz="2000" i="1" dirty="0">
              <a:solidFill>
                <a:schemeClr val="accent6">
                  <a:lumMod val="50000"/>
                </a:schemeClr>
              </a:solidFill>
              <a:latin typeface="+mj-lt"/>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816963" y="2270087"/>
            <a:ext cx="1849274" cy="1550468"/>
          </a:xfrm>
          <a:prstGeom prst="rect">
            <a:avLst/>
          </a:prstGeom>
        </p:spPr>
      </p:pic>
      <p:pic>
        <p:nvPicPr>
          <p:cNvPr id="8" name="Picture 7"/>
          <p:cNvPicPr>
            <a:picLocks noChangeAspect="1"/>
          </p:cNvPicPr>
          <p:nvPr/>
        </p:nvPicPr>
        <p:blipFill>
          <a:blip r:embed="rId3"/>
          <a:stretch>
            <a:fillRect/>
          </a:stretch>
        </p:blipFill>
        <p:spPr>
          <a:xfrm>
            <a:off x="7146220" y="219889"/>
            <a:ext cx="1874950" cy="1649854"/>
          </a:xfrm>
          <a:prstGeom prst="rect">
            <a:avLst/>
          </a:prstGeom>
        </p:spPr>
      </p:pic>
      <p:sp>
        <p:nvSpPr>
          <p:cNvPr id="4" name="Rectangle 3"/>
          <p:cNvSpPr/>
          <p:nvPr/>
        </p:nvSpPr>
        <p:spPr>
          <a:xfrm>
            <a:off x="488841" y="2189339"/>
            <a:ext cx="4922496" cy="1631216"/>
          </a:xfrm>
          <a:prstGeom prst="rect">
            <a:avLst/>
          </a:prstGeom>
        </p:spPr>
        <p:txBody>
          <a:bodyPr wrap="square">
            <a:spAutoFit/>
          </a:bodyPr>
          <a:lstStyle/>
          <a:p>
            <a:pPr algn="just"/>
            <a:r>
              <a:rPr lang="nl-NL" sz="2000" b="1" dirty="0" smtClean="0">
                <a:solidFill>
                  <a:schemeClr val="accent6">
                    <a:lumMod val="50000"/>
                  </a:schemeClr>
                </a:solidFill>
              </a:rPr>
              <a:t>Công </a:t>
            </a:r>
            <a:r>
              <a:rPr lang="nl-NL" sz="2000" b="1" dirty="0">
                <a:solidFill>
                  <a:schemeClr val="accent6">
                    <a:lumMod val="50000"/>
                  </a:schemeClr>
                </a:solidFill>
              </a:rPr>
              <a:t>cụ và vật dụng bằng kim loại phong phú, đa dạng, hiệu quả hơn nhiều so với công cụ và vật dụng bằng đá (rìu tay, rìu mài lưỡi có tra cán, mũi tên bằng cây, lưỡi cày bằng gỗ. </a:t>
            </a:r>
            <a:endParaRPr lang="en-US" sz="2000" b="1" dirty="0"/>
          </a:p>
        </p:txBody>
      </p:sp>
    </p:spTree>
    <p:extLst>
      <p:ext uri="{BB962C8B-B14F-4D97-AF65-F5344CB8AC3E}">
        <p14:creationId xmlns:p14="http://schemas.microsoft.com/office/powerpoint/2010/main" val="32378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270" y="472456"/>
            <a:ext cx="8543945" cy="707886"/>
          </a:xfrm>
          <a:prstGeom prst="rect">
            <a:avLst/>
          </a:prstGeom>
        </p:spPr>
        <p:txBody>
          <a:bodyPr wrap="square">
            <a:spAutoFit/>
          </a:bodyPr>
          <a:lstStyle/>
          <a:p>
            <a:pPr algn="ctr">
              <a:lnSpc>
                <a:spcPts val="2400"/>
              </a:lnSpc>
            </a:pPr>
            <a:r>
              <a:rPr lang="en-US" sz="2200" b="1" dirty="0">
                <a:solidFill>
                  <a:schemeClr val="accent2">
                    <a:lumMod val="50000"/>
                  </a:schemeClr>
                </a:solidFill>
              </a:rPr>
              <a:t>Một số hình ảnh về công cụ bằng </a:t>
            </a:r>
            <a:br>
              <a:rPr lang="en-US" sz="2200" b="1" dirty="0">
                <a:solidFill>
                  <a:schemeClr val="accent2">
                    <a:lumMod val="50000"/>
                  </a:schemeClr>
                </a:solidFill>
              </a:rPr>
            </a:br>
            <a:r>
              <a:rPr lang="en-US" sz="2200" b="1" dirty="0">
                <a:solidFill>
                  <a:schemeClr val="accent2">
                    <a:lumMod val="50000"/>
                  </a:schemeClr>
                </a:solidFill>
              </a:rPr>
              <a:t>kim loại của người nguyên thủy</a:t>
            </a:r>
            <a:endParaRPr lang="en-US" sz="2200" b="1" dirty="0">
              <a:solidFill>
                <a:schemeClr val="accent2">
                  <a:lumMod val="50000"/>
                </a:schemeClr>
              </a:solidFill>
              <a:latin typeface="+mj-lt"/>
            </a:endParaRPr>
          </a:p>
        </p:txBody>
      </p:sp>
      <p:pic>
        <p:nvPicPr>
          <p:cNvPr id="4" name="Picture 3"/>
          <p:cNvPicPr>
            <a:picLocks noChangeAspect="1"/>
          </p:cNvPicPr>
          <p:nvPr/>
        </p:nvPicPr>
        <p:blipFill>
          <a:blip r:embed="rId2"/>
          <a:stretch>
            <a:fillRect/>
          </a:stretch>
        </p:blipFill>
        <p:spPr>
          <a:xfrm>
            <a:off x="137449" y="1639458"/>
            <a:ext cx="2539413" cy="3114690"/>
          </a:xfrm>
          <a:prstGeom prst="rect">
            <a:avLst/>
          </a:prstGeom>
        </p:spPr>
      </p:pic>
      <p:pic>
        <p:nvPicPr>
          <p:cNvPr id="5" name="Picture 4"/>
          <p:cNvPicPr>
            <a:picLocks noChangeAspect="1"/>
          </p:cNvPicPr>
          <p:nvPr/>
        </p:nvPicPr>
        <p:blipFill>
          <a:blip r:embed="rId3"/>
          <a:stretch>
            <a:fillRect/>
          </a:stretch>
        </p:blipFill>
        <p:spPr>
          <a:xfrm>
            <a:off x="2897556" y="1639458"/>
            <a:ext cx="2948026" cy="3114690"/>
          </a:xfrm>
          <a:prstGeom prst="rect">
            <a:avLst/>
          </a:prstGeom>
        </p:spPr>
      </p:pic>
      <p:pic>
        <p:nvPicPr>
          <p:cNvPr id="6" name="Picture 5"/>
          <p:cNvPicPr>
            <a:picLocks noChangeAspect="1"/>
          </p:cNvPicPr>
          <p:nvPr/>
        </p:nvPicPr>
        <p:blipFill>
          <a:blip r:embed="rId4"/>
          <a:stretch>
            <a:fillRect/>
          </a:stretch>
        </p:blipFill>
        <p:spPr>
          <a:xfrm>
            <a:off x="6066276" y="1639458"/>
            <a:ext cx="2880213" cy="3040874"/>
          </a:xfrm>
          <a:prstGeom prst="rect">
            <a:avLst/>
          </a:prstGeom>
        </p:spPr>
      </p:pic>
    </p:spTree>
    <p:extLst>
      <p:ext uri="{BB962C8B-B14F-4D97-AF65-F5344CB8AC3E}">
        <p14:creationId xmlns:p14="http://schemas.microsoft.com/office/powerpoint/2010/main" val="17981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Mở rộng</a:t>
            </a:r>
            <a:endParaRPr lang="en-US" sz="2400" dirty="0">
              <a:latin typeface="+mj-lt"/>
            </a:endParaRPr>
          </a:p>
        </p:txBody>
      </p:sp>
      <p:sp>
        <p:nvSpPr>
          <p:cNvPr id="3" name="Rectangle 2"/>
          <p:cNvSpPr/>
          <p:nvPr/>
        </p:nvSpPr>
        <p:spPr>
          <a:xfrm>
            <a:off x="846161" y="2007335"/>
            <a:ext cx="7192370" cy="2041585"/>
          </a:xfrm>
          <a:prstGeom prst="rect">
            <a:avLst/>
          </a:prstGeom>
        </p:spPr>
        <p:txBody>
          <a:bodyPr wrap="square">
            <a:spAutoFit/>
          </a:bodyPr>
          <a:lstStyle/>
          <a:p>
            <a:pPr marL="342900" indent="-342900" algn="just">
              <a:lnSpc>
                <a:spcPts val="2400"/>
              </a:lnSpc>
              <a:spcBef>
                <a:spcPts val="400"/>
              </a:spcBef>
              <a:spcAft>
                <a:spcPts val="400"/>
              </a:spcAft>
              <a:buFont typeface="Wingdings" panose="05000000000000000000" pitchFamily="2" charset="2"/>
              <a:buChar char="§"/>
            </a:pPr>
            <a:r>
              <a:rPr lang="fr-FR" sz="2000" dirty="0">
                <a:solidFill>
                  <a:schemeClr val="accent2">
                    <a:lumMod val="50000"/>
                  </a:schemeClr>
                </a:solidFill>
                <a:latin typeface="+mj-lt"/>
                <a:ea typeface="Calibri" panose="020F0502020204030204" pitchFamily="34" charset="0"/>
                <a:cs typeface="Times New Roman" panose="02020603050405020304" pitchFamily="18" charset="0"/>
              </a:rPr>
              <a:t>C</a:t>
            </a:r>
            <a:r>
              <a:rPr lang="fr-FR" sz="2000" dirty="0" smtClean="0">
                <a:solidFill>
                  <a:schemeClr val="accent2">
                    <a:lumMod val="50000"/>
                  </a:schemeClr>
                </a:solidFill>
                <a:latin typeface="+mj-lt"/>
                <a:ea typeface="Calibri" panose="020F0502020204030204" pitchFamily="34" charset="0"/>
                <a:cs typeface="Times New Roman" panose="02020603050405020304" pitchFamily="18" charset="0"/>
              </a:rPr>
              <a:t>ông cụ bằng kim loại đã thay thế hoàn toàn cho công cụ bằng đá. Đến thời đồng thau, đồ đá còn rất ít, đến thời đồ sắt đồ đá đã bị loại bỏ hoàn toàn.</a:t>
            </a:r>
            <a:endParaRPr lang="en-US" sz="2000" dirty="0" smtClean="0">
              <a:solidFill>
                <a:schemeClr val="accent2">
                  <a:lumMod val="50000"/>
                </a:schemeClr>
              </a:solidFill>
              <a:latin typeface="+mj-lt"/>
              <a:ea typeface="Calibri" panose="020F0502020204030204" pitchFamily="34" charset="0"/>
              <a:cs typeface="Times New Roman" panose="02020603050405020304" pitchFamily="18" charset="0"/>
            </a:endParaRPr>
          </a:p>
          <a:p>
            <a:pPr marL="342900" indent="-342900" algn="just">
              <a:lnSpc>
                <a:spcPts val="2400"/>
              </a:lnSpc>
              <a:spcBef>
                <a:spcPts val="400"/>
              </a:spcBef>
              <a:spcAft>
                <a:spcPts val="400"/>
              </a:spcAft>
              <a:buFont typeface="Wingdings" panose="05000000000000000000" pitchFamily="2" charset="2"/>
              <a:buChar char="§"/>
            </a:pPr>
            <a:r>
              <a:rPr lang="fr-FR" sz="2000" dirty="0" smtClean="0">
                <a:solidFill>
                  <a:schemeClr val="accent2">
                    <a:lumMod val="50000"/>
                  </a:schemeClr>
                </a:solidFill>
                <a:latin typeface="+mj-lt"/>
                <a:ea typeface="Calibri" panose="020F0502020204030204" pitchFamily="34" charset="0"/>
                <a:cs typeface="Times New Roman" panose="02020603050405020304" pitchFamily="18" charset="0"/>
              </a:rPr>
              <a:t>Sự xuất hiện của công cụ lao động bằng kim loại đã tạo ra: chiến tranh giữa các bộ lạc, có đánh nhau giữa các cá nhân, có kẻ giàu người nghèo. </a:t>
            </a:r>
            <a:endParaRPr lang="en-US" sz="2000" dirty="0">
              <a:solidFill>
                <a:schemeClr val="accent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9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5650" y="4163500"/>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1226207" y="680314"/>
            <a:ext cx="6242613" cy="900641"/>
          </a:xfrm>
          <a:prstGeom prst="rect">
            <a:avLst/>
          </a:prstGeom>
        </p:spPr>
        <p:txBody>
          <a:bodyPr lIns="91425" tIns="91425" rIns="91425" bIns="91425" anchor="ctr" anchorCtr="0">
            <a:noAutofit/>
          </a:bodyPr>
          <a:lstStyle/>
          <a:p>
            <a:pPr lvl="0" rtl="0">
              <a:spcBef>
                <a:spcPts val="0"/>
              </a:spcBef>
              <a:buNone/>
            </a:pPr>
            <a:r>
              <a:rPr lang="en-US" sz="2400" dirty="0" smtClean="0">
                <a:latin typeface="+mj-lt"/>
              </a:rPr>
              <a:t>2</a:t>
            </a:r>
            <a:r>
              <a:rPr lang="en-US" sz="2200" dirty="0" smtClean="0">
                <a:latin typeface="+mj-lt"/>
              </a:rPr>
              <a:t>. CHUYỂN BIẾN VỀ XÃ HỘI </a:t>
            </a:r>
            <a:br>
              <a:rPr lang="en-US" sz="2200" dirty="0" smtClean="0">
                <a:latin typeface="+mj-lt"/>
              </a:rPr>
            </a:br>
            <a:r>
              <a:rPr lang="en-US" sz="2200" dirty="0" smtClean="0">
                <a:latin typeface="+mj-lt"/>
              </a:rPr>
              <a:t>CUỐI THỜI NGUYÊN THỦY</a:t>
            </a:r>
            <a:endParaRPr lang="en" sz="2200" dirty="0">
              <a:latin typeface="+mj-lt"/>
            </a:endParaRPr>
          </a:p>
        </p:txBody>
      </p:sp>
      <p:grpSp>
        <p:nvGrpSpPr>
          <p:cNvPr id="77" name="Shape 77"/>
          <p:cNvGrpSpPr/>
          <p:nvPr/>
        </p:nvGrpSpPr>
        <p:grpSpPr>
          <a:xfrm>
            <a:off x="916458" y="1019750"/>
            <a:ext cx="214624" cy="214624"/>
            <a:chOff x="2594050" y="1631825"/>
            <a:chExt cx="439625" cy="439625"/>
          </a:xfrm>
        </p:grpSpPr>
        <p:sp>
          <p:nvSpPr>
            <p:cNvPr id="78"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916458" y="2055139"/>
            <a:ext cx="7108316" cy="1631216"/>
          </a:xfrm>
          <a:prstGeom prst="rect">
            <a:avLst/>
          </a:prstGeom>
        </p:spPr>
        <p:txBody>
          <a:bodyPr wrap="square">
            <a:spAutoFit/>
          </a:bodyPr>
          <a:lstStyle/>
          <a:p>
            <a:pPr algn="just">
              <a:lnSpc>
                <a:spcPts val="3000"/>
              </a:lnSpc>
              <a:spcBef>
                <a:spcPts val="700"/>
              </a:spcBef>
              <a:spcAft>
                <a:spcPts val="700"/>
              </a:spcAft>
            </a:pPr>
            <a:r>
              <a:rPr lang="fr-FR" sz="2400" b="1" dirty="0"/>
              <a:t>Công cụ lao động bằng kim loại được sử dụng phổ biến không chỉ </a:t>
            </a:r>
            <a:r>
              <a:rPr lang="fr-FR" sz="2400" b="1" dirty="0" smtClean="0"/>
              <a:t>tác động đến kinh tế mà còn dẫn </a:t>
            </a:r>
            <a:r>
              <a:rPr lang="fr-FR" sz="2400" b="1" dirty="0"/>
              <a:t>đến sự chuyển biến từ xã hội nguyên thuỷ sang xã hội có giai cấp</a:t>
            </a:r>
            <a:r>
              <a:rPr lang="fr-FR" sz="2400" b="1" dirty="0" smtClean="0"/>
              <a:t>...</a:t>
            </a:r>
            <a:endParaRPr lang="en-US" sz="24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5277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22444" y="924720"/>
            <a:ext cx="5619396" cy="435599"/>
          </a:xfrm>
          <a:prstGeom prst="rect">
            <a:avLst/>
          </a:prstGeom>
        </p:spPr>
        <p:txBody>
          <a:bodyPr lIns="91425" tIns="91425" rIns="91425" bIns="91425" anchor="ctr" anchorCtr="0">
            <a:noAutofit/>
          </a:bodyPr>
          <a:lstStyle/>
          <a:p>
            <a:pPr lvl="0">
              <a:spcBef>
                <a:spcPts val="0"/>
              </a:spcBef>
              <a:buNone/>
            </a:pPr>
            <a:r>
              <a:rPr lang="en" sz="2200" dirty="0" smtClean="0">
                <a:highlight>
                  <a:srgbClr val="FFCD00"/>
                </a:highlight>
                <a:latin typeface="+mj-lt"/>
              </a:rPr>
              <a:t>Nguyên nhân dẫn đến  sự phân hóa giữa người giàu và người nghèo</a:t>
            </a:r>
            <a:endParaRPr lang="en" sz="2200" dirty="0">
              <a:highlight>
                <a:srgbClr val="FFCD00"/>
              </a:highlight>
              <a:latin typeface="+mj-lt"/>
            </a:endParaRPr>
          </a:p>
        </p:txBody>
      </p:sp>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8" name="Google Shape;269;p30"/>
          <p:cNvSpPr/>
          <p:nvPr/>
        </p:nvSpPr>
        <p:spPr>
          <a:xfrm>
            <a:off x="705750" y="3154863"/>
            <a:ext cx="8438250" cy="815257"/>
          </a:xfrm>
          <a:prstGeom prst="homePlate">
            <a:avLst>
              <a:gd name="adj" fmla="val 50000"/>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p30"/>
          <p:cNvSpPr/>
          <p:nvPr/>
        </p:nvSpPr>
        <p:spPr>
          <a:xfrm>
            <a:off x="277978" y="2348181"/>
            <a:ext cx="2626155" cy="2060090"/>
          </a:xfrm>
          <a:prstGeom prst="ellipse">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1"/>
                </a:solidFill>
                <a:latin typeface="+mj-lt"/>
                <a:ea typeface="Roboto"/>
                <a:cs typeface="Roboto"/>
                <a:sym typeface="Roboto"/>
              </a:rPr>
              <a:t>Công cụ lao động xuất hiện vào cuối thời nguyên thủy</a:t>
            </a:r>
            <a:endParaRPr sz="1800" b="1" dirty="0">
              <a:solidFill>
                <a:schemeClr val="bg1"/>
              </a:solidFill>
              <a:latin typeface="+mj-lt"/>
              <a:ea typeface="Roboto"/>
              <a:cs typeface="Roboto"/>
              <a:sym typeface="Roboto"/>
            </a:endParaRPr>
          </a:p>
        </p:txBody>
      </p:sp>
      <p:sp>
        <p:nvSpPr>
          <p:cNvPr id="20" name="Google Shape;271;p30"/>
          <p:cNvSpPr/>
          <p:nvPr/>
        </p:nvSpPr>
        <p:spPr>
          <a:xfrm>
            <a:off x="3047587" y="2348181"/>
            <a:ext cx="2665584" cy="2060090"/>
          </a:xfrm>
          <a:prstGeom prst="ellipse">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800" b="1" dirty="0" smtClean="0">
                <a:solidFill>
                  <a:srgbClr val="FFFFFF"/>
                </a:solidFill>
                <a:latin typeface="+mj-lt"/>
                <a:ea typeface="Roboto"/>
                <a:cs typeface="Roboto"/>
                <a:sym typeface="Roboto"/>
              </a:rPr>
              <a:t>Con người đã làm ra một lượng sản phẩm dư thừa</a:t>
            </a:r>
            <a:endParaRPr lang="en-US" sz="1800" b="1" dirty="0">
              <a:solidFill>
                <a:srgbClr val="FFFFFF"/>
              </a:solidFill>
              <a:latin typeface="+mj-lt"/>
              <a:ea typeface="Roboto"/>
              <a:cs typeface="Roboto"/>
              <a:sym typeface="Roboto"/>
            </a:endParaRPr>
          </a:p>
        </p:txBody>
      </p:sp>
      <p:sp>
        <p:nvSpPr>
          <p:cNvPr id="21" name="Google Shape;272;p30"/>
          <p:cNvSpPr/>
          <p:nvPr/>
        </p:nvSpPr>
        <p:spPr>
          <a:xfrm>
            <a:off x="5895827" y="2348181"/>
            <a:ext cx="2619065" cy="2060090"/>
          </a:xfrm>
          <a:prstGeom prst="ellipse">
            <a:avLst/>
          </a:prstGeom>
          <a:solidFill>
            <a:schemeClr val="accent2">
              <a:lumMod val="75000"/>
            </a:scheme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1"/>
                </a:solidFill>
                <a:latin typeface="+mj-lt"/>
                <a:ea typeface="Roboto"/>
                <a:cs typeface="Roboto"/>
                <a:sym typeface="Roboto"/>
              </a:rPr>
              <a:t>Lượng sản phẩm này đã thuộc về một số người</a:t>
            </a:r>
            <a:endParaRPr sz="1800" b="1" dirty="0">
              <a:solidFill>
                <a:schemeClr val="bg1"/>
              </a:solidFill>
              <a:latin typeface="+mj-lt"/>
              <a:ea typeface="Roboto"/>
              <a:cs typeface="Roboto"/>
              <a:sym typeface="Roboto"/>
            </a:endParaRPr>
          </a:p>
        </p:txBody>
      </p:sp>
      <p:grpSp>
        <p:nvGrpSpPr>
          <p:cNvPr id="12" name="Google Shape;533;p40"/>
          <p:cNvGrpSpPr/>
          <p:nvPr/>
        </p:nvGrpSpPr>
        <p:grpSpPr>
          <a:xfrm>
            <a:off x="1388262" y="971997"/>
            <a:ext cx="334182" cy="341043"/>
            <a:chOff x="1923675" y="1633650"/>
            <a:chExt cx="436002" cy="435975"/>
          </a:xfrm>
        </p:grpSpPr>
        <p:sp>
          <p:nvSpPr>
            <p:cNvPr id="13"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6508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idx="4294967295"/>
          </p:nvPr>
        </p:nvSpPr>
        <p:spPr>
          <a:xfrm>
            <a:off x="0" y="599475"/>
            <a:ext cx="3052806" cy="503999"/>
          </a:xfrm>
          <a:prstGeom prst="rect">
            <a:avLst/>
          </a:prstGeom>
          <a:noFill/>
          <a:ln>
            <a:noFill/>
          </a:ln>
        </p:spPr>
        <p:txBody>
          <a:bodyPr lIns="91425" tIns="91425" rIns="91425" bIns="91425" anchor="b" anchorCtr="0">
            <a:noAutofit/>
          </a:bodyPr>
          <a:lstStyle/>
          <a:p>
            <a:pPr lvl="0" algn="ctr" rtl="0">
              <a:spcBef>
                <a:spcPts val="0"/>
              </a:spcBef>
              <a:buNone/>
            </a:pPr>
            <a:r>
              <a:rPr lang="en" sz="2200" dirty="0" smtClean="0">
                <a:highlight>
                  <a:srgbClr val="FFCD00"/>
                </a:highlight>
                <a:latin typeface="+mj-lt"/>
              </a:rPr>
              <a:t>Quan sát Hình 5.5</a:t>
            </a:r>
            <a:endParaRPr lang="en" sz="2200" i="1" dirty="0">
              <a:highlight>
                <a:srgbClr val="FFCD00"/>
              </a:highlight>
              <a:latin typeface="+mj-lt"/>
            </a:endParaRPr>
          </a:p>
        </p:txBody>
      </p:sp>
      <p:sp>
        <p:nvSpPr>
          <p:cNvPr id="182" name="Shape 182"/>
          <p:cNvSpPr/>
          <p:nvPr/>
        </p:nvSpPr>
        <p:spPr>
          <a:xfrm>
            <a:off x="4465375" y="4440675"/>
            <a:ext cx="213248" cy="191461"/>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Rectangle 2"/>
          <p:cNvSpPr/>
          <p:nvPr/>
        </p:nvSpPr>
        <p:spPr>
          <a:xfrm>
            <a:off x="2874874" y="447164"/>
            <a:ext cx="5948404" cy="769441"/>
          </a:xfrm>
          <a:prstGeom prst="rect">
            <a:avLst/>
          </a:prstGeom>
        </p:spPr>
        <p:txBody>
          <a:bodyPr wrap="square">
            <a:spAutoFit/>
          </a:bodyPr>
          <a:lstStyle/>
          <a:p>
            <a:r>
              <a:rPr lang="fr-FR" sz="2200" i="1" dirty="0">
                <a:solidFill>
                  <a:schemeClr val="accent6">
                    <a:lumMod val="50000"/>
                  </a:schemeClr>
                </a:solidFill>
              </a:rPr>
              <a:t>Nêu sự chuyển biến trong đời sống xã hội </a:t>
            </a:r>
            <a:endParaRPr lang="fr-FR" sz="2200" i="1" dirty="0" smtClean="0">
              <a:solidFill>
                <a:schemeClr val="accent6">
                  <a:lumMod val="50000"/>
                </a:schemeClr>
              </a:solidFill>
            </a:endParaRPr>
          </a:p>
          <a:p>
            <a:r>
              <a:rPr lang="fr-FR" sz="2200" i="1" dirty="0" smtClean="0">
                <a:solidFill>
                  <a:schemeClr val="accent6">
                    <a:lumMod val="50000"/>
                  </a:schemeClr>
                </a:solidFill>
              </a:rPr>
              <a:t>của </a:t>
            </a:r>
            <a:r>
              <a:rPr lang="fr-FR" sz="2200" i="1" dirty="0">
                <a:solidFill>
                  <a:schemeClr val="accent6">
                    <a:lumMod val="50000"/>
                  </a:schemeClr>
                </a:solidFill>
              </a:rPr>
              <a:t>người nguyên thủy khi kim loại xuất hiện.</a:t>
            </a:r>
            <a:endParaRPr lang="en-US" sz="2200" i="1" dirty="0">
              <a:solidFill>
                <a:schemeClr val="accent6">
                  <a:lumMod val="50000"/>
                </a:schemeClr>
              </a:solidFill>
            </a:endParaRPr>
          </a:p>
        </p:txBody>
      </p:sp>
      <p:pic>
        <p:nvPicPr>
          <p:cNvPr id="4" name="Picture 3"/>
          <p:cNvPicPr>
            <a:picLocks noChangeAspect="1"/>
          </p:cNvPicPr>
          <p:nvPr/>
        </p:nvPicPr>
        <p:blipFill>
          <a:blip r:embed="rId4"/>
          <a:stretch>
            <a:fillRect/>
          </a:stretch>
        </p:blipFill>
        <p:spPr>
          <a:xfrm>
            <a:off x="302456" y="1495287"/>
            <a:ext cx="8236634" cy="3041118"/>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circle(in)">
                                      <p:cBhvr>
                                        <p:cTn id="7" dur="2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5" name="Shape 145"/>
          <p:cNvGrpSpPr/>
          <p:nvPr/>
        </p:nvGrpSpPr>
        <p:grpSpPr>
          <a:xfrm>
            <a:off x="916458" y="1019750"/>
            <a:ext cx="214624" cy="214624"/>
            <a:chOff x="2594050" y="1631825"/>
            <a:chExt cx="439625" cy="439625"/>
          </a:xfrm>
        </p:grpSpPr>
        <p:sp>
          <p:nvSpPr>
            <p:cNvPr id="146" name="Shape 14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0" name="Round Same Side Corner Rectangle 29"/>
          <p:cNvSpPr/>
          <p:nvPr/>
        </p:nvSpPr>
        <p:spPr>
          <a:xfrm>
            <a:off x="1578172" y="583809"/>
            <a:ext cx="5715082" cy="766589"/>
          </a:xfrm>
          <a:prstGeom prst="round2SameRect">
            <a:avLst/>
          </a:prstGeom>
          <a:solidFill>
            <a:schemeClr val="accent2"/>
          </a:solidFill>
          <a:ln w="9525" cap="flat" cmpd="sng" algn="ctr">
            <a:solidFill>
              <a:srgbClr val="9BBB59">
                <a:shade val="95000"/>
                <a:satMod val="105000"/>
              </a:srgbClr>
            </a:solidFill>
            <a:prstDash val="solid"/>
          </a:ln>
          <a:effectLst>
            <a:outerShdw blurRad="50800" dist="76200" dir="18900000" algn="bl" rotWithShape="0">
              <a:prstClr val="black">
                <a:alpha val="61000"/>
              </a:prst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fr-FR" dirty="0" smtClean="0"/>
          </a:p>
          <a:p>
            <a:pPr algn="ctr"/>
            <a:r>
              <a:rPr lang="fr-FR" sz="2000" b="1" dirty="0" smtClean="0">
                <a:solidFill>
                  <a:schemeClr val="accent6">
                    <a:lumMod val="50000"/>
                  </a:schemeClr>
                </a:solidFill>
              </a:rPr>
              <a:t>Sự </a:t>
            </a:r>
            <a:r>
              <a:rPr lang="fr-FR" sz="2000" b="1" dirty="0">
                <a:solidFill>
                  <a:schemeClr val="accent6">
                    <a:lumMod val="50000"/>
                  </a:schemeClr>
                </a:solidFill>
              </a:rPr>
              <a:t>chuyển biến trong đời sống xã hội </a:t>
            </a:r>
          </a:p>
          <a:p>
            <a:pPr algn="ctr"/>
            <a:r>
              <a:rPr lang="fr-FR" sz="2000" b="1" dirty="0">
                <a:solidFill>
                  <a:schemeClr val="accent6">
                    <a:lumMod val="50000"/>
                  </a:schemeClr>
                </a:solidFill>
              </a:rPr>
              <a:t>của người nguyên thủy khi kim loại xuất </a:t>
            </a:r>
            <a:r>
              <a:rPr lang="fr-FR" sz="2000" b="1" dirty="0" smtClean="0">
                <a:solidFill>
                  <a:schemeClr val="accent6">
                    <a:lumMod val="50000"/>
                  </a:schemeClr>
                </a:solidFill>
              </a:rPr>
              <a:t>hiện</a:t>
            </a:r>
            <a:endParaRPr lang="en-US" sz="2000" b="1" dirty="0">
              <a:solidFill>
                <a:schemeClr val="accent6">
                  <a:lumMod val="50000"/>
                </a:schemeClr>
              </a:solidFill>
            </a:endParaRPr>
          </a:p>
          <a:p>
            <a:pPr lvl="0" algn="ctr">
              <a:defRPr/>
            </a:pPr>
            <a:endParaRPr lang="en-US" b="1" kern="0" dirty="0">
              <a:solidFill>
                <a:prstClr val="white"/>
              </a:solidFill>
            </a:endParaRPr>
          </a:p>
        </p:txBody>
      </p:sp>
      <p:sp>
        <p:nvSpPr>
          <p:cNvPr id="31" name="Oval 30"/>
          <p:cNvSpPr/>
          <p:nvPr/>
        </p:nvSpPr>
        <p:spPr>
          <a:xfrm>
            <a:off x="831159" y="2413742"/>
            <a:ext cx="3301929" cy="2494485"/>
          </a:xfrm>
          <a:prstGeom prst="ellipse">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Trong xã hội nguyên thủy: những người đứng đầu thị tộc có mối quan hệ bình </a:t>
            </a:r>
            <a:r>
              <a:rPr lang="fr-FR" sz="2000" dirty="0" smtClean="0"/>
              <a:t>đẳng, làm chung, hưởng chung.</a:t>
            </a:r>
            <a:endParaRPr lang="en-US" sz="2000" dirty="0"/>
          </a:p>
        </p:txBody>
      </p:sp>
      <p:sp>
        <p:nvSpPr>
          <p:cNvPr id="32" name="Oval 31"/>
          <p:cNvSpPr/>
          <p:nvPr/>
        </p:nvSpPr>
        <p:spPr>
          <a:xfrm>
            <a:off x="5040173" y="2392069"/>
            <a:ext cx="3337086" cy="2494484"/>
          </a:xfrm>
          <a:prstGeom prst="ellipse">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fr-FR" sz="1800" dirty="0" smtClean="0"/>
          </a:p>
          <a:p>
            <a:pPr algn="ctr">
              <a:lnSpc>
                <a:spcPts val="2400"/>
              </a:lnSpc>
            </a:pPr>
            <a:r>
              <a:rPr lang="fr-FR" sz="2000" dirty="0" smtClean="0"/>
              <a:t>Trong </a:t>
            </a:r>
            <a:r>
              <a:rPr lang="fr-FR" sz="2000" dirty="0"/>
              <a:t>xã hội có giai </a:t>
            </a:r>
            <a:r>
              <a:rPr lang="fr-FR" sz="2000" dirty="0" smtClean="0"/>
              <a:t>cấp: người </a:t>
            </a:r>
            <a:r>
              <a:rPr lang="fr-FR" sz="2000" dirty="0"/>
              <a:t>đứng đầu đầu thị tộc </a:t>
            </a:r>
            <a:r>
              <a:rPr lang="fr-FR" sz="2000" dirty="0" smtClean="0"/>
              <a:t>giai </a:t>
            </a:r>
            <a:r>
              <a:rPr lang="fr-FR" sz="2000" dirty="0"/>
              <a:t>cấp thống </a:t>
            </a:r>
            <a:r>
              <a:rPr lang="fr-FR" sz="2000" dirty="0" smtClean="0"/>
              <a:t>trị, thành </a:t>
            </a:r>
            <a:r>
              <a:rPr lang="fr-FR" sz="2000" dirty="0"/>
              <a:t>viên thị tộc trở </a:t>
            </a:r>
            <a:r>
              <a:rPr lang="fr-FR" sz="2000" dirty="0" smtClean="0"/>
              <a:t>giai </a:t>
            </a:r>
            <a:r>
              <a:rPr lang="fr-FR" sz="2000" dirty="0"/>
              <a:t>cấp bị trị</a:t>
            </a:r>
            <a:r>
              <a:rPr lang="fr-FR" sz="2000" dirty="0" smtClean="0"/>
              <a:t>)</a:t>
            </a:r>
            <a:endParaRPr lang="en-US" sz="2000" dirty="0"/>
          </a:p>
          <a:p>
            <a:pPr algn="just">
              <a:lnSpc>
                <a:spcPts val="2400"/>
              </a:lnSpc>
            </a:pPr>
            <a:endParaRPr lang="nl-NL" sz="1600" dirty="0">
              <a:solidFill>
                <a:schemeClr val="accent1">
                  <a:lumMod val="50000"/>
                </a:schemeClr>
              </a:solidFill>
            </a:endParaRPr>
          </a:p>
        </p:txBody>
      </p:sp>
      <p:cxnSp>
        <p:nvCxnSpPr>
          <p:cNvPr id="33" name="Đường kết nối Thẳng 16"/>
          <p:cNvCxnSpPr>
            <a:endCxn id="32" idx="0"/>
          </p:cNvCxnSpPr>
          <p:nvPr/>
        </p:nvCxnSpPr>
        <p:spPr>
          <a:xfrm>
            <a:off x="4387831" y="1350398"/>
            <a:ext cx="2320885" cy="1041671"/>
          </a:xfrm>
          <a:prstGeom prst="line">
            <a:avLst/>
          </a:prstGeom>
          <a:noFill/>
          <a:ln w="9525" cap="flat" cmpd="sng" algn="ctr">
            <a:solidFill>
              <a:schemeClr val="accent5">
                <a:lumMod val="50000"/>
              </a:schemeClr>
            </a:solidFill>
            <a:prstDash val="dash"/>
          </a:ln>
          <a:effectLst/>
        </p:spPr>
      </p:cxnSp>
      <p:cxnSp>
        <p:nvCxnSpPr>
          <p:cNvPr id="34" name="Đường kết nối Thẳng 16"/>
          <p:cNvCxnSpPr>
            <a:stCxn id="31" idx="0"/>
            <a:endCxn id="30" idx="1"/>
          </p:cNvCxnSpPr>
          <p:nvPr/>
        </p:nvCxnSpPr>
        <p:spPr>
          <a:xfrm flipV="1">
            <a:off x="2482124" y="1350398"/>
            <a:ext cx="1953589" cy="1063344"/>
          </a:xfrm>
          <a:prstGeom prst="line">
            <a:avLst/>
          </a:prstGeom>
          <a:noFill/>
          <a:ln w="9525" cap="flat" cmpd="sng" algn="ctr">
            <a:solidFill>
              <a:schemeClr val="accent5">
                <a:lumMod val="50000"/>
              </a:schemeClr>
            </a:solidFill>
            <a:prstDash val="dash"/>
          </a:ln>
          <a:effectLst/>
        </p:spPr>
      </p:cxnSp>
      <p:grpSp>
        <p:nvGrpSpPr>
          <p:cNvPr id="12" name="Google Shape;533;p40"/>
          <p:cNvGrpSpPr/>
          <p:nvPr/>
        </p:nvGrpSpPr>
        <p:grpSpPr>
          <a:xfrm>
            <a:off x="1243990" y="801477"/>
            <a:ext cx="334182" cy="341043"/>
            <a:chOff x="1923675" y="1633650"/>
            <a:chExt cx="436002" cy="435975"/>
          </a:xfrm>
        </p:grpSpPr>
        <p:sp>
          <p:nvSpPr>
            <p:cNvPr id="13"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745" y="877255"/>
            <a:ext cx="7046243" cy="435599"/>
          </a:xfrm>
        </p:spPr>
        <p:txBody>
          <a:bodyPr/>
          <a:lstStyle/>
          <a:p>
            <a:pPr algn="ctr"/>
            <a:r>
              <a:rPr lang="fr-FR" sz="2200" dirty="0" smtClean="0">
                <a:latin typeface="+mj-lt"/>
              </a:rPr>
              <a:t>Mối quan hệ giữa người với người trong</a:t>
            </a:r>
            <a:br>
              <a:rPr lang="fr-FR" sz="2200" dirty="0" smtClean="0">
                <a:latin typeface="+mj-lt"/>
              </a:rPr>
            </a:br>
            <a:r>
              <a:rPr lang="fr-FR" sz="2200" dirty="0" smtClean="0">
                <a:latin typeface="+mj-lt"/>
              </a:rPr>
              <a:t> xã hội có giai cấp so với xã hội nguyên thuỷ </a:t>
            </a:r>
            <a:endParaRPr lang="en-US" sz="2200" dirty="0">
              <a:latin typeface="+mj-lt"/>
            </a:endParaRPr>
          </a:p>
        </p:txBody>
      </p:sp>
      <p:sp>
        <p:nvSpPr>
          <p:cNvPr id="3" name="Text Placeholder 2"/>
          <p:cNvSpPr>
            <a:spLocks noGrp="1"/>
          </p:cNvSpPr>
          <p:nvPr>
            <p:ph type="body" idx="1"/>
          </p:nvPr>
        </p:nvSpPr>
        <p:spPr>
          <a:xfrm>
            <a:off x="361665" y="2250166"/>
            <a:ext cx="8461613" cy="2721662"/>
          </a:xfrm>
        </p:spPr>
        <p:txBody>
          <a:bodyPr/>
          <a:lstStyle/>
          <a:p>
            <a:pPr algn="just">
              <a:lnSpc>
                <a:spcPts val="2800"/>
              </a:lnSpc>
            </a:pPr>
            <a:r>
              <a:rPr lang="fr-FR" sz="2000" dirty="0" smtClean="0">
                <a:latin typeface="+mj-lt"/>
              </a:rPr>
              <a:t> </a:t>
            </a:r>
            <a:r>
              <a:rPr lang="fr-FR" sz="2000" b="1" dirty="0" smtClean="0">
                <a:solidFill>
                  <a:schemeClr val="accent2">
                    <a:lumMod val="50000"/>
                  </a:schemeClr>
                </a:solidFill>
                <a:latin typeface="+mj-lt"/>
              </a:rPr>
              <a:t>Trong </a:t>
            </a:r>
            <a:r>
              <a:rPr lang="fr-FR" sz="2000" b="1" dirty="0">
                <a:solidFill>
                  <a:schemeClr val="accent2">
                    <a:lumMod val="50000"/>
                  </a:schemeClr>
                </a:solidFill>
                <a:latin typeface="+mj-lt"/>
              </a:rPr>
              <a:t>xã hội nguyên </a:t>
            </a:r>
            <a:r>
              <a:rPr lang="fr-FR" sz="2000" b="1" dirty="0" smtClean="0">
                <a:solidFill>
                  <a:schemeClr val="accent2">
                    <a:lumMod val="50000"/>
                  </a:schemeClr>
                </a:solidFill>
                <a:latin typeface="+mj-lt"/>
              </a:rPr>
              <a:t>thuỷ:</a:t>
            </a:r>
            <a:r>
              <a:rPr lang="fr-FR" sz="2000" dirty="0" smtClean="0">
                <a:solidFill>
                  <a:schemeClr val="accent2">
                    <a:lumMod val="50000"/>
                  </a:schemeClr>
                </a:solidFill>
                <a:latin typeface="+mj-lt"/>
              </a:rPr>
              <a:t> </a:t>
            </a:r>
            <a:r>
              <a:rPr lang="fr-FR" sz="2000" i="1" dirty="0" smtClean="0">
                <a:solidFill>
                  <a:schemeClr val="accent2">
                    <a:lumMod val="50000"/>
                  </a:schemeClr>
                </a:solidFill>
                <a:latin typeface="+mj-lt"/>
              </a:rPr>
              <a:t>Công </a:t>
            </a:r>
            <a:r>
              <a:rPr lang="fr-FR" sz="2000" i="1" dirty="0">
                <a:solidFill>
                  <a:schemeClr val="accent2">
                    <a:lumMod val="50000"/>
                  </a:schemeClr>
                </a:solidFill>
                <a:latin typeface="+mj-lt"/>
              </a:rPr>
              <a:t>bằng và bình đẳng </a:t>
            </a:r>
            <a:r>
              <a:rPr lang="fr-FR" sz="2000" dirty="0">
                <a:solidFill>
                  <a:schemeClr val="accent2">
                    <a:lumMod val="50000"/>
                  </a:schemeClr>
                </a:solidFill>
                <a:latin typeface="+mj-lt"/>
              </a:rPr>
              <a:t>là “nguyên tắc </a:t>
            </a:r>
            <a:r>
              <a:rPr lang="fr-FR" sz="2000" dirty="0" smtClean="0">
                <a:solidFill>
                  <a:schemeClr val="accent2">
                    <a:lumMod val="50000"/>
                  </a:schemeClr>
                </a:solidFill>
                <a:latin typeface="+mj-lt"/>
              </a:rPr>
              <a:t>vàng". Khi </a:t>
            </a:r>
            <a:r>
              <a:rPr lang="fr-FR" sz="2000" dirty="0">
                <a:solidFill>
                  <a:schemeClr val="accent2">
                    <a:lumMod val="50000"/>
                  </a:schemeClr>
                </a:solidFill>
                <a:latin typeface="+mj-lt"/>
              </a:rPr>
              <a:t>có sản phẩm dư thừa, một số người </a:t>
            </a:r>
            <a:r>
              <a:rPr lang="fr-FR" sz="2000" dirty="0" smtClean="0">
                <a:solidFill>
                  <a:schemeClr val="accent2">
                    <a:lumMod val="50000"/>
                  </a:schemeClr>
                </a:solidFill>
                <a:latin typeface="+mj-lt"/>
              </a:rPr>
              <a:t>đã </a:t>
            </a:r>
            <a:r>
              <a:rPr lang="fr-FR" sz="2000" dirty="0">
                <a:solidFill>
                  <a:schemeClr val="accent2">
                    <a:lumMod val="50000"/>
                  </a:schemeClr>
                </a:solidFill>
                <a:latin typeface="+mj-lt"/>
              </a:rPr>
              <a:t>chiếm một phần sản phẩm cho riêng mình. </a:t>
            </a:r>
            <a:endParaRPr lang="fr-FR" sz="2000" dirty="0" smtClean="0">
              <a:solidFill>
                <a:schemeClr val="accent2">
                  <a:lumMod val="50000"/>
                </a:schemeClr>
              </a:solidFill>
              <a:latin typeface="+mj-lt"/>
            </a:endParaRPr>
          </a:p>
          <a:p>
            <a:pPr algn="just">
              <a:lnSpc>
                <a:spcPts val="2800"/>
              </a:lnSpc>
            </a:pPr>
            <a:r>
              <a:rPr lang="fr-FR" sz="2000" dirty="0">
                <a:solidFill>
                  <a:schemeClr val="accent2">
                    <a:lumMod val="50000"/>
                  </a:schemeClr>
                </a:solidFill>
                <a:latin typeface="+mj-lt"/>
              </a:rPr>
              <a:t> </a:t>
            </a:r>
            <a:r>
              <a:rPr lang="fr-FR" sz="2000" b="1" dirty="0" smtClean="0">
                <a:solidFill>
                  <a:schemeClr val="accent2">
                    <a:lumMod val="50000"/>
                  </a:schemeClr>
                </a:solidFill>
                <a:latin typeface="+mj-lt"/>
              </a:rPr>
              <a:t>Trong xã hội có giai cấp: </a:t>
            </a:r>
            <a:r>
              <a:rPr lang="fr-FR" sz="2000" dirty="0" smtClean="0">
                <a:solidFill>
                  <a:schemeClr val="accent2">
                    <a:lumMod val="50000"/>
                  </a:schemeClr>
                </a:solidFill>
                <a:latin typeface="+mj-lt"/>
              </a:rPr>
              <a:t>Quan </a:t>
            </a:r>
            <a:r>
              <a:rPr lang="fr-FR" sz="2000" dirty="0">
                <a:solidFill>
                  <a:schemeClr val="accent2">
                    <a:lumMod val="50000"/>
                  </a:schemeClr>
                </a:solidFill>
                <a:latin typeface="+mj-lt"/>
              </a:rPr>
              <a:t>hệ bình đẳng trong cộng đồng bị phá vỡ</a:t>
            </a:r>
            <a:r>
              <a:rPr lang="fr-FR" sz="2000" dirty="0" smtClean="0">
                <a:solidFill>
                  <a:schemeClr val="accent2">
                    <a:lumMod val="50000"/>
                  </a:schemeClr>
                </a:solidFill>
                <a:latin typeface="+mj-lt"/>
              </a:rPr>
              <a:t>. Thay vào đó là </a:t>
            </a:r>
            <a:r>
              <a:rPr lang="fr-FR" sz="2000" i="1" dirty="0" smtClean="0">
                <a:solidFill>
                  <a:schemeClr val="accent2">
                    <a:lumMod val="50000"/>
                  </a:schemeClr>
                </a:solidFill>
                <a:latin typeface="+mj-lt"/>
              </a:rPr>
              <a:t>quan hệ bất bình đẳng</a:t>
            </a:r>
            <a:r>
              <a:rPr lang="fr-FR" sz="2000" dirty="0" smtClean="0">
                <a:solidFill>
                  <a:schemeClr val="accent2">
                    <a:lumMod val="50000"/>
                  </a:schemeClr>
                </a:solidFill>
                <a:latin typeface="+mj-lt"/>
              </a:rPr>
              <a:t>. </a:t>
            </a:r>
            <a:r>
              <a:rPr lang="fr-FR" sz="2000" dirty="0">
                <a:solidFill>
                  <a:schemeClr val="accent2">
                    <a:lumMod val="50000"/>
                  </a:schemeClr>
                </a:solidFill>
                <a:latin typeface="+mj-lt"/>
              </a:rPr>
              <a:t>Gia đình cũng thay đổi theo: đàn ông làm các việc nặng nhọc như cày bừa, làm thuỷ lợi,... nên có vai trò trụ cột và giành lấy quyền quyết định trong gia đình.</a:t>
            </a:r>
            <a:endParaRPr lang="en-US" sz="2000" dirty="0">
              <a:solidFill>
                <a:schemeClr val="accent2">
                  <a:lumMod val="50000"/>
                </a:schemeClr>
              </a:solidFill>
              <a:latin typeface="+mj-lt"/>
            </a:endParaRPr>
          </a:p>
          <a:p>
            <a:endParaRPr lang="en-US" dirty="0"/>
          </a:p>
        </p:txBody>
      </p:sp>
      <p:sp>
        <p:nvSpPr>
          <p:cNvPr id="4" name="Rectangle 3"/>
          <p:cNvSpPr/>
          <p:nvPr/>
        </p:nvSpPr>
        <p:spPr>
          <a:xfrm>
            <a:off x="450375" y="1542280"/>
            <a:ext cx="6939887" cy="707886"/>
          </a:xfrm>
          <a:prstGeom prst="rect">
            <a:avLst/>
          </a:prstGeom>
        </p:spPr>
        <p:txBody>
          <a:bodyPr wrap="square">
            <a:spAutoFit/>
          </a:bodyPr>
          <a:lstStyle/>
          <a:p>
            <a:r>
              <a:rPr lang="fr-FR" sz="2000" i="1" dirty="0" smtClean="0">
                <a:solidFill>
                  <a:schemeClr val="accent6">
                    <a:lumMod val="50000"/>
                  </a:schemeClr>
                </a:solidFill>
              </a:rPr>
              <a:t>Em hãy cho biết mối quan hệ giữa </a:t>
            </a:r>
            <a:r>
              <a:rPr lang="fr-FR" sz="2000" i="1" dirty="0">
                <a:solidFill>
                  <a:schemeClr val="accent6">
                    <a:lumMod val="50000"/>
                  </a:schemeClr>
                </a:solidFill>
              </a:rPr>
              <a:t>người với người </a:t>
            </a:r>
            <a:endParaRPr lang="fr-FR" sz="2000" i="1" dirty="0" smtClean="0">
              <a:solidFill>
                <a:schemeClr val="accent6">
                  <a:lumMod val="50000"/>
                </a:schemeClr>
              </a:solidFill>
            </a:endParaRPr>
          </a:p>
          <a:p>
            <a:r>
              <a:rPr lang="fr-FR" sz="2000" i="1" dirty="0" smtClean="0">
                <a:solidFill>
                  <a:schemeClr val="accent6">
                    <a:lumMod val="50000"/>
                  </a:schemeClr>
                </a:solidFill>
              </a:rPr>
              <a:t>trong xã </a:t>
            </a:r>
            <a:r>
              <a:rPr lang="fr-FR" sz="2000" i="1" dirty="0">
                <a:solidFill>
                  <a:schemeClr val="accent6">
                    <a:lumMod val="50000"/>
                  </a:schemeClr>
                </a:solidFill>
              </a:rPr>
              <a:t>hội có giai cấp so với xã hội nguyên </a:t>
            </a:r>
            <a:r>
              <a:rPr lang="fr-FR" sz="2000" i="1" dirty="0" smtClean="0">
                <a:solidFill>
                  <a:schemeClr val="accent6">
                    <a:lumMod val="50000"/>
                  </a:schemeClr>
                </a:solidFill>
              </a:rPr>
              <a:t>thuỷ?  </a:t>
            </a:r>
            <a:endParaRPr lang="en-US" sz="2000" i="1" dirty="0">
              <a:solidFill>
                <a:schemeClr val="accent6">
                  <a:lumMod val="50000"/>
                </a:schemeClr>
              </a:solidFill>
            </a:endParaRPr>
          </a:p>
        </p:txBody>
      </p:sp>
      <p:grpSp>
        <p:nvGrpSpPr>
          <p:cNvPr id="5" name="Google Shape;533;p40"/>
          <p:cNvGrpSpPr/>
          <p:nvPr/>
        </p:nvGrpSpPr>
        <p:grpSpPr>
          <a:xfrm>
            <a:off x="2275367" y="754011"/>
            <a:ext cx="334182" cy="341043"/>
            <a:chOff x="1923675" y="1633650"/>
            <a:chExt cx="436002" cy="435975"/>
          </a:xfrm>
        </p:grpSpPr>
        <p:sp>
          <p:nvSpPr>
            <p:cNvPr id="6"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2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5650" y="4250586"/>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2051896" y="661095"/>
            <a:ext cx="6644948" cy="900641"/>
          </a:xfrm>
          <a:prstGeom prst="rect">
            <a:avLst/>
          </a:prstGeom>
        </p:spPr>
        <p:txBody>
          <a:bodyPr lIns="91425" tIns="91425" rIns="91425" bIns="91425" anchor="ctr" anchorCtr="0">
            <a:noAutofit/>
          </a:bodyPr>
          <a:lstStyle/>
          <a:p>
            <a:pPr algn="just"/>
            <a:r>
              <a:rPr lang="fr-FR" dirty="0">
                <a:latin typeface="+mj-lt"/>
              </a:rPr>
              <a:t>Quá trình phân hóa xã hội và tan rã của xã hội nguyên thủy trên thế giới không giống nhau, diễn ra không đồng đều ở những khu vực khác </a:t>
            </a:r>
            <a:r>
              <a:rPr lang="fr-FR" dirty="0" smtClean="0">
                <a:latin typeface="+mj-lt"/>
              </a:rPr>
              <a:t>nhau.</a:t>
            </a:r>
            <a:endParaRPr lang="en-US" dirty="0">
              <a:latin typeface="+mj-lt"/>
            </a:endParaRPr>
          </a:p>
        </p:txBody>
      </p:sp>
      <p:grpSp>
        <p:nvGrpSpPr>
          <p:cNvPr id="77" name="Shape 77"/>
          <p:cNvGrpSpPr/>
          <p:nvPr/>
        </p:nvGrpSpPr>
        <p:grpSpPr>
          <a:xfrm>
            <a:off x="916458" y="1019750"/>
            <a:ext cx="214624" cy="214624"/>
            <a:chOff x="2594050" y="1631825"/>
            <a:chExt cx="439625" cy="439625"/>
          </a:xfrm>
        </p:grpSpPr>
        <p:sp>
          <p:nvSpPr>
            <p:cNvPr id="78"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 name="TextBox 18"/>
          <p:cNvSpPr txBox="1"/>
          <p:nvPr/>
        </p:nvSpPr>
        <p:spPr>
          <a:xfrm>
            <a:off x="1024282" y="2017800"/>
            <a:ext cx="2978134" cy="707886"/>
          </a:xfrm>
          <a:prstGeom prst="rect">
            <a:avLst/>
          </a:prstGeom>
          <a:noFill/>
        </p:spPr>
        <p:txBody>
          <a:bodyPr wrap="square" lIns="45720" rIns="45720" rtlCol="0">
            <a:spAutoFit/>
          </a:bodyPr>
          <a:lstStyle/>
          <a:p>
            <a:pPr algn="just"/>
            <a:r>
              <a:rPr lang="fr-FR" sz="2000" dirty="0" smtClean="0">
                <a:solidFill>
                  <a:schemeClr val="accent6">
                    <a:lumMod val="50000"/>
                  </a:schemeClr>
                </a:solidFill>
              </a:rPr>
              <a:t>Có </a:t>
            </a:r>
            <a:r>
              <a:rPr lang="fr-FR" sz="2000" dirty="0">
                <a:solidFill>
                  <a:schemeClr val="accent6">
                    <a:lumMod val="50000"/>
                  </a:schemeClr>
                </a:solidFill>
              </a:rPr>
              <a:t>nơi sớm hơn, có nơi muộn hơn.</a:t>
            </a:r>
            <a:endParaRPr lang="en-US" sz="2000" dirty="0">
              <a:solidFill>
                <a:schemeClr val="accent6">
                  <a:lumMod val="50000"/>
                </a:schemeClr>
              </a:solidFill>
            </a:endParaRPr>
          </a:p>
        </p:txBody>
      </p:sp>
      <p:grpSp>
        <p:nvGrpSpPr>
          <p:cNvPr id="11" name="Group 10"/>
          <p:cNvGrpSpPr/>
          <p:nvPr/>
        </p:nvGrpSpPr>
        <p:grpSpPr>
          <a:xfrm>
            <a:off x="1008325" y="4270083"/>
            <a:ext cx="3022350" cy="646187"/>
            <a:chOff x="0" y="0"/>
            <a:chExt cx="2085192" cy="665684"/>
          </a:xfrm>
          <a:solidFill>
            <a:schemeClr val="accent3">
              <a:lumMod val="50000"/>
            </a:schemeClr>
          </a:solidFill>
          <a:scene3d>
            <a:camera prst="orthographicFront">
              <a:rot lat="0" lon="0" rev="0"/>
            </a:camera>
            <a:lightRig rig="threePt" dir="t">
              <a:rot lat="0" lon="0" rev="1200000"/>
            </a:lightRig>
          </a:scene3d>
        </p:grpSpPr>
        <p:sp>
          <p:nvSpPr>
            <p:cNvPr id="12" name="Rounded Rectangle 11"/>
            <p:cNvSpPr/>
            <p:nvPr/>
          </p:nvSpPr>
          <p:spPr>
            <a:xfrm>
              <a:off x="0" y="0"/>
              <a:ext cx="2085192" cy="665684"/>
            </a:xfrm>
            <a:prstGeom prst="roundRect">
              <a:avLst>
                <a:gd name="adj" fmla="val 10000"/>
              </a:avLst>
            </a:prstGeom>
            <a:grpFill/>
            <a:ln>
              <a:noFill/>
            </a:ln>
            <a:effectLst>
              <a:outerShdw blurRad="50800" dist="63500" dir="18900000" algn="bl" rotWithShape="0">
                <a:prstClr val="black">
                  <a:alpha val="51000"/>
                </a:prstClr>
              </a:outerShdw>
            </a:effectLst>
            <a:sp3d>
              <a:bevelT w="63500" h="25400"/>
            </a:sp3d>
          </p:spPr>
          <p:style>
            <a:lnRef idx="0">
              <a:scrgbClr r="0" g="0" b="0"/>
            </a:lnRef>
            <a:fillRef idx="3">
              <a:scrgbClr r="0" g="0" b="0"/>
            </a:fillRef>
            <a:effectRef idx="3">
              <a:scrgbClr r="0" g="0" b="0"/>
            </a:effectRef>
            <a:fontRef idx="minor">
              <a:schemeClr val="lt1"/>
            </a:fontRef>
          </p:style>
        </p:sp>
        <p:sp>
          <p:nvSpPr>
            <p:cNvPr id="13" name="Rounded Rectangle 4"/>
            <p:cNvSpPr/>
            <p:nvPr/>
          </p:nvSpPr>
          <p:spPr>
            <a:xfrm>
              <a:off x="19497" y="19497"/>
              <a:ext cx="2046198" cy="626690"/>
            </a:xfrm>
            <a:prstGeom prst="rect">
              <a:avLst/>
            </a:prstGeom>
            <a:solidFill>
              <a:schemeClr val="accent2">
                <a:lumMod val="5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pitchFamily="34" charset="0"/>
                  <a:cs typeface="Arial" pitchFamily="34" charset="0"/>
                </a:rPr>
                <a:t>Thời gian</a:t>
              </a:r>
              <a:endParaRPr lang="en-US" sz="1800" b="1" kern="1200" dirty="0">
                <a:solidFill>
                  <a:sysClr val="window" lastClr="FFFFFF"/>
                </a:solidFill>
                <a:latin typeface="Arial" pitchFamily="34" charset="0"/>
                <a:ea typeface="+mn-ea"/>
                <a:cs typeface="Arial" pitchFamily="34" charset="0"/>
              </a:endParaRPr>
            </a:p>
          </p:txBody>
        </p:sp>
      </p:grpSp>
      <p:sp>
        <p:nvSpPr>
          <p:cNvPr id="20" name="Rectangle 19"/>
          <p:cNvSpPr/>
          <p:nvPr/>
        </p:nvSpPr>
        <p:spPr>
          <a:xfrm>
            <a:off x="4452493" y="2017800"/>
            <a:ext cx="3111423" cy="1631216"/>
          </a:xfrm>
          <a:prstGeom prst="rect">
            <a:avLst/>
          </a:prstGeom>
        </p:spPr>
        <p:txBody>
          <a:bodyPr wrap="square">
            <a:spAutoFit/>
          </a:bodyPr>
          <a:lstStyle/>
          <a:p>
            <a:pPr algn="just"/>
            <a:r>
              <a:rPr lang="fr-FR" sz="2000" dirty="0" smtClean="0">
                <a:solidFill>
                  <a:schemeClr val="accent6">
                    <a:lumMod val="50000"/>
                  </a:schemeClr>
                </a:solidFill>
              </a:rPr>
              <a:t>Có </a:t>
            </a:r>
            <a:r>
              <a:rPr lang="fr-FR" sz="2000" dirty="0">
                <a:solidFill>
                  <a:schemeClr val="accent6">
                    <a:lumMod val="50000"/>
                  </a:schemeClr>
                </a:solidFill>
              </a:rPr>
              <a:t>nơi bị xóa bỏ hoàn toàn, có nơi tàn dư của xã hội nguyên thủy vẫn còn được bảo tồn triệt để mãi đến sau này. </a:t>
            </a:r>
            <a:endParaRPr lang="en-US" sz="2000" dirty="0">
              <a:solidFill>
                <a:schemeClr val="accent6">
                  <a:lumMod val="50000"/>
                </a:schemeClr>
              </a:solidFill>
            </a:endParaRPr>
          </a:p>
        </p:txBody>
      </p:sp>
      <p:grpSp>
        <p:nvGrpSpPr>
          <p:cNvPr id="21" name="Group 20"/>
          <p:cNvGrpSpPr/>
          <p:nvPr/>
        </p:nvGrpSpPr>
        <p:grpSpPr>
          <a:xfrm>
            <a:off x="4452493" y="4250586"/>
            <a:ext cx="3111423" cy="665684"/>
            <a:chOff x="0" y="0"/>
            <a:chExt cx="2085192" cy="665684"/>
          </a:xfrm>
          <a:solidFill>
            <a:schemeClr val="accent2">
              <a:lumMod val="50000"/>
            </a:schemeClr>
          </a:solidFill>
          <a:scene3d>
            <a:camera prst="orthographicFront">
              <a:rot lat="0" lon="0" rev="0"/>
            </a:camera>
            <a:lightRig rig="threePt" dir="t">
              <a:rot lat="0" lon="0" rev="1200000"/>
            </a:lightRig>
          </a:scene3d>
        </p:grpSpPr>
        <p:sp>
          <p:nvSpPr>
            <p:cNvPr id="22" name="Rounded Rectangle 21"/>
            <p:cNvSpPr/>
            <p:nvPr/>
          </p:nvSpPr>
          <p:spPr>
            <a:xfrm>
              <a:off x="0" y="0"/>
              <a:ext cx="2085192" cy="665684"/>
            </a:xfrm>
            <a:prstGeom prst="roundRect">
              <a:avLst>
                <a:gd name="adj" fmla="val 10000"/>
              </a:avLst>
            </a:prstGeom>
            <a:grpFill/>
            <a:ln>
              <a:noFill/>
            </a:ln>
            <a:effectLst>
              <a:outerShdw blurRad="50800" dist="63500" dir="18900000" algn="bl" rotWithShape="0">
                <a:prstClr val="black">
                  <a:alpha val="51000"/>
                </a:prstClr>
              </a:outerShdw>
            </a:effectLst>
            <a:sp3d>
              <a:bevelT w="63500" h="25400"/>
            </a:sp3d>
          </p:spPr>
          <p:style>
            <a:lnRef idx="0">
              <a:scrgbClr r="0" g="0" b="0"/>
            </a:lnRef>
            <a:fillRef idx="3">
              <a:scrgbClr r="0" g="0" b="0"/>
            </a:fillRef>
            <a:effectRef idx="3">
              <a:scrgbClr r="0" g="0" b="0"/>
            </a:effectRef>
            <a:fontRef idx="minor">
              <a:schemeClr val="lt1"/>
            </a:fontRef>
          </p:style>
        </p:sp>
        <p:sp>
          <p:nvSpPr>
            <p:cNvPr id="23" name="Rounded Rectangle 4"/>
            <p:cNvSpPr/>
            <p:nvPr/>
          </p:nvSpPr>
          <p:spPr>
            <a:xfrm>
              <a:off x="19497" y="19497"/>
              <a:ext cx="2046198" cy="6266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pitchFamily="34" charset="0"/>
                  <a:cs typeface="Arial" pitchFamily="34" charset="0"/>
                </a:rPr>
                <a:t>Mức độ triệt để</a:t>
              </a:r>
              <a:endParaRPr lang="en-US" sz="1800" b="1" kern="1200" dirty="0">
                <a:solidFill>
                  <a:sysClr val="window" lastClr="FFFFFF"/>
                </a:solidFill>
                <a:latin typeface="Arial" pitchFamily="34" charset="0"/>
                <a:ea typeface="+mn-ea"/>
                <a:cs typeface="Arial" pitchFamily="34" charset="0"/>
              </a:endParaRPr>
            </a:p>
          </p:txBody>
        </p:sp>
      </p:grpSp>
      <p:grpSp>
        <p:nvGrpSpPr>
          <p:cNvPr id="17" name="Google Shape;533;p40"/>
          <p:cNvGrpSpPr/>
          <p:nvPr/>
        </p:nvGrpSpPr>
        <p:grpSpPr>
          <a:xfrm>
            <a:off x="1668289" y="859743"/>
            <a:ext cx="334182" cy="341043"/>
            <a:chOff x="1923675" y="1633650"/>
            <a:chExt cx="436002" cy="435975"/>
          </a:xfrm>
        </p:grpSpPr>
        <p:sp>
          <p:nvSpPr>
            <p:cNvPr id="18"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66733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1000"/>
                                        <p:tgtEl>
                                          <p:spTgt spid="20">
                                            <p:txEl>
                                              <p:pRg st="0" end="0"/>
                                            </p:txEl>
                                          </p:spTgt>
                                        </p:tgtEl>
                                      </p:cBhvr>
                                    </p:animEffect>
                                    <p:anim calcmode="lin" valueType="num">
                                      <p:cBhvr>
                                        <p:cTn id="3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88849" y="905320"/>
            <a:ext cx="5619396" cy="435599"/>
          </a:xfrm>
          <a:prstGeom prst="rect">
            <a:avLst/>
          </a:prstGeom>
        </p:spPr>
        <p:txBody>
          <a:bodyPr lIns="91425" tIns="91425" rIns="91425" bIns="91425" anchor="ctr" anchorCtr="0">
            <a:noAutofit/>
          </a:bodyPr>
          <a:lstStyle/>
          <a:p>
            <a:pPr lvl="0">
              <a:spcBef>
                <a:spcPts val="0"/>
              </a:spcBef>
              <a:buNone/>
            </a:pPr>
            <a:r>
              <a:rPr lang="en" sz="2200" dirty="0" smtClean="0">
                <a:highlight>
                  <a:srgbClr val="FFCD00"/>
                </a:highlight>
                <a:latin typeface="+mj-lt"/>
              </a:rPr>
              <a:t>Sự phân hóa không triệt để </a:t>
            </a:r>
            <a:br>
              <a:rPr lang="en" sz="2200" dirty="0" smtClean="0">
                <a:highlight>
                  <a:srgbClr val="FFCD00"/>
                </a:highlight>
                <a:latin typeface="+mj-lt"/>
              </a:rPr>
            </a:br>
            <a:r>
              <a:rPr lang="en" sz="2200" dirty="0" smtClean="0">
                <a:highlight>
                  <a:srgbClr val="FFCD00"/>
                </a:highlight>
                <a:latin typeface="+mj-lt"/>
              </a:rPr>
              <a:t>ở xã hội phương Đông</a:t>
            </a:r>
            <a:endParaRPr lang="en" sz="2200" dirty="0">
              <a:highlight>
                <a:srgbClr val="FFCD00"/>
              </a:highlight>
              <a:latin typeface="+mj-lt"/>
            </a:endParaRPr>
          </a:p>
        </p:txBody>
      </p:sp>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2" name="Google Shape;582;p56"/>
          <p:cNvSpPr/>
          <p:nvPr/>
        </p:nvSpPr>
        <p:spPr>
          <a:xfrm rot="-5400000">
            <a:off x="697963" y="2185648"/>
            <a:ext cx="1835520" cy="3153825"/>
          </a:xfrm>
          <a:prstGeom prst="flowChartOffpageConnector">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4;p56"/>
          <p:cNvSpPr/>
          <p:nvPr/>
        </p:nvSpPr>
        <p:spPr>
          <a:xfrm>
            <a:off x="2670049" y="2844799"/>
            <a:ext cx="3384258" cy="1835522"/>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chemeClr val="accent2">
              <a:lumMod val="75000"/>
            </a:schemeClr>
          </a:solidFill>
          <a:ln>
            <a:noFill/>
          </a:ln>
        </p:spPr>
      </p:sp>
      <p:sp>
        <p:nvSpPr>
          <p:cNvPr id="24" name="Google Shape;585;p56"/>
          <p:cNvSpPr/>
          <p:nvPr/>
        </p:nvSpPr>
        <p:spPr>
          <a:xfrm>
            <a:off x="5552237" y="2866301"/>
            <a:ext cx="3591763" cy="1835522"/>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chemeClr val="accent2">
              <a:lumMod val="50000"/>
            </a:schemeClr>
          </a:solidFill>
          <a:ln>
            <a:noFill/>
          </a:ln>
        </p:spPr>
      </p:sp>
      <p:sp>
        <p:nvSpPr>
          <p:cNvPr id="25" name="Google Shape;595;p56"/>
          <p:cNvSpPr txBox="1"/>
          <p:nvPr/>
        </p:nvSpPr>
        <p:spPr>
          <a:xfrm>
            <a:off x="-40443" y="2968693"/>
            <a:ext cx="2851374" cy="168624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700" dirty="0" smtClean="0">
                <a:solidFill>
                  <a:srgbClr val="FFFFFF"/>
                </a:solidFill>
                <a:latin typeface="+mj-lt"/>
                <a:ea typeface="Muli"/>
                <a:cs typeface="Muli"/>
                <a:sym typeface="Muli"/>
              </a:rPr>
              <a:t>Sinh sống và làm nông nghiệp chủ yếu bên các dòng sông, đất đai màu mỡ, thuận tiện để sử dụng công cụ đá và đồng đỏ </a:t>
            </a:r>
            <a:endParaRPr sz="1700" dirty="0">
              <a:solidFill>
                <a:srgbClr val="FFFFFF"/>
              </a:solidFill>
              <a:latin typeface="+mj-lt"/>
              <a:ea typeface="Muli"/>
              <a:cs typeface="Muli"/>
              <a:sym typeface="Muli"/>
            </a:endParaRPr>
          </a:p>
        </p:txBody>
      </p:sp>
      <p:sp>
        <p:nvSpPr>
          <p:cNvPr id="26" name="Google Shape;596;p56"/>
          <p:cNvSpPr txBox="1"/>
          <p:nvPr/>
        </p:nvSpPr>
        <p:spPr>
          <a:xfrm>
            <a:off x="3192636" y="3075403"/>
            <a:ext cx="2513266" cy="1472826"/>
          </a:xfrm>
          <a:prstGeom prst="rect">
            <a:avLst/>
          </a:prstGeom>
          <a:noFill/>
          <a:ln>
            <a:noFill/>
          </a:ln>
        </p:spPr>
        <p:txBody>
          <a:bodyPr spcFirstLastPara="1" wrap="square" lIns="91425" tIns="91425" rIns="91425" bIns="91425" anchor="ctr" anchorCtr="0">
            <a:noAutofit/>
          </a:bodyPr>
          <a:lstStyle/>
          <a:p>
            <a:pPr lvl="0" algn="just"/>
            <a:r>
              <a:rPr lang="fr-FR" sz="1800" dirty="0" smtClean="0">
                <a:solidFill>
                  <a:schemeClr val="bg1"/>
                </a:solidFill>
              </a:rPr>
              <a:t>Quây </a:t>
            </a:r>
            <a:r>
              <a:rPr lang="fr-FR" sz="1800" dirty="0">
                <a:solidFill>
                  <a:schemeClr val="bg1"/>
                </a:solidFill>
              </a:rPr>
              <a:t>quần, gắn bó với nhau đề cùng làm thuỷ </a:t>
            </a:r>
            <a:r>
              <a:rPr lang="fr-FR" sz="1800" dirty="0" smtClean="0">
                <a:solidFill>
                  <a:schemeClr val="bg1"/>
                </a:solidFill>
              </a:rPr>
              <a:t>lợi, đắp </a:t>
            </a:r>
            <a:r>
              <a:rPr lang="fr-FR" sz="1800" dirty="0">
                <a:solidFill>
                  <a:schemeClr val="bg1"/>
                </a:solidFill>
              </a:rPr>
              <a:t>đê, đào kênh, </a:t>
            </a:r>
            <a:r>
              <a:rPr lang="fr-FR" sz="1800" dirty="0" smtClean="0">
                <a:solidFill>
                  <a:schemeClr val="bg1"/>
                </a:solidFill>
              </a:rPr>
              <a:t>mương, cùng </a:t>
            </a:r>
            <a:r>
              <a:rPr lang="fr-FR" sz="1800" dirty="0">
                <a:solidFill>
                  <a:schemeClr val="bg1"/>
                </a:solidFill>
              </a:rPr>
              <a:t>sản xuất nông nghiệp. </a:t>
            </a:r>
            <a:endParaRPr lang="en-US" sz="1800" b="1" dirty="0">
              <a:solidFill>
                <a:schemeClr val="bg1"/>
              </a:solidFill>
              <a:latin typeface="+mj-lt"/>
              <a:ea typeface="Muli"/>
              <a:cs typeface="Muli"/>
              <a:sym typeface="Muli"/>
            </a:endParaRPr>
          </a:p>
        </p:txBody>
      </p:sp>
      <p:sp>
        <p:nvSpPr>
          <p:cNvPr id="27" name="Google Shape;597;p56"/>
          <p:cNvSpPr txBox="1"/>
          <p:nvPr/>
        </p:nvSpPr>
        <p:spPr>
          <a:xfrm>
            <a:off x="6081506" y="3000973"/>
            <a:ext cx="2712103" cy="1702147"/>
          </a:xfrm>
          <a:prstGeom prst="rect">
            <a:avLst/>
          </a:prstGeom>
          <a:noFill/>
          <a:ln>
            <a:noFill/>
          </a:ln>
        </p:spPr>
        <p:txBody>
          <a:bodyPr spcFirstLastPara="1" wrap="square" lIns="91425" tIns="91425" rIns="91425" bIns="91425" anchor="ctr" anchorCtr="0">
            <a:noAutofit/>
          </a:bodyPr>
          <a:lstStyle/>
          <a:p>
            <a:pPr algn="just"/>
            <a:r>
              <a:rPr lang="fr-FR" sz="1800" dirty="0" smtClean="0">
                <a:solidFill>
                  <a:schemeClr val="bg1"/>
                </a:solidFill>
              </a:rPr>
              <a:t>Mối </a:t>
            </a:r>
            <a:r>
              <a:rPr lang="fr-FR" sz="1800" dirty="0">
                <a:solidFill>
                  <a:schemeClr val="bg1"/>
                </a:solidFill>
              </a:rPr>
              <a:t>quan hệ giữa người với người vấn rất gần gũi, mật thiết, sự liên kết giữa các cộng đồng và nhiều tập tục vẫn được bảo lưu.</a:t>
            </a:r>
            <a:endParaRPr lang="en-US" sz="1800" dirty="0">
              <a:solidFill>
                <a:schemeClr val="bg1"/>
              </a:solidFill>
            </a:endParaRPr>
          </a:p>
        </p:txBody>
      </p:sp>
      <p:sp>
        <p:nvSpPr>
          <p:cNvPr id="2" name="Rectangle 1"/>
          <p:cNvSpPr/>
          <p:nvPr/>
        </p:nvSpPr>
        <p:spPr>
          <a:xfrm>
            <a:off x="906636" y="1758617"/>
            <a:ext cx="6094010" cy="707886"/>
          </a:xfrm>
          <a:prstGeom prst="rect">
            <a:avLst/>
          </a:prstGeom>
        </p:spPr>
        <p:txBody>
          <a:bodyPr wrap="square">
            <a:spAutoFit/>
          </a:bodyPr>
          <a:lstStyle/>
          <a:p>
            <a:pPr algn="just">
              <a:lnSpc>
                <a:spcPts val="2400"/>
              </a:lnSpc>
            </a:pPr>
            <a:r>
              <a:rPr lang="fr-FR" sz="2000" i="1" dirty="0">
                <a:solidFill>
                  <a:schemeClr val="accent2">
                    <a:lumMod val="50000"/>
                  </a:schemeClr>
                </a:solidFill>
                <a:latin typeface="+mj-lt"/>
                <a:ea typeface="Calibri" panose="020F0502020204030204" pitchFamily="34" charset="0"/>
                <a:cs typeface="Times New Roman" panose="02020603050405020304" pitchFamily="18" charset="0"/>
              </a:rPr>
              <a:t>Sự phân hóa không triệt để của xã hội nguyên thủy ở phương Đông thể hiện như thế nào?</a:t>
            </a:r>
            <a:endParaRPr lang="en-US" sz="2000" i="1" dirty="0">
              <a:solidFill>
                <a:schemeClr val="accent2">
                  <a:lumMod val="50000"/>
                </a:schemeClr>
              </a:solidFill>
              <a:effectLst/>
              <a:latin typeface="+mj-lt"/>
              <a:ea typeface="Calibri" panose="020F0502020204030204" pitchFamily="34" charset="0"/>
              <a:cs typeface="Times New Roman" panose="02020603050405020304" pitchFamily="18" charset="0"/>
            </a:endParaRPr>
          </a:p>
        </p:txBody>
      </p:sp>
      <p:grpSp>
        <p:nvGrpSpPr>
          <p:cNvPr id="15" name="Google Shape;533;p40"/>
          <p:cNvGrpSpPr/>
          <p:nvPr/>
        </p:nvGrpSpPr>
        <p:grpSpPr>
          <a:xfrm>
            <a:off x="1433189" y="933288"/>
            <a:ext cx="334182" cy="341043"/>
            <a:chOff x="1923675" y="1633650"/>
            <a:chExt cx="436002" cy="435975"/>
          </a:xfrm>
        </p:grpSpPr>
        <p:sp>
          <p:nvSpPr>
            <p:cNvPr id="16"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631399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par>
                                <p:cTn id="27" presetID="14" presetClass="entr" presetSubtype="1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par>
                                <p:cTn id="33" presetID="14"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22" grpId="0" animBg="1"/>
      <p:bldP spid="25" grpId="0"/>
      <p:bldP spid="26" grpId="0"/>
      <p:bldP spid="2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5650" y="4163500"/>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rtl="0">
              <a:spcBef>
                <a:spcPts val="0"/>
              </a:spcBef>
              <a:buNone/>
            </a:pPr>
            <a:r>
              <a:rPr lang="en-US" sz="3000" dirty="0" smtClean="0">
                <a:latin typeface="+mj-lt"/>
              </a:rPr>
              <a:t>Kiểm tra bài cũ</a:t>
            </a:r>
            <a:endParaRPr lang="en" sz="3000" dirty="0">
              <a:latin typeface="+mj-lt"/>
            </a:endParaRPr>
          </a:p>
        </p:txBody>
      </p:sp>
      <p:grpSp>
        <p:nvGrpSpPr>
          <p:cNvPr id="77" name="Shape 77"/>
          <p:cNvGrpSpPr/>
          <p:nvPr/>
        </p:nvGrpSpPr>
        <p:grpSpPr>
          <a:xfrm>
            <a:off x="916458" y="1019750"/>
            <a:ext cx="214624" cy="214624"/>
            <a:chOff x="2594050" y="1631825"/>
            <a:chExt cx="439625" cy="439625"/>
          </a:xfrm>
        </p:grpSpPr>
        <p:sp>
          <p:nvSpPr>
            <p:cNvPr id="78"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916458" y="2143354"/>
            <a:ext cx="7181468" cy="861774"/>
          </a:xfrm>
          <a:prstGeom prst="rect">
            <a:avLst/>
          </a:prstGeom>
        </p:spPr>
        <p:txBody>
          <a:bodyPr wrap="square">
            <a:spAutoFit/>
          </a:bodyPr>
          <a:lstStyle/>
          <a:p>
            <a:pPr algn="just">
              <a:lnSpc>
                <a:spcPts val="3000"/>
              </a:lnSpc>
              <a:spcBef>
                <a:spcPts val="700"/>
              </a:spcBef>
              <a:spcAft>
                <a:spcPts val="700"/>
              </a:spcAft>
            </a:pPr>
            <a:r>
              <a:rPr lang="nl-NL" sz="2400" b="1" dirty="0">
                <a:solidFill>
                  <a:schemeClr val="tx1">
                    <a:lumMod val="75000"/>
                    <a:lumOff val="25000"/>
                  </a:schemeClr>
                </a:solidFill>
                <a:latin typeface="+mj-lt"/>
                <a:ea typeface="Calibri" panose="020F0502020204030204" pitchFamily="34" charset="0"/>
                <a:cs typeface="Times New Roman" panose="02020603050405020304" pitchFamily="18" charset="0"/>
              </a:rPr>
              <a:t>Theo em, lao động có vai trò như thế nào đối với bản thân, gia đình và xã hội ngày nay?</a:t>
            </a:r>
            <a:endParaRPr lang="en-US" sz="24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381249" y="922668"/>
            <a:ext cx="6694731" cy="435599"/>
          </a:xfrm>
          <a:prstGeom prst="rect">
            <a:avLst/>
          </a:prstGeom>
        </p:spPr>
        <p:txBody>
          <a:bodyPr lIns="91425" tIns="91425" rIns="91425" bIns="91425" anchor="ctr" anchorCtr="0">
            <a:noAutofit/>
          </a:bodyPr>
          <a:lstStyle/>
          <a:p>
            <a:pPr lvl="0">
              <a:spcBef>
                <a:spcPts val="0"/>
              </a:spcBef>
              <a:buNone/>
            </a:pPr>
            <a:r>
              <a:rPr lang="en" sz="2400" dirty="0" smtClean="0">
                <a:latin typeface="+mj-lt"/>
              </a:rPr>
              <a:t>3. VIỆT NAM CUỐI THỜI KÌ NGUYÊN THỦY </a:t>
            </a:r>
            <a:endParaRPr lang="en" sz="2400" dirty="0">
              <a:latin typeface="+mj-lt"/>
            </a:endParaRPr>
          </a:p>
        </p:txBody>
      </p:sp>
      <p:sp>
        <p:nvSpPr>
          <p:cNvPr id="155" name="Shape 155"/>
          <p:cNvSpPr txBox="1">
            <a:spLocks noGrp="1"/>
          </p:cNvSpPr>
          <p:nvPr>
            <p:ph type="body" idx="1"/>
          </p:nvPr>
        </p:nvSpPr>
        <p:spPr>
          <a:xfrm>
            <a:off x="567418" y="2221110"/>
            <a:ext cx="8322391" cy="1295153"/>
          </a:xfrm>
          <a:prstGeom prst="rect">
            <a:avLst/>
          </a:prstGeom>
        </p:spPr>
        <p:txBody>
          <a:bodyPr lIns="91425" tIns="91425" rIns="91425" bIns="91425" anchor="t" anchorCtr="0">
            <a:noAutofit/>
          </a:bodyPr>
          <a:lstStyle/>
          <a:p>
            <a:pPr algn="just">
              <a:lnSpc>
                <a:spcPts val="2800"/>
              </a:lnSpc>
            </a:pP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fr-FR" sz="2200" b="1" dirty="0">
                <a:solidFill>
                  <a:schemeClr val="accent6">
                    <a:lumMod val="50000"/>
                  </a:schemeClr>
                </a:solidFill>
                <a:latin typeface="+mj-lt"/>
              </a:rPr>
              <a:t>Cuối thời nguyên thuỷ, những chuyển biến về kinh tế, xã hội ở Việt Nam gắn với các nền văn hoá tiêu biêu như Phùng Nguyên (khoảng 4 000 năm trước), Đông Đậu (khoảng 3 500 năm trước), Gò Mun (khoảng 3 000 năm trước).</a:t>
            </a:r>
            <a:endParaRPr lang="en-US" sz="2200" b="1" dirty="0">
              <a:solidFill>
                <a:schemeClr val="accent6">
                  <a:lumMod val="50000"/>
                </a:schemeClr>
              </a:solidFill>
              <a:latin typeface="+mj-lt"/>
            </a:endParaRPr>
          </a:p>
        </p:txBody>
      </p:sp>
      <p:grpSp>
        <p:nvGrpSpPr>
          <p:cNvPr id="158" name="Shape 158"/>
          <p:cNvGrpSpPr/>
          <p:nvPr/>
        </p:nvGrpSpPr>
        <p:grpSpPr>
          <a:xfrm>
            <a:off x="916458" y="1019750"/>
            <a:ext cx="214624" cy="214624"/>
            <a:chOff x="2594050" y="1631825"/>
            <a:chExt cx="439625" cy="439625"/>
          </a:xfrm>
        </p:grpSpPr>
        <p:sp>
          <p:nvSpPr>
            <p:cNvPr id="159" name="Shape 159"/>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circle(in)">
                                      <p:cBhvr>
                                        <p:cTn id="7" dur="2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wipe(down)">
                                      <p:cBhvr>
                                        <p:cTn id="12" dur="580">
                                          <p:stCondLst>
                                            <p:cond delay="0"/>
                                          </p:stCondLst>
                                        </p:cTn>
                                        <p:tgtEl>
                                          <p:spTgt spid="155">
                                            <p:txEl>
                                              <p:pRg st="0" end="0"/>
                                            </p:txEl>
                                          </p:spTgt>
                                        </p:tgtEl>
                                      </p:cBhvr>
                                    </p:animEffect>
                                    <p:anim calcmode="lin" valueType="num">
                                      <p:cBhvr>
                                        <p:cTn id="13" dur="1822" tmFilter="0,0; 0.14,0.36; 0.43,0.73; 0.71,0.91; 1.0,1.0">
                                          <p:stCondLst>
                                            <p:cond delay="0"/>
                                          </p:stCondLst>
                                        </p:cTn>
                                        <p:tgtEl>
                                          <p:spTgt spid="15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55">
                                            <p:txEl>
                                              <p:pRg st="0" end="0"/>
                                            </p:txEl>
                                          </p:spTgt>
                                        </p:tgtEl>
                                      </p:cBhvr>
                                      <p:to x="100000" y="60000"/>
                                    </p:animScale>
                                    <p:animScale>
                                      <p:cBhvr>
                                        <p:cTn id="19" dur="166" decel="50000">
                                          <p:stCondLst>
                                            <p:cond delay="676"/>
                                          </p:stCondLst>
                                        </p:cTn>
                                        <p:tgtEl>
                                          <p:spTgt spid="155">
                                            <p:txEl>
                                              <p:pRg st="0" end="0"/>
                                            </p:txEl>
                                          </p:spTgt>
                                        </p:tgtEl>
                                      </p:cBhvr>
                                      <p:to x="100000" y="100000"/>
                                    </p:animScale>
                                    <p:animScale>
                                      <p:cBhvr>
                                        <p:cTn id="20" dur="26">
                                          <p:stCondLst>
                                            <p:cond delay="1312"/>
                                          </p:stCondLst>
                                        </p:cTn>
                                        <p:tgtEl>
                                          <p:spTgt spid="155">
                                            <p:txEl>
                                              <p:pRg st="0" end="0"/>
                                            </p:txEl>
                                          </p:spTgt>
                                        </p:tgtEl>
                                      </p:cBhvr>
                                      <p:to x="100000" y="80000"/>
                                    </p:animScale>
                                    <p:animScale>
                                      <p:cBhvr>
                                        <p:cTn id="21" dur="166" decel="50000">
                                          <p:stCondLst>
                                            <p:cond delay="1338"/>
                                          </p:stCondLst>
                                        </p:cTn>
                                        <p:tgtEl>
                                          <p:spTgt spid="155">
                                            <p:txEl>
                                              <p:pRg st="0" end="0"/>
                                            </p:txEl>
                                          </p:spTgt>
                                        </p:tgtEl>
                                      </p:cBhvr>
                                      <p:to x="100000" y="100000"/>
                                    </p:animScale>
                                    <p:animScale>
                                      <p:cBhvr>
                                        <p:cTn id="22" dur="26">
                                          <p:stCondLst>
                                            <p:cond delay="1642"/>
                                          </p:stCondLst>
                                        </p:cTn>
                                        <p:tgtEl>
                                          <p:spTgt spid="155">
                                            <p:txEl>
                                              <p:pRg st="0" end="0"/>
                                            </p:txEl>
                                          </p:spTgt>
                                        </p:tgtEl>
                                      </p:cBhvr>
                                      <p:to x="100000" y="90000"/>
                                    </p:animScale>
                                    <p:animScale>
                                      <p:cBhvr>
                                        <p:cTn id="23" dur="166" decel="50000">
                                          <p:stCondLst>
                                            <p:cond delay="1668"/>
                                          </p:stCondLst>
                                        </p:cTn>
                                        <p:tgtEl>
                                          <p:spTgt spid="155">
                                            <p:txEl>
                                              <p:pRg st="0" end="0"/>
                                            </p:txEl>
                                          </p:spTgt>
                                        </p:tgtEl>
                                      </p:cBhvr>
                                      <p:to x="100000" y="100000"/>
                                    </p:animScale>
                                    <p:animScale>
                                      <p:cBhvr>
                                        <p:cTn id="24" dur="26">
                                          <p:stCondLst>
                                            <p:cond delay="1808"/>
                                          </p:stCondLst>
                                        </p:cTn>
                                        <p:tgtEl>
                                          <p:spTgt spid="155">
                                            <p:txEl>
                                              <p:pRg st="0" end="0"/>
                                            </p:txEl>
                                          </p:spTgt>
                                        </p:tgtEl>
                                      </p:cBhvr>
                                      <p:to x="100000" y="95000"/>
                                    </p:animScale>
                                    <p:animScale>
                                      <p:cBhvr>
                                        <p:cTn id="25" dur="166" decel="50000">
                                          <p:stCondLst>
                                            <p:cond delay="1834"/>
                                          </p:stCondLst>
                                        </p:cTn>
                                        <p:tgtEl>
                                          <p:spTgt spid="15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5650" y="4250586"/>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1226206" y="680314"/>
            <a:ext cx="7842729" cy="900641"/>
          </a:xfrm>
          <a:prstGeom prst="rect">
            <a:avLst/>
          </a:prstGeom>
        </p:spPr>
        <p:txBody>
          <a:bodyPr lIns="91425" tIns="91425" rIns="91425" bIns="91425" anchor="ctr" anchorCtr="0">
            <a:noAutofit/>
          </a:bodyPr>
          <a:lstStyle/>
          <a:p>
            <a:pPr algn="just"/>
            <a:r>
              <a:rPr lang="fr-FR" dirty="0">
                <a:latin typeface="+mj-lt"/>
              </a:rPr>
              <a:t>Q</a:t>
            </a:r>
            <a:r>
              <a:rPr lang="fr-FR" dirty="0" smtClean="0">
                <a:latin typeface="+mj-lt"/>
              </a:rPr>
              <a:t>uan </a:t>
            </a:r>
            <a:r>
              <a:rPr lang="fr-FR" dirty="0">
                <a:latin typeface="+mj-lt"/>
              </a:rPr>
              <a:t>sát </a:t>
            </a:r>
            <a:r>
              <a:rPr lang="fr-FR" dirty="0" smtClean="0">
                <a:latin typeface="+mj-lt"/>
              </a:rPr>
              <a:t>Hình </a:t>
            </a:r>
            <a:r>
              <a:rPr lang="fr-FR" dirty="0">
                <a:latin typeface="+mj-lt"/>
              </a:rPr>
              <a:t>5.5 </a:t>
            </a:r>
            <a:r>
              <a:rPr lang="fr-FR" dirty="0" smtClean="0">
                <a:latin typeface="+mj-lt"/>
              </a:rPr>
              <a:t>- 5.8</a:t>
            </a:r>
            <a:endParaRPr lang="en-US" b="0" dirty="0">
              <a:latin typeface="+mj-lt"/>
            </a:endParaRPr>
          </a:p>
        </p:txBody>
      </p:sp>
      <p:grpSp>
        <p:nvGrpSpPr>
          <p:cNvPr id="77" name="Shape 77"/>
          <p:cNvGrpSpPr/>
          <p:nvPr/>
        </p:nvGrpSpPr>
        <p:grpSpPr>
          <a:xfrm>
            <a:off x="916458" y="1019750"/>
            <a:ext cx="214624" cy="214624"/>
            <a:chOff x="2594050" y="1631825"/>
            <a:chExt cx="439625" cy="439625"/>
          </a:xfrm>
        </p:grpSpPr>
        <p:sp>
          <p:nvSpPr>
            <p:cNvPr id="78"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4053383" y="726542"/>
            <a:ext cx="5015553" cy="707886"/>
          </a:xfrm>
          <a:prstGeom prst="rect">
            <a:avLst/>
          </a:prstGeom>
        </p:spPr>
        <p:txBody>
          <a:bodyPr wrap="square">
            <a:spAutoFit/>
          </a:bodyPr>
          <a:lstStyle/>
          <a:p>
            <a:pPr algn="just">
              <a:lnSpc>
                <a:spcPts val="2400"/>
              </a:lnSpc>
            </a:pPr>
            <a:r>
              <a:rPr lang="fr-FR" sz="2000" i="1" dirty="0" smtClean="0">
                <a:solidFill>
                  <a:schemeClr val="accent6">
                    <a:lumMod val="50000"/>
                  </a:schemeClr>
                </a:solidFill>
                <a:latin typeface="+mj-lt"/>
                <a:ea typeface="Calibri" panose="020F0502020204030204" pitchFamily="34" charset="0"/>
                <a:cs typeface="Times New Roman" panose="02020603050405020304" pitchFamily="18" charset="0"/>
              </a:rPr>
              <a:t>Em hãy </a:t>
            </a:r>
            <a:r>
              <a:rPr lang="fr-FR" sz="2000" i="1" dirty="0">
                <a:solidFill>
                  <a:schemeClr val="accent6">
                    <a:lumMod val="50000"/>
                  </a:schemeClr>
                </a:solidFill>
                <a:latin typeface="+mj-lt"/>
                <a:ea typeface="Calibri" panose="020F0502020204030204" pitchFamily="34" charset="0"/>
                <a:cs typeface="Times New Roman" panose="02020603050405020304" pitchFamily="18" charset="0"/>
              </a:rPr>
              <a:t>cho biết kinh tế Việt Nam cuối thời nguyên </a:t>
            </a:r>
            <a:r>
              <a:rPr lang="fr-FR" sz="2000" i="1" dirty="0" smtClean="0">
                <a:solidFill>
                  <a:schemeClr val="accent6">
                    <a:lumMod val="50000"/>
                  </a:schemeClr>
                </a:solidFill>
                <a:latin typeface="+mj-lt"/>
                <a:ea typeface="Calibri" panose="020F0502020204030204" pitchFamily="34" charset="0"/>
                <a:cs typeface="Times New Roman" panose="02020603050405020304" pitchFamily="18" charset="0"/>
              </a:rPr>
              <a:t>thủy có </a:t>
            </a:r>
            <a:r>
              <a:rPr lang="fr-FR" sz="2000" i="1" dirty="0">
                <a:solidFill>
                  <a:schemeClr val="accent6">
                    <a:lumMod val="50000"/>
                  </a:schemeClr>
                </a:solidFill>
                <a:latin typeface="+mj-lt"/>
                <a:ea typeface="Calibri" panose="020F0502020204030204" pitchFamily="34" charset="0"/>
                <a:cs typeface="Times New Roman" panose="02020603050405020304" pitchFamily="18" charset="0"/>
              </a:rPr>
              <a:t>chuyển biến như thế nào?</a:t>
            </a:r>
            <a:endParaRPr lang="en-US" sz="2000" i="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92737" y="1652062"/>
            <a:ext cx="3319203" cy="2580071"/>
          </a:xfrm>
          <a:prstGeom prst="rect">
            <a:avLst/>
          </a:prstGeom>
        </p:spPr>
      </p:pic>
      <p:pic>
        <p:nvPicPr>
          <p:cNvPr id="4" name="Picture 3"/>
          <p:cNvPicPr>
            <a:picLocks noChangeAspect="1"/>
          </p:cNvPicPr>
          <p:nvPr/>
        </p:nvPicPr>
        <p:blipFill>
          <a:blip r:embed="rId4"/>
          <a:stretch>
            <a:fillRect/>
          </a:stretch>
        </p:blipFill>
        <p:spPr>
          <a:xfrm>
            <a:off x="3411940" y="1673832"/>
            <a:ext cx="2947917" cy="2576754"/>
          </a:xfrm>
          <a:prstGeom prst="rect">
            <a:avLst/>
          </a:prstGeom>
        </p:spPr>
      </p:pic>
      <p:pic>
        <p:nvPicPr>
          <p:cNvPr id="5" name="Picture 4"/>
          <p:cNvPicPr>
            <a:picLocks noChangeAspect="1"/>
          </p:cNvPicPr>
          <p:nvPr/>
        </p:nvPicPr>
        <p:blipFill>
          <a:blip r:embed="rId5"/>
          <a:stretch>
            <a:fillRect/>
          </a:stretch>
        </p:blipFill>
        <p:spPr>
          <a:xfrm>
            <a:off x="6284790" y="1673832"/>
            <a:ext cx="2723738" cy="2576754"/>
          </a:xfrm>
          <a:prstGeom prst="rect">
            <a:avLst/>
          </a:prstGeom>
        </p:spPr>
      </p:pic>
    </p:spTree>
    <p:extLst>
      <p:ext uri="{BB962C8B-B14F-4D97-AF65-F5344CB8AC3E}">
        <p14:creationId xmlns:p14="http://schemas.microsoft.com/office/powerpoint/2010/main" val="9695797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54;p17"/>
          <p:cNvSpPr txBox="1">
            <a:spLocks/>
          </p:cNvSpPr>
          <p:nvPr/>
        </p:nvSpPr>
        <p:spPr>
          <a:xfrm>
            <a:off x="1137016" y="221127"/>
            <a:ext cx="6062354" cy="8335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2400" dirty="0" smtClean="0">
                <a:solidFill>
                  <a:schemeClr val="bg1"/>
                </a:solidFill>
                <a:latin typeface="+mj-lt"/>
                <a:ea typeface="Muli"/>
                <a:cs typeface="Muli"/>
                <a:sym typeface="Muli"/>
              </a:rPr>
              <a:t>📌 </a:t>
            </a:r>
            <a:r>
              <a:rPr lang="en-US" sz="2400" b="1" dirty="0" smtClean="0">
                <a:solidFill>
                  <a:schemeClr val="bg1"/>
                </a:solidFill>
                <a:latin typeface="+mj-lt"/>
                <a:ea typeface="Muli"/>
                <a:cs typeface="Muli"/>
                <a:sym typeface="Muli"/>
              </a:rPr>
              <a:t>Lich s</a:t>
            </a:r>
          </a:p>
          <a:p>
            <a:pPr>
              <a:lnSpc>
                <a:spcPts val="2640"/>
              </a:lnSpc>
            </a:pPr>
            <a:r>
              <a:rPr lang="en-US" sz="2200" b="1" dirty="0" smtClean="0">
                <a:solidFill>
                  <a:schemeClr val="accent2">
                    <a:lumMod val="50000"/>
                  </a:schemeClr>
                </a:solidFill>
                <a:latin typeface="+mj-lt"/>
              </a:rPr>
              <a:t>Sự chuyển biến của kinh tế </a:t>
            </a:r>
          </a:p>
          <a:p>
            <a:pPr>
              <a:lnSpc>
                <a:spcPts val="2640"/>
              </a:lnSpc>
            </a:pPr>
            <a:r>
              <a:rPr lang="en-US" sz="2200" b="1" dirty="0" smtClean="0">
                <a:solidFill>
                  <a:schemeClr val="accent2">
                    <a:lumMod val="50000"/>
                  </a:schemeClr>
                </a:solidFill>
                <a:latin typeface="+mj-lt"/>
              </a:rPr>
              <a:t>Việt Nam cuối thời nguyên thủy</a:t>
            </a:r>
            <a:endParaRPr lang="en-US" sz="2200" b="1" dirty="0">
              <a:solidFill>
                <a:schemeClr val="accent2">
                  <a:lumMod val="50000"/>
                </a:schemeClr>
              </a:solidFill>
              <a:latin typeface="+mj-lt"/>
            </a:endParaRPr>
          </a:p>
          <a:p>
            <a:r>
              <a:rPr lang="en-US" sz="3000" b="1" dirty="0" smtClean="0">
                <a:solidFill>
                  <a:schemeClr val="bg1"/>
                </a:solidFill>
                <a:latin typeface="+mj-lt"/>
                <a:ea typeface="Muli"/>
                <a:cs typeface="Muli"/>
                <a:sym typeface="Muli"/>
              </a:rPr>
              <a:t>ử là gì?</a:t>
            </a:r>
            <a:endParaRPr lang="en-US" sz="3000" b="1" dirty="0">
              <a:solidFill>
                <a:schemeClr val="bg1"/>
              </a:solidFill>
              <a:latin typeface="+mj-lt"/>
            </a:endParaRPr>
          </a:p>
        </p:txBody>
      </p:sp>
      <p:sp>
        <p:nvSpPr>
          <p:cNvPr id="37" name="Rectangle 2"/>
          <p:cNvSpPr/>
          <p:nvPr/>
        </p:nvSpPr>
        <p:spPr>
          <a:xfrm>
            <a:off x="2204418" y="1172018"/>
            <a:ext cx="5988606" cy="949299"/>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2"/>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ound Same Side Corner Rectangle 1"/>
          <p:cNvSpPr/>
          <p:nvPr/>
        </p:nvSpPr>
        <p:spPr>
          <a:xfrm rot="16200000">
            <a:off x="1261600" y="478901"/>
            <a:ext cx="963867" cy="2354301"/>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2"/>
          <p:cNvSpPr/>
          <p:nvPr/>
        </p:nvSpPr>
        <p:spPr>
          <a:xfrm>
            <a:off x="2204418" y="2273833"/>
            <a:ext cx="6060709" cy="993845"/>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2">
              <a:lumMod val="60000"/>
              <a:lumOff val="4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ound Same Side Corner Rectangle 1"/>
          <p:cNvSpPr/>
          <p:nvPr/>
        </p:nvSpPr>
        <p:spPr>
          <a:xfrm rot="16200000">
            <a:off x="1238192" y="1602022"/>
            <a:ext cx="993843" cy="2337463"/>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1"/>
          <p:cNvSpPr txBox="1">
            <a:spLocks noChangeArrowheads="1"/>
          </p:cNvSpPr>
          <p:nvPr/>
        </p:nvSpPr>
        <p:spPr bwMode="auto">
          <a:xfrm>
            <a:off x="720430" y="1301730"/>
            <a:ext cx="1813317" cy="646331"/>
          </a:xfrm>
          <a:prstGeom prst="rect">
            <a:avLst/>
          </a:prstGeom>
          <a:noFill/>
          <a:ln w="9525">
            <a:noFill/>
            <a:miter lim="800000"/>
            <a:headEnd/>
            <a:tailEnd/>
          </a:ln>
        </p:spPr>
        <p:txBody>
          <a:bodyPr wrap="none" anchor="ctr">
            <a:spAutoFit/>
          </a:bodyPr>
          <a:lstStyle/>
          <a:p>
            <a:pPr algn="ctr">
              <a:defRPr/>
            </a:pPr>
            <a:r>
              <a:rPr lang="en-US" sz="1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Văn hóa </a:t>
            </a:r>
          </a:p>
          <a:p>
            <a:pPr algn="ctr">
              <a:defRPr/>
            </a:pPr>
            <a:r>
              <a:rPr lang="en-US" sz="1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Phùng Nguyên</a:t>
            </a:r>
            <a:endParaRPr lang="en-US" sz="1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2" name="TextBox 43"/>
          <p:cNvSpPr txBox="1">
            <a:spLocks noChangeArrowheads="1"/>
          </p:cNvSpPr>
          <p:nvPr/>
        </p:nvSpPr>
        <p:spPr bwMode="auto">
          <a:xfrm>
            <a:off x="458155" y="2479595"/>
            <a:ext cx="2389128" cy="923330"/>
          </a:xfrm>
          <a:prstGeom prst="rect">
            <a:avLst/>
          </a:prstGeom>
          <a:noFill/>
          <a:ln w="9525">
            <a:noFill/>
            <a:miter lim="800000"/>
            <a:headEnd/>
            <a:tailEnd/>
          </a:ln>
        </p:spPr>
        <p:txBody>
          <a:bodyPr wrap="square" anchor="ctr">
            <a:spAutoFit/>
          </a:bodyPr>
          <a:lstStyle/>
          <a:p>
            <a:pPr algn="ctr"/>
            <a:r>
              <a:rPr lang="en-US" sz="1800" b="1" dirty="0" smtClean="0">
                <a:solidFill>
                  <a:schemeClr val="bg1"/>
                </a:solidFill>
                <a:latin typeface="+mj-lt"/>
                <a:cs typeface="Times New Roman" panose="02020603050405020304" pitchFamily="18" charset="0"/>
              </a:rPr>
              <a:t>Văn hóa Đồng Đậu, </a:t>
            </a:r>
          </a:p>
          <a:p>
            <a:pPr algn="ctr"/>
            <a:r>
              <a:rPr lang="en-US" sz="1800" b="1" dirty="0" smtClean="0">
                <a:solidFill>
                  <a:schemeClr val="bg1"/>
                </a:solidFill>
                <a:latin typeface="+mj-lt"/>
                <a:cs typeface="Times New Roman" panose="02020603050405020304" pitchFamily="18" charset="0"/>
              </a:rPr>
              <a:t>Gò Mun</a:t>
            </a:r>
          </a:p>
          <a:p>
            <a:pPr algn="ctr"/>
            <a:endParaRPr lang="en-US" sz="1800" b="1" dirty="0" smtClean="0">
              <a:solidFill>
                <a:schemeClr val="bg1"/>
              </a:solidFill>
              <a:latin typeface="+mj-lt"/>
              <a:cs typeface="Times New Roman" panose="02020603050405020304" pitchFamily="18" charset="0"/>
            </a:endParaRPr>
          </a:p>
        </p:txBody>
      </p:sp>
      <p:sp>
        <p:nvSpPr>
          <p:cNvPr id="43" name="Rectangle 47"/>
          <p:cNvSpPr>
            <a:spLocks noChangeArrowheads="1"/>
          </p:cNvSpPr>
          <p:nvPr/>
        </p:nvSpPr>
        <p:spPr bwMode="auto">
          <a:xfrm>
            <a:off x="2963374" y="2138583"/>
            <a:ext cx="4673694" cy="1077218"/>
          </a:xfrm>
          <a:prstGeom prst="rect">
            <a:avLst/>
          </a:prstGeom>
          <a:noFill/>
          <a:ln w="9525">
            <a:noFill/>
            <a:miter lim="800000"/>
            <a:headEnd/>
            <a:tailEnd/>
          </a:ln>
        </p:spPr>
        <p:txBody>
          <a:bodyPr wrap="square" anchor="ctr">
            <a:spAutoFit/>
          </a:bodyPr>
          <a:lstStyle/>
          <a:p>
            <a:pPr algn="just"/>
            <a:endParaRPr lang="en-US" b="1" dirty="0" smtClean="0">
              <a:solidFill>
                <a:schemeClr val="accent5">
                  <a:lumMod val="25000"/>
                </a:schemeClr>
              </a:solidFill>
              <a:latin typeface="Times New Roman" panose="02020603050405020304" pitchFamily="18" charset="0"/>
              <a:cs typeface="Times New Roman" panose="02020603050405020304" pitchFamily="18" charset="0"/>
            </a:endParaRPr>
          </a:p>
          <a:p>
            <a:pPr algn="just">
              <a:lnSpc>
                <a:spcPts val="2000"/>
              </a:lnSpc>
            </a:pPr>
            <a:r>
              <a:rPr lang="fr-FR" sz="1800" dirty="0" smtClean="0"/>
              <a:t>Công </a:t>
            </a:r>
            <a:r>
              <a:rPr lang="fr-FR" sz="1800" dirty="0"/>
              <a:t>cụ lao động bằng đồng thau đã </a:t>
            </a:r>
            <a:r>
              <a:rPr lang="fr-FR" sz="1800" dirty="0" smtClean="0"/>
              <a:t>nhiều </a:t>
            </a:r>
            <a:r>
              <a:rPr lang="fr-FR" sz="1800" dirty="0"/>
              <a:t>hơn về số lượng và phong phú hơn về chủng loại.</a:t>
            </a:r>
            <a:endParaRPr lang="en-US" sz="1800" dirty="0">
              <a:solidFill>
                <a:schemeClr val="accent6">
                  <a:lumMod val="50000"/>
                </a:schemeClr>
              </a:solidFill>
              <a:latin typeface="Arial" charset="0"/>
            </a:endParaRPr>
          </a:p>
        </p:txBody>
      </p:sp>
      <p:sp>
        <p:nvSpPr>
          <p:cNvPr id="44" name="Rectangle 43"/>
          <p:cNvSpPr/>
          <p:nvPr/>
        </p:nvSpPr>
        <p:spPr>
          <a:xfrm>
            <a:off x="2924380" y="1357622"/>
            <a:ext cx="4867158" cy="646331"/>
          </a:xfrm>
          <a:prstGeom prst="rect">
            <a:avLst/>
          </a:prstGeom>
        </p:spPr>
        <p:txBody>
          <a:bodyPr wrap="square">
            <a:spAutoFit/>
          </a:bodyPr>
          <a:lstStyle/>
          <a:p>
            <a:r>
              <a:rPr lang="fr-FR" sz="1800" dirty="0" smtClean="0"/>
              <a:t>Người </a:t>
            </a:r>
            <a:r>
              <a:rPr lang="fr-FR" sz="1800" dirty="0"/>
              <a:t>Việt cổ đã bắt đầu biết chế tác công cụ lao động bằng đồng đỏ và đồng thau.</a:t>
            </a:r>
            <a:endParaRPr lang="en-US" sz="1800" dirty="0"/>
          </a:p>
        </p:txBody>
      </p:sp>
      <p:sp>
        <p:nvSpPr>
          <p:cNvPr id="45" name="Rectangle 2"/>
          <p:cNvSpPr/>
          <p:nvPr/>
        </p:nvSpPr>
        <p:spPr>
          <a:xfrm>
            <a:off x="2204418" y="3424110"/>
            <a:ext cx="6060709" cy="1088989"/>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2">
              <a:lumMod val="40000"/>
              <a:lumOff val="6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 Same Side Corner Rectangle 1"/>
          <p:cNvSpPr/>
          <p:nvPr/>
        </p:nvSpPr>
        <p:spPr>
          <a:xfrm rot="16200000">
            <a:off x="1193226" y="2802478"/>
            <a:ext cx="1083777" cy="2337464"/>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5"/>
          <p:cNvSpPr txBox="1">
            <a:spLocks noChangeArrowheads="1"/>
          </p:cNvSpPr>
          <p:nvPr/>
        </p:nvSpPr>
        <p:spPr bwMode="auto">
          <a:xfrm>
            <a:off x="672663" y="3634423"/>
            <a:ext cx="1693743" cy="954107"/>
          </a:xfrm>
          <a:prstGeom prst="rect">
            <a:avLst/>
          </a:prstGeom>
          <a:noFill/>
          <a:ln w="9525">
            <a:noFill/>
            <a:miter lim="800000"/>
            <a:headEnd/>
            <a:tailEnd/>
          </a:ln>
        </p:spPr>
        <p:txBody>
          <a:bodyPr wrap="square" anchor="ctr">
            <a:spAutoFit/>
          </a:bodyPr>
          <a:lstStyle/>
          <a:p>
            <a:pPr algn="ctr"/>
            <a:r>
              <a:rPr lang="en-US" sz="1800" b="1" dirty="0" smtClean="0">
                <a:solidFill>
                  <a:schemeClr val="bg1"/>
                </a:solidFill>
                <a:latin typeface="+mj-lt"/>
                <a:cs typeface="Times New Roman" panose="02020603050405020304" pitchFamily="18" charset="0"/>
              </a:rPr>
              <a:t>Cuối thời nguyên thủy</a:t>
            </a:r>
            <a:endParaRPr lang="en-US" sz="1800" b="1" dirty="0">
              <a:solidFill>
                <a:schemeClr val="bg1"/>
              </a:solidFill>
              <a:latin typeface="+mj-lt"/>
              <a:cs typeface="Times New Roman" panose="02020603050405020304" pitchFamily="18" charset="0"/>
            </a:endParaRPr>
          </a:p>
          <a:p>
            <a:pPr algn="ctr"/>
            <a:endParaRPr lang="en-US" sz="2000" b="1" dirty="0">
              <a:solidFill>
                <a:schemeClr val="bg1"/>
              </a:solidFill>
              <a:latin typeface="Arial" charset="0"/>
            </a:endParaRPr>
          </a:p>
        </p:txBody>
      </p:sp>
      <p:sp>
        <p:nvSpPr>
          <p:cNvPr id="48" name="Rectangle 48"/>
          <p:cNvSpPr>
            <a:spLocks noChangeArrowheads="1"/>
          </p:cNvSpPr>
          <p:nvPr/>
        </p:nvSpPr>
        <p:spPr bwMode="auto">
          <a:xfrm>
            <a:off x="2847283" y="3537717"/>
            <a:ext cx="5095715" cy="861774"/>
          </a:xfrm>
          <a:prstGeom prst="rect">
            <a:avLst/>
          </a:prstGeom>
          <a:noFill/>
          <a:ln w="9525">
            <a:noFill/>
            <a:miter lim="800000"/>
            <a:headEnd/>
            <a:tailEnd/>
          </a:ln>
        </p:spPr>
        <p:txBody>
          <a:bodyPr wrap="square" anchor="ctr">
            <a:spAutoFit/>
          </a:bodyPr>
          <a:lstStyle/>
          <a:p>
            <a:pPr>
              <a:lnSpc>
                <a:spcPts val="2000"/>
              </a:lnSpc>
            </a:pPr>
            <a:r>
              <a:rPr lang="fr-FR" sz="1800" dirty="0" smtClean="0"/>
              <a:t>Con </a:t>
            </a:r>
            <a:r>
              <a:rPr lang="fr-FR" sz="1800" dirty="0"/>
              <a:t>người dần chuyển xuống khai phá khu vực đồng bằng ven những dòng sông, như sông Hồng, sông Mã, sông </a:t>
            </a:r>
            <a:r>
              <a:rPr lang="fr-FR" sz="1800" dirty="0" smtClean="0"/>
              <a:t>Cả. </a:t>
            </a:r>
            <a:endParaRPr lang="en-US" sz="1400" dirty="0">
              <a:solidFill>
                <a:srgbClr val="4A4644"/>
              </a:solidFill>
              <a:latin typeface="+mj-lt"/>
            </a:endParaRPr>
          </a:p>
        </p:txBody>
      </p:sp>
      <p:grpSp>
        <p:nvGrpSpPr>
          <p:cNvPr id="15" name="Google Shape;533;p40"/>
          <p:cNvGrpSpPr/>
          <p:nvPr/>
        </p:nvGrpSpPr>
        <p:grpSpPr>
          <a:xfrm>
            <a:off x="802834" y="419262"/>
            <a:ext cx="334182" cy="341043"/>
            <a:chOff x="1923675" y="1633650"/>
            <a:chExt cx="436002" cy="435975"/>
          </a:xfrm>
        </p:grpSpPr>
        <p:sp>
          <p:nvSpPr>
            <p:cNvPr id="16"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22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8" grpId="0" animBg="1"/>
      <p:bldP spid="39" grpId="0" animBg="1"/>
      <p:bldP spid="40" grpId="0" animBg="1"/>
      <p:bldP spid="41" grpId="0"/>
      <p:bldP spid="42" grpId="0"/>
      <p:bldP spid="43" grpId="0"/>
      <p:bldP spid="44" grpId="0"/>
      <p:bldP spid="45" grpId="0" animBg="1"/>
      <p:bldP spid="46" grpId="0" animBg="1"/>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4294967295"/>
          </p:nvPr>
        </p:nvSpPr>
        <p:spPr>
          <a:xfrm>
            <a:off x="1455410" y="637819"/>
            <a:ext cx="5916133" cy="495159"/>
          </a:xfrm>
          <a:prstGeom prst="rect">
            <a:avLst/>
          </a:prstGeom>
          <a:noFill/>
          <a:ln>
            <a:noFill/>
          </a:ln>
        </p:spPr>
        <p:txBody>
          <a:bodyPr lIns="91425" tIns="91425" rIns="91425" bIns="91425" anchor="ctr" anchorCtr="0">
            <a:noAutofit/>
          </a:bodyPr>
          <a:lstStyle/>
          <a:p>
            <a:pPr lvl="0" rtl="0">
              <a:spcBef>
                <a:spcPts val="0"/>
              </a:spcBef>
              <a:buClr>
                <a:schemeClr val="dk1"/>
              </a:buClr>
              <a:buSzPct val="55000"/>
              <a:buFont typeface="Arial"/>
              <a:buNone/>
            </a:pPr>
            <a:r>
              <a:rPr lang="en" sz="2200" b="1" dirty="0" smtClean="0">
                <a:solidFill>
                  <a:schemeClr val="dk1"/>
                </a:solidFill>
                <a:latin typeface="+mj-lt"/>
                <a:ea typeface="Lora"/>
                <a:cs typeface="Lora"/>
                <a:sym typeface="Lora"/>
              </a:rPr>
              <a:t>Một số hình ảnh đồ đồng Gò Mun</a:t>
            </a:r>
            <a:endParaRPr lang="en" sz="2200" dirty="0">
              <a:latin typeface="+mj-lt"/>
            </a:endParaRPr>
          </a:p>
        </p:txBody>
      </p:sp>
      <p:cxnSp>
        <p:nvCxnSpPr>
          <p:cNvPr id="168" name="Shape 168"/>
          <p:cNvCxnSpPr/>
          <p:nvPr/>
        </p:nvCxnSpPr>
        <p:spPr>
          <a:xfrm>
            <a:off x="-6450" y="1131725"/>
            <a:ext cx="9150599" cy="0"/>
          </a:xfrm>
          <a:prstGeom prst="straightConnector1">
            <a:avLst/>
          </a:prstGeom>
          <a:noFill/>
          <a:ln w="9525" cap="flat" cmpd="sng">
            <a:solidFill>
              <a:srgbClr val="CCCCCC"/>
            </a:solidFill>
            <a:prstDash val="solid"/>
            <a:round/>
            <a:headEnd type="none" w="lg" len="lg"/>
            <a:tailEnd type="none" w="lg" len="lg"/>
          </a:ln>
        </p:spPr>
      </p:cxnSp>
      <p:sp>
        <p:nvSpPr>
          <p:cNvPr id="170" name="Shape 170"/>
          <p:cNvSpPr/>
          <p:nvPr/>
        </p:nvSpPr>
        <p:spPr>
          <a:xfrm>
            <a:off x="861775" y="577901"/>
            <a:ext cx="553824" cy="553824"/>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grpSp>
        <p:nvGrpSpPr>
          <p:cNvPr id="171" name="Shape 171"/>
          <p:cNvGrpSpPr/>
          <p:nvPr/>
        </p:nvGrpSpPr>
        <p:grpSpPr>
          <a:xfrm>
            <a:off x="1007391" y="732159"/>
            <a:ext cx="249651" cy="219520"/>
            <a:chOff x="1929775" y="320925"/>
            <a:chExt cx="423800" cy="372650"/>
          </a:xfrm>
        </p:grpSpPr>
        <p:sp>
          <p:nvSpPr>
            <p:cNvPr id="172" name="Shape 172"/>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p:cNvPicPr>
            <a:picLocks noChangeAspect="1"/>
          </p:cNvPicPr>
          <p:nvPr/>
        </p:nvPicPr>
        <p:blipFill>
          <a:blip r:embed="rId3"/>
          <a:stretch>
            <a:fillRect/>
          </a:stretch>
        </p:blipFill>
        <p:spPr>
          <a:xfrm>
            <a:off x="668215" y="1285983"/>
            <a:ext cx="8323311" cy="3456597"/>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352" y="368178"/>
            <a:ext cx="8377614" cy="400110"/>
          </a:xfrm>
          <a:prstGeom prst="rect">
            <a:avLst/>
          </a:prstGeom>
        </p:spPr>
        <p:txBody>
          <a:bodyPr wrap="none">
            <a:spAutoFit/>
          </a:bodyPr>
          <a:lstStyle/>
          <a:p>
            <a:pPr lvl="0">
              <a:buClr>
                <a:schemeClr val="dk1"/>
              </a:buClr>
              <a:buSzPct val="55000"/>
            </a:pPr>
            <a:r>
              <a:rPr lang="en" sz="2000" b="1" dirty="0">
                <a:solidFill>
                  <a:schemeClr val="dk1"/>
                </a:solidFill>
                <a:ea typeface="Lora"/>
                <a:cs typeface="Lora"/>
                <a:sym typeface="Lora"/>
              </a:rPr>
              <a:t>Một số hình ảnh đồ </a:t>
            </a:r>
            <a:r>
              <a:rPr lang="en" sz="2000" b="1" dirty="0" smtClean="0">
                <a:solidFill>
                  <a:schemeClr val="dk1"/>
                </a:solidFill>
                <a:ea typeface="Lora"/>
                <a:cs typeface="Lora"/>
                <a:sym typeface="Lora"/>
              </a:rPr>
              <a:t>gốm Phùng Nguyên, tượng đất nung Đồng Đậu</a:t>
            </a:r>
            <a:endParaRPr lang="en" sz="2000" dirty="0"/>
          </a:p>
        </p:txBody>
      </p:sp>
      <p:pic>
        <p:nvPicPr>
          <p:cNvPr id="4" name="Picture 3"/>
          <p:cNvPicPr>
            <a:picLocks noChangeAspect="1"/>
          </p:cNvPicPr>
          <p:nvPr/>
        </p:nvPicPr>
        <p:blipFill>
          <a:blip r:embed="rId2"/>
          <a:stretch>
            <a:fillRect/>
          </a:stretch>
        </p:blipFill>
        <p:spPr>
          <a:xfrm>
            <a:off x="696037" y="1014449"/>
            <a:ext cx="3441012" cy="3475166"/>
          </a:xfrm>
          <a:prstGeom prst="rect">
            <a:avLst/>
          </a:prstGeom>
        </p:spPr>
      </p:pic>
      <p:pic>
        <p:nvPicPr>
          <p:cNvPr id="5" name="Picture 4"/>
          <p:cNvPicPr>
            <a:picLocks noChangeAspect="1"/>
          </p:cNvPicPr>
          <p:nvPr/>
        </p:nvPicPr>
        <p:blipFill>
          <a:blip r:embed="rId3"/>
          <a:stretch>
            <a:fillRect/>
          </a:stretch>
        </p:blipFill>
        <p:spPr>
          <a:xfrm>
            <a:off x="5015552" y="1066654"/>
            <a:ext cx="3316548" cy="3422961"/>
          </a:xfrm>
          <a:prstGeom prst="rect">
            <a:avLst/>
          </a:prstGeom>
        </p:spPr>
      </p:pic>
    </p:spTree>
    <p:extLst>
      <p:ext uri="{BB962C8B-B14F-4D97-AF65-F5344CB8AC3E}">
        <p14:creationId xmlns:p14="http://schemas.microsoft.com/office/powerpoint/2010/main" val="13471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88" y="643739"/>
            <a:ext cx="5669280" cy="841248"/>
          </a:xfrm>
        </p:spPr>
        <p:txBody>
          <a:bodyPr/>
          <a:lstStyle/>
          <a:p>
            <a:pPr>
              <a:lnSpc>
                <a:spcPts val="2400"/>
              </a:lnSpc>
            </a:pPr>
            <a:r>
              <a:rPr lang="en-US" sz="2200" dirty="0">
                <a:latin typeface="+mj-lt"/>
              </a:rPr>
              <a:t>Hình ảnh một số con </a:t>
            </a:r>
            <a:r>
              <a:rPr lang="en-US" sz="2200" dirty="0" smtClean="0">
                <a:latin typeface="+mj-lt"/>
              </a:rPr>
              <a:t>sông lớn </a:t>
            </a:r>
            <a:br>
              <a:rPr lang="en-US" sz="2200" dirty="0" smtClean="0">
                <a:latin typeface="+mj-lt"/>
              </a:rPr>
            </a:br>
            <a:r>
              <a:rPr lang="en-US" sz="2200" dirty="0" smtClean="0">
                <a:latin typeface="+mj-lt"/>
              </a:rPr>
              <a:t>người nguyên thủy đã định cư</a:t>
            </a:r>
            <a:endParaRPr lang="en-US" sz="2200" dirty="0">
              <a:latin typeface="+mj-lt"/>
            </a:endParaRPr>
          </a:p>
        </p:txBody>
      </p:sp>
      <p:pic>
        <p:nvPicPr>
          <p:cNvPr id="4" name="Picture 3"/>
          <p:cNvPicPr>
            <a:picLocks noChangeAspect="1"/>
          </p:cNvPicPr>
          <p:nvPr/>
        </p:nvPicPr>
        <p:blipFill>
          <a:blip r:embed="rId2"/>
          <a:stretch>
            <a:fillRect/>
          </a:stretch>
        </p:blipFill>
        <p:spPr>
          <a:xfrm>
            <a:off x="2977289" y="1484987"/>
            <a:ext cx="2969970" cy="3094328"/>
          </a:xfrm>
          <a:prstGeom prst="rect">
            <a:avLst/>
          </a:prstGeom>
        </p:spPr>
      </p:pic>
      <p:pic>
        <p:nvPicPr>
          <p:cNvPr id="5" name="Picture 4"/>
          <p:cNvPicPr>
            <a:picLocks noChangeAspect="1"/>
          </p:cNvPicPr>
          <p:nvPr/>
        </p:nvPicPr>
        <p:blipFill>
          <a:blip r:embed="rId3"/>
          <a:stretch>
            <a:fillRect/>
          </a:stretch>
        </p:blipFill>
        <p:spPr>
          <a:xfrm>
            <a:off x="54921" y="1484987"/>
            <a:ext cx="2812637" cy="3094328"/>
          </a:xfrm>
          <a:prstGeom prst="rect">
            <a:avLst/>
          </a:prstGeom>
        </p:spPr>
      </p:pic>
      <p:pic>
        <p:nvPicPr>
          <p:cNvPr id="6" name="Picture 5"/>
          <p:cNvPicPr>
            <a:picLocks noChangeAspect="1"/>
          </p:cNvPicPr>
          <p:nvPr/>
        </p:nvPicPr>
        <p:blipFill>
          <a:blip r:embed="rId4"/>
          <a:stretch>
            <a:fillRect/>
          </a:stretch>
        </p:blipFill>
        <p:spPr>
          <a:xfrm>
            <a:off x="6056990" y="1484987"/>
            <a:ext cx="2926076" cy="3094328"/>
          </a:xfrm>
          <a:prstGeom prst="rect">
            <a:avLst/>
          </a:prstGeom>
        </p:spPr>
      </p:pic>
      <p:sp>
        <p:nvSpPr>
          <p:cNvPr id="7" name="Rectangle 6"/>
          <p:cNvSpPr/>
          <p:nvPr/>
        </p:nvSpPr>
        <p:spPr>
          <a:xfrm>
            <a:off x="2977290" y="4674716"/>
            <a:ext cx="2969969" cy="338554"/>
          </a:xfrm>
          <a:prstGeom prst="rect">
            <a:avLst/>
          </a:prstGeom>
        </p:spPr>
        <p:txBody>
          <a:bodyPr wrap="square">
            <a:spAutoFit/>
          </a:bodyPr>
          <a:lstStyle/>
          <a:p>
            <a:pPr algn="ctr"/>
            <a:r>
              <a:rPr lang="en-US" sz="1600" b="1" dirty="0" smtClean="0">
                <a:latin typeface="+mj-lt"/>
              </a:rPr>
              <a:t>Sông Đồng Nai</a:t>
            </a:r>
            <a:endParaRPr lang="en-US" sz="1600" b="1" dirty="0">
              <a:latin typeface="+mj-lt"/>
            </a:endParaRPr>
          </a:p>
        </p:txBody>
      </p:sp>
      <p:sp>
        <p:nvSpPr>
          <p:cNvPr id="10" name="Rectangle 9"/>
          <p:cNvSpPr/>
          <p:nvPr/>
        </p:nvSpPr>
        <p:spPr>
          <a:xfrm>
            <a:off x="54921" y="4674716"/>
            <a:ext cx="2812637" cy="338554"/>
          </a:xfrm>
          <a:prstGeom prst="rect">
            <a:avLst/>
          </a:prstGeom>
        </p:spPr>
        <p:txBody>
          <a:bodyPr wrap="square">
            <a:spAutoFit/>
          </a:bodyPr>
          <a:lstStyle/>
          <a:p>
            <a:pPr algn="ctr"/>
            <a:r>
              <a:rPr lang="en-US" sz="1600" b="1" dirty="0" smtClean="0">
                <a:latin typeface="+mj-lt"/>
              </a:rPr>
              <a:t>Sông Hồng</a:t>
            </a:r>
            <a:endParaRPr lang="en-US" sz="1600" b="1" dirty="0">
              <a:latin typeface="+mj-lt"/>
            </a:endParaRPr>
          </a:p>
        </p:txBody>
      </p:sp>
      <p:sp>
        <p:nvSpPr>
          <p:cNvPr id="11" name="Rectangle 10"/>
          <p:cNvSpPr/>
          <p:nvPr/>
        </p:nvSpPr>
        <p:spPr>
          <a:xfrm>
            <a:off x="6071625" y="4674716"/>
            <a:ext cx="2926076" cy="338554"/>
          </a:xfrm>
          <a:prstGeom prst="rect">
            <a:avLst/>
          </a:prstGeom>
        </p:spPr>
        <p:txBody>
          <a:bodyPr wrap="square">
            <a:spAutoFit/>
          </a:bodyPr>
          <a:lstStyle/>
          <a:p>
            <a:pPr algn="ctr"/>
            <a:r>
              <a:rPr lang="en-US" sz="1600" b="1" dirty="0" smtClean="0">
                <a:latin typeface="+mj-lt"/>
              </a:rPr>
              <a:t>Sông Mã</a:t>
            </a:r>
            <a:endParaRPr lang="en-US" sz="1600" b="1" dirty="0">
              <a:latin typeface="+mj-lt"/>
            </a:endParaRPr>
          </a:p>
        </p:txBody>
      </p:sp>
    </p:spTree>
    <p:extLst>
      <p:ext uri="{BB962C8B-B14F-4D97-AF65-F5344CB8AC3E}">
        <p14:creationId xmlns:p14="http://schemas.microsoft.com/office/powerpoint/2010/main" val="17506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80">
                                          <p:stCondLst>
                                            <p:cond delay="0"/>
                                          </p:stCondLst>
                                        </p:cTn>
                                        <p:tgtEl>
                                          <p:spTgt spid="4"/>
                                        </p:tgtEl>
                                      </p:cBhvr>
                                    </p:animEffect>
                                    <p:anim calcmode="lin" valueType="num">
                                      <p:cBhvr>
                                        <p:cTn id="5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gtEl>
                                      </p:cBhvr>
                                      <p:to x="100000" y="60000"/>
                                    </p:animScale>
                                    <p:animScale>
                                      <p:cBhvr>
                                        <p:cTn id="57" dur="166" decel="50000">
                                          <p:stCondLst>
                                            <p:cond delay="676"/>
                                          </p:stCondLst>
                                        </p:cTn>
                                        <p:tgtEl>
                                          <p:spTgt spid="4"/>
                                        </p:tgtEl>
                                      </p:cBhvr>
                                      <p:to x="100000" y="100000"/>
                                    </p:animScale>
                                    <p:animScale>
                                      <p:cBhvr>
                                        <p:cTn id="58" dur="26">
                                          <p:stCondLst>
                                            <p:cond delay="1312"/>
                                          </p:stCondLst>
                                        </p:cTn>
                                        <p:tgtEl>
                                          <p:spTgt spid="4"/>
                                        </p:tgtEl>
                                      </p:cBhvr>
                                      <p:to x="100000" y="80000"/>
                                    </p:animScale>
                                    <p:animScale>
                                      <p:cBhvr>
                                        <p:cTn id="59" dur="166" decel="50000">
                                          <p:stCondLst>
                                            <p:cond delay="1338"/>
                                          </p:stCondLst>
                                        </p:cTn>
                                        <p:tgtEl>
                                          <p:spTgt spid="4"/>
                                        </p:tgtEl>
                                      </p:cBhvr>
                                      <p:to x="100000" y="100000"/>
                                    </p:animScale>
                                    <p:animScale>
                                      <p:cBhvr>
                                        <p:cTn id="60" dur="26">
                                          <p:stCondLst>
                                            <p:cond delay="1642"/>
                                          </p:stCondLst>
                                        </p:cTn>
                                        <p:tgtEl>
                                          <p:spTgt spid="4"/>
                                        </p:tgtEl>
                                      </p:cBhvr>
                                      <p:to x="100000" y="90000"/>
                                    </p:animScale>
                                    <p:animScale>
                                      <p:cBhvr>
                                        <p:cTn id="61" dur="166" decel="50000">
                                          <p:stCondLst>
                                            <p:cond delay="1668"/>
                                          </p:stCondLst>
                                        </p:cTn>
                                        <p:tgtEl>
                                          <p:spTgt spid="4"/>
                                        </p:tgtEl>
                                      </p:cBhvr>
                                      <p:to x="100000" y="100000"/>
                                    </p:animScale>
                                    <p:animScale>
                                      <p:cBhvr>
                                        <p:cTn id="62" dur="26">
                                          <p:stCondLst>
                                            <p:cond delay="1808"/>
                                          </p:stCondLst>
                                        </p:cTn>
                                        <p:tgtEl>
                                          <p:spTgt spid="4"/>
                                        </p:tgtEl>
                                      </p:cBhvr>
                                      <p:to x="100000" y="95000"/>
                                    </p:animScale>
                                    <p:animScale>
                                      <p:cBhvr>
                                        <p:cTn id="63" dur="166" decel="50000">
                                          <p:stCondLst>
                                            <p:cond delay="1834"/>
                                          </p:stCondLst>
                                        </p:cTn>
                                        <p:tgtEl>
                                          <p:spTgt spid="4"/>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450" y="393558"/>
            <a:ext cx="4572000" cy="523220"/>
          </a:xfrm>
          <a:prstGeom prst="rect">
            <a:avLst/>
          </a:prstGeom>
        </p:spPr>
        <p:txBody>
          <a:bodyPr>
            <a:spAutoFit/>
          </a:bodyPr>
          <a:lstStyle/>
          <a:p>
            <a:r>
              <a:rPr lang="en-US" sz="2800" b="1" dirty="0" smtClean="0"/>
              <a:t>Mở rộng</a:t>
            </a:r>
            <a:endParaRPr lang="en-US" sz="2800" b="1" dirty="0"/>
          </a:p>
        </p:txBody>
      </p:sp>
      <p:sp>
        <p:nvSpPr>
          <p:cNvPr id="3" name="Rectangle 2"/>
          <p:cNvSpPr/>
          <p:nvPr/>
        </p:nvSpPr>
        <p:spPr>
          <a:xfrm>
            <a:off x="285733" y="1589404"/>
            <a:ext cx="5007282" cy="2391745"/>
          </a:xfrm>
          <a:prstGeom prst="rect">
            <a:avLst/>
          </a:prstGeom>
        </p:spPr>
        <p:txBody>
          <a:bodyPr wrap="square">
            <a:spAutoFit/>
          </a:bodyPr>
          <a:lstStyle/>
          <a:p>
            <a:pPr marL="342900" indent="-342900" algn="just">
              <a:lnSpc>
                <a:spcPts val="2500"/>
              </a:lnSpc>
              <a:spcBef>
                <a:spcPts val="300"/>
              </a:spcBef>
              <a:spcAft>
                <a:spcPts val="300"/>
              </a:spcAft>
              <a:buFont typeface="Wingdings" panose="05000000000000000000" pitchFamily="2" charset="2"/>
              <a:buChar char="§"/>
            </a:pPr>
            <a:r>
              <a:rPr lang="nl-NL" sz="2000" dirty="0">
                <a:solidFill>
                  <a:schemeClr val="accent6">
                    <a:lumMod val="50000"/>
                  </a:schemeClr>
                </a:solidFill>
                <a:latin typeface="+mj-lt"/>
                <a:ea typeface="Calibri" panose="020F0502020204030204" pitchFamily="34" charset="0"/>
                <a:cs typeface="Times New Roman" panose="02020603050405020304" pitchFamily="18" charset="0"/>
              </a:rPr>
              <a:t>Cũng giống như xã hội nguyên thủy ở nhiều nước trên thế giới, ở Việt Nam dưới sự xuất hiện của công cụ sản xuất bằng kim loại đã dẫn đến sự phân hóa giàu nghèo, xã hội nguyên thủy tan rã. </a:t>
            </a:r>
            <a:endParaRPr lang="nl-NL" sz="2000" dirty="0" smtClean="0">
              <a:solidFill>
                <a:schemeClr val="accent6">
                  <a:lumMod val="50000"/>
                </a:schemeClr>
              </a:solidFill>
              <a:latin typeface="+mj-lt"/>
              <a:ea typeface="Calibri" panose="020F0502020204030204" pitchFamily="34" charset="0"/>
              <a:cs typeface="Times New Roman" panose="02020603050405020304" pitchFamily="18" charset="0"/>
            </a:endParaRPr>
          </a:p>
          <a:p>
            <a:pPr marL="342900" indent="-342900" algn="just">
              <a:lnSpc>
                <a:spcPts val="2500"/>
              </a:lnSpc>
              <a:spcBef>
                <a:spcPts val="300"/>
              </a:spcBef>
              <a:spcAft>
                <a:spcPts val="300"/>
              </a:spcAft>
              <a:buFont typeface="Wingdings" panose="05000000000000000000" pitchFamily="2" charset="2"/>
              <a:buChar char="§"/>
            </a:pPr>
            <a:r>
              <a:rPr lang="nl-NL" sz="2000" dirty="0" smtClean="0">
                <a:solidFill>
                  <a:schemeClr val="accent6">
                    <a:lumMod val="50000"/>
                  </a:schemeClr>
                </a:solidFill>
                <a:latin typeface="+mj-lt"/>
                <a:ea typeface="Calibri" panose="020F0502020204030204" pitchFamily="34" charset="0"/>
                <a:cs typeface="Times New Roman" panose="02020603050405020304" pitchFamily="18" charset="0"/>
              </a:rPr>
              <a:t>Đây </a:t>
            </a:r>
            <a:r>
              <a:rPr lang="nl-NL" sz="2000" dirty="0">
                <a:solidFill>
                  <a:schemeClr val="accent6">
                    <a:lumMod val="50000"/>
                  </a:schemeClr>
                </a:solidFill>
                <a:latin typeface="+mj-lt"/>
                <a:ea typeface="Calibri" panose="020F0502020204030204" pitchFamily="34" charset="0"/>
                <a:cs typeface="Times New Roman" panose="02020603050405020304" pitchFamily="18" charset="0"/>
              </a:rPr>
              <a:t>cũng là cơ sở cho sự xuất hiện các quốc gia sơ kì đầu tiên tại Việt Nam.</a:t>
            </a:r>
            <a:endParaRPr lang="en-US" sz="2000"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388580" y="464023"/>
            <a:ext cx="2028979" cy="1773517"/>
          </a:xfrm>
          <a:prstGeom prst="rect">
            <a:avLst/>
          </a:prstGeom>
        </p:spPr>
      </p:pic>
      <p:pic>
        <p:nvPicPr>
          <p:cNvPr id="9" name="Picture 8"/>
          <p:cNvPicPr>
            <a:picLocks noChangeAspect="1"/>
          </p:cNvPicPr>
          <p:nvPr/>
        </p:nvPicPr>
        <p:blipFill>
          <a:blip r:embed="rId3"/>
          <a:stretch>
            <a:fillRect/>
          </a:stretch>
        </p:blipFill>
        <p:spPr>
          <a:xfrm>
            <a:off x="6641951" y="2483893"/>
            <a:ext cx="2011733" cy="1903172"/>
          </a:xfrm>
          <a:prstGeom prst="rect">
            <a:avLst/>
          </a:prstGeom>
        </p:spPr>
      </p:pic>
    </p:spTree>
    <p:extLst>
      <p:ext uri="{BB962C8B-B14F-4D97-AF65-F5344CB8AC3E}">
        <p14:creationId xmlns:p14="http://schemas.microsoft.com/office/powerpoint/2010/main" val="17794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Google Shape;595;p56"/>
          <p:cNvSpPr txBox="1"/>
          <p:nvPr/>
        </p:nvSpPr>
        <p:spPr>
          <a:xfrm>
            <a:off x="0" y="2901562"/>
            <a:ext cx="2851374" cy="168624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700" dirty="0" smtClean="0">
                <a:solidFill>
                  <a:srgbClr val="FFFFFF"/>
                </a:solidFill>
                <a:latin typeface="+mj-lt"/>
                <a:ea typeface="Muli"/>
                <a:cs typeface="Muli"/>
                <a:sym typeface="Muli"/>
              </a:rPr>
              <a:t>Sinh sống và làm nông nghiệp chủ yếu bên các dòng sông, đất đai màu mỡ, thuận tiện để sử dụng công cụ đá và đồng đỏ </a:t>
            </a:r>
            <a:endParaRPr sz="1700" dirty="0">
              <a:solidFill>
                <a:srgbClr val="FFFFFF"/>
              </a:solidFill>
              <a:latin typeface="+mj-lt"/>
              <a:ea typeface="Muli"/>
              <a:cs typeface="Muli"/>
              <a:sym typeface="Muli"/>
            </a:endParaRPr>
          </a:p>
        </p:txBody>
      </p:sp>
      <p:sp>
        <p:nvSpPr>
          <p:cNvPr id="26" name="Google Shape;596;p56"/>
          <p:cNvSpPr txBox="1"/>
          <p:nvPr/>
        </p:nvSpPr>
        <p:spPr>
          <a:xfrm>
            <a:off x="3192636" y="3075403"/>
            <a:ext cx="2513266" cy="1472826"/>
          </a:xfrm>
          <a:prstGeom prst="rect">
            <a:avLst/>
          </a:prstGeom>
          <a:noFill/>
          <a:ln>
            <a:noFill/>
          </a:ln>
        </p:spPr>
        <p:txBody>
          <a:bodyPr spcFirstLastPara="1" wrap="square" lIns="91425" tIns="91425" rIns="91425" bIns="91425" anchor="ctr" anchorCtr="0">
            <a:noAutofit/>
          </a:bodyPr>
          <a:lstStyle/>
          <a:p>
            <a:pPr lvl="0" algn="just"/>
            <a:r>
              <a:rPr lang="fr-FR" sz="1800" dirty="0" smtClean="0">
                <a:solidFill>
                  <a:schemeClr val="bg1"/>
                </a:solidFill>
              </a:rPr>
              <a:t>Quây </a:t>
            </a:r>
            <a:r>
              <a:rPr lang="fr-FR" sz="1800" dirty="0">
                <a:solidFill>
                  <a:schemeClr val="bg1"/>
                </a:solidFill>
              </a:rPr>
              <a:t>quần, gắn bó với nhau đề cùng làm thuỷ </a:t>
            </a:r>
            <a:r>
              <a:rPr lang="fr-FR" sz="1800" dirty="0" smtClean="0">
                <a:solidFill>
                  <a:schemeClr val="bg1"/>
                </a:solidFill>
              </a:rPr>
              <a:t>lợi, đắp </a:t>
            </a:r>
            <a:r>
              <a:rPr lang="fr-FR" sz="1800" dirty="0">
                <a:solidFill>
                  <a:schemeClr val="bg1"/>
                </a:solidFill>
              </a:rPr>
              <a:t>đê, đào kênh, </a:t>
            </a:r>
            <a:r>
              <a:rPr lang="fr-FR" sz="1800" dirty="0" smtClean="0">
                <a:solidFill>
                  <a:schemeClr val="bg1"/>
                </a:solidFill>
              </a:rPr>
              <a:t>mương, cùng </a:t>
            </a:r>
            <a:r>
              <a:rPr lang="fr-FR" sz="1800" dirty="0">
                <a:solidFill>
                  <a:schemeClr val="bg1"/>
                </a:solidFill>
              </a:rPr>
              <a:t>sản xuất nông nghiệp. </a:t>
            </a:r>
            <a:endParaRPr lang="en-US" sz="1800" b="1" dirty="0">
              <a:solidFill>
                <a:schemeClr val="bg1"/>
              </a:solidFill>
              <a:latin typeface="+mj-lt"/>
              <a:ea typeface="Muli"/>
              <a:cs typeface="Muli"/>
              <a:sym typeface="Muli"/>
            </a:endParaRPr>
          </a:p>
        </p:txBody>
      </p:sp>
      <p:sp>
        <p:nvSpPr>
          <p:cNvPr id="27" name="Google Shape;597;p56"/>
          <p:cNvSpPr txBox="1"/>
          <p:nvPr/>
        </p:nvSpPr>
        <p:spPr>
          <a:xfrm>
            <a:off x="6085862" y="2974170"/>
            <a:ext cx="2712103" cy="1702147"/>
          </a:xfrm>
          <a:prstGeom prst="rect">
            <a:avLst/>
          </a:prstGeom>
          <a:noFill/>
          <a:ln>
            <a:noFill/>
          </a:ln>
        </p:spPr>
        <p:txBody>
          <a:bodyPr spcFirstLastPara="1" wrap="square" lIns="91425" tIns="91425" rIns="91425" bIns="91425" anchor="ctr" anchorCtr="0">
            <a:noAutofit/>
          </a:bodyPr>
          <a:lstStyle/>
          <a:p>
            <a:pPr algn="just"/>
            <a:r>
              <a:rPr lang="fr-FR" sz="1800" dirty="0" smtClean="0">
                <a:solidFill>
                  <a:schemeClr val="bg1"/>
                </a:solidFill>
              </a:rPr>
              <a:t>Mối </a:t>
            </a:r>
            <a:r>
              <a:rPr lang="fr-FR" sz="1800" dirty="0">
                <a:solidFill>
                  <a:schemeClr val="bg1"/>
                </a:solidFill>
              </a:rPr>
              <a:t>quan hệ giữa người với người vấn rất gần gũi, mật thiết, sự liên kết giữa các cộng đồng và nhiều tập tục vẫn được bảo lưu.</a:t>
            </a:r>
            <a:endParaRPr lang="en-US" sz="1800" dirty="0">
              <a:solidFill>
                <a:schemeClr val="bg1"/>
              </a:solidFill>
            </a:endParaRPr>
          </a:p>
        </p:txBody>
      </p:sp>
      <p:sp>
        <p:nvSpPr>
          <p:cNvPr id="14" name="Text Placeholder 2"/>
          <p:cNvSpPr txBox="1">
            <a:spLocks/>
          </p:cNvSpPr>
          <p:nvPr/>
        </p:nvSpPr>
        <p:spPr>
          <a:xfrm>
            <a:off x="1186739" y="1672921"/>
            <a:ext cx="7079597" cy="34705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600"/>
              </a:lnSpc>
            </a:pPr>
            <a:r>
              <a:rPr lang="en-US" sz="2000" dirty="0" smtClean="0">
                <a:solidFill>
                  <a:schemeClr val="accent2">
                    <a:lumMod val="50000"/>
                  </a:schemeClr>
                </a:solidFill>
              </a:rPr>
              <a:t>Sự phân hóa không triệt để của</a:t>
            </a:r>
          </a:p>
          <a:p>
            <a:pPr algn="just">
              <a:lnSpc>
                <a:spcPts val="2600"/>
              </a:lnSpc>
            </a:pPr>
            <a:r>
              <a:rPr lang="en-US" sz="2000" dirty="0" smtClean="0">
                <a:solidFill>
                  <a:schemeClr val="accent2">
                    <a:lumMod val="50000"/>
                  </a:schemeClr>
                </a:solidFill>
                <a:latin typeface="+mn-lt"/>
                <a:cs typeface="Times New Roman" panose="02020603050405020304" pitchFamily="18" charset="0"/>
              </a:rPr>
              <a:t>Xã hội nguyên thủy phương Đông là do:</a:t>
            </a:r>
          </a:p>
        </p:txBody>
      </p:sp>
      <p:sp>
        <p:nvSpPr>
          <p:cNvPr id="15" name="Round Same Side Corner Rectangle 14"/>
          <p:cNvSpPr/>
          <p:nvPr/>
        </p:nvSpPr>
        <p:spPr>
          <a:xfrm rot="16200000">
            <a:off x="1835816" y="1714515"/>
            <a:ext cx="714431" cy="3010804"/>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 Same Side Corner Rectangle 15"/>
          <p:cNvSpPr/>
          <p:nvPr/>
        </p:nvSpPr>
        <p:spPr>
          <a:xfrm rot="16200000">
            <a:off x="1790734" y="2609066"/>
            <a:ext cx="766417" cy="3037665"/>
          </a:xfrm>
          <a:prstGeom prst="round2SameRect">
            <a:avLst>
              <a:gd name="adj1" fmla="val 23321"/>
              <a:gd name="adj2" fmla="val 0"/>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Same Side Corner Rectangle 16"/>
          <p:cNvSpPr/>
          <p:nvPr/>
        </p:nvSpPr>
        <p:spPr>
          <a:xfrm rot="5400000" flipH="1">
            <a:off x="3790821" y="3717889"/>
            <a:ext cx="766422" cy="82001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 Same Side Corner Rectangle 17"/>
          <p:cNvSpPr/>
          <p:nvPr/>
        </p:nvSpPr>
        <p:spPr>
          <a:xfrm rot="16200000">
            <a:off x="5774496" y="1889175"/>
            <a:ext cx="714430" cy="26742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 Same Side Corner Rectangle 18"/>
          <p:cNvSpPr/>
          <p:nvPr/>
        </p:nvSpPr>
        <p:spPr>
          <a:xfrm rot="5400000" flipH="1">
            <a:off x="7567968" y="2828778"/>
            <a:ext cx="696281" cy="780776"/>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 Same Side Corner Rectangle 19"/>
          <p:cNvSpPr/>
          <p:nvPr/>
        </p:nvSpPr>
        <p:spPr>
          <a:xfrm rot="16200000">
            <a:off x="5720106" y="2799513"/>
            <a:ext cx="755147" cy="2742284"/>
          </a:xfrm>
          <a:prstGeom prst="round2SameRect">
            <a:avLst>
              <a:gd name="adj1" fmla="val 23321"/>
              <a:gd name="adj2" fmla="val 0"/>
            </a:avLst>
          </a:prstGeom>
          <a:solidFill>
            <a:srgbClr val="FFC00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 Same Side Corner Rectangle 20"/>
          <p:cNvSpPr/>
          <p:nvPr/>
        </p:nvSpPr>
        <p:spPr>
          <a:xfrm rot="5400000" flipH="1">
            <a:off x="7518373" y="3800428"/>
            <a:ext cx="755148" cy="740452"/>
          </a:xfrm>
          <a:prstGeom prst="round2SameRect">
            <a:avLst>
              <a:gd name="adj1" fmla="val 34679"/>
              <a:gd name="adj2" fmla="val 0"/>
            </a:avLst>
          </a:prstGeom>
          <a:solidFill>
            <a:srgbClr val="FFC0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33"/>
          <p:cNvSpPr txBox="1">
            <a:spLocks noChangeArrowheads="1"/>
          </p:cNvSpPr>
          <p:nvPr/>
        </p:nvSpPr>
        <p:spPr bwMode="auto">
          <a:xfrm>
            <a:off x="3937775" y="3891786"/>
            <a:ext cx="384449"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B</a:t>
            </a:r>
            <a:endParaRPr lang="en-US" sz="2400" b="1" dirty="0">
              <a:solidFill>
                <a:schemeClr val="tx1"/>
              </a:solidFill>
              <a:latin typeface="Comic Sans MS" pitchFamily="66" charset="0"/>
            </a:endParaRPr>
          </a:p>
        </p:txBody>
      </p:sp>
      <p:sp>
        <p:nvSpPr>
          <p:cNvPr id="30" name="TextBox 34"/>
          <p:cNvSpPr txBox="1">
            <a:spLocks noChangeArrowheads="1"/>
          </p:cNvSpPr>
          <p:nvPr/>
        </p:nvSpPr>
        <p:spPr bwMode="auto">
          <a:xfrm>
            <a:off x="7678253" y="2966976"/>
            <a:ext cx="375423" cy="461665"/>
          </a:xfrm>
          <a:prstGeom prst="rect">
            <a:avLst/>
          </a:prstGeom>
          <a:noFill/>
          <a:ln w="9525">
            <a:noFill/>
            <a:miter lim="800000"/>
            <a:headEnd/>
            <a:tailEnd/>
          </a:ln>
        </p:spPr>
        <p:txBody>
          <a:bodyPr wrap="none" anchor="ctr">
            <a:spAutoFit/>
          </a:bodyPr>
          <a:lstStyle/>
          <a:p>
            <a:pPr algn="ctr"/>
            <a:r>
              <a:rPr lang="en-US" sz="2400" b="1" dirty="0" smtClean="0">
                <a:solidFill>
                  <a:schemeClr val="tx1"/>
                </a:solidFill>
                <a:latin typeface="Comic Sans MS" pitchFamily="66" charset="0"/>
              </a:rPr>
              <a:t>C</a:t>
            </a:r>
            <a:endParaRPr lang="en-US" sz="2400" b="1" dirty="0">
              <a:solidFill>
                <a:schemeClr val="tx1"/>
              </a:solidFill>
              <a:latin typeface="Comic Sans MS" pitchFamily="66" charset="0"/>
            </a:endParaRPr>
          </a:p>
        </p:txBody>
      </p:sp>
      <p:sp>
        <p:nvSpPr>
          <p:cNvPr id="31" name="TextBox 35"/>
          <p:cNvSpPr txBox="1">
            <a:spLocks noChangeArrowheads="1"/>
          </p:cNvSpPr>
          <p:nvPr/>
        </p:nvSpPr>
        <p:spPr bwMode="auto">
          <a:xfrm>
            <a:off x="7703453" y="3926972"/>
            <a:ext cx="350223"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D</a:t>
            </a:r>
            <a:endParaRPr lang="en-US" sz="2400" b="1" dirty="0">
              <a:solidFill>
                <a:schemeClr val="tx1"/>
              </a:solidFill>
              <a:latin typeface="Comic Sans MS" pitchFamily="66" charset="0"/>
            </a:endParaRPr>
          </a:p>
        </p:txBody>
      </p:sp>
      <p:sp>
        <p:nvSpPr>
          <p:cNvPr id="32" name="Rectangle 32"/>
          <p:cNvSpPr>
            <a:spLocks noChangeArrowheads="1"/>
          </p:cNvSpPr>
          <p:nvPr/>
        </p:nvSpPr>
        <p:spPr bwMode="auto">
          <a:xfrm>
            <a:off x="655110" y="2910237"/>
            <a:ext cx="3066721" cy="677108"/>
          </a:xfrm>
          <a:prstGeom prst="rect">
            <a:avLst/>
          </a:prstGeom>
          <a:noFill/>
          <a:ln w="9525">
            <a:noFill/>
            <a:miter lim="800000"/>
            <a:headEnd/>
            <a:tailEnd/>
          </a:ln>
        </p:spPr>
        <p:txBody>
          <a:bodyPr wrap="square">
            <a:spAutoFit/>
          </a:bodyPr>
          <a:lstStyle/>
          <a:p>
            <a:pPr algn="ctr"/>
            <a:r>
              <a:rPr lang="en-US" sz="1900" b="1" dirty="0" smtClean="0"/>
              <a:t>Cư dân sinh sống phân tán ở nhiều khu vực</a:t>
            </a:r>
            <a:endParaRPr lang="en-US" sz="1900" b="1" dirty="0"/>
          </a:p>
        </p:txBody>
      </p:sp>
      <p:sp>
        <p:nvSpPr>
          <p:cNvPr id="33" name="Rectangle 37"/>
          <p:cNvSpPr>
            <a:spLocks noChangeArrowheads="1"/>
          </p:cNvSpPr>
          <p:nvPr/>
        </p:nvSpPr>
        <p:spPr bwMode="auto">
          <a:xfrm>
            <a:off x="738835" y="3793082"/>
            <a:ext cx="3004217" cy="677108"/>
          </a:xfrm>
          <a:prstGeom prst="rect">
            <a:avLst/>
          </a:prstGeom>
          <a:noFill/>
          <a:ln w="9525">
            <a:noFill/>
            <a:miter lim="800000"/>
            <a:headEnd/>
            <a:tailEnd/>
          </a:ln>
        </p:spPr>
        <p:txBody>
          <a:bodyPr wrap="square">
            <a:spAutoFit/>
          </a:bodyPr>
          <a:lstStyle/>
          <a:p>
            <a:pPr algn="ctr"/>
            <a:r>
              <a:rPr lang="en-US" sz="1900" b="1" dirty="0" smtClean="0"/>
              <a:t>Cư dân sinh sống </a:t>
            </a:r>
          </a:p>
          <a:p>
            <a:pPr algn="ctr"/>
            <a:r>
              <a:rPr lang="en-US" sz="1900" b="1" dirty="0" smtClean="0"/>
              <a:t>chủ yếu ở vùng núi</a:t>
            </a:r>
            <a:endParaRPr lang="en-US" sz="1900" b="1" dirty="0"/>
          </a:p>
        </p:txBody>
      </p:sp>
      <p:sp>
        <p:nvSpPr>
          <p:cNvPr id="34" name="Rectangle 38"/>
          <p:cNvSpPr>
            <a:spLocks noChangeArrowheads="1"/>
          </p:cNvSpPr>
          <p:nvPr/>
        </p:nvSpPr>
        <p:spPr bwMode="auto">
          <a:xfrm>
            <a:off x="4888577" y="2883005"/>
            <a:ext cx="2490249" cy="677108"/>
          </a:xfrm>
          <a:prstGeom prst="rect">
            <a:avLst/>
          </a:prstGeom>
          <a:noFill/>
          <a:ln w="9525">
            <a:noFill/>
            <a:miter lim="800000"/>
            <a:headEnd/>
            <a:tailEnd/>
          </a:ln>
        </p:spPr>
        <p:txBody>
          <a:bodyPr wrap="square">
            <a:spAutoFit/>
          </a:bodyPr>
          <a:lstStyle/>
          <a:p>
            <a:pPr algn="ctr"/>
            <a:r>
              <a:rPr lang="en-US" sz="1900" b="1" dirty="0" smtClean="0">
                <a:solidFill>
                  <a:schemeClr val="tx1"/>
                </a:solidFill>
                <a:latin typeface="Arial" charset="0"/>
              </a:rPr>
              <a:t>Quan hệ giữa con người rất gần gũi</a:t>
            </a:r>
            <a:endParaRPr lang="en-US" sz="1900" b="1" dirty="0">
              <a:solidFill>
                <a:schemeClr val="tx1"/>
              </a:solidFill>
            </a:endParaRPr>
          </a:p>
        </p:txBody>
      </p:sp>
      <p:sp>
        <p:nvSpPr>
          <p:cNvPr id="35" name="Rectangle 39"/>
          <p:cNvSpPr>
            <a:spLocks noChangeArrowheads="1"/>
          </p:cNvSpPr>
          <p:nvPr/>
        </p:nvSpPr>
        <p:spPr bwMode="auto">
          <a:xfrm>
            <a:off x="4658621" y="3849328"/>
            <a:ext cx="2878540" cy="677108"/>
          </a:xfrm>
          <a:prstGeom prst="rect">
            <a:avLst/>
          </a:prstGeom>
          <a:noFill/>
          <a:ln w="9525">
            <a:noFill/>
            <a:miter lim="800000"/>
            <a:headEnd/>
            <a:tailEnd/>
          </a:ln>
        </p:spPr>
        <p:txBody>
          <a:bodyPr wrap="square">
            <a:spAutoFit/>
          </a:bodyPr>
          <a:lstStyle/>
          <a:p>
            <a:pPr algn="ctr"/>
            <a:r>
              <a:rPr lang="en-US" sz="1900" b="1" dirty="0" smtClean="0">
                <a:solidFill>
                  <a:schemeClr val="tx1"/>
                </a:solidFill>
                <a:latin typeface="Arial" charset="0"/>
              </a:rPr>
              <a:t>Quan hệ giữa con người là bất bình đẳng</a:t>
            </a:r>
            <a:endParaRPr lang="en-US" sz="1900" b="1" dirty="0">
              <a:solidFill>
                <a:schemeClr val="tx1"/>
              </a:solidFill>
            </a:endParaRPr>
          </a:p>
        </p:txBody>
      </p:sp>
      <p:sp>
        <p:nvSpPr>
          <p:cNvPr id="2" name="Oval 1"/>
          <p:cNvSpPr/>
          <p:nvPr/>
        </p:nvSpPr>
        <p:spPr>
          <a:xfrm>
            <a:off x="3937775" y="2990079"/>
            <a:ext cx="400843" cy="4239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p:nvSpPr>
        <p:spPr>
          <a:xfrm rot="5400000" flipH="1">
            <a:off x="3824302" y="2809602"/>
            <a:ext cx="695395" cy="82001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extBox 33"/>
          <p:cNvSpPr txBox="1">
            <a:spLocks noChangeArrowheads="1"/>
          </p:cNvSpPr>
          <p:nvPr/>
        </p:nvSpPr>
        <p:spPr bwMode="auto">
          <a:xfrm>
            <a:off x="3935743" y="3019012"/>
            <a:ext cx="384449"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A</a:t>
            </a:r>
            <a:endParaRPr lang="en-US" sz="2400" b="1" dirty="0">
              <a:solidFill>
                <a:schemeClr val="tx1"/>
              </a:solidFill>
              <a:latin typeface="Comic Sans MS" pitchFamily="66" charset="0"/>
            </a:endParaRPr>
          </a:p>
        </p:txBody>
      </p:sp>
      <p:sp>
        <p:nvSpPr>
          <p:cNvPr id="3" name="Oval 2"/>
          <p:cNvSpPr/>
          <p:nvPr/>
        </p:nvSpPr>
        <p:spPr>
          <a:xfrm>
            <a:off x="7544476" y="2974170"/>
            <a:ext cx="721697" cy="506507"/>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50555" y="972874"/>
            <a:ext cx="1636987" cy="461665"/>
          </a:xfrm>
          <a:prstGeom prst="rect">
            <a:avLst/>
          </a:prstGeom>
        </p:spPr>
        <p:txBody>
          <a:bodyPr wrap="none">
            <a:spAutoFit/>
          </a:bodyPr>
          <a:lstStyle/>
          <a:p>
            <a:r>
              <a:rPr lang="en" sz="2400" b="1" dirty="0">
                <a:highlight>
                  <a:srgbClr val="FFCD00"/>
                </a:highlight>
              </a:rPr>
              <a:t>Luyện tập</a:t>
            </a:r>
            <a:endParaRPr lang="en-US" sz="2400" b="1" dirty="0"/>
          </a:p>
        </p:txBody>
      </p:sp>
    </p:spTree>
    <p:extLst>
      <p:ext uri="{BB962C8B-B14F-4D97-AF65-F5344CB8AC3E}">
        <p14:creationId xmlns:p14="http://schemas.microsoft.com/office/powerpoint/2010/main" val="418055038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ircle(in)">
                                      <p:cBhvr>
                                        <p:cTn id="36" dur="2000"/>
                                        <p:tgtEl>
                                          <p:spTgt spid="2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2000"/>
                                        <p:tgtEl>
                                          <p:spTgt spid="1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2000"/>
                                        <p:tgtEl>
                                          <p:spTgt spid="30"/>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ircle(in)">
                                      <p:cBhvr>
                                        <p:cTn id="61" dur="2000"/>
                                        <p:tgtEl>
                                          <p:spTgt spid="35"/>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in)">
                                      <p:cBhvr>
                                        <p:cTn id="64" dur="2000"/>
                                        <p:tgtEl>
                                          <p:spTgt spid="2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2000"/>
                                        <p:tgtEl>
                                          <p:spTgt spid="3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circle(in)">
                                      <p:cBhvr>
                                        <p:cTn id="70" dur="2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80">
                                          <p:stCondLst>
                                            <p:cond delay="0"/>
                                          </p:stCondLst>
                                        </p:cTn>
                                        <p:tgtEl>
                                          <p:spTgt spid="3"/>
                                        </p:tgtEl>
                                      </p:cBhvr>
                                    </p:animEffect>
                                    <p:anim calcmode="lin" valueType="num">
                                      <p:cBhvr>
                                        <p:cTn id="7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gtEl>
                                      </p:cBhvr>
                                      <p:to x="100000" y="60000"/>
                                    </p:animScale>
                                    <p:animScale>
                                      <p:cBhvr>
                                        <p:cTn id="82" dur="166" decel="50000">
                                          <p:stCondLst>
                                            <p:cond delay="676"/>
                                          </p:stCondLst>
                                        </p:cTn>
                                        <p:tgtEl>
                                          <p:spTgt spid="3"/>
                                        </p:tgtEl>
                                      </p:cBhvr>
                                      <p:to x="100000" y="100000"/>
                                    </p:animScale>
                                    <p:animScale>
                                      <p:cBhvr>
                                        <p:cTn id="83" dur="26">
                                          <p:stCondLst>
                                            <p:cond delay="1312"/>
                                          </p:stCondLst>
                                        </p:cTn>
                                        <p:tgtEl>
                                          <p:spTgt spid="3"/>
                                        </p:tgtEl>
                                      </p:cBhvr>
                                      <p:to x="100000" y="80000"/>
                                    </p:animScale>
                                    <p:animScale>
                                      <p:cBhvr>
                                        <p:cTn id="84" dur="166" decel="50000">
                                          <p:stCondLst>
                                            <p:cond delay="1338"/>
                                          </p:stCondLst>
                                        </p:cTn>
                                        <p:tgtEl>
                                          <p:spTgt spid="3"/>
                                        </p:tgtEl>
                                      </p:cBhvr>
                                      <p:to x="100000" y="100000"/>
                                    </p:animScale>
                                    <p:animScale>
                                      <p:cBhvr>
                                        <p:cTn id="85" dur="26">
                                          <p:stCondLst>
                                            <p:cond delay="1642"/>
                                          </p:stCondLst>
                                        </p:cTn>
                                        <p:tgtEl>
                                          <p:spTgt spid="3"/>
                                        </p:tgtEl>
                                      </p:cBhvr>
                                      <p:to x="100000" y="90000"/>
                                    </p:animScale>
                                    <p:animScale>
                                      <p:cBhvr>
                                        <p:cTn id="86" dur="166" decel="50000">
                                          <p:stCondLst>
                                            <p:cond delay="1668"/>
                                          </p:stCondLst>
                                        </p:cTn>
                                        <p:tgtEl>
                                          <p:spTgt spid="3"/>
                                        </p:tgtEl>
                                      </p:cBhvr>
                                      <p:to x="100000" y="100000"/>
                                    </p:animScale>
                                    <p:animScale>
                                      <p:cBhvr>
                                        <p:cTn id="87" dur="26">
                                          <p:stCondLst>
                                            <p:cond delay="1808"/>
                                          </p:stCondLst>
                                        </p:cTn>
                                        <p:tgtEl>
                                          <p:spTgt spid="3"/>
                                        </p:tgtEl>
                                      </p:cBhvr>
                                      <p:to x="100000" y="95000"/>
                                    </p:animScale>
                                    <p:animScale>
                                      <p:cBhvr>
                                        <p:cTn id="8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9" grpId="0"/>
      <p:bldP spid="30" grpId="0"/>
      <p:bldP spid="31" grpId="0"/>
      <p:bldP spid="32" grpId="0"/>
      <p:bldP spid="33" grpId="0"/>
      <p:bldP spid="34" grpId="0"/>
      <p:bldP spid="35" grpId="0"/>
      <p:bldP spid="36" grpId="0" animBg="1"/>
      <p:bldP spid="39"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Google Shape;595;p56"/>
          <p:cNvSpPr txBox="1"/>
          <p:nvPr/>
        </p:nvSpPr>
        <p:spPr>
          <a:xfrm>
            <a:off x="0" y="2901562"/>
            <a:ext cx="2851374" cy="168624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700" dirty="0" smtClean="0">
                <a:solidFill>
                  <a:srgbClr val="FFFFFF"/>
                </a:solidFill>
                <a:latin typeface="+mj-lt"/>
                <a:ea typeface="Muli"/>
                <a:cs typeface="Muli"/>
                <a:sym typeface="Muli"/>
              </a:rPr>
              <a:t>Sinh sống và làm nông nghiệp chủ yếu bên các dòng sông, đất đai màu mỡ, thuận tiện để sử dụng công cụ đá và đồng đỏ </a:t>
            </a:r>
            <a:endParaRPr sz="1700" dirty="0">
              <a:solidFill>
                <a:srgbClr val="FFFFFF"/>
              </a:solidFill>
              <a:latin typeface="+mj-lt"/>
              <a:ea typeface="Muli"/>
              <a:cs typeface="Muli"/>
              <a:sym typeface="Muli"/>
            </a:endParaRPr>
          </a:p>
        </p:txBody>
      </p:sp>
      <p:sp>
        <p:nvSpPr>
          <p:cNvPr id="26" name="Google Shape;596;p56"/>
          <p:cNvSpPr txBox="1"/>
          <p:nvPr/>
        </p:nvSpPr>
        <p:spPr>
          <a:xfrm>
            <a:off x="3192636" y="3075403"/>
            <a:ext cx="2513266" cy="1472826"/>
          </a:xfrm>
          <a:prstGeom prst="rect">
            <a:avLst/>
          </a:prstGeom>
          <a:noFill/>
          <a:ln>
            <a:noFill/>
          </a:ln>
        </p:spPr>
        <p:txBody>
          <a:bodyPr spcFirstLastPara="1" wrap="square" lIns="91425" tIns="91425" rIns="91425" bIns="91425" anchor="ctr" anchorCtr="0">
            <a:noAutofit/>
          </a:bodyPr>
          <a:lstStyle/>
          <a:p>
            <a:pPr lvl="0" algn="just"/>
            <a:r>
              <a:rPr lang="fr-FR" sz="1800" dirty="0" smtClean="0">
                <a:solidFill>
                  <a:schemeClr val="bg1"/>
                </a:solidFill>
              </a:rPr>
              <a:t>Quây </a:t>
            </a:r>
            <a:r>
              <a:rPr lang="fr-FR" sz="1800" dirty="0">
                <a:solidFill>
                  <a:schemeClr val="bg1"/>
                </a:solidFill>
              </a:rPr>
              <a:t>quần, gắn bó với nhau đề cùng làm thuỷ </a:t>
            </a:r>
            <a:r>
              <a:rPr lang="fr-FR" sz="1800" dirty="0" smtClean="0">
                <a:solidFill>
                  <a:schemeClr val="bg1"/>
                </a:solidFill>
              </a:rPr>
              <a:t>lợi, đắp </a:t>
            </a:r>
            <a:r>
              <a:rPr lang="fr-FR" sz="1800" dirty="0">
                <a:solidFill>
                  <a:schemeClr val="bg1"/>
                </a:solidFill>
              </a:rPr>
              <a:t>đê, đào kênh, </a:t>
            </a:r>
            <a:r>
              <a:rPr lang="fr-FR" sz="1800" dirty="0" smtClean="0">
                <a:solidFill>
                  <a:schemeClr val="bg1"/>
                </a:solidFill>
              </a:rPr>
              <a:t>mương, cùng </a:t>
            </a:r>
            <a:r>
              <a:rPr lang="fr-FR" sz="1800" dirty="0">
                <a:solidFill>
                  <a:schemeClr val="bg1"/>
                </a:solidFill>
              </a:rPr>
              <a:t>sản xuất nông nghiệp. </a:t>
            </a:r>
            <a:endParaRPr lang="en-US" sz="1800" b="1" dirty="0">
              <a:solidFill>
                <a:schemeClr val="bg1"/>
              </a:solidFill>
              <a:latin typeface="+mj-lt"/>
              <a:ea typeface="Muli"/>
              <a:cs typeface="Muli"/>
              <a:sym typeface="Muli"/>
            </a:endParaRPr>
          </a:p>
        </p:txBody>
      </p:sp>
      <p:sp>
        <p:nvSpPr>
          <p:cNvPr id="27" name="Google Shape;597;p56"/>
          <p:cNvSpPr txBox="1"/>
          <p:nvPr/>
        </p:nvSpPr>
        <p:spPr>
          <a:xfrm>
            <a:off x="6085862" y="2974170"/>
            <a:ext cx="2712103" cy="1702147"/>
          </a:xfrm>
          <a:prstGeom prst="rect">
            <a:avLst/>
          </a:prstGeom>
          <a:noFill/>
          <a:ln>
            <a:noFill/>
          </a:ln>
        </p:spPr>
        <p:txBody>
          <a:bodyPr spcFirstLastPara="1" wrap="square" lIns="91425" tIns="91425" rIns="91425" bIns="91425" anchor="ctr" anchorCtr="0">
            <a:noAutofit/>
          </a:bodyPr>
          <a:lstStyle/>
          <a:p>
            <a:pPr algn="just"/>
            <a:r>
              <a:rPr lang="fr-FR" sz="1800" dirty="0" smtClean="0">
                <a:solidFill>
                  <a:schemeClr val="bg1"/>
                </a:solidFill>
              </a:rPr>
              <a:t>Mối </a:t>
            </a:r>
            <a:r>
              <a:rPr lang="fr-FR" sz="1800" dirty="0">
                <a:solidFill>
                  <a:schemeClr val="bg1"/>
                </a:solidFill>
              </a:rPr>
              <a:t>quan hệ giữa người với người vấn rất gần gũi, mật thiết, sự liên kết giữa các cộng đồng và nhiều tập tục vẫn được bảo lưu.</a:t>
            </a:r>
            <a:endParaRPr lang="en-US" sz="1800" dirty="0">
              <a:solidFill>
                <a:schemeClr val="bg1"/>
              </a:solidFill>
            </a:endParaRPr>
          </a:p>
        </p:txBody>
      </p:sp>
      <p:sp>
        <p:nvSpPr>
          <p:cNvPr id="14" name="Text Placeholder 2"/>
          <p:cNvSpPr txBox="1">
            <a:spLocks/>
          </p:cNvSpPr>
          <p:nvPr/>
        </p:nvSpPr>
        <p:spPr>
          <a:xfrm>
            <a:off x="1186739" y="1672921"/>
            <a:ext cx="7079597" cy="34705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600"/>
              </a:lnSpc>
            </a:pPr>
            <a:r>
              <a:rPr lang="en-US" sz="2000" dirty="0" smtClean="0">
                <a:solidFill>
                  <a:schemeClr val="accent2">
                    <a:lumMod val="50000"/>
                  </a:schemeClr>
                </a:solidFill>
              </a:rPr>
              <a:t>Công cụ lao động bằng kim loại </a:t>
            </a:r>
          </a:p>
          <a:p>
            <a:pPr algn="just">
              <a:lnSpc>
                <a:spcPts val="2600"/>
              </a:lnSpc>
            </a:pPr>
            <a:r>
              <a:rPr lang="en-US" sz="2000" dirty="0" smtClean="0">
                <a:solidFill>
                  <a:schemeClr val="accent2">
                    <a:lumMod val="50000"/>
                  </a:schemeClr>
                </a:solidFill>
              </a:rPr>
              <a:t>giúp con người thời nguyên thủy:</a:t>
            </a:r>
            <a:endParaRPr lang="en-US" sz="2000" dirty="0" smtClean="0">
              <a:solidFill>
                <a:schemeClr val="accent2">
                  <a:lumMod val="50000"/>
                </a:schemeClr>
              </a:solidFill>
              <a:latin typeface="+mn-lt"/>
              <a:cs typeface="Times New Roman" panose="02020603050405020304" pitchFamily="18" charset="0"/>
            </a:endParaRPr>
          </a:p>
        </p:txBody>
      </p:sp>
      <p:sp>
        <p:nvSpPr>
          <p:cNvPr id="15" name="Round Same Side Corner Rectangle 14"/>
          <p:cNvSpPr/>
          <p:nvPr/>
        </p:nvSpPr>
        <p:spPr>
          <a:xfrm rot="16200000">
            <a:off x="1835816" y="1714515"/>
            <a:ext cx="714431" cy="3010804"/>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 Same Side Corner Rectangle 15"/>
          <p:cNvSpPr/>
          <p:nvPr/>
        </p:nvSpPr>
        <p:spPr>
          <a:xfrm rot="16200000">
            <a:off x="1790734" y="2609066"/>
            <a:ext cx="766417" cy="3037665"/>
          </a:xfrm>
          <a:prstGeom prst="round2SameRect">
            <a:avLst>
              <a:gd name="adj1" fmla="val 23321"/>
              <a:gd name="adj2" fmla="val 0"/>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Same Side Corner Rectangle 16"/>
          <p:cNvSpPr/>
          <p:nvPr/>
        </p:nvSpPr>
        <p:spPr>
          <a:xfrm rot="5400000" flipH="1">
            <a:off x="3790821" y="3717889"/>
            <a:ext cx="766422" cy="82001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 Same Side Corner Rectangle 17"/>
          <p:cNvSpPr/>
          <p:nvPr/>
        </p:nvSpPr>
        <p:spPr>
          <a:xfrm rot="16200000">
            <a:off x="5774496" y="1889175"/>
            <a:ext cx="714430" cy="26742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 Same Side Corner Rectangle 18"/>
          <p:cNvSpPr/>
          <p:nvPr/>
        </p:nvSpPr>
        <p:spPr>
          <a:xfrm rot="5400000" flipH="1">
            <a:off x="7567968" y="2828778"/>
            <a:ext cx="696281" cy="780776"/>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 Same Side Corner Rectangle 19"/>
          <p:cNvSpPr/>
          <p:nvPr/>
        </p:nvSpPr>
        <p:spPr>
          <a:xfrm rot="16200000">
            <a:off x="5720106" y="2799513"/>
            <a:ext cx="755147" cy="2742284"/>
          </a:xfrm>
          <a:prstGeom prst="round2SameRect">
            <a:avLst>
              <a:gd name="adj1" fmla="val 23321"/>
              <a:gd name="adj2" fmla="val 0"/>
            </a:avLst>
          </a:prstGeom>
          <a:solidFill>
            <a:srgbClr val="FFC00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 Same Side Corner Rectangle 20"/>
          <p:cNvSpPr/>
          <p:nvPr/>
        </p:nvSpPr>
        <p:spPr>
          <a:xfrm rot="5400000" flipH="1">
            <a:off x="7518373" y="3800428"/>
            <a:ext cx="755148" cy="740452"/>
          </a:xfrm>
          <a:prstGeom prst="round2SameRect">
            <a:avLst>
              <a:gd name="adj1" fmla="val 34679"/>
              <a:gd name="adj2" fmla="val 0"/>
            </a:avLst>
          </a:prstGeom>
          <a:solidFill>
            <a:srgbClr val="FFC0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33"/>
          <p:cNvSpPr txBox="1">
            <a:spLocks noChangeArrowheads="1"/>
          </p:cNvSpPr>
          <p:nvPr/>
        </p:nvSpPr>
        <p:spPr bwMode="auto">
          <a:xfrm>
            <a:off x="3937775" y="3891786"/>
            <a:ext cx="384449"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B</a:t>
            </a:r>
            <a:endParaRPr lang="en-US" sz="2400" b="1" dirty="0">
              <a:solidFill>
                <a:schemeClr val="tx1"/>
              </a:solidFill>
              <a:latin typeface="Comic Sans MS" pitchFamily="66" charset="0"/>
            </a:endParaRPr>
          </a:p>
        </p:txBody>
      </p:sp>
      <p:sp>
        <p:nvSpPr>
          <p:cNvPr id="30" name="TextBox 34"/>
          <p:cNvSpPr txBox="1">
            <a:spLocks noChangeArrowheads="1"/>
          </p:cNvSpPr>
          <p:nvPr/>
        </p:nvSpPr>
        <p:spPr bwMode="auto">
          <a:xfrm>
            <a:off x="7678253" y="2966976"/>
            <a:ext cx="375423" cy="461665"/>
          </a:xfrm>
          <a:prstGeom prst="rect">
            <a:avLst/>
          </a:prstGeom>
          <a:noFill/>
          <a:ln w="9525">
            <a:noFill/>
            <a:miter lim="800000"/>
            <a:headEnd/>
            <a:tailEnd/>
          </a:ln>
        </p:spPr>
        <p:txBody>
          <a:bodyPr wrap="none" anchor="ctr">
            <a:spAutoFit/>
          </a:bodyPr>
          <a:lstStyle/>
          <a:p>
            <a:pPr algn="ctr"/>
            <a:r>
              <a:rPr lang="en-US" sz="2400" b="1" dirty="0" smtClean="0">
                <a:solidFill>
                  <a:schemeClr val="tx1"/>
                </a:solidFill>
                <a:latin typeface="Comic Sans MS" pitchFamily="66" charset="0"/>
              </a:rPr>
              <a:t>C</a:t>
            </a:r>
            <a:endParaRPr lang="en-US" sz="2400" b="1" dirty="0">
              <a:solidFill>
                <a:schemeClr val="tx1"/>
              </a:solidFill>
              <a:latin typeface="Comic Sans MS" pitchFamily="66" charset="0"/>
            </a:endParaRPr>
          </a:p>
        </p:txBody>
      </p:sp>
      <p:sp>
        <p:nvSpPr>
          <p:cNvPr id="31" name="TextBox 35"/>
          <p:cNvSpPr txBox="1">
            <a:spLocks noChangeArrowheads="1"/>
          </p:cNvSpPr>
          <p:nvPr/>
        </p:nvSpPr>
        <p:spPr bwMode="auto">
          <a:xfrm>
            <a:off x="7703453" y="3926972"/>
            <a:ext cx="350223"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D</a:t>
            </a:r>
            <a:endParaRPr lang="en-US" sz="2400" b="1" dirty="0">
              <a:solidFill>
                <a:schemeClr val="tx1"/>
              </a:solidFill>
              <a:latin typeface="Comic Sans MS" pitchFamily="66" charset="0"/>
            </a:endParaRPr>
          </a:p>
        </p:txBody>
      </p:sp>
      <p:sp>
        <p:nvSpPr>
          <p:cNvPr id="32" name="Rectangle 32"/>
          <p:cNvSpPr>
            <a:spLocks noChangeArrowheads="1"/>
          </p:cNvSpPr>
          <p:nvPr/>
        </p:nvSpPr>
        <p:spPr bwMode="auto">
          <a:xfrm>
            <a:off x="655110" y="2910237"/>
            <a:ext cx="3066721" cy="646331"/>
          </a:xfrm>
          <a:prstGeom prst="rect">
            <a:avLst/>
          </a:prstGeom>
          <a:noFill/>
          <a:ln w="9525">
            <a:noFill/>
            <a:miter lim="800000"/>
            <a:headEnd/>
            <a:tailEnd/>
          </a:ln>
        </p:spPr>
        <p:txBody>
          <a:bodyPr wrap="square">
            <a:spAutoFit/>
          </a:bodyPr>
          <a:lstStyle/>
          <a:p>
            <a:pPr algn="ctr"/>
            <a:r>
              <a:rPr lang="en-US" sz="1800" b="1" dirty="0" smtClean="0"/>
              <a:t>Thu hẹp diện tích canh tác để làm nhà ở</a:t>
            </a:r>
            <a:endParaRPr lang="en-US" sz="1800" b="1" dirty="0"/>
          </a:p>
        </p:txBody>
      </p:sp>
      <p:sp>
        <p:nvSpPr>
          <p:cNvPr id="33" name="Rectangle 37"/>
          <p:cNvSpPr>
            <a:spLocks noChangeArrowheads="1"/>
          </p:cNvSpPr>
          <p:nvPr/>
        </p:nvSpPr>
        <p:spPr bwMode="auto">
          <a:xfrm>
            <a:off x="738835" y="3793082"/>
            <a:ext cx="3004217" cy="646331"/>
          </a:xfrm>
          <a:prstGeom prst="rect">
            <a:avLst/>
          </a:prstGeom>
          <a:noFill/>
          <a:ln w="9525">
            <a:noFill/>
            <a:miter lim="800000"/>
            <a:headEnd/>
            <a:tailEnd/>
          </a:ln>
        </p:spPr>
        <p:txBody>
          <a:bodyPr wrap="square">
            <a:spAutoFit/>
          </a:bodyPr>
          <a:lstStyle/>
          <a:p>
            <a:pPr algn="ctr"/>
            <a:r>
              <a:rPr lang="en-US" sz="1800" b="1" dirty="0" smtClean="0"/>
              <a:t>Sống quây quần </a:t>
            </a:r>
          </a:p>
          <a:p>
            <a:pPr algn="ctr"/>
            <a:r>
              <a:rPr lang="en-US" sz="1800" b="1" dirty="0" smtClean="0"/>
              <a:t>gắn bó với nhau</a:t>
            </a:r>
            <a:endParaRPr lang="en-US" sz="1800" b="1" dirty="0"/>
          </a:p>
        </p:txBody>
      </p:sp>
      <p:sp>
        <p:nvSpPr>
          <p:cNvPr id="34" name="Rectangle 38"/>
          <p:cNvSpPr>
            <a:spLocks noChangeArrowheads="1"/>
          </p:cNvSpPr>
          <p:nvPr/>
        </p:nvSpPr>
        <p:spPr bwMode="auto">
          <a:xfrm>
            <a:off x="4736267" y="2880612"/>
            <a:ext cx="2846042" cy="646331"/>
          </a:xfrm>
          <a:prstGeom prst="rect">
            <a:avLst/>
          </a:prstGeom>
          <a:noFill/>
          <a:ln w="9525">
            <a:noFill/>
            <a:miter lim="800000"/>
            <a:headEnd/>
            <a:tailEnd/>
          </a:ln>
        </p:spPr>
        <p:txBody>
          <a:bodyPr wrap="square">
            <a:spAutoFit/>
          </a:bodyPr>
          <a:lstStyle/>
          <a:p>
            <a:pPr algn="ctr"/>
            <a:r>
              <a:rPr lang="en-US" sz="1800" b="1" dirty="0" smtClean="0">
                <a:solidFill>
                  <a:schemeClr val="tx1"/>
                </a:solidFill>
                <a:latin typeface="Arial" charset="0"/>
              </a:rPr>
              <a:t>Chống lại các cuộc xung đột từ bên ngoài</a:t>
            </a:r>
            <a:endParaRPr lang="en-US" sz="1800" b="1" dirty="0">
              <a:solidFill>
                <a:schemeClr val="tx1"/>
              </a:solidFill>
            </a:endParaRPr>
          </a:p>
        </p:txBody>
      </p:sp>
      <p:sp>
        <p:nvSpPr>
          <p:cNvPr id="35" name="Rectangle 39"/>
          <p:cNvSpPr>
            <a:spLocks noChangeArrowheads="1"/>
          </p:cNvSpPr>
          <p:nvPr/>
        </p:nvSpPr>
        <p:spPr bwMode="auto">
          <a:xfrm>
            <a:off x="4584346" y="3871971"/>
            <a:ext cx="3041186" cy="646331"/>
          </a:xfrm>
          <a:prstGeom prst="rect">
            <a:avLst/>
          </a:prstGeom>
          <a:noFill/>
          <a:ln w="9525">
            <a:noFill/>
            <a:miter lim="800000"/>
            <a:headEnd/>
            <a:tailEnd/>
          </a:ln>
        </p:spPr>
        <p:txBody>
          <a:bodyPr wrap="square">
            <a:spAutoFit/>
          </a:bodyPr>
          <a:lstStyle/>
          <a:p>
            <a:pPr algn="ctr"/>
            <a:r>
              <a:rPr lang="en-US" sz="1800" b="1" dirty="0" smtClean="0">
                <a:solidFill>
                  <a:schemeClr val="tx1"/>
                </a:solidFill>
                <a:latin typeface="Arial" charset="0"/>
              </a:rPr>
              <a:t>Tăng năng suất lao động tạo sản phẩm dư thừa</a:t>
            </a:r>
            <a:endParaRPr lang="en-US" sz="1800" b="1" dirty="0">
              <a:solidFill>
                <a:schemeClr val="tx1"/>
              </a:solidFill>
            </a:endParaRPr>
          </a:p>
        </p:txBody>
      </p:sp>
      <p:sp>
        <p:nvSpPr>
          <p:cNvPr id="2" name="Oval 1"/>
          <p:cNvSpPr/>
          <p:nvPr/>
        </p:nvSpPr>
        <p:spPr>
          <a:xfrm>
            <a:off x="3937775" y="2990079"/>
            <a:ext cx="400843" cy="4239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p:nvSpPr>
        <p:spPr>
          <a:xfrm rot="5400000" flipH="1">
            <a:off x="3824302" y="2809602"/>
            <a:ext cx="695395" cy="82001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extBox 33"/>
          <p:cNvSpPr txBox="1">
            <a:spLocks noChangeArrowheads="1"/>
          </p:cNvSpPr>
          <p:nvPr/>
        </p:nvSpPr>
        <p:spPr bwMode="auto">
          <a:xfrm>
            <a:off x="3935743" y="3019012"/>
            <a:ext cx="384449" cy="461665"/>
          </a:xfrm>
          <a:prstGeom prst="rect">
            <a:avLst/>
          </a:prstGeom>
          <a:noFill/>
          <a:ln w="9525">
            <a:noFill/>
            <a:miter lim="800000"/>
            <a:headEnd/>
            <a:tailEnd/>
          </a:ln>
        </p:spPr>
        <p:txBody>
          <a:bodyPr wrap="square" anchor="ctr">
            <a:spAutoFit/>
          </a:bodyPr>
          <a:lstStyle/>
          <a:p>
            <a:pPr algn="ctr"/>
            <a:r>
              <a:rPr lang="en-US" sz="2400" b="1" dirty="0" smtClean="0">
                <a:solidFill>
                  <a:schemeClr val="tx1"/>
                </a:solidFill>
                <a:latin typeface="Comic Sans MS" pitchFamily="66" charset="0"/>
              </a:rPr>
              <a:t>A</a:t>
            </a:r>
            <a:endParaRPr lang="en-US" sz="2400" b="1" dirty="0">
              <a:solidFill>
                <a:schemeClr val="tx1"/>
              </a:solidFill>
              <a:latin typeface="Comic Sans MS" pitchFamily="66" charset="0"/>
            </a:endParaRPr>
          </a:p>
        </p:txBody>
      </p:sp>
      <p:sp>
        <p:nvSpPr>
          <p:cNvPr id="5" name="Oval 4"/>
          <p:cNvSpPr/>
          <p:nvPr/>
        </p:nvSpPr>
        <p:spPr>
          <a:xfrm>
            <a:off x="7582309" y="3926972"/>
            <a:ext cx="599524" cy="512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3551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dow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arn(inVertical)">
                                      <p:cBhvr>
                                        <p:cTn id="43" dur="500"/>
                                        <p:tgtEl>
                                          <p:spTgt spid="3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0"/>
                                        <p:tgtEl>
                                          <p:spTgt spid="5"/>
                                        </p:tgtEl>
                                      </p:cBhvr>
                                    </p:animEffect>
                                    <p:anim calcmode="lin" valueType="num">
                                      <p:cBhvr>
                                        <p:cTn id="72" dur="2000" fill="hold"/>
                                        <p:tgtEl>
                                          <p:spTgt spid="5"/>
                                        </p:tgtEl>
                                        <p:attrNameLst>
                                          <p:attrName>ppt_w</p:attrName>
                                        </p:attrNameLst>
                                      </p:cBhvr>
                                      <p:tavLst>
                                        <p:tav tm="0" fmla="#ppt_w*sin(2.5*pi*$)">
                                          <p:val>
                                            <p:fltVal val="0"/>
                                          </p:val>
                                        </p:tav>
                                        <p:tav tm="100000">
                                          <p:val>
                                            <p:fltVal val="1"/>
                                          </p:val>
                                        </p:tav>
                                      </p:tavLst>
                                    </p:anim>
                                    <p:anim calcmode="lin" valueType="num">
                                      <p:cBhvr>
                                        <p:cTn id="7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9" grpId="0"/>
      <p:bldP spid="30" grpId="0"/>
      <p:bldP spid="31" grpId="0"/>
      <p:bldP spid="32" grpId="0"/>
      <p:bldP spid="33" grpId="0"/>
      <p:bldP spid="34" grpId="0"/>
      <p:bldP spid="35" grpId="0"/>
      <p:bldP spid="36" grpId="0" animBg="1"/>
      <p:bldP spid="39"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624" y="406182"/>
            <a:ext cx="2983509" cy="461665"/>
          </a:xfrm>
          <a:prstGeom prst="rect">
            <a:avLst/>
          </a:prstGeom>
        </p:spPr>
        <p:txBody>
          <a:bodyPr wrap="none">
            <a:spAutoFit/>
          </a:bodyPr>
          <a:lstStyle/>
          <a:p>
            <a:r>
              <a:rPr lang="en" sz="2400" b="1" dirty="0">
                <a:highlight>
                  <a:srgbClr val="FFCD00"/>
                </a:highlight>
              </a:rPr>
              <a:t>Luyện </a:t>
            </a:r>
            <a:r>
              <a:rPr lang="en" sz="2400" b="1" dirty="0" smtClean="0">
                <a:highlight>
                  <a:srgbClr val="FFCD00"/>
                </a:highlight>
              </a:rPr>
              <a:t>tập mở rộng</a:t>
            </a:r>
            <a:endParaRPr lang="en-US" sz="2400" b="1" dirty="0"/>
          </a:p>
        </p:txBody>
      </p:sp>
      <p:sp>
        <p:nvSpPr>
          <p:cNvPr id="3" name="Rectangle 2"/>
          <p:cNvSpPr/>
          <p:nvPr/>
        </p:nvSpPr>
        <p:spPr>
          <a:xfrm>
            <a:off x="498624" y="1046431"/>
            <a:ext cx="7844160" cy="707886"/>
          </a:xfrm>
          <a:prstGeom prst="rect">
            <a:avLst/>
          </a:prstGeom>
        </p:spPr>
        <p:txBody>
          <a:bodyPr wrap="square">
            <a:spAutoFit/>
          </a:bodyPr>
          <a:lstStyle/>
          <a:p>
            <a:pPr algn="just">
              <a:lnSpc>
                <a:spcPts val="2400"/>
              </a:lnSpc>
              <a:spcBef>
                <a:spcPts val="700"/>
              </a:spcBef>
              <a:spcAft>
                <a:spcPts val="700"/>
              </a:spcAft>
            </a:pPr>
            <a:r>
              <a:rPr lang="nl-NL" sz="2000" i="1" dirty="0">
                <a:latin typeface="+mj-lt"/>
                <a:ea typeface="Calibri" panose="020F0502020204030204" pitchFamily="34" charset="0"/>
                <a:cs typeface="Times New Roman" panose="02020603050405020304" pitchFamily="18" charset="0"/>
              </a:rPr>
              <a:t>Em hãy kể tên một số vật dụng bằng kim loại mà con người ngày nay vẫn thừa hưởng từ những phát minh của người nguyên thủy. </a:t>
            </a:r>
            <a:endParaRPr lang="en-US" sz="2000" i="1" dirty="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9823" y="1909032"/>
            <a:ext cx="2281152" cy="2200187"/>
          </a:xfrm>
          <a:prstGeom prst="rect">
            <a:avLst/>
          </a:prstGeom>
        </p:spPr>
      </p:pic>
      <p:sp>
        <p:nvSpPr>
          <p:cNvPr id="5" name="Rectangle 4"/>
          <p:cNvSpPr/>
          <p:nvPr/>
        </p:nvSpPr>
        <p:spPr>
          <a:xfrm>
            <a:off x="259824" y="4127004"/>
            <a:ext cx="2281151" cy="369332"/>
          </a:xfrm>
          <a:prstGeom prst="rect">
            <a:avLst/>
          </a:prstGeom>
        </p:spPr>
        <p:txBody>
          <a:bodyPr wrap="square">
            <a:spAutoFit/>
          </a:bodyPr>
          <a:lstStyle/>
          <a:p>
            <a:pPr algn="ctr"/>
            <a:r>
              <a:rPr lang="nl-NL" sz="1800" b="1" dirty="0" smtClean="0">
                <a:ea typeface="Calibri" panose="020F0502020204030204" pitchFamily="34" charset="0"/>
                <a:cs typeface="Times New Roman" panose="02020603050405020304" pitchFamily="18" charset="0"/>
              </a:rPr>
              <a:t>Lưỡi cuốc</a:t>
            </a:r>
            <a:endParaRPr lang="en-US" sz="1800" b="1" dirty="0"/>
          </a:p>
        </p:txBody>
      </p:sp>
      <p:pic>
        <p:nvPicPr>
          <p:cNvPr id="6" name="Picture 5"/>
          <p:cNvPicPr>
            <a:picLocks noChangeAspect="1"/>
          </p:cNvPicPr>
          <p:nvPr/>
        </p:nvPicPr>
        <p:blipFill>
          <a:blip r:embed="rId3"/>
          <a:stretch>
            <a:fillRect/>
          </a:stretch>
        </p:blipFill>
        <p:spPr>
          <a:xfrm>
            <a:off x="2758587" y="1909032"/>
            <a:ext cx="1957360" cy="2194104"/>
          </a:xfrm>
          <a:prstGeom prst="rect">
            <a:avLst/>
          </a:prstGeom>
        </p:spPr>
      </p:pic>
      <p:sp>
        <p:nvSpPr>
          <p:cNvPr id="8" name="Rectangle 7"/>
          <p:cNvSpPr/>
          <p:nvPr/>
        </p:nvSpPr>
        <p:spPr>
          <a:xfrm>
            <a:off x="2806470" y="4151698"/>
            <a:ext cx="1909477" cy="369332"/>
          </a:xfrm>
          <a:prstGeom prst="rect">
            <a:avLst/>
          </a:prstGeom>
        </p:spPr>
        <p:txBody>
          <a:bodyPr wrap="square">
            <a:spAutoFit/>
          </a:bodyPr>
          <a:lstStyle/>
          <a:p>
            <a:pPr algn="ctr"/>
            <a:r>
              <a:rPr lang="nl-NL" sz="1800" b="1" dirty="0" smtClean="0">
                <a:ea typeface="Calibri" panose="020F0502020204030204" pitchFamily="34" charset="0"/>
                <a:cs typeface="Times New Roman" panose="02020603050405020304" pitchFamily="18" charset="0"/>
              </a:rPr>
              <a:t>Dao</a:t>
            </a:r>
            <a:endParaRPr lang="en-US" sz="1800" b="1" dirty="0"/>
          </a:p>
        </p:txBody>
      </p:sp>
      <p:pic>
        <p:nvPicPr>
          <p:cNvPr id="9" name="Picture 8"/>
          <p:cNvPicPr>
            <a:picLocks noChangeAspect="1"/>
          </p:cNvPicPr>
          <p:nvPr/>
        </p:nvPicPr>
        <p:blipFill>
          <a:blip r:embed="rId4"/>
          <a:stretch>
            <a:fillRect/>
          </a:stretch>
        </p:blipFill>
        <p:spPr>
          <a:xfrm>
            <a:off x="5019081" y="1927282"/>
            <a:ext cx="1660551" cy="2205339"/>
          </a:xfrm>
          <a:prstGeom prst="rect">
            <a:avLst/>
          </a:prstGeom>
        </p:spPr>
      </p:pic>
      <p:sp>
        <p:nvSpPr>
          <p:cNvPr id="10" name="Rectangle 9"/>
          <p:cNvSpPr/>
          <p:nvPr/>
        </p:nvSpPr>
        <p:spPr>
          <a:xfrm>
            <a:off x="5019081" y="4120920"/>
            <a:ext cx="1660551" cy="369332"/>
          </a:xfrm>
          <a:prstGeom prst="rect">
            <a:avLst/>
          </a:prstGeom>
        </p:spPr>
        <p:txBody>
          <a:bodyPr wrap="square">
            <a:spAutoFit/>
          </a:bodyPr>
          <a:lstStyle/>
          <a:p>
            <a:pPr algn="ctr"/>
            <a:r>
              <a:rPr lang="nl-NL" sz="1800" b="1" dirty="0" smtClean="0">
                <a:ea typeface="Calibri" panose="020F0502020204030204" pitchFamily="34" charset="0"/>
                <a:cs typeface="Times New Roman" panose="02020603050405020304" pitchFamily="18" charset="0"/>
              </a:rPr>
              <a:t>Rìu chặt cây</a:t>
            </a:r>
            <a:endParaRPr lang="en-US" sz="1800" b="1" dirty="0"/>
          </a:p>
        </p:txBody>
      </p:sp>
      <p:pic>
        <p:nvPicPr>
          <p:cNvPr id="11" name="Picture 10"/>
          <p:cNvPicPr>
            <a:picLocks noChangeAspect="1"/>
          </p:cNvPicPr>
          <p:nvPr/>
        </p:nvPicPr>
        <p:blipFill>
          <a:blip r:embed="rId5"/>
          <a:stretch>
            <a:fillRect/>
          </a:stretch>
        </p:blipFill>
        <p:spPr>
          <a:xfrm>
            <a:off x="6890919" y="1915581"/>
            <a:ext cx="2000424" cy="2139969"/>
          </a:xfrm>
          <a:prstGeom prst="rect">
            <a:avLst/>
          </a:prstGeom>
        </p:spPr>
      </p:pic>
      <p:sp>
        <p:nvSpPr>
          <p:cNvPr id="12" name="Rectangle 11"/>
          <p:cNvSpPr/>
          <p:nvPr/>
        </p:nvSpPr>
        <p:spPr>
          <a:xfrm>
            <a:off x="6890919" y="4132621"/>
            <a:ext cx="2000424" cy="369332"/>
          </a:xfrm>
          <a:prstGeom prst="rect">
            <a:avLst/>
          </a:prstGeom>
        </p:spPr>
        <p:txBody>
          <a:bodyPr wrap="square">
            <a:spAutoFit/>
          </a:bodyPr>
          <a:lstStyle/>
          <a:p>
            <a:pPr algn="ctr"/>
            <a:r>
              <a:rPr lang="nl-NL" sz="1800" b="1" dirty="0" smtClean="0">
                <a:ea typeface="Calibri" panose="020F0502020204030204" pitchFamily="34" charset="0"/>
                <a:cs typeface="Times New Roman" panose="02020603050405020304" pitchFamily="18" charset="0"/>
              </a:rPr>
              <a:t>Xiên thịt nướng</a:t>
            </a:r>
            <a:endParaRPr lang="en-US" sz="1800" b="1" dirty="0"/>
          </a:p>
        </p:txBody>
      </p:sp>
    </p:spTree>
    <p:extLst>
      <p:ext uri="{BB962C8B-B14F-4D97-AF65-F5344CB8AC3E}">
        <p14:creationId xmlns:p14="http://schemas.microsoft.com/office/powerpoint/2010/main" val="7621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117" y="1290057"/>
            <a:ext cx="7527341" cy="3093154"/>
          </a:xfrm>
          <a:prstGeom prst="rect">
            <a:avLst/>
          </a:prstGeom>
        </p:spPr>
        <p:txBody>
          <a:bodyPr wrap="square">
            <a:spAutoFit/>
          </a:bodyPr>
          <a:lstStyle/>
          <a:p>
            <a:pPr marL="342900" indent="-342900" algn="just">
              <a:lnSpc>
                <a:spcPts val="2640"/>
              </a:lnSpc>
              <a:buFont typeface="Wingdings" panose="05000000000000000000" pitchFamily="2" charset="2"/>
              <a:buChar char="§"/>
            </a:pPr>
            <a:r>
              <a:rPr lang="fr-FR" sz="2000" dirty="0">
                <a:latin typeface="+mj-lt"/>
                <a:ea typeface="Calibri" panose="020F0502020204030204" pitchFamily="34" charset="0"/>
              </a:rPr>
              <a:t>Năm 1959, một giáo sư khảo cổ học đã dẫn đầu đoán thám hiểm, khai quật sâu vào vùng thung lũng Tim-na (phía nam I-xra-en). Sau đó, ông và các cộng sự đã phái hiện ở đây nhiều mỏ đồng và trại luyện kim với lò nung cùng nhiều hiện vật khác chưa từng thấy ở đâu trên thế giới trước đó, có niên đại khoảng thiên niên kỉ IV TCN.</a:t>
            </a:r>
          </a:p>
          <a:p>
            <a:pPr marL="342900" indent="-342900" algn="just">
              <a:lnSpc>
                <a:spcPts val="2640"/>
              </a:lnSpc>
              <a:buFont typeface="Wingdings" panose="05000000000000000000" pitchFamily="2" charset="2"/>
              <a:buChar char="§"/>
            </a:pPr>
            <a:r>
              <a:rPr lang="fr-FR" sz="2000" dirty="0">
                <a:latin typeface="+mj-lt"/>
                <a:ea typeface="Calibri" panose="020F0502020204030204" pitchFamily="34" charset="0"/>
              </a:rPr>
              <a:t> Công cụ lao động bằng kim loại đã xuất hiện như thế nào? Điều này làm cho kinh tế, xã hội cuối thời nguyên thuỷ có những chuyến biến ra sao? </a:t>
            </a:r>
            <a:endParaRPr lang="en-US" sz="2000" dirty="0">
              <a:latin typeface="+mj-lt"/>
            </a:endParaRPr>
          </a:p>
        </p:txBody>
      </p:sp>
    </p:spTree>
    <p:extLst>
      <p:ext uri="{BB962C8B-B14F-4D97-AF65-F5344CB8AC3E}">
        <p14:creationId xmlns:p14="http://schemas.microsoft.com/office/powerpoint/2010/main" val="27391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6">
                    <a:lumMod val="75000"/>
                  </a:schemeClr>
                </a:solidFill>
                <a:latin typeface="+mj-lt"/>
              </a:rPr>
              <a:t>Hướng dẫn về nhà</a:t>
            </a:r>
            <a:endParaRPr lang="en-US" sz="2400" dirty="0">
              <a:solidFill>
                <a:schemeClr val="accent6">
                  <a:lumMod val="75000"/>
                </a:schemeClr>
              </a:solidFill>
              <a:latin typeface="+mj-lt"/>
            </a:endParaRPr>
          </a:p>
        </p:txBody>
      </p:sp>
      <p:sp>
        <p:nvSpPr>
          <p:cNvPr id="3" name="Text Placeholder 2"/>
          <p:cNvSpPr>
            <a:spLocks noGrp="1"/>
          </p:cNvSpPr>
          <p:nvPr>
            <p:ph type="body" idx="1"/>
          </p:nvPr>
        </p:nvSpPr>
        <p:spPr>
          <a:xfrm>
            <a:off x="1381250" y="1506741"/>
            <a:ext cx="6809700" cy="3112200"/>
          </a:xfrm>
        </p:spPr>
        <p:txBody>
          <a:bodyPr/>
          <a:lstStyle/>
          <a:p>
            <a:pPr>
              <a:buNone/>
            </a:pPr>
            <a:endParaRPr lang="en-US" dirty="0" smtClean="0"/>
          </a:p>
          <a:p>
            <a:pPr>
              <a:buNone/>
            </a:pPr>
            <a:endParaRPr lang="en-US" dirty="0"/>
          </a:p>
        </p:txBody>
      </p:sp>
      <p:cxnSp>
        <p:nvCxnSpPr>
          <p:cNvPr id="5" name="Google Shape;623;p58"/>
          <p:cNvCxnSpPr/>
          <p:nvPr/>
        </p:nvCxnSpPr>
        <p:spPr>
          <a:xfrm>
            <a:off x="2135362" y="3372122"/>
            <a:ext cx="5808688" cy="0"/>
          </a:xfrm>
          <a:prstGeom prst="straightConnector1">
            <a:avLst/>
          </a:prstGeom>
          <a:noFill/>
          <a:ln w="9525" cap="flat" cmpd="sng">
            <a:solidFill>
              <a:schemeClr val="tx1"/>
            </a:solidFill>
            <a:prstDash val="dash"/>
            <a:round/>
            <a:headEnd type="none" w="med" len="med"/>
            <a:tailEnd type="none" w="med" len="med"/>
          </a:ln>
        </p:spPr>
      </p:cxnSp>
      <p:sp>
        <p:nvSpPr>
          <p:cNvPr id="6" name="Google Shape;624;p58"/>
          <p:cNvSpPr/>
          <p:nvPr/>
        </p:nvSpPr>
        <p:spPr>
          <a:xfrm>
            <a:off x="2820407" y="2986417"/>
            <a:ext cx="747545" cy="747545"/>
          </a:xfrm>
          <a:prstGeom prst="donut">
            <a:avLst>
              <a:gd name="adj" fmla="val 12366"/>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5;p58"/>
          <p:cNvSpPr/>
          <p:nvPr/>
        </p:nvSpPr>
        <p:spPr>
          <a:xfrm>
            <a:off x="3676670" y="3179104"/>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8" name="Google Shape;626;p58"/>
          <p:cNvSpPr/>
          <p:nvPr/>
        </p:nvSpPr>
        <p:spPr>
          <a:xfrm>
            <a:off x="4118892" y="3179104"/>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7;p58"/>
          <p:cNvSpPr/>
          <p:nvPr/>
        </p:nvSpPr>
        <p:spPr>
          <a:xfrm>
            <a:off x="4568502" y="3179105"/>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8;p58"/>
          <p:cNvSpPr/>
          <p:nvPr/>
        </p:nvSpPr>
        <p:spPr>
          <a:xfrm>
            <a:off x="5039706" y="3179105"/>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9;p58"/>
          <p:cNvSpPr/>
          <p:nvPr/>
        </p:nvSpPr>
        <p:spPr>
          <a:xfrm>
            <a:off x="5510910" y="2986418"/>
            <a:ext cx="747545" cy="747545"/>
          </a:xfrm>
          <a:prstGeom prst="donut">
            <a:avLst>
              <a:gd name="adj" fmla="val 12366"/>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30;p58"/>
          <p:cNvSpPr/>
          <p:nvPr/>
        </p:nvSpPr>
        <p:spPr>
          <a:xfrm>
            <a:off x="6367173" y="3178951"/>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3" name="Google Shape;631;p58"/>
          <p:cNvSpPr/>
          <p:nvPr/>
        </p:nvSpPr>
        <p:spPr>
          <a:xfrm>
            <a:off x="6838377" y="3179105"/>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2;p58"/>
          <p:cNvSpPr/>
          <p:nvPr/>
        </p:nvSpPr>
        <p:spPr>
          <a:xfrm>
            <a:off x="7309581" y="3178951"/>
            <a:ext cx="362490" cy="362490"/>
          </a:xfrm>
          <a:prstGeom prst="ellipse">
            <a:avLst/>
          </a:prstGeom>
          <a:solidFill>
            <a:schemeClr val="accent2">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5" name="Google Shape;637;p58"/>
          <p:cNvSpPr txBox="1"/>
          <p:nvPr/>
        </p:nvSpPr>
        <p:spPr>
          <a:xfrm rot="684">
            <a:off x="1989313" y="1941861"/>
            <a:ext cx="2403220"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smtClean="0">
                <a:solidFill>
                  <a:schemeClr val="accent6">
                    <a:lumMod val="50000"/>
                  </a:schemeClr>
                </a:solidFill>
                <a:latin typeface="Muli"/>
                <a:ea typeface="Muli"/>
                <a:cs typeface="Muli"/>
                <a:sym typeface="Muli"/>
              </a:rPr>
              <a:t>Trả lời các câu hỏi</a:t>
            </a:r>
          </a:p>
          <a:p>
            <a:pPr marL="0" lvl="0" indent="0" algn="ctr" rtl="0">
              <a:spcBef>
                <a:spcPts val="0"/>
              </a:spcBef>
              <a:spcAft>
                <a:spcPts val="0"/>
              </a:spcAft>
              <a:buNone/>
            </a:pPr>
            <a:r>
              <a:rPr lang="en-US" sz="1800" b="1" dirty="0" smtClean="0">
                <a:solidFill>
                  <a:schemeClr val="accent6">
                    <a:lumMod val="50000"/>
                  </a:schemeClr>
                </a:solidFill>
                <a:latin typeface="Muli"/>
                <a:ea typeface="Muli"/>
                <a:cs typeface="Muli"/>
                <a:sym typeface="Muli"/>
              </a:rPr>
              <a:t>trong SGK trang 25</a:t>
            </a:r>
            <a:endParaRPr lang="en" sz="1800" b="1" dirty="0" smtClean="0">
              <a:solidFill>
                <a:schemeClr val="accent6">
                  <a:lumMod val="50000"/>
                </a:schemeClr>
              </a:solidFill>
              <a:latin typeface="Muli"/>
              <a:ea typeface="Muli"/>
              <a:cs typeface="Muli"/>
              <a:sym typeface="Muli"/>
            </a:endParaRPr>
          </a:p>
        </p:txBody>
      </p:sp>
      <p:sp>
        <p:nvSpPr>
          <p:cNvPr id="16" name="Google Shape;638;p58"/>
          <p:cNvSpPr txBox="1"/>
          <p:nvPr/>
        </p:nvSpPr>
        <p:spPr>
          <a:xfrm rot="1297">
            <a:off x="4271323" y="2122740"/>
            <a:ext cx="3753430"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solidFill>
                  <a:schemeClr val="accent6">
                    <a:lumMod val="50000"/>
                  </a:schemeClr>
                </a:solidFill>
                <a:latin typeface="Muli"/>
                <a:ea typeface="Muli"/>
                <a:cs typeface="Muli"/>
                <a:sym typeface="Muli"/>
              </a:rPr>
              <a:t>Đọc trước Bài 6 – Ai Cập</a:t>
            </a:r>
          </a:p>
          <a:p>
            <a:pPr marL="0" lvl="0" indent="0" algn="ctr" rtl="0">
              <a:spcBef>
                <a:spcPts val="0"/>
              </a:spcBef>
              <a:spcAft>
                <a:spcPts val="0"/>
              </a:spcAft>
              <a:buNone/>
            </a:pPr>
            <a:r>
              <a:rPr lang="en-US" sz="1800" b="1" smtClean="0">
                <a:solidFill>
                  <a:schemeClr val="accent6">
                    <a:lumMod val="50000"/>
                  </a:schemeClr>
                </a:solidFill>
                <a:latin typeface="Muli"/>
                <a:ea typeface="Muli"/>
                <a:cs typeface="Muli"/>
                <a:sym typeface="Muli"/>
              </a:rPr>
              <a:t>v</a:t>
            </a:r>
            <a:r>
              <a:rPr lang="en" sz="1800" b="1" smtClean="0">
                <a:solidFill>
                  <a:schemeClr val="accent6">
                    <a:lumMod val="50000"/>
                  </a:schemeClr>
                </a:solidFill>
                <a:latin typeface="Muli"/>
                <a:ea typeface="Muli"/>
                <a:cs typeface="Muli"/>
                <a:sym typeface="Muli"/>
              </a:rPr>
              <a:t>à </a:t>
            </a:r>
            <a:r>
              <a:rPr lang="en" sz="1800" b="1" dirty="0" smtClean="0">
                <a:solidFill>
                  <a:schemeClr val="accent6">
                    <a:lumMod val="50000"/>
                  </a:schemeClr>
                </a:solidFill>
                <a:latin typeface="Muli"/>
                <a:ea typeface="Muli"/>
                <a:cs typeface="Muli"/>
                <a:sym typeface="Muli"/>
              </a:rPr>
              <a:t>Lưỡng Hà cổ đại</a:t>
            </a:r>
            <a:endParaRPr sz="1800" b="1" dirty="0">
              <a:solidFill>
                <a:schemeClr val="accent6">
                  <a:lumMod val="50000"/>
                </a:schemeClr>
              </a:solidFill>
              <a:latin typeface="Muli"/>
              <a:ea typeface="Muli"/>
              <a:cs typeface="Muli"/>
              <a:sym typeface="Muli"/>
            </a:endParaRPr>
          </a:p>
        </p:txBody>
      </p:sp>
    </p:spTree>
    <p:extLst>
      <p:ext uri="{BB962C8B-B14F-4D97-AF65-F5344CB8AC3E}">
        <p14:creationId xmlns:p14="http://schemas.microsoft.com/office/powerpoint/2010/main" val="22370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cxnSp>
        <p:nvCxnSpPr>
          <p:cNvPr id="377" name="Shape 377"/>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sp>
        <p:nvSpPr>
          <p:cNvPr id="378" name="Shape 378"/>
          <p:cNvSpPr txBox="1">
            <a:spLocks noGrp="1"/>
          </p:cNvSpPr>
          <p:nvPr>
            <p:ph type="ctrTitle" idx="4294967295"/>
          </p:nvPr>
        </p:nvSpPr>
        <p:spPr>
          <a:xfrm>
            <a:off x="1588898" y="2329859"/>
            <a:ext cx="6304202" cy="1159799"/>
          </a:xfrm>
          <a:prstGeom prst="rect">
            <a:avLst/>
          </a:prstGeom>
          <a:noFill/>
          <a:ln>
            <a:noFill/>
          </a:ln>
        </p:spPr>
        <p:txBody>
          <a:bodyPr lIns="91425" tIns="91425" rIns="91425" bIns="91425" anchor="ctr" anchorCtr="0">
            <a:noAutofit/>
          </a:bodyPr>
          <a:lstStyle/>
          <a:p>
            <a:pPr lvl="0" algn="ctr" rtl="0">
              <a:spcBef>
                <a:spcPts val="0"/>
              </a:spcBef>
              <a:buNone/>
            </a:pPr>
            <a:r>
              <a:rPr lang="en" sz="3400" dirty="0" smtClean="0">
                <a:latin typeface="+mj-lt"/>
              </a:rPr>
              <a:t>CẢM ƠN CÁC EM </a:t>
            </a:r>
            <a:br>
              <a:rPr lang="en" sz="3400" dirty="0" smtClean="0">
                <a:latin typeface="+mj-lt"/>
              </a:rPr>
            </a:br>
            <a:r>
              <a:rPr lang="en" sz="3400" dirty="0" smtClean="0">
                <a:latin typeface="+mj-lt"/>
              </a:rPr>
              <a:t>ĐÃ LẮNG NGHE BÀI GIẢNG!</a:t>
            </a:r>
            <a:endParaRPr lang="en" sz="3400" dirty="0">
              <a:latin typeface="+mj-lt"/>
            </a:endParaRPr>
          </a:p>
        </p:txBody>
      </p:sp>
      <p:cxnSp>
        <p:nvCxnSpPr>
          <p:cNvPr id="379" name="Shape 379"/>
          <p:cNvCxnSpPr/>
          <p:nvPr/>
        </p:nvCxnSpPr>
        <p:spPr>
          <a:xfrm>
            <a:off x="5589800" y="1428750"/>
            <a:ext cx="3554100" cy="0"/>
          </a:xfrm>
          <a:prstGeom prst="straightConnector1">
            <a:avLst/>
          </a:prstGeom>
          <a:noFill/>
          <a:ln w="9525" cap="flat" cmpd="sng">
            <a:solidFill>
              <a:srgbClr val="CCCCCC"/>
            </a:solidFill>
            <a:prstDash val="solid"/>
            <a:round/>
            <a:headEnd type="none" w="lg" len="lg"/>
            <a:tailEnd type="none" w="lg" len="lg"/>
          </a:ln>
        </p:spPr>
      </p:cxnSp>
      <p:sp>
        <p:nvSpPr>
          <p:cNvPr id="380" name="Shape 380"/>
          <p:cNvSpPr/>
          <p:nvPr/>
        </p:nvSpPr>
        <p:spPr>
          <a:xfrm>
            <a:off x="831925" y="859175"/>
            <a:ext cx="1139100" cy="1139100"/>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381" name="Shape 381"/>
          <p:cNvGrpSpPr/>
          <p:nvPr/>
        </p:nvGrpSpPr>
        <p:grpSpPr>
          <a:xfrm>
            <a:off x="1148888" y="1190759"/>
            <a:ext cx="505722" cy="475767"/>
            <a:chOff x="5972700" y="2330200"/>
            <a:chExt cx="411625" cy="387275"/>
          </a:xfrm>
        </p:grpSpPr>
        <p:sp>
          <p:nvSpPr>
            <p:cNvPr id="382" name="Shape 38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circle(in)">
                                      <p:cBhvr>
                                        <p:cTn id="7" dur="2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381250" y="937125"/>
            <a:ext cx="5597451" cy="435599"/>
          </a:xfrm>
          <a:prstGeom prst="rect">
            <a:avLst/>
          </a:prstGeom>
        </p:spPr>
        <p:txBody>
          <a:bodyPr lIns="91425" tIns="91425" rIns="91425" bIns="91425" anchor="ctr" anchorCtr="0">
            <a:noAutofit/>
          </a:bodyPr>
          <a:lstStyle/>
          <a:p>
            <a:pPr lvl="0" rtl="0">
              <a:spcBef>
                <a:spcPts val="0"/>
              </a:spcBef>
              <a:buNone/>
            </a:pPr>
            <a:r>
              <a:rPr lang="en-US" sz="3000" dirty="0" smtClean="0">
                <a:latin typeface="+mj-lt"/>
              </a:rPr>
              <a:t>N</a:t>
            </a:r>
            <a:r>
              <a:rPr lang="en" sz="3000" dirty="0" smtClean="0">
                <a:latin typeface="+mj-lt"/>
              </a:rPr>
              <a:t>ỘI DUNG BÀI HỌC</a:t>
            </a:r>
            <a:endParaRPr lang="en" sz="3000" dirty="0">
              <a:latin typeface="+mj-lt"/>
            </a:endParaRPr>
          </a:p>
        </p:txBody>
      </p:sp>
      <p:grpSp>
        <p:nvGrpSpPr>
          <p:cNvPr id="296" name="Shape 296"/>
          <p:cNvGrpSpPr/>
          <p:nvPr/>
        </p:nvGrpSpPr>
        <p:grpSpPr>
          <a:xfrm>
            <a:off x="916458" y="1019750"/>
            <a:ext cx="214624" cy="214624"/>
            <a:chOff x="2594050" y="1631825"/>
            <a:chExt cx="439625" cy="439625"/>
          </a:xfrm>
        </p:grpSpPr>
        <p:sp>
          <p:nvSpPr>
            <p:cNvPr id="297" name="Shape 29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8" name="Shape 29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9" name="Shape 29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0" name="Shape 300"/>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01" name="Shape 301"/>
          <p:cNvSpPr/>
          <p:nvPr/>
        </p:nvSpPr>
        <p:spPr>
          <a:xfrm>
            <a:off x="716890" y="2216507"/>
            <a:ext cx="2540861" cy="1989816"/>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dirty="0" smtClean="0">
                <a:latin typeface="+mj-lt"/>
                <a:ea typeface="Lora"/>
                <a:cs typeface="Lora"/>
                <a:sym typeface="Lora"/>
              </a:rPr>
              <a:t>Sự phát hiện ra kim loại và chuyển biến về kinh tế cuối thời nguyên thủy</a:t>
            </a:r>
            <a:endParaRPr lang="en" sz="1800" b="1" dirty="0">
              <a:latin typeface="+mj-lt"/>
              <a:ea typeface="Lora"/>
              <a:cs typeface="Lora"/>
              <a:sym typeface="Lora"/>
            </a:endParaRPr>
          </a:p>
        </p:txBody>
      </p:sp>
      <p:sp>
        <p:nvSpPr>
          <p:cNvPr id="302" name="Shape 302"/>
          <p:cNvSpPr/>
          <p:nvPr/>
        </p:nvSpPr>
        <p:spPr>
          <a:xfrm>
            <a:off x="6229991" y="2216507"/>
            <a:ext cx="2249518" cy="1989816"/>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a:r>
              <a:rPr lang="en" sz="1800" b="1" dirty="0" smtClean="0">
                <a:latin typeface="+mj-lt"/>
                <a:ea typeface="Lora"/>
                <a:cs typeface="Lora"/>
                <a:sym typeface="Lora"/>
              </a:rPr>
              <a:t>Việt Nam cuối thời kì nguyên thủy</a:t>
            </a:r>
            <a:endParaRPr lang="en" sz="1800" b="1" dirty="0">
              <a:latin typeface="+mj-lt"/>
              <a:ea typeface="Lora"/>
              <a:cs typeface="Lora"/>
              <a:sym typeface="Lora"/>
            </a:endParaRPr>
          </a:p>
        </p:txBody>
      </p:sp>
      <p:sp>
        <p:nvSpPr>
          <p:cNvPr id="303" name="Shape 303"/>
          <p:cNvSpPr/>
          <p:nvPr/>
        </p:nvSpPr>
        <p:spPr>
          <a:xfrm>
            <a:off x="3619134" y="2216507"/>
            <a:ext cx="2249518" cy="1989816"/>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dirty="0" smtClean="0">
                <a:latin typeface="+mj-lt"/>
                <a:ea typeface="Lora"/>
                <a:cs typeface="Lora"/>
                <a:sym typeface="Lora"/>
              </a:rPr>
              <a:t>Chuyển biến về xã hội nguyên thủy cuối thời nguyên thủy</a:t>
            </a:r>
            <a:endParaRPr lang="en" sz="1800" b="1" dirty="0">
              <a:latin typeface="+mj-lt"/>
              <a:ea typeface="Lora"/>
              <a:cs typeface="Lora"/>
              <a:sym typeface="Lora"/>
            </a:endParaRPr>
          </a:p>
        </p:txBody>
      </p:sp>
      <p:cxnSp>
        <p:nvCxnSpPr>
          <p:cNvPr id="304" name="Shape 304"/>
          <p:cNvCxnSpPr>
            <a:endCxn id="303" idx="2"/>
          </p:cNvCxnSpPr>
          <p:nvPr/>
        </p:nvCxnSpPr>
        <p:spPr>
          <a:xfrm flipV="1">
            <a:off x="3257751" y="3211415"/>
            <a:ext cx="361383" cy="152358"/>
          </a:xfrm>
          <a:prstGeom prst="straightConnector1">
            <a:avLst/>
          </a:prstGeom>
          <a:noFill/>
          <a:ln w="38100" cap="flat" cmpd="sng">
            <a:solidFill>
              <a:srgbClr val="FFCD00"/>
            </a:solidFill>
            <a:prstDash val="solid"/>
            <a:round/>
            <a:headEnd type="none" w="med" len="med"/>
            <a:tailEnd type="triangle" w="med" len="med"/>
          </a:ln>
        </p:spPr>
      </p:cxnSp>
      <p:cxnSp>
        <p:nvCxnSpPr>
          <p:cNvPr id="305" name="Shape 305"/>
          <p:cNvCxnSpPr>
            <a:endCxn id="302" idx="2"/>
          </p:cNvCxnSpPr>
          <p:nvPr/>
        </p:nvCxnSpPr>
        <p:spPr>
          <a:xfrm flipV="1">
            <a:off x="5868609" y="3211415"/>
            <a:ext cx="361382" cy="152358"/>
          </a:xfrm>
          <a:prstGeom prst="straightConnector1">
            <a:avLst/>
          </a:prstGeom>
          <a:noFill/>
          <a:ln w="38100" cap="flat" cmpd="sng">
            <a:solidFill>
              <a:srgbClr val="FFCD00"/>
            </a:solidFill>
            <a:prstDash val="solid"/>
            <a:round/>
            <a:headEnd type="none" w="med" len="med"/>
            <a:tailEnd type="triangl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circle(in)">
                                      <p:cBhvr>
                                        <p:cTn id="7" dur="2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wipe(down)">
                                      <p:cBhvr>
                                        <p:cTn id="12" dur="580">
                                          <p:stCondLst>
                                            <p:cond delay="0"/>
                                          </p:stCondLst>
                                        </p:cTn>
                                        <p:tgtEl>
                                          <p:spTgt spid="301"/>
                                        </p:tgtEl>
                                      </p:cBhvr>
                                    </p:animEffect>
                                    <p:anim calcmode="lin" valueType="num">
                                      <p:cBhvr>
                                        <p:cTn id="13" dur="1822" tmFilter="0,0; 0.14,0.36; 0.43,0.73; 0.71,0.91; 1.0,1.0">
                                          <p:stCondLst>
                                            <p:cond delay="0"/>
                                          </p:stCondLst>
                                        </p:cTn>
                                        <p:tgtEl>
                                          <p:spTgt spid="30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1"/>
                                        </p:tgtEl>
                                        <p:attrNameLst>
                                          <p:attrName>ppt_y</p:attrName>
                                        </p:attrNameLst>
                                      </p:cBhvr>
                                      <p:tavLst>
                                        <p:tav tm="0" fmla="#ppt_y-sin(pi*$)/81">
                                          <p:val>
                                            <p:fltVal val="0"/>
                                          </p:val>
                                        </p:tav>
                                        <p:tav tm="100000">
                                          <p:val>
                                            <p:fltVal val="1"/>
                                          </p:val>
                                        </p:tav>
                                      </p:tavLst>
                                    </p:anim>
                                    <p:animScale>
                                      <p:cBhvr>
                                        <p:cTn id="18" dur="26">
                                          <p:stCondLst>
                                            <p:cond delay="650"/>
                                          </p:stCondLst>
                                        </p:cTn>
                                        <p:tgtEl>
                                          <p:spTgt spid="301"/>
                                        </p:tgtEl>
                                      </p:cBhvr>
                                      <p:to x="100000" y="60000"/>
                                    </p:animScale>
                                    <p:animScale>
                                      <p:cBhvr>
                                        <p:cTn id="19" dur="166" decel="50000">
                                          <p:stCondLst>
                                            <p:cond delay="676"/>
                                          </p:stCondLst>
                                        </p:cTn>
                                        <p:tgtEl>
                                          <p:spTgt spid="301"/>
                                        </p:tgtEl>
                                      </p:cBhvr>
                                      <p:to x="100000" y="100000"/>
                                    </p:animScale>
                                    <p:animScale>
                                      <p:cBhvr>
                                        <p:cTn id="20" dur="26">
                                          <p:stCondLst>
                                            <p:cond delay="1312"/>
                                          </p:stCondLst>
                                        </p:cTn>
                                        <p:tgtEl>
                                          <p:spTgt spid="301"/>
                                        </p:tgtEl>
                                      </p:cBhvr>
                                      <p:to x="100000" y="80000"/>
                                    </p:animScale>
                                    <p:animScale>
                                      <p:cBhvr>
                                        <p:cTn id="21" dur="166" decel="50000">
                                          <p:stCondLst>
                                            <p:cond delay="1338"/>
                                          </p:stCondLst>
                                        </p:cTn>
                                        <p:tgtEl>
                                          <p:spTgt spid="301"/>
                                        </p:tgtEl>
                                      </p:cBhvr>
                                      <p:to x="100000" y="100000"/>
                                    </p:animScale>
                                    <p:animScale>
                                      <p:cBhvr>
                                        <p:cTn id="22" dur="26">
                                          <p:stCondLst>
                                            <p:cond delay="1642"/>
                                          </p:stCondLst>
                                        </p:cTn>
                                        <p:tgtEl>
                                          <p:spTgt spid="301"/>
                                        </p:tgtEl>
                                      </p:cBhvr>
                                      <p:to x="100000" y="90000"/>
                                    </p:animScale>
                                    <p:animScale>
                                      <p:cBhvr>
                                        <p:cTn id="23" dur="166" decel="50000">
                                          <p:stCondLst>
                                            <p:cond delay="1668"/>
                                          </p:stCondLst>
                                        </p:cTn>
                                        <p:tgtEl>
                                          <p:spTgt spid="301"/>
                                        </p:tgtEl>
                                      </p:cBhvr>
                                      <p:to x="100000" y="100000"/>
                                    </p:animScale>
                                    <p:animScale>
                                      <p:cBhvr>
                                        <p:cTn id="24" dur="26">
                                          <p:stCondLst>
                                            <p:cond delay="1808"/>
                                          </p:stCondLst>
                                        </p:cTn>
                                        <p:tgtEl>
                                          <p:spTgt spid="301"/>
                                        </p:tgtEl>
                                      </p:cBhvr>
                                      <p:to x="100000" y="95000"/>
                                    </p:animScale>
                                    <p:animScale>
                                      <p:cBhvr>
                                        <p:cTn id="25" dur="166" decel="50000">
                                          <p:stCondLst>
                                            <p:cond delay="1834"/>
                                          </p:stCondLst>
                                        </p:cTn>
                                        <p:tgtEl>
                                          <p:spTgt spid="301"/>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wipe(down)">
                                      <p:cBhvr>
                                        <p:cTn id="28" dur="580">
                                          <p:stCondLst>
                                            <p:cond delay="0"/>
                                          </p:stCondLst>
                                        </p:cTn>
                                        <p:tgtEl>
                                          <p:spTgt spid="304"/>
                                        </p:tgtEl>
                                      </p:cBhvr>
                                    </p:animEffect>
                                    <p:anim calcmode="lin" valueType="num">
                                      <p:cBhvr>
                                        <p:cTn id="29" dur="1822" tmFilter="0,0; 0.14,0.36; 0.43,0.73; 0.71,0.91; 1.0,1.0">
                                          <p:stCondLst>
                                            <p:cond delay="0"/>
                                          </p:stCondLst>
                                        </p:cTn>
                                        <p:tgtEl>
                                          <p:spTgt spid="30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0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0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0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04"/>
                                        </p:tgtEl>
                                        <p:attrNameLst>
                                          <p:attrName>ppt_y</p:attrName>
                                        </p:attrNameLst>
                                      </p:cBhvr>
                                      <p:tavLst>
                                        <p:tav tm="0" fmla="#ppt_y-sin(pi*$)/81">
                                          <p:val>
                                            <p:fltVal val="0"/>
                                          </p:val>
                                        </p:tav>
                                        <p:tav tm="100000">
                                          <p:val>
                                            <p:fltVal val="1"/>
                                          </p:val>
                                        </p:tav>
                                      </p:tavLst>
                                    </p:anim>
                                    <p:animScale>
                                      <p:cBhvr>
                                        <p:cTn id="34" dur="26">
                                          <p:stCondLst>
                                            <p:cond delay="650"/>
                                          </p:stCondLst>
                                        </p:cTn>
                                        <p:tgtEl>
                                          <p:spTgt spid="304"/>
                                        </p:tgtEl>
                                      </p:cBhvr>
                                      <p:to x="100000" y="60000"/>
                                    </p:animScale>
                                    <p:animScale>
                                      <p:cBhvr>
                                        <p:cTn id="35" dur="166" decel="50000">
                                          <p:stCondLst>
                                            <p:cond delay="676"/>
                                          </p:stCondLst>
                                        </p:cTn>
                                        <p:tgtEl>
                                          <p:spTgt spid="304"/>
                                        </p:tgtEl>
                                      </p:cBhvr>
                                      <p:to x="100000" y="100000"/>
                                    </p:animScale>
                                    <p:animScale>
                                      <p:cBhvr>
                                        <p:cTn id="36" dur="26">
                                          <p:stCondLst>
                                            <p:cond delay="1312"/>
                                          </p:stCondLst>
                                        </p:cTn>
                                        <p:tgtEl>
                                          <p:spTgt spid="304"/>
                                        </p:tgtEl>
                                      </p:cBhvr>
                                      <p:to x="100000" y="80000"/>
                                    </p:animScale>
                                    <p:animScale>
                                      <p:cBhvr>
                                        <p:cTn id="37" dur="166" decel="50000">
                                          <p:stCondLst>
                                            <p:cond delay="1338"/>
                                          </p:stCondLst>
                                        </p:cTn>
                                        <p:tgtEl>
                                          <p:spTgt spid="304"/>
                                        </p:tgtEl>
                                      </p:cBhvr>
                                      <p:to x="100000" y="100000"/>
                                    </p:animScale>
                                    <p:animScale>
                                      <p:cBhvr>
                                        <p:cTn id="38" dur="26">
                                          <p:stCondLst>
                                            <p:cond delay="1642"/>
                                          </p:stCondLst>
                                        </p:cTn>
                                        <p:tgtEl>
                                          <p:spTgt spid="304"/>
                                        </p:tgtEl>
                                      </p:cBhvr>
                                      <p:to x="100000" y="90000"/>
                                    </p:animScale>
                                    <p:animScale>
                                      <p:cBhvr>
                                        <p:cTn id="39" dur="166" decel="50000">
                                          <p:stCondLst>
                                            <p:cond delay="1668"/>
                                          </p:stCondLst>
                                        </p:cTn>
                                        <p:tgtEl>
                                          <p:spTgt spid="304"/>
                                        </p:tgtEl>
                                      </p:cBhvr>
                                      <p:to x="100000" y="100000"/>
                                    </p:animScale>
                                    <p:animScale>
                                      <p:cBhvr>
                                        <p:cTn id="40" dur="26">
                                          <p:stCondLst>
                                            <p:cond delay="1808"/>
                                          </p:stCondLst>
                                        </p:cTn>
                                        <p:tgtEl>
                                          <p:spTgt spid="304"/>
                                        </p:tgtEl>
                                      </p:cBhvr>
                                      <p:to x="100000" y="95000"/>
                                    </p:animScale>
                                    <p:animScale>
                                      <p:cBhvr>
                                        <p:cTn id="41" dur="166" decel="50000">
                                          <p:stCondLst>
                                            <p:cond delay="1834"/>
                                          </p:stCondLst>
                                        </p:cTn>
                                        <p:tgtEl>
                                          <p:spTgt spid="30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303"/>
                                        </p:tgtEl>
                                        <p:attrNameLst>
                                          <p:attrName>style.visibility</p:attrName>
                                        </p:attrNameLst>
                                      </p:cBhvr>
                                      <p:to>
                                        <p:strVal val="visible"/>
                                      </p:to>
                                    </p:set>
                                    <p:animEffect transition="in" filter="wipe(down)">
                                      <p:cBhvr>
                                        <p:cTn id="44" dur="580">
                                          <p:stCondLst>
                                            <p:cond delay="0"/>
                                          </p:stCondLst>
                                        </p:cTn>
                                        <p:tgtEl>
                                          <p:spTgt spid="303"/>
                                        </p:tgtEl>
                                      </p:cBhvr>
                                    </p:animEffect>
                                    <p:anim calcmode="lin" valueType="num">
                                      <p:cBhvr>
                                        <p:cTn id="45" dur="1822" tmFilter="0,0; 0.14,0.36; 0.43,0.73; 0.71,0.91; 1.0,1.0">
                                          <p:stCondLst>
                                            <p:cond delay="0"/>
                                          </p:stCondLst>
                                        </p:cTn>
                                        <p:tgtEl>
                                          <p:spTgt spid="30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0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0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0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03"/>
                                        </p:tgtEl>
                                        <p:attrNameLst>
                                          <p:attrName>ppt_y</p:attrName>
                                        </p:attrNameLst>
                                      </p:cBhvr>
                                      <p:tavLst>
                                        <p:tav tm="0" fmla="#ppt_y-sin(pi*$)/81">
                                          <p:val>
                                            <p:fltVal val="0"/>
                                          </p:val>
                                        </p:tav>
                                        <p:tav tm="100000">
                                          <p:val>
                                            <p:fltVal val="1"/>
                                          </p:val>
                                        </p:tav>
                                      </p:tavLst>
                                    </p:anim>
                                    <p:animScale>
                                      <p:cBhvr>
                                        <p:cTn id="50" dur="26">
                                          <p:stCondLst>
                                            <p:cond delay="650"/>
                                          </p:stCondLst>
                                        </p:cTn>
                                        <p:tgtEl>
                                          <p:spTgt spid="303"/>
                                        </p:tgtEl>
                                      </p:cBhvr>
                                      <p:to x="100000" y="60000"/>
                                    </p:animScale>
                                    <p:animScale>
                                      <p:cBhvr>
                                        <p:cTn id="51" dur="166" decel="50000">
                                          <p:stCondLst>
                                            <p:cond delay="676"/>
                                          </p:stCondLst>
                                        </p:cTn>
                                        <p:tgtEl>
                                          <p:spTgt spid="303"/>
                                        </p:tgtEl>
                                      </p:cBhvr>
                                      <p:to x="100000" y="100000"/>
                                    </p:animScale>
                                    <p:animScale>
                                      <p:cBhvr>
                                        <p:cTn id="52" dur="26">
                                          <p:stCondLst>
                                            <p:cond delay="1312"/>
                                          </p:stCondLst>
                                        </p:cTn>
                                        <p:tgtEl>
                                          <p:spTgt spid="303"/>
                                        </p:tgtEl>
                                      </p:cBhvr>
                                      <p:to x="100000" y="80000"/>
                                    </p:animScale>
                                    <p:animScale>
                                      <p:cBhvr>
                                        <p:cTn id="53" dur="166" decel="50000">
                                          <p:stCondLst>
                                            <p:cond delay="1338"/>
                                          </p:stCondLst>
                                        </p:cTn>
                                        <p:tgtEl>
                                          <p:spTgt spid="303"/>
                                        </p:tgtEl>
                                      </p:cBhvr>
                                      <p:to x="100000" y="100000"/>
                                    </p:animScale>
                                    <p:animScale>
                                      <p:cBhvr>
                                        <p:cTn id="54" dur="26">
                                          <p:stCondLst>
                                            <p:cond delay="1642"/>
                                          </p:stCondLst>
                                        </p:cTn>
                                        <p:tgtEl>
                                          <p:spTgt spid="303"/>
                                        </p:tgtEl>
                                      </p:cBhvr>
                                      <p:to x="100000" y="90000"/>
                                    </p:animScale>
                                    <p:animScale>
                                      <p:cBhvr>
                                        <p:cTn id="55" dur="166" decel="50000">
                                          <p:stCondLst>
                                            <p:cond delay="1668"/>
                                          </p:stCondLst>
                                        </p:cTn>
                                        <p:tgtEl>
                                          <p:spTgt spid="303"/>
                                        </p:tgtEl>
                                      </p:cBhvr>
                                      <p:to x="100000" y="100000"/>
                                    </p:animScale>
                                    <p:animScale>
                                      <p:cBhvr>
                                        <p:cTn id="56" dur="26">
                                          <p:stCondLst>
                                            <p:cond delay="1808"/>
                                          </p:stCondLst>
                                        </p:cTn>
                                        <p:tgtEl>
                                          <p:spTgt spid="303"/>
                                        </p:tgtEl>
                                      </p:cBhvr>
                                      <p:to x="100000" y="95000"/>
                                    </p:animScale>
                                    <p:animScale>
                                      <p:cBhvr>
                                        <p:cTn id="57" dur="166" decel="50000">
                                          <p:stCondLst>
                                            <p:cond delay="1834"/>
                                          </p:stCondLst>
                                        </p:cTn>
                                        <p:tgtEl>
                                          <p:spTgt spid="303"/>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05"/>
                                        </p:tgtEl>
                                        <p:attrNameLst>
                                          <p:attrName>style.visibility</p:attrName>
                                        </p:attrNameLst>
                                      </p:cBhvr>
                                      <p:to>
                                        <p:strVal val="visible"/>
                                      </p:to>
                                    </p:set>
                                    <p:animEffect transition="in" filter="wipe(down)">
                                      <p:cBhvr>
                                        <p:cTn id="60" dur="580">
                                          <p:stCondLst>
                                            <p:cond delay="0"/>
                                          </p:stCondLst>
                                        </p:cTn>
                                        <p:tgtEl>
                                          <p:spTgt spid="305"/>
                                        </p:tgtEl>
                                      </p:cBhvr>
                                    </p:animEffect>
                                    <p:anim calcmode="lin" valueType="num">
                                      <p:cBhvr>
                                        <p:cTn id="61" dur="1822" tmFilter="0,0; 0.14,0.36; 0.43,0.73; 0.71,0.91; 1.0,1.0">
                                          <p:stCondLst>
                                            <p:cond delay="0"/>
                                          </p:stCondLst>
                                        </p:cTn>
                                        <p:tgtEl>
                                          <p:spTgt spid="30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0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0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0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05"/>
                                        </p:tgtEl>
                                        <p:attrNameLst>
                                          <p:attrName>ppt_y</p:attrName>
                                        </p:attrNameLst>
                                      </p:cBhvr>
                                      <p:tavLst>
                                        <p:tav tm="0" fmla="#ppt_y-sin(pi*$)/81">
                                          <p:val>
                                            <p:fltVal val="0"/>
                                          </p:val>
                                        </p:tav>
                                        <p:tav tm="100000">
                                          <p:val>
                                            <p:fltVal val="1"/>
                                          </p:val>
                                        </p:tav>
                                      </p:tavLst>
                                    </p:anim>
                                    <p:animScale>
                                      <p:cBhvr>
                                        <p:cTn id="66" dur="26">
                                          <p:stCondLst>
                                            <p:cond delay="650"/>
                                          </p:stCondLst>
                                        </p:cTn>
                                        <p:tgtEl>
                                          <p:spTgt spid="305"/>
                                        </p:tgtEl>
                                      </p:cBhvr>
                                      <p:to x="100000" y="60000"/>
                                    </p:animScale>
                                    <p:animScale>
                                      <p:cBhvr>
                                        <p:cTn id="67" dur="166" decel="50000">
                                          <p:stCondLst>
                                            <p:cond delay="676"/>
                                          </p:stCondLst>
                                        </p:cTn>
                                        <p:tgtEl>
                                          <p:spTgt spid="305"/>
                                        </p:tgtEl>
                                      </p:cBhvr>
                                      <p:to x="100000" y="100000"/>
                                    </p:animScale>
                                    <p:animScale>
                                      <p:cBhvr>
                                        <p:cTn id="68" dur="26">
                                          <p:stCondLst>
                                            <p:cond delay="1312"/>
                                          </p:stCondLst>
                                        </p:cTn>
                                        <p:tgtEl>
                                          <p:spTgt spid="305"/>
                                        </p:tgtEl>
                                      </p:cBhvr>
                                      <p:to x="100000" y="80000"/>
                                    </p:animScale>
                                    <p:animScale>
                                      <p:cBhvr>
                                        <p:cTn id="69" dur="166" decel="50000">
                                          <p:stCondLst>
                                            <p:cond delay="1338"/>
                                          </p:stCondLst>
                                        </p:cTn>
                                        <p:tgtEl>
                                          <p:spTgt spid="305"/>
                                        </p:tgtEl>
                                      </p:cBhvr>
                                      <p:to x="100000" y="100000"/>
                                    </p:animScale>
                                    <p:animScale>
                                      <p:cBhvr>
                                        <p:cTn id="70" dur="26">
                                          <p:stCondLst>
                                            <p:cond delay="1642"/>
                                          </p:stCondLst>
                                        </p:cTn>
                                        <p:tgtEl>
                                          <p:spTgt spid="305"/>
                                        </p:tgtEl>
                                      </p:cBhvr>
                                      <p:to x="100000" y="90000"/>
                                    </p:animScale>
                                    <p:animScale>
                                      <p:cBhvr>
                                        <p:cTn id="71" dur="166" decel="50000">
                                          <p:stCondLst>
                                            <p:cond delay="1668"/>
                                          </p:stCondLst>
                                        </p:cTn>
                                        <p:tgtEl>
                                          <p:spTgt spid="305"/>
                                        </p:tgtEl>
                                      </p:cBhvr>
                                      <p:to x="100000" y="100000"/>
                                    </p:animScale>
                                    <p:animScale>
                                      <p:cBhvr>
                                        <p:cTn id="72" dur="26">
                                          <p:stCondLst>
                                            <p:cond delay="1808"/>
                                          </p:stCondLst>
                                        </p:cTn>
                                        <p:tgtEl>
                                          <p:spTgt spid="305"/>
                                        </p:tgtEl>
                                      </p:cBhvr>
                                      <p:to x="100000" y="95000"/>
                                    </p:animScale>
                                    <p:animScale>
                                      <p:cBhvr>
                                        <p:cTn id="73" dur="166" decel="50000">
                                          <p:stCondLst>
                                            <p:cond delay="1834"/>
                                          </p:stCondLst>
                                        </p:cTn>
                                        <p:tgtEl>
                                          <p:spTgt spid="305"/>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302"/>
                                        </p:tgtEl>
                                        <p:attrNameLst>
                                          <p:attrName>style.visibility</p:attrName>
                                        </p:attrNameLst>
                                      </p:cBhvr>
                                      <p:to>
                                        <p:strVal val="visible"/>
                                      </p:to>
                                    </p:set>
                                    <p:animEffect transition="in" filter="wipe(down)">
                                      <p:cBhvr>
                                        <p:cTn id="76" dur="580">
                                          <p:stCondLst>
                                            <p:cond delay="0"/>
                                          </p:stCondLst>
                                        </p:cTn>
                                        <p:tgtEl>
                                          <p:spTgt spid="302"/>
                                        </p:tgtEl>
                                      </p:cBhvr>
                                    </p:animEffect>
                                    <p:anim calcmode="lin" valueType="num">
                                      <p:cBhvr>
                                        <p:cTn id="77" dur="1822" tmFilter="0,0; 0.14,0.36; 0.43,0.73; 0.71,0.91; 1.0,1.0">
                                          <p:stCondLst>
                                            <p:cond delay="0"/>
                                          </p:stCondLst>
                                        </p:cTn>
                                        <p:tgtEl>
                                          <p:spTgt spid="30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0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0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0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02"/>
                                        </p:tgtEl>
                                        <p:attrNameLst>
                                          <p:attrName>ppt_y</p:attrName>
                                        </p:attrNameLst>
                                      </p:cBhvr>
                                      <p:tavLst>
                                        <p:tav tm="0" fmla="#ppt_y-sin(pi*$)/81">
                                          <p:val>
                                            <p:fltVal val="0"/>
                                          </p:val>
                                        </p:tav>
                                        <p:tav tm="100000">
                                          <p:val>
                                            <p:fltVal val="1"/>
                                          </p:val>
                                        </p:tav>
                                      </p:tavLst>
                                    </p:anim>
                                    <p:animScale>
                                      <p:cBhvr>
                                        <p:cTn id="82" dur="26">
                                          <p:stCondLst>
                                            <p:cond delay="650"/>
                                          </p:stCondLst>
                                        </p:cTn>
                                        <p:tgtEl>
                                          <p:spTgt spid="302"/>
                                        </p:tgtEl>
                                      </p:cBhvr>
                                      <p:to x="100000" y="60000"/>
                                    </p:animScale>
                                    <p:animScale>
                                      <p:cBhvr>
                                        <p:cTn id="83" dur="166" decel="50000">
                                          <p:stCondLst>
                                            <p:cond delay="676"/>
                                          </p:stCondLst>
                                        </p:cTn>
                                        <p:tgtEl>
                                          <p:spTgt spid="302"/>
                                        </p:tgtEl>
                                      </p:cBhvr>
                                      <p:to x="100000" y="100000"/>
                                    </p:animScale>
                                    <p:animScale>
                                      <p:cBhvr>
                                        <p:cTn id="84" dur="26">
                                          <p:stCondLst>
                                            <p:cond delay="1312"/>
                                          </p:stCondLst>
                                        </p:cTn>
                                        <p:tgtEl>
                                          <p:spTgt spid="302"/>
                                        </p:tgtEl>
                                      </p:cBhvr>
                                      <p:to x="100000" y="80000"/>
                                    </p:animScale>
                                    <p:animScale>
                                      <p:cBhvr>
                                        <p:cTn id="85" dur="166" decel="50000">
                                          <p:stCondLst>
                                            <p:cond delay="1338"/>
                                          </p:stCondLst>
                                        </p:cTn>
                                        <p:tgtEl>
                                          <p:spTgt spid="302"/>
                                        </p:tgtEl>
                                      </p:cBhvr>
                                      <p:to x="100000" y="100000"/>
                                    </p:animScale>
                                    <p:animScale>
                                      <p:cBhvr>
                                        <p:cTn id="86" dur="26">
                                          <p:stCondLst>
                                            <p:cond delay="1642"/>
                                          </p:stCondLst>
                                        </p:cTn>
                                        <p:tgtEl>
                                          <p:spTgt spid="302"/>
                                        </p:tgtEl>
                                      </p:cBhvr>
                                      <p:to x="100000" y="90000"/>
                                    </p:animScale>
                                    <p:animScale>
                                      <p:cBhvr>
                                        <p:cTn id="87" dur="166" decel="50000">
                                          <p:stCondLst>
                                            <p:cond delay="1668"/>
                                          </p:stCondLst>
                                        </p:cTn>
                                        <p:tgtEl>
                                          <p:spTgt spid="302"/>
                                        </p:tgtEl>
                                      </p:cBhvr>
                                      <p:to x="100000" y="100000"/>
                                    </p:animScale>
                                    <p:animScale>
                                      <p:cBhvr>
                                        <p:cTn id="88" dur="26">
                                          <p:stCondLst>
                                            <p:cond delay="1808"/>
                                          </p:stCondLst>
                                        </p:cTn>
                                        <p:tgtEl>
                                          <p:spTgt spid="302"/>
                                        </p:tgtEl>
                                      </p:cBhvr>
                                      <p:to x="100000" y="95000"/>
                                    </p:animScale>
                                    <p:animScale>
                                      <p:cBhvr>
                                        <p:cTn id="89" dur="166" decel="50000">
                                          <p:stCondLst>
                                            <p:cond delay="1834"/>
                                          </p:stCondLst>
                                        </p:cTn>
                                        <p:tgtEl>
                                          <p:spTgt spid="3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301" grpId="0" animBg="1"/>
      <p:bldP spid="302" grpId="0" animBg="1"/>
      <p:bldP spid="3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p:cNvSpPr/>
          <p:nvPr/>
        </p:nvSpPr>
        <p:spPr>
          <a:xfrm>
            <a:off x="0" y="227113"/>
            <a:ext cx="9144000" cy="759182"/>
          </a:xfrm>
          <a:prstGeom prst="rect">
            <a:avLst/>
          </a:prstGeom>
        </p:spPr>
        <p:txBody>
          <a:bodyPr wrap="square">
            <a:spAutoFit/>
          </a:bodyPr>
          <a:lstStyle/>
          <a:p>
            <a:pPr algn="ctr">
              <a:lnSpc>
                <a:spcPts val="2600"/>
              </a:lnSpc>
            </a:pPr>
            <a:r>
              <a:rPr lang="nl-NL" sz="2200" b="1" dirty="0" smtClean="0">
                <a:latin typeface="+mj-lt"/>
                <a:ea typeface="Calibri" panose="020F0502020204030204" pitchFamily="34" charset="0"/>
                <a:cs typeface="Times New Roman" panose="02020603050405020304" pitchFamily="18" charset="0"/>
              </a:rPr>
              <a:t>1. SỰ PHÁT HIỆN RA KIM LOẠI VÀ </a:t>
            </a:r>
          </a:p>
          <a:p>
            <a:pPr algn="ctr">
              <a:lnSpc>
                <a:spcPts val="2600"/>
              </a:lnSpc>
            </a:pPr>
            <a:r>
              <a:rPr lang="nl-NL" sz="2200" b="1" dirty="0" smtClean="0">
                <a:latin typeface="+mj-lt"/>
                <a:ea typeface="Calibri" panose="020F0502020204030204" pitchFamily="34" charset="0"/>
                <a:cs typeface="Times New Roman" panose="02020603050405020304" pitchFamily="18" charset="0"/>
              </a:rPr>
              <a:t>SỰ CHUYỂN BIẾN VỀ KINH TẾ CUỐI THỜI NGUYÊN THỦY</a:t>
            </a:r>
            <a:endParaRPr lang="en-US" sz="2200" dirty="0">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2085594" y="1745477"/>
            <a:ext cx="4752383" cy="1169551"/>
          </a:xfrm>
          <a:prstGeom prst="rect">
            <a:avLst/>
          </a:prstGeom>
        </p:spPr>
        <p:txBody>
          <a:bodyPr wrap="square">
            <a:spAutoFit/>
          </a:bodyPr>
          <a:lstStyle/>
          <a:p>
            <a:pPr algn="just">
              <a:lnSpc>
                <a:spcPts val="2800"/>
              </a:lnSpc>
              <a:spcBef>
                <a:spcPts val="800"/>
              </a:spcBef>
              <a:spcAft>
                <a:spcPts val="800"/>
              </a:spcAft>
            </a:pPr>
            <a:r>
              <a:rPr lang="nl-NL" sz="2000" b="1" dirty="0" smtClean="0">
                <a:solidFill>
                  <a:schemeClr val="accent6">
                    <a:lumMod val="50000"/>
                  </a:schemeClr>
                </a:solidFill>
                <a:latin typeface="+mj-lt"/>
                <a:ea typeface="Calibri" panose="020F0502020204030204" pitchFamily="34" charset="0"/>
                <a:cs typeface="Times New Roman" panose="02020603050405020304" pitchFamily="18" charset="0"/>
              </a:rPr>
              <a:t>Trước</a:t>
            </a:r>
            <a:r>
              <a:rPr lang="nl-NL" sz="2000" b="1" dirty="0" smtClean="0">
                <a:latin typeface="+mj-lt"/>
                <a:ea typeface="Calibri" panose="020F0502020204030204" pitchFamily="34" charset="0"/>
                <a:cs typeface="Times New Roman" panose="02020603050405020304" pitchFamily="18" charset="0"/>
              </a:rPr>
              <a:t> </a:t>
            </a:r>
            <a:r>
              <a:rPr lang="nl-NL" sz="2000" b="1" dirty="0">
                <a:latin typeface="+mj-lt"/>
                <a:ea typeface="Calibri" panose="020F0502020204030204" pitchFamily="34" charset="0"/>
                <a:cs typeface="Times New Roman" panose="02020603050405020304" pitchFamily="18" charset="0"/>
              </a:rPr>
              <a:t>khi xuất hiện công cụ lao động bằng kim loại, người nguyên thủy sử dụng đá làm công cụ lao động.</a:t>
            </a:r>
            <a:endParaRPr lang="en-US" sz="2000" b="1" dirty="0">
              <a:effectLst/>
              <a:latin typeface="+mj-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837977" y="986295"/>
            <a:ext cx="2155753" cy="2247900"/>
          </a:xfrm>
          <a:prstGeom prst="rect">
            <a:avLst/>
          </a:prstGeom>
        </p:spPr>
      </p:pic>
      <p:sp>
        <p:nvSpPr>
          <p:cNvPr id="11" name="Rectangle 10"/>
          <p:cNvSpPr/>
          <p:nvPr/>
        </p:nvSpPr>
        <p:spPr>
          <a:xfrm>
            <a:off x="6509836" y="3164068"/>
            <a:ext cx="2634164" cy="646331"/>
          </a:xfrm>
          <a:prstGeom prst="rect">
            <a:avLst/>
          </a:prstGeom>
        </p:spPr>
        <p:txBody>
          <a:bodyPr wrap="square">
            <a:spAutoFit/>
          </a:bodyPr>
          <a:lstStyle/>
          <a:p>
            <a:pPr algn="ctr"/>
            <a:r>
              <a:rPr lang="nl-NL" sz="1800" b="1" dirty="0" smtClean="0">
                <a:solidFill>
                  <a:srgbClr val="FFC000"/>
                </a:solidFill>
                <a:ea typeface="Calibri" panose="020F0502020204030204" pitchFamily="34" charset="0"/>
                <a:cs typeface="Times New Roman" panose="02020603050405020304" pitchFamily="18" charset="0"/>
              </a:rPr>
              <a:t>Rìu tay Tan-da-ni-a </a:t>
            </a:r>
          </a:p>
          <a:p>
            <a:pPr algn="ctr"/>
            <a:r>
              <a:rPr lang="nl-NL" sz="1800" b="1" dirty="0" smtClean="0">
                <a:solidFill>
                  <a:srgbClr val="FFC000"/>
                </a:solidFill>
                <a:cs typeface="Times New Roman" panose="02020603050405020304" pitchFamily="18" charset="0"/>
              </a:rPr>
              <a:t>(Châu Phi)</a:t>
            </a:r>
            <a:endParaRPr lang="en-US" sz="1800" dirty="0"/>
          </a:p>
        </p:txBody>
      </p:sp>
      <p:sp>
        <p:nvSpPr>
          <p:cNvPr id="16" name="Rectangle 15"/>
          <p:cNvSpPr/>
          <p:nvPr/>
        </p:nvSpPr>
        <p:spPr>
          <a:xfrm>
            <a:off x="-394595" y="4127834"/>
            <a:ext cx="3289657" cy="646331"/>
          </a:xfrm>
          <a:prstGeom prst="rect">
            <a:avLst/>
          </a:prstGeom>
        </p:spPr>
        <p:txBody>
          <a:bodyPr wrap="square">
            <a:spAutoFit/>
          </a:bodyPr>
          <a:lstStyle/>
          <a:p>
            <a:pPr algn="ctr"/>
            <a:r>
              <a:rPr lang="nl-NL" sz="1800" b="1" dirty="0" smtClean="0">
                <a:solidFill>
                  <a:srgbClr val="FFC000"/>
                </a:solidFill>
                <a:ea typeface="Calibri" panose="020F0502020204030204" pitchFamily="34" charset="0"/>
                <a:cs typeface="Times New Roman" panose="02020603050405020304" pitchFamily="18" charset="0"/>
              </a:rPr>
              <a:t>Rìu tay và mảnh tước </a:t>
            </a:r>
          </a:p>
          <a:p>
            <a:pPr algn="ctr"/>
            <a:r>
              <a:rPr lang="nl-NL" sz="1800" b="1" dirty="0" smtClean="0">
                <a:solidFill>
                  <a:srgbClr val="FFC000"/>
                </a:solidFill>
                <a:ea typeface="Calibri" panose="020F0502020204030204" pitchFamily="34" charset="0"/>
                <a:cs typeface="Times New Roman" panose="02020603050405020304" pitchFamily="18" charset="0"/>
              </a:rPr>
              <a:t>núi Đọ  </a:t>
            </a:r>
            <a:r>
              <a:rPr lang="nl-NL" sz="1800" b="1" dirty="0" smtClean="0">
                <a:solidFill>
                  <a:srgbClr val="FFC000"/>
                </a:solidFill>
                <a:cs typeface="Times New Roman" panose="02020603050405020304" pitchFamily="18" charset="0"/>
              </a:rPr>
              <a:t>(Thanh Hóa)</a:t>
            </a:r>
            <a:endParaRPr lang="en-US" sz="1800" dirty="0"/>
          </a:p>
        </p:txBody>
      </p:sp>
      <p:pic>
        <p:nvPicPr>
          <p:cNvPr id="17" name="Picture 16"/>
          <p:cNvPicPr>
            <a:picLocks noChangeAspect="1"/>
          </p:cNvPicPr>
          <p:nvPr/>
        </p:nvPicPr>
        <p:blipFill>
          <a:blip r:embed="rId4"/>
          <a:stretch>
            <a:fillRect/>
          </a:stretch>
        </p:blipFill>
        <p:spPr>
          <a:xfrm>
            <a:off x="231080" y="2200301"/>
            <a:ext cx="1788790" cy="1927533"/>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8" y="406277"/>
            <a:ext cx="4572000" cy="430887"/>
          </a:xfrm>
          <a:prstGeom prst="rect">
            <a:avLst/>
          </a:prstGeom>
        </p:spPr>
        <p:txBody>
          <a:bodyPr>
            <a:spAutoFit/>
          </a:bodyPr>
          <a:lstStyle/>
          <a:p>
            <a:pPr algn="just"/>
            <a:r>
              <a:rPr lang="en-US" sz="2200" b="1" dirty="0" smtClean="0">
                <a:solidFill>
                  <a:schemeClr val="accent2">
                    <a:lumMod val="50000"/>
                  </a:schemeClr>
                </a:solidFill>
              </a:rPr>
              <a:t>Quan sát Hình </a:t>
            </a:r>
            <a:r>
              <a:rPr lang="fr-FR" sz="2200" b="1" dirty="0" smtClean="0">
                <a:solidFill>
                  <a:schemeClr val="accent2">
                    <a:lumMod val="50000"/>
                  </a:schemeClr>
                </a:solidFill>
              </a:rPr>
              <a:t>5.1 - 5.4 </a:t>
            </a:r>
            <a:endParaRPr lang="en-US" sz="2200" b="1" dirty="0">
              <a:solidFill>
                <a:schemeClr val="accent2">
                  <a:lumMod val="50000"/>
                </a:schemeClr>
              </a:solidFill>
            </a:endParaRPr>
          </a:p>
        </p:txBody>
      </p:sp>
      <p:pic>
        <p:nvPicPr>
          <p:cNvPr id="3" name="Picture 2"/>
          <p:cNvPicPr>
            <a:picLocks noChangeAspect="1"/>
          </p:cNvPicPr>
          <p:nvPr/>
        </p:nvPicPr>
        <p:blipFill>
          <a:blip r:embed="rId2"/>
          <a:stretch>
            <a:fillRect/>
          </a:stretch>
        </p:blipFill>
        <p:spPr>
          <a:xfrm>
            <a:off x="71656" y="1849271"/>
            <a:ext cx="3019562" cy="2213567"/>
          </a:xfrm>
          <a:prstGeom prst="rect">
            <a:avLst/>
          </a:prstGeom>
        </p:spPr>
      </p:pic>
      <p:pic>
        <p:nvPicPr>
          <p:cNvPr id="4" name="Picture 3"/>
          <p:cNvPicPr>
            <a:picLocks noChangeAspect="1"/>
          </p:cNvPicPr>
          <p:nvPr/>
        </p:nvPicPr>
        <p:blipFill>
          <a:blip r:embed="rId3"/>
          <a:stretch>
            <a:fillRect/>
          </a:stretch>
        </p:blipFill>
        <p:spPr>
          <a:xfrm>
            <a:off x="3302758" y="1849271"/>
            <a:ext cx="2927445" cy="2213568"/>
          </a:xfrm>
          <a:prstGeom prst="rect">
            <a:avLst/>
          </a:prstGeom>
        </p:spPr>
      </p:pic>
      <p:pic>
        <p:nvPicPr>
          <p:cNvPr id="5" name="Picture 4"/>
          <p:cNvPicPr>
            <a:picLocks noChangeAspect="1"/>
          </p:cNvPicPr>
          <p:nvPr/>
        </p:nvPicPr>
        <p:blipFill>
          <a:blip r:embed="rId4"/>
          <a:stretch>
            <a:fillRect/>
          </a:stretch>
        </p:blipFill>
        <p:spPr>
          <a:xfrm>
            <a:off x="6547158" y="346226"/>
            <a:ext cx="2395893" cy="2151316"/>
          </a:xfrm>
          <a:prstGeom prst="rect">
            <a:avLst/>
          </a:prstGeom>
        </p:spPr>
      </p:pic>
      <p:pic>
        <p:nvPicPr>
          <p:cNvPr id="6" name="Picture 5"/>
          <p:cNvPicPr>
            <a:picLocks noChangeAspect="1"/>
          </p:cNvPicPr>
          <p:nvPr/>
        </p:nvPicPr>
        <p:blipFill>
          <a:blip r:embed="rId5"/>
          <a:stretch>
            <a:fillRect/>
          </a:stretch>
        </p:blipFill>
        <p:spPr>
          <a:xfrm>
            <a:off x="6346210" y="2587554"/>
            <a:ext cx="2797790" cy="1630172"/>
          </a:xfrm>
          <a:prstGeom prst="rect">
            <a:avLst/>
          </a:prstGeom>
        </p:spPr>
      </p:pic>
      <p:sp>
        <p:nvSpPr>
          <p:cNvPr id="7" name="Rectangle 6"/>
          <p:cNvSpPr/>
          <p:nvPr/>
        </p:nvSpPr>
        <p:spPr>
          <a:xfrm>
            <a:off x="1001046" y="989274"/>
            <a:ext cx="5546112" cy="707886"/>
          </a:xfrm>
          <a:prstGeom prst="rect">
            <a:avLst/>
          </a:prstGeom>
        </p:spPr>
        <p:txBody>
          <a:bodyPr wrap="square">
            <a:spAutoFit/>
          </a:bodyPr>
          <a:lstStyle/>
          <a:p>
            <a:pPr algn="just">
              <a:lnSpc>
                <a:spcPts val="2400"/>
              </a:lnSpc>
            </a:pPr>
            <a:r>
              <a:rPr lang="fr-FR" sz="2000" i="1" dirty="0">
                <a:solidFill>
                  <a:schemeClr val="accent6">
                    <a:lumMod val="50000"/>
                  </a:schemeClr>
                </a:solidFill>
                <a:latin typeface="+mj-lt"/>
                <a:ea typeface="Calibri" panose="020F0502020204030204" pitchFamily="34" charset="0"/>
                <a:cs typeface="Times New Roman" panose="02020603050405020304" pitchFamily="18" charset="0"/>
              </a:rPr>
              <a:t>Trình bày quá trình phát hiện </a:t>
            </a:r>
            <a:r>
              <a:rPr lang="fr-FR" sz="2000" i="1" dirty="0" smtClean="0">
                <a:solidFill>
                  <a:schemeClr val="accent6">
                    <a:lumMod val="50000"/>
                  </a:schemeClr>
                </a:solidFill>
                <a:latin typeface="+mj-lt"/>
                <a:ea typeface="Calibri" panose="020F0502020204030204" pitchFamily="34" charset="0"/>
                <a:cs typeface="Times New Roman" panose="02020603050405020304" pitchFamily="18" charset="0"/>
              </a:rPr>
              <a:t>ra</a:t>
            </a:r>
          </a:p>
          <a:p>
            <a:pPr algn="just">
              <a:lnSpc>
                <a:spcPts val="2400"/>
              </a:lnSpc>
            </a:pPr>
            <a:r>
              <a:rPr lang="fr-FR" sz="2000" i="1" dirty="0" smtClean="0">
                <a:solidFill>
                  <a:schemeClr val="accent6">
                    <a:lumMod val="50000"/>
                  </a:schemeClr>
                </a:solidFill>
                <a:latin typeface="+mj-lt"/>
                <a:ea typeface="Calibri" panose="020F0502020204030204" pitchFamily="34" charset="0"/>
                <a:cs typeface="Times New Roman" panose="02020603050405020304" pitchFamily="18" charset="0"/>
              </a:rPr>
              <a:t>kim </a:t>
            </a:r>
            <a:r>
              <a:rPr lang="fr-FR" sz="2000" i="1" dirty="0">
                <a:solidFill>
                  <a:schemeClr val="accent6">
                    <a:lumMod val="50000"/>
                  </a:schemeClr>
                </a:solidFill>
                <a:latin typeface="+mj-lt"/>
                <a:ea typeface="Calibri" panose="020F0502020204030204" pitchFamily="34" charset="0"/>
                <a:cs typeface="Times New Roman" panose="02020603050405020304" pitchFamily="18" charset="0"/>
              </a:rPr>
              <a:t>loại vào cuối thời kì nguyên thủy?</a:t>
            </a:r>
            <a:endParaRPr lang="en-US" sz="2000" i="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3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00125" y="918785"/>
            <a:ext cx="6691401" cy="435599"/>
          </a:xfrm>
          <a:prstGeom prst="rect">
            <a:avLst/>
          </a:prstGeom>
        </p:spPr>
        <p:txBody>
          <a:bodyPr lIns="91425" tIns="91425" rIns="91425" bIns="91425" anchor="ctr" anchorCtr="0">
            <a:noAutofit/>
          </a:bodyPr>
          <a:lstStyle/>
          <a:p>
            <a:pPr lvl="0">
              <a:spcBef>
                <a:spcPts val="0"/>
              </a:spcBef>
              <a:buNone/>
            </a:pPr>
            <a:r>
              <a:rPr lang="en" sz="2200" dirty="0" smtClean="0">
                <a:solidFill>
                  <a:schemeClr val="tx1"/>
                </a:solidFill>
                <a:highlight>
                  <a:srgbClr val="FFCD00"/>
                </a:highlight>
                <a:latin typeface="+mj-lt"/>
              </a:rPr>
              <a:t>Quá trình phát hiện ra </a:t>
            </a:r>
            <a:br>
              <a:rPr lang="en" sz="2200" dirty="0" smtClean="0">
                <a:solidFill>
                  <a:schemeClr val="tx1"/>
                </a:solidFill>
                <a:highlight>
                  <a:srgbClr val="FFCD00"/>
                </a:highlight>
                <a:latin typeface="+mj-lt"/>
              </a:rPr>
            </a:br>
            <a:r>
              <a:rPr lang="en" sz="2200" dirty="0" smtClean="0">
                <a:solidFill>
                  <a:schemeClr val="tx1"/>
                </a:solidFill>
                <a:highlight>
                  <a:srgbClr val="FFCD00"/>
                </a:highlight>
                <a:latin typeface="+mj-lt"/>
              </a:rPr>
              <a:t>kim loại vào cuối thời nguyên thủy</a:t>
            </a:r>
            <a:endParaRPr lang="en" sz="2200" dirty="0">
              <a:solidFill>
                <a:schemeClr val="tx1"/>
              </a:solidFill>
              <a:highlight>
                <a:srgbClr val="FFCD00"/>
              </a:highlight>
              <a:latin typeface="+mj-lt"/>
            </a:endParaRPr>
          </a:p>
        </p:txBody>
      </p:sp>
      <p:grpSp>
        <p:nvGrpSpPr>
          <p:cNvPr id="113" name="Shape 113"/>
          <p:cNvGrpSpPr/>
          <p:nvPr/>
        </p:nvGrpSpPr>
        <p:grpSpPr>
          <a:xfrm>
            <a:off x="923282" y="1033155"/>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TextBox 18"/>
          <p:cNvSpPr txBox="1"/>
          <p:nvPr/>
        </p:nvSpPr>
        <p:spPr>
          <a:xfrm>
            <a:off x="338452" y="1631388"/>
            <a:ext cx="4206871" cy="1631216"/>
          </a:xfrm>
          <a:prstGeom prst="rect">
            <a:avLst/>
          </a:prstGeom>
          <a:noFill/>
        </p:spPr>
        <p:txBody>
          <a:bodyPr wrap="square" lIns="45720" rIns="45720" rtlCol="0">
            <a:spAutoFit/>
          </a:bodyPr>
          <a:lstStyle/>
          <a:p>
            <a:pPr marL="342900" indent="-342900" algn="just">
              <a:lnSpc>
                <a:spcPts val="2400"/>
              </a:lnSpc>
              <a:buFont typeface="Wingdings" panose="05000000000000000000" pitchFamily="2" charset="2"/>
              <a:buChar char="§"/>
            </a:pPr>
            <a:r>
              <a:rPr lang="fr-FR" sz="2000" dirty="0" smtClean="0">
                <a:solidFill>
                  <a:schemeClr val="accent6">
                    <a:lumMod val="50000"/>
                  </a:schemeClr>
                </a:solidFill>
              </a:rPr>
              <a:t>Từ </a:t>
            </a:r>
            <a:r>
              <a:rPr lang="fr-FR" sz="2000" dirty="0">
                <a:solidFill>
                  <a:schemeClr val="accent6">
                    <a:lumMod val="50000"/>
                  </a:schemeClr>
                </a:solidFill>
              </a:rPr>
              <a:t>nham thạch do núi lửa phun </a:t>
            </a:r>
            <a:r>
              <a:rPr lang="fr-FR" sz="2000" dirty="0" smtClean="0">
                <a:solidFill>
                  <a:schemeClr val="accent6">
                    <a:lumMod val="50000"/>
                  </a:schemeClr>
                </a:solidFill>
              </a:rPr>
              <a:t>trào, sau </a:t>
            </a:r>
            <a:r>
              <a:rPr lang="fr-FR" sz="2000" dirty="0">
                <a:solidFill>
                  <a:schemeClr val="accent6">
                    <a:lumMod val="50000"/>
                  </a:schemeClr>
                </a:solidFill>
              </a:rPr>
              <a:t>những vụ cháy </a:t>
            </a:r>
            <a:r>
              <a:rPr lang="fr-FR" sz="2000" dirty="0" smtClean="0">
                <a:solidFill>
                  <a:schemeClr val="accent6">
                    <a:lumMod val="50000"/>
                  </a:schemeClr>
                </a:solidFill>
              </a:rPr>
              <a:t>rừng. </a:t>
            </a:r>
          </a:p>
          <a:p>
            <a:pPr marL="342900" indent="-342900" algn="just">
              <a:lnSpc>
                <a:spcPts val="2400"/>
              </a:lnSpc>
              <a:buFont typeface="Wingdings" panose="05000000000000000000" pitchFamily="2" charset="2"/>
              <a:buChar char="§"/>
            </a:pPr>
            <a:r>
              <a:rPr lang="fr-FR" sz="2000" dirty="0" smtClean="0">
                <a:solidFill>
                  <a:schemeClr val="accent6">
                    <a:lumMod val="50000"/>
                  </a:schemeClr>
                </a:solidFill>
              </a:rPr>
              <a:t>Nhặt </a:t>
            </a:r>
            <a:r>
              <a:rPr lang="fr-FR" sz="2000" dirty="0">
                <a:solidFill>
                  <a:schemeClr val="accent6">
                    <a:lumMod val="50000"/>
                  </a:schemeClr>
                </a:solidFill>
              </a:rPr>
              <a:t>được những khối đồng nguyên chất (đồng đỏ) bị nóng chẩy vả vón cục lại.</a:t>
            </a:r>
            <a:endParaRPr lang="en-US" sz="2000" dirty="0">
              <a:solidFill>
                <a:schemeClr val="accent6">
                  <a:lumMod val="50000"/>
                </a:schemeClr>
              </a:solidFill>
            </a:endParaRPr>
          </a:p>
        </p:txBody>
      </p:sp>
      <p:sp>
        <p:nvSpPr>
          <p:cNvPr id="13" name="Rounded Rectangle 12"/>
          <p:cNvSpPr/>
          <p:nvPr/>
        </p:nvSpPr>
        <p:spPr>
          <a:xfrm>
            <a:off x="429904" y="4223764"/>
            <a:ext cx="4206871" cy="815107"/>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endParaRPr lang="en-US" sz="2000" dirty="0"/>
          </a:p>
        </p:txBody>
      </p:sp>
      <p:sp>
        <p:nvSpPr>
          <p:cNvPr id="16" name="Rounded Rectangle 15"/>
          <p:cNvSpPr/>
          <p:nvPr/>
        </p:nvSpPr>
        <p:spPr>
          <a:xfrm>
            <a:off x="4902709" y="4232604"/>
            <a:ext cx="3975038" cy="775867"/>
          </a:xfrm>
          <a:prstGeom prst="roundRect">
            <a:avLst>
              <a:gd name="adj" fmla="val 10000"/>
            </a:avLst>
          </a:prstGeom>
          <a:solidFill>
            <a:schemeClr val="accent2">
              <a:lumMod val="75000"/>
            </a:schemeClr>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endParaRPr lang="en-US" sz="1800" dirty="0"/>
          </a:p>
        </p:txBody>
      </p:sp>
      <p:sp>
        <p:nvSpPr>
          <p:cNvPr id="17" name="Rectangle 16"/>
          <p:cNvSpPr/>
          <p:nvPr/>
        </p:nvSpPr>
        <p:spPr>
          <a:xfrm>
            <a:off x="4535036" y="1562983"/>
            <a:ext cx="4490217" cy="2846933"/>
          </a:xfrm>
          <a:prstGeom prst="rect">
            <a:avLst/>
          </a:prstGeom>
        </p:spPr>
        <p:txBody>
          <a:bodyPr wrap="square">
            <a:spAutoFit/>
          </a:bodyPr>
          <a:lstStyle/>
          <a:p>
            <a:pPr marL="342900" indent="-342900" algn="just">
              <a:buFont typeface="Wingdings" panose="05000000000000000000" pitchFamily="2" charset="2"/>
              <a:buChar char="§"/>
            </a:pPr>
            <a:r>
              <a:rPr lang="fr-FR" sz="2000" dirty="0">
                <a:solidFill>
                  <a:schemeClr val="accent6">
                    <a:lumMod val="50000"/>
                  </a:schemeClr>
                </a:solidFill>
              </a:rPr>
              <a:t>Từ khoảng thiên niên kỉ IV TCN, con người </a:t>
            </a:r>
            <a:r>
              <a:rPr lang="fr-FR" sz="2000" dirty="0" smtClean="0">
                <a:solidFill>
                  <a:schemeClr val="accent6">
                    <a:lumMod val="50000"/>
                  </a:schemeClr>
                </a:solidFill>
              </a:rPr>
              <a:t>phát </a:t>
            </a:r>
            <a:r>
              <a:rPr lang="fr-FR" sz="2000" dirty="0">
                <a:solidFill>
                  <a:schemeClr val="accent6">
                    <a:lumMod val="50000"/>
                  </a:schemeClr>
                </a:solidFill>
              </a:rPr>
              <a:t>hiện và chế tác công cụ lao động bằng đồng đỏ, tiếp đó là đồng thau. </a:t>
            </a:r>
            <a:endParaRPr lang="fr-FR" sz="2000" dirty="0" smtClean="0">
              <a:solidFill>
                <a:schemeClr val="accent6">
                  <a:lumMod val="50000"/>
                </a:schemeClr>
              </a:solidFill>
            </a:endParaRPr>
          </a:p>
          <a:p>
            <a:pPr marL="342900" indent="-342900" algn="just">
              <a:buFont typeface="Wingdings" panose="05000000000000000000" pitchFamily="2" charset="2"/>
              <a:buChar char="§"/>
            </a:pPr>
            <a:r>
              <a:rPr lang="fr-FR" sz="2000" dirty="0">
                <a:solidFill>
                  <a:schemeClr val="accent6">
                    <a:lumMod val="50000"/>
                  </a:schemeClr>
                </a:solidFill>
              </a:rPr>
              <a:t>Đến khoảng cuối thiên niên kỉ II - đầu thiên niên kỉ I TCN, con người đã biết chế tác công cụ lao động bằng sắt.</a:t>
            </a:r>
            <a:endParaRPr lang="en-US" sz="2000" dirty="0">
              <a:solidFill>
                <a:schemeClr val="accent6">
                  <a:lumMod val="50000"/>
                </a:schemeClr>
              </a:solidFill>
            </a:endParaRPr>
          </a:p>
          <a:p>
            <a:pPr algn="just"/>
            <a:endParaRPr lang="en-US" sz="1900" dirty="0">
              <a:solidFill>
                <a:schemeClr val="accent3">
                  <a:lumMod val="50000"/>
                </a:schemeClr>
              </a:solidFill>
            </a:endParaRPr>
          </a:p>
        </p:txBody>
      </p:sp>
      <p:sp>
        <p:nvSpPr>
          <p:cNvPr id="18" name="Rounded Rectangle 4"/>
          <p:cNvSpPr/>
          <p:nvPr/>
        </p:nvSpPr>
        <p:spPr>
          <a:xfrm>
            <a:off x="429904" y="4318159"/>
            <a:ext cx="4206871" cy="62669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pitchFamily="34" charset="0"/>
                <a:cs typeface="Arial" pitchFamily="34" charset="0"/>
              </a:rPr>
              <a:t>Phát hiện ra đồng ngẫu nhiên</a:t>
            </a:r>
            <a:endParaRPr lang="en-US" sz="1800" b="1" kern="1200" dirty="0" smtClean="0">
              <a:solidFill>
                <a:sysClr val="window" lastClr="FFFFFF"/>
              </a:solidFill>
              <a:latin typeface="Calibri"/>
              <a:ea typeface="+mn-ea"/>
              <a:cs typeface="+mn-cs"/>
            </a:endParaRPr>
          </a:p>
        </p:txBody>
      </p:sp>
      <p:sp>
        <p:nvSpPr>
          <p:cNvPr id="19" name="Rounded Rectangle 4"/>
          <p:cNvSpPr/>
          <p:nvPr/>
        </p:nvSpPr>
        <p:spPr>
          <a:xfrm>
            <a:off x="4902709" y="4318159"/>
            <a:ext cx="3975037" cy="62669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spcBef>
                <a:spcPct val="0"/>
              </a:spcBef>
            </a:pPr>
            <a:r>
              <a:rPr lang="en-US" sz="1800" b="1" kern="1200" dirty="0" smtClean="0">
                <a:solidFill>
                  <a:sysClr val="window" lastClr="FFFFFF"/>
                </a:solidFill>
                <a:latin typeface="Arial" pitchFamily="34" charset="0"/>
                <a:ea typeface="+mn-ea"/>
                <a:cs typeface="Arial" pitchFamily="34" charset="0"/>
              </a:rPr>
              <a:t>Chế tác công cụ bằng đồng đỏ, sắt</a:t>
            </a:r>
            <a:endParaRPr lang="en-US" sz="1800" b="1" kern="1200" dirty="0" smtClean="0">
              <a:solidFill>
                <a:sysClr val="window" lastClr="FFFFFF"/>
              </a:solidFill>
              <a:latin typeface="Calibri"/>
              <a:ea typeface="+mn-ea"/>
              <a:cs typeface="+mn-cs"/>
            </a:endParaRPr>
          </a:p>
        </p:txBody>
      </p:sp>
      <p:grpSp>
        <p:nvGrpSpPr>
          <p:cNvPr id="14" name="Google Shape;533;p40"/>
          <p:cNvGrpSpPr/>
          <p:nvPr/>
        </p:nvGrpSpPr>
        <p:grpSpPr>
          <a:xfrm>
            <a:off x="1376176" y="869071"/>
            <a:ext cx="334182" cy="341043"/>
            <a:chOff x="1923675" y="1633650"/>
            <a:chExt cx="436002" cy="435975"/>
          </a:xfrm>
        </p:grpSpPr>
        <p:sp>
          <p:nvSpPr>
            <p:cNvPr id="15"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barn(inVertical)">
                                      <p:cBhvr>
                                        <p:cTn id="34" dur="500"/>
                                        <p:tgtEl>
                                          <p:spTgt spid="17">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barn(inVertical)">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2" grpId="0"/>
      <p:bldP spid="13" grpId="0" animBg="1"/>
      <p:bldP spid="16"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89" y="355861"/>
            <a:ext cx="3878399" cy="435599"/>
          </a:xfrm>
        </p:spPr>
        <p:txBody>
          <a:bodyPr/>
          <a:lstStyle/>
          <a:p>
            <a:r>
              <a:rPr lang="en-US" sz="2400" dirty="0" smtClean="0">
                <a:latin typeface="+mj-lt"/>
              </a:rPr>
              <a:t>      Vai trò của kim loại</a:t>
            </a:r>
            <a:endParaRPr lang="en-US" sz="2400" dirty="0">
              <a:latin typeface="+mj-lt"/>
            </a:endParaRPr>
          </a:p>
        </p:txBody>
      </p:sp>
      <p:sp>
        <p:nvSpPr>
          <p:cNvPr id="24" name="Freeform 23"/>
          <p:cNvSpPr/>
          <p:nvPr/>
        </p:nvSpPr>
        <p:spPr>
          <a:xfrm>
            <a:off x="510464" y="2025627"/>
            <a:ext cx="2857500" cy="1423987"/>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Group 11"/>
          <p:cNvGrpSpPr>
            <a:grpSpLocks/>
          </p:cNvGrpSpPr>
          <p:nvPr/>
        </p:nvGrpSpPr>
        <p:grpSpPr bwMode="auto">
          <a:xfrm>
            <a:off x="3535089" y="1872966"/>
            <a:ext cx="369888" cy="647700"/>
            <a:chOff x="2057400" y="2332412"/>
            <a:chExt cx="324766" cy="568896"/>
          </a:xfrm>
          <a:solidFill>
            <a:schemeClr val="accent2"/>
          </a:solidFill>
        </p:grpSpPr>
        <p:sp>
          <p:nvSpPr>
            <p:cNvPr id="26" name="Oval 2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Rectangle 31"/>
          <p:cNvSpPr>
            <a:spLocks noChangeArrowheads="1"/>
          </p:cNvSpPr>
          <p:nvPr/>
        </p:nvSpPr>
        <p:spPr bwMode="auto">
          <a:xfrm>
            <a:off x="643209" y="2372038"/>
            <a:ext cx="2760639" cy="1015663"/>
          </a:xfrm>
          <a:prstGeom prst="rect">
            <a:avLst/>
          </a:prstGeom>
          <a:noFill/>
          <a:ln w="9525">
            <a:noFill/>
            <a:miter lim="800000"/>
            <a:headEnd/>
            <a:tailEnd/>
          </a:ln>
        </p:spPr>
        <p:txBody>
          <a:bodyPr wrap="square" anchor="ctr">
            <a:spAutoFit/>
          </a:bodyPr>
          <a:lstStyle/>
          <a:p>
            <a:pPr algn="ctr"/>
            <a:r>
              <a:rPr lang="fr-FR" sz="2000" dirty="0" smtClean="0">
                <a:solidFill>
                  <a:schemeClr val="accent6">
                    <a:lumMod val="50000"/>
                  </a:schemeClr>
                </a:solidFill>
              </a:rPr>
              <a:t>Diện </a:t>
            </a:r>
            <a:r>
              <a:rPr lang="fr-FR" sz="2000" dirty="0">
                <a:solidFill>
                  <a:schemeClr val="accent6">
                    <a:lumMod val="50000"/>
                  </a:schemeClr>
                </a:solidFill>
              </a:rPr>
              <a:t>tích canh tác nông nghiệp ngày càng mở rộng</a:t>
            </a:r>
            <a:endParaRPr lang="en-US" sz="2000" b="1" dirty="0">
              <a:solidFill>
                <a:schemeClr val="accent6">
                  <a:lumMod val="50000"/>
                </a:schemeClr>
              </a:solidFill>
              <a:latin typeface="Arial" charset="0"/>
            </a:endParaRPr>
          </a:p>
        </p:txBody>
      </p:sp>
      <p:sp>
        <p:nvSpPr>
          <p:cNvPr id="30" name="Rectangle 29"/>
          <p:cNvSpPr/>
          <p:nvPr/>
        </p:nvSpPr>
        <p:spPr>
          <a:xfrm>
            <a:off x="1468556" y="818450"/>
            <a:ext cx="7226490" cy="707886"/>
          </a:xfrm>
          <a:prstGeom prst="rect">
            <a:avLst/>
          </a:prstGeom>
        </p:spPr>
        <p:txBody>
          <a:bodyPr wrap="square">
            <a:spAutoFit/>
          </a:bodyPr>
          <a:lstStyle/>
          <a:p>
            <a:r>
              <a:rPr lang="fr-FR" sz="2000" i="1" dirty="0">
                <a:solidFill>
                  <a:schemeClr val="accent2">
                    <a:lumMod val="50000"/>
                  </a:schemeClr>
                </a:solidFill>
              </a:rPr>
              <a:t>Nêu vai trò của kim loại đối với sản xuất </a:t>
            </a:r>
            <a:endParaRPr lang="fr-FR" sz="2000" i="1" dirty="0" smtClean="0">
              <a:solidFill>
                <a:schemeClr val="accent2">
                  <a:lumMod val="50000"/>
                </a:schemeClr>
              </a:solidFill>
            </a:endParaRPr>
          </a:p>
          <a:p>
            <a:r>
              <a:rPr lang="fr-FR" sz="2000" i="1" dirty="0" smtClean="0">
                <a:solidFill>
                  <a:schemeClr val="accent2">
                    <a:lumMod val="50000"/>
                  </a:schemeClr>
                </a:solidFill>
              </a:rPr>
              <a:t>và </a:t>
            </a:r>
            <a:r>
              <a:rPr lang="fr-FR" sz="2000" i="1" dirty="0">
                <a:solidFill>
                  <a:schemeClr val="accent2">
                    <a:lumMod val="50000"/>
                  </a:schemeClr>
                </a:solidFill>
              </a:rPr>
              <a:t>đời sống của con con người cuối thời kì nguyên thủy?</a:t>
            </a:r>
            <a:endParaRPr lang="en-US" sz="2000" i="1" dirty="0">
              <a:solidFill>
                <a:schemeClr val="accent2">
                  <a:lumMod val="50000"/>
                </a:schemeClr>
              </a:solidFill>
            </a:endParaRPr>
          </a:p>
        </p:txBody>
      </p:sp>
      <p:sp>
        <p:nvSpPr>
          <p:cNvPr id="31" name="Freeform 30"/>
          <p:cNvSpPr/>
          <p:nvPr/>
        </p:nvSpPr>
        <p:spPr>
          <a:xfrm>
            <a:off x="3624997" y="3337528"/>
            <a:ext cx="2851434" cy="1261458"/>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2" name="Group 11"/>
          <p:cNvGrpSpPr>
            <a:grpSpLocks/>
          </p:cNvGrpSpPr>
          <p:nvPr/>
        </p:nvGrpSpPr>
        <p:grpSpPr bwMode="auto">
          <a:xfrm>
            <a:off x="6357700" y="4337048"/>
            <a:ext cx="369888" cy="647700"/>
            <a:chOff x="2057400" y="2332412"/>
            <a:chExt cx="324766" cy="568896"/>
          </a:xfrm>
          <a:solidFill>
            <a:srgbClr val="FFC000"/>
          </a:solidFill>
        </p:grpSpPr>
        <p:sp>
          <p:nvSpPr>
            <p:cNvPr id="33" name="Oval 32"/>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6" name="Rectangle 31"/>
          <p:cNvSpPr>
            <a:spLocks noChangeArrowheads="1"/>
          </p:cNvSpPr>
          <p:nvPr/>
        </p:nvSpPr>
        <p:spPr bwMode="auto">
          <a:xfrm>
            <a:off x="3922475" y="3737212"/>
            <a:ext cx="2614613" cy="707886"/>
          </a:xfrm>
          <a:prstGeom prst="rect">
            <a:avLst/>
          </a:prstGeom>
          <a:noFill/>
          <a:ln w="9525">
            <a:noFill/>
            <a:miter lim="800000"/>
            <a:headEnd/>
            <a:tailEnd/>
          </a:ln>
        </p:spPr>
        <p:txBody>
          <a:bodyPr wrap="square" anchor="ctr">
            <a:spAutoFit/>
          </a:bodyPr>
          <a:lstStyle/>
          <a:p>
            <a:pPr algn="ctr"/>
            <a:r>
              <a:rPr lang="fr-FR" sz="2000" dirty="0" smtClean="0">
                <a:solidFill>
                  <a:schemeClr val="accent6">
                    <a:lumMod val="50000"/>
                  </a:schemeClr>
                </a:solidFill>
              </a:rPr>
              <a:t>Năng </a:t>
            </a:r>
            <a:r>
              <a:rPr lang="fr-FR" sz="2000" dirty="0">
                <a:solidFill>
                  <a:schemeClr val="accent6">
                    <a:lumMod val="50000"/>
                  </a:schemeClr>
                </a:solidFill>
              </a:rPr>
              <a:t>suất lao động tăng cao</a:t>
            </a:r>
            <a:endParaRPr lang="en-US" sz="2000" b="1" dirty="0">
              <a:solidFill>
                <a:schemeClr val="accent6">
                  <a:lumMod val="50000"/>
                </a:schemeClr>
              </a:solidFill>
              <a:latin typeface="Arial" charset="0"/>
            </a:endParaRPr>
          </a:p>
        </p:txBody>
      </p:sp>
      <p:sp>
        <p:nvSpPr>
          <p:cNvPr id="37" name="Freeform 36"/>
          <p:cNvSpPr/>
          <p:nvPr/>
        </p:nvSpPr>
        <p:spPr>
          <a:xfrm>
            <a:off x="4817660" y="1608885"/>
            <a:ext cx="3191456" cy="1368379"/>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8" name="Group 11"/>
          <p:cNvGrpSpPr>
            <a:grpSpLocks/>
          </p:cNvGrpSpPr>
          <p:nvPr/>
        </p:nvGrpSpPr>
        <p:grpSpPr bwMode="auto">
          <a:xfrm>
            <a:off x="8102398" y="2617932"/>
            <a:ext cx="369888" cy="647700"/>
            <a:chOff x="2057400" y="2332412"/>
            <a:chExt cx="324766" cy="568896"/>
          </a:xfrm>
          <a:solidFill>
            <a:schemeClr val="accent2">
              <a:lumMod val="75000"/>
            </a:schemeClr>
          </a:solidFill>
        </p:grpSpPr>
        <p:sp>
          <p:nvSpPr>
            <p:cNvPr id="39" name="Oval 38"/>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2" name="Rectangle 31"/>
          <p:cNvSpPr>
            <a:spLocks noChangeArrowheads="1"/>
          </p:cNvSpPr>
          <p:nvPr/>
        </p:nvSpPr>
        <p:spPr bwMode="auto">
          <a:xfrm>
            <a:off x="4966565" y="2133572"/>
            <a:ext cx="3042550" cy="707886"/>
          </a:xfrm>
          <a:prstGeom prst="rect">
            <a:avLst/>
          </a:prstGeom>
          <a:noFill/>
          <a:ln w="9525">
            <a:noFill/>
            <a:miter lim="800000"/>
            <a:headEnd/>
            <a:tailEnd/>
          </a:ln>
        </p:spPr>
        <p:txBody>
          <a:bodyPr wrap="square" anchor="ctr">
            <a:spAutoFit/>
          </a:bodyPr>
          <a:lstStyle/>
          <a:p>
            <a:pPr algn="ctr"/>
            <a:r>
              <a:rPr lang="fr-FR" sz="2000" dirty="0" smtClean="0">
                <a:solidFill>
                  <a:schemeClr val="accent6">
                    <a:lumMod val="50000"/>
                  </a:schemeClr>
                </a:solidFill>
              </a:rPr>
              <a:t>Thường xuyên dư thừa sản phẩm làm ra</a:t>
            </a:r>
            <a:endParaRPr lang="en-US" sz="2000" b="1" dirty="0">
              <a:solidFill>
                <a:schemeClr val="accent6">
                  <a:lumMod val="50000"/>
                </a:schemeClr>
              </a:solidFill>
              <a:latin typeface="Arial" charset="0"/>
            </a:endParaRPr>
          </a:p>
        </p:txBody>
      </p:sp>
      <p:grpSp>
        <p:nvGrpSpPr>
          <p:cNvPr id="22" name="Google Shape;533;p40"/>
          <p:cNvGrpSpPr/>
          <p:nvPr/>
        </p:nvGrpSpPr>
        <p:grpSpPr>
          <a:xfrm>
            <a:off x="510464" y="403138"/>
            <a:ext cx="334182" cy="341043"/>
            <a:chOff x="1923675" y="1633650"/>
            <a:chExt cx="436002" cy="435975"/>
          </a:xfrm>
        </p:grpSpPr>
        <p:sp>
          <p:nvSpPr>
            <p:cNvPr id="23"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52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wipe(down)">
                                      <p:cBhvr>
                                        <p:cTn id="15" dur="500"/>
                                        <p:tgtEl>
                                          <p:spTgt spid="30">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wipe(down)">
                                      <p:cBhvr>
                                        <p:cTn id="18" dur="500"/>
                                        <p:tgtEl>
                                          <p:spTgt spid="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ircle(in)">
                                      <p:cBhvr>
                                        <p:cTn id="26" dur="2000"/>
                                        <p:tgtEl>
                                          <p:spTgt spid="24"/>
                                        </p:tgtEl>
                                      </p:cBhvr>
                                    </p:animEffect>
                                  </p:childTnLst>
                                </p:cTn>
                              </p:par>
                              <p:par>
                                <p:cTn id="27" presetID="6"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circle(in)">
                                      <p:cBhvr>
                                        <p:cTn id="34" dur="2000"/>
                                        <p:tgtEl>
                                          <p:spTgt spid="4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ircle(in)">
                                      <p:cBhvr>
                                        <p:cTn id="37" dur="2000"/>
                                        <p:tgtEl>
                                          <p:spTgt spid="37"/>
                                        </p:tgtEl>
                                      </p:cBhvr>
                                    </p:animEffect>
                                  </p:childTnLst>
                                </p:cTn>
                              </p:par>
                              <p:par>
                                <p:cTn id="38" presetID="6"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20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circle(in)">
                                      <p:cBhvr>
                                        <p:cTn id="45" dur="2000"/>
                                        <p:tgtEl>
                                          <p:spTgt spid="36"/>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circle(in)">
                                      <p:cBhvr>
                                        <p:cTn id="48" dur="2000"/>
                                        <p:tgtEl>
                                          <p:spTgt spid="31"/>
                                        </p:tgtEl>
                                      </p:cBhvr>
                                    </p:animEffect>
                                  </p:childTnLst>
                                </p:cTn>
                              </p:par>
                              <p:par>
                                <p:cTn id="49" presetID="6" presetClass="entr" presetSubtype="16"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circle(in)">
                                      <p:cBhvr>
                                        <p:cTn id="5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9" grpId="0"/>
      <p:bldP spid="31" grpId="0" animBg="1"/>
      <p:bldP spid="36" grpId="0"/>
      <p:bldP spid="37"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Mở rộng</a:t>
            </a:r>
            <a:endParaRPr lang="en-US" sz="2400" dirty="0">
              <a:latin typeface="+mj-lt"/>
            </a:endParaRPr>
          </a:p>
        </p:txBody>
      </p:sp>
      <p:sp>
        <p:nvSpPr>
          <p:cNvPr id="3" name="Rectangle 2"/>
          <p:cNvSpPr/>
          <p:nvPr/>
        </p:nvSpPr>
        <p:spPr>
          <a:xfrm>
            <a:off x="928047" y="1896917"/>
            <a:ext cx="7226490" cy="2246769"/>
          </a:xfrm>
          <a:prstGeom prst="rect">
            <a:avLst/>
          </a:prstGeom>
        </p:spPr>
        <p:txBody>
          <a:bodyPr wrap="square">
            <a:spAutoFit/>
          </a:bodyPr>
          <a:lstStyle/>
          <a:p>
            <a:pPr algn="just">
              <a:lnSpc>
                <a:spcPts val="2800"/>
              </a:lnSpc>
            </a:pPr>
            <a:r>
              <a:rPr lang="fr-FR" sz="2000" dirty="0">
                <a:solidFill>
                  <a:schemeClr val="accent2">
                    <a:lumMod val="50000"/>
                  </a:schemeClr>
                </a:solidFill>
                <a:latin typeface="+mj-lt"/>
                <a:ea typeface="Calibri" panose="020F0502020204030204" pitchFamily="34" charset="0"/>
                <a:cs typeface="Times New Roman" panose="02020603050405020304" pitchFamily="18" charset="0"/>
              </a:rPr>
              <a:t>Ngoài những vai trò </a:t>
            </a:r>
            <a:r>
              <a:rPr lang="fr-FR" sz="2000" dirty="0" smtClean="0">
                <a:solidFill>
                  <a:schemeClr val="accent2">
                    <a:lumMod val="50000"/>
                  </a:schemeClr>
                </a:solidFill>
                <a:latin typeface="+mj-lt"/>
                <a:ea typeface="Calibri" panose="020F0502020204030204" pitchFamily="34" charset="0"/>
                <a:cs typeface="Times New Roman" panose="02020603050405020304" pitchFamily="18" charset="0"/>
              </a:rPr>
              <a:t>chính, kim </a:t>
            </a:r>
            <a:r>
              <a:rPr lang="fr-FR" sz="2000" dirty="0">
                <a:solidFill>
                  <a:schemeClr val="accent2">
                    <a:lumMod val="50000"/>
                  </a:schemeClr>
                </a:solidFill>
                <a:latin typeface="+mj-lt"/>
                <a:ea typeface="Calibri" panose="020F0502020204030204" pitchFamily="34" charset="0"/>
                <a:cs typeface="Times New Roman" panose="02020603050405020304" pitchFamily="18" charset="0"/>
              </a:rPr>
              <a:t>loại thời kì này còn có vai </a:t>
            </a:r>
            <a:r>
              <a:rPr lang="fr-FR" sz="2000" dirty="0" smtClean="0">
                <a:solidFill>
                  <a:schemeClr val="accent2">
                    <a:lumMod val="50000"/>
                  </a:schemeClr>
                </a:solidFill>
                <a:latin typeface="+mj-lt"/>
                <a:ea typeface="Calibri" panose="020F0502020204030204" pitchFamily="34" charset="0"/>
                <a:cs typeface="Times New Roman" panose="02020603050405020304" pitchFamily="18" charset="0"/>
              </a:rPr>
              <a:t>trò đối với người nguyên thủy:</a:t>
            </a:r>
            <a:endParaRPr lang="en-US" sz="2000" dirty="0">
              <a:solidFill>
                <a:schemeClr val="accent2">
                  <a:lumMod val="50000"/>
                </a:schemeClr>
              </a:solidFill>
              <a:latin typeface="+mj-lt"/>
              <a:ea typeface="Calibri" panose="020F0502020204030204" pitchFamily="34" charset="0"/>
              <a:cs typeface="Times New Roman" panose="02020603050405020304" pitchFamily="18" charset="0"/>
            </a:endParaRPr>
          </a:p>
          <a:p>
            <a:pPr marL="342900" indent="-342900" algn="just">
              <a:lnSpc>
                <a:spcPts val="2800"/>
              </a:lnSpc>
              <a:buFont typeface="Arial" panose="020B0604020202020204" pitchFamily="34" charset="0"/>
              <a:buChar char="•"/>
            </a:pPr>
            <a:r>
              <a:rPr lang="fr-FR" sz="2000" i="1" dirty="0" smtClean="0">
                <a:solidFill>
                  <a:schemeClr val="accent2">
                    <a:lumMod val="50000"/>
                  </a:schemeClr>
                </a:solidFill>
                <a:latin typeface="+mj-lt"/>
                <a:ea typeface="Calibri" panose="020F0502020204030204" pitchFamily="34" charset="0"/>
                <a:cs typeface="Times New Roman" panose="02020603050405020304" pitchFamily="18" charset="0"/>
              </a:rPr>
              <a:t>Khai </a:t>
            </a:r>
            <a:r>
              <a:rPr lang="fr-FR" sz="2000" i="1" dirty="0">
                <a:solidFill>
                  <a:schemeClr val="accent2">
                    <a:lumMod val="50000"/>
                  </a:schemeClr>
                </a:solidFill>
                <a:latin typeface="+mj-lt"/>
                <a:ea typeface="Calibri" panose="020F0502020204030204" pitchFamily="34" charset="0"/>
                <a:cs typeface="Times New Roman" panose="02020603050405020304" pitchFamily="18" charset="0"/>
              </a:rPr>
              <a:t>phá đất hoang, tăng diện </a:t>
            </a:r>
            <a:r>
              <a:rPr lang="fr-FR" sz="2000" i="1" dirty="0" smtClean="0">
                <a:solidFill>
                  <a:schemeClr val="accent2">
                    <a:lumMod val="50000"/>
                  </a:schemeClr>
                </a:solidFill>
                <a:latin typeface="+mj-lt"/>
                <a:ea typeface="Calibri" panose="020F0502020204030204" pitchFamily="34" charset="0"/>
                <a:cs typeface="Times New Roman" panose="02020603050405020304" pitchFamily="18" charset="0"/>
              </a:rPr>
              <a:t>tích </a:t>
            </a:r>
            <a:r>
              <a:rPr lang="fr-FR" sz="2000" i="1" dirty="0">
                <a:solidFill>
                  <a:schemeClr val="accent2">
                    <a:lumMod val="50000"/>
                  </a:schemeClr>
                </a:solidFill>
                <a:latin typeface="+mj-lt"/>
                <a:ea typeface="Calibri" panose="020F0502020204030204" pitchFamily="34" charset="0"/>
                <a:cs typeface="Times New Roman" panose="02020603050405020304" pitchFamily="18" charset="0"/>
              </a:rPr>
              <a:t>trồng trọt, xẻ gỗ đóng thuyền, xẻ đá làm nhà và khai thác mỏ.</a:t>
            </a:r>
            <a:endParaRPr lang="en-US" sz="2000" i="1" dirty="0">
              <a:solidFill>
                <a:schemeClr val="accent2">
                  <a:lumMod val="50000"/>
                </a:schemeClr>
              </a:solidFill>
              <a:latin typeface="+mj-lt"/>
              <a:ea typeface="Calibri" panose="020F0502020204030204" pitchFamily="34" charset="0"/>
              <a:cs typeface="Times New Roman" panose="02020603050405020304" pitchFamily="18" charset="0"/>
            </a:endParaRPr>
          </a:p>
          <a:p>
            <a:pPr marL="342900" indent="-342900" algn="just">
              <a:lnSpc>
                <a:spcPts val="2800"/>
              </a:lnSpc>
              <a:buFont typeface="Arial" panose="020B0604020202020204" pitchFamily="34" charset="0"/>
              <a:buChar char="•"/>
            </a:pPr>
            <a:r>
              <a:rPr lang="fr-FR" sz="2000" i="1" dirty="0" smtClean="0">
                <a:solidFill>
                  <a:schemeClr val="accent2">
                    <a:lumMod val="50000"/>
                  </a:schemeClr>
                </a:solidFill>
                <a:latin typeface="+mj-lt"/>
                <a:ea typeface="Calibri" panose="020F0502020204030204" pitchFamily="34" charset="0"/>
                <a:cs typeface="Times New Roman" panose="02020603050405020304" pitchFamily="18" charset="0"/>
              </a:rPr>
              <a:t>Một </a:t>
            </a:r>
            <a:r>
              <a:rPr lang="fr-FR" sz="2000" i="1" dirty="0">
                <a:solidFill>
                  <a:schemeClr val="accent2">
                    <a:lumMod val="50000"/>
                  </a:schemeClr>
                </a:solidFill>
                <a:latin typeface="+mj-lt"/>
                <a:ea typeface="Calibri" panose="020F0502020204030204" pitchFamily="34" charset="0"/>
                <a:cs typeface="Times New Roman" panose="02020603050405020304" pitchFamily="18" charset="0"/>
              </a:rPr>
              <a:t>số công việc mới xuất hiện như nghề luyện kim, chế tạo công cụ lao động, chế tạo vũ khí.</a:t>
            </a:r>
            <a:endParaRPr lang="en-US" sz="2000" i="1" dirty="0">
              <a:solidFill>
                <a:schemeClr val="accent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7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1837</Words>
  <Application>Microsoft Office PowerPoint</Application>
  <PresentationFormat>On-screen Show (16:9)</PresentationFormat>
  <Paragraphs>140</Paragraphs>
  <Slides>31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Comic Sans MS</vt:lpstr>
      <vt:lpstr>Lora</vt:lpstr>
      <vt:lpstr>Calibri</vt:lpstr>
      <vt:lpstr>Roboto</vt:lpstr>
      <vt:lpstr>Muli</vt:lpstr>
      <vt:lpstr>Quattrocento Sans</vt:lpstr>
      <vt:lpstr>Times New Roman</vt:lpstr>
      <vt:lpstr>Wingdings</vt:lpstr>
      <vt:lpstr>Viola template</vt:lpstr>
      <vt:lpstr>BÀI 5: CHUYỂN BIẾN VỀ KINH TẾ, XÃ HỘI CUỐI THỜI NGUYÊN THUỶ (2 tiết)</vt:lpstr>
      <vt:lpstr>Kiểm tra bài cũ</vt:lpstr>
      <vt:lpstr>PowerPoint Presentation</vt:lpstr>
      <vt:lpstr>NỘI DUNG BÀI HỌC</vt:lpstr>
      <vt:lpstr>PowerPoint Presentation</vt:lpstr>
      <vt:lpstr>PowerPoint Presentation</vt:lpstr>
      <vt:lpstr>Quá trình phát hiện ra  kim loại vào cuối thời nguyên thủy</vt:lpstr>
      <vt:lpstr>      Vai trò của kim loại</vt:lpstr>
      <vt:lpstr>Mở rộng</vt:lpstr>
      <vt:lpstr>PowerPoint Presentation</vt:lpstr>
      <vt:lpstr>PowerPoint Presentation</vt:lpstr>
      <vt:lpstr>Mở rộng</vt:lpstr>
      <vt:lpstr>2. CHUYỂN BIẾN VỀ XÃ HỘI  CUỐI THỜI NGUYÊN THỦY</vt:lpstr>
      <vt:lpstr>Nguyên nhân dẫn đến  sự phân hóa giữa người giàu và người nghèo</vt:lpstr>
      <vt:lpstr>Quan sát Hình 5.5</vt:lpstr>
      <vt:lpstr>PowerPoint Presentation</vt:lpstr>
      <vt:lpstr>Mối quan hệ giữa người với người trong  xã hội có giai cấp so với xã hội nguyên thuỷ </vt:lpstr>
      <vt:lpstr>Quá trình phân hóa xã hội và tan rã của xã hội nguyên thủy trên thế giới không giống nhau, diễn ra không đồng đều ở những khu vực khác nhau.</vt:lpstr>
      <vt:lpstr>Sự phân hóa không triệt để  ở xã hội phương Đông</vt:lpstr>
      <vt:lpstr>3. VIỆT NAM CUỐI THỜI KÌ NGUYÊN THỦY </vt:lpstr>
      <vt:lpstr>Quan sát Hình 5.5 - 5.8</vt:lpstr>
      <vt:lpstr>PowerPoint Presentation</vt:lpstr>
      <vt:lpstr>PowerPoint Presentation</vt:lpstr>
      <vt:lpstr>PowerPoint Presentation</vt:lpstr>
      <vt:lpstr>Hình ảnh một số con sông lớn  người nguyên thủy đã định cư</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dc:creator>Trần Bích Hà</dc:creator>
  <cp:lastModifiedBy>OSC</cp:lastModifiedBy>
  <cp:revision>80</cp:revision>
  <dcterms:modified xsi:type="dcterms:W3CDTF">2021-10-12T15:31:06Z</dcterms:modified>
</cp:coreProperties>
</file>