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63" r:id="rId5"/>
    <p:sldId id="259" r:id="rId6"/>
    <p:sldId id="261" r:id="rId7"/>
    <p:sldId id="260" r:id="rId8"/>
    <p:sldId id="264" r:id="rId9"/>
    <p:sldId id="262" r:id="rId10"/>
    <p:sldId id="287" r:id="rId11"/>
    <p:sldId id="286" r:id="rId12"/>
    <p:sldId id="291" r:id="rId13"/>
    <p:sldId id="289" r:id="rId14"/>
    <p:sldId id="265" r:id="rId15"/>
    <p:sldId id="292" r:id="rId16"/>
    <p:sldId id="293" r:id="rId17"/>
    <p:sldId id="288" r:id="rId18"/>
    <p:sldId id="294" r:id="rId19"/>
    <p:sldId id="290" r:id="rId20"/>
    <p:sldId id="297" r:id="rId21"/>
    <p:sldId id="298" r:id="rId22"/>
    <p:sldId id="299" r:id="rId23"/>
    <p:sldId id="300" r:id="rId24"/>
    <p:sldId id="301" r:id="rId25"/>
    <p:sldId id="302" r:id="rId26"/>
    <p:sldId id="303" r:id="rId27"/>
    <p:sldId id="304" r:id="rId28"/>
    <p:sldId id="305" r:id="rId29"/>
    <p:sldId id="308" r:id="rId30"/>
    <p:sldId id="306" r:id="rId31"/>
    <p:sldId id="307" r:id="rId32"/>
    <p:sldId id="309" r:id="rId33"/>
    <p:sldId id="310" r:id="rId34"/>
    <p:sldId id="311" r:id="rId35"/>
    <p:sldId id="312" r:id="rId36"/>
    <p:sldId id="313" r:id="rId37"/>
    <p:sldId id="314" r:id="rId38"/>
    <p:sldId id="315" r:id="rId39"/>
    <p:sldId id="316" r:id="rId40"/>
    <p:sldId id="317" r:id="rId41"/>
    <p:sldId id="318" r:id="rId42"/>
    <p:sldId id="319" r:id="rId43"/>
    <p:sldId id="267" r:id="rId44"/>
    <p:sldId id="296" r:id="rId45"/>
    <p:sldId id="266" r:id="rId46"/>
    <p:sldId id="280" r:id="rId47"/>
  </p:sldIdLst>
  <p:sldSz cx="9144000" cy="5143500" type="screen16x9"/>
  <p:notesSz cx="6858000" cy="9144000"/>
  <p:embeddedFontLst>
    <p:embeddedFont>
      <p:font typeface="Comic Sans MS" pitchFamily="66" charset="0"/>
      <p:regular r:id="rId49"/>
      <p:bold r:id="rId50"/>
      <p:italic r:id="rId51"/>
      <p:boldItalic r:id="rId52"/>
    </p:embeddedFont>
    <p:embeddedFont>
      <p:font typeface="Roboto Slab" charset="0"/>
      <p:regular r:id="rId53"/>
      <p:bold r:id="rId54"/>
    </p:embeddedFont>
    <p:embeddedFont>
      <p:font typeface="Calibri" pitchFamily="34" charset="0"/>
      <p:regular r:id="rId55"/>
      <p:bold r:id="rId56"/>
      <p:italic r:id="rId57"/>
      <p:boldItalic r:id="rId58"/>
    </p:embeddedFont>
    <p:embeddedFont>
      <p:font typeface="Nixie One" charset="0"/>
      <p:regular r:id="rId59"/>
    </p:embeddedFont>
    <p:embeddedFont>
      <p:font typeface="Muli" charset="0"/>
      <p:regular r:id="rId60"/>
      <p:bold r:id="rId61"/>
      <p:italic r:id="rId62"/>
      <p:boldItalic r:id="rId63"/>
    </p:embeddedFont>
    <p:embeddedFont>
      <p:font typeface="Impact" pitchFamily="3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A570FA9-D75E-4CC5-BEC2-1B616FA9FC0C}">
  <a:tblStyle styleId="{7A570FA9-D75E-4CC5-BEC2-1B616FA9FC0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2" d="100"/>
          <a:sy n="102" d="100"/>
        </p:scale>
        <p:origin x="-456"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9518322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5934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57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097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6004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496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56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394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10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963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1973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470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651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45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73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823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6049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92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419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2" name="Google Shape;12;p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tyle B">
  <p:cSld name="BLANK_1_1_1">
    <p:spTree>
      <p:nvGrpSpPr>
        <p:cNvPr id="1" name="Shape 98"/>
        <p:cNvGrpSpPr/>
        <p:nvPr/>
      </p:nvGrpSpPr>
      <p:grpSpPr>
        <a:xfrm>
          <a:off x="0" y="0"/>
          <a:ext cx="0" cy="0"/>
          <a:chOff x="0" y="0"/>
          <a:chExt cx="0" cy="0"/>
        </a:xfrm>
      </p:grpSpPr>
      <p:sp>
        <p:nvSpPr>
          <p:cNvPr id="99" name="Google Shape;99;p12"/>
          <p:cNvSpPr/>
          <p:nvPr/>
        </p:nvSpPr>
        <p:spPr>
          <a:xfrm>
            <a:off x="0" y="4294550"/>
            <a:ext cx="9144000" cy="2412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01" name="Google Shape;101;p1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4454"/>
              </a:buClr>
              <a:buSzPts val="4800"/>
              <a:buNone/>
              <a:defRPr sz="4800">
                <a:solidFill>
                  <a:srgbClr val="114454"/>
                </a:solidFill>
              </a:defRPr>
            </a:lvl1pPr>
            <a:lvl2pPr lvl="1" rtl="0">
              <a:spcBef>
                <a:spcPts val="0"/>
              </a:spcBef>
              <a:spcAft>
                <a:spcPts val="0"/>
              </a:spcAft>
              <a:buClr>
                <a:srgbClr val="114454"/>
              </a:buClr>
              <a:buSzPts val="4800"/>
              <a:buNone/>
              <a:defRPr sz="4800">
                <a:solidFill>
                  <a:srgbClr val="114454"/>
                </a:solidFill>
              </a:defRPr>
            </a:lvl2pPr>
            <a:lvl3pPr lvl="2" rtl="0">
              <a:spcBef>
                <a:spcPts val="0"/>
              </a:spcBef>
              <a:spcAft>
                <a:spcPts val="0"/>
              </a:spcAft>
              <a:buClr>
                <a:srgbClr val="114454"/>
              </a:buClr>
              <a:buSzPts val="4800"/>
              <a:buNone/>
              <a:defRPr sz="4800">
                <a:solidFill>
                  <a:srgbClr val="114454"/>
                </a:solidFill>
              </a:defRPr>
            </a:lvl3pPr>
            <a:lvl4pPr lvl="3" rtl="0">
              <a:spcBef>
                <a:spcPts val="0"/>
              </a:spcBef>
              <a:spcAft>
                <a:spcPts val="0"/>
              </a:spcAft>
              <a:buClr>
                <a:srgbClr val="114454"/>
              </a:buClr>
              <a:buSzPts val="4800"/>
              <a:buNone/>
              <a:defRPr sz="4800">
                <a:solidFill>
                  <a:srgbClr val="114454"/>
                </a:solidFill>
              </a:defRPr>
            </a:lvl4pPr>
            <a:lvl5pPr lvl="4" rtl="0">
              <a:spcBef>
                <a:spcPts val="0"/>
              </a:spcBef>
              <a:spcAft>
                <a:spcPts val="0"/>
              </a:spcAft>
              <a:buClr>
                <a:srgbClr val="114454"/>
              </a:buClr>
              <a:buSzPts val="4800"/>
              <a:buNone/>
              <a:defRPr sz="4800">
                <a:solidFill>
                  <a:srgbClr val="114454"/>
                </a:solidFill>
              </a:defRPr>
            </a:lvl5pPr>
            <a:lvl6pPr lvl="5" rtl="0">
              <a:spcBef>
                <a:spcPts val="0"/>
              </a:spcBef>
              <a:spcAft>
                <a:spcPts val="0"/>
              </a:spcAft>
              <a:buClr>
                <a:srgbClr val="114454"/>
              </a:buClr>
              <a:buSzPts val="4800"/>
              <a:buNone/>
              <a:defRPr sz="4800">
                <a:solidFill>
                  <a:srgbClr val="114454"/>
                </a:solidFill>
              </a:defRPr>
            </a:lvl6pPr>
            <a:lvl7pPr lvl="6" rtl="0">
              <a:spcBef>
                <a:spcPts val="0"/>
              </a:spcBef>
              <a:spcAft>
                <a:spcPts val="0"/>
              </a:spcAft>
              <a:buClr>
                <a:srgbClr val="114454"/>
              </a:buClr>
              <a:buSzPts val="4800"/>
              <a:buNone/>
              <a:defRPr sz="4800">
                <a:solidFill>
                  <a:srgbClr val="114454"/>
                </a:solidFill>
              </a:defRPr>
            </a:lvl7pPr>
            <a:lvl8pPr lvl="7" rtl="0">
              <a:spcBef>
                <a:spcPts val="0"/>
              </a:spcBef>
              <a:spcAft>
                <a:spcPts val="0"/>
              </a:spcAft>
              <a:buClr>
                <a:srgbClr val="114454"/>
              </a:buClr>
              <a:buSzPts val="4800"/>
              <a:buNone/>
              <a:defRPr sz="4800">
                <a:solidFill>
                  <a:srgbClr val="114454"/>
                </a:solidFill>
              </a:defRPr>
            </a:lvl8pPr>
            <a:lvl9pPr lvl="8" rtl="0">
              <a:spcBef>
                <a:spcPts val="0"/>
              </a:spcBef>
              <a:spcAft>
                <a:spcPts val="0"/>
              </a:spcAft>
              <a:buClr>
                <a:srgbClr val="114454"/>
              </a:buClr>
              <a:buSzPts val="4800"/>
              <a:buNone/>
              <a:defRPr sz="4800">
                <a:solidFill>
                  <a:srgbClr val="114454"/>
                </a:solidFill>
              </a:defRPr>
            </a:lvl9pPr>
          </a:lstStyle>
          <a:p>
            <a:endParaRPr/>
          </a:p>
        </p:txBody>
      </p:sp>
      <p:sp>
        <p:nvSpPr>
          <p:cNvPr id="18" name="Google Shape;18;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4BF6E"/>
              </a:buClr>
              <a:buSzPts val="1800"/>
              <a:buNone/>
              <a:defRPr sz="1800" b="1">
                <a:solidFill>
                  <a:srgbClr val="94BF6E"/>
                </a:solidFill>
              </a:defRPr>
            </a:lvl1pPr>
            <a:lvl2pPr lvl="1" rtl="0">
              <a:spcBef>
                <a:spcPts val="0"/>
              </a:spcBef>
              <a:spcAft>
                <a:spcPts val="0"/>
              </a:spcAft>
              <a:buClr>
                <a:srgbClr val="94BF6E"/>
              </a:buClr>
              <a:buSzPts val="1800"/>
              <a:buNone/>
              <a:defRPr sz="1800" b="1">
                <a:solidFill>
                  <a:srgbClr val="94BF6E"/>
                </a:solidFill>
              </a:defRPr>
            </a:lvl2pPr>
            <a:lvl3pPr lvl="2" rtl="0">
              <a:spcBef>
                <a:spcPts val="0"/>
              </a:spcBef>
              <a:spcAft>
                <a:spcPts val="0"/>
              </a:spcAft>
              <a:buClr>
                <a:srgbClr val="94BF6E"/>
              </a:buClr>
              <a:buSzPts val="1800"/>
              <a:buNone/>
              <a:defRPr sz="1800" b="1">
                <a:solidFill>
                  <a:srgbClr val="94BF6E"/>
                </a:solidFill>
              </a:defRPr>
            </a:lvl3pPr>
            <a:lvl4pPr lvl="3" rtl="0">
              <a:spcBef>
                <a:spcPts val="0"/>
              </a:spcBef>
              <a:spcAft>
                <a:spcPts val="0"/>
              </a:spcAft>
              <a:buClr>
                <a:srgbClr val="94BF6E"/>
              </a:buClr>
              <a:buSzPts val="1800"/>
              <a:buNone/>
              <a:defRPr b="1">
                <a:solidFill>
                  <a:srgbClr val="94BF6E"/>
                </a:solidFill>
              </a:defRPr>
            </a:lvl4pPr>
            <a:lvl5pPr lvl="4" rtl="0">
              <a:spcBef>
                <a:spcPts val="0"/>
              </a:spcBef>
              <a:spcAft>
                <a:spcPts val="0"/>
              </a:spcAft>
              <a:buClr>
                <a:srgbClr val="94BF6E"/>
              </a:buClr>
              <a:buSzPts val="1800"/>
              <a:buNone/>
              <a:defRPr b="1">
                <a:solidFill>
                  <a:srgbClr val="94BF6E"/>
                </a:solidFill>
              </a:defRPr>
            </a:lvl5pPr>
            <a:lvl6pPr lvl="5" rtl="0">
              <a:spcBef>
                <a:spcPts val="0"/>
              </a:spcBef>
              <a:spcAft>
                <a:spcPts val="0"/>
              </a:spcAft>
              <a:buClr>
                <a:srgbClr val="94BF6E"/>
              </a:buClr>
              <a:buSzPts val="1800"/>
              <a:buNone/>
              <a:defRPr b="1">
                <a:solidFill>
                  <a:srgbClr val="94BF6E"/>
                </a:solidFill>
              </a:defRPr>
            </a:lvl6pPr>
            <a:lvl7pPr lvl="6" rtl="0">
              <a:spcBef>
                <a:spcPts val="0"/>
              </a:spcBef>
              <a:spcAft>
                <a:spcPts val="0"/>
              </a:spcAft>
              <a:buClr>
                <a:srgbClr val="94BF6E"/>
              </a:buClr>
              <a:buSzPts val="1800"/>
              <a:buNone/>
              <a:defRPr b="1">
                <a:solidFill>
                  <a:srgbClr val="94BF6E"/>
                </a:solidFill>
              </a:defRPr>
            </a:lvl7pPr>
            <a:lvl8pPr lvl="7" rtl="0">
              <a:spcBef>
                <a:spcPts val="0"/>
              </a:spcBef>
              <a:spcAft>
                <a:spcPts val="0"/>
              </a:spcAft>
              <a:buClr>
                <a:srgbClr val="94BF6E"/>
              </a:buClr>
              <a:buSzPts val="1800"/>
              <a:buNone/>
              <a:defRPr b="1">
                <a:solidFill>
                  <a:srgbClr val="94BF6E"/>
                </a:solidFill>
              </a:defRPr>
            </a:lvl8pPr>
            <a:lvl9pPr lvl="8" rtl="0">
              <a:spcBef>
                <a:spcPts val="0"/>
              </a:spcBef>
              <a:spcAft>
                <a:spcPts val="0"/>
              </a:spcAft>
              <a:buClr>
                <a:srgbClr val="94BF6E"/>
              </a:buClr>
              <a:buSzPts val="1800"/>
              <a:buNone/>
              <a:defRPr b="1">
                <a:solidFill>
                  <a:srgbClr val="94BF6E"/>
                </a:solidFill>
              </a:defRPr>
            </a:lvl9pPr>
          </a:lstStyle>
          <a:p>
            <a:endParaRPr/>
          </a:p>
        </p:txBody>
      </p:sp>
      <p:sp>
        <p:nvSpPr>
          <p:cNvPr id="19" name="Google Shape;19;p3"/>
          <p:cNvSpPr/>
          <p:nvPr/>
        </p:nvSpPr>
        <p:spPr>
          <a:xfrm>
            <a:off x="0" y="4288499"/>
            <a:ext cx="34743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0" y="0"/>
            <a:ext cx="34743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1" name="Google Shape;21;p3"/>
          <p:cNvSpPr/>
          <p:nvPr/>
        </p:nvSpPr>
        <p:spPr>
          <a:xfrm>
            <a:off x="0" y="500626"/>
            <a:ext cx="34743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493604"/>
            <a:ext cx="34743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0" y="4584075"/>
            <a:ext cx="34743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
        <p:cNvGrpSpPr/>
        <p:nvPr/>
      </p:nvGrpSpPr>
      <p:grpSpPr>
        <a:xfrm>
          <a:off x="0" y="0"/>
          <a:ext cx="0" cy="0"/>
          <a:chOff x="0" y="0"/>
          <a:chExt cx="0" cy="0"/>
        </a:xfrm>
      </p:grpSpPr>
      <p:sp>
        <p:nvSpPr>
          <p:cNvPr id="26" name="Google Shape;26;p4"/>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3398538" y="1599538"/>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28" name="Google Shape;28;p4"/>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9" name="Google Shape;29;p4"/>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rgbClr val="FFFFFF"/>
              </a:buClr>
              <a:buSzPts val="2000"/>
              <a:buChar char="▪"/>
              <a:defRPr sz="2000">
                <a:solidFill>
                  <a:srgbClr val="FFFFFF"/>
                </a:solidFill>
              </a:defRPr>
            </a:lvl1pPr>
            <a:lvl2pPr marL="914400" lvl="1" indent="-355600" algn="ctr" rtl="0">
              <a:spcBef>
                <a:spcPts val="0"/>
              </a:spcBef>
              <a:spcAft>
                <a:spcPts val="0"/>
              </a:spcAft>
              <a:buClr>
                <a:srgbClr val="FFFFFF"/>
              </a:buClr>
              <a:buSzPts val="2000"/>
              <a:buChar char="▫"/>
              <a:defRPr sz="2000">
                <a:solidFill>
                  <a:srgbClr val="FFFFFF"/>
                </a:solidFill>
              </a:defRPr>
            </a:lvl2pPr>
            <a:lvl3pPr marL="1371600" lvl="2" indent="-355600" algn="ctr" rtl="0">
              <a:spcBef>
                <a:spcPts val="0"/>
              </a:spcBef>
              <a:spcAft>
                <a:spcPts val="0"/>
              </a:spcAft>
              <a:buClr>
                <a:srgbClr val="FFFFFF"/>
              </a:buClr>
              <a:buSzPts val="2000"/>
              <a:buChar char="■"/>
              <a:defRPr sz="2000">
                <a:solidFill>
                  <a:srgbClr val="FFFFFF"/>
                </a:solidFill>
              </a:defRPr>
            </a:lvl3pPr>
            <a:lvl4pPr marL="1828800" lvl="3" indent="-355600" algn="ctr" rtl="0">
              <a:spcBef>
                <a:spcPts val="0"/>
              </a:spcBef>
              <a:spcAft>
                <a:spcPts val="0"/>
              </a:spcAft>
              <a:buClr>
                <a:srgbClr val="FFFFFF"/>
              </a:buClr>
              <a:buSzPts val="2000"/>
              <a:buChar char="●"/>
              <a:defRPr sz="2000">
                <a:solidFill>
                  <a:srgbClr val="FFFFFF"/>
                </a:solidFill>
              </a:defRPr>
            </a:lvl4pPr>
            <a:lvl5pPr marL="2286000" lvl="4" indent="-355600" algn="ctr" rtl="0">
              <a:spcBef>
                <a:spcPts val="0"/>
              </a:spcBef>
              <a:spcAft>
                <a:spcPts val="0"/>
              </a:spcAft>
              <a:buClr>
                <a:srgbClr val="FFFFFF"/>
              </a:buClr>
              <a:buSzPts val="2000"/>
              <a:buChar char="○"/>
              <a:defRPr sz="2000">
                <a:solidFill>
                  <a:srgbClr val="FFFFFF"/>
                </a:solidFill>
              </a:defRPr>
            </a:lvl5pPr>
            <a:lvl6pPr marL="2743200" lvl="5" indent="-355600" algn="ctr" rtl="0">
              <a:spcBef>
                <a:spcPts val="0"/>
              </a:spcBef>
              <a:spcAft>
                <a:spcPts val="0"/>
              </a:spcAft>
              <a:buClr>
                <a:srgbClr val="FFFFFF"/>
              </a:buClr>
              <a:buSzPts val="2000"/>
              <a:buChar char="■"/>
              <a:defRPr sz="2000">
                <a:solidFill>
                  <a:srgbClr val="FFFFFF"/>
                </a:solidFill>
              </a:defRPr>
            </a:lvl6pPr>
            <a:lvl7pPr marL="3200400" lvl="6" indent="-355600" algn="ctr" rtl="0">
              <a:spcBef>
                <a:spcPts val="0"/>
              </a:spcBef>
              <a:spcAft>
                <a:spcPts val="0"/>
              </a:spcAft>
              <a:buClr>
                <a:srgbClr val="FFFFFF"/>
              </a:buClr>
              <a:buSzPts val="2000"/>
              <a:buChar char="●"/>
              <a:defRPr sz="2000">
                <a:solidFill>
                  <a:srgbClr val="FFFFFF"/>
                </a:solidFill>
              </a:defRPr>
            </a:lvl7pPr>
            <a:lvl8pPr marL="3657600" lvl="7" indent="-355600" algn="ctr" rtl="0">
              <a:spcBef>
                <a:spcPts val="0"/>
              </a:spcBef>
              <a:spcAft>
                <a:spcPts val="0"/>
              </a:spcAft>
              <a:buClr>
                <a:srgbClr val="FFFFFF"/>
              </a:buClr>
              <a:buSzPts val="2000"/>
              <a:buChar char="○"/>
              <a:defRPr sz="2000">
                <a:solidFill>
                  <a:srgbClr val="FFFFFF"/>
                </a:solidFill>
              </a:defRPr>
            </a:lvl8pPr>
            <a:lvl9pPr marL="4114800" lvl="8" indent="-355600" algn="ctr">
              <a:spcBef>
                <a:spcPts val="0"/>
              </a:spcBef>
              <a:spcAft>
                <a:spcPts val="0"/>
              </a:spcAft>
              <a:buClr>
                <a:srgbClr val="FFFFFF"/>
              </a:buClr>
              <a:buSzPts val="2000"/>
              <a:buChar char="■"/>
              <a:defRPr sz="2000">
                <a:solidFill>
                  <a:srgbClr val="FFFFFF"/>
                </a:solidFill>
              </a:defRPr>
            </a:lvl9pPr>
          </a:lstStyle>
          <a:p>
            <a:endParaRPr/>
          </a:p>
        </p:txBody>
      </p:sp>
      <p:sp>
        <p:nvSpPr>
          <p:cNvPr id="33" name="Google Shape;33;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4"/>
        <p:cNvGrpSpPr/>
        <p:nvPr/>
      </p:nvGrpSpPr>
      <p:grpSpPr>
        <a:xfrm>
          <a:off x="0" y="0"/>
          <a:ext cx="0" cy="0"/>
          <a:chOff x="0" y="0"/>
          <a:chExt cx="0" cy="0"/>
        </a:xfrm>
      </p:grpSpPr>
      <p:sp>
        <p:nvSpPr>
          <p:cNvPr id="35" name="Google Shape;35;p5"/>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36" name="Google Shape;36;p5"/>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5"/>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41" name="Google Shape;41;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2" name="Google Shape;42;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3" name="Google Shape;43;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
        <p:cNvGrpSpPr/>
        <p:nvPr/>
      </p:nvGrpSpPr>
      <p:grpSpPr>
        <a:xfrm>
          <a:off x="0" y="0"/>
          <a:ext cx="0" cy="0"/>
          <a:chOff x="0" y="0"/>
          <a:chExt cx="0" cy="0"/>
        </a:xfrm>
      </p:grpSpPr>
      <p:sp>
        <p:nvSpPr>
          <p:cNvPr id="45" name="Google Shape;45;p6"/>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46" name="Google Shape;46;p6"/>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6"/>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51" name="Google Shape;51;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2" name="Google Shape;52;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3" name="Google Shape;53;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 name="Google Shape;54;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5"/>
        <p:cNvGrpSpPr/>
        <p:nvPr/>
      </p:nvGrpSpPr>
      <p:grpSpPr>
        <a:xfrm>
          <a:off x="0" y="0"/>
          <a:ext cx="0" cy="0"/>
          <a:chOff x="0" y="0"/>
          <a:chExt cx="0" cy="0"/>
        </a:xfrm>
      </p:grpSpPr>
      <p:sp>
        <p:nvSpPr>
          <p:cNvPr id="56" name="Google Shape;56;p7"/>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57" name="Google Shape;57;p7"/>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7"/>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62" name="Google Shape;62;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3" name="Google Shape;63;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8"/>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69" name="Google Shape;69;p8"/>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73;p8"/>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74" name="Google Shape;74;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5" name="Google Shape;75;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6" name="Google Shape;86;p10"/>
          <p:cNvSpPr/>
          <p:nvPr/>
        </p:nvSpPr>
        <p:spPr>
          <a:xfrm>
            <a:off x="0" y="500625"/>
            <a:ext cx="2472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tyle A">
  <p:cSld name="BLANK_1_1">
    <p:spTree>
      <p:nvGrpSpPr>
        <p:cNvPr id="1" name="Shape 91"/>
        <p:cNvGrpSpPr/>
        <p:nvPr/>
      </p:nvGrpSpPr>
      <p:grpSpPr>
        <a:xfrm>
          <a:off x="0" y="0"/>
          <a:ext cx="0" cy="0"/>
          <a:chOff x="0" y="0"/>
          <a:chExt cx="0" cy="0"/>
        </a:xfrm>
      </p:grpSpPr>
      <p:sp>
        <p:nvSpPr>
          <p:cNvPr id="92" name="Google Shape;92;p11"/>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94" name="Google Shape;94;p11"/>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1pPr>
            <a:lvl2pPr lvl="1">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2pPr>
            <a:lvl3pPr lvl="2">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3pPr>
            <a:lvl4pPr lvl="3">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4pPr>
            <a:lvl5pPr lvl="4">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5pPr>
            <a:lvl6pPr lvl="5">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6pPr>
            <a:lvl7pPr lvl="6">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7pPr>
            <a:lvl8pPr lvl="7">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8pPr>
            <a:lvl9pPr lvl="8">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114454"/>
              </a:buClr>
              <a:buSzPts val="3000"/>
              <a:buFont typeface="Nixie One"/>
              <a:buChar char="▪"/>
              <a:defRPr sz="3000">
                <a:solidFill>
                  <a:srgbClr val="114454"/>
                </a:solidFill>
                <a:latin typeface="Nixie One"/>
                <a:ea typeface="Nixie One"/>
                <a:cs typeface="Nixie One"/>
                <a:sym typeface="Nixie One"/>
              </a:defRPr>
            </a:lvl1pPr>
            <a:lvl2pPr marL="914400" lvl="1"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2pPr>
            <a:lvl3pPr marL="1371600" lvl="2"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3pPr>
            <a:lvl4pPr marL="1828800" lvl="3"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4pPr>
            <a:lvl5pPr marL="2286000" lvl="4"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5pPr>
            <a:lvl6pPr marL="2743200" lvl="5"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6pPr>
            <a:lvl7pPr marL="3200400" lvl="6"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7pPr>
            <a:lvl8pPr marL="3657600" lvl="7"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8pPr>
            <a:lvl9pPr marL="4114800" lvl="8"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rgbClr val="FFFFFF"/>
                </a:solidFill>
                <a:latin typeface="Roboto Slab"/>
                <a:ea typeface="Roboto Slab"/>
                <a:cs typeface="Roboto Slab"/>
                <a:sym typeface="Roboto Slab"/>
              </a:defRPr>
            </a:lvl1pPr>
            <a:lvl2pPr lvl="1" algn="ctr">
              <a:buNone/>
              <a:defRPr sz="800">
                <a:solidFill>
                  <a:srgbClr val="FFFFFF"/>
                </a:solidFill>
                <a:latin typeface="Roboto Slab"/>
                <a:ea typeface="Roboto Slab"/>
                <a:cs typeface="Roboto Slab"/>
                <a:sym typeface="Roboto Slab"/>
              </a:defRPr>
            </a:lvl2pPr>
            <a:lvl3pPr lvl="2" algn="ctr">
              <a:buNone/>
              <a:defRPr sz="800">
                <a:solidFill>
                  <a:srgbClr val="FFFFFF"/>
                </a:solidFill>
                <a:latin typeface="Roboto Slab"/>
                <a:ea typeface="Roboto Slab"/>
                <a:cs typeface="Roboto Slab"/>
                <a:sym typeface="Roboto Slab"/>
              </a:defRPr>
            </a:lvl3pPr>
            <a:lvl4pPr lvl="3" algn="ctr">
              <a:buNone/>
              <a:defRPr sz="800">
                <a:solidFill>
                  <a:srgbClr val="FFFFFF"/>
                </a:solidFill>
                <a:latin typeface="Roboto Slab"/>
                <a:ea typeface="Roboto Slab"/>
                <a:cs typeface="Roboto Slab"/>
                <a:sym typeface="Roboto Slab"/>
              </a:defRPr>
            </a:lvl4pPr>
            <a:lvl5pPr lvl="4" algn="ctr">
              <a:buNone/>
              <a:defRPr sz="800">
                <a:solidFill>
                  <a:srgbClr val="FFFFFF"/>
                </a:solidFill>
                <a:latin typeface="Roboto Slab"/>
                <a:ea typeface="Roboto Slab"/>
                <a:cs typeface="Roboto Slab"/>
                <a:sym typeface="Roboto Slab"/>
              </a:defRPr>
            </a:lvl5pPr>
            <a:lvl6pPr lvl="5" algn="ctr">
              <a:buNone/>
              <a:defRPr sz="800">
                <a:solidFill>
                  <a:srgbClr val="FFFFFF"/>
                </a:solidFill>
                <a:latin typeface="Roboto Slab"/>
                <a:ea typeface="Roboto Slab"/>
                <a:cs typeface="Roboto Slab"/>
                <a:sym typeface="Roboto Slab"/>
              </a:defRPr>
            </a:lvl6pPr>
            <a:lvl7pPr lvl="6" algn="ctr">
              <a:buNone/>
              <a:defRPr sz="800">
                <a:solidFill>
                  <a:srgbClr val="FFFFFF"/>
                </a:solidFill>
                <a:latin typeface="Roboto Slab"/>
                <a:ea typeface="Roboto Slab"/>
                <a:cs typeface="Roboto Slab"/>
                <a:sym typeface="Roboto Slab"/>
              </a:defRPr>
            </a:lvl7pPr>
            <a:lvl8pPr lvl="7" algn="ctr">
              <a:buNone/>
              <a:defRPr sz="800">
                <a:solidFill>
                  <a:srgbClr val="FFFFFF"/>
                </a:solidFill>
                <a:latin typeface="Roboto Slab"/>
                <a:ea typeface="Roboto Slab"/>
                <a:cs typeface="Roboto Slab"/>
                <a:sym typeface="Roboto Slab"/>
              </a:defRPr>
            </a:lvl8pPr>
            <a:lvl9pPr lvl="8" algn="ctr">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14630" y="2041092"/>
            <a:ext cx="9078163" cy="1967244"/>
          </a:xfrm>
          <a:prstGeom prst="rect">
            <a:avLst/>
          </a:prstGeom>
        </p:spPr>
        <p:txBody>
          <a:bodyPr spcFirstLastPara="1" wrap="square" lIns="91425" tIns="91425" rIns="91425" bIns="91425" anchor="b" anchorCtr="0">
            <a:noAutofit/>
          </a:bodyPr>
          <a:lstStyle/>
          <a:p>
            <a:pPr marL="0" lvl="0" indent="0" algn="ctr" rtl="0">
              <a:lnSpc>
                <a:spcPts val="5000"/>
              </a:lnSpc>
              <a:spcBef>
                <a:spcPts val="0"/>
              </a:spcBef>
              <a:spcAft>
                <a:spcPts val="0"/>
              </a:spcAft>
              <a:buNone/>
            </a:pPr>
            <a:r>
              <a:rPr lang="en" sz="4000" dirty="0" smtClean="0">
                <a:latin typeface="+mj-lt"/>
              </a:rPr>
              <a:t/>
            </a:r>
            <a:br>
              <a:rPr lang="en" sz="4000" dirty="0" smtClean="0">
                <a:latin typeface="+mj-lt"/>
              </a:rPr>
            </a:br>
            <a:r>
              <a:rPr lang="en" sz="4000" dirty="0">
                <a:latin typeface="+mj-lt"/>
              </a:rPr>
              <a:t/>
            </a:r>
            <a:br>
              <a:rPr lang="en" sz="4000" dirty="0">
                <a:latin typeface="+mj-lt"/>
              </a:rPr>
            </a:br>
            <a:r>
              <a:rPr lang="en" sz="4000" dirty="0" smtClean="0">
                <a:latin typeface="+mj-lt"/>
              </a:rPr>
              <a:t/>
            </a:r>
            <a:br>
              <a:rPr lang="en" sz="4000" dirty="0" smtClean="0">
                <a:latin typeface="+mj-lt"/>
              </a:rPr>
            </a:br>
            <a:r>
              <a:rPr lang="en" sz="4000" dirty="0">
                <a:latin typeface="+mj-lt"/>
              </a:rPr>
              <a:t/>
            </a:r>
            <a:br>
              <a:rPr lang="en" sz="4000" dirty="0">
                <a:latin typeface="+mj-lt"/>
              </a:rPr>
            </a:br>
            <a:r>
              <a:rPr lang="en" sz="3400" b="0" dirty="0" smtClean="0">
                <a:latin typeface="+mj-lt"/>
              </a:rPr>
              <a:t>CHƯƠNG 1: VÌ SAO CẦN HỌC LỊCH SỬ?</a:t>
            </a:r>
            <a:br>
              <a:rPr lang="en" sz="3400" b="0" dirty="0" smtClean="0">
                <a:latin typeface="+mj-lt"/>
              </a:rPr>
            </a:br>
            <a:r>
              <a:rPr lang="en" sz="3400" dirty="0" smtClean="0">
                <a:latin typeface="+mj-lt"/>
              </a:rPr>
              <a:t>BÀI 1: LỊCH SỬ LÀ GÌ?</a:t>
            </a:r>
            <a:br>
              <a:rPr lang="en" sz="3400" dirty="0" smtClean="0">
                <a:latin typeface="+mj-lt"/>
              </a:rPr>
            </a:br>
            <a:r>
              <a:rPr lang="en" sz="2800" i="1" dirty="0" smtClean="0">
                <a:latin typeface="+mj-lt"/>
              </a:rPr>
              <a:t>(2 tiết)</a:t>
            </a:r>
            <a:endParaRPr sz="2800" i="1" dirty="0">
              <a:latin typeface="+mj-lt"/>
            </a:endParaRPr>
          </a:p>
        </p:txBody>
      </p:sp>
      <p:grpSp>
        <p:nvGrpSpPr>
          <p:cNvPr id="110" name="Google Shape;110;p13"/>
          <p:cNvGrpSpPr/>
          <p:nvPr/>
        </p:nvGrpSpPr>
        <p:grpSpPr>
          <a:xfrm>
            <a:off x="753267" y="1029785"/>
            <a:ext cx="964541" cy="1011307"/>
            <a:chOff x="5961125" y="1623900"/>
            <a:chExt cx="427450" cy="448175"/>
          </a:xfrm>
        </p:grpSpPr>
        <p:sp>
          <p:nvSpPr>
            <p:cNvPr id="111" name="Google Shape;111;p13"/>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circle(in)">
                                      <p:cBhvr>
                                        <p:cTn id="7"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10</a:t>
            </a:fld>
            <a:endParaRPr lang="en"/>
          </a:p>
        </p:txBody>
      </p:sp>
      <p:pic>
        <p:nvPicPr>
          <p:cNvPr id="5" name="Picture 4"/>
          <p:cNvPicPr>
            <a:picLocks noChangeAspect="1"/>
          </p:cNvPicPr>
          <p:nvPr/>
        </p:nvPicPr>
        <p:blipFill>
          <a:blip r:embed="rId2"/>
          <a:stretch>
            <a:fillRect/>
          </a:stretch>
        </p:blipFill>
        <p:spPr>
          <a:xfrm>
            <a:off x="3931774" y="438912"/>
            <a:ext cx="4678216" cy="2165299"/>
          </a:xfrm>
          <a:prstGeom prst="rect">
            <a:avLst/>
          </a:prstGeom>
        </p:spPr>
      </p:pic>
      <p:pic>
        <p:nvPicPr>
          <p:cNvPr id="6" name="Picture 5"/>
          <p:cNvPicPr>
            <a:picLocks noChangeAspect="1"/>
          </p:cNvPicPr>
          <p:nvPr/>
        </p:nvPicPr>
        <p:blipFill>
          <a:blip r:embed="rId3"/>
          <a:stretch>
            <a:fillRect/>
          </a:stretch>
        </p:blipFill>
        <p:spPr>
          <a:xfrm>
            <a:off x="3931774" y="2830983"/>
            <a:ext cx="4678216" cy="2070201"/>
          </a:xfrm>
          <a:prstGeom prst="rect">
            <a:avLst/>
          </a:prstGeom>
        </p:spPr>
      </p:pic>
      <p:sp>
        <p:nvSpPr>
          <p:cNvPr id="7" name="Rectangle 6"/>
          <p:cNvSpPr/>
          <p:nvPr/>
        </p:nvSpPr>
        <p:spPr>
          <a:xfrm>
            <a:off x="232104" y="1198395"/>
            <a:ext cx="2941831" cy="646331"/>
          </a:xfrm>
          <a:prstGeom prst="rect">
            <a:avLst/>
          </a:prstGeom>
        </p:spPr>
        <p:txBody>
          <a:bodyPr wrap="none">
            <a:spAutoFit/>
          </a:bodyPr>
          <a:lstStyle/>
          <a:p>
            <a:pPr algn="ctr"/>
            <a:r>
              <a:rPr lang="en-US" sz="1800" b="1" dirty="0">
                <a:solidFill>
                  <a:schemeClr val="bg1"/>
                </a:solidFill>
              </a:rPr>
              <a:t>Kháng chiến chống </a:t>
            </a:r>
            <a:r>
              <a:rPr lang="en-US" sz="1800" b="1" dirty="0" smtClean="0">
                <a:solidFill>
                  <a:schemeClr val="bg1"/>
                </a:solidFill>
              </a:rPr>
              <a:t>quân</a:t>
            </a:r>
          </a:p>
          <a:p>
            <a:pPr algn="ctr"/>
            <a:r>
              <a:rPr lang="en-US" sz="1800" b="1" dirty="0" smtClean="0">
                <a:solidFill>
                  <a:schemeClr val="bg1"/>
                </a:solidFill>
              </a:rPr>
              <a:t> </a:t>
            </a:r>
            <a:r>
              <a:rPr lang="en-US" sz="1800" b="1" dirty="0">
                <a:solidFill>
                  <a:schemeClr val="bg1"/>
                </a:solidFill>
              </a:rPr>
              <a:t>xâm lược Nguyên Mông</a:t>
            </a:r>
          </a:p>
        </p:txBody>
      </p:sp>
      <p:sp>
        <p:nvSpPr>
          <p:cNvPr id="8" name="Rectangle 7"/>
          <p:cNvSpPr/>
          <p:nvPr/>
        </p:nvSpPr>
        <p:spPr>
          <a:xfrm>
            <a:off x="509422" y="3681417"/>
            <a:ext cx="2387193" cy="369332"/>
          </a:xfrm>
          <a:prstGeom prst="rect">
            <a:avLst/>
          </a:prstGeom>
        </p:spPr>
        <p:txBody>
          <a:bodyPr wrap="none">
            <a:spAutoFit/>
          </a:bodyPr>
          <a:lstStyle/>
          <a:p>
            <a:pPr algn="ctr"/>
            <a:r>
              <a:rPr lang="en-US" sz="1800" b="1" dirty="0">
                <a:solidFill>
                  <a:schemeClr val="bg1"/>
                </a:solidFill>
              </a:rPr>
              <a:t>Khởi nghĩa Bà Triệu</a:t>
            </a:r>
          </a:p>
        </p:txBody>
      </p:sp>
    </p:spTree>
    <p:extLst>
      <p:ext uri="{BB962C8B-B14F-4D97-AF65-F5344CB8AC3E}">
        <p14:creationId xmlns:p14="http://schemas.microsoft.com/office/powerpoint/2010/main" val="133980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ctrTitle" idx="4294967295"/>
          </p:nvPr>
        </p:nvSpPr>
        <p:spPr>
          <a:xfrm>
            <a:off x="438328" y="76419"/>
            <a:ext cx="4778654" cy="867242"/>
          </a:xfrm>
          <a:prstGeom prst="rect">
            <a:avLst/>
          </a:prstGeom>
        </p:spPr>
        <p:txBody>
          <a:bodyPr spcFirstLastPara="1" wrap="square" lIns="91425" tIns="91425" rIns="91425" bIns="91425" anchor="b" anchorCtr="0">
            <a:noAutofit/>
          </a:bodyPr>
          <a:lstStyle/>
          <a:p>
            <a:pPr lvl="0"/>
            <a:r>
              <a:rPr lang="en" sz="2600" dirty="0" smtClean="0">
                <a:solidFill>
                  <a:srgbClr val="94BF6E"/>
                </a:solidFill>
                <a:latin typeface="+mj-lt"/>
              </a:rPr>
              <a:t>    Môn Lịch sử là gì?</a:t>
            </a:r>
            <a:endParaRPr sz="2600" dirty="0">
              <a:solidFill>
                <a:srgbClr val="94BF6E"/>
              </a:solidFill>
              <a:latin typeface="+mj-lt"/>
            </a:endParaRPr>
          </a:p>
        </p:txBody>
      </p:sp>
      <p:sp>
        <p:nvSpPr>
          <p:cNvPr id="176" name="Google Shape;176;p19"/>
          <p:cNvSpPr/>
          <p:nvPr/>
        </p:nvSpPr>
        <p:spPr>
          <a:xfrm>
            <a:off x="7214073" y="747704"/>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7419590" y="1021023"/>
            <a:ext cx="1691490" cy="1817275"/>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9"/>
          <p:cNvGrpSpPr/>
          <p:nvPr/>
        </p:nvGrpSpPr>
        <p:grpSpPr>
          <a:xfrm>
            <a:off x="7214073" y="3705108"/>
            <a:ext cx="981407" cy="981351"/>
            <a:chOff x="576250" y="4319400"/>
            <a:chExt cx="442075" cy="442050"/>
          </a:xfrm>
        </p:grpSpPr>
        <p:sp>
          <p:nvSpPr>
            <p:cNvPr id="181"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9"/>
          <p:cNvSpPr/>
          <p:nvPr/>
        </p:nvSpPr>
        <p:spPr>
          <a:xfrm>
            <a:off x="8086735" y="325628"/>
            <a:ext cx="585164" cy="5587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rot="2384392">
            <a:off x="8446484" y="3645795"/>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11</a:t>
            </a:fld>
            <a:endParaRPr/>
          </a:p>
        </p:txBody>
      </p:sp>
      <p:sp>
        <p:nvSpPr>
          <p:cNvPr id="2" name="Rectangle 1"/>
          <p:cNvSpPr/>
          <p:nvPr/>
        </p:nvSpPr>
        <p:spPr>
          <a:xfrm>
            <a:off x="206230" y="2248230"/>
            <a:ext cx="4192934" cy="1015663"/>
          </a:xfrm>
          <a:prstGeom prst="rect">
            <a:avLst/>
          </a:prstGeom>
        </p:spPr>
        <p:txBody>
          <a:bodyPr wrap="square">
            <a:spAutoFit/>
          </a:bodyPr>
          <a:lstStyle/>
          <a:p>
            <a:pPr algn="just"/>
            <a:r>
              <a:rPr lang="fr-FR" sz="2000" dirty="0" smtClean="0">
                <a:solidFill>
                  <a:schemeClr val="accent1">
                    <a:lumMod val="50000"/>
                  </a:schemeClr>
                </a:solidFill>
                <a:latin typeface="+mj-lt"/>
                <a:ea typeface="Calibri" panose="020F0502020204030204" pitchFamily="34" charset="0"/>
              </a:rPr>
              <a:t>Là </a:t>
            </a:r>
            <a:r>
              <a:rPr lang="fr-FR" sz="2000" dirty="0">
                <a:solidFill>
                  <a:schemeClr val="accent1">
                    <a:lumMod val="50000"/>
                  </a:schemeClr>
                </a:solidFill>
                <a:latin typeface="+mj-lt"/>
                <a:ea typeface="Calibri" panose="020F0502020204030204" pitchFamily="34" charset="0"/>
              </a:rPr>
              <a:t>môn học tìm hiểu về lịch sử loài người và những hoạt động chính của con người trong quá khứ. </a:t>
            </a:r>
            <a:endParaRPr lang="en-US" sz="2000" dirty="0">
              <a:solidFill>
                <a:schemeClr val="accent1">
                  <a:lumMod val="50000"/>
                </a:schemeClr>
              </a:solidFill>
              <a:latin typeface="+mj-lt"/>
            </a:endParaRPr>
          </a:p>
        </p:txBody>
      </p:sp>
      <p:pic>
        <p:nvPicPr>
          <p:cNvPr id="3" name="Picture 2"/>
          <p:cNvPicPr>
            <a:picLocks noChangeAspect="1"/>
          </p:cNvPicPr>
          <p:nvPr/>
        </p:nvPicPr>
        <p:blipFill>
          <a:blip r:embed="rId3"/>
          <a:stretch>
            <a:fillRect/>
          </a:stretch>
        </p:blipFill>
        <p:spPr>
          <a:xfrm>
            <a:off x="4442399" y="1263113"/>
            <a:ext cx="2743007" cy="3718287"/>
          </a:xfrm>
          <a:prstGeom prst="rect">
            <a:avLst/>
          </a:prstGeom>
        </p:spPr>
      </p:pic>
      <p:grpSp>
        <p:nvGrpSpPr>
          <p:cNvPr id="17" name="Google Shape;533;p40"/>
          <p:cNvGrpSpPr/>
          <p:nvPr/>
        </p:nvGrpSpPr>
        <p:grpSpPr>
          <a:xfrm>
            <a:off x="362723" y="396431"/>
            <a:ext cx="487311" cy="417130"/>
            <a:chOff x="1923675" y="1633650"/>
            <a:chExt cx="436002" cy="435975"/>
          </a:xfrm>
        </p:grpSpPr>
        <p:sp>
          <p:nvSpPr>
            <p:cNvPr id="1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4519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barn(inVertical)">
                                      <p:cBhvr>
                                        <p:cTn id="10" dur="500"/>
                                        <p:tgtEl>
                                          <p:spTgt spid="1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12</a:t>
            </a:fld>
            <a:endParaRPr lang="en"/>
          </a:p>
        </p:txBody>
      </p:sp>
      <p:sp>
        <p:nvSpPr>
          <p:cNvPr id="7" name="Rectangle 6"/>
          <p:cNvSpPr/>
          <p:nvPr/>
        </p:nvSpPr>
        <p:spPr>
          <a:xfrm>
            <a:off x="831629" y="1198395"/>
            <a:ext cx="1742785" cy="553998"/>
          </a:xfrm>
          <a:prstGeom prst="rect">
            <a:avLst/>
          </a:prstGeom>
        </p:spPr>
        <p:txBody>
          <a:bodyPr wrap="none">
            <a:spAutoFit/>
          </a:bodyPr>
          <a:lstStyle/>
          <a:p>
            <a:pPr algn="ctr"/>
            <a:r>
              <a:rPr lang="en-US" sz="3000" b="1" dirty="0" smtClean="0">
                <a:solidFill>
                  <a:schemeClr val="bg1"/>
                </a:solidFill>
              </a:rPr>
              <a:t>Mở rộng</a:t>
            </a:r>
            <a:endParaRPr lang="en-US" sz="3000" b="1" dirty="0">
              <a:solidFill>
                <a:schemeClr val="bg1"/>
              </a:solidFill>
            </a:endParaRPr>
          </a:p>
        </p:txBody>
      </p:sp>
      <p:sp>
        <p:nvSpPr>
          <p:cNvPr id="8" name="Rectangle 7"/>
          <p:cNvSpPr/>
          <p:nvPr/>
        </p:nvSpPr>
        <p:spPr>
          <a:xfrm>
            <a:off x="-96518" y="2618841"/>
            <a:ext cx="3599078" cy="707886"/>
          </a:xfrm>
          <a:prstGeom prst="rect">
            <a:avLst/>
          </a:prstGeom>
        </p:spPr>
        <p:txBody>
          <a:bodyPr wrap="square">
            <a:spAutoFit/>
          </a:bodyPr>
          <a:lstStyle/>
          <a:p>
            <a:pPr algn="ctr"/>
            <a:r>
              <a:rPr lang="fr-FR" sz="2000" dirty="0">
                <a:solidFill>
                  <a:srgbClr val="FFC000"/>
                </a:solidFill>
                <a:latin typeface="+mj-lt"/>
                <a:cs typeface="Times New Roman" panose="02020603050405020304" pitchFamily="18" charset="0"/>
              </a:rPr>
              <a:t>Những yếu tố cơ bản về một chuyện xảy ra trong quá </a:t>
            </a:r>
            <a:r>
              <a:rPr lang="fr-FR" sz="2000" dirty="0" smtClean="0">
                <a:solidFill>
                  <a:srgbClr val="FFC000"/>
                </a:solidFill>
                <a:latin typeface="+mj-lt"/>
                <a:cs typeface="Times New Roman" panose="02020603050405020304" pitchFamily="18" charset="0"/>
              </a:rPr>
              <a:t>khứ</a:t>
            </a:r>
            <a:endParaRPr lang="en-US" sz="2000" dirty="0">
              <a:solidFill>
                <a:srgbClr val="FFC000"/>
              </a:solidFill>
              <a:latin typeface="+mj-lt"/>
            </a:endParaRPr>
          </a:p>
        </p:txBody>
      </p:sp>
      <p:sp>
        <p:nvSpPr>
          <p:cNvPr id="16" name="Google Shape;154;p24"/>
          <p:cNvSpPr/>
          <p:nvPr/>
        </p:nvSpPr>
        <p:spPr>
          <a:xfrm rot="5400000">
            <a:off x="4389150" y="452196"/>
            <a:ext cx="2321400" cy="2321400"/>
          </a:xfrm>
          <a:prstGeom prst="teardrop">
            <a:avLst>
              <a:gd name="adj" fmla="val 100000"/>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5;p24"/>
          <p:cNvSpPr/>
          <p:nvPr/>
        </p:nvSpPr>
        <p:spPr>
          <a:xfrm rot="5400000" flipH="1">
            <a:off x="4840430" y="2866378"/>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56;p24"/>
          <p:cNvSpPr/>
          <p:nvPr/>
        </p:nvSpPr>
        <p:spPr>
          <a:xfrm rot="10800000">
            <a:off x="6794260" y="1411834"/>
            <a:ext cx="1486414" cy="1346406"/>
          </a:xfrm>
          <a:prstGeom prst="teardrop">
            <a:avLst>
              <a:gd name="adj" fmla="val 100000"/>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7;p24"/>
          <p:cNvSpPr/>
          <p:nvPr/>
        </p:nvSpPr>
        <p:spPr>
          <a:xfrm flipH="1">
            <a:off x="6825926" y="2900939"/>
            <a:ext cx="1550106" cy="1550106"/>
          </a:xfrm>
          <a:prstGeom prst="teardrop">
            <a:avLst>
              <a:gd name="adj" fmla="val 100000"/>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672340" y="1167617"/>
            <a:ext cx="1879023" cy="1169551"/>
          </a:xfrm>
          <a:prstGeom prst="rect">
            <a:avLst/>
          </a:prstGeom>
        </p:spPr>
        <p:txBody>
          <a:bodyPr wrap="square">
            <a:spAutoFit/>
          </a:bodyPr>
          <a:lstStyle/>
          <a:p>
            <a:pPr lvl="0" algn="ctr">
              <a:lnSpc>
                <a:spcPts val="2800"/>
              </a:lnSpc>
            </a:pPr>
            <a:r>
              <a:rPr lang="fr-FR" sz="2400" dirty="0">
                <a:solidFill>
                  <a:srgbClr val="002060"/>
                </a:solidFill>
                <a:cs typeface="Times New Roman" panose="02020603050405020304" pitchFamily="18" charset="0"/>
              </a:rPr>
              <a:t>Con người liên quan tới sự kiện </a:t>
            </a:r>
            <a:r>
              <a:rPr lang="fr-FR" sz="2400" dirty="0" smtClean="0">
                <a:solidFill>
                  <a:srgbClr val="002060"/>
                </a:solidFill>
                <a:cs typeface="Times New Roman" panose="02020603050405020304" pitchFamily="18" charset="0"/>
              </a:rPr>
              <a:t>đó</a:t>
            </a:r>
            <a:endParaRPr lang="en-US" sz="2400" dirty="0">
              <a:solidFill>
                <a:srgbClr val="002060"/>
              </a:solidFill>
              <a:cs typeface="Times New Roman" panose="02020603050405020304" pitchFamily="18" charset="0"/>
            </a:endParaRPr>
          </a:p>
        </p:txBody>
      </p:sp>
      <p:sp>
        <p:nvSpPr>
          <p:cNvPr id="22" name="Rectangle 21"/>
          <p:cNvSpPr/>
          <p:nvPr/>
        </p:nvSpPr>
        <p:spPr>
          <a:xfrm>
            <a:off x="6921283" y="3260493"/>
            <a:ext cx="1359391" cy="830997"/>
          </a:xfrm>
          <a:prstGeom prst="rect">
            <a:avLst/>
          </a:prstGeom>
        </p:spPr>
        <p:txBody>
          <a:bodyPr wrap="square">
            <a:spAutoFit/>
          </a:bodyPr>
          <a:lstStyle/>
          <a:p>
            <a:pPr lvl="0" algn="ctr">
              <a:spcBef>
                <a:spcPts val="700"/>
              </a:spcBef>
              <a:spcAft>
                <a:spcPts val="700"/>
              </a:spcAft>
            </a:pPr>
            <a:r>
              <a:rPr lang="nl-NL" sz="2400" dirty="0" smtClean="0">
                <a:solidFill>
                  <a:schemeClr val="bg1"/>
                </a:solidFill>
                <a:latin typeface="+mj-lt"/>
                <a:ea typeface="Times New Roman" panose="02020603050405020304" pitchFamily="18" charset="0"/>
                <a:cs typeface="Times New Roman" panose="02020603050405020304" pitchFamily="18" charset="0"/>
              </a:rPr>
              <a:t>Không gian</a:t>
            </a:r>
            <a:endParaRPr lang="en-US" sz="24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23" name="Rectangle 22"/>
          <p:cNvSpPr/>
          <p:nvPr/>
        </p:nvSpPr>
        <p:spPr>
          <a:xfrm>
            <a:off x="4892391" y="3675991"/>
            <a:ext cx="1753021" cy="325858"/>
          </a:xfrm>
          <a:prstGeom prst="rect">
            <a:avLst/>
          </a:prstGeom>
        </p:spPr>
        <p:txBody>
          <a:bodyPr wrap="square">
            <a:spAutoFit/>
          </a:bodyPr>
          <a:lstStyle/>
          <a:p>
            <a:pPr lvl="0" algn="ctr">
              <a:lnSpc>
                <a:spcPts val="1700"/>
              </a:lnSpc>
              <a:spcBef>
                <a:spcPts val="700"/>
              </a:spcBef>
              <a:spcAft>
                <a:spcPts val="700"/>
              </a:spcAft>
            </a:pPr>
            <a:r>
              <a:rPr lang="fr-FR" sz="2400" dirty="0" smtClean="0">
                <a:solidFill>
                  <a:srgbClr val="FFFF00"/>
                </a:solidFill>
                <a:latin typeface="+mj-lt"/>
                <a:ea typeface="Times New Roman" panose="02020603050405020304" pitchFamily="18" charset="0"/>
                <a:cs typeface="Times New Roman" panose="02020603050405020304" pitchFamily="18" charset="0"/>
              </a:rPr>
              <a:t>Thời gian</a:t>
            </a:r>
            <a:endParaRPr lang="en-US" sz="2400" dirty="0">
              <a:solidFill>
                <a:srgbClr val="FFFF00"/>
              </a:solidFill>
              <a:effectLst/>
              <a:latin typeface="+mj-lt"/>
              <a:ea typeface="Times New Roman" panose="02020603050405020304" pitchFamily="18" charset="0"/>
              <a:cs typeface="Times New Roman" panose="02020603050405020304" pitchFamily="18" charset="0"/>
            </a:endParaRPr>
          </a:p>
        </p:txBody>
      </p:sp>
      <p:grpSp>
        <p:nvGrpSpPr>
          <p:cNvPr id="24" name="Google Shape;177;p19"/>
          <p:cNvGrpSpPr/>
          <p:nvPr/>
        </p:nvGrpSpPr>
        <p:grpSpPr>
          <a:xfrm>
            <a:off x="6834553" y="1655797"/>
            <a:ext cx="1183085" cy="870509"/>
            <a:chOff x="6643075" y="3664250"/>
            <a:chExt cx="407950" cy="407975"/>
          </a:xfrm>
          <a:solidFill>
            <a:schemeClr val="accent1">
              <a:lumMod val="75000"/>
            </a:schemeClr>
          </a:solidFill>
        </p:grpSpPr>
        <p:sp>
          <p:nvSpPr>
            <p:cNvPr id="25"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0189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animBg="1"/>
      <p:bldP spid="17" grpId="0" animBg="1"/>
      <p:bldP spid="18" grpId="0" animBg="1"/>
      <p:bldP spid="19" grpId="0" animBg="1"/>
      <p:bldP spid="20"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ctrTitle" idx="4294967295"/>
          </p:nvPr>
        </p:nvSpPr>
        <p:spPr>
          <a:xfrm>
            <a:off x="444397" y="265213"/>
            <a:ext cx="5992979" cy="86502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smtClean="0">
                <a:solidFill>
                  <a:srgbClr val="94BF6E"/>
                </a:solidFill>
                <a:latin typeface="+mj-lt"/>
              </a:rPr>
              <a:t>2. VÌ SAO CẦN HỌC LỊCH SỬ?</a:t>
            </a:r>
            <a:endParaRPr sz="2800" dirty="0">
              <a:solidFill>
                <a:srgbClr val="94BF6E"/>
              </a:solidFill>
              <a:latin typeface="+mj-lt"/>
            </a:endParaRPr>
          </a:p>
        </p:txBody>
      </p:sp>
      <p:sp>
        <p:nvSpPr>
          <p:cNvPr id="176" name="Google Shape;176;p19"/>
          <p:cNvSpPr/>
          <p:nvPr/>
        </p:nvSpPr>
        <p:spPr>
          <a:xfrm>
            <a:off x="7214073" y="747704"/>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6818520" y="945059"/>
            <a:ext cx="2174700" cy="2174833"/>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9"/>
          <p:cNvGrpSpPr/>
          <p:nvPr/>
        </p:nvGrpSpPr>
        <p:grpSpPr>
          <a:xfrm>
            <a:off x="7616992" y="3317247"/>
            <a:ext cx="981407" cy="981351"/>
            <a:chOff x="576250" y="4319400"/>
            <a:chExt cx="442075" cy="442050"/>
          </a:xfrm>
        </p:grpSpPr>
        <p:sp>
          <p:nvSpPr>
            <p:cNvPr id="181"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9"/>
          <p:cNvSpPr/>
          <p:nvPr/>
        </p:nvSpPr>
        <p:spPr>
          <a:xfrm>
            <a:off x="520268" y="117043"/>
            <a:ext cx="585164" cy="44928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rot="2384392">
            <a:off x="7003547" y="3733235"/>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13</a:t>
            </a:fld>
            <a:endParaRPr/>
          </a:p>
        </p:txBody>
      </p:sp>
      <p:sp>
        <p:nvSpPr>
          <p:cNvPr id="2" name="Rectangle 1"/>
          <p:cNvSpPr/>
          <p:nvPr/>
        </p:nvSpPr>
        <p:spPr>
          <a:xfrm>
            <a:off x="444397" y="2070752"/>
            <a:ext cx="6337732" cy="1214500"/>
          </a:xfrm>
          <a:prstGeom prst="rect">
            <a:avLst/>
          </a:prstGeom>
        </p:spPr>
        <p:txBody>
          <a:bodyPr wrap="square">
            <a:spAutoFit/>
          </a:bodyPr>
          <a:lstStyle/>
          <a:p>
            <a:pPr algn="just">
              <a:lnSpc>
                <a:spcPts val="3000"/>
              </a:lnSpc>
              <a:spcBef>
                <a:spcPts val="500"/>
              </a:spcBef>
              <a:spcAft>
                <a:spcPts val="500"/>
              </a:spcAft>
            </a:pPr>
            <a:r>
              <a:rPr lang="fr-FR" sz="2200" b="1" dirty="0">
                <a:solidFill>
                  <a:schemeClr val="accent4">
                    <a:lumMod val="50000"/>
                  </a:schemeClr>
                </a:solidFill>
                <a:latin typeface="+mj-lt"/>
                <a:ea typeface="Calibri" panose="020F0502020204030204" pitchFamily="34" charset="0"/>
                <a:cs typeface="Times New Roman" panose="02020603050405020304" pitchFamily="18" charset="0"/>
              </a:rPr>
              <a:t>Mỗi con người, sự vật, vùng đất, quốc gia hay thế giới đều trải qua những thay đổi theo thời gia, chủ yếu là do con người tạo nên. </a:t>
            </a:r>
            <a:endParaRPr lang="en-US" sz="2200" b="1"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3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80">
                                          <p:stCondLst>
                                            <p:cond delay="0"/>
                                          </p:stCondLst>
                                        </p:cTn>
                                        <p:tgtEl>
                                          <p:spTgt spid="174"/>
                                        </p:tgtEl>
                                      </p:cBhvr>
                                    </p:animEffect>
                                    <p:anim calcmode="lin" valueType="num">
                                      <p:cBhvr>
                                        <p:cTn id="8" dur="1822" tmFilter="0,0; 0.14,0.36; 0.43,0.73; 0.71,0.91; 1.0,1.0">
                                          <p:stCondLst>
                                            <p:cond delay="0"/>
                                          </p:stCondLst>
                                        </p:cTn>
                                        <p:tgtEl>
                                          <p:spTgt spid="1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
                                        </p:tgtEl>
                                      </p:cBhvr>
                                      <p:to x="100000" y="60000"/>
                                    </p:animScale>
                                    <p:animScale>
                                      <p:cBhvr>
                                        <p:cTn id="14" dur="166" decel="50000">
                                          <p:stCondLst>
                                            <p:cond delay="676"/>
                                          </p:stCondLst>
                                        </p:cTn>
                                        <p:tgtEl>
                                          <p:spTgt spid="174"/>
                                        </p:tgtEl>
                                      </p:cBhvr>
                                      <p:to x="100000" y="100000"/>
                                    </p:animScale>
                                    <p:animScale>
                                      <p:cBhvr>
                                        <p:cTn id="15" dur="26">
                                          <p:stCondLst>
                                            <p:cond delay="1312"/>
                                          </p:stCondLst>
                                        </p:cTn>
                                        <p:tgtEl>
                                          <p:spTgt spid="174"/>
                                        </p:tgtEl>
                                      </p:cBhvr>
                                      <p:to x="100000" y="80000"/>
                                    </p:animScale>
                                    <p:animScale>
                                      <p:cBhvr>
                                        <p:cTn id="16" dur="166" decel="50000">
                                          <p:stCondLst>
                                            <p:cond delay="1338"/>
                                          </p:stCondLst>
                                        </p:cTn>
                                        <p:tgtEl>
                                          <p:spTgt spid="174"/>
                                        </p:tgtEl>
                                      </p:cBhvr>
                                      <p:to x="100000" y="100000"/>
                                    </p:animScale>
                                    <p:animScale>
                                      <p:cBhvr>
                                        <p:cTn id="17" dur="26">
                                          <p:stCondLst>
                                            <p:cond delay="1642"/>
                                          </p:stCondLst>
                                        </p:cTn>
                                        <p:tgtEl>
                                          <p:spTgt spid="174"/>
                                        </p:tgtEl>
                                      </p:cBhvr>
                                      <p:to x="100000" y="90000"/>
                                    </p:animScale>
                                    <p:animScale>
                                      <p:cBhvr>
                                        <p:cTn id="18" dur="166" decel="50000">
                                          <p:stCondLst>
                                            <p:cond delay="1668"/>
                                          </p:stCondLst>
                                        </p:cTn>
                                        <p:tgtEl>
                                          <p:spTgt spid="174"/>
                                        </p:tgtEl>
                                      </p:cBhvr>
                                      <p:to x="100000" y="100000"/>
                                    </p:animScale>
                                    <p:animScale>
                                      <p:cBhvr>
                                        <p:cTn id="19" dur="26">
                                          <p:stCondLst>
                                            <p:cond delay="1808"/>
                                          </p:stCondLst>
                                        </p:cTn>
                                        <p:tgtEl>
                                          <p:spTgt spid="174"/>
                                        </p:tgtEl>
                                      </p:cBhvr>
                                      <p:to x="100000" y="95000"/>
                                    </p:animScale>
                                    <p:animScale>
                                      <p:cBhvr>
                                        <p:cTn id="20" dur="166" decel="50000">
                                          <p:stCondLst>
                                            <p:cond delay="1834"/>
                                          </p:stCondLst>
                                        </p:cTn>
                                        <p:tgtEl>
                                          <p:spTgt spid="1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down)">
                                      <p:cBhvr>
                                        <p:cTn id="25" dur="580">
                                          <p:stCondLst>
                                            <p:cond delay="0"/>
                                          </p:stCondLst>
                                        </p:cTn>
                                        <p:tgtEl>
                                          <p:spTgt spid="2">
                                            <p:txEl>
                                              <p:pRg st="0" end="0"/>
                                            </p:txEl>
                                          </p:spTgt>
                                        </p:tgtEl>
                                      </p:cBhvr>
                                    </p:animEffect>
                                    <p:anim calcmode="lin" valueType="num">
                                      <p:cBhvr>
                                        <p:cTn id="26"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xEl>
                                              <p:pRg st="0" end="0"/>
                                            </p:txEl>
                                          </p:spTgt>
                                        </p:tgtEl>
                                      </p:cBhvr>
                                      <p:to x="100000" y="60000"/>
                                    </p:animScale>
                                    <p:animScale>
                                      <p:cBhvr>
                                        <p:cTn id="32" dur="166" decel="50000">
                                          <p:stCondLst>
                                            <p:cond delay="676"/>
                                          </p:stCondLst>
                                        </p:cTn>
                                        <p:tgtEl>
                                          <p:spTgt spid="2">
                                            <p:txEl>
                                              <p:pRg st="0" end="0"/>
                                            </p:txEl>
                                          </p:spTgt>
                                        </p:tgtEl>
                                      </p:cBhvr>
                                      <p:to x="100000" y="100000"/>
                                    </p:animScale>
                                    <p:animScale>
                                      <p:cBhvr>
                                        <p:cTn id="33" dur="26">
                                          <p:stCondLst>
                                            <p:cond delay="1312"/>
                                          </p:stCondLst>
                                        </p:cTn>
                                        <p:tgtEl>
                                          <p:spTgt spid="2">
                                            <p:txEl>
                                              <p:pRg st="0" end="0"/>
                                            </p:txEl>
                                          </p:spTgt>
                                        </p:tgtEl>
                                      </p:cBhvr>
                                      <p:to x="100000" y="80000"/>
                                    </p:animScale>
                                    <p:animScale>
                                      <p:cBhvr>
                                        <p:cTn id="34" dur="166" decel="50000">
                                          <p:stCondLst>
                                            <p:cond delay="1338"/>
                                          </p:stCondLst>
                                        </p:cTn>
                                        <p:tgtEl>
                                          <p:spTgt spid="2">
                                            <p:txEl>
                                              <p:pRg st="0" end="0"/>
                                            </p:txEl>
                                          </p:spTgt>
                                        </p:tgtEl>
                                      </p:cBhvr>
                                      <p:to x="100000" y="100000"/>
                                    </p:animScale>
                                    <p:animScale>
                                      <p:cBhvr>
                                        <p:cTn id="35" dur="26">
                                          <p:stCondLst>
                                            <p:cond delay="1642"/>
                                          </p:stCondLst>
                                        </p:cTn>
                                        <p:tgtEl>
                                          <p:spTgt spid="2">
                                            <p:txEl>
                                              <p:pRg st="0" end="0"/>
                                            </p:txEl>
                                          </p:spTgt>
                                        </p:tgtEl>
                                      </p:cBhvr>
                                      <p:to x="100000" y="90000"/>
                                    </p:animScale>
                                    <p:animScale>
                                      <p:cBhvr>
                                        <p:cTn id="36" dur="166" decel="50000">
                                          <p:stCondLst>
                                            <p:cond delay="1668"/>
                                          </p:stCondLst>
                                        </p:cTn>
                                        <p:tgtEl>
                                          <p:spTgt spid="2">
                                            <p:txEl>
                                              <p:pRg st="0" end="0"/>
                                            </p:txEl>
                                          </p:spTgt>
                                        </p:tgtEl>
                                      </p:cBhvr>
                                      <p:to x="100000" y="100000"/>
                                    </p:animScale>
                                    <p:animScale>
                                      <p:cBhvr>
                                        <p:cTn id="37" dur="26">
                                          <p:stCondLst>
                                            <p:cond delay="1808"/>
                                          </p:stCondLst>
                                        </p:cTn>
                                        <p:tgtEl>
                                          <p:spTgt spid="2">
                                            <p:txEl>
                                              <p:pRg st="0" end="0"/>
                                            </p:txEl>
                                          </p:spTgt>
                                        </p:tgtEl>
                                      </p:cBhvr>
                                      <p:to x="100000" y="95000"/>
                                    </p:animScale>
                                    <p:animScale>
                                      <p:cBhvr>
                                        <p:cTn id="38"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1146024" y="530725"/>
            <a:ext cx="3425289"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smtClean="0">
                <a:latin typeface="+mj-lt"/>
              </a:rPr>
              <a:t>Quan sát Hình 1.3, 1.4</a:t>
            </a:r>
            <a:endParaRPr sz="2200" dirty="0">
              <a:latin typeface="+mj-lt"/>
            </a:endParaRPr>
          </a:p>
        </p:txBody>
      </p:sp>
      <p:sp>
        <p:nvSpPr>
          <p:cNvPr id="232" name="Google Shape;232;p2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14</a:t>
            </a:fld>
            <a:endParaRPr/>
          </a:p>
        </p:txBody>
      </p:sp>
      <p:pic>
        <p:nvPicPr>
          <p:cNvPr id="4" name="Picture 3"/>
          <p:cNvPicPr>
            <a:picLocks noChangeAspect="1"/>
          </p:cNvPicPr>
          <p:nvPr/>
        </p:nvPicPr>
        <p:blipFill>
          <a:blip r:embed="rId3"/>
          <a:stretch>
            <a:fillRect/>
          </a:stretch>
        </p:blipFill>
        <p:spPr>
          <a:xfrm>
            <a:off x="5201106" y="520337"/>
            <a:ext cx="3460091" cy="2222863"/>
          </a:xfrm>
          <a:prstGeom prst="rect">
            <a:avLst/>
          </a:prstGeom>
        </p:spPr>
      </p:pic>
      <p:pic>
        <p:nvPicPr>
          <p:cNvPr id="5" name="Picture 4"/>
          <p:cNvPicPr>
            <a:picLocks noChangeAspect="1"/>
          </p:cNvPicPr>
          <p:nvPr/>
        </p:nvPicPr>
        <p:blipFill>
          <a:blip r:embed="rId4"/>
          <a:stretch>
            <a:fillRect/>
          </a:stretch>
        </p:blipFill>
        <p:spPr>
          <a:xfrm>
            <a:off x="5259628" y="2803183"/>
            <a:ext cx="3460090" cy="2222359"/>
          </a:xfrm>
          <a:prstGeom prst="rect">
            <a:avLst/>
          </a:prstGeom>
        </p:spPr>
      </p:pic>
      <p:sp>
        <p:nvSpPr>
          <p:cNvPr id="6" name="Rectangle 5"/>
          <p:cNvSpPr/>
          <p:nvPr/>
        </p:nvSpPr>
        <p:spPr>
          <a:xfrm>
            <a:off x="298150" y="1684808"/>
            <a:ext cx="4707332" cy="1015663"/>
          </a:xfrm>
          <a:prstGeom prst="rect">
            <a:avLst/>
          </a:prstGeom>
        </p:spPr>
        <p:txBody>
          <a:bodyPr wrap="square">
            <a:spAutoFit/>
          </a:bodyPr>
          <a:lstStyle/>
          <a:p>
            <a:r>
              <a:rPr lang="fr-FR" sz="2000" i="1" dirty="0" smtClean="0">
                <a:latin typeface="+mj-lt"/>
                <a:ea typeface="Calibri" panose="020F0502020204030204" pitchFamily="34" charset="0"/>
              </a:rPr>
              <a:t>Em </a:t>
            </a:r>
            <a:r>
              <a:rPr lang="fr-FR" sz="2000" i="1" dirty="0">
                <a:latin typeface="+mj-lt"/>
                <a:ea typeface="Calibri" panose="020F0502020204030204" pitchFamily="34" charset="0"/>
              </a:rPr>
              <a:t>hãy cho biết kĩ thuật canh tác nông nghiệp của người nông dân Việt </a:t>
            </a:r>
            <a:r>
              <a:rPr lang="fr-FR" sz="2000" i="1" dirty="0" smtClean="0">
                <a:latin typeface="+mj-lt"/>
                <a:ea typeface="Calibri" panose="020F0502020204030204" pitchFamily="34" charset="0"/>
              </a:rPr>
              <a:t>Nam </a:t>
            </a:r>
            <a:r>
              <a:rPr lang="fr-FR" sz="2000" i="1" dirty="0" smtClean="0"/>
              <a:t>có </a:t>
            </a:r>
            <a:r>
              <a:rPr lang="fr-FR" sz="2000" i="1" dirty="0"/>
              <a:t>sự thay đổi như thế nào? </a:t>
            </a:r>
            <a:endParaRPr lang="en-US" sz="2000" i="1" dirty="0">
              <a:latin typeface="+mj-lt"/>
            </a:endParaRPr>
          </a:p>
        </p:txBody>
      </p:sp>
      <p:sp>
        <p:nvSpPr>
          <p:cNvPr id="7" name="Rectangle 6"/>
          <p:cNvSpPr/>
          <p:nvPr/>
        </p:nvSpPr>
        <p:spPr>
          <a:xfrm>
            <a:off x="298150" y="3201346"/>
            <a:ext cx="4707332" cy="1426031"/>
          </a:xfrm>
          <a:prstGeom prst="rect">
            <a:avLst/>
          </a:prstGeom>
        </p:spPr>
        <p:txBody>
          <a:bodyPr wrap="square">
            <a:spAutoFit/>
          </a:bodyPr>
          <a:lstStyle/>
          <a:p>
            <a:pPr algn="just">
              <a:lnSpc>
                <a:spcPts val="2600"/>
              </a:lnSpc>
              <a:spcBef>
                <a:spcPts val="700"/>
              </a:spcBef>
              <a:spcAft>
                <a:spcPts val="700"/>
              </a:spcAft>
            </a:pPr>
            <a:r>
              <a:rPr lang="fr-FR" sz="1800" b="1" dirty="0">
                <a:solidFill>
                  <a:srgbClr val="002060"/>
                </a:solidFill>
                <a:latin typeface="+mj-lt"/>
                <a:ea typeface="Calibri" panose="020F0502020204030204" pitchFamily="34" charset="0"/>
                <a:cs typeface="Times New Roman" panose="02020603050405020304" pitchFamily="18" charset="0"/>
              </a:rPr>
              <a:t>Kĩ thuật canh tác của người nông dân thời đổi mới (cày bằng máy) đã có sự tiến bộ vượt bậc so với kĩ thuật canh tác thời Pháp thuộc (cày bằng sức người). </a:t>
            </a:r>
            <a:endParaRPr lang="en-US" sz="1800" b="1" dirty="0">
              <a:solidFill>
                <a:srgbClr val="002060"/>
              </a:solidFill>
              <a:effectLst/>
              <a:latin typeface="+mj-lt"/>
              <a:ea typeface="Calibri" panose="020F0502020204030204" pitchFamily="34" charset="0"/>
              <a:cs typeface="Times New Roman" panose="02020603050405020304" pitchFamily="18" charset="0"/>
            </a:endParaRPr>
          </a:p>
        </p:txBody>
      </p:sp>
      <p:grpSp>
        <p:nvGrpSpPr>
          <p:cNvPr id="15" name="Google Shape;533;p40"/>
          <p:cNvGrpSpPr/>
          <p:nvPr/>
        </p:nvGrpSpPr>
        <p:grpSpPr>
          <a:xfrm>
            <a:off x="516231" y="889432"/>
            <a:ext cx="311304" cy="311286"/>
            <a:chOff x="1923675" y="1633650"/>
            <a:chExt cx="436000" cy="435975"/>
          </a:xfrm>
        </p:grpSpPr>
        <p:sp>
          <p:nvSpPr>
            <p:cNvPr id="16"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33;p40"/>
          <p:cNvGrpSpPr/>
          <p:nvPr/>
        </p:nvGrpSpPr>
        <p:grpSpPr>
          <a:xfrm>
            <a:off x="519824" y="889432"/>
            <a:ext cx="311304" cy="311286"/>
            <a:chOff x="1923675" y="1633650"/>
            <a:chExt cx="436000" cy="435975"/>
          </a:xfrm>
        </p:grpSpPr>
        <p:sp>
          <p:nvSpPr>
            <p:cNvPr id="23"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barn(inVertical)">
                                      <p:cBhvr>
                                        <p:cTn id="10" dur="500"/>
                                        <p:tgtEl>
                                          <p:spTgt spid="2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1146024" y="530725"/>
            <a:ext cx="3425289"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smtClean="0">
                <a:latin typeface="+mj-lt"/>
              </a:rPr>
              <a:t>Quan sát Hình 1.4, 1.5</a:t>
            </a:r>
            <a:endParaRPr sz="2200" dirty="0">
              <a:latin typeface="+mj-lt"/>
            </a:endParaRPr>
          </a:p>
        </p:txBody>
      </p:sp>
      <p:sp>
        <p:nvSpPr>
          <p:cNvPr id="232" name="Google Shape;232;p2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15</a:t>
            </a:fld>
            <a:endParaRPr/>
          </a:p>
        </p:txBody>
      </p:sp>
      <p:sp>
        <p:nvSpPr>
          <p:cNvPr id="6" name="Rectangle 5"/>
          <p:cNvSpPr/>
          <p:nvPr/>
        </p:nvSpPr>
        <p:spPr>
          <a:xfrm>
            <a:off x="298150" y="1684808"/>
            <a:ext cx="4707332" cy="707886"/>
          </a:xfrm>
          <a:prstGeom prst="rect">
            <a:avLst/>
          </a:prstGeom>
        </p:spPr>
        <p:txBody>
          <a:bodyPr wrap="square">
            <a:spAutoFit/>
          </a:bodyPr>
          <a:lstStyle/>
          <a:p>
            <a:r>
              <a:rPr lang="fr-FR" sz="2000" i="1" dirty="0" smtClean="0">
                <a:latin typeface="+mj-lt"/>
                <a:ea typeface="Calibri" panose="020F0502020204030204" pitchFamily="34" charset="0"/>
              </a:rPr>
              <a:t>Em </a:t>
            </a:r>
            <a:r>
              <a:rPr lang="fr-FR" sz="2000" i="1" dirty="0">
                <a:latin typeface="+mj-lt"/>
                <a:ea typeface="Calibri" panose="020F0502020204030204" pitchFamily="34" charset="0"/>
              </a:rPr>
              <a:t>hãy cho biết </a:t>
            </a:r>
            <a:r>
              <a:rPr lang="fr-FR" sz="2000" i="1" dirty="0"/>
              <a:t>hệ thống giao thông ở Hà Nội </a:t>
            </a:r>
            <a:r>
              <a:rPr lang="fr-FR" sz="2000" i="1" dirty="0" smtClean="0"/>
              <a:t>có </a:t>
            </a:r>
            <a:r>
              <a:rPr lang="fr-FR" sz="2000" i="1" dirty="0"/>
              <a:t>sự thay đổi như thế nào? </a:t>
            </a:r>
            <a:endParaRPr lang="en-US" sz="2000" i="1" dirty="0">
              <a:latin typeface="+mj-lt"/>
            </a:endParaRPr>
          </a:p>
        </p:txBody>
      </p:sp>
      <p:sp>
        <p:nvSpPr>
          <p:cNvPr id="7" name="Rectangle 6"/>
          <p:cNvSpPr/>
          <p:nvPr/>
        </p:nvSpPr>
        <p:spPr>
          <a:xfrm>
            <a:off x="298150" y="3201346"/>
            <a:ext cx="4707332" cy="1491434"/>
          </a:xfrm>
          <a:prstGeom prst="rect">
            <a:avLst/>
          </a:prstGeom>
        </p:spPr>
        <p:txBody>
          <a:bodyPr wrap="square">
            <a:spAutoFit/>
          </a:bodyPr>
          <a:lstStyle/>
          <a:p>
            <a:pPr algn="just">
              <a:lnSpc>
                <a:spcPts val="2800"/>
              </a:lnSpc>
            </a:pPr>
            <a:r>
              <a:rPr lang="fr-FR" sz="1800" b="1" dirty="0">
                <a:solidFill>
                  <a:srgbClr val="002060"/>
                </a:solidFill>
              </a:rPr>
              <a:t>Đầu thế kỉ XX, cầu Long Biên là chiếc cầu duy nhất bắc qua sông Hồng. Đến đầu thế kỉ XXI đã có 7 cây cầu bắc qua sông Hồng (tính đến năm 2015).</a:t>
            </a:r>
            <a:endParaRPr lang="en-US" sz="1800" b="1" dirty="0">
              <a:solidFill>
                <a:srgbClr val="002060"/>
              </a:solidFill>
            </a:endParaRPr>
          </a:p>
        </p:txBody>
      </p:sp>
      <p:pic>
        <p:nvPicPr>
          <p:cNvPr id="2" name="Picture 1"/>
          <p:cNvPicPr>
            <a:picLocks noChangeAspect="1"/>
          </p:cNvPicPr>
          <p:nvPr/>
        </p:nvPicPr>
        <p:blipFill>
          <a:blip r:embed="rId3"/>
          <a:stretch>
            <a:fillRect/>
          </a:stretch>
        </p:blipFill>
        <p:spPr>
          <a:xfrm>
            <a:off x="5159525" y="422377"/>
            <a:ext cx="3943121" cy="2467127"/>
          </a:xfrm>
          <a:prstGeom prst="rect">
            <a:avLst/>
          </a:prstGeom>
        </p:spPr>
      </p:pic>
      <p:pic>
        <p:nvPicPr>
          <p:cNvPr id="3" name="Picture 2"/>
          <p:cNvPicPr>
            <a:picLocks noChangeAspect="1"/>
          </p:cNvPicPr>
          <p:nvPr/>
        </p:nvPicPr>
        <p:blipFill>
          <a:blip r:embed="rId4"/>
          <a:stretch>
            <a:fillRect/>
          </a:stretch>
        </p:blipFill>
        <p:spPr>
          <a:xfrm>
            <a:off x="5200880" y="2992728"/>
            <a:ext cx="3943120" cy="2062721"/>
          </a:xfrm>
          <a:prstGeom prst="rect">
            <a:avLst/>
          </a:prstGeom>
        </p:spPr>
      </p:pic>
      <p:grpSp>
        <p:nvGrpSpPr>
          <p:cNvPr id="8" name="Google Shape;533;p40"/>
          <p:cNvGrpSpPr/>
          <p:nvPr/>
        </p:nvGrpSpPr>
        <p:grpSpPr>
          <a:xfrm>
            <a:off x="519824" y="889432"/>
            <a:ext cx="311304" cy="311286"/>
            <a:chOff x="1923675" y="1633650"/>
            <a:chExt cx="436000" cy="435975"/>
          </a:xfrm>
        </p:grpSpPr>
        <p:sp>
          <p:nvSpPr>
            <p:cNvPr id="9"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1171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barn(inVertical)">
                                      <p:cBhvr>
                                        <p:cTn id="10" dur="500"/>
                                        <p:tgtEl>
                                          <p:spTgt spid="2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1146024" y="530725"/>
            <a:ext cx="3425289"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smtClean="0">
                <a:latin typeface="+mj-lt"/>
              </a:rPr>
              <a:t>Quan sát Hình 1.7</a:t>
            </a:r>
            <a:endParaRPr sz="2200" dirty="0">
              <a:latin typeface="+mj-lt"/>
            </a:endParaRPr>
          </a:p>
        </p:txBody>
      </p:sp>
      <p:sp>
        <p:nvSpPr>
          <p:cNvPr id="232" name="Google Shape;232;p2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16</a:t>
            </a:fld>
            <a:endParaRPr/>
          </a:p>
        </p:txBody>
      </p:sp>
      <p:sp>
        <p:nvSpPr>
          <p:cNvPr id="6" name="Rectangle 5"/>
          <p:cNvSpPr/>
          <p:nvPr/>
        </p:nvSpPr>
        <p:spPr>
          <a:xfrm>
            <a:off x="298149" y="1684808"/>
            <a:ext cx="4807861" cy="707886"/>
          </a:xfrm>
          <a:prstGeom prst="rect">
            <a:avLst/>
          </a:prstGeom>
        </p:spPr>
        <p:txBody>
          <a:bodyPr wrap="square">
            <a:spAutoFit/>
          </a:bodyPr>
          <a:lstStyle/>
          <a:p>
            <a:pPr algn="just"/>
            <a:r>
              <a:rPr lang="fr-FR" sz="2000" i="1" dirty="0" smtClean="0">
                <a:latin typeface="+mj-lt"/>
                <a:ea typeface="Calibri" panose="020F0502020204030204" pitchFamily="34" charset="0"/>
              </a:rPr>
              <a:t>Sự kiện trong Hình 1.7 đánh dấu bước ngoặt lịch sử nào của dân tộc Việt Nam?</a:t>
            </a:r>
            <a:endParaRPr lang="en-US" sz="2000" i="1" dirty="0">
              <a:latin typeface="+mj-lt"/>
            </a:endParaRPr>
          </a:p>
        </p:txBody>
      </p:sp>
      <p:sp>
        <p:nvSpPr>
          <p:cNvPr id="7" name="Rectangle 6"/>
          <p:cNvSpPr/>
          <p:nvPr/>
        </p:nvSpPr>
        <p:spPr>
          <a:xfrm>
            <a:off x="298150" y="3201346"/>
            <a:ext cx="4924902" cy="1132361"/>
          </a:xfrm>
          <a:prstGeom prst="rect">
            <a:avLst/>
          </a:prstGeom>
        </p:spPr>
        <p:txBody>
          <a:bodyPr wrap="square">
            <a:spAutoFit/>
          </a:bodyPr>
          <a:lstStyle/>
          <a:p>
            <a:pPr algn="just">
              <a:lnSpc>
                <a:spcPts val="2800"/>
              </a:lnSpc>
            </a:pPr>
            <a:r>
              <a:rPr lang="fr-FR" sz="1800" b="1" dirty="0" smtClean="0">
                <a:solidFill>
                  <a:srgbClr val="002060"/>
                </a:solidFill>
              </a:rPr>
              <a:t>Sự ra </a:t>
            </a:r>
            <a:r>
              <a:rPr lang="fr-FR" sz="1800" b="1" dirty="0">
                <a:solidFill>
                  <a:srgbClr val="002060"/>
                </a:solidFill>
              </a:rPr>
              <a:t>đời của nước Việt Nam dân chủ cộng hòa, mở ra kỉ nguyên độc lập cho dân tộc và tự do cho nhân </a:t>
            </a:r>
            <a:r>
              <a:rPr lang="fr-FR" sz="1800" b="1" dirty="0" smtClean="0">
                <a:solidFill>
                  <a:srgbClr val="002060"/>
                </a:solidFill>
              </a:rPr>
              <a:t>dân. </a:t>
            </a:r>
            <a:endParaRPr lang="en-US" sz="1800" b="1" dirty="0">
              <a:solidFill>
                <a:srgbClr val="002060"/>
              </a:solidFill>
            </a:endParaRPr>
          </a:p>
        </p:txBody>
      </p:sp>
      <p:pic>
        <p:nvPicPr>
          <p:cNvPr id="4" name="Picture 3"/>
          <p:cNvPicPr>
            <a:picLocks noChangeAspect="1"/>
          </p:cNvPicPr>
          <p:nvPr/>
        </p:nvPicPr>
        <p:blipFill>
          <a:blip r:embed="rId3"/>
          <a:stretch>
            <a:fillRect/>
          </a:stretch>
        </p:blipFill>
        <p:spPr>
          <a:xfrm>
            <a:off x="5295453" y="472204"/>
            <a:ext cx="3848547" cy="4512762"/>
          </a:xfrm>
          <a:prstGeom prst="rect">
            <a:avLst/>
          </a:prstGeom>
        </p:spPr>
      </p:pic>
    </p:spTree>
    <p:extLst>
      <p:ext uri="{BB962C8B-B14F-4D97-AF65-F5344CB8AC3E}">
        <p14:creationId xmlns:p14="http://schemas.microsoft.com/office/powerpoint/2010/main" val="290674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wipe(down)">
                                      <p:cBhvr>
                                        <p:cTn id="7" dur="5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ctrTitle" idx="4294967295"/>
          </p:nvPr>
        </p:nvSpPr>
        <p:spPr>
          <a:xfrm>
            <a:off x="747111" y="543894"/>
            <a:ext cx="6086856" cy="579900"/>
          </a:xfrm>
          <a:prstGeom prst="rect">
            <a:avLst/>
          </a:prstGeom>
        </p:spPr>
        <p:txBody>
          <a:bodyPr spcFirstLastPara="1" wrap="square" lIns="91425" tIns="91425" rIns="91425" bIns="91425" anchor="b" anchorCtr="0">
            <a:noAutofit/>
          </a:bodyPr>
          <a:lstStyle/>
          <a:p>
            <a:pPr lvl="0"/>
            <a:r>
              <a:rPr lang="en" sz="2600" dirty="0" smtClean="0">
                <a:solidFill>
                  <a:srgbClr val="94BF6E"/>
                </a:solidFill>
                <a:latin typeface="+mj-lt"/>
              </a:rPr>
              <a:t>      Vì sao cần phải học Lịch sử?</a:t>
            </a:r>
            <a:endParaRPr sz="2600" dirty="0">
              <a:solidFill>
                <a:srgbClr val="94BF6E"/>
              </a:solidFill>
              <a:latin typeface="+mj-lt"/>
            </a:endParaRPr>
          </a:p>
        </p:txBody>
      </p:sp>
      <p:sp>
        <p:nvSpPr>
          <p:cNvPr id="176" name="Google Shape;176;p19"/>
          <p:cNvSpPr/>
          <p:nvPr/>
        </p:nvSpPr>
        <p:spPr>
          <a:xfrm>
            <a:off x="7214073" y="747704"/>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6372292" y="1484384"/>
            <a:ext cx="2174700" cy="2174833"/>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19"/>
          <p:cNvSpPr/>
          <p:nvPr/>
        </p:nvSpPr>
        <p:spPr>
          <a:xfrm rot="2384392">
            <a:off x="7003547" y="3733235"/>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17</a:t>
            </a:fld>
            <a:endParaRPr/>
          </a:p>
        </p:txBody>
      </p:sp>
      <p:sp>
        <p:nvSpPr>
          <p:cNvPr id="16" name="Rounded Rectangle 15"/>
          <p:cNvSpPr/>
          <p:nvPr/>
        </p:nvSpPr>
        <p:spPr>
          <a:xfrm>
            <a:off x="1408944" y="1496738"/>
            <a:ext cx="2280862" cy="3476900"/>
          </a:xfrm>
          <a:prstGeom prst="roundRect">
            <a:avLst>
              <a:gd name="adj" fmla="val 4329"/>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p:cNvSpPr/>
          <p:nvPr/>
        </p:nvSpPr>
        <p:spPr>
          <a:xfrm>
            <a:off x="3893844" y="1506560"/>
            <a:ext cx="2435288" cy="3457256"/>
          </a:xfrm>
          <a:prstGeom prst="roundRect">
            <a:avLst>
              <a:gd name="adj" fmla="val 4329"/>
            </a:avLst>
          </a:prstGeom>
          <a:solidFill>
            <a:schemeClr val="accent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fr-FR" sz="1600" b="1" i="1" dirty="0" smtClean="0">
              <a:solidFill>
                <a:schemeClr val="accent2">
                  <a:lumMod val="75000"/>
                </a:schemeClr>
              </a:solidFill>
              <a:latin typeface="Times New Roman" panose="02020603050405020304" pitchFamily="18" charset="0"/>
              <a:cs typeface="Times New Roman" panose="02020603050405020304" pitchFamily="18" charset="0"/>
            </a:endParaRPr>
          </a:p>
          <a:p>
            <a:endParaRPr lang="fr-FR" sz="1600" b="1" i="1" dirty="0">
              <a:solidFill>
                <a:schemeClr val="accent2">
                  <a:lumMod val="75000"/>
                </a:schemeClr>
              </a:solidFill>
              <a:latin typeface="Times New Roman" panose="02020603050405020304" pitchFamily="18" charset="0"/>
              <a:cs typeface="Times New Roman" panose="02020603050405020304" pitchFamily="18" charset="0"/>
            </a:endParaRPr>
          </a:p>
          <a:p>
            <a:endParaRPr lang="fr-FR" sz="1600" b="1" i="1" dirty="0" smtClean="0">
              <a:solidFill>
                <a:schemeClr val="accent2">
                  <a:lumMod val="75000"/>
                </a:schemeClr>
              </a:solidFill>
              <a:latin typeface="Times New Roman" panose="02020603050405020304" pitchFamily="18" charset="0"/>
              <a:cs typeface="Times New Roman" panose="02020603050405020304" pitchFamily="18" charset="0"/>
            </a:endParaRPr>
          </a:p>
        </p:txBody>
      </p:sp>
      <p:grpSp>
        <p:nvGrpSpPr>
          <p:cNvPr id="19" name="Group 28"/>
          <p:cNvGrpSpPr>
            <a:grpSpLocks/>
          </p:cNvGrpSpPr>
          <p:nvPr/>
        </p:nvGrpSpPr>
        <p:grpSpPr bwMode="auto">
          <a:xfrm>
            <a:off x="1228535" y="1496738"/>
            <a:ext cx="1295400" cy="544140"/>
            <a:chOff x="1719263" y="1719263"/>
            <a:chExt cx="1295399" cy="1023937"/>
          </a:xfrm>
        </p:grpSpPr>
        <p:sp>
          <p:nvSpPr>
            <p:cNvPr id="20" name="Right Arrow 19"/>
            <p:cNvSpPr/>
            <p:nvPr/>
          </p:nvSpPr>
          <p:spPr>
            <a:xfrm>
              <a:off x="1719263" y="1719263"/>
              <a:ext cx="1295399" cy="1023937"/>
            </a:xfrm>
            <a:prstGeom prst="rightArrow">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20"/>
            <p:cNvSpPr/>
            <p:nvPr/>
          </p:nvSpPr>
          <p:spPr>
            <a:xfrm>
              <a:off x="1719263" y="1866453"/>
              <a:ext cx="179388" cy="119459"/>
            </a:xfrm>
            <a:custGeom>
              <a:avLst/>
              <a:gdLst>
                <a:gd name="connsiteX0" fmla="*/ 0 w 190500"/>
                <a:gd name="connsiteY0" fmla="*/ 119063 h 119063"/>
                <a:gd name="connsiteX1" fmla="*/ 190500 w 190500"/>
                <a:gd name="connsiteY1" fmla="*/ 0 h 119063"/>
                <a:gd name="connsiteX2" fmla="*/ 190500 w 190500"/>
                <a:gd name="connsiteY2" fmla="*/ 119063 h 119063"/>
                <a:gd name="connsiteX3" fmla="*/ 0 w 190500"/>
                <a:gd name="connsiteY3" fmla="*/ 119063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Lst>
              <a:ahLst/>
              <a:cxnLst>
                <a:cxn ang="0">
                  <a:pos x="connsiteX0" y="connsiteY0"/>
                </a:cxn>
                <a:cxn ang="0">
                  <a:pos x="connsiteX1" y="connsiteY1"/>
                </a:cxn>
                <a:cxn ang="0">
                  <a:pos x="connsiteX2" y="connsiteY2"/>
                </a:cxn>
                <a:cxn ang="0">
                  <a:pos x="connsiteX3" y="connsiteY3"/>
                </a:cxn>
              </a:cxnLst>
              <a:rect l="l" t="t" r="r" b="b"/>
              <a:pathLst>
                <a:path w="178594" h="119063">
                  <a:moveTo>
                    <a:pt x="0" y="116682"/>
                  </a:moveTo>
                  <a:cubicBezTo>
                    <a:pt x="28575" y="32544"/>
                    <a:pt x="126206" y="5557"/>
                    <a:pt x="178594" y="0"/>
                  </a:cubicBezTo>
                  <a:lnTo>
                    <a:pt x="178594" y="119063"/>
                  </a:lnTo>
                  <a:lnTo>
                    <a:pt x="0" y="116682"/>
                  </a:lnTo>
                  <a:close/>
                </a:path>
              </a:pathLst>
            </a:cu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49"/>
          <p:cNvGrpSpPr>
            <a:grpSpLocks/>
          </p:cNvGrpSpPr>
          <p:nvPr/>
        </p:nvGrpSpPr>
        <p:grpSpPr bwMode="auto">
          <a:xfrm>
            <a:off x="3725196" y="1586800"/>
            <a:ext cx="1295400" cy="581613"/>
            <a:chOff x="1719263" y="1719263"/>
            <a:chExt cx="1295399" cy="1023937"/>
          </a:xfrm>
        </p:grpSpPr>
        <p:sp>
          <p:nvSpPr>
            <p:cNvPr id="23" name="Right Arrow 22"/>
            <p:cNvSpPr/>
            <p:nvPr/>
          </p:nvSpPr>
          <p:spPr>
            <a:xfrm>
              <a:off x="1719263" y="1719263"/>
              <a:ext cx="1295399" cy="1023937"/>
            </a:xfrm>
            <a:prstGeom prst="rightArrow">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Freeform 23"/>
            <p:cNvSpPr/>
            <p:nvPr/>
          </p:nvSpPr>
          <p:spPr>
            <a:xfrm>
              <a:off x="1719263" y="1866453"/>
              <a:ext cx="179388" cy="119459"/>
            </a:xfrm>
            <a:custGeom>
              <a:avLst/>
              <a:gdLst>
                <a:gd name="connsiteX0" fmla="*/ 0 w 190500"/>
                <a:gd name="connsiteY0" fmla="*/ 119063 h 119063"/>
                <a:gd name="connsiteX1" fmla="*/ 190500 w 190500"/>
                <a:gd name="connsiteY1" fmla="*/ 0 h 119063"/>
                <a:gd name="connsiteX2" fmla="*/ 190500 w 190500"/>
                <a:gd name="connsiteY2" fmla="*/ 119063 h 119063"/>
                <a:gd name="connsiteX3" fmla="*/ 0 w 190500"/>
                <a:gd name="connsiteY3" fmla="*/ 119063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Lst>
              <a:ahLst/>
              <a:cxnLst>
                <a:cxn ang="0">
                  <a:pos x="connsiteX0" y="connsiteY0"/>
                </a:cxn>
                <a:cxn ang="0">
                  <a:pos x="connsiteX1" y="connsiteY1"/>
                </a:cxn>
                <a:cxn ang="0">
                  <a:pos x="connsiteX2" y="connsiteY2"/>
                </a:cxn>
                <a:cxn ang="0">
                  <a:pos x="connsiteX3" y="connsiteY3"/>
                </a:cxn>
              </a:cxnLst>
              <a:rect l="l" t="t" r="r" b="b"/>
              <a:pathLst>
                <a:path w="178594" h="119063">
                  <a:moveTo>
                    <a:pt x="0" y="116682"/>
                  </a:moveTo>
                  <a:cubicBezTo>
                    <a:pt x="28575" y="32544"/>
                    <a:pt x="126206" y="5557"/>
                    <a:pt x="178594" y="0"/>
                  </a:cubicBezTo>
                  <a:lnTo>
                    <a:pt x="178594" y="119063"/>
                  </a:lnTo>
                  <a:lnTo>
                    <a:pt x="0" y="116682"/>
                  </a:lnTo>
                  <a:close/>
                </a:path>
              </a:pathLst>
            </a:custGeom>
            <a:solidFill>
              <a:schemeClr val="accent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8" name="Rectangle 65"/>
          <p:cNvSpPr>
            <a:spLocks noChangeArrowheads="1"/>
          </p:cNvSpPr>
          <p:nvPr/>
        </p:nvSpPr>
        <p:spPr bwMode="auto">
          <a:xfrm>
            <a:off x="1473316" y="2122247"/>
            <a:ext cx="2176026" cy="646331"/>
          </a:xfrm>
          <a:prstGeom prst="rect">
            <a:avLst/>
          </a:prstGeom>
          <a:noFill/>
          <a:ln w="9525">
            <a:noFill/>
            <a:miter lim="800000"/>
            <a:headEnd/>
            <a:tailEnd/>
          </a:ln>
        </p:spPr>
        <p:txBody>
          <a:bodyPr wrap="square" anchor="ctr">
            <a:spAutoFit/>
          </a:bodyPr>
          <a:lstStyle/>
          <a:p>
            <a:pPr algn="ctr"/>
            <a:r>
              <a:rPr lang="vi-VN" sz="1600" dirty="0" smtClean="0">
                <a:solidFill>
                  <a:srgbClr val="4A4644"/>
                </a:solidFill>
                <a:latin typeface="Arial" charset="0"/>
              </a:rPr>
              <a:t> </a:t>
            </a:r>
            <a:r>
              <a:rPr lang="en-US" sz="1800" b="1" dirty="0" smtClean="0">
                <a:solidFill>
                  <a:srgbClr val="0070C0"/>
                </a:solidFill>
                <a:latin typeface="+mj-lt"/>
                <a:cs typeface="Times New Roman" panose="02020603050405020304" pitchFamily="18" charset="0"/>
              </a:rPr>
              <a:t>Biết được </a:t>
            </a:r>
          </a:p>
          <a:p>
            <a:pPr algn="ctr"/>
            <a:r>
              <a:rPr lang="en-US" sz="1800" b="1" dirty="0" smtClean="0">
                <a:solidFill>
                  <a:srgbClr val="0070C0"/>
                </a:solidFill>
                <a:latin typeface="+mj-lt"/>
                <a:cs typeface="Times New Roman" panose="02020603050405020304" pitchFamily="18" charset="0"/>
              </a:rPr>
              <a:t>cội nguồn</a:t>
            </a:r>
            <a:endParaRPr lang="en-US" sz="1800" b="1" dirty="0">
              <a:solidFill>
                <a:srgbClr val="0070C0"/>
              </a:solidFill>
              <a:latin typeface="+mj-lt"/>
              <a:cs typeface="Times New Roman" panose="02020603050405020304" pitchFamily="18" charset="0"/>
            </a:endParaRPr>
          </a:p>
        </p:txBody>
      </p:sp>
      <p:sp>
        <p:nvSpPr>
          <p:cNvPr id="29" name="Rectangle 68"/>
          <p:cNvSpPr>
            <a:spLocks noChangeArrowheads="1"/>
          </p:cNvSpPr>
          <p:nvPr/>
        </p:nvSpPr>
        <p:spPr bwMode="auto">
          <a:xfrm>
            <a:off x="1398838" y="2552347"/>
            <a:ext cx="2305598" cy="2308324"/>
          </a:xfrm>
          <a:prstGeom prst="rect">
            <a:avLst/>
          </a:prstGeom>
          <a:noFill/>
          <a:ln w="9525">
            <a:noFill/>
            <a:miter lim="800000"/>
            <a:headEnd/>
            <a:tailEnd/>
          </a:ln>
        </p:spPr>
        <p:txBody>
          <a:bodyPr wrap="square" anchor="ctr">
            <a:spAutoFit/>
          </a:bodyPr>
          <a:lstStyle/>
          <a:p>
            <a:pPr algn="just"/>
            <a:endParaRPr lang="en-US" sz="1600" i="1" dirty="0">
              <a:solidFill>
                <a:srgbClr val="4A4644"/>
              </a:solidFill>
              <a:latin typeface="Arial" charset="0"/>
            </a:endParaRPr>
          </a:p>
          <a:p>
            <a:pPr algn="just"/>
            <a:r>
              <a:rPr lang="en-US" sz="1600" i="1" dirty="0" smtClean="0">
                <a:solidFill>
                  <a:srgbClr val="0070C0"/>
                </a:solidFill>
                <a:latin typeface="+mj-lt"/>
              </a:rPr>
              <a:t>- </a:t>
            </a:r>
            <a:r>
              <a:rPr lang="fr-FR" sz="1600" i="1" dirty="0" smtClean="0">
                <a:solidFill>
                  <a:srgbClr val="0070C0"/>
                </a:solidFill>
                <a:latin typeface="+mj-lt"/>
                <a:cs typeface="Times New Roman" panose="02020603050405020304" pitchFamily="18" charset="0"/>
              </a:rPr>
              <a:t>Biết </a:t>
            </a:r>
            <a:r>
              <a:rPr lang="fr-FR" sz="1600" i="1" dirty="0">
                <a:solidFill>
                  <a:srgbClr val="0070C0"/>
                </a:solidFill>
                <a:latin typeface="+mj-lt"/>
                <a:cs typeface="Times New Roman" panose="02020603050405020304" pitchFamily="18" charset="0"/>
              </a:rPr>
              <a:t>được cội nguồn của tổ tiên, quê hương, đất </a:t>
            </a:r>
            <a:r>
              <a:rPr lang="fr-FR" sz="1600" i="1" dirty="0" smtClean="0">
                <a:solidFill>
                  <a:srgbClr val="0070C0"/>
                </a:solidFill>
                <a:latin typeface="+mj-lt"/>
                <a:cs typeface="Times New Roman" panose="02020603050405020304" pitchFamily="18" charset="0"/>
              </a:rPr>
              <a:t>nước.</a:t>
            </a:r>
          </a:p>
          <a:p>
            <a:pPr algn="just"/>
            <a:r>
              <a:rPr lang="en-US" sz="1600" i="1" dirty="0" smtClean="0">
                <a:solidFill>
                  <a:srgbClr val="0070C0"/>
                </a:solidFill>
                <a:latin typeface="+mj-lt"/>
                <a:cs typeface="Times New Roman" panose="02020603050405020304" pitchFamily="18" charset="0"/>
              </a:rPr>
              <a:t>- </a:t>
            </a:r>
            <a:r>
              <a:rPr lang="fr-FR" sz="1600" i="1" dirty="0" smtClean="0">
                <a:solidFill>
                  <a:srgbClr val="0070C0"/>
                </a:solidFill>
                <a:latin typeface="+mj-lt"/>
                <a:cs typeface="Times New Roman" panose="02020603050405020304" pitchFamily="18" charset="0"/>
              </a:rPr>
              <a:t>Hiểu </a:t>
            </a:r>
            <a:r>
              <a:rPr lang="fr-FR" sz="1600" i="1" dirty="0">
                <a:solidFill>
                  <a:srgbClr val="0070C0"/>
                </a:solidFill>
                <a:latin typeface="+mj-lt"/>
                <a:cs typeface="Times New Roman" panose="02020603050405020304" pitchFamily="18" charset="0"/>
              </a:rPr>
              <a:t>được ông cha ta đã </a:t>
            </a:r>
            <a:r>
              <a:rPr lang="fr-FR" sz="1600" i="1" dirty="0" smtClean="0">
                <a:solidFill>
                  <a:srgbClr val="0070C0"/>
                </a:solidFill>
                <a:latin typeface="+mj-lt"/>
                <a:cs typeface="Times New Roman" panose="02020603050405020304" pitchFamily="18" charset="0"/>
              </a:rPr>
              <a:t>lao </a:t>
            </a:r>
            <a:r>
              <a:rPr lang="fr-FR" sz="1600" i="1" dirty="0">
                <a:solidFill>
                  <a:srgbClr val="0070C0"/>
                </a:solidFill>
                <a:latin typeface="+mj-lt"/>
                <a:cs typeface="Times New Roman" panose="02020603050405020304" pitchFamily="18" charset="0"/>
              </a:rPr>
              <a:t>động, sáng tạo, đầu tranh như thế nào để có được đất nước ngày nay.</a:t>
            </a:r>
            <a:endParaRPr lang="en-US" sz="1600" i="1" dirty="0">
              <a:solidFill>
                <a:srgbClr val="0070C0"/>
              </a:solidFill>
              <a:latin typeface="+mj-lt"/>
              <a:cs typeface="Times New Roman" panose="02020603050405020304" pitchFamily="18" charset="0"/>
            </a:endParaRPr>
          </a:p>
        </p:txBody>
      </p:sp>
      <p:sp>
        <p:nvSpPr>
          <p:cNvPr id="30" name="Rectangle 69"/>
          <p:cNvSpPr>
            <a:spLocks noChangeArrowheads="1"/>
          </p:cNvSpPr>
          <p:nvPr/>
        </p:nvSpPr>
        <p:spPr bwMode="auto">
          <a:xfrm>
            <a:off x="4183607" y="2229181"/>
            <a:ext cx="1997075" cy="646331"/>
          </a:xfrm>
          <a:prstGeom prst="rect">
            <a:avLst/>
          </a:prstGeom>
          <a:noFill/>
          <a:ln w="9525">
            <a:noFill/>
            <a:miter lim="800000"/>
            <a:headEnd/>
            <a:tailEnd/>
          </a:ln>
        </p:spPr>
        <p:txBody>
          <a:bodyPr anchor="ctr">
            <a:spAutoFit/>
          </a:bodyPr>
          <a:lstStyle/>
          <a:p>
            <a:pPr algn="ctr"/>
            <a:r>
              <a:rPr lang="vi-VN" sz="1600" dirty="0" smtClean="0">
                <a:solidFill>
                  <a:srgbClr val="4A4644"/>
                </a:solidFill>
                <a:latin typeface="Arial" charset="0"/>
              </a:rPr>
              <a:t> </a:t>
            </a:r>
            <a:r>
              <a:rPr lang="en-US" sz="1800" b="1" dirty="0" smtClean="0">
                <a:solidFill>
                  <a:schemeClr val="accent2">
                    <a:lumMod val="75000"/>
                  </a:schemeClr>
                </a:solidFill>
                <a:latin typeface="+mj-lt"/>
                <a:cs typeface="Times New Roman" panose="02020603050405020304" pitchFamily="18" charset="0"/>
              </a:rPr>
              <a:t>Đúc kết bài học kinh nghiệm</a:t>
            </a:r>
            <a:endParaRPr lang="en-US" sz="1800" b="1" dirty="0">
              <a:solidFill>
                <a:schemeClr val="accent2">
                  <a:lumMod val="75000"/>
                </a:schemeClr>
              </a:solidFill>
              <a:latin typeface="+mj-lt"/>
              <a:cs typeface="Times New Roman" panose="02020603050405020304" pitchFamily="18" charset="0"/>
            </a:endParaRPr>
          </a:p>
        </p:txBody>
      </p:sp>
      <p:sp>
        <p:nvSpPr>
          <p:cNvPr id="32" name="Rectangle 87"/>
          <p:cNvSpPr>
            <a:spLocks noChangeArrowheads="1"/>
          </p:cNvSpPr>
          <p:nvPr/>
        </p:nvSpPr>
        <p:spPr bwMode="auto">
          <a:xfrm>
            <a:off x="3904584" y="2917767"/>
            <a:ext cx="2467708" cy="1815882"/>
          </a:xfrm>
          <a:prstGeom prst="rect">
            <a:avLst/>
          </a:prstGeom>
          <a:noFill/>
          <a:ln w="9525">
            <a:noFill/>
            <a:miter lim="800000"/>
            <a:headEnd/>
            <a:tailEnd/>
          </a:ln>
        </p:spPr>
        <p:txBody>
          <a:bodyPr wrap="square" anchor="ctr">
            <a:spAutoFit/>
          </a:bodyPr>
          <a:lstStyle/>
          <a:p>
            <a:pPr algn="just"/>
            <a:r>
              <a:rPr lang="fr-FR" sz="1600" i="1" dirty="0" smtClean="0">
                <a:solidFill>
                  <a:schemeClr val="accent2">
                    <a:lumMod val="50000"/>
                  </a:schemeClr>
                </a:solidFill>
              </a:rPr>
              <a:t>Hiểu </a:t>
            </a:r>
            <a:r>
              <a:rPr lang="fr-FR" sz="1600" i="1" dirty="0">
                <a:solidFill>
                  <a:schemeClr val="accent2">
                    <a:lumMod val="50000"/>
                  </a:schemeClr>
                </a:solidFill>
              </a:rPr>
              <a:t>được những gì nhân loại tạo ra trong quá khứ để xây dựng được xã hội văn minh ngày </a:t>
            </a:r>
            <a:r>
              <a:rPr lang="fr-FR" sz="1600" i="1" dirty="0" smtClean="0">
                <a:solidFill>
                  <a:schemeClr val="accent2">
                    <a:lumMod val="50000"/>
                  </a:schemeClr>
                </a:solidFill>
              </a:rPr>
              <a:t>nay; phát huy những giá trị tốt đẹp do con người để lại. </a:t>
            </a:r>
            <a:endParaRPr lang="en-US" sz="1600"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4" name="Google Shape;185;p19"/>
          <p:cNvSpPr/>
          <p:nvPr/>
        </p:nvSpPr>
        <p:spPr>
          <a:xfrm>
            <a:off x="6438856" y="881256"/>
            <a:ext cx="585164" cy="5566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533;p40"/>
          <p:cNvGrpSpPr/>
          <p:nvPr/>
        </p:nvGrpSpPr>
        <p:grpSpPr>
          <a:xfrm>
            <a:off x="830918" y="543894"/>
            <a:ext cx="487311" cy="417130"/>
            <a:chOff x="1923675" y="1633650"/>
            <a:chExt cx="436002" cy="435975"/>
          </a:xfrm>
        </p:grpSpPr>
        <p:sp>
          <p:nvSpPr>
            <p:cNvPr id="3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1367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barn(inVertical)">
                                      <p:cBhvr>
                                        <p:cTn id="7" dur="500"/>
                                        <p:tgtEl>
                                          <p:spTgt spid="174"/>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6" grpId="0" animBg="1"/>
      <p:bldP spid="17" grpId="0" animBg="1"/>
      <p:bldP spid="28" grpId="0"/>
      <p:bldP spid="29" grpId="0"/>
      <p:bldP spid="30"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18</a:t>
            </a:fld>
            <a:endParaRPr lang="en"/>
          </a:p>
        </p:txBody>
      </p:sp>
      <p:sp>
        <p:nvSpPr>
          <p:cNvPr id="7" name="Rectangle 6"/>
          <p:cNvSpPr/>
          <p:nvPr/>
        </p:nvSpPr>
        <p:spPr>
          <a:xfrm>
            <a:off x="831629" y="1198395"/>
            <a:ext cx="1742785" cy="553998"/>
          </a:xfrm>
          <a:prstGeom prst="rect">
            <a:avLst/>
          </a:prstGeom>
        </p:spPr>
        <p:txBody>
          <a:bodyPr wrap="none">
            <a:spAutoFit/>
          </a:bodyPr>
          <a:lstStyle/>
          <a:p>
            <a:pPr algn="ctr"/>
            <a:r>
              <a:rPr lang="en-US" sz="3000" b="1" dirty="0" smtClean="0">
                <a:solidFill>
                  <a:schemeClr val="bg1"/>
                </a:solidFill>
              </a:rPr>
              <a:t>Mở rộng</a:t>
            </a:r>
            <a:endParaRPr lang="en-US" sz="3000" b="1" dirty="0">
              <a:solidFill>
                <a:schemeClr val="bg1"/>
              </a:solidFill>
            </a:endParaRPr>
          </a:p>
        </p:txBody>
      </p:sp>
      <p:sp>
        <p:nvSpPr>
          <p:cNvPr id="22" name="Rectangle 21"/>
          <p:cNvSpPr/>
          <p:nvPr/>
        </p:nvSpPr>
        <p:spPr>
          <a:xfrm>
            <a:off x="6921283" y="3260493"/>
            <a:ext cx="1359391" cy="830997"/>
          </a:xfrm>
          <a:prstGeom prst="rect">
            <a:avLst/>
          </a:prstGeom>
        </p:spPr>
        <p:txBody>
          <a:bodyPr wrap="square">
            <a:spAutoFit/>
          </a:bodyPr>
          <a:lstStyle/>
          <a:p>
            <a:pPr lvl="0" algn="ctr">
              <a:spcBef>
                <a:spcPts val="700"/>
              </a:spcBef>
              <a:spcAft>
                <a:spcPts val="700"/>
              </a:spcAft>
            </a:pPr>
            <a:r>
              <a:rPr lang="nl-NL" sz="2400" dirty="0" smtClean="0">
                <a:solidFill>
                  <a:schemeClr val="bg1"/>
                </a:solidFill>
                <a:latin typeface="+mj-lt"/>
                <a:ea typeface="Times New Roman" panose="02020603050405020304" pitchFamily="18" charset="0"/>
                <a:cs typeface="Times New Roman" panose="02020603050405020304" pitchFamily="18" charset="0"/>
              </a:rPr>
              <a:t>hông gian</a:t>
            </a:r>
            <a:endParaRPr lang="en-US" sz="2400" dirty="0">
              <a:solidFill>
                <a:schemeClr val="bg1"/>
              </a:solidFill>
              <a:effectLst/>
              <a:latin typeface="+mj-lt"/>
              <a:ea typeface="Times New Roman" panose="02020603050405020304" pitchFamily="18" charset="0"/>
              <a:cs typeface="Times New Roman" panose="02020603050405020304" pitchFamily="18" charset="0"/>
            </a:endParaRPr>
          </a:p>
        </p:txBody>
      </p:sp>
      <p:grpSp>
        <p:nvGrpSpPr>
          <p:cNvPr id="24" name="Google Shape;177;p19"/>
          <p:cNvGrpSpPr/>
          <p:nvPr/>
        </p:nvGrpSpPr>
        <p:grpSpPr>
          <a:xfrm>
            <a:off x="7960915" y="0"/>
            <a:ext cx="1183085" cy="870509"/>
            <a:chOff x="6643075" y="3664250"/>
            <a:chExt cx="407950" cy="407975"/>
          </a:xfrm>
          <a:solidFill>
            <a:schemeClr val="accent1">
              <a:lumMod val="75000"/>
            </a:schemeClr>
          </a:solidFill>
        </p:grpSpPr>
        <p:sp>
          <p:nvSpPr>
            <p:cNvPr id="25"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600066" y="1584090"/>
            <a:ext cx="5243296" cy="2035878"/>
          </a:xfrm>
          <a:prstGeom prst="rect">
            <a:avLst/>
          </a:prstGeom>
        </p:spPr>
        <p:txBody>
          <a:bodyPr wrap="square">
            <a:spAutoFit/>
          </a:bodyPr>
          <a:lstStyle/>
          <a:p>
            <a:pPr marL="342900" indent="-342900" algn="just">
              <a:lnSpc>
                <a:spcPts val="2800"/>
              </a:lnSpc>
              <a:spcBef>
                <a:spcPts val="700"/>
              </a:spcBef>
              <a:spcAft>
                <a:spcPts val="700"/>
              </a:spcAft>
              <a:buFont typeface="Wingdings" panose="05000000000000000000" pitchFamily="2" charset="2"/>
              <a:buChar char="§"/>
            </a:pPr>
            <a:r>
              <a:rPr lang="fr-FR" sz="2000" dirty="0">
                <a:solidFill>
                  <a:srgbClr val="0070C0"/>
                </a:solidFill>
                <a:ea typeface="Calibri" panose="020F0502020204030204" pitchFamily="34" charset="0"/>
                <a:cs typeface="Times New Roman" panose="02020603050405020304" pitchFamily="18" charset="0"/>
              </a:rPr>
              <a:t>Mỗi người đều có nguồn gốc xuất thân, đó là lịch sử của gia đình, dòng họ. </a:t>
            </a:r>
          </a:p>
          <a:p>
            <a:pPr marL="342900" indent="-342900" algn="just">
              <a:lnSpc>
                <a:spcPts val="2800"/>
              </a:lnSpc>
              <a:spcBef>
                <a:spcPts val="700"/>
              </a:spcBef>
              <a:spcAft>
                <a:spcPts val="700"/>
              </a:spcAft>
              <a:buFont typeface="Wingdings" panose="05000000000000000000" pitchFamily="2" charset="2"/>
              <a:buChar char="§"/>
            </a:pPr>
            <a:r>
              <a:rPr lang="fr-FR" sz="2000" dirty="0">
                <a:solidFill>
                  <a:srgbClr val="0070C0"/>
                </a:solidFill>
                <a:ea typeface="Calibri" panose="020F0502020204030204" pitchFamily="34" charset="0"/>
                <a:cs typeface="Times New Roman" panose="02020603050405020304" pitchFamily="18" charset="0"/>
              </a:rPr>
              <a:t>Mở rộng ra, mỗi dân tộc đều có lịch sử hình thành và phát triển của dân tộc mình.</a:t>
            </a:r>
            <a:endParaRPr lang="en-US" sz="2000" dirty="0">
              <a:solidFill>
                <a:srgbClr val="0070C0"/>
              </a:solidFill>
              <a:ea typeface="Calibri" panose="020F0502020204030204" pitchFamily="34" charset="0"/>
              <a:cs typeface="Times New Roman" panose="02020603050405020304" pitchFamily="18" charset="0"/>
            </a:endParaRPr>
          </a:p>
        </p:txBody>
      </p:sp>
      <p:sp>
        <p:nvSpPr>
          <p:cNvPr id="3" name="Rectangle 2"/>
          <p:cNvSpPr/>
          <p:nvPr/>
        </p:nvSpPr>
        <p:spPr>
          <a:xfrm>
            <a:off x="60354" y="2308702"/>
            <a:ext cx="3285333" cy="1631216"/>
          </a:xfrm>
          <a:prstGeom prst="rect">
            <a:avLst/>
          </a:prstGeom>
        </p:spPr>
        <p:txBody>
          <a:bodyPr wrap="square">
            <a:spAutoFit/>
          </a:bodyPr>
          <a:lstStyle/>
          <a:p>
            <a:pPr algn="just">
              <a:lnSpc>
                <a:spcPts val="2400"/>
              </a:lnSpc>
              <a:spcBef>
                <a:spcPts val="700"/>
              </a:spcBef>
              <a:spcAft>
                <a:spcPts val="700"/>
              </a:spcAft>
            </a:pPr>
            <a:r>
              <a:rPr lang="fr-FR" sz="2000" b="1" i="1" dirty="0" smtClean="0">
                <a:solidFill>
                  <a:srgbClr val="FFC000"/>
                </a:solidFill>
                <a:latin typeface="+mj-lt"/>
                <a:ea typeface="Calibri" panose="020F0502020204030204" pitchFamily="34" charset="0"/>
                <a:cs typeface="Times New Roman" panose="02020603050405020304" pitchFamily="18" charset="0"/>
              </a:rPr>
              <a:t>Học </a:t>
            </a:r>
            <a:r>
              <a:rPr lang="fr-FR" sz="2000" b="1" i="1" dirty="0">
                <a:solidFill>
                  <a:srgbClr val="FFC000"/>
                </a:solidFill>
                <a:latin typeface="+mj-lt"/>
                <a:ea typeface="Calibri" panose="020F0502020204030204" pitchFamily="34" charset="0"/>
                <a:cs typeface="Times New Roman" panose="02020603050405020304" pitchFamily="18" charset="0"/>
              </a:rPr>
              <a:t>lịch sử không phải là học những gì xa xôi mà học là để biết về chính quá khứ của dòng họ, làng xóm, dân tộc mình.</a:t>
            </a:r>
            <a:endParaRPr lang="en-US" sz="2000" b="1" i="1" dirty="0">
              <a:solidFill>
                <a:srgbClr val="FFC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37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512064"/>
            <a:ext cx="5442510" cy="724206"/>
          </a:xfrm>
        </p:spPr>
        <p:txBody>
          <a:bodyPr/>
          <a:lstStyle/>
          <a:p>
            <a:pPr marL="101600" indent="0">
              <a:buNone/>
            </a:pPr>
            <a:endParaRPr lang="en" sz="2800" b="1" dirty="0" smtClean="0">
              <a:solidFill>
                <a:schemeClr val="bg1"/>
              </a:solidFill>
              <a:latin typeface="+mj-lt"/>
              <a:ea typeface="Muli"/>
              <a:cs typeface="Muli"/>
              <a:sym typeface="Muli"/>
            </a:endParaRPr>
          </a:p>
          <a:p>
            <a:pPr marL="101600" indent="0">
              <a:buNone/>
            </a:pPr>
            <a:r>
              <a:rPr lang="en-US" sz="2600" b="1" dirty="0" smtClean="0">
                <a:solidFill>
                  <a:schemeClr val="bg1"/>
                </a:solidFill>
                <a:latin typeface="+mj-lt"/>
                <a:cs typeface="Times New Roman" panose="02020603050405020304" pitchFamily="18" charset="0"/>
              </a:rPr>
              <a:t>Thảo </a:t>
            </a:r>
            <a:r>
              <a:rPr lang="en-US" sz="2600" b="1" dirty="0">
                <a:solidFill>
                  <a:schemeClr val="bg1"/>
                </a:solidFill>
                <a:latin typeface="+mj-lt"/>
                <a:cs typeface="Times New Roman" panose="02020603050405020304" pitchFamily="18" charset="0"/>
              </a:rPr>
              <a:t>luận và trả lời câu hỏi</a:t>
            </a:r>
            <a:endParaRPr lang="en-US" sz="2600" b="1" dirty="0">
              <a:solidFill>
                <a:schemeClr val="bg1"/>
              </a:solidFill>
              <a:latin typeface="+mj-lt"/>
            </a:endParaRPr>
          </a:p>
          <a:p>
            <a:endParaRPr lang="en-US"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19</a:t>
            </a:fld>
            <a:endParaRPr lang="en"/>
          </a:p>
        </p:txBody>
      </p:sp>
      <p:grpSp>
        <p:nvGrpSpPr>
          <p:cNvPr id="61" name="Group 60"/>
          <p:cNvGrpSpPr/>
          <p:nvPr/>
        </p:nvGrpSpPr>
        <p:grpSpPr>
          <a:xfrm>
            <a:off x="298150" y="1223433"/>
            <a:ext cx="3994931" cy="3765533"/>
            <a:chOff x="1219200" y="1433286"/>
            <a:chExt cx="6853058" cy="4710912"/>
          </a:xfrm>
        </p:grpSpPr>
        <p:sp>
          <p:nvSpPr>
            <p:cNvPr id="62" name="Rounded Rectangle 61"/>
            <p:cNvSpPr/>
            <p:nvPr/>
          </p:nvSpPr>
          <p:spPr>
            <a:xfrm>
              <a:off x="1219200" y="2081907"/>
              <a:ext cx="6853058" cy="406229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charset="0"/>
              </a:endParaRPr>
            </a:p>
          </p:txBody>
        </p:sp>
        <p:sp>
          <p:nvSpPr>
            <p:cNvPr id="63" name="Rounded Rectangle 62"/>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charset="0"/>
              </a:endParaRPr>
            </a:p>
          </p:txBody>
        </p:sp>
        <p:grpSp>
          <p:nvGrpSpPr>
            <p:cNvPr id="64" name="Group 7177"/>
            <p:cNvGrpSpPr>
              <a:grpSpLocks/>
            </p:cNvGrpSpPr>
            <p:nvPr/>
          </p:nvGrpSpPr>
          <p:grpSpPr bwMode="auto">
            <a:xfrm>
              <a:off x="2892533" y="1433286"/>
              <a:ext cx="3717799" cy="1092200"/>
              <a:chOff x="3371850" y="1509486"/>
              <a:chExt cx="2480086" cy="730346"/>
            </a:xfrm>
          </p:grpSpPr>
          <p:sp>
            <p:nvSpPr>
              <p:cNvPr id="68" name="Oval 67"/>
              <p:cNvSpPr/>
              <p:nvPr/>
            </p:nvSpPr>
            <p:spPr>
              <a:xfrm>
                <a:off x="5749028"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charset="0"/>
                </a:endParaRPr>
              </a:p>
            </p:txBody>
          </p:sp>
          <p:sp>
            <p:nvSpPr>
              <p:cNvPr id="69" name="Oval 68"/>
              <p:cNvSpPr/>
              <p:nvPr/>
            </p:nvSpPr>
            <p:spPr>
              <a:xfrm>
                <a:off x="3371850"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charset="0"/>
                </a:endParaRPr>
              </a:p>
            </p:txBody>
          </p:sp>
          <p:sp>
            <p:nvSpPr>
              <p:cNvPr id="70" name="Oval 69"/>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a:defRPr/>
                </a:pPr>
                <a:endParaRPr lang="en-US" kern="0">
                  <a:solidFill>
                    <a:srgbClr val="000000">
                      <a:lumMod val="75000"/>
                      <a:lumOff val="25000"/>
                    </a:srgbClr>
                  </a:solidFill>
                  <a:cs typeface="Arial" charset="0"/>
                </a:endParaRPr>
              </a:p>
            </p:txBody>
          </p:sp>
          <p:cxnSp>
            <p:nvCxnSpPr>
              <p:cNvPr id="71" name="Straight Connector 70"/>
              <p:cNvCxnSpPr>
                <a:cxnSpLocks noChangeShapeType="1"/>
              </p:cNvCxnSpPr>
              <p:nvPr/>
            </p:nvCxnSpPr>
            <p:spPr bwMode="auto">
              <a:xfrm>
                <a:off x="4605102" y="1611489"/>
                <a:ext cx="1195222" cy="561701"/>
              </a:xfrm>
              <a:prstGeom prst="line">
                <a:avLst/>
              </a:prstGeom>
              <a:noFill/>
              <a:ln w="28575" algn="ctr">
                <a:solidFill>
                  <a:schemeClr val="accent1">
                    <a:lumMod val="75000"/>
                  </a:schemeClr>
                </a:solidFill>
                <a:round/>
                <a:headEnd/>
                <a:tailEnd/>
              </a:ln>
              <a:extLst>
                <a:ext uri="{909E8E84-426E-40DD-AFC4-6F175D3DCCD1}">
                  <a14:hiddenFill xmlns:a14="http://schemas.microsoft.com/office/drawing/2010/main">
                    <a:noFill/>
                  </a14:hiddenFill>
                </a:ext>
              </a:extLst>
            </p:spPr>
          </p:cxnSp>
          <p:cxnSp>
            <p:nvCxnSpPr>
              <p:cNvPr id="72" name="Straight Connector 71"/>
              <p:cNvCxnSpPr>
                <a:cxnSpLocks noChangeShapeType="1"/>
              </p:cNvCxnSpPr>
              <p:nvPr/>
            </p:nvCxnSpPr>
            <p:spPr bwMode="auto">
              <a:xfrm flipH="1">
                <a:off x="3413955" y="1611489"/>
                <a:ext cx="1196580" cy="561701"/>
              </a:xfrm>
              <a:prstGeom prst="line">
                <a:avLst/>
              </a:prstGeom>
              <a:noFill/>
              <a:ln w="28575" algn="ctr">
                <a:solidFill>
                  <a:schemeClr val="accent1">
                    <a:lumMod val="75000"/>
                  </a:schemeClr>
                </a:solidFill>
                <a:round/>
                <a:headEnd/>
                <a:tailEnd/>
              </a:ln>
              <a:extLst>
                <a:ext uri="{909E8E84-426E-40DD-AFC4-6F175D3DCCD1}">
                  <a14:hiddenFill xmlns:a14="http://schemas.microsoft.com/office/drawing/2010/main">
                    <a:noFill/>
                  </a14:hiddenFill>
                </a:ext>
              </a:extLst>
            </p:spPr>
          </p:cxnSp>
          <p:sp>
            <p:nvSpPr>
              <p:cNvPr id="73" name="Oval 72"/>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a:defRPr/>
                </a:pPr>
                <a:endParaRPr lang="en-US" kern="0">
                  <a:solidFill>
                    <a:srgbClr val="000000">
                      <a:lumMod val="75000"/>
                      <a:lumOff val="25000"/>
                    </a:srgbClr>
                  </a:solidFill>
                  <a:cs typeface="Arial" charset="0"/>
                </a:endParaRPr>
              </a:p>
            </p:txBody>
          </p:sp>
        </p:grpSp>
        <p:grpSp>
          <p:nvGrpSpPr>
            <p:cNvPr id="65" name="Group 64"/>
            <p:cNvGrpSpPr>
              <a:grpSpLocks/>
            </p:cNvGrpSpPr>
            <p:nvPr/>
          </p:nvGrpSpPr>
          <p:grpSpPr bwMode="auto">
            <a:xfrm>
              <a:off x="1423458" y="2642113"/>
              <a:ext cx="6485683" cy="3064341"/>
              <a:chOff x="905025" y="918386"/>
              <a:chExt cx="7451425" cy="3519640"/>
            </a:xfrm>
          </p:grpSpPr>
          <p:pic>
            <p:nvPicPr>
              <p:cNvPr id="66" name="Picture 345" descr="shadow_1_m"/>
              <p:cNvPicPr>
                <a:picLocks noChangeAspect="1" noChangeArrowheads="1"/>
              </p:cNvPicPr>
              <p:nvPr/>
            </p:nvPicPr>
            <p:blipFill>
              <a:blip r:embed="rId2">
                <a:extLst>
                  <a:ext uri="{28A0092B-C50C-407E-A947-70E740481C1C}">
                    <a14:useLocalDpi xmlns:a14="http://schemas.microsoft.com/office/drawing/2010/main" val="0"/>
                  </a:ext>
                </a:extLst>
              </a:blip>
              <a:srcRect t="61411"/>
              <a:stretch>
                <a:fillRect/>
              </a:stretch>
            </p:blipFill>
            <p:spPr bwMode="gray">
              <a:xfrm>
                <a:off x="905025" y="4332913"/>
                <a:ext cx="7451425" cy="1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ounded Rectangle 66"/>
              <p:cNvSpPr/>
              <p:nvPr/>
            </p:nvSpPr>
            <p:spPr>
              <a:xfrm>
                <a:off x="1162190" y="918386"/>
                <a:ext cx="6897410" cy="3411724"/>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a:defRPr/>
                </a:pPr>
                <a:endParaRPr lang="en-US" kern="0">
                  <a:solidFill>
                    <a:srgbClr val="000000">
                      <a:lumMod val="75000"/>
                      <a:lumOff val="25000"/>
                    </a:srgbClr>
                  </a:solidFill>
                  <a:cs typeface="Arial" charset="0"/>
                </a:endParaRPr>
              </a:p>
            </p:txBody>
          </p:sp>
        </p:grpSp>
      </p:grpSp>
      <p:sp>
        <p:nvSpPr>
          <p:cNvPr id="74" name="Rectangle 73"/>
          <p:cNvSpPr/>
          <p:nvPr/>
        </p:nvSpPr>
        <p:spPr>
          <a:xfrm>
            <a:off x="540290" y="2492980"/>
            <a:ext cx="3499672" cy="1938992"/>
          </a:xfrm>
          <a:prstGeom prst="rect">
            <a:avLst/>
          </a:prstGeom>
        </p:spPr>
        <p:txBody>
          <a:bodyPr wrap="square">
            <a:spAutoFit/>
          </a:bodyPr>
          <a:lstStyle/>
          <a:p>
            <a:pPr algn="just"/>
            <a:r>
              <a:rPr lang="nl-NL" sz="2000" dirty="0" smtClean="0">
                <a:solidFill>
                  <a:schemeClr val="accent1">
                    <a:lumMod val="50000"/>
                  </a:schemeClr>
                </a:solidFill>
                <a:cs typeface="Times New Roman" panose="02020603050405020304" pitchFamily="18" charset="0"/>
              </a:rPr>
              <a:t>Có </a:t>
            </a:r>
            <a:r>
              <a:rPr lang="nl-NL" sz="2000" dirty="0">
                <a:solidFill>
                  <a:schemeClr val="accent1">
                    <a:lumMod val="50000"/>
                  </a:schemeClr>
                </a:solidFill>
                <a:cs typeface="Times New Roman" panose="02020603050405020304" pitchFamily="18" charset="0"/>
              </a:rPr>
              <a:t>ý kiến cho rằng: Lịch sử là những gì đã qua, không thể thay đổi được nên không cần thiết phải học môn Lịch sử. Em có đồng ý với ý kiến đó không? Tại sao?</a:t>
            </a:r>
            <a:endParaRPr lang="en-US" sz="2000" dirty="0">
              <a:solidFill>
                <a:schemeClr val="accent1">
                  <a:lumMod val="50000"/>
                </a:schemeClr>
              </a:solidFill>
              <a:cs typeface="Times New Roman" panose="02020603050405020304" pitchFamily="18" charset="0"/>
            </a:endParaRPr>
          </a:p>
        </p:txBody>
      </p:sp>
      <p:sp>
        <p:nvSpPr>
          <p:cNvPr id="75" name="Rectangle 74"/>
          <p:cNvSpPr/>
          <p:nvPr/>
        </p:nvSpPr>
        <p:spPr>
          <a:xfrm>
            <a:off x="4642281" y="1381091"/>
            <a:ext cx="4443197" cy="2283317"/>
          </a:xfrm>
          <a:prstGeom prst="rect">
            <a:avLst/>
          </a:prstGeom>
        </p:spPr>
        <p:txBody>
          <a:bodyPr wrap="square">
            <a:spAutoFit/>
          </a:bodyPr>
          <a:lstStyle/>
          <a:p>
            <a:pPr algn="just">
              <a:lnSpc>
                <a:spcPts val="2900"/>
              </a:lnSpc>
            </a:pPr>
            <a:r>
              <a:rPr lang="fr-FR" sz="1800" b="1" dirty="0">
                <a:solidFill>
                  <a:schemeClr val="bg1"/>
                </a:solidFill>
                <a:cs typeface="Times New Roman" panose="02020603050405020304" pitchFamily="18" charset="0"/>
              </a:rPr>
              <a:t>- Không đồng ý với ý kiến.</a:t>
            </a:r>
          </a:p>
          <a:p>
            <a:pPr algn="just">
              <a:lnSpc>
                <a:spcPts val="2900"/>
              </a:lnSpc>
            </a:pPr>
            <a:r>
              <a:rPr lang="nl-NL" sz="1800" b="1" dirty="0">
                <a:solidFill>
                  <a:schemeClr val="bg1"/>
                </a:solidFill>
                <a:cs typeface="Times New Roman" panose="02020603050405020304" pitchFamily="18" charset="0"/>
              </a:rPr>
              <a:t>- Lý do: </a:t>
            </a:r>
            <a:r>
              <a:rPr lang="fr-FR" sz="1800" b="1" dirty="0">
                <a:solidFill>
                  <a:schemeClr val="bg1"/>
                </a:solidFill>
                <a:cs typeface="Times New Roman" panose="02020603050405020304" pitchFamily="18" charset="0"/>
              </a:rPr>
              <a:t>học môn Lịch sử giúp đúc kết những bài học kinh nghiệm về sự thành công và thất bại của quá khứ để phục vụ hiện tại và xây dựng cuộc sống trong tương lai.</a:t>
            </a:r>
            <a:endParaRPr lang="en-US" sz="18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508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ircle(in)">
                                      <p:cBhvr>
                                        <p:cTn id="7" dur="2000"/>
                                        <p:tgtEl>
                                          <p:spTgt spid="2">
                                            <p:txEl>
                                              <p:pRg st="1" end="1"/>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circle(in)">
                                      <p:cBhvr>
                                        <p:cTn id="10" dur="2000"/>
                                        <p:tgtEl>
                                          <p:spTgt spid="74"/>
                                        </p:tgtEl>
                                      </p:cBhvr>
                                    </p:animEffect>
                                  </p:childTnLst>
                                </p:cTn>
                              </p:par>
                              <p:par>
                                <p:cTn id="11" presetID="6" presetClass="entr" presetSubtype="16"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circle(in)">
                                      <p:cBhvr>
                                        <p:cTn id="13" dur="20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wipe(down)">
                                      <p:cBhvr>
                                        <p:cTn id="1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4"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30" name="Google Shape;130;p14"/>
          <p:cNvSpPr txBox="1"/>
          <p:nvPr/>
        </p:nvSpPr>
        <p:spPr>
          <a:xfrm>
            <a:off x="376109" y="2251071"/>
            <a:ext cx="5225233" cy="1913700"/>
          </a:xfrm>
          <a:prstGeom prst="rect">
            <a:avLst/>
          </a:prstGeom>
          <a:noFill/>
          <a:ln>
            <a:noFill/>
          </a:ln>
        </p:spPr>
        <p:txBody>
          <a:bodyPr spcFirstLastPara="1" wrap="square" lIns="91425" tIns="91425" rIns="91425" bIns="91425" anchor="t" anchorCtr="0">
            <a:noAutofit/>
          </a:bodyPr>
          <a:lstStyle/>
          <a:p>
            <a:pPr algn="just">
              <a:lnSpc>
                <a:spcPts val="3000"/>
              </a:lnSpc>
            </a:pPr>
            <a:r>
              <a:rPr lang="fr-FR" sz="2000" b="1" dirty="0" smtClean="0">
                <a:solidFill>
                  <a:schemeClr val="accent4">
                    <a:lumMod val="50000"/>
                  </a:schemeClr>
                </a:solidFill>
                <a:latin typeface="+mj-lt"/>
              </a:rPr>
              <a:t>             Dân ta </a:t>
            </a:r>
            <a:r>
              <a:rPr lang="fr-FR" sz="2000" b="1" dirty="0">
                <a:solidFill>
                  <a:schemeClr val="accent4">
                    <a:lumMod val="50000"/>
                  </a:schemeClr>
                </a:solidFill>
                <a:latin typeface="+mj-lt"/>
              </a:rPr>
              <a:t>phải biết sử </a:t>
            </a:r>
            <a:r>
              <a:rPr lang="fr-FR" sz="2000" b="1" dirty="0" smtClean="0">
                <a:solidFill>
                  <a:schemeClr val="accent4">
                    <a:lumMod val="50000"/>
                  </a:schemeClr>
                </a:solidFill>
                <a:latin typeface="+mj-lt"/>
              </a:rPr>
              <a:t>ta</a:t>
            </a:r>
          </a:p>
          <a:p>
            <a:pPr algn="just">
              <a:lnSpc>
                <a:spcPts val="3000"/>
              </a:lnSpc>
            </a:pPr>
            <a:r>
              <a:rPr lang="fr-FR" sz="2000" b="1" dirty="0" smtClean="0">
                <a:solidFill>
                  <a:schemeClr val="accent4">
                    <a:lumMod val="50000"/>
                  </a:schemeClr>
                </a:solidFill>
                <a:latin typeface="+mj-lt"/>
              </a:rPr>
              <a:t>Cho </a:t>
            </a:r>
            <a:r>
              <a:rPr lang="fr-FR" sz="2000" b="1" dirty="0">
                <a:solidFill>
                  <a:schemeClr val="accent4">
                    <a:lumMod val="50000"/>
                  </a:schemeClr>
                </a:solidFill>
                <a:latin typeface="+mj-lt"/>
              </a:rPr>
              <a:t>tường gốc tích nước nhà Việt Nam </a:t>
            </a:r>
            <a:endParaRPr lang="fr-FR" sz="2000" b="1" dirty="0" smtClean="0">
              <a:solidFill>
                <a:schemeClr val="accent4">
                  <a:lumMod val="50000"/>
                </a:schemeClr>
              </a:solidFill>
              <a:latin typeface="+mj-lt"/>
            </a:endParaRPr>
          </a:p>
          <a:p>
            <a:pPr algn="r">
              <a:lnSpc>
                <a:spcPts val="3000"/>
              </a:lnSpc>
            </a:pPr>
            <a:r>
              <a:rPr lang="fr-FR" sz="2000" dirty="0" smtClean="0">
                <a:solidFill>
                  <a:schemeClr val="accent4">
                    <a:lumMod val="50000"/>
                  </a:schemeClr>
                </a:solidFill>
                <a:latin typeface="+mj-lt"/>
              </a:rPr>
              <a:t>    (</a:t>
            </a:r>
            <a:r>
              <a:rPr lang="fr-FR" sz="2000" dirty="0">
                <a:solidFill>
                  <a:schemeClr val="accent4">
                    <a:lumMod val="50000"/>
                  </a:schemeClr>
                </a:solidFill>
                <a:latin typeface="+mj-lt"/>
              </a:rPr>
              <a:t>Trích Lịch sử nước ta – Hồ Chí Minh</a:t>
            </a:r>
            <a:r>
              <a:rPr lang="fr-FR" sz="2000" dirty="0" smtClean="0">
                <a:solidFill>
                  <a:schemeClr val="accent4">
                    <a:lumMod val="50000"/>
                  </a:schemeClr>
                </a:solidFill>
                <a:latin typeface="+mj-lt"/>
              </a:rPr>
              <a:t>)   </a:t>
            </a:r>
            <a:endParaRPr sz="2000" dirty="0">
              <a:solidFill>
                <a:schemeClr val="accent4">
                  <a:lumMod val="50000"/>
                </a:schemeClr>
              </a:solidFill>
              <a:latin typeface="+mj-lt"/>
              <a:ea typeface="Nixie One"/>
              <a:cs typeface="Nixie One"/>
              <a:sym typeface="Nixie One"/>
            </a:endParaRPr>
          </a:p>
        </p:txBody>
      </p:sp>
      <p:sp>
        <p:nvSpPr>
          <p:cNvPr id="133" name="Google Shape;133;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a:t>
            </a:fld>
            <a:endParaRPr/>
          </a:p>
        </p:txBody>
      </p:sp>
      <p:pic>
        <p:nvPicPr>
          <p:cNvPr id="2" name="Picture 1"/>
          <p:cNvPicPr>
            <a:picLocks noChangeAspect="1"/>
          </p:cNvPicPr>
          <p:nvPr/>
        </p:nvPicPr>
        <p:blipFill>
          <a:blip r:embed="rId3"/>
          <a:stretch>
            <a:fillRect/>
          </a:stretch>
        </p:blipFill>
        <p:spPr>
          <a:xfrm>
            <a:off x="5601342" y="1228289"/>
            <a:ext cx="3165914" cy="3205848"/>
          </a:xfrm>
          <a:prstGeom prst="rect">
            <a:avLst/>
          </a:prstGeom>
        </p:spPr>
      </p:pic>
      <p:sp>
        <p:nvSpPr>
          <p:cNvPr id="5" name="Rectangle 4"/>
          <p:cNvSpPr/>
          <p:nvPr/>
        </p:nvSpPr>
        <p:spPr>
          <a:xfrm>
            <a:off x="0" y="641507"/>
            <a:ext cx="4557370" cy="784830"/>
          </a:xfrm>
          <a:prstGeom prst="rect">
            <a:avLst/>
          </a:prstGeom>
        </p:spPr>
        <p:txBody>
          <a:bodyPr wrap="square">
            <a:spAutoFit/>
          </a:bodyPr>
          <a:lstStyle/>
          <a:p>
            <a:pPr algn="ctr">
              <a:lnSpc>
                <a:spcPts val="3000"/>
              </a:lnSpc>
            </a:pPr>
            <a:r>
              <a:rPr lang="fr-FR" sz="2000" dirty="0">
                <a:solidFill>
                  <a:schemeClr val="bg1"/>
                </a:solidFill>
              </a:rPr>
              <a:t>Em hãy cho biết </a:t>
            </a:r>
            <a:endParaRPr lang="fr-FR" sz="2000" dirty="0" smtClean="0">
              <a:solidFill>
                <a:schemeClr val="bg1"/>
              </a:solidFill>
            </a:endParaRPr>
          </a:p>
          <a:p>
            <a:pPr algn="ctr">
              <a:lnSpc>
                <a:spcPts val="2400"/>
              </a:lnSpc>
            </a:pPr>
            <a:r>
              <a:rPr lang="fr-FR" sz="2000" dirty="0" smtClean="0">
                <a:solidFill>
                  <a:schemeClr val="bg1"/>
                </a:solidFill>
              </a:rPr>
              <a:t>ý </a:t>
            </a:r>
            <a:r>
              <a:rPr lang="fr-FR" sz="2000" dirty="0">
                <a:solidFill>
                  <a:schemeClr val="bg1"/>
                </a:solidFill>
              </a:rPr>
              <a:t>nghĩa của hai câu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barn(inVertical)">
                                      <p:cBhvr>
                                        <p:cTn id="12" dur="5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50" y="212141"/>
            <a:ext cx="3459125" cy="1149046"/>
          </a:xfrm>
        </p:spPr>
        <p:txBody>
          <a:bodyPr/>
          <a:lstStyle/>
          <a:p>
            <a:pPr algn="ctr"/>
            <a:r>
              <a:rPr lang="en-US" sz="2000" dirty="0" smtClean="0">
                <a:solidFill>
                  <a:schemeClr val="bg1"/>
                </a:solidFill>
                <a:latin typeface="+mj-lt"/>
              </a:rPr>
              <a:t>3. DỰA VÀO ĐÂU ĐỂ BIẾT VÀ DỰNG LẠI LỊCH SỬ</a:t>
            </a:r>
            <a:endParaRPr lang="en-US" sz="20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20</a:t>
            </a:fld>
            <a:endParaRPr lang="en"/>
          </a:p>
        </p:txBody>
      </p:sp>
      <p:sp>
        <p:nvSpPr>
          <p:cNvPr id="5" name="Rectangle 4"/>
          <p:cNvSpPr/>
          <p:nvPr/>
        </p:nvSpPr>
        <p:spPr>
          <a:xfrm>
            <a:off x="7315" y="1708395"/>
            <a:ext cx="3518611" cy="1299074"/>
          </a:xfrm>
          <a:prstGeom prst="rect">
            <a:avLst/>
          </a:prstGeom>
        </p:spPr>
        <p:txBody>
          <a:bodyPr wrap="square">
            <a:spAutoFit/>
          </a:bodyPr>
          <a:lstStyle/>
          <a:p>
            <a:pPr algn="just">
              <a:lnSpc>
                <a:spcPts val="2400"/>
              </a:lnSpc>
            </a:pPr>
            <a:r>
              <a:rPr lang="fr-FR" sz="1800" b="1" i="1" dirty="0">
                <a:solidFill>
                  <a:srgbClr val="FFFF00"/>
                </a:solidFill>
                <a:cs typeface="Times New Roman" panose="02020603050405020304" pitchFamily="18" charset="0"/>
              </a:rPr>
              <a:t>Chúng ta biết được thông tin, hình ảnh, sự kiện của cuộc chiến dịch Điện Biên Phủ qua những nguồn tư liệu nào?</a:t>
            </a:r>
            <a:endParaRPr lang="en-US" sz="1800" b="1" i="1" dirty="0">
              <a:solidFill>
                <a:srgbClr val="FFFF00"/>
              </a:solidFill>
              <a:cs typeface="Times New Roman" panose="02020603050405020304" pitchFamily="18" charset="0"/>
            </a:endParaRPr>
          </a:p>
        </p:txBody>
      </p:sp>
      <p:sp>
        <p:nvSpPr>
          <p:cNvPr id="6" name="Freeform 5"/>
          <p:cNvSpPr/>
          <p:nvPr/>
        </p:nvSpPr>
        <p:spPr>
          <a:xfrm>
            <a:off x="3790226" y="429688"/>
            <a:ext cx="2687543" cy="109728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    Bức ảnh về chiến thắng </a:t>
            </a:r>
          </a:p>
          <a:p>
            <a:pPr algn="ctr" fontAlgn="auto">
              <a:spcBef>
                <a:spcPts val="0"/>
              </a:spcBef>
              <a:spcAft>
                <a:spcPts val="0"/>
              </a:spcAft>
              <a:defRPr/>
            </a:pPr>
            <a:r>
              <a:rPr lang="en-US" sz="1600" dirty="0" smtClean="0">
                <a:solidFill>
                  <a:srgbClr val="FFFF00"/>
                </a:solidFill>
              </a:rPr>
              <a:t>Điện Biên Phủ</a:t>
            </a:r>
            <a:endParaRPr lang="en-US" sz="1600" dirty="0">
              <a:solidFill>
                <a:srgbClr val="FFFF00"/>
              </a:solidFill>
            </a:endParaRPr>
          </a:p>
        </p:txBody>
      </p:sp>
      <p:sp>
        <p:nvSpPr>
          <p:cNvPr id="7" name="Freeform 6"/>
          <p:cNvSpPr/>
          <p:nvPr/>
        </p:nvSpPr>
        <p:spPr>
          <a:xfrm>
            <a:off x="6050622" y="1708395"/>
            <a:ext cx="2822716" cy="1240404"/>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4"/>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Lời kể của các chú bộ đội </a:t>
            </a:r>
          </a:p>
          <a:p>
            <a:pPr algn="ctr" fontAlgn="auto">
              <a:spcBef>
                <a:spcPts val="0"/>
              </a:spcBef>
              <a:spcAft>
                <a:spcPts val="0"/>
              </a:spcAft>
              <a:defRPr/>
            </a:pPr>
            <a:r>
              <a:rPr lang="en-US" sz="1600" dirty="0" smtClean="0">
                <a:solidFill>
                  <a:srgbClr val="FFFF00"/>
                </a:solidFill>
              </a:rPr>
              <a:t>tham gia cuộc chiến </a:t>
            </a:r>
            <a:endParaRPr lang="en-US" sz="1600" dirty="0">
              <a:solidFill>
                <a:srgbClr val="FFFF00"/>
              </a:solidFill>
            </a:endParaRPr>
          </a:p>
        </p:txBody>
      </p:sp>
      <p:sp>
        <p:nvSpPr>
          <p:cNvPr id="8" name="Freeform 7"/>
          <p:cNvSpPr/>
          <p:nvPr/>
        </p:nvSpPr>
        <p:spPr>
          <a:xfrm>
            <a:off x="4244409" y="3616208"/>
            <a:ext cx="2663686" cy="1208598"/>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4">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a:t> </a:t>
            </a:r>
            <a:r>
              <a:rPr lang="en-US" sz="1600" dirty="0" smtClean="0"/>
              <a:t>   </a:t>
            </a:r>
            <a:r>
              <a:rPr lang="en-US" sz="1600" dirty="0" smtClean="0">
                <a:solidFill>
                  <a:srgbClr val="FFFF00"/>
                </a:solidFill>
              </a:rPr>
              <a:t>Hiện vật được trưng bày trong bảo tàng</a:t>
            </a:r>
            <a:endParaRPr lang="en-US" dirty="0" smtClean="0">
              <a:solidFill>
                <a:srgbClr val="FFFF00"/>
              </a:solidFill>
            </a:endParaRPr>
          </a:p>
        </p:txBody>
      </p:sp>
      <p:pic>
        <p:nvPicPr>
          <p:cNvPr id="3" name="Picture 2"/>
          <p:cNvPicPr>
            <a:picLocks noChangeAspect="1"/>
          </p:cNvPicPr>
          <p:nvPr/>
        </p:nvPicPr>
        <p:blipFill>
          <a:blip r:embed="rId2"/>
          <a:stretch>
            <a:fillRect/>
          </a:stretch>
        </p:blipFill>
        <p:spPr>
          <a:xfrm>
            <a:off x="160934" y="3021073"/>
            <a:ext cx="3087015" cy="2041045"/>
          </a:xfrm>
          <a:prstGeom prst="rect">
            <a:avLst/>
          </a:prstGeom>
        </p:spPr>
      </p:pic>
    </p:spTree>
    <p:extLst>
      <p:ext uri="{BB962C8B-B14F-4D97-AF65-F5344CB8AC3E}">
        <p14:creationId xmlns:p14="http://schemas.microsoft.com/office/powerpoint/2010/main" val="181757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24" y="530725"/>
            <a:ext cx="3623485" cy="1028700"/>
          </a:xfrm>
        </p:spPr>
        <p:txBody>
          <a:bodyPr/>
          <a:lstStyle/>
          <a:p>
            <a:r>
              <a:rPr lang="vi-VN" sz="2600" dirty="0" smtClean="0">
                <a:latin typeface="+mn-lt"/>
              </a:rPr>
              <a:t>Tư</a:t>
            </a:r>
            <a:r>
              <a:rPr lang="en-US" sz="2600" dirty="0" smtClean="0">
                <a:latin typeface="+mn-lt"/>
              </a:rPr>
              <a:t> liệu lịch sử là gì?</a:t>
            </a:r>
            <a:endParaRPr lang="en-US" sz="2600" dirty="0">
              <a:latin typeface="+mn-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lang="en"/>
          </a:p>
        </p:txBody>
      </p:sp>
      <p:sp>
        <p:nvSpPr>
          <p:cNvPr id="5" name="Rectangle 4"/>
          <p:cNvSpPr/>
          <p:nvPr/>
        </p:nvSpPr>
        <p:spPr>
          <a:xfrm>
            <a:off x="792026" y="1945799"/>
            <a:ext cx="7254693" cy="1887696"/>
          </a:xfrm>
          <a:prstGeom prst="rect">
            <a:avLst/>
          </a:prstGeom>
        </p:spPr>
        <p:txBody>
          <a:bodyPr wrap="square">
            <a:spAutoFit/>
          </a:bodyPr>
          <a:lstStyle/>
          <a:p>
            <a:pPr marL="342900" indent="-342900" algn="just">
              <a:lnSpc>
                <a:spcPts val="2800"/>
              </a:lnSpc>
              <a:buFont typeface="Wingdings" panose="05000000000000000000" pitchFamily="2" charset="2"/>
              <a:buChar char="§"/>
            </a:pPr>
            <a:r>
              <a:rPr lang="fr-FR" sz="2000" dirty="0" smtClean="0">
                <a:solidFill>
                  <a:schemeClr val="accent4">
                    <a:lumMod val="50000"/>
                  </a:schemeClr>
                </a:solidFill>
                <a:latin typeface="+mn-lt"/>
                <a:cs typeface="Times New Roman" panose="02020603050405020304" pitchFamily="18" charset="0"/>
              </a:rPr>
              <a:t>Tư liệu </a:t>
            </a:r>
            <a:r>
              <a:rPr lang="fr-FR" sz="2000" dirty="0">
                <a:solidFill>
                  <a:schemeClr val="accent4">
                    <a:lumMod val="50000"/>
                  </a:schemeClr>
                </a:solidFill>
                <a:latin typeface="+mn-lt"/>
                <a:cs typeface="Times New Roman" panose="02020603050405020304" pitchFamily="18" charset="0"/>
              </a:rPr>
              <a:t>lịch </a:t>
            </a:r>
            <a:r>
              <a:rPr lang="fr-FR" sz="2000" dirty="0" smtClean="0">
                <a:solidFill>
                  <a:schemeClr val="accent4">
                    <a:lumMod val="50000"/>
                  </a:schemeClr>
                </a:solidFill>
                <a:latin typeface="+mn-lt"/>
                <a:cs typeface="Times New Roman" panose="02020603050405020304" pitchFamily="18" charset="0"/>
              </a:rPr>
              <a:t>sử </a:t>
            </a:r>
            <a:r>
              <a:rPr lang="fr-FR" sz="2000" dirty="0">
                <a:solidFill>
                  <a:schemeClr val="accent4">
                    <a:lumMod val="50000"/>
                  </a:schemeClr>
                </a:solidFill>
                <a:latin typeface="+mn-lt"/>
                <a:cs typeface="Times New Roman" panose="02020603050405020304" pitchFamily="18" charset="0"/>
              </a:rPr>
              <a:t>là dấu tích của người xưa là ở lại với chúng ta và được lưu giữ dưới nhiều dạng khác nhau.</a:t>
            </a:r>
          </a:p>
          <a:p>
            <a:pPr marL="342900" indent="-342900" algn="just">
              <a:lnSpc>
                <a:spcPts val="2800"/>
              </a:lnSpc>
              <a:buFont typeface="Wingdings" panose="05000000000000000000" pitchFamily="2" charset="2"/>
              <a:buChar char="§"/>
            </a:pPr>
            <a:r>
              <a:rPr lang="fr-FR" sz="2000" dirty="0">
                <a:solidFill>
                  <a:schemeClr val="accent4">
                    <a:lumMod val="50000"/>
                  </a:schemeClr>
                </a:solidFill>
                <a:latin typeface="+mn-lt"/>
                <a:cs typeface="Times New Roman" panose="02020603050405020304" pitchFamily="18" charset="0"/>
              </a:rPr>
              <a:t> Có nhiều nguồn tư </a:t>
            </a:r>
            <a:r>
              <a:rPr lang="fr-FR" sz="2000" dirty="0" smtClean="0">
                <a:solidFill>
                  <a:schemeClr val="accent4">
                    <a:lumMod val="50000"/>
                  </a:schemeClr>
                </a:solidFill>
                <a:latin typeface="+mn-lt"/>
                <a:cs typeface="Times New Roman" panose="02020603050405020304" pitchFamily="18" charset="0"/>
              </a:rPr>
              <a:t>liệu lịch sử </a:t>
            </a:r>
            <a:r>
              <a:rPr lang="fr-FR" sz="2000" dirty="0">
                <a:solidFill>
                  <a:schemeClr val="accent4">
                    <a:lumMod val="50000"/>
                  </a:schemeClr>
                </a:solidFill>
                <a:latin typeface="+mn-lt"/>
                <a:cs typeface="Times New Roman" panose="02020603050405020304" pitchFamily="18" charset="0"/>
              </a:rPr>
              <a:t>khác nhau: tư liệu truyền miệng, tư liệu hiện vật, tư liệu chữ viết,... Trong đó có những tư liệu được gọi là tư liệu gốc.</a:t>
            </a:r>
            <a:endParaRPr lang="en-US" sz="2000" dirty="0">
              <a:solidFill>
                <a:schemeClr val="accent4">
                  <a:lumMod val="50000"/>
                </a:schemeClr>
              </a:solidFill>
              <a:latin typeface="+mn-lt"/>
              <a:cs typeface="Times New Roman" panose="02020603050405020304" pitchFamily="18" charset="0"/>
            </a:endParaRPr>
          </a:p>
        </p:txBody>
      </p:sp>
      <p:grpSp>
        <p:nvGrpSpPr>
          <p:cNvPr id="6" name="Google Shape;533;p40"/>
          <p:cNvGrpSpPr/>
          <p:nvPr/>
        </p:nvGrpSpPr>
        <p:grpSpPr>
          <a:xfrm>
            <a:off x="480722" y="889432"/>
            <a:ext cx="311304" cy="31128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65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559258"/>
            <a:ext cx="4681728" cy="605100"/>
          </a:xfrm>
        </p:spPr>
        <p:txBody>
          <a:bodyPr/>
          <a:lstStyle/>
          <a:p>
            <a:pPr marL="101600" indent="0" algn="l">
              <a:buNone/>
            </a:pPr>
            <a:r>
              <a:rPr lang="en-US" sz="2600" b="1" dirty="0" smtClean="0">
                <a:latin typeface="+mj-lt"/>
              </a:rPr>
              <a:t>Tư liệu truyền miệng</a:t>
            </a:r>
            <a:endParaRPr lang="en-US" sz="26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lang="en"/>
          </a:p>
        </p:txBody>
      </p:sp>
      <p:sp>
        <p:nvSpPr>
          <p:cNvPr id="4" name="Rectangle 3"/>
          <p:cNvSpPr/>
          <p:nvPr/>
        </p:nvSpPr>
        <p:spPr>
          <a:xfrm>
            <a:off x="0" y="1430149"/>
            <a:ext cx="4960514" cy="2708434"/>
          </a:xfrm>
          <a:prstGeom prst="rect">
            <a:avLst/>
          </a:prstGeom>
        </p:spPr>
        <p:txBody>
          <a:bodyPr wrap="square">
            <a:spAutoFit/>
          </a:bodyPr>
          <a:lstStyle/>
          <a:p>
            <a:pPr marL="342900" indent="-342900" algn="just">
              <a:lnSpc>
                <a:spcPts val="3400"/>
              </a:lnSpc>
              <a:buFont typeface="Wingdings" panose="05000000000000000000" pitchFamily="2" charset="2"/>
              <a:buChar char="§"/>
            </a:pPr>
            <a:r>
              <a:rPr lang="en-US" sz="2000" dirty="0">
                <a:solidFill>
                  <a:schemeClr val="bg1"/>
                </a:solidFill>
              </a:rPr>
              <a:t>T</a:t>
            </a:r>
            <a:r>
              <a:rPr lang="vi-VN" sz="2000" dirty="0">
                <a:solidFill>
                  <a:schemeClr val="bg1"/>
                </a:solidFill>
              </a:rPr>
              <a:t>ruyền thuyết Thánh Gióng phản ánh cuộc kháng chiến đầu tiên</a:t>
            </a:r>
            <a:r>
              <a:rPr lang="en-US" sz="2000" dirty="0">
                <a:solidFill>
                  <a:schemeClr val="bg1"/>
                </a:solidFill>
              </a:rPr>
              <a:t> </a:t>
            </a:r>
            <a:r>
              <a:rPr lang="vi-VN" sz="2000" dirty="0">
                <a:solidFill>
                  <a:schemeClr val="bg1"/>
                </a:solidFill>
              </a:rPr>
              <a:t>trong buổi bình minh của lịch sử. </a:t>
            </a:r>
            <a:endParaRPr lang="en-US" sz="2000" dirty="0">
              <a:solidFill>
                <a:schemeClr val="bg1"/>
              </a:solidFill>
            </a:endParaRPr>
          </a:p>
          <a:p>
            <a:pPr marL="342900" indent="-342900" algn="just">
              <a:lnSpc>
                <a:spcPts val="3400"/>
              </a:lnSpc>
              <a:buFont typeface="Wingdings" panose="05000000000000000000" pitchFamily="2" charset="2"/>
              <a:buChar char="§"/>
            </a:pPr>
            <a:r>
              <a:rPr lang="en-US" sz="2000" dirty="0">
                <a:solidFill>
                  <a:schemeClr val="bg1"/>
                </a:solidFill>
              </a:rPr>
              <a:t> Tuy nhiên, câu chuyện về Thánh Gióng cũng có rất nhiều dị bản khác nhau từ truyền thuyết, thơ ca, kịch,….. </a:t>
            </a:r>
            <a:endParaRPr lang="nl-NL" sz="2000" b="1" dirty="0">
              <a:solidFill>
                <a:schemeClr val="bg1"/>
              </a:solidFill>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153985" y="1258213"/>
            <a:ext cx="3776869" cy="3052307"/>
          </a:xfrm>
          <a:prstGeom prst="rect">
            <a:avLst/>
          </a:prstGeom>
        </p:spPr>
      </p:pic>
    </p:spTree>
    <p:extLst>
      <p:ext uri="{BB962C8B-B14F-4D97-AF65-F5344CB8AC3E}">
        <p14:creationId xmlns:p14="http://schemas.microsoft.com/office/powerpoint/2010/main" val="399414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25" y="738575"/>
            <a:ext cx="3208800" cy="1028700"/>
          </a:xfrm>
        </p:spPr>
        <p:txBody>
          <a:bodyPr/>
          <a:lstStyle/>
          <a:p>
            <a:r>
              <a:rPr lang="en-US" sz="2200" dirty="0" smtClean="0">
                <a:solidFill>
                  <a:schemeClr val="bg1"/>
                </a:solidFill>
                <a:latin typeface="+mj-lt"/>
                <a:cs typeface="Times New Roman" panose="02020603050405020304" pitchFamily="18" charset="0"/>
              </a:rPr>
              <a:t>Khái </a:t>
            </a:r>
            <a:r>
              <a:rPr lang="en-US" sz="2200" dirty="0">
                <a:solidFill>
                  <a:schemeClr val="bg1"/>
                </a:solidFill>
                <a:latin typeface="+mj-lt"/>
                <a:cs typeface="Times New Roman" panose="02020603050405020304" pitchFamily="18" charset="0"/>
              </a:rPr>
              <a:t>niệm</a:t>
            </a:r>
            <a:r>
              <a:rPr lang="en-US" sz="2200" dirty="0">
                <a:solidFill>
                  <a:schemeClr val="bg1"/>
                </a:solidFill>
                <a:latin typeface="+mj-lt"/>
              </a:rPr>
              <a:t/>
            </a:r>
            <a:br>
              <a:rPr lang="en-US" sz="2200" dirty="0">
                <a:solidFill>
                  <a:schemeClr val="bg1"/>
                </a:solidFill>
                <a:latin typeface="+mj-lt"/>
              </a:rPr>
            </a:br>
            <a:endParaRPr lang="en-US" sz="22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a:p>
        </p:txBody>
      </p:sp>
      <p:grpSp>
        <p:nvGrpSpPr>
          <p:cNvPr id="5" name="Group 73"/>
          <p:cNvGrpSpPr>
            <a:grpSpLocks/>
          </p:cNvGrpSpPr>
          <p:nvPr/>
        </p:nvGrpSpPr>
        <p:grpSpPr bwMode="auto">
          <a:xfrm>
            <a:off x="1907459" y="1878302"/>
            <a:ext cx="6294988" cy="1293532"/>
            <a:chOff x="1868805" y="1760538"/>
            <a:chExt cx="5094331" cy="2172017"/>
          </a:xfrm>
        </p:grpSpPr>
        <p:sp>
          <p:nvSpPr>
            <p:cNvPr id="6" name="Oval 5"/>
            <p:cNvSpPr/>
            <p:nvPr/>
          </p:nvSpPr>
          <p:spPr>
            <a:xfrm>
              <a:off x="5228961" y="2102613"/>
              <a:ext cx="1734175" cy="1735289"/>
            </a:xfrm>
            <a:prstGeom prst="ellipse">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5337154" y="2270332"/>
              <a:ext cx="1398955" cy="1399854"/>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8" name="Group 76"/>
            <p:cNvGrpSpPr>
              <a:grpSpLocks/>
            </p:cNvGrpSpPr>
            <p:nvPr/>
          </p:nvGrpSpPr>
          <p:grpSpPr bwMode="auto">
            <a:xfrm>
              <a:off x="1868805" y="1760538"/>
              <a:ext cx="3657600" cy="2172017"/>
              <a:chOff x="1859280" y="1760538"/>
              <a:chExt cx="3657600" cy="2172017"/>
            </a:xfrm>
          </p:grpSpPr>
          <p:sp>
            <p:nvSpPr>
              <p:cNvPr id="9" name="Freeform 8"/>
              <p:cNvSpPr/>
              <p:nvPr/>
            </p:nvSpPr>
            <p:spPr>
              <a:xfrm>
                <a:off x="1859280" y="1760538"/>
                <a:ext cx="311985" cy="237461"/>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1859280" y="1919952"/>
                <a:ext cx="3657531" cy="2012603"/>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11" name="Rectangle 10"/>
          <p:cNvSpPr/>
          <p:nvPr/>
        </p:nvSpPr>
        <p:spPr>
          <a:xfrm>
            <a:off x="1907459" y="2181907"/>
            <a:ext cx="4152094" cy="877163"/>
          </a:xfrm>
          <a:prstGeom prst="rect">
            <a:avLst/>
          </a:prstGeom>
        </p:spPr>
        <p:txBody>
          <a:bodyPr wrap="square">
            <a:spAutoFit/>
          </a:bodyPr>
          <a:lstStyle/>
          <a:p>
            <a:pPr algn="just"/>
            <a:r>
              <a:rPr lang="fr-FR" sz="1700" dirty="0">
                <a:solidFill>
                  <a:schemeClr val="bg1"/>
                </a:solidFill>
                <a:cs typeface="Times New Roman" panose="02020603050405020304" pitchFamily="18" charset="0"/>
              </a:rPr>
              <a:t>Gồm nhiều thể loại như truyền thuyết, thần thoại, ca dao, dân ca,...Được truyền từ đời này sang đời khác.</a:t>
            </a:r>
            <a:endParaRPr lang="en-US" sz="1700" dirty="0">
              <a:solidFill>
                <a:schemeClr val="bg1"/>
              </a:solidFill>
              <a:cs typeface="Times New Roman" panose="02020603050405020304" pitchFamily="18" charset="0"/>
            </a:endParaRPr>
          </a:p>
        </p:txBody>
      </p:sp>
      <p:sp>
        <p:nvSpPr>
          <p:cNvPr id="12" name="TextBox 11"/>
          <p:cNvSpPr txBox="1"/>
          <p:nvPr/>
        </p:nvSpPr>
        <p:spPr>
          <a:xfrm>
            <a:off x="6348005" y="2296258"/>
            <a:ext cx="1419149" cy="646331"/>
          </a:xfrm>
          <a:prstGeom prst="rect">
            <a:avLst/>
          </a:prstGeom>
          <a:noFill/>
        </p:spPr>
        <p:txBody>
          <a:bodyPr wrap="square">
            <a:spAutoFit/>
          </a:bodyPr>
          <a:lstStyle/>
          <a:p>
            <a:pPr algn="ctr">
              <a:defRPr/>
            </a:pPr>
            <a:r>
              <a:rPr lang="en-US" sz="1800" b="1" dirty="0" smtClean="0">
                <a:solidFill>
                  <a:schemeClr val="accent1"/>
                </a:solidFill>
                <a:latin typeface="+mn-lt"/>
                <a:cs typeface="Times New Roman" panose="02020603050405020304" pitchFamily="18" charset="0"/>
              </a:rPr>
              <a:t>Gồm nhiều thể loại</a:t>
            </a:r>
            <a:endParaRPr lang="en-US" sz="1800" b="1" dirty="0">
              <a:solidFill>
                <a:schemeClr val="accent1"/>
              </a:solidFill>
              <a:latin typeface="+mn-lt"/>
              <a:cs typeface="Times New Roman" panose="02020603050405020304" pitchFamily="18" charset="0"/>
            </a:endParaRPr>
          </a:p>
        </p:txBody>
      </p:sp>
      <p:grpSp>
        <p:nvGrpSpPr>
          <p:cNvPr id="13" name="Group 79"/>
          <p:cNvGrpSpPr>
            <a:grpSpLocks/>
          </p:cNvGrpSpPr>
          <p:nvPr/>
        </p:nvGrpSpPr>
        <p:grpSpPr bwMode="auto">
          <a:xfrm>
            <a:off x="1877390" y="3591681"/>
            <a:ext cx="6503351" cy="1187998"/>
            <a:chOff x="2082652" y="1783664"/>
            <a:chExt cx="5287115" cy="2155542"/>
          </a:xfrm>
        </p:grpSpPr>
        <p:sp>
          <p:nvSpPr>
            <p:cNvPr id="14" name="Oval 13"/>
            <p:cNvSpPr/>
            <p:nvPr/>
          </p:nvSpPr>
          <p:spPr>
            <a:xfrm>
              <a:off x="5635592" y="2130203"/>
              <a:ext cx="1734175" cy="1733963"/>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5825863" y="2256066"/>
              <a:ext cx="1398954" cy="1398786"/>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6" name="Group 82"/>
            <p:cNvGrpSpPr>
              <a:grpSpLocks/>
            </p:cNvGrpSpPr>
            <p:nvPr/>
          </p:nvGrpSpPr>
          <p:grpSpPr bwMode="auto">
            <a:xfrm>
              <a:off x="2082652" y="1783664"/>
              <a:ext cx="3657531" cy="2155542"/>
              <a:chOff x="2073127" y="1783664"/>
              <a:chExt cx="3657531" cy="2155542"/>
            </a:xfrm>
          </p:grpSpPr>
          <p:sp>
            <p:nvSpPr>
              <p:cNvPr id="17" name="Freeform 16"/>
              <p:cNvSpPr/>
              <p:nvPr/>
            </p:nvSpPr>
            <p:spPr>
              <a:xfrm>
                <a:off x="2073127" y="1783664"/>
                <a:ext cx="311985" cy="237280"/>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a:off x="2073127" y="1926481"/>
                <a:ext cx="3657531" cy="2012725"/>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19" name="Rectangle 18"/>
          <p:cNvSpPr/>
          <p:nvPr/>
        </p:nvSpPr>
        <p:spPr>
          <a:xfrm>
            <a:off x="1987552" y="3852039"/>
            <a:ext cx="4041932" cy="877163"/>
          </a:xfrm>
          <a:prstGeom prst="rect">
            <a:avLst/>
          </a:prstGeom>
        </p:spPr>
        <p:txBody>
          <a:bodyPr wrap="square">
            <a:spAutoFit/>
          </a:bodyPr>
          <a:lstStyle/>
          <a:p>
            <a:pPr algn="just"/>
            <a:r>
              <a:rPr lang="en-US" sz="1700" dirty="0">
                <a:solidFill>
                  <a:schemeClr val="bg1"/>
                </a:solidFill>
                <a:cs typeface="Times New Roman" panose="02020603050405020304" pitchFamily="18" charset="0"/>
              </a:rPr>
              <a:t>Khi chưa có có chữ viết, tư liệu chữ viết được xem là một nguồn thông tin để tìm hiểu lịch sử.</a:t>
            </a:r>
            <a:endParaRPr lang="en-US" sz="1700" dirty="0">
              <a:cs typeface="Times New Roman" panose="02020603050405020304" pitchFamily="18" charset="0"/>
            </a:endParaRPr>
          </a:p>
        </p:txBody>
      </p:sp>
      <p:sp>
        <p:nvSpPr>
          <p:cNvPr id="20" name="Rectangle 19"/>
          <p:cNvSpPr/>
          <p:nvPr/>
        </p:nvSpPr>
        <p:spPr>
          <a:xfrm>
            <a:off x="6842826" y="4075830"/>
            <a:ext cx="1018228" cy="369332"/>
          </a:xfrm>
          <a:prstGeom prst="rect">
            <a:avLst/>
          </a:prstGeom>
        </p:spPr>
        <p:txBody>
          <a:bodyPr wrap="none">
            <a:spAutoFit/>
          </a:bodyPr>
          <a:lstStyle/>
          <a:p>
            <a:pPr algn="ctr">
              <a:defRPr/>
            </a:pPr>
            <a:r>
              <a:rPr lang="en-US" sz="1800" b="1" dirty="0">
                <a:solidFill>
                  <a:schemeClr val="accent3">
                    <a:lumMod val="75000"/>
                  </a:schemeClr>
                </a:solidFill>
                <a:cs typeface="Times New Roman" panose="02020603050405020304" pitchFamily="18" charset="0"/>
              </a:rPr>
              <a:t>Ý nghĩa</a:t>
            </a:r>
          </a:p>
        </p:txBody>
      </p:sp>
      <p:grpSp>
        <p:nvGrpSpPr>
          <p:cNvPr id="21" name="Google Shape;533;p40"/>
          <p:cNvGrpSpPr/>
          <p:nvPr/>
        </p:nvGrpSpPr>
        <p:grpSpPr>
          <a:xfrm>
            <a:off x="642306" y="864140"/>
            <a:ext cx="311304" cy="311286"/>
            <a:chOff x="1923675" y="1633650"/>
            <a:chExt cx="436000" cy="435975"/>
          </a:xfrm>
        </p:grpSpPr>
        <p:sp>
          <p:nvSpPr>
            <p:cNvPr id="22"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939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50" y="212141"/>
            <a:ext cx="3459125" cy="715352"/>
          </a:xfrm>
        </p:spPr>
        <p:txBody>
          <a:bodyPr/>
          <a:lstStyle/>
          <a:p>
            <a:pPr algn="ctr"/>
            <a:r>
              <a:rPr lang="en-US" sz="2000" dirty="0" smtClean="0">
                <a:solidFill>
                  <a:schemeClr val="bg1"/>
                </a:solidFill>
                <a:latin typeface="+mj-lt"/>
                <a:cs typeface="Times New Roman" panose="02020603050405020304" pitchFamily="18" charset="0"/>
              </a:rPr>
              <a:t>Một </a:t>
            </a:r>
            <a:r>
              <a:rPr lang="en-US" sz="2000" dirty="0">
                <a:solidFill>
                  <a:schemeClr val="bg1"/>
                </a:solidFill>
                <a:latin typeface="+mj-lt"/>
                <a:cs typeface="Times New Roman" panose="02020603050405020304" pitchFamily="18" charset="0"/>
              </a:rPr>
              <a:t>số ví dụ về </a:t>
            </a:r>
            <a:r>
              <a:rPr lang="en-US" sz="2000" dirty="0" smtClean="0">
                <a:solidFill>
                  <a:schemeClr val="bg1"/>
                </a:solidFill>
                <a:latin typeface="+mj-lt"/>
                <a:cs typeface="Times New Roman" panose="02020603050405020304" pitchFamily="18" charset="0"/>
              </a:rPr>
              <a:t/>
            </a:r>
            <a:br>
              <a:rPr lang="en-US" sz="2000" dirty="0" smtClean="0">
                <a:solidFill>
                  <a:schemeClr val="bg1"/>
                </a:solidFill>
                <a:latin typeface="+mj-lt"/>
                <a:cs typeface="Times New Roman" panose="02020603050405020304" pitchFamily="18" charset="0"/>
              </a:rPr>
            </a:br>
            <a:r>
              <a:rPr lang="en-US" sz="2000" dirty="0" smtClean="0">
                <a:solidFill>
                  <a:schemeClr val="bg1"/>
                </a:solidFill>
                <a:latin typeface="+mj-lt"/>
                <a:cs typeface="Times New Roman" panose="02020603050405020304" pitchFamily="18" charset="0"/>
              </a:rPr>
              <a:t>tư </a:t>
            </a:r>
            <a:r>
              <a:rPr lang="en-US" sz="2000" dirty="0">
                <a:solidFill>
                  <a:schemeClr val="bg1"/>
                </a:solidFill>
                <a:latin typeface="+mj-lt"/>
                <a:cs typeface="Times New Roman" panose="02020603050405020304" pitchFamily="18" charset="0"/>
              </a:rPr>
              <a:t>liệu truyền miệng</a:t>
            </a:r>
            <a:endParaRPr lang="en-US" sz="20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24</a:t>
            </a:fld>
            <a:endParaRPr lang="en"/>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349" y="460857"/>
            <a:ext cx="4608576" cy="207312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349" y="2643461"/>
            <a:ext cx="4608576" cy="2337939"/>
          </a:xfrm>
          <a:prstGeom prst="rect">
            <a:avLst/>
          </a:prstGeom>
        </p:spPr>
      </p:pic>
      <p:sp>
        <p:nvSpPr>
          <p:cNvPr id="3" name="Rectangle 2"/>
          <p:cNvSpPr/>
          <p:nvPr/>
        </p:nvSpPr>
        <p:spPr>
          <a:xfrm>
            <a:off x="123550" y="1159348"/>
            <a:ext cx="3183885" cy="1077218"/>
          </a:xfrm>
          <a:prstGeom prst="rect">
            <a:avLst/>
          </a:prstGeom>
        </p:spPr>
        <p:txBody>
          <a:bodyPr wrap="square">
            <a:spAutoFit/>
          </a:bodyPr>
          <a:lstStyle/>
          <a:p>
            <a:pPr algn="just"/>
            <a:r>
              <a:rPr lang="en-US" sz="1600" dirty="0">
                <a:solidFill>
                  <a:schemeClr val="bg1"/>
                </a:solidFill>
                <a:cs typeface="Times New Roman" panose="02020603050405020304" pitchFamily="18" charset="0"/>
              </a:rPr>
              <a:t>Truyền thuyết Thánh Gióng đánh giặc Ân và “bay” lên trời từ đỉnh Sóc Sơn (Hà Nội) ngày nay vào đời Hùng Vương thứ sáu. </a:t>
            </a:r>
          </a:p>
        </p:txBody>
      </p:sp>
      <p:sp>
        <p:nvSpPr>
          <p:cNvPr id="16" name="Rectangle 15"/>
          <p:cNvSpPr/>
          <p:nvPr/>
        </p:nvSpPr>
        <p:spPr>
          <a:xfrm>
            <a:off x="162055" y="3273821"/>
            <a:ext cx="3145380" cy="1077218"/>
          </a:xfrm>
          <a:prstGeom prst="rect">
            <a:avLst/>
          </a:prstGeom>
        </p:spPr>
        <p:txBody>
          <a:bodyPr wrap="square">
            <a:spAutoFit/>
          </a:bodyPr>
          <a:lstStyle/>
          <a:p>
            <a:pPr algn="just"/>
            <a:r>
              <a:rPr lang="en-US" sz="1600" dirty="0">
                <a:solidFill>
                  <a:schemeClr val="bg1"/>
                </a:solidFill>
                <a:cs typeface="Times New Roman" panose="02020603050405020304" pitchFamily="18" charset="0"/>
              </a:rPr>
              <a:t>Lạc Long Quân và Âu Cơ, </a:t>
            </a:r>
            <a:r>
              <a:rPr lang="vi-VN" sz="1600" dirty="0">
                <a:solidFill>
                  <a:schemeClr val="bg1"/>
                </a:solidFill>
                <a:cs typeface="Times New Roman" panose="02020603050405020304" pitchFamily="18" charset="0"/>
              </a:rPr>
              <a:t>được xem là thủy tổ sinh ra dân tộc Việt Nam theo truyền thuyết "bọc trăm trứng". </a:t>
            </a:r>
            <a:endParaRPr lang="en-US" sz="16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2623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down)">
                                      <p:cBhvr>
                                        <p:cTn id="3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25</a:t>
            </a:fld>
            <a:endParaRPr lang="en"/>
          </a:p>
        </p:txBody>
      </p:sp>
      <p:sp>
        <p:nvSpPr>
          <p:cNvPr id="3" name="Rectangle 2"/>
          <p:cNvSpPr/>
          <p:nvPr/>
        </p:nvSpPr>
        <p:spPr>
          <a:xfrm>
            <a:off x="685327" y="420812"/>
            <a:ext cx="4006225" cy="446276"/>
          </a:xfrm>
          <a:prstGeom prst="rect">
            <a:avLst/>
          </a:prstGeom>
        </p:spPr>
        <p:txBody>
          <a:bodyPr wrap="none">
            <a:spAutoFit/>
          </a:bodyPr>
          <a:lstStyle/>
          <a:p>
            <a:r>
              <a:rPr lang="en-US" sz="2300" b="1" dirty="0" smtClean="0">
                <a:solidFill>
                  <a:srgbClr val="002060"/>
                </a:solidFill>
                <a:latin typeface="+mj-lt"/>
                <a:cs typeface="Times New Roman" panose="02020603050405020304" pitchFamily="18" charset="0"/>
              </a:rPr>
              <a:t>Thảo </a:t>
            </a:r>
            <a:r>
              <a:rPr lang="en-US" sz="2300" b="1" dirty="0">
                <a:solidFill>
                  <a:srgbClr val="002060"/>
                </a:solidFill>
                <a:latin typeface="+mj-lt"/>
                <a:cs typeface="Times New Roman" panose="02020603050405020304" pitchFamily="18" charset="0"/>
              </a:rPr>
              <a:t>luận và trả lời câu hỏi</a:t>
            </a:r>
            <a:endParaRPr lang="en-US" sz="2300" b="1" dirty="0">
              <a:solidFill>
                <a:srgbClr val="002060"/>
              </a:solidFill>
              <a:latin typeface="+mj-lt"/>
            </a:endParaRPr>
          </a:p>
        </p:txBody>
      </p:sp>
      <p:sp>
        <p:nvSpPr>
          <p:cNvPr id="4" name="Title 1"/>
          <p:cNvSpPr txBox="1">
            <a:spLocks/>
          </p:cNvSpPr>
          <p:nvPr/>
        </p:nvSpPr>
        <p:spPr>
          <a:xfrm>
            <a:off x="775411" y="241401"/>
            <a:ext cx="6746523" cy="8410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dirty="0">
              <a:solidFill>
                <a:srgbClr val="7030A0"/>
              </a:solidFill>
              <a:latin typeface="+mj-lt"/>
              <a:cs typeface="Times New Roman" panose="02020603050405020304" pitchFamily="18" charset="0"/>
            </a:endParaRPr>
          </a:p>
        </p:txBody>
      </p:sp>
      <p:sp>
        <p:nvSpPr>
          <p:cNvPr id="5" name="Freeform 4"/>
          <p:cNvSpPr/>
          <p:nvPr/>
        </p:nvSpPr>
        <p:spPr>
          <a:xfrm>
            <a:off x="3137642" y="987976"/>
            <a:ext cx="4104406" cy="2039339"/>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5">
              <a:lumMod val="60000"/>
              <a:lumOff val="4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ts val="3800"/>
              </a:lnSpc>
            </a:pPr>
            <a:r>
              <a:rPr lang="nl-NL" dirty="0" smtClean="0">
                <a:solidFill>
                  <a:srgbClr val="002060"/>
                </a:solidFill>
                <a:cs typeface="Times New Roman" panose="02020603050405020304" pitchFamily="18" charset="0"/>
              </a:rPr>
              <a:t>              </a:t>
            </a:r>
          </a:p>
          <a:p>
            <a:pPr algn="ctr">
              <a:lnSpc>
                <a:spcPts val="2800"/>
              </a:lnSpc>
            </a:pPr>
            <a:r>
              <a:rPr lang="nl-NL" sz="1600" dirty="0">
                <a:solidFill>
                  <a:srgbClr val="002060"/>
                </a:solidFill>
                <a:cs typeface="Times New Roman" panose="02020603050405020304" pitchFamily="18" charset="0"/>
              </a:rPr>
              <a:t> </a:t>
            </a:r>
            <a:r>
              <a:rPr lang="nl-NL" sz="1600" dirty="0" smtClean="0">
                <a:solidFill>
                  <a:srgbClr val="002060"/>
                </a:solidFill>
                <a:cs typeface="Times New Roman" panose="02020603050405020304" pitchFamily="18" charset="0"/>
              </a:rPr>
              <a:t>   </a:t>
            </a:r>
            <a:r>
              <a:rPr lang="nl-NL" sz="2000" b="1" dirty="0" smtClean="0">
                <a:solidFill>
                  <a:schemeClr val="bg1"/>
                </a:solidFill>
                <a:cs typeface="Times New Roman" panose="02020603050405020304" pitchFamily="18" charset="0"/>
              </a:rPr>
              <a:t>Em hãy kể một tên một số </a:t>
            </a:r>
          </a:p>
          <a:p>
            <a:pPr algn="ctr">
              <a:lnSpc>
                <a:spcPts val="2800"/>
              </a:lnSpc>
            </a:pPr>
            <a:r>
              <a:rPr lang="nl-NL" sz="2000" b="1" dirty="0">
                <a:solidFill>
                  <a:schemeClr val="bg1"/>
                </a:solidFill>
                <a:cs typeface="Times New Roman" panose="02020603050405020304" pitchFamily="18" charset="0"/>
              </a:rPr>
              <a:t> </a:t>
            </a:r>
            <a:r>
              <a:rPr lang="nl-NL" sz="2000" b="1" dirty="0" smtClean="0">
                <a:solidFill>
                  <a:schemeClr val="bg1"/>
                </a:solidFill>
                <a:cs typeface="Times New Roman" panose="02020603050405020304" pitchFamily="18" charset="0"/>
              </a:rPr>
              <a:t> truyền thuyết trong </a:t>
            </a:r>
          </a:p>
          <a:p>
            <a:pPr algn="ctr">
              <a:lnSpc>
                <a:spcPts val="2800"/>
              </a:lnSpc>
            </a:pPr>
            <a:r>
              <a:rPr lang="nl-NL" sz="2000" b="1" dirty="0">
                <a:solidFill>
                  <a:schemeClr val="bg1"/>
                </a:solidFill>
                <a:cs typeface="Times New Roman" panose="02020603050405020304" pitchFamily="18" charset="0"/>
              </a:rPr>
              <a:t> </a:t>
            </a:r>
            <a:r>
              <a:rPr lang="nl-NL" sz="2000" b="1" dirty="0" smtClean="0">
                <a:solidFill>
                  <a:schemeClr val="bg1"/>
                </a:solidFill>
                <a:cs typeface="Times New Roman" panose="02020603050405020304" pitchFamily="18" charset="0"/>
              </a:rPr>
              <a:t>  dân gian mà em biết?</a:t>
            </a:r>
            <a:endParaRPr lang="en-US" sz="2000" b="1" dirty="0">
              <a:solidFill>
                <a:schemeClr val="bg1"/>
              </a:solidFill>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303379" y="1169509"/>
            <a:ext cx="1328502" cy="1363131"/>
          </a:xfrm>
          <a:prstGeom prst="rect">
            <a:avLst/>
          </a:prstGeom>
        </p:spPr>
      </p:pic>
      <p:pic>
        <p:nvPicPr>
          <p:cNvPr id="7" name="Picture 6"/>
          <p:cNvPicPr>
            <a:picLocks noChangeAspect="1"/>
          </p:cNvPicPr>
          <p:nvPr/>
        </p:nvPicPr>
        <p:blipFill>
          <a:blip r:embed="rId3"/>
          <a:stretch>
            <a:fillRect/>
          </a:stretch>
        </p:blipFill>
        <p:spPr>
          <a:xfrm>
            <a:off x="685327" y="3027315"/>
            <a:ext cx="2271718" cy="1700810"/>
          </a:xfrm>
          <a:prstGeom prst="rect">
            <a:avLst/>
          </a:prstGeom>
        </p:spPr>
      </p:pic>
      <p:pic>
        <p:nvPicPr>
          <p:cNvPr id="8" name="Picture 7"/>
          <p:cNvPicPr>
            <a:picLocks noChangeAspect="1"/>
          </p:cNvPicPr>
          <p:nvPr/>
        </p:nvPicPr>
        <p:blipFill>
          <a:blip r:embed="rId4"/>
          <a:stretch>
            <a:fillRect/>
          </a:stretch>
        </p:blipFill>
        <p:spPr>
          <a:xfrm>
            <a:off x="5913675" y="3402281"/>
            <a:ext cx="2353773" cy="1325844"/>
          </a:xfrm>
          <a:prstGeom prst="rect">
            <a:avLst/>
          </a:prstGeom>
        </p:spPr>
      </p:pic>
    </p:spTree>
    <p:extLst>
      <p:ext uri="{BB962C8B-B14F-4D97-AF65-F5344CB8AC3E}">
        <p14:creationId xmlns:p14="http://schemas.microsoft.com/office/powerpoint/2010/main" val="330893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464" y="412159"/>
            <a:ext cx="5810400" cy="741621"/>
          </a:xfrm>
        </p:spPr>
        <p:txBody>
          <a:bodyPr/>
          <a:lstStyle/>
          <a:p>
            <a:r>
              <a:rPr lang="en-US" sz="2600" dirty="0" smtClean="0">
                <a:latin typeface="+mj-lt"/>
              </a:rPr>
              <a:t>     Lưu ý</a:t>
            </a:r>
            <a:endParaRPr lang="en-US" sz="2600" dirty="0">
              <a:latin typeface="+mj-lt"/>
            </a:endParaRPr>
          </a:p>
        </p:txBody>
      </p:sp>
      <p:grpSp>
        <p:nvGrpSpPr>
          <p:cNvPr id="8" name="Group 7"/>
          <p:cNvGrpSpPr/>
          <p:nvPr/>
        </p:nvGrpSpPr>
        <p:grpSpPr>
          <a:xfrm>
            <a:off x="357404" y="1448024"/>
            <a:ext cx="8464568" cy="2722117"/>
            <a:chOff x="-185777" y="2502294"/>
            <a:chExt cx="10847824" cy="2648204"/>
          </a:xfrm>
        </p:grpSpPr>
        <p:sp>
          <p:nvSpPr>
            <p:cNvPr id="9" name="Freeform 8"/>
            <p:cNvSpPr/>
            <p:nvPr/>
          </p:nvSpPr>
          <p:spPr>
            <a:xfrm>
              <a:off x="-185777" y="2502294"/>
              <a:ext cx="4028345" cy="1166870"/>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lvl="1" algn="just" defTabSz="1200150">
                <a:lnSpc>
                  <a:spcPct val="90000"/>
                </a:lnSpc>
                <a:spcBef>
                  <a:spcPct val="0"/>
                </a:spcBef>
                <a:spcAft>
                  <a:spcPct val="15000"/>
                </a:spcAft>
              </a:pPr>
              <a:r>
                <a:rPr lang="en-US" sz="1800" kern="1200" dirty="0" smtClean="0">
                  <a:solidFill>
                    <a:schemeClr val="accent3">
                      <a:lumMod val="50000"/>
                    </a:schemeClr>
                  </a:solidFill>
                </a:rPr>
                <a:t>Chứa đựng </a:t>
              </a:r>
              <a:r>
                <a:rPr lang="nl-NL" sz="1800" dirty="0" smtClean="0">
                  <a:solidFill>
                    <a:schemeClr val="accent3">
                      <a:lumMod val="50000"/>
                    </a:schemeClr>
                  </a:solidFill>
                  <a:cs typeface="Times New Roman" panose="02020603050405020304" pitchFamily="18" charset="0"/>
                </a:rPr>
                <a:t>yếu </a:t>
              </a:r>
              <a:r>
                <a:rPr lang="nl-NL" sz="1800" dirty="0">
                  <a:solidFill>
                    <a:schemeClr val="accent3">
                      <a:lumMod val="50000"/>
                    </a:schemeClr>
                  </a:solidFill>
                  <a:cs typeface="Times New Roman" panose="02020603050405020304" pitchFamily="18" charset="0"/>
                </a:rPr>
                <a:t>tố lịch sử, phản ánh một phần hiện thực cuộc sống quá khứ. </a:t>
              </a:r>
            </a:p>
            <a:p>
              <a:pPr lvl="1" algn="l" defTabSz="1200150">
                <a:lnSpc>
                  <a:spcPct val="90000"/>
                </a:lnSpc>
                <a:spcBef>
                  <a:spcPct val="0"/>
                </a:spcBef>
                <a:spcAft>
                  <a:spcPct val="15000"/>
                </a:spcAft>
              </a:pPr>
              <a:r>
                <a:rPr lang="en-US" sz="1800" kern="1200" dirty="0" smtClean="0">
                  <a:solidFill>
                    <a:schemeClr val="accent3">
                      <a:lumMod val="50000"/>
                    </a:schemeClr>
                  </a:solidFill>
                </a:rPr>
                <a:t> </a:t>
              </a:r>
              <a:endParaRPr lang="en-US" sz="1800" kern="1200" dirty="0">
                <a:solidFill>
                  <a:schemeClr val="accent3">
                    <a:lumMod val="50000"/>
                  </a:schemeClr>
                </a:solidFill>
              </a:endParaRPr>
            </a:p>
          </p:txBody>
        </p:sp>
        <p:sp>
          <p:nvSpPr>
            <p:cNvPr id="10" name="Freeform 9"/>
            <p:cNvSpPr/>
            <p:nvPr/>
          </p:nvSpPr>
          <p:spPr>
            <a:xfrm>
              <a:off x="-101984" y="4077045"/>
              <a:ext cx="4071927" cy="1073453"/>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lvl="1" algn="ctr" defTabSz="1200150">
                <a:lnSpc>
                  <a:spcPct val="90000"/>
                </a:lnSpc>
                <a:spcBef>
                  <a:spcPct val="0"/>
                </a:spcBef>
                <a:spcAft>
                  <a:spcPct val="15000"/>
                </a:spcAft>
              </a:pPr>
              <a:r>
                <a:rPr lang="en-US" sz="1800" dirty="0" smtClean="0">
                  <a:solidFill>
                    <a:schemeClr val="accent4">
                      <a:lumMod val="50000"/>
                    </a:schemeClr>
                  </a:solidFill>
                </a:rPr>
                <a:t>Không biết chính xác </a:t>
              </a:r>
            </a:p>
            <a:p>
              <a:pPr lvl="1" algn="ctr" defTabSz="1200150">
                <a:lnSpc>
                  <a:spcPct val="90000"/>
                </a:lnSpc>
                <a:spcBef>
                  <a:spcPct val="0"/>
                </a:spcBef>
                <a:spcAft>
                  <a:spcPct val="15000"/>
                </a:spcAft>
              </a:pPr>
              <a:r>
                <a:rPr lang="en-US" sz="1800" dirty="0" smtClean="0">
                  <a:solidFill>
                    <a:schemeClr val="accent4">
                      <a:lumMod val="50000"/>
                    </a:schemeClr>
                  </a:solidFill>
                </a:rPr>
                <a:t>thời gian, địa điểmz</a:t>
              </a:r>
              <a:endParaRPr lang="en-US" sz="1800" dirty="0">
                <a:solidFill>
                  <a:schemeClr val="accent4">
                    <a:lumMod val="50000"/>
                  </a:schemeClr>
                </a:solidFill>
              </a:endParaRPr>
            </a:p>
          </p:txBody>
        </p:sp>
        <p:sp>
          <p:nvSpPr>
            <p:cNvPr id="11" name="Freeform 10"/>
            <p:cNvSpPr/>
            <p:nvPr/>
          </p:nvSpPr>
          <p:spPr>
            <a:xfrm>
              <a:off x="6349719" y="2502294"/>
              <a:ext cx="4312328" cy="1166869"/>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marL="228600" lvl="1" indent="-228600" defTabSz="1200150">
                <a:lnSpc>
                  <a:spcPct val="90000"/>
                </a:lnSpc>
                <a:spcBef>
                  <a:spcPct val="0"/>
                </a:spcBef>
                <a:spcAft>
                  <a:spcPct val="15000"/>
                </a:spcAft>
                <a:buChar char="••"/>
              </a:pPr>
              <a:endParaRPr lang="en-US" sz="2700"/>
            </a:p>
          </p:txBody>
        </p:sp>
        <p:grpSp>
          <p:nvGrpSpPr>
            <p:cNvPr id="12" name="Group 334"/>
            <p:cNvGrpSpPr/>
            <p:nvPr/>
          </p:nvGrpSpPr>
          <p:grpSpPr>
            <a:xfrm>
              <a:off x="4669974" y="3780789"/>
              <a:ext cx="442" cy="436"/>
              <a:chOff x="928688" y="2673350"/>
              <a:chExt cx="1588" cy="1588"/>
            </a:xfrm>
            <a:solidFill>
              <a:schemeClr val="accent4"/>
            </a:solidFill>
          </p:grpSpPr>
          <p:sp>
            <p:nvSpPr>
              <p:cNvPr id="13" name="Line 10"/>
              <p:cNvSpPr>
                <a:spLocks noChangeShapeType="1"/>
              </p:cNvSpPr>
              <p:nvPr/>
            </p:nvSpPr>
            <p:spPr bwMode="auto">
              <a:xfrm>
                <a:off x="928688" y="2673350"/>
                <a:ext cx="1588" cy="1588"/>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Line 11"/>
              <p:cNvSpPr>
                <a:spLocks noChangeShapeType="1"/>
              </p:cNvSpPr>
              <p:nvPr/>
            </p:nvSpPr>
            <p:spPr bwMode="auto">
              <a:xfrm>
                <a:off x="928688" y="2673350"/>
                <a:ext cx="1588" cy="1588"/>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5" name="Rectangle 14"/>
          <p:cNvSpPr/>
          <p:nvPr/>
        </p:nvSpPr>
        <p:spPr>
          <a:xfrm>
            <a:off x="5494352" y="1574958"/>
            <a:ext cx="3327620" cy="1092607"/>
          </a:xfrm>
          <a:prstGeom prst="rect">
            <a:avLst/>
          </a:prstGeom>
        </p:spPr>
        <p:txBody>
          <a:bodyPr wrap="square">
            <a:spAutoFit/>
          </a:bodyPr>
          <a:lstStyle/>
          <a:p>
            <a:pPr algn="just">
              <a:lnSpc>
                <a:spcPts val="2600"/>
              </a:lnSpc>
            </a:pPr>
            <a:r>
              <a:rPr lang="nl-NL" sz="1800" dirty="0" smtClean="0">
                <a:solidFill>
                  <a:srgbClr val="7030A0"/>
                </a:solidFill>
                <a:cs typeface="Times New Roman" panose="02020603050405020304" pitchFamily="18" charset="0"/>
              </a:rPr>
              <a:t>Nội </a:t>
            </a:r>
            <a:r>
              <a:rPr lang="nl-NL" sz="1800" dirty="0">
                <a:solidFill>
                  <a:srgbClr val="7030A0"/>
                </a:solidFill>
                <a:cs typeface="Times New Roman" panose="02020603050405020304" pitchFamily="18" charset="0"/>
              </a:rPr>
              <a:t>dung cũng có thể bị thêm bớt, thậm chí </a:t>
            </a:r>
            <a:r>
              <a:rPr lang="nl-NL" sz="1800" dirty="0" smtClean="0">
                <a:solidFill>
                  <a:srgbClr val="7030A0"/>
                </a:solidFill>
                <a:cs typeface="Times New Roman" panose="02020603050405020304" pitchFamily="18" charset="0"/>
              </a:rPr>
              <a:t>nhuốm màu </a:t>
            </a:r>
            <a:r>
              <a:rPr lang="nl-NL" sz="1800" dirty="0">
                <a:solidFill>
                  <a:srgbClr val="7030A0"/>
                </a:solidFill>
                <a:cs typeface="Times New Roman" panose="02020603050405020304" pitchFamily="18" charset="0"/>
              </a:rPr>
              <a:t>thần thoại, hoang đường.</a:t>
            </a:r>
          </a:p>
        </p:txBody>
      </p:sp>
      <p:sp>
        <p:nvSpPr>
          <p:cNvPr id="16" name="Freeform 15"/>
          <p:cNvSpPr/>
          <p:nvPr/>
        </p:nvSpPr>
        <p:spPr>
          <a:xfrm>
            <a:off x="5434717" y="3071641"/>
            <a:ext cx="3387255" cy="1103414"/>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lvl="1" algn="ctr" defTabSz="1200150">
              <a:lnSpc>
                <a:spcPct val="90000"/>
              </a:lnSpc>
              <a:spcBef>
                <a:spcPct val="0"/>
              </a:spcBef>
              <a:spcAft>
                <a:spcPct val="15000"/>
              </a:spcAft>
            </a:pPr>
            <a:r>
              <a:rPr lang="en-US" sz="1800" dirty="0" smtClean="0">
                <a:solidFill>
                  <a:schemeClr val="accent4">
                    <a:lumMod val="75000"/>
                  </a:schemeClr>
                </a:solidFill>
              </a:rPr>
              <a:t>Phải biết phối hợp với các loại tư liệu khác đáng tin cậy hơn để phục dựng lại lịch sử</a:t>
            </a:r>
            <a:endParaRPr lang="en-US" sz="1800" dirty="0">
              <a:solidFill>
                <a:schemeClr val="accent4">
                  <a:lumMod val="75000"/>
                </a:schemeClr>
              </a:solidFill>
            </a:endParaRPr>
          </a:p>
        </p:txBody>
      </p:sp>
      <p:sp>
        <p:nvSpPr>
          <p:cNvPr id="17" name="Oval 16"/>
          <p:cNvSpPr/>
          <p:nvPr/>
        </p:nvSpPr>
        <p:spPr>
          <a:xfrm>
            <a:off x="3699509" y="2014118"/>
            <a:ext cx="1536425" cy="1447137"/>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Tư liệu truyền miệng</a:t>
            </a:r>
            <a:endParaRPr lang="en-US" sz="2000" b="1" dirty="0"/>
          </a:p>
        </p:txBody>
      </p:sp>
      <p:grpSp>
        <p:nvGrpSpPr>
          <p:cNvPr id="25" name="Google Shape;533;p40"/>
          <p:cNvGrpSpPr/>
          <p:nvPr/>
        </p:nvGrpSpPr>
        <p:grpSpPr>
          <a:xfrm>
            <a:off x="422788" y="707786"/>
            <a:ext cx="311304" cy="311286"/>
            <a:chOff x="1923675" y="1633650"/>
            <a:chExt cx="436000" cy="435975"/>
          </a:xfrm>
        </p:grpSpPr>
        <p:sp>
          <p:nvSpPr>
            <p:cNvPr id="26"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030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latin typeface="+mj-lt"/>
              </a:rPr>
              <a:t>Tư liệu hiện vật</a:t>
            </a:r>
            <a:endParaRPr lang="en-US" sz="26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27</a:t>
            </a:fld>
            <a:endParaRPr lang="en"/>
          </a:p>
        </p:txBody>
      </p:sp>
      <p:sp>
        <p:nvSpPr>
          <p:cNvPr id="5" name="Rectangle 4"/>
          <p:cNvSpPr/>
          <p:nvPr/>
        </p:nvSpPr>
        <p:spPr>
          <a:xfrm>
            <a:off x="384046" y="1661941"/>
            <a:ext cx="8759953" cy="779124"/>
          </a:xfrm>
          <a:prstGeom prst="rect">
            <a:avLst/>
          </a:prstGeom>
        </p:spPr>
        <p:txBody>
          <a:bodyPr wrap="square">
            <a:spAutoFit/>
          </a:bodyPr>
          <a:lstStyle/>
          <a:p>
            <a:pPr algn="just">
              <a:lnSpc>
                <a:spcPts val="2800"/>
              </a:lnSpc>
            </a:pPr>
            <a:r>
              <a:rPr lang="nl-NL" sz="2000" i="1" dirty="0">
                <a:solidFill>
                  <a:srgbClr val="002060"/>
                </a:solidFill>
              </a:rPr>
              <a:t>Em đã từng được nhìn thấy xe tăng, khẩu súng, khẩu pháo...được dùng trong các trận chiến của bộ đội ta chưa? Em được thấy ở </a:t>
            </a:r>
            <a:r>
              <a:rPr lang="nl-NL" sz="2000" i="1" dirty="0" smtClean="0">
                <a:solidFill>
                  <a:srgbClr val="002060"/>
                </a:solidFill>
              </a:rPr>
              <a:t>đâu?</a:t>
            </a:r>
            <a:endParaRPr lang="en-US" sz="2000" i="1" dirty="0">
              <a:solidFill>
                <a:srgbClr val="002060"/>
              </a:solidFill>
            </a:endParaRPr>
          </a:p>
        </p:txBody>
      </p:sp>
      <p:pic>
        <p:nvPicPr>
          <p:cNvPr id="10" name="Picture 9"/>
          <p:cNvPicPr>
            <a:picLocks noChangeAspect="1"/>
          </p:cNvPicPr>
          <p:nvPr/>
        </p:nvPicPr>
        <p:blipFill>
          <a:blip r:embed="rId2"/>
          <a:stretch>
            <a:fillRect/>
          </a:stretch>
        </p:blipFill>
        <p:spPr>
          <a:xfrm>
            <a:off x="438913" y="2445957"/>
            <a:ext cx="4176978" cy="2521637"/>
          </a:xfrm>
          <a:prstGeom prst="rect">
            <a:avLst/>
          </a:prstGeom>
        </p:spPr>
      </p:pic>
      <p:pic>
        <p:nvPicPr>
          <p:cNvPr id="11" name="Picture 10"/>
          <p:cNvPicPr>
            <a:picLocks noChangeAspect="1"/>
          </p:cNvPicPr>
          <p:nvPr/>
        </p:nvPicPr>
        <p:blipFill>
          <a:blip r:embed="rId3"/>
          <a:stretch>
            <a:fillRect/>
          </a:stretch>
        </p:blipFill>
        <p:spPr>
          <a:xfrm>
            <a:off x="4762221" y="2441065"/>
            <a:ext cx="4228160" cy="2501587"/>
          </a:xfrm>
          <a:prstGeom prst="rect">
            <a:avLst/>
          </a:prstGeom>
        </p:spPr>
      </p:pic>
    </p:spTree>
    <p:extLst>
      <p:ext uri="{BB962C8B-B14F-4D97-AF65-F5344CB8AC3E}">
        <p14:creationId xmlns:p14="http://schemas.microsoft.com/office/powerpoint/2010/main" val="15303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28</a:t>
            </a:fld>
            <a:endParaRPr lang="en"/>
          </a:p>
        </p:txBody>
      </p:sp>
      <p:sp>
        <p:nvSpPr>
          <p:cNvPr id="3" name="Rectangle 2"/>
          <p:cNvSpPr/>
          <p:nvPr/>
        </p:nvSpPr>
        <p:spPr>
          <a:xfrm>
            <a:off x="404203" y="398867"/>
            <a:ext cx="2420856" cy="553998"/>
          </a:xfrm>
          <a:prstGeom prst="rect">
            <a:avLst/>
          </a:prstGeom>
        </p:spPr>
        <p:txBody>
          <a:bodyPr wrap="none">
            <a:spAutoFit/>
          </a:bodyPr>
          <a:lstStyle/>
          <a:p>
            <a:r>
              <a:rPr lang="en-US" sz="3000" dirty="0" smtClean="0">
                <a:solidFill>
                  <a:srgbClr val="002060"/>
                </a:solidFill>
                <a:cs typeface="Times New Roman" panose="02020603050405020304" pitchFamily="18" charset="0"/>
              </a:rPr>
              <a:t>       </a:t>
            </a:r>
            <a:r>
              <a:rPr lang="en-US" sz="2600" dirty="0" smtClean="0">
                <a:solidFill>
                  <a:srgbClr val="002060"/>
                </a:solidFill>
                <a:cs typeface="Times New Roman" panose="02020603050405020304" pitchFamily="18" charset="0"/>
              </a:rPr>
              <a:t>Khái </a:t>
            </a:r>
            <a:r>
              <a:rPr lang="en-US" sz="2600" dirty="0">
                <a:solidFill>
                  <a:srgbClr val="002060"/>
                </a:solidFill>
                <a:cs typeface="Times New Roman" panose="02020603050405020304" pitchFamily="18" charset="0"/>
              </a:rPr>
              <a:t>niệm</a:t>
            </a:r>
            <a:endParaRPr lang="en-US" sz="2600" dirty="0">
              <a:solidFill>
                <a:srgbClr val="002060"/>
              </a:solidFill>
            </a:endParaRPr>
          </a:p>
        </p:txBody>
      </p:sp>
      <p:grpSp>
        <p:nvGrpSpPr>
          <p:cNvPr id="4" name="Group 3"/>
          <p:cNvGrpSpPr>
            <a:grpSpLocks/>
          </p:cNvGrpSpPr>
          <p:nvPr/>
        </p:nvGrpSpPr>
        <p:grpSpPr bwMode="auto">
          <a:xfrm>
            <a:off x="1450099" y="1593501"/>
            <a:ext cx="2793022" cy="2468562"/>
            <a:chOff x="457200" y="1239996"/>
            <a:chExt cx="2177144" cy="2804886"/>
          </a:xfrm>
        </p:grpSpPr>
        <p:sp>
          <p:nvSpPr>
            <p:cNvPr id="5" name="Rectangle 4"/>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sz="1800" dirty="0" smtClean="0">
                <a:solidFill>
                  <a:schemeClr val="tx1"/>
                </a:solidFill>
              </a:endParaRPr>
            </a:p>
            <a:p>
              <a:pPr algn="ctr">
                <a:defRPr/>
              </a:pPr>
              <a:endParaRPr lang="en-US" sz="1800" dirty="0">
                <a:solidFill>
                  <a:schemeClr val="tx1"/>
                </a:solidFill>
              </a:endParaRPr>
            </a:p>
            <a:p>
              <a:pPr algn="ctr">
                <a:defRPr/>
              </a:pPr>
              <a:r>
                <a:rPr lang="en-US" sz="1800" dirty="0" smtClean="0">
                  <a:solidFill>
                    <a:srgbClr val="002060"/>
                  </a:solidFill>
                </a:rPr>
                <a:t>Là di tích, công trình, đồ vật của người xưa được giữ lại trong lòng đất hay trên mặt đất</a:t>
              </a:r>
              <a:endParaRPr lang="en-US" sz="1800" dirty="0">
                <a:solidFill>
                  <a:srgbClr val="002060"/>
                </a:solidFill>
              </a:endParaRPr>
            </a:p>
          </p:txBody>
        </p:sp>
        <p:sp>
          <p:nvSpPr>
            <p:cNvPr id="6" name="Rectangle 5"/>
            <p:cNvSpPr/>
            <p:nvPr/>
          </p:nvSpPr>
          <p:spPr>
            <a:xfrm>
              <a:off x="536316" y="1341008"/>
              <a:ext cx="2018913" cy="2601059"/>
            </a:xfrm>
            <a:prstGeom prst="rect">
              <a:avLst/>
            </a:prstGeom>
            <a:noFill/>
            <a:ln w="19050">
              <a:solidFill>
                <a:srgbClr val="0070C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grpSp>
        <p:nvGrpSpPr>
          <p:cNvPr id="7" name="Group 6"/>
          <p:cNvGrpSpPr>
            <a:grpSpLocks/>
          </p:cNvGrpSpPr>
          <p:nvPr/>
        </p:nvGrpSpPr>
        <p:grpSpPr bwMode="auto">
          <a:xfrm flipV="1">
            <a:off x="1335914" y="1816175"/>
            <a:ext cx="2101850" cy="546920"/>
            <a:chOff x="4763053" y="2429435"/>
            <a:chExt cx="2840865" cy="833718"/>
          </a:xfrm>
        </p:grpSpPr>
        <p:sp>
          <p:nvSpPr>
            <p:cNvPr id="8" name="Freeform 7"/>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solidFill>
              <a:schemeClr val="accent1"/>
            </a:soli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9" name="Pie 8"/>
            <p:cNvSpPr/>
            <p:nvPr/>
          </p:nvSpPr>
          <p:spPr bwMode="gray">
            <a:xfrm>
              <a:off x="4763053" y="3083859"/>
              <a:ext cx="304685" cy="179294"/>
            </a:xfrm>
            <a:prstGeom prst="pie">
              <a:avLst>
                <a:gd name="adj1" fmla="val 5429925"/>
                <a:gd name="adj2" fmla="val 162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chemeClr val="tx1"/>
                </a:solidFill>
              </a:endParaRPr>
            </a:p>
          </p:txBody>
        </p:sp>
      </p:grpSp>
      <p:grpSp>
        <p:nvGrpSpPr>
          <p:cNvPr id="10" name="Group 9"/>
          <p:cNvGrpSpPr>
            <a:grpSpLocks/>
          </p:cNvGrpSpPr>
          <p:nvPr/>
        </p:nvGrpSpPr>
        <p:grpSpPr bwMode="auto">
          <a:xfrm>
            <a:off x="4650451" y="1593501"/>
            <a:ext cx="2803738" cy="2468562"/>
            <a:chOff x="457200" y="1239996"/>
            <a:chExt cx="2177144" cy="2804886"/>
          </a:xfrm>
        </p:grpSpPr>
        <p:sp>
          <p:nvSpPr>
            <p:cNvPr id="11" name="Rectangle 10"/>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sz="1800" dirty="0" smtClean="0">
                <a:solidFill>
                  <a:schemeClr val="tx1"/>
                </a:solidFill>
              </a:endParaRPr>
            </a:p>
            <a:p>
              <a:pPr algn="ctr">
                <a:defRPr/>
              </a:pPr>
              <a:endParaRPr lang="en-US" sz="1800" dirty="0">
                <a:solidFill>
                  <a:schemeClr val="tx1"/>
                </a:solidFill>
              </a:endParaRPr>
            </a:p>
            <a:p>
              <a:pPr algn="ctr">
                <a:defRPr/>
              </a:pPr>
              <a:r>
                <a:rPr lang="en-US" sz="1800" dirty="0" smtClean="0">
                  <a:solidFill>
                    <a:schemeClr val="accent3">
                      <a:lumMod val="50000"/>
                    </a:schemeClr>
                  </a:solidFill>
                </a:rPr>
                <a:t>Là bằng chứng giúp </a:t>
              </a:r>
            </a:p>
            <a:p>
              <a:pPr algn="ctr">
                <a:defRPr/>
              </a:pPr>
              <a:r>
                <a:rPr lang="en-US" sz="1800" dirty="0" smtClean="0">
                  <a:solidFill>
                    <a:schemeClr val="accent3">
                      <a:lumMod val="50000"/>
                    </a:schemeClr>
                  </a:solidFill>
                </a:rPr>
                <a:t>chúng ta tìm hiểu và dựng lại lịch sử; được sử dụng để kiểm chứng lại các tư liệu chữ viết</a:t>
              </a:r>
              <a:endParaRPr lang="en-US" sz="1800" dirty="0">
                <a:solidFill>
                  <a:schemeClr val="accent3">
                    <a:lumMod val="50000"/>
                  </a:schemeClr>
                </a:solidFill>
              </a:endParaRPr>
            </a:p>
          </p:txBody>
        </p:sp>
        <p:sp>
          <p:nvSpPr>
            <p:cNvPr id="12" name="Rectangle 11"/>
            <p:cNvSpPr/>
            <p:nvPr/>
          </p:nvSpPr>
          <p:spPr>
            <a:xfrm>
              <a:off x="536316" y="1341008"/>
              <a:ext cx="2018913" cy="2601059"/>
            </a:xfrm>
            <a:prstGeom prst="rect">
              <a:avLst/>
            </a:prstGeom>
            <a:noFill/>
            <a:ln w="1905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grpSp>
        <p:nvGrpSpPr>
          <p:cNvPr id="13" name="Group 12"/>
          <p:cNvGrpSpPr>
            <a:grpSpLocks/>
          </p:cNvGrpSpPr>
          <p:nvPr/>
        </p:nvGrpSpPr>
        <p:grpSpPr bwMode="auto">
          <a:xfrm flipV="1">
            <a:off x="4540403" y="1816175"/>
            <a:ext cx="2101850" cy="535604"/>
            <a:chOff x="4763053" y="2429435"/>
            <a:chExt cx="2840865" cy="833718"/>
          </a:xfrm>
          <a:solidFill>
            <a:schemeClr val="accent3">
              <a:lumMod val="75000"/>
            </a:schemeClr>
          </a:solidFill>
        </p:grpSpPr>
        <p:sp>
          <p:nvSpPr>
            <p:cNvPr id="14" name="Freeform 13"/>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15" name="Pie 14"/>
            <p:cNvSpPr/>
            <p:nvPr/>
          </p:nvSpPr>
          <p:spPr bwMode="gray">
            <a:xfrm>
              <a:off x="4763053" y="3083859"/>
              <a:ext cx="304685" cy="179294"/>
            </a:xfrm>
            <a:prstGeom prst="pie">
              <a:avLst>
                <a:gd name="adj1" fmla="val 5429925"/>
                <a:gd name="adj2" fmla="val 1620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chemeClr val="tx1"/>
                </a:solidFill>
              </a:endParaRPr>
            </a:p>
          </p:txBody>
        </p:sp>
      </p:grpSp>
      <p:grpSp>
        <p:nvGrpSpPr>
          <p:cNvPr id="16" name="Google Shape;533;p40"/>
          <p:cNvGrpSpPr/>
          <p:nvPr/>
        </p:nvGrpSpPr>
        <p:grpSpPr>
          <a:xfrm>
            <a:off x="753465" y="504821"/>
            <a:ext cx="421545" cy="342089"/>
            <a:chOff x="1923675" y="1633650"/>
            <a:chExt cx="436002" cy="435975"/>
          </a:xfrm>
        </p:grpSpPr>
        <p:sp>
          <p:nvSpPr>
            <p:cNvPr id="17"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82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057" y="523255"/>
            <a:ext cx="3194284" cy="654492"/>
          </a:xfrm>
        </p:spPr>
        <p:txBody>
          <a:bodyPr/>
          <a:lstStyle/>
          <a:p>
            <a:pPr algn="ctr"/>
            <a:r>
              <a:rPr lang="en-US" sz="2600" dirty="0" smtClean="0">
                <a:solidFill>
                  <a:srgbClr val="FFFF00"/>
                </a:solidFill>
                <a:latin typeface="+mj-lt"/>
              </a:rPr>
              <a:t>Lưu ý</a:t>
            </a:r>
            <a:endParaRPr lang="en-US" sz="2600" dirty="0">
              <a:solidFill>
                <a:srgbClr val="FFFF00"/>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29</a:t>
            </a:fld>
            <a:endParaRPr lang="en"/>
          </a:p>
        </p:txBody>
      </p:sp>
      <p:sp>
        <p:nvSpPr>
          <p:cNvPr id="5" name="Rectangle 4"/>
          <p:cNvSpPr/>
          <p:nvPr/>
        </p:nvSpPr>
        <p:spPr>
          <a:xfrm>
            <a:off x="3705147" y="1131581"/>
            <a:ext cx="5182819" cy="3580467"/>
          </a:xfrm>
          <a:prstGeom prst="rect">
            <a:avLst/>
          </a:prstGeom>
        </p:spPr>
        <p:txBody>
          <a:bodyPr wrap="square">
            <a:spAutoFit/>
          </a:bodyPr>
          <a:lstStyle/>
          <a:p>
            <a:pPr marL="285750" indent="-285750" algn="just">
              <a:lnSpc>
                <a:spcPts val="3400"/>
              </a:lnSpc>
              <a:buFont typeface="Wingdings" panose="05000000000000000000" pitchFamily="2" charset="2"/>
              <a:buChar char="v"/>
            </a:pPr>
            <a:r>
              <a:rPr lang="nl-NL" sz="2000" b="1" dirty="0">
                <a:solidFill>
                  <a:srgbClr val="002060"/>
                </a:solidFill>
              </a:rPr>
              <a:t>Di tích: </a:t>
            </a:r>
            <a:r>
              <a:rPr lang="nl-NL" sz="2000" dirty="0" smtClean="0">
                <a:solidFill>
                  <a:srgbClr val="002060"/>
                </a:solidFill>
              </a:rPr>
              <a:t>các </a:t>
            </a:r>
            <a:r>
              <a:rPr lang="nl-NL" sz="2000" dirty="0">
                <a:solidFill>
                  <a:srgbClr val="002060"/>
                </a:solidFill>
              </a:rPr>
              <a:t>di chỉ khảo cổ học, mộ táng, các hiện vật khảo cổ, đình, chùa, khu lưu niệm,... </a:t>
            </a:r>
          </a:p>
          <a:p>
            <a:pPr marL="285750" indent="-285750" algn="just">
              <a:lnSpc>
                <a:spcPts val="3400"/>
              </a:lnSpc>
              <a:buFont typeface="Wingdings" panose="05000000000000000000" pitchFamily="2" charset="2"/>
              <a:buChar char="v"/>
            </a:pPr>
            <a:r>
              <a:rPr lang="nl-NL" sz="2000" b="1" dirty="0">
                <a:solidFill>
                  <a:srgbClr val="002060"/>
                </a:solidFill>
              </a:rPr>
              <a:t>Đồ vật: </a:t>
            </a:r>
            <a:r>
              <a:rPr lang="nl-NL" sz="2000" dirty="0" smtClean="0">
                <a:solidFill>
                  <a:srgbClr val="002060"/>
                </a:solidFill>
              </a:rPr>
              <a:t>các </a:t>
            </a:r>
            <a:r>
              <a:rPr lang="nl-NL" sz="2000" dirty="0">
                <a:solidFill>
                  <a:srgbClr val="002060"/>
                </a:solidFill>
              </a:rPr>
              <a:t>công cụ lao động, vũ khí tìm thấy trong các di chỉ khảo cổ, có thể là các vật dụng cổ trong gia đình như cái liềm, cái cuốc,... đồ thờ cúng trong đình chùa như tượng, lư hương,... </a:t>
            </a:r>
          </a:p>
        </p:txBody>
      </p:sp>
      <p:pic>
        <p:nvPicPr>
          <p:cNvPr id="6" name="Picture 5"/>
          <p:cNvPicPr>
            <a:picLocks noChangeAspect="1"/>
          </p:cNvPicPr>
          <p:nvPr/>
        </p:nvPicPr>
        <p:blipFill>
          <a:blip r:embed="rId2"/>
          <a:stretch>
            <a:fillRect/>
          </a:stretch>
        </p:blipFill>
        <p:spPr>
          <a:xfrm>
            <a:off x="82206" y="1675966"/>
            <a:ext cx="3289985" cy="2903350"/>
          </a:xfrm>
          <a:prstGeom prst="rect">
            <a:avLst/>
          </a:prstGeom>
        </p:spPr>
      </p:pic>
      <p:sp>
        <p:nvSpPr>
          <p:cNvPr id="3" name="Rectangle 2"/>
          <p:cNvSpPr/>
          <p:nvPr/>
        </p:nvSpPr>
        <p:spPr>
          <a:xfrm>
            <a:off x="3705148" y="650446"/>
            <a:ext cx="5182819" cy="400110"/>
          </a:xfrm>
          <a:prstGeom prst="rect">
            <a:avLst/>
          </a:prstGeom>
        </p:spPr>
        <p:txBody>
          <a:bodyPr wrap="square">
            <a:spAutoFit/>
          </a:bodyPr>
          <a:lstStyle/>
          <a:p>
            <a:pPr algn="ctr"/>
            <a:r>
              <a:rPr lang="en-US" sz="2000" b="1" dirty="0" smtClean="0">
                <a:solidFill>
                  <a:schemeClr val="accent4">
                    <a:lumMod val="50000"/>
                  </a:schemeClr>
                </a:solidFill>
              </a:rPr>
              <a:t>Tư liệu hiện vật là:</a:t>
            </a:r>
            <a:endParaRPr lang="en-US" sz="2000" b="1" dirty="0">
              <a:solidFill>
                <a:schemeClr val="accent4">
                  <a:lumMod val="50000"/>
                </a:schemeClr>
              </a:solidFill>
            </a:endParaRPr>
          </a:p>
        </p:txBody>
      </p:sp>
    </p:spTree>
    <p:extLst>
      <p:ext uri="{BB962C8B-B14F-4D97-AF65-F5344CB8AC3E}">
        <p14:creationId xmlns:p14="http://schemas.microsoft.com/office/powerpoint/2010/main" val="346771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a:spLocks noGrp="1"/>
          </p:cNvSpPr>
          <p:nvPr>
            <p:ph type="ctrTitle" idx="4294967295"/>
          </p:nvPr>
        </p:nvSpPr>
        <p:spPr>
          <a:xfrm>
            <a:off x="123550" y="1433780"/>
            <a:ext cx="6656832" cy="2421330"/>
          </a:xfrm>
          <a:prstGeom prst="rect">
            <a:avLst/>
          </a:prstGeom>
        </p:spPr>
        <p:txBody>
          <a:bodyPr spcFirstLastPara="1" wrap="square" lIns="91425" tIns="91425" rIns="91425" bIns="91425" anchor="ctr" anchorCtr="0">
            <a:noAutofit/>
          </a:bodyPr>
          <a:lstStyle/>
          <a:p>
            <a:pPr lvl="0" algn="just">
              <a:lnSpc>
                <a:spcPts val="3000"/>
              </a:lnSpc>
            </a:pPr>
            <a:r>
              <a:rPr lang="fr-FR" sz="2000" b="0" dirty="0" smtClean="0">
                <a:latin typeface="+mj-lt"/>
              </a:rPr>
              <a:t>Là </a:t>
            </a:r>
            <a:r>
              <a:rPr lang="fr-FR" sz="2000" b="0" dirty="0">
                <a:latin typeface="+mj-lt"/>
              </a:rPr>
              <a:t>con người Việt </a:t>
            </a:r>
            <a:r>
              <a:rPr lang="fr-FR" sz="2000" b="0" dirty="0" smtClean="0">
                <a:latin typeface="+mj-lt"/>
              </a:rPr>
              <a:t>Nam, cần </a:t>
            </a:r>
            <a:r>
              <a:rPr lang="fr-FR" sz="2000" b="0" dirty="0">
                <a:latin typeface="+mj-lt"/>
              </a:rPr>
              <a:t>phải biết lịch sử của đất nước Việt Nam như vậy mới biết được nguồn gốc, cội nguồn của dân tộc. </a:t>
            </a:r>
            <a:r>
              <a:rPr lang="fr-FR" sz="2000" b="0" dirty="0" smtClean="0">
                <a:latin typeface="+mj-lt"/>
              </a:rPr>
              <a:t>Biết </a:t>
            </a:r>
            <a:r>
              <a:rPr lang="fr-FR" sz="2000" b="0" dirty="0">
                <a:latin typeface="+mj-lt"/>
              </a:rPr>
              <a:t>được lịch sử, </a:t>
            </a:r>
            <a:r>
              <a:rPr lang="fr-FR" sz="2000" b="0" dirty="0" smtClean="0">
                <a:latin typeface="+mj-lt"/>
              </a:rPr>
              <a:t>ta </a:t>
            </a:r>
            <a:r>
              <a:rPr lang="fr-FR" sz="2000" b="0" dirty="0">
                <a:latin typeface="+mj-lt"/>
              </a:rPr>
              <a:t>sẽ đúc kết được những bài học kinh nghiệm về sự thành công và thất bại của quá khứ để phục vụ hiện </a:t>
            </a:r>
            <a:r>
              <a:rPr lang="fr-FR" sz="2000" b="0" dirty="0" smtClean="0">
                <a:latin typeface="+mj-lt"/>
              </a:rPr>
              <a:t>tại, xây </a:t>
            </a:r>
            <a:r>
              <a:rPr lang="fr-FR" sz="2000" b="0" dirty="0">
                <a:latin typeface="+mj-lt"/>
              </a:rPr>
              <a:t>dựng cuộc sống trong tương lai. </a:t>
            </a:r>
            <a:r>
              <a:rPr lang="fr-FR" sz="2000" dirty="0">
                <a:latin typeface="+mj-lt"/>
              </a:rPr>
              <a:t>Vậy lịch sử là gì, môn lịch sử là gì và vì sao cần phải học môn lịch </a:t>
            </a:r>
            <a:r>
              <a:rPr lang="fr-FR" sz="2000" dirty="0" smtClean="0">
                <a:latin typeface="+mj-lt"/>
              </a:rPr>
              <a:t>sử?</a:t>
            </a:r>
            <a:endParaRPr sz="2000" dirty="0">
              <a:latin typeface="+mj-lt"/>
            </a:endParaRPr>
          </a:p>
        </p:txBody>
      </p:sp>
      <p:sp>
        <p:nvSpPr>
          <p:cNvPr id="141" name="Google Shape;141;p1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a:t>
            </a:fld>
            <a:endParaRPr/>
          </a:p>
        </p:txBody>
      </p:sp>
      <p:pic>
        <p:nvPicPr>
          <p:cNvPr id="2" name="Picture 1"/>
          <p:cNvPicPr>
            <a:picLocks noChangeAspect="1"/>
          </p:cNvPicPr>
          <p:nvPr/>
        </p:nvPicPr>
        <p:blipFill>
          <a:blip r:embed="rId3"/>
          <a:stretch>
            <a:fillRect/>
          </a:stretch>
        </p:blipFill>
        <p:spPr>
          <a:xfrm>
            <a:off x="6854342" y="512065"/>
            <a:ext cx="2177639" cy="1423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050" y="500735"/>
            <a:ext cx="6031800" cy="605100"/>
          </a:xfrm>
        </p:spPr>
        <p:txBody>
          <a:bodyPr/>
          <a:lstStyle/>
          <a:p>
            <a:pPr marL="101600" indent="0">
              <a:buNone/>
            </a:pPr>
            <a:r>
              <a:rPr lang="en-US" sz="2600" b="1" dirty="0" smtClean="0">
                <a:solidFill>
                  <a:schemeClr val="bg1"/>
                </a:solidFill>
                <a:latin typeface="+mj-lt"/>
                <a:cs typeface="Times New Roman" panose="02020603050405020304" pitchFamily="18" charset="0"/>
              </a:rPr>
              <a:t>Một </a:t>
            </a:r>
            <a:r>
              <a:rPr lang="en-US" sz="2600" b="1" dirty="0">
                <a:solidFill>
                  <a:schemeClr val="bg1"/>
                </a:solidFill>
                <a:latin typeface="+mj-lt"/>
                <a:cs typeface="Times New Roman" panose="02020603050405020304" pitchFamily="18" charset="0"/>
              </a:rPr>
              <a:t>số ví dụ về tư liệu hiện vật</a:t>
            </a:r>
            <a:endParaRPr lang="en-US" sz="2600" b="1" dirty="0">
              <a:solidFill>
                <a:schemeClr val="bg1"/>
              </a:solidFill>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30</a:t>
            </a:fld>
            <a:endParaRPr lang="en"/>
          </a:p>
        </p:txBody>
      </p:sp>
      <p:sp>
        <p:nvSpPr>
          <p:cNvPr id="8" name="Text Placeholder 2"/>
          <p:cNvSpPr txBox="1">
            <a:spLocks/>
          </p:cNvSpPr>
          <p:nvPr/>
        </p:nvSpPr>
        <p:spPr>
          <a:xfrm>
            <a:off x="298150" y="1105835"/>
            <a:ext cx="3900775" cy="14572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60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1pPr>
            <a:lvl2pPr marL="914400" marR="0" lvl="1"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2pPr>
            <a:lvl3pPr marL="1371600" marR="0" lvl="2"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3pPr>
            <a:lvl4pPr marL="1828800" marR="0" lvl="3"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4pPr>
            <a:lvl5pPr marL="2286000" marR="0" lvl="4"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5pPr>
            <a:lvl6pPr marL="2743200" marR="0" lvl="5"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6pPr>
            <a:lvl7pPr marL="3200400" marR="0" lvl="6"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7pPr>
            <a:lvl8pPr marL="3657600" marR="0" lvl="7"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8pPr>
            <a:lvl9pPr marL="4114800" marR="0" lvl="8"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9pPr>
          </a:lstStyle>
          <a:p>
            <a:pPr marL="101600" indent="0">
              <a:buNone/>
            </a:pPr>
            <a:r>
              <a:rPr lang="en-US" dirty="0" smtClean="0">
                <a:solidFill>
                  <a:srgbClr val="FFFF00"/>
                </a:solidFill>
                <a:latin typeface="+mj-lt"/>
              </a:rPr>
              <a:t>Rìu gót vuông trang trí cảnh chó săn hươu - công cụ lao động của người Việt cổ</a:t>
            </a:r>
            <a:endParaRPr lang="en-US" dirty="0">
              <a:solidFill>
                <a:srgbClr val="FFFF00"/>
              </a:solidFill>
              <a:latin typeface="+mj-lt"/>
            </a:endParaRPr>
          </a:p>
        </p:txBody>
      </p:sp>
      <p:sp>
        <p:nvSpPr>
          <p:cNvPr id="9" name="Text Placeholder 3"/>
          <p:cNvSpPr txBox="1">
            <a:spLocks/>
          </p:cNvSpPr>
          <p:nvPr/>
        </p:nvSpPr>
        <p:spPr>
          <a:xfrm>
            <a:off x="4548125" y="1467465"/>
            <a:ext cx="3979469" cy="9538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smtClean="0"/>
              <a:t> </a:t>
            </a:r>
            <a:r>
              <a:rPr lang="en-US" sz="2000" dirty="0" smtClean="0">
                <a:solidFill>
                  <a:srgbClr val="FFFF00"/>
                </a:solidFill>
                <a:latin typeface="+mj-lt"/>
              </a:rPr>
              <a:t>Một góc di tích Hoàng thành Thăng Long (Số 18 Hoàng Diệu) </a:t>
            </a:r>
            <a:endParaRPr lang="en-US" sz="2000" dirty="0">
              <a:solidFill>
                <a:srgbClr val="FFFF00"/>
              </a:solidFill>
              <a:latin typeface="+mj-lt"/>
            </a:endParaRPr>
          </a:p>
        </p:txBody>
      </p:sp>
      <p:pic>
        <p:nvPicPr>
          <p:cNvPr id="14" name="Picture 13" descr="C:\Users\HP\OneDrive\Desktop\Screenshot_23.png"/>
          <p:cNvPicPr/>
          <p:nvPr/>
        </p:nvPicPr>
        <p:blipFill>
          <a:blip r:embed="rId2">
            <a:extLst>
              <a:ext uri="{28A0092B-C50C-407E-A947-70E740481C1C}">
                <a14:useLocalDpi xmlns:a14="http://schemas.microsoft.com/office/drawing/2010/main" val="0"/>
              </a:ext>
            </a:extLst>
          </a:blip>
          <a:srcRect/>
          <a:stretch>
            <a:fillRect/>
          </a:stretch>
        </p:blipFill>
        <p:spPr bwMode="auto">
          <a:xfrm>
            <a:off x="539551" y="2421331"/>
            <a:ext cx="3587709" cy="2656332"/>
          </a:xfrm>
          <a:prstGeom prst="rect">
            <a:avLst/>
          </a:prstGeom>
          <a:noFill/>
          <a:ln>
            <a:noFill/>
          </a:ln>
        </p:spPr>
      </p:pic>
      <p:pic>
        <p:nvPicPr>
          <p:cNvPr id="15" name="Picture 14"/>
          <p:cNvPicPr>
            <a:picLocks noChangeAspect="1"/>
          </p:cNvPicPr>
          <p:nvPr/>
        </p:nvPicPr>
        <p:blipFill>
          <a:blip r:embed="rId3"/>
          <a:stretch>
            <a:fillRect/>
          </a:stretch>
        </p:blipFill>
        <p:spPr>
          <a:xfrm>
            <a:off x="4718305" y="2414015"/>
            <a:ext cx="3809290" cy="2640787"/>
          </a:xfrm>
          <a:prstGeom prst="rect">
            <a:avLst/>
          </a:prstGeom>
        </p:spPr>
      </p:pic>
    </p:spTree>
    <p:extLst>
      <p:ext uri="{BB962C8B-B14F-4D97-AF65-F5344CB8AC3E}">
        <p14:creationId xmlns:p14="http://schemas.microsoft.com/office/powerpoint/2010/main" val="234581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31</a:t>
            </a:fld>
            <a:endParaRPr lang="en"/>
          </a:p>
        </p:txBody>
      </p:sp>
      <p:pic>
        <p:nvPicPr>
          <p:cNvPr id="3" name="Picture 2"/>
          <p:cNvPicPr>
            <a:picLocks noChangeAspect="1"/>
          </p:cNvPicPr>
          <p:nvPr/>
        </p:nvPicPr>
        <p:blipFill>
          <a:blip r:embed="rId2"/>
          <a:stretch>
            <a:fillRect/>
          </a:stretch>
        </p:blipFill>
        <p:spPr>
          <a:xfrm>
            <a:off x="625449" y="702261"/>
            <a:ext cx="3874351" cy="3183026"/>
          </a:xfrm>
          <a:prstGeom prst="rect">
            <a:avLst/>
          </a:prstGeom>
        </p:spPr>
      </p:pic>
      <p:pic>
        <p:nvPicPr>
          <p:cNvPr id="4" name="Picture 3"/>
          <p:cNvPicPr>
            <a:picLocks noChangeAspect="1"/>
          </p:cNvPicPr>
          <p:nvPr/>
        </p:nvPicPr>
        <p:blipFill>
          <a:blip r:embed="rId3"/>
          <a:stretch>
            <a:fillRect/>
          </a:stretch>
        </p:blipFill>
        <p:spPr>
          <a:xfrm>
            <a:off x="4952390" y="526695"/>
            <a:ext cx="4191610" cy="3151555"/>
          </a:xfrm>
          <a:prstGeom prst="rect">
            <a:avLst/>
          </a:prstGeom>
        </p:spPr>
      </p:pic>
      <p:sp>
        <p:nvSpPr>
          <p:cNvPr id="5" name="Rectangle 4"/>
          <p:cNvSpPr/>
          <p:nvPr/>
        </p:nvSpPr>
        <p:spPr>
          <a:xfrm>
            <a:off x="486460" y="3785181"/>
            <a:ext cx="4572000" cy="646331"/>
          </a:xfrm>
          <a:prstGeom prst="rect">
            <a:avLst/>
          </a:prstGeom>
        </p:spPr>
        <p:txBody>
          <a:bodyPr>
            <a:spAutoFit/>
          </a:bodyPr>
          <a:lstStyle/>
          <a:p>
            <a:pPr algn="ctr"/>
            <a:r>
              <a:rPr lang="en-US" sz="1800" b="1" dirty="0">
                <a:solidFill>
                  <a:srgbClr val="002060"/>
                </a:solidFill>
              </a:rPr>
              <a:t>Ngói úp trang trí đôi chim phương bằng đất nung ở Hoàng thành Thăng Long </a:t>
            </a:r>
          </a:p>
        </p:txBody>
      </p:sp>
      <p:sp>
        <p:nvSpPr>
          <p:cNvPr id="6" name="Rectangle 5"/>
          <p:cNvSpPr/>
          <p:nvPr/>
        </p:nvSpPr>
        <p:spPr>
          <a:xfrm>
            <a:off x="5853765" y="3800569"/>
            <a:ext cx="2557110" cy="646331"/>
          </a:xfrm>
          <a:prstGeom prst="rect">
            <a:avLst/>
          </a:prstGeom>
        </p:spPr>
        <p:txBody>
          <a:bodyPr wrap="none">
            <a:spAutoFit/>
          </a:bodyPr>
          <a:lstStyle/>
          <a:p>
            <a:pPr algn="just"/>
            <a:r>
              <a:rPr lang="en-US" sz="1800" b="1" dirty="0">
                <a:solidFill>
                  <a:srgbClr val="002060"/>
                </a:solidFill>
              </a:rPr>
              <a:t>Thạp đồng Đào </a:t>
            </a:r>
            <a:r>
              <a:rPr lang="en-US" sz="1800" b="1" dirty="0" smtClean="0">
                <a:solidFill>
                  <a:srgbClr val="002060"/>
                </a:solidFill>
              </a:rPr>
              <a:t>Thịnh</a:t>
            </a:r>
          </a:p>
          <a:p>
            <a:pPr algn="just"/>
            <a:r>
              <a:rPr lang="en-US" sz="1800" b="1" dirty="0" smtClean="0">
                <a:solidFill>
                  <a:srgbClr val="002060"/>
                </a:solidFill>
              </a:rPr>
              <a:t> </a:t>
            </a:r>
            <a:r>
              <a:rPr lang="en-US" sz="1800" b="1" dirty="0">
                <a:solidFill>
                  <a:srgbClr val="002060"/>
                </a:solidFill>
              </a:rPr>
              <a:t>(văn hóa Động Sơn)</a:t>
            </a:r>
          </a:p>
        </p:txBody>
      </p:sp>
    </p:spTree>
    <p:extLst>
      <p:ext uri="{BB962C8B-B14F-4D97-AF65-F5344CB8AC3E}">
        <p14:creationId xmlns:p14="http://schemas.microsoft.com/office/powerpoint/2010/main" val="93237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48" y="678763"/>
            <a:ext cx="4482653" cy="1028700"/>
          </a:xfrm>
        </p:spPr>
        <p:txBody>
          <a:bodyPr/>
          <a:lstStyle/>
          <a:p>
            <a:r>
              <a:rPr lang="en-US" sz="2400" dirty="0" smtClean="0">
                <a:solidFill>
                  <a:schemeClr val="bg1"/>
                </a:solidFill>
                <a:latin typeface="+mj-lt"/>
                <a:cs typeface="Times New Roman" panose="02020603050405020304" pitchFamily="18" charset="0"/>
              </a:rPr>
              <a:t>Thảo </a:t>
            </a:r>
            <a:r>
              <a:rPr lang="en-US" sz="2400" dirty="0">
                <a:solidFill>
                  <a:schemeClr val="bg1"/>
                </a:solidFill>
                <a:latin typeface="+mj-lt"/>
                <a:cs typeface="Times New Roman" panose="02020603050405020304" pitchFamily="18" charset="0"/>
              </a:rPr>
              <a:t>luận và trả lời câu hỏi</a:t>
            </a:r>
            <a:r>
              <a:rPr lang="en-US" sz="2400" dirty="0">
                <a:solidFill>
                  <a:schemeClr val="bg1"/>
                </a:solidFill>
                <a:latin typeface="+mj-lt"/>
              </a:rPr>
              <a:t/>
            </a:r>
            <a:br>
              <a:rPr lang="en-US" sz="2400" dirty="0">
                <a:solidFill>
                  <a:schemeClr val="bg1"/>
                </a:solidFill>
                <a:latin typeface="+mj-lt"/>
              </a:rPr>
            </a:br>
            <a:endParaRPr lang="en-US" sz="2400" dirty="0">
              <a:solidFill>
                <a:schemeClr val="bg1"/>
              </a:solidFill>
              <a:latin typeface="+mj-lt"/>
            </a:endParaRPr>
          </a:p>
        </p:txBody>
      </p:sp>
      <p:sp>
        <p:nvSpPr>
          <p:cNvPr id="3" name="Text Placeholder 2"/>
          <p:cNvSpPr>
            <a:spLocks noGrp="1"/>
          </p:cNvSpPr>
          <p:nvPr>
            <p:ph type="body" idx="1"/>
          </p:nvPr>
        </p:nvSpPr>
        <p:spPr/>
        <p:txBody>
          <a:bodyPr/>
          <a:lstStyle/>
          <a:p>
            <a:pPr marL="114300" indent="0">
              <a:buNone/>
            </a:pPr>
            <a:endParaRPr lang="en-US" dirty="0" smtClean="0">
              <a:latin typeface="+mj-lt"/>
            </a:endParaRPr>
          </a:p>
          <a:p>
            <a:pPr marL="114300" indent="0">
              <a:buNone/>
            </a:pPr>
            <a:endParaRPr lang="en-US" dirty="0">
              <a:latin typeface="+mj-lt"/>
            </a:endParaRPr>
          </a:p>
        </p:txBody>
      </p:sp>
      <p:sp>
        <p:nvSpPr>
          <p:cNvPr id="6" name="Slide Number Placeholder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32</a:t>
            </a:fld>
            <a:endParaRPr lang="en"/>
          </a:p>
        </p:txBody>
      </p:sp>
      <p:sp>
        <p:nvSpPr>
          <p:cNvPr id="7" name="Rectangle 6"/>
          <p:cNvSpPr/>
          <p:nvPr/>
        </p:nvSpPr>
        <p:spPr>
          <a:xfrm>
            <a:off x="4648809" y="550085"/>
            <a:ext cx="4443984" cy="1015663"/>
          </a:xfrm>
          <a:prstGeom prst="rect">
            <a:avLst/>
          </a:prstGeom>
        </p:spPr>
        <p:txBody>
          <a:bodyPr wrap="square">
            <a:spAutoFit/>
          </a:bodyPr>
          <a:lstStyle/>
          <a:p>
            <a:pPr algn="just"/>
            <a:r>
              <a:rPr lang="nl-NL" sz="2000" i="1" dirty="0">
                <a:solidFill>
                  <a:srgbClr val="002060"/>
                </a:solidFill>
              </a:rPr>
              <a:t>Tìm những đồ vật trong gia đình, trao đổi với bạn để rút ra câu trả lời đồ vật nào là tư liệu hiện vật. </a:t>
            </a:r>
            <a:endParaRPr lang="en-US" sz="2000" i="1" dirty="0">
              <a:solidFill>
                <a:srgbClr val="002060"/>
              </a:solidFill>
            </a:endParaRPr>
          </a:p>
        </p:txBody>
      </p:sp>
      <p:pic>
        <p:nvPicPr>
          <p:cNvPr id="8" name="Picture 7"/>
          <p:cNvPicPr>
            <a:picLocks noChangeAspect="1"/>
          </p:cNvPicPr>
          <p:nvPr/>
        </p:nvPicPr>
        <p:blipFill>
          <a:blip r:embed="rId2"/>
          <a:stretch>
            <a:fillRect/>
          </a:stretch>
        </p:blipFill>
        <p:spPr>
          <a:xfrm>
            <a:off x="638239" y="1887858"/>
            <a:ext cx="2502560" cy="3093541"/>
          </a:xfrm>
          <a:prstGeom prst="rect">
            <a:avLst/>
          </a:prstGeom>
        </p:spPr>
      </p:pic>
      <p:pic>
        <p:nvPicPr>
          <p:cNvPr id="9" name="Picture 8"/>
          <p:cNvPicPr>
            <a:picLocks noChangeAspect="1"/>
          </p:cNvPicPr>
          <p:nvPr/>
        </p:nvPicPr>
        <p:blipFill>
          <a:blip r:embed="rId3"/>
          <a:stretch>
            <a:fillRect/>
          </a:stretch>
        </p:blipFill>
        <p:spPr>
          <a:xfrm>
            <a:off x="3480888" y="1887857"/>
            <a:ext cx="2377599" cy="3093541"/>
          </a:xfrm>
          <a:prstGeom prst="rect">
            <a:avLst/>
          </a:prstGeom>
        </p:spPr>
      </p:pic>
      <p:pic>
        <p:nvPicPr>
          <p:cNvPr id="10" name="Picture 9"/>
          <p:cNvPicPr>
            <a:picLocks noChangeAspect="1"/>
          </p:cNvPicPr>
          <p:nvPr/>
        </p:nvPicPr>
        <p:blipFill>
          <a:blip r:embed="rId4"/>
          <a:stretch>
            <a:fillRect/>
          </a:stretch>
        </p:blipFill>
        <p:spPr>
          <a:xfrm>
            <a:off x="6276441" y="1887857"/>
            <a:ext cx="2385783" cy="3093541"/>
          </a:xfrm>
          <a:prstGeom prst="rect">
            <a:avLst/>
          </a:prstGeom>
        </p:spPr>
      </p:pic>
    </p:spTree>
    <p:extLst>
      <p:ext uri="{BB962C8B-B14F-4D97-AF65-F5344CB8AC3E}">
        <p14:creationId xmlns:p14="http://schemas.microsoft.com/office/powerpoint/2010/main" val="356769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865" y="475489"/>
            <a:ext cx="3374302" cy="621791"/>
          </a:xfrm>
        </p:spPr>
        <p:txBody>
          <a:bodyPr/>
          <a:lstStyle/>
          <a:p>
            <a:r>
              <a:rPr lang="en-US" sz="2800" dirty="0" smtClean="0">
                <a:solidFill>
                  <a:schemeClr val="bg1"/>
                </a:solidFill>
                <a:latin typeface="+mj-lt"/>
              </a:rPr>
              <a:t>Tư liệu chữ viết</a:t>
            </a:r>
            <a:endParaRPr lang="en-US" sz="28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33</a:t>
            </a:fld>
            <a:endParaRPr lang="en"/>
          </a:p>
        </p:txBody>
      </p:sp>
      <p:sp>
        <p:nvSpPr>
          <p:cNvPr id="5" name="Rectangle 4"/>
          <p:cNvSpPr/>
          <p:nvPr/>
        </p:nvSpPr>
        <p:spPr>
          <a:xfrm>
            <a:off x="52394" y="1825365"/>
            <a:ext cx="3452773" cy="2015936"/>
          </a:xfrm>
          <a:prstGeom prst="rect">
            <a:avLst/>
          </a:prstGeom>
        </p:spPr>
        <p:txBody>
          <a:bodyPr wrap="square">
            <a:spAutoFit/>
          </a:bodyPr>
          <a:lstStyle/>
          <a:p>
            <a:pPr marL="285750" indent="-285750" algn="just">
              <a:lnSpc>
                <a:spcPts val="3000"/>
              </a:lnSpc>
              <a:buFont typeface="Wingdings" panose="05000000000000000000" pitchFamily="2" charset="2"/>
              <a:buChar char="§"/>
            </a:pPr>
            <a:r>
              <a:rPr lang="en-US" sz="1800" i="1" dirty="0">
                <a:solidFill>
                  <a:srgbClr val="FFFF00"/>
                </a:solidFill>
                <a:cs typeface="Times New Roman" panose="02020603050405020304" pitchFamily="18" charset="0"/>
              </a:rPr>
              <a:t>Em đã được đến tham quan Văn Miếu Quốc – Quốc Tử Giám chưa? </a:t>
            </a:r>
          </a:p>
          <a:p>
            <a:pPr marL="285750" indent="-285750">
              <a:lnSpc>
                <a:spcPts val="3000"/>
              </a:lnSpc>
              <a:buFont typeface="Wingdings" panose="05000000000000000000" pitchFamily="2" charset="2"/>
              <a:buChar char="§"/>
            </a:pPr>
            <a:r>
              <a:rPr lang="en-US" sz="1800" i="1" dirty="0">
                <a:solidFill>
                  <a:srgbClr val="FFFF00"/>
                </a:solidFill>
                <a:cs typeface="Times New Roman" panose="02020603050405020304" pitchFamily="18" charset="0"/>
              </a:rPr>
              <a:t>Em có biết ở đó có bao nhiêu Bia tiến sĩ không?</a:t>
            </a:r>
            <a:endParaRPr lang="en-US" sz="1800" i="1" dirty="0">
              <a:solidFill>
                <a:srgbClr val="FFFF00"/>
              </a:solidFill>
            </a:endParaRPr>
          </a:p>
        </p:txBody>
      </p:sp>
      <p:pic>
        <p:nvPicPr>
          <p:cNvPr id="6" name="Picture 5"/>
          <p:cNvPicPr>
            <a:picLocks noChangeAspect="1"/>
          </p:cNvPicPr>
          <p:nvPr/>
        </p:nvPicPr>
        <p:blipFill>
          <a:blip r:embed="rId2"/>
          <a:stretch>
            <a:fillRect/>
          </a:stretch>
        </p:blipFill>
        <p:spPr>
          <a:xfrm>
            <a:off x="4108229" y="475489"/>
            <a:ext cx="4085399" cy="4067250"/>
          </a:xfrm>
          <a:prstGeom prst="rect">
            <a:avLst/>
          </a:prstGeom>
        </p:spPr>
      </p:pic>
    </p:spTree>
    <p:extLst>
      <p:ext uri="{BB962C8B-B14F-4D97-AF65-F5344CB8AC3E}">
        <p14:creationId xmlns:p14="http://schemas.microsoft.com/office/powerpoint/2010/main" val="290868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34</a:t>
            </a:fld>
            <a:endParaRPr lang="en"/>
          </a:p>
        </p:txBody>
      </p:sp>
      <p:sp>
        <p:nvSpPr>
          <p:cNvPr id="5" name="Rectangle 4"/>
          <p:cNvSpPr/>
          <p:nvPr/>
        </p:nvSpPr>
        <p:spPr>
          <a:xfrm>
            <a:off x="769963" y="442758"/>
            <a:ext cx="2212465" cy="492443"/>
          </a:xfrm>
          <a:prstGeom prst="rect">
            <a:avLst/>
          </a:prstGeom>
        </p:spPr>
        <p:txBody>
          <a:bodyPr wrap="none">
            <a:spAutoFit/>
          </a:bodyPr>
          <a:lstStyle/>
          <a:p>
            <a:r>
              <a:rPr lang="en-US" sz="2600" dirty="0" smtClean="0">
                <a:solidFill>
                  <a:schemeClr val="accent4">
                    <a:lumMod val="50000"/>
                  </a:schemeClr>
                </a:solidFill>
                <a:cs typeface="Times New Roman" panose="02020603050405020304" pitchFamily="18" charset="0"/>
              </a:rPr>
              <a:t>      </a:t>
            </a:r>
            <a:r>
              <a:rPr lang="en-US" sz="2400" b="1" dirty="0" smtClean="0">
                <a:solidFill>
                  <a:schemeClr val="accent4">
                    <a:lumMod val="50000"/>
                  </a:schemeClr>
                </a:solidFill>
                <a:cs typeface="Times New Roman" panose="02020603050405020304" pitchFamily="18" charset="0"/>
              </a:rPr>
              <a:t>Khái </a:t>
            </a:r>
            <a:r>
              <a:rPr lang="en-US" sz="2400" b="1" dirty="0">
                <a:solidFill>
                  <a:schemeClr val="accent4">
                    <a:lumMod val="50000"/>
                  </a:schemeClr>
                </a:solidFill>
                <a:cs typeface="Times New Roman" panose="02020603050405020304" pitchFamily="18" charset="0"/>
              </a:rPr>
              <a:t>niệm</a:t>
            </a:r>
            <a:endParaRPr lang="en-US" sz="2400" b="1" dirty="0">
              <a:solidFill>
                <a:schemeClr val="accent4">
                  <a:lumMod val="50000"/>
                </a:schemeClr>
              </a:solidFill>
            </a:endParaRPr>
          </a:p>
        </p:txBody>
      </p:sp>
      <p:sp>
        <p:nvSpPr>
          <p:cNvPr id="6" name="5-Point Star 5"/>
          <p:cNvSpPr/>
          <p:nvPr/>
        </p:nvSpPr>
        <p:spPr bwMode="auto">
          <a:xfrm>
            <a:off x="6137453" y="2096049"/>
            <a:ext cx="485820" cy="478901"/>
          </a:xfrm>
          <a:prstGeom prst="star5">
            <a:avLst>
              <a:gd name="adj" fmla="val 26056"/>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6"/>
          <p:cNvGrpSpPr/>
          <p:nvPr/>
        </p:nvGrpSpPr>
        <p:grpSpPr>
          <a:xfrm>
            <a:off x="1963108" y="3837471"/>
            <a:ext cx="634912" cy="640247"/>
            <a:chOff x="4290008" y="4767262"/>
            <a:chExt cx="902113" cy="1014412"/>
          </a:xfrm>
          <a:solidFill>
            <a:schemeClr val="accent3"/>
          </a:solidFill>
        </p:grpSpPr>
        <p:sp>
          <p:nvSpPr>
            <p:cNvPr id="8" name="Freeform 7"/>
            <p:cNvSpPr/>
            <p:nvPr/>
          </p:nvSpPr>
          <p:spPr>
            <a:xfrm>
              <a:off x="4444110" y="4922044"/>
              <a:ext cx="602358" cy="590550"/>
            </a:xfrm>
            <a:custGeom>
              <a:avLst/>
              <a:gdLst>
                <a:gd name="connsiteX0" fmla="*/ 107157 w 564357"/>
                <a:gd name="connsiteY0" fmla="*/ 600075 h 600075"/>
                <a:gd name="connsiteX1" fmla="*/ 107157 w 564357"/>
                <a:gd name="connsiteY1" fmla="*/ 531019 h 600075"/>
                <a:gd name="connsiteX2" fmla="*/ 0 w 564357"/>
                <a:gd name="connsiteY2" fmla="*/ 173831 h 600075"/>
                <a:gd name="connsiteX3" fmla="*/ 283369 w 564357"/>
                <a:gd name="connsiteY3" fmla="*/ 0 h 600075"/>
                <a:gd name="connsiteX4" fmla="*/ 526257 w 564357"/>
                <a:gd name="connsiteY4" fmla="*/ 138112 h 600075"/>
                <a:gd name="connsiteX5" fmla="*/ 564357 w 564357"/>
                <a:gd name="connsiteY5" fmla="*/ 407194 h 600075"/>
                <a:gd name="connsiteX6" fmla="*/ 445294 w 564357"/>
                <a:gd name="connsiteY6" fmla="*/ 557212 h 600075"/>
                <a:gd name="connsiteX7" fmla="*/ 445294 w 564357"/>
                <a:gd name="connsiteY7" fmla="*/ 588169 h 600075"/>
                <a:gd name="connsiteX8" fmla="*/ 342900 w 564357"/>
                <a:gd name="connsiteY8" fmla="*/ 588169 h 600075"/>
                <a:gd name="connsiteX9" fmla="*/ 342900 w 564357"/>
                <a:gd name="connsiteY9" fmla="*/ 481012 h 600075"/>
                <a:gd name="connsiteX10" fmla="*/ 476250 w 564357"/>
                <a:gd name="connsiteY10" fmla="*/ 307181 h 600075"/>
                <a:gd name="connsiteX11" fmla="*/ 285750 w 564357"/>
                <a:gd name="connsiteY11" fmla="*/ 119062 h 600075"/>
                <a:gd name="connsiteX12" fmla="*/ 92869 w 564357"/>
                <a:gd name="connsiteY12" fmla="*/ 316706 h 600075"/>
                <a:gd name="connsiteX13" fmla="*/ 207169 w 564357"/>
                <a:gd name="connsiteY13" fmla="*/ 485775 h 600075"/>
                <a:gd name="connsiteX14" fmla="*/ 207169 w 564357"/>
                <a:gd name="connsiteY14" fmla="*/ 592931 h 600075"/>
                <a:gd name="connsiteX15" fmla="*/ 107157 w 564357"/>
                <a:gd name="connsiteY15" fmla="*/ 600075 h 600075"/>
                <a:gd name="connsiteX0" fmla="*/ 109538 w 564357"/>
                <a:gd name="connsiteY0" fmla="*/ 590550 h 592931"/>
                <a:gd name="connsiteX1" fmla="*/ 107157 w 564357"/>
                <a:gd name="connsiteY1" fmla="*/ 531019 h 592931"/>
                <a:gd name="connsiteX2" fmla="*/ 0 w 564357"/>
                <a:gd name="connsiteY2" fmla="*/ 173831 h 592931"/>
                <a:gd name="connsiteX3" fmla="*/ 283369 w 564357"/>
                <a:gd name="connsiteY3" fmla="*/ 0 h 592931"/>
                <a:gd name="connsiteX4" fmla="*/ 526257 w 564357"/>
                <a:gd name="connsiteY4" fmla="*/ 138112 h 592931"/>
                <a:gd name="connsiteX5" fmla="*/ 564357 w 564357"/>
                <a:gd name="connsiteY5" fmla="*/ 407194 h 592931"/>
                <a:gd name="connsiteX6" fmla="*/ 445294 w 564357"/>
                <a:gd name="connsiteY6" fmla="*/ 557212 h 592931"/>
                <a:gd name="connsiteX7" fmla="*/ 445294 w 564357"/>
                <a:gd name="connsiteY7" fmla="*/ 588169 h 592931"/>
                <a:gd name="connsiteX8" fmla="*/ 342900 w 564357"/>
                <a:gd name="connsiteY8" fmla="*/ 588169 h 592931"/>
                <a:gd name="connsiteX9" fmla="*/ 342900 w 564357"/>
                <a:gd name="connsiteY9" fmla="*/ 481012 h 592931"/>
                <a:gd name="connsiteX10" fmla="*/ 476250 w 564357"/>
                <a:gd name="connsiteY10" fmla="*/ 307181 h 592931"/>
                <a:gd name="connsiteX11" fmla="*/ 285750 w 564357"/>
                <a:gd name="connsiteY11" fmla="*/ 119062 h 592931"/>
                <a:gd name="connsiteX12" fmla="*/ 92869 w 564357"/>
                <a:gd name="connsiteY12" fmla="*/ 316706 h 592931"/>
                <a:gd name="connsiteX13" fmla="*/ 207169 w 564357"/>
                <a:gd name="connsiteY13" fmla="*/ 485775 h 592931"/>
                <a:gd name="connsiteX14" fmla="*/ 207169 w 564357"/>
                <a:gd name="connsiteY14" fmla="*/ 592931 h 592931"/>
                <a:gd name="connsiteX15" fmla="*/ 109538 w 564357"/>
                <a:gd name="connsiteY15" fmla="*/ 590550 h 592931"/>
                <a:gd name="connsiteX0" fmla="*/ 121444 w 576263"/>
                <a:gd name="connsiteY0" fmla="*/ 590550 h 592931"/>
                <a:gd name="connsiteX1" fmla="*/ 119063 w 576263"/>
                <a:gd name="connsiteY1" fmla="*/ 531019 h 592931"/>
                <a:gd name="connsiteX2" fmla="*/ 11906 w 576263"/>
                <a:gd name="connsiteY2" fmla="*/ 173831 h 592931"/>
                <a:gd name="connsiteX3" fmla="*/ 295275 w 576263"/>
                <a:gd name="connsiteY3" fmla="*/ 0 h 592931"/>
                <a:gd name="connsiteX4" fmla="*/ 538163 w 576263"/>
                <a:gd name="connsiteY4" fmla="*/ 138112 h 592931"/>
                <a:gd name="connsiteX5" fmla="*/ 576263 w 576263"/>
                <a:gd name="connsiteY5" fmla="*/ 407194 h 592931"/>
                <a:gd name="connsiteX6" fmla="*/ 457200 w 576263"/>
                <a:gd name="connsiteY6" fmla="*/ 557212 h 592931"/>
                <a:gd name="connsiteX7" fmla="*/ 457200 w 576263"/>
                <a:gd name="connsiteY7" fmla="*/ 588169 h 592931"/>
                <a:gd name="connsiteX8" fmla="*/ 354806 w 576263"/>
                <a:gd name="connsiteY8" fmla="*/ 588169 h 592931"/>
                <a:gd name="connsiteX9" fmla="*/ 354806 w 576263"/>
                <a:gd name="connsiteY9" fmla="*/ 481012 h 592931"/>
                <a:gd name="connsiteX10" fmla="*/ 488156 w 576263"/>
                <a:gd name="connsiteY10" fmla="*/ 307181 h 592931"/>
                <a:gd name="connsiteX11" fmla="*/ 297656 w 576263"/>
                <a:gd name="connsiteY11" fmla="*/ 119062 h 592931"/>
                <a:gd name="connsiteX12" fmla="*/ 104775 w 576263"/>
                <a:gd name="connsiteY12" fmla="*/ 316706 h 592931"/>
                <a:gd name="connsiteX13" fmla="*/ 219075 w 576263"/>
                <a:gd name="connsiteY13" fmla="*/ 485775 h 592931"/>
                <a:gd name="connsiteX14" fmla="*/ 219075 w 576263"/>
                <a:gd name="connsiteY14" fmla="*/ 592931 h 592931"/>
                <a:gd name="connsiteX15" fmla="*/ 121444 w 576263"/>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97304"/>
                <a:gd name="connsiteY0" fmla="*/ 590550 h 592931"/>
                <a:gd name="connsiteX1" fmla="*/ 123129 w 597304"/>
                <a:gd name="connsiteY1" fmla="*/ 531019 h 592931"/>
                <a:gd name="connsiteX2" fmla="*/ 15972 w 597304"/>
                <a:gd name="connsiteY2" fmla="*/ 173831 h 592931"/>
                <a:gd name="connsiteX3" fmla="*/ 299341 w 597304"/>
                <a:gd name="connsiteY3" fmla="*/ 0 h 592931"/>
                <a:gd name="connsiteX4" fmla="*/ 542229 w 597304"/>
                <a:gd name="connsiteY4" fmla="*/ 138112 h 592931"/>
                <a:gd name="connsiteX5" fmla="*/ 580329 w 597304"/>
                <a:gd name="connsiteY5" fmla="*/ 407194 h 592931"/>
                <a:gd name="connsiteX6" fmla="*/ 461266 w 597304"/>
                <a:gd name="connsiteY6" fmla="*/ 557212 h 592931"/>
                <a:gd name="connsiteX7" fmla="*/ 461266 w 597304"/>
                <a:gd name="connsiteY7" fmla="*/ 588169 h 592931"/>
                <a:gd name="connsiteX8" fmla="*/ 358872 w 597304"/>
                <a:gd name="connsiteY8" fmla="*/ 588169 h 592931"/>
                <a:gd name="connsiteX9" fmla="*/ 358872 w 597304"/>
                <a:gd name="connsiteY9" fmla="*/ 481012 h 592931"/>
                <a:gd name="connsiteX10" fmla="*/ 492222 w 597304"/>
                <a:gd name="connsiteY10" fmla="*/ 307181 h 592931"/>
                <a:gd name="connsiteX11" fmla="*/ 301722 w 597304"/>
                <a:gd name="connsiteY11" fmla="*/ 119062 h 592931"/>
                <a:gd name="connsiteX12" fmla="*/ 108841 w 597304"/>
                <a:gd name="connsiteY12" fmla="*/ 316706 h 592931"/>
                <a:gd name="connsiteX13" fmla="*/ 223141 w 597304"/>
                <a:gd name="connsiteY13" fmla="*/ 485775 h 592931"/>
                <a:gd name="connsiteX14" fmla="*/ 223141 w 597304"/>
                <a:gd name="connsiteY14" fmla="*/ 592931 h 592931"/>
                <a:gd name="connsiteX15" fmla="*/ 125510 w 597304"/>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53955"/>
                <a:gd name="connsiteY0" fmla="*/ 590550 h 592931"/>
                <a:gd name="connsiteX1" fmla="*/ 123129 w 553955"/>
                <a:gd name="connsiteY1" fmla="*/ 531019 h 592931"/>
                <a:gd name="connsiteX2" fmla="*/ 15972 w 553955"/>
                <a:gd name="connsiteY2" fmla="*/ 173831 h 592931"/>
                <a:gd name="connsiteX3" fmla="*/ 299341 w 553955"/>
                <a:gd name="connsiteY3" fmla="*/ 0 h 592931"/>
                <a:gd name="connsiteX4" fmla="*/ 549373 w 553955"/>
                <a:gd name="connsiteY4" fmla="*/ 133349 h 592931"/>
                <a:gd name="connsiteX5" fmla="*/ 461266 w 553955"/>
                <a:gd name="connsiteY5" fmla="*/ 557212 h 592931"/>
                <a:gd name="connsiteX6" fmla="*/ 461266 w 553955"/>
                <a:gd name="connsiteY6" fmla="*/ 588169 h 592931"/>
                <a:gd name="connsiteX7" fmla="*/ 358872 w 553955"/>
                <a:gd name="connsiteY7" fmla="*/ 588169 h 592931"/>
                <a:gd name="connsiteX8" fmla="*/ 358872 w 553955"/>
                <a:gd name="connsiteY8" fmla="*/ 481012 h 592931"/>
                <a:gd name="connsiteX9" fmla="*/ 492222 w 553955"/>
                <a:gd name="connsiteY9" fmla="*/ 307181 h 592931"/>
                <a:gd name="connsiteX10" fmla="*/ 301722 w 553955"/>
                <a:gd name="connsiteY10" fmla="*/ 119062 h 592931"/>
                <a:gd name="connsiteX11" fmla="*/ 108841 w 553955"/>
                <a:gd name="connsiteY11" fmla="*/ 316706 h 592931"/>
                <a:gd name="connsiteX12" fmla="*/ 223141 w 553955"/>
                <a:gd name="connsiteY12" fmla="*/ 485775 h 592931"/>
                <a:gd name="connsiteX13" fmla="*/ 223141 w 553955"/>
                <a:gd name="connsiteY13" fmla="*/ 592931 h 592931"/>
                <a:gd name="connsiteX14" fmla="*/ 125510 w 553955"/>
                <a:gd name="connsiteY14" fmla="*/ 590550 h 592931"/>
                <a:gd name="connsiteX0" fmla="*/ 125510 w 596292"/>
                <a:gd name="connsiteY0" fmla="*/ 590550 h 592931"/>
                <a:gd name="connsiteX1" fmla="*/ 123129 w 596292"/>
                <a:gd name="connsiteY1" fmla="*/ 531019 h 592931"/>
                <a:gd name="connsiteX2" fmla="*/ 15972 w 596292"/>
                <a:gd name="connsiteY2" fmla="*/ 173831 h 592931"/>
                <a:gd name="connsiteX3" fmla="*/ 299341 w 596292"/>
                <a:gd name="connsiteY3" fmla="*/ 0 h 592931"/>
                <a:gd name="connsiteX4" fmla="*/ 549373 w 596292"/>
                <a:gd name="connsiteY4" fmla="*/ 133349 h 592931"/>
                <a:gd name="connsiteX5" fmla="*/ 461266 w 596292"/>
                <a:gd name="connsiteY5" fmla="*/ 557212 h 592931"/>
                <a:gd name="connsiteX6" fmla="*/ 461266 w 596292"/>
                <a:gd name="connsiteY6" fmla="*/ 588169 h 592931"/>
                <a:gd name="connsiteX7" fmla="*/ 358872 w 596292"/>
                <a:gd name="connsiteY7" fmla="*/ 588169 h 592931"/>
                <a:gd name="connsiteX8" fmla="*/ 358872 w 596292"/>
                <a:gd name="connsiteY8" fmla="*/ 481012 h 592931"/>
                <a:gd name="connsiteX9" fmla="*/ 492222 w 596292"/>
                <a:gd name="connsiteY9" fmla="*/ 307181 h 592931"/>
                <a:gd name="connsiteX10" fmla="*/ 301722 w 596292"/>
                <a:gd name="connsiteY10" fmla="*/ 119062 h 592931"/>
                <a:gd name="connsiteX11" fmla="*/ 108841 w 596292"/>
                <a:gd name="connsiteY11" fmla="*/ 316706 h 592931"/>
                <a:gd name="connsiteX12" fmla="*/ 223141 w 596292"/>
                <a:gd name="connsiteY12" fmla="*/ 485775 h 592931"/>
                <a:gd name="connsiteX13" fmla="*/ 223141 w 596292"/>
                <a:gd name="connsiteY13" fmla="*/ 592931 h 592931"/>
                <a:gd name="connsiteX14" fmla="*/ 125510 w 596292"/>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58872 w 602358"/>
                <a:gd name="connsiteY8" fmla="*/ 48101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11957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3406 h 590550"/>
                <a:gd name="connsiteX14" fmla="*/ 125510 w 602358"/>
                <a:gd name="connsiteY14" fmla="*/ 590550 h 59055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0760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5787 h 590550"/>
                <a:gd name="connsiteX14" fmla="*/ 125510 w 602358"/>
                <a:gd name="connsiteY14"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358" h="590550">
                  <a:moveTo>
                    <a:pt x="125510" y="590550"/>
                  </a:moveTo>
                  <a:cubicBezTo>
                    <a:pt x="124716" y="570706"/>
                    <a:pt x="123923" y="550863"/>
                    <a:pt x="123129" y="531019"/>
                  </a:cubicBezTo>
                  <a:cubicBezTo>
                    <a:pt x="42166" y="507206"/>
                    <a:pt x="-34034" y="338138"/>
                    <a:pt x="15972" y="173831"/>
                  </a:cubicBezTo>
                  <a:cubicBezTo>
                    <a:pt x="77090" y="44450"/>
                    <a:pt x="178691" y="3174"/>
                    <a:pt x="299341" y="0"/>
                  </a:cubicBezTo>
                  <a:cubicBezTo>
                    <a:pt x="439835" y="7937"/>
                    <a:pt x="499366" y="58737"/>
                    <a:pt x="549373" y="133349"/>
                  </a:cubicBezTo>
                  <a:cubicBezTo>
                    <a:pt x="688279" y="373856"/>
                    <a:pt x="516432" y="512365"/>
                    <a:pt x="461266" y="557212"/>
                  </a:cubicBezTo>
                  <a:lnTo>
                    <a:pt x="461266" y="588169"/>
                  </a:lnTo>
                  <a:lnTo>
                    <a:pt x="358872" y="588169"/>
                  </a:lnTo>
                  <a:lnTo>
                    <a:pt x="368397" y="500062"/>
                  </a:lnTo>
                  <a:cubicBezTo>
                    <a:pt x="440628" y="454818"/>
                    <a:pt x="486666" y="392906"/>
                    <a:pt x="492222" y="307181"/>
                  </a:cubicBezTo>
                  <a:cubicBezTo>
                    <a:pt x="483490" y="175419"/>
                    <a:pt x="384272" y="107949"/>
                    <a:pt x="304103" y="102393"/>
                  </a:cubicBezTo>
                  <a:cubicBezTo>
                    <a:pt x="172341" y="111125"/>
                    <a:pt x="116778" y="186531"/>
                    <a:pt x="108841" y="316706"/>
                  </a:cubicBezTo>
                  <a:cubicBezTo>
                    <a:pt x="113603" y="434975"/>
                    <a:pt x="175515" y="460375"/>
                    <a:pt x="215997" y="495300"/>
                  </a:cubicBezTo>
                  <a:lnTo>
                    <a:pt x="223141" y="585787"/>
                  </a:lnTo>
                  <a:lnTo>
                    <a:pt x="125510" y="59055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reeform 8"/>
            <p:cNvSpPr/>
            <p:nvPr/>
          </p:nvSpPr>
          <p:spPr>
            <a:xfrm>
              <a:off x="4567238" y="5510213"/>
              <a:ext cx="346491" cy="271461"/>
            </a:xfrm>
            <a:custGeom>
              <a:avLst/>
              <a:gdLst>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52411"/>
                <a:gd name="connsiteX1" fmla="*/ 345281 w 345281"/>
                <a:gd name="connsiteY1" fmla="*/ 0 h 252411"/>
                <a:gd name="connsiteX2" fmla="*/ 321468 w 345281"/>
                <a:gd name="connsiteY2" fmla="*/ 107156 h 252411"/>
                <a:gd name="connsiteX3" fmla="*/ 335756 w 345281"/>
                <a:gd name="connsiteY3" fmla="*/ 204787 h 252411"/>
                <a:gd name="connsiteX4" fmla="*/ 164306 w 345281"/>
                <a:gd name="connsiteY4" fmla="*/ 252411 h 252411"/>
                <a:gd name="connsiteX5" fmla="*/ 11906 w 345281"/>
                <a:gd name="connsiteY5" fmla="*/ 200025 h 252411"/>
                <a:gd name="connsiteX6" fmla="*/ 38100 w 345281"/>
                <a:gd name="connsiteY6" fmla="*/ 95250 h 252411"/>
                <a:gd name="connsiteX7" fmla="*/ 0 w 345281"/>
                <a:gd name="connsiteY7" fmla="*/ 0 h 252411"/>
                <a:gd name="connsiteX0" fmla="*/ 0 w 345281"/>
                <a:gd name="connsiteY0" fmla="*/ 0 h 252595"/>
                <a:gd name="connsiteX1" fmla="*/ 345281 w 345281"/>
                <a:gd name="connsiteY1" fmla="*/ 0 h 252595"/>
                <a:gd name="connsiteX2" fmla="*/ 321468 w 345281"/>
                <a:gd name="connsiteY2" fmla="*/ 107156 h 252595"/>
                <a:gd name="connsiteX3" fmla="*/ 335756 w 345281"/>
                <a:gd name="connsiteY3" fmla="*/ 204787 h 252595"/>
                <a:gd name="connsiteX4" fmla="*/ 164306 w 345281"/>
                <a:gd name="connsiteY4" fmla="*/ 252411 h 252595"/>
                <a:gd name="connsiteX5" fmla="*/ 11906 w 345281"/>
                <a:gd name="connsiteY5" fmla="*/ 200025 h 252595"/>
                <a:gd name="connsiteX6" fmla="*/ 38100 w 345281"/>
                <a:gd name="connsiteY6" fmla="*/ 95250 h 252595"/>
                <a:gd name="connsiteX7" fmla="*/ 0 w 345281"/>
                <a:gd name="connsiteY7" fmla="*/ 0 h 252595"/>
                <a:gd name="connsiteX0" fmla="*/ 0 w 345281"/>
                <a:gd name="connsiteY0" fmla="*/ 0 h 271527"/>
                <a:gd name="connsiteX1" fmla="*/ 345281 w 345281"/>
                <a:gd name="connsiteY1" fmla="*/ 0 h 271527"/>
                <a:gd name="connsiteX2" fmla="*/ 321468 w 345281"/>
                <a:gd name="connsiteY2" fmla="*/ 107156 h 271527"/>
                <a:gd name="connsiteX3" fmla="*/ 335756 w 345281"/>
                <a:gd name="connsiteY3" fmla="*/ 204787 h 271527"/>
                <a:gd name="connsiteX4" fmla="*/ 171449 w 345281"/>
                <a:gd name="connsiteY4" fmla="*/ 271461 h 271527"/>
                <a:gd name="connsiteX5" fmla="*/ 11906 w 345281"/>
                <a:gd name="connsiteY5" fmla="*/ 200025 h 271527"/>
                <a:gd name="connsiteX6" fmla="*/ 38100 w 345281"/>
                <a:gd name="connsiteY6" fmla="*/ 95250 h 271527"/>
                <a:gd name="connsiteX7" fmla="*/ 0 w 345281"/>
                <a:gd name="connsiteY7" fmla="*/ 0 h 271527"/>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6941"/>
                <a:gd name="connsiteY0" fmla="*/ 0 h 271461"/>
                <a:gd name="connsiteX1" fmla="*/ 345281 w 346941"/>
                <a:gd name="connsiteY1" fmla="*/ 0 h 271461"/>
                <a:gd name="connsiteX2" fmla="*/ 321468 w 346941"/>
                <a:gd name="connsiteY2" fmla="*/ 107156 h 271461"/>
                <a:gd name="connsiteX3" fmla="*/ 335756 w 346941"/>
                <a:gd name="connsiteY3" fmla="*/ 204787 h 271461"/>
                <a:gd name="connsiteX4" fmla="*/ 171449 w 346941"/>
                <a:gd name="connsiteY4" fmla="*/ 271461 h 271461"/>
                <a:gd name="connsiteX5" fmla="*/ 11906 w 346941"/>
                <a:gd name="connsiteY5" fmla="*/ 200025 h 271461"/>
                <a:gd name="connsiteX6" fmla="*/ 38100 w 346941"/>
                <a:gd name="connsiteY6" fmla="*/ 95250 h 271461"/>
                <a:gd name="connsiteX7" fmla="*/ 0 w 346941"/>
                <a:gd name="connsiteY7" fmla="*/ 0 h 271461"/>
                <a:gd name="connsiteX0" fmla="*/ 0 w 346491"/>
                <a:gd name="connsiteY0" fmla="*/ 0 h 271461"/>
                <a:gd name="connsiteX1" fmla="*/ 345281 w 346491"/>
                <a:gd name="connsiteY1" fmla="*/ 0 h 271461"/>
                <a:gd name="connsiteX2" fmla="*/ 314324 w 346491"/>
                <a:gd name="connsiteY2" fmla="*/ 100012 h 271461"/>
                <a:gd name="connsiteX3" fmla="*/ 335756 w 346491"/>
                <a:gd name="connsiteY3" fmla="*/ 204787 h 271461"/>
                <a:gd name="connsiteX4" fmla="*/ 171449 w 346491"/>
                <a:gd name="connsiteY4" fmla="*/ 271461 h 271461"/>
                <a:gd name="connsiteX5" fmla="*/ 11906 w 346491"/>
                <a:gd name="connsiteY5" fmla="*/ 200025 h 271461"/>
                <a:gd name="connsiteX6" fmla="*/ 38100 w 346491"/>
                <a:gd name="connsiteY6" fmla="*/ 95250 h 271461"/>
                <a:gd name="connsiteX7" fmla="*/ 0 w 346491"/>
                <a:gd name="connsiteY7" fmla="*/ 0 h 27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1" h="271461">
                  <a:moveTo>
                    <a:pt x="0" y="0"/>
                  </a:moveTo>
                  <a:lnTo>
                    <a:pt x="345281" y="0"/>
                  </a:lnTo>
                  <a:cubicBezTo>
                    <a:pt x="351630" y="45244"/>
                    <a:pt x="331787" y="71436"/>
                    <a:pt x="314324" y="100012"/>
                  </a:cubicBezTo>
                  <a:cubicBezTo>
                    <a:pt x="330993" y="125412"/>
                    <a:pt x="352425" y="167481"/>
                    <a:pt x="335756" y="204787"/>
                  </a:cubicBezTo>
                  <a:cubicBezTo>
                    <a:pt x="283369" y="236537"/>
                    <a:pt x="223837" y="263523"/>
                    <a:pt x="171449" y="271461"/>
                  </a:cubicBezTo>
                  <a:cubicBezTo>
                    <a:pt x="111124" y="265906"/>
                    <a:pt x="69850" y="246062"/>
                    <a:pt x="11906" y="200025"/>
                  </a:cubicBezTo>
                  <a:cubicBezTo>
                    <a:pt x="3968" y="160338"/>
                    <a:pt x="5556" y="130175"/>
                    <a:pt x="38100" y="95250"/>
                  </a:cubicBezTo>
                  <a:cubicBezTo>
                    <a:pt x="20638" y="70644"/>
                    <a:pt x="3175" y="60325"/>
                    <a:pt x="0"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ed Rectangle 9"/>
            <p:cNvSpPr/>
            <p:nvPr/>
          </p:nvSpPr>
          <p:spPr>
            <a:xfrm>
              <a:off x="4698201" y="4767262"/>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ounded Rectangle 10"/>
            <p:cNvSpPr/>
            <p:nvPr/>
          </p:nvSpPr>
          <p:spPr>
            <a:xfrm rot="2620869">
              <a:off x="5017892" y="4912519"/>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ed Rectangle 11"/>
            <p:cNvSpPr/>
            <p:nvPr/>
          </p:nvSpPr>
          <p:spPr>
            <a:xfrm rot="6417779">
              <a:off x="5094491" y="5261143"/>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rot="18979131" flipH="1">
              <a:off x="4378730" y="4919661"/>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ed Rectangle 13"/>
            <p:cNvSpPr/>
            <p:nvPr/>
          </p:nvSpPr>
          <p:spPr>
            <a:xfrm rot="15182221" flipH="1">
              <a:off x="4311439" y="5261143"/>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5" name="Rectangle 14"/>
          <p:cNvSpPr/>
          <p:nvPr/>
        </p:nvSpPr>
        <p:spPr>
          <a:xfrm>
            <a:off x="1072474" y="1533812"/>
            <a:ext cx="7537516" cy="707886"/>
          </a:xfrm>
          <a:prstGeom prst="rect">
            <a:avLst/>
          </a:prstGeom>
        </p:spPr>
        <p:txBody>
          <a:bodyPr wrap="square" anchor="ctr">
            <a:spAutoFit/>
          </a:bodyPr>
          <a:lstStyle/>
          <a:p>
            <a:pPr algn="just">
              <a:defRPr/>
            </a:pPr>
            <a:r>
              <a:rPr lang="fr-FR" sz="2000" dirty="0" smtClean="0">
                <a:solidFill>
                  <a:schemeClr val="accent3">
                    <a:lumMod val="75000"/>
                  </a:schemeClr>
                </a:solidFill>
                <a:latin typeface="+mj-lt"/>
              </a:rPr>
              <a:t>Bao </a:t>
            </a:r>
            <a:r>
              <a:rPr lang="fr-FR" sz="2000" dirty="0">
                <a:solidFill>
                  <a:schemeClr val="accent3">
                    <a:lumMod val="75000"/>
                  </a:schemeClr>
                </a:solidFill>
                <a:latin typeface="+mj-lt"/>
              </a:rPr>
              <a:t>gồm các bản </a:t>
            </a:r>
            <a:r>
              <a:rPr lang="fr-FR" sz="2000" dirty="0" smtClean="0">
                <a:solidFill>
                  <a:schemeClr val="accent3">
                    <a:lumMod val="75000"/>
                  </a:schemeClr>
                </a:solidFill>
                <a:latin typeface="+mj-lt"/>
              </a:rPr>
              <a:t>ghi chép, sách báo, nhật kí,...phản ảnh các sự kiện lịch sử, nhất là các sự kiện về đời sống chính trị, văn hóa. </a:t>
            </a:r>
            <a:endParaRPr lang="en-US" sz="2000" dirty="0">
              <a:solidFill>
                <a:schemeClr val="accent3">
                  <a:lumMod val="75000"/>
                </a:schemeClr>
              </a:solidFill>
              <a:latin typeface="+mj-lt"/>
              <a:cs typeface="Arial" pitchFamily="34" charset="0"/>
            </a:endParaRPr>
          </a:p>
        </p:txBody>
      </p:sp>
      <p:sp>
        <p:nvSpPr>
          <p:cNvPr id="16" name="Rectangle 15"/>
          <p:cNvSpPr/>
          <p:nvPr/>
        </p:nvSpPr>
        <p:spPr>
          <a:xfrm>
            <a:off x="1121876" y="2468279"/>
            <a:ext cx="7488114" cy="707886"/>
          </a:xfrm>
          <a:prstGeom prst="rect">
            <a:avLst/>
          </a:prstGeom>
        </p:spPr>
        <p:txBody>
          <a:bodyPr wrap="square" anchor="ctr">
            <a:spAutoFit/>
          </a:bodyPr>
          <a:lstStyle/>
          <a:p>
            <a:pPr algn="just"/>
            <a:r>
              <a:rPr lang="fr-FR" sz="2000" dirty="0" smtClean="0">
                <a:solidFill>
                  <a:srgbClr val="0070C0"/>
                </a:solidFill>
                <a:latin typeface="+mj-lt"/>
              </a:rPr>
              <a:t>Ưu điểm: Ghi </a:t>
            </a:r>
            <a:r>
              <a:rPr lang="fr-FR" sz="2000" dirty="0">
                <a:solidFill>
                  <a:srgbClr val="0070C0"/>
                </a:solidFill>
                <a:latin typeface="+mj-lt"/>
              </a:rPr>
              <a:t>chép tương đối đầy đủ mọi mặt đời sống con người và các sự kiện lịch sử đã xảy ra.</a:t>
            </a:r>
            <a:endParaRPr lang="en-US" sz="2000" dirty="0">
              <a:solidFill>
                <a:srgbClr val="0070C0"/>
              </a:solidFill>
              <a:latin typeface="+mj-lt"/>
            </a:endParaRPr>
          </a:p>
        </p:txBody>
      </p:sp>
      <p:sp>
        <p:nvSpPr>
          <p:cNvPr id="17" name="Rectangle 16"/>
          <p:cNvSpPr/>
          <p:nvPr/>
        </p:nvSpPr>
        <p:spPr>
          <a:xfrm>
            <a:off x="1121876" y="3449709"/>
            <a:ext cx="7488113" cy="707886"/>
          </a:xfrm>
          <a:prstGeom prst="rect">
            <a:avLst/>
          </a:prstGeom>
        </p:spPr>
        <p:txBody>
          <a:bodyPr wrap="square" anchor="ctr">
            <a:spAutoFit/>
          </a:bodyPr>
          <a:lstStyle/>
          <a:p>
            <a:r>
              <a:rPr lang="fr-FR" sz="2000" dirty="0" smtClean="0">
                <a:solidFill>
                  <a:schemeClr val="accent4">
                    <a:lumMod val="75000"/>
                  </a:schemeClr>
                </a:solidFill>
                <a:latin typeface="+mj-lt"/>
              </a:rPr>
              <a:t>Nhược điểm: </a:t>
            </a:r>
            <a:r>
              <a:rPr lang="nl-NL" sz="2000" dirty="0" smtClean="0">
                <a:solidFill>
                  <a:schemeClr val="accent4">
                    <a:lumMod val="75000"/>
                  </a:schemeClr>
                </a:solidFill>
                <a:latin typeface="+mj-lt"/>
                <a:cs typeface="Times New Roman" panose="02020603050405020304" pitchFamily="18" charset="0"/>
              </a:rPr>
              <a:t>chịu </a:t>
            </a:r>
            <a:r>
              <a:rPr lang="nl-NL" sz="2000" dirty="0">
                <a:solidFill>
                  <a:schemeClr val="accent4">
                    <a:lumMod val="75000"/>
                  </a:schemeClr>
                </a:solidFill>
                <a:latin typeface="+mj-lt"/>
                <a:cs typeface="Times New Roman" panose="02020603050405020304" pitchFamily="18" charset="0"/>
              </a:rPr>
              <a:t>ảnh hưởng bởi ý thức chủ quan của người viết. </a:t>
            </a:r>
            <a:endParaRPr lang="en-US" sz="2000" dirty="0">
              <a:solidFill>
                <a:schemeClr val="accent4">
                  <a:lumMod val="75000"/>
                </a:schemeClr>
              </a:solidFill>
              <a:latin typeface="+mj-lt"/>
              <a:cs typeface="Times New Roman" panose="02020603050405020304" pitchFamily="18" charset="0"/>
            </a:endParaRPr>
          </a:p>
        </p:txBody>
      </p:sp>
      <p:grpSp>
        <p:nvGrpSpPr>
          <p:cNvPr id="18" name="Google Shape;533;p40"/>
          <p:cNvGrpSpPr/>
          <p:nvPr/>
        </p:nvGrpSpPr>
        <p:grpSpPr>
          <a:xfrm>
            <a:off x="943661" y="480414"/>
            <a:ext cx="372468" cy="353519"/>
            <a:chOff x="1923675" y="1633650"/>
            <a:chExt cx="436002" cy="435975"/>
          </a:xfrm>
        </p:grpSpPr>
        <p:sp>
          <p:nvSpPr>
            <p:cNvPr id="1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97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49" y="530725"/>
            <a:ext cx="3703265" cy="1028700"/>
          </a:xfrm>
        </p:spPr>
        <p:txBody>
          <a:bodyPr/>
          <a:lstStyle/>
          <a:p>
            <a:pPr algn="ctr"/>
            <a:r>
              <a:rPr lang="en" sz="2400" dirty="0" smtClean="0">
                <a:solidFill>
                  <a:schemeClr val="bg1"/>
                </a:solidFill>
                <a:latin typeface="+mj-lt"/>
                <a:ea typeface="Muli"/>
                <a:cs typeface="Muli"/>
                <a:sym typeface="Muli"/>
              </a:rPr>
              <a:t> </a:t>
            </a:r>
            <a:r>
              <a:rPr lang="en-US" sz="2400" dirty="0">
                <a:solidFill>
                  <a:schemeClr val="bg1"/>
                </a:solidFill>
                <a:latin typeface="+mj-lt"/>
                <a:cs typeface="Times New Roman" panose="02020603050405020304" pitchFamily="18" charset="0"/>
              </a:rPr>
              <a:t>Một số ví dụ về </a:t>
            </a:r>
            <a:r>
              <a:rPr lang="en-US" sz="2400" dirty="0" smtClean="0">
                <a:solidFill>
                  <a:schemeClr val="bg1"/>
                </a:solidFill>
                <a:latin typeface="+mj-lt"/>
                <a:cs typeface="Times New Roman" panose="02020603050405020304" pitchFamily="18" charset="0"/>
              </a:rPr>
              <a:t/>
            </a:r>
            <a:br>
              <a:rPr lang="en-US" sz="2400" dirty="0" smtClean="0">
                <a:solidFill>
                  <a:schemeClr val="bg1"/>
                </a:solidFill>
                <a:latin typeface="+mj-lt"/>
                <a:cs typeface="Times New Roman" panose="02020603050405020304" pitchFamily="18" charset="0"/>
              </a:rPr>
            </a:br>
            <a:r>
              <a:rPr lang="en-US" sz="2400" dirty="0" smtClean="0">
                <a:solidFill>
                  <a:schemeClr val="bg1"/>
                </a:solidFill>
                <a:latin typeface="+mj-lt"/>
                <a:cs typeface="Times New Roman" panose="02020603050405020304" pitchFamily="18" charset="0"/>
              </a:rPr>
              <a:t>tư </a:t>
            </a:r>
            <a:r>
              <a:rPr lang="en-US" sz="2400" dirty="0">
                <a:solidFill>
                  <a:schemeClr val="bg1"/>
                </a:solidFill>
                <a:latin typeface="+mj-lt"/>
                <a:cs typeface="Times New Roman" panose="02020603050405020304" pitchFamily="18" charset="0"/>
              </a:rPr>
              <a:t>liệu chữ viết</a:t>
            </a:r>
            <a:endParaRPr lang="en-US" sz="2400" dirty="0">
              <a:solidFill>
                <a:schemeClr val="bg1"/>
              </a:solidFill>
              <a:latin typeface="+mj-lt"/>
            </a:endParaRPr>
          </a:p>
        </p:txBody>
      </p:sp>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35</a:t>
            </a:fld>
            <a:endParaRPr lang="en"/>
          </a:p>
        </p:txBody>
      </p:sp>
      <p:pic>
        <p:nvPicPr>
          <p:cNvPr id="6" name="Picture 5"/>
          <p:cNvPicPr>
            <a:picLocks noChangeAspect="1"/>
          </p:cNvPicPr>
          <p:nvPr/>
        </p:nvPicPr>
        <p:blipFill>
          <a:blip r:embed="rId2"/>
          <a:stretch>
            <a:fillRect/>
          </a:stretch>
        </p:blipFill>
        <p:spPr>
          <a:xfrm>
            <a:off x="539550" y="1559425"/>
            <a:ext cx="3599078" cy="2938073"/>
          </a:xfrm>
          <a:prstGeom prst="rect">
            <a:avLst/>
          </a:prstGeom>
        </p:spPr>
      </p:pic>
      <p:sp>
        <p:nvSpPr>
          <p:cNvPr id="7" name="Rectangle 6"/>
          <p:cNvSpPr/>
          <p:nvPr/>
        </p:nvSpPr>
        <p:spPr>
          <a:xfrm>
            <a:off x="539550" y="4557790"/>
            <a:ext cx="3599078" cy="584775"/>
          </a:xfrm>
          <a:prstGeom prst="rect">
            <a:avLst/>
          </a:prstGeom>
        </p:spPr>
        <p:txBody>
          <a:bodyPr wrap="square">
            <a:spAutoFit/>
          </a:bodyPr>
          <a:lstStyle/>
          <a:p>
            <a:pPr algn="ctr"/>
            <a:r>
              <a:rPr lang="en-US" sz="1600" b="1" dirty="0">
                <a:solidFill>
                  <a:srgbClr val="002060"/>
                </a:solidFill>
                <a:cs typeface="Times New Roman" panose="02020603050405020304" pitchFamily="18" charset="0"/>
              </a:rPr>
              <a:t>Cuốn Đại Việt Sử kí toàn thư (bản in Nội các quan bản, 1697)</a:t>
            </a:r>
          </a:p>
        </p:txBody>
      </p:sp>
      <p:pic>
        <p:nvPicPr>
          <p:cNvPr id="8" name="Picture 7"/>
          <p:cNvPicPr>
            <a:picLocks noChangeAspect="1"/>
          </p:cNvPicPr>
          <p:nvPr/>
        </p:nvPicPr>
        <p:blipFill>
          <a:blip r:embed="rId3"/>
          <a:stretch>
            <a:fillRect/>
          </a:stretch>
        </p:blipFill>
        <p:spPr>
          <a:xfrm>
            <a:off x="4507938" y="1559425"/>
            <a:ext cx="3707919" cy="2998365"/>
          </a:xfrm>
          <a:prstGeom prst="rect">
            <a:avLst/>
          </a:prstGeom>
        </p:spPr>
      </p:pic>
      <p:sp>
        <p:nvSpPr>
          <p:cNvPr id="9" name="Rectangle 8"/>
          <p:cNvSpPr/>
          <p:nvPr/>
        </p:nvSpPr>
        <p:spPr>
          <a:xfrm>
            <a:off x="4507938" y="4480845"/>
            <a:ext cx="3707919" cy="584775"/>
          </a:xfrm>
          <a:prstGeom prst="rect">
            <a:avLst/>
          </a:prstGeom>
        </p:spPr>
        <p:txBody>
          <a:bodyPr wrap="square">
            <a:spAutoFit/>
          </a:bodyPr>
          <a:lstStyle/>
          <a:p>
            <a:pPr algn="ctr"/>
            <a:r>
              <a:rPr lang="en-US" sz="1600" b="1" dirty="0">
                <a:solidFill>
                  <a:srgbClr val="002060"/>
                </a:solidFill>
                <a:cs typeface="Times New Roman" panose="02020603050405020304" pitchFamily="18" charset="0"/>
              </a:rPr>
              <a:t>Sắc lệnh của Chủ tịch </a:t>
            </a:r>
            <a:endParaRPr lang="en-US" sz="1600" b="1" dirty="0" smtClean="0">
              <a:solidFill>
                <a:srgbClr val="002060"/>
              </a:solidFill>
              <a:cs typeface="Times New Roman" panose="02020603050405020304" pitchFamily="18" charset="0"/>
            </a:endParaRPr>
          </a:p>
          <a:p>
            <a:pPr algn="ctr"/>
            <a:r>
              <a:rPr lang="en-US" sz="1600" b="1" dirty="0" smtClean="0">
                <a:solidFill>
                  <a:srgbClr val="002060"/>
                </a:solidFill>
                <a:cs typeface="Times New Roman" panose="02020603050405020304" pitchFamily="18" charset="0"/>
              </a:rPr>
              <a:t>Chính </a:t>
            </a:r>
            <a:r>
              <a:rPr lang="en-US" sz="1600" b="1" dirty="0">
                <a:solidFill>
                  <a:srgbClr val="002060"/>
                </a:solidFill>
                <a:cs typeface="Times New Roman" panose="02020603050405020304" pitchFamily="18" charset="0"/>
              </a:rPr>
              <a:t>phủ Việt Nam </a:t>
            </a:r>
            <a:r>
              <a:rPr lang="en-US" sz="1600" b="1" dirty="0" smtClean="0">
                <a:solidFill>
                  <a:srgbClr val="002060"/>
                </a:solidFill>
                <a:cs typeface="Times New Roman" panose="02020603050405020304" pitchFamily="18" charset="0"/>
              </a:rPr>
              <a:t>DCCH</a:t>
            </a:r>
            <a:endParaRPr lang="en-US" sz="16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321882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36</a:t>
            </a:fld>
            <a:endParaRPr lang="en"/>
          </a:p>
        </p:txBody>
      </p:sp>
      <p:sp>
        <p:nvSpPr>
          <p:cNvPr id="3" name="Rectangle 2"/>
          <p:cNvSpPr/>
          <p:nvPr/>
        </p:nvSpPr>
        <p:spPr>
          <a:xfrm>
            <a:off x="577900" y="384677"/>
            <a:ext cx="5248656" cy="892552"/>
          </a:xfrm>
          <a:prstGeom prst="rect">
            <a:avLst/>
          </a:prstGeom>
        </p:spPr>
        <p:txBody>
          <a:bodyPr wrap="square">
            <a:spAutoFit/>
          </a:bodyPr>
          <a:lstStyle/>
          <a:p>
            <a:r>
              <a:rPr lang="en-US" sz="2600" b="1" dirty="0" smtClean="0">
                <a:solidFill>
                  <a:srgbClr val="002060"/>
                </a:solidFill>
                <a:cs typeface="Times New Roman" panose="02020603050405020304" pitchFamily="18" charset="0"/>
              </a:rPr>
              <a:t>Thảo </a:t>
            </a:r>
            <a:r>
              <a:rPr lang="en-US" sz="2600" b="1" dirty="0">
                <a:solidFill>
                  <a:srgbClr val="002060"/>
                </a:solidFill>
                <a:cs typeface="Times New Roman" panose="02020603050405020304" pitchFamily="18" charset="0"/>
              </a:rPr>
              <a:t>luận và trả lời câu hỏi</a:t>
            </a:r>
            <a:r>
              <a:rPr lang="en-US" sz="2600" b="1" dirty="0">
                <a:solidFill>
                  <a:srgbClr val="002060"/>
                </a:solidFill>
              </a:rPr>
              <a:t/>
            </a:r>
            <a:br>
              <a:rPr lang="en-US" sz="2600" b="1" dirty="0">
                <a:solidFill>
                  <a:srgbClr val="002060"/>
                </a:solidFill>
              </a:rPr>
            </a:br>
            <a:endParaRPr lang="en-US" sz="2600" b="1" dirty="0">
              <a:solidFill>
                <a:srgbClr val="002060"/>
              </a:solidFill>
            </a:endParaRPr>
          </a:p>
        </p:txBody>
      </p:sp>
      <p:sp>
        <p:nvSpPr>
          <p:cNvPr id="4" name="Rectangle 3"/>
          <p:cNvSpPr/>
          <p:nvPr/>
        </p:nvSpPr>
        <p:spPr>
          <a:xfrm>
            <a:off x="588873" y="1234806"/>
            <a:ext cx="4736593" cy="707886"/>
          </a:xfrm>
          <a:prstGeom prst="rect">
            <a:avLst/>
          </a:prstGeom>
        </p:spPr>
        <p:txBody>
          <a:bodyPr wrap="square">
            <a:spAutoFit/>
          </a:bodyPr>
          <a:lstStyle/>
          <a:p>
            <a:pPr algn="just"/>
            <a:r>
              <a:rPr lang="nl-NL" sz="2000" i="1" dirty="0">
                <a:solidFill>
                  <a:srgbClr val="0070C0"/>
                </a:solidFill>
              </a:rPr>
              <a:t>Đoạn tư liệu trên từ Di chúc của chủ tịch Hồ Chí Minh cho em biết thông tin gì?</a:t>
            </a:r>
            <a:endParaRPr lang="en-US" sz="2000" i="1" dirty="0">
              <a:solidFill>
                <a:srgbClr val="0070C0"/>
              </a:solidFill>
            </a:endParaRPr>
          </a:p>
        </p:txBody>
      </p:sp>
      <p:pic>
        <p:nvPicPr>
          <p:cNvPr id="5" name="Picture 4"/>
          <p:cNvPicPr>
            <a:picLocks noChangeAspect="1"/>
          </p:cNvPicPr>
          <p:nvPr/>
        </p:nvPicPr>
        <p:blipFill>
          <a:blip r:embed="rId2"/>
          <a:stretch>
            <a:fillRect/>
          </a:stretch>
        </p:blipFill>
        <p:spPr>
          <a:xfrm>
            <a:off x="657222" y="2223147"/>
            <a:ext cx="4236647" cy="2596253"/>
          </a:xfrm>
          <a:prstGeom prst="rect">
            <a:avLst/>
          </a:prstGeom>
        </p:spPr>
      </p:pic>
      <p:sp>
        <p:nvSpPr>
          <p:cNvPr id="6" name="Rectangle 5"/>
          <p:cNvSpPr/>
          <p:nvPr/>
        </p:nvSpPr>
        <p:spPr>
          <a:xfrm>
            <a:off x="5054804" y="2397888"/>
            <a:ext cx="3942892" cy="2246769"/>
          </a:xfrm>
          <a:prstGeom prst="rect">
            <a:avLst/>
          </a:prstGeom>
        </p:spPr>
        <p:txBody>
          <a:bodyPr wrap="square">
            <a:spAutoFit/>
          </a:bodyPr>
          <a:lstStyle/>
          <a:p>
            <a:pPr algn="just"/>
            <a:r>
              <a:rPr lang="nl-NL" sz="2000" b="1" dirty="0">
                <a:solidFill>
                  <a:srgbClr val="002060"/>
                </a:solidFill>
              </a:rPr>
              <a:t>Đoạn tư liệu </a:t>
            </a:r>
            <a:r>
              <a:rPr lang="nl-NL" sz="2000" b="1" dirty="0" smtClean="0">
                <a:solidFill>
                  <a:srgbClr val="002060"/>
                </a:solidFill>
              </a:rPr>
              <a:t>thể </a:t>
            </a:r>
            <a:r>
              <a:rPr lang="nl-NL" sz="2000" b="1" dirty="0">
                <a:solidFill>
                  <a:srgbClr val="002060"/>
                </a:solidFill>
              </a:rPr>
              <a:t>hiện trí tuệ, niềm tin của Người về cuộc kháng chiến chống Mỹ cứu nước của nhân dân ta, cũng như những tình cảm và ước mong của Bác Hồ kính yêu đối với toàn Đảng, toàn dân ta.</a:t>
            </a:r>
            <a:endParaRPr lang="en-US" sz="2000" b="1" dirty="0">
              <a:solidFill>
                <a:srgbClr val="002060"/>
              </a:solidFill>
            </a:endParaRPr>
          </a:p>
        </p:txBody>
      </p:sp>
    </p:spTree>
    <p:extLst>
      <p:ext uri="{BB962C8B-B14F-4D97-AF65-F5344CB8AC3E}">
        <p14:creationId xmlns:p14="http://schemas.microsoft.com/office/powerpoint/2010/main" val="360830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550362"/>
            <a:ext cx="3160975" cy="605100"/>
          </a:xfrm>
        </p:spPr>
        <p:txBody>
          <a:bodyPr/>
          <a:lstStyle/>
          <a:p>
            <a:pPr marL="101600" indent="0">
              <a:buNone/>
            </a:pPr>
            <a:r>
              <a:rPr lang="en-US" sz="2600" b="1" dirty="0" smtClean="0">
                <a:latin typeface="+mj-lt"/>
              </a:rPr>
              <a:t>Tư liệu gốc</a:t>
            </a:r>
            <a:endParaRPr lang="en-US" sz="26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37</a:t>
            </a:fld>
            <a:endParaRPr lang="en"/>
          </a:p>
        </p:txBody>
      </p:sp>
      <p:grpSp>
        <p:nvGrpSpPr>
          <p:cNvPr id="4" name="Group 3"/>
          <p:cNvGrpSpPr>
            <a:grpSpLocks/>
          </p:cNvGrpSpPr>
          <p:nvPr/>
        </p:nvGrpSpPr>
        <p:grpSpPr bwMode="auto">
          <a:xfrm>
            <a:off x="525104" y="1952046"/>
            <a:ext cx="3816626" cy="2356237"/>
            <a:chOff x="1292224" y="1218453"/>
            <a:chExt cx="2822576" cy="1575547"/>
          </a:xfrm>
        </p:grpSpPr>
        <p:sp>
          <p:nvSpPr>
            <p:cNvPr id="5" name="Rectangle 4"/>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 name="Rectangle 5"/>
            <p:cNvSpPr/>
            <p:nvPr/>
          </p:nvSpPr>
          <p:spPr>
            <a:xfrm>
              <a:off x="1292224" y="1218453"/>
              <a:ext cx="2822575" cy="39221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7" name="Straight Connector 6"/>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572813" y="2854935"/>
            <a:ext cx="3721209" cy="938719"/>
          </a:xfrm>
          <a:prstGeom prst="rect">
            <a:avLst/>
          </a:prstGeom>
        </p:spPr>
        <p:txBody>
          <a:bodyPr wrap="square">
            <a:spAutoFit/>
          </a:bodyPr>
          <a:lstStyle/>
          <a:p>
            <a:pPr algn="just">
              <a:lnSpc>
                <a:spcPts val="2200"/>
              </a:lnSpc>
              <a:spcBef>
                <a:spcPts val="800"/>
              </a:spcBef>
              <a:spcAft>
                <a:spcPts val="800"/>
              </a:spcAft>
            </a:pPr>
            <a:r>
              <a:rPr lang="fr-FR" sz="2000" dirty="0">
                <a:solidFill>
                  <a:schemeClr val="accent4">
                    <a:lumMod val="75000"/>
                  </a:schemeClr>
                </a:solidFill>
                <a:ea typeface="Calibri" panose="020F0502020204030204" pitchFamily="34" charset="0"/>
                <a:cs typeface="Times New Roman" panose="02020603050405020304" pitchFamily="18" charset="0"/>
              </a:rPr>
              <a:t>Là nguồn tư liệu liên </a:t>
            </a:r>
            <a:r>
              <a:rPr lang="fr-FR" sz="2000" dirty="0" smtClean="0">
                <a:solidFill>
                  <a:schemeClr val="accent4">
                    <a:lumMod val="75000"/>
                  </a:schemeClr>
                </a:solidFill>
                <a:ea typeface="Calibri" panose="020F0502020204030204" pitchFamily="34" charset="0"/>
                <a:cs typeface="Times New Roman" panose="02020603050405020304" pitchFamily="18" charset="0"/>
              </a:rPr>
              <a:t>cung cấp những thông tin đầu tiên, trực tiếp về sự kiện lịch sử. </a:t>
            </a:r>
            <a:endParaRPr lang="fr-FR" sz="2000" dirty="0">
              <a:solidFill>
                <a:schemeClr val="accent4">
                  <a:lumMod val="75000"/>
                </a:schemeClr>
              </a:solidFill>
              <a:ea typeface="Calibri" panose="020F0502020204030204" pitchFamily="34" charset="0"/>
              <a:cs typeface="Times New Roman" panose="02020603050405020304" pitchFamily="18" charset="0"/>
            </a:endParaRPr>
          </a:p>
        </p:txBody>
      </p:sp>
      <p:grpSp>
        <p:nvGrpSpPr>
          <p:cNvPr id="9" name="Group 8"/>
          <p:cNvGrpSpPr>
            <a:grpSpLocks/>
          </p:cNvGrpSpPr>
          <p:nvPr/>
        </p:nvGrpSpPr>
        <p:grpSpPr bwMode="auto">
          <a:xfrm>
            <a:off x="4690107" y="1952046"/>
            <a:ext cx="3692251" cy="2356237"/>
            <a:chOff x="4862242" y="1263691"/>
            <a:chExt cx="2822845" cy="1530515"/>
          </a:xfrm>
        </p:grpSpPr>
        <p:sp>
          <p:nvSpPr>
            <p:cNvPr id="10" name="Rectangle 9"/>
            <p:cNvSpPr/>
            <p:nvPr/>
          </p:nvSpPr>
          <p:spPr>
            <a:xfrm>
              <a:off x="4862513" y="1295606"/>
              <a:ext cx="2822574"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1" name="Rectangle 10"/>
            <p:cNvSpPr/>
            <p:nvPr/>
          </p:nvSpPr>
          <p:spPr>
            <a:xfrm>
              <a:off x="4862513" y="1263691"/>
              <a:ext cx="2822574" cy="381000"/>
            </a:xfrm>
            <a:prstGeom prst="rect">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12" name="Straight Connector 11"/>
            <p:cNvCxnSpPr/>
            <p:nvPr/>
          </p:nvCxnSpPr>
          <p:spPr>
            <a:xfrm flipV="1">
              <a:off x="4862242" y="1781597"/>
              <a:ext cx="2822845" cy="9784"/>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4690107" y="2854936"/>
            <a:ext cx="3595471" cy="1015663"/>
          </a:xfrm>
          <a:prstGeom prst="rect">
            <a:avLst/>
          </a:prstGeom>
        </p:spPr>
        <p:txBody>
          <a:bodyPr wrap="square">
            <a:spAutoFit/>
          </a:bodyPr>
          <a:lstStyle/>
          <a:p>
            <a:pPr algn="just"/>
            <a:r>
              <a:rPr lang="fr-FR" sz="2000" dirty="0">
                <a:solidFill>
                  <a:srgbClr val="002060"/>
                </a:solidFill>
                <a:ea typeface="Calibri" panose="020F0502020204030204" pitchFamily="34" charset="0"/>
                <a:cs typeface="Times New Roman" panose="02020603050405020304" pitchFamily="18" charset="0"/>
              </a:rPr>
              <a:t>Đây là </a:t>
            </a:r>
            <a:r>
              <a:rPr lang="nl-NL" sz="2000" dirty="0">
                <a:solidFill>
                  <a:srgbClr val="002060"/>
                </a:solidFill>
                <a:ea typeface="Calibri" panose="020F0502020204030204" pitchFamily="34" charset="0"/>
                <a:cs typeface="Times New Roman" panose="02020603050405020304" pitchFamily="18" charset="0"/>
              </a:rPr>
              <a:t>nguồn sử liệu có giá trị lịch sử xác thực và đáng tin cậy nhất khi tìm hiểu lịch </a:t>
            </a:r>
            <a:r>
              <a:rPr lang="nl-NL" sz="2000" dirty="0" smtClean="0">
                <a:solidFill>
                  <a:srgbClr val="002060"/>
                </a:solidFill>
                <a:ea typeface="Calibri" panose="020F0502020204030204" pitchFamily="34" charset="0"/>
                <a:cs typeface="Times New Roman" panose="02020603050405020304" pitchFamily="18" charset="0"/>
              </a:rPr>
              <a:t>sử.</a:t>
            </a:r>
            <a:endParaRPr lang="en-US" sz="2000" dirty="0">
              <a:solidFill>
                <a:srgbClr val="002060"/>
              </a:solidFill>
              <a:cs typeface="Times New Roman" panose="02020603050405020304" pitchFamily="18" charset="0"/>
            </a:endParaRPr>
          </a:p>
        </p:txBody>
      </p:sp>
      <p:grpSp>
        <p:nvGrpSpPr>
          <p:cNvPr id="21" name="Google Shape;533;p40"/>
          <p:cNvGrpSpPr/>
          <p:nvPr/>
        </p:nvGrpSpPr>
        <p:grpSpPr>
          <a:xfrm>
            <a:off x="311190" y="697269"/>
            <a:ext cx="311304" cy="311286"/>
            <a:chOff x="1923675" y="1633650"/>
            <a:chExt cx="436000" cy="435975"/>
          </a:xfrm>
        </p:grpSpPr>
        <p:sp>
          <p:nvSpPr>
            <p:cNvPr id="22"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8986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latin typeface="+mj-lt"/>
              </a:rPr>
              <a:t>Lưu ý</a:t>
            </a:r>
            <a:endParaRPr lang="en-US" sz="26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38</a:t>
            </a:fld>
            <a:endParaRPr lang="en"/>
          </a:p>
        </p:txBody>
      </p:sp>
      <p:sp>
        <p:nvSpPr>
          <p:cNvPr id="5" name="Rectangle 4"/>
          <p:cNvSpPr/>
          <p:nvPr/>
        </p:nvSpPr>
        <p:spPr>
          <a:xfrm>
            <a:off x="4641600" y="525567"/>
            <a:ext cx="4312310" cy="1015663"/>
          </a:xfrm>
          <a:prstGeom prst="rect">
            <a:avLst/>
          </a:prstGeom>
        </p:spPr>
        <p:txBody>
          <a:bodyPr wrap="square">
            <a:spAutoFit/>
          </a:bodyPr>
          <a:lstStyle/>
          <a:p>
            <a:pPr algn="just">
              <a:lnSpc>
                <a:spcPts val="2400"/>
              </a:lnSpc>
            </a:pPr>
            <a:r>
              <a:rPr lang="nl-NL" sz="2000" b="1" dirty="0">
                <a:solidFill>
                  <a:srgbClr val="002060"/>
                </a:solidFill>
                <a:cs typeface="Times New Roman" panose="02020603050405020304" pitchFamily="18" charset="0"/>
              </a:rPr>
              <a:t>Tư liệu gốc bao giờ cũng cung cấp những thông tin chính xác và đáng tin cậy hơn cả</a:t>
            </a:r>
          </a:p>
        </p:txBody>
      </p:sp>
      <p:sp>
        <p:nvSpPr>
          <p:cNvPr id="6" name="Oval 5"/>
          <p:cNvSpPr/>
          <p:nvPr/>
        </p:nvSpPr>
        <p:spPr>
          <a:xfrm>
            <a:off x="3937678" y="2423392"/>
            <a:ext cx="1606164" cy="1144238"/>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Tư liệu gốc</a:t>
            </a:r>
            <a:endParaRPr lang="en-US" sz="2000" b="1" dirty="0"/>
          </a:p>
        </p:txBody>
      </p:sp>
      <p:sp>
        <p:nvSpPr>
          <p:cNvPr id="7" name="Up-Down Arrow 6"/>
          <p:cNvSpPr/>
          <p:nvPr/>
        </p:nvSpPr>
        <p:spPr>
          <a:xfrm rot="5400000">
            <a:off x="3200121" y="2637133"/>
            <a:ext cx="370999" cy="716756"/>
          </a:xfrm>
          <a:prstGeom prst="upDownArrow">
            <a:avLst>
              <a:gd name="adj1" fmla="val 53851"/>
              <a:gd name="adj2" fmla="val 52568"/>
            </a:avLst>
          </a:prstGeom>
          <a:solidFill>
            <a:schemeClr val="tx1">
              <a:lumMod val="95000"/>
              <a:lumOff val="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93813" y="2551957"/>
            <a:ext cx="1857437" cy="1065276"/>
          </a:xfrm>
          <a:prstGeom prst="roundRect">
            <a:avLst>
              <a:gd name="adj" fmla="val 10229"/>
            </a:avLst>
          </a:prstGeom>
          <a:solidFill>
            <a:schemeClr val="accent4">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smtClean="0">
                <a:solidFill>
                  <a:schemeClr val="bg1"/>
                </a:solidFill>
                <a:cs typeface="Times New Roman" panose="02020603050405020304" pitchFamily="18" charset="0"/>
              </a:rPr>
              <a:t>Cung </a:t>
            </a:r>
            <a:r>
              <a:rPr lang="nl-NL" sz="2000" b="1" dirty="0">
                <a:solidFill>
                  <a:schemeClr val="bg1"/>
                </a:solidFill>
                <a:cs typeface="Times New Roman" panose="02020603050405020304" pitchFamily="18" charset="0"/>
              </a:rPr>
              <a:t>cấp những thông tin đầu tiên</a:t>
            </a:r>
            <a:endParaRPr lang="en-US" sz="2000" b="1" dirty="0">
              <a:solidFill>
                <a:schemeClr val="bg1"/>
              </a:solidFill>
            </a:endParaRPr>
          </a:p>
        </p:txBody>
      </p:sp>
      <p:sp>
        <p:nvSpPr>
          <p:cNvPr id="9" name="TextBox 8"/>
          <p:cNvSpPr txBox="1"/>
          <p:nvPr/>
        </p:nvSpPr>
        <p:spPr>
          <a:xfrm>
            <a:off x="818983" y="3690926"/>
            <a:ext cx="2528515" cy="923330"/>
          </a:xfrm>
          <a:prstGeom prst="rect">
            <a:avLst/>
          </a:prstGeom>
          <a:noFill/>
        </p:spPr>
        <p:txBody>
          <a:bodyPr wrap="square" rtlCol="0">
            <a:spAutoFit/>
          </a:bodyPr>
          <a:lstStyle/>
          <a:p>
            <a:pPr marL="171450" indent="-171450" algn="ctr" rtl="1">
              <a:spcAft>
                <a:spcPts val="600"/>
              </a:spcAft>
              <a:buClr>
                <a:schemeClr val="accent3"/>
              </a:buClr>
              <a:buFont typeface="Wingdings" panose="05000000000000000000" pitchFamily="2" charset="2"/>
              <a:buChar char="§"/>
            </a:pPr>
            <a:r>
              <a:rPr lang="nl-NL" sz="1800" dirty="0" smtClean="0">
                <a:solidFill>
                  <a:schemeClr val="accent4">
                    <a:lumMod val="50000"/>
                  </a:schemeClr>
                </a:solidFill>
                <a:cs typeface="Times New Roman" panose="02020603050405020304" pitchFamily="18" charset="0"/>
              </a:rPr>
              <a:t>Lần </a:t>
            </a:r>
            <a:r>
              <a:rPr lang="nl-NL" sz="1800" dirty="0">
                <a:solidFill>
                  <a:schemeClr val="accent4">
                    <a:lumMod val="50000"/>
                  </a:schemeClr>
                </a:solidFill>
                <a:cs typeface="Times New Roman" panose="02020603050405020304" pitchFamily="18" charset="0"/>
              </a:rPr>
              <a:t>đầu tiên sự kiện đó được đề cập tới thông qua tư </a:t>
            </a:r>
            <a:r>
              <a:rPr lang="nl-NL" sz="1800" dirty="0" smtClean="0">
                <a:solidFill>
                  <a:schemeClr val="accent4">
                    <a:lumMod val="50000"/>
                  </a:schemeClr>
                </a:solidFill>
                <a:cs typeface="Times New Roman" panose="02020603050405020304" pitchFamily="18" charset="0"/>
              </a:rPr>
              <a:t>liệu</a:t>
            </a:r>
            <a:endParaRPr lang="en-US" sz="1800" dirty="0">
              <a:solidFill>
                <a:schemeClr val="accent4">
                  <a:lumMod val="50000"/>
                </a:schemeClr>
              </a:solidFill>
            </a:endParaRPr>
          </a:p>
        </p:txBody>
      </p:sp>
      <p:sp>
        <p:nvSpPr>
          <p:cNvPr id="10" name="Rounded Rectangle 9"/>
          <p:cNvSpPr/>
          <p:nvPr/>
        </p:nvSpPr>
        <p:spPr>
          <a:xfrm>
            <a:off x="6630270" y="2366457"/>
            <a:ext cx="1867678" cy="1065276"/>
          </a:xfrm>
          <a:prstGeom prst="roundRect">
            <a:avLst>
              <a:gd name="adj" fmla="val 10229"/>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bg1"/>
                </a:solidFill>
                <a:cs typeface="Times New Roman" panose="02020603050405020304" pitchFamily="18" charset="0"/>
              </a:rPr>
              <a:t>Cung cấp những thông </a:t>
            </a:r>
            <a:r>
              <a:rPr lang="nl-NL" sz="2000" b="1" dirty="0" smtClean="0">
                <a:solidFill>
                  <a:schemeClr val="bg1"/>
                </a:solidFill>
                <a:cs typeface="Times New Roman" panose="02020603050405020304" pitchFamily="18" charset="0"/>
              </a:rPr>
              <a:t>tin trưc tiếp</a:t>
            </a:r>
            <a:endParaRPr lang="en-US" sz="2000" dirty="0"/>
          </a:p>
        </p:txBody>
      </p:sp>
      <p:sp>
        <p:nvSpPr>
          <p:cNvPr id="11" name="Up-Down Arrow 10"/>
          <p:cNvSpPr/>
          <p:nvPr/>
        </p:nvSpPr>
        <p:spPr>
          <a:xfrm rot="5400000">
            <a:off x="5910399" y="2637133"/>
            <a:ext cx="370999" cy="716756"/>
          </a:xfrm>
          <a:prstGeom prst="upDownArrow">
            <a:avLst>
              <a:gd name="adj1" fmla="val 53851"/>
              <a:gd name="adj2" fmla="val 52568"/>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8"/>
          <p:cNvSpPr txBox="1"/>
          <p:nvPr/>
        </p:nvSpPr>
        <p:spPr>
          <a:xfrm>
            <a:off x="6265920" y="3552426"/>
            <a:ext cx="2596378" cy="1200329"/>
          </a:xfrm>
          <a:prstGeom prst="rect">
            <a:avLst/>
          </a:prstGeom>
          <a:noFill/>
        </p:spPr>
        <p:txBody>
          <a:bodyPr wrap="square" rtlCol="0">
            <a:spAutoFit/>
          </a:bodyPr>
          <a:lstStyle/>
          <a:p>
            <a:pPr marL="171450" indent="-171450" algn="ctr">
              <a:spcAft>
                <a:spcPts val="600"/>
              </a:spcAft>
              <a:buClr>
                <a:schemeClr val="accent5"/>
              </a:buClr>
              <a:buFont typeface="Wingdings" panose="05000000000000000000" pitchFamily="2" charset="2"/>
              <a:buChar char="§"/>
            </a:pPr>
            <a:r>
              <a:rPr lang="nl-NL" sz="1800" dirty="0" smtClean="0">
                <a:solidFill>
                  <a:srgbClr val="002060"/>
                </a:solidFill>
                <a:cs typeface="Times New Roman" panose="02020603050405020304" pitchFamily="18" charset="0"/>
              </a:rPr>
              <a:t>Những </a:t>
            </a:r>
            <a:r>
              <a:rPr lang="nl-NL" sz="1800" dirty="0">
                <a:solidFill>
                  <a:srgbClr val="002060"/>
                </a:solidFill>
                <a:cs typeface="Times New Roman" panose="02020603050405020304" pitchFamily="18" charset="0"/>
              </a:rPr>
              <a:t>thông tin đó do người tham gia hay chứng kiến trực tiếp cung cấp</a:t>
            </a:r>
            <a:endParaRPr lang="en-US" sz="1800" dirty="0">
              <a:solidFill>
                <a:srgbClr val="002060"/>
              </a:solidFill>
            </a:endParaRPr>
          </a:p>
        </p:txBody>
      </p:sp>
      <p:grpSp>
        <p:nvGrpSpPr>
          <p:cNvPr id="13" name="Google Shape;533;p40"/>
          <p:cNvGrpSpPr/>
          <p:nvPr/>
        </p:nvGrpSpPr>
        <p:grpSpPr>
          <a:xfrm>
            <a:off x="547946" y="884281"/>
            <a:ext cx="311304" cy="311286"/>
            <a:chOff x="1923675" y="1633650"/>
            <a:chExt cx="436000" cy="435975"/>
          </a:xfrm>
        </p:grpSpPr>
        <p:sp>
          <p:nvSpPr>
            <p:cNvPr id="14"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5;p40"/>
            <p:cNvSpPr/>
            <p:nvPr/>
          </p:nvSpPr>
          <p:spPr>
            <a:xfrm>
              <a:off x="2019900" y="1757249"/>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38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animBg="1"/>
      <p:bldP spid="8" grpId="0" animBg="1"/>
      <p:bldP spid="9" grpId="0"/>
      <p:bldP spid="10" grpId="0" animBg="1"/>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39</a:t>
            </a:fld>
            <a:endParaRPr lang="en"/>
          </a:p>
        </p:txBody>
      </p:sp>
      <p:sp>
        <p:nvSpPr>
          <p:cNvPr id="3" name="Rectangle 2"/>
          <p:cNvSpPr/>
          <p:nvPr/>
        </p:nvSpPr>
        <p:spPr>
          <a:xfrm>
            <a:off x="769127" y="501279"/>
            <a:ext cx="5006499" cy="492443"/>
          </a:xfrm>
          <a:prstGeom prst="rect">
            <a:avLst/>
          </a:prstGeom>
        </p:spPr>
        <p:txBody>
          <a:bodyPr wrap="none">
            <a:spAutoFit/>
          </a:bodyPr>
          <a:lstStyle/>
          <a:p>
            <a:r>
              <a:rPr lang="en-US" sz="2600" b="1" dirty="0" smtClean="0">
                <a:solidFill>
                  <a:srgbClr val="002060"/>
                </a:solidFill>
                <a:latin typeface="+mj-lt"/>
                <a:cs typeface="Times New Roman" panose="02020603050405020304" pitchFamily="18" charset="0"/>
              </a:rPr>
              <a:t>Một </a:t>
            </a:r>
            <a:r>
              <a:rPr lang="en-US" sz="2600" b="1" dirty="0">
                <a:solidFill>
                  <a:srgbClr val="002060"/>
                </a:solidFill>
                <a:latin typeface="+mj-lt"/>
                <a:cs typeface="Times New Roman" panose="02020603050405020304" pitchFamily="18" charset="0"/>
              </a:rPr>
              <a:t>số hình ảnh về tư liệu gốc</a:t>
            </a:r>
            <a:endParaRPr lang="en-US" sz="2600" b="1" dirty="0">
              <a:solidFill>
                <a:srgbClr val="002060"/>
              </a:solidFill>
              <a:latin typeface="+mj-lt"/>
            </a:endParaRPr>
          </a:p>
        </p:txBody>
      </p:sp>
      <p:sp>
        <p:nvSpPr>
          <p:cNvPr id="4" name="Text Placeholder 2"/>
          <p:cNvSpPr txBox="1">
            <a:spLocks/>
          </p:cNvSpPr>
          <p:nvPr/>
        </p:nvSpPr>
        <p:spPr>
          <a:xfrm>
            <a:off x="586860" y="1234679"/>
            <a:ext cx="3320064" cy="37392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smtClean="0">
                <a:latin typeface="+mj-lt"/>
              </a:rPr>
              <a:t> </a:t>
            </a:r>
            <a:endParaRPr lang="en-US" b="1" dirty="0"/>
          </a:p>
        </p:txBody>
      </p:sp>
      <p:pic>
        <p:nvPicPr>
          <p:cNvPr id="5" name="Picture 4"/>
          <p:cNvPicPr>
            <a:picLocks noChangeAspect="1"/>
          </p:cNvPicPr>
          <p:nvPr/>
        </p:nvPicPr>
        <p:blipFill>
          <a:blip r:embed="rId2"/>
          <a:stretch>
            <a:fillRect/>
          </a:stretch>
        </p:blipFill>
        <p:spPr>
          <a:xfrm>
            <a:off x="5160220" y="1164248"/>
            <a:ext cx="3271398" cy="3144104"/>
          </a:xfrm>
          <a:prstGeom prst="rect">
            <a:avLst/>
          </a:prstGeom>
        </p:spPr>
      </p:pic>
      <p:sp>
        <p:nvSpPr>
          <p:cNvPr id="6" name="Text Placeholder 3"/>
          <p:cNvSpPr txBox="1">
            <a:spLocks/>
          </p:cNvSpPr>
          <p:nvPr/>
        </p:nvSpPr>
        <p:spPr>
          <a:xfrm>
            <a:off x="4162349" y="1345997"/>
            <a:ext cx="3093747" cy="37392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smtClean="0">
                <a:latin typeface="+mj-lt"/>
              </a:rPr>
              <a:t> </a:t>
            </a:r>
            <a:endParaRPr lang="en-US" sz="1800" b="1" dirty="0">
              <a:latin typeface="+mj-lt"/>
            </a:endParaRPr>
          </a:p>
        </p:txBody>
      </p:sp>
      <p:pic>
        <p:nvPicPr>
          <p:cNvPr id="7" name="Picture 6"/>
          <p:cNvPicPr>
            <a:picLocks noChangeAspect="1"/>
          </p:cNvPicPr>
          <p:nvPr/>
        </p:nvPicPr>
        <p:blipFill>
          <a:blip r:embed="rId3"/>
          <a:stretch>
            <a:fillRect/>
          </a:stretch>
        </p:blipFill>
        <p:spPr>
          <a:xfrm>
            <a:off x="865349" y="1164248"/>
            <a:ext cx="3510710" cy="3144104"/>
          </a:xfrm>
          <a:prstGeom prst="rect">
            <a:avLst/>
          </a:prstGeom>
        </p:spPr>
      </p:pic>
      <p:sp>
        <p:nvSpPr>
          <p:cNvPr id="8" name="Rectangle 7"/>
          <p:cNvSpPr/>
          <p:nvPr/>
        </p:nvSpPr>
        <p:spPr>
          <a:xfrm>
            <a:off x="865348" y="4398053"/>
            <a:ext cx="3510711" cy="646331"/>
          </a:xfrm>
          <a:prstGeom prst="rect">
            <a:avLst/>
          </a:prstGeom>
        </p:spPr>
        <p:txBody>
          <a:bodyPr wrap="square">
            <a:spAutoFit/>
          </a:bodyPr>
          <a:lstStyle/>
          <a:p>
            <a:pPr algn="ctr"/>
            <a:r>
              <a:rPr lang="en-US" sz="1800" b="1" dirty="0">
                <a:solidFill>
                  <a:srgbClr val="002060"/>
                </a:solidFill>
              </a:rPr>
              <a:t>M</a:t>
            </a:r>
            <a:r>
              <a:rPr lang="vi-VN" sz="1800" b="1" dirty="0">
                <a:solidFill>
                  <a:srgbClr val="002060"/>
                </a:solidFill>
              </a:rPr>
              <a:t>ảnh ngói thời Lê Sơ </a:t>
            </a:r>
            <a:endParaRPr lang="en-US" sz="1800" b="1" dirty="0">
              <a:solidFill>
                <a:srgbClr val="002060"/>
              </a:solidFill>
            </a:endParaRPr>
          </a:p>
          <a:p>
            <a:pPr algn="ctr"/>
            <a:r>
              <a:rPr lang="vi-VN" sz="1800" b="1" dirty="0">
                <a:solidFill>
                  <a:srgbClr val="002060"/>
                </a:solidFill>
              </a:rPr>
              <a:t>tráng men xanh</a:t>
            </a:r>
          </a:p>
        </p:txBody>
      </p:sp>
      <p:sp>
        <p:nvSpPr>
          <p:cNvPr id="9" name="Rectangle 8"/>
          <p:cNvSpPr/>
          <p:nvPr/>
        </p:nvSpPr>
        <p:spPr>
          <a:xfrm>
            <a:off x="5160220" y="4511623"/>
            <a:ext cx="3271398" cy="369332"/>
          </a:xfrm>
          <a:prstGeom prst="rect">
            <a:avLst/>
          </a:prstGeom>
        </p:spPr>
        <p:txBody>
          <a:bodyPr wrap="square">
            <a:spAutoFit/>
          </a:bodyPr>
          <a:lstStyle/>
          <a:p>
            <a:pPr algn="ctr"/>
            <a:r>
              <a:rPr lang="en-US" sz="1800" b="1" dirty="0">
                <a:solidFill>
                  <a:srgbClr val="002060"/>
                </a:solidFill>
              </a:rPr>
              <a:t>Cố đô Huế</a:t>
            </a:r>
          </a:p>
        </p:txBody>
      </p:sp>
    </p:spTree>
    <p:extLst>
      <p:ext uri="{BB962C8B-B14F-4D97-AF65-F5344CB8AC3E}">
        <p14:creationId xmlns:p14="http://schemas.microsoft.com/office/powerpoint/2010/main" val="196662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20"/>
          <p:cNvSpPr txBox="1">
            <a:spLocks noGrp="1"/>
          </p:cNvSpPr>
          <p:nvPr>
            <p:ph type="title"/>
          </p:nvPr>
        </p:nvSpPr>
        <p:spPr>
          <a:xfrm>
            <a:off x="0" y="552670"/>
            <a:ext cx="4572000" cy="1028700"/>
          </a:xfrm>
          <a:prstGeom prst="rect">
            <a:avLst/>
          </a:prstGeom>
        </p:spPr>
        <p:txBody>
          <a:bodyPr spcFirstLastPara="1" wrap="square" lIns="91425" tIns="91425" rIns="91425" bIns="91425" anchor="ctr" anchorCtr="0">
            <a:noAutofit/>
          </a:bodyPr>
          <a:lstStyle/>
          <a:p>
            <a:pPr lvl="0" algn="ctr"/>
            <a:r>
              <a:rPr lang="en" sz="3000" dirty="0" smtClean="0">
                <a:latin typeface="+mj-lt"/>
              </a:rPr>
              <a:t>NỘI DUNG BÀI HỌC</a:t>
            </a:r>
            <a:endParaRPr sz="3000" dirty="0">
              <a:latin typeface="+mj-lt"/>
            </a:endParaRPr>
          </a:p>
        </p:txBody>
      </p:sp>
      <p:sp>
        <p:nvSpPr>
          <p:cNvPr id="202" name="Google Shape;202;p2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a:t>
            </a:fld>
            <a:endParaRPr/>
          </a:p>
        </p:txBody>
      </p:sp>
      <p:grpSp>
        <p:nvGrpSpPr>
          <p:cNvPr id="36" name="Group 7"/>
          <p:cNvGrpSpPr>
            <a:grpSpLocks/>
          </p:cNvGrpSpPr>
          <p:nvPr/>
        </p:nvGrpSpPr>
        <p:grpSpPr bwMode="auto">
          <a:xfrm>
            <a:off x="1356807" y="2039649"/>
            <a:ext cx="2014325" cy="2546879"/>
            <a:chOff x="457200" y="1239996"/>
            <a:chExt cx="2177144" cy="2804886"/>
          </a:xfrm>
        </p:grpSpPr>
        <p:sp>
          <p:nvSpPr>
            <p:cNvPr id="37" name="Rectangle 36"/>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smtClean="0">
                <a:solidFill>
                  <a:srgbClr val="002060"/>
                </a:solidFill>
                <a:latin typeface="Times New Roman" panose="02020603050405020304" pitchFamily="18" charset="0"/>
                <a:cs typeface="Times New Roman" panose="02020603050405020304" pitchFamily="18" charset="0"/>
              </a:endParaRPr>
            </a:p>
            <a:p>
              <a:pPr algn="ctr">
                <a:defRPr/>
              </a:pPr>
              <a:endParaRPr lang="en-US" sz="2200" b="1" dirty="0" smtClean="0">
                <a:solidFill>
                  <a:schemeClr val="accent2">
                    <a:lumMod val="50000"/>
                  </a:schemeClr>
                </a:solidFill>
                <a:latin typeface="+mj-lt"/>
                <a:cs typeface="Times New Roman" panose="02020603050405020304" pitchFamily="18" charset="0"/>
              </a:endParaRPr>
            </a:p>
            <a:p>
              <a:pPr algn="ctr">
                <a:defRPr/>
              </a:pPr>
              <a:r>
                <a:rPr lang="en-US" sz="2200" b="1" dirty="0" smtClean="0">
                  <a:solidFill>
                    <a:schemeClr val="accent4">
                      <a:lumMod val="50000"/>
                    </a:schemeClr>
                  </a:solidFill>
                  <a:latin typeface="+mj-lt"/>
                  <a:cs typeface="Times New Roman" panose="02020603050405020304" pitchFamily="18" charset="0"/>
                </a:rPr>
                <a:t>Lịch sử và môn Lịch sử</a:t>
              </a:r>
            </a:p>
            <a:p>
              <a:pPr algn="ctr">
                <a:defRPr/>
              </a:pPr>
              <a:r>
                <a:rPr lang="en-US" sz="2200" b="1" dirty="0" smtClean="0">
                  <a:solidFill>
                    <a:schemeClr val="accent4">
                      <a:lumMod val="50000"/>
                    </a:schemeClr>
                  </a:solidFill>
                  <a:latin typeface="+mj-lt"/>
                  <a:cs typeface="Times New Roman" panose="02020603050405020304" pitchFamily="18" charset="0"/>
                </a:rPr>
                <a:t>là gì?</a:t>
              </a:r>
              <a:endParaRPr lang="en-US" sz="2200" b="1" dirty="0">
                <a:solidFill>
                  <a:schemeClr val="accent4">
                    <a:lumMod val="50000"/>
                  </a:schemeClr>
                </a:solidFill>
                <a:latin typeface="+mj-lt"/>
                <a:cs typeface="Times New Roman" panose="02020603050405020304" pitchFamily="18" charset="0"/>
              </a:endParaRPr>
            </a:p>
          </p:txBody>
        </p:sp>
        <p:sp>
          <p:nvSpPr>
            <p:cNvPr id="38" name="Rectangle 37"/>
            <p:cNvSpPr/>
            <p:nvPr/>
          </p:nvSpPr>
          <p:spPr>
            <a:xfrm>
              <a:off x="536316" y="1293865"/>
              <a:ext cx="2018913" cy="2694698"/>
            </a:xfrm>
            <a:prstGeom prst="rect">
              <a:avLst/>
            </a:prstGeom>
            <a:noFill/>
            <a:ln w="19050">
              <a:solidFill>
                <a:schemeClr val="accent4">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9" name="Group 6"/>
          <p:cNvGrpSpPr>
            <a:grpSpLocks/>
          </p:cNvGrpSpPr>
          <p:nvPr/>
        </p:nvGrpSpPr>
        <p:grpSpPr bwMode="auto">
          <a:xfrm flipV="1">
            <a:off x="1231149" y="2248101"/>
            <a:ext cx="1731507" cy="608918"/>
            <a:chOff x="4763053" y="2429436"/>
            <a:chExt cx="2840865" cy="833717"/>
          </a:xfrm>
          <a:solidFill>
            <a:schemeClr val="accent4">
              <a:lumMod val="50000"/>
            </a:schemeClr>
          </a:solidFill>
        </p:grpSpPr>
        <p:sp>
          <p:nvSpPr>
            <p:cNvPr id="40" name="Freeform 39"/>
            <p:cNvSpPr/>
            <p:nvPr/>
          </p:nvSpPr>
          <p:spPr bwMode="gray">
            <a:xfrm>
              <a:off x="4770793" y="2429436"/>
              <a:ext cx="2833125"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41" name="Pie 40"/>
            <p:cNvSpPr/>
            <p:nvPr/>
          </p:nvSpPr>
          <p:spPr bwMode="gray">
            <a:xfrm>
              <a:off x="4763053" y="3083859"/>
              <a:ext cx="304685" cy="179294"/>
            </a:xfrm>
            <a:prstGeom prst="pie">
              <a:avLst>
                <a:gd name="adj1" fmla="val 542992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42" name="Group 57"/>
          <p:cNvGrpSpPr>
            <a:grpSpLocks/>
          </p:cNvGrpSpPr>
          <p:nvPr/>
        </p:nvGrpSpPr>
        <p:grpSpPr bwMode="auto">
          <a:xfrm>
            <a:off x="3684663" y="2021434"/>
            <a:ext cx="2214971" cy="2556708"/>
            <a:chOff x="457200" y="1239996"/>
            <a:chExt cx="2177144" cy="2804886"/>
          </a:xfrm>
        </p:grpSpPr>
        <p:sp>
          <p:nvSpPr>
            <p:cNvPr id="43" name="Rectangle 42"/>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smtClean="0">
                <a:solidFill>
                  <a:srgbClr val="0070C0"/>
                </a:solidFill>
                <a:latin typeface="Times New Roman" panose="02020603050405020304" pitchFamily="18" charset="0"/>
                <a:cs typeface="Times New Roman" panose="02020603050405020304" pitchFamily="18" charset="0"/>
              </a:endParaRPr>
            </a:p>
            <a:p>
              <a:pPr algn="ctr">
                <a:defRPr/>
              </a:pPr>
              <a:endParaRPr lang="en-US" sz="2200" b="1" dirty="0" smtClean="0">
                <a:solidFill>
                  <a:srgbClr val="0070C0"/>
                </a:solidFill>
                <a:latin typeface="+mj-lt"/>
                <a:cs typeface="Times New Roman" panose="02020603050405020304" pitchFamily="18" charset="0"/>
              </a:endParaRPr>
            </a:p>
            <a:p>
              <a:pPr algn="ctr">
                <a:defRPr/>
              </a:pPr>
              <a:r>
                <a:rPr lang="en-US" sz="2200" b="1" dirty="0" smtClean="0">
                  <a:solidFill>
                    <a:srgbClr val="0070C0"/>
                  </a:solidFill>
                  <a:latin typeface="+mj-lt"/>
                  <a:cs typeface="Times New Roman" panose="02020603050405020304" pitchFamily="18" charset="0"/>
                </a:rPr>
                <a:t>Vì sao cần phải học</a:t>
              </a:r>
            </a:p>
            <a:p>
              <a:pPr algn="ctr">
                <a:defRPr/>
              </a:pPr>
              <a:r>
                <a:rPr lang="en-US" sz="2200" b="1" dirty="0" smtClean="0">
                  <a:solidFill>
                    <a:srgbClr val="0070C0"/>
                  </a:solidFill>
                  <a:latin typeface="+mj-lt"/>
                  <a:cs typeface="Times New Roman" panose="02020603050405020304" pitchFamily="18" charset="0"/>
                </a:rPr>
                <a:t> Lịch sử?</a:t>
              </a:r>
              <a:endParaRPr lang="en-US" sz="2200" b="1" dirty="0">
                <a:solidFill>
                  <a:srgbClr val="0070C0"/>
                </a:solidFill>
                <a:latin typeface="+mj-lt"/>
                <a:cs typeface="Times New Roman" panose="02020603050405020304" pitchFamily="18" charset="0"/>
              </a:endParaRPr>
            </a:p>
          </p:txBody>
        </p:sp>
        <p:sp>
          <p:nvSpPr>
            <p:cNvPr id="44" name="Rectangle 43"/>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 name="Group 60"/>
          <p:cNvGrpSpPr>
            <a:grpSpLocks/>
          </p:cNvGrpSpPr>
          <p:nvPr/>
        </p:nvGrpSpPr>
        <p:grpSpPr bwMode="auto">
          <a:xfrm flipV="1">
            <a:off x="3574428" y="2262986"/>
            <a:ext cx="1995144" cy="555031"/>
            <a:chOff x="4782670" y="2429435"/>
            <a:chExt cx="2840865" cy="833718"/>
          </a:xfrm>
        </p:grpSpPr>
        <p:sp>
          <p:nvSpPr>
            <p:cNvPr id="46" name="Freeform 45"/>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47" name="Pie 46"/>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48" name="Group 71"/>
          <p:cNvGrpSpPr>
            <a:grpSpLocks/>
          </p:cNvGrpSpPr>
          <p:nvPr/>
        </p:nvGrpSpPr>
        <p:grpSpPr bwMode="auto">
          <a:xfrm>
            <a:off x="6213165" y="2039649"/>
            <a:ext cx="2100492" cy="2556708"/>
            <a:chOff x="457200" y="1239996"/>
            <a:chExt cx="2193536" cy="2804886"/>
          </a:xfrm>
        </p:grpSpPr>
        <p:sp>
          <p:nvSpPr>
            <p:cNvPr id="49" name="Rectangle 48"/>
            <p:cNvSpPr/>
            <p:nvPr/>
          </p:nvSpPr>
          <p:spPr>
            <a:xfrm>
              <a:off x="457200" y="1239996"/>
              <a:ext cx="2193536"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smtClean="0">
                  <a:latin typeface="Times New Roman" panose="02020603050405020304" pitchFamily="18" charset="0"/>
                  <a:cs typeface="Times New Roman" panose="02020603050405020304" pitchFamily="18" charset="0"/>
                </a:rPr>
                <a:t>K</a:t>
              </a:r>
            </a:p>
            <a:p>
              <a:pPr algn="ctr">
                <a:defRPr/>
              </a:pPr>
              <a:endParaRPr lang="en-US" sz="2200" b="1" dirty="0" smtClean="0">
                <a:solidFill>
                  <a:srgbClr val="0070C0"/>
                </a:solidFill>
                <a:latin typeface="+mj-lt"/>
                <a:cs typeface="Times New Roman" panose="02020603050405020304" pitchFamily="18" charset="0"/>
              </a:endParaRPr>
            </a:p>
            <a:p>
              <a:pPr algn="ctr">
                <a:defRPr/>
              </a:pPr>
              <a:r>
                <a:rPr lang="en-US" sz="2200" b="1" dirty="0" smtClean="0">
                  <a:solidFill>
                    <a:schemeClr val="accent3"/>
                  </a:solidFill>
                  <a:latin typeface="+mj-lt"/>
                  <a:cs typeface="Times New Roman" panose="02020603050405020304" pitchFamily="18" charset="0"/>
                </a:rPr>
                <a:t>Dựa vào đâu để biết và dựng lại </a:t>
              </a:r>
            </a:p>
            <a:p>
              <a:pPr algn="ctr">
                <a:defRPr/>
              </a:pPr>
              <a:r>
                <a:rPr lang="en-US" sz="2200" b="1" dirty="0" smtClean="0">
                  <a:solidFill>
                    <a:schemeClr val="accent3"/>
                  </a:solidFill>
                  <a:latin typeface="+mj-lt"/>
                  <a:cs typeface="Times New Roman" panose="02020603050405020304" pitchFamily="18" charset="0"/>
                </a:rPr>
                <a:t>lịch sử?</a:t>
              </a:r>
              <a:endParaRPr lang="en-US" sz="2200" b="1" dirty="0">
                <a:solidFill>
                  <a:schemeClr val="accent3"/>
                </a:solidFill>
                <a:latin typeface="+mj-lt"/>
                <a:cs typeface="Times New Roman" panose="02020603050405020304" pitchFamily="18" charset="0"/>
              </a:endParaRPr>
            </a:p>
          </p:txBody>
        </p:sp>
        <p:sp>
          <p:nvSpPr>
            <p:cNvPr id="50" name="Rectangle 49"/>
            <p:cNvSpPr/>
            <p:nvPr/>
          </p:nvSpPr>
          <p:spPr>
            <a:xfrm>
              <a:off x="536316" y="1293865"/>
              <a:ext cx="2018913" cy="2694698"/>
            </a:xfrm>
            <a:prstGeom prst="rect">
              <a:avLst/>
            </a:prstGeom>
            <a:noFill/>
            <a:ln w="19050">
              <a:solidFill>
                <a:schemeClr val="accent3"/>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1" name="Group 75"/>
          <p:cNvGrpSpPr>
            <a:grpSpLocks/>
          </p:cNvGrpSpPr>
          <p:nvPr/>
        </p:nvGrpSpPr>
        <p:grpSpPr bwMode="auto">
          <a:xfrm flipV="1">
            <a:off x="6099913" y="2323404"/>
            <a:ext cx="1937929" cy="543443"/>
            <a:chOff x="4782670" y="2429435"/>
            <a:chExt cx="2840865" cy="833718"/>
          </a:xfrm>
          <a:solidFill>
            <a:schemeClr val="accent3"/>
          </a:solidFill>
        </p:grpSpPr>
        <p:sp>
          <p:nvSpPr>
            <p:cNvPr id="52" name="Freeform 51"/>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3" name="Pie 52"/>
            <p:cNvSpPr/>
            <p:nvPr/>
          </p:nvSpPr>
          <p:spPr bwMode="gray">
            <a:xfrm>
              <a:off x="4782670" y="3083859"/>
              <a:ext cx="304685" cy="179294"/>
            </a:xfrm>
            <a:prstGeom prst="pie">
              <a:avLst>
                <a:gd name="adj1" fmla="val 542992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4" name="TextBox 53"/>
          <p:cNvSpPr txBox="1"/>
          <p:nvPr/>
        </p:nvSpPr>
        <p:spPr>
          <a:xfrm>
            <a:off x="1468360" y="2415193"/>
            <a:ext cx="1266017" cy="615553"/>
          </a:xfrm>
          <a:prstGeom prst="rect">
            <a:avLst/>
          </a:prstGeom>
          <a:noFill/>
        </p:spPr>
        <p:txBody>
          <a:bodyPr wrap="square" anchor="ctr">
            <a:spAutoFit/>
          </a:bodyPr>
          <a:lstStyle/>
          <a:p>
            <a:pPr>
              <a:defRPr/>
            </a:pPr>
            <a:r>
              <a:rPr lang="en-US" sz="20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Vấn đề 1</a:t>
            </a:r>
          </a:p>
          <a:p>
            <a:pPr>
              <a:defRPr/>
            </a:pP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55" name="TextBox 54"/>
          <p:cNvSpPr txBox="1"/>
          <p:nvPr/>
        </p:nvSpPr>
        <p:spPr>
          <a:xfrm>
            <a:off x="3955558" y="2396670"/>
            <a:ext cx="1628921" cy="400110"/>
          </a:xfrm>
          <a:prstGeom prst="rect">
            <a:avLst/>
          </a:prstGeom>
          <a:noFill/>
        </p:spPr>
        <p:txBody>
          <a:bodyPr wrap="square" anchor="ctr">
            <a:spAutoFit/>
          </a:bodyPr>
          <a:lstStyle/>
          <a:p>
            <a:pPr>
              <a:defRPr/>
            </a:pPr>
            <a:r>
              <a:rPr lang="en-US" sz="20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Vấn đề 2</a:t>
            </a:r>
            <a:endParaRPr lang="en-US" sz="20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6" name="TextBox 55"/>
          <p:cNvSpPr txBox="1"/>
          <p:nvPr/>
        </p:nvSpPr>
        <p:spPr>
          <a:xfrm>
            <a:off x="6481987" y="2446591"/>
            <a:ext cx="1239442" cy="400110"/>
          </a:xfrm>
          <a:prstGeom prst="rect">
            <a:avLst/>
          </a:prstGeom>
          <a:noFill/>
        </p:spPr>
        <p:txBody>
          <a:bodyPr wrap="none" anchor="ctr">
            <a:spAutoFit/>
          </a:bodyPr>
          <a:lstStyle/>
          <a:p>
            <a:pPr>
              <a:defRPr/>
            </a:pPr>
            <a:r>
              <a:rPr lang="en-US" sz="20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Vấn đề 3</a:t>
            </a:r>
            <a:endParaRPr lang="en-US" sz="20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circle(in)">
                                      <p:cBhvr>
                                        <p:cTn id="7" dur="20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circle(in)">
                                      <p:cBhvr>
                                        <p:cTn id="12" dur="2000"/>
                                        <p:tgtEl>
                                          <p:spTgt spid="54"/>
                                        </p:tgtEl>
                                      </p:cBhvr>
                                    </p:animEffect>
                                  </p:childTnLst>
                                </p:cTn>
                              </p:par>
                              <p:par>
                                <p:cTn id="13" presetID="6" presetClass="entr" presetSubtype="16"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ircle(in)">
                                      <p:cBhvr>
                                        <p:cTn id="15" dur="2000"/>
                                        <p:tgtEl>
                                          <p:spTgt spid="39"/>
                                        </p:tgtEl>
                                      </p:cBhvr>
                                    </p:animEffect>
                                  </p:childTnLst>
                                </p:cTn>
                              </p:par>
                              <p:par>
                                <p:cTn id="16" presetID="6" presetClass="entr" presetSubtype="16"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circle(in)">
                                      <p:cBhvr>
                                        <p:cTn id="18" dur="2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ircle(in)">
                                      <p:cBhvr>
                                        <p:cTn id="23" dur="2000"/>
                                        <p:tgtEl>
                                          <p:spTgt spid="55"/>
                                        </p:tgtEl>
                                      </p:cBhvr>
                                    </p:animEffect>
                                  </p:childTnLst>
                                </p:cTn>
                              </p:par>
                              <p:par>
                                <p:cTn id="24" presetID="6" presetClass="entr" presetSubtype="16"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par>
                                <p:cTn id="27" presetID="6" presetClass="entr" presetSubtype="16"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circle(in)">
                                      <p:cBhvr>
                                        <p:cTn id="29" dur="20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circle(in)">
                                      <p:cBhvr>
                                        <p:cTn id="34" dur="2000"/>
                                        <p:tgtEl>
                                          <p:spTgt spid="56"/>
                                        </p:tgtEl>
                                      </p:cBhvr>
                                    </p:animEffect>
                                  </p:childTnLst>
                                </p:cTn>
                              </p:par>
                              <p:par>
                                <p:cTn id="35" presetID="6" presetClass="entr" presetSubtype="16"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ircle(in)">
                                      <p:cBhvr>
                                        <p:cTn id="37" dur="2000"/>
                                        <p:tgtEl>
                                          <p:spTgt spid="48"/>
                                        </p:tgtEl>
                                      </p:cBhvr>
                                    </p:animEffect>
                                  </p:childTnLst>
                                </p:cTn>
                              </p:par>
                              <p:par>
                                <p:cTn id="38" presetID="6" presetClass="entr" presetSubtype="16"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circle(in)">
                                      <p:cBhvr>
                                        <p:cTn id="40"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54" grpId="0"/>
      <p:bldP spid="55" grpId="0"/>
      <p:bldP spid="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40</a:t>
            </a:fld>
            <a:endParaRPr lang="en"/>
          </a:p>
        </p:txBody>
      </p:sp>
      <p:sp>
        <p:nvSpPr>
          <p:cNvPr id="3" name="Text Placeholder 2"/>
          <p:cNvSpPr txBox="1">
            <a:spLocks/>
          </p:cNvSpPr>
          <p:nvPr/>
        </p:nvSpPr>
        <p:spPr>
          <a:xfrm>
            <a:off x="1040533" y="565796"/>
            <a:ext cx="3158999" cy="361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dirty="0" smtClean="0"/>
              <a:t> </a:t>
            </a:r>
            <a:endParaRPr lang="en-US" sz="1800" b="1" dirty="0">
              <a:latin typeface="+mj-lt"/>
            </a:endParaRPr>
          </a:p>
        </p:txBody>
      </p:sp>
      <p:sp>
        <p:nvSpPr>
          <p:cNvPr id="4" name="Text Placeholder 3"/>
          <p:cNvSpPr txBox="1">
            <a:spLocks/>
          </p:cNvSpPr>
          <p:nvPr/>
        </p:nvSpPr>
        <p:spPr>
          <a:xfrm>
            <a:off x="4755131" y="565796"/>
            <a:ext cx="3178679" cy="361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00" b="1" dirty="0">
              <a:latin typeface="+mj-lt"/>
            </a:endParaRPr>
          </a:p>
        </p:txBody>
      </p:sp>
      <p:pic>
        <p:nvPicPr>
          <p:cNvPr id="5" name="Picture 4"/>
          <p:cNvPicPr>
            <a:picLocks noChangeAspect="1"/>
          </p:cNvPicPr>
          <p:nvPr/>
        </p:nvPicPr>
        <p:blipFill>
          <a:blip r:embed="rId2"/>
          <a:stretch>
            <a:fillRect/>
          </a:stretch>
        </p:blipFill>
        <p:spPr>
          <a:xfrm>
            <a:off x="1075477" y="461397"/>
            <a:ext cx="3158998" cy="3819597"/>
          </a:xfrm>
          <a:prstGeom prst="rect">
            <a:avLst/>
          </a:prstGeom>
        </p:spPr>
      </p:pic>
      <p:pic>
        <p:nvPicPr>
          <p:cNvPr id="6" name="Picture 5"/>
          <p:cNvPicPr>
            <a:picLocks noChangeAspect="1"/>
          </p:cNvPicPr>
          <p:nvPr/>
        </p:nvPicPr>
        <p:blipFill>
          <a:blip r:embed="rId3"/>
          <a:stretch>
            <a:fillRect/>
          </a:stretch>
        </p:blipFill>
        <p:spPr>
          <a:xfrm>
            <a:off x="4755132" y="565796"/>
            <a:ext cx="3108792" cy="3715198"/>
          </a:xfrm>
          <a:prstGeom prst="rect">
            <a:avLst/>
          </a:prstGeom>
        </p:spPr>
      </p:pic>
      <p:sp>
        <p:nvSpPr>
          <p:cNvPr id="7" name="Rectangle 6"/>
          <p:cNvSpPr/>
          <p:nvPr/>
        </p:nvSpPr>
        <p:spPr>
          <a:xfrm>
            <a:off x="1075478" y="4511623"/>
            <a:ext cx="3158998" cy="369332"/>
          </a:xfrm>
          <a:prstGeom prst="rect">
            <a:avLst/>
          </a:prstGeom>
        </p:spPr>
        <p:txBody>
          <a:bodyPr wrap="square">
            <a:spAutoFit/>
          </a:bodyPr>
          <a:lstStyle/>
          <a:p>
            <a:pPr algn="ctr"/>
            <a:r>
              <a:rPr lang="nl-NL" sz="1800" b="1" dirty="0">
                <a:solidFill>
                  <a:srgbClr val="002060"/>
                </a:solidFill>
              </a:rPr>
              <a:t>Đại Việt sử kí toàn thư</a:t>
            </a:r>
            <a:endParaRPr lang="en-US" sz="1800" b="1" dirty="0">
              <a:solidFill>
                <a:srgbClr val="002060"/>
              </a:solidFill>
            </a:endParaRPr>
          </a:p>
        </p:txBody>
      </p:sp>
      <p:sp>
        <p:nvSpPr>
          <p:cNvPr id="8" name="Rectangle 7"/>
          <p:cNvSpPr/>
          <p:nvPr/>
        </p:nvSpPr>
        <p:spPr>
          <a:xfrm>
            <a:off x="4755132" y="4388512"/>
            <a:ext cx="3178678" cy="369332"/>
          </a:xfrm>
          <a:prstGeom prst="rect">
            <a:avLst/>
          </a:prstGeom>
        </p:spPr>
        <p:txBody>
          <a:bodyPr wrap="square">
            <a:spAutoFit/>
          </a:bodyPr>
          <a:lstStyle/>
          <a:p>
            <a:pPr algn="ctr"/>
            <a:r>
              <a:rPr lang="nl-NL" sz="1800" b="1" dirty="0">
                <a:solidFill>
                  <a:srgbClr val="002060"/>
                </a:solidFill>
              </a:rPr>
              <a:t>Trống đồng Đông Sơn</a:t>
            </a:r>
            <a:endParaRPr lang="en-US" sz="1800" b="1" dirty="0">
              <a:solidFill>
                <a:srgbClr val="002060"/>
              </a:solidFill>
            </a:endParaRPr>
          </a:p>
        </p:txBody>
      </p:sp>
    </p:spTree>
    <p:extLst>
      <p:ext uri="{BB962C8B-B14F-4D97-AF65-F5344CB8AC3E}">
        <p14:creationId xmlns:p14="http://schemas.microsoft.com/office/powerpoint/2010/main" val="38574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29516" y="493421"/>
            <a:ext cx="7924325" cy="605100"/>
          </a:xfrm>
        </p:spPr>
        <p:txBody>
          <a:bodyPr/>
          <a:lstStyle/>
          <a:p>
            <a:r>
              <a:rPr lang="en-US" sz="2400" b="1" dirty="0" smtClean="0">
                <a:solidFill>
                  <a:srgbClr val="FFFF00"/>
                </a:solidFill>
                <a:latin typeface="+mj-lt"/>
              </a:rPr>
              <a:t>Quan sát Hình 1.8-1.11: Đâu là tư liệu gốc?</a:t>
            </a:r>
            <a:endParaRPr lang="en-US" sz="2400" b="1" dirty="0">
              <a:solidFill>
                <a:srgbClr val="FFFF00"/>
              </a:solidFill>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41</a:t>
            </a:fld>
            <a:endParaRPr lang="en"/>
          </a:p>
        </p:txBody>
      </p:sp>
      <p:pic>
        <p:nvPicPr>
          <p:cNvPr id="4" name="Picture 3"/>
          <p:cNvPicPr>
            <a:picLocks noChangeAspect="1"/>
          </p:cNvPicPr>
          <p:nvPr/>
        </p:nvPicPr>
        <p:blipFill>
          <a:blip r:embed="rId2"/>
          <a:stretch>
            <a:fillRect/>
          </a:stretch>
        </p:blipFill>
        <p:spPr>
          <a:xfrm>
            <a:off x="994868" y="1228953"/>
            <a:ext cx="7193622" cy="3679546"/>
          </a:xfrm>
          <a:prstGeom prst="rect">
            <a:avLst/>
          </a:prstGeom>
        </p:spPr>
      </p:pic>
    </p:spTree>
    <p:extLst>
      <p:ext uri="{BB962C8B-B14F-4D97-AF65-F5344CB8AC3E}">
        <p14:creationId xmlns:p14="http://schemas.microsoft.com/office/powerpoint/2010/main" val="328252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42</a:t>
            </a:fld>
            <a:endParaRPr lang="en"/>
          </a:p>
        </p:txBody>
      </p:sp>
      <p:pic>
        <p:nvPicPr>
          <p:cNvPr id="4" name="Picture 3"/>
          <p:cNvPicPr>
            <a:picLocks noChangeAspect="1"/>
          </p:cNvPicPr>
          <p:nvPr/>
        </p:nvPicPr>
        <p:blipFill>
          <a:blip r:embed="rId2"/>
          <a:stretch>
            <a:fillRect/>
          </a:stretch>
        </p:blipFill>
        <p:spPr>
          <a:xfrm>
            <a:off x="892454" y="504749"/>
            <a:ext cx="7417613" cy="3833165"/>
          </a:xfrm>
          <a:prstGeom prst="rect">
            <a:avLst/>
          </a:prstGeom>
        </p:spPr>
      </p:pic>
      <p:pic>
        <p:nvPicPr>
          <p:cNvPr id="6" name="Picture 5"/>
          <p:cNvPicPr>
            <a:picLocks noChangeAspect="1"/>
          </p:cNvPicPr>
          <p:nvPr/>
        </p:nvPicPr>
        <p:blipFill>
          <a:blip r:embed="rId3"/>
          <a:stretch>
            <a:fillRect/>
          </a:stretch>
        </p:blipFill>
        <p:spPr>
          <a:xfrm>
            <a:off x="7834579" y="504749"/>
            <a:ext cx="358445" cy="780212"/>
          </a:xfrm>
          <a:prstGeom prst="rect">
            <a:avLst/>
          </a:prstGeom>
        </p:spPr>
      </p:pic>
    </p:spTree>
    <p:extLst>
      <p:ext uri="{BB962C8B-B14F-4D97-AF65-F5344CB8AC3E}">
        <p14:creationId xmlns:p14="http://schemas.microsoft.com/office/powerpoint/2010/main" val="228842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4"/>
          <p:cNvSpPr txBox="1">
            <a:spLocks noGrp="1"/>
          </p:cNvSpPr>
          <p:nvPr>
            <p:ph type="title"/>
          </p:nvPr>
        </p:nvSpPr>
        <p:spPr>
          <a:xfrm>
            <a:off x="1053390" y="530725"/>
            <a:ext cx="3796588"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latin typeface="+mj-lt"/>
              </a:rPr>
              <a:t>Luyện tập – Trả lởi </a:t>
            </a:r>
            <a:br>
              <a:rPr lang="en" sz="2400" dirty="0" smtClean="0">
                <a:latin typeface="+mj-lt"/>
              </a:rPr>
            </a:br>
            <a:r>
              <a:rPr lang="en" sz="2400" dirty="0" smtClean="0">
                <a:latin typeface="+mj-lt"/>
              </a:rPr>
              <a:t>câu hỏi trắc nghiệm</a:t>
            </a:r>
            <a:endParaRPr sz="2400" dirty="0">
              <a:latin typeface="+mj-lt"/>
            </a:endParaRPr>
          </a:p>
        </p:txBody>
      </p:sp>
      <p:sp>
        <p:nvSpPr>
          <p:cNvPr id="260" name="Google Shape;260;p2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43</a:t>
            </a:fld>
            <a:endParaRPr/>
          </a:p>
        </p:txBody>
      </p:sp>
      <p:sp>
        <p:nvSpPr>
          <p:cNvPr id="2" name="Rectangle 1"/>
          <p:cNvSpPr/>
          <p:nvPr/>
        </p:nvSpPr>
        <p:spPr>
          <a:xfrm>
            <a:off x="706307" y="691132"/>
            <a:ext cx="694166" cy="707886"/>
          </a:xfrm>
          <a:prstGeom prst="rect">
            <a:avLst/>
          </a:prstGeom>
        </p:spPr>
        <p:txBody>
          <a:bodyPr wrap="square">
            <a:spAutoFit/>
          </a:bodyPr>
          <a:lstStyle/>
          <a:p>
            <a:r>
              <a:rPr lang="en" sz="4000" b="1" dirty="0">
                <a:solidFill>
                  <a:schemeClr val="bg1"/>
                </a:solidFill>
                <a:ea typeface="Muli"/>
                <a:cs typeface="Muli"/>
                <a:sym typeface="Muli"/>
              </a:rPr>
              <a:t>💃</a:t>
            </a:r>
            <a:endParaRPr lang="en-US" sz="4000" dirty="0">
              <a:solidFill>
                <a:schemeClr val="bg1"/>
              </a:solidFill>
            </a:endParaRPr>
          </a:p>
        </p:txBody>
      </p:sp>
      <p:sp>
        <p:nvSpPr>
          <p:cNvPr id="21" name="TextBox 8"/>
          <p:cNvSpPr txBox="1">
            <a:spLocks noChangeArrowheads="1"/>
          </p:cNvSpPr>
          <p:nvPr/>
        </p:nvSpPr>
        <p:spPr bwMode="auto">
          <a:xfrm>
            <a:off x="3756363" y="2522747"/>
            <a:ext cx="545293"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25" name="Rectangle 32"/>
          <p:cNvSpPr>
            <a:spLocks noChangeArrowheads="1"/>
          </p:cNvSpPr>
          <p:nvPr/>
        </p:nvSpPr>
        <p:spPr bwMode="auto">
          <a:xfrm>
            <a:off x="895962" y="2550567"/>
            <a:ext cx="3455823"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Tư liệu truyền miệng</a:t>
            </a:r>
            <a:endParaRPr lang="en-US" sz="2000" dirty="0"/>
          </a:p>
        </p:txBody>
      </p:sp>
      <p:sp>
        <p:nvSpPr>
          <p:cNvPr id="26" name="Rectangle 37"/>
          <p:cNvSpPr>
            <a:spLocks noChangeArrowheads="1"/>
          </p:cNvSpPr>
          <p:nvPr/>
        </p:nvSpPr>
        <p:spPr bwMode="auto">
          <a:xfrm>
            <a:off x="992870" y="3457450"/>
            <a:ext cx="2937039"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Tư liệu gốc</a:t>
            </a:r>
            <a:endParaRPr lang="en-US" sz="2000" dirty="0"/>
          </a:p>
        </p:txBody>
      </p:sp>
      <p:sp>
        <p:nvSpPr>
          <p:cNvPr id="27" name="Rectangle 38"/>
          <p:cNvSpPr>
            <a:spLocks noChangeArrowheads="1"/>
          </p:cNvSpPr>
          <p:nvPr/>
        </p:nvSpPr>
        <p:spPr bwMode="auto">
          <a:xfrm>
            <a:off x="6327088" y="2255804"/>
            <a:ext cx="2070684" cy="400110"/>
          </a:xfrm>
          <a:prstGeom prst="rect">
            <a:avLst/>
          </a:prstGeom>
          <a:noFill/>
          <a:ln w="9525">
            <a:noFill/>
            <a:miter lim="800000"/>
            <a:headEnd/>
            <a:tailEnd/>
          </a:ln>
        </p:spPr>
        <p:txBody>
          <a:bodyPr wrap="square">
            <a:spAutoFit/>
          </a:bodyPr>
          <a:lstStyle/>
          <a:p>
            <a:pPr algn="ctr"/>
            <a:r>
              <a:rPr lang="vi-VN" sz="2000" dirty="0" smtClean="0">
                <a:solidFill>
                  <a:schemeClr val="bg1"/>
                </a:solidFill>
                <a:latin typeface="Arial" charset="0"/>
              </a:rPr>
              <a:t>Tư</a:t>
            </a:r>
            <a:r>
              <a:rPr lang="en-US" sz="2000" dirty="0" smtClean="0">
                <a:solidFill>
                  <a:schemeClr val="bg1"/>
                </a:solidFill>
                <a:latin typeface="Arial" charset="0"/>
              </a:rPr>
              <a:t> liệu hiện vật</a:t>
            </a:r>
            <a:endParaRPr lang="en-US" sz="2000" dirty="0"/>
          </a:p>
        </p:txBody>
      </p:sp>
      <p:sp>
        <p:nvSpPr>
          <p:cNvPr id="28" name="Rectangle 39"/>
          <p:cNvSpPr>
            <a:spLocks noChangeArrowheads="1"/>
          </p:cNvSpPr>
          <p:nvPr/>
        </p:nvSpPr>
        <p:spPr bwMode="auto">
          <a:xfrm>
            <a:off x="5888736" y="2781314"/>
            <a:ext cx="2166665"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Tư liệu chữ viết</a:t>
            </a:r>
            <a:endParaRPr lang="en-US" sz="2000" dirty="0"/>
          </a:p>
        </p:txBody>
      </p:sp>
      <p:sp>
        <p:nvSpPr>
          <p:cNvPr id="3" name="Rectangle 2"/>
          <p:cNvSpPr/>
          <p:nvPr/>
        </p:nvSpPr>
        <p:spPr>
          <a:xfrm>
            <a:off x="992870" y="1706293"/>
            <a:ext cx="4317965" cy="1233671"/>
          </a:xfrm>
          <a:prstGeom prst="rect">
            <a:avLst/>
          </a:prstGeom>
        </p:spPr>
        <p:txBody>
          <a:bodyPr wrap="square">
            <a:spAutoFit/>
          </a:bodyPr>
          <a:lstStyle/>
          <a:p>
            <a:pPr algn="just">
              <a:lnSpc>
                <a:spcPts val="2900"/>
              </a:lnSpc>
            </a:pPr>
            <a:r>
              <a:rPr lang="fr-FR" sz="2000" dirty="0" smtClean="0">
                <a:solidFill>
                  <a:schemeClr val="accent4">
                    <a:lumMod val="50000"/>
                  </a:schemeClr>
                </a:solidFill>
                <a:latin typeface="+mj-lt"/>
                <a:cs typeface="Times New Roman" panose="02020603050405020304" pitchFamily="18" charset="0"/>
              </a:rPr>
              <a:t>Khoanh tròn vào đáp án đúng. </a:t>
            </a:r>
            <a:endParaRPr lang="fr-FR" sz="2000" dirty="0">
              <a:solidFill>
                <a:schemeClr val="accent4">
                  <a:lumMod val="50000"/>
                </a:schemeClr>
              </a:solidFill>
              <a:latin typeface="+mj-lt"/>
              <a:cs typeface="Times New Roman" panose="02020603050405020304" pitchFamily="18" charset="0"/>
            </a:endParaRPr>
          </a:p>
          <a:p>
            <a:pPr algn="just">
              <a:lnSpc>
                <a:spcPts val="3000"/>
              </a:lnSpc>
              <a:buNone/>
            </a:pPr>
            <a:r>
              <a:rPr lang="en-US" sz="2000" b="1" dirty="0">
                <a:solidFill>
                  <a:srgbClr val="0070C0"/>
                </a:solidFill>
                <a:cs typeface="Times New Roman" panose="02020603050405020304" pitchFamily="18" charset="0"/>
              </a:rPr>
              <a:t>Nguồn sử liệu nào có giá trị lịch sử xác thức và đáng tin cậy nhất?</a:t>
            </a:r>
          </a:p>
        </p:txBody>
      </p:sp>
      <p:sp>
        <p:nvSpPr>
          <p:cNvPr id="30" name="Round Same Side Corner Rectangle 29"/>
          <p:cNvSpPr/>
          <p:nvPr/>
        </p:nvSpPr>
        <p:spPr>
          <a:xfrm rot="16200000">
            <a:off x="1801246" y="1504688"/>
            <a:ext cx="760667" cy="3668937"/>
          </a:xfrm>
          <a:prstGeom prst="round2SameRect">
            <a:avLst>
              <a:gd name="adj1" fmla="val 23321"/>
              <a:gd name="adj2" fmla="val 0"/>
            </a:avLst>
          </a:prstGeom>
          <a:solidFill>
            <a:schemeClr val="accent1">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 Same Side Corner Rectangle 30"/>
          <p:cNvSpPr/>
          <p:nvPr/>
        </p:nvSpPr>
        <p:spPr>
          <a:xfrm rot="16200000">
            <a:off x="1821454" y="2640929"/>
            <a:ext cx="715941" cy="3673252"/>
          </a:xfrm>
          <a:prstGeom prst="round2SameRect">
            <a:avLst>
              <a:gd name="adj1" fmla="val 23321"/>
              <a:gd name="adj2" fmla="val 0"/>
            </a:avLst>
          </a:prstGeom>
          <a:solidFill>
            <a:schemeClr val="accent1">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ound Same Side Corner Rectangle 31"/>
          <p:cNvSpPr/>
          <p:nvPr/>
        </p:nvSpPr>
        <p:spPr>
          <a:xfrm rot="5400000" flipH="1">
            <a:off x="4008510" y="4183902"/>
            <a:ext cx="715942" cy="600605"/>
          </a:xfrm>
          <a:prstGeom prst="round2SameRect">
            <a:avLst>
              <a:gd name="adj1" fmla="val 34679"/>
              <a:gd name="adj2" fmla="val 0"/>
            </a:avLst>
          </a:prstGeom>
          <a:solidFill>
            <a:schemeClr val="accent1">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TextBox 33"/>
          <p:cNvSpPr txBox="1">
            <a:spLocks noChangeArrowheads="1"/>
          </p:cNvSpPr>
          <p:nvPr/>
        </p:nvSpPr>
        <p:spPr bwMode="auto">
          <a:xfrm flipH="1">
            <a:off x="4027731" y="4227847"/>
            <a:ext cx="62876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B</a:t>
            </a:r>
            <a:endParaRPr lang="en-US" sz="2400" b="1" dirty="0">
              <a:solidFill>
                <a:schemeClr val="bg1"/>
              </a:solidFill>
              <a:latin typeface="Comic Sans MS" pitchFamily="66" charset="0"/>
            </a:endParaRPr>
          </a:p>
        </p:txBody>
      </p:sp>
      <p:sp>
        <p:nvSpPr>
          <p:cNvPr id="41" name="Rectangle 32"/>
          <p:cNvSpPr>
            <a:spLocks noChangeArrowheads="1"/>
          </p:cNvSpPr>
          <p:nvPr/>
        </p:nvSpPr>
        <p:spPr bwMode="auto">
          <a:xfrm>
            <a:off x="1033619" y="3175695"/>
            <a:ext cx="3836130" cy="369332"/>
          </a:xfrm>
          <a:prstGeom prst="rect">
            <a:avLst/>
          </a:prstGeom>
          <a:noFill/>
          <a:ln w="9525">
            <a:noFill/>
            <a:miter lim="800000"/>
            <a:headEnd/>
            <a:tailEnd/>
          </a:ln>
        </p:spPr>
        <p:txBody>
          <a:bodyPr wrap="square">
            <a:spAutoFit/>
          </a:bodyPr>
          <a:lstStyle/>
          <a:p>
            <a:pPr algn="just"/>
            <a:r>
              <a:rPr lang="en-US" sz="1800" dirty="0" smtClean="0">
                <a:solidFill>
                  <a:schemeClr val="bg1"/>
                </a:solidFill>
                <a:latin typeface="Arial" charset="0"/>
              </a:rPr>
              <a:t>Tư liệu truyền miệng</a:t>
            </a:r>
            <a:endParaRPr lang="en-US" sz="1800" dirty="0"/>
          </a:p>
        </p:txBody>
      </p:sp>
      <p:sp>
        <p:nvSpPr>
          <p:cNvPr id="42" name="Rectangle 37"/>
          <p:cNvSpPr>
            <a:spLocks noChangeArrowheads="1"/>
          </p:cNvSpPr>
          <p:nvPr/>
        </p:nvSpPr>
        <p:spPr bwMode="auto">
          <a:xfrm>
            <a:off x="193557" y="4233601"/>
            <a:ext cx="4159134"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Tư liệu gốc</a:t>
            </a:r>
            <a:endParaRPr lang="en-US" sz="1800" dirty="0"/>
          </a:p>
        </p:txBody>
      </p:sp>
      <p:sp>
        <p:nvSpPr>
          <p:cNvPr id="45" name="Round Same Side Corner Rectangle 44"/>
          <p:cNvSpPr/>
          <p:nvPr/>
        </p:nvSpPr>
        <p:spPr>
          <a:xfrm rot="5400000" flipH="1">
            <a:off x="3963201" y="3088466"/>
            <a:ext cx="752686" cy="508451"/>
          </a:xfrm>
          <a:prstGeom prst="round2SameRect">
            <a:avLst>
              <a:gd name="adj1" fmla="val 34679"/>
              <a:gd name="adj2" fmla="val 0"/>
            </a:avLst>
          </a:prstGeom>
          <a:solidFill>
            <a:schemeClr val="accent1">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TextBox 33"/>
          <p:cNvSpPr txBox="1">
            <a:spLocks noChangeArrowheads="1"/>
          </p:cNvSpPr>
          <p:nvPr/>
        </p:nvSpPr>
        <p:spPr bwMode="auto">
          <a:xfrm flipH="1">
            <a:off x="4007486" y="3086743"/>
            <a:ext cx="5883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49" name="Round Same Side Corner Rectangle 48"/>
          <p:cNvSpPr/>
          <p:nvPr/>
        </p:nvSpPr>
        <p:spPr>
          <a:xfrm rot="16200000">
            <a:off x="6203482" y="1584248"/>
            <a:ext cx="710498" cy="3516886"/>
          </a:xfrm>
          <a:prstGeom prst="round2SameRect">
            <a:avLst>
              <a:gd name="adj1" fmla="val 23321"/>
              <a:gd name="adj2" fmla="val 0"/>
            </a:avLst>
          </a:prstGeom>
          <a:solidFill>
            <a:srgbClr val="0070C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ound Same Side Corner Rectangle 50"/>
          <p:cNvSpPr/>
          <p:nvPr/>
        </p:nvSpPr>
        <p:spPr>
          <a:xfrm rot="5400000" flipH="1">
            <a:off x="8324003" y="3033961"/>
            <a:ext cx="699815" cy="600606"/>
          </a:xfrm>
          <a:prstGeom prst="round2SameRect">
            <a:avLst>
              <a:gd name="adj1" fmla="val 34679"/>
              <a:gd name="adj2" fmla="val 0"/>
            </a:avLst>
          </a:prstGeom>
          <a:solidFill>
            <a:srgbClr val="00B0F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TextBox 33"/>
          <p:cNvSpPr txBox="1">
            <a:spLocks noChangeArrowheads="1"/>
          </p:cNvSpPr>
          <p:nvPr/>
        </p:nvSpPr>
        <p:spPr bwMode="auto">
          <a:xfrm flipH="1">
            <a:off x="8353924" y="3130228"/>
            <a:ext cx="5883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C</a:t>
            </a:r>
            <a:endParaRPr lang="en-US" sz="2400" b="1" dirty="0">
              <a:solidFill>
                <a:schemeClr val="bg1"/>
              </a:solidFill>
              <a:latin typeface="Comic Sans MS" pitchFamily="66" charset="0"/>
            </a:endParaRPr>
          </a:p>
        </p:txBody>
      </p:sp>
      <p:sp>
        <p:nvSpPr>
          <p:cNvPr id="54" name="Rectangle 32"/>
          <p:cNvSpPr>
            <a:spLocks noChangeArrowheads="1"/>
          </p:cNvSpPr>
          <p:nvPr/>
        </p:nvSpPr>
        <p:spPr bwMode="auto">
          <a:xfrm>
            <a:off x="5619589" y="3199395"/>
            <a:ext cx="3736598" cy="369332"/>
          </a:xfrm>
          <a:prstGeom prst="rect">
            <a:avLst/>
          </a:prstGeom>
          <a:noFill/>
          <a:ln w="9525">
            <a:noFill/>
            <a:miter lim="800000"/>
            <a:headEnd/>
            <a:tailEnd/>
          </a:ln>
        </p:spPr>
        <p:txBody>
          <a:bodyPr wrap="square">
            <a:spAutoFit/>
          </a:bodyPr>
          <a:lstStyle/>
          <a:p>
            <a:pPr algn="just"/>
            <a:r>
              <a:rPr lang="en-US" sz="1800" dirty="0" smtClean="0">
                <a:solidFill>
                  <a:schemeClr val="bg1"/>
                </a:solidFill>
                <a:latin typeface="Arial" charset="0"/>
              </a:rPr>
              <a:t>Tư liệu chữ viết</a:t>
            </a:r>
            <a:endParaRPr lang="en-US" sz="1800" dirty="0"/>
          </a:p>
        </p:txBody>
      </p:sp>
      <p:sp>
        <p:nvSpPr>
          <p:cNvPr id="57" name="Round Same Side Corner Rectangle 56"/>
          <p:cNvSpPr/>
          <p:nvPr/>
        </p:nvSpPr>
        <p:spPr>
          <a:xfrm rot="16200000">
            <a:off x="6203481" y="2705707"/>
            <a:ext cx="710498" cy="3516887"/>
          </a:xfrm>
          <a:prstGeom prst="round2SameRect">
            <a:avLst>
              <a:gd name="adj1" fmla="val 23321"/>
              <a:gd name="adj2" fmla="val 0"/>
            </a:avLst>
          </a:prstGeom>
          <a:solidFill>
            <a:schemeClr val="accent4">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32"/>
          <p:cNvSpPr>
            <a:spLocks noChangeArrowheads="1"/>
          </p:cNvSpPr>
          <p:nvPr/>
        </p:nvSpPr>
        <p:spPr bwMode="auto">
          <a:xfrm>
            <a:off x="5626905" y="4292889"/>
            <a:ext cx="3836130" cy="369332"/>
          </a:xfrm>
          <a:prstGeom prst="rect">
            <a:avLst/>
          </a:prstGeom>
          <a:noFill/>
          <a:ln w="9525">
            <a:noFill/>
            <a:miter lim="800000"/>
            <a:headEnd/>
            <a:tailEnd/>
          </a:ln>
        </p:spPr>
        <p:txBody>
          <a:bodyPr wrap="square">
            <a:spAutoFit/>
          </a:bodyPr>
          <a:lstStyle/>
          <a:p>
            <a:pPr algn="just"/>
            <a:r>
              <a:rPr lang="en-US" sz="1800" dirty="0" smtClean="0">
                <a:solidFill>
                  <a:schemeClr val="bg1"/>
                </a:solidFill>
                <a:latin typeface="Arial" charset="0"/>
              </a:rPr>
              <a:t>Tư liệu hiện vật</a:t>
            </a:r>
            <a:endParaRPr lang="en-US" sz="1800" dirty="0"/>
          </a:p>
        </p:txBody>
      </p:sp>
      <p:sp>
        <p:nvSpPr>
          <p:cNvPr id="59" name="Round Same Side Corner Rectangle 58"/>
          <p:cNvSpPr/>
          <p:nvPr/>
        </p:nvSpPr>
        <p:spPr>
          <a:xfrm rot="5400000" flipH="1">
            <a:off x="8317162" y="4169189"/>
            <a:ext cx="699815" cy="600606"/>
          </a:xfrm>
          <a:prstGeom prst="round2SameRect">
            <a:avLst>
              <a:gd name="adj1" fmla="val 34679"/>
              <a:gd name="adj2" fmla="val 0"/>
            </a:avLst>
          </a:prstGeom>
          <a:solidFill>
            <a:schemeClr val="accent4">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TextBox 33"/>
          <p:cNvSpPr txBox="1">
            <a:spLocks noChangeArrowheads="1"/>
          </p:cNvSpPr>
          <p:nvPr/>
        </p:nvSpPr>
        <p:spPr bwMode="auto">
          <a:xfrm flipH="1">
            <a:off x="8353924" y="4238659"/>
            <a:ext cx="5883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D</a:t>
            </a:r>
            <a:endParaRPr lang="en-US" sz="2400" b="1" dirty="0">
              <a:solidFill>
                <a:schemeClr val="bg1"/>
              </a:solidFill>
              <a:latin typeface="Comic Sans MS" pitchFamily="66" charset="0"/>
            </a:endParaRPr>
          </a:p>
        </p:txBody>
      </p:sp>
      <p:sp>
        <p:nvSpPr>
          <p:cNvPr id="5" name="Oval 4"/>
          <p:cNvSpPr/>
          <p:nvPr/>
        </p:nvSpPr>
        <p:spPr>
          <a:xfrm>
            <a:off x="4132324" y="4218118"/>
            <a:ext cx="461446" cy="4822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barn(inVertical)">
                                      <p:cBhvr>
                                        <p:cTn id="10" dur="500"/>
                                        <p:tgtEl>
                                          <p:spTgt spid="2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in)">
                                      <p:cBhvr>
                                        <p:cTn id="23" dur="2000"/>
                                        <p:tgtEl>
                                          <p:spTgt spid="3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circle(in)">
                                      <p:cBhvr>
                                        <p:cTn id="26" dur="2000"/>
                                        <p:tgtEl>
                                          <p:spTgt spid="4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circle(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ircle(in)">
                                      <p:cBhvr>
                                        <p:cTn id="34" dur="2000"/>
                                        <p:tgtEl>
                                          <p:spTgt spid="4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2000"/>
                                        <p:tgtEl>
                                          <p:spTgt spid="3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circle(in)">
                                      <p:cBhvr>
                                        <p:cTn id="40" dur="2000"/>
                                        <p:tgtEl>
                                          <p:spTgt spid="3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circle(in)">
                                      <p:cBhvr>
                                        <p:cTn id="48" dur="2000"/>
                                        <p:tgtEl>
                                          <p:spTgt spid="54"/>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circle(in)">
                                      <p:cBhvr>
                                        <p:cTn id="51" dur="2000"/>
                                        <p:tgtEl>
                                          <p:spTgt spid="49"/>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circle(in)">
                                      <p:cBhvr>
                                        <p:cTn id="54" dur="2000"/>
                                        <p:tgtEl>
                                          <p:spTgt spid="52"/>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circle(in)">
                                      <p:cBhvr>
                                        <p:cTn id="57" dur="20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circle(in)">
                                      <p:cBhvr>
                                        <p:cTn id="62" dur="2000"/>
                                        <p:tgtEl>
                                          <p:spTgt spid="58"/>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circle(in)">
                                      <p:cBhvr>
                                        <p:cTn id="65" dur="2000"/>
                                        <p:tgtEl>
                                          <p:spTgt spid="5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circle(in)">
                                      <p:cBhvr>
                                        <p:cTn id="68" dur="2000"/>
                                        <p:tgtEl>
                                          <p:spTgt spid="60"/>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circle(in)">
                                      <p:cBhvr>
                                        <p:cTn id="71" dur="2000"/>
                                        <p:tgtEl>
                                          <p:spTgt spid="59"/>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down)">
                                      <p:cBhvr>
                                        <p:cTn id="76" dur="580">
                                          <p:stCondLst>
                                            <p:cond delay="0"/>
                                          </p:stCondLst>
                                        </p:cTn>
                                        <p:tgtEl>
                                          <p:spTgt spid="5"/>
                                        </p:tgtEl>
                                      </p:cBhvr>
                                    </p:animEffect>
                                    <p:anim calcmode="lin" valueType="num">
                                      <p:cBhvr>
                                        <p:cTn id="7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2" dur="26">
                                          <p:stCondLst>
                                            <p:cond delay="650"/>
                                          </p:stCondLst>
                                        </p:cTn>
                                        <p:tgtEl>
                                          <p:spTgt spid="5"/>
                                        </p:tgtEl>
                                      </p:cBhvr>
                                      <p:to x="100000" y="60000"/>
                                    </p:animScale>
                                    <p:animScale>
                                      <p:cBhvr>
                                        <p:cTn id="83" dur="166" decel="50000">
                                          <p:stCondLst>
                                            <p:cond delay="676"/>
                                          </p:stCondLst>
                                        </p:cTn>
                                        <p:tgtEl>
                                          <p:spTgt spid="5"/>
                                        </p:tgtEl>
                                      </p:cBhvr>
                                      <p:to x="100000" y="100000"/>
                                    </p:animScale>
                                    <p:animScale>
                                      <p:cBhvr>
                                        <p:cTn id="84" dur="26">
                                          <p:stCondLst>
                                            <p:cond delay="1312"/>
                                          </p:stCondLst>
                                        </p:cTn>
                                        <p:tgtEl>
                                          <p:spTgt spid="5"/>
                                        </p:tgtEl>
                                      </p:cBhvr>
                                      <p:to x="100000" y="80000"/>
                                    </p:animScale>
                                    <p:animScale>
                                      <p:cBhvr>
                                        <p:cTn id="85" dur="166" decel="50000">
                                          <p:stCondLst>
                                            <p:cond delay="1338"/>
                                          </p:stCondLst>
                                        </p:cTn>
                                        <p:tgtEl>
                                          <p:spTgt spid="5"/>
                                        </p:tgtEl>
                                      </p:cBhvr>
                                      <p:to x="100000" y="100000"/>
                                    </p:animScale>
                                    <p:animScale>
                                      <p:cBhvr>
                                        <p:cTn id="86" dur="26">
                                          <p:stCondLst>
                                            <p:cond delay="1642"/>
                                          </p:stCondLst>
                                        </p:cTn>
                                        <p:tgtEl>
                                          <p:spTgt spid="5"/>
                                        </p:tgtEl>
                                      </p:cBhvr>
                                      <p:to x="100000" y="90000"/>
                                    </p:animScale>
                                    <p:animScale>
                                      <p:cBhvr>
                                        <p:cTn id="87" dur="166" decel="50000">
                                          <p:stCondLst>
                                            <p:cond delay="1668"/>
                                          </p:stCondLst>
                                        </p:cTn>
                                        <p:tgtEl>
                                          <p:spTgt spid="5"/>
                                        </p:tgtEl>
                                      </p:cBhvr>
                                      <p:to x="100000" y="100000"/>
                                    </p:animScale>
                                    <p:animScale>
                                      <p:cBhvr>
                                        <p:cTn id="88" dur="26">
                                          <p:stCondLst>
                                            <p:cond delay="1808"/>
                                          </p:stCondLst>
                                        </p:cTn>
                                        <p:tgtEl>
                                          <p:spTgt spid="5"/>
                                        </p:tgtEl>
                                      </p:cBhvr>
                                      <p:to x="100000" y="95000"/>
                                    </p:animScale>
                                    <p:animScale>
                                      <p:cBhvr>
                                        <p:cTn id="8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 grpId="0"/>
      <p:bldP spid="3" grpId="0"/>
      <p:bldP spid="30" grpId="0" animBg="1"/>
      <p:bldP spid="31" grpId="0" animBg="1"/>
      <p:bldP spid="32" grpId="0" animBg="1"/>
      <p:bldP spid="38" grpId="0"/>
      <p:bldP spid="41" grpId="0"/>
      <p:bldP spid="42" grpId="0"/>
      <p:bldP spid="45" grpId="0" animBg="1"/>
      <p:bldP spid="46" grpId="0"/>
      <p:bldP spid="49" grpId="0" animBg="1"/>
      <p:bldP spid="51" grpId="0" animBg="1"/>
      <p:bldP spid="52" grpId="0"/>
      <p:bldP spid="54" grpId="0"/>
      <p:bldP spid="57" grpId="0" animBg="1"/>
      <p:bldP spid="58" grpId="0"/>
      <p:bldP spid="59" grpId="0" animBg="1"/>
      <p:bldP spid="60"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44</a:t>
            </a:fld>
            <a:endParaRPr lang="en"/>
          </a:p>
        </p:txBody>
      </p:sp>
      <p:sp>
        <p:nvSpPr>
          <p:cNvPr id="7" name="Rectangle 6"/>
          <p:cNvSpPr/>
          <p:nvPr/>
        </p:nvSpPr>
        <p:spPr>
          <a:xfrm>
            <a:off x="0" y="1729940"/>
            <a:ext cx="3350362" cy="1246495"/>
          </a:xfrm>
          <a:prstGeom prst="rect">
            <a:avLst/>
          </a:prstGeom>
        </p:spPr>
        <p:txBody>
          <a:bodyPr wrap="square">
            <a:spAutoFit/>
          </a:bodyPr>
          <a:lstStyle/>
          <a:p>
            <a:pPr algn="ctr">
              <a:lnSpc>
                <a:spcPts val="3000"/>
              </a:lnSpc>
            </a:pPr>
            <a:r>
              <a:rPr lang="en-US" sz="2000" dirty="0" smtClean="0">
                <a:solidFill>
                  <a:schemeClr val="bg1"/>
                </a:solidFill>
              </a:rPr>
              <a:t>Khoanh tròn vào quả bóng </a:t>
            </a:r>
          </a:p>
          <a:p>
            <a:pPr algn="ctr">
              <a:lnSpc>
                <a:spcPts val="3000"/>
              </a:lnSpc>
            </a:pPr>
            <a:r>
              <a:rPr lang="en-US" sz="2000" dirty="0" smtClean="0">
                <a:solidFill>
                  <a:schemeClr val="bg1"/>
                </a:solidFill>
              </a:rPr>
              <a:t>có chứa đáp án đúng</a:t>
            </a:r>
          </a:p>
          <a:p>
            <a:pPr algn="ctr">
              <a:lnSpc>
                <a:spcPts val="3000"/>
              </a:lnSpc>
            </a:pPr>
            <a:r>
              <a:rPr lang="en-US" sz="2000" b="1" dirty="0" smtClean="0">
                <a:solidFill>
                  <a:schemeClr val="bg1"/>
                </a:solidFill>
              </a:rPr>
              <a:t>Học lịch sử để biết:</a:t>
            </a:r>
            <a:endParaRPr lang="en-US" sz="2000" b="1" dirty="0">
              <a:solidFill>
                <a:schemeClr val="bg1"/>
              </a:solidFill>
            </a:endParaRPr>
          </a:p>
        </p:txBody>
      </p:sp>
      <p:sp>
        <p:nvSpPr>
          <p:cNvPr id="22" name="Rectangle 21"/>
          <p:cNvSpPr/>
          <p:nvPr/>
        </p:nvSpPr>
        <p:spPr>
          <a:xfrm>
            <a:off x="6921283" y="3260493"/>
            <a:ext cx="1359391" cy="830997"/>
          </a:xfrm>
          <a:prstGeom prst="rect">
            <a:avLst/>
          </a:prstGeom>
        </p:spPr>
        <p:txBody>
          <a:bodyPr wrap="square">
            <a:spAutoFit/>
          </a:bodyPr>
          <a:lstStyle/>
          <a:p>
            <a:pPr lvl="0" algn="ctr">
              <a:spcBef>
                <a:spcPts val="700"/>
              </a:spcBef>
              <a:spcAft>
                <a:spcPts val="700"/>
              </a:spcAft>
            </a:pPr>
            <a:r>
              <a:rPr lang="nl-NL" sz="2400" dirty="0" smtClean="0">
                <a:solidFill>
                  <a:schemeClr val="bg1"/>
                </a:solidFill>
                <a:latin typeface="+mj-lt"/>
                <a:ea typeface="Times New Roman" panose="02020603050405020304" pitchFamily="18" charset="0"/>
                <a:cs typeface="Times New Roman" panose="02020603050405020304" pitchFamily="18" charset="0"/>
              </a:rPr>
              <a:t>hông gian</a:t>
            </a:r>
            <a:endParaRPr lang="en-US" sz="2400" dirty="0">
              <a:solidFill>
                <a:schemeClr val="bg1"/>
              </a:solidFill>
              <a:effectLst/>
              <a:latin typeface="+mj-lt"/>
              <a:ea typeface="Times New Roman" panose="02020603050405020304" pitchFamily="18" charset="0"/>
              <a:cs typeface="Times New Roman" panose="02020603050405020304" pitchFamily="18" charset="0"/>
            </a:endParaRPr>
          </a:p>
        </p:txBody>
      </p:sp>
      <p:grpSp>
        <p:nvGrpSpPr>
          <p:cNvPr id="24" name="Google Shape;177;p19"/>
          <p:cNvGrpSpPr/>
          <p:nvPr/>
        </p:nvGrpSpPr>
        <p:grpSpPr>
          <a:xfrm>
            <a:off x="7600978" y="670463"/>
            <a:ext cx="1183085" cy="870509"/>
            <a:chOff x="6643075" y="3664250"/>
            <a:chExt cx="407950" cy="407975"/>
          </a:xfrm>
          <a:solidFill>
            <a:schemeClr val="accent1">
              <a:lumMod val="75000"/>
            </a:schemeClr>
          </a:solidFill>
        </p:grpSpPr>
        <p:sp>
          <p:nvSpPr>
            <p:cNvPr id="25"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54;p24"/>
          <p:cNvSpPr/>
          <p:nvPr/>
        </p:nvSpPr>
        <p:spPr>
          <a:xfrm rot="5400000">
            <a:off x="4090192" y="569240"/>
            <a:ext cx="2321400" cy="2321400"/>
          </a:xfrm>
          <a:prstGeom prst="teardrop">
            <a:avLst>
              <a:gd name="adj" fmla="val 100000"/>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4"/>
          <p:cNvSpPr/>
          <p:nvPr/>
        </p:nvSpPr>
        <p:spPr>
          <a:xfrm rot="5400000" flipH="1">
            <a:off x="4541472" y="2983422"/>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56;p24"/>
          <p:cNvSpPr/>
          <p:nvPr/>
        </p:nvSpPr>
        <p:spPr>
          <a:xfrm rot="10800000">
            <a:off x="6485905" y="1513461"/>
            <a:ext cx="1486414" cy="1346406"/>
          </a:xfrm>
          <a:prstGeom prst="teardrop">
            <a:avLst>
              <a:gd name="adj" fmla="val 100000"/>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57;p24"/>
          <p:cNvSpPr/>
          <p:nvPr/>
        </p:nvSpPr>
        <p:spPr>
          <a:xfrm flipH="1">
            <a:off x="6526968" y="3017983"/>
            <a:ext cx="1550106" cy="1550106"/>
          </a:xfrm>
          <a:prstGeom prst="teardrop">
            <a:avLst>
              <a:gd name="adj" fmla="val 100000"/>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Rectangle 13"/>
          <p:cNvSpPr/>
          <p:nvPr/>
        </p:nvSpPr>
        <p:spPr>
          <a:xfrm>
            <a:off x="4090192" y="1087978"/>
            <a:ext cx="2399090" cy="1528624"/>
          </a:xfrm>
          <a:prstGeom prst="rect">
            <a:avLst/>
          </a:prstGeom>
        </p:spPr>
        <p:txBody>
          <a:bodyPr wrap="square">
            <a:spAutoFit/>
          </a:bodyPr>
          <a:lstStyle/>
          <a:p>
            <a:pPr lvl="0" algn="ctr">
              <a:lnSpc>
                <a:spcPts val="2800"/>
              </a:lnSpc>
            </a:pPr>
            <a:r>
              <a:rPr lang="fr-FR" sz="1800" dirty="0" smtClean="0">
                <a:solidFill>
                  <a:srgbClr val="002060"/>
                </a:solidFill>
                <a:cs typeface="Times New Roman" panose="02020603050405020304" pitchFamily="18" charset="0"/>
              </a:rPr>
              <a:t>A. Cội nguồn của tổ tiên, quê hương, đất nước biết lịch sử nhân loại</a:t>
            </a:r>
            <a:endParaRPr lang="en-US" sz="1800" dirty="0">
              <a:solidFill>
                <a:srgbClr val="002060"/>
              </a:solidFill>
              <a:cs typeface="Times New Roman" panose="02020603050405020304" pitchFamily="18" charset="0"/>
            </a:endParaRPr>
          </a:p>
        </p:txBody>
      </p:sp>
      <p:sp>
        <p:nvSpPr>
          <p:cNvPr id="15" name="Rectangle 14"/>
          <p:cNvSpPr/>
          <p:nvPr/>
        </p:nvSpPr>
        <p:spPr>
          <a:xfrm>
            <a:off x="6535595" y="3211685"/>
            <a:ext cx="1359391" cy="1200329"/>
          </a:xfrm>
          <a:prstGeom prst="rect">
            <a:avLst/>
          </a:prstGeom>
        </p:spPr>
        <p:txBody>
          <a:bodyPr wrap="square">
            <a:spAutoFit/>
          </a:bodyPr>
          <a:lstStyle/>
          <a:p>
            <a:pPr lvl="0" algn="ctr">
              <a:spcBef>
                <a:spcPts val="700"/>
              </a:spcBef>
              <a:spcAft>
                <a:spcPts val="700"/>
              </a:spcAft>
            </a:pPr>
            <a:r>
              <a:rPr lang="nl-NL" sz="1800" dirty="0" smtClean="0">
                <a:solidFill>
                  <a:schemeClr val="bg1"/>
                </a:solidFill>
                <a:latin typeface="+mj-lt"/>
                <a:ea typeface="Times New Roman" panose="02020603050405020304" pitchFamily="18" charset="0"/>
                <a:cs typeface="Times New Roman" panose="02020603050405020304" pitchFamily="18" charset="0"/>
              </a:rPr>
              <a:t>C. Sự vận động của thế giới tự nhiên</a:t>
            </a:r>
            <a:endParaRPr lang="en-US" sz="18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16" name="Rectangle 15"/>
          <p:cNvSpPr/>
          <p:nvPr/>
        </p:nvSpPr>
        <p:spPr>
          <a:xfrm>
            <a:off x="4611854" y="3166177"/>
            <a:ext cx="1877428" cy="1528624"/>
          </a:xfrm>
          <a:prstGeom prst="rect">
            <a:avLst/>
          </a:prstGeom>
        </p:spPr>
        <p:txBody>
          <a:bodyPr wrap="square">
            <a:spAutoFit/>
          </a:bodyPr>
          <a:lstStyle/>
          <a:p>
            <a:pPr lvl="0" algn="ctr">
              <a:lnSpc>
                <a:spcPts val="2800"/>
              </a:lnSpc>
              <a:spcBef>
                <a:spcPts val="700"/>
              </a:spcBef>
              <a:spcAft>
                <a:spcPts val="700"/>
              </a:spcAft>
            </a:pPr>
            <a:r>
              <a:rPr lang="fr-FR" sz="1800" dirty="0" smtClean="0">
                <a:solidFill>
                  <a:srgbClr val="FFFF00"/>
                </a:solidFill>
                <a:latin typeface="+mj-lt"/>
                <a:ea typeface="Times New Roman" panose="02020603050405020304" pitchFamily="18" charset="0"/>
                <a:cs typeface="Times New Roman" panose="02020603050405020304" pitchFamily="18" charset="0"/>
              </a:rPr>
              <a:t>B. Nhân loại hiện đang đối mặt với những khó khăn gì</a:t>
            </a:r>
            <a:endParaRPr lang="en-US" sz="1800"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30" name="Google Shape;176;p19"/>
          <p:cNvSpPr/>
          <p:nvPr/>
        </p:nvSpPr>
        <p:spPr>
          <a:xfrm>
            <a:off x="7540905" y="1988053"/>
            <a:ext cx="354081" cy="36387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19"/>
          <p:cNvSpPr/>
          <p:nvPr/>
        </p:nvSpPr>
        <p:spPr>
          <a:xfrm>
            <a:off x="7038249" y="1585425"/>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Oval 7"/>
          <p:cNvSpPr/>
          <p:nvPr/>
        </p:nvSpPr>
        <p:spPr>
          <a:xfrm>
            <a:off x="4184294" y="1148486"/>
            <a:ext cx="427560" cy="3924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8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down)">
                                      <p:cBhvr>
                                        <p:cTn id="10" dur="500"/>
                                        <p:tgtEl>
                                          <p:spTgt spid="7">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down)">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30" grpId="0" animBg="1"/>
      <p:bldP spid="31"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23"/>
          <p:cNvSpPr txBox="1">
            <a:spLocks noGrp="1"/>
          </p:cNvSpPr>
          <p:nvPr>
            <p:ph type="title"/>
          </p:nvPr>
        </p:nvSpPr>
        <p:spPr>
          <a:xfrm>
            <a:off x="849935" y="491044"/>
            <a:ext cx="3991524"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smtClean="0">
                <a:latin typeface="+mj-lt"/>
              </a:rPr>
              <a:t>Luyện tập nâng cao</a:t>
            </a:r>
            <a:endParaRPr sz="3000" dirty="0">
              <a:latin typeface="+mj-lt"/>
            </a:endParaRPr>
          </a:p>
        </p:txBody>
      </p:sp>
      <p:sp>
        <p:nvSpPr>
          <p:cNvPr id="245" name="Google Shape;245;p2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45</a:t>
            </a:fld>
            <a:endParaRPr/>
          </a:p>
        </p:txBody>
      </p:sp>
      <p:sp>
        <p:nvSpPr>
          <p:cNvPr id="2" name="Rectangle 1"/>
          <p:cNvSpPr/>
          <p:nvPr/>
        </p:nvSpPr>
        <p:spPr>
          <a:xfrm>
            <a:off x="298150" y="728395"/>
            <a:ext cx="569387" cy="553998"/>
          </a:xfrm>
          <a:prstGeom prst="rect">
            <a:avLst/>
          </a:prstGeom>
        </p:spPr>
        <p:txBody>
          <a:bodyPr wrap="none">
            <a:spAutoFit/>
          </a:bodyPr>
          <a:lstStyle/>
          <a:p>
            <a:r>
              <a:rPr lang="en" sz="3000" b="1" dirty="0">
                <a:solidFill>
                  <a:schemeClr val="bg1"/>
                </a:solidFill>
                <a:ea typeface="Muli"/>
                <a:cs typeface="Muli"/>
                <a:sym typeface="Muli"/>
              </a:rPr>
              <a:t>💃</a:t>
            </a:r>
            <a:endParaRPr lang="en-US" sz="3000" dirty="0">
              <a:solidFill>
                <a:schemeClr val="bg1"/>
              </a:solidFill>
            </a:endParaRPr>
          </a:p>
        </p:txBody>
      </p:sp>
      <p:sp>
        <p:nvSpPr>
          <p:cNvPr id="13" name="Freeform 12"/>
          <p:cNvSpPr/>
          <p:nvPr/>
        </p:nvSpPr>
        <p:spPr>
          <a:xfrm>
            <a:off x="298150" y="1733749"/>
            <a:ext cx="5431380" cy="1499210"/>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5">
              <a:lumMod val="60000"/>
              <a:lumOff val="4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ts val="3800"/>
              </a:lnSpc>
            </a:pPr>
            <a:r>
              <a:rPr lang="nl-NL" dirty="0" smtClean="0">
                <a:solidFill>
                  <a:srgbClr val="002060"/>
                </a:solidFill>
                <a:cs typeface="Times New Roman" panose="02020603050405020304" pitchFamily="18" charset="0"/>
              </a:rPr>
              <a:t>             </a:t>
            </a:r>
            <a:r>
              <a:rPr lang="en-US" sz="1700" dirty="0" smtClean="0">
                <a:solidFill>
                  <a:srgbClr val="7030A0"/>
                </a:solidFill>
              </a:rPr>
              <a:t>Nhà </a:t>
            </a:r>
            <a:r>
              <a:rPr lang="en-US" sz="1700" dirty="0">
                <a:solidFill>
                  <a:srgbClr val="7030A0"/>
                </a:solidFill>
              </a:rPr>
              <a:t>chính trị nổi tiếng cổ đại của La </a:t>
            </a:r>
            <a:r>
              <a:rPr lang="en-US" sz="1700" dirty="0" smtClean="0">
                <a:solidFill>
                  <a:srgbClr val="7030A0"/>
                </a:solidFill>
              </a:rPr>
              <a:t>Mã </a:t>
            </a:r>
          </a:p>
          <a:p>
            <a:pPr algn="ctr">
              <a:lnSpc>
                <a:spcPts val="3000"/>
              </a:lnSpc>
            </a:pPr>
            <a:r>
              <a:rPr lang="en-US" sz="1700" dirty="0" smtClean="0">
                <a:solidFill>
                  <a:srgbClr val="7030A0"/>
                </a:solidFill>
              </a:rPr>
              <a:t>   Xi-rê-nông đã nói: </a:t>
            </a:r>
            <a:r>
              <a:rPr lang="en-US" sz="1700" i="1" dirty="0" smtClean="0">
                <a:solidFill>
                  <a:srgbClr val="7030A0"/>
                </a:solidFill>
              </a:rPr>
              <a:t>“Lịch sử là thầy dậy của </a:t>
            </a:r>
          </a:p>
          <a:p>
            <a:pPr algn="ctr">
              <a:lnSpc>
                <a:spcPts val="3000"/>
              </a:lnSpc>
            </a:pPr>
            <a:r>
              <a:rPr lang="en-US" sz="1700" i="1" dirty="0" smtClean="0">
                <a:solidFill>
                  <a:srgbClr val="7030A0"/>
                </a:solidFill>
              </a:rPr>
              <a:t>     cuộc sống”. </a:t>
            </a:r>
            <a:r>
              <a:rPr lang="en-US" sz="1700" dirty="0" smtClean="0">
                <a:solidFill>
                  <a:srgbClr val="7030A0"/>
                </a:solidFill>
              </a:rPr>
              <a:t>Em có đồng ý với nhận xét đó không?</a:t>
            </a:r>
            <a:endParaRPr lang="en-US" sz="1700" dirty="0">
              <a:solidFill>
                <a:srgbClr val="7030A0"/>
              </a:solidFill>
            </a:endParaRPr>
          </a:p>
        </p:txBody>
      </p:sp>
      <p:sp>
        <p:nvSpPr>
          <p:cNvPr id="14" name="Freeform 13"/>
          <p:cNvSpPr/>
          <p:nvPr/>
        </p:nvSpPr>
        <p:spPr>
          <a:xfrm>
            <a:off x="6597324" y="1650304"/>
            <a:ext cx="1587399" cy="914398"/>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lvl="1" defTabSz="1200150">
              <a:lnSpc>
                <a:spcPct val="90000"/>
              </a:lnSpc>
              <a:spcBef>
                <a:spcPct val="0"/>
              </a:spcBef>
              <a:spcAft>
                <a:spcPct val="15000"/>
              </a:spcAft>
            </a:pPr>
            <a:r>
              <a:rPr lang="en-US" sz="1700" dirty="0" smtClean="0">
                <a:solidFill>
                  <a:schemeClr val="accent4">
                    <a:lumMod val="50000"/>
                  </a:schemeClr>
                </a:solidFill>
              </a:rPr>
              <a:t>Đồng ý với quan điểm</a:t>
            </a:r>
            <a:endParaRPr lang="en-US" sz="1700" dirty="0">
              <a:solidFill>
                <a:schemeClr val="accent4">
                  <a:lumMod val="50000"/>
                </a:schemeClr>
              </a:solidFill>
            </a:endParaRPr>
          </a:p>
        </p:txBody>
      </p:sp>
      <p:sp>
        <p:nvSpPr>
          <p:cNvPr id="15" name="Freeform 14"/>
          <p:cNvSpPr/>
          <p:nvPr/>
        </p:nvSpPr>
        <p:spPr>
          <a:xfrm>
            <a:off x="908841" y="3486612"/>
            <a:ext cx="4352847" cy="1494788"/>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algn="just"/>
            <a:r>
              <a:rPr lang="nl-NL" sz="1700" dirty="0" smtClean="0">
                <a:solidFill>
                  <a:schemeClr val="accent2">
                    <a:lumMod val="50000"/>
                  </a:schemeClr>
                </a:solidFill>
              </a:rPr>
              <a:t>Lịch sử nhắc ta nhớ về </a:t>
            </a:r>
            <a:r>
              <a:rPr lang="nl-NL" sz="1700" dirty="0">
                <a:solidFill>
                  <a:schemeClr val="accent2">
                    <a:lumMod val="50000"/>
                  </a:schemeClr>
                </a:solidFill>
              </a:rPr>
              <a:t>quá khứ của dân tộc mình, phát huy truyền thống văn hóa tốt đẹp của dân tộc và hơn hết nhắc nhở ta đấu tranh bảo vệ đất nước.</a:t>
            </a:r>
            <a:endParaRPr lang="en-US" sz="1700" dirty="0">
              <a:solidFill>
                <a:schemeClr val="accent2">
                  <a:lumMod val="50000"/>
                </a:schemeClr>
              </a:solidFill>
            </a:endParaRPr>
          </a:p>
        </p:txBody>
      </p:sp>
      <p:sp>
        <p:nvSpPr>
          <p:cNvPr id="16" name="Freeform 120"/>
          <p:cNvSpPr>
            <a:spLocks noEditPoints="1"/>
          </p:cNvSpPr>
          <p:nvPr/>
        </p:nvSpPr>
        <p:spPr bwMode="auto">
          <a:xfrm>
            <a:off x="7112638" y="791833"/>
            <a:ext cx="556772" cy="635037"/>
          </a:xfrm>
          <a:custGeom>
            <a:avLst/>
            <a:gdLst/>
            <a:ahLst/>
            <a:cxnLst>
              <a:cxn ang="0">
                <a:pos x="118" y="0"/>
              </a:cxn>
              <a:cxn ang="0">
                <a:pos x="80" y="6"/>
              </a:cxn>
              <a:cxn ang="0">
                <a:pos x="48" y="22"/>
              </a:cxn>
              <a:cxn ang="0">
                <a:pos x="22" y="48"/>
              </a:cxn>
              <a:cxn ang="0">
                <a:pos x="6" y="80"/>
              </a:cxn>
              <a:cxn ang="0">
                <a:pos x="0" y="118"/>
              </a:cxn>
              <a:cxn ang="0">
                <a:pos x="4" y="150"/>
              </a:cxn>
              <a:cxn ang="0">
                <a:pos x="18" y="180"/>
              </a:cxn>
              <a:cxn ang="0">
                <a:pos x="38" y="204"/>
              </a:cxn>
              <a:cxn ang="0">
                <a:pos x="64" y="222"/>
              </a:cxn>
              <a:cxn ang="0">
                <a:pos x="64" y="276"/>
              </a:cxn>
              <a:cxn ang="0">
                <a:pos x="172" y="276"/>
              </a:cxn>
              <a:cxn ang="0">
                <a:pos x="172" y="222"/>
              </a:cxn>
              <a:cxn ang="0">
                <a:pos x="198" y="202"/>
              </a:cxn>
              <a:cxn ang="0">
                <a:pos x="216" y="178"/>
              </a:cxn>
              <a:cxn ang="0">
                <a:pos x="230" y="150"/>
              </a:cxn>
              <a:cxn ang="0">
                <a:pos x="234" y="118"/>
              </a:cxn>
              <a:cxn ang="0">
                <a:pos x="228" y="80"/>
              </a:cxn>
              <a:cxn ang="0">
                <a:pos x="212" y="48"/>
              </a:cxn>
              <a:cxn ang="0">
                <a:pos x="186" y="22"/>
              </a:cxn>
              <a:cxn ang="0">
                <a:pos x="154" y="6"/>
              </a:cxn>
              <a:cxn ang="0">
                <a:pos x="118" y="0"/>
              </a:cxn>
              <a:cxn ang="0">
                <a:pos x="140" y="206"/>
              </a:cxn>
              <a:cxn ang="0">
                <a:pos x="140" y="250"/>
              </a:cxn>
              <a:cxn ang="0">
                <a:pos x="94" y="250"/>
              </a:cxn>
              <a:cxn ang="0">
                <a:pos x="94" y="206"/>
              </a:cxn>
              <a:cxn ang="0">
                <a:pos x="66" y="194"/>
              </a:cxn>
              <a:cxn ang="0">
                <a:pos x="46" y="174"/>
              </a:cxn>
              <a:cxn ang="0">
                <a:pos x="32" y="150"/>
              </a:cxn>
              <a:cxn ang="0">
                <a:pos x="28" y="120"/>
              </a:cxn>
              <a:cxn ang="0">
                <a:pos x="32" y="92"/>
              </a:cxn>
              <a:cxn ang="0">
                <a:pos x="44" y="68"/>
              </a:cxn>
              <a:cxn ang="0">
                <a:pos x="64" y="48"/>
              </a:cxn>
              <a:cxn ang="0">
                <a:pos x="88" y="36"/>
              </a:cxn>
              <a:cxn ang="0">
                <a:pos x="116" y="30"/>
              </a:cxn>
              <a:cxn ang="0">
                <a:pos x="144" y="36"/>
              </a:cxn>
              <a:cxn ang="0">
                <a:pos x="168" y="48"/>
              </a:cxn>
              <a:cxn ang="0">
                <a:pos x="188" y="68"/>
              </a:cxn>
              <a:cxn ang="0">
                <a:pos x="200" y="92"/>
              </a:cxn>
              <a:cxn ang="0">
                <a:pos x="206" y="120"/>
              </a:cxn>
              <a:cxn ang="0">
                <a:pos x="200" y="150"/>
              </a:cxn>
              <a:cxn ang="0">
                <a:pos x="186" y="174"/>
              </a:cxn>
              <a:cxn ang="0">
                <a:pos x="166" y="194"/>
              </a:cxn>
              <a:cxn ang="0">
                <a:pos x="140" y="206"/>
              </a:cxn>
            </a:cxnLst>
            <a:rect l="0" t="0" r="r" b="b"/>
            <a:pathLst>
              <a:path w="234" h="276">
                <a:moveTo>
                  <a:pt x="118" y="0"/>
                </a:moveTo>
                <a:lnTo>
                  <a:pt x="80" y="6"/>
                </a:lnTo>
                <a:lnTo>
                  <a:pt x="48" y="22"/>
                </a:lnTo>
                <a:lnTo>
                  <a:pt x="22" y="48"/>
                </a:lnTo>
                <a:lnTo>
                  <a:pt x="6" y="80"/>
                </a:lnTo>
                <a:lnTo>
                  <a:pt x="0" y="118"/>
                </a:lnTo>
                <a:lnTo>
                  <a:pt x="4" y="150"/>
                </a:lnTo>
                <a:lnTo>
                  <a:pt x="18" y="180"/>
                </a:lnTo>
                <a:lnTo>
                  <a:pt x="38" y="204"/>
                </a:lnTo>
                <a:lnTo>
                  <a:pt x="64" y="222"/>
                </a:lnTo>
                <a:lnTo>
                  <a:pt x="64" y="276"/>
                </a:lnTo>
                <a:lnTo>
                  <a:pt x="172" y="276"/>
                </a:lnTo>
                <a:lnTo>
                  <a:pt x="172" y="222"/>
                </a:lnTo>
                <a:lnTo>
                  <a:pt x="198" y="202"/>
                </a:lnTo>
                <a:lnTo>
                  <a:pt x="216" y="178"/>
                </a:lnTo>
                <a:lnTo>
                  <a:pt x="230" y="150"/>
                </a:lnTo>
                <a:lnTo>
                  <a:pt x="234" y="118"/>
                </a:lnTo>
                <a:lnTo>
                  <a:pt x="228" y="80"/>
                </a:lnTo>
                <a:lnTo>
                  <a:pt x="212" y="48"/>
                </a:lnTo>
                <a:lnTo>
                  <a:pt x="186" y="22"/>
                </a:lnTo>
                <a:lnTo>
                  <a:pt x="154" y="6"/>
                </a:lnTo>
                <a:lnTo>
                  <a:pt x="118" y="0"/>
                </a:lnTo>
                <a:close/>
                <a:moveTo>
                  <a:pt x="140" y="206"/>
                </a:moveTo>
                <a:lnTo>
                  <a:pt x="140" y="250"/>
                </a:lnTo>
                <a:lnTo>
                  <a:pt x="94" y="250"/>
                </a:lnTo>
                <a:lnTo>
                  <a:pt x="94" y="206"/>
                </a:lnTo>
                <a:lnTo>
                  <a:pt x="66" y="194"/>
                </a:lnTo>
                <a:lnTo>
                  <a:pt x="46" y="174"/>
                </a:lnTo>
                <a:lnTo>
                  <a:pt x="32" y="150"/>
                </a:lnTo>
                <a:lnTo>
                  <a:pt x="28" y="120"/>
                </a:lnTo>
                <a:lnTo>
                  <a:pt x="32" y="92"/>
                </a:lnTo>
                <a:lnTo>
                  <a:pt x="44" y="68"/>
                </a:lnTo>
                <a:lnTo>
                  <a:pt x="64" y="48"/>
                </a:lnTo>
                <a:lnTo>
                  <a:pt x="88" y="36"/>
                </a:lnTo>
                <a:lnTo>
                  <a:pt x="116" y="30"/>
                </a:lnTo>
                <a:lnTo>
                  <a:pt x="144" y="36"/>
                </a:lnTo>
                <a:lnTo>
                  <a:pt x="168" y="48"/>
                </a:lnTo>
                <a:lnTo>
                  <a:pt x="188" y="68"/>
                </a:lnTo>
                <a:lnTo>
                  <a:pt x="200" y="92"/>
                </a:lnTo>
                <a:lnTo>
                  <a:pt x="206" y="120"/>
                </a:lnTo>
                <a:lnTo>
                  <a:pt x="200" y="150"/>
                </a:lnTo>
                <a:lnTo>
                  <a:pt x="186" y="174"/>
                </a:lnTo>
                <a:lnTo>
                  <a:pt x="166" y="194"/>
                </a:lnTo>
                <a:lnTo>
                  <a:pt x="140" y="206"/>
                </a:lnTo>
                <a:close/>
              </a:path>
            </a:pathLst>
          </a:custGeom>
          <a:solidFill>
            <a:schemeClr val="accent1"/>
          </a:solidFill>
          <a:ln w="0">
            <a:noFill/>
            <a:prstDash val="solid"/>
            <a:round/>
            <a:headEnd/>
            <a:tailEnd/>
          </a:ln>
        </p:spPr>
        <p:txBody>
          <a:bodyPr/>
          <a:lstStyle/>
          <a:p>
            <a:endParaRPr lang="en-US"/>
          </a:p>
        </p:txBody>
      </p:sp>
      <p:sp>
        <p:nvSpPr>
          <p:cNvPr id="17" name="Freeform 16"/>
          <p:cNvSpPr/>
          <p:nvPr/>
        </p:nvSpPr>
        <p:spPr>
          <a:xfrm>
            <a:off x="6005779" y="2788136"/>
            <a:ext cx="2973658" cy="2106366"/>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6">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algn="just"/>
            <a:r>
              <a:rPr lang="nl-NL" sz="1700" dirty="0">
                <a:solidFill>
                  <a:schemeClr val="accent6">
                    <a:lumMod val="75000"/>
                  </a:schemeClr>
                </a:solidFill>
              </a:rPr>
              <a:t>Lịch sử </a:t>
            </a:r>
            <a:r>
              <a:rPr lang="nl-NL" sz="1700" dirty="0" smtClean="0">
                <a:solidFill>
                  <a:schemeClr val="accent6">
                    <a:lumMod val="75000"/>
                  </a:schemeClr>
                </a:solidFill>
              </a:rPr>
              <a:t>đúc </a:t>
            </a:r>
            <a:r>
              <a:rPr lang="nl-NL" sz="1700" dirty="0">
                <a:solidFill>
                  <a:schemeClr val="accent6">
                    <a:lumMod val="75000"/>
                  </a:schemeClr>
                </a:solidFill>
              </a:rPr>
              <a:t>kết những bài học kinh nghiệm về sự thành công và thất bại của quá khứ để phục vụ hiện tại và xây dựng cuộc sống mới trong tương lai.</a:t>
            </a:r>
            <a:endParaRPr lang="en-US" sz="1700" dirty="0">
              <a:solidFill>
                <a:schemeClr val="accent6">
                  <a:lumMod val="75000"/>
                </a:schemeClr>
              </a:solidFill>
            </a:endParaRPr>
          </a:p>
        </p:txBody>
      </p:sp>
      <p:sp>
        <p:nvSpPr>
          <p:cNvPr id="18" name="Rectangle 117"/>
          <p:cNvSpPr>
            <a:spLocks noChangeArrowheads="1"/>
          </p:cNvSpPr>
          <p:nvPr/>
        </p:nvSpPr>
        <p:spPr bwMode="auto">
          <a:xfrm>
            <a:off x="7264916" y="1459922"/>
            <a:ext cx="252213" cy="59822"/>
          </a:xfrm>
          <a:prstGeom prst="rect">
            <a:avLst/>
          </a:prstGeom>
          <a:solidFill>
            <a:schemeClr val="accent1"/>
          </a:solidFill>
          <a:ln w="0">
            <a:no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circle(in)">
                                      <p:cBhvr>
                                        <p:cTn id="7" dur="2000"/>
                                        <p:tgtEl>
                                          <p:spTgt spid="2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P spid="2" grpId="0"/>
      <p:bldP spid="13" grpId="0" animBg="1"/>
      <p:bldP spid="14" grpId="0" animBg="1"/>
      <p:bldP spid="15" grpId="0" animBg="1"/>
      <p:bldP spid="16"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7"/>
          <p:cNvSpPr txBox="1">
            <a:spLocks noGrp="1"/>
          </p:cNvSpPr>
          <p:nvPr>
            <p:ph type="subTitle" idx="4294967295"/>
          </p:nvPr>
        </p:nvSpPr>
        <p:spPr>
          <a:xfrm>
            <a:off x="73153" y="505225"/>
            <a:ext cx="9005010" cy="381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b="1" dirty="0" smtClean="0">
                <a:solidFill>
                  <a:schemeClr val="lt1"/>
                </a:solidFill>
                <a:latin typeface="+mj-lt"/>
                <a:ea typeface="Roboto Slab"/>
                <a:cs typeface="Roboto Slab"/>
                <a:sym typeface="Roboto Slab"/>
              </a:rPr>
              <a:t>CẢM ƠN CÁC EM ĐÃ LẮNG NGHE BÀI GIẢNG!</a:t>
            </a:r>
            <a:endParaRPr b="1" dirty="0">
              <a:solidFill>
                <a:srgbClr val="FFFFFF"/>
              </a:solidFill>
              <a:latin typeface="+mj-lt"/>
            </a:endParaRPr>
          </a:p>
        </p:txBody>
      </p:sp>
      <p:sp>
        <p:nvSpPr>
          <p:cNvPr id="440" name="Google Shape;440;p3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39">
                                            <p:txEl>
                                              <p:pRg st="0" end="0"/>
                                            </p:txEl>
                                          </p:spTgt>
                                        </p:tgtEl>
                                        <p:attrNameLst>
                                          <p:attrName>style.visibility</p:attrName>
                                        </p:attrNameLst>
                                      </p:cBhvr>
                                      <p:to>
                                        <p:strVal val="visible"/>
                                      </p:to>
                                    </p:set>
                                    <p:animEffect transition="in" filter="wipe(down)">
                                      <p:cBhvr>
                                        <p:cTn id="7" dur="580">
                                          <p:stCondLst>
                                            <p:cond delay="0"/>
                                          </p:stCondLst>
                                        </p:cTn>
                                        <p:tgtEl>
                                          <p:spTgt spid="439">
                                            <p:txEl>
                                              <p:pRg st="0" end="0"/>
                                            </p:txEl>
                                          </p:spTgt>
                                        </p:tgtEl>
                                      </p:cBhvr>
                                    </p:animEffect>
                                    <p:anim calcmode="lin" valueType="num">
                                      <p:cBhvr>
                                        <p:cTn id="8" dur="1822" tmFilter="0,0; 0.14,0.36; 0.43,0.73; 0.71,0.91; 1.0,1.0">
                                          <p:stCondLst>
                                            <p:cond delay="0"/>
                                          </p:stCondLst>
                                        </p:cTn>
                                        <p:tgtEl>
                                          <p:spTgt spid="43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39">
                                            <p:txEl>
                                              <p:pRg st="0" end="0"/>
                                            </p:txEl>
                                          </p:spTgt>
                                        </p:tgtEl>
                                      </p:cBhvr>
                                      <p:to x="100000" y="60000"/>
                                    </p:animScale>
                                    <p:animScale>
                                      <p:cBhvr>
                                        <p:cTn id="14" dur="166" decel="50000">
                                          <p:stCondLst>
                                            <p:cond delay="676"/>
                                          </p:stCondLst>
                                        </p:cTn>
                                        <p:tgtEl>
                                          <p:spTgt spid="439">
                                            <p:txEl>
                                              <p:pRg st="0" end="0"/>
                                            </p:txEl>
                                          </p:spTgt>
                                        </p:tgtEl>
                                      </p:cBhvr>
                                      <p:to x="100000" y="100000"/>
                                    </p:animScale>
                                    <p:animScale>
                                      <p:cBhvr>
                                        <p:cTn id="15" dur="26">
                                          <p:stCondLst>
                                            <p:cond delay="1312"/>
                                          </p:stCondLst>
                                        </p:cTn>
                                        <p:tgtEl>
                                          <p:spTgt spid="439">
                                            <p:txEl>
                                              <p:pRg st="0" end="0"/>
                                            </p:txEl>
                                          </p:spTgt>
                                        </p:tgtEl>
                                      </p:cBhvr>
                                      <p:to x="100000" y="80000"/>
                                    </p:animScale>
                                    <p:animScale>
                                      <p:cBhvr>
                                        <p:cTn id="16" dur="166" decel="50000">
                                          <p:stCondLst>
                                            <p:cond delay="1338"/>
                                          </p:stCondLst>
                                        </p:cTn>
                                        <p:tgtEl>
                                          <p:spTgt spid="439">
                                            <p:txEl>
                                              <p:pRg st="0" end="0"/>
                                            </p:txEl>
                                          </p:spTgt>
                                        </p:tgtEl>
                                      </p:cBhvr>
                                      <p:to x="100000" y="100000"/>
                                    </p:animScale>
                                    <p:animScale>
                                      <p:cBhvr>
                                        <p:cTn id="17" dur="26">
                                          <p:stCondLst>
                                            <p:cond delay="1642"/>
                                          </p:stCondLst>
                                        </p:cTn>
                                        <p:tgtEl>
                                          <p:spTgt spid="439">
                                            <p:txEl>
                                              <p:pRg st="0" end="0"/>
                                            </p:txEl>
                                          </p:spTgt>
                                        </p:tgtEl>
                                      </p:cBhvr>
                                      <p:to x="100000" y="90000"/>
                                    </p:animScale>
                                    <p:animScale>
                                      <p:cBhvr>
                                        <p:cTn id="18" dur="166" decel="50000">
                                          <p:stCondLst>
                                            <p:cond delay="1668"/>
                                          </p:stCondLst>
                                        </p:cTn>
                                        <p:tgtEl>
                                          <p:spTgt spid="439">
                                            <p:txEl>
                                              <p:pRg st="0" end="0"/>
                                            </p:txEl>
                                          </p:spTgt>
                                        </p:tgtEl>
                                      </p:cBhvr>
                                      <p:to x="100000" y="100000"/>
                                    </p:animScale>
                                    <p:animScale>
                                      <p:cBhvr>
                                        <p:cTn id="19" dur="26">
                                          <p:stCondLst>
                                            <p:cond delay="1808"/>
                                          </p:stCondLst>
                                        </p:cTn>
                                        <p:tgtEl>
                                          <p:spTgt spid="439">
                                            <p:txEl>
                                              <p:pRg st="0" end="0"/>
                                            </p:txEl>
                                          </p:spTgt>
                                        </p:tgtEl>
                                      </p:cBhvr>
                                      <p:to x="100000" y="95000"/>
                                    </p:animScale>
                                    <p:animScale>
                                      <p:cBhvr>
                                        <p:cTn id="20" dur="166" decel="50000">
                                          <p:stCondLst>
                                            <p:cond delay="1834"/>
                                          </p:stCondLst>
                                        </p:cTn>
                                        <p:tgtEl>
                                          <p:spTgt spid="43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8" name="Google Shape;148;p16"/>
          <p:cNvSpPr txBox="1"/>
          <p:nvPr/>
        </p:nvSpPr>
        <p:spPr>
          <a:xfrm>
            <a:off x="7472" y="512064"/>
            <a:ext cx="3452774" cy="120577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smtClean="0">
                <a:solidFill>
                  <a:schemeClr val="bg1"/>
                </a:solidFill>
                <a:latin typeface="+mj-lt"/>
                <a:ea typeface="Roboto Slab"/>
                <a:cs typeface="Roboto Slab"/>
                <a:sym typeface="Roboto Slab"/>
              </a:rPr>
              <a:t>1. LỊCH SỬ  VÀ </a:t>
            </a:r>
          </a:p>
          <a:p>
            <a:pPr marL="0" lvl="0" indent="0" algn="ctr" rtl="0">
              <a:spcBef>
                <a:spcPts val="0"/>
              </a:spcBef>
              <a:spcAft>
                <a:spcPts val="0"/>
              </a:spcAft>
              <a:buNone/>
            </a:pPr>
            <a:r>
              <a:rPr lang="en-US" sz="2500" b="1" dirty="0" smtClean="0">
                <a:solidFill>
                  <a:schemeClr val="bg1"/>
                </a:solidFill>
                <a:latin typeface="+mj-lt"/>
                <a:ea typeface="Roboto Slab"/>
                <a:cs typeface="Roboto Slab"/>
                <a:sym typeface="Roboto Slab"/>
              </a:rPr>
              <a:t>MÔN LỊCH SỬ LÀ GÌ?</a:t>
            </a:r>
            <a:endParaRPr sz="2500" b="1" dirty="0">
              <a:solidFill>
                <a:schemeClr val="bg1"/>
              </a:solidFill>
              <a:latin typeface="+mj-lt"/>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a:t>
            </a:fld>
            <a:endParaRPr/>
          </a:p>
        </p:txBody>
      </p:sp>
      <p:sp>
        <p:nvSpPr>
          <p:cNvPr id="4" name="Rectangle 3"/>
          <p:cNvSpPr/>
          <p:nvPr/>
        </p:nvSpPr>
        <p:spPr>
          <a:xfrm>
            <a:off x="7472" y="2479850"/>
            <a:ext cx="3503824" cy="1015663"/>
          </a:xfrm>
          <a:prstGeom prst="rect">
            <a:avLst/>
          </a:prstGeom>
        </p:spPr>
        <p:txBody>
          <a:bodyPr wrap="square">
            <a:spAutoFit/>
          </a:bodyPr>
          <a:lstStyle/>
          <a:p>
            <a:pPr algn="just"/>
            <a:r>
              <a:rPr lang="en-US" sz="2000" b="1" i="1" dirty="0">
                <a:solidFill>
                  <a:srgbClr val="FFC000"/>
                </a:solidFill>
                <a:cs typeface="Arial" panose="020B0604020202020204" pitchFamily="34" charset="0"/>
              </a:rPr>
              <a:t>Những hình ảnh này gợi cho em liên tưởng đến sự kiện lịch sử nào?</a:t>
            </a:r>
            <a:endParaRPr lang="en-US" sz="2000" b="1" i="1" dirty="0">
              <a:solidFill>
                <a:srgbClr val="FFC000"/>
              </a:solidFill>
            </a:endParaRPr>
          </a:p>
        </p:txBody>
      </p:sp>
      <p:pic>
        <p:nvPicPr>
          <p:cNvPr id="23" name="Picture 22"/>
          <p:cNvPicPr>
            <a:picLocks noChangeAspect="1"/>
          </p:cNvPicPr>
          <p:nvPr/>
        </p:nvPicPr>
        <p:blipFill>
          <a:blip r:embed="rId3"/>
          <a:stretch>
            <a:fillRect/>
          </a:stretch>
        </p:blipFill>
        <p:spPr>
          <a:xfrm>
            <a:off x="3752698" y="512064"/>
            <a:ext cx="4021030" cy="2029351"/>
          </a:xfrm>
          <a:prstGeom prst="rect">
            <a:avLst/>
          </a:prstGeom>
        </p:spPr>
      </p:pic>
      <p:pic>
        <p:nvPicPr>
          <p:cNvPr id="5" name="Picture 4"/>
          <p:cNvPicPr>
            <a:picLocks noChangeAspect="1"/>
          </p:cNvPicPr>
          <p:nvPr/>
        </p:nvPicPr>
        <p:blipFill>
          <a:blip r:embed="rId4"/>
          <a:stretch>
            <a:fillRect/>
          </a:stretch>
        </p:blipFill>
        <p:spPr>
          <a:xfrm>
            <a:off x="3752698" y="2795496"/>
            <a:ext cx="4021030" cy="2347904"/>
          </a:xfrm>
          <a:prstGeom prst="rect">
            <a:avLst/>
          </a:prstGeom>
        </p:spPr>
      </p:pic>
      <p:sp>
        <p:nvSpPr>
          <p:cNvPr id="20" name="Rectangle 19"/>
          <p:cNvSpPr/>
          <p:nvPr/>
        </p:nvSpPr>
        <p:spPr>
          <a:xfrm flipH="1">
            <a:off x="7735988" y="1218677"/>
            <a:ext cx="1421478" cy="523220"/>
          </a:xfrm>
          <a:prstGeom prst="rect">
            <a:avLst/>
          </a:prstGeom>
        </p:spPr>
        <p:txBody>
          <a:bodyPr wrap="square">
            <a:spAutoFit/>
          </a:bodyPr>
          <a:lstStyle/>
          <a:p>
            <a:pPr algn="ctr"/>
            <a:r>
              <a:rPr lang="en-US" b="1" dirty="0">
                <a:solidFill>
                  <a:schemeClr val="accent6">
                    <a:lumMod val="50000"/>
                  </a:schemeClr>
                </a:solidFill>
                <a:cs typeface="Arial" panose="020B0604020202020204" pitchFamily="34" charset="0"/>
              </a:rPr>
              <a:t>Chiến dịch </a:t>
            </a:r>
          </a:p>
          <a:p>
            <a:pPr algn="ctr"/>
            <a:r>
              <a:rPr lang="en-US" b="1" dirty="0">
                <a:solidFill>
                  <a:schemeClr val="accent6">
                    <a:lumMod val="50000"/>
                  </a:schemeClr>
                </a:solidFill>
                <a:cs typeface="Arial" panose="020B0604020202020204" pitchFamily="34" charset="0"/>
              </a:rPr>
              <a:t>Điện Biên Phủ </a:t>
            </a:r>
            <a:endParaRPr lang="en-US" b="1" dirty="0">
              <a:solidFill>
                <a:schemeClr val="accent6">
                  <a:lumMod val="50000"/>
                </a:schemeClr>
              </a:solidFill>
            </a:endParaRPr>
          </a:p>
        </p:txBody>
      </p:sp>
      <p:sp>
        <p:nvSpPr>
          <p:cNvPr id="21" name="Rectangle 20"/>
          <p:cNvSpPr/>
          <p:nvPr/>
        </p:nvSpPr>
        <p:spPr>
          <a:xfrm>
            <a:off x="7743303" y="3600116"/>
            <a:ext cx="1359299" cy="523220"/>
          </a:xfrm>
          <a:prstGeom prst="rect">
            <a:avLst/>
          </a:prstGeom>
        </p:spPr>
        <p:txBody>
          <a:bodyPr wrap="square">
            <a:spAutoFit/>
          </a:bodyPr>
          <a:lstStyle/>
          <a:p>
            <a:pPr algn="ctr"/>
            <a:r>
              <a:rPr lang="en-US" b="1" dirty="0" smtClean="0">
                <a:solidFill>
                  <a:schemeClr val="accent6">
                    <a:lumMod val="50000"/>
                  </a:schemeClr>
                </a:solidFill>
                <a:cs typeface="Arial" panose="020B0604020202020204" pitchFamily="34" charset="0"/>
              </a:rPr>
              <a:t>Giải phóng </a:t>
            </a:r>
          </a:p>
          <a:p>
            <a:pPr algn="ctr"/>
            <a:r>
              <a:rPr lang="en-US" b="1" dirty="0" smtClean="0">
                <a:solidFill>
                  <a:schemeClr val="accent6">
                    <a:lumMod val="50000"/>
                  </a:schemeClr>
                </a:solidFill>
                <a:cs typeface="Arial" panose="020B0604020202020204" pitchFamily="34" charset="0"/>
              </a:rPr>
              <a:t>miền Nam</a:t>
            </a:r>
            <a:endParaRPr lang="en-US" b="1" dirty="0">
              <a:solidFill>
                <a:schemeClr val="accent6">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down)">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675768" y="529017"/>
            <a:ext cx="3518611"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latin typeface="+mj-lt"/>
              </a:rPr>
              <a:t>Quan sát Hình 1.2</a:t>
            </a:r>
            <a:endParaRPr sz="2400" dirty="0">
              <a:latin typeface="+mj-lt"/>
            </a:endParaRPr>
          </a:p>
        </p:txBody>
      </p:sp>
      <p:sp>
        <p:nvSpPr>
          <p:cNvPr id="169" name="Google Shape;169;p1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6</a:t>
            </a:fld>
            <a:endParaRPr/>
          </a:p>
        </p:txBody>
      </p:sp>
      <p:sp>
        <p:nvSpPr>
          <p:cNvPr id="2" name="Rectangle 1"/>
          <p:cNvSpPr/>
          <p:nvPr/>
        </p:nvSpPr>
        <p:spPr>
          <a:xfrm>
            <a:off x="4970965" y="2616313"/>
            <a:ext cx="364202" cy="307777"/>
          </a:xfrm>
          <a:prstGeom prst="rect">
            <a:avLst/>
          </a:prstGeom>
        </p:spPr>
        <p:txBody>
          <a:bodyPr wrap="none">
            <a:spAutoFit/>
          </a:bodyPr>
          <a:lstStyle/>
          <a:p>
            <a:r>
              <a:rPr lang="en" dirty="0">
                <a:solidFill>
                  <a:srgbClr val="FFFFFF"/>
                </a:solidFill>
                <a:latin typeface="Roboto Slab"/>
                <a:ea typeface="Roboto Slab"/>
                <a:cs typeface="Roboto Slab"/>
                <a:sym typeface="Roboto Slab"/>
              </a:rPr>
              <a:t>👉</a:t>
            </a:r>
            <a:endParaRPr lang="en-US" dirty="0"/>
          </a:p>
        </p:txBody>
      </p:sp>
      <p:sp>
        <p:nvSpPr>
          <p:cNvPr id="6" name="Rectangle 5"/>
          <p:cNvSpPr/>
          <p:nvPr/>
        </p:nvSpPr>
        <p:spPr>
          <a:xfrm>
            <a:off x="4656411" y="691132"/>
            <a:ext cx="4487589" cy="707886"/>
          </a:xfrm>
          <a:prstGeom prst="rect">
            <a:avLst/>
          </a:prstGeom>
        </p:spPr>
        <p:txBody>
          <a:bodyPr wrap="square">
            <a:spAutoFit/>
          </a:bodyPr>
          <a:lstStyle/>
          <a:p>
            <a:pPr algn="just">
              <a:lnSpc>
                <a:spcPts val="2400"/>
              </a:lnSpc>
              <a:spcBef>
                <a:spcPts val="700"/>
              </a:spcBef>
              <a:spcAft>
                <a:spcPts val="700"/>
              </a:spcAft>
            </a:pPr>
            <a:r>
              <a:rPr lang="fr-FR" sz="2000" i="1" dirty="0">
                <a:solidFill>
                  <a:schemeClr val="accent4">
                    <a:lumMod val="50000"/>
                  </a:schemeClr>
                </a:solidFill>
                <a:ea typeface="Calibri" panose="020F0502020204030204" pitchFamily="34" charset="0"/>
                <a:cs typeface="Times New Roman" panose="02020603050405020304" pitchFamily="18" charset="0"/>
              </a:rPr>
              <a:t>Sự kiện khởi nghĩa Hai Bà Trưng (40-43) có phải là lịch sử không? </a:t>
            </a:r>
            <a:r>
              <a:rPr lang="fr-FR" sz="2000" i="1" dirty="0" smtClean="0">
                <a:solidFill>
                  <a:schemeClr val="accent4">
                    <a:lumMod val="50000"/>
                  </a:schemeClr>
                </a:solidFill>
                <a:latin typeface="+mj-lt"/>
                <a:ea typeface="Calibri" panose="020F0502020204030204" pitchFamily="34" charset="0"/>
                <a:cs typeface="Times New Roman" panose="02020603050405020304" pitchFamily="18" charset="0"/>
              </a:rPr>
              <a:t>Vì </a:t>
            </a:r>
            <a:r>
              <a:rPr lang="fr-FR" sz="2000" i="1" dirty="0">
                <a:solidFill>
                  <a:schemeClr val="accent4">
                    <a:lumMod val="50000"/>
                  </a:schemeClr>
                </a:solidFill>
                <a:latin typeface="+mj-lt"/>
                <a:ea typeface="Calibri" panose="020F0502020204030204" pitchFamily="34" charset="0"/>
                <a:cs typeface="Times New Roman" panose="02020603050405020304" pitchFamily="18" charset="0"/>
              </a:rPr>
              <a:t>sao?</a:t>
            </a:r>
            <a:endParaRPr lang="en-US" sz="2000" i="1"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98149" y="1629983"/>
            <a:ext cx="4273851" cy="2958453"/>
          </a:xfrm>
          <a:prstGeom prst="rect">
            <a:avLst/>
          </a:prstGeom>
        </p:spPr>
      </p:pic>
      <p:sp>
        <p:nvSpPr>
          <p:cNvPr id="8" name="Rectangle 7"/>
          <p:cNvSpPr/>
          <p:nvPr/>
        </p:nvSpPr>
        <p:spPr>
          <a:xfrm>
            <a:off x="298150" y="4660702"/>
            <a:ext cx="4273850" cy="323165"/>
          </a:xfrm>
          <a:prstGeom prst="rect">
            <a:avLst/>
          </a:prstGeom>
        </p:spPr>
        <p:txBody>
          <a:bodyPr wrap="square">
            <a:spAutoFit/>
          </a:bodyPr>
          <a:lstStyle/>
          <a:p>
            <a:pPr algn="ctr"/>
            <a:r>
              <a:rPr lang="fr-FR" sz="1500" b="1" dirty="0" smtClean="0">
                <a:solidFill>
                  <a:schemeClr val="accent4">
                    <a:lumMod val="50000"/>
                  </a:schemeClr>
                </a:solidFill>
                <a:ea typeface="Calibri" panose="020F0502020204030204" pitchFamily="34" charset="0"/>
                <a:cs typeface="Times New Roman" panose="02020603050405020304" pitchFamily="18" charset="0"/>
              </a:rPr>
              <a:t>Lễ hội Đền Hai Bà Trưng (Mê Linh, Hà Nội)</a:t>
            </a:r>
            <a:endParaRPr lang="en-US" sz="1500" b="1" dirty="0"/>
          </a:p>
        </p:txBody>
      </p:sp>
      <p:sp>
        <p:nvSpPr>
          <p:cNvPr id="9" name="Rectangle 8"/>
          <p:cNvSpPr/>
          <p:nvPr/>
        </p:nvSpPr>
        <p:spPr>
          <a:xfrm>
            <a:off x="4722248" y="2553005"/>
            <a:ext cx="4355915" cy="1810752"/>
          </a:xfrm>
          <a:prstGeom prst="rect">
            <a:avLst/>
          </a:prstGeom>
        </p:spPr>
        <p:txBody>
          <a:bodyPr wrap="square">
            <a:spAutoFit/>
          </a:bodyPr>
          <a:lstStyle/>
          <a:p>
            <a:pPr algn="just">
              <a:lnSpc>
                <a:spcPts val="2400"/>
              </a:lnSpc>
              <a:spcBef>
                <a:spcPts val="700"/>
              </a:spcBef>
              <a:spcAft>
                <a:spcPts val="700"/>
              </a:spcAft>
            </a:pP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Sự kiện khởi nghĩa Hai Bà Trưng (</a:t>
            </a:r>
            <a:r>
              <a:rPr lang="fr-FR" sz="2000" b="1" dirty="0" smtClean="0">
                <a:solidFill>
                  <a:schemeClr val="accent5">
                    <a:lumMod val="50000"/>
                  </a:schemeClr>
                </a:solidFill>
                <a:latin typeface="+mn-lt"/>
                <a:ea typeface="Calibri" panose="020F0502020204030204" pitchFamily="34" charset="0"/>
                <a:cs typeface="Times New Roman" panose="02020603050405020304" pitchFamily="18" charset="0"/>
              </a:rPr>
              <a:t>40 - 43</a:t>
            </a: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 là lịch sử </a:t>
            </a:r>
            <a:r>
              <a:rPr lang="fr-FR" sz="2000" b="1" dirty="0" smtClean="0">
                <a:solidFill>
                  <a:schemeClr val="accent5">
                    <a:lumMod val="50000"/>
                  </a:schemeClr>
                </a:solidFill>
                <a:latin typeface="+mn-lt"/>
                <a:ea typeface="Calibri" panose="020F0502020204030204" pitchFamily="34" charset="0"/>
                <a:cs typeface="Times New Roman" panose="02020603050405020304" pitchFamily="18" charset="0"/>
              </a:rPr>
              <a:t>vì</a:t>
            </a: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 Khởi nghĩa được diễn ra vào năm </a:t>
            </a:r>
            <a:r>
              <a:rPr lang="fr-FR" sz="2000" b="1" dirty="0" smtClean="0">
                <a:solidFill>
                  <a:schemeClr val="accent5">
                    <a:lumMod val="50000"/>
                  </a:schemeClr>
                </a:solidFill>
                <a:latin typeface="+mn-lt"/>
                <a:ea typeface="Calibri" panose="020F0502020204030204" pitchFamily="34" charset="0"/>
                <a:cs typeface="Times New Roman" panose="02020603050405020304" pitchFamily="18" charset="0"/>
              </a:rPr>
              <a:t>40 – 43, </a:t>
            </a: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đã xảy ra trong quá khứ. </a:t>
            </a:r>
            <a:endParaRPr lang="en-US" sz="2000" b="1" dirty="0">
              <a:solidFill>
                <a:schemeClr val="accent5">
                  <a:lumMod val="50000"/>
                </a:schemeClr>
              </a:solidFill>
              <a:latin typeface="+mn-lt"/>
              <a:ea typeface="Calibri" panose="020F0502020204030204" pitchFamily="34" charset="0"/>
              <a:cs typeface="Times New Roman" panose="02020603050405020304" pitchFamily="18" charset="0"/>
            </a:endParaRPr>
          </a:p>
          <a:p>
            <a:pPr algn="just">
              <a:lnSpc>
                <a:spcPts val="2400"/>
              </a:lnSpc>
              <a:spcBef>
                <a:spcPts val="700"/>
              </a:spcBef>
              <a:spcAft>
                <a:spcPts val="700"/>
              </a:spcAft>
            </a:pP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 </a:t>
            </a:r>
            <a:endParaRPr lang="en-US" sz="2000" b="1" dirty="0">
              <a:solidFill>
                <a:schemeClr val="accent5">
                  <a:lumMod val="50000"/>
                </a:schemeClr>
              </a:solidFill>
              <a:effectLst/>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anim calcmode="lin" valueType="num">
                                      <p:cBhvr>
                                        <p:cTn id="8" dur="1000" fill="hold"/>
                                        <p:tgtEl>
                                          <p:spTgt spid="160"/>
                                        </p:tgtEl>
                                        <p:attrNameLst>
                                          <p:attrName>ppt_x</p:attrName>
                                        </p:attrNameLst>
                                      </p:cBhvr>
                                      <p:tavLst>
                                        <p:tav tm="0">
                                          <p:val>
                                            <p:strVal val="#ppt_x"/>
                                          </p:val>
                                        </p:tav>
                                        <p:tav tm="100000">
                                          <p:val>
                                            <p:strVal val="#ppt_x"/>
                                          </p:val>
                                        </p:tav>
                                      </p:tavLst>
                                    </p:anim>
                                    <p:anim calcmode="lin" valueType="num">
                                      <p:cBhvr>
                                        <p:cTn id="9"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a:spLocks noGrp="1"/>
          </p:cNvSpPr>
          <p:nvPr>
            <p:ph type="body" idx="1"/>
          </p:nvPr>
        </p:nvSpPr>
        <p:spPr>
          <a:xfrm>
            <a:off x="0" y="595832"/>
            <a:ext cx="6031800" cy="516077"/>
          </a:xfrm>
          <a:prstGeom prst="rect">
            <a:avLst/>
          </a:prstGeom>
        </p:spPr>
        <p:txBody>
          <a:bodyPr spcFirstLastPara="1" wrap="square" lIns="91425" tIns="91425" rIns="91425" bIns="91425" anchor="ctr" anchorCtr="0">
            <a:noAutofit/>
          </a:bodyPr>
          <a:lstStyle/>
          <a:p>
            <a:pPr marL="0" lvl="0" indent="0" algn="l">
              <a:buNone/>
            </a:pPr>
            <a:r>
              <a:rPr lang="en" sz="2600" dirty="0" smtClean="0">
                <a:solidFill>
                  <a:schemeClr val="bg1"/>
                </a:solidFill>
                <a:latin typeface="+mj-lt"/>
                <a:ea typeface="Muli"/>
                <a:cs typeface="Muli"/>
                <a:sym typeface="Muli"/>
              </a:rPr>
              <a:t>      </a:t>
            </a:r>
            <a:r>
              <a:rPr lang="en" sz="2600" b="1" dirty="0" smtClean="0">
                <a:solidFill>
                  <a:schemeClr val="bg1"/>
                </a:solidFill>
                <a:latin typeface="+mj-lt"/>
                <a:ea typeface="Muli"/>
                <a:cs typeface="Muli"/>
                <a:sym typeface="Muli"/>
              </a:rPr>
              <a:t>Lịch sử là gì?</a:t>
            </a:r>
            <a:endParaRPr sz="2600" b="1" dirty="0">
              <a:solidFill>
                <a:schemeClr val="bg1"/>
              </a:solidFill>
              <a:latin typeface="+mj-lt"/>
            </a:endParaRPr>
          </a:p>
        </p:txBody>
      </p:sp>
      <p:sp>
        <p:nvSpPr>
          <p:cNvPr id="155" name="Google Shape;155;p1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7</a:t>
            </a:fld>
            <a:endParaRPr/>
          </a:p>
        </p:txBody>
      </p:sp>
      <p:sp>
        <p:nvSpPr>
          <p:cNvPr id="4" name="Rectangle 2"/>
          <p:cNvSpPr/>
          <p:nvPr/>
        </p:nvSpPr>
        <p:spPr>
          <a:xfrm>
            <a:off x="2839789" y="1569079"/>
            <a:ext cx="4863313" cy="949299"/>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accent1">
              <a:lumMod val="20000"/>
              <a:lumOff val="80000"/>
            </a:schemeClr>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 Same Side Corner Rectangle 1"/>
          <p:cNvSpPr/>
          <p:nvPr/>
        </p:nvSpPr>
        <p:spPr>
          <a:xfrm rot="16200000">
            <a:off x="1948728" y="983154"/>
            <a:ext cx="963867" cy="210658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2"/>
          <p:cNvSpPr/>
          <p:nvPr/>
        </p:nvSpPr>
        <p:spPr>
          <a:xfrm>
            <a:off x="2818041" y="2654224"/>
            <a:ext cx="4906811" cy="993845"/>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accent1">
              <a:lumMod val="60000"/>
              <a:lumOff val="40000"/>
            </a:schemeClr>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 Same Side Corner Rectangle 1"/>
          <p:cNvSpPr/>
          <p:nvPr/>
        </p:nvSpPr>
        <p:spPr>
          <a:xfrm rot="16200000">
            <a:off x="1925320" y="2106274"/>
            <a:ext cx="993843" cy="2089743"/>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41"/>
          <p:cNvSpPr txBox="1">
            <a:spLocks noChangeArrowheads="1"/>
          </p:cNvSpPr>
          <p:nvPr/>
        </p:nvSpPr>
        <p:spPr bwMode="auto">
          <a:xfrm>
            <a:off x="1452687" y="1818986"/>
            <a:ext cx="1685077" cy="369332"/>
          </a:xfrm>
          <a:prstGeom prst="rect">
            <a:avLst/>
          </a:prstGeom>
          <a:noFill/>
          <a:ln w="9525">
            <a:noFill/>
            <a:miter lim="800000"/>
            <a:headEnd/>
            <a:tailEnd/>
          </a:ln>
        </p:spPr>
        <p:txBody>
          <a:bodyPr wrap="none" anchor="ctr">
            <a:spAutoFit/>
          </a:bodyPr>
          <a:lstStyle/>
          <a:p>
            <a:pPr>
              <a:defRPr/>
            </a:pPr>
            <a:r>
              <a:rPr lang="en-US" sz="1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Lịch sử là gì?</a:t>
            </a:r>
          </a:p>
        </p:txBody>
      </p:sp>
      <p:sp>
        <p:nvSpPr>
          <p:cNvPr id="9" name="TextBox 43"/>
          <p:cNvSpPr txBox="1">
            <a:spLocks noChangeArrowheads="1"/>
          </p:cNvSpPr>
          <p:nvPr/>
        </p:nvSpPr>
        <p:spPr bwMode="auto">
          <a:xfrm>
            <a:off x="1579562" y="2827980"/>
            <a:ext cx="1322798" cy="646331"/>
          </a:xfrm>
          <a:prstGeom prst="rect">
            <a:avLst/>
          </a:prstGeom>
          <a:noFill/>
          <a:ln w="9525">
            <a:noFill/>
            <a:miter lim="800000"/>
            <a:headEnd/>
            <a:tailEnd/>
          </a:ln>
        </p:spPr>
        <p:txBody>
          <a:bodyPr wrap="none" anchor="ctr">
            <a:spAutoFit/>
          </a:bodyPr>
          <a:lstStyle/>
          <a:p>
            <a:pPr algn="ctr"/>
            <a:r>
              <a:rPr lang="en-US" sz="1800" b="1" dirty="0" smtClean="0">
                <a:solidFill>
                  <a:schemeClr val="bg1"/>
                </a:solidFill>
                <a:latin typeface="+mj-lt"/>
                <a:cs typeface="Times New Roman" panose="02020603050405020304" pitchFamily="18" charset="0"/>
              </a:rPr>
              <a:t>Lịch sử </a:t>
            </a:r>
          </a:p>
          <a:p>
            <a:pPr algn="ctr"/>
            <a:r>
              <a:rPr lang="en-US" sz="1800" b="1" dirty="0" smtClean="0">
                <a:solidFill>
                  <a:schemeClr val="bg1"/>
                </a:solidFill>
                <a:latin typeface="+mj-lt"/>
                <a:cs typeface="Times New Roman" panose="02020603050405020304" pitchFamily="18" charset="0"/>
              </a:rPr>
              <a:t>loài người</a:t>
            </a:r>
            <a:endParaRPr lang="en-US" sz="1800" b="1" dirty="0">
              <a:solidFill>
                <a:schemeClr val="bg1"/>
              </a:solidFill>
              <a:latin typeface="+mj-lt"/>
              <a:cs typeface="Times New Roman" panose="02020603050405020304" pitchFamily="18" charset="0"/>
            </a:endParaRPr>
          </a:p>
        </p:txBody>
      </p:sp>
      <p:sp>
        <p:nvSpPr>
          <p:cNvPr id="10" name="Rectangle 47"/>
          <p:cNvSpPr>
            <a:spLocks noChangeArrowheads="1"/>
          </p:cNvSpPr>
          <p:nvPr/>
        </p:nvSpPr>
        <p:spPr bwMode="auto">
          <a:xfrm>
            <a:off x="3366950" y="2642583"/>
            <a:ext cx="3662957" cy="923330"/>
          </a:xfrm>
          <a:prstGeom prst="rect">
            <a:avLst/>
          </a:prstGeom>
          <a:noFill/>
          <a:ln w="9525">
            <a:noFill/>
            <a:miter lim="800000"/>
            <a:headEnd/>
            <a:tailEnd/>
          </a:ln>
        </p:spPr>
        <p:txBody>
          <a:bodyPr wrap="square" anchor="ctr">
            <a:spAutoFit/>
          </a:bodyPr>
          <a:lstStyle/>
          <a:p>
            <a:pPr algn="just"/>
            <a:endParaRPr lang="en-US" b="1" dirty="0" smtClean="0">
              <a:solidFill>
                <a:schemeClr val="accent5">
                  <a:lumMod val="25000"/>
                </a:schemeClr>
              </a:solidFill>
              <a:latin typeface="Times New Roman" panose="02020603050405020304" pitchFamily="18" charset="0"/>
              <a:cs typeface="Times New Roman" panose="02020603050405020304" pitchFamily="18" charset="0"/>
            </a:endParaRPr>
          </a:p>
          <a:p>
            <a:pPr algn="just">
              <a:lnSpc>
                <a:spcPts val="2400"/>
              </a:lnSpc>
            </a:pPr>
            <a:r>
              <a:rPr lang="fr-FR" sz="1800" dirty="0">
                <a:solidFill>
                  <a:schemeClr val="accent1">
                    <a:lumMod val="50000"/>
                  </a:schemeClr>
                </a:solidFill>
              </a:rPr>
              <a:t>L</a:t>
            </a:r>
            <a:r>
              <a:rPr lang="fr-FR" sz="1800" dirty="0" smtClean="0">
                <a:solidFill>
                  <a:schemeClr val="accent1">
                    <a:lumMod val="50000"/>
                  </a:schemeClr>
                </a:solidFill>
              </a:rPr>
              <a:t>à </a:t>
            </a:r>
            <a:r>
              <a:rPr lang="fr-FR" sz="1800" dirty="0">
                <a:solidFill>
                  <a:schemeClr val="accent1">
                    <a:lumMod val="50000"/>
                  </a:schemeClr>
                </a:solidFill>
              </a:rPr>
              <a:t>toàn bộ những hoạt động của con người trong quá khứ. </a:t>
            </a:r>
            <a:endParaRPr lang="en-US" sz="1800" dirty="0">
              <a:solidFill>
                <a:schemeClr val="accent1">
                  <a:lumMod val="50000"/>
                </a:schemeClr>
              </a:solidFill>
              <a:latin typeface="Arial" charset="0"/>
            </a:endParaRPr>
          </a:p>
        </p:txBody>
      </p:sp>
      <p:sp>
        <p:nvSpPr>
          <p:cNvPr id="11" name="Rectangle 10"/>
          <p:cNvSpPr/>
          <p:nvPr/>
        </p:nvSpPr>
        <p:spPr>
          <a:xfrm>
            <a:off x="3467112" y="1827948"/>
            <a:ext cx="4162642" cy="400110"/>
          </a:xfrm>
          <a:prstGeom prst="rect">
            <a:avLst/>
          </a:prstGeom>
        </p:spPr>
        <p:txBody>
          <a:bodyPr wrap="square">
            <a:spAutoFit/>
          </a:bodyPr>
          <a:lstStyle/>
          <a:p>
            <a:pPr algn="just">
              <a:lnSpc>
                <a:spcPts val="2400"/>
              </a:lnSpc>
            </a:pPr>
            <a:r>
              <a:rPr lang="fr-FR" sz="1800" dirty="0">
                <a:solidFill>
                  <a:schemeClr val="accent1">
                    <a:lumMod val="75000"/>
                  </a:schemeClr>
                </a:solidFill>
              </a:rPr>
              <a:t>L</a:t>
            </a:r>
            <a:r>
              <a:rPr lang="fr-FR" sz="1800" dirty="0" smtClean="0">
                <a:solidFill>
                  <a:schemeClr val="accent1">
                    <a:lumMod val="75000"/>
                  </a:schemeClr>
                </a:solidFill>
              </a:rPr>
              <a:t>à</a:t>
            </a:r>
            <a:r>
              <a:rPr lang="fr-FR" sz="1800" dirty="0">
                <a:solidFill>
                  <a:schemeClr val="accent1">
                    <a:lumMod val="75000"/>
                  </a:schemeClr>
                </a:solidFill>
              </a:rPr>
              <a:t> những gì đã diễn ra </a:t>
            </a:r>
            <a:r>
              <a:rPr lang="fr-FR" sz="1800" dirty="0" smtClean="0">
                <a:solidFill>
                  <a:schemeClr val="accent1">
                    <a:lumMod val="75000"/>
                  </a:schemeClr>
                </a:solidFill>
              </a:rPr>
              <a:t>trong </a:t>
            </a:r>
            <a:r>
              <a:rPr lang="fr-FR" sz="1800" dirty="0">
                <a:solidFill>
                  <a:schemeClr val="accent1">
                    <a:lumMod val="75000"/>
                  </a:schemeClr>
                </a:solidFill>
              </a:rPr>
              <a:t>quá khứ.</a:t>
            </a:r>
            <a:endParaRPr lang="en-US" sz="1800" dirty="0">
              <a:solidFill>
                <a:schemeClr val="accent1">
                  <a:lumMod val="75000"/>
                </a:schemeClr>
              </a:solidFill>
              <a:latin typeface="+mj-lt"/>
              <a:cs typeface="Times New Roman" panose="02020603050405020304" pitchFamily="18" charset="0"/>
            </a:endParaRPr>
          </a:p>
        </p:txBody>
      </p:sp>
      <p:sp>
        <p:nvSpPr>
          <p:cNvPr id="12" name="Rectangle 2"/>
          <p:cNvSpPr/>
          <p:nvPr/>
        </p:nvSpPr>
        <p:spPr>
          <a:xfrm>
            <a:off x="2695584" y="3816997"/>
            <a:ext cx="5029268" cy="1093874"/>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accent4">
              <a:lumMod val="40000"/>
              <a:lumOff val="60000"/>
            </a:schemeClr>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 Same Side Corner Rectangle 1"/>
          <p:cNvSpPr/>
          <p:nvPr/>
        </p:nvSpPr>
        <p:spPr>
          <a:xfrm rot="16200000">
            <a:off x="1847277" y="3291036"/>
            <a:ext cx="1101158" cy="2138512"/>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45"/>
          <p:cNvSpPr txBox="1">
            <a:spLocks noChangeArrowheads="1"/>
          </p:cNvSpPr>
          <p:nvPr/>
        </p:nvSpPr>
        <p:spPr bwMode="auto">
          <a:xfrm>
            <a:off x="1343486" y="4077883"/>
            <a:ext cx="1693743" cy="954107"/>
          </a:xfrm>
          <a:prstGeom prst="rect">
            <a:avLst/>
          </a:prstGeom>
          <a:noFill/>
          <a:ln w="9525">
            <a:noFill/>
            <a:miter lim="800000"/>
            <a:headEnd/>
            <a:tailEnd/>
          </a:ln>
        </p:spPr>
        <p:txBody>
          <a:bodyPr wrap="square" anchor="ctr">
            <a:spAutoFit/>
          </a:bodyPr>
          <a:lstStyle/>
          <a:p>
            <a:pPr algn="ctr"/>
            <a:r>
              <a:rPr lang="en-US" sz="1800" b="1" dirty="0" smtClean="0">
                <a:solidFill>
                  <a:schemeClr val="bg1"/>
                </a:solidFill>
                <a:latin typeface="+mj-lt"/>
                <a:cs typeface="Times New Roman" panose="02020603050405020304" pitchFamily="18" charset="0"/>
              </a:rPr>
              <a:t>Khoa học </a:t>
            </a:r>
          </a:p>
          <a:p>
            <a:pPr algn="ctr"/>
            <a:r>
              <a:rPr lang="en-US" sz="1800" b="1" dirty="0" smtClean="0">
                <a:solidFill>
                  <a:schemeClr val="bg1"/>
                </a:solidFill>
                <a:latin typeface="+mj-lt"/>
                <a:cs typeface="Times New Roman" panose="02020603050405020304" pitchFamily="18" charset="0"/>
              </a:rPr>
              <a:t>Lịch sử</a:t>
            </a:r>
            <a:endParaRPr lang="en-US" sz="1800" b="1" dirty="0">
              <a:solidFill>
                <a:schemeClr val="bg1"/>
              </a:solidFill>
              <a:latin typeface="+mj-lt"/>
              <a:cs typeface="Times New Roman" panose="02020603050405020304" pitchFamily="18" charset="0"/>
            </a:endParaRPr>
          </a:p>
          <a:p>
            <a:pPr algn="ctr"/>
            <a:endParaRPr lang="en-US" sz="2000" b="1" dirty="0">
              <a:solidFill>
                <a:schemeClr val="bg1"/>
              </a:solidFill>
              <a:latin typeface="Arial" charset="0"/>
            </a:endParaRPr>
          </a:p>
        </p:txBody>
      </p:sp>
      <p:sp>
        <p:nvSpPr>
          <p:cNvPr id="15" name="Rectangle 48"/>
          <p:cNvSpPr>
            <a:spLocks noChangeArrowheads="1"/>
          </p:cNvSpPr>
          <p:nvPr/>
        </p:nvSpPr>
        <p:spPr bwMode="auto">
          <a:xfrm>
            <a:off x="3481999" y="3855983"/>
            <a:ext cx="4035769" cy="1231106"/>
          </a:xfrm>
          <a:prstGeom prst="rect">
            <a:avLst/>
          </a:prstGeom>
          <a:noFill/>
          <a:ln w="9525">
            <a:noFill/>
            <a:miter lim="800000"/>
            <a:headEnd/>
            <a:tailEnd/>
          </a:ln>
        </p:spPr>
        <p:txBody>
          <a:bodyPr wrap="square" anchor="ctr">
            <a:spAutoFit/>
          </a:bodyPr>
          <a:lstStyle/>
          <a:p>
            <a:pPr>
              <a:lnSpc>
                <a:spcPts val="2400"/>
              </a:lnSpc>
            </a:pPr>
            <a:r>
              <a:rPr lang="fr-FR" sz="1800" dirty="0" smtClean="0">
                <a:solidFill>
                  <a:schemeClr val="accent1">
                    <a:lumMod val="75000"/>
                  </a:schemeClr>
                </a:solidFill>
              </a:rPr>
              <a:t>Là </a:t>
            </a:r>
            <a:r>
              <a:rPr lang="fr-FR" sz="1800" dirty="0">
                <a:solidFill>
                  <a:schemeClr val="accent1">
                    <a:lumMod val="75000"/>
                  </a:schemeClr>
                </a:solidFill>
              </a:rPr>
              <a:t>khoa học tìm hiểu và phục dựng lại những hoạt động của con người và xã hội loài người trong quá khứ.</a:t>
            </a:r>
            <a:endParaRPr lang="en-US" sz="1800" dirty="0">
              <a:solidFill>
                <a:schemeClr val="accent1">
                  <a:lumMod val="75000"/>
                </a:schemeClr>
              </a:solidFill>
            </a:endParaRPr>
          </a:p>
          <a:p>
            <a:endParaRPr lang="en-US" sz="1400" dirty="0">
              <a:solidFill>
                <a:srgbClr val="4A4644"/>
              </a:solidFill>
              <a:latin typeface="+mj-lt"/>
            </a:endParaRPr>
          </a:p>
        </p:txBody>
      </p:sp>
      <p:grpSp>
        <p:nvGrpSpPr>
          <p:cNvPr id="16" name="Google Shape;533;p40"/>
          <p:cNvGrpSpPr/>
          <p:nvPr/>
        </p:nvGrpSpPr>
        <p:grpSpPr>
          <a:xfrm>
            <a:off x="298150" y="698227"/>
            <a:ext cx="311304" cy="311286"/>
            <a:chOff x="1923675" y="1633650"/>
            <a:chExt cx="436000" cy="435975"/>
          </a:xfrm>
        </p:grpSpPr>
        <p:sp>
          <p:nvSpPr>
            <p:cNvPr id="1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2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4">
                                            <p:txEl>
                                              <p:pRg st="0" end="0"/>
                                            </p:txEl>
                                          </p:spTgt>
                                        </p:tgtEl>
                                        <p:attrNameLst>
                                          <p:attrName>style.visibility</p:attrName>
                                        </p:attrNameLst>
                                      </p:cBhvr>
                                      <p:to>
                                        <p:strVal val="visible"/>
                                      </p:to>
                                    </p:set>
                                    <p:animEffect transition="in" filter="wipe(down)">
                                      <p:cBhvr>
                                        <p:cTn id="10" dur="500"/>
                                        <p:tgtEl>
                                          <p:spTgt spid="1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build="p"/>
      <p:bldP spid="4" grpId="0" animBg="1"/>
      <p:bldP spid="5" grpId="0" animBg="1"/>
      <p:bldP spid="6" grpId="0" animBg="1"/>
      <p:bldP spid="7" grpId="0" animBg="1"/>
      <p:bldP spid="8" grpId="0"/>
      <p:bldP spid="9" grpId="0"/>
      <p:bldP spid="10" grpId="0"/>
      <p:bldP spid="11" grpId="0"/>
      <p:bldP spid="12" grpId="0" animBg="1"/>
      <p:bldP spid="13" grpId="0" animBg="1"/>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a:spLocks noGrp="1"/>
          </p:cNvSpPr>
          <p:nvPr>
            <p:ph type="title"/>
          </p:nvPr>
        </p:nvSpPr>
        <p:spPr>
          <a:xfrm>
            <a:off x="736372" y="556484"/>
            <a:ext cx="3850258" cy="1028700"/>
          </a:xfrm>
          <a:prstGeom prst="rect">
            <a:avLst/>
          </a:prstGeom>
        </p:spPr>
        <p:txBody>
          <a:bodyPr spcFirstLastPara="1" wrap="square" lIns="91425" tIns="91425" rIns="91425" bIns="91425" anchor="ctr" anchorCtr="0">
            <a:noAutofit/>
          </a:bodyPr>
          <a:lstStyle/>
          <a:p>
            <a:pPr lvl="0"/>
            <a:r>
              <a:rPr lang="en-US" sz="2600" dirty="0" smtClean="0">
                <a:solidFill>
                  <a:schemeClr val="bg1"/>
                </a:solidFill>
                <a:latin typeface="+mj-lt"/>
                <a:cs typeface="Times New Roman" panose="02020603050405020304" pitchFamily="18" charset="0"/>
              </a:rPr>
              <a:t>Ví </a:t>
            </a:r>
            <a:r>
              <a:rPr lang="en-US" sz="2600" dirty="0">
                <a:solidFill>
                  <a:schemeClr val="bg1"/>
                </a:solidFill>
                <a:latin typeface="+mj-lt"/>
                <a:cs typeface="Times New Roman" panose="02020603050405020304" pitchFamily="18" charset="0"/>
              </a:rPr>
              <a:t>dụ cụ thể về lịch sử</a:t>
            </a:r>
            <a:endParaRPr sz="2600" dirty="0">
              <a:solidFill>
                <a:schemeClr val="bg1"/>
              </a:solidFill>
              <a:latin typeface="+mj-lt"/>
            </a:endParaRPr>
          </a:p>
        </p:txBody>
      </p:sp>
      <p:sp>
        <p:nvSpPr>
          <p:cNvPr id="218" name="Google Shape;218;p2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8</a:t>
            </a:fld>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09" y="1682535"/>
            <a:ext cx="4234721" cy="2808998"/>
          </a:xfrm>
          <a:prstGeom prst="rect">
            <a:avLst/>
          </a:prstGeom>
        </p:spPr>
      </p:pic>
      <p:sp>
        <p:nvSpPr>
          <p:cNvPr id="7" name="Rectangle 6"/>
          <p:cNvSpPr/>
          <p:nvPr/>
        </p:nvSpPr>
        <p:spPr>
          <a:xfrm>
            <a:off x="351908" y="4606939"/>
            <a:ext cx="8311079" cy="374461"/>
          </a:xfrm>
          <a:prstGeom prst="rect">
            <a:avLst/>
          </a:prstGeom>
        </p:spPr>
        <p:txBody>
          <a:bodyPr wrap="square">
            <a:spAutoFit/>
          </a:bodyPr>
          <a:lstStyle/>
          <a:p>
            <a:pPr algn="ctr">
              <a:lnSpc>
                <a:spcPts val="2200"/>
              </a:lnSpc>
              <a:buNone/>
            </a:pPr>
            <a:r>
              <a:rPr lang="vi-VN" sz="1800" b="1" dirty="0">
                <a:solidFill>
                  <a:srgbClr val="002060"/>
                </a:solidFill>
              </a:rPr>
              <a:t>Ngày 30-4-1975 là ngày giải phóng miền Nam thống nhất đất </a:t>
            </a:r>
            <a:r>
              <a:rPr lang="vi-VN" sz="1800" b="1" dirty="0" smtClean="0">
                <a:solidFill>
                  <a:srgbClr val="002060"/>
                </a:solidFill>
              </a:rPr>
              <a:t>nước</a:t>
            </a:r>
            <a:endParaRPr lang="en-US" sz="1800" b="1" dirty="0">
              <a:solidFill>
                <a:srgbClr val="002060"/>
              </a:solidFill>
            </a:endParaRPr>
          </a:p>
        </p:txBody>
      </p:sp>
      <p:pic>
        <p:nvPicPr>
          <p:cNvPr id="8" name="Picture 7"/>
          <p:cNvPicPr>
            <a:picLocks noChangeAspect="1"/>
          </p:cNvPicPr>
          <p:nvPr/>
        </p:nvPicPr>
        <p:blipFill>
          <a:blip r:embed="rId4"/>
          <a:stretch>
            <a:fillRect/>
          </a:stretch>
        </p:blipFill>
        <p:spPr>
          <a:xfrm>
            <a:off x="4761777" y="1654289"/>
            <a:ext cx="3901211" cy="2837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wipe(down)">
                                      <p:cBhvr>
                                        <p:cTn id="7" dur="5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19"/>
          <p:cNvSpPr/>
          <p:nvPr/>
        </p:nvSpPr>
        <p:spPr>
          <a:xfrm>
            <a:off x="7214073" y="747704"/>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7274373" y="1643237"/>
            <a:ext cx="1768077" cy="1566180"/>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9"/>
          <p:cNvGrpSpPr/>
          <p:nvPr/>
        </p:nvGrpSpPr>
        <p:grpSpPr>
          <a:xfrm>
            <a:off x="7424793" y="3957667"/>
            <a:ext cx="981407" cy="981351"/>
            <a:chOff x="576250" y="4319400"/>
            <a:chExt cx="442075" cy="442050"/>
          </a:xfrm>
        </p:grpSpPr>
        <p:sp>
          <p:nvSpPr>
            <p:cNvPr id="181"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9"/>
          <p:cNvSpPr/>
          <p:nvPr/>
        </p:nvSpPr>
        <p:spPr>
          <a:xfrm>
            <a:off x="8011059" y="528795"/>
            <a:ext cx="585164" cy="5587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rot="2384392">
            <a:off x="7712988" y="3482952"/>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9</a:t>
            </a:fld>
            <a:endParaRPr/>
          </a:p>
        </p:txBody>
      </p:sp>
      <p:sp>
        <p:nvSpPr>
          <p:cNvPr id="16" name="Rectangle 15"/>
          <p:cNvSpPr/>
          <p:nvPr/>
        </p:nvSpPr>
        <p:spPr>
          <a:xfrm>
            <a:off x="298150" y="4082735"/>
            <a:ext cx="7133414" cy="938719"/>
          </a:xfrm>
          <a:prstGeom prst="rect">
            <a:avLst/>
          </a:prstGeom>
        </p:spPr>
        <p:txBody>
          <a:bodyPr wrap="square">
            <a:spAutoFit/>
          </a:bodyPr>
          <a:lstStyle/>
          <a:p>
            <a:pPr algn="just">
              <a:lnSpc>
                <a:spcPts val="2200"/>
              </a:lnSpc>
              <a:buNone/>
            </a:pPr>
            <a:r>
              <a:rPr lang="nl-NL" sz="1800" b="1" dirty="0">
                <a:solidFill>
                  <a:srgbClr val="002060"/>
                </a:solidFill>
                <a:cs typeface="Times New Roman" panose="02020603050405020304" pitchFamily="18" charset="0"/>
              </a:rPr>
              <a:t>Ngày 2-9-1945, tại quảng trường Ba Đình, Chủ tịch Hồ Chí Minh đọc Tuyên ngôn độc lập khai sinh Nhà nước Việt Nam dân chủ Cộng hòa, nay là Nước Cộng hòa xã hội chủ nghĩa Việt Nam. </a:t>
            </a:r>
            <a:endParaRPr lang="en-US" sz="1800" b="1" dirty="0">
              <a:solidFill>
                <a:srgbClr val="002060"/>
              </a:solidFill>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67" y="339776"/>
            <a:ext cx="6861806" cy="3562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TotalTime>
  <Words>2318</Words>
  <Application>Microsoft Office PowerPoint</Application>
  <PresentationFormat>On-screen Show (16:9)</PresentationFormat>
  <Paragraphs>259</Paragraphs>
  <Slides>46</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Comic Sans MS</vt:lpstr>
      <vt:lpstr>Roboto Slab</vt:lpstr>
      <vt:lpstr>Calibri</vt:lpstr>
      <vt:lpstr>Nixie One</vt:lpstr>
      <vt:lpstr>Muli</vt:lpstr>
      <vt:lpstr>Impact</vt:lpstr>
      <vt:lpstr>Times New Roman</vt:lpstr>
      <vt:lpstr>Wingdings</vt:lpstr>
      <vt:lpstr>Warwick template</vt:lpstr>
      <vt:lpstr>    CHƯƠNG 1: VÌ SAO CẦN HỌC LỊCH SỬ? BÀI 1: LỊCH SỬ LÀ GÌ? (2 tiết)</vt:lpstr>
      <vt:lpstr>PowerPoint Presentation</vt:lpstr>
      <vt:lpstr>Là con người Việt Nam, cần phải biết lịch sử của đất nước Việt Nam như vậy mới biết được nguồn gốc, cội nguồn của dân tộc. Biết được lịch sử, ta sẽ đúc kết được những bài học kinh nghiệm về sự thành công và thất bại của quá khứ để phục vụ hiện tại, xây dựng cuộc sống trong tương lai. Vậy lịch sử là gì, môn lịch sử là gì và vì sao cần phải học môn lịch sử?</vt:lpstr>
      <vt:lpstr>NỘI DUNG BÀI HỌC</vt:lpstr>
      <vt:lpstr>PowerPoint Presentation</vt:lpstr>
      <vt:lpstr>Quan sát Hình 1.2</vt:lpstr>
      <vt:lpstr>PowerPoint Presentation</vt:lpstr>
      <vt:lpstr>Ví dụ cụ thể về lịch sử</vt:lpstr>
      <vt:lpstr>PowerPoint Presentation</vt:lpstr>
      <vt:lpstr>PowerPoint Presentation</vt:lpstr>
      <vt:lpstr>    Môn Lịch sử là gì?</vt:lpstr>
      <vt:lpstr>PowerPoint Presentation</vt:lpstr>
      <vt:lpstr>2. VÌ SAO CẦN HỌC LỊCH SỬ?</vt:lpstr>
      <vt:lpstr>Quan sát Hình 1.3, 1.4</vt:lpstr>
      <vt:lpstr>Quan sát Hình 1.4, 1.5</vt:lpstr>
      <vt:lpstr>Quan sát Hình 1.7</vt:lpstr>
      <vt:lpstr>      Vì sao cần phải học Lịch sử?</vt:lpstr>
      <vt:lpstr>PowerPoint Presentation</vt:lpstr>
      <vt:lpstr>PowerPoint Presentation</vt:lpstr>
      <vt:lpstr>3. DỰA VÀO ĐÂU ĐỂ BIẾT VÀ DỰNG LẠI LỊCH SỬ</vt:lpstr>
      <vt:lpstr>Tư liệu lịch sử là gì?</vt:lpstr>
      <vt:lpstr>PowerPoint Presentation</vt:lpstr>
      <vt:lpstr>Khái niệm </vt:lpstr>
      <vt:lpstr>Một số ví dụ về  tư liệu truyền miệng</vt:lpstr>
      <vt:lpstr>PowerPoint Presentation</vt:lpstr>
      <vt:lpstr>     Lưu ý</vt:lpstr>
      <vt:lpstr>Tư liệu hiện vật</vt:lpstr>
      <vt:lpstr>PowerPoint Presentation</vt:lpstr>
      <vt:lpstr>Lưu ý</vt:lpstr>
      <vt:lpstr>PowerPoint Presentation</vt:lpstr>
      <vt:lpstr>PowerPoint Presentation</vt:lpstr>
      <vt:lpstr>Thảo luận và trả lời câu hỏi </vt:lpstr>
      <vt:lpstr>Tư liệu chữ viết</vt:lpstr>
      <vt:lpstr>PowerPoint Presentation</vt:lpstr>
      <vt:lpstr> Một số ví dụ về  tư liệu chữ viết</vt:lpstr>
      <vt:lpstr>PowerPoint Presentation</vt:lpstr>
      <vt:lpstr>PowerPoint Presentation</vt:lpstr>
      <vt:lpstr>Lưu ý</vt:lpstr>
      <vt:lpstr>PowerPoint Presentation</vt:lpstr>
      <vt:lpstr>PowerPoint Presentation</vt:lpstr>
      <vt:lpstr>PowerPoint Presentation</vt:lpstr>
      <vt:lpstr>PowerPoint Presentation</vt:lpstr>
      <vt:lpstr>Luyện tập – Trả lởi  câu hỏi trắc nghiệm</vt:lpstr>
      <vt:lpstr>PowerPoint Presentation</vt:lpstr>
      <vt:lpstr>Luyện tập nâng cao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OSC</cp:lastModifiedBy>
  <cp:revision>107</cp:revision>
  <dcterms:modified xsi:type="dcterms:W3CDTF">2021-10-12T15:28:25Z</dcterms:modified>
</cp:coreProperties>
</file>