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77" r:id="rId2"/>
    <p:sldId id="292" r:id="rId3"/>
    <p:sldId id="275" r:id="rId4"/>
    <p:sldId id="379" r:id="rId5"/>
    <p:sldId id="380" r:id="rId6"/>
    <p:sldId id="381" r:id="rId7"/>
    <p:sldId id="382" r:id="rId8"/>
    <p:sldId id="383" r:id="rId9"/>
    <p:sldId id="384" r:id="rId10"/>
    <p:sldId id="385" r:id="rId11"/>
    <p:sldId id="386" r:id="rId12"/>
    <p:sldId id="293" r:id="rId13"/>
    <p:sldId id="366" r:id="rId14"/>
    <p:sldId id="387" r:id="rId15"/>
    <p:sldId id="388" r:id="rId16"/>
    <p:sldId id="389" r:id="rId17"/>
    <p:sldId id="390" r:id="rId18"/>
    <p:sldId id="391" r:id="rId19"/>
    <p:sldId id="392" r:id="rId20"/>
    <p:sldId id="393" r:id="rId21"/>
    <p:sldId id="3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8" y="66"/>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7" Type="http://schemas.microsoft.com/office/2007/relationships/hdphoto" Target="../media/hdphoto3.wdp"/><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tmp"/><Relationship Id="rId4" Type="http://schemas.openxmlformats.org/officeDocument/2006/relationships/image" Target="../media/image25.tm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gif"/><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tmp"/><Relationship Id="rId7" Type="http://schemas.openxmlformats.org/officeDocument/2006/relationships/image" Target="../media/image10.png"/><Relationship Id="rId2" Type="http://schemas.openxmlformats.org/officeDocument/2006/relationships/image" Target="../media/image11.gif"/><Relationship Id="rId1" Type="http://schemas.openxmlformats.org/officeDocument/2006/relationships/slideLayout" Target="../slideLayouts/slideLayout7.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gif"/><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87" y="0"/>
            <a:ext cx="9144000" cy="7162801"/>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 name="Picture 1"/>
          <p:cNvPicPr>
            <a:picLocks noChangeAspect="1"/>
          </p:cNvPicPr>
          <p:nvPr/>
        </p:nvPicPr>
        <p:blipFill>
          <a:blip r:embed="rId4"/>
          <a:stretch>
            <a:fillRect/>
          </a:stretch>
        </p:blipFill>
        <p:spPr>
          <a:xfrm>
            <a:off x="-14177" y="13855"/>
            <a:ext cx="9169179" cy="7187807"/>
          </a:xfrm>
          <a:prstGeom prst="rect">
            <a:avLst/>
          </a:prstGeom>
        </p:spPr>
      </p:pic>
      <p:sp>
        <p:nvSpPr>
          <p:cNvPr id="4" name="TextBox 3"/>
          <p:cNvSpPr txBox="1"/>
          <p:nvPr/>
        </p:nvSpPr>
        <p:spPr>
          <a:xfrm>
            <a:off x="1188790" y="566678"/>
            <a:ext cx="6274594" cy="2862322"/>
          </a:xfrm>
          <a:prstGeom prst="rect">
            <a:avLst/>
          </a:prstGeom>
          <a:noFill/>
        </p:spPr>
        <p:txBody>
          <a:bodyPr wrap="square" rtlCol="0">
            <a:spAutoFit/>
          </a:bodyPr>
          <a:lstStyle/>
          <a:p>
            <a:pPr algn="ctr"/>
            <a:r>
              <a:rPr lang="en-US" sz="6000" dirty="0" smtClean="0">
                <a:solidFill>
                  <a:srgbClr val="00B0F0"/>
                </a:solidFill>
                <a:latin typeface="Times New Roman" panose="02020603050405020304" pitchFamily="18" charset="0"/>
                <a:cs typeface="Times New Roman" panose="02020603050405020304" pitchFamily="18" charset="0"/>
              </a:rPr>
              <a:t>BÀI 13: </a:t>
            </a:r>
            <a:r>
              <a:rPr lang="en-US" sz="6000" dirty="0">
                <a:solidFill>
                  <a:srgbClr val="00B0F0"/>
                </a:solidFill>
                <a:latin typeface="Times New Roman" panose="02020603050405020304" pitchFamily="18" charset="0"/>
                <a:cs typeface="Times New Roman" panose="02020603050405020304" pitchFamily="18" charset="0"/>
              </a:rPr>
              <a:t>NỒI CƠM ĐIỆN VÀ BẾP HỒNG NGOẠI</a:t>
            </a:r>
          </a:p>
        </p:txBody>
      </p:sp>
      <p:pic>
        <p:nvPicPr>
          <p:cNvPr id="3" name="Picture 2"/>
          <p:cNvPicPr>
            <a:picLocks noChangeAspect="1"/>
          </p:cNvPicPr>
          <p:nvPr/>
        </p:nvPicPr>
        <p:blipFill>
          <a:blip r:embed="rId5"/>
          <a:stretch>
            <a:fillRect/>
          </a:stretch>
        </p:blipFill>
        <p:spPr>
          <a:xfrm>
            <a:off x="381000" y="942218"/>
            <a:ext cx="1615580" cy="1481456"/>
          </a:xfrm>
          <a:prstGeom prst="rect">
            <a:avLst/>
          </a:prstGeom>
        </p:spPr>
      </p:pic>
      <p:pic>
        <p:nvPicPr>
          <p:cNvPr id="17" name="Picture 16"/>
          <p:cNvPicPr>
            <a:picLocks noChangeAspect="1"/>
          </p:cNvPicPr>
          <p:nvPr/>
        </p:nvPicPr>
        <p:blipFill>
          <a:blip r:embed="rId5"/>
          <a:stretch>
            <a:fillRect/>
          </a:stretch>
        </p:blipFill>
        <p:spPr>
          <a:xfrm>
            <a:off x="7175736" y="638562"/>
            <a:ext cx="1615580" cy="1481456"/>
          </a:xfrm>
          <a:prstGeom prst="rect">
            <a:avLst/>
          </a:prstGeom>
        </p:spPr>
      </p:pic>
    </p:spTree>
    <p:extLst>
      <p:ext uri="{BB962C8B-B14F-4D97-AF65-F5344CB8AC3E}">
        <p14:creationId xmlns:p14="http://schemas.microsoft.com/office/powerpoint/2010/main" val="38336111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533400" y="3296495"/>
            <a:ext cx="8077200" cy="1093084"/>
          </a:xfrm>
        </p:spPr>
        <p:txBody>
          <a:bodyPr>
            <a:noAutofit/>
          </a:bodyPr>
          <a:lstStyle/>
          <a:p>
            <a:pPr algn="just"/>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Bảng</a:t>
            </a:r>
            <a:r>
              <a:rPr lang="en-US" sz="2800" dirty="0">
                <a:solidFill>
                  <a:srgbClr val="0070C0"/>
                </a:solidFill>
                <a:latin typeface="Times New Roman" panose="02020603050405020304" pitchFamily="18" charset="0"/>
                <a:cs typeface="Times New Roman" panose="02020603050405020304" pitchFamily="18" charset="0"/>
              </a:rPr>
              <a:t> 13.1,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err="1" smtClean="0">
                <a:solidFill>
                  <a:srgbClr val="0070C0"/>
                </a:solidFill>
                <a:latin typeface="Times New Roman" panose="02020603050405020304" pitchFamily="18" charset="0"/>
                <a:cs typeface="Times New Roman" panose="02020603050405020304" pitchFamily="18" charset="0"/>
              </a:rPr>
              <a:t>hãy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trong</a:t>
            </a:r>
            <a:r>
              <a:rPr lang="en-US" sz="2800" dirty="0" smtClean="0">
                <a:solidFill>
                  <a:srgbClr val="0070C0"/>
                </a:solidFill>
                <a:latin typeface="Times New Roman" panose="02020603050405020304" pitchFamily="18" charset="0"/>
                <a:cs typeface="Times New Roman" panose="02020603050405020304" pitchFamily="18" charset="0"/>
              </a:rPr>
              <a:t> Hình13.1</a:t>
            </a:r>
            <a:r>
              <a:rPr lang="en-US" sz="2800" dirty="0">
                <a:solidFill>
                  <a:srgbClr val="0070C0"/>
                </a:solidFill>
                <a:latin typeface="Times New Roman" panose="02020603050405020304" pitchFamily="18" charset="0"/>
                <a:cs typeface="Times New Roman" panose="02020603050405020304" pitchFamily="18" charset="0"/>
              </a:rPr>
              <a:t>.</a:t>
            </a: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85301"/>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33" y="3877580"/>
            <a:ext cx="8458200" cy="2142220"/>
          </a:xfrm>
          <a:prstGeom prst="rect">
            <a:avLst/>
          </a:prstGeom>
        </p:spPr>
      </p:pic>
    </p:spTree>
    <p:extLst>
      <p:ext uri="{BB962C8B-B14F-4D97-AF65-F5344CB8AC3E}">
        <p14:creationId xmlns:p14="http://schemas.microsoft.com/office/powerpoint/2010/main" val="322120795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181588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minh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xa</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34" y="52164"/>
            <a:ext cx="3067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Khám phá nguyên lý hoạt động &amp; Cấu tạo nồi cơm điện cao tần có gì đặc biệt  - META.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0229" y="2743200"/>
            <a:ext cx="6235058" cy="364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9390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1"/>
          <p:cNvSpPr>
            <a:spLocks noChangeArrowheads="1"/>
          </p:cNvSpPr>
          <p:nvPr/>
        </p:nvSpPr>
        <p:spPr bwMode="auto">
          <a:xfrm>
            <a:off x="568117" y="443707"/>
            <a:ext cx="2183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1. </a:t>
            </a:r>
            <a:r>
              <a:rPr lang="en-US" sz="2800" b="1" u="sng" dirty="0" smtClean="0">
                <a:solidFill>
                  <a:srgbClr val="339966"/>
                </a:solidFill>
              </a:rPr>
              <a:t>CẤU TẠO</a:t>
            </a:r>
            <a:endParaRPr lang="en-US" altLang="vi-VN" sz="2800" b="1" u="sng" dirty="0">
              <a:solidFill>
                <a:srgbClr val="339966"/>
              </a:solidFill>
            </a:endParaRPr>
          </a:p>
        </p:txBody>
      </p:sp>
      <p:sp>
        <p:nvSpPr>
          <p:cNvPr id="24" name="Rectangle 23"/>
          <p:cNvSpPr/>
          <p:nvPr/>
        </p:nvSpPr>
        <p:spPr>
          <a:xfrm>
            <a:off x="762000" y="896002"/>
            <a:ext cx="4572000" cy="523220"/>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25" name="Rectangle 24"/>
          <p:cNvSpPr/>
          <p:nvPr/>
        </p:nvSpPr>
        <p:spPr>
          <a:xfrm>
            <a:off x="6858000" y="3903715"/>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Bô</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phận</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839639" y="3351168"/>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37475" y="2322933"/>
            <a:ext cx="4572000" cy="954107"/>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p>
          <a:p>
            <a:r>
              <a:rPr lang="en-US" sz="2800" dirty="0" err="1" smtClean="0">
                <a:solidFill>
                  <a:srgbClr val="0070C0"/>
                </a:solidFill>
                <a:latin typeface="Times New Roman" panose="02020603050405020304" pitchFamily="18" charset="0"/>
                <a:cs typeface="Times New Roman" panose="02020603050405020304" pitchFamily="18" charset="0"/>
              </a:rPr>
              <a:t>hồng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ngoại</a:t>
            </a:r>
            <a:endParaRPr lang="en-US" sz="2800" dirty="0" smtClean="0">
              <a:solidFill>
                <a:srgbClr val="0070C0"/>
              </a:solidFill>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341313" y="10673"/>
            <a:ext cx="390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u="sng" dirty="0" smtClean="0">
                <a:solidFill>
                  <a:srgbClr val="339966"/>
                </a:solidFill>
              </a:rPr>
              <a:t>II</a:t>
            </a:r>
            <a:r>
              <a:rPr lang="en-US" sz="2800" b="1" u="sng" dirty="0">
                <a:solidFill>
                  <a:srgbClr val="339966"/>
                </a:solidFill>
              </a:rPr>
              <a:t>. BẾP HỒNG NGOẠI </a:t>
            </a:r>
            <a:endParaRPr lang="en-US" altLang="vi-VN" sz="2800" b="1" u="sng" dirty="0">
              <a:solidFill>
                <a:srgbClr val="339966"/>
              </a:solidFill>
            </a:endParaRPr>
          </a:p>
        </p:txBody>
      </p:sp>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l="3088" t="2920"/>
          <a:stretch/>
        </p:blipFill>
        <p:spPr>
          <a:xfrm>
            <a:off x="1952281" y="1676400"/>
            <a:ext cx="4782239" cy="3190608"/>
          </a:xfrm>
          <a:prstGeom prst="rect">
            <a:avLst/>
          </a:prstGeom>
        </p:spPr>
      </p:pic>
      <p:sp>
        <p:nvSpPr>
          <p:cNvPr id="13" name="Rectangle 12"/>
          <p:cNvSpPr/>
          <p:nvPr/>
        </p:nvSpPr>
        <p:spPr>
          <a:xfrm>
            <a:off x="465663" y="3874388"/>
            <a:ext cx="4572000" cy="523220"/>
          </a:xfrm>
          <a:prstGeom prst="rect">
            <a:avLst/>
          </a:prstGeom>
        </p:spPr>
        <p:txBody>
          <a:bodyPr>
            <a:spAutoFit/>
          </a:bodyPr>
          <a:lstStyle/>
          <a:p>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Mặt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bếp</a:t>
            </a:r>
            <a:endParaRPr lang="en-US" sz="2800" dirty="0" smtClean="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1+#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55925" y="503128"/>
            <a:ext cx="7239000" cy="3539430"/>
          </a:xfrm>
          <a:prstGeom prst="rect">
            <a:avLst/>
          </a:prstGeom>
        </p:spPr>
        <p:txBody>
          <a:bodyPr wrap="square">
            <a:spAutoFit/>
          </a:bodyPr>
          <a:lstStyle/>
          <a:p>
            <a:r>
              <a:rPr lang="vi-VN"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Bếp</a:t>
            </a:r>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gồm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các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điều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khiển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thân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p>
          <a:p>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sợi</a:t>
            </a:r>
            <a:r>
              <a:rPr lang="en-US" sz="2800" dirty="0">
                <a:solidFill>
                  <a:srgbClr val="00B050"/>
                </a:solidFill>
                <a:latin typeface="Times New Roman" panose="02020603050405020304" pitchFamily="18" charset="0"/>
              </a:rPr>
              <a:t> carbon </a:t>
            </a:r>
            <a:r>
              <a:rPr lang="en-US" sz="2800" dirty="0" err="1">
                <a:solidFill>
                  <a:srgbClr val="00B050"/>
                </a:solidFill>
                <a:latin typeface="Times New Roman" panose="02020603050405020304" pitchFamily="18" charset="0"/>
              </a:rPr>
              <a:t>siêu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bền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bộ</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phận</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nóng</a:t>
            </a:r>
            <a:r>
              <a:rPr lang="en-US" sz="2800" dirty="0">
                <a:solidFill>
                  <a:srgbClr val="00B050"/>
                </a:solidFill>
                <a:latin typeface="Times New Roman" panose="02020603050405020304" pitchFamily="18" charset="0"/>
              </a:rPr>
              <a:t>. </a:t>
            </a:r>
            <a:endParaRPr lang="en-US" sz="2800" dirty="0" smtClean="0">
              <a:solidFill>
                <a:srgbClr val="00B050"/>
              </a:solidFill>
              <a:latin typeface="Times New Roman" panose="02020603050405020304" pitchFamily="18" charset="0"/>
            </a:endParaRPr>
          </a:p>
          <a:p>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Mặt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bếp</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được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làm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bằng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vật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liệu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chịu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lực</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tốt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dùng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để</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đỡ</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và</a:t>
            </a: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ngăn</a:t>
            </a:r>
            <a:r>
              <a:rPr lang="en-US" sz="2800" dirty="0">
                <a:solidFill>
                  <a:srgbClr val="00B050"/>
                </a:solidFill>
                <a:latin typeface="Times New Roman" panose="02020603050405020304" pitchFamily="18" charset="0"/>
              </a:rPr>
              <a:t> </a:t>
            </a:r>
            <a:r>
              <a:rPr lang="en-US" sz="2800" dirty="0" err="1" smtClean="0">
                <a:solidFill>
                  <a:srgbClr val="00B050"/>
                </a:solidFill>
                <a:latin typeface="Times New Roman" panose="02020603050405020304" pitchFamily="18" charset="0"/>
              </a:rPr>
              <a:t>cách</a:t>
            </a:r>
            <a:r>
              <a:rPr lang="en-US" sz="2800" dirty="0" smtClean="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nồi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nấu</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với</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mâm</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nhiệt</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hồng</a:t>
            </a:r>
            <a:r>
              <a:rPr lang="en-US" sz="2800" dirty="0">
                <a:solidFill>
                  <a:srgbClr val="00B050"/>
                </a:solidFill>
                <a:latin typeface="Times New Roman" panose="02020603050405020304" pitchFamily="18" charset="0"/>
              </a:rPr>
              <a:t> </a:t>
            </a:r>
            <a:r>
              <a:rPr lang="en-US" sz="2800" dirty="0" err="1">
                <a:solidFill>
                  <a:srgbClr val="00B050"/>
                </a:solidFill>
                <a:latin typeface="Times New Roman" panose="02020603050405020304" pitchFamily="18" charset="0"/>
              </a:rPr>
              <a:t>ngoại</a:t>
            </a:r>
            <a:r>
              <a:rPr lang="en-US" sz="2800" dirty="0">
                <a:solidFill>
                  <a:srgbClr val="00B050"/>
                </a:solidFill>
                <a:latin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7983682" y="269947"/>
            <a:ext cx="609600" cy="609600"/>
          </a:xfrm>
          <a:prstGeom prst="rect">
            <a:avLst/>
          </a:prstGeom>
        </p:spPr>
      </p:pic>
      <p:pic>
        <p:nvPicPr>
          <p:cNvPr id="13" name="Content Placeholder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9598" b="100000" l="9877" r="100000">
                        <a14:foregroundMark x1="75309" y1="33437" x2="67407" y2="34675"/>
                        <a14:foregroundMark x1="70370" y1="32817" x2="68889" y2="19505"/>
                        <a14:foregroundMark x1="70370" y1="18576" x2="98272" y2="19505"/>
                        <a14:foregroundMark x1="77531" y1="32817" x2="99012" y2="34365"/>
                        <a14:foregroundMark x1="97037" y1="32508" x2="97037" y2="17957"/>
                        <a14:foregroundMark x1="76790" y1="25387" x2="95309" y2="25387"/>
                      </a14:backgroundRemoval>
                    </a14:imgEffect>
                  </a14:imgLayer>
                </a14:imgProps>
              </a:ext>
              <a:ext uri="{28A0092B-C50C-407E-A947-70E740481C1C}">
                <a14:useLocalDpi xmlns:a14="http://schemas.microsoft.com/office/drawing/2010/main" val="0"/>
              </a:ext>
            </a:extLst>
          </a:blip>
          <a:stretch>
            <a:fillRect/>
          </a:stretch>
        </p:blipFill>
        <p:spPr>
          <a:xfrm>
            <a:off x="2209800" y="3874874"/>
            <a:ext cx="3858163" cy="3077004"/>
          </a:xfrm>
          <a:prstGeom prst="rect">
            <a:avLst/>
          </a:prstGeom>
        </p:spPr>
      </p:pic>
    </p:spTree>
    <p:extLst>
      <p:ext uri="{BB962C8B-B14F-4D97-AF65-F5344CB8AC3E}">
        <p14:creationId xmlns:p14="http://schemas.microsoft.com/office/powerpoint/2010/main" val="3714663294"/>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533400" y="706675"/>
            <a:ext cx="8458200" cy="2677656"/>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(200 – 600°C)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2</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79" y="2957734"/>
            <a:ext cx="1895740" cy="885949"/>
          </a:xfrm>
          <a:prstGeom prst="rect">
            <a:avLst/>
          </a:prstGeom>
        </p:spPr>
      </p:pic>
      <p:cxnSp>
        <p:nvCxnSpPr>
          <p:cNvPr id="11" name="Straight Arrow Connector 10"/>
          <p:cNvCxnSpPr>
            <a:endCxn id="6" idx="1"/>
          </p:cNvCxnSpPr>
          <p:nvPr/>
        </p:nvCxnSpPr>
        <p:spPr>
          <a:xfrm>
            <a:off x="2280319" y="3439561"/>
            <a:ext cx="685449" cy="7496"/>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88271" y="3485159"/>
            <a:ext cx="691210"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768" y="2944723"/>
            <a:ext cx="1951102" cy="1004667"/>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9481" y="2957734"/>
            <a:ext cx="2016719" cy="1008704"/>
          </a:xfrm>
          <a:prstGeom prst="rect">
            <a:avLst/>
          </a:prstGeom>
        </p:spPr>
      </p:pic>
      <p:pic>
        <p:nvPicPr>
          <p:cNvPr id="20" name="Picture 19"/>
          <p:cNvPicPr>
            <a:picLocks noChangeAspect="1"/>
          </p:cNvPicPr>
          <p:nvPr/>
        </p:nvPicPr>
        <p:blipFill rotWithShape="1">
          <a:blip r:embed="rId6">
            <a:extLst>
              <a:ext uri="{BEBA8EAE-BF5A-486C-A8C5-ECC9F3942E4B}">
                <a14:imgProps xmlns:a14="http://schemas.microsoft.com/office/drawing/2010/main">
                  <a14:imgLayer r:embed="rId7">
                    <a14:imgEffect>
                      <a14:backgroundRemoval t="8892" b="87278" l="9983" r="89933">
                        <a14:foregroundMark x1="24126" y1="78659" x2="25125" y2="87278"/>
                      </a14:backgroundRemoval>
                    </a14:imgEffect>
                  </a14:imgLayer>
                </a14:imgProps>
              </a:ext>
            </a:extLst>
          </a:blip>
          <a:srcRect b="10176"/>
          <a:stretch/>
        </p:blipFill>
        <p:spPr>
          <a:xfrm>
            <a:off x="1465998" y="3554399"/>
            <a:ext cx="5938464" cy="3243994"/>
          </a:xfrm>
          <a:prstGeom prst="rect">
            <a:avLst/>
          </a:prstGeom>
        </p:spPr>
      </p:pic>
    </p:spTree>
    <p:extLst>
      <p:ext uri="{BB962C8B-B14F-4D97-AF65-F5344CB8AC3E}">
        <p14:creationId xmlns:p14="http://schemas.microsoft.com/office/powerpoint/2010/main" val="42319491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Bếp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220 V – 1 000 W;</a:t>
            </a:r>
          </a:p>
          <a:p>
            <a:r>
              <a:rPr lang="en-US" sz="2800" dirty="0">
                <a:solidFill>
                  <a:srgbClr val="0070C0"/>
                </a:solidFill>
                <a:latin typeface="Times New Roman" panose="02020603050405020304" pitchFamily="18" charset="0"/>
                <a:cs typeface="Times New Roman" panose="02020603050405020304" pitchFamily="18" charset="0"/>
              </a:rPr>
              <a:t>220 V - 1 500 W; 220 V – 2000 W</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3</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400300" y="3284859"/>
            <a:ext cx="4572000" cy="3268341"/>
          </a:xfrm>
          <a:prstGeom prst="rect">
            <a:avLst/>
          </a:prstGeom>
        </p:spPr>
      </p:pic>
    </p:spTree>
    <p:extLst>
      <p:ext uri="{BB962C8B-B14F-4D97-AF65-F5344CB8AC3E}">
        <p14:creationId xmlns:p14="http://schemas.microsoft.com/office/powerpoint/2010/main" val="40427722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2246769"/>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nấu</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khoảng</a:t>
            </a:r>
            <a:r>
              <a:rPr lang="en-US" sz="2800" dirty="0">
                <a:solidFill>
                  <a:srgbClr val="0070C0"/>
                </a:solidFill>
                <a:latin typeface="Times New Roman" panose="02020603050405020304" pitchFamily="18" charset="0"/>
                <a:cs typeface="Times New Roman" panose="02020603050405020304" pitchFamily="18" charset="0"/>
              </a:rPr>
              <a:t> 60</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4</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2085181" y="2590800"/>
            <a:ext cx="4876800" cy="3906390"/>
          </a:xfrm>
          <a:prstGeom prst="rect">
            <a:avLst/>
          </a:prstGeom>
        </p:spPr>
      </p:pic>
    </p:spTree>
    <p:extLst>
      <p:ext uri="{BB962C8B-B14F-4D97-AF65-F5344CB8AC3E}">
        <p14:creationId xmlns:p14="http://schemas.microsoft.com/office/powerpoint/2010/main" val="13491346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483209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xuất</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vừa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đun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bỏng</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bếpphù</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đôi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83454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5</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dụng</a:t>
            </a:r>
            <a:r>
              <a:rPr lang="en-US" sz="2800" b="1" u="sng" dirty="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bếp</a:t>
            </a:r>
            <a:r>
              <a:rPr lang="en-US" sz="2800" b="1" u="sng" dirty="0" smtClean="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hồng</a:t>
            </a:r>
            <a:r>
              <a:rPr lang="en-US" sz="2800" b="1" u="sng" dirty="0" smtClean="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ngoại</a:t>
            </a:r>
            <a:r>
              <a:rPr lang="en-US" sz="2800" b="1" u="sng" dirty="0" smtClean="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đúng</a:t>
            </a:r>
            <a:r>
              <a:rPr lang="en-US" sz="2800" b="1" u="sng" dirty="0" smtClean="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cách</a:t>
            </a:r>
            <a:r>
              <a:rPr lang="en-US" sz="2800" b="1" u="sng" dirty="0">
                <a:solidFill>
                  <a:srgbClr val="339966"/>
                </a:solidFill>
                <a:latin typeface="Times New Roman" panose="02020603050405020304" pitchFamily="18" charset="0"/>
              </a:rPr>
              <a:t>, an </a:t>
            </a:r>
            <a:r>
              <a:rPr lang="en-US" sz="2800" b="1" u="sng" dirty="0" err="1">
                <a:solidFill>
                  <a:srgbClr val="339966"/>
                </a:solidFill>
                <a:latin typeface="Times New Roman" panose="02020603050405020304" pitchFamily="18" charset="0"/>
              </a:rPr>
              <a:t>toàn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tiết</a:t>
            </a:r>
            <a:r>
              <a:rPr lang="en-US" sz="2800" b="1" u="sng" dirty="0">
                <a:solidFill>
                  <a:srgbClr val="339966"/>
                </a:solidFill>
                <a:latin typeface="Times New Roman" panose="02020603050405020304" pitchFamily="18" charset="0"/>
              </a:rPr>
              <a:t> </a:t>
            </a:r>
            <a:r>
              <a:rPr lang="en-US" sz="2800" b="1" u="sng" dirty="0" err="1" smtClean="0">
                <a:solidFill>
                  <a:srgbClr val="339966"/>
                </a:solidFill>
                <a:latin typeface="Times New Roman" panose="02020603050405020304" pitchFamily="18" charset="0"/>
              </a:rPr>
              <a:t>kiệm</a:t>
            </a:r>
            <a:endParaRPr lang="en-US" altLang="vi-VN" sz="2800" b="1" u="sng" dirty="0">
              <a:solidFill>
                <a:srgbClr val="339966"/>
              </a:solidFill>
              <a:latin typeface="Times New Roman" panose="02020603050405020304" pitchFamily="18" charset="0"/>
            </a:endParaRPr>
          </a:p>
        </p:txBody>
      </p:sp>
      <p:pic>
        <p:nvPicPr>
          <p:cNvPr id="7" name="Content Placeholder 3"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9598" b="100000" l="9877" r="100000">
                        <a14:foregroundMark x1="75309" y1="33437" x2="67407" y2="34675"/>
                        <a14:foregroundMark x1="70370" y1="32817" x2="68889" y2="19505"/>
                        <a14:foregroundMark x1="70370" y1="18576" x2="98272" y2="19505"/>
                        <a14:foregroundMark x1="77531" y1="32817" x2="99012" y2="34365"/>
                        <a14:foregroundMark x1="97037" y1="32508" x2="97037" y2="17957"/>
                        <a14:foregroundMark x1="76790" y1="25387" x2="95309" y2="25387"/>
                      </a14:backgroundRemoval>
                    </a14:imgEffect>
                  </a14:imgLayer>
                </a14:imgProps>
              </a:ext>
              <a:ext uri="{28A0092B-C50C-407E-A947-70E740481C1C}">
                <a14:useLocalDpi xmlns:a14="http://schemas.microsoft.com/office/drawing/2010/main" val="0"/>
              </a:ext>
            </a:extLst>
          </a:blip>
          <a:stretch>
            <a:fillRect/>
          </a:stretch>
        </p:blipFill>
        <p:spPr>
          <a:xfrm>
            <a:off x="2209800" y="4648200"/>
            <a:ext cx="3858163" cy="2303678"/>
          </a:xfrm>
          <a:prstGeom prst="rect">
            <a:avLst/>
          </a:prstGeom>
        </p:spPr>
      </p:pic>
    </p:spTree>
    <p:extLst>
      <p:ext uri="{BB962C8B-B14F-4D97-AF65-F5344CB8AC3E}">
        <p14:creationId xmlns:p14="http://schemas.microsoft.com/office/powerpoint/2010/main" val="38315098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700790" y="2514600"/>
            <a:ext cx="8077200" cy="1093084"/>
          </a:xfrm>
        </p:spPr>
        <p:txBody>
          <a:bodyPr>
            <a:noAutofit/>
          </a:bodyPr>
          <a:lstStyle/>
          <a:p>
            <a:pPr algn="l"/>
            <a:r>
              <a:rPr lang="en-US" sz="2800" dirty="0" err="1" smtClean="0">
                <a:solidFill>
                  <a:srgbClr val="0070C0"/>
                </a:solidFill>
                <a:latin typeface="Times New Roman" panose="02020603050405020304" pitchFamily="18" charset="0"/>
                <a:cs typeface="Times New Roman" panose="02020603050405020304" pitchFamily="18" charset="0"/>
              </a:rPr>
              <a:t>Gia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4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Vì</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sao</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1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85301"/>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286000" y="2522094"/>
            <a:ext cx="5194498" cy="3269105"/>
          </a:xfrm>
          <a:prstGeom prst="rect">
            <a:avLst/>
          </a:prstGeom>
        </p:spPr>
      </p:pic>
    </p:spTree>
    <p:extLst>
      <p:ext uri="{BB962C8B-B14F-4D97-AF65-F5344CB8AC3E}">
        <p14:creationId xmlns:p14="http://schemas.microsoft.com/office/powerpoint/2010/main" val="87050171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904081" y="3232076"/>
            <a:ext cx="8077200" cy="1093084"/>
          </a:xfrm>
        </p:spPr>
        <p:txBody>
          <a:bodyPr>
            <a:noAutofit/>
          </a:bodyPr>
          <a:lstStyle/>
          <a:p>
            <a:pPr algn="l"/>
            <a:r>
              <a:rPr lang="en-US" sz="2800" dirty="0" err="1" smtClean="0">
                <a:solidFill>
                  <a:srgbClr val="0070C0"/>
                </a:solidFill>
                <a:latin typeface="Times New Roman" panose="02020603050405020304" pitchFamily="18" charset="0"/>
                <a:cs typeface="Times New Roman" panose="02020603050405020304" pitchFamily="18" charset="0"/>
              </a:rPr>
              <a:t>Nguyên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toả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a:r>
            <a:br>
              <a:rPr lang="en-US" sz="2800" dirty="0">
                <a:solidFill>
                  <a:srgbClr val="0070C0"/>
                </a:solidFill>
                <a:latin typeface="Times New Roman" panose="02020603050405020304" pitchFamily="18" charset="0"/>
                <a:cs typeface="Times New Roman" panose="02020603050405020304" pitchFamily="18" charset="0"/>
              </a:rPr>
            </a:br>
            <a:r>
              <a:rPr lang="en-US" sz="3200" dirty="0">
                <a:solidFill>
                  <a:srgbClr val="0070C0"/>
                </a:solidFill>
              </a:rPr>
              <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1985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bếp hồng ngoại tự tắt , nguyên nhân và cách khắc ph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57318"/>
            <a:ext cx="4448968"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82424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Trình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bày</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cấu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tạo</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điện</a:t>
            </a:r>
            <a:r>
              <a:rPr lang="en-US" sz="3200" dirty="0" smtClean="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bếp</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endParaRPr lang="en-US" sz="3200" dirty="0" smtClean="0">
              <a:solidFill>
                <a:srgbClr val="0070C0"/>
              </a:solidFill>
              <a:ea typeface="+mj-ea"/>
              <a:cs typeface="Times New Roman" panose="02020603050405020304" pitchFamily="18" charset="0"/>
            </a:endParaRPr>
          </a:p>
          <a:p>
            <a:r>
              <a:rPr lang="en-US" sz="3200" dirty="0" smtClean="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Sử</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r>
              <a:rPr lang="en-US" sz="3200" dirty="0" smtClean="0">
                <a:solidFill>
                  <a:srgbClr val="0070C0"/>
                </a:solidFill>
                <a:ea typeface="+mj-ea"/>
                <a:cs typeface="Times New Roman" panose="02020603050405020304" pitchFamily="18" charset="0"/>
              </a:rPr>
              <a:t>.</a:t>
            </a:r>
          </a:p>
          <a:p>
            <a:r>
              <a:rPr lang="en-US" sz="3200" dirty="0" smtClean="0">
                <a:solidFill>
                  <a:srgbClr val="0070C0"/>
                </a:solidFill>
                <a:ea typeface="+mj-ea"/>
                <a:cs typeface="Times New Roman" panose="02020603050405020304" pitchFamily="18" charset="0"/>
              </a:rPr>
              <a:t> </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Lựa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nồi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cơm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lượng</a:t>
            </a:r>
            <a:r>
              <a:rPr lang="en-US" sz="3200" dirty="0" smtClean="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phù</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hợp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với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điều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gia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đình</a:t>
            </a:r>
            <a:r>
              <a:rPr lang="en-US" sz="3200" dirty="0">
                <a:solidFill>
                  <a:srgbClr val="0070C0"/>
                </a:solidFill>
                <a:ea typeface="+mj-ea"/>
                <a:cs typeface="Times New Roman" panose="02020603050405020304" pitchFamily="18" charset="0"/>
              </a:rPr>
              <a:t>.</a:t>
            </a:r>
          </a:p>
          <a:p>
            <a:r>
              <a:rPr lang="en-US" sz="3200" dirty="0">
                <a:solidFill>
                  <a:srgbClr val="0070C0"/>
                </a:solidFill>
                <a:ea typeface="+mj-ea"/>
                <a:cs typeface="Times New Roman" panose="02020603050405020304" pitchFamily="18" charset="0"/>
              </a:rPr>
              <a:t> </a:t>
            </a:r>
          </a:p>
          <a:p>
            <a:r>
              <a:rPr lang="en-US" sz="3200" dirty="0">
                <a:solidFill>
                  <a:srgbClr val="0070C0"/>
                </a:solidFill>
                <a:ea typeface="+mj-ea"/>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7543800" y="162575"/>
            <a:ext cx="914400" cy="996300"/>
          </a:xfrm>
          <a:prstGeom prst="rect">
            <a:avLst/>
          </a:prstGeom>
        </p:spPr>
      </p:pic>
      <p:pic>
        <p:nvPicPr>
          <p:cNvPr id="3" name="Picture 2"/>
          <p:cNvPicPr>
            <a:picLocks noChangeAspect="1"/>
          </p:cNvPicPr>
          <p:nvPr/>
        </p:nvPicPr>
        <p:blipFill>
          <a:blip r:embed="rId3"/>
          <a:stretch>
            <a:fillRect/>
          </a:stretch>
        </p:blipFill>
        <p:spPr>
          <a:xfrm>
            <a:off x="762000" y="355925"/>
            <a:ext cx="609600" cy="609600"/>
          </a:xfrm>
          <a:prstGeom prst="rect">
            <a:avLst/>
          </a:prstGeom>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2677656"/>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Bếp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rãi</a:t>
            </a:r>
            <a:r>
              <a:rPr lang="en-US" sz="2800" dirty="0">
                <a:solidFill>
                  <a:srgbClr val="0070C0"/>
                </a:solidFill>
                <a:latin typeface="Times New Roman" panose="02020603050405020304" pitchFamily="18" charset="0"/>
                <a:cs typeface="Times New Roman" panose="02020603050405020304" pitchFamily="18" charset="0"/>
              </a:rPr>
              <a:t> do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ưu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90%)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rất</a:t>
            </a:r>
            <a:r>
              <a:rPr lang="en-US" sz="2800" dirty="0">
                <a:solidFill>
                  <a:srgbClr val="0070C0"/>
                </a:solidFill>
                <a:latin typeface="Times New Roman" panose="02020603050405020304" pitchFamily="18" charset="0"/>
                <a:cs typeface="Times New Roman" panose="02020603050405020304" pitchFamily="18" charset="0"/>
              </a:rPr>
              <a:t> 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nhiễm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34" y="52164"/>
            <a:ext cx="3067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8 lưu ý không thể không biết khi dùng bếp hồng ngoạ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405" y="3157572"/>
            <a:ext cx="3730893" cy="248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30837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2362200"/>
            <a:ext cx="5566130" cy="1066892"/>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38200" y="3352800"/>
            <a:ext cx="1959429" cy="1143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2055" y="1108364"/>
            <a:ext cx="1959429" cy="1143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1305791"/>
            <a:ext cx="1959429" cy="11430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3429092"/>
            <a:ext cx="1959429" cy="1143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72200" y="914400"/>
            <a:ext cx="1959429" cy="11430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32792" y="4402282"/>
            <a:ext cx="1959429" cy="1143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9429" y="5372284"/>
            <a:ext cx="1959429" cy="11430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23594" y="2743200"/>
            <a:ext cx="1959429" cy="11430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7289" y="5468990"/>
            <a:ext cx="1959429" cy="1143000"/>
          </a:xfrm>
          <a:prstGeom prst="rect">
            <a:avLst/>
          </a:prstGeom>
        </p:spPr>
      </p:pic>
    </p:spTree>
    <p:extLst>
      <p:ext uri="{BB962C8B-B14F-4D97-AF65-F5344CB8AC3E}">
        <p14:creationId xmlns:p14="http://schemas.microsoft.com/office/powerpoint/2010/main"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35408" y="2712673"/>
            <a:ext cx="8229600" cy="1143000"/>
          </a:xfrm>
        </p:spPr>
        <p:txBody>
          <a:bodyPr>
            <a:noAutofit/>
          </a:bodyPr>
          <a:lstStyle/>
          <a:p>
            <a:r>
              <a:rPr lang="en-US" sz="3200" dirty="0" err="1" smtClean="0">
                <a:solidFill>
                  <a:srgbClr val="0070C0"/>
                </a:solidFill>
              </a:rPr>
              <a:t>Em</a:t>
            </a:r>
            <a:r>
              <a:rPr lang="en-US" sz="3200" dirty="0" smtClean="0">
                <a:solidFill>
                  <a:srgbClr val="0070C0"/>
                </a:solidFill>
              </a:rPr>
              <a:t> </a:t>
            </a:r>
            <a:r>
              <a:rPr lang="en-US" sz="3200" dirty="0" err="1">
                <a:solidFill>
                  <a:srgbClr val="0070C0"/>
                </a:solidFill>
              </a:rPr>
              <a:t>hãy</a:t>
            </a:r>
            <a:r>
              <a:rPr lang="en-US" sz="3200" dirty="0">
                <a:solidFill>
                  <a:srgbClr val="0070C0"/>
                </a:solidFill>
              </a:rPr>
              <a:t> </a:t>
            </a:r>
            <a:r>
              <a:rPr lang="en-US" sz="3200" dirty="0" err="1">
                <a:solidFill>
                  <a:srgbClr val="0070C0"/>
                </a:solidFill>
              </a:rPr>
              <a:t>nêu</a:t>
            </a:r>
            <a:r>
              <a:rPr lang="en-US" sz="3200" dirty="0">
                <a:solidFill>
                  <a:srgbClr val="0070C0"/>
                </a:solidFill>
              </a:rPr>
              <a:t> </a:t>
            </a:r>
            <a:r>
              <a:rPr lang="en-US" sz="3200" dirty="0" err="1">
                <a:solidFill>
                  <a:srgbClr val="0070C0"/>
                </a:solidFill>
              </a:rPr>
              <a:t>tên</a:t>
            </a:r>
            <a:r>
              <a:rPr lang="en-US" sz="3200" dirty="0">
                <a:solidFill>
                  <a:srgbClr val="0070C0"/>
                </a:solidFill>
              </a:rPr>
              <a:t>, </a:t>
            </a:r>
            <a:r>
              <a:rPr lang="en-US" sz="3200" dirty="0" err="1">
                <a:solidFill>
                  <a:srgbClr val="0070C0"/>
                </a:solidFill>
              </a:rPr>
              <a:t>công</a:t>
            </a:r>
            <a:r>
              <a:rPr lang="en-US" sz="3200" dirty="0">
                <a:solidFill>
                  <a:srgbClr val="0070C0"/>
                </a:solidFill>
              </a:rPr>
              <a:t> </a:t>
            </a:r>
            <a:r>
              <a:rPr lang="en-US" sz="3200" dirty="0" err="1">
                <a:solidFill>
                  <a:srgbClr val="0070C0"/>
                </a:solidFill>
              </a:rPr>
              <a:t>dụng</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các</a:t>
            </a:r>
            <a:r>
              <a:rPr lang="en-US" sz="3200" dirty="0">
                <a:solidFill>
                  <a:srgbClr val="0070C0"/>
                </a:solidFill>
              </a:rPr>
              <a:t> </a:t>
            </a:r>
            <a:r>
              <a:rPr lang="en-US" sz="3200" dirty="0" err="1">
                <a:solidFill>
                  <a:srgbClr val="0070C0"/>
                </a:solidFill>
              </a:rPr>
              <a:t>đồ</a:t>
            </a:r>
            <a:r>
              <a:rPr lang="en-US" sz="3200" dirty="0">
                <a:solidFill>
                  <a:srgbClr val="0070C0"/>
                </a:solidFill>
              </a:rPr>
              <a:t> </a:t>
            </a:r>
            <a:r>
              <a:rPr lang="en-US" sz="3200" dirty="0" err="1">
                <a:solidFill>
                  <a:srgbClr val="0070C0"/>
                </a:solidFill>
              </a:rPr>
              <a:t>dùng</a:t>
            </a:r>
            <a:r>
              <a:rPr lang="en-US" sz="3200" dirty="0">
                <a:solidFill>
                  <a:srgbClr val="0070C0"/>
                </a:solidFill>
              </a:rPr>
              <a:t> </a:t>
            </a:r>
            <a:r>
              <a:rPr lang="en-US" sz="3200" dirty="0" err="1">
                <a:solidFill>
                  <a:srgbClr val="0070C0"/>
                </a:solidFill>
              </a:rPr>
              <a:t>điện</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Hình</a:t>
            </a:r>
            <a:r>
              <a:rPr lang="en-US" sz="3200" dirty="0">
                <a:solidFill>
                  <a:srgbClr val="0070C0"/>
                </a:solidFill>
              </a:rPr>
              <a:t> 13.1.</a:t>
            </a:r>
            <a:br>
              <a:rPr lang="en-US" sz="3200" dirty="0">
                <a:solidFill>
                  <a:srgbClr val="0070C0"/>
                </a:solidFill>
              </a:rPr>
            </a:br>
            <a:r>
              <a:rPr lang="vi-VN" sz="3200" dirty="0">
                <a:solidFill>
                  <a:srgbClr val="0070C0"/>
                </a:solidFill>
              </a:rPr>
              <a:t/>
            </a:r>
            <a:br>
              <a:rPr lang="vi-VN" sz="3200" dirty="0">
                <a:solidFill>
                  <a:srgbClr val="0070C0"/>
                </a:solidFill>
              </a:rPr>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2" name="Picture 1"/>
          <p:cNvPicPr>
            <a:picLocks noChangeAspect="1"/>
          </p:cNvPicPr>
          <p:nvPr/>
        </p:nvPicPr>
        <p:blipFill>
          <a:blip r:embed="rId2"/>
          <a:stretch>
            <a:fillRect/>
          </a:stretch>
        </p:blipFill>
        <p:spPr>
          <a:xfrm>
            <a:off x="7696200" y="295788"/>
            <a:ext cx="1143000" cy="694812"/>
          </a:xfrm>
          <a:prstGeom prst="rect">
            <a:avLst/>
          </a:prstGeom>
        </p:spPr>
      </p:pic>
      <p:pic>
        <p:nvPicPr>
          <p:cNvPr id="7"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36" y="162181"/>
            <a:ext cx="870816"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Screen Clipping"/>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0" b="100000" l="9877" r="100000">
                        <a14:foregroundMark x1="68889" y1="18885" x2="98519" y2="18266"/>
                        <a14:foregroundMark x1="70864" y1="19195" x2="70123" y2="33127"/>
                        <a14:foregroundMark x1="78025" y1="32817" x2="98519" y2="33127"/>
                        <a14:foregroundMark x1="98025" y1="30341" x2="98025" y2="19814"/>
                        <a14:foregroundMark x1="95802" y1="23839" x2="79753" y2="27245"/>
                      </a14:backgroundRemoval>
                    </a14:imgEffect>
                  </a14:imgLayer>
                </a14:imgProps>
              </a:ext>
              <a:ext uri="{28A0092B-C50C-407E-A947-70E740481C1C}">
                <a14:useLocalDpi xmlns:a14="http://schemas.microsoft.com/office/drawing/2010/main" val="0"/>
              </a:ext>
            </a:extLst>
          </a:blip>
          <a:stretch>
            <a:fillRect/>
          </a:stretch>
        </p:blipFill>
        <p:spPr>
          <a:xfrm>
            <a:off x="720211" y="2899973"/>
            <a:ext cx="3858163" cy="3077004"/>
          </a:xfrm>
        </p:spPr>
      </p:pic>
      <p:pic>
        <p:nvPicPr>
          <p:cNvPr id="10" name="Picture 9" descr="Screen Clipping"/>
          <p:cNvPicPr>
            <a:picLocks noChangeAspect="1"/>
          </p:cNvPicPr>
          <p:nvPr/>
        </p:nvPicPr>
        <p:blipFill>
          <a:blip r:embed="rId6">
            <a:extLst>
              <a:ext uri="{BEBA8EAE-BF5A-486C-A8C5-ECC9F3942E4B}">
                <a14:imgProps xmlns:a14="http://schemas.microsoft.com/office/drawing/2010/main">
                  <a14:imgLayer r:embed="rId7">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4800600" y="3486019"/>
            <a:ext cx="2619741" cy="1867161"/>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I</a:t>
            </a:r>
            <a:r>
              <a:rPr lang="en-US" sz="2800" b="1" u="sng" dirty="0">
                <a:solidFill>
                  <a:srgbClr val="339966"/>
                </a:solidFill>
                <a:latin typeface="Times New Roman" panose="02020603050405020304" pitchFamily="18" charset="0"/>
              </a:rPr>
              <a:t>. NỒI CƠM ĐIỆN </a:t>
            </a:r>
            <a:endParaRPr lang="en-US" altLang="vi-VN" sz="2800" b="1" u="sng" dirty="0">
              <a:solidFill>
                <a:srgbClr val="339966"/>
              </a:solidFill>
              <a:latin typeface="Times New Roman" panose="02020603050405020304" pitchFamily="18" charset="0"/>
            </a:endParaRPr>
          </a:p>
        </p:txBody>
      </p:sp>
      <p:sp>
        <p:nvSpPr>
          <p:cNvPr id="24" name="Rectangle 23"/>
          <p:cNvSpPr/>
          <p:nvPr/>
        </p:nvSpPr>
        <p:spPr>
          <a:xfrm>
            <a:off x="5741029" y="163850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Nắp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760479" y="2840559"/>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5751645" y="2190913"/>
            <a:ext cx="4572000" cy="800219"/>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vi-VN" dirty="0"/>
              <a:t/>
            </a:r>
            <a:br>
              <a:rPr lang="vi-VN" dirty="0"/>
            </a:br>
            <a:endParaRPr lang="en-US" dirty="0"/>
          </a:p>
        </p:txBody>
      </p:sp>
      <p:sp>
        <p:nvSpPr>
          <p:cNvPr id="27" name="Rectangle 26"/>
          <p:cNvSpPr/>
          <p:nvPr/>
        </p:nvSpPr>
        <p:spPr>
          <a:xfrm>
            <a:off x="5993971" y="3233854"/>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đốt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nhiệt</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5751645" y="2756801"/>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Bộ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9525000" y="926539"/>
            <a:ext cx="2143125" cy="2143125"/>
          </a:xfrm>
          <a:prstGeom prst="rect">
            <a:avLst/>
          </a:prstGeom>
        </p:spPr>
      </p:pic>
      <p:sp>
        <p:nvSpPr>
          <p:cNvPr id="12" name="Rectangle 1"/>
          <p:cNvSpPr>
            <a:spLocks noChangeArrowheads="1"/>
          </p:cNvSpPr>
          <p:nvPr/>
        </p:nvSpPr>
        <p:spPr bwMode="auto">
          <a:xfrm>
            <a:off x="169863" y="715156"/>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1. </a:t>
            </a:r>
            <a:r>
              <a:rPr lang="en-US" sz="2800" b="1" u="sng" dirty="0" err="1">
                <a:solidFill>
                  <a:srgbClr val="339966"/>
                </a:solidFill>
                <a:latin typeface="Times New Roman" panose="02020603050405020304" pitchFamily="18" charset="0"/>
              </a:rPr>
              <a:t>Cấu</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tạo</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282" y="1313873"/>
            <a:ext cx="3562847" cy="2667372"/>
          </a:xfrm>
          <a:prstGeom prst="rect">
            <a:avLst/>
          </a:prstGeom>
        </p:spPr>
      </p:pic>
      <p:sp>
        <p:nvSpPr>
          <p:cNvPr id="14" name="Rectangle 13"/>
          <p:cNvSpPr/>
          <p:nvPr/>
        </p:nvSpPr>
        <p:spPr>
          <a:xfrm>
            <a:off x="5741029" y="3775325"/>
            <a:ext cx="4572000" cy="523220"/>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Rơ</a:t>
            </a:r>
            <a:r>
              <a:rPr lang="en-US" sz="2800" dirty="0" smtClean="0">
                <a:solidFill>
                  <a:srgbClr val="0070C0"/>
                </a:solidFill>
                <a:latin typeface="Times New Roman" panose="02020603050405020304" pitchFamily="18" charset="0"/>
                <a:cs typeface="Times New Roman" panose="02020603050405020304" pitchFamily="18" charset="0"/>
              </a:rPr>
              <a:t> le </a:t>
            </a:r>
            <a:r>
              <a:rPr lang="en-US" sz="2800" dirty="0" err="1" smtClean="0">
                <a:solidFill>
                  <a:srgbClr val="0070C0"/>
                </a:solidFill>
                <a:latin typeface="Times New Roman" panose="02020603050405020304" pitchFamily="18" charset="0"/>
                <a:cs typeface="Times New Roman" panose="02020603050405020304" pitchFamily="18" charset="0"/>
              </a:rPr>
              <a:t>nhiệt</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599302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P spid="28"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I</a:t>
            </a:r>
            <a:r>
              <a:rPr lang="en-US" sz="2800" b="1" u="sng" dirty="0">
                <a:solidFill>
                  <a:srgbClr val="339966"/>
                </a:solidFill>
                <a:latin typeface="Times New Roman" panose="02020603050405020304" pitchFamily="18" charset="0"/>
              </a:rPr>
              <a:t>. NỒI CƠM ĐIỆN </a:t>
            </a:r>
            <a:endParaRPr lang="en-US" altLang="vi-VN" sz="2800" b="1" u="sng" dirty="0">
              <a:solidFill>
                <a:srgbClr val="339966"/>
              </a:solidFill>
              <a:latin typeface="Times New Roman" panose="02020603050405020304" pitchFamily="18" charset="0"/>
            </a:endParaRPr>
          </a:p>
        </p:txBody>
      </p:sp>
      <p:sp>
        <p:nvSpPr>
          <p:cNvPr id="25" name="Rectangle 24"/>
          <p:cNvSpPr/>
          <p:nvPr/>
        </p:nvSpPr>
        <p:spPr>
          <a:xfrm>
            <a:off x="457200" y="1464365"/>
            <a:ext cx="8458200" cy="3539430"/>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Nồi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nhôm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phủ</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lớp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đáy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78747" y="4690689"/>
            <a:ext cx="4314825" cy="2143125"/>
          </a:xfrm>
          <a:prstGeom prst="rect">
            <a:avLst/>
          </a:prstGeom>
        </p:spPr>
      </p:pic>
      <p:sp>
        <p:nvSpPr>
          <p:cNvPr id="12" name="Rectangle 1"/>
          <p:cNvSpPr>
            <a:spLocks noChangeArrowheads="1"/>
          </p:cNvSpPr>
          <p:nvPr/>
        </p:nvSpPr>
        <p:spPr bwMode="auto">
          <a:xfrm>
            <a:off x="169863" y="715156"/>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a:solidFill>
                  <a:srgbClr val="339966"/>
                </a:solidFill>
                <a:latin typeface="Times New Roman" panose="02020603050405020304" pitchFamily="18" charset="0"/>
              </a:rPr>
              <a:t>1. </a:t>
            </a:r>
            <a:r>
              <a:rPr lang="en-US" sz="2800" b="1" u="sng" dirty="0" err="1">
                <a:solidFill>
                  <a:srgbClr val="339966"/>
                </a:solidFill>
                <a:latin typeface="Times New Roman" panose="02020603050405020304" pitchFamily="18" charset="0"/>
              </a:rPr>
              <a:t>Cấu</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tạo</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66911841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879231"/>
            <a:ext cx="8458200" cy="2246769"/>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mâm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chuyển</a:t>
            </a:r>
            <a:r>
              <a:rPr lang="en-US" sz="2800" dirty="0">
                <a:solidFill>
                  <a:srgbClr val="0070C0"/>
                </a:solidFill>
                <a:latin typeface="Times New Roman" panose="02020603050405020304" pitchFamily="18" charset="0"/>
                <a:cs typeface="Times New Roman" panose="02020603050405020304" pitchFamily="18" charset="0"/>
              </a:rPr>
              <a:t> sang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nóng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2</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Nguyên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làm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việc</a:t>
            </a:r>
            <a:endParaRPr lang="en-US" sz="2800" b="1" u="sng" dirty="0">
              <a:solidFill>
                <a:srgbClr val="339966"/>
              </a:solidFill>
              <a:latin typeface="Times New Roman" panose="02020603050405020304" pitchFamily="18" charset="0"/>
            </a:endParaRPr>
          </a:p>
          <a:p>
            <a:pPr>
              <a:spcBef>
                <a:spcPct val="50000"/>
              </a:spcBef>
            </a:pPr>
            <a:endParaRPr lang="en-US" altLang="vi-VN" sz="2800" b="1" u="sng" dirty="0">
              <a:solidFill>
                <a:srgbClr val="339966"/>
              </a:solidFill>
              <a:latin typeface="Times New Roman" panose="02020603050405020304" pitchFamily="18"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79" y="2957734"/>
            <a:ext cx="1895740" cy="885949"/>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5536" y="2967261"/>
            <a:ext cx="1895740" cy="876422"/>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347" y="2952969"/>
            <a:ext cx="1886213" cy="914528"/>
          </a:xfrm>
          <a:prstGeom prst="rect">
            <a:avLst/>
          </a:prstGeom>
        </p:spPr>
      </p:pic>
      <p:pic>
        <p:nvPicPr>
          <p:cNvPr id="5" name="Picture 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9837" y="2957733"/>
            <a:ext cx="1876687" cy="905001"/>
          </a:xfrm>
          <a:prstGeom prst="rect">
            <a:avLst/>
          </a:prstGeom>
        </p:spPr>
      </p:pic>
      <p:cxnSp>
        <p:nvCxnSpPr>
          <p:cNvPr id="11" name="Straight Arrow Connector 10"/>
          <p:cNvCxnSpPr>
            <a:stCxn id="2" idx="3"/>
            <a:endCxn id="3" idx="1"/>
          </p:cNvCxnSpPr>
          <p:nvPr/>
        </p:nvCxnSpPr>
        <p:spPr>
          <a:xfrm>
            <a:off x="2280319" y="3400709"/>
            <a:ext cx="325217" cy="476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28306" y="3429000"/>
            <a:ext cx="325217" cy="476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92788" y="3453126"/>
            <a:ext cx="325217" cy="476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Screen Clipping"/>
          <p:cNvPicPr>
            <a:picLocks noChangeAspect="1"/>
          </p:cNvPicPr>
          <p:nvPr/>
        </p:nvPicPr>
        <p:blipFill>
          <a:blip r:embed="rId7">
            <a:extLst>
              <a:ext uri="{BEBA8EAE-BF5A-486C-A8C5-ECC9F3942E4B}">
                <a14:imgProps xmlns:a14="http://schemas.microsoft.com/office/drawing/2010/main">
                  <a14:imgLayer r:embed="rId8">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3262129" y="4419600"/>
            <a:ext cx="2619741" cy="1867161"/>
          </a:xfrm>
          <a:prstGeom prst="rect">
            <a:avLst/>
          </a:prstGeom>
        </p:spPr>
      </p:pic>
    </p:spTree>
    <p:extLst>
      <p:ext uri="{BB962C8B-B14F-4D97-AF65-F5344CB8AC3E}">
        <p14:creationId xmlns:p14="http://schemas.microsoft.com/office/powerpoint/2010/main" val="83367298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3108543"/>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Đối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còn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0,75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1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1,5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220 V - 400 W - 0,75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 220 V - 500 W - 1,5 </a:t>
            </a:r>
            <a:r>
              <a:rPr lang="en-US" sz="2800" dirty="0" err="1">
                <a:solidFill>
                  <a:srgbClr val="0070C0"/>
                </a:solidFill>
                <a:latin typeface="Times New Roman" panose="02020603050405020304" pitchFamily="18" charset="0"/>
                <a:cs typeface="Times New Roman" panose="02020603050405020304" pitchFamily="18" charset="0"/>
              </a:rPr>
              <a:t>lít</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57720" y="3855294"/>
            <a:ext cx="4314825" cy="2490414"/>
          </a:xfrm>
          <a:prstGeom prst="rect">
            <a:avLst/>
          </a:prstGeom>
        </p:spPr>
      </p:pic>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3</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Thông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số</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kĩ</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thuật</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223221650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1815882"/>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kiệm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cháo</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2" name="Rectangle 1"/>
          <p:cNvSpPr>
            <a:spLocks noChangeArrowheads="1"/>
          </p:cNvSpPr>
          <p:nvPr/>
        </p:nvSpPr>
        <p:spPr bwMode="auto">
          <a:xfrm>
            <a:off x="341313" y="62924"/>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4</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Đặc</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điểm</a:t>
            </a:r>
            <a:r>
              <a:rPr lang="en-US" sz="2800" b="1" u="sng" dirty="0">
                <a:solidFill>
                  <a:srgbClr val="339966"/>
                </a:solidFill>
                <a:latin typeface="Times New Roman" panose="02020603050405020304" pitchFamily="18" charset="0"/>
              </a:rPr>
              <a:t> </a:t>
            </a:r>
            <a:endParaRPr lang="en-US" altLang="vi-VN" sz="2800" b="1" u="sng" dirty="0">
              <a:solidFill>
                <a:srgbClr val="339966"/>
              </a:solidFill>
              <a:latin typeface="Times New Roman" panose="02020603050405020304" pitchFamily="18" charset="0"/>
            </a:endParaRPr>
          </a:p>
        </p:txBody>
      </p:sp>
      <p:pic>
        <p:nvPicPr>
          <p:cNvPr id="11" name="Picture 10"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0" b="89796" l="9455" r="100000"/>
                    </a14:imgEffect>
                  </a14:imgLayer>
                </a14:imgProps>
              </a:ext>
              <a:ext uri="{28A0092B-C50C-407E-A947-70E740481C1C}">
                <a14:useLocalDpi xmlns:a14="http://schemas.microsoft.com/office/drawing/2010/main" val="0"/>
              </a:ext>
            </a:extLst>
          </a:blip>
          <a:stretch>
            <a:fillRect/>
          </a:stretch>
        </p:blipFill>
        <p:spPr>
          <a:xfrm>
            <a:off x="1905000" y="3514636"/>
            <a:ext cx="5791200" cy="2762381"/>
          </a:xfrm>
          <a:prstGeom prst="rect">
            <a:avLst/>
          </a:prstGeom>
        </p:spPr>
      </p:pic>
    </p:spTree>
    <p:extLst>
      <p:ext uri="{BB962C8B-B14F-4D97-AF65-F5344CB8AC3E}">
        <p14:creationId xmlns:p14="http://schemas.microsoft.com/office/powerpoint/2010/main" val="66757976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228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Rectangle 24"/>
          <p:cNvSpPr/>
          <p:nvPr/>
        </p:nvSpPr>
        <p:spPr>
          <a:xfrm>
            <a:off x="457200" y="1090486"/>
            <a:ext cx="8458200" cy="2677656"/>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dung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2357720" y="3855294"/>
            <a:ext cx="4314825" cy="2490414"/>
          </a:xfrm>
          <a:prstGeom prst="rect">
            <a:avLst/>
          </a:prstGeom>
        </p:spPr>
      </p:pic>
      <p:sp>
        <p:nvSpPr>
          <p:cNvPr id="12" name="Rectangle 1"/>
          <p:cNvSpPr>
            <a:spLocks noChangeArrowheads="1"/>
          </p:cNvSpPr>
          <p:nvPr/>
        </p:nvSpPr>
        <p:spPr bwMode="auto">
          <a:xfrm>
            <a:off x="341313" y="62924"/>
            <a:ext cx="8345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2800" b="1" u="sng" dirty="0" smtClean="0">
                <a:solidFill>
                  <a:srgbClr val="339966"/>
                </a:solidFill>
                <a:latin typeface="Times New Roman" panose="02020603050405020304" pitchFamily="18" charset="0"/>
              </a:rPr>
              <a:t>5</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Sử</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dụng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nồi</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cơm</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điện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đúng</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cách</a:t>
            </a:r>
            <a:r>
              <a:rPr lang="en-US" sz="2800" b="1" u="sng" dirty="0">
                <a:solidFill>
                  <a:srgbClr val="339966"/>
                </a:solidFill>
                <a:latin typeface="Times New Roman" panose="02020603050405020304" pitchFamily="18" charset="0"/>
              </a:rPr>
              <a:t>, an </a:t>
            </a:r>
            <a:r>
              <a:rPr lang="en-US" sz="2800" b="1" u="sng" dirty="0" err="1">
                <a:solidFill>
                  <a:srgbClr val="339966"/>
                </a:solidFill>
                <a:latin typeface="Times New Roman" panose="02020603050405020304" pitchFamily="18" charset="0"/>
              </a:rPr>
              <a:t>toàn</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tiết</a:t>
            </a:r>
            <a:r>
              <a:rPr lang="en-US" sz="2800" b="1" u="sng" dirty="0">
                <a:solidFill>
                  <a:srgbClr val="339966"/>
                </a:solidFill>
                <a:latin typeface="Times New Roman" panose="02020603050405020304" pitchFamily="18" charset="0"/>
              </a:rPr>
              <a:t> </a:t>
            </a:r>
            <a:r>
              <a:rPr lang="en-US" sz="2800" b="1" u="sng" dirty="0" err="1">
                <a:solidFill>
                  <a:srgbClr val="339966"/>
                </a:solidFill>
                <a:latin typeface="Times New Roman" panose="02020603050405020304" pitchFamily="18" charset="0"/>
              </a:rPr>
              <a:t>kiệm</a:t>
            </a:r>
            <a:endParaRPr lang="en-US" altLang="vi-VN" sz="2800" b="1" u="sng"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40066382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TotalTime>
  <Words>940</Words>
  <Application>Microsoft Office PowerPoint</Application>
  <PresentationFormat>On-screen Show (4:3)</PresentationFormat>
  <Paragraphs>76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#9Slide05 Garris</vt:lpstr>
      <vt:lpstr>.VnAristote</vt:lpstr>
      <vt:lpstr>Arial</vt:lpstr>
      <vt:lpstr>Calibri</vt:lpstr>
      <vt:lpstr>Lato Light</vt:lpstr>
      <vt:lpstr>Times New Roman</vt:lpstr>
      <vt:lpstr>Office Theme</vt:lpstr>
      <vt:lpstr>PowerPoint Presentation</vt:lpstr>
      <vt:lpstr>PowerPoint Presentation</vt:lpstr>
      <vt:lpstr>Em hãy nêu tên, công dụng của các đồ dùng điện trong Hình 13.1.      </vt:lpstr>
      <vt:lpstr>PowerPoint Presentation</vt:lpstr>
      <vt:lpstr>PowerPoint Presentation</vt:lpstr>
      <vt:lpstr>PowerPoint Presentation</vt:lpstr>
      <vt:lpstr>PowerPoint Presentation</vt:lpstr>
      <vt:lpstr>PowerPoint Presentation</vt:lpstr>
      <vt:lpstr>PowerPoint Presentation</vt:lpstr>
      <vt:lpstr>Khi lựa chọn nồi cơm điện cần lưu ý đến số lượng thành viên trong gia đình. Nồi cơm điện được chọn cần có dung tích và công suất phù hợp để tiết kiệm năng lượng và phù hợp với điều kiện kinh tế gia đình. Dựa vào Bảng 13.1, em hãy cho biết gia đình em nên chọn loại nồi cơm điện có dung tích bao nhiêu là phù hợp? hãy nêu tên, công dụng của các đồ dùng điện trong Hình13.1.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Gia đình em có 4 người, em chọn bếp hồng ngoại như thế nào để tiết kiệm năng lượng và phù hợp với điều kiện gia đình? Vì sao?       </vt:lpstr>
      <vt:lpstr>Nguyên lí làm việc chung của nồi cơm điện và bếp hồng ngoại là khi được cấp điện và chọn chế độ nấu, mâm nhiệt nóng lên, toả ra một lượng nhiệt lớn làm nóng nồi nấu.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101</cp:revision>
  <dcterms:created xsi:type="dcterms:W3CDTF">2013-08-28T08:21:51Z</dcterms:created>
  <dcterms:modified xsi:type="dcterms:W3CDTF">2021-07-30T02:26:24Z</dcterms:modified>
</cp:coreProperties>
</file>