
<file path=[Content_Types].xml><?xml version="1.0" encoding="utf-8"?>
<Types xmlns="http://schemas.openxmlformats.org/package/2006/content-types">
  <Default Extension="png" ContentType="image/png"/>
  <Default Extension="webp" ContentType="image/webp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356" r:id="rId2"/>
    <p:sldId id="256" r:id="rId3"/>
    <p:sldId id="302" r:id="rId4"/>
    <p:sldId id="279" r:id="rId5"/>
    <p:sldId id="354" r:id="rId6"/>
    <p:sldId id="276" r:id="rId7"/>
    <p:sldId id="298" r:id="rId8"/>
    <p:sldId id="327" r:id="rId9"/>
    <p:sldId id="348" r:id="rId10"/>
    <p:sldId id="355" r:id="rId11"/>
    <p:sldId id="351" r:id="rId12"/>
    <p:sldId id="313" r:id="rId13"/>
    <p:sldId id="314" r:id="rId14"/>
    <p:sldId id="330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0070C0"/>
    <a:srgbClr val="E8F6F8"/>
    <a:srgbClr val="C0E6EA"/>
    <a:srgbClr val="62C8CE"/>
    <a:srgbClr val="05A0B8"/>
    <a:srgbClr val="7192A9"/>
    <a:srgbClr val="F47D5F"/>
    <a:srgbClr val="0FB7BD"/>
    <a:srgbClr val="F2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9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90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72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80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Video link:</a:t>
            </a:r>
            <a:r>
              <a:rPr lang="en-US" baseline="0" smtClean="0"/>
              <a:t> https://www.youtube.com/watch?v=wA0m8Ixv7s4&amp;list=PL8_ETpRL2xNbMMSCSok5UNHcQOpjKgvAn&amp;index=4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49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web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4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37895" y="1167125"/>
            <a:ext cx="415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611E943-B62A-1E19-3B82-BA233868D54D}"/>
              </a:ext>
            </a:extLst>
          </p:cNvPr>
          <p:cNvSpPr txBox="1"/>
          <p:nvPr/>
        </p:nvSpPr>
        <p:spPr>
          <a:xfrm>
            <a:off x="1025045" y="1065000"/>
            <a:ext cx="10529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 Pay attention to the sounds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/ɪ/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b="1" dirty="0" err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:/.</a:t>
            </a:r>
          </a:p>
        </p:txBody>
      </p:sp>
      <p:graphicFrame>
        <p:nvGraphicFramePr>
          <p:cNvPr id="4" name="Table 13">
            <a:extLst>
              <a:ext uri="{FF2B5EF4-FFF2-40B4-BE49-F238E27FC236}">
                <a16:creationId xmlns:a16="http://schemas.microsoft.com/office/drawing/2014/main" id="{3120CB41-A14C-830D-394B-FA301753B0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34095"/>
              </p:ext>
            </p:extLst>
          </p:nvPr>
        </p:nvGraphicFramePr>
        <p:xfrm>
          <a:off x="1517640" y="3347450"/>
          <a:ext cx="7097440" cy="331558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554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426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663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/ɪ/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/i:/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  <a:alpha val="6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8952"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2C349881-9A4E-861C-F602-A5527AF07B4E}"/>
              </a:ext>
            </a:extLst>
          </p:cNvPr>
          <p:cNvSpPr/>
          <p:nvPr/>
        </p:nvSpPr>
        <p:spPr>
          <a:xfrm>
            <a:off x="1060439" y="1572541"/>
            <a:ext cx="7554641" cy="10815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FCC63207-3059-9571-1314-91A865ECEFF7}"/>
              </a:ext>
            </a:extLst>
          </p:cNvPr>
          <p:cNvSpPr txBox="1"/>
          <p:nvPr/>
        </p:nvSpPr>
        <p:spPr>
          <a:xfrm>
            <a:off x="1517640" y="1648643"/>
            <a:ext cx="1274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noisy</a:t>
            </a: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FBACB8E1-9041-465B-5D76-9CDB259D0C45}"/>
              </a:ext>
            </a:extLst>
          </p:cNvPr>
          <p:cNvSpPr txBox="1"/>
          <p:nvPr/>
        </p:nvSpPr>
        <p:spPr>
          <a:xfrm>
            <a:off x="1517639" y="2092990"/>
            <a:ext cx="1274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clean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DDCB5C80-9B18-1EEC-46FA-DF7FEBC5DC3E}"/>
              </a:ext>
            </a:extLst>
          </p:cNvPr>
          <p:cNvSpPr txBox="1"/>
          <p:nvPr/>
        </p:nvSpPr>
        <p:spPr>
          <a:xfrm>
            <a:off x="3149532" y="1648643"/>
            <a:ext cx="1274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cheap</a:t>
            </a: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FF73ECDC-1ED1-C408-BB06-5DABFC809EF6}"/>
              </a:ext>
            </a:extLst>
          </p:cNvPr>
          <p:cNvSpPr txBox="1"/>
          <p:nvPr/>
        </p:nvSpPr>
        <p:spPr>
          <a:xfrm>
            <a:off x="3084879" y="2092990"/>
            <a:ext cx="1670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exciting</a:t>
            </a: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18360284-EDAF-9E14-2CAD-241BAD6C94B4}"/>
              </a:ext>
            </a:extLst>
          </p:cNvPr>
          <p:cNvSpPr txBox="1"/>
          <p:nvPr/>
        </p:nvSpPr>
        <p:spPr>
          <a:xfrm>
            <a:off x="4652119" y="1648643"/>
            <a:ext cx="1584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peaceful</a:t>
            </a:r>
          </a:p>
        </p:txBody>
      </p:sp>
      <p:sp>
        <p:nvSpPr>
          <p:cNvPr id="29" name="TextBox 16">
            <a:extLst>
              <a:ext uri="{FF2B5EF4-FFF2-40B4-BE49-F238E27FC236}">
                <a16:creationId xmlns:a16="http://schemas.microsoft.com/office/drawing/2014/main" id="{B1F0BCFD-6746-A472-7D07-C8B450EE61F4}"/>
              </a:ext>
            </a:extLst>
          </p:cNvPr>
          <p:cNvSpPr txBox="1"/>
          <p:nvPr/>
        </p:nvSpPr>
        <p:spPr>
          <a:xfrm>
            <a:off x="4707535" y="2092990"/>
            <a:ext cx="1584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friendly</a:t>
            </a:r>
          </a:p>
        </p:txBody>
      </p:sp>
      <p:sp>
        <p:nvSpPr>
          <p:cNvPr id="30" name="TextBox 17">
            <a:extLst>
              <a:ext uri="{FF2B5EF4-FFF2-40B4-BE49-F238E27FC236}">
                <a16:creationId xmlns:a16="http://schemas.microsoft.com/office/drawing/2014/main" id="{2199414D-199A-7505-971A-5CD547C471CE}"/>
              </a:ext>
            </a:extLst>
          </p:cNvPr>
          <p:cNvSpPr txBox="1"/>
          <p:nvPr/>
        </p:nvSpPr>
        <p:spPr>
          <a:xfrm>
            <a:off x="6293246" y="1648643"/>
            <a:ext cx="1811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expensive</a:t>
            </a:r>
          </a:p>
        </p:txBody>
      </p:sp>
      <p:sp>
        <p:nvSpPr>
          <p:cNvPr id="31" name="TextBox 18">
            <a:extLst>
              <a:ext uri="{FF2B5EF4-FFF2-40B4-BE49-F238E27FC236}">
                <a16:creationId xmlns:a16="http://schemas.microsoft.com/office/drawing/2014/main" id="{2D9CF1FC-76DF-C5AE-3A6A-13922760EC7F}"/>
              </a:ext>
            </a:extLst>
          </p:cNvPr>
          <p:cNvSpPr txBox="1"/>
          <p:nvPr/>
        </p:nvSpPr>
        <p:spPr>
          <a:xfrm>
            <a:off x="6219358" y="2092990"/>
            <a:ext cx="1982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convenient</a:t>
            </a:r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27F47733-894A-6445-976F-1823CDA2D5AA}"/>
              </a:ext>
            </a:extLst>
          </p:cNvPr>
          <p:cNvSpPr txBox="1"/>
          <p:nvPr/>
        </p:nvSpPr>
        <p:spPr>
          <a:xfrm>
            <a:off x="1053378" y="2782917"/>
            <a:ext cx="7864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Now, in pairs put the words in the correct column.</a:t>
            </a:r>
          </a:p>
        </p:txBody>
      </p:sp>
      <p:pic>
        <p:nvPicPr>
          <p:cNvPr id="33" name="Bản sao của B1_25">
            <a:hlinkClick r:id="" action="ppaction://media"/>
            <a:extLst>
              <a:ext uri="{FF2B5EF4-FFF2-40B4-BE49-F238E27FC236}">
                <a16:creationId xmlns:a16="http://schemas.microsoft.com/office/drawing/2014/main" id="{6F07048F-F200-05B9-1E7E-CCC126EEA0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22488" y="1814542"/>
            <a:ext cx="650636" cy="525611"/>
          </a:xfrm>
          <a:prstGeom prst="rect">
            <a:avLst/>
          </a:prstGeom>
        </p:spPr>
      </p:pic>
      <p:sp>
        <p:nvSpPr>
          <p:cNvPr id="34" name="TextBox 28">
            <a:extLst>
              <a:ext uri="{FF2B5EF4-FFF2-40B4-BE49-F238E27FC236}">
                <a16:creationId xmlns:a16="http://schemas.microsoft.com/office/drawing/2014/main" id="{EFBE5BD8-A1ED-24D8-3AC7-1962047A67F8}"/>
              </a:ext>
            </a:extLst>
          </p:cNvPr>
          <p:cNvSpPr txBox="1"/>
          <p:nvPr/>
        </p:nvSpPr>
        <p:spPr>
          <a:xfrm>
            <a:off x="1517640" y="1643666"/>
            <a:ext cx="1274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noisy</a:t>
            </a:r>
          </a:p>
        </p:txBody>
      </p:sp>
      <p:sp>
        <p:nvSpPr>
          <p:cNvPr id="35" name="TextBox 29">
            <a:extLst>
              <a:ext uri="{FF2B5EF4-FFF2-40B4-BE49-F238E27FC236}">
                <a16:creationId xmlns:a16="http://schemas.microsoft.com/office/drawing/2014/main" id="{9CF6AF31-AB20-4E6F-4DB7-20FC2E926287}"/>
              </a:ext>
            </a:extLst>
          </p:cNvPr>
          <p:cNvSpPr txBox="1"/>
          <p:nvPr/>
        </p:nvSpPr>
        <p:spPr>
          <a:xfrm>
            <a:off x="1517639" y="2088013"/>
            <a:ext cx="1274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clean</a:t>
            </a:r>
          </a:p>
        </p:txBody>
      </p:sp>
      <p:sp>
        <p:nvSpPr>
          <p:cNvPr id="36" name="TextBox 30">
            <a:extLst>
              <a:ext uri="{FF2B5EF4-FFF2-40B4-BE49-F238E27FC236}">
                <a16:creationId xmlns:a16="http://schemas.microsoft.com/office/drawing/2014/main" id="{B3F064BE-AEEC-15B7-6383-1D5EB91577CD}"/>
              </a:ext>
            </a:extLst>
          </p:cNvPr>
          <p:cNvSpPr txBox="1"/>
          <p:nvPr/>
        </p:nvSpPr>
        <p:spPr>
          <a:xfrm>
            <a:off x="3149532" y="1643666"/>
            <a:ext cx="1274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cheap</a:t>
            </a:r>
          </a:p>
        </p:txBody>
      </p:sp>
      <p:sp>
        <p:nvSpPr>
          <p:cNvPr id="37" name="TextBox 31">
            <a:extLst>
              <a:ext uri="{FF2B5EF4-FFF2-40B4-BE49-F238E27FC236}">
                <a16:creationId xmlns:a16="http://schemas.microsoft.com/office/drawing/2014/main" id="{DAD09CE1-E4B9-15F1-5ECE-F986B8499CC9}"/>
              </a:ext>
            </a:extLst>
          </p:cNvPr>
          <p:cNvSpPr txBox="1"/>
          <p:nvPr/>
        </p:nvSpPr>
        <p:spPr>
          <a:xfrm>
            <a:off x="3084879" y="2088013"/>
            <a:ext cx="1670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exciting</a:t>
            </a:r>
          </a:p>
        </p:txBody>
      </p:sp>
      <p:sp>
        <p:nvSpPr>
          <p:cNvPr id="38" name="TextBox 32">
            <a:extLst>
              <a:ext uri="{FF2B5EF4-FFF2-40B4-BE49-F238E27FC236}">
                <a16:creationId xmlns:a16="http://schemas.microsoft.com/office/drawing/2014/main" id="{038BB6B0-4CBC-5B91-19BF-6DBA4C717F34}"/>
              </a:ext>
            </a:extLst>
          </p:cNvPr>
          <p:cNvSpPr txBox="1"/>
          <p:nvPr/>
        </p:nvSpPr>
        <p:spPr>
          <a:xfrm>
            <a:off x="4652119" y="1643666"/>
            <a:ext cx="1584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peaceful</a:t>
            </a:r>
          </a:p>
        </p:txBody>
      </p:sp>
      <p:sp>
        <p:nvSpPr>
          <p:cNvPr id="39" name="TextBox 33">
            <a:extLst>
              <a:ext uri="{FF2B5EF4-FFF2-40B4-BE49-F238E27FC236}">
                <a16:creationId xmlns:a16="http://schemas.microsoft.com/office/drawing/2014/main" id="{C5DE5B88-CEFC-C37A-1A5A-2C88CAD26F94}"/>
              </a:ext>
            </a:extLst>
          </p:cNvPr>
          <p:cNvSpPr txBox="1"/>
          <p:nvPr/>
        </p:nvSpPr>
        <p:spPr>
          <a:xfrm>
            <a:off x="4707535" y="2088013"/>
            <a:ext cx="1584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friendly</a:t>
            </a:r>
          </a:p>
        </p:txBody>
      </p:sp>
      <p:sp>
        <p:nvSpPr>
          <p:cNvPr id="40" name="TextBox 34">
            <a:extLst>
              <a:ext uri="{FF2B5EF4-FFF2-40B4-BE49-F238E27FC236}">
                <a16:creationId xmlns:a16="http://schemas.microsoft.com/office/drawing/2014/main" id="{E8783C8B-709B-4CE1-B61A-C8116F73ED99}"/>
              </a:ext>
            </a:extLst>
          </p:cNvPr>
          <p:cNvSpPr txBox="1"/>
          <p:nvPr/>
        </p:nvSpPr>
        <p:spPr>
          <a:xfrm>
            <a:off x="6293246" y="1643666"/>
            <a:ext cx="1811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expensive</a:t>
            </a:r>
          </a:p>
        </p:txBody>
      </p:sp>
      <p:sp>
        <p:nvSpPr>
          <p:cNvPr id="41" name="TextBox 35">
            <a:extLst>
              <a:ext uri="{FF2B5EF4-FFF2-40B4-BE49-F238E27FC236}">
                <a16:creationId xmlns:a16="http://schemas.microsoft.com/office/drawing/2014/main" id="{328AEE76-F5DF-45A1-0C05-5E84FD174AA4}"/>
              </a:ext>
            </a:extLst>
          </p:cNvPr>
          <p:cNvSpPr txBox="1"/>
          <p:nvPr/>
        </p:nvSpPr>
        <p:spPr>
          <a:xfrm>
            <a:off x="6219358" y="2088013"/>
            <a:ext cx="1982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convenient</a:t>
            </a:r>
          </a:p>
        </p:txBody>
      </p:sp>
      <p:sp>
        <p:nvSpPr>
          <p:cNvPr id="42" name="TextBox 36">
            <a:extLst>
              <a:ext uri="{FF2B5EF4-FFF2-40B4-BE49-F238E27FC236}">
                <a16:creationId xmlns:a16="http://schemas.microsoft.com/office/drawing/2014/main" id="{3E2E27E1-99D8-8A51-78BB-5E3BBAFD9BFB}"/>
              </a:ext>
            </a:extLst>
          </p:cNvPr>
          <p:cNvSpPr txBox="1"/>
          <p:nvPr/>
        </p:nvSpPr>
        <p:spPr>
          <a:xfrm>
            <a:off x="2614269" y="4078695"/>
            <a:ext cx="1236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16649"/>
                </a:solidFill>
              </a:rPr>
              <a:t>noisy</a:t>
            </a:r>
          </a:p>
        </p:txBody>
      </p:sp>
      <p:sp>
        <p:nvSpPr>
          <p:cNvPr id="43" name="TextBox 37">
            <a:extLst>
              <a:ext uri="{FF2B5EF4-FFF2-40B4-BE49-F238E27FC236}">
                <a16:creationId xmlns:a16="http://schemas.microsoft.com/office/drawing/2014/main" id="{16931D5E-7744-390D-7977-2F32B5CE0F07}"/>
              </a:ext>
            </a:extLst>
          </p:cNvPr>
          <p:cNvSpPr txBox="1"/>
          <p:nvPr/>
        </p:nvSpPr>
        <p:spPr>
          <a:xfrm>
            <a:off x="5634208" y="4111097"/>
            <a:ext cx="2315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16649"/>
                </a:solidFill>
              </a:rPr>
              <a:t>convenient</a:t>
            </a:r>
          </a:p>
        </p:txBody>
      </p:sp>
      <p:sp>
        <p:nvSpPr>
          <p:cNvPr id="44" name="TextBox 38">
            <a:extLst>
              <a:ext uri="{FF2B5EF4-FFF2-40B4-BE49-F238E27FC236}">
                <a16:creationId xmlns:a16="http://schemas.microsoft.com/office/drawing/2014/main" id="{EDEB7B97-A394-D948-CEF1-8967C9279D91}"/>
              </a:ext>
            </a:extLst>
          </p:cNvPr>
          <p:cNvSpPr txBox="1"/>
          <p:nvPr/>
        </p:nvSpPr>
        <p:spPr>
          <a:xfrm>
            <a:off x="5976189" y="4654973"/>
            <a:ext cx="1375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16649"/>
                </a:solidFill>
              </a:rPr>
              <a:t>cheap</a:t>
            </a:r>
          </a:p>
        </p:txBody>
      </p:sp>
      <p:sp>
        <p:nvSpPr>
          <p:cNvPr id="45" name="TextBox 39">
            <a:extLst>
              <a:ext uri="{FF2B5EF4-FFF2-40B4-BE49-F238E27FC236}">
                <a16:creationId xmlns:a16="http://schemas.microsoft.com/office/drawing/2014/main" id="{B30E0FF4-D3A9-09BD-8AC3-78136D228F13}"/>
              </a:ext>
            </a:extLst>
          </p:cNvPr>
          <p:cNvSpPr txBox="1"/>
          <p:nvPr/>
        </p:nvSpPr>
        <p:spPr>
          <a:xfrm>
            <a:off x="5740207" y="5300629"/>
            <a:ext cx="1847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16649"/>
                </a:solidFill>
              </a:rPr>
              <a:t>peaceful</a:t>
            </a:r>
          </a:p>
        </p:txBody>
      </p:sp>
      <p:sp>
        <p:nvSpPr>
          <p:cNvPr id="46" name="TextBox 40">
            <a:extLst>
              <a:ext uri="{FF2B5EF4-FFF2-40B4-BE49-F238E27FC236}">
                <a16:creationId xmlns:a16="http://schemas.microsoft.com/office/drawing/2014/main" id="{01DC7953-BE1E-5F22-B4E4-5AD603946E5C}"/>
              </a:ext>
            </a:extLst>
          </p:cNvPr>
          <p:cNvSpPr txBox="1"/>
          <p:nvPr/>
        </p:nvSpPr>
        <p:spPr>
          <a:xfrm>
            <a:off x="6096000" y="5888533"/>
            <a:ext cx="1245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16649"/>
                </a:solidFill>
              </a:rPr>
              <a:t>clean</a:t>
            </a:r>
          </a:p>
        </p:txBody>
      </p:sp>
      <p:sp>
        <p:nvSpPr>
          <p:cNvPr id="47" name="TextBox 41">
            <a:extLst>
              <a:ext uri="{FF2B5EF4-FFF2-40B4-BE49-F238E27FC236}">
                <a16:creationId xmlns:a16="http://schemas.microsoft.com/office/drawing/2014/main" id="{EF298BBC-3294-04B5-4DAA-8CE7FDCB2D3E}"/>
              </a:ext>
            </a:extLst>
          </p:cNvPr>
          <p:cNvSpPr txBox="1"/>
          <p:nvPr/>
        </p:nvSpPr>
        <p:spPr>
          <a:xfrm>
            <a:off x="2335527" y="4654973"/>
            <a:ext cx="2110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16649"/>
                </a:solidFill>
              </a:rPr>
              <a:t>expensive</a:t>
            </a:r>
          </a:p>
        </p:txBody>
      </p:sp>
      <p:sp>
        <p:nvSpPr>
          <p:cNvPr id="48" name="TextBox 42">
            <a:extLst>
              <a:ext uri="{FF2B5EF4-FFF2-40B4-BE49-F238E27FC236}">
                <a16:creationId xmlns:a16="http://schemas.microsoft.com/office/drawing/2014/main" id="{2ABBDF5B-6C0D-FBFB-FFE2-356BE1716B93}"/>
              </a:ext>
            </a:extLst>
          </p:cNvPr>
          <p:cNvSpPr txBox="1"/>
          <p:nvPr/>
        </p:nvSpPr>
        <p:spPr>
          <a:xfrm>
            <a:off x="2435855" y="5279529"/>
            <a:ext cx="1687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16649"/>
                </a:solidFill>
              </a:rPr>
              <a:t>exciting</a:t>
            </a:r>
          </a:p>
        </p:txBody>
      </p:sp>
      <p:sp>
        <p:nvSpPr>
          <p:cNvPr id="49" name="TextBox 43">
            <a:extLst>
              <a:ext uri="{FF2B5EF4-FFF2-40B4-BE49-F238E27FC236}">
                <a16:creationId xmlns:a16="http://schemas.microsoft.com/office/drawing/2014/main" id="{40B1A092-88D9-E29F-ECD1-D15FC13144CC}"/>
              </a:ext>
            </a:extLst>
          </p:cNvPr>
          <p:cNvSpPr txBox="1"/>
          <p:nvPr/>
        </p:nvSpPr>
        <p:spPr>
          <a:xfrm>
            <a:off x="2499355" y="5851027"/>
            <a:ext cx="1697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16649"/>
                </a:solidFill>
              </a:rPr>
              <a:t>friendly</a:t>
            </a:r>
          </a:p>
        </p:txBody>
      </p:sp>
      <p:sp>
        <p:nvSpPr>
          <p:cNvPr id="7" name="Rounded Rectangle 31">
            <a:extLst>
              <a:ext uri="{FF2B5EF4-FFF2-40B4-BE49-F238E27FC236}">
                <a16:creationId xmlns:a16="http://schemas.microsoft.com/office/drawing/2014/main" id="{AC3A921B-5BDC-47F4-B22B-9A0796CF78EC}"/>
              </a:ext>
            </a:extLst>
          </p:cNvPr>
          <p:cNvSpPr/>
          <p:nvPr/>
        </p:nvSpPr>
        <p:spPr>
          <a:xfrm>
            <a:off x="580082" y="1106609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A0D9B26C-DF82-4A8F-A107-187438653D43}"/>
              </a:ext>
            </a:extLst>
          </p:cNvPr>
          <p:cNvSpPr txBox="1"/>
          <p:nvPr/>
        </p:nvSpPr>
        <p:spPr>
          <a:xfrm>
            <a:off x="580082" y="989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9626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313 2.22222E-6 L 0.08477 0.3530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3.75E-6 -2.59259E-6 L -0.07982 0.2893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1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3.125E-6 2.22222E-6 L 0.20104 0.4344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52" y="2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5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105 2.22222E-6 L 0.075 0.528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2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4.58333E-6 -0.00486 L -0.33737 0.42801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261 -0.00069 L 0.33946 0.54352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36" y="2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5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417 -2.59259E-6 L -0.06315 0.45741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72" y="2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25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9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0.00208 0.00278 L -0.19271 0.5419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25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250"/>
                            </p:stCondLst>
                            <p:childTnLst>
                              <p:par>
                                <p:cTn id="1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4097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6" grpId="0"/>
      <p:bldP spid="18" grpId="0"/>
      <p:bldP spid="19" grpId="0"/>
      <p:bldP spid="21" grpId="0"/>
      <p:bldP spid="28" grpId="0"/>
      <p:bldP spid="29" grpId="0"/>
      <p:bldP spid="30" grpId="0"/>
      <p:bldP spid="31" grpId="0"/>
      <p:bldP spid="32" grpId="0"/>
      <p:bldP spid="34" grpId="0"/>
      <p:bldP spid="34" grpId="1"/>
      <p:bldP spid="34" grpId="2"/>
      <p:bldP spid="35" grpId="0"/>
      <p:bldP spid="35" grpId="1"/>
      <p:bldP spid="35" grpId="2"/>
      <p:bldP spid="36" grpId="0"/>
      <p:bldP spid="36" grpId="1"/>
      <p:bldP spid="36" grpId="2"/>
      <p:bldP spid="37" grpId="0"/>
      <p:bldP spid="37" grpId="1"/>
      <p:bldP spid="37" grpId="2"/>
      <p:bldP spid="38" grpId="0"/>
      <p:bldP spid="38" grpId="1"/>
      <p:bldP spid="38" grpId="2"/>
      <p:bldP spid="39" grpId="0"/>
      <p:bldP spid="39" grpId="1"/>
      <p:bldP spid="39" grpId="2"/>
      <p:bldP spid="40" grpId="0"/>
      <p:bldP spid="40" grpId="1"/>
      <p:bldP spid="40" grpId="2"/>
      <p:bldP spid="41" grpId="0"/>
      <p:bldP spid="41" grpId="1"/>
      <p:bldP spid="41" grpId="2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D86CA9FE-44C0-8316-FD66-4E5913235D8C}"/>
              </a:ext>
            </a:extLst>
          </p:cNvPr>
          <p:cNvSpPr txBox="1"/>
          <p:nvPr/>
        </p:nvSpPr>
        <p:spPr>
          <a:xfrm>
            <a:off x="1331510" y="1308012"/>
            <a:ext cx="10494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the chant. Notice the sounds </a:t>
            </a:r>
            <a:r>
              <a:rPr lang="en-US" sz="2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/ɪ/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/i:/.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4CCDA29-B53E-6245-CFBF-D9985E538F4F}"/>
              </a:ext>
            </a:extLst>
          </p:cNvPr>
          <p:cNvSpPr txBox="1"/>
          <p:nvPr/>
        </p:nvSpPr>
        <p:spPr>
          <a:xfrm>
            <a:off x="3801655" y="2105571"/>
            <a:ext cx="4790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MY NEIGHBOURHOOD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2BFF6A5-0572-6849-2703-0979170D6698}"/>
              </a:ext>
            </a:extLst>
          </p:cNvPr>
          <p:cNvSpPr txBox="1"/>
          <p:nvPr/>
        </p:nvSpPr>
        <p:spPr>
          <a:xfrm>
            <a:off x="450900" y="3311327"/>
            <a:ext cx="5504299" cy="260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dirty="0"/>
              <a:t>My city is very noisy.</a:t>
            </a:r>
          </a:p>
          <a:p>
            <a:pPr>
              <a:lnSpc>
                <a:spcPct val="130000"/>
              </a:lnSpc>
            </a:pPr>
            <a:r>
              <a:rPr lang="en-US" sz="3200" dirty="0"/>
              <a:t>There are lots of trees growing.  The people here are busy. </a:t>
            </a:r>
          </a:p>
          <a:p>
            <a:pPr>
              <a:lnSpc>
                <a:spcPct val="130000"/>
              </a:lnSpc>
            </a:pPr>
            <a:r>
              <a:rPr lang="en-US" sz="3200" dirty="0"/>
              <a:t>It’s a lively place to live in.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4A4CED97-D185-44A3-AE54-255727F6F220}"/>
              </a:ext>
            </a:extLst>
          </p:cNvPr>
          <p:cNvSpPr txBox="1"/>
          <p:nvPr/>
        </p:nvSpPr>
        <p:spPr>
          <a:xfrm>
            <a:off x="6445195" y="3311326"/>
            <a:ext cx="5664255" cy="260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dirty="0"/>
              <a:t>My village is very pretty.</a:t>
            </a:r>
          </a:p>
          <a:p>
            <a:pPr>
              <a:lnSpc>
                <a:spcPct val="130000"/>
              </a:lnSpc>
            </a:pPr>
            <a:r>
              <a:rPr lang="en-US" sz="3200" dirty="0"/>
              <a:t>There are lots of places to see.</a:t>
            </a:r>
          </a:p>
          <a:p>
            <a:pPr>
              <a:lnSpc>
                <a:spcPct val="130000"/>
              </a:lnSpc>
            </a:pPr>
            <a:r>
              <a:rPr lang="en-US" sz="3200" dirty="0"/>
              <a:t>The people here are friendly. </a:t>
            </a:r>
          </a:p>
          <a:p>
            <a:pPr>
              <a:lnSpc>
                <a:spcPct val="130000"/>
              </a:lnSpc>
            </a:pPr>
            <a:r>
              <a:rPr lang="en-US" sz="3200" dirty="0"/>
              <a:t>It’s a fantastic place to be.</a:t>
            </a:r>
          </a:p>
        </p:txBody>
      </p:sp>
      <p:pic>
        <p:nvPicPr>
          <p:cNvPr id="13" name="Bản sao của B1_26">
            <a:hlinkClick r:id="" action="ppaction://media"/>
            <a:extLst>
              <a:ext uri="{FF2B5EF4-FFF2-40B4-BE49-F238E27FC236}">
                <a16:creationId xmlns:a16="http://schemas.microsoft.com/office/drawing/2014/main" id="{9C2CF019-118F-ED94-4C05-C6E763D645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3050" y="2152348"/>
            <a:ext cx="487363" cy="487363"/>
          </a:xfrm>
          <a:prstGeom prst="rect">
            <a:avLst/>
          </a:prstGeom>
        </p:spPr>
      </p:pic>
      <p:sp>
        <p:nvSpPr>
          <p:cNvPr id="2" name="Rounded Rectangle 31">
            <a:extLst>
              <a:ext uri="{FF2B5EF4-FFF2-40B4-BE49-F238E27FC236}">
                <a16:creationId xmlns:a16="http://schemas.microsoft.com/office/drawing/2014/main" id="{5D10A8EA-B88B-BCC6-9ADB-BE88C09A0E63}"/>
              </a:ext>
            </a:extLst>
          </p:cNvPr>
          <p:cNvSpPr/>
          <p:nvPr/>
        </p:nvSpPr>
        <p:spPr>
          <a:xfrm>
            <a:off x="765104" y="1360420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A71FA63D-F342-9FEC-833B-0676612F3A39}"/>
              </a:ext>
            </a:extLst>
          </p:cNvPr>
          <p:cNvSpPr txBox="1"/>
          <p:nvPr/>
        </p:nvSpPr>
        <p:spPr>
          <a:xfrm>
            <a:off x="820859" y="124436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6904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  <p:sp>
        <p:nvSpPr>
          <p:cNvPr id="2" name="TextBox 14">
            <a:extLst>
              <a:ext uri="{FF2B5EF4-FFF2-40B4-BE49-F238E27FC236}">
                <a16:creationId xmlns:a16="http://schemas.microsoft.com/office/drawing/2014/main" id="{12340363-C4E7-2DEE-BFA5-ABC26C0D738E}"/>
              </a:ext>
            </a:extLst>
          </p:cNvPr>
          <p:cNvSpPr txBox="1"/>
          <p:nvPr/>
        </p:nvSpPr>
        <p:spPr>
          <a:xfrm>
            <a:off x="3987218" y="1287552"/>
            <a:ext cx="4232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TOUNGE TWISTER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0B766EF-3D7F-582C-6691-FAD105442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66" y="1289230"/>
            <a:ext cx="1858736" cy="543323"/>
          </a:xfrm>
          <a:prstGeom prst="rect">
            <a:avLst/>
          </a:prstGeom>
        </p:spPr>
      </p:pic>
      <p:sp>
        <p:nvSpPr>
          <p:cNvPr id="5" name="TextBox 16">
            <a:extLst>
              <a:ext uri="{FF2B5EF4-FFF2-40B4-BE49-F238E27FC236}">
                <a16:creationId xmlns:a16="http://schemas.microsoft.com/office/drawing/2014/main" id="{AFB1D601-169A-5D69-F80C-676F40807355}"/>
              </a:ext>
            </a:extLst>
          </p:cNvPr>
          <p:cNvSpPr txBox="1"/>
          <p:nvPr/>
        </p:nvSpPr>
        <p:spPr>
          <a:xfrm>
            <a:off x="2583538" y="1837951"/>
            <a:ext cx="7720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</a:rPr>
              <a:t>Let’s </a:t>
            </a:r>
            <a:r>
              <a:rPr lang="en-US" sz="3200" b="1" smtClean="0">
                <a:solidFill>
                  <a:srgbClr val="C00000"/>
                </a:solidFill>
              </a:rPr>
              <a:t>practise </a:t>
            </a:r>
            <a:r>
              <a:rPr lang="en-US" sz="3200" b="1" dirty="0">
                <a:solidFill>
                  <a:srgbClr val="C00000"/>
                </a:solidFill>
              </a:rPr>
              <a:t>these following sentences. 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9374FB81-6055-B290-D96A-BDF3CC9C58BD}"/>
              </a:ext>
            </a:extLst>
          </p:cNvPr>
          <p:cNvSpPr txBox="1"/>
          <p:nvPr/>
        </p:nvSpPr>
        <p:spPr>
          <a:xfrm>
            <a:off x="1903392" y="2841683"/>
            <a:ext cx="8400455" cy="149194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smtClean="0"/>
              <a:t>1. He </a:t>
            </a:r>
            <a:r>
              <a:rPr lang="en-US" sz="3200" dirty="0"/>
              <a:t>took a chilly dip six feet deep in the sea</a:t>
            </a:r>
            <a:r>
              <a:rPr lang="en-US" sz="3200"/>
              <a:t>. </a:t>
            </a:r>
            <a:endParaRPr lang="en-US" sz="3200" smtClean="0"/>
          </a:p>
          <a:p>
            <a:pPr algn="ctr">
              <a:lnSpc>
                <a:spcPct val="150000"/>
              </a:lnSpc>
            </a:pPr>
            <a:r>
              <a:rPr lang="en-US" sz="3200" smtClean="0"/>
              <a:t>He </a:t>
            </a:r>
            <a:r>
              <a:rPr lang="en-US" sz="3200" dirty="0"/>
              <a:t>says it keeps him fit.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84387049-67C5-6AC8-25EE-76EC3B23D29B}"/>
              </a:ext>
            </a:extLst>
          </p:cNvPr>
          <p:cNvSpPr txBox="1"/>
          <p:nvPr/>
        </p:nvSpPr>
        <p:spPr>
          <a:xfrm>
            <a:off x="1903392" y="4757985"/>
            <a:ext cx="8400455" cy="149194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/>
              <a:t>2. He thinks he's slick in his sleek wheels meeting and greeting the elite.</a:t>
            </a: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621049"/>
            <a:ext cx="8155128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Vocabulary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sounds /ɪ/ and /i:/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437" y="279445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64704"/>
            <a:ext cx="7532868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Find 5 more words with the sound /ɪ/ and 5 more words with the sound /</a:t>
            </a:r>
            <a:r>
              <a:rPr lang="en-US" sz="3600" dirty="0" err="1"/>
              <a:t>i</a:t>
            </a:r>
            <a:r>
              <a:rPr lang="en-US" sz="3600" dirty="0"/>
              <a:t>:/. Write them down and </a:t>
            </a:r>
            <a:r>
              <a:rPr lang="en-US" sz="3600" dirty="0" err="1"/>
              <a:t>practise</a:t>
            </a:r>
            <a:r>
              <a:rPr lang="en-US" sz="3600" dirty="0"/>
              <a:t> pronouncing the words.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66" y="2341108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MY NEIGHBOURHOOD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917E956-0689-4457-9920-8D6C8D008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414" y="2965278"/>
            <a:ext cx="5893861" cy="331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313053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VOCABULARY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702077"/>
            <a:ext cx="1936275" cy="58665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PRONUNCIATION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019871" y="4821844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EXTRA ACTIVITY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64559" y="1143065"/>
            <a:ext cx="6821919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Game: Jumbled Words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555447" y="2009814"/>
            <a:ext cx="6823849" cy="1256099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Match the places below with the pictures.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Ask and answer questions about where you live.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Ask and answer about your </a:t>
            </a:r>
            <a:r>
              <a:rPr lang="en-US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neighbourhood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564559" y="4841326"/>
            <a:ext cx="6833816" cy="562481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Tounge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twisters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90390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637300" y="2621857"/>
            <a:ext cx="678281" cy="108022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877008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122568"/>
            <a:ext cx="432753" cy="75444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564559" y="5781198"/>
            <a:ext cx="6833816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cxnSp>
        <p:nvCxnSpPr>
          <p:cNvPr id="4" name="Curved Connector 25">
            <a:extLst>
              <a:ext uri="{FF2B5EF4-FFF2-40B4-BE49-F238E27FC236}">
                <a16:creationId xmlns:a16="http://schemas.microsoft.com/office/drawing/2014/main" id="{A2FA7AAC-C769-2F51-44D6-517D2099B082}"/>
              </a:ext>
            </a:extLst>
          </p:cNvPr>
          <p:cNvCxnSpPr>
            <a:cxnSpLocks/>
            <a:stCxn id="18" idx="3"/>
            <a:endCxn id="19" idx="0"/>
          </p:cNvCxnSpPr>
          <p:nvPr/>
        </p:nvCxnSpPr>
        <p:spPr>
          <a:xfrm>
            <a:off x="2605436" y="3995405"/>
            <a:ext cx="332392" cy="826439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Rectangle 22">
            <a:extLst>
              <a:ext uri="{FF2B5EF4-FFF2-40B4-BE49-F238E27FC236}">
                <a16:creationId xmlns:a16="http://schemas.microsoft.com/office/drawing/2014/main" id="{589C3DFE-FC98-2051-D42D-C34A35AA1AFE}"/>
              </a:ext>
            </a:extLst>
          </p:cNvPr>
          <p:cNvSpPr/>
          <p:nvPr/>
        </p:nvSpPr>
        <p:spPr>
          <a:xfrm>
            <a:off x="4545481" y="3442543"/>
            <a:ext cx="6833815" cy="110572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Listen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repeat.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Put the words in the correct column.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Practise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chant. </a:t>
            </a: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6440548" y="1444589"/>
            <a:ext cx="4306673" cy="1492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5400" dirty="0">
                <a:solidFill>
                  <a:srgbClr val="002060"/>
                </a:solidFill>
                <a:latin typeface="Berlin Sans FB" panose="020E0602020502020306" pitchFamily="34" charset="0"/>
              </a:rPr>
              <a:t>APCLES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5501384" y="1283248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Rearrange the letters: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62216" y="3635143"/>
            <a:ext cx="33311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JUMBLE WORDS</a:t>
            </a: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67AD5CF-7C4A-82B0-1903-F8CEA2C0AB40}"/>
              </a:ext>
            </a:extLst>
          </p:cNvPr>
          <p:cNvSpPr/>
          <p:nvPr/>
        </p:nvSpPr>
        <p:spPr>
          <a:xfrm>
            <a:off x="6440547" y="1998751"/>
            <a:ext cx="4360127" cy="11200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Berlin Sans FB" panose="020E0602020502020306" pitchFamily="34" charset="0"/>
              </a:rPr>
              <a:t>PLACES</a:t>
            </a:r>
            <a:endParaRPr lang="vi-VN" sz="5400" dirty="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F7146FD2-C216-9060-EBC5-C1C3B686D195}"/>
              </a:ext>
            </a:extLst>
          </p:cNvPr>
          <p:cNvSpPr txBox="1"/>
          <p:nvPr/>
        </p:nvSpPr>
        <p:spPr>
          <a:xfrm>
            <a:off x="5649413" y="4004529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Work in groups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D67ED8AF-2F13-666A-58B9-5CD13FE1FDDE}"/>
              </a:ext>
            </a:extLst>
          </p:cNvPr>
          <p:cNvSpPr txBox="1"/>
          <p:nvPr/>
        </p:nvSpPr>
        <p:spPr>
          <a:xfrm>
            <a:off x="5852526" y="4901457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Unscramble the words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" grpId="0"/>
      <p:bldP spid="5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95376F8E-8EC9-95F1-D15F-1C2911A0B8E8}"/>
              </a:ext>
            </a:extLst>
          </p:cNvPr>
          <p:cNvSpPr/>
          <p:nvPr/>
        </p:nvSpPr>
        <p:spPr>
          <a:xfrm>
            <a:off x="624468" y="529683"/>
            <a:ext cx="4873083" cy="579863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indent="-514350">
              <a:spcBef>
                <a:spcPts val="300"/>
              </a:spcBef>
              <a:spcAft>
                <a:spcPts val="300"/>
              </a:spcAft>
              <a:buAutoNum type="arabicPeriod"/>
            </a:pPr>
            <a:r>
              <a:rPr lang="en-US" sz="3200" dirty="0" err="1">
                <a:solidFill>
                  <a:schemeClr val="bg1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</a:rPr>
              <a:t>takmre</a:t>
            </a:r>
            <a:r>
              <a:rPr lang="en-US" sz="320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</a:rPr>
              <a:t> </a:t>
            </a:r>
            <a:endParaRPr lang="vi-VN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44145" marR="0" indent="-144145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</a:rPr>
              <a:t>2. 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</a:rPr>
              <a:t>oslhoc</a:t>
            </a:r>
            <a:endParaRPr lang="vi-VN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44145" marR="0" indent="-144145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</a:rPr>
              <a:t>3. 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</a:rPr>
              <a:t>aiencm</a:t>
            </a:r>
            <a:endParaRPr lang="vi-VN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44145" marR="0" indent="-144145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</a:rPr>
              <a:t>4. knab</a:t>
            </a:r>
            <a:endParaRPr lang="vi-VN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44145" marR="0" indent="-144145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</a:rPr>
              <a:t>5. </a:t>
            </a:r>
            <a:r>
              <a:rPr lang="en-US" sz="3200" dirty="0" err="1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</a:rPr>
              <a:t>m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</a:rPr>
              <a:t>etsakretup</a:t>
            </a:r>
            <a:endParaRPr lang="en-US" sz="3200" dirty="0">
              <a:solidFill>
                <a:schemeClr val="bg1"/>
              </a:solidFill>
              <a:latin typeface="Arial Rounded MT Bold" panose="020F0704030504030204" pitchFamily="34" charset="0"/>
              <a:ea typeface="Calibri" panose="020F0502020204030204" pitchFamily="34" charset="0"/>
            </a:endParaRPr>
          </a:p>
          <a:p>
            <a:pPr marL="144145" marR="0" indent="-144145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</a:rPr>
              <a:t>6. 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</a:rPr>
              <a:t>petmle</a:t>
            </a:r>
            <a:endParaRPr lang="en-US" sz="3200" dirty="0">
              <a:solidFill>
                <a:schemeClr val="bg1"/>
              </a:solidFill>
              <a:effectLst/>
              <a:latin typeface="Arial Rounded MT Bold" panose="020F0704030504030204" pitchFamily="34" charset="0"/>
              <a:ea typeface="Calibri" panose="020F0502020204030204" pitchFamily="34" charset="0"/>
            </a:endParaRPr>
          </a:p>
          <a:p>
            <a:pPr marL="144145" marR="0" indent="-144145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</a:rPr>
              <a:t>7. 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</a:rPr>
              <a:t>qearsu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44145" marR="0" indent="-144145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</a:rPr>
              <a:t>8. 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</a:rPr>
              <a:t>apoilths</a:t>
            </a:r>
            <a:endParaRPr lang="vi-VN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44145" marR="0" indent="-144145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</a:rPr>
              <a:t>9. 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</a:rPr>
              <a:t>rtoboekos</a:t>
            </a:r>
            <a:endParaRPr lang="en-US" sz="3200" dirty="0">
              <a:solidFill>
                <a:schemeClr val="bg1"/>
              </a:solidFill>
              <a:effectLst/>
              <a:latin typeface="Arial Rounded MT Bold" panose="020F0704030504030204" pitchFamily="34" charset="0"/>
              <a:ea typeface="Calibri" panose="020F0502020204030204" pitchFamily="34" charset="0"/>
            </a:endParaRPr>
          </a:p>
          <a:p>
            <a:pPr marL="144145" marR="0" indent="-144145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</a:rPr>
              <a:t>10. 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</a:rPr>
              <a:t>arnuastetr</a:t>
            </a:r>
            <a:endParaRPr lang="vi-VN" sz="3200" dirty="0">
              <a:solidFill>
                <a:schemeClr val="bg1"/>
              </a:solidFill>
            </a:endParaRP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E68571B6-FE47-E467-1F55-A694D60E91AD}"/>
              </a:ext>
            </a:extLst>
          </p:cNvPr>
          <p:cNvSpPr/>
          <p:nvPr/>
        </p:nvSpPr>
        <p:spPr>
          <a:xfrm>
            <a:off x="5688065" y="529683"/>
            <a:ext cx="266451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vi-V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vi-V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</a:t>
            </a:r>
            <a:endParaRPr lang="vi-VN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F1C4F1D8-8D33-F638-8E54-1C3684CE8F09}"/>
              </a:ext>
            </a:extLst>
          </p:cNvPr>
          <p:cNvSpPr/>
          <p:nvPr/>
        </p:nvSpPr>
        <p:spPr>
          <a:xfrm>
            <a:off x="5769784" y="1444083"/>
            <a:ext cx="22557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school</a:t>
            </a: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BEBA2364-3BA3-AE25-68DF-11C5AA242B04}"/>
              </a:ext>
            </a:extLst>
          </p:cNvPr>
          <p:cNvSpPr/>
          <p:nvPr/>
        </p:nvSpPr>
        <p:spPr>
          <a:xfrm>
            <a:off x="5769784" y="2358483"/>
            <a:ext cx="244650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cinema</a:t>
            </a: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95F40403-7DAA-0A6E-7C6C-877922F38231}"/>
              </a:ext>
            </a:extLst>
          </p:cNvPr>
          <p:cNvSpPr/>
          <p:nvPr/>
        </p:nvSpPr>
        <p:spPr>
          <a:xfrm>
            <a:off x="5769784" y="3256163"/>
            <a:ext cx="19046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bank</a:t>
            </a: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4537C970-13C5-8634-73DD-B2DF4E888538}"/>
              </a:ext>
            </a:extLst>
          </p:cNvPr>
          <p:cNvSpPr/>
          <p:nvPr/>
        </p:nvSpPr>
        <p:spPr>
          <a:xfrm>
            <a:off x="5769784" y="4153843"/>
            <a:ext cx="37320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supermarket</a:t>
            </a: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D3372981-A879-8F74-B834-066DA5C159B5}"/>
              </a:ext>
            </a:extLst>
          </p:cNvPr>
          <p:cNvSpPr/>
          <p:nvPr/>
        </p:nvSpPr>
        <p:spPr>
          <a:xfrm>
            <a:off x="5790848" y="5068270"/>
            <a:ext cx="240437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temple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3BA9FCEF-DC7E-5725-FAC2-A4D74D0095E1}"/>
              </a:ext>
            </a:extLst>
          </p:cNvPr>
          <p:cNvSpPr/>
          <p:nvPr/>
        </p:nvSpPr>
        <p:spPr>
          <a:xfrm>
            <a:off x="8948862" y="529682"/>
            <a:ext cx="234230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square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B0CCA74C-0DF4-35BE-7F4A-8ADCF0E427A0}"/>
              </a:ext>
            </a:extLst>
          </p:cNvPr>
          <p:cNvSpPr/>
          <p:nvPr/>
        </p:nvSpPr>
        <p:spPr>
          <a:xfrm>
            <a:off x="8948862" y="1427362"/>
            <a:ext cx="26269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hospital</a:t>
            </a: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7CD49753-FFE7-922B-E77B-5655B50A75E3}"/>
              </a:ext>
            </a:extLst>
          </p:cNvPr>
          <p:cNvSpPr/>
          <p:nvPr/>
        </p:nvSpPr>
        <p:spPr>
          <a:xfrm>
            <a:off x="8806240" y="2358483"/>
            <a:ext cx="31129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 bookstore</a:t>
            </a: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7A5717DD-5253-656E-ECF5-EFF955668ED1}"/>
              </a:ext>
            </a:extLst>
          </p:cNvPr>
          <p:cNvSpPr/>
          <p:nvPr/>
        </p:nvSpPr>
        <p:spPr>
          <a:xfrm>
            <a:off x="8631576" y="3228292"/>
            <a:ext cx="34622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 restaurant</a:t>
            </a:r>
          </a:p>
        </p:txBody>
      </p:sp>
    </p:spTree>
    <p:extLst>
      <p:ext uri="{BB962C8B-B14F-4D97-AF65-F5344CB8AC3E}">
        <p14:creationId xmlns:p14="http://schemas.microsoft.com/office/powerpoint/2010/main" val="14557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76" name="TextBox 11">
            <a:extLst>
              <a:ext uri="{FF2B5EF4-FFF2-40B4-BE49-F238E27FC236}">
                <a16:creationId xmlns:a16="http://schemas.microsoft.com/office/drawing/2014/main" id="{8C0DC854-C7D1-B75B-F302-7C294FF14390}"/>
              </a:ext>
            </a:extLst>
          </p:cNvPr>
          <p:cNvSpPr txBox="1"/>
          <p:nvPr/>
        </p:nvSpPr>
        <p:spPr>
          <a:xfrm>
            <a:off x="1180004" y="1182137"/>
            <a:ext cx="99604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places below with the pictures. Then listen, check and repeat the words.</a:t>
            </a:r>
          </a:p>
        </p:txBody>
      </p:sp>
      <p:grpSp>
        <p:nvGrpSpPr>
          <p:cNvPr id="80" name="Group 27">
            <a:extLst>
              <a:ext uri="{FF2B5EF4-FFF2-40B4-BE49-F238E27FC236}">
                <a16:creationId xmlns:a16="http://schemas.microsoft.com/office/drawing/2014/main" id="{F4B59AF3-41BD-ED10-135A-A31E650B028F}"/>
              </a:ext>
            </a:extLst>
          </p:cNvPr>
          <p:cNvGrpSpPr/>
          <p:nvPr/>
        </p:nvGrpSpPr>
        <p:grpSpPr>
          <a:xfrm>
            <a:off x="7007520" y="4508762"/>
            <a:ext cx="3128064" cy="2481367"/>
            <a:chOff x="98989" y="1241497"/>
            <a:chExt cx="2875396" cy="2339904"/>
          </a:xfrm>
        </p:grpSpPr>
        <p:grpSp>
          <p:nvGrpSpPr>
            <p:cNvPr id="81" name="Group 28">
              <a:extLst>
                <a:ext uri="{FF2B5EF4-FFF2-40B4-BE49-F238E27FC236}">
                  <a16:creationId xmlns:a16="http://schemas.microsoft.com/office/drawing/2014/main" id="{9ECE7CC9-CD91-44E6-4961-428EA2AF4AE7}"/>
                </a:ext>
              </a:extLst>
            </p:cNvPr>
            <p:cNvGrpSpPr/>
            <p:nvPr/>
          </p:nvGrpSpPr>
          <p:grpSpPr>
            <a:xfrm>
              <a:off x="200084" y="1360715"/>
              <a:ext cx="2774301" cy="2220686"/>
              <a:chOff x="1462289" y="1774371"/>
              <a:chExt cx="2257519" cy="1807029"/>
            </a:xfrm>
          </p:grpSpPr>
          <p:sp>
            <p:nvSpPr>
              <p:cNvPr id="83" name="Rounded Rectangle 30">
                <a:extLst>
                  <a:ext uri="{FF2B5EF4-FFF2-40B4-BE49-F238E27FC236}">
                    <a16:creationId xmlns:a16="http://schemas.microsoft.com/office/drawing/2014/main" id="{28B41681-BEF2-A9D7-98FC-1334FF0E0455}"/>
                  </a:ext>
                </a:extLst>
              </p:cNvPr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pic>
            <p:nvPicPr>
              <p:cNvPr id="84" name="Picture 31">
                <a:extLst>
                  <a:ext uri="{FF2B5EF4-FFF2-40B4-BE49-F238E27FC236}">
                    <a16:creationId xmlns:a16="http://schemas.microsoft.com/office/drawing/2014/main" id="{0ECA7EE9-3E37-AA0A-7D2D-B07D37316F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2290" y="1774372"/>
                <a:ext cx="2257518" cy="1506648"/>
              </a:xfrm>
              <a:prstGeom prst="roundRect">
                <a:avLst/>
              </a:prstGeom>
            </p:spPr>
          </p:pic>
        </p:grpSp>
        <p:sp>
          <p:nvSpPr>
            <p:cNvPr id="82" name="Oval 29">
              <a:extLst>
                <a:ext uri="{FF2B5EF4-FFF2-40B4-BE49-F238E27FC236}">
                  <a16:creationId xmlns:a16="http://schemas.microsoft.com/office/drawing/2014/main" id="{75049D9D-182A-7E29-6B8C-BCD92D0A9084}"/>
                </a:ext>
              </a:extLst>
            </p:cNvPr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</a:rPr>
                <a:t>e</a:t>
              </a:r>
            </a:p>
          </p:txBody>
        </p:sp>
      </p:grpSp>
      <p:grpSp>
        <p:nvGrpSpPr>
          <p:cNvPr id="85" name="Group 32">
            <a:extLst>
              <a:ext uri="{FF2B5EF4-FFF2-40B4-BE49-F238E27FC236}">
                <a16:creationId xmlns:a16="http://schemas.microsoft.com/office/drawing/2014/main" id="{3A7DE657-67A0-FC09-47B1-EE04166BB8C9}"/>
              </a:ext>
            </a:extLst>
          </p:cNvPr>
          <p:cNvGrpSpPr/>
          <p:nvPr/>
        </p:nvGrpSpPr>
        <p:grpSpPr>
          <a:xfrm>
            <a:off x="2351707" y="4508762"/>
            <a:ext cx="2856050" cy="1999508"/>
            <a:chOff x="98989" y="1241497"/>
            <a:chExt cx="2933310" cy="2045797"/>
          </a:xfrm>
        </p:grpSpPr>
        <p:pic>
          <p:nvPicPr>
            <p:cNvPr id="86" name="Picture 36">
              <a:extLst>
                <a:ext uri="{FF2B5EF4-FFF2-40B4-BE49-F238E27FC236}">
                  <a16:creationId xmlns:a16="http://schemas.microsoft.com/office/drawing/2014/main" id="{DE6462B8-6137-6D86-C5B7-258748DD1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00" y="1398142"/>
              <a:ext cx="2834199" cy="1889152"/>
            </a:xfrm>
            <a:prstGeom prst="roundRect">
              <a:avLst/>
            </a:prstGeom>
          </p:spPr>
        </p:pic>
        <p:sp>
          <p:nvSpPr>
            <p:cNvPr id="87" name="Oval 34">
              <a:extLst>
                <a:ext uri="{FF2B5EF4-FFF2-40B4-BE49-F238E27FC236}">
                  <a16:creationId xmlns:a16="http://schemas.microsoft.com/office/drawing/2014/main" id="{ABC2712E-0D8F-8AB8-8DCB-16E1D70C847C}"/>
                </a:ext>
              </a:extLst>
            </p:cNvPr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</a:rPr>
                <a:t>d</a:t>
              </a:r>
            </a:p>
          </p:txBody>
        </p:sp>
      </p:grpSp>
      <p:grpSp>
        <p:nvGrpSpPr>
          <p:cNvPr id="88" name="Group 37">
            <a:extLst>
              <a:ext uri="{FF2B5EF4-FFF2-40B4-BE49-F238E27FC236}">
                <a16:creationId xmlns:a16="http://schemas.microsoft.com/office/drawing/2014/main" id="{B71271E9-4150-C674-C722-BB3612A15CAE}"/>
              </a:ext>
            </a:extLst>
          </p:cNvPr>
          <p:cNvGrpSpPr/>
          <p:nvPr/>
        </p:nvGrpSpPr>
        <p:grpSpPr>
          <a:xfrm>
            <a:off x="4523295" y="2074689"/>
            <a:ext cx="2723951" cy="1912048"/>
            <a:chOff x="-131558" y="1197453"/>
            <a:chExt cx="3165790" cy="2222192"/>
          </a:xfrm>
        </p:grpSpPr>
        <p:pic>
          <p:nvPicPr>
            <p:cNvPr id="89" name="Picture 41">
              <a:extLst>
                <a:ext uri="{FF2B5EF4-FFF2-40B4-BE49-F238E27FC236}">
                  <a16:creationId xmlns:a16="http://schemas.microsoft.com/office/drawing/2014/main" id="{601D3314-6A7B-E6D0-8839-FBB6BAD05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106" y="1352754"/>
              <a:ext cx="3100338" cy="2066891"/>
            </a:xfrm>
            <a:prstGeom prst="roundRect">
              <a:avLst/>
            </a:prstGeom>
          </p:spPr>
        </p:pic>
        <p:sp>
          <p:nvSpPr>
            <p:cNvPr id="90" name="Oval 39">
              <a:extLst>
                <a:ext uri="{FF2B5EF4-FFF2-40B4-BE49-F238E27FC236}">
                  <a16:creationId xmlns:a16="http://schemas.microsoft.com/office/drawing/2014/main" id="{4849CF88-88E9-0C2D-4A19-C8ED7DAA8B46}"/>
                </a:ext>
              </a:extLst>
            </p:cNvPr>
            <p:cNvSpPr/>
            <p:nvPr/>
          </p:nvSpPr>
          <p:spPr>
            <a:xfrm>
              <a:off x="-131558" y="1197453"/>
              <a:ext cx="414709" cy="41470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91" name="Group 42">
            <a:extLst>
              <a:ext uri="{FF2B5EF4-FFF2-40B4-BE49-F238E27FC236}">
                <a16:creationId xmlns:a16="http://schemas.microsoft.com/office/drawing/2014/main" id="{E59369E3-C02D-B34F-A5D3-A5D88DCEA997}"/>
              </a:ext>
            </a:extLst>
          </p:cNvPr>
          <p:cNvGrpSpPr/>
          <p:nvPr/>
        </p:nvGrpSpPr>
        <p:grpSpPr>
          <a:xfrm>
            <a:off x="8548276" y="2043028"/>
            <a:ext cx="3018085" cy="1943709"/>
            <a:chOff x="-2106" y="1241497"/>
            <a:chExt cx="3278271" cy="2028183"/>
          </a:xfrm>
        </p:grpSpPr>
        <p:pic>
          <p:nvPicPr>
            <p:cNvPr id="92" name="Picture 46">
              <a:extLst>
                <a:ext uri="{FF2B5EF4-FFF2-40B4-BE49-F238E27FC236}">
                  <a16:creationId xmlns:a16="http://schemas.microsoft.com/office/drawing/2014/main" id="{453AD522-DE76-7ACC-6BB7-A2822C691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43" y="1366952"/>
              <a:ext cx="3208522" cy="1902728"/>
            </a:xfrm>
            <a:prstGeom prst="roundRect">
              <a:avLst/>
            </a:prstGeom>
          </p:spPr>
        </p:pic>
        <p:sp>
          <p:nvSpPr>
            <p:cNvPr id="93" name="Oval 44">
              <a:extLst>
                <a:ext uri="{FF2B5EF4-FFF2-40B4-BE49-F238E27FC236}">
                  <a16:creationId xmlns:a16="http://schemas.microsoft.com/office/drawing/2014/main" id="{509EA919-8CB0-ACF5-3592-A8DF4B9CECD9}"/>
                </a:ext>
              </a:extLst>
            </p:cNvPr>
            <p:cNvSpPr/>
            <p:nvPr/>
          </p:nvSpPr>
          <p:spPr>
            <a:xfrm>
              <a:off x="-2106" y="1241497"/>
              <a:ext cx="414710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</a:rPr>
                <a:t>c</a:t>
              </a:r>
            </a:p>
          </p:txBody>
        </p:sp>
      </p:grpSp>
      <p:grpSp>
        <p:nvGrpSpPr>
          <p:cNvPr id="94" name="Group 57">
            <a:extLst>
              <a:ext uri="{FF2B5EF4-FFF2-40B4-BE49-F238E27FC236}">
                <a16:creationId xmlns:a16="http://schemas.microsoft.com/office/drawing/2014/main" id="{5F3E6535-5A1A-73B7-7070-A673EF7571FB}"/>
              </a:ext>
            </a:extLst>
          </p:cNvPr>
          <p:cNvGrpSpPr/>
          <p:nvPr/>
        </p:nvGrpSpPr>
        <p:grpSpPr>
          <a:xfrm>
            <a:off x="9658819" y="547829"/>
            <a:ext cx="2317122" cy="430887"/>
            <a:chOff x="3233057" y="1679134"/>
            <a:chExt cx="2317122" cy="430887"/>
          </a:xfrm>
        </p:grpSpPr>
        <p:sp>
          <p:nvSpPr>
            <p:cNvPr id="95" name="Rounded Rectangle 58">
              <a:extLst>
                <a:ext uri="{FF2B5EF4-FFF2-40B4-BE49-F238E27FC236}">
                  <a16:creationId xmlns:a16="http://schemas.microsoft.com/office/drawing/2014/main" id="{9E9FF1F8-AD95-4CF2-03D8-D2825DD902FF}"/>
                </a:ext>
              </a:extLst>
            </p:cNvPr>
            <p:cNvSpPr/>
            <p:nvPr/>
          </p:nvSpPr>
          <p:spPr>
            <a:xfrm>
              <a:off x="3233057" y="1700906"/>
              <a:ext cx="223783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96" name="TextBox 59">
              <a:extLst>
                <a:ext uri="{FF2B5EF4-FFF2-40B4-BE49-F238E27FC236}">
                  <a16:creationId xmlns:a16="http://schemas.microsoft.com/office/drawing/2014/main" id="{A3C97E30-6C47-B1AD-45C8-66D043146F57}"/>
                </a:ext>
              </a:extLst>
            </p:cNvPr>
            <p:cNvSpPr txBox="1"/>
            <p:nvPr/>
          </p:nvSpPr>
          <p:spPr>
            <a:xfrm>
              <a:off x="3303810" y="1679134"/>
              <a:ext cx="22463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C00000"/>
                  </a:solidFill>
                </a:rPr>
                <a:t>5. </a:t>
              </a:r>
              <a:r>
                <a:rPr lang="en-US" sz="2200" dirty="0">
                  <a:solidFill>
                    <a:srgbClr val="C00000"/>
                  </a:solidFill>
                </a:rPr>
                <a:t>railway station</a:t>
              </a:r>
            </a:p>
          </p:txBody>
        </p:sp>
      </p:grpSp>
      <p:grpSp>
        <p:nvGrpSpPr>
          <p:cNvPr id="107" name="Group 66">
            <a:extLst>
              <a:ext uri="{FF2B5EF4-FFF2-40B4-BE49-F238E27FC236}">
                <a16:creationId xmlns:a16="http://schemas.microsoft.com/office/drawing/2014/main" id="{534A15AA-D10D-BEE5-35E0-A5C521AC0521}"/>
              </a:ext>
            </a:extLst>
          </p:cNvPr>
          <p:cNvGrpSpPr/>
          <p:nvPr/>
        </p:nvGrpSpPr>
        <p:grpSpPr>
          <a:xfrm>
            <a:off x="10468244" y="38106"/>
            <a:ext cx="1344392" cy="430887"/>
            <a:chOff x="3233058" y="1679133"/>
            <a:chExt cx="1344392" cy="430887"/>
          </a:xfrm>
        </p:grpSpPr>
        <p:sp>
          <p:nvSpPr>
            <p:cNvPr id="108" name="Rounded Rectangle 55">
              <a:extLst>
                <a:ext uri="{FF2B5EF4-FFF2-40B4-BE49-F238E27FC236}">
                  <a16:creationId xmlns:a16="http://schemas.microsoft.com/office/drawing/2014/main" id="{FDF16B7C-5C75-1DD1-4FFD-53E30D480261}"/>
                </a:ext>
              </a:extLst>
            </p:cNvPr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9" name="TextBox 68">
              <a:extLst>
                <a:ext uri="{FF2B5EF4-FFF2-40B4-BE49-F238E27FC236}">
                  <a16:creationId xmlns:a16="http://schemas.microsoft.com/office/drawing/2014/main" id="{B93D9A29-FF51-E515-2A2C-6784377F5C24}"/>
                </a:ext>
              </a:extLst>
            </p:cNvPr>
            <p:cNvSpPr txBox="1"/>
            <p:nvPr/>
          </p:nvSpPr>
          <p:spPr>
            <a:xfrm>
              <a:off x="3303812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C00000"/>
                  </a:solidFill>
                </a:rPr>
                <a:t>4. </a:t>
              </a:r>
              <a:r>
                <a:rPr lang="en-US" sz="2200" dirty="0">
                  <a:solidFill>
                    <a:srgbClr val="C00000"/>
                  </a:solidFill>
                </a:rPr>
                <a:t>temple</a:t>
              </a:r>
            </a:p>
          </p:txBody>
        </p:sp>
      </p:grpSp>
      <p:grpSp>
        <p:nvGrpSpPr>
          <p:cNvPr id="116" name="Group 51">
            <a:extLst>
              <a:ext uri="{FF2B5EF4-FFF2-40B4-BE49-F238E27FC236}">
                <a16:creationId xmlns:a16="http://schemas.microsoft.com/office/drawing/2014/main" id="{EB71FD3C-E043-B47F-6466-2B0528B45E71}"/>
              </a:ext>
            </a:extLst>
          </p:cNvPr>
          <p:cNvGrpSpPr/>
          <p:nvPr/>
        </p:nvGrpSpPr>
        <p:grpSpPr>
          <a:xfrm>
            <a:off x="8500795" y="52447"/>
            <a:ext cx="1813651" cy="430887"/>
            <a:chOff x="3233057" y="1679133"/>
            <a:chExt cx="1813651" cy="430887"/>
          </a:xfrm>
        </p:grpSpPr>
        <p:sp>
          <p:nvSpPr>
            <p:cNvPr id="117" name="Rounded Rectangle 52">
              <a:extLst>
                <a:ext uri="{FF2B5EF4-FFF2-40B4-BE49-F238E27FC236}">
                  <a16:creationId xmlns:a16="http://schemas.microsoft.com/office/drawing/2014/main" id="{00CF146D-B8C2-AAE8-52FF-F64A2DE90169}"/>
                </a:ext>
              </a:extLst>
            </p:cNvPr>
            <p:cNvSpPr/>
            <p:nvPr/>
          </p:nvSpPr>
          <p:spPr>
            <a:xfrm>
              <a:off x="3233057" y="1700906"/>
              <a:ext cx="1708311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8" name="TextBox 53">
              <a:extLst>
                <a:ext uri="{FF2B5EF4-FFF2-40B4-BE49-F238E27FC236}">
                  <a16:creationId xmlns:a16="http://schemas.microsoft.com/office/drawing/2014/main" id="{41492EC6-43FD-E673-B923-2556C5A3CC3F}"/>
                </a:ext>
              </a:extLst>
            </p:cNvPr>
            <p:cNvSpPr txBox="1"/>
            <p:nvPr/>
          </p:nvSpPr>
          <p:spPr>
            <a:xfrm>
              <a:off x="3303814" y="1679133"/>
              <a:ext cx="174289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C00000"/>
                  </a:solidFill>
                </a:rPr>
                <a:t>3. </a:t>
              </a:r>
              <a:r>
                <a:rPr lang="en-US" sz="2200" dirty="0">
                  <a:solidFill>
                    <a:srgbClr val="C00000"/>
                  </a:solidFill>
                </a:rPr>
                <a:t>cathedral</a:t>
              </a:r>
            </a:p>
          </p:txBody>
        </p:sp>
      </p:grpSp>
      <p:grpSp>
        <p:nvGrpSpPr>
          <p:cNvPr id="119" name="Group 48">
            <a:extLst>
              <a:ext uri="{FF2B5EF4-FFF2-40B4-BE49-F238E27FC236}">
                <a16:creationId xmlns:a16="http://schemas.microsoft.com/office/drawing/2014/main" id="{9BDE7250-7720-1B73-07DB-5BCC54D715F7}"/>
              </a:ext>
            </a:extLst>
          </p:cNvPr>
          <p:cNvGrpSpPr/>
          <p:nvPr/>
        </p:nvGrpSpPr>
        <p:grpSpPr>
          <a:xfrm>
            <a:off x="7478743" y="511861"/>
            <a:ext cx="1785263" cy="430887"/>
            <a:chOff x="3233057" y="1679133"/>
            <a:chExt cx="1785263" cy="430887"/>
          </a:xfrm>
        </p:grpSpPr>
        <p:sp>
          <p:nvSpPr>
            <p:cNvPr id="120" name="Rounded Rectangle 49">
              <a:extLst>
                <a:ext uri="{FF2B5EF4-FFF2-40B4-BE49-F238E27FC236}">
                  <a16:creationId xmlns:a16="http://schemas.microsoft.com/office/drawing/2014/main" id="{F289CDF9-DF28-1EC0-C950-D6C760C81581}"/>
                </a:ext>
              </a:extLst>
            </p:cNvPr>
            <p:cNvSpPr/>
            <p:nvPr/>
          </p:nvSpPr>
          <p:spPr>
            <a:xfrm>
              <a:off x="3233057" y="1700905"/>
              <a:ext cx="178526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1" name="TextBox 50">
              <a:extLst>
                <a:ext uri="{FF2B5EF4-FFF2-40B4-BE49-F238E27FC236}">
                  <a16:creationId xmlns:a16="http://schemas.microsoft.com/office/drawing/2014/main" id="{2132034F-C991-E42A-B581-4126756630CE}"/>
                </a:ext>
              </a:extLst>
            </p:cNvPr>
            <p:cNvSpPr txBox="1"/>
            <p:nvPr/>
          </p:nvSpPr>
          <p:spPr>
            <a:xfrm>
              <a:off x="3303811" y="1679133"/>
              <a:ext cx="16437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C00000"/>
                  </a:solidFill>
                </a:rPr>
                <a:t>2. </a:t>
              </a:r>
              <a:r>
                <a:rPr lang="en-US" sz="2200" dirty="0">
                  <a:solidFill>
                    <a:srgbClr val="C00000"/>
                  </a:solidFill>
                </a:rPr>
                <a:t>art gallery</a:t>
              </a:r>
            </a:p>
          </p:txBody>
        </p:sp>
      </p:grpSp>
      <p:grpSp>
        <p:nvGrpSpPr>
          <p:cNvPr id="122" name="Group 47">
            <a:extLst>
              <a:ext uri="{FF2B5EF4-FFF2-40B4-BE49-F238E27FC236}">
                <a16:creationId xmlns:a16="http://schemas.microsoft.com/office/drawing/2014/main" id="{B6D57D9F-7906-FB15-03FB-25A077884640}"/>
              </a:ext>
            </a:extLst>
          </p:cNvPr>
          <p:cNvGrpSpPr/>
          <p:nvPr/>
        </p:nvGrpSpPr>
        <p:grpSpPr>
          <a:xfrm>
            <a:off x="6498740" y="48435"/>
            <a:ext cx="1515805" cy="430887"/>
            <a:chOff x="3233057" y="1679133"/>
            <a:chExt cx="1515805" cy="430887"/>
          </a:xfrm>
        </p:grpSpPr>
        <p:sp>
          <p:nvSpPr>
            <p:cNvPr id="123" name="Rounded Rectangle 7">
              <a:extLst>
                <a:ext uri="{FF2B5EF4-FFF2-40B4-BE49-F238E27FC236}">
                  <a16:creationId xmlns:a16="http://schemas.microsoft.com/office/drawing/2014/main" id="{D375522D-D928-2A2D-1229-8CF2E31CE769}"/>
                </a:ext>
              </a:extLst>
            </p:cNvPr>
            <p:cNvSpPr/>
            <p:nvPr/>
          </p:nvSpPr>
          <p:spPr>
            <a:xfrm>
              <a:off x="3233057" y="1700904"/>
              <a:ext cx="1515805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4" name="TextBox 8">
              <a:extLst>
                <a:ext uri="{FF2B5EF4-FFF2-40B4-BE49-F238E27FC236}">
                  <a16:creationId xmlns:a16="http://schemas.microsoft.com/office/drawing/2014/main" id="{F5FD8766-0E77-C92E-B28C-BC5B128C2967}"/>
                </a:ext>
              </a:extLst>
            </p:cNvPr>
            <p:cNvSpPr txBox="1"/>
            <p:nvPr/>
          </p:nvSpPr>
          <p:spPr>
            <a:xfrm>
              <a:off x="3358068" y="1679133"/>
              <a:ext cx="125765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C00000"/>
                  </a:solidFill>
                </a:rPr>
                <a:t>1. </a:t>
              </a:r>
              <a:r>
                <a:rPr lang="en-US" sz="2200" dirty="0">
                  <a:solidFill>
                    <a:srgbClr val="C00000"/>
                  </a:solidFill>
                </a:rPr>
                <a:t>square</a:t>
              </a:r>
            </a:p>
          </p:txBody>
        </p:sp>
      </p:grpSp>
      <p:grpSp>
        <p:nvGrpSpPr>
          <p:cNvPr id="126" name="Group 72">
            <a:extLst>
              <a:ext uri="{FF2B5EF4-FFF2-40B4-BE49-F238E27FC236}">
                <a16:creationId xmlns:a16="http://schemas.microsoft.com/office/drawing/2014/main" id="{52FDAA67-7396-53B4-306A-38CB10227442}"/>
              </a:ext>
            </a:extLst>
          </p:cNvPr>
          <p:cNvGrpSpPr/>
          <p:nvPr/>
        </p:nvGrpSpPr>
        <p:grpSpPr>
          <a:xfrm>
            <a:off x="530145" y="2170648"/>
            <a:ext cx="2826356" cy="1817346"/>
            <a:chOff x="-1806991" y="71583"/>
            <a:chExt cx="3284806" cy="2112129"/>
          </a:xfrm>
        </p:grpSpPr>
        <p:pic>
          <p:nvPicPr>
            <p:cNvPr id="130" name="Picture 73">
              <a:extLst>
                <a:ext uri="{FF2B5EF4-FFF2-40B4-BE49-F238E27FC236}">
                  <a16:creationId xmlns:a16="http://schemas.microsoft.com/office/drawing/2014/main" id="{58E451B3-50A0-9F2B-9412-6BDCE1C48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0380" y="71583"/>
              <a:ext cx="3168195" cy="2112129"/>
            </a:xfrm>
            <a:prstGeom prst="roundRect">
              <a:avLst/>
            </a:prstGeom>
          </p:spPr>
        </p:pic>
        <p:sp>
          <p:nvSpPr>
            <p:cNvPr id="131" name="Oval 74">
              <a:extLst>
                <a:ext uri="{FF2B5EF4-FFF2-40B4-BE49-F238E27FC236}">
                  <a16:creationId xmlns:a16="http://schemas.microsoft.com/office/drawing/2014/main" id="{BDB1E8AD-F6CE-53D0-8F5D-F08DF64AC695}"/>
                </a:ext>
              </a:extLst>
            </p:cNvPr>
            <p:cNvSpPr/>
            <p:nvPr/>
          </p:nvSpPr>
          <p:spPr>
            <a:xfrm>
              <a:off x="-1806991" y="81728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sp>
        <p:nvSpPr>
          <p:cNvPr id="2" name="Rounded Rectangle 31">
            <a:extLst>
              <a:ext uri="{FF2B5EF4-FFF2-40B4-BE49-F238E27FC236}">
                <a16:creationId xmlns:a16="http://schemas.microsoft.com/office/drawing/2014/main" id="{0032BD60-F82E-54CA-6CA1-0828FF1CA217}"/>
              </a:ext>
            </a:extLst>
          </p:cNvPr>
          <p:cNvSpPr/>
          <p:nvPr/>
        </p:nvSpPr>
        <p:spPr>
          <a:xfrm>
            <a:off x="582435" y="137462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5EB50AE1-C606-DB1E-A728-E92E09C17C7D}"/>
              </a:ext>
            </a:extLst>
          </p:cNvPr>
          <p:cNvSpPr txBox="1"/>
          <p:nvPr/>
        </p:nvSpPr>
        <p:spPr>
          <a:xfrm>
            <a:off x="626256" y="127866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4" name="B1_24">
            <a:hlinkClick r:id="" action="ppaction://media"/>
            <a:extLst>
              <a:ext uri="{FF2B5EF4-FFF2-40B4-BE49-F238E27FC236}">
                <a16:creationId xmlns:a16="http://schemas.microsoft.com/office/drawing/2014/main" id="{2A85FFF1-4FA7-62D1-EA87-B7859483C8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30603" y="12195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0.2362 0.580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0" y="2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L 0.21667 0.810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4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-0.6427 0.8865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35" y="4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75963 0.5819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982" y="2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L -0.39635 0.5074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2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173304B9-AEBA-99D5-E0C8-7557864EF6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1674" y="1323312"/>
            <a:ext cx="9720660" cy="59093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Name some other places in your </a:t>
            </a:r>
            <a:r>
              <a:rPr lang="en-US" sz="3600" b="1" dirty="0" err="1">
                <a:solidFill>
                  <a:schemeClr val="tx1"/>
                </a:solidFill>
              </a:rPr>
              <a:t>neighbourhood</a:t>
            </a:r>
            <a:r>
              <a:rPr lang="en-US" sz="36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A3D540E9-6AFD-5B07-57D2-369D0D8BE4A0}"/>
              </a:ext>
            </a:extLst>
          </p:cNvPr>
          <p:cNvSpPr txBox="1"/>
          <p:nvPr/>
        </p:nvSpPr>
        <p:spPr>
          <a:xfrm>
            <a:off x="7616110" y="3145143"/>
            <a:ext cx="2303836" cy="851297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hospital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991D15B1-CDC7-16AB-CD17-FB39D8F19DBB}"/>
              </a:ext>
            </a:extLst>
          </p:cNvPr>
          <p:cNvSpPr txBox="1"/>
          <p:nvPr/>
        </p:nvSpPr>
        <p:spPr>
          <a:xfrm>
            <a:off x="1428670" y="2932355"/>
            <a:ext cx="2303836" cy="851297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bank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8B1D2E33-1C81-99AF-EE86-76498AA9EFAE}"/>
              </a:ext>
            </a:extLst>
          </p:cNvPr>
          <p:cNvSpPr txBox="1"/>
          <p:nvPr/>
        </p:nvSpPr>
        <p:spPr>
          <a:xfrm>
            <a:off x="774918" y="4376115"/>
            <a:ext cx="2957588" cy="851297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school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B82BEBF4-A276-9B7B-5887-8669FE424BBC}"/>
              </a:ext>
            </a:extLst>
          </p:cNvPr>
          <p:cNvSpPr txBox="1"/>
          <p:nvPr/>
        </p:nvSpPr>
        <p:spPr>
          <a:xfrm>
            <a:off x="4522390" y="2380585"/>
            <a:ext cx="2303836" cy="851297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market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4D48C547-B61E-DC5F-D684-4B5944145D5B}"/>
              </a:ext>
            </a:extLst>
          </p:cNvPr>
          <p:cNvSpPr txBox="1"/>
          <p:nvPr/>
        </p:nvSpPr>
        <p:spPr>
          <a:xfrm>
            <a:off x="4862802" y="5358108"/>
            <a:ext cx="2303836" cy="851297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hotel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965D8DD5-72C4-0549-69C5-5B4D4006E8AF}"/>
              </a:ext>
            </a:extLst>
          </p:cNvPr>
          <p:cNvSpPr txBox="1"/>
          <p:nvPr/>
        </p:nvSpPr>
        <p:spPr>
          <a:xfrm>
            <a:off x="8667075" y="4932460"/>
            <a:ext cx="2303836" cy="851297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park</a:t>
            </a: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AA19649-0A18-805E-F2E7-DFC4A4A747CA}"/>
              </a:ext>
            </a:extLst>
          </p:cNvPr>
          <p:cNvSpPr txBox="1"/>
          <p:nvPr/>
        </p:nvSpPr>
        <p:spPr>
          <a:xfrm>
            <a:off x="1212468" y="1305536"/>
            <a:ext cx="10247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where you live.</a:t>
            </a:r>
          </a:p>
        </p:txBody>
      </p:sp>
      <p:sp>
        <p:nvSpPr>
          <p:cNvPr id="5" name="TextBox 28">
            <a:extLst>
              <a:ext uri="{FF2B5EF4-FFF2-40B4-BE49-F238E27FC236}">
                <a16:creationId xmlns:a16="http://schemas.microsoft.com/office/drawing/2014/main" id="{220A04E3-2727-EE38-8393-A3F18A8298FC}"/>
              </a:ext>
            </a:extLst>
          </p:cNvPr>
          <p:cNvSpPr txBox="1"/>
          <p:nvPr/>
        </p:nvSpPr>
        <p:spPr>
          <a:xfrm>
            <a:off x="487067" y="2426062"/>
            <a:ext cx="2204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13" name="TextBox 29">
            <a:extLst>
              <a:ext uri="{FF2B5EF4-FFF2-40B4-BE49-F238E27FC236}">
                <a16:creationId xmlns:a16="http://schemas.microsoft.com/office/drawing/2014/main" id="{AB040999-9790-81D0-8754-0C8E1AEE129F}"/>
              </a:ext>
            </a:extLst>
          </p:cNvPr>
          <p:cNvSpPr txBox="1"/>
          <p:nvPr/>
        </p:nvSpPr>
        <p:spPr>
          <a:xfrm>
            <a:off x="502307" y="3123590"/>
            <a:ext cx="7361533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i="1" dirty="0"/>
              <a:t>A: </a:t>
            </a:r>
            <a:r>
              <a:rPr lang="en-US" sz="4000" dirty="0"/>
              <a:t>Is there a square in your </a:t>
            </a:r>
            <a:r>
              <a:rPr lang="en-US" sz="4000" dirty="0" err="1"/>
              <a:t>neighbourhood</a:t>
            </a:r>
            <a:r>
              <a:rPr lang="en-US" sz="40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4000" b="1" i="1" dirty="0"/>
              <a:t>B: </a:t>
            </a:r>
            <a:r>
              <a:rPr lang="en-US" sz="4000" dirty="0"/>
              <a:t>Yes, there is. / No, these isn’t.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369ED61E-AEDC-4B43-DD55-92DAA19A44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301" y="2826924"/>
            <a:ext cx="4098769" cy="3146321"/>
          </a:xfrm>
          <a:prstGeom prst="rect">
            <a:avLst/>
          </a:prstGeom>
        </p:spPr>
      </p:pic>
      <p:sp>
        <p:nvSpPr>
          <p:cNvPr id="4" name="Rounded Rectangle 31">
            <a:extLst>
              <a:ext uri="{FF2B5EF4-FFF2-40B4-BE49-F238E27FC236}">
                <a16:creationId xmlns:a16="http://schemas.microsoft.com/office/drawing/2014/main" id="{434FBB99-511C-A372-CA9B-B37D6C3F8620}"/>
              </a:ext>
            </a:extLst>
          </p:cNvPr>
          <p:cNvSpPr/>
          <p:nvPr/>
        </p:nvSpPr>
        <p:spPr>
          <a:xfrm>
            <a:off x="676207" y="127061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EAEC43C7-9C07-AAD8-E1DA-411EB095A3E9}"/>
              </a:ext>
            </a:extLst>
          </p:cNvPr>
          <p:cNvSpPr txBox="1"/>
          <p:nvPr/>
        </p:nvSpPr>
        <p:spPr>
          <a:xfrm>
            <a:off x="731962" y="115455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76C9381E-9164-78F5-C303-46CE76CE5F9B}"/>
              </a:ext>
            </a:extLst>
          </p:cNvPr>
          <p:cNvSpPr txBox="1"/>
          <p:nvPr/>
        </p:nvSpPr>
        <p:spPr>
          <a:xfrm>
            <a:off x="1045428" y="1227634"/>
            <a:ext cx="10976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Ask and answer about your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neighbourhood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You can use the adjectives below.</a:t>
            </a: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0C002387-6795-9103-A955-EF72FCC2B017}"/>
              </a:ext>
            </a:extLst>
          </p:cNvPr>
          <p:cNvGrpSpPr/>
          <p:nvPr/>
        </p:nvGrpSpPr>
        <p:grpSpPr>
          <a:xfrm>
            <a:off x="1886345" y="2219304"/>
            <a:ext cx="8419309" cy="1384994"/>
            <a:chOff x="1184564" y="1631373"/>
            <a:chExt cx="7367749" cy="1122639"/>
          </a:xfrm>
        </p:grpSpPr>
        <p:sp>
          <p:nvSpPr>
            <p:cNvPr id="5" name="Rounded Rectangle 3">
              <a:extLst>
                <a:ext uri="{FF2B5EF4-FFF2-40B4-BE49-F238E27FC236}">
                  <a16:creationId xmlns:a16="http://schemas.microsoft.com/office/drawing/2014/main" id="{9C9BBD69-298D-D721-C5C0-FFC47BE4BDB7}"/>
                </a:ext>
              </a:extLst>
            </p:cNvPr>
            <p:cNvSpPr/>
            <p:nvPr/>
          </p:nvSpPr>
          <p:spPr>
            <a:xfrm>
              <a:off x="1184564" y="1631373"/>
              <a:ext cx="7219207" cy="1101436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CFD34245-BE5F-ABD7-142A-24149D93563B}"/>
                </a:ext>
              </a:extLst>
            </p:cNvPr>
            <p:cNvSpPr txBox="1"/>
            <p:nvPr/>
          </p:nvSpPr>
          <p:spPr>
            <a:xfrm>
              <a:off x="1808018" y="1724890"/>
              <a:ext cx="15579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noisy</a:t>
              </a:r>
            </a:p>
          </p:txBody>
        </p:sp>
        <p:sp>
          <p:nvSpPr>
            <p:cNvPr id="18" name="TextBox 12">
              <a:extLst>
                <a:ext uri="{FF2B5EF4-FFF2-40B4-BE49-F238E27FC236}">
                  <a16:creationId xmlns:a16="http://schemas.microsoft.com/office/drawing/2014/main" id="{56F5D710-AC91-533A-A5D3-3239FFF1E428}"/>
                </a:ext>
              </a:extLst>
            </p:cNvPr>
            <p:cNvSpPr txBox="1"/>
            <p:nvPr/>
          </p:nvSpPr>
          <p:spPr>
            <a:xfrm>
              <a:off x="1808017" y="2169237"/>
              <a:ext cx="15579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quiet</a:t>
              </a:r>
            </a:p>
          </p:txBody>
        </p:sp>
        <p:sp>
          <p:nvSpPr>
            <p:cNvPr id="19" name="TextBox 13">
              <a:extLst>
                <a:ext uri="{FF2B5EF4-FFF2-40B4-BE49-F238E27FC236}">
                  <a16:creationId xmlns:a16="http://schemas.microsoft.com/office/drawing/2014/main" id="{E8D71A15-7351-41AD-C8DF-5707AFB708AC}"/>
                </a:ext>
              </a:extLst>
            </p:cNvPr>
            <p:cNvSpPr txBox="1"/>
            <p:nvPr/>
          </p:nvSpPr>
          <p:spPr>
            <a:xfrm>
              <a:off x="3375258" y="1724891"/>
              <a:ext cx="1557964" cy="597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busy</a:t>
              </a:r>
            </a:p>
          </p:txBody>
        </p:sp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B9A3BFE6-F1A4-CFC1-FA90-38FFF850C47A}"/>
                </a:ext>
              </a:extLst>
            </p:cNvPr>
            <p:cNvSpPr txBox="1"/>
            <p:nvPr/>
          </p:nvSpPr>
          <p:spPr>
            <a:xfrm>
              <a:off x="3375256" y="2169237"/>
              <a:ext cx="20425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crowded</a:t>
              </a:r>
            </a:p>
          </p:txBody>
        </p:sp>
        <p:sp>
          <p:nvSpPr>
            <p:cNvPr id="23" name="TextBox 19">
              <a:extLst>
                <a:ext uri="{FF2B5EF4-FFF2-40B4-BE49-F238E27FC236}">
                  <a16:creationId xmlns:a16="http://schemas.microsoft.com/office/drawing/2014/main" id="{CF1DFEF4-2C11-1EDF-697B-3438A48EBFB3}"/>
                </a:ext>
              </a:extLst>
            </p:cNvPr>
            <p:cNvSpPr txBox="1"/>
            <p:nvPr/>
          </p:nvSpPr>
          <p:spPr>
            <a:xfrm>
              <a:off x="4942497" y="1724890"/>
              <a:ext cx="19379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modern</a:t>
              </a:r>
            </a:p>
          </p:txBody>
        </p:sp>
        <p:sp>
          <p:nvSpPr>
            <p:cNvPr id="41" name="TextBox 20">
              <a:extLst>
                <a:ext uri="{FF2B5EF4-FFF2-40B4-BE49-F238E27FC236}">
                  <a16:creationId xmlns:a16="http://schemas.microsoft.com/office/drawing/2014/main" id="{03E3E1A9-F450-CC11-491E-DF44ED61D70B}"/>
                </a:ext>
              </a:extLst>
            </p:cNvPr>
            <p:cNvSpPr txBox="1"/>
            <p:nvPr/>
          </p:nvSpPr>
          <p:spPr>
            <a:xfrm>
              <a:off x="4942496" y="2169237"/>
              <a:ext cx="15579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boring</a:t>
              </a:r>
            </a:p>
          </p:txBody>
        </p:sp>
        <p:sp>
          <p:nvSpPr>
            <p:cNvPr id="42" name="TextBox 21">
              <a:extLst>
                <a:ext uri="{FF2B5EF4-FFF2-40B4-BE49-F238E27FC236}">
                  <a16:creationId xmlns:a16="http://schemas.microsoft.com/office/drawing/2014/main" id="{F3C2E554-845D-6E5A-54D1-DA338906A331}"/>
                </a:ext>
              </a:extLst>
            </p:cNvPr>
            <p:cNvSpPr txBox="1"/>
            <p:nvPr/>
          </p:nvSpPr>
          <p:spPr>
            <a:xfrm>
              <a:off x="6509736" y="1724890"/>
              <a:ext cx="20425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peaceful</a:t>
              </a:r>
            </a:p>
          </p:txBody>
        </p:sp>
        <p:sp>
          <p:nvSpPr>
            <p:cNvPr id="43" name="TextBox 22">
              <a:extLst>
                <a:ext uri="{FF2B5EF4-FFF2-40B4-BE49-F238E27FC236}">
                  <a16:creationId xmlns:a16="http://schemas.microsoft.com/office/drawing/2014/main" id="{4135A24A-EEDF-0D14-36B9-6C79C8673D01}"/>
                </a:ext>
              </a:extLst>
            </p:cNvPr>
            <p:cNvSpPr txBox="1"/>
            <p:nvPr/>
          </p:nvSpPr>
          <p:spPr>
            <a:xfrm>
              <a:off x="6509736" y="2169237"/>
              <a:ext cx="20425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beautiful</a:t>
              </a:r>
            </a:p>
          </p:txBody>
        </p:sp>
      </p:grpSp>
      <p:sp>
        <p:nvSpPr>
          <p:cNvPr id="44" name="TextBox 23">
            <a:extLst>
              <a:ext uri="{FF2B5EF4-FFF2-40B4-BE49-F238E27FC236}">
                <a16:creationId xmlns:a16="http://schemas.microsoft.com/office/drawing/2014/main" id="{67A81A93-3505-3DCA-3A80-829C3B9961E1}"/>
              </a:ext>
            </a:extLst>
          </p:cNvPr>
          <p:cNvSpPr txBox="1"/>
          <p:nvPr/>
        </p:nvSpPr>
        <p:spPr>
          <a:xfrm>
            <a:off x="2025232" y="4015281"/>
            <a:ext cx="2204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45" name="TextBox 24">
            <a:extLst>
              <a:ext uri="{FF2B5EF4-FFF2-40B4-BE49-F238E27FC236}">
                <a16:creationId xmlns:a16="http://schemas.microsoft.com/office/drawing/2014/main" id="{521653DF-480D-A104-81AC-16CF1E12D9FC}"/>
              </a:ext>
            </a:extLst>
          </p:cNvPr>
          <p:cNvSpPr txBox="1"/>
          <p:nvPr/>
        </p:nvSpPr>
        <p:spPr>
          <a:xfrm>
            <a:off x="2038358" y="4584915"/>
            <a:ext cx="7566962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i="1" dirty="0"/>
              <a:t>A: </a:t>
            </a:r>
            <a:r>
              <a:rPr lang="en-US" sz="4000" dirty="0"/>
              <a:t>Is your </a:t>
            </a:r>
            <a:r>
              <a:rPr lang="en-US" sz="4000" dirty="0" err="1"/>
              <a:t>neighbourhood</a:t>
            </a:r>
            <a:r>
              <a:rPr lang="en-US" sz="4000" dirty="0"/>
              <a:t> quiet?</a:t>
            </a:r>
          </a:p>
          <a:p>
            <a:pPr>
              <a:lnSpc>
                <a:spcPct val="150000"/>
              </a:lnSpc>
            </a:pPr>
            <a:r>
              <a:rPr lang="en-US" sz="4000" b="1" i="1" dirty="0"/>
              <a:t>B: </a:t>
            </a:r>
            <a:r>
              <a:rPr lang="en-US" sz="4000" dirty="0"/>
              <a:t>Yes, it is. / No, it’s noisy.</a:t>
            </a:r>
          </a:p>
        </p:txBody>
      </p:sp>
      <p:sp>
        <p:nvSpPr>
          <p:cNvPr id="7" name="Rounded Rectangle 31">
            <a:extLst>
              <a:ext uri="{FF2B5EF4-FFF2-40B4-BE49-F238E27FC236}">
                <a16:creationId xmlns:a16="http://schemas.microsoft.com/office/drawing/2014/main" id="{E8D7FE09-0AC6-260D-C98B-BEA7B64A5F72}"/>
              </a:ext>
            </a:extLst>
          </p:cNvPr>
          <p:cNvSpPr/>
          <p:nvPr/>
        </p:nvSpPr>
        <p:spPr>
          <a:xfrm>
            <a:off x="487067" y="1306224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99C60681-27AA-E315-300F-EF831447F860}"/>
              </a:ext>
            </a:extLst>
          </p:cNvPr>
          <p:cNvSpPr txBox="1"/>
          <p:nvPr/>
        </p:nvSpPr>
        <p:spPr>
          <a:xfrm>
            <a:off x="542822" y="119017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4435</TotalTime>
  <Words>587</Words>
  <Application>Microsoft Office PowerPoint</Application>
  <PresentationFormat>Widescreen</PresentationFormat>
  <Paragraphs>162</Paragraphs>
  <Slides>15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Adobe Gothic Std B</vt:lpstr>
      <vt:lpstr>Arial Rounded MT Bold</vt:lpstr>
      <vt:lpstr>Arial</vt:lpstr>
      <vt:lpstr>Berlin Sans FB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Name some other places in your neighbourhood.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Giang Do</cp:lastModifiedBy>
  <cp:revision>226</cp:revision>
  <dcterms:created xsi:type="dcterms:W3CDTF">2020-12-09T02:04:09Z</dcterms:created>
  <dcterms:modified xsi:type="dcterms:W3CDTF">2023-11-03T01:53:44Z</dcterms:modified>
</cp:coreProperties>
</file>