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302" r:id="rId4"/>
    <p:sldId id="350" r:id="rId5"/>
    <p:sldId id="408" r:id="rId6"/>
    <p:sldId id="409" r:id="rId7"/>
    <p:sldId id="410" r:id="rId8"/>
    <p:sldId id="411" r:id="rId9"/>
    <p:sldId id="412" r:id="rId10"/>
    <p:sldId id="413" r:id="rId11"/>
    <p:sldId id="386" r:id="rId12"/>
    <p:sldId id="414" r:id="rId13"/>
    <p:sldId id="423" r:id="rId14"/>
    <p:sldId id="387" r:id="rId15"/>
    <p:sldId id="403" r:id="rId16"/>
    <p:sldId id="407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9CBEF"/>
    <a:srgbClr val="EDECA9"/>
    <a:srgbClr val="FF59B6"/>
    <a:srgbClr val="DAB1D2"/>
    <a:srgbClr val="F47D5F"/>
    <a:srgbClr val="E8F6F8"/>
    <a:srgbClr val="F16649"/>
    <a:srgbClr val="C0E6EA"/>
    <a:srgbClr val="62C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9" autoAdjust="0"/>
    <p:restoredTop sz="94650"/>
  </p:normalViewPr>
  <p:slideViewPr>
    <p:cSldViewPr snapToGrid="0" showGuides="1">
      <p:cViewPr varScale="1">
        <p:scale>
          <a:sx n="120" d="100"/>
          <a:sy n="120" d="100"/>
        </p:scale>
        <p:origin x="36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70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54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88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33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97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3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5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32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97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49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7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81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54649" y="1359285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plant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0768" y="4472248"/>
            <a:ext cx="5163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cây</a:t>
            </a:r>
            <a:r>
              <a:rPr lang="en-US" sz="4800" dirty="0"/>
              <a:t> </a:t>
            </a:r>
            <a:r>
              <a:rPr lang="en-US" sz="4800" dirty="0" err="1"/>
              <a:t>xanh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085561" y="3130480"/>
            <a:ext cx="2234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plɑːnt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3074" name="Picture 2" descr="Kết quả hình ảnh cho plants">
            <a:extLst>
              <a:ext uri="{FF2B5EF4-FFF2-40B4-BE49-F238E27FC236}">
                <a16:creationId xmlns:a16="http://schemas.microsoft.com/office/drawing/2014/main" id="{4576B6FF-5BEF-0313-069D-2EF42E6AB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93" y="1130531"/>
            <a:ext cx="5661891" cy="566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lant">
            <a:hlinkClick r:id="" action="ppaction://media"/>
            <a:extLst>
              <a:ext uri="{FF2B5EF4-FFF2-40B4-BE49-F238E27FC236}">
                <a16:creationId xmlns:a16="http://schemas.microsoft.com/office/drawing/2014/main" id="{A3A2AF99-370B-B485-6300-E163110FA0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7046" y="31847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81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42374"/>
            <a:ext cx="107653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E31BEB-07C6-48BA-C9FA-1B689CC7C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72" y="1959733"/>
            <a:ext cx="10390968" cy="469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81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42374"/>
            <a:ext cx="107653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F80804-9F58-D12A-68A8-89C6BC56FA3C}"/>
              </a:ext>
            </a:extLst>
          </p:cNvPr>
          <p:cNvSpPr txBox="1"/>
          <p:nvPr/>
        </p:nvSpPr>
        <p:spPr>
          <a:xfrm>
            <a:off x="604692" y="1965106"/>
            <a:ext cx="70305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>
              <a:lnSpc>
                <a:spcPct val="150000"/>
              </a:lnSpc>
            </a:pPr>
            <a:r>
              <a:rPr lang="en-US" sz="3200" b="1" i="0" dirty="0">
                <a:solidFill>
                  <a:srgbClr val="0070C0"/>
                </a:solidFill>
                <a:effectLst/>
              </a:rPr>
              <a:t>1. </a:t>
            </a:r>
            <a:r>
              <a:rPr lang="en-US" sz="3200" i="0" dirty="0">
                <a:solidFill>
                  <a:srgbClr val="333333"/>
                </a:solidFill>
                <a:effectLst/>
              </a:rPr>
              <a:t>What's in the Wildlife </a:t>
            </a:r>
            <a:r>
              <a:rPr lang="en-US" sz="3200" i="0" dirty="0" err="1">
                <a:solidFill>
                  <a:srgbClr val="333333"/>
                </a:solidFill>
                <a:effectLst/>
              </a:rPr>
              <a:t>programme</a:t>
            </a:r>
            <a:r>
              <a:rPr lang="en-US" sz="3200" i="0" dirty="0">
                <a:solidFill>
                  <a:srgbClr val="333333"/>
                </a:solidFill>
                <a:effectLst/>
              </a:rPr>
              <a:t>? </a:t>
            </a:r>
          </a:p>
          <a:p>
            <a:pPr algn="l" fontAlgn="ctr">
              <a:lnSpc>
                <a:spcPct val="150000"/>
              </a:lnSpc>
            </a:pPr>
            <a:endParaRPr lang="en-US" sz="3200" b="1" i="0" dirty="0">
              <a:solidFill>
                <a:srgbClr val="0070C0"/>
              </a:solidFill>
              <a:effectLst/>
            </a:endParaRPr>
          </a:p>
          <a:p>
            <a:pPr algn="l" fontAlgn="ctr">
              <a:lnSpc>
                <a:spcPct val="150000"/>
              </a:lnSpc>
            </a:pPr>
            <a:r>
              <a:rPr lang="en-US" sz="3200" b="1" i="0" dirty="0">
                <a:solidFill>
                  <a:srgbClr val="0070C0"/>
                </a:solidFill>
                <a:effectLst/>
              </a:rPr>
              <a:t>2. </a:t>
            </a:r>
            <a:r>
              <a:rPr lang="en-US" sz="3200" i="0" dirty="0">
                <a:solidFill>
                  <a:srgbClr val="333333"/>
                </a:solidFill>
                <a:effectLst/>
              </a:rPr>
              <a:t>Is The Fox Teacher a comedy? </a:t>
            </a:r>
          </a:p>
          <a:p>
            <a:pPr algn="l" fontAlgn="ctr">
              <a:lnSpc>
                <a:spcPct val="150000"/>
              </a:lnSpc>
            </a:pPr>
            <a:endParaRPr lang="en-US" sz="3200" i="0" dirty="0">
              <a:solidFill>
                <a:srgbClr val="333333"/>
              </a:solidFill>
              <a:effectLst/>
            </a:endParaRPr>
          </a:p>
          <a:p>
            <a:pPr algn="l" fontAlgn="ctr">
              <a:lnSpc>
                <a:spcPct val="150000"/>
              </a:lnSpc>
            </a:pPr>
            <a:r>
              <a:rPr lang="en-US" sz="3200" b="1" i="0" dirty="0">
                <a:solidFill>
                  <a:srgbClr val="0070C0"/>
                </a:solidFill>
                <a:effectLst/>
              </a:rPr>
              <a:t>3. </a:t>
            </a:r>
            <a:r>
              <a:rPr lang="en-US" sz="3200" i="0" dirty="0">
                <a:solidFill>
                  <a:srgbClr val="333333"/>
                </a:solidFill>
                <a:effectLst/>
              </a:rPr>
              <a:t>What time is the Sports </a:t>
            </a:r>
            <a:r>
              <a:rPr lang="en-US" sz="3200" i="0" dirty="0" err="1">
                <a:solidFill>
                  <a:srgbClr val="333333"/>
                </a:solidFill>
                <a:effectLst/>
              </a:rPr>
              <a:t>programme</a:t>
            </a:r>
            <a:r>
              <a:rPr lang="en-US" sz="3200" i="0" dirty="0">
                <a:solidFill>
                  <a:srgbClr val="333333"/>
                </a:solidFill>
                <a:effectLst/>
              </a:rPr>
              <a:t>? </a:t>
            </a:r>
          </a:p>
          <a:p>
            <a:pPr algn="l" fontAlgn="ctr">
              <a:lnSpc>
                <a:spcPct val="150000"/>
              </a:lnSpc>
            </a:pPr>
            <a:endParaRPr lang="en-US" sz="320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753D90-B82D-5859-61BB-826373479D81}"/>
              </a:ext>
            </a:extLst>
          </p:cNvPr>
          <p:cNvSpPr txBox="1"/>
          <p:nvPr/>
        </p:nvSpPr>
        <p:spPr>
          <a:xfrm>
            <a:off x="604692" y="2960370"/>
            <a:ext cx="4535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0" dirty="0">
                <a:solidFill>
                  <a:srgbClr val="00B050"/>
                </a:solidFill>
                <a:effectLst/>
                <a:sym typeface="Wingdings" pitchFamily="2" charset="2"/>
              </a:rPr>
              <a:t> It's Cuc Phuong Forest.</a:t>
            </a:r>
            <a:endParaRPr lang="en-US" sz="3200" i="0" dirty="0">
              <a:solidFill>
                <a:srgbClr val="00B05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9E1F59-2B5A-BC8C-3AA8-650B68A50867}"/>
              </a:ext>
            </a:extLst>
          </p:cNvPr>
          <p:cNvSpPr txBox="1"/>
          <p:nvPr/>
        </p:nvSpPr>
        <p:spPr>
          <a:xfrm>
            <a:off x="604691" y="4417695"/>
            <a:ext cx="223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" pitchFamily="2" charset="2"/>
              </a:rPr>
              <a:t> Yes, it is. </a:t>
            </a:r>
            <a:endParaRPr lang="en-US" sz="3200" i="0" dirty="0">
              <a:solidFill>
                <a:srgbClr val="00B05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693120-9AC4-968F-9657-F80365015B70}"/>
              </a:ext>
            </a:extLst>
          </p:cNvPr>
          <p:cNvSpPr txBox="1"/>
          <p:nvPr/>
        </p:nvSpPr>
        <p:spPr>
          <a:xfrm>
            <a:off x="604690" y="5875020"/>
            <a:ext cx="3303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" pitchFamily="2" charset="2"/>
              </a:rPr>
              <a:t> It's on at 10.30.</a:t>
            </a:r>
            <a:endParaRPr lang="en-US" sz="3200" i="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044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81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42374"/>
            <a:ext cx="107653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F80804-9F58-D12A-68A8-89C6BC56FA3C}"/>
              </a:ext>
            </a:extLst>
          </p:cNvPr>
          <p:cNvSpPr txBox="1"/>
          <p:nvPr/>
        </p:nvSpPr>
        <p:spPr>
          <a:xfrm>
            <a:off x="604692" y="1965106"/>
            <a:ext cx="80999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ctr">
              <a:lnSpc>
                <a:spcPct val="150000"/>
              </a:lnSpc>
            </a:pPr>
            <a:r>
              <a:rPr lang="en-US" sz="3200" b="1" i="0" dirty="0">
                <a:solidFill>
                  <a:srgbClr val="0070C0"/>
                </a:solidFill>
                <a:effectLst/>
              </a:rPr>
              <a:t>4. </a:t>
            </a:r>
            <a:r>
              <a:rPr lang="en-US" sz="3200" i="0" dirty="0">
                <a:solidFill>
                  <a:srgbClr val="333333"/>
                </a:solidFill>
                <a:effectLst/>
              </a:rPr>
              <a:t>Can we watch a game show at 10.30? </a:t>
            </a:r>
          </a:p>
          <a:p>
            <a:pPr algn="l" fontAlgn="ctr">
              <a:lnSpc>
                <a:spcPct val="150000"/>
              </a:lnSpc>
            </a:pPr>
            <a:endParaRPr lang="en-US" sz="3200" i="0" dirty="0">
              <a:solidFill>
                <a:srgbClr val="333333"/>
              </a:solidFill>
              <a:effectLst/>
            </a:endParaRPr>
          </a:p>
          <a:p>
            <a:pPr algn="l" fontAlgn="ctr">
              <a:lnSpc>
                <a:spcPct val="150000"/>
              </a:lnSpc>
            </a:pPr>
            <a:r>
              <a:rPr lang="en-US" sz="3200" b="1" i="0" dirty="0">
                <a:solidFill>
                  <a:srgbClr val="0070C0"/>
                </a:solidFill>
                <a:effectLst/>
              </a:rPr>
              <a:t>5. </a:t>
            </a:r>
            <a:r>
              <a:rPr lang="en-US" sz="3200" i="0" dirty="0">
                <a:solidFill>
                  <a:srgbClr val="333333"/>
                </a:solidFill>
                <a:effectLst/>
              </a:rPr>
              <a:t>What is the topic of the Science </a:t>
            </a:r>
            <a:r>
              <a:rPr lang="en-US" sz="3200" i="0" dirty="0" err="1">
                <a:solidFill>
                  <a:srgbClr val="333333"/>
                </a:solidFill>
                <a:effectLst/>
              </a:rPr>
              <a:t>programme</a:t>
            </a:r>
            <a:r>
              <a:rPr lang="en-US" sz="3200" i="0" dirty="0">
                <a:solidFill>
                  <a:srgbClr val="333333"/>
                </a:solidFill>
                <a:effectLst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26225D-D5CA-24AF-0BC4-0E03E67FC223}"/>
              </a:ext>
            </a:extLst>
          </p:cNvPr>
          <p:cNvSpPr txBox="1"/>
          <p:nvPr/>
        </p:nvSpPr>
        <p:spPr>
          <a:xfrm>
            <a:off x="604692" y="2960370"/>
            <a:ext cx="2915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" pitchFamily="2" charset="2"/>
              </a:rPr>
              <a:t> No, we can’t.</a:t>
            </a:r>
            <a:endParaRPr lang="en-US" sz="3200" i="0" dirty="0">
              <a:solidFill>
                <a:srgbClr val="00B050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467338-341B-FC2B-00AE-D056BD5CFD9A}"/>
              </a:ext>
            </a:extLst>
          </p:cNvPr>
          <p:cNvSpPr txBox="1"/>
          <p:nvPr/>
        </p:nvSpPr>
        <p:spPr>
          <a:xfrm>
            <a:off x="604691" y="4417695"/>
            <a:ext cx="4049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" pitchFamily="2" charset="2"/>
              </a:rPr>
              <a:t> It's about dolphins. </a:t>
            </a:r>
            <a:endParaRPr lang="en-US" sz="3200" i="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32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0880A-EB9C-ED55-6E7D-5369D78A92B9}"/>
              </a:ext>
            </a:extLst>
          </p:cNvPr>
          <p:cNvGrpSpPr/>
          <p:nvPr/>
        </p:nvGrpSpPr>
        <p:grpSpPr>
          <a:xfrm>
            <a:off x="158006" y="2388959"/>
            <a:ext cx="12041614" cy="3049926"/>
            <a:chOff x="213143" y="2616058"/>
            <a:chExt cx="11808677" cy="304992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26FE7C7-DA7D-D463-C7B4-93E49A84D3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8418"/>
            <a:stretch/>
          </p:blipFill>
          <p:spPr>
            <a:xfrm>
              <a:off x="213143" y="2616058"/>
              <a:ext cx="8172040" cy="304992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A183A6B-27A9-A758-4E1B-D7242EBB8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920"/>
            <a:stretch/>
          </p:blipFill>
          <p:spPr>
            <a:xfrm>
              <a:off x="8295525" y="2616058"/>
              <a:ext cx="3726295" cy="304992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07297" y="1142436"/>
            <a:ext cx="10338245" cy="9540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TV guide in Task 1 and write the programmes that these people may choose to watch.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EE183D-5D2B-B965-500D-7C94E88A956B}"/>
              </a:ext>
            </a:extLst>
          </p:cNvPr>
          <p:cNvSpPr txBox="1"/>
          <p:nvPr/>
        </p:nvSpPr>
        <p:spPr>
          <a:xfrm>
            <a:off x="8444486" y="2985739"/>
            <a:ext cx="3493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Children are always right.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9615F1-91DB-5396-4750-2CC604A48391}"/>
              </a:ext>
            </a:extLst>
          </p:cNvPr>
          <p:cNvSpPr txBox="1"/>
          <p:nvPr/>
        </p:nvSpPr>
        <p:spPr>
          <a:xfrm>
            <a:off x="8455119" y="3453571"/>
            <a:ext cx="2201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The Fox teacher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755471-89E5-5922-2E3D-40E3FBA3F4A7}"/>
              </a:ext>
            </a:extLst>
          </p:cNvPr>
          <p:cNvSpPr txBox="1"/>
          <p:nvPr/>
        </p:nvSpPr>
        <p:spPr>
          <a:xfrm>
            <a:off x="8476384" y="3932036"/>
            <a:ext cx="2495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Cuc Phuong forest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600194-BC67-737D-5ED9-A356E811EE77}"/>
              </a:ext>
            </a:extLst>
          </p:cNvPr>
          <p:cNvSpPr txBox="1"/>
          <p:nvPr/>
        </p:nvSpPr>
        <p:spPr>
          <a:xfrm>
            <a:off x="8465751" y="4410502"/>
            <a:ext cx="1718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The Pig race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D40B77-F722-3BDF-B06C-F2E37D3DD7D6}"/>
              </a:ext>
            </a:extLst>
          </p:cNvPr>
          <p:cNvSpPr txBox="1"/>
          <p:nvPr/>
        </p:nvSpPr>
        <p:spPr>
          <a:xfrm>
            <a:off x="8465751" y="4888967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The Dolphins</a:t>
            </a:r>
          </a:p>
        </p:txBody>
      </p:sp>
    </p:spTree>
    <p:extLst>
      <p:ext uri="{BB962C8B-B14F-4D97-AF65-F5344CB8AC3E}">
        <p14:creationId xmlns:p14="http://schemas.microsoft.com/office/powerpoint/2010/main" val="1260140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07297" y="1142436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Share your table in Task 2 with your group and see if they agree with you.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5122" name="Picture 2" descr="Free Vector | Hand drawn cartoon business people sharing ideas teamwork  with lighbulb character">
            <a:extLst>
              <a:ext uri="{FF2B5EF4-FFF2-40B4-BE49-F238E27FC236}">
                <a16:creationId xmlns:a16="http://schemas.microsoft.com/office/drawing/2014/main" id="{4A612F82-9152-B928-3BE2-2492C37AC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54" y="1895403"/>
            <a:ext cx="5120843" cy="451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B9E8EB-3C5D-B4B2-6C47-49FE433FE94D}"/>
              </a:ext>
            </a:extLst>
          </p:cNvPr>
          <p:cNvSpPr txBox="1"/>
          <p:nvPr/>
        </p:nvSpPr>
        <p:spPr>
          <a:xfrm>
            <a:off x="233916" y="2347530"/>
            <a:ext cx="5862084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0070C0"/>
                </a:solidFill>
              </a:rPr>
              <a:t>﻿</a:t>
            </a:r>
            <a:r>
              <a:rPr lang="en-US" sz="2800" b="1" i="1" u="sng" dirty="0">
                <a:solidFill>
                  <a:srgbClr val="0070C0"/>
                </a:solidFill>
              </a:rPr>
              <a:t>Example:</a:t>
            </a:r>
          </a:p>
          <a:p>
            <a:r>
              <a:rPr lang="en-US" sz="3200" b="1" i="1" dirty="0"/>
              <a:t>A: </a:t>
            </a:r>
            <a:r>
              <a:rPr lang="en-US" sz="3200" dirty="0"/>
              <a:t>I think the best </a:t>
            </a:r>
            <a:r>
              <a:rPr lang="en-US" sz="3200" dirty="0" err="1"/>
              <a:t>programme</a:t>
            </a:r>
            <a:r>
              <a:rPr lang="en-US" sz="3200" dirty="0"/>
              <a:t> for </a:t>
            </a:r>
            <a:r>
              <a:rPr lang="en-US" sz="3200" dirty="0" err="1"/>
              <a:t>Phong</a:t>
            </a:r>
            <a:r>
              <a:rPr lang="en-US" sz="3200" dirty="0"/>
              <a:t> is the game show </a:t>
            </a:r>
            <a:r>
              <a:rPr lang="en-US" sz="3200" i="1" dirty="0"/>
              <a:t>Children are Always Right</a:t>
            </a:r>
            <a:r>
              <a:rPr lang="en-US" sz="3200" dirty="0"/>
              <a:t>.</a:t>
            </a:r>
          </a:p>
          <a:p>
            <a:r>
              <a:rPr lang="en-US" sz="1050" dirty="0"/>
              <a:t> </a:t>
            </a:r>
          </a:p>
          <a:p>
            <a:r>
              <a:rPr lang="en-US" sz="3200" b="1" i="1" dirty="0"/>
              <a:t>B: </a:t>
            </a:r>
            <a:r>
              <a:rPr lang="en-US" sz="3200" dirty="0"/>
              <a:t>I agree. He wants to know more about pets.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210590592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34333"/>
            <a:ext cx="1060969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Tell your group about your favourite TV programme.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475C1A7-B48E-95FB-83FB-FFC94C1F8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7" y="1791982"/>
            <a:ext cx="5403370" cy="488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AC101441-3B72-19B6-72EB-485895999527}"/>
              </a:ext>
            </a:extLst>
          </p:cNvPr>
          <p:cNvSpPr/>
          <p:nvPr/>
        </p:nvSpPr>
        <p:spPr>
          <a:xfrm>
            <a:off x="6014719" y="1860193"/>
            <a:ext cx="5996467" cy="2822643"/>
          </a:xfrm>
          <a:prstGeom prst="wedgeRoundRectCallout">
            <a:avLst>
              <a:gd name="adj1" fmla="val -42359"/>
              <a:gd name="adj2" fmla="val 6593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/>
              <a:t>Suggestions: </a:t>
            </a:r>
          </a:p>
          <a:p>
            <a:r>
              <a:rPr lang="en-US" sz="3200" i="1" dirty="0"/>
              <a:t>- My favourite programme is... </a:t>
            </a:r>
          </a:p>
          <a:p>
            <a:r>
              <a:rPr lang="en-US" sz="3200" i="1" dirty="0"/>
              <a:t>- It’s on ... </a:t>
            </a:r>
          </a:p>
          <a:p>
            <a:r>
              <a:rPr lang="en-US" sz="3200" i="1" dirty="0"/>
              <a:t>- It’s about ... </a:t>
            </a:r>
          </a:p>
          <a:p>
            <a:r>
              <a:rPr lang="en-US" sz="3200" i="1" dirty="0"/>
              <a:t>- I like it because it ...</a:t>
            </a:r>
            <a:endParaRPr lang="en-VN" sz="3200" i="1" dirty="0"/>
          </a:p>
        </p:txBody>
      </p:sp>
    </p:spTree>
    <p:extLst>
      <p:ext uri="{BB962C8B-B14F-4D97-AF65-F5344CB8AC3E}">
        <p14:creationId xmlns:p14="http://schemas.microsoft.com/office/powerpoint/2010/main" val="383949029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249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Reading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Speaking</a:t>
            </a:r>
            <a:endParaRPr lang="en-US" sz="3600" i="1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8" y="2109596"/>
            <a:ext cx="7479296" cy="16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Prepare for the next lesson: Skills 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TELEVISION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1026" name="Picture 2" descr="Free Communication Cliparts, Download Free Communication Cliparts png  images, Free ClipArts on Clipart Library">
            <a:extLst>
              <a:ext uri="{FF2B5EF4-FFF2-40B4-BE49-F238E27FC236}">
                <a16:creationId xmlns:a16="http://schemas.microsoft.com/office/drawing/2014/main" id="{E7DB43A2-3788-1752-27B2-E35A37932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86" y="2837705"/>
            <a:ext cx="5395267" cy="361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30673" y="2541341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READING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324113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SPEAKING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56884" y="1127981"/>
            <a:ext cx="5740800" cy="604169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Guessing game: TV channels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56884" y="2116875"/>
            <a:ext cx="5755112" cy="146654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638" indent="-2603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Vocabulary</a:t>
            </a:r>
          </a:p>
          <a:p>
            <a:pPr marL="274638" indent="-2603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 1: Read the first two columns of the TV guide and answer the questions. </a:t>
            </a:r>
          </a:p>
          <a:p>
            <a:pPr marL="274638" indent="-2603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 2: Read the TV guide in Task 1 and write the programmes that these people may choose to watch.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56884" y="3968140"/>
            <a:ext cx="5743692" cy="131339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 3: Work in groups. Share your table in Task 2 with your group and see if they agree with you.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in groups. Tell your group about your favourite TV programme.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343555" cy="1132188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9" y="2850145"/>
            <a:ext cx="1343555" cy="1473968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505075" y="4624837"/>
            <a:ext cx="1343555" cy="1081826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930673" y="5706663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0043" y="5666259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5: SKILLS 1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ee icon &quot;Tv icon&quot;">
            <a:extLst>
              <a:ext uri="{FF2B5EF4-FFF2-40B4-BE49-F238E27FC236}">
                <a16:creationId xmlns:a16="http://schemas.microsoft.com/office/drawing/2014/main" id="{8E260B22-9A41-2DAF-0385-7B98850D4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27" y="2249732"/>
            <a:ext cx="4237736" cy="423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225958" y="1121091"/>
            <a:ext cx="7788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GUESSING GAME</a:t>
            </a:r>
          </a:p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THIS TV CHANNEL?</a:t>
            </a:r>
          </a:p>
        </p:txBody>
      </p:sp>
    </p:spTree>
    <p:extLst>
      <p:ext uri="{BB962C8B-B14F-4D97-AF65-F5344CB8AC3E}">
        <p14:creationId xmlns:p14="http://schemas.microsoft.com/office/powerpoint/2010/main" val="1391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7919633" y="1536589"/>
            <a:ext cx="5055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DISCOVERY CHANNEL</a:t>
            </a:r>
          </a:p>
        </p:txBody>
      </p:sp>
      <p:pic>
        <p:nvPicPr>
          <p:cNvPr id="1026" name="Picture 2" descr="Kết quả hình ảnh cho discovery channel">
            <a:extLst>
              <a:ext uri="{FF2B5EF4-FFF2-40B4-BE49-F238E27FC236}">
                <a16:creationId xmlns:a16="http://schemas.microsoft.com/office/drawing/2014/main" id="{1E39729E-91EA-1A1D-537F-B1CE8886A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36589"/>
            <a:ext cx="8400082" cy="464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41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1120958" y="5148504"/>
            <a:ext cx="7788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DISNEY CHANNEL</a:t>
            </a:r>
          </a:p>
        </p:txBody>
      </p:sp>
      <p:pic>
        <p:nvPicPr>
          <p:cNvPr id="1027" name="Picture 3" descr="Kết quả hình ảnh cho disney channel logo">
            <a:extLst>
              <a:ext uri="{FF2B5EF4-FFF2-40B4-BE49-F238E27FC236}">
                <a16:creationId xmlns:a16="http://schemas.microsoft.com/office/drawing/2014/main" id="{532B4F55-B2E1-92A5-0C45-A86A06C5C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9496"/>
            <a:ext cx="6248185" cy="514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84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112979" y="1303805"/>
            <a:ext cx="7788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CARTOON NETWORK</a:t>
            </a:r>
          </a:p>
        </p:txBody>
      </p:sp>
      <p:pic>
        <p:nvPicPr>
          <p:cNvPr id="1028" name="Picture 4" descr="Kết quả hình ảnh cho cartoon network logo png">
            <a:extLst>
              <a:ext uri="{FF2B5EF4-FFF2-40B4-BE49-F238E27FC236}">
                <a16:creationId xmlns:a16="http://schemas.microsoft.com/office/drawing/2014/main" id="{57844A68-98CE-2055-C68D-D35F9CA65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8"/>
          <a:stretch/>
        </p:blipFill>
        <p:spPr bwMode="auto">
          <a:xfrm rot="10800000">
            <a:off x="2299183" y="2389412"/>
            <a:ext cx="7415831" cy="35656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88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9620918" y="1210467"/>
            <a:ext cx="2952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CNN</a:t>
            </a:r>
          </a:p>
        </p:txBody>
      </p:sp>
      <p:pic>
        <p:nvPicPr>
          <p:cNvPr id="1029" name="Picture 5" descr="Kết quả hình ảnh cho cnn logo png">
            <a:extLst>
              <a:ext uri="{FF2B5EF4-FFF2-40B4-BE49-F238E27FC236}">
                <a16:creationId xmlns:a16="http://schemas.microsoft.com/office/drawing/2014/main" id="{3DED6548-5C23-6E37-5326-DA060CD97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5" b="19618"/>
          <a:stretch/>
        </p:blipFill>
        <p:spPr bwMode="auto">
          <a:xfrm>
            <a:off x="1357745" y="2400299"/>
            <a:ext cx="8461074" cy="349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43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ee Vector | Teams competing for prize. people playing tug-of-war, pulling  rope with golden cup flat vector illustration. competition, contest concept">
            <a:extLst>
              <a:ext uri="{FF2B5EF4-FFF2-40B4-BE49-F238E27FC236}">
                <a16:creationId xmlns:a16="http://schemas.microsoft.com/office/drawing/2014/main" id="{A8886CF6-B43B-69AA-306E-41CED2B97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514" y="1970254"/>
            <a:ext cx="6398118" cy="426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381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14368" y="1231140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compete </a:t>
            </a:r>
            <a:r>
              <a:rPr lang="en-US" sz="6600" b="1" dirty="0">
                <a:solidFill>
                  <a:srgbClr val="AD4F0F"/>
                </a:solidFill>
              </a:rPr>
              <a:t>(v)</a:t>
            </a:r>
            <a:r>
              <a:rPr lang="en-US" sz="8000" b="1" dirty="0">
                <a:solidFill>
                  <a:srgbClr val="AD4F0F"/>
                </a:solidFill>
              </a:rPr>
              <a:t> 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0768" y="4472248"/>
            <a:ext cx="5163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cạnh</a:t>
            </a:r>
            <a:r>
              <a:rPr lang="en-US" sz="4800" dirty="0"/>
              <a:t> </a:t>
            </a:r>
            <a:r>
              <a:rPr lang="en-US" sz="4800" dirty="0" err="1"/>
              <a:t>tranh</a:t>
            </a:r>
            <a:r>
              <a:rPr lang="en-US" sz="4800" dirty="0"/>
              <a:t>, </a:t>
            </a:r>
            <a:r>
              <a:rPr lang="en-US" sz="4800" dirty="0" err="1"/>
              <a:t>thi</a:t>
            </a:r>
            <a:r>
              <a:rPr lang="en-US" sz="4800" dirty="0"/>
              <a:t> </a:t>
            </a:r>
            <a:r>
              <a:rPr lang="en-US" sz="4800" dirty="0" err="1"/>
              <a:t>đấu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71725" y="3130480"/>
            <a:ext cx="28616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kəmˈpiːt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3" name="u7 L5">
            <a:hlinkClick r:id="" action="ppaction://media"/>
            <a:extLst>
              <a:ext uri="{FF2B5EF4-FFF2-40B4-BE49-F238E27FC236}">
                <a16:creationId xmlns:a16="http://schemas.microsoft.com/office/drawing/2014/main" id="{C2504D8A-D807-DB88-8189-D94DA1860C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4368" y="31395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2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3880</TotalTime>
  <Words>482</Words>
  <Application>Microsoft Macintosh PowerPoint</Application>
  <PresentationFormat>Widescreen</PresentationFormat>
  <Paragraphs>112</Paragraphs>
  <Slides>19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Microsoft Office User</cp:lastModifiedBy>
  <cp:revision>317</cp:revision>
  <dcterms:created xsi:type="dcterms:W3CDTF">2020-12-09T02:04:09Z</dcterms:created>
  <dcterms:modified xsi:type="dcterms:W3CDTF">2024-04-28T06:44:16Z</dcterms:modified>
</cp:coreProperties>
</file>