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81" r:id="rId4"/>
    <p:sldId id="260" r:id="rId5"/>
    <p:sldId id="258" r:id="rId6"/>
    <p:sldId id="259" r:id="rId7"/>
    <p:sldId id="282" r:id="rId8"/>
    <p:sldId id="274" r:id="rId9"/>
    <p:sldId id="283" r:id="rId10"/>
    <p:sldId id="284" r:id="rId11"/>
    <p:sldId id="273" r:id="rId12"/>
    <p:sldId id="285" r:id="rId13"/>
    <p:sldId id="261" r:id="rId14"/>
    <p:sldId id="275" r:id="rId15"/>
    <p:sldId id="276" r:id="rId16"/>
    <p:sldId id="277" r:id="rId17"/>
    <p:sldId id="286" r:id="rId18"/>
    <p:sldId id="262" r:id="rId19"/>
    <p:sldId id="279" r:id="rId20"/>
    <p:sldId id="287" r:id="rId21"/>
    <p:sldId id="288" r:id="rId22"/>
    <p:sldId id="289" r:id="rId23"/>
    <p:sldId id="264" r:id="rId24"/>
    <p:sldId id="263" r:id="rId25"/>
    <p:sldId id="266" r:id="rId26"/>
    <p:sldId id="265" r:id="rId27"/>
    <p:sldId id="267" r:id="rId28"/>
    <p:sldId id="271" r:id="rId29"/>
  </p:sldIdLst>
  <p:sldSz cx="18288000" cy="10287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26"/>
    <a:srgbClr val="FFAA01"/>
    <a:srgbClr val="FFCF71"/>
    <a:srgbClr val="F8F8F8"/>
    <a:srgbClr val="FFFFCC"/>
    <a:srgbClr val="6C7073"/>
    <a:srgbClr val="AC8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8" d="100"/>
          <a:sy n="48" d="100"/>
        </p:scale>
        <p:origin x="-6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66034" y="2705100"/>
            <a:ext cx="15555932" cy="415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rgbClr val="AC8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676A28-F955-3BFD-CEA6-D5D69745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89" y="2780495"/>
            <a:ext cx="17071300" cy="3152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376414">
            <a:off x="-773790" y="-278789"/>
            <a:ext cx="2697158" cy="2036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9170553"/>
            <a:ext cx="1759181" cy="1350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51998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61222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61998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95022" y="8323513"/>
            <a:ext cx="1592978" cy="2197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56B686-99AC-D841-19C9-34032A869063}"/>
              </a:ext>
            </a:extLst>
          </p:cNvPr>
          <p:cNvSpPr txBox="1"/>
          <p:nvPr/>
        </p:nvSpPr>
        <p:spPr>
          <a:xfrm>
            <a:off x="5716137" y="876300"/>
            <a:ext cx="1236022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ví dụ trong SGK và trả lời câu hỏi: </a:t>
            </a:r>
            <a:r>
              <a:rPr lang="nl-NL" sz="4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thứ tự thể hiện của khung thay đổi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BE0547-B4D5-DBAD-A839-87F5344A60ED}"/>
              </a:ext>
            </a:extLst>
          </p:cNvPr>
          <p:cNvSpPr/>
          <p:nvPr/>
        </p:nvSpPr>
        <p:spPr>
          <a:xfrm>
            <a:off x="1454381" y="6725599"/>
            <a:ext cx="10294707" cy="3081495"/>
          </a:xfrm>
          <a:prstGeom prst="rect">
            <a:avLst/>
          </a:prstGeom>
          <a:solidFill>
            <a:srgbClr val="FFC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 thay đổi: </a:t>
            </a: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Khi sử dụng dấu nhắc lại, ở lần 2 nếu có sự thay đổi ở những ô nhịp cuối người dùng khung thay đổi. 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8245DF7-9AEA-99A1-8B0B-7CB69A140A37}"/>
              </a:ext>
            </a:extLst>
          </p:cNvPr>
          <p:cNvCxnSpPr>
            <a:cxnSpLocks/>
          </p:cNvCxnSpPr>
          <p:nvPr/>
        </p:nvCxnSpPr>
        <p:spPr>
          <a:xfrm>
            <a:off x="7589862" y="2924046"/>
            <a:ext cx="1554138" cy="6481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3C0F4E9-CAC8-57A2-4D33-5267865006CB}"/>
              </a:ext>
            </a:extLst>
          </p:cNvPr>
          <p:cNvCxnSpPr>
            <a:cxnSpLocks/>
          </p:cNvCxnSpPr>
          <p:nvPr/>
        </p:nvCxnSpPr>
        <p:spPr>
          <a:xfrm flipH="1">
            <a:off x="16874737" y="2780495"/>
            <a:ext cx="771352" cy="7663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A2E4B4C-DA9E-C6AB-475F-C745B2B4DFA1}"/>
              </a:ext>
            </a:extLst>
          </p:cNvPr>
          <p:cNvSpPr/>
          <p:nvPr/>
        </p:nvSpPr>
        <p:spPr>
          <a:xfrm>
            <a:off x="0" y="1232750"/>
            <a:ext cx="5715000" cy="1112024"/>
          </a:xfrm>
          <a:prstGeom prst="homePlat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Khung thay đổi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3D8492-8F8A-51D6-5B7D-301EB281C905}"/>
              </a:ext>
            </a:extLst>
          </p:cNvPr>
          <p:cNvSpPr txBox="1"/>
          <p:nvPr/>
        </p:nvSpPr>
        <p:spPr>
          <a:xfrm>
            <a:off x="1836173" y="5059140"/>
            <a:ext cx="19050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1: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A2D3450C-1798-C089-DDEB-60F75AEA04CC}"/>
              </a:ext>
            </a:extLst>
          </p:cNvPr>
          <p:cNvCxnSpPr>
            <a:cxnSpLocks/>
          </p:cNvCxnSpPr>
          <p:nvPr/>
        </p:nvCxnSpPr>
        <p:spPr>
          <a:xfrm>
            <a:off x="3448419" y="5582487"/>
            <a:ext cx="951280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AF280E-6FD6-CB3A-2879-1F5AD5E51C6D}"/>
              </a:ext>
            </a:extLst>
          </p:cNvPr>
          <p:cNvSpPr txBox="1"/>
          <p:nvPr/>
        </p:nvSpPr>
        <p:spPr>
          <a:xfrm>
            <a:off x="1836173" y="5805472"/>
            <a:ext cx="19050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 2: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C79F065-CCA7-904D-88A4-D187152F5363}"/>
              </a:ext>
            </a:extLst>
          </p:cNvPr>
          <p:cNvCxnSpPr>
            <a:cxnSpLocks/>
          </p:cNvCxnSpPr>
          <p:nvPr/>
        </p:nvCxnSpPr>
        <p:spPr>
          <a:xfrm>
            <a:off x="3448418" y="6362700"/>
            <a:ext cx="584798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6FAAE05C-77AB-0436-BF55-B26D679F5353}"/>
              </a:ext>
            </a:extLst>
          </p:cNvPr>
          <p:cNvCxnSpPr>
            <a:cxnSpLocks/>
          </p:cNvCxnSpPr>
          <p:nvPr/>
        </p:nvCxnSpPr>
        <p:spPr>
          <a:xfrm>
            <a:off x="13182600" y="6362700"/>
            <a:ext cx="386678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227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7" grpId="0" animBg="1"/>
      <p:bldP spid="10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47288" y="-419100"/>
            <a:ext cx="1371192" cy="16470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BE9D5E-45B3-A3F0-99C0-B0A313D93653}"/>
              </a:ext>
            </a:extLst>
          </p:cNvPr>
          <p:cNvSpPr txBox="1"/>
          <p:nvPr/>
        </p:nvSpPr>
        <p:spPr>
          <a:xfrm>
            <a:off x="3132296" y="843257"/>
            <a:ext cx="12023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7C54A8A-65BC-B28C-4F92-8A9377B1677F}"/>
              </a:ext>
            </a:extLst>
          </p:cNvPr>
          <p:cNvGrpSpPr/>
          <p:nvPr/>
        </p:nvGrpSpPr>
        <p:grpSpPr>
          <a:xfrm>
            <a:off x="574482" y="2074338"/>
            <a:ext cx="7239000" cy="5791940"/>
            <a:chOff x="10582891" y="2094760"/>
            <a:chExt cx="7239000" cy="57919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F9FF8836-D66E-E55D-6996-1786AAC5B297}"/>
                </a:ext>
              </a:extLst>
            </p:cNvPr>
            <p:cNvGrpSpPr/>
            <p:nvPr/>
          </p:nvGrpSpPr>
          <p:grpSpPr>
            <a:xfrm>
              <a:off x="10582891" y="2094760"/>
              <a:ext cx="7239000" cy="5791940"/>
              <a:chOff x="10896600" y="1675043"/>
              <a:chExt cx="6722243" cy="5021796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xmlns="" id="{0307F5C4-D6F0-0B5C-7B5A-AA3D6B56A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96600" y="2006024"/>
                <a:ext cx="6722243" cy="4690815"/>
              </a:xfrm>
              <a:prstGeom prst="rect">
                <a:avLst/>
              </a:prstGeom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xmlns="" id="{E1E7A709-36BA-4BEA-9CA1-1F659896C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126094" y="1675043"/>
                <a:ext cx="2680670" cy="693623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1697213-887C-7837-26C6-D74865561AC3}"/>
                </a:ext>
              </a:extLst>
            </p:cNvPr>
            <p:cNvSpPr txBox="1"/>
            <p:nvPr/>
          </p:nvSpPr>
          <p:spPr>
            <a:xfrm>
              <a:off x="10846869" y="3791998"/>
              <a:ext cx="671104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lựa chọn các bài hát đã học và tìm các kí hiệu âm nhạc trong các bài hát đó</a:t>
              </a:r>
              <a:endParaRPr lang="en-US" sz="40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E7470A-5E9D-79EA-13EE-394D2D6EB3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59093" r="4641" b="5555"/>
          <a:stretch/>
        </p:blipFill>
        <p:spPr>
          <a:xfrm>
            <a:off x="8309980" y="2663487"/>
            <a:ext cx="9466294" cy="5213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6AB675-4F07-30E6-94C4-3347E41BD9B1}"/>
              </a:ext>
            </a:extLst>
          </p:cNvPr>
          <p:cNvSpPr txBox="1"/>
          <p:nvPr/>
        </p:nvSpPr>
        <p:spPr>
          <a:xfrm>
            <a:off x="15571994" y="1370119"/>
            <a:ext cx="1905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85A80DE-E175-2575-0F11-4C3DAA3CC965}"/>
              </a:ext>
            </a:extLst>
          </p:cNvPr>
          <p:cNvCxnSpPr>
            <a:cxnSpLocks/>
          </p:cNvCxnSpPr>
          <p:nvPr/>
        </p:nvCxnSpPr>
        <p:spPr>
          <a:xfrm flipH="1">
            <a:off x="9590615" y="2255119"/>
            <a:ext cx="623748" cy="5742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5A5BDE6-269F-C6E4-36C6-F30F0664879A}"/>
              </a:ext>
            </a:extLst>
          </p:cNvPr>
          <p:cNvCxnSpPr>
            <a:cxnSpLocks/>
          </p:cNvCxnSpPr>
          <p:nvPr/>
        </p:nvCxnSpPr>
        <p:spPr>
          <a:xfrm flipV="1">
            <a:off x="16687800" y="5900400"/>
            <a:ext cx="601946" cy="17577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D7447AF-CE84-76CD-AE13-3EE5184EED8A}"/>
              </a:ext>
            </a:extLst>
          </p:cNvPr>
          <p:cNvSpPr txBox="1"/>
          <p:nvPr/>
        </p:nvSpPr>
        <p:spPr>
          <a:xfrm>
            <a:off x="9388906" y="1724153"/>
            <a:ext cx="490245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nhắc lại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BB62CB9-8810-0ECE-8FEA-59ECC4ACE33A}"/>
              </a:ext>
            </a:extLst>
          </p:cNvPr>
          <p:cNvSpPr txBox="1"/>
          <p:nvPr/>
        </p:nvSpPr>
        <p:spPr>
          <a:xfrm>
            <a:off x="13009789" y="7466900"/>
            <a:ext cx="490245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nhắc lại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1F4A053F-08D8-30AC-EE45-306330ED4784}"/>
              </a:ext>
            </a:extLst>
          </p:cNvPr>
          <p:cNvCxnSpPr>
            <a:cxnSpLocks/>
          </p:cNvCxnSpPr>
          <p:nvPr/>
        </p:nvCxnSpPr>
        <p:spPr>
          <a:xfrm flipH="1">
            <a:off x="16798468" y="4895536"/>
            <a:ext cx="915050" cy="36922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51E81CA-2E5B-B9F9-1874-56A6F24E9408}"/>
              </a:ext>
            </a:extLst>
          </p:cNvPr>
          <p:cNvCxnSpPr>
            <a:cxnSpLocks/>
          </p:cNvCxnSpPr>
          <p:nvPr/>
        </p:nvCxnSpPr>
        <p:spPr>
          <a:xfrm flipV="1">
            <a:off x="8174012" y="6519829"/>
            <a:ext cx="1728477" cy="9470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2B7B44-ED72-AF00-7657-846F355E703C}"/>
              </a:ext>
            </a:extLst>
          </p:cNvPr>
          <p:cNvSpPr txBox="1"/>
          <p:nvPr/>
        </p:nvSpPr>
        <p:spPr>
          <a:xfrm>
            <a:off x="5588126" y="7405788"/>
            <a:ext cx="490245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 thay đổi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E460613-064D-844D-AD73-7A68E62B4A26}"/>
              </a:ext>
            </a:extLst>
          </p:cNvPr>
          <p:cNvSpPr txBox="1"/>
          <p:nvPr/>
        </p:nvSpPr>
        <p:spPr>
          <a:xfrm>
            <a:off x="1220995" y="702425"/>
            <a:ext cx="16496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2. Tìm các kí hiệu âm nhạc bên trong các bài hát đã học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55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5" grpId="0"/>
      <p:bldP spid="25" grpId="1"/>
      <p:bldP spid="26" grpId="0"/>
      <p:bldP spid="26" grpId="1"/>
      <p:bldP spid="31" grpId="0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A4051E-E950-3464-D94B-1A741D06CA92}"/>
              </a:ext>
            </a:extLst>
          </p:cNvPr>
          <p:cNvGrpSpPr/>
          <p:nvPr/>
        </p:nvGrpSpPr>
        <p:grpSpPr>
          <a:xfrm>
            <a:off x="4103226" y="723900"/>
            <a:ext cx="10081547" cy="7381631"/>
            <a:chOff x="4638342" y="710585"/>
            <a:chExt cx="10081547" cy="738163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A078B59-1AF1-FF23-A68C-A42B87D51B3A}"/>
                </a:ext>
              </a:extLst>
            </p:cNvPr>
            <p:cNvGrpSpPr/>
            <p:nvPr/>
          </p:nvGrpSpPr>
          <p:grpSpPr>
            <a:xfrm>
              <a:off x="4638342" y="710585"/>
              <a:ext cx="10081547" cy="7381631"/>
              <a:chOff x="4638342" y="710585"/>
              <a:chExt cx="10081547" cy="7381631"/>
            </a:xfrm>
          </p:grpSpPr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xmlns="" id="{CA8F9367-3BF7-BC19-0DEE-5DED58AD6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38342" y="1066772"/>
                <a:ext cx="10081547" cy="7025444"/>
              </a:xfrm>
              <a:prstGeom prst="rect">
                <a:avLst/>
              </a:prstGeom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xmlns="" id="{222BA917-D997-6C3A-A8FC-CF36E8EE2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1124677">
                <a:off x="8592616" y="7110229"/>
                <a:ext cx="3096872" cy="801316"/>
              </a:xfrm>
              <a:prstGeom prst="rect">
                <a:avLst/>
              </a:prstGeom>
            </p:spPr>
          </p:pic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xmlns="" id="{67256E7C-ABB9-0084-C4E7-2F6BB11C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63398" y="710585"/>
                <a:ext cx="2961204" cy="1654573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C363384-D376-0FF3-1496-4214C812A3C5}"/>
                </a:ext>
              </a:extLst>
            </p:cNvPr>
            <p:cNvSpPr txBox="1"/>
            <p:nvPr/>
          </p:nvSpPr>
          <p:spPr>
            <a:xfrm>
              <a:off x="4878516" y="2583140"/>
              <a:ext cx="9308578" cy="2951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6600" b="1">
                  <a:solidFill>
                    <a:srgbClr val="FFAA0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PHẦN 2:</a:t>
              </a:r>
            </a:p>
            <a:p>
              <a:pPr algn="ctr">
                <a:lnSpc>
                  <a:spcPct val="150000"/>
                </a:lnSpc>
              </a:pPr>
              <a:r>
                <a:rPr lang="fr-FR" sz="6600" b="1">
                  <a:solidFill>
                    <a:srgbClr val="FFAA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NHẠC</a:t>
              </a:r>
              <a:endParaRPr lang="en-US" sz="6600" b="1">
                <a:solidFill>
                  <a:srgbClr val="FFAA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884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15771" y="368298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666F93-903A-3D99-2502-BA44C71826B2}"/>
              </a:ext>
            </a:extLst>
          </p:cNvPr>
          <p:cNvSpPr txBox="1"/>
          <p:nvPr/>
        </p:nvSpPr>
        <p:spPr>
          <a:xfrm>
            <a:off x="4511161" y="1311859"/>
            <a:ext cx="9265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1. Đọc nhạc: Bài đọc nhạc số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1A0D51-B072-9484-A17B-A367127EC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5881" y="3632594"/>
            <a:ext cx="10335452" cy="42629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2BF2E9B-F351-2B14-355C-735E21BEB061}"/>
              </a:ext>
            </a:extLst>
          </p:cNvPr>
          <p:cNvGrpSpPr/>
          <p:nvPr/>
        </p:nvGrpSpPr>
        <p:grpSpPr>
          <a:xfrm>
            <a:off x="304800" y="2794328"/>
            <a:ext cx="6882226" cy="5791940"/>
            <a:chOff x="10582892" y="2094760"/>
            <a:chExt cx="6882226" cy="57919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F4D7892-0E54-0275-3580-EC0C542DCF5B}"/>
                </a:ext>
              </a:extLst>
            </p:cNvPr>
            <p:cNvGrpSpPr/>
            <p:nvPr/>
          </p:nvGrpSpPr>
          <p:grpSpPr>
            <a:xfrm>
              <a:off x="10582892" y="2094760"/>
              <a:ext cx="6882226" cy="5791940"/>
              <a:chOff x="10896600" y="1675043"/>
              <a:chExt cx="6390937" cy="5021796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xmlns="" id="{7255D8B1-8D9F-1297-E8EC-503612322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96600" y="2006024"/>
                <a:ext cx="6390937" cy="4690815"/>
              </a:xfrm>
              <a:prstGeom prst="rect">
                <a:avLst/>
              </a:prstGeom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xmlns="" id="{41883739-6CC2-E849-CAFE-9F543F8AF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126094" y="1675043"/>
                <a:ext cx="2680670" cy="693623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CAE04E8-7BBC-FD48-65C9-3EC24CCD2F1D}"/>
                </a:ext>
              </a:extLst>
            </p:cNvPr>
            <p:cNvSpPr txBox="1"/>
            <p:nvPr/>
          </p:nvSpPr>
          <p:spPr>
            <a:xfrm>
              <a:off x="10882616" y="2977348"/>
              <a:ext cx="6282778" cy="4561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fr-FR" sz="3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tên các nốt nhạc xuất hiện trong bài đọc nhạc số 2 và nêu tên nốt nhạc thấp nhất</a:t>
              </a:r>
            </a:p>
            <a:p>
              <a:pPr marL="571500" indent="-571500" algn="just">
                <a:lnSpc>
                  <a:spcPct val="15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fr-FR" sz="3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số 2 có các kí hiệu âm nhạc nào mới? Nêu tên các kí hiệu âm nhạc đó.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15771" y="368298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0D1F38-CCA9-024A-A632-2ABBAACD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" y="1524000"/>
            <a:ext cx="17551038" cy="723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7A1FE1-6E08-BB9D-CC24-E5DEC59BF724}"/>
              </a:ext>
            </a:extLst>
          </p:cNvPr>
          <p:cNvSpPr txBox="1"/>
          <p:nvPr/>
        </p:nvSpPr>
        <p:spPr>
          <a:xfrm>
            <a:off x="2895600" y="4541987"/>
            <a:ext cx="149352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    Rê       Mi     Mi    Mi    Rê            Đồ                    Mi   Pha  Son Son Son Pha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F95C2B-6CA9-3849-61FA-4CABF045677E}"/>
              </a:ext>
            </a:extLst>
          </p:cNvPr>
          <p:cNvSpPr txBox="1"/>
          <p:nvPr/>
        </p:nvSpPr>
        <p:spPr>
          <a:xfrm>
            <a:off x="2147080" y="6432750"/>
            <a:ext cx="1568372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              Pha   Mi      Rê        Đồ      Rê    Mi    Mi       Rê    Son       Mi         Pha Mi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F6533B8-AE86-EDCA-4087-E9691D498A19}"/>
              </a:ext>
            </a:extLst>
          </p:cNvPr>
          <p:cNvSpPr txBox="1"/>
          <p:nvPr/>
        </p:nvSpPr>
        <p:spPr>
          <a:xfrm>
            <a:off x="1371600" y="8549870"/>
            <a:ext cx="1594471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      Đô      Rê    Mi   Mi        Rê Son      Đô                     Đô    Rê        Đô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DE35ED40-C1DA-2AB4-B2CB-2E430DFF0646}"/>
              </a:ext>
            </a:extLst>
          </p:cNvPr>
          <p:cNvCxnSpPr>
            <a:cxnSpLocks/>
          </p:cNvCxnSpPr>
          <p:nvPr/>
        </p:nvCxnSpPr>
        <p:spPr>
          <a:xfrm flipH="1" flipV="1">
            <a:off x="8125812" y="8625551"/>
            <a:ext cx="662216" cy="9874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86FE974-CD51-3029-AE7F-A8418AD4C05D}"/>
              </a:ext>
            </a:extLst>
          </p:cNvPr>
          <p:cNvSpPr txBox="1"/>
          <p:nvPr/>
        </p:nvSpPr>
        <p:spPr>
          <a:xfrm>
            <a:off x="2664440" y="9216670"/>
            <a:ext cx="612358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Nốt Son dòng kẻ phủ dưới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3ACF073F-946B-3DF4-59E3-27CD049439AD}"/>
              </a:ext>
            </a:extLst>
          </p:cNvPr>
          <p:cNvCxnSpPr>
            <a:cxnSpLocks/>
          </p:cNvCxnSpPr>
          <p:nvPr/>
        </p:nvCxnSpPr>
        <p:spPr>
          <a:xfrm flipV="1">
            <a:off x="13487400" y="7172504"/>
            <a:ext cx="377793" cy="217011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874D30A0-CCAE-3D0A-6F1C-FB43BC2196A8}"/>
              </a:ext>
            </a:extLst>
          </p:cNvPr>
          <p:cNvCxnSpPr>
            <a:cxnSpLocks/>
          </p:cNvCxnSpPr>
          <p:nvPr/>
        </p:nvCxnSpPr>
        <p:spPr>
          <a:xfrm flipH="1" flipV="1">
            <a:off x="10061593" y="7149129"/>
            <a:ext cx="987407" cy="220252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F562BF6-F40F-43ED-A231-EEF7485AF13D}"/>
              </a:ext>
            </a:extLst>
          </p:cNvPr>
          <p:cNvSpPr txBox="1"/>
          <p:nvPr/>
        </p:nvSpPr>
        <p:spPr>
          <a:xfrm>
            <a:off x="9677400" y="9238223"/>
            <a:ext cx="490245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 thay đổi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8C007900-3F1C-B7F7-BF55-6639DB55F11D}"/>
              </a:ext>
            </a:extLst>
          </p:cNvPr>
          <p:cNvCxnSpPr>
            <a:cxnSpLocks/>
          </p:cNvCxnSpPr>
          <p:nvPr/>
        </p:nvCxnSpPr>
        <p:spPr>
          <a:xfrm flipH="1" flipV="1">
            <a:off x="14060340" y="7949278"/>
            <a:ext cx="2056110" cy="114280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ABA0963F-FF14-4836-03FF-121CFBF77D8A}"/>
              </a:ext>
            </a:extLst>
          </p:cNvPr>
          <p:cNvCxnSpPr>
            <a:cxnSpLocks/>
          </p:cNvCxnSpPr>
          <p:nvPr/>
        </p:nvCxnSpPr>
        <p:spPr>
          <a:xfrm flipH="1">
            <a:off x="5257800" y="2818516"/>
            <a:ext cx="1210371" cy="9335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10E60CB-6E4E-0553-30DE-E36679449E01}"/>
              </a:ext>
            </a:extLst>
          </p:cNvPr>
          <p:cNvSpPr txBox="1"/>
          <p:nvPr/>
        </p:nvSpPr>
        <p:spPr>
          <a:xfrm>
            <a:off x="5862985" y="2464639"/>
            <a:ext cx="490245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nhắc lại</a:t>
            </a:r>
          </a:p>
        </p:txBody>
      </p:sp>
    </p:spTree>
    <p:extLst>
      <p:ext uri="{BB962C8B-B14F-4D97-AF65-F5344CB8AC3E}">
        <p14:creationId xmlns:p14="http://schemas.microsoft.com/office/powerpoint/2010/main" val="2069911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9" grpId="0"/>
      <p:bldP spid="34" grpId="0"/>
      <p:bldP spid="41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15771" y="368298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FED873-D958-92D9-C108-5EA40B88BCAD}"/>
              </a:ext>
            </a:extLst>
          </p:cNvPr>
          <p:cNvSpPr txBox="1"/>
          <p:nvPr/>
        </p:nvSpPr>
        <p:spPr>
          <a:xfrm>
            <a:off x="3816259" y="723900"/>
            <a:ext cx="10655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a) Đọc gam Đô trưởng và trục của gam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LUYỆN ĐỌC GAM ĐÔ TRƯỞNG VÀ TRỤC CỦA GAM">
            <a:hlinkClick r:id="" action="ppaction://media"/>
            <a:extLst>
              <a:ext uri="{FF2B5EF4-FFF2-40B4-BE49-F238E27FC236}">
                <a16:creationId xmlns:a16="http://schemas.microsoft.com/office/drawing/2014/main" xmlns="" id="{A175AF1A-03D2-27C6-61F1-F823C5158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6405" y="1701224"/>
            <a:ext cx="14335190" cy="80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53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15771" y="368298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C2EDDC-B325-4F55-B85B-03D93F8A7B81}"/>
              </a:ext>
            </a:extLst>
          </p:cNvPr>
          <p:cNvSpPr txBox="1"/>
          <p:nvPr/>
        </p:nvSpPr>
        <p:spPr>
          <a:xfrm>
            <a:off x="3980015" y="1870649"/>
            <a:ext cx="10315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b) Luyện tập tiết tấu và gõ theo phách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96776E3-7ABB-6A2F-8AD2-4DC3C84F6559}"/>
              </a:ext>
            </a:extLst>
          </p:cNvPr>
          <p:cNvGrpSpPr/>
          <p:nvPr/>
        </p:nvGrpSpPr>
        <p:grpSpPr>
          <a:xfrm>
            <a:off x="1860317" y="3804067"/>
            <a:ext cx="14903683" cy="2096128"/>
            <a:chOff x="753338" y="3534775"/>
            <a:chExt cx="12686364" cy="17168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1332889-C711-6560-8D7D-22340219E2D6}"/>
                </a:ext>
              </a:extLst>
            </p:cNvPr>
            <p:cNvGrpSpPr/>
            <p:nvPr/>
          </p:nvGrpSpPr>
          <p:grpSpPr>
            <a:xfrm>
              <a:off x="2035264" y="3620892"/>
              <a:ext cx="1978089" cy="1630692"/>
              <a:chOff x="5356299" y="3471342"/>
              <a:chExt cx="2416101" cy="2174689"/>
            </a:xfrm>
          </p:grpSpPr>
          <p:pic>
            <p:nvPicPr>
              <p:cNvPr id="41" name="Picture 17">
                <a:extLst>
                  <a:ext uri="{FF2B5EF4-FFF2-40B4-BE49-F238E27FC236}">
                    <a16:creationId xmlns:a16="http://schemas.microsoft.com/office/drawing/2014/main" xmlns="" id="{1B438078-7359-1A48-AFAF-DF73ED115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42" name="Picture 17">
                <a:extLst>
                  <a:ext uri="{FF2B5EF4-FFF2-40B4-BE49-F238E27FC236}">
                    <a16:creationId xmlns:a16="http://schemas.microsoft.com/office/drawing/2014/main" xmlns="" id="{999F32A0-5B4F-7418-2078-91998F6E1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7DF90B8A-453A-2A64-D583-05DB966F81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7FC8630-C18F-8509-598D-D51C5435E6D0}"/>
                </a:ext>
              </a:extLst>
            </p:cNvPr>
            <p:cNvCxnSpPr>
              <a:cxnSpLocks/>
            </p:cNvCxnSpPr>
            <p:nvPr/>
          </p:nvCxnSpPr>
          <p:spPr>
            <a:xfrm>
              <a:off x="4741369" y="3819119"/>
              <a:ext cx="0" cy="1217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D61C0B9-BE7C-C462-5274-B203E8EF8556}"/>
                </a:ext>
              </a:extLst>
            </p:cNvPr>
            <p:cNvGrpSpPr/>
            <p:nvPr/>
          </p:nvGrpSpPr>
          <p:grpSpPr>
            <a:xfrm>
              <a:off x="8077200" y="3589133"/>
              <a:ext cx="1978089" cy="1630692"/>
              <a:chOff x="5356299" y="3471342"/>
              <a:chExt cx="2416101" cy="2174689"/>
            </a:xfrm>
          </p:grpSpPr>
          <p:pic>
            <p:nvPicPr>
              <p:cNvPr id="38" name="Picture 17">
                <a:extLst>
                  <a:ext uri="{FF2B5EF4-FFF2-40B4-BE49-F238E27FC236}">
                    <a16:creationId xmlns:a16="http://schemas.microsoft.com/office/drawing/2014/main" xmlns="" id="{B7B5BDE8-6968-9C43-B803-BDAA72580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9" name="Picture 17">
                <a:extLst>
                  <a:ext uri="{FF2B5EF4-FFF2-40B4-BE49-F238E27FC236}">
                    <a16:creationId xmlns:a16="http://schemas.microsoft.com/office/drawing/2014/main" xmlns="" id="{7C5CC8CC-15FA-859C-7395-0FE367727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35AB0EF-835D-CED3-FDB6-EAC2E5CAA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92708AF-6F18-16C9-A49A-E80294AC83C2}"/>
                </a:ext>
              </a:extLst>
            </p:cNvPr>
            <p:cNvGrpSpPr/>
            <p:nvPr/>
          </p:nvGrpSpPr>
          <p:grpSpPr>
            <a:xfrm>
              <a:off x="5334000" y="3601745"/>
              <a:ext cx="1978089" cy="1630692"/>
              <a:chOff x="5356299" y="3471342"/>
              <a:chExt cx="2416101" cy="2174689"/>
            </a:xfrm>
          </p:grpSpPr>
          <p:pic>
            <p:nvPicPr>
              <p:cNvPr id="35" name="Picture 17">
                <a:extLst>
                  <a:ext uri="{FF2B5EF4-FFF2-40B4-BE49-F238E27FC236}">
                    <a16:creationId xmlns:a16="http://schemas.microsoft.com/office/drawing/2014/main" xmlns="" id="{AD2D4CF5-9216-D5A5-D408-C5D6492AE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6" name="Picture 17">
                <a:extLst>
                  <a:ext uri="{FF2B5EF4-FFF2-40B4-BE49-F238E27FC236}">
                    <a16:creationId xmlns:a16="http://schemas.microsoft.com/office/drawing/2014/main" xmlns="" id="{1B6B2D50-7DED-F555-698D-FD585847B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A949C47A-7F1F-FA57-14B0-1AB4DB087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0518249-11E4-FBF1-171A-732ADDF9F9B2}"/>
                </a:ext>
              </a:extLst>
            </p:cNvPr>
            <p:cNvCxnSpPr>
              <a:cxnSpLocks/>
            </p:cNvCxnSpPr>
            <p:nvPr/>
          </p:nvCxnSpPr>
          <p:spPr>
            <a:xfrm>
              <a:off x="11150045" y="3737874"/>
              <a:ext cx="0" cy="1217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6258E11-2C70-2928-1184-3C6C0B303439}"/>
                </a:ext>
              </a:extLst>
            </p:cNvPr>
            <p:cNvGrpSpPr/>
            <p:nvPr/>
          </p:nvGrpSpPr>
          <p:grpSpPr>
            <a:xfrm>
              <a:off x="753338" y="3668192"/>
              <a:ext cx="651185" cy="1468883"/>
              <a:chOff x="595011" y="3750941"/>
              <a:chExt cx="651185" cy="1468883"/>
            </a:xfrm>
          </p:grpSpPr>
          <p:pic>
            <p:nvPicPr>
              <p:cNvPr id="17" name="Picture 11">
                <a:extLst>
                  <a:ext uri="{FF2B5EF4-FFF2-40B4-BE49-F238E27FC236}">
                    <a16:creationId xmlns:a16="http://schemas.microsoft.com/office/drawing/2014/main" xmlns="" id="{758A0337-B4FF-A9CC-ABA0-679D4EA45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5927" y="4477501"/>
                <a:ext cx="582897" cy="742323"/>
              </a:xfrm>
              <a:prstGeom prst="rect">
                <a:avLst/>
              </a:prstGeom>
            </p:spPr>
          </p:pic>
          <p:pic>
            <p:nvPicPr>
              <p:cNvPr id="18" name="Picture 10">
                <a:extLst>
                  <a:ext uri="{FF2B5EF4-FFF2-40B4-BE49-F238E27FC236}">
                    <a16:creationId xmlns:a16="http://schemas.microsoft.com/office/drawing/2014/main" xmlns="" id="{9D9F28B1-3277-2687-2919-F34B2840F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5011" y="3750941"/>
                <a:ext cx="651185" cy="742323"/>
              </a:xfrm>
              <a:prstGeom prst="rect">
                <a:avLst/>
              </a:prstGeom>
            </p:spPr>
          </p:pic>
        </p:grpSp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xmlns="" id="{CAE7B1FC-5505-6B7A-F2F7-7D97CB8E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862983" y="3534775"/>
              <a:ext cx="481417" cy="171680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F3484164-430C-A7E8-C6C7-6AC18C152D1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9702" y="3668192"/>
              <a:ext cx="0" cy="12176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9660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15771" y="368298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E23A40-359F-681A-AEDC-9628F1170DEC}"/>
              </a:ext>
            </a:extLst>
          </p:cNvPr>
          <p:cNvSpPr txBox="1"/>
          <p:nvPr/>
        </p:nvSpPr>
        <p:spPr>
          <a:xfrm>
            <a:off x="4910312" y="419100"/>
            <a:ext cx="8467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c) Luyện tập Bài đọc nhạc số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C97470-163D-7C42-287A-7B210647E606}"/>
              </a:ext>
            </a:extLst>
          </p:cNvPr>
          <p:cNvSpPr txBox="1"/>
          <p:nvPr/>
        </p:nvSpPr>
        <p:spPr>
          <a:xfrm>
            <a:off x="4061222" y="1221878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nghe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2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ài đọc nhạc số 2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A0931E5B-6616-198E-9948-EB171E0B7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0228" y="2274124"/>
            <a:ext cx="12707544" cy="71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3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2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800" y="-266700"/>
            <a:ext cx="3199067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88606" y="9086760"/>
            <a:ext cx="2799394" cy="12002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D408EC-88CB-9787-2E92-31CF89FDDF8C}"/>
              </a:ext>
            </a:extLst>
          </p:cNvPr>
          <p:cNvGrpSpPr/>
          <p:nvPr/>
        </p:nvGrpSpPr>
        <p:grpSpPr>
          <a:xfrm>
            <a:off x="254174" y="5670579"/>
            <a:ext cx="4297680" cy="4206240"/>
            <a:chOff x="381000" y="723900"/>
            <a:chExt cx="4544577" cy="4419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DD15E80-541D-6FDE-2DC4-5042AB55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8CF288D-1D73-FB70-E3AB-ACB4FFF19376}"/>
                </a:ext>
              </a:extLst>
            </p:cNvPr>
            <p:cNvSpPr txBox="1"/>
            <p:nvPr/>
          </p:nvSpPr>
          <p:spPr>
            <a:xfrm>
              <a:off x="1427247" y="2012519"/>
              <a:ext cx="2658984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1: </a:t>
              </a: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1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48D917F-E171-17A4-4015-AA87C7B7721A}"/>
              </a:ext>
            </a:extLst>
          </p:cNvPr>
          <p:cNvGrpSpPr/>
          <p:nvPr/>
        </p:nvGrpSpPr>
        <p:grpSpPr>
          <a:xfrm>
            <a:off x="9280190" y="5737860"/>
            <a:ext cx="4297680" cy="4206240"/>
            <a:chOff x="381000" y="723900"/>
            <a:chExt cx="4544577" cy="441960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xmlns="" id="{565CB1D7-EAFC-6916-24DC-98B12115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00630A2-D4C0-5FFE-504C-4B46345B7842}"/>
                </a:ext>
              </a:extLst>
            </p:cNvPr>
            <p:cNvSpPr txBox="1"/>
            <p:nvPr/>
          </p:nvSpPr>
          <p:spPr>
            <a:xfrm>
              <a:off x="1198340" y="1995280"/>
              <a:ext cx="2909896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3: </a:t>
              </a: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3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05B39FB-03A6-05E7-BF10-E8BEB08C4549}"/>
              </a:ext>
            </a:extLst>
          </p:cNvPr>
          <p:cNvGrpSpPr/>
          <p:nvPr/>
        </p:nvGrpSpPr>
        <p:grpSpPr>
          <a:xfrm>
            <a:off x="4708190" y="5737860"/>
            <a:ext cx="4297680" cy="4206240"/>
            <a:chOff x="381000" y="723900"/>
            <a:chExt cx="4544577" cy="4419600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xmlns="" id="{79C20E2C-BF91-2878-29B3-90539A7E7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AAA35D8-D864-B075-83E5-E26DB3600FA5}"/>
                </a:ext>
              </a:extLst>
            </p:cNvPr>
            <p:cNvSpPr txBox="1"/>
            <p:nvPr/>
          </p:nvSpPr>
          <p:spPr>
            <a:xfrm>
              <a:off x="1265538" y="1995280"/>
              <a:ext cx="2830820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2: </a:t>
              </a: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2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3365B0C-03A0-E5CA-869B-BA6DB318A7D7}"/>
              </a:ext>
            </a:extLst>
          </p:cNvPr>
          <p:cNvGrpSpPr/>
          <p:nvPr/>
        </p:nvGrpSpPr>
        <p:grpSpPr>
          <a:xfrm>
            <a:off x="13716000" y="5670579"/>
            <a:ext cx="4297680" cy="4206240"/>
            <a:chOff x="381000" y="723900"/>
            <a:chExt cx="4544577" cy="441960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5BB0EADA-7075-B397-FDF7-3F9614C9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C1D6E46-B7CA-8B5B-2A05-06AE012B2655}"/>
                </a:ext>
              </a:extLst>
            </p:cNvPr>
            <p:cNvSpPr txBox="1"/>
            <p:nvPr/>
          </p:nvSpPr>
          <p:spPr>
            <a:xfrm>
              <a:off x="1188983" y="2020287"/>
              <a:ext cx="3239258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4: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4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717DD7-0849-5C91-5D10-0C5B3F39B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612" y="677006"/>
            <a:ext cx="11032776" cy="4550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-266700"/>
            <a:ext cx="3199067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88606" y="9086760"/>
            <a:ext cx="2799394" cy="120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E0C4BA-AF0B-1DDA-59A6-B083594DAA57}"/>
              </a:ext>
            </a:extLst>
          </p:cNvPr>
          <p:cNvSpPr txBox="1"/>
          <p:nvPr/>
        </p:nvSpPr>
        <p:spPr>
          <a:xfrm>
            <a:off x="4061222" y="592688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1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ét nhạc 1 - Bài đọc nhạc số 2 - LỚP 7.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0DFBC303-F836-378C-CCAF-714E429BF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8203" y="1875578"/>
            <a:ext cx="13871594" cy="78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6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77307" y="328732"/>
            <a:ext cx="2675369" cy="26218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8F86F8-A89D-F908-ED8E-82C5375F5ADD}"/>
              </a:ext>
            </a:extLst>
          </p:cNvPr>
          <p:cNvSpPr txBox="1"/>
          <p:nvPr/>
        </p:nvSpPr>
        <p:spPr>
          <a:xfrm>
            <a:off x="6397553" y="796327"/>
            <a:ext cx="525435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CA1C34-4D08-F5A5-57BF-AAEE580F6493}"/>
              </a:ext>
            </a:extLst>
          </p:cNvPr>
          <p:cNvSpPr txBox="1"/>
          <p:nvPr/>
        </p:nvSpPr>
        <p:spPr>
          <a:xfrm>
            <a:off x="3502949" y="1920486"/>
            <a:ext cx="11277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kết hợp vỗ tay theo phách bài </a:t>
            </a:r>
            <a:r>
              <a:rPr lang="nl-NL" sz="40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“Nhớ ơn thầy cô" </a:t>
            </a:r>
            <a:endParaRPr lang="en-US" sz="4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xmlns="" id="{947C1909-4510-639A-7438-FFD8AD779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43130" y="4006046"/>
            <a:ext cx="10363200" cy="5984748"/>
          </a:xfrm>
          <a:prstGeom prst="rect">
            <a:avLst/>
          </a:prstGeom>
        </p:spPr>
      </p:pic>
      <p:pic>
        <p:nvPicPr>
          <p:cNvPr id="14" name="KARAOKE (Cut)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:a16="http://schemas.microsoft.com/office/drawing/2014/main" xmlns="" id="{864249B2-7D54-8F5D-9769-F9CCFE615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08208" y="9204325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0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-266700"/>
            <a:ext cx="3199067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88606" y="9086760"/>
            <a:ext cx="2799394" cy="120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E0C4BA-AF0B-1DDA-59A6-B083594DAA57}"/>
              </a:ext>
            </a:extLst>
          </p:cNvPr>
          <p:cNvSpPr txBox="1"/>
          <p:nvPr/>
        </p:nvSpPr>
        <p:spPr>
          <a:xfrm>
            <a:off x="4061222" y="592688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2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ét nhạc 2 - Bài đọc nhạc số 2 - LỚP 7.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30E05C40-A1AE-F44A-EDFD-C25272DFD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6383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70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-266700"/>
            <a:ext cx="3199067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88606" y="9086760"/>
            <a:ext cx="2799394" cy="120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E0C4BA-AF0B-1DDA-59A6-B083594DAA57}"/>
              </a:ext>
            </a:extLst>
          </p:cNvPr>
          <p:cNvSpPr txBox="1"/>
          <p:nvPr/>
        </p:nvSpPr>
        <p:spPr>
          <a:xfrm>
            <a:off x="4061222" y="592688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3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ét nhạc 3 - Bài đọc nhạc số 2 - LỚP 7.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EC8DBAA8-DDF5-8999-E385-F54D35F91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300" y="1714500"/>
            <a:ext cx="13915399" cy="78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800" y="-266700"/>
            <a:ext cx="3199067" cy="137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88606" y="9086760"/>
            <a:ext cx="2799394" cy="120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E0C4BA-AF0B-1DDA-59A6-B083594DAA57}"/>
              </a:ext>
            </a:extLst>
          </p:cNvPr>
          <p:cNvSpPr txBox="1"/>
          <p:nvPr/>
        </p:nvSpPr>
        <p:spPr>
          <a:xfrm>
            <a:off x="4061222" y="592688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4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ét nhạc 4 - Bài đọc nhạc số 2 - LỚP 7.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A3CBF1B-D109-A41A-51F0-A530918F6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638300"/>
            <a:ext cx="14554200" cy="81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5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58518" y="-495300"/>
            <a:ext cx="1616139" cy="1735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8551549"/>
            <a:ext cx="1405716" cy="1735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5B8D0A-0A76-EB32-BFAB-982C50B9EEBB}"/>
              </a:ext>
            </a:extLst>
          </p:cNvPr>
          <p:cNvSpPr txBox="1"/>
          <p:nvPr/>
        </p:nvSpPr>
        <p:spPr>
          <a:xfrm>
            <a:off x="3937189" y="763863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2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ài đọc nhạc số 2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321700D1-A7B8-BE83-C1D4-EE89CFA442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88" y="9280525"/>
            <a:ext cx="1006475" cy="10064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E1156E6-DE7C-40E7-5B8E-845EC78A9B69}"/>
              </a:ext>
            </a:extLst>
          </p:cNvPr>
          <p:cNvGrpSpPr/>
          <p:nvPr/>
        </p:nvGrpSpPr>
        <p:grpSpPr>
          <a:xfrm>
            <a:off x="266700" y="1584537"/>
            <a:ext cx="17754600" cy="8051651"/>
            <a:chOff x="266700" y="1584537"/>
            <a:chExt cx="17754600" cy="80516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F39F097-355F-30FE-DA35-B19D75E5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700" y="1584537"/>
              <a:ext cx="17754600" cy="77827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D5EEBA-C0F9-7CEA-B4CE-357977CB56CD}"/>
                </a:ext>
              </a:extLst>
            </p:cNvPr>
            <p:cNvSpPr txBox="1"/>
            <p:nvPr/>
          </p:nvSpPr>
          <p:spPr>
            <a:xfrm>
              <a:off x="2895600" y="4541987"/>
              <a:ext cx="14935200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    Rê       Mi     Mi    Mi    Rê            Đồ                    Mi   Pha  Son Son Son Pha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E7078AE-642C-11E2-C1A5-48B60B8E0DBB}"/>
                </a:ext>
              </a:extLst>
            </p:cNvPr>
            <p:cNvSpPr txBox="1"/>
            <p:nvPr/>
          </p:nvSpPr>
          <p:spPr>
            <a:xfrm>
              <a:off x="1502096" y="6559376"/>
              <a:ext cx="16176303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              Pha   Mi      Rê        Đồ     Rê    Mi       Mi      Rê        Son      Mi         Pha    Mi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EF32634-F3F8-04FA-7047-943F389BB320}"/>
                </a:ext>
              </a:extLst>
            </p:cNvPr>
            <p:cNvSpPr txBox="1"/>
            <p:nvPr/>
          </p:nvSpPr>
          <p:spPr>
            <a:xfrm>
              <a:off x="1502096" y="8896434"/>
              <a:ext cx="15944714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Rê      Đô   Rê   Mi     Mi    Rê     Son      Đô                     Đô     Rê       Đô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4FAB2609-1386-B923-7CD7-E841F15E4E1E}"/>
              </a:ext>
            </a:extLst>
          </p:cNvPr>
          <p:cNvSpPr txBox="1"/>
          <p:nvPr/>
        </p:nvSpPr>
        <p:spPr>
          <a:xfrm>
            <a:off x="4687061" y="1388471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FAA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FFAA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230CA8-20D3-D799-1B93-CBD8F7A03A02}"/>
              </a:ext>
            </a:extLst>
          </p:cNvPr>
          <p:cNvSpPr txBox="1"/>
          <p:nvPr/>
        </p:nvSpPr>
        <p:spPr>
          <a:xfrm>
            <a:off x="3670828" y="2638607"/>
            <a:ext cx="10936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Đọc nhạc kết hợp gõ đệm theo phách</a:t>
            </a:r>
            <a:endParaRPr lang="en-US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F50B7A-D35F-C3A3-730B-75323C56057E}"/>
              </a:ext>
            </a:extLst>
          </p:cNvPr>
          <p:cNvSpPr txBox="1"/>
          <p:nvPr/>
        </p:nvSpPr>
        <p:spPr>
          <a:xfrm>
            <a:off x="2330242" y="3722286"/>
            <a:ext cx="1361718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2 </a:t>
            </a:r>
            <a:r>
              <a:rPr lang="fr-FR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hợp gõ đệm theo phách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E2DF48A-7EFE-E8C3-AE86-468ECBA3ECF2}"/>
              </a:ext>
            </a:extLst>
          </p:cNvPr>
          <p:cNvGrpSpPr/>
          <p:nvPr/>
        </p:nvGrpSpPr>
        <p:grpSpPr>
          <a:xfrm>
            <a:off x="341095" y="4623257"/>
            <a:ext cx="17595474" cy="3001298"/>
            <a:chOff x="457201" y="3506599"/>
            <a:chExt cx="17595474" cy="300129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BFFFC68-2778-941D-2CDD-9AB2C8CA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3" t="13124" r="6150" b="80169"/>
            <a:stretch/>
          </p:blipFill>
          <p:spPr>
            <a:xfrm>
              <a:off x="457201" y="3506599"/>
              <a:ext cx="17595474" cy="23989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63540B1-08C3-9A27-AF8F-50208AB10FE8}"/>
                </a:ext>
              </a:extLst>
            </p:cNvPr>
            <p:cNvSpPr txBox="1"/>
            <p:nvPr/>
          </p:nvSpPr>
          <p:spPr>
            <a:xfrm>
              <a:off x="2002951" y="5676900"/>
              <a:ext cx="158278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48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fr-FR" sz="48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x        x            x </a:t>
              </a:r>
              <a:r>
                <a:rPr lang="fr-FR" sz="4800" b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     x    x        x         x          x x</a:t>
              </a:r>
              <a:endPara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Bài đọc nhạc số 2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385BBF94-C588-FE6E-E789-9F3857B5E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509125"/>
            <a:ext cx="777875" cy="777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14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C3D849D-CC62-3FA3-4630-2EB4F15749DF}"/>
              </a:ext>
            </a:extLst>
          </p:cNvPr>
          <p:cNvGrpSpPr/>
          <p:nvPr/>
        </p:nvGrpSpPr>
        <p:grpSpPr>
          <a:xfrm>
            <a:off x="-304800" y="-190500"/>
            <a:ext cx="4243596" cy="1454538"/>
            <a:chOff x="-509796" y="-197238"/>
            <a:chExt cx="5588379" cy="173851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796" y="-197237"/>
              <a:ext cx="1773993" cy="173851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21933" y="-197237"/>
              <a:ext cx="1773993" cy="173851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304590" y="-197238"/>
              <a:ext cx="1773993" cy="17385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50A44C-650A-8C26-0535-BC19E9982B26}"/>
              </a:ext>
            </a:extLst>
          </p:cNvPr>
          <p:cNvGrpSpPr/>
          <p:nvPr/>
        </p:nvGrpSpPr>
        <p:grpSpPr>
          <a:xfrm>
            <a:off x="14151333" y="9015920"/>
            <a:ext cx="4136667" cy="1271080"/>
            <a:chOff x="1273533" y="7876467"/>
            <a:chExt cx="5839035" cy="173851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3533" y="7876467"/>
              <a:ext cx="1284327" cy="17385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549423" y="7876467"/>
              <a:ext cx="1284327" cy="1738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828241" y="7876467"/>
              <a:ext cx="1284327" cy="173851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9EB8AB-7FFC-CAD7-EEB1-9BE8DECDA58B}"/>
              </a:ext>
            </a:extLst>
          </p:cNvPr>
          <p:cNvSpPr txBox="1"/>
          <p:nvPr/>
        </p:nvSpPr>
        <p:spPr>
          <a:xfrm>
            <a:off x="4083159" y="952500"/>
            <a:ext cx="10121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400" b="1">
                <a:solidFill>
                  <a:srgbClr val="7030A0"/>
                </a:solidFill>
                <a:cs typeface="Arial" panose="020B0604020202020204" pitchFamily="34" charset="0"/>
              </a:rPr>
              <a:t>Đọc nhạc theo hình thức dưới đây</a:t>
            </a:r>
            <a:endParaRPr lang="en-US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xmlns="" id="{17A2FFDA-525C-F26C-FBA2-AB8F5F657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2130"/>
              </p:ext>
            </p:extLst>
          </p:nvPr>
        </p:nvGraphicFramePr>
        <p:xfrm>
          <a:off x="866527" y="2705100"/>
          <a:ext cx="16497303" cy="579410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24326">
                  <a:extLst>
                    <a:ext uri="{9D8B030D-6E8A-4147-A177-3AD203B41FA5}">
                      <a16:colId xmlns:a16="http://schemas.microsoft.com/office/drawing/2014/main" xmlns="" val="926195780"/>
                    </a:ext>
                  </a:extLst>
                </a:gridCol>
                <a:gridCol w="4124326">
                  <a:extLst>
                    <a:ext uri="{9D8B030D-6E8A-4147-A177-3AD203B41FA5}">
                      <a16:colId xmlns:a16="http://schemas.microsoft.com/office/drawing/2014/main" xmlns="" val="3635229038"/>
                    </a:ext>
                  </a:extLst>
                </a:gridCol>
                <a:gridCol w="8248651">
                  <a:extLst>
                    <a:ext uri="{9D8B030D-6E8A-4147-A177-3AD203B41FA5}">
                      <a16:colId xmlns:a16="http://schemas.microsoft.com/office/drawing/2014/main" xmlns="" val="1098798325"/>
                    </a:ext>
                  </a:extLst>
                </a:gridCol>
              </a:tblGrid>
              <a:tr h="12912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7196457"/>
                  </a:ext>
                </a:extLst>
              </a:tr>
              <a:tr h="1291289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cả bài kết hợp nhạc cụ gõ đệm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0818464"/>
                  </a:ext>
                </a:extLst>
              </a:tr>
              <a:tr h="1291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nét nhạc 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nét nhạc 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Nhắc lại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Nhắc lại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8018461"/>
                  </a:ext>
                </a:extLst>
              </a:tr>
              <a:tr h="1291289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nét nhạc 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nét nhạc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EC3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466"/>
                  </a:ext>
                </a:extLst>
              </a:tr>
            </a:tbl>
          </a:graphicData>
        </a:graphic>
      </p:graphicFrame>
      <p:pic>
        <p:nvPicPr>
          <p:cNvPr id="9" name="Bài đọc nhạc số 2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A038385A-56F3-7134-A4D2-4197E3026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407288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35A09621-D30E-BA05-0DA8-19F183BA1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6DB2E4EA-70AB-2BD3-DDFE-A7C698AD12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333E5C5F-C798-F17A-1A50-75D1F64F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9313BC8A-B0AB-BD22-C436-F8A82A5972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55754498-D022-95AC-671A-E2CB0B7F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02B90C58-227D-0495-E579-2ABF8F5345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BA4BF80D-35BD-9C94-6C22-401F9707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xmlns="" id="{AB80B4AF-5016-7B2F-CF00-542A804C65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2275E9-4751-58F4-EBB8-B76CEB4AD4DB}"/>
              </a:ext>
            </a:extLst>
          </p:cNvPr>
          <p:cNvSpPr txBox="1"/>
          <p:nvPr/>
        </p:nvSpPr>
        <p:spPr>
          <a:xfrm>
            <a:off x="4636020" y="572852"/>
            <a:ext cx="901595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600" b="1">
                <a:solidFill>
                  <a:srgbClr val="FFAA0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srgbClr val="FFAA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975DE67-DF68-0D97-BEE6-57CE2FB55D1B}"/>
              </a:ext>
            </a:extLst>
          </p:cNvPr>
          <p:cNvGrpSpPr/>
          <p:nvPr/>
        </p:nvGrpSpPr>
        <p:grpSpPr>
          <a:xfrm>
            <a:off x="4103225" y="1941932"/>
            <a:ext cx="10081547" cy="6419681"/>
            <a:chOff x="4103225" y="1941932"/>
            <a:chExt cx="10081547" cy="64196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8038D3D-40C6-D22C-6019-C55BE02E9D92}"/>
                </a:ext>
              </a:extLst>
            </p:cNvPr>
            <p:cNvGrpSpPr/>
            <p:nvPr/>
          </p:nvGrpSpPr>
          <p:grpSpPr>
            <a:xfrm>
              <a:off x="4103225" y="1941932"/>
              <a:ext cx="10081547" cy="6419681"/>
              <a:chOff x="4638342" y="263300"/>
              <a:chExt cx="10081547" cy="7828916"/>
            </a:xfrm>
          </p:grpSpPr>
          <p:pic>
            <p:nvPicPr>
              <p:cNvPr id="4" name="Picture 6">
                <a:extLst>
                  <a:ext uri="{FF2B5EF4-FFF2-40B4-BE49-F238E27FC236}">
                    <a16:creationId xmlns:a16="http://schemas.microsoft.com/office/drawing/2014/main" xmlns="" id="{93724CF8-AD70-BBA7-7574-99E121D31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38342" y="1066772"/>
                <a:ext cx="10081547" cy="7025444"/>
              </a:xfrm>
              <a:prstGeom prst="rect">
                <a:avLst/>
              </a:prstGeom>
            </p:spPr>
          </p:pic>
          <p:pic>
            <p:nvPicPr>
              <p:cNvPr id="5" name="Picture 7">
                <a:extLst>
                  <a:ext uri="{FF2B5EF4-FFF2-40B4-BE49-F238E27FC236}">
                    <a16:creationId xmlns:a16="http://schemas.microsoft.com/office/drawing/2014/main" xmlns="" id="{5A12C431-8B77-B83E-C9A5-5027F5E69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21124677">
                <a:off x="8592616" y="7110229"/>
                <a:ext cx="3096872" cy="801316"/>
              </a:xfrm>
              <a:prstGeom prst="rect">
                <a:avLst/>
              </a:prstGeom>
            </p:spPr>
          </p:pic>
          <p:pic>
            <p:nvPicPr>
              <p:cNvPr id="6" name="Picture 9">
                <a:extLst>
                  <a:ext uri="{FF2B5EF4-FFF2-40B4-BE49-F238E27FC236}">
                    <a16:creationId xmlns:a16="http://schemas.microsoft.com/office/drawing/2014/main" xmlns="" id="{5B2E4851-FBED-7E08-E61E-EF0D4612D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755685" y="263300"/>
                <a:ext cx="2961204" cy="224903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638E9D1-5F17-14E2-277E-23C90ED98E8D}"/>
                </a:ext>
              </a:extLst>
            </p:cNvPr>
            <p:cNvSpPr txBox="1"/>
            <p:nvPr/>
          </p:nvSpPr>
          <p:spPr>
            <a:xfrm>
              <a:off x="7220568" y="4778446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diễn</a:t>
              </a:r>
              <a:endParaRPr lang="en-US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Bài đọc nhạc số 2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49654C68-6BAF-F9EC-4653-B1F96B901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9509125"/>
            <a:ext cx="777875" cy="777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4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54571" y="2301738"/>
            <a:ext cx="1497885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6"/>
              </a:lnSpc>
            </a:pPr>
            <a:r>
              <a:rPr lang="en-US" sz="6600" b="1">
                <a:solidFill>
                  <a:srgbClr val="AC8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EA84605-E54C-0129-6FBC-0A146533FCEA}"/>
              </a:ext>
            </a:extLst>
          </p:cNvPr>
          <p:cNvGrpSpPr/>
          <p:nvPr/>
        </p:nvGrpSpPr>
        <p:grpSpPr>
          <a:xfrm>
            <a:off x="2286000" y="3952950"/>
            <a:ext cx="5883310" cy="3706801"/>
            <a:chOff x="2286000" y="3952950"/>
            <a:chExt cx="5883310" cy="3706801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2286000" y="3952950"/>
              <a:ext cx="5883310" cy="3706801"/>
              <a:chOff x="0" y="0"/>
              <a:chExt cx="16730929" cy="314851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4262"/>
                <a:ext cx="16738676" cy="3155004"/>
              </a:xfrm>
              <a:custGeom>
                <a:avLst/>
                <a:gdLst/>
                <a:ahLst/>
                <a:cxnLst/>
                <a:rect l="l" t="t" r="r" b="b"/>
                <a:pathLst>
                  <a:path w="16738676" h="3155004">
                    <a:moveTo>
                      <a:pt x="15799775" y="3143817"/>
                    </a:moveTo>
                    <a:cubicBezTo>
                      <a:pt x="15799775" y="3143817"/>
                      <a:pt x="15380022" y="3155004"/>
                      <a:pt x="14917438" y="3152383"/>
                    </a:cubicBezTo>
                    <a:cubicBezTo>
                      <a:pt x="5165794" y="3150220"/>
                      <a:pt x="1057073" y="3142396"/>
                      <a:pt x="1057073" y="3142396"/>
                    </a:cubicBezTo>
                    <a:cubicBezTo>
                      <a:pt x="812931" y="3133561"/>
                      <a:pt x="565145" y="3116580"/>
                      <a:pt x="398404" y="3058403"/>
                    </a:cubicBezTo>
                    <a:cubicBezTo>
                      <a:pt x="120505" y="2961441"/>
                      <a:pt x="0" y="2783913"/>
                      <a:pt x="0" y="1150844"/>
                    </a:cubicBezTo>
                    <a:lnTo>
                      <a:pt x="0" y="1150826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1957383" y="7673"/>
                    </a:cubicBezTo>
                    <a:cubicBezTo>
                      <a:pt x="15161096" y="0"/>
                      <a:pt x="15625023" y="7673"/>
                      <a:pt x="15625023" y="7673"/>
                    </a:cubicBezTo>
                    <a:cubicBezTo>
                      <a:pt x="15993331" y="15152"/>
                      <a:pt x="16356643" y="84484"/>
                      <a:pt x="16554385" y="207066"/>
                    </a:cubicBezTo>
                    <a:cubicBezTo>
                      <a:pt x="16705402" y="300683"/>
                      <a:pt x="16738676" y="425358"/>
                      <a:pt x="16729535" y="1150844"/>
                    </a:cubicBezTo>
                    <a:lnTo>
                      <a:pt x="16729535" y="1150862"/>
                    </a:lnTo>
                    <a:cubicBezTo>
                      <a:pt x="16729535" y="2901878"/>
                      <a:pt x="16446539" y="3115976"/>
                      <a:pt x="15799775" y="3143817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7DD4606-8003-A572-4A3C-2106AAF9D638}"/>
                </a:ext>
              </a:extLst>
            </p:cNvPr>
            <p:cNvSpPr txBox="1"/>
            <p:nvPr/>
          </p:nvSpPr>
          <p:spPr>
            <a:xfrm>
              <a:off x="2361126" y="4634255"/>
              <a:ext cx="5638800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vi-VN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uyện tập</a:t>
              </a:r>
              <a:r>
                <a:rPr lang="en-US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số </a:t>
              </a:r>
              <a:r>
                <a:rPr lang="en-US" sz="36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vi-VN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dưới các hình thức đã học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380216D-A3CA-D66D-ECAE-CF8D9B11787E}"/>
              </a:ext>
            </a:extLst>
          </p:cNvPr>
          <p:cNvGrpSpPr/>
          <p:nvPr/>
        </p:nvGrpSpPr>
        <p:grpSpPr>
          <a:xfrm>
            <a:off x="10261383" y="3952950"/>
            <a:ext cx="5883310" cy="3706801"/>
            <a:chOff x="10261383" y="3952950"/>
            <a:chExt cx="5883310" cy="3706801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10261383" y="3952950"/>
              <a:ext cx="5883310" cy="3706801"/>
              <a:chOff x="0" y="0"/>
              <a:chExt cx="16730929" cy="314851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-4262"/>
                <a:ext cx="16738676" cy="3155004"/>
              </a:xfrm>
              <a:custGeom>
                <a:avLst/>
                <a:gdLst/>
                <a:ahLst/>
                <a:cxnLst/>
                <a:rect l="l" t="t" r="r" b="b"/>
                <a:pathLst>
                  <a:path w="16738676" h="3155004">
                    <a:moveTo>
                      <a:pt x="15799775" y="3143817"/>
                    </a:moveTo>
                    <a:cubicBezTo>
                      <a:pt x="15799775" y="3143817"/>
                      <a:pt x="15380022" y="3155004"/>
                      <a:pt x="14917438" y="3152383"/>
                    </a:cubicBezTo>
                    <a:cubicBezTo>
                      <a:pt x="5165794" y="3150220"/>
                      <a:pt x="1057073" y="3142396"/>
                      <a:pt x="1057073" y="3142396"/>
                    </a:cubicBezTo>
                    <a:cubicBezTo>
                      <a:pt x="812931" y="3133561"/>
                      <a:pt x="565145" y="3116580"/>
                      <a:pt x="398404" y="3058403"/>
                    </a:cubicBezTo>
                    <a:cubicBezTo>
                      <a:pt x="120505" y="2961441"/>
                      <a:pt x="0" y="2783913"/>
                      <a:pt x="0" y="1150844"/>
                    </a:cubicBezTo>
                    <a:lnTo>
                      <a:pt x="0" y="1150826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1957383" y="7673"/>
                    </a:cubicBezTo>
                    <a:cubicBezTo>
                      <a:pt x="15161096" y="0"/>
                      <a:pt x="15625023" y="7673"/>
                      <a:pt x="15625023" y="7673"/>
                    </a:cubicBezTo>
                    <a:cubicBezTo>
                      <a:pt x="15993331" y="15152"/>
                      <a:pt x="16356643" y="84484"/>
                      <a:pt x="16554385" y="207066"/>
                    </a:cubicBezTo>
                    <a:cubicBezTo>
                      <a:pt x="16705402" y="300683"/>
                      <a:pt x="16738676" y="425358"/>
                      <a:pt x="16729535" y="1150844"/>
                    </a:cubicBezTo>
                    <a:lnTo>
                      <a:pt x="16729535" y="1150862"/>
                    </a:lnTo>
                    <a:cubicBezTo>
                      <a:pt x="16729535" y="2901878"/>
                      <a:pt x="16446539" y="3115976"/>
                      <a:pt x="15799775" y="3143817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8692C38-CCC6-0F06-36B9-9AC18AC492C7}"/>
                </a:ext>
              </a:extLst>
            </p:cNvPr>
            <p:cNvSpPr txBox="1"/>
            <p:nvPr/>
          </p:nvSpPr>
          <p:spPr>
            <a:xfrm>
              <a:off x="10407462" y="4500896"/>
              <a:ext cx="5620222" cy="2610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trước nội dung </a:t>
              </a:r>
            </a:p>
            <a:p>
              <a:pPr lvl="0"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3600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fr-FR" sz="36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iết 12: Giới thiệu một số thể loại ca khúc</a:t>
              </a:r>
              <a:endParaRPr lang="en-US" sz="28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C8DF15E3-F1D5-791D-7711-2A8CE0F06181}"/>
              </a:ext>
            </a:extLst>
          </p:cNvPr>
          <p:cNvSpPr txBox="1"/>
          <p:nvPr/>
        </p:nvSpPr>
        <p:spPr>
          <a:xfrm>
            <a:off x="2076364" y="2933700"/>
            <a:ext cx="14135272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800" b="1" u="none">
                <a:solidFill>
                  <a:srgbClr val="AC8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800" b="1" u="none">
                <a:solidFill>
                  <a:srgbClr val="AC8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77307" y="328732"/>
            <a:ext cx="2675369" cy="26218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8926DBB-BC1F-585E-5A13-93EA7256971B}"/>
              </a:ext>
            </a:extLst>
          </p:cNvPr>
          <p:cNvGrpSpPr/>
          <p:nvPr/>
        </p:nvGrpSpPr>
        <p:grpSpPr>
          <a:xfrm>
            <a:off x="1337747" y="2186114"/>
            <a:ext cx="6359229" cy="4257617"/>
            <a:chOff x="1633752" y="4381149"/>
            <a:chExt cx="6359229" cy="4257617"/>
          </a:xfrm>
        </p:grpSpPr>
        <p:grpSp>
          <p:nvGrpSpPr>
            <p:cNvPr id="28" name="Group 23">
              <a:extLst>
                <a:ext uri="{FF2B5EF4-FFF2-40B4-BE49-F238E27FC236}">
                  <a16:creationId xmlns:a16="http://schemas.microsoft.com/office/drawing/2014/main" xmlns="" id="{15E3D07E-EED8-BEC8-FFC3-3F53505D4F39}"/>
                </a:ext>
              </a:extLst>
            </p:cNvPr>
            <p:cNvGrpSpPr/>
            <p:nvPr/>
          </p:nvGrpSpPr>
          <p:grpSpPr>
            <a:xfrm>
              <a:off x="1633752" y="4381149"/>
              <a:ext cx="6359229" cy="4257617"/>
              <a:chOff x="1238155" y="115001"/>
              <a:chExt cx="19728862" cy="1798445"/>
            </a:xfrm>
          </p:grpSpPr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xmlns="" id="{E07CCCDE-81D9-41AD-6926-4929DF932BBF}"/>
                  </a:ext>
                </a:extLst>
              </p:cNvPr>
              <p:cNvSpPr/>
              <p:nvPr/>
            </p:nvSpPr>
            <p:spPr>
              <a:xfrm>
                <a:off x="1238155" y="115001"/>
                <a:ext cx="19728862" cy="1798445"/>
              </a:xfrm>
              <a:custGeom>
                <a:avLst/>
                <a:gdLst/>
                <a:ahLst/>
                <a:cxnLst/>
                <a:rect l="l" t="t" r="r" b="b"/>
                <a:pathLst>
                  <a:path w="23752204" h="2055172">
                    <a:moveTo>
                      <a:pt x="23627744" y="2055172"/>
                    </a:moveTo>
                    <a:lnTo>
                      <a:pt x="124460" y="2055172"/>
                    </a:lnTo>
                    <a:cubicBezTo>
                      <a:pt x="55880" y="2055172"/>
                      <a:pt x="0" y="1999292"/>
                      <a:pt x="0" y="193071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27744" y="0"/>
                    </a:lnTo>
                    <a:cubicBezTo>
                      <a:pt x="23696324" y="0"/>
                      <a:pt x="23752204" y="55880"/>
                      <a:pt x="23752204" y="124460"/>
                    </a:cubicBezTo>
                    <a:lnTo>
                      <a:pt x="23752204" y="1930712"/>
                    </a:lnTo>
                    <a:cubicBezTo>
                      <a:pt x="23752204" y="1999292"/>
                      <a:pt x="23696324" y="2055172"/>
                      <a:pt x="23627744" y="2055172"/>
                    </a:cubicBezTo>
                    <a:close/>
                  </a:path>
                </a:pathLst>
              </a:custGeom>
              <a:solidFill>
                <a:srgbClr val="FFFFFF">
                  <a:alpha val="74902"/>
                </a:srgbClr>
              </a:solidFill>
            </p:spPr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DC44135-A720-25BD-7DB7-C6F8A9FCEDE9}"/>
                </a:ext>
              </a:extLst>
            </p:cNvPr>
            <p:cNvSpPr txBox="1"/>
            <p:nvPr/>
          </p:nvSpPr>
          <p:spPr>
            <a:xfrm>
              <a:off x="2278117" y="5026592"/>
              <a:ext cx="5479087" cy="3029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vi-VN" sz="4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Các kí hiệu âm nhạc được sử dụng trong bài hát là gì?</a:t>
              </a:r>
              <a:endParaRPr lang="en-US" sz="4400"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94A6AC4-C046-D594-94F8-47BA31A9747F}"/>
              </a:ext>
            </a:extLst>
          </p:cNvPr>
          <p:cNvSpPr txBox="1"/>
          <p:nvPr/>
        </p:nvSpPr>
        <p:spPr>
          <a:xfrm>
            <a:off x="6397553" y="796327"/>
            <a:ext cx="525435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DCD500B-FB45-27A9-AD39-5F616E2CDF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6508" r="4641" b="5555"/>
          <a:stretch/>
        </p:blipFill>
        <p:spPr>
          <a:xfrm>
            <a:off x="11153004" y="2107329"/>
            <a:ext cx="5566143" cy="7625835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xmlns="" id="{B0B8EB52-2898-E0CC-A3D1-47327E99B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52549" y="6404067"/>
            <a:ext cx="6142100" cy="35470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09DEEE3-486C-3F90-6488-365159922079}"/>
              </a:ext>
            </a:extLst>
          </p:cNvPr>
          <p:cNvGrpSpPr/>
          <p:nvPr/>
        </p:nvGrpSpPr>
        <p:grpSpPr>
          <a:xfrm>
            <a:off x="1333828" y="2182482"/>
            <a:ext cx="8580018" cy="4257617"/>
            <a:chOff x="1633752" y="4381149"/>
            <a:chExt cx="8580018" cy="4257617"/>
          </a:xfrm>
        </p:grpSpPr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xmlns="" id="{CEB0DEAC-0FE0-2C0C-C374-6D9E427179BB}"/>
                </a:ext>
              </a:extLst>
            </p:cNvPr>
            <p:cNvGrpSpPr/>
            <p:nvPr/>
          </p:nvGrpSpPr>
          <p:grpSpPr>
            <a:xfrm>
              <a:off x="1633752" y="4381149"/>
              <a:ext cx="8580018" cy="4257617"/>
              <a:chOff x="1238155" y="115001"/>
              <a:chExt cx="26618634" cy="1798445"/>
            </a:xfrm>
          </p:grpSpPr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xmlns="" id="{40061DF9-68EF-26F3-5E08-AFB9BEE4DBA3}"/>
                  </a:ext>
                </a:extLst>
              </p:cNvPr>
              <p:cNvSpPr/>
              <p:nvPr/>
            </p:nvSpPr>
            <p:spPr>
              <a:xfrm>
                <a:off x="1238155" y="115001"/>
                <a:ext cx="26618634" cy="1798445"/>
              </a:xfrm>
              <a:custGeom>
                <a:avLst/>
                <a:gdLst/>
                <a:ahLst/>
                <a:cxnLst/>
                <a:rect l="l" t="t" r="r" b="b"/>
                <a:pathLst>
                  <a:path w="23752204" h="2055172">
                    <a:moveTo>
                      <a:pt x="23627744" y="2055172"/>
                    </a:moveTo>
                    <a:lnTo>
                      <a:pt x="124460" y="2055172"/>
                    </a:lnTo>
                    <a:cubicBezTo>
                      <a:pt x="55880" y="2055172"/>
                      <a:pt x="0" y="1999292"/>
                      <a:pt x="0" y="193071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27744" y="0"/>
                    </a:lnTo>
                    <a:cubicBezTo>
                      <a:pt x="23696324" y="0"/>
                      <a:pt x="23752204" y="55880"/>
                      <a:pt x="23752204" y="124460"/>
                    </a:cubicBezTo>
                    <a:lnTo>
                      <a:pt x="23752204" y="1930712"/>
                    </a:lnTo>
                    <a:cubicBezTo>
                      <a:pt x="23752204" y="1999292"/>
                      <a:pt x="23696324" y="2055172"/>
                      <a:pt x="23627744" y="205517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1563F0E-FA2E-9CC9-B3E7-ACDA11EBBE20}"/>
                </a:ext>
              </a:extLst>
            </p:cNvPr>
            <p:cNvSpPr txBox="1"/>
            <p:nvPr/>
          </p:nvSpPr>
          <p:spPr>
            <a:xfrm>
              <a:off x="2114313" y="4502827"/>
              <a:ext cx="7546807" cy="4045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vi-VN" sz="44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Các kí hiệu âm nhạc được sử dụng trong bài hát là: Khuông nhạc, dòng kẻ phụ, vạch nhịp, khóa Fa,..</a:t>
              </a:r>
              <a:endParaRPr lang="en-US" sz="440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93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16138" y="522232"/>
            <a:ext cx="2472257" cy="1440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293" y="-391313"/>
            <a:ext cx="2472257" cy="14400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9605" y="-391313"/>
            <a:ext cx="2472257" cy="14400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38449" y="522232"/>
            <a:ext cx="2472257" cy="14400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60" y="522232"/>
            <a:ext cx="2472257" cy="14400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5145" y="-391313"/>
            <a:ext cx="2472257" cy="1440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C29F3F-3FBB-DB4D-A329-37CAA1B1782B}"/>
              </a:ext>
            </a:extLst>
          </p:cNvPr>
          <p:cNvSpPr txBox="1"/>
          <p:nvPr/>
        </p:nvSpPr>
        <p:spPr>
          <a:xfrm>
            <a:off x="1905000" y="1485900"/>
            <a:ext cx="14166856" cy="599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6C707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6600" b="1" dirty="0">
                <a:solidFill>
                  <a:srgbClr val="6C70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</a:t>
            </a:r>
            <a:r>
              <a:rPr lang="fr-FR" sz="6600" b="1" dirty="0" smtClean="0">
                <a:solidFill>
                  <a:srgbClr val="6C70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 </a:t>
            </a:r>
            <a:endParaRPr lang="fr-FR" sz="6600" b="1" dirty="0">
              <a:solidFill>
                <a:srgbClr val="6C707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quay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endParaRPr lang="fr-FR" sz="6600" b="1" dirty="0">
              <a:solidFill>
                <a:srgbClr val="FFAA0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6600" b="1" dirty="0" err="1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6600" b="1" dirty="0">
                <a:solidFill>
                  <a:srgbClr val="FFAA0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A4051E-E950-3464-D94B-1A741D06CA92}"/>
              </a:ext>
            </a:extLst>
          </p:cNvPr>
          <p:cNvGrpSpPr/>
          <p:nvPr/>
        </p:nvGrpSpPr>
        <p:grpSpPr>
          <a:xfrm>
            <a:off x="4103226" y="723900"/>
            <a:ext cx="10081547" cy="7381631"/>
            <a:chOff x="4638342" y="710585"/>
            <a:chExt cx="10081547" cy="738163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A078B59-1AF1-FF23-A68C-A42B87D51B3A}"/>
                </a:ext>
              </a:extLst>
            </p:cNvPr>
            <p:cNvGrpSpPr/>
            <p:nvPr/>
          </p:nvGrpSpPr>
          <p:grpSpPr>
            <a:xfrm>
              <a:off x="4638342" y="710585"/>
              <a:ext cx="10081547" cy="7381631"/>
              <a:chOff x="4638342" y="710585"/>
              <a:chExt cx="10081547" cy="7381631"/>
            </a:xfrm>
          </p:grpSpPr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xmlns="" id="{CA8F9367-3BF7-BC19-0DEE-5DED58AD6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638342" y="1066772"/>
                <a:ext cx="10081547" cy="7025444"/>
              </a:xfrm>
              <a:prstGeom prst="rect">
                <a:avLst/>
              </a:prstGeom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xmlns="" id="{222BA917-D997-6C3A-A8FC-CF36E8EE2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1124677">
                <a:off x="8592616" y="7110229"/>
                <a:ext cx="3096872" cy="801316"/>
              </a:xfrm>
              <a:prstGeom prst="rect">
                <a:avLst/>
              </a:prstGeom>
            </p:spPr>
          </p:pic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xmlns="" id="{67256E7C-ABB9-0084-C4E7-2F6BB11C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63398" y="710585"/>
                <a:ext cx="2961204" cy="1654573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C363384-D376-0FF3-1496-4214C812A3C5}"/>
                </a:ext>
              </a:extLst>
            </p:cNvPr>
            <p:cNvSpPr txBox="1"/>
            <p:nvPr/>
          </p:nvSpPr>
          <p:spPr>
            <a:xfrm>
              <a:off x="4878516" y="2583140"/>
              <a:ext cx="9308578" cy="2951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6600" b="1">
                  <a:solidFill>
                    <a:srgbClr val="FFAA0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PHẦN 1:</a:t>
              </a:r>
            </a:p>
            <a:p>
              <a:pPr algn="ctr">
                <a:lnSpc>
                  <a:spcPct val="150000"/>
                </a:lnSpc>
              </a:pPr>
              <a:r>
                <a:rPr lang="fr-FR" sz="6600" b="1">
                  <a:solidFill>
                    <a:srgbClr val="FFAA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 THUYẾT ÂM NHẠC</a:t>
              </a:r>
              <a:endParaRPr lang="en-US" sz="6600" b="1">
                <a:solidFill>
                  <a:srgbClr val="FFAA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76414">
            <a:off x="-773790" y="-278789"/>
            <a:ext cx="2697158" cy="2036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9170553"/>
            <a:ext cx="1759181" cy="1350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51998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961222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561998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695022" y="8323513"/>
            <a:ext cx="1592978" cy="2197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DD399E-E394-ECE0-11B9-236F4F0FA8FA}"/>
              </a:ext>
            </a:extLst>
          </p:cNvPr>
          <p:cNvSpPr txBox="1"/>
          <p:nvPr/>
        </p:nvSpPr>
        <p:spPr>
          <a:xfrm>
            <a:off x="1220995" y="702425"/>
            <a:ext cx="15846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1. Tìm hiểu Dấu nhắc lại, dấu quay lại, khung thay đổi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56B686-99AC-D841-19C9-34032A869063}"/>
              </a:ext>
            </a:extLst>
          </p:cNvPr>
          <p:cNvSpPr txBox="1"/>
          <p:nvPr/>
        </p:nvSpPr>
        <p:spPr>
          <a:xfrm>
            <a:off x="5716137" y="1638300"/>
            <a:ext cx="1236022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ví dụ trong SGK và trả lời câu hỏi: </a:t>
            </a:r>
            <a:r>
              <a:rPr lang="nl-NL" sz="4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hiểu thế nào về dấu nhắc lại?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DA2E4B4C-DA9E-C6AB-475F-C745B2B4DFA1}"/>
              </a:ext>
            </a:extLst>
          </p:cNvPr>
          <p:cNvSpPr/>
          <p:nvPr/>
        </p:nvSpPr>
        <p:spPr>
          <a:xfrm>
            <a:off x="0" y="1994750"/>
            <a:ext cx="5715000" cy="1112024"/>
          </a:xfrm>
          <a:prstGeom prst="homePlate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Dấu nhắc lại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2FB8FFC-8EB4-91BE-E6A2-81DDA7F3D9A4}"/>
              </a:ext>
            </a:extLst>
          </p:cNvPr>
          <p:cNvGrpSpPr/>
          <p:nvPr/>
        </p:nvGrpSpPr>
        <p:grpSpPr>
          <a:xfrm>
            <a:off x="170351" y="3732741"/>
            <a:ext cx="17465182" cy="3396267"/>
            <a:chOff x="170351" y="3940667"/>
            <a:chExt cx="17465182" cy="3396267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xmlns="" id="{05115E22-100F-B760-BDB8-1E67561CE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9" t="12963" r="5999" b="80370"/>
            <a:stretch/>
          </p:blipFill>
          <p:spPr>
            <a:xfrm>
              <a:off x="170351" y="3940667"/>
              <a:ext cx="17465182" cy="21972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23D8492-8F8A-51D6-5B7D-301EB281C905}"/>
                </a:ext>
              </a:extLst>
            </p:cNvPr>
            <p:cNvSpPr txBox="1"/>
            <p:nvPr/>
          </p:nvSpPr>
          <p:spPr>
            <a:xfrm>
              <a:off x="1600200" y="5685263"/>
              <a:ext cx="15849600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 cùng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đ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khắp nơi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tươi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tươi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c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him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líu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hót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 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vui.</a:t>
              </a:r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Vào rừng hoa - Lớp 1 - melody - Nevis Center">
            <a:hlinkClick r:id="" action="ppaction://media"/>
            <a:extLst>
              <a:ext uri="{FF2B5EF4-FFF2-40B4-BE49-F238E27FC236}">
                <a16:creationId xmlns:a16="http://schemas.microsoft.com/office/drawing/2014/main" xmlns="" id="{97D4B08B-DBFC-655B-1F0C-F99BE53B3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51" y="9228485"/>
            <a:ext cx="930275" cy="9302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BE0547-B4D5-DBAD-A839-87F5344A60ED}"/>
              </a:ext>
            </a:extLst>
          </p:cNvPr>
          <p:cNvSpPr/>
          <p:nvPr/>
        </p:nvSpPr>
        <p:spPr>
          <a:xfrm>
            <a:off x="1454377" y="7458687"/>
            <a:ext cx="9043827" cy="2021302"/>
          </a:xfrm>
          <a:prstGeom prst="rect">
            <a:avLst/>
          </a:prstGeom>
          <a:solidFill>
            <a:srgbClr val="FFC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nhắc lại: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kí hiệu để đánh dấu câu nhạc hoặc đoạn nhạc cần nhắc lại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8245DF7-9AEA-99A1-8B0B-7CB69A140A37}"/>
              </a:ext>
            </a:extLst>
          </p:cNvPr>
          <p:cNvCxnSpPr/>
          <p:nvPr/>
        </p:nvCxnSpPr>
        <p:spPr>
          <a:xfrm>
            <a:off x="1123348" y="3242771"/>
            <a:ext cx="553052" cy="12479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3C0F4E9-CAC8-57A2-4D33-5267865006CB}"/>
              </a:ext>
            </a:extLst>
          </p:cNvPr>
          <p:cNvCxnSpPr>
            <a:cxnSpLocks/>
          </p:cNvCxnSpPr>
          <p:nvPr/>
        </p:nvCxnSpPr>
        <p:spPr>
          <a:xfrm flipH="1">
            <a:off x="17262060" y="3438758"/>
            <a:ext cx="492540" cy="11819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  <p:bldP spid="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76414">
            <a:off x="-773790" y="-278789"/>
            <a:ext cx="2697158" cy="2036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9170553"/>
            <a:ext cx="1759181" cy="13501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1998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61222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61998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95022" y="8323513"/>
            <a:ext cx="1592978" cy="2197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56B686-99AC-D841-19C9-34032A869063}"/>
              </a:ext>
            </a:extLst>
          </p:cNvPr>
          <p:cNvSpPr txBox="1"/>
          <p:nvPr/>
        </p:nvSpPr>
        <p:spPr>
          <a:xfrm>
            <a:off x="5716137" y="876300"/>
            <a:ext cx="1236022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ví dụ trong SGK và trả lời câu hỏi: </a:t>
            </a:r>
            <a:r>
              <a:rPr lang="nl-NL" sz="4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hiểu thế nào về dấu quay lại?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2FB8FFC-8EB4-91BE-E6A2-81DDA7F3D9A4}"/>
              </a:ext>
            </a:extLst>
          </p:cNvPr>
          <p:cNvGrpSpPr/>
          <p:nvPr/>
        </p:nvGrpSpPr>
        <p:grpSpPr>
          <a:xfrm>
            <a:off x="461184" y="3470524"/>
            <a:ext cx="17615180" cy="3044576"/>
            <a:chOff x="461184" y="3461361"/>
            <a:chExt cx="17615180" cy="30445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5115E22-100F-B760-BDB8-1E67561CE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2" t="12397" r="6329" b="81171"/>
            <a:stretch/>
          </p:blipFill>
          <p:spPr>
            <a:xfrm>
              <a:off x="461184" y="3461361"/>
              <a:ext cx="17365632" cy="22550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23D8492-8F8A-51D6-5B7D-301EB281C905}"/>
                </a:ext>
              </a:extLst>
            </p:cNvPr>
            <p:cNvSpPr txBox="1"/>
            <p:nvPr/>
          </p:nvSpPr>
          <p:spPr>
            <a:xfrm>
              <a:off x="1828800" y="5685263"/>
              <a:ext cx="16247564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     trời    lấp    ló    đằng   chân  trời      xa …            …    dưới  mái  trường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BE0547-B4D5-DBAD-A839-87F5344A60ED}"/>
              </a:ext>
            </a:extLst>
          </p:cNvPr>
          <p:cNvSpPr/>
          <p:nvPr/>
        </p:nvSpPr>
        <p:spPr>
          <a:xfrm>
            <a:off x="1440093" y="6938805"/>
            <a:ext cx="9043827" cy="2021302"/>
          </a:xfrm>
          <a:prstGeom prst="rect">
            <a:avLst/>
          </a:prstGeom>
          <a:solidFill>
            <a:srgbClr val="FFC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quay </a:t>
            </a:r>
            <a:r>
              <a:rPr lang="en-US" sz="4000" b="1" i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</a:t>
            </a:r>
            <a:endParaRPr lang="en-US" sz="40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8245DF7-9AEA-99A1-8B0B-7CB69A140A37}"/>
              </a:ext>
            </a:extLst>
          </p:cNvPr>
          <p:cNvCxnSpPr>
            <a:cxnSpLocks/>
          </p:cNvCxnSpPr>
          <p:nvPr/>
        </p:nvCxnSpPr>
        <p:spPr>
          <a:xfrm flipH="1">
            <a:off x="1587467" y="2870030"/>
            <a:ext cx="482665" cy="8366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3C0F4E9-CAC8-57A2-4D33-5267865006CB}"/>
              </a:ext>
            </a:extLst>
          </p:cNvPr>
          <p:cNvCxnSpPr>
            <a:cxnSpLocks/>
          </p:cNvCxnSpPr>
          <p:nvPr/>
        </p:nvCxnSpPr>
        <p:spPr>
          <a:xfrm>
            <a:off x="16459200" y="3150334"/>
            <a:ext cx="816631" cy="6403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E40FC56-27C9-9F72-B1BB-A2BDE5196A19}"/>
              </a:ext>
            </a:extLst>
          </p:cNvPr>
          <p:cNvGrpSpPr/>
          <p:nvPr/>
        </p:nvGrpSpPr>
        <p:grpSpPr>
          <a:xfrm>
            <a:off x="0" y="1232750"/>
            <a:ext cx="5715000" cy="1112024"/>
            <a:chOff x="0" y="1232750"/>
            <a:chExt cx="5715000" cy="1112024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A2E4B4C-DA9E-C6AB-475F-C745B2B4DFA1}"/>
                </a:ext>
              </a:extLst>
            </p:cNvPr>
            <p:cNvSpPr/>
            <p:nvPr/>
          </p:nvSpPr>
          <p:spPr>
            <a:xfrm>
              <a:off x="0" y="1232750"/>
              <a:ext cx="5715000" cy="1112024"/>
            </a:xfrm>
            <a:prstGeom prst="homePlate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Dấu quay lại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Shape, arrow, circle&#10;&#10;Description automatically generated">
              <a:extLst>
                <a:ext uri="{FF2B5EF4-FFF2-40B4-BE49-F238E27FC236}">
                  <a16:creationId xmlns:a16="http://schemas.microsoft.com/office/drawing/2014/main" xmlns="" id="{63A03EF4-4BF7-C43C-58A1-DC09568C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206" y="1445861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851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A4051E-E950-3464-D94B-1A741D06CA92}"/>
              </a:ext>
            </a:extLst>
          </p:cNvPr>
          <p:cNvGrpSpPr/>
          <p:nvPr/>
        </p:nvGrpSpPr>
        <p:grpSpPr>
          <a:xfrm>
            <a:off x="4433680" y="396038"/>
            <a:ext cx="10081547" cy="4422069"/>
            <a:chOff x="4847905" y="999340"/>
            <a:chExt cx="10081547" cy="442206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A078B59-1AF1-FF23-A68C-A42B87D51B3A}"/>
                </a:ext>
              </a:extLst>
            </p:cNvPr>
            <p:cNvGrpSpPr/>
            <p:nvPr/>
          </p:nvGrpSpPr>
          <p:grpSpPr>
            <a:xfrm>
              <a:off x="4847905" y="999340"/>
              <a:ext cx="10081547" cy="4422069"/>
              <a:chOff x="4847905" y="999340"/>
              <a:chExt cx="10081547" cy="4422069"/>
            </a:xfrm>
          </p:grpSpPr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xmlns="" id="{CA8F9367-3BF7-BC19-0DEE-5DED58AD6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359451">
                <a:off x="4847905" y="1622605"/>
                <a:ext cx="10081547" cy="3753714"/>
              </a:xfrm>
              <a:prstGeom prst="rect">
                <a:avLst/>
              </a:prstGeom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xmlns="" id="{222BA917-D997-6C3A-A8FC-CF36E8EE2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1124677">
                <a:off x="8353787" y="4620093"/>
                <a:ext cx="3096872" cy="801316"/>
              </a:xfrm>
              <a:prstGeom prst="rect">
                <a:avLst/>
              </a:prstGeom>
            </p:spPr>
          </p:pic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xmlns="" id="{67256E7C-ABB9-0084-C4E7-2F6BB11C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52173" y="999340"/>
                <a:ext cx="2253649" cy="1259227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C363384-D376-0FF3-1496-4214C812A3C5}"/>
                </a:ext>
              </a:extLst>
            </p:cNvPr>
            <p:cNvSpPr txBox="1"/>
            <p:nvPr/>
          </p:nvSpPr>
          <p:spPr>
            <a:xfrm>
              <a:off x="5171136" y="2151156"/>
              <a:ext cx="9015959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400" b="1">
                  <a:solidFill>
                    <a:srgbClr val="FFAA0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nêu sự khác nhau giữa dấu nhắc lại và dấu quay lại?</a:t>
              </a:r>
              <a:endParaRPr lang="en-US" sz="4400" b="1">
                <a:solidFill>
                  <a:srgbClr val="FFAA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56D92F3-8A40-A12B-6FA9-28971468D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2336" y="5295126"/>
            <a:ext cx="4192074" cy="2914193"/>
          </a:xfrm>
          <a:prstGeom prst="rect">
            <a:avLst/>
          </a:prstGeom>
        </p:spPr>
      </p:pic>
      <p:sp>
        <p:nvSpPr>
          <p:cNvPr id="30" name="Not Equal 29">
            <a:extLst>
              <a:ext uri="{FF2B5EF4-FFF2-40B4-BE49-F238E27FC236}">
                <a16:creationId xmlns:a16="http://schemas.microsoft.com/office/drawing/2014/main" xmlns="" id="{8DB74A2F-70CB-B50F-7347-56227D0400FE}"/>
              </a:ext>
            </a:extLst>
          </p:cNvPr>
          <p:cNvSpPr/>
          <p:nvPr/>
        </p:nvSpPr>
        <p:spPr>
          <a:xfrm>
            <a:off x="7614089" y="5720527"/>
            <a:ext cx="3059821" cy="1752600"/>
          </a:xfrm>
          <a:prstGeom prst="mathNot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 descr="Shape, arrow, circle&#10;&#10;Description automatically generated">
            <a:extLst>
              <a:ext uri="{FF2B5EF4-FFF2-40B4-BE49-F238E27FC236}">
                <a16:creationId xmlns:a16="http://schemas.microsoft.com/office/drawing/2014/main" xmlns="" id="{B25240C5-10B1-01D1-CB74-FF6063570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136" y="4659512"/>
            <a:ext cx="3347528" cy="33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18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74454" y="8323513"/>
            <a:ext cx="2125802" cy="21972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40133" y="8323513"/>
            <a:ext cx="1592978" cy="219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54889" y="8323513"/>
            <a:ext cx="2125802" cy="21972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0568" y="8323513"/>
            <a:ext cx="1592978" cy="21972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324" y="8323513"/>
            <a:ext cx="2125802" cy="21972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01004" y="8323513"/>
            <a:ext cx="1592978" cy="2197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4018" y="8323513"/>
            <a:ext cx="2125802" cy="2197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59697" y="8323513"/>
            <a:ext cx="1592978" cy="21972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56D92F3-8A40-A12B-6FA9-28971468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887" y="723900"/>
            <a:ext cx="3496941" cy="2430959"/>
          </a:xfrm>
          <a:prstGeom prst="rect">
            <a:avLst/>
          </a:prstGeom>
        </p:spPr>
      </p:pic>
      <p:sp>
        <p:nvSpPr>
          <p:cNvPr id="30" name="Not Equal 29">
            <a:extLst>
              <a:ext uri="{FF2B5EF4-FFF2-40B4-BE49-F238E27FC236}">
                <a16:creationId xmlns:a16="http://schemas.microsoft.com/office/drawing/2014/main" xmlns="" id="{8DB74A2F-70CB-B50F-7347-56227D0400FE}"/>
              </a:ext>
            </a:extLst>
          </p:cNvPr>
          <p:cNvSpPr/>
          <p:nvPr/>
        </p:nvSpPr>
        <p:spPr>
          <a:xfrm>
            <a:off x="7614089" y="751112"/>
            <a:ext cx="3059821" cy="1752600"/>
          </a:xfrm>
          <a:prstGeom prst="mathNot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 descr="Shape, arrow, circle&#10;&#10;Description automatically generated">
            <a:extLst>
              <a:ext uri="{FF2B5EF4-FFF2-40B4-BE49-F238E27FC236}">
                <a16:creationId xmlns:a16="http://schemas.microsoft.com/office/drawing/2014/main" xmlns="" id="{B25240C5-10B1-01D1-CB74-FF6063570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656" y="410586"/>
            <a:ext cx="2744271" cy="27442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ACB6489-7557-A736-DA06-9E34147FDCC6}"/>
              </a:ext>
            </a:extLst>
          </p:cNvPr>
          <p:cNvCxnSpPr>
            <a:cxnSpLocks/>
          </p:cNvCxnSpPr>
          <p:nvPr/>
        </p:nvCxnSpPr>
        <p:spPr>
          <a:xfrm>
            <a:off x="9143999" y="2712411"/>
            <a:ext cx="0" cy="561110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0C34E1-18A2-CD93-0C21-1CD9A29321F2}"/>
              </a:ext>
            </a:extLst>
          </p:cNvPr>
          <p:cNvSpPr txBox="1"/>
          <p:nvPr/>
        </p:nvSpPr>
        <p:spPr>
          <a:xfrm>
            <a:off x="2465517" y="3383459"/>
            <a:ext cx="457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nhắc lại</a:t>
            </a:r>
            <a:endParaRPr lang="en-US" sz="4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2C6496-BF7A-BF3C-10EA-FE2B15E6438D}"/>
              </a:ext>
            </a:extLst>
          </p:cNvPr>
          <p:cNvSpPr txBox="1"/>
          <p:nvPr/>
        </p:nvSpPr>
        <p:spPr>
          <a:xfrm>
            <a:off x="11987532" y="3383458"/>
            <a:ext cx="457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quay lại</a:t>
            </a:r>
            <a:endParaRPr lang="en-US" sz="4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3691FA-BC73-6A16-2611-C93D34212756}"/>
              </a:ext>
            </a:extLst>
          </p:cNvPr>
          <p:cNvSpPr txBox="1"/>
          <p:nvPr/>
        </p:nvSpPr>
        <p:spPr>
          <a:xfrm>
            <a:off x="2300289" y="4827894"/>
            <a:ext cx="4902453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Nhắc lại câu nhạc/ đoạn nhạc ngắn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59CF14-C831-1B1E-2B7E-8A9804F0BC1C}"/>
              </a:ext>
            </a:extLst>
          </p:cNvPr>
          <p:cNvSpPr txBox="1"/>
          <p:nvPr/>
        </p:nvSpPr>
        <p:spPr>
          <a:xfrm>
            <a:off x="11642790" y="4827894"/>
            <a:ext cx="4902453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Nhắc lại cả đoạn dài hoặc cả bản nhạc.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1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CĐ1 - Tiết 3 - Nhạc cụ Đàn phím - Lí thuyết âm nhạc</Template>
  <TotalTime>798</TotalTime>
  <Words>761</Words>
  <Application>Microsoft Office PowerPoint</Application>
  <PresentationFormat>Custom</PresentationFormat>
  <Paragraphs>90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9</cp:revision>
  <dcterms:created xsi:type="dcterms:W3CDTF">2022-10-15T18:56:12Z</dcterms:created>
  <dcterms:modified xsi:type="dcterms:W3CDTF">2022-11-25T01:00:36Z</dcterms:modified>
  <dc:identifier>DAFJYMl1Dus</dc:identifier>
</cp:coreProperties>
</file>