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71" r:id="rId2"/>
    <p:sldId id="256" r:id="rId3"/>
    <p:sldId id="302" r:id="rId4"/>
    <p:sldId id="350" r:id="rId5"/>
    <p:sldId id="352" r:id="rId6"/>
    <p:sldId id="360" r:id="rId7"/>
    <p:sldId id="361" r:id="rId8"/>
    <p:sldId id="362" r:id="rId9"/>
    <p:sldId id="347" r:id="rId10"/>
    <p:sldId id="363" r:id="rId11"/>
    <p:sldId id="364" r:id="rId12"/>
    <p:sldId id="365" r:id="rId13"/>
    <p:sldId id="366" r:id="rId14"/>
    <p:sldId id="367" r:id="rId15"/>
    <p:sldId id="283" r:id="rId16"/>
    <p:sldId id="276" r:id="rId17"/>
    <p:sldId id="368" r:id="rId18"/>
    <p:sldId id="369" r:id="rId19"/>
    <p:sldId id="370" r:id="rId20"/>
    <p:sldId id="371" r:id="rId21"/>
    <p:sldId id="372" r:id="rId22"/>
    <p:sldId id="298" r:id="rId23"/>
    <p:sldId id="373" r:id="rId24"/>
    <p:sldId id="374" r:id="rId25"/>
    <p:sldId id="375" r:id="rId26"/>
    <p:sldId id="376" r:id="rId27"/>
    <p:sldId id="377" r:id="rId28"/>
    <p:sldId id="378" r:id="rId29"/>
    <p:sldId id="327" r:id="rId30"/>
    <p:sldId id="379" r:id="rId31"/>
    <p:sldId id="380" r:id="rId32"/>
    <p:sldId id="382" r:id="rId33"/>
    <p:sldId id="381" r:id="rId34"/>
    <p:sldId id="383" r:id="rId35"/>
    <p:sldId id="384" r:id="rId36"/>
    <p:sldId id="349" r:id="rId37"/>
    <p:sldId id="325" r:id="rId38"/>
    <p:sldId id="359" r:id="rId39"/>
    <p:sldId id="385" r:id="rId40"/>
    <p:sldId id="314" r:id="rId41"/>
    <p:sldId id="330" r:id="rId42"/>
    <p:sldId id="2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5F"/>
    <a:srgbClr val="E8F6F8"/>
    <a:srgbClr val="F16649"/>
    <a:srgbClr val="0070C0"/>
    <a:srgbClr val="C0E6EA"/>
    <a:srgbClr val="62C8CE"/>
    <a:srgbClr val="05A0B8"/>
    <a:srgbClr val="7192A9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9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3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5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7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6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12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2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3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9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16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1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1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0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7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23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2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4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4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20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24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3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5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8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454783" y="3870600"/>
            <a:ext cx="35944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7200" y="4956333"/>
            <a:ext cx="12261600" cy="190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3"/>
          <p:cNvGrpSpPr/>
          <p:nvPr/>
        </p:nvGrpSpPr>
        <p:grpSpPr>
          <a:xfrm>
            <a:off x="-132919" y="719333"/>
            <a:ext cx="1427733" cy="994067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avLst/>
              <a:gdLst/>
              <a:ahLst/>
              <a:cxnLst/>
              <a:rect l="l" t="t" r="r" b="b"/>
              <a:pathLst>
                <a:path w="42832" h="29822" extrusionOk="0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avLst/>
              <a:gdLst/>
              <a:ahLst/>
              <a:cxnLst/>
              <a:rect l="l" t="t" r="r" b="b"/>
              <a:pathLst>
                <a:path w="8708" h="9789" extrusionOk="0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avLst/>
              <a:gdLst/>
              <a:ahLst/>
              <a:cxnLst/>
              <a:rect l="l" t="t" r="r" b="b"/>
              <a:pathLst>
                <a:path w="9941" h="14459" extrusionOk="0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avLst/>
              <a:gdLst/>
              <a:ahLst/>
              <a:cxnLst/>
              <a:rect l="l" t="t" r="r" b="b"/>
              <a:pathLst>
                <a:path w="2986" h="12565" extrusionOk="0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avLst/>
              <a:gdLst/>
              <a:ahLst/>
              <a:cxnLst/>
              <a:rect l="l" t="t" r="r" b="b"/>
              <a:pathLst>
                <a:path w="2446" h="13993" extrusionOk="0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avLst/>
              <a:gdLst/>
              <a:ahLst/>
              <a:cxnLst/>
              <a:rect l="l" t="t" r="r" b="b"/>
              <a:pathLst>
                <a:path w="835" h="11184" extrusionOk="0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avLst/>
              <a:gdLst/>
              <a:ahLst/>
              <a:cxnLst/>
              <a:rect l="l" t="t" r="r" b="b"/>
              <a:pathLst>
                <a:path w="29222" h="7240" extrusionOk="0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avLst/>
              <a:gdLst/>
              <a:ahLst/>
              <a:cxnLst/>
              <a:rect l="l" t="t" r="r" b="b"/>
              <a:pathLst>
                <a:path w="34492" h="2870" extrusionOk="0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29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800" b="1" dirty="0">
                <a:solidFill>
                  <a:srgbClr val="AD4F0F"/>
                </a:solidFill>
              </a:rPr>
              <a:t>viewer</a:t>
            </a:r>
            <a:r>
              <a:rPr lang="en-US" sz="8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xem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24625" y="3130480"/>
            <a:ext cx="2755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vjuːə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BAB58A-5738-3259-95C4-78E35D43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12" y="1641533"/>
            <a:ext cx="5743150" cy="446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iewer">
            <a:hlinkClick r:id="" action="ppaction://media"/>
            <a:extLst>
              <a:ext uri="{FF2B5EF4-FFF2-40B4-BE49-F238E27FC236}">
                <a16:creationId xmlns:a16="http://schemas.microsoft.com/office/drawing/2014/main" id="{43AEADFA-5A8A-DC67-37A3-D63180E18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264" y="3253905"/>
            <a:ext cx="643524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47551" y="1404918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performer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687" y="4795642"/>
            <a:ext cx="4475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biểu</a:t>
            </a:r>
            <a:r>
              <a:rPr lang="en-US" sz="4800" dirty="0"/>
              <a:t> </a:t>
            </a:r>
            <a:r>
              <a:rPr lang="en-US" sz="4800" dirty="0" err="1"/>
              <a:t>diễn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91264" y="3393473"/>
            <a:ext cx="3573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pəˈfɔːmə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3E3EAB5-8B0D-D7DA-CF89-47CED4C9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52" y="1641533"/>
            <a:ext cx="5076293" cy="36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er">
            <a:hlinkClick r:id="" action="ppaction://media"/>
            <a:extLst>
              <a:ext uri="{FF2B5EF4-FFF2-40B4-BE49-F238E27FC236}">
                <a16:creationId xmlns:a16="http://schemas.microsoft.com/office/drawing/2014/main" id="{B5E892F7-16C3-6EE6-52CC-67E60FC237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7551" y="34116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2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3646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44298" y="1317972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popular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5393" y="4428411"/>
            <a:ext cx="578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phổ</a:t>
            </a:r>
            <a:r>
              <a:rPr lang="en-US" sz="4800" dirty="0"/>
              <a:t> </a:t>
            </a:r>
            <a:r>
              <a:rPr lang="en-US" sz="4800" dirty="0" err="1"/>
              <a:t>biến</a:t>
            </a:r>
            <a:r>
              <a:rPr lang="en-US" sz="4800" dirty="0"/>
              <a:t>, </a:t>
            </a:r>
            <a:r>
              <a:rPr lang="en-US" sz="4800" dirty="0" err="1"/>
              <a:t>được</a:t>
            </a:r>
            <a:r>
              <a:rPr lang="en-US" sz="4800" dirty="0"/>
              <a:t> </a:t>
            </a:r>
            <a:r>
              <a:rPr lang="en-US" sz="4800" dirty="0" err="1"/>
              <a:t>nhiều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biết</a:t>
            </a:r>
            <a:r>
              <a:rPr lang="en-US" sz="4800" dirty="0"/>
              <a:t> </a:t>
            </a:r>
            <a:r>
              <a:rPr lang="en-US" sz="4800" dirty="0" err="1"/>
              <a:t>đến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25618" y="3242621"/>
            <a:ext cx="3413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pɒpjələ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(r)/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42" name="Picture 2" descr="Add Star Power to Your Projects with Celebrity Speaking Cliparts - Clip Art  Library">
            <a:extLst>
              <a:ext uri="{FF2B5EF4-FFF2-40B4-BE49-F238E27FC236}">
                <a16:creationId xmlns:a16="http://schemas.microsoft.com/office/drawing/2014/main" id="{491E795B-AD87-1EDE-B421-956572882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5816" r="3789" b="7192"/>
          <a:stretch/>
        </p:blipFill>
        <p:spPr bwMode="auto">
          <a:xfrm>
            <a:off x="6457442" y="1819507"/>
            <a:ext cx="5648995" cy="337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p">
            <a:hlinkClick r:id="" action="ppaction://media"/>
            <a:extLst>
              <a:ext uri="{FF2B5EF4-FFF2-40B4-BE49-F238E27FC236}">
                <a16:creationId xmlns:a16="http://schemas.microsoft.com/office/drawing/2014/main" id="{EBEDC40C-E397-CF60-41E9-322A100641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415" y="32517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83380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live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/>
              <a:t>(</a:t>
            </a:r>
            <a:r>
              <a:rPr lang="en-US" sz="4800" dirty="0" err="1"/>
              <a:t>phát</a:t>
            </a:r>
            <a:r>
              <a:rPr lang="en-US" sz="4800" dirty="0"/>
              <a:t> </a:t>
            </a:r>
            <a:r>
              <a:rPr lang="en-US" sz="4800" dirty="0" err="1"/>
              <a:t>sóng</a:t>
            </a:r>
            <a:r>
              <a:rPr lang="en-US" sz="4800" dirty="0"/>
              <a:t>)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tiếp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371248" y="3130480"/>
            <a:ext cx="16626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laɪv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1266" name="Picture 2" descr="Free Vector | People watching the news">
            <a:extLst>
              <a:ext uri="{FF2B5EF4-FFF2-40B4-BE49-F238E27FC236}">
                <a16:creationId xmlns:a16="http://schemas.microsoft.com/office/drawing/2014/main" id="{7A7503D0-020A-F3EC-7C05-EF701B53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20" y="1307597"/>
            <a:ext cx="5370204" cy="53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ive">
            <a:hlinkClick r:id="" action="ppaction://media"/>
            <a:extLst>
              <a:ext uri="{FF2B5EF4-FFF2-40B4-BE49-F238E27FC236}">
                <a16:creationId xmlns:a16="http://schemas.microsoft.com/office/drawing/2014/main" id="{777AA8A2-ED14-C752-7CF3-54EFC804E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2761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440461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boring </a:t>
            </a:r>
            <a:r>
              <a:rPr lang="en-US" sz="66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buồn</a:t>
            </a:r>
            <a:r>
              <a:rPr lang="en-US" sz="4800" dirty="0"/>
              <a:t> </a:t>
            </a:r>
            <a:r>
              <a:rPr lang="en-US" sz="4800" dirty="0" err="1"/>
              <a:t>chán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999351" y="3130480"/>
            <a:ext cx="24064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bɔːrɪŋ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2292" name="Picture 4" descr="Bored Cliparts png images | PNGWing">
            <a:extLst>
              <a:ext uri="{FF2B5EF4-FFF2-40B4-BE49-F238E27FC236}">
                <a16:creationId xmlns:a16="http://schemas.microsoft.com/office/drawing/2014/main" id="{19581BAC-6F41-BEB8-480B-89E418BFF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5454" b="3099"/>
          <a:stretch/>
        </p:blipFill>
        <p:spPr bwMode="auto">
          <a:xfrm>
            <a:off x="6528391" y="1461668"/>
            <a:ext cx="5092995" cy="472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oring">
            <a:hlinkClick r:id="" action="ppaction://media"/>
            <a:extLst>
              <a:ext uri="{FF2B5EF4-FFF2-40B4-BE49-F238E27FC236}">
                <a16:creationId xmlns:a16="http://schemas.microsoft.com/office/drawing/2014/main" id="{28C235F7-70C4-040D-6725-05CB33BD6C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363" y="3139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93567"/>
              </p:ext>
            </p:extLst>
          </p:nvPr>
        </p:nvGraphicFramePr>
        <p:xfrm>
          <a:off x="679195" y="1190095"/>
          <a:ext cx="11202677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0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0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New words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Pronunciation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5A0B8"/>
                          </a:solidFill>
                        </a:rPr>
                        <a:t>Meaning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comedy (n)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kɒmədi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kịch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viewer (n)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vjuːə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xem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performer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pəˈfɔːmə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67530444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popular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pɒpjələ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(r)/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439186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live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laɪv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sóng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422479272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boring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bɔːrɪŋ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chán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5101003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comedy">
            <a:hlinkClick r:id="" action="ppaction://media"/>
            <a:extLst>
              <a:ext uri="{FF2B5EF4-FFF2-40B4-BE49-F238E27FC236}">
                <a16:creationId xmlns:a16="http://schemas.microsoft.com/office/drawing/2014/main" id="{E59E0E97-5A5F-97F9-9FF6-C84719F98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8071" y="2130042"/>
            <a:ext cx="584114" cy="584114"/>
          </a:xfrm>
          <a:prstGeom prst="rect">
            <a:avLst/>
          </a:prstGeom>
        </p:spPr>
      </p:pic>
      <p:pic>
        <p:nvPicPr>
          <p:cNvPr id="5" name="viewer">
            <a:hlinkClick r:id="" action="ppaction://media"/>
            <a:extLst>
              <a:ext uri="{FF2B5EF4-FFF2-40B4-BE49-F238E27FC236}">
                <a16:creationId xmlns:a16="http://schemas.microsoft.com/office/drawing/2014/main" id="{50B7657B-D207-8987-9B2C-E98A1FB786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233" y="2875210"/>
            <a:ext cx="553790" cy="553790"/>
          </a:xfrm>
          <a:prstGeom prst="rect">
            <a:avLst/>
          </a:prstGeom>
        </p:spPr>
      </p:pic>
      <p:pic>
        <p:nvPicPr>
          <p:cNvPr id="7" name="per">
            <a:hlinkClick r:id="" action="ppaction://media"/>
            <a:extLst>
              <a:ext uri="{FF2B5EF4-FFF2-40B4-BE49-F238E27FC236}">
                <a16:creationId xmlns:a16="http://schemas.microsoft.com/office/drawing/2014/main" id="{4D48773D-79A4-A190-DE69-A087D9F184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233" y="3669025"/>
            <a:ext cx="571115" cy="571115"/>
          </a:xfrm>
          <a:prstGeom prst="rect">
            <a:avLst/>
          </a:prstGeom>
        </p:spPr>
      </p:pic>
      <p:pic>
        <p:nvPicPr>
          <p:cNvPr id="8" name="pop">
            <a:hlinkClick r:id="" action="ppaction://media"/>
            <a:extLst>
              <a:ext uri="{FF2B5EF4-FFF2-40B4-BE49-F238E27FC236}">
                <a16:creationId xmlns:a16="http://schemas.microsoft.com/office/drawing/2014/main" id="{C2DB4A52-C65F-E319-1DDC-70DC1370C82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70" y="4480164"/>
            <a:ext cx="571115" cy="571115"/>
          </a:xfrm>
          <a:prstGeom prst="rect">
            <a:avLst/>
          </a:prstGeom>
        </p:spPr>
      </p:pic>
      <p:pic>
        <p:nvPicPr>
          <p:cNvPr id="9" name="live">
            <a:hlinkClick r:id="" action="ppaction://media"/>
            <a:extLst>
              <a:ext uri="{FF2B5EF4-FFF2-40B4-BE49-F238E27FC236}">
                <a16:creationId xmlns:a16="http://schemas.microsoft.com/office/drawing/2014/main" id="{E0A63C26-2571-6E00-0092-B66523B2BBD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69" y="5291303"/>
            <a:ext cx="571115" cy="571115"/>
          </a:xfrm>
          <a:prstGeom prst="rect">
            <a:avLst/>
          </a:prstGeom>
        </p:spPr>
      </p:pic>
      <p:pic>
        <p:nvPicPr>
          <p:cNvPr id="10" name="boring">
            <a:hlinkClick r:id="" action="ppaction://media"/>
            <a:extLst>
              <a:ext uri="{FF2B5EF4-FFF2-40B4-BE49-F238E27FC236}">
                <a16:creationId xmlns:a16="http://schemas.microsoft.com/office/drawing/2014/main" id="{AA23761A-6BD3-028A-6D8D-CE5BE260D5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899" y="6065190"/>
            <a:ext cx="571115" cy="5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6178122" y="1951663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8501685" y="1757553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8501685" y="1757553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3868148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4185938" y="1943719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3652487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108961" y="176786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41491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TELEVISION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121767" y="2793745"/>
            <a:ext cx="3512018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VOCABULARY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PRONUNCIATION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4788318" y="2793745"/>
            <a:ext cx="732875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TV shows and adjectives to describe</a:t>
            </a:r>
          </a:p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26649"/>
                </a:solidFill>
              </a:rPr>
              <a:t>/</a:t>
            </a:r>
            <a:r>
              <a:rPr lang="el-GR" sz="3600" b="1" dirty="0">
                <a:solidFill>
                  <a:srgbClr val="F26649"/>
                </a:solidFill>
              </a:rPr>
              <a:t>θ/ </a:t>
            </a:r>
            <a:r>
              <a:rPr lang="en-US" sz="3600" b="1" dirty="0">
                <a:solidFill>
                  <a:srgbClr val="F26649"/>
                </a:solidFill>
              </a:rPr>
              <a:t>and /</a:t>
            </a:r>
            <a:r>
              <a:rPr lang="en-US" sz="3600" b="1" dirty="0" err="1">
                <a:solidFill>
                  <a:srgbClr val="F26649"/>
                </a:solidFill>
              </a:rPr>
              <a:t>ð</a:t>
            </a:r>
            <a:r>
              <a:rPr lang="en-US" sz="3600" b="1" dirty="0">
                <a:solidFill>
                  <a:srgbClr val="F2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7298583" y="5028243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2432523" y="1943719"/>
            <a:ext cx="1481070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1719839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192558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46670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words/ phrases in the box next to the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6D69F-C9F6-06B3-49A9-807BC1724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8" y="2689768"/>
            <a:ext cx="11664323" cy="39813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EE1C67-8A82-8876-FB79-3B2C23501E00}"/>
              </a:ext>
            </a:extLst>
          </p:cNvPr>
          <p:cNvSpPr/>
          <p:nvPr/>
        </p:nvSpPr>
        <p:spPr>
          <a:xfrm>
            <a:off x="7298583" y="5017610"/>
            <a:ext cx="2051217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Talent show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25EBD-4A05-6A7F-26A3-79DDC1D52498}"/>
              </a:ext>
            </a:extLst>
          </p:cNvPr>
          <p:cNvSpPr/>
          <p:nvPr/>
        </p:nvSpPr>
        <p:spPr>
          <a:xfrm>
            <a:off x="7298583" y="6000774"/>
            <a:ext cx="1858296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Viewer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A240A-18F5-6C7E-C5A6-F96AE7E366E4}"/>
              </a:ext>
            </a:extLst>
          </p:cNvPr>
          <p:cNvSpPr/>
          <p:nvPr/>
        </p:nvSpPr>
        <p:spPr>
          <a:xfrm>
            <a:off x="7298584" y="4398263"/>
            <a:ext cx="2051216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Comedy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BA1B07-842E-0C3D-6FAE-EB6A32DAD331}"/>
              </a:ext>
            </a:extLst>
          </p:cNvPr>
          <p:cNvSpPr/>
          <p:nvPr/>
        </p:nvSpPr>
        <p:spPr>
          <a:xfrm>
            <a:off x="7298584" y="2784184"/>
            <a:ext cx="2051217" cy="577141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VN" sz="3200" dirty="0">
                <a:solidFill>
                  <a:schemeClr val="tx1"/>
                </a:solidFill>
              </a:rPr>
              <a:t>haracter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AD3B5D-7B40-8AEA-1D82-9003ED496ED7}"/>
              </a:ext>
            </a:extLst>
          </p:cNvPr>
          <p:cNvSpPr/>
          <p:nvPr/>
        </p:nvSpPr>
        <p:spPr>
          <a:xfrm>
            <a:off x="7298584" y="3406697"/>
            <a:ext cx="2763850" cy="921908"/>
          </a:xfrm>
          <a:prstGeom prst="rect">
            <a:avLst/>
          </a:prstGeom>
          <a:solidFill>
            <a:srgbClr val="E8F6F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VN" sz="3200" dirty="0">
                <a:solidFill>
                  <a:schemeClr val="tx1"/>
                </a:solidFill>
              </a:rPr>
              <a:t>ducational programme </a:t>
            </a:r>
          </a:p>
        </p:txBody>
      </p:sp>
    </p:spTree>
    <p:extLst>
      <p:ext uri="{BB962C8B-B14F-4D97-AF65-F5344CB8AC3E}">
        <p14:creationId xmlns:p14="http://schemas.microsoft.com/office/powerpoint/2010/main" val="2551405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character		animated films 		viewers</a:t>
            </a:r>
          </a:p>
          <a:p>
            <a:pPr lvl="0" algn="just"/>
            <a:r>
              <a:rPr lang="en-US" sz="3000" dirty="0"/>
              <a:t>comedies		game show			channel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____________ for children? </a:t>
            </a:r>
          </a:p>
          <a:p>
            <a:pPr lvl="0" algn="just"/>
            <a:r>
              <a:rPr lang="en-US" sz="3000" dirty="0"/>
              <a:t>2. Which ____________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character		animated films 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____________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1671673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animated films 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_________________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2353599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comedies		game show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/>
              <a:t> 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____________ 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259243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comedies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____________.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81658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viewers</a:t>
            </a:r>
          </a:p>
          <a:p>
            <a:pPr lvl="0" algn="just"/>
            <a:r>
              <a:rPr lang="en-US" sz="3000" dirty="0"/>
              <a:t>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</a:t>
            </a:r>
            <a:r>
              <a:rPr lang="en-US" sz="3000" b="1" dirty="0">
                <a:solidFill>
                  <a:srgbClr val="7030A0"/>
                </a:solidFill>
              </a:rPr>
              <a:t>comedies</a:t>
            </a:r>
            <a:r>
              <a:rPr lang="en-US" sz="3000" dirty="0"/>
              <a:t>. They're so funny. </a:t>
            </a:r>
          </a:p>
          <a:p>
            <a:pPr lvl="0" algn="just"/>
            <a:r>
              <a:rPr lang="en-US" sz="3000" dirty="0"/>
              <a:t>6. A popular programme has a lot of ____________.</a:t>
            </a:r>
          </a:p>
        </p:txBody>
      </p:sp>
    </p:spTree>
    <p:extLst>
      <p:ext uri="{BB962C8B-B14F-4D97-AF65-F5344CB8AC3E}">
        <p14:creationId xmlns:p14="http://schemas.microsoft.com/office/powerpoint/2010/main" val="117059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words/ phrases in the box.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F26C3F-9661-434E-34D5-44B33EEF6757}"/>
              </a:ext>
            </a:extLst>
          </p:cNvPr>
          <p:cNvSpPr/>
          <p:nvPr/>
        </p:nvSpPr>
        <p:spPr>
          <a:xfrm>
            <a:off x="1911435" y="1904757"/>
            <a:ext cx="820657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			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F1B518-4018-232D-9F3E-AA1C60B0CFAB}"/>
              </a:ext>
            </a:extLst>
          </p:cNvPr>
          <p:cNvSpPr/>
          <p:nvPr/>
        </p:nvSpPr>
        <p:spPr>
          <a:xfrm>
            <a:off x="296214" y="3429000"/>
            <a:ext cx="116296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1. Do you watch </a:t>
            </a:r>
            <a:r>
              <a:rPr lang="en-US" sz="3000" i="1" dirty="0"/>
              <a:t>Bibi</a:t>
            </a:r>
            <a:r>
              <a:rPr lang="en-US" sz="3000" dirty="0"/>
              <a:t>, the popular </a:t>
            </a:r>
            <a:r>
              <a:rPr lang="en-US" sz="3000" b="1" dirty="0">
                <a:solidFill>
                  <a:srgbClr val="7030A0"/>
                </a:solidFill>
              </a:rPr>
              <a:t>channel</a:t>
            </a:r>
            <a:r>
              <a:rPr lang="en-US" sz="3000" dirty="0"/>
              <a:t> for children? </a:t>
            </a:r>
          </a:p>
          <a:p>
            <a:pPr lvl="0" algn="just"/>
            <a:r>
              <a:rPr lang="en-US" sz="3000" dirty="0"/>
              <a:t>2. Which </a:t>
            </a:r>
            <a:r>
              <a:rPr lang="en-US" sz="3000" b="1" dirty="0">
                <a:solidFill>
                  <a:srgbClr val="7030A0"/>
                </a:solidFill>
              </a:rPr>
              <a:t>character</a:t>
            </a:r>
            <a:r>
              <a:rPr lang="en-US" sz="3000" dirty="0"/>
              <a:t> do you prefer: Jerry the mouse or Tom the cat? </a:t>
            </a:r>
          </a:p>
          <a:p>
            <a:pPr lvl="0" algn="just"/>
            <a:r>
              <a:rPr lang="en-US" sz="3000" dirty="0"/>
              <a:t>3. I love </a:t>
            </a:r>
            <a:r>
              <a:rPr lang="en-US" sz="3000" b="1" dirty="0">
                <a:solidFill>
                  <a:srgbClr val="7030A0"/>
                </a:solidFill>
              </a:rPr>
              <a:t>animated films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like </a:t>
            </a:r>
            <a:r>
              <a:rPr lang="en-US" sz="3000" i="1" dirty="0"/>
              <a:t>Happy Feet </a:t>
            </a:r>
            <a:r>
              <a:rPr lang="en-US" sz="3000" dirty="0"/>
              <a:t>and </a:t>
            </a:r>
            <a:r>
              <a:rPr lang="en-US" sz="3000" i="1" dirty="0"/>
              <a:t>Coco</a:t>
            </a:r>
            <a:r>
              <a:rPr lang="en-US" sz="3000" dirty="0"/>
              <a:t>. </a:t>
            </a:r>
          </a:p>
          <a:p>
            <a:pPr lvl="0" algn="just"/>
            <a:r>
              <a:rPr lang="en-US" sz="3000" dirty="0"/>
              <a:t>4. I love </a:t>
            </a:r>
            <a:r>
              <a:rPr lang="en-US" sz="3000" i="1" dirty="0"/>
              <a:t>Children are Always Right</a:t>
            </a:r>
            <a:r>
              <a:rPr lang="en-US" sz="3000" dirty="0"/>
              <a:t>, a </a:t>
            </a:r>
            <a:r>
              <a:rPr lang="en-US" sz="3000" b="1" dirty="0">
                <a:solidFill>
                  <a:srgbClr val="7030A0"/>
                </a:solidFill>
              </a:rPr>
              <a:t>game show</a:t>
            </a:r>
            <a:r>
              <a:rPr lang="en-US" sz="3000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for kids. </a:t>
            </a:r>
          </a:p>
          <a:p>
            <a:pPr lvl="0" algn="just"/>
            <a:r>
              <a:rPr lang="en-US" sz="3000" dirty="0"/>
              <a:t>5. My father often watches </a:t>
            </a:r>
            <a:r>
              <a:rPr lang="en-US" sz="3000" b="1" dirty="0">
                <a:solidFill>
                  <a:srgbClr val="7030A0"/>
                </a:solidFill>
              </a:rPr>
              <a:t>comedies</a:t>
            </a:r>
            <a:r>
              <a:rPr lang="en-US" sz="3000" dirty="0"/>
              <a:t>. They're so funny. </a:t>
            </a:r>
          </a:p>
          <a:p>
            <a:pPr lvl="0" algn="just"/>
            <a:r>
              <a:rPr lang="en-US" sz="3000" dirty="0"/>
              <a:t>6. A popular programme has a lot of </a:t>
            </a:r>
            <a:r>
              <a:rPr lang="en-US" sz="3000" b="1" dirty="0">
                <a:solidFill>
                  <a:srgbClr val="7030A0"/>
                </a:solidFill>
              </a:rPr>
              <a:t>viewers</a:t>
            </a:r>
            <a:r>
              <a:rPr lang="en-US" sz="3000" dirty="0"/>
              <a:t>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0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_______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________.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popular			cute			live</a:t>
            </a:r>
          </a:p>
          <a:p>
            <a:pPr lvl="0" algn="just"/>
            <a:r>
              <a:rPr lang="en-US" sz="3000" dirty="0"/>
              <a:t>educational			boring		funny	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05075" y="267503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VOCABULARY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22518"/>
            <a:ext cx="1930072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PRONUNCIATION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1369" y="1199305"/>
            <a:ext cx="5740800" cy="62564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Matching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7057" y="2152684"/>
            <a:ext cx="5755112" cy="199163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words/ phrases in the box next to the definition.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the sentences with the words/ phrases in the box.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adjectives in the 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74165" y="4482638"/>
            <a:ext cx="5743692" cy="72629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Tongue Twister.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917957" cy="126588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634197" y="2983838"/>
            <a:ext cx="870878" cy="133867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99233" y="4623242"/>
            <a:ext cx="823799" cy="88704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05075" y="551029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7057" y="551029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</a:t>
            </a:r>
            <a:r>
              <a:rPr lang="en-US" sz="2800" b="1">
                <a:solidFill>
                  <a:schemeClr val="bg1"/>
                </a:solidFill>
              </a:rPr>
              <a:t>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________.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cute			live</a:t>
            </a:r>
          </a:p>
          <a:p>
            <a:pPr lvl="0" algn="just"/>
            <a:r>
              <a:rPr lang="en-US" sz="3000" dirty="0"/>
              <a:t>educational			boring		funny	</a:t>
            </a:r>
          </a:p>
        </p:txBody>
      </p:sp>
    </p:spTree>
    <p:extLst>
      <p:ext uri="{BB962C8B-B14F-4D97-AF65-F5344CB8AC3E}">
        <p14:creationId xmlns:p14="http://schemas.microsoft.com/office/powerpoint/2010/main" val="236717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2049423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________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cute			live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420238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___.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live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944128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______.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educational						funny	</a:t>
            </a:r>
          </a:p>
        </p:txBody>
      </p:sp>
    </p:spTree>
    <p:extLst>
      <p:ext uri="{BB962C8B-B14F-4D97-AF65-F5344CB8AC3E}">
        <p14:creationId xmlns:p14="http://schemas.microsoft.com/office/powerpoint/2010/main" val="307071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971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______.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educational							</a:t>
            </a:r>
          </a:p>
        </p:txBody>
      </p:sp>
    </p:spTree>
    <p:extLst>
      <p:ext uri="{BB962C8B-B14F-4D97-AF65-F5344CB8AC3E}">
        <p14:creationId xmlns:p14="http://schemas.microsoft.com/office/powerpoint/2010/main" val="190306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125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3135" y="116034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446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1" y="2674114"/>
            <a:ext cx="11942099" cy="31392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1. The most </a:t>
            </a:r>
            <a:r>
              <a:rPr lang="en-US" sz="3200" b="1" dirty="0">
                <a:solidFill>
                  <a:srgbClr val="7030A0"/>
                </a:solidFill>
              </a:rPr>
              <a:t>popular</a:t>
            </a:r>
            <a:r>
              <a:rPr lang="en-US" sz="3200" dirty="0"/>
              <a:t> channel for children is the </a:t>
            </a:r>
            <a:r>
              <a:rPr lang="en-US" sz="3200" i="1" dirty="0"/>
              <a:t>Cartoon Network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2. This film is very </a:t>
            </a:r>
            <a:r>
              <a:rPr lang="en-US" sz="3200" b="1" dirty="0">
                <a:solidFill>
                  <a:srgbClr val="7030A0"/>
                </a:solidFill>
              </a:rPr>
              <a:t>boring</a:t>
            </a:r>
            <a:r>
              <a:rPr lang="en-US" sz="3200" dirty="0"/>
              <a:t>. I don't want to watch it.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3. Cat Kitty is a very </a:t>
            </a:r>
            <a:r>
              <a:rPr lang="en-US" sz="3200" b="1" dirty="0">
                <a:solidFill>
                  <a:srgbClr val="7030A0"/>
                </a:solidFill>
              </a:rPr>
              <a:t>cute</a:t>
            </a:r>
            <a:r>
              <a:rPr lang="en-US" sz="3200" dirty="0"/>
              <a:t> character. Children love her.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can watch this programme at the same time it happens. It’s </a:t>
            </a:r>
            <a:r>
              <a:rPr lang="en-US" sz="3200" b="1" dirty="0">
                <a:solidFill>
                  <a:srgbClr val="7030A0"/>
                </a:solidFill>
              </a:rPr>
              <a:t>live</a:t>
            </a:r>
            <a:r>
              <a:rPr lang="en-US" sz="32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5. Comedies are </a:t>
            </a:r>
            <a:r>
              <a:rPr lang="en-US" sz="3200" b="1" dirty="0">
                <a:solidFill>
                  <a:srgbClr val="7030A0"/>
                </a:solidFill>
              </a:rPr>
              <a:t>funny</a:t>
            </a:r>
            <a:r>
              <a:rPr lang="en-US" sz="3200" dirty="0"/>
              <a:t>. People laugh a lot when they watch them.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6. We learn a lot from </a:t>
            </a:r>
            <a:r>
              <a:rPr lang="en-US" sz="3200" i="1" dirty="0"/>
              <a:t>Discovery Channel</a:t>
            </a:r>
            <a:r>
              <a:rPr lang="en-US" sz="3200" dirty="0"/>
              <a:t>. This channel is </a:t>
            </a:r>
            <a:r>
              <a:rPr lang="en-US" sz="3200" b="1" dirty="0">
                <a:solidFill>
                  <a:srgbClr val="7030A0"/>
                </a:solidFill>
              </a:rPr>
              <a:t>educational</a:t>
            </a:r>
            <a:r>
              <a:rPr lang="en-US" sz="3200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E014A0-6A88-6C44-BA3A-B94D3FF40F76}"/>
              </a:ext>
            </a:extLst>
          </p:cNvPr>
          <p:cNvSpPr/>
          <p:nvPr/>
        </p:nvSpPr>
        <p:spPr>
          <a:xfrm>
            <a:off x="1911434" y="1696461"/>
            <a:ext cx="820657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000" dirty="0"/>
              <a:t>							</a:t>
            </a:r>
          </a:p>
          <a:p>
            <a:pPr lvl="0" algn="just"/>
            <a:r>
              <a:rPr lang="en-US" sz="3000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22768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Graphic 3" descr="Teacher with solid fill">
            <a:extLst>
              <a:ext uri="{FF2B5EF4-FFF2-40B4-BE49-F238E27FC236}">
                <a16:creationId xmlns:a16="http://schemas.microsoft.com/office/drawing/2014/main" id="{B4919A39-7F58-512D-9F28-4EFCAF25C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6274" y="194965"/>
            <a:ext cx="7606800" cy="7606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38A77E-07FD-135E-D351-EF757B9AD37F}"/>
              </a:ext>
            </a:extLst>
          </p:cNvPr>
          <p:cNvSpPr txBox="1"/>
          <p:nvPr/>
        </p:nvSpPr>
        <p:spPr>
          <a:xfrm>
            <a:off x="3147999" y="2112183"/>
            <a:ext cx="4732018" cy="1458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6600" b="1" dirty="0">
                <a:solidFill>
                  <a:srgbClr val="F26649"/>
                </a:solidFill>
              </a:rPr>
              <a:t>/</a:t>
            </a:r>
            <a:r>
              <a:rPr lang="el-GR" sz="6600" b="1" dirty="0">
                <a:solidFill>
                  <a:srgbClr val="F26649"/>
                </a:solidFill>
              </a:rPr>
              <a:t>θ/ </a:t>
            </a:r>
            <a:r>
              <a:rPr lang="en-US" sz="6600" b="1" dirty="0">
                <a:solidFill>
                  <a:srgbClr val="F26649"/>
                </a:solidFill>
              </a:rPr>
              <a:t>and /</a:t>
            </a:r>
            <a:r>
              <a:rPr lang="en-US" sz="6600" b="1" dirty="0" err="1">
                <a:solidFill>
                  <a:srgbClr val="F26649"/>
                </a:solidFill>
              </a:rPr>
              <a:t>ð</a:t>
            </a:r>
            <a:r>
              <a:rPr lang="en-US" sz="6600" b="1" dirty="0">
                <a:solidFill>
                  <a:srgbClr val="F2664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0198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044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u7 L2">
            <a:hlinkClick r:id="" action="ppaction://media"/>
            <a:extLst>
              <a:ext uri="{FF2B5EF4-FFF2-40B4-BE49-F238E27FC236}">
                <a16:creationId xmlns:a16="http://schemas.microsoft.com/office/drawing/2014/main" id="{C67DD85A-25BA-BD34-D2F4-6A85843AB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8320" y="1135874"/>
            <a:ext cx="812800" cy="812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EF880C-44A0-8853-FD03-B4A0C7CBD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415" y="2008859"/>
            <a:ext cx="6745450" cy="46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ongue Twister Collection – A great place for lifelong learners">
            <a:extLst>
              <a:ext uri="{FF2B5EF4-FFF2-40B4-BE49-F238E27FC236}">
                <a16:creationId xmlns:a16="http://schemas.microsoft.com/office/drawing/2014/main" id="{1CC08804-807A-B733-DB89-F885DC91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9816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out loud these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5DF568F3-8A32-7F57-CF1F-FEA00812EC18}"/>
              </a:ext>
            </a:extLst>
          </p:cNvPr>
          <p:cNvSpPr/>
          <p:nvPr/>
        </p:nvSpPr>
        <p:spPr>
          <a:xfrm>
            <a:off x="628983" y="3429000"/>
            <a:ext cx="4548324" cy="1928611"/>
          </a:xfrm>
          <a:prstGeom prst="wedgeRoundRectCallout">
            <a:avLst>
              <a:gd name="adj1" fmla="val -37539"/>
              <a:gd name="adj2" fmla="val 7719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new theatre opens on Thursday the third.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9C5FEA7-0461-071E-2D8A-63D4D88DB219}"/>
              </a:ext>
            </a:extLst>
          </p:cNvPr>
          <p:cNvSpPr/>
          <p:nvPr/>
        </p:nvSpPr>
        <p:spPr>
          <a:xfrm>
            <a:off x="5628250" y="1552581"/>
            <a:ext cx="6393570" cy="2863625"/>
          </a:xfrm>
          <a:prstGeom prst="wedgeEllipseCallout">
            <a:avLst>
              <a:gd name="adj1" fmla="val 44131"/>
              <a:gd name="adj2" fmla="val -46695"/>
            </a:avLst>
          </a:prstGeom>
          <a:solidFill>
            <a:srgbClr val="F47D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They are thinking about the weather there.</a:t>
            </a:r>
          </a:p>
        </p:txBody>
      </p:sp>
    </p:spTree>
    <p:extLst>
      <p:ext uri="{BB962C8B-B14F-4D97-AF65-F5344CB8AC3E}">
        <p14:creationId xmlns:p14="http://schemas.microsoft.com/office/powerpoint/2010/main" val="40507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1543586" y="2259391"/>
            <a:ext cx="743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6 sets of pictures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435358" y="1152436"/>
            <a:ext cx="3143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MATCHING</a:t>
            </a:r>
          </a:p>
        </p:txBody>
      </p:sp>
      <p:pic>
        <p:nvPicPr>
          <p:cNvPr id="1028" name="Picture 4" descr="Free icon &quot;Tv icon&quot;">
            <a:extLst>
              <a:ext uri="{FF2B5EF4-FFF2-40B4-BE49-F238E27FC236}">
                <a16:creationId xmlns:a16="http://schemas.microsoft.com/office/drawing/2014/main" id="{BAB53BF0-75A6-F9DB-B581-E45F8B3C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2112160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9FF6BC-51B8-0C1D-9470-E9A37CBD536B}"/>
              </a:ext>
            </a:extLst>
          </p:cNvPr>
          <p:cNvSpPr txBox="1"/>
          <p:nvPr/>
        </p:nvSpPr>
        <p:spPr>
          <a:xfrm>
            <a:off x="1592603" y="3342809"/>
            <a:ext cx="948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Work in groups, match the names with the pictures </a:t>
            </a:r>
            <a:endParaRPr lang="en-VN" sz="3200" dirty="0"/>
          </a:p>
        </p:txBody>
      </p:sp>
      <p:pic>
        <p:nvPicPr>
          <p:cNvPr id="3" name="Picture 4" descr="Free icon &quot;Tv icon&quot;">
            <a:extLst>
              <a:ext uri="{FF2B5EF4-FFF2-40B4-BE49-F238E27FC236}">
                <a16:creationId xmlns:a16="http://schemas.microsoft.com/office/drawing/2014/main" id="{86A28023-FA0A-6C79-52FD-D7023776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3213954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86FA2C-EE4F-D8EF-9757-FEFE2551FF5B}"/>
              </a:ext>
            </a:extLst>
          </p:cNvPr>
          <p:cNvSpPr txBox="1"/>
          <p:nvPr/>
        </p:nvSpPr>
        <p:spPr>
          <a:xfrm>
            <a:off x="1592603" y="4458942"/>
            <a:ext cx="743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Say ‘Bingo’ and stick the work on board</a:t>
            </a:r>
            <a:endParaRPr lang="en-VN" sz="3200" dirty="0"/>
          </a:p>
        </p:txBody>
      </p:sp>
      <p:pic>
        <p:nvPicPr>
          <p:cNvPr id="7" name="Picture 4" descr="Free icon &quot;Tv icon&quot;">
            <a:extLst>
              <a:ext uri="{FF2B5EF4-FFF2-40B4-BE49-F238E27FC236}">
                <a16:creationId xmlns:a16="http://schemas.microsoft.com/office/drawing/2014/main" id="{3134071A-5CB0-C311-EE7A-9EAAA192C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4" y="4330087"/>
            <a:ext cx="639622" cy="63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Vocabulary: TV shows and adjectives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Pronunciation: </a:t>
            </a:r>
            <a:r>
              <a:rPr lang="el-GR" sz="3600" dirty="0"/>
              <a:t>/θ/ </a:t>
            </a:r>
            <a:r>
              <a:rPr lang="en-US" sz="3600" dirty="0"/>
              <a:t>and /</a:t>
            </a:r>
            <a:r>
              <a:rPr lang="en-US" sz="3600" dirty="0" err="1"/>
              <a:t>ð</a:t>
            </a:r>
            <a:r>
              <a:rPr lang="en-US" sz="3600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858443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Find 5 more words with /</a:t>
            </a:r>
            <a:r>
              <a:rPr lang="el-GR" sz="3600" dirty="0"/>
              <a:t>θ/ </a:t>
            </a:r>
            <a:r>
              <a:rPr lang="en-US" sz="3600" dirty="0"/>
              <a:t>and 5 more words with /</a:t>
            </a:r>
            <a:r>
              <a:rPr lang="en-US" sz="3600" dirty="0" err="1"/>
              <a:t>ð</a:t>
            </a:r>
            <a:r>
              <a:rPr lang="en-US" sz="3600" dirty="0"/>
              <a:t>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0" y="3228235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4457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 SHOWS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6DADF13-A24E-69E8-061C-32437284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02" y="2101388"/>
            <a:ext cx="6720646" cy="43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92BDC1-2B15-744D-A95C-99BC886FA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03633"/>
            <a:ext cx="4457532" cy="32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870549" y="4652769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Voice Kids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6728617" y="1471643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Little Big Shots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660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EDUCATIONAL SHOWS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1282355" y="1984751"/>
            <a:ext cx="37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English in a minute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7639035" y="5130851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Alo</a:t>
            </a:r>
            <a:r>
              <a:rPr lang="en-US" sz="3200" dirty="0"/>
              <a:t> English</a:t>
            </a:r>
            <a:endParaRPr lang="en-VN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3660D3-204D-3D86-AEEF-4BB5475C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2655884"/>
            <a:ext cx="6127854" cy="40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F94D9DCB-E042-62B3-7F0A-808024D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88" y="1142374"/>
            <a:ext cx="5603511" cy="38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9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21781" y="49390"/>
            <a:ext cx="6600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ANIMATED FILMS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BEC77-0993-C549-76CC-02C944FA7609}"/>
              </a:ext>
            </a:extLst>
          </p:cNvPr>
          <p:cNvSpPr txBox="1"/>
          <p:nvPr/>
        </p:nvSpPr>
        <p:spPr>
          <a:xfrm>
            <a:off x="1219011" y="5224030"/>
            <a:ext cx="3702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Lion King</a:t>
            </a:r>
            <a:endParaRPr lang="en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924AD-1652-33C7-3521-53D1EA369381}"/>
              </a:ext>
            </a:extLst>
          </p:cNvPr>
          <p:cNvSpPr txBox="1"/>
          <p:nvPr/>
        </p:nvSpPr>
        <p:spPr>
          <a:xfrm>
            <a:off x="7660764" y="5224030"/>
            <a:ext cx="314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Moana</a:t>
            </a:r>
            <a:endParaRPr lang="en-VN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0D48BB4-5735-2162-F847-920F119B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" y="1691065"/>
            <a:ext cx="5581443" cy="34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15259A69-6FA2-AF98-A624-D3CCED97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2" y="1691065"/>
            <a:ext cx="5274801" cy="34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New words</a:t>
            </a:r>
            <a:endParaRPr b="0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01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67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comedy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hài</a:t>
            </a:r>
            <a:r>
              <a:rPr lang="en-US" sz="4800" dirty="0"/>
              <a:t> </a:t>
            </a:r>
            <a:r>
              <a:rPr lang="en-US" sz="4800" dirty="0" err="1"/>
              <a:t>kịch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98975" y="3130480"/>
            <a:ext cx="2807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kɒmədi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55ECA77-7497-70F7-4D45-0CA27E7C5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2" y="1641533"/>
            <a:ext cx="4956802" cy="40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medy">
            <a:hlinkClick r:id="" action="ppaction://media"/>
            <a:extLst>
              <a:ext uri="{FF2B5EF4-FFF2-40B4-BE49-F238E27FC236}">
                <a16:creationId xmlns:a16="http://schemas.microsoft.com/office/drawing/2014/main" id="{02406DEE-F5F9-AAC3-A518-AC5B0F186E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879" y="3225238"/>
            <a:ext cx="643524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</TotalTime>
  <Words>2177</Words>
  <Application>Microsoft Macintosh PowerPoint</Application>
  <PresentationFormat>Widescreen</PresentationFormat>
  <Paragraphs>352</Paragraphs>
  <Slides>42</Slides>
  <Notes>39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267</cp:revision>
  <dcterms:created xsi:type="dcterms:W3CDTF">2020-12-09T02:04:09Z</dcterms:created>
  <dcterms:modified xsi:type="dcterms:W3CDTF">2024-04-28T04:18:54Z</dcterms:modified>
</cp:coreProperties>
</file>