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92" r:id="rId4"/>
    <p:sldId id="256" r:id="rId5"/>
    <p:sldId id="261" r:id="rId6"/>
    <p:sldId id="260" r:id="rId7"/>
    <p:sldId id="259" r:id="rId8"/>
    <p:sldId id="282" r:id="rId9"/>
    <p:sldId id="265" r:id="rId10"/>
    <p:sldId id="262" r:id="rId11"/>
    <p:sldId id="264" r:id="rId12"/>
    <p:sldId id="293" r:id="rId13"/>
    <p:sldId id="294" r:id="rId14"/>
    <p:sldId id="283" r:id="rId15"/>
    <p:sldId id="295" r:id="rId16"/>
    <p:sldId id="296" r:id="rId17"/>
    <p:sldId id="297" r:id="rId18"/>
    <p:sldId id="298" r:id="rId19"/>
    <p:sldId id="300" r:id="rId20"/>
    <p:sldId id="299" r:id="rId21"/>
    <p:sldId id="277" r:id="rId22"/>
    <p:sldId id="284" r:id="rId23"/>
    <p:sldId id="286" r:id="rId24"/>
    <p:sldId id="268" r:id="rId25"/>
    <p:sldId id="266" r:id="rId26"/>
    <p:sldId id="278" r:id="rId27"/>
    <p:sldId id="267"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4D5"/>
    <a:srgbClr val="373E56"/>
    <a:srgbClr val="FFCF71"/>
    <a:srgbClr val="7989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0" autoAdjust="0"/>
    <p:restoredTop sz="94622" autoAdjust="0"/>
  </p:normalViewPr>
  <p:slideViewPr>
    <p:cSldViewPr>
      <p:cViewPr varScale="1">
        <p:scale>
          <a:sx n="54" d="100"/>
          <a:sy n="54" d="100"/>
        </p:scale>
        <p:origin x="259" y="1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10"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53.png"/><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56.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5.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57.png"/><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58.pn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59.png"/><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image" Target="../media/image60.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56.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5.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8.sv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64.png"/><Relationship Id="rId5" Type="http://schemas.openxmlformats.org/officeDocument/2006/relationships/image" Target="../media/image51.sv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65.png"/><Relationship Id="rId5" Type="http://schemas.openxmlformats.org/officeDocument/2006/relationships/image" Target="../media/image51.sv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6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svg"/><Relationship Id="rId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7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png"/><Relationship Id="rId11" Type="http://schemas.openxmlformats.org/officeDocument/2006/relationships/image" Target="../media/image72.svg"/><Relationship Id="rId5" Type="http://schemas.openxmlformats.org/officeDocument/2006/relationships/image" Target="../media/image2.svg"/><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7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9.sv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8.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29.svg"/><Relationship Id="rId1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16.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8.svg"/><Relationship Id="rId3" Type="http://schemas.openxmlformats.org/officeDocument/2006/relationships/image" Target="../media/image42.svg"/><Relationship Id="rId7" Type="http://schemas.openxmlformats.org/officeDocument/2006/relationships/image" Target="../media/image29.svg"/><Relationship Id="rId12" Type="http://schemas.openxmlformats.org/officeDocument/2006/relationships/image" Target="../media/image7.png"/><Relationship Id="rId17" Type="http://schemas.openxmlformats.org/officeDocument/2006/relationships/image" Target="../media/image6.svg"/><Relationship Id="rId2" Type="http://schemas.openxmlformats.org/officeDocument/2006/relationships/image" Target="../media/image4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4.svg"/><Relationship Id="rId5" Type="http://schemas.openxmlformats.org/officeDocument/2006/relationships/image" Target="../media/image44.svg"/><Relationship Id="rId15" Type="http://schemas.openxmlformats.org/officeDocument/2006/relationships/image" Target="../media/image16.svg"/><Relationship Id="rId10" Type="http://schemas.openxmlformats.org/officeDocument/2006/relationships/image" Target="../media/image13.png"/><Relationship Id="rId4" Type="http://schemas.openxmlformats.org/officeDocument/2006/relationships/image" Target="../media/image43.png"/><Relationship Id="rId9" Type="http://schemas.openxmlformats.org/officeDocument/2006/relationships/image" Target="../media/image46.sv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1274" y="1211088"/>
            <a:ext cx="3314284" cy="4114800"/>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8519" y="1777757"/>
            <a:ext cx="11990957" cy="673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5520" y="1547376"/>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23068" y="-333161"/>
            <a:ext cx="1841864" cy="1851966"/>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59307" y="7787718"/>
            <a:ext cx="4776015" cy="6876461"/>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903719" y="6792690"/>
            <a:ext cx="1820144" cy="1221151"/>
          </a:xfrm>
          <a:prstGeom prst="rect">
            <a:avLst/>
          </a:prstGeom>
        </p:spPr>
      </p:pic>
      <p:sp>
        <p:nvSpPr>
          <p:cNvPr id="18" name="TextBox 12">
            <a:extLst>
              <a:ext uri="{FF2B5EF4-FFF2-40B4-BE49-F238E27FC236}">
                <a16:creationId xmlns:a16="http://schemas.microsoft.com/office/drawing/2014/main" id="{29091491-5A8C-6B50-2B31-7C09E1B50DF8}"/>
              </a:ext>
            </a:extLst>
          </p:cNvPr>
          <p:cNvSpPr txBox="1"/>
          <p:nvPr/>
        </p:nvSpPr>
        <p:spPr>
          <a:xfrm>
            <a:off x="4086666" y="2696229"/>
            <a:ext cx="9876756" cy="4780668"/>
          </a:xfrm>
          <a:prstGeom prst="rect">
            <a:avLst/>
          </a:prstGeom>
        </p:spPr>
        <p:txBody>
          <a:bodyPr wrap="square" lIns="0" tIns="0" rIns="0" bIns="0" rtlCol="0" anchor="t">
            <a:spAutoFit/>
          </a:bodyPr>
          <a:lstStyle/>
          <a:p>
            <a:pPr algn="ctr">
              <a:lnSpc>
                <a:spcPct val="150000"/>
              </a:lnSpc>
            </a:pPr>
            <a:r>
              <a:rPr lang="en-US" sz="7200" b="1">
                <a:solidFill>
                  <a:schemeClr val="bg1"/>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sp>
        <p:nvSpPr>
          <p:cNvPr id="2" name="TextBox 1">
            <a:extLst>
              <a:ext uri="{FF2B5EF4-FFF2-40B4-BE49-F238E27FC236}">
                <a16:creationId xmlns:a16="http://schemas.microsoft.com/office/drawing/2014/main" id="{AA4EF179-70F9-C5F2-1E6F-292EB08D1D8A}"/>
              </a:ext>
            </a:extLst>
          </p:cNvPr>
          <p:cNvSpPr txBox="1"/>
          <p:nvPr/>
        </p:nvSpPr>
        <p:spPr>
          <a:xfrm>
            <a:off x="2374930" y="876300"/>
            <a:ext cx="13538140"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4) Khởi động giọng</a:t>
            </a:r>
            <a:endParaRPr lang="en-US" sz="4800" b="1" dirty="0">
              <a:latin typeface="Arial" panose="020B0604020202020204" pitchFamily="34" charset="0"/>
              <a:cs typeface="Arial" panose="020B0604020202020204" pitchFamily="34" charset="0"/>
            </a:endParaRPr>
          </a:p>
        </p:txBody>
      </p:sp>
      <p:pic>
        <p:nvPicPr>
          <p:cNvPr id="3" name="Picture 31">
            <a:extLst>
              <a:ext uri="{FF2B5EF4-FFF2-40B4-BE49-F238E27FC236}">
                <a16:creationId xmlns:a16="http://schemas.microsoft.com/office/drawing/2014/main" id="{8A63A7E8-913E-A106-FB71-6173753627C2}"/>
              </a:ext>
            </a:extLst>
          </p:cNvPr>
          <p:cNvPicPr>
            <a:picLocks noChangeAspect="1"/>
          </p:cNvPicPr>
          <p:nvPr/>
        </p:nvPicPr>
        <p:blipFill>
          <a:blip r:embed="rId10"/>
          <a:srcRect/>
          <a:stretch>
            <a:fillRect/>
          </a:stretch>
        </p:blipFill>
        <p:spPr>
          <a:xfrm>
            <a:off x="2374930" y="2097642"/>
            <a:ext cx="13343149" cy="81893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722841" y="3848100"/>
            <a:ext cx="5132257" cy="39940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Về lại trường xưa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với bao kỉ niệm</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Bóng dáng cô thầy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vấn vương không rời</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5) Học hát đoạn 1</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1. Đoạn 1 - Hai câu đầu - Nhớ ơn thầy cô">
            <a:hlinkClick r:id="" action="ppaction://media"/>
            <a:extLst>
              <a:ext uri="{FF2B5EF4-FFF2-40B4-BE49-F238E27FC236}">
                <a16:creationId xmlns:a16="http://schemas.microsoft.com/office/drawing/2014/main" id="{14E9C3F6-0108-F255-6944-72D92F6993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4600" y="2933700"/>
            <a:ext cx="11259609" cy="6333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905500" y="4041116"/>
            <a:ext cx="5526686" cy="2993768"/>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Một thời tuổi thơ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trôi theo cánh phượng</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Lời thầy cô vọng mãi</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5) Học hát đoạn 1</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2. Đoạn 1 - Hai câu tiếp - Nhớ ơn thầy cô">
            <a:hlinkClick r:id="" action="ppaction://media"/>
            <a:extLst>
              <a:ext uri="{FF2B5EF4-FFF2-40B4-BE49-F238E27FC236}">
                <a16:creationId xmlns:a16="http://schemas.microsoft.com/office/drawing/2014/main" id="{67C65C3F-22FB-1EC8-D68A-0D51B41E83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608" y="3086100"/>
            <a:ext cx="10902188" cy="6132481"/>
          </a:xfrm>
          <a:prstGeom prst="rect">
            <a:avLst/>
          </a:prstGeom>
        </p:spPr>
      </p:pic>
    </p:spTree>
    <p:extLst>
      <p:ext uri="{BB962C8B-B14F-4D97-AF65-F5344CB8AC3E}">
        <p14:creationId xmlns:p14="http://schemas.microsoft.com/office/powerpoint/2010/main" val="82785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1143000" y="3619500"/>
            <a:ext cx="5374286" cy="39940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Con nhớ cô thầy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dìu dắt con nên người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Nâng con bay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khắp phương trời</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5) Học hát đoạn 1</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3. Đoạn 1 - Hai câu tiếp - Nhớ ơn thầy cô">
            <a:hlinkClick r:id="" action="ppaction://media"/>
            <a:extLst>
              <a:ext uri="{FF2B5EF4-FFF2-40B4-BE49-F238E27FC236}">
                <a16:creationId xmlns:a16="http://schemas.microsoft.com/office/drawing/2014/main" id="{99D6082C-B229-00B8-24FD-BD44CF15EF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7716" y="2873321"/>
            <a:ext cx="10689617" cy="6012910"/>
          </a:xfrm>
          <a:prstGeom prst="rect">
            <a:avLst/>
          </a:prstGeom>
        </p:spPr>
      </p:pic>
    </p:spTree>
    <p:extLst>
      <p:ext uri="{BB962C8B-B14F-4D97-AF65-F5344CB8AC3E}">
        <p14:creationId xmlns:p14="http://schemas.microsoft.com/office/powerpoint/2010/main" val="1284640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sp>
        <p:nvSpPr>
          <p:cNvPr id="6" name="TextBox 5">
            <a:extLst>
              <a:ext uri="{FF2B5EF4-FFF2-40B4-BE49-F238E27FC236}">
                <a16:creationId xmlns:a16="http://schemas.microsoft.com/office/drawing/2014/main" id="{44EA5229-CDC9-43F5-5A3F-BAC7ADAC69AA}"/>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Hát cả đoạn 1</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C9BBAA9-9F1A-F35D-644F-6922B281589F}"/>
              </a:ext>
            </a:extLst>
          </p:cNvPr>
          <p:cNvSpPr txBox="1"/>
          <p:nvPr/>
        </p:nvSpPr>
        <p:spPr>
          <a:xfrm>
            <a:off x="1102714" y="2600685"/>
            <a:ext cx="5132257" cy="39940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Về lại trường xưa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với bao kỉ niệm</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Bóng dáng cô thầy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vấn vương không rời</a:t>
            </a:r>
            <a:r>
              <a:rPr lang="en-US" sz="400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D37C2296-3BEF-7455-570C-076B9A13AFE0}"/>
              </a:ext>
            </a:extLst>
          </p:cNvPr>
          <p:cNvSpPr txBox="1"/>
          <p:nvPr/>
        </p:nvSpPr>
        <p:spPr>
          <a:xfrm>
            <a:off x="6380655" y="2600685"/>
            <a:ext cx="5526686" cy="2993768"/>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Một thời tuổi thơ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trôi theo cánh phượng</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Lời thầy cô vọng mãi</a:t>
            </a:r>
            <a:r>
              <a:rPr lang="en-US" sz="4000">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2E98BAAD-24B0-A2B5-77FF-BD0D69BC19B7}"/>
              </a:ext>
            </a:extLst>
          </p:cNvPr>
          <p:cNvSpPr txBox="1"/>
          <p:nvPr/>
        </p:nvSpPr>
        <p:spPr>
          <a:xfrm>
            <a:off x="12268200" y="2600685"/>
            <a:ext cx="5374286" cy="39940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Con nhớ cô thầy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dìu dắt con nên người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200000"/>
              </a:lnSpc>
            </a:pPr>
            <a:r>
              <a:rPr lang="vi-VN" sz="4000">
                <a:latin typeface="Arial" panose="020B0604020202020204" pitchFamily="34" charset="0"/>
                <a:cs typeface="Arial" panose="020B0604020202020204" pitchFamily="34" charset="0"/>
              </a:rPr>
              <a:t>Nâng con bay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khắp phương trời</a:t>
            </a:r>
            <a:r>
              <a:rPr lang="en-US" sz="4000">
                <a:latin typeface="Arial" panose="020B0604020202020204" pitchFamily="34" charset="0"/>
                <a:cs typeface="Arial" panose="020B0604020202020204" pitchFamily="34" charset="0"/>
              </a:rPr>
              <a:t>.</a:t>
            </a:r>
          </a:p>
        </p:txBody>
      </p:sp>
      <p:pic>
        <p:nvPicPr>
          <p:cNvPr id="31" name="Picture 5">
            <a:extLst>
              <a:ext uri="{FF2B5EF4-FFF2-40B4-BE49-F238E27FC236}">
                <a16:creationId xmlns:a16="http://schemas.microsoft.com/office/drawing/2014/main" id="{798AE60C-C894-20FC-6844-20830EE22A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19700" y="5836823"/>
            <a:ext cx="7848600" cy="4483514"/>
          </a:xfrm>
          <a:prstGeom prst="rect">
            <a:avLst/>
          </a:prstGeom>
        </p:spPr>
      </p:pic>
      <p:pic>
        <p:nvPicPr>
          <p:cNvPr id="32" name="Đoạn 1 - Nhớ ơn thầy cô">
            <a:hlinkClick r:id="" action="ppaction://media"/>
            <a:extLst>
              <a:ext uri="{FF2B5EF4-FFF2-40B4-BE49-F238E27FC236}">
                <a16:creationId xmlns:a16="http://schemas.microsoft.com/office/drawing/2014/main" id="{8FEA4C96-1473-7722-8AE0-EF96DC476C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575" y="9051925"/>
            <a:ext cx="1235075" cy="1235075"/>
          </a:xfrm>
          <a:prstGeom prst="rect">
            <a:avLst/>
          </a:prstGeom>
        </p:spPr>
      </p:pic>
    </p:spTree>
    <p:extLst>
      <p:ext uri="{BB962C8B-B14F-4D97-AF65-F5344CB8AC3E}">
        <p14:creationId xmlns:p14="http://schemas.microsoft.com/office/powerpoint/2010/main" val="1752060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790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2"/>
                </p:tgtEl>
              </p:cMediaNode>
            </p:audio>
          </p:childTnLst>
        </p:cTn>
      </p:par>
    </p:tnLst>
    <p:bldLst>
      <p:bldP spid="12" grpId="0"/>
      <p:bldP spid="1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1066800" y="4055403"/>
            <a:ext cx="5450486" cy="2762936"/>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Bây giờ</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con về</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t</a:t>
            </a:r>
            <a:r>
              <a:rPr lang="vi-VN" sz="4000">
                <a:latin typeface="Arial" panose="020B0604020202020204" pitchFamily="34" charset="0"/>
                <a:cs typeface="Arial" panose="020B0604020202020204" pitchFamily="34" charset="0"/>
              </a:rPr>
              <a:t>hăm ngôi trường </a:t>
            </a:r>
            <a:r>
              <a:rPr lang="en-US" sz="4000">
                <a:latin typeface="Arial" panose="020B0604020202020204" pitchFamily="34" charset="0"/>
                <a:cs typeface="Arial" panose="020B0604020202020204" pitchFamily="34" charset="0"/>
              </a:rPr>
              <a:t>yêu</a:t>
            </a:r>
          </a:p>
          <a:p>
            <a:pPr algn="just">
              <a:lnSpc>
                <a:spcPct val="150000"/>
              </a:lnSpc>
            </a:pPr>
            <a:r>
              <a:rPr lang="vi-VN" sz="4000">
                <a:latin typeface="Arial" panose="020B0604020202020204" pitchFamily="34" charset="0"/>
                <a:cs typeface="Arial" panose="020B0604020202020204" pitchFamily="34" charset="0"/>
              </a:rPr>
              <a:t>giờ già hơn trước</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6) Học hát đoạn 2</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4. Đoạn 2 - Hai câu đầu - Nhớ ơn thầy cô">
            <a:hlinkClick r:id="" action="ppaction://media"/>
            <a:extLst>
              <a:ext uri="{FF2B5EF4-FFF2-40B4-BE49-F238E27FC236}">
                <a16:creationId xmlns:a16="http://schemas.microsoft.com/office/drawing/2014/main" id="{349CD373-56AE-416D-BF64-4C2EB801BB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1" y="3009900"/>
            <a:ext cx="10701867" cy="6019800"/>
          </a:xfrm>
          <a:prstGeom prst="rect">
            <a:avLst/>
          </a:prstGeom>
        </p:spPr>
      </p:pic>
    </p:spTree>
    <p:extLst>
      <p:ext uri="{BB962C8B-B14F-4D97-AF65-F5344CB8AC3E}">
        <p14:creationId xmlns:p14="http://schemas.microsoft.com/office/powerpoint/2010/main" val="1227807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1143000" y="4116268"/>
            <a:ext cx="4307486" cy="274825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Con tìm cô thầy</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Xa bao nhiêu năm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tóc đã bạc phơ</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6) Học hát đoạn 2</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5. Đoạn 2 - Hai câu tiếp - Nhớ ơn thầy cô">
            <a:hlinkClick r:id="" action="ppaction://media"/>
            <a:extLst>
              <a:ext uri="{FF2B5EF4-FFF2-40B4-BE49-F238E27FC236}">
                <a16:creationId xmlns:a16="http://schemas.microsoft.com/office/drawing/2014/main" id="{B8D37839-F0A7-8B13-CBFE-DEA771714DA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48400" y="2628901"/>
            <a:ext cx="11379200" cy="6400800"/>
          </a:xfrm>
          <a:prstGeom prst="rect">
            <a:avLst/>
          </a:prstGeom>
        </p:spPr>
      </p:pic>
    </p:spTree>
    <p:extLst>
      <p:ext uri="{BB962C8B-B14F-4D97-AF65-F5344CB8AC3E}">
        <p14:creationId xmlns:p14="http://schemas.microsoft.com/office/powerpoint/2010/main" val="391615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1063823" y="4012541"/>
            <a:ext cx="4572000" cy="274825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Con về</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thăm lại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ô</a:t>
            </a:r>
            <a:r>
              <a:rPr lang="vi-VN" sz="4000">
                <a:latin typeface="Arial" panose="020B0604020202020204" pitchFamily="34" charset="0"/>
                <a:cs typeface="Arial" panose="020B0604020202020204" pitchFamily="34" charset="0"/>
              </a:rPr>
              <a:t>i sân trường xưa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một thời mơ ước</a:t>
            </a:r>
            <a:r>
              <a:rPr lang="en-US" sz="400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6) Học hát đoạn 2</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6. Đoạn 2 - Hai câu tiếp - Nhớ ơn thầy cô">
            <a:hlinkClick r:id="" action="ppaction://media"/>
            <a:extLst>
              <a:ext uri="{FF2B5EF4-FFF2-40B4-BE49-F238E27FC236}">
                <a16:creationId xmlns:a16="http://schemas.microsoft.com/office/drawing/2014/main" id="{14ED603A-0D1F-739A-BA6A-9889EA727D6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48400" y="2720412"/>
            <a:ext cx="11430000" cy="6429375"/>
          </a:xfrm>
          <a:prstGeom prst="rect">
            <a:avLst/>
          </a:prstGeom>
        </p:spPr>
      </p:pic>
    </p:spTree>
    <p:extLst>
      <p:ext uri="{BB962C8B-B14F-4D97-AF65-F5344CB8AC3E}">
        <p14:creationId xmlns:p14="http://schemas.microsoft.com/office/powerpoint/2010/main" val="761295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4D88DEE7-D40C-89EA-BB27-14858CA40F42}"/>
              </a:ext>
            </a:extLst>
          </p:cNvPr>
          <p:cNvSpPr txBox="1"/>
          <p:nvPr/>
        </p:nvSpPr>
        <p:spPr>
          <a:xfrm>
            <a:off x="987623" y="4144843"/>
            <a:ext cx="4572000" cy="2748253"/>
          </a:xfrm>
          <a:prstGeom prst="rect">
            <a:avLst/>
          </a:prstGeom>
          <a:noFill/>
        </p:spPr>
        <p:txBody>
          <a:bodyPr wrap="square">
            <a:spAutoFit/>
          </a:bodyPr>
          <a:lstStyle/>
          <a:p>
            <a:pPr algn="just">
              <a:lnSpc>
                <a:spcPct val="150000"/>
              </a:lnSpc>
            </a:pPr>
            <a:r>
              <a:rPr lang="vi-VN" sz="4000">
                <a:cs typeface="Arial" panose="020B0604020202020204" pitchFamily="34" charset="0"/>
              </a:rPr>
              <a:t>Cô thầy đâu rồi</a:t>
            </a:r>
          </a:p>
          <a:p>
            <a:pPr algn="just">
              <a:lnSpc>
                <a:spcPct val="150000"/>
              </a:lnSpc>
            </a:pPr>
            <a:r>
              <a:rPr lang="vi-VN" sz="4000">
                <a:cs typeface="Arial" panose="020B0604020202020204" pitchFamily="34" charset="0"/>
              </a:rPr>
              <a:t>Nghe trong tim con</a:t>
            </a:r>
            <a:endParaRPr lang="en-US" sz="4000">
              <a:cs typeface="Arial" panose="020B0604020202020204" pitchFamily="34" charset="0"/>
            </a:endParaRPr>
          </a:p>
          <a:p>
            <a:pPr algn="just">
              <a:lnSpc>
                <a:spcPct val="150000"/>
              </a:lnSpc>
            </a:pPr>
            <a:r>
              <a:rPr lang="vi-VN" sz="4000">
                <a:cs typeface="Arial" panose="020B0604020202020204" pitchFamily="34" charset="0"/>
              </a:rPr>
              <a:t>vang tiếng cô thầy</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6DD1B4-511C-CF3D-0C67-2786B7D9C44E}"/>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6) Học hát đoạn 2</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7. Đoạn 2 - Hai câu cuối">
            <a:hlinkClick r:id="" action="ppaction://media"/>
            <a:extLst>
              <a:ext uri="{FF2B5EF4-FFF2-40B4-BE49-F238E27FC236}">
                <a16:creationId xmlns:a16="http://schemas.microsoft.com/office/drawing/2014/main" id="{9CC80CB2-FE50-3278-3478-16D8EDD562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753733"/>
            <a:ext cx="11435891" cy="6432689"/>
          </a:xfrm>
          <a:prstGeom prst="rect">
            <a:avLst/>
          </a:prstGeom>
        </p:spPr>
      </p:pic>
    </p:spTree>
    <p:extLst>
      <p:ext uri="{BB962C8B-B14F-4D97-AF65-F5344CB8AC3E}">
        <p14:creationId xmlns:p14="http://schemas.microsoft.com/office/powerpoint/2010/main" val="239731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sp>
        <p:nvSpPr>
          <p:cNvPr id="6" name="TextBox 5">
            <a:extLst>
              <a:ext uri="{FF2B5EF4-FFF2-40B4-BE49-F238E27FC236}">
                <a16:creationId xmlns:a16="http://schemas.microsoft.com/office/drawing/2014/main" id="{44EA5229-CDC9-43F5-5A3F-BAC7ADAC69AA}"/>
              </a:ext>
            </a:extLst>
          </p:cNvPr>
          <p:cNvSpPr txBox="1"/>
          <p:nvPr/>
        </p:nvSpPr>
        <p:spPr>
          <a:xfrm>
            <a:off x="3668843" y="1400770"/>
            <a:ext cx="10950314" cy="830997"/>
          </a:xfrm>
          <a:prstGeom prst="rect">
            <a:avLst/>
          </a:prstGeom>
          <a:noFill/>
        </p:spPr>
        <p:txBody>
          <a:bodyPr wrap="square">
            <a:spAutoFit/>
          </a:bodyPr>
          <a:lstStyle/>
          <a:p>
            <a:pPr marR="90170" algn="ctr">
              <a:spcBef>
                <a:spcPts val="300"/>
              </a:spcBef>
              <a:spcAft>
                <a:spcPts val="3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Hát cả đoạn 2</a:t>
            </a:r>
            <a:endParaRPr lang="en-US" sz="480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C9BBAA9-9F1A-F35D-644F-6922B281589F}"/>
              </a:ext>
            </a:extLst>
          </p:cNvPr>
          <p:cNvSpPr txBox="1"/>
          <p:nvPr/>
        </p:nvSpPr>
        <p:spPr>
          <a:xfrm>
            <a:off x="2646857" y="2231767"/>
            <a:ext cx="5145686" cy="55182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Bây giờ</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con về</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t</a:t>
            </a:r>
            <a:r>
              <a:rPr lang="vi-VN" sz="4000">
                <a:latin typeface="Arial" panose="020B0604020202020204" pitchFamily="34" charset="0"/>
                <a:cs typeface="Arial" panose="020B0604020202020204" pitchFamily="34" charset="0"/>
              </a:rPr>
              <a:t>hăm ngôi trường </a:t>
            </a:r>
            <a:r>
              <a:rPr lang="en-US" sz="4000">
                <a:latin typeface="Arial" panose="020B0604020202020204" pitchFamily="34" charset="0"/>
                <a:cs typeface="Arial" panose="020B0604020202020204" pitchFamily="34" charset="0"/>
              </a:rPr>
              <a:t>yêu</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giờ già hơn trước</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Con tìm</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cô thầy</a:t>
            </a:r>
          </a:p>
          <a:p>
            <a:pPr algn="just">
              <a:lnSpc>
                <a:spcPct val="150000"/>
              </a:lnSpc>
            </a:pPr>
            <a:r>
              <a:rPr lang="vi-VN" sz="4000">
                <a:latin typeface="Arial" panose="020B0604020202020204" pitchFamily="34" charset="0"/>
                <a:cs typeface="Arial" panose="020B0604020202020204" pitchFamily="34" charset="0"/>
              </a:rPr>
              <a:t>Xa bao nhiêu năm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tóc đã bạc phơ</a:t>
            </a:r>
            <a:r>
              <a:rPr lang="en-US" sz="4000">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2E98BAAD-24B0-A2B5-77FF-BD0D69BC19B7}"/>
              </a:ext>
            </a:extLst>
          </p:cNvPr>
          <p:cNvSpPr txBox="1"/>
          <p:nvPr/>
        </p:nvSpPr>
        <p:spPr>
          <a:xfrm>
            <a:off x="10365386" y="2231767"/>
            <a:ext cx="5374286" cy="5518242"/>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Con về</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thăm lại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ô</a:t>
            </a:r>
            <a:r>
              <a:rPr lang="vi-VN" sz="4000">
                <a:latin typeface="Arial" panose="020B0604020202020204" pitchFamily="34" charset="0"/>
                <a:cs typeface="Arial" panose="020B0604020202020204" pitchFamily="34" charset="0"/>
              </a:rPr>
              <a:t>i sân trường xưa </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một thời mơ ước</a:t>
            </a:r>
          </a:p>
          <a:p>
            <a:pPr algn="just">
              <a:lnSpc>
                <a:spcPct val="150000"/>
              </a:lnSpc>
            </a:pPr>
            <a:r>
              <a:rPr lang="vi-VN" sz="4000">
                <a:latin typeface="Arial" panose="020B0604020202020204" pitchFamily="34" charset="0"/>
                <a:cs typeface="Arial" panose="020B0604020202020204" pitchFamily="34" charset="0"/>
              </a:rPr>
              <a:t>Cô thầy đâu rồi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Nghe trong tim con</a:t>
            </a:r>
            <a:endParaRPr lang="en-US"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vang tiếng cô thầy</a:t>
            </a:r>
            <a:r>
              <a:rPr lang="en-US" sz="4000">
                <a:latin typeface="Arial" panose="020B0604020202020204" pitchFamily="34" charset="0"/>
                <a:cs typeface="Arial" panose="020B0604020202020204" pitchFamily="34" charset="0"/>
              </a:rPr>
              <a:t>.</a:t>
            </a:r>
          </a:p>
        </p:txBody>
      </p:sp>
      <p:pic>
        <p:nvPicPr>
          <p:cNvPr id="31" name="Picture 5">
            <a:extLst>
              <a:ext uri="{FF2B5EF4-FFF2-40B4-BE49-F238E27FC236}">
                <a16:creationId xmlns:a16="http://schemas.microsoft.com/office/drawing/2014/main" id="{798AE60C-C894-20FC-6844-20830EE22A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19700" y="5836823"/>
            <a:ext cx="7848600" cy="4483514"/>
          </a:xfrm>
          <a:prstGeom prst="rect">
            <a:avLst/>
          </a:prstGeom>
        </p:spPr>
      </p:pic>
      <p:pic>
        <p:nvPicPr>
          <p:cNvPr id="5" name="Đoạn 2 - Nhớ ơn thầy cô">
            <a:hlinkClick r:id="" action="ppaction://media"/>
            <a:extLst>
              <a:ext uri="{FF2B5EF4-FFF2-40B4-BE49-F238E27FC236}">
                <a16:creationId xmlns:a16="http://schemas.microsoft.com/office/drawing/2014/main" id="{7835C780-5A88-56EE-5EAB-FBDB0DF328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575" y="9085262"/>
            <a:ext cx="1235075" cy="1235075"/>
          </a:xfrm>
          <a:prstGeom prst="rect">
            <a:avLst/>
          </a:prstGeom>
        </p:spPr>
      </p:pic>
    </p:spTree>
    <p:extLst>
      <p:ext uri="{BB962C8B-B14F-4D97-AF65-F5344CB8AC3E}">
        <p14:creationId xmlns:p14="http://schemas.microsoft.com/office/powerpoint/2010/main" val="120503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15649" y="975756"/>
            <a:ext cx="3657600" cy="791372"/>
          </a:xfrm>
          <a:prstGeom prst="rect">
            <a:avLst/>
          </a:prstGeom>
        </p:spPr>
      </p:pic>
      <p:sp>
        <p:nvSpPr>
          <p:cNvPr id="19" name="TextBox 18">
            <a:extLst>
              <a:ext uri="{FF2B5EF4-FFF2-40B4-BE49-F238E27FC236}">
                <a16:creationId xmlns:a16="http://schemas.microsoft.com/office/drawing/2014/main" id="{BA5E8985-0968-591E-8056-9403989199A5}"/>
              </a:ext>
            </a:extLst>
          </p:cNvPr>
          <p:cNvSpPr txBox="1"/>
          <p:nvPr/>
        </p:nvSpPr>
        <p:spPr>
          <a:xfrm>
            <a:off x="2804670" y="1840177"/>
            <a:ext cx="12678656" cy="1998176"/>
          </a:xfrm>
          <a:prstGeom prst="rect">
            <a:avLst/>
          </a:prstGeom>
          <a:noFill/>
        </p:spPr>
        <p:txBody>
          <a:bodyPr wrap="square">
            <a:spAutoFit/>
          </a:bodyPr>
          <a:lstStyle/>
          <a:p>
            <a:pPr algn="ctr">
              <a:lnSpc>
                <a:spcPct val="150000"/>
              </a:lnSpc>
              <a:spcBef>
                <a:spcPts val="60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Các em </a:t>
            </a:r>
            <a:r>
              <a:rPr lang="en-US" sz="4400">
                <a:latin typeface="Arial" panose="020B0604020202020204" pitchFamily="34" charset="0"/>
                <a:ea typeface="Calibri" panose="020F0502020204030204" pitchFamily="34" charset="0"/>
                <a:cs typeface="Arial" panose="020B0604020202020204" pitchFamily="34" charset="0"/>
              </a:rPr>
              <a:t>hãy lắng nghe, vận động theo giai điệu và lời ca bài hát </a:t>
            </a:r>
            <a:r>
              <a:rPr lang="en-US" sz="4400" b="1" i="1">
                <a:latin typeface="Arial" panose="020B0604020202020204" pitchFamily="34" charset="0"/>
                <a:ea typeface="Calibri" panose="020F0502020204030204" pitchFamily="34" charset="0"/>
                <a:cs typeface="Arial" panose="020B0604020202020204" pitchFamily="34" charset="0"/>
              </a:rPr>
              <a:t>Thầy cô là tất cả </a:t>
            </a:r>
            <a:endParaRPr lang="en-US" sz="4400" b="1" i="1">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2D48A707-E904-E6C6-B6BF-95E5A7A47731}"/>
              </a:ext>
            </a:extLst>
          </p:cNvPr>
          <p:cNvSpPr txBox="1"/>
          <p:nvPr/>
        </p:nvSpPr>
        <p:spPr>
          <a:xfrm>
            <a:off x="4692230" y="769433"/>
            <a:ext cx="8903539" cy="1015663"/>
          </a:xfrm>
          <a:prstGeom prst="rect">
            <a:avLst/>
          </a:prstGeom>
        </p:spPr>
        <p:txBody>
          <a:bodyPr wrap="square" lIns="0" tIns="0" rIns="0" bIns="0" rtlCol="0" anchor="t">
            <a:spAutoFit/>
          </a:bodyPr>
          <a:lstStyle/>
          <a:p>
            <a:pPr algn="ctr"/>
            <a:r>
              <a:rPr lang="en-US" sz="6600" b="1">
                <a:solidFill>
                  <a:srgbClr val="373E56"/>
                </a:solidFill>
                <a:latin typeface="Arial" panose="020B0604020202020204" pitchFamily="34" charset="0"/>
                <a:cs typeface="Arial" panose="020B0604020202020204" pitchFamily="34" charset="0"/>
              </a:rPr>
              <a:t>KHỞI ĐỘNG</a:t>
            </a:r>
            <a:endParaRPr lang="en-US" sz="6600" b="1" dirty="0">
              <a:solidFill>
                <a:srgbClr val="373E56"/>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BAC3542C-D43B-A529-2209-733344CE58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75368" y="3543300"/>
            <a:ext cx="11737259" cy="7262428"/>
          </a:xfrm>
          <a:prstGeom prst="rect">
            <a:avLst/>
          </a:prstGeom>
        </p:spPr>
      </p:pic>
      <p:pic>
        <p:nvPicPr>
          <p:cNvPr id="6" name="HÁT MẪU- THẦY CÔ LÀ TẤT CẢ - CHỦ ĐỀ 3 - KẾT NỐI TRI THỨC VỚI CUỘC SỐNG">
            <a:hlinkClick r:id="" action="ppaction://media"/>
            <a:extLst>
              <a:ext uri="{FF2B5EF4-FFF2-40B4-BE49-F238E27FC236}">
                <a16:creationId xmlns:a16="http://schemas.microsoft.com/office/drawing/2014/main" id="{C949E88D-A167-CAF9-1420-D02D9C8902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 y="9105900"/>
            <a:ext cx="1162362" cy="11623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415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1E1E40B-FA17-585B-4A98-C033032380E0}"/>
              </a:ext>
            </a:extLst>
          </p:cNvPr>
          <p:cNvGrpSpPr/>
          <p:nvPr/>
        </p:nvGrpSpPr>
        <p:grpSpPr>
          <a:xfrm>
            <a:off x="9851054" y="2512613"/>
            <a:ext cx="7460437" cy="5296911"/>
            <a:chOff x="9851054" y="2512613"/>
            <a:chExt cx="7460437" cy="5296911"/>
          </a:xfrm>
        </p:grpSpPr>
        <p:pic>
          <p:nvPicPr>
            <p:cNvPr id="12" name="Picture 21">
              <a:extLst>
                <a:ext uri="{FF2B5EF4-FFF2-40B4-BE49-F238E27FC236}">
                  <a16:creationId xmlns:a16="http://schemas.microsoft.com/office/drawing/2014/main" id="{798E3802-FE22-1D81-CB59-53998D27D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51054" y="2512613"/>
              <a:ext cx="7460437" cy="5296911"/>
            </a:xfrm>
            <a:prstGeom prst="rect">
              <a:avLst/>
            </a:prstGeom>
          </p:spPr>
        </p:pic>
        <p:sp>
          <p:nvSpPr>
            <p:cNvPr id="30" name="TextBox 29">
              <a:extLst>
                <a:ext uri="{FF2B5EF4-FFF2-40B4-BE49-F238E27FC236}">
                  <a16:creationId xmlns:a16="http://schemas.microsoft.com/office/drawing/2014/main" id="{5DA07F06-054D-F562-067D-E51940575BBD}"/>
                </a:ext>
              </a:extLst>
            </p:cNvPr>
            <p:cNvSpPr txBox="1"/>
            <p:nvPr/>
          </p:nvSpPr>
          <p:spPr>
            <a:xfrm>
              <a:off x="11068830" y="3026245"/>
              <a:ext cx="5024883" cy="830997"/>
            </a:xfrm>
            <a:prstGeom prst="rect">
              <a:avLst/>
            </a:prstGeom>
            <a:noFill/>
          </p:spPr>
          <p:txBody>
            <a:bodyPr wrap="square">
              <a:spAutoFit/>
            </a:bodyPr>
            <a:lstStyle/>
            <a:p>
              <a:pPr marR="90170" algn="ctr">
                <a:spcBef>
                  <a:spcPts val="300"/>
                </a:spcBef>
                <a:spcAft>
                  <a:spcPts val="300"/>
                </a:spcAft>
              </a:pPr>
              <a:r>
                <a:rPr lang="en-US" sz="4800" b="1">
                  <a:latin typeface="Arial" panose="020B0604020202020204" pitchFamily="34" charset="0"/>
                  <a:ea typeface="Calibri" panose="020F0502020204030204" pitchFamily="34" charset="0"/>
                  <a:cs typeface="Arial" panose="020B0604020202020204" pitchFamily="34" charset="0"/>
                </a:rPr>
                <a:t>7) Hát cả bài</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sp>
        <p:nvSpPr>
          <p:cNvPr id="7" name="Freeform 7"/>
          <p:cNvSpPr/>
          <p:nvPr/>
        </p:nvSpPr>
        <p:spPr>
          <a:xfrm>
            <a:off x="0" y="8724900"/>
            <a:ext cx="18287996" cy="156210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pic>
        <p:nvPicPr>
          <p:cNvPr id="6" name="Picture 6">
            <a:extLst>
              <a:ext uri="{FF2B5EF4-FFF2-40B4-BE49-F238E27FC236}">
                <a16:creationId xmlns:a16="http://schemas.microsoft.com/office/drawing/2014/main" id="{2AA933D9-4370-2473-7FF9-EA6EC7BB1EEB}"/>
              </a:ext>
            </a:extLst>
          </p:cNvPr>
          <p:cNvPicPr>
            <a:picLocks noChangeAspect="1"/>
          </p:cNvPicPr>
          <p:nvPr/>
        </p:nvPicPr>
        <p:blipFill>
          <a:blip r:embed="rId8"/>
          <a:srcRect/>
          <a:stretch>
            <a:fillRect/>
          </a:stretch>
        </p:blipFill>
        <p:spPr>
          <a:xfrm>
            <a:off x="381000" y="1409700"/>
            <a:ext cx="8312728" cy="7315200"/>
          </a:xfrm>
          <a:prstGeom prst="rect">
            <a:avLst/>
          </a:prstGeom>
        </p:spPr>
      </p:pic>
      <p:pic>
        <p:nvPicPr>
          <p:cNvPr id="17" name="KARAOKE - NHỚ ƠN THẦY CÔ - CHỦ ĐỀ 3 - ÂM NHẠC 7 - SGK KẾT NỐI TRI THỨC VỚI CUỘC SỐNG - Beat Melody">
            <a:hlinkClick r:id="" action="ppaction://media"/>
            <a:extLst>
              <a:ext uri="{FF2B5EF4-FFF2-40B4-BE49-F238E27FC236}">
                <a16:creationId xmlns:a16="http://schemas.microsoft.com/office/drawing/2014/main" id="{767E5D42-EB36-B5B1-D045-6F48B37473E3}"/>
              </a:ext>
            </a:extLst>
          </p:cNvPr>
          <p:cNvPicPr>
            <a:picLocks noChangeAspect="1"/>
          </p:cNvPicPr>
          <p:nvPr>
            <a:audioFile r:link="rId1"/>
            <p:extLst>
              <p:ext uri="{DAA4B4D4-6D71-4841-9C94-3DE7FCFB9230}">
                <p14:media xmlns:p14="http://schemas.microsoft.com/office/powerpoint/2010/main" r:embed="rId2">
                  <p14:trim st="1100"/>
                </p14:media>
              </p:ext>
            </p:extLst>
          </p:nvPr>
        </p:nvPicPr>
        <p:blipFill>
          <a:blip r:embed="rId9"/>
          <a:stretch>
            <a:fillRect/>
          </a:stretch>
        </p:blipFill>
        <p:spPr>
          <a:xfrm>
            <a:off x="12496800" y="4314930"/>
            <a:ext cx="1692275" cy="1692275"/>
          </a:xfrm>
          <a:prstGeom prst="rect">
            <a:avLst/>
          </a:prstGeom>
        </p:spPr>
      </p:pic>
    </p:spTree>
    <p:extLst>
      <p:ext uri="{BB962C8B-B14F-4D97-AF65-F5344CB8AC3E}">
        <p14:creationId xmlns:p14="http://schemas.microsoft.com/office/powerpoint/2010/main" val="30595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 presetClass="mediacall" presetSubtype="0" fill="hold" nodeType="withEffect">
                                  <p:stCondLst>
                                    <p:cond delay="0"/>
                                  </p:stCondLst>
                                  <p:childTnLst>
                                    <p:cmd type="call" cmd="playFrom(0.0)">
                                      <p:cBhvr>
                                        <p:cTn id="17" dur="1817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4" name="TextBox 3">
            <a:extLst>
              <a:ext uri="{FF2B5EF4-FFF2-40B4-BE49-F238E27FC236}">
                <a16:creationId xmlns:a16="http://schemas.microsoft.com/office/drawing/2014/main" id="{E3018FD9-A18A-9E4E-34FE-FF16D2EBD653}"/>
              </a:ext>
            </a:extLst>
          </p:cNvPr>
          <p:cNvSpPr txBox="1"/>
          <p:nvPr/>
        </p:nvSpPr>
        <p:spPr>
          <a:xfrm>
            <a:off x="990600" y="2574751"/>
            <a:ext cx="11820616" cy="5137497"/>
          </a:xfrm>
          <a:prstGeom prst="rect">
            <a:avLst/>
          </a:prstGeom>
          <a:noFill/>
        </p:spPr>
        <p:txBody>
          <a:bodyPr wrap="square" rtlCol="0">
            <a:spAutoFit/>
          </a:bodyPr>
          <a:lstStyle/>
          <a:p>
            <a:pPr algn="just">
              <a:lnSpc>
                <a:spcPct val="150000"/>
              </a:lnSpc>
            </a:pPr>
            <a:r>
              <a:rPr lang="vi-VN" sz="4400" b="1" dirty="0">
                <a:solidFill>
                  <a:schemeClr val="accent5">
                    <a:lumMod val="50000"/>
                  </a:schemeClr>
                </a:solidFill>
                <a:latin typeface="Arial" panose="020B0604020202020204" pitchFamily="34" charset="0"/>
                <a:cs typeface="Arial" panose="020B0604020202020204" pitchFamily="34" charset="0"/>
              </a:rPr>
              <a:t>Hát theo hình thức</a:t>
            </a:r>
          </a:p>
          <a:p>
            <a:pPr marL="685800" indent="-685800" algn="just">
              <a:lnSpc>
                <a:spcPct val="150000"/>
              </a:lnSpc>
              <a:buFont typeface="Wingdings" panose="05000000000000000000" pitchFamily="2" charset="2"/>
              <a:buChar char="§"/>
            </a:pPr>
            <a:r>
              <a:rPr lang="en-US" sz="4400" b="1">
                <a:solidFill>
                  <a:srgbClr val="FF0000"/>
                </a:solidFill>
                <a:latin typeface="Arial" panose="020B0604020202020204" pitchFamily="34" charset="0"/>
                <a:cs typeface="Arial" panose="020B0604020202020204" pitchFamily="34" charset="0"/>
              </a:rPr>
              <a:t>Lĩnh xướng</a:t>
            </a:r>
            <a:r>
              <a:rPr lang="vi-VN" sz="4400" b="1">
                <a:solidFill>
                  <a:srgbClr val="FF0000"/>
                </a:solidFill>
                <a:latin typeface="Arial" panose="020B0604020202020204" pitchFamily="34" charset="0"/>
                <a:cs typeface="Arial" panose="020B0604020202020204" pitchFamily="34" charset="0"/>
              </a:rPr>
              <a:t>:</a:t>
            </a:r>
            <a:endParaRPr lang="vi-VN" sz="4400" b="1" dirty="0">
              <a:solidFill>
                <a:srgbClr val="FF0000"/>
              </a:solidFill>
              <a:latin typeface="Arial" panose="020B0604020202020204" pitchFamily="34" charset="0"/>
              <a:cs typeface="Arial" panose="020B0604020202020204" pitchFamily="34" charset="0"/>
            </a:endParaRPr>
          </a:p>
          <a:p>
            <a:pPr marL="1600200" lvl="2" indent="-685800" algn="just">
              <a:lnSpc>
                <a:spcPct val="150000"/>
              </a:lnSpc>
              <a:buFont typeface="Wingdings" panose="05000000000000000000" pitchFamily="2" charset="2"/>
              <a:buChar char="Ø"/>
            </a:pPr>
            <a:r>
              <a:rPr lang="vi-VN" sz="4400" dirty="0">
                <a:latin typeface="Arial" panose="020B0604020202020204" pitchFamily="34" charset="0"/>
                <a:cs typeface="Arial" panose="020B0604020202020204" pitchFamily="34" charset="0"/>
              </a:rPr>
              <a:t>Nhóm 1</a:t>
            </a:r>
            <a:r>
              <a:rPr lang="vi-VN" sz="4400">
                <a:latin typeface="Arial" panose="020B0604020202020204" pitchFamily="34" charset="0"/>
                <a:cs typeface="Arial" panose="020B0604020202020204" pitchFamily="34" charset="0"/>
              </a:rPr>
              <a:t>: </a:t>
            </a:r>
            <a:r>
              <a:rPr lang="vi-VN" sz="4400" i="1">
                <a:latin typeface="Arial" panose="020B0604020202020204" pitchFamily="34" charset="0"/>
                <a:cs typeface="Arial" panose="020B0604020202020204" pitchFamily="34" charset="0"/>
              </a:rPr>
              <a:t>Về lại trường xưa</a:t>
            </a:r>
            <a:r>
              <a:rPr lang="en-US" sz="4400" i="1">
                <a:latin typeface="Arial" panose="020B0604020202020204" pitchFamily="34" charset="0"/>
                <a:cs typeface="Arial" panose="020B0604020202020204" pitchFamily="34" charset="0"/>
              </a:rPr>
              <a:t> ... </a:t>
            </a:r>
            <a:r>
              <a:rPr lang="vi-VN" sz="4400" i="1">
                <a:latin typeface="Arial" panose="020B0604020202020204" pitchFamily="34" charset="0"/>
                <a:cs typeface="Arial" panose="020B0604020202020204" pitchFamily="34" charset="0"/>
              </a:rPr>
              <a:t>vọng mãi</a:t>
            </a:r>
            <a:r>
              <a:rPr lang="en-US" sz="4400" i="1">
                <a:latin typeface="Arial" panose="020B0604020202020204" pitchFamily="34" charset="0"/>
                <a:cs typeface="Arial" panose="020B0604020202020204" pitchFamily="34" charset="0"/>
              </a:rPr>
              <a:t>.</a:t>
            </a:r>
            <a:endParaRPr lang="vi-VN" sz="4400" i="1" dirty="0">
              <a:latin typeface="Arial" panose="020B0604020202020204" pitchFamily="34" charset="0"/>
              <a:cs typeface="Arial" panose="020B0604020202020204" pitchFamily="34" charset="0"/>
            </a:endParaRPr>
          </a:p>
          <a:p>
            <a:pPr marL="1600200" lvl="2" indent="-685800" algn="just">
              <a:lnSpc>
                <a:spcPct val="150000"/>
              </a:lnSpc>
              <a:buFont typeface="Wingdings" panose="05000000000000000000" pitchFamily="2" charset="2"/>
              <a:buChar char="Ø"/>
            </a:pPr>
            <a:r>
              <a:rPr lang="vi-VN" sz="4400" dirty="0">
                <a:latin typeface="Arial" panose="020B0604020202020204" pitchFamily="34" charset="0"/>
                <a:cs typeface="Arial" panose="020B0604020202020204" pitchFamily="34" charset="0"/>
              </a:rPr>
              <a:t>Nhóm 2</a:t>
            </a:r>
            <a:r>
              <a:rPr lang="vi-VN" sz="4400">
                <a:latin typeface="Arial" panose="020B0604020202020204" pitchFamily="34" charset="0"/>
                <a:cs typeface="Arial" panose="020B0604020202020204" pitchFamily="34" charset="0"/>
              </a:rPr>
              <a:t>: </a:t>
            </a:r>
            <a:r>
              <a:rPr lang="vi-VN" sz="4400" i="1">
                <a:latin typeface="Arial" panose="020B0604020202020204" pitchFamily="34" charset="0"/>
                <a:cs typeface="Arial" panose="020B0604020202020204" pitchFamily="34" charset="0"/>
              </a:rPr>
              <a:t>Con nhớ ... phương trời</a:t>
            </a:r>
            <a:r>
              <a:rPr lang="en-US" sz="4400" i="1">
                <a:latin typeface="Arial" panose="020B0604020202020204" pitchFamily="34" charset="0"/>
                <a:cs typeface="Arial" panose="020B0604020202020204" pitchFamily="34" charset="0"/>
              </a:rPr>
              <a:t>.</a:t>
            </a:r>
            <a:endParaRPr lang="vi-VN" sz="4400" i="1">
              <a:latin typeface="Arial" panose="020B060402020202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400" b="1">
                <a:solidFill>
                  <a:srgbClr val="FF0000"/>
                </a:solidFill>
                <a:latin typeface="Arial" panose="020B0604020202020204" pitchFamily="34" charset="0"/>
                <a:cs typeface="Arial" panose="020B0604020202020204" pitchFamily="34" charset="0"/>
              </a:rPr>
              <a:t>Hòa giọng: </a:t>
            </a:r>
            <a:r>
              <a:rPr lang="vi-VN" sz="4400" i="1">
                <a:cs typeface="Arial" panose="020B0604020202020204" pitchFamily="34" charset="0"/>
              </a:rPr>
              <a:t>Bây giờ ... vang tiếng cô thầy.</a:t>
            </a:r>
            <a:endParaRPr lang="en-US" sz="4400" i="1" dirty="0">
              <a:latin typeface="Arial" panose="020B0604020202020204" pitchFamily="34" charset="0"/>
              <a:cs typeface="Arial" panose="020B0604020202020204" pitchFamily="34" charset="0"/>
            </a:endParaRPr>
          </a:p>
        </p:txBody>
      </p:sp>
      <p:sp>
        <p:nvSpPr>
          <p:cNvPr id="5" name="TextBox 19">
            <a:extLst>
              <a:ext uri="{FF2B5EF4-FFF2-40B4-BE49-F238E27FC236}">
                <a16:creationId xmlns:a16="http://schemas.microsoft.com/office/drawing/2014/main" id="{425EE00E-AFDD-C02F-B156-F6574B9E2A60}"/>
              </a:ext>
            </a:extLst>
          </p:cNvPr>
          <p:cNvSpPr txBox="1"/>
          <p:nvPr/>
        </p:nvSpPr>
        <p:spPr>
          <a:xfrm>
            <a:off x="6373824" y="1132104"/>
            <a:ext cx="5540351" cy="806631"/>
          </a:xfrm>
          <a:prstGeom prst="rect">
            <a:avLst/>
          </a:prstGeom>
        </p:spPr>
        <p:txBody>
          <a:bodyPr lIns="0" tIns="0" rIns="0" bIns="0" rtlCol="0" anchor="t">
            <a:spAutoFit/>
          </a:bodyPr>
          <a:lstStyle/>
          <a:p>
            <a:pPr algn="ctr">
              <a:lnSpc>
                <a:spcPts val="6240"/>
              </a:lnSpc>
            </a:pPr>
            <a:r>
              <a:rPr lang="vi-VN" sz="6600" b="1" dirty="0">
                <a:solidFill>
                  <a:srgbClr val="373E56"/>
                </a:solidFill>
              </a:rPr>
              <a:t>LUYỆN TẬP</a:t>
            </a:r>
            <a:endParaRPr lang="en-US" sz="6600" b="1" dirty="0">
              <a:solidFill>
                <a:srgbClr val="373E56"/>
              </a:solidFill>
            </a:endParaRPr>
          </a:p>
        </p:txBody>
      </p:sp>
      <p:pic>
        <p:nvPicPr>
          <p:cNvPr id="6" name="Picture 5">
            <a:extLst>
              <a:ext uri="{FF2B5EF4-FFF2-40B4-BE49-F238E27FC236}">
                <a16:creationId xmlns:a16="http://schemas.microsoft.com/office/drawing/2014/main" id="{EE5B965A-7E83-9B5E-0699-403B6FCCBA18}"/>
              </a:ext>
            </a:extLst>
          </p:cNvPr>
          <p:cNvPicPr>
            <a:picLocks noChangeAspect="1"/>
          </p:cNvPicPr>
          <p:nvPr/>
        </p:nvPicPr>
        <p:blipFill>
          <a:blip r:embed="rId6"/>
          <a:srcRect/>
          <a:stretch>
            <a:fillRect/>
          </a:stretch>
        </p:blipFill>
        <p:spPr>
          <a:xfrm>
            <a:off x="12811216" y="2634471"/>
            <a:ext cx="5249758" cy="7580875"/>
          </a:xfrm>
          <a:prstGeom prst="rect">
            <a:avLst/>
          </a:prstGeom>
        </p:spPr>
      </p:pic>
      <p:pic>
        <p:nvPicPr>
          <p:cNvPr id="7" name="KARAOKE - NHỚ ƠN THẦY CÔ - CHỦ ĐỀ 3 - ÂM NHẠC 7 - SGK KẾT NỐI TRI THỨC VỚI CUỘC SỐNG - Beat Melody">
            <a:hlinkClick r:id="" action="ppaction://media"/>
            <a:extLst>
              <a:ext uri="{FF2B5EF4-FFF2-40B4-BE49-F238E27FC236}">
                <a16:creationId xmlns:a16="http://schemas.microsoft.com/office/drawing/2014/main" id="{FDD7D90C-AB84-8472-6C53-35EBDF723C7B}"/>
              </a:ext>
            </a:extLst>
          </p:cNvPr>
          <p:cNvPicPr>
            <a:picLocks noChangeAspect="1"/>
          </p:cNvPicPr>
          <p:nvPr>
            <a:audioFile r:link="rId1"/>
            <p:extLst>
              <p:ext uri="{DAA4B4D4-6D71-4841-9C94-3DE7FCFB9230}">
                <p14:media xmlns:p14="http://schemas.microsoft.com/office/powerpoint/2010/main" r:embed="rId2">
                  <p14:trim st="1200"/>
                </p14:media>
              </p:ext>
            </p:extLst>
          </p:nvPr>
        </p:nvPicPr>
        <p:blipFill>
          <a:blip r:embed="rId7"/>
          <a:stretch>
            <a:fillRect/>
          </a:stretch>
        </p:blipFill>
        <p:spPr>
          <a:xfrm>
            <a:off x="0" y="9356725"/>
            <a:ext cx="930275" cy="930275"/>
          </a:xfrm>
          <a:prstGeom prst="rect">
            <a:avLst/>
          </a:prstGeom>
        </p:spPr>
      </p:pic>
    </p:spTree>
    <p:extLst>
      <p:ext uri="{BB962C8B-B14F-4D97-AF65-F5344CB8AC3E}">
        <p14:creationId xmlns:p14="http://schemas.microsoft.com/office/powerpoint/2010/main" val="419976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barn(inVertical)">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 presetClass="mediacall" presetSubtype="0" fill="hold" nodeType="withEffect">
                                  <p:stCondLst>
                                    <p:cond delay="0"/>
                                  </p:stCondLst>
                                  <p:childTnLst>
                                    <p:cmd type="call" cmd="playFrom(0.0)">
                                      <p:cBhvr>
                                        <p:cTn id="36" dur="181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bldLst>
      <p:bldP spid="4"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35" name="Picture 13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6196">
            <a:off x="13189644" y="527450"/>
            <a:ext cx="5765330" cy="1247408"/>
          </a:xfrm>
          <a:prstGeom prst="rect">
            <a:avLst/>
          </a:prstGeom>
        </p:spPr>
      </p:pic>
      <p:sp>
        <p:nvSpPr>
          <p:cNvPr id="3" name="TextBox 2">
            <a:extLst>
              <a:ext uri="{FF2B5EF4-FFF2-40B4-BE49-F238E27FC236}">
                <a16:creationId xmlns:a16="http://schemas.microsoft.com/office/drawing/2014/main" id="{EC42B042-7741-DF1B-534C-AD3CF2A19228}"/>
              </a:ext>
            </a:extLst>
          </p:cNvPr>
          <p:cNvSpPr txBox="1"/>
          <p:nvPr/>
        </p:nvSpPr>
        <p:spPr>
          <a:xfrm>
            <a:off x="3943387" y="555959"/>
            <a:ext cx="10401226" cy="1824923"/>
          </a:xfrm>
          <a:prstGeom prst="rect">
            <a:avLst/>
          </a:prstGeom>
          <a:noFill/>
        </p:spPr>
        <p:txBody>
          <a:bodyPr wrap="square">
            <a:spAutoFit/>
          </a:bodyPr>
          <a:lstStyle/>
          <a:p>
            <a:pPr algn="ctr">
              <a:lnSpc>
                <a:spcPct val="150000"/>
              </a:lnSpc>
              <a:spcAft>
                <a:spcPts val="1000"/>
              </a:spcAft>
            </a:pP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en-US" sz="4000">
                <a:latin typeface="Arial" panose="020B0604020202020204" pitchFamily="34" charset="0"/>
                <a:ea typeface="Calibri" panose="020F0502020204030204" pitchFamily="34" charset="0"/>
                <a:cs typeface="Arial" panose="020B0604020202020204" pitchFamily="34" charset="0"/>
              </a:rPr>
              <a:t>hát cả bài hát </a:t>
            </a:r>
            <a:r>
              <a:rPr lang="en-US" sz="4000" b="1" i="1">
                <a:latin typeface="Arial" panose="020B0604020202020204" pitchFamily="34" charset="0"/>
                <a:ea typeface="Calibri" panose="020F0502020204030204" pitchFamily="34" charset="0"/>
                <a:cs typeface="Arial" panose="020B0604020202020204" pitchFamily="34" charset="0"/>
              </a:rPr>
              <a:t>Nhớ ơn thầy cô </a:t>
            </a:r>
            <a:r>
              <a:rPr lang="en-US" sz="4000">
                <a:latin typeface="Arial" panose="020B0604020202020204" pitchFamily="34" charset="0"/>
                <a:ea typeface="Calibri" panose="020F0502020204030204" pitchFamily="34" charset="0"/>
                <a:cs typeface="Arial" panose="020B0604020202020204" pitchFamily="34" charset="0"/>
              </a:rPr>
              <a:t>kết hợp vỗ tay hoặc gõ đệm theo tiết tấu</a:t>
            </a:r>
            <a:endParaRPr lang="en-US" sz="32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BFC5FB1-5A43-8B6F-92EC-5C3C2449DF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10723" y="2705100"/>
            <a:ext cx="12066553" cy="7049753"/>
          </a:xfrm>
          <a:prstGeom prst="rect">
            <a:avLst/>
          </a:prstGeom>
        </p:spPr>
      </p:pic>
      <p:pic>
        <p:nvPicPr>
          <p:cNvPr id="5" name="KARAOKE - NHỚ ƠN THẦY CÔ - CHỦ ĐỀ 3 - ÂM NHẠC 7 - SGK KẾT NỐI TRI THỨC VỚI CUỘC SỐNG - Beat Melody">
            <a:hlinkClick r:id="" action="ppaction://media"/>
            <a:extLst>
              <a:ext uri="{FF2B5EF4-FFF2-40B4-BE49-F238E27FC236}">
                <a16:creationId xmlns:a16="http://schemas.microsoft.com/office/drawing/2014/main" id="{4448C5C4-FC27-37A1-1EE0-90586EA21DA4}"/>
              </a:ext>
            </a:extLst>
          </p:cNvPr>
          <p:cNvPicPr>
            <a:picLocks noChangeAspect="1"/>
          </p:cNvPicPr>
          <p:nvPr>
            <a:audioFile r:link="rId1"/>
            <p:extLst>
              <p:ext uri="{DAA4B4D4-6D71-4841-9C94-3DE7FCFB9230}">
                <p14:media xmlns:p14="http://schemas.microsoft.com/office/powerpoint/2010/main" r:embed="rId2">
                  <p14:trim st="1400"/>
                </p14:media>
              </p:ext>
            </p:extLst>
          </p:nvPr>
        </p:nvPicPr>
        <p:blipFill>
          <a:blip r:embed="rId7"/>
          <a:stretch>
            <a:fillRect/>
          </a:stretch>
        </p:blipFill>
        <p:spPr>
          <a:xfrm>
            <a:off x="0" y="9356725"/>
            <a:ext cx="930275" cy="930275"/>
          </a:xfrm>
          <a:prstGeom prst="rect">
            <a:avLst/>
          </a:prstGeom>
        </p:spPr>
      </p:pic>
    </p:spTree>
    <p:extLst>
      <p:ext uri="{BB962C8B-B14F-4D97-AF65-F5344CB8AC3E}">
        <p14:creationId xmlns:p14="http://schemas.microsoft.com/office/powerpoint/2010/main" val="420430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 presetClass="mediacall" presetSubtype="0" fill="hold" nodeType="withEffect">
                                  <p:stCondLst>
                                    <p:cond delay="0"/>
                                  </p:stCondLst>
                                  <p:childTnLst>
                                    <p:cmd type="call" cmd="playFrom(0.0)">
                                      <p:cBhvr>
                                        <p:cTn id="14" dur="181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7" name="Freeform 7"/>
          <p:cNvSpPr/>
          <p:nvPr/>
        </p:nvSpPr>
        <p:spPr>
          <a:xfrm>
            <a:off x="0" y="8724900"/>
            <a:ext cx="18287996" cy="156210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pic>
        <p:nvPicPr>
          <p:cNvPr id="39" name="Picture 12">
            <a:extLst>
              <a:ext uri="{FF2B5EF4-FFF2-40B4-BE49-F238E27FC236}">
                <a16:creationId xmlns:a16="http://schemas.microsoft.com/office/drawing/2014/main" id="{0D4DC5EC-6A39-4603-FB5A-956CACD24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295050"/>
            <a:ext cx="1608047" cy="1991950"/>
          </a:xfrm>
          <a:prstGeom prst="rect">
            <a:avLst/>
          </a:prstGeom>
        </p:spPr>
      </p:pic>
      <p:sp>
        <p:nvSpPr>
          <p:cNvPr id="40" name="TextBox 4">
            <a:extLst>
              <a:ext uri="{FF2B5EF4-FFF2-40B4-BE49-F238E27FC236}">
                <a16:creationId xmlns:a16="http://schemas.microsoft.com/office/drawing/2014/main" id="{F69EE417-C96B-AB74-E4C4-2495735547AD}"/>
              </a:ext>
            </a:extLst>
          </p:cNvPr>
          <p:cNvSpPr txBox="1"/>
          <p:nvPr/>
        </p:nvSpPr>
        <p:spPr>
          <a:xfrm>
            <a:off x="6359756" y="1300775"/>
            <a:ext cx="5568484" cy="1015663"/>
          </a:xfrm>
          <a:prstGeom prst="rect">
            <a:avLst/>
          </a:prstGeom>
        </p:spPr>
        <p:txBody>
          <a:bodyPr wrap="square" lIns="0" tIns="0" rIns="0" bIns="0" rtlCol="0" anchor="t">
            <a:spAutoFit/>
          </a:bodyPr>
          <a:lstStyle/>
          <a:p>
            <a:pPr algn="ctr"/>
            <a:r>
              <a:rPr lang="en-US" sz="6600" b="1">
                <a:solidFill>
                  <a:srgbClr val="1C3249"/>
                </a:solidFill>
                <a:latin typeface="Arial" panose="020B0604020202020204" pitchFamily="34" charset="0"/>
                <a:cs typeface="Arial" panose="020B0604020202020204" pitchFamily="34" charset="0"/>
              </a:rPr>
              <a:t>VẬN DỤNG</a:t>
            </a:r>
            <a:endParaRPr lang="en-US" sz="6600" b="1" dirty="0">
              <a:solidFill>
                <a:srgbClr val="1C3249"/>
              </a:solidFill>
              <a:latin typeface="Arial" panose="020B0604020202020204" pitchFamily="34" charset="0"/>
              <a:cs typeface="Arial" panose="020B0604020202020204" pitchFamily="34" charset="0"/>
            </a:endParaRPr>
          </a:p>
        </p:txBody>
      </p:sp>
      <p:sp>
        <p:nvSpPr>
          <p:cNvPr id="41" name="TextBox 28">
            <a:extLst>
              <a:ext uri="{FF2B5EF4-FFF2-40B4-BE49-F238E27FC236}">
                <a16:creationId xmlns:a16="http://schemas.microsoft.com/office/drawing/2014/main" id="{0697BB8E-40C5-7D7E-9380-6A3E794E8F12}"/>
              </a:ext>
            </a:extLst>
          </p:cNvPr>
          <p:cNvSpPr txBox="1"/>
          <p:nvPr/>
        </p:nvSpPr>
        <p:spPr>
          <a:xfrm>
            <a:off x="685800" y="3146701"/>
            <a:ext cx="10836253" cy="4043158"/>
          </a:xfrm>
          <a:prstGeom prst="rect">
            <a:avLst/>
          </a:prstGeom>
        </p:spPr>
        <p:txBody>
          <a:bodyPr wrap="square" lIns="0" tIns="0" rIns="0" bIns="0" rtlCol="0" anchor="t">
            <a:spAutoFit/>
          </a:bodyPr>
          <a:lstStyle/>
          <a:p>
            <a:pPr marL="685800" indent="-685800" algn="just">
              <a:lnSpc>
                <a:spcPct val="150000"/>
              </a:lnSpc>
              <a:buFont typeface="Arial" panose="020B0604020202020204" pitchFamily="34" charset="0"/>
              <a:buChar char="•"/>
            </a:pPr>
            <a:r>
              <a:rPr lang="vi-VN" sz="4400"/>
              <a:t>Nêu những hình ảnh được nhắc đến trong bài hát </a:t>
            </a:r>
            <a:r>
              <a:rPr lang="vi-VN" sz="4400" b="1" i="1"/>
              <a:t>Nhớ ơn thầy cô</a:t>
            </a:r>
            <a:r>
              <a:rPr lang="vi-VN" sz="4400"/>
              <a:t>. </a:t>
            </a:r>
            <a:endParaRPr lang="en-US" sz="4400"/>
          </a:p>
          <a:p>
            <a:pPr marL="685800" indent="-685800" algn="just">
              <a:lnSpc>
                <a:spcPct val="150000"/>
              </a:lnSpc>
              <a:buFont typeface="Arial" panose="020B0604020202020204" pitchFamily="34" charset="0"/>
              <a:buChar char="•"/>
            </a:pPr>
            <a:r>
              <a:rPr lang="vi-VN" sz="4400"/>
              <a:t>Em </a:t>
            </a:r>
            <a:r>
              <a:rPr lang="vi-VN" sz="4400" dirty="0"/>
              <a:t>có ấn tượng với hình ảnh nào nhất? Vì sao?</a:t>
            </a:r>
            <a:endParaRPr lang="en-US" sz="4400" dirty="0"/>
          </a:p>
        </p:txBody>
      </p:sp>
      <p:pic>
        <p:nvPicPr>
          <p:cNvPr id="42" name="Picture 18">
            <a:extLst>
              <a:ext uri="{FF2B5EF4-FFF2-40B4-BE49-F238E27FC236}">
                <a16:creationId xmlns:a16="http://schemas.microsoft.com/office/drawing/2014/main" id="{0CE8F628-5F06-B674-4B8F-B11743153843}"/>
              </a:ext>
            </a:extLst>
          </p:cNvPr>
          <p:cNvPicPr>
            <a:picLocks noChangeAspect="1"/>
          </p:cNvPicPr>
          <p:nvPr/>
        </p:nvPicPr>
        <p:blipFill>
          <a:blip r:embed="rId6"/>
          <a:srcRect/>
          <a:stretch>
            <a:fillRect/>
          </a:stretch>
        </p:blipFill>
        <p:spPr>
          <a:xfrm>
            <a:off x="10896600" y="2115156"/>
            <a:ext cx="7391400" cy="7947741"/>
          </a:xfrm>
          <a:prstGeom prst="rect">
            <a:avLst/>
          </a:prstGeom>
        </p:spPr>
      </p:pic>
    </p:spTree>
    <p:extLst>
      <p:ext uri="{BB962C8B-B14F-4D97-AF65-F5344CB8AC3E}">
        <p14:creationId xmlns:p14="http://schemas.microsoft.com/office/powerpoint/2010/main" val="2727853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3811" y="8830178"/>
            <a:ext cx="8580377" cy="46646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3161" y="6750630"/>
            <a:ext cx="1567745" cy="218293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60348" y="7173954"/>
            <a:ext cx="2372026" cy="175961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9555" y="7208148"/>
            <a:ext cx="3306548" cy="1725417"/>
          </a:xfrm>
          <a:prstGeom prst="rect">
            <a:avLst/>
          </a:prstGeom>
        </p:spPr>
      </p:pic>
      <p:grpSp>
        <p:nvGrpSpPr>
          <p:cNvPr id="9" name="Group 9"/>
          <p:cNvGrpSpPr/>
          <p:nvPr/>
        </p:nvGrpSpPr>
        <p:grpSpPr>
          <a:xfrm>
            <a:off x="-1371833" y="-873525"/>
            <a:ext cx="21031665" cy="1344037"/>
            <a:chOff x="0" y="0"/>
            <a:chExt cx="28042220" cy="1792049"/>
          </a:xfrm>
        </p:grpSpPr>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0" y="0"/>
              <a:ext cx="15104543" cy="179204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8321"/>
            <a:stretch>
              <a:fillRect/>
            </a:stretch>
          </p:blipFill>
          <p:spPr>
            <a:xfrm flipV="1">
              <a:off x="12937677" y="0"/>
              <a:ext cx="15104543" cy="1792049"/>
            </a:xfrm>
            <a:prstGeom prst="rect">
              <a:avLst/>
            </a:prstGeom>
          </p:spPr>
        </p:pic>
      </p:grpSp>
      <p:sp>
        <p:nvSpPr>
          <p:cNvPr id="12" name="TextBox 11">
            <a:extLst>
              <a:ext uri="{FF2B5EF4-FFF2-40B4-BE49-F238E27FC236}">
                <a16:creationId xmlns:a16="http://schemas.microsoft.com/office/drawing/2014/main" id="{4C6F8A10-D4C5-E657-0516-8F3E82541E63}"/>
              </a:ext>
            </a:extLst>
          </p:cNvPr>
          <p:cNvSpPr txBox="1"/>
          <p:nvPr/>
        </p:nvSpPr>
        <p:spPr>
          <a:xfrm>
            <a:off x="667379" y="883156"/>
            <a:ext cx="9296400" cy="5232138"/>
          </a:xfrm>
          <a:prstGeom prst="rect">
            <a:avLst/>
          </a:prstGeom>
          <a:noFill/>
        </p:spPr>
        <p:txBody>
          <a:bodyPr wrap="square">
            <a:spAutoFit/>
          </a:bodyPr>
          <a:lstStyle/>
          <a:p>
            <a:pPr algn="just">
              <a:lnSpc>
                <a:spcPct val="150000"/>
              </a:lnSpc>
              <a:spcAft>
                <a:spcPts val="1000"/>
              </a:spcAft>
            </a:pPr>
            <a:r>
              <a:rPr lang="en-US" sz="3600" b="1" i="1">
                <a:effectLst/>
                <a:latin typeface="Arial" panose="020B0604020202020204" pitchFamily="34" charset="0"/>
                <a:ea typeface="Calibri" panose="020F0502020204030204" pitchFamily="34" charset="0"/>
                <a:cs typeface="Arial" panose="020B0604020202020204" pitchFamily="34" charset="0"/>
              </a:rPr>
              <a:t>Những hình ảnh ấn tượng được nhắc đến trong bài hát:</a:t>
            </a:r>
          </a:p>
          <a:p>
            <a:pPr marL="571500" indent="-571500" algn="just">
              <a:lnSpc>
                <a:spcPct val="150000"/>
              </a:lnSpc>
              <a:spcAft>
                <a:spcPts val="1000"/>
              </a:spcAft>
              <a:buFont typeface="Arial" panose="020B0604020202020204" pitchFamily="34" charset="0"/>
              <a:buChar char="•"/>
            </a:pPr>
            <a:r>
              <a:rPr lang="vi-VN" sz="3600">
                <a:ea typeface="Calibri" panose="020F0502020204030204" pitchFamily="34" charset="0"/>
                <a:cs typeface="Arial" panose="020B0604020202020204" pitchFamily="34" charset="0"/>
              </a:rPr>
              <a:t>Con nhớ cô thầy dìu dắt con nên người Nâng con bay khắp phương trời</a:t>
            </a:r>
          </a:p>
          <a:p>
            <a:pPr marL="571500" indent="-571500" algn="just">
              <a:lnSpc>
                <a:spcPct val="150000"/>
              </a:lnSpc>
              <a:spcAft>
                <a:spcPts val="1000"/>
              </a:spcAft>
              <a:buFont typeface="Arial" panose="020B0604020202020204" pitchFamily="34" charset="0"/>
              <a:buChar char="•"/>
            </a:pPr>
            <a:r>
              <a:rPr lang="vi-VN" sz="3600">
                <a:ea typeface="Calibri" panose="020F0502020204030204" pitchFamily="34" charset="0"/>
                <a:cs typeface="Arial" panose="020B0604020202020204" pitchFamily="34" charset="0"/>
              </a:rPr>
              <a:t>Con tìm cô thầy. Xa bao nhiêu năm tóc đã bạc phơ</a:t>
            </a:r>
          </a:p>
        </p:txBody>
      </p:sp>
      <p:pic>
        <p:nvPicPr>
          <p:cNvPr id="18" name="Picture 17">
            <a:extLst>
              <a:ext uri="{FF2B5EF4-FFF2-40B4-BE49-F238E27FC236}">
                <a16:creationId xmlns:a16="http://schemas.microsoft.com/office/drawing/2014/main" id="{195FDF5E-65C1-21F8-2C04-19A9DC1EC5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4760" y="883156"/>
            <a:ext cx="7621736" cy="50811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charRg st="121" end="172"/>
                                            </p:txEl>
                                          </p:spTgt>
                                        </p:tgtEl>
                                        <p:attrNameLst>
                                          <p:attrName>style.visibility</p:attrName>
                                        </p:attrNameLst>
                                      </p:cBhvr>
                                      <p:to>
                                        <p:strVal val="visible"/>
                                      </p:to>
                                    </p:set>
                                    <p:animEffect transition="in" filter="barn(inVertical)">
                                      <p:cBhvr>
                                        <p:cTn id="17" dur="500"/>
                                        <p:tgtEl>
                                          <p:spTgt spid="12">
                                            <p:txEl>
                                              <p:charRg st="121" end="17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4D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4270">
            <a:off x="-1174561" y="-822161"/>
            <a:ext cx="3314284" cy="411480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27237">
            <a:off x="15217290" y="-2084202"/>
            <a:ext cx="4511215" cy="4535956"/>
          </a:xfrm>
          <a:prstGeom prst="rect">
            <a:avLst/>
          </a:prstGeom>
        </p:spPr>
      </p:pic>
      <p:pic>
        <p:nvPicPr>
          <p:cNvPr id="33" name="Picture 19">
            <a:extLst>
              <a:ext uri="{FF2B5EF4-FFF2-40B4-BE49-F238E27FC236}">
                <a16:creationId xmlns:a16="http://schemas.microsoft.com/office/drawing/2014/main" id="{FF509AF3-7855-94B7-9AFE-0FBAF4F97FB6}"/>
              </a:ext>
            </a:extLst>
          </p:cNvPr>
          <p:cNvPicPr>
            <a:picLocks noChangeAspect="1"/>
          </p:cNvPicPr>
          <p:nvPr/>
        </p:nvPicPr>
        <p:blipFill>
          <a:blip r:embed="rId8"/>
          <a:srcRect/>
          <a:stretch>
            <a:fillRect/>
          </a:stretch>
        </p:blipFill>
        <p:spPr>
          <a:xfrm>
            <a:off x="5309950" y="3017993"/>
            <a:ext cx="7668097" cy="5840534"/>
          </a:xfrm>
          <a:prstGeom prst="rect">
            <a:avLst/>
          </a:prstGeom>
        </p:spPr>
      </p:pic>
      <p:sp>
        <p:nvSpPr>
          <p:cNvPr id="2" name="TextBox 4">
            <a:extLst>
              <a:ext uri="{FF2B5EF4-FFF2-40B4-BE49-F238E27FC236}">
                <a16:creationId xmlns:a16="http://schemas.microsoft.com/office/drawing/2014/main" id="{AF262CAC-BAD9-710C-5FD3-8A0B243011C0}"/>
              </a:ext>
            </a:extLst>
          </p:cNvPr>
          <p:cNvSpPr txBox="1"/>
          <p:nvPr/>
        </p:nvSpPr>
        <p:spPr>
          <a:xfrm>
            <a:off x="4108445" y="1028700"/>
            <a:ext cx="10071105" cy="1092543"/>
          </a:xfrm>
          <a:prstGeom prst="rect">
            <a:avLst/>
          </a:prstGeom>
        </p:spPr>
        <p:txBody>
          <a:bodyPr wrap="square" lIns="0" tIns="0" rIns="0" bIns="0" rtlCol="0" anchor="t">
            <a:spAutoFit/>
          </a:bodyPr>
          <a:lstStyle/>
          <a:p>
            <a:pPr algn="ctr">
              <a:lnSpc>
                <a:spcPct val="150000"/>
              </a:lnSpc>
            </a:pPr>
            <a:r>
              <a:rPr lang="en-US" sz="5400" b="1">
                <a:solidFill>
                  <a:srgbClr val="1C3249"/>
                </a:solidFill>
                <a:latin typeface="Arial" panose="020B0604020202020204" pitchFamily="34" charset="0"/>
                <a:cs typeface="Arial" panose="020B0604020202020204" pitchFamily="34" charset="0"/>
              </a:rPr>
              <a:t>Ôn tập bài hát Nhớ ơn thầy cô</a:t>
            </a:r>
            <a:endParaRPr lang="en-US" sz="5400" b="1" dirty="0">
              <a:solidFill>
                <a:srgbClr val="1C3249"/>
              </a:solidFill>
              <a:latin typeface="Arial" panose="020B0604020202020204" pitchFamily="34" charset="0"/>
              <a:cs typeface="Arial" panose="020B0604020202020204" pitchFamily="34" charset="0"/>
            </a:endParaRPr>
          </a:p>
        </p:txBody>
      </p:sp>
      <p:pic>
        <p:nvPicPr>
          <p:cNvPr id="4" name="KARAOKE - NHỚ ƠN THẦY CÔ - CHỦ ĐỀ 3 - ÂM NHẠC 7 - SGK KẾT NỐI TRI THỨC VỚI CUỘC SỐNG - Beat Melody">
            <a:hlinkClick r:id="" action="ppaction://media"/>
            <a:extLst>
              <a:ext uri="{FF2B5EF4-FFF2-40B4-BE49-F238E27FC236}">
                <a16:creationId xmlns:a16="http://schemas.microsoft.com/office/drawing/2014/main" id="{70ADA6AF-4316-AC27-D767-01DE068EA0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26362" y="3981727"/>
            <a:ext cx="2835275" cy="2835275"/>
          </a:xfrm>
          <a:prstGeom prst="rect">
            <a:avLst/>
          </a:prstGeom>
        </p:spPr>
      </p:pic>
      <p:pic>
        <p:nvPicPr>
          <p:cNvPr id="5" name="Picture 8">
            <a:extLst>
              <a:ext uri="{FF2B5EF4-FFF2-40B4-BE49-F238E27FC236}">
                <a16:creationId xmlns:a16="http://schemas.microsoft.com/office/drawing/2014/main" id="{30F4F41B-FC53-016C-44E2-50B1BB8545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762500"/>
            <a:ext cx="4674740" cy="5529262"/>
          </a:xfrm>
          <a:prstGeom prst="rect">
            <a:avLst/>
          </a:prstGeom>
        </p:spPr>
      </p:pic>
      <p:pic>
        <p:nvPicPr>
          <p:cNvPr id="6" name="Picture 9">
            <a:extLst>
              <a:ext uri="{FF2B5EF4-FFF2-40B4-BE49-F238E27FC236}">
                <a16:creationId xmlns:a16="http://schemas.microsoft.com/office/drawing/2014/main" id="{9098159F-2B6F-8B7B-C120-1D50B114E9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335001" y="4457534"/>
            <a:ext cx="4953000" cy="5858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 presetClass="mediacall" presetSubtype="0" fill="hold" nodeType="withEffect">
                                  <p:stCondLst>
                                    <p:cond delay="0"/>
                                  </p:stCondLst>
                                  <p:childTnLst>
                                    <p:cmd type="call" cmd="playFrom(0.0)">
                                      <p:cBhvr>
                                        <p:cTn id="12" dur="182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416" y="3761005"/>
            <a:ext cx="3314284"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99720" y="1652282"/>
            <a:ext cx="3423447" cy="3442223"/>
          </a:xfrm>
          <a:prstGeom prst="rect">
            <a:avLst/>
          </a:prstGeom>
        </p:spPr>
      </p:pic>
      <p:grpSp>
        <p:nvGrpSpPr>
          <p:cNvPr id="4" name="Group 4"/>
          <p:cNvGrpSpPr/>
          <p:nvPr/>
        </p:nvGrpSpPr>
        <p:grpSpPr>
          <a:xfrm>
            <a:off x="-1371833" y="-873525"/>
            <a:ext cx="21031665" cy="1344037"/>
            <a:chOff x="0" y="0"/>
            <a:chExt cx="28042220" cy="1792049"/>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621" y="-604505"/>
            <a:ext cx="2363195" cy="237615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9639300"/>
            <a:ext cx="8580377" cy="466460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282642" y="524803"/>
            <a:ext cx="3657600" cy="791372"/>
          </a:xfrm>
          <a:prstGeom prst="rect">
            <a:avLst/>
          </a:prstGeom>
        </p:spPr>
      </p:pic>
      <p:sp>
        <p:nvSpPr>
          <p:cNvPr id="27" name="TextBox 23">
            <a:extLst>
              <a:ext uri="{FF2B5EF4-FFF2-40B4-BE49-F238E27FC236}">
                <a16:creationId xmlns:a16="http://schemas.microsoft.com/office/drawing/2014/main" id="{DB04FE1D-2B8D-B55D-D84F-E668D851B293}"/>
              </a:ext>
            </a:extLst>
          </p:cNvPr>
          <p:cNvSpPr txBox="1"/>
          <p:nvPr/>
        </p:nvSpPr>
        <p:spPr>
          <a:xfrm>
            <a:off x="1654571" y="1407317"/>
            <a:ext cx="14978858" cy="987450"/>
          </a:xfrm>
          <a:prstGeom prst="rect">
            <a:avLst/>
          </a:prstGeom>
        </p:spPr>
        <p:txBody>
          <a:bodyPr lIns="0" tIns="0" rIns="0" bIns="0" rtlCol="0" anchor="t">
            <a:spAutoFit/>
          </a:bodyPr>
          <a:lstStyle/>
          <a:p>
            <a:pPr algn="ctr">
              <a:lnSpc>
                <a:spcPts val="7706"/>
              </a:lnSpc>
            </a:pPr>
            <a:r>
              <a:rPr lang="en-US" sz="6600" b="1">
                <a:solidFill>
                  <a:srgbClr val="373E56"/>
                </a:solidFill>
                <a:latin typeface="Arial" panose="020B0604020202020204" pitchFamily="34" charset="0"/>
                <a:cs typeface="Arial" panose="020B0604020202020204" pitchFamily="34" charset="0"/>
              </a:rPr>
              <a:t>HƯỚNG DẪN VỀ NHÀ</a:t>
            </a:r>
          </a:p>
        </p:txBody>
      </p:sp>
      <p:grpSp>
        <p:nvGrpSpPr>
          <p:cNvPr id="17" name="Group 16">
            <a:extLst>
              <a:ext uri="{FF2B5EF4-FFF2-40B4-BE49-F238E27FC236}">
                <a16:creationId xmlns:a16="http://schemas.microsoft.com/office/drawing/2014/main" id="{826DEB53-D406-760D-96E1-24CEF79684DB}"/>
              </a:ext>
            </a:extLst>
          </p:cNvPr>
          <p:cNvGrpSpPr/>
          <p:nvPr/>
        </p:nvGrpSpPr>
        <p:grpSpPr>
          <a:xfrm>
            <a:off x="2636218" y="2628054"/>
            <a:ext cx="12527056" cy="6826677"/>
            <a:chOff x="2636218" y="2628054"/>
            <a:chExt cx="12527056" cy="6826677"/>
          </a:xfrm>
        </p:grpSpPr>
        <p:pic>
          <p:nvPicPr>
            <p:cNvPr id="13" name="Picture 2">
              <a:extLst>
                <a:ext uri="{FF2B5EF4-FFF2-40B4-BE49-F238E27FC236}">
                  <a16:creationId xmlns:a16="http://schemas.microsoft.com/office/drawing/2014/main" id="{00111C69-7DFE-EC34-B115-7E2A7E4323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636218" y="2628054"/>
              <a:ext cx="12527056" cy="6826677"/>
            </a:xfrm>
            <a:prstGeom prst="rect">
              <a:avLst/>
            </a:prstGeom>
          </p:spPr>
        </p:pic>
        <p:sp>
          <p:nvSpPr>
            <p:cNvPr id="16" name="TextBox 15">
              <a:extLst>
                <a:ext uri="{FF2B5EF4-FFF2-40B4-BE49-F238E27FC236}">
                  <a16:creationId xmlns:a16="http://schemas.microsoft.com/office/drawing/2014/main" id="{5CF1D21E-33B5-EAC3-11FF-EB170C3AA247}"/>
                </a:ext>
              </a:extLst>
            </p:cNvPr>
            <p:cNvSpPr txBox="1"/>
            <p:nvPr/>
          </p:nvSpPr>
          <p:spPr>
            <a:xfrm>
              <a:off x="3204983" y="3373393"/>
              <a:ext cx="11470654" cy="5568191"/>
            </a:xfrm>
            <a:prstGeom prst="rect">
              <a:avLst/>
            </a:prstGeom>
            <a:noFill/>
          </p:spPr>
          <p:txBody>
            <a:bodyPr wrap="square">
              <a:spAutoFit/>
            </a:bodyPr>
            <a:lstStyle/>
            <a:p>
              <a:pPr marL="457200" indent="-457200" algn="just">
                <a:lnSpc>
                  <a:spcPct val="150000"/>
                </a:lnSpc>
                <a:spcAft>
                  <a:spcPts val="1000"/>
                </a:spcAft>
                <a:buFontTx/>
                <a:buChar char="-"/>
              </a:pPr>
              <a:r>
                <a:rPr lang="vi-VN" sz="3200">
                  <a:effectLst/>
                  <a:ea typeface="Times New Roman" panose="02020603050405020304" pitchFamily="18" charset="0"/>
                </a:rPr>
                <a:t>Tìm hiểu trước nội dung lí thuyết âm nhạc: Dấu nhắc, dấu quay lại, khung thay đổi</a:t>
              </a:r>
              <a:endParaRPr lang="en-US" sz="3200">
                <a:ea typeface="Times New Roman" panose="02020603050405020304" pitchFamily="18" charset="0"/>
              </a:endParaRPr>
            </a:p>
            <a:p>
              <a:pPr marL="457200" indent="-457200" algn="just">
                <a:lnSpc>
                  <a:spcPct val="150000"/>
                </a:lnSpc>
                <a:spcAft>
                  <a:spcPts val="1000"/>
                </a:spcAft>
                <a:buFontTx/>
                <a:buChar char="-"/>
              </a:pPr>
              <a:r>
                <a:rPr lang="vi-VN" sz="3200">
                  <a:effectLst/>
                  <a:ea typeface="Times New Roman" panose="02020603050405020304" pitchFamily="18" charset="0"/>
                </a:rPr>
                <a:t>Trả lời câu hỏi và thực hiện yêu cầu cho </a:t>
              </a:r>
              <a:r>
                <a:rPr lang="vi-VN" sz="3200" b="1" i="1">
                  <a:effectLst/>
                  <a:ea typeface="Times New Roman" panose="02020603050405020304" pitchFamily="18" charset="0"/>
                </a:rPr>
                <a:t>Bài đọc nhạc số 2</a:t>
              </a:r>
              <a:endParaRPr lang="en-US" sz="3200" b="1" i="1">
                <a:effectLst/>
                <a:ea typeface="Times New Roman" panose="02020603050405020304" pitchFamily="18" charset="0"/>
              </a:endParaRPr>
            </a:p>
            <a:p>
              <a:pPr marL="457200" indent="-457200" algn="just">
                <a:lnSpc>
                  <a:spcPct val="150000"/>
                </a:lnSpc>
                <a:spcAft>
                  <a:spcPts val="1000"/>
                </a:spcAft>
                <a:buFont typeface="Arial" panose="020B0604020202020204" pitchFamily="34" charset="0"/>
                <a:buChar char="•"/>
              </a:pPr>
              <a:r>
                <a:rPr lang="vi-VN" sz="3200">
                  <a:effectLst/>
                  <a:ea typeface="Times New Roman" panose="02020603050405020304" pitchFamily="18" charset="0"/>
                </a:rPr>
                <a:t>Đọc tên các nốt nhạc xuất hiện theo thứ tự trong </a:t>
              </a:r>
              <a:r>
                <a:rPr lang="vi-VN" sz="3200" b="1" i="1">
                  <a:effectLst/>
                  <a:ea typeface="Times New Roman" panose="02020603050405020304" pitchFamily="18" charset="0"/>
                </a:rPr>
                <a:t>Bài đọc nhạc số 2</a:t>
              </a:r>
              <a:endParaRPr lang="en-US" sz="3200" b="1" i="1">
                <a:effectLst/>
                <a:ea typeface="Times New Roman" panose="02020603050405020304" pitchFamily="18" charset="0"/>
              </a:endParaRPr>
            </a:p>
            <a:p>
              <a:pPr marL="457200" indent="-457200" algn="just">
                <a:lnSpc>
                  <a:spcPct val="150000"/>
                </a:lnSpc>
                <a:spcAft>
                  <a:spcPts val="1000"/>
                </a:spcAft>
                <a:buFont typeface="Arial" panose="020B0604020202020204" pitchFamily="34" charset="0"/>
                <a:buChar char="•"/>
              </a:pPr>
              <a:r>
                <a:rPr lang="vi-VN" sz="3200">
                  <a:effectLst/>
                  <a:ea typeface="Times New Roman" panose="02020603050405020304" pitchFamily="18" charset="0"/>
                </a:rPr>
                <a:t>Có các kí hiệu âm nhạc nào mới trong </a:t>
              </a:r>
              <a:r>
                <a:rPr lang="vi-VN" sz="3200" b="1" i="1">
                  <a:effectLst/>
                  <a:ea typeface="Times New Roman" panose="02020603050405020304" pitchFamily="18" charset="0"/>
                </a:rPr>
                <a:t>Bài đọc nhạc số 2</a:t>
              </a:r>
              <a:r>
                <a:rPr lang="vi-VN" sz="3200">
                  <a:effectLst/>
                  <a:ea typeface="Times New Roman" panose="02020603050405020304" pitchFamily="18" charset="0"/>
                </a:rPr>
                <a:t>? Nêu tên các kí hiệu âm nhạc đó.</a:t>
              </a:r>
              <a:endParaRPr lang="en-US" sz="3200">
                <a:effectLst/>
                <a:ea typeface="Times New Roman" panose="02020603050405020304" pitchFamily="18" charset="0"/>
              </a:endParaRPr>
            </a:p>
          </p:txBody>
        </p:sp>
      </p:grpSp>
    </p:spTree>
    <p:extLst>
      <p:ext uri="{BB962C8B-B14F-4D97-AF65-F5344CB8AC3E}">
        <p14:creationId xmlns:p14="http://schemas.microsoft.com/office/powerpoint/2010/main" val="396213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3">
            <a:extLst>
              <a:ext uri="{FF2B5EF4-FFF2-40B4-BE49-F238E27FC236}">
                <a16:creationId xmlns:a16="http://schemas.microsoft.com/office/drawing/2014/main" id="{DEAE9AD0-CACC-26D9-EBB9-ECE8A3CC2E58}"/>
              </a:ext>
            </a:extLst>
          </p:cNvPr>
          <p:cNvSpPr txBox="1"/>
          <p:nvPr/>
        </p:nvSpPr>
        <p:spPr>
          <a:xfrm>
            <a:off x="4049438" y="1350212"/>
            <a:ext cx="9670392" cy="5843010"/>
          </a:xfrm>
          <a:prstGeom prst="rect">
            <a:avLst/>
          </a:prstGeom>
        </p:spPr>
        <p:txBody>
          <a:bodyPr wrap="square" lIns="0" tIns="0" rIns="0" bIns="0" rtlCol="0" anchor="t">
            <a:spAutoFit/>
          </a:bodyPr>
          <a:lstStyle/>
          <a:p>
            <a:pPr algn="ctr">
              <a:lnSpc>
                <a:spcPct val="150000"/>
              </a:lnSpc>
            </a:pPr>
            <a:r>
              <a:rPr lang="en-US" sz="8800" b="1" dirty="0">
                <a:solidFill>
                  <a:schemeClr val="bg1"/>
                </a:solidFill>
                <a:latin typeface="Arial" panose="020B0604020202020204" pitchFamily="34" charset="0"/>
                <a:cs typeface="Arial" panose="020B0604020202020204" pitchFamily="34" charset="0"/>
              </a:rPr>
              <a:t>CẢM ƠN CÁC EM</a:t>
            </a:r>
          </a:p>
          <a:p>
            <a:pPr algn="ctr">
              <a:lnSpc>
                <a:spcPct val="150000"/>
              </a:lnSpc>
            </a:pPr>
            <a:r>
              <a:rPr lang="en-US" sz="8800" b="1" dirty="0">
                <a:solidFill>
                  <a:schemeClr val="bg1"/>
                </a:solidFill>
                <a:latin typeface="Arial" panose="020B0604020202020204" pitchFamily="34" charset="0"/>
                <a:cs typeface="Arial" panose="020B0604020202020204" pitchFamily="34" charset="0"/>
              </a:rPr>
              <a:t>ĐÃ LẮNG NGHE BÀI GIẢNG!</a:t>
            </a: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15649" y="975756"/>
            <a:ext cx="3657600" cy="791372"/>
          </a:xfrm>
          <a:prstGeom prst="rect">
            <a:avLst/>
          </a:prstGeom>
        </p:spPr>
      </p:pic>
      <p:sp>
        <p:nvSpPr>
          <p:cNvPr id="19" name="TextBox 18">
            <a:extLst>
              <a:ext uri="{FF2B5EF4-FFF2-40B4-BE49-F238E27FC236}">
                <a16:creationId xmlns:a16="http://schemas.microsoft.com/office/drawing/2014/main" id="{BA5E8985-0968-591E-8056-9403989199A5}"/>
              </a:ext>
            </a:extLst>
          </p:cNvPr>
          <p:cNvSpPr txBox="1"/>
          <p:nvPr/>
        </p:nvSpPr>
        <p:spPr>
          <a:xfrm>
            <a:off x="2804670" y="1840177"/>
            <a:ext cx="12678656" cy="1998176"/>
          </a:xfrm>
          <a:prstGeom prst="rect">
            <a:avLst/>
          </a:prstGeom>
          <a:noFill/>
        </p:spPr>
        <p:txBody>
          <a:bodyPr wrap="square">
            <a:spAutoFit/>
          </a:bodyPr>
          <a:lstStyle/>
          <a:p>
            <a:pPr algn="ctr">
              <a:lnSpc>
                <a:spcPct val="150000"/>
              </a:lnSpc>
              <a:spcBef>
                <a:spcPts val="600"/>
              </a:spcBef>
              <a:spcAft>
                <a:spcPts val="1000"/>
              </a:spcAft>
            </a:pPr>
            <a:r>
              <a:rPr lang="en-US" sz="4400">
                <a:effectLst/>
                <a:latin typeface="Arial" panose="020B0604020202020204" pitchFamily="34" charset="0"/>
                <a:ea typeface="Calibri" panose="020F0502020204030204" pitchFamily="34" charset="0"/>
                <a:cs typeface="Arial" panose="020B0604020202020204" pitchFamily="34" charset="0"/>
              </a:rPr>
              <a:t>Các em </a:t>
            </a:r>
            <a:r>
              <a:rPr lang="en-US" sz="4400">
                <a:latin typeface="Arial" panose="020B0604020202020204" pitchFamily="34" charset="0"/>
                <a:ea typeface="Calibri" panose="020F0502020204030204" pitchFamily="34" charset="0"/>
                <a:cs typeface="Arial" panose="020B0604020202020204" pitchFamily="34" charset="0"/>
              </a:rPr>
              <a:t>hãy lắng nghe, vận động theo giai điệu và lời ca bài hát </a:t>
            </a:r>
            <a:r>
              <a:rPr lang="en-US" sz="4400" b="1" i="1">
                <a:latin typeface="Arial" panose="020B0604020202020204" pitchFamily="34" charset="0"/>
                <a:ea typeface="Calibri" panose="020F0502020204030204" pitchFamily="34" charset="0"/>
                <a:cs typeface="Arial" panose="020B0604020202020204" pitchFamily="34" charset="0"/>
              </a:rPr>
              <a:t>Thầy cô là tất cả </a:t>
            </a:r>
            <a:endParaRPr lang="en-US" sz="4400" b="1" i="1">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2D48A707-E904-E6C6-B6BF-95E5A7A47731}"/>
              </a:ext>
            </a:extLst>
          </p:cNvPr>
          <p:cNvSpPr txBox="1"/>
          <p:nvPr/>
        </p:nvSpPr>
        <p:spPr>
          <a:xfrm>
            <a:off x="4692230" y="769433"/>
            <a:ext cx="8903539" cy="1015663"/>
          </a:xfrm>
          <a:prstGeom prst="rect">
            <a:avLst/>
          </a:prstGeom>
        </p:spPr>
        <p:txBody>
          <a:bodyPr wrap="square" lIns="0" tIns="0" rIns="0" bIns="0" rtlCol="0" anchor="t">
            <a:spAutoFit/>
          </a:bodyPr>
          <a:lstStyle/>
          <a:p>
            <a:pPr algn="ctr"/>
            <a:r>
              <a:rPr lang="en-US" sz="6600" b="1">
                <a:solidFill>
                  <a:srgbClr val="373E56"/>
                </a:solidFill>
                <a:latin typeface="Arial" panose="020B0604020202020204" pitchFamily="34" charset="0"/>
                <a:cs typeface="Arial" panose="020B0604020202020204" pitchFamily="34" charset="0"/>
              </a:rPr>
              <a:t>KHỞI ĐỘNG</a:t>
            </a:r>
            <a:endParaRPr lang="en-US" sz="6600" b="1" dirty="0">
              <a:solidFill>
                <a:srgbClr val="373E56"/>
              </a:solidFill>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BAC3542C-D43B-A529-2209-733344CE58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77200" y="3619500"/>
            <a:ext cx="10016370" cy="6197628"/>
          </a:xfrm>
          <a:prstGeom prst="rect">
            <a:avLst/>
          </a:prstGeom>
        </p:spPr>
      </p:pic>
      <p:pic>
        <p:nvPicPr>
          <p:cNvPr id="6" name="HÁT MẪU- THẦY CÔ LÀ TẤT CẢ - CHỦ ĐỀ 3 - KẾT NỐI TRI THỨC VỚI CUỘC SỐNG">
            <a:hlinkClick r:id="" action="ppaction://media"/>
            <a:extLst>
              <a:ext uri="{FF2B5EF4-FFF2-40B4-BE49-F238E27FC236}">
                <a16:creationId xmlns:a16="http://schemas.microsoft.com/office/drawing/2014/main" id="{C949E88D-A167-CAF9-1420-D02D9C8902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 y="9105900"/>
            <a:ext cx="1162362" cy="1162362"/>
          </a:xfrm>
          <a:prstGeom prst="rect">
            <a:avLst/>
          </a:prstGeom>
        </p:spPr>
      </p:pic>
      <p:grpSp>
        <p:nvGrpSpPr>
          <p:cNvPr id="7" name="Group 6">
            <a:extLst>
              <a:ext uri="{FF2B5EF4-FFF2-40B4-BE49-F238E27FC236}">
                <a16:creationId xmlns:a16="http://schemas.microsoft.com/office/drawing/2014/main" id="{AB1D92C1-E931-7D8E-0615-EA9CC00ABF7C}"/>
              </a:ext>
            </a:extLst>
          </p:cNvPr>
          <p:cNvGrpSpPr/>
          <p:nvPr/>
        </p:nvGrpSpPr>
        <p:grpSpPr>
          <a:xfrm>
            <a:off x="813093" y="4007324"/>
            <a:ext cx="6958554" cy="4561547"/>
            <a:chOff x="807348" y="1282591"/>
            <a:chExt cx="5669280" cy="4561547"/>
          </a:xfrm>
        </p:grpSpPr>
        <p:grpSp>
          <p:nvGrpSpPr>
            <p:cNvPr id="8" name="Group 2">
              <a:extLst>
                <a:ext uri="{FF2B5EF4-FFF2-40B4-BE49-F238E27FC236}">
                  <a16:creationId xmlns:a16="http://schemas.microsoft.com/office/drawing/2014/main" id="{519FCC01-6C85-423E-3F89-D195AFAF182A}"/>
                </a:ext>
              </a:extLst>
            </p:cNvPr>
            <p:cNvGrpSpPr>
              <a:grpSpLocks noChangeAspect="1"/>
            </p:cNvGrpSpPr>
            <p:nvPr/>
          </p:nvGrpSpPr>
          <p:grpSpPr>
            <a:xfrm>
              <a:off x="807348" y="1282591"/>
              <a:ext cx="5669280" cy="4561547"/>
              <a:chOff x="-304822" y="-294661"/>
              <a:chExt cx="4857004" cy="3907984"/>
            </a:xfrm>
          </p:grpSpPr>
          <p:sp>
            <p:nvSpPr>
              <p:cNvPr id="10" name="Freeform 3">
                <a:extLst>
                  <a:ext uri="{FF2B5EF4-FFF2-40B4-BE49-F238E27FC236}">
                    <a16:creationId xmlns:a16="http://schemas.microsoft.com/office/drawing/2014/main" id="{F306BC3F-1D19-1222-EA27-28005B191A34}"/>
                  </a:ext>
                </a:extLst>
              </p:cNvPr>
              <p:cNvSpPr/>
              <p:nvPr/>
            </p:nvSpPr>
            <p:spPr>
              <a:xfrm>
                <a:off x="-304822" y="-294661"/>
                <a:ext cx="4857004" cy="3907984"/>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7E4D5"/>
              </a:solidFill>
            </p:spPr>
          </p:sp>
        </p:grpSp>
        <p:sp>
          <p:nvSpPr>
            <p:cNvPr id="9" name="TextBox 8">
              <a:extLst>
                <a:ext uri="{FF2B5EF4-FFF2-40B4-BE49-F238E27FC236}">
                  <a16:creationId xmlns:a16="http://schemas.microsoft.com/office/drawing/2014/main" id="{D0E81CA3-ADCF-E0E9-E251-3B3C7CCE6744}"/>
                </a:ext>
              </a:extLst>
            </p:cNvPr>
            <p:cNvSpPr txBox="1"/>
            <p:nvPr/>
          </p:nvSpPr>
          <p:spPr>
            <a:xfrm>
              <a:off x="1216960" y="2316245"/>
              <a:ext cx="4850055" cy="2748253"/>
            </a:xfrm>
            <a:prstGeom prst="rect">
              <a:avLst/>
            </a:prstGeom>
            <a:noFill/>
          </p:spPr>
          <p:txBody>
            <a:bodyPr wrap="square">
              <a:spAutoFit/>
            </a:bodyPr>
            <a:lstStyle/>
            <a:p>
              <a:pPr algn="ctr">
                <a:lnSpc>
                  <a:spcPct val="150000"/>
                </a:lnSpc>
              </a:pP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Nêu cảm nhận của em sau khi nghe bài hát Thầy cô là tất cả </a:t>
              </a:r>
              <a:endParaRPr lang="en-US" sz="4000"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BA56F021-61F9-AF73-C6B4-95BB03AE5A39}"/>
              </a:ext>
            </a:extLst>
          </p:cNvPr>
          <p:cNvSpPr txBox="1"/>
          <p:nvPr/>
        </p:nvSpPr>
        <p:spPr>
          <a:xfrm>
            <a:off x="8693954" y="4152783"/>
            <a:ext cx="8385280" cy="4988866"/>
          </a:xfrm>
          <a:prstGeom prst="rect">
            <a:avLst/>
          </a:prstGeom>
          <a:noFill/>
        </p:spPr>
        <p:txBody>
          <a:bodyPr wrap="square">
            <a:spAutoFit/>
          </a:bodyPr>
          <a:lstStyle/>
          <a:p>
            <a:pPr algn="just">
              <a:lnSpc>
                <a:spcPct val="150000"/>
              </a:lnSpc>
              <a:spcAft>
                <a:spcPts val="1000"/>
              </a:spcAft>
            </a:pPr>
            <a:r>
              <a:rPr lang="en-US" sz="36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 trả lời: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 biết ơn thầy cô trong những năm tháng học trò và tình yêu thương của các bạn học sinh với thầy cô. Thầy cô giúp chúng ta sau này trở nên thành công, cho chúng ta những kiến thức bổ ích trong cuộc sống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784651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1274" y="1211088"/>
            <a:ext cx="3314284" cy="4114800"/>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5520" y="1547376"/>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6798" y="1606839"/>
            <a:ext cx="16154399" cy="77853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23068" y="-333161"/>
            <a:ext cx="1841864" cy="1851966"/>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15108" y="3229804"/>
            <a:ext cx="4085598" cy="8384624"/>
          </a:xfrm>
          <a:prstGeom prst="rect">
            <a:avLst/>
          </a:prstGeom>
        </p:spPr>
      </p:pic>
      <p:sp>
        <p:nvSpPr>
          <p:cNvPr id="21" name="TextBox 20">
            <a:extLst>
              <a:ext uri="{FF2B5EF4-FFF2-40B4-BE49-F238E27FC236}">
                <a16:creationId xmlns:a16="http://schemas.microsoft.com/office/drawing/2014/main" id="{FD47EA46-8FD0-A8A9-0F35-4FD0A15B75C9}"/>
              </a:ext>
            </a:extLst>
          </p:cNvPr>
          <p:cNvSpPr txBox="1"/>
          <p:nvPr/>
        </p:nvSpPr>
        <p:spPr>
          <a:xfrm>
            <a:off x="1796063" y="3307807"/>
            <a:ext cx="14717286" cy="3557512"/>
          </a:xfrm>
          <a:prstGeom prst="rect">
            <a:avLst/>
          </a:prstGeom>
          <a:noFill/>
        </p:spPr>
        <p:txBody>
          <a:bodyPr wrap="square">
            <a:spAutoFit/>
          </a:bodyPr>
          <a:lstStyle/>
          <a:p>
            <a:pPr algn="ctr">
              <a:lnSpc>
                <a:spcPct val="150000"/>
              </a:lnSpc>
            </a:pPr>
            <a:r>
              <a:rPr lang="vi-VN" sz="8000" b="1">
                <a:solidFill>
                  <a:srgbClr val="FFFF00"/>
                </a:solidFill>
                <a:latin typeface="Arial" panose="020B0604020202020204" pitchFamily="34" charset="0"/>
                <a:cs typeface="Arial" panose="020B0604020202020204" pitchFamily="34" charset="0"/>
              </a:rPr>
              <a:t>CHỦ ĐỀ 3: </a:t>
            </a:r>
            <a:endParaRPr lang="en-US" sz="8000" b="1">
              <a:solidFill>
                <a:srgbClr val="FFFF00"/>
              </a:solidFill>
              <a:latin typeface="Arial" panose="020B0604020202020204" pitchFamily="34" charset="0"/>
              <a:cs typeface="Arial" panose="020B0604020202020204" pitchFamily="34" charset="0"/>
            </a:endParaRPr>
          </a:p>
          <a:p>
            <a:pPr algn="ctr">
              <a:lnSpc>
                <a:spcPct val="150000"/>
              </a:lnSpc>
            </a:pPr>
            <a:r>
              <a:rPr lang="vi-VN" sz="8000" b="1">
                <a:solidFill>
                  <a:srgbClr val="FFFF00"/>
                </a:solidFill>
                <a:latin typeface="Arial" panose="020B0604020202020204" pitchFamily="34" charset="0"/>
                <a:cs typeface="Arial" panose="020B0604020202020204" pitchFamily="34" charset="0"/>
              </a:rPr>
              <a:t>THẦY CÔ VÀ MÁI TRƯỜNG</a:t>
            </a:r>
            <a:endParaRPr lang="en-US" sz="8000" b="1">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CD8BFF9-8E11-40B1-9C40-3F9CB66FB540}"/>
              </a:ext>
            </a:extLst>
          </p:cNvPr>
          <p:cNvSpPr txBox="1"/>
          <p:nvPr/>
        </p:nvSpPr>
        <p:spPr>
          <a:xfrm>
            <a:off x="2571898" y="3358297"/>
            <a:ext cx="12925507" cy="3904017"/>
          </a:xfrm>
          <a:prstGeom prst="rect">
            <a:avLst/>
          </a:prstGeom>
          <a:noFill/>
        </p:spPr>
        <p:txBody>
          <a:bodyPr wrap="square">
            <a:spAutoFit/>
          </a:bodyPr>
          <a:lstStyle/>
          <a:p>
            <a:pPr algn="ctr">
              <a:lnSpc>
                <a:spcPct val="150000"/>
              </a:lnSpc>
            </a:pPr>
            <a:r>
              <a:rPr lang="en-US" sz="8800" b="1">
                <a:solidFill>
                  <a:schemeClr val="bg1"/>
                </a:solidFill>
                <a:latin typeface="Arial" panose="020B0604020202020204" pitchFamily="34" charset="0"/>
                <a:cs typeface="Arial" panose="020B0604020202020204" pitchFamily="34" charset="0"/>
              </a:rPr>
              <a:t>TIẾT 10: </a:t>
            </a:r>
            <a:r>
              <a:rPr lang="vi-VN" sz="8800" b="1">
                <a:solidFill>
                  <a:schemeClr val="bg1"/>
                </a:solidFill>
                <a:cs typeface="Arial" panose="020B0604020202020204" pitchFamily="34" charset="0"/>
              </a:rPr>
              <a:t>HỌC BÀI HÁT: NHỚ ƠN THẦY CÔ</a:t>
            </a:r>
            <a:endParaRPr lang="en-US" sz="8800" b="1">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5832" y="7343775"/>
            <a:ext cx="2106930" cy="2933700"/>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29" name="Picture 79">
            <a:extLst>
              <a:ext uri="{FF2B5EF4-FFF2-40B4-BE49-F238E27FC236}">
                <a16:creationId xmlns:a16="http://schemas.microsoft.com/office/drawing/2014/main" id="{5587F688-81AB-2FE5-0083-894F5911F1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7430" y="24083"/>
            <a:ext cx="2387209" cy="2400301"/>
          </a:xfrm>
          <a:prstGeom prst="rect">
            <a:avLst/>
          </a:prstGeom>
        </p:spPr>
      </p:pic>
      <p:pic>
        <p:nvPicPr>
          <p:cNvPr id="30" name="Picture 3">
            <a:extLst>
              <a:ext uri="{FF2B5EF4-FFF2-40B4-BE49-F238E27FC236}">
                <a16:creationId xmlns:a16="http://schemas.microsoft.com/office/drawing/2014/main" id="{93D713CD-62D4-1573-6659-E2F2329552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4443" y="1498354"/>
            <a:ext cx="3423447" cy="3442223"/>
          </a:xfrm>
          <a:prstGeom prst="rect">
            <a:avLst/>
          </a:prstGeom>
        </p:spPr>
      </p:pic>
      <p:sp>
        <p:nvSpPr>
          <p:cNvPr id="2" name="TextBox 1">
            <a:extLst>
              <a:ext uri="{FF2B5EF4-FFF2-40B4-BE49-F238E27FC236}">
                <a16:creationId xmlns:a16="http://schemas.microsoft.com/office/drawing/2014/main" id="{C0F0E543-80FA-8DDD-5922-DAE425067C63}"/>
              </a:ext>
            </a:extLst>
          </p:cNvPr>
          <p:cNvSpPr txBox="1"/>
          <p:nvPr/>
        </p:nvSpPr>
        <p:spPr>
          <a:xfrm>
            <a:off x="4787725" y="1358379"/>
            <a:ext cx="8712642" cy="830997"/>
          </a:xfrm>
          <a:prstGeom prst="rect">
            <a:avLst/>
          </a:prstGeom>
          <a:noFill/>
        </p:spPr>
        <p:txBody>
          <a:bodyPr wrap="none" rtlCol="0">
            <a:spAutoFit/>
          </a:bodyPr>
          <a:lstStyle/>
          <a:p>
            <a:pPr algn="ctr"/>
            <a:r>
              <a:rPr lang="en-US" sz="4800" b="1" dirty="0">
                <a:solidFill>
                  <a:srgbClr val="C00000"/>
                </a:solidFill>
                <a:latin typeface="Arial" panose="020B0604020202020204" pitchFamily="34" charset="0"/>
                <a:cs typeface="Arial" panose="020B0604020202020204" pitchFamily="34" charset="0"/>
              </a:rPr>
              <a:t>1</a:t>
            </a:r>
            <a:r>
              <a:rPr lang="vi-VN" sz="4800" b="1">
                <a:solidFill>
                  <a:srgbClr val="C00000"/>
                </a:solidFill>
                <a:latin typeface="Arial" panose="020B0604020202020204" pitchFamily="34" charset="0"/>
                <a:cs typeface="Arial" panose="020B0604020202020204" pitchFamily="34" charset="0"/>
              </a:rPr>
              <a:t>) </a:t>
            </a:r>
            <a:r>
              <a:rPr lang="vi-VN" sz="4800" b="1" dirty="0">
                <a:solidFill>
                  <a:srgbClr val="C00000"/>
                </a:solidFill>
                <a:latin typeface="Arial" panose="020B0604020202020204" pitchFamily="34" charset="0"/>
                <a:cs typeface="Arial" panose="020B0604020202020204" pitchFamily="34" charset="0"/>
              </a:rPr>
              <a:t>Hát mẫu, cảm thụ âm nhạc</a:t>
            </a:r>
            <a:endParaRPr lang="en-US" sz="4800" b="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E53B96-4442-CF35-CEA9-C4D8843ABBFF}"/>
              </a:ext>
            </a:extLst>
          </p:cNvPr>
          <p:cNvSpPr txBox="1"/>
          <p:nvPr/>
        </p:nvSpPr>
        <p:spPr>
          <a:xfrm>
            <a:off x="3660664" y="2373141"/>
            <a:ext cx="10966671"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nghe</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hát</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“Nhớ ơn</a:t>
            </a:r>
            <a:r>
              <a:rPr kumimoji="0" lang="en-US" sz="4000" b="1" i="1"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thầy cô</a:t>
            </a:r>
            <a:r>
              <a:rPr kumimoji="0" lang="en-US" sz="40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vỗ</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tay</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theo phách</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cảm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nhịp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điệu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055C021-52DE-174D-CE8A-0C89C11CB8CE}"/>
              </a:ext>
            </a:extLst>
          </p:cNvPr>
          <p:cNvGrpSpPr/>
          <p:nvPr/>
        </p:nvGrpSpPr>
        <p:grpSpPr>
          <a:xfrm>
            <a:off x="9693097" y="4718460"/>
            <a:ext cx="6160578" cy="3442223"/>
            <a:chOff x="10477500" y="4084761"/>
            <a:chExt cx="6160578" cy="3442223"/>
          </a:xfrm>
        </p:grpSpPr>
        <p:pic>
          <p:nvPicPr>
            <p:cNvPr id="7" name="Picture 18">
              <a:extLst>
                <a:ext uri="{FF2B5EF4-FFF2-40B4-BE49-F238E27FC236}">
                  <a16:creationId xmlns:a16="http://schemas.microsoft.com/office/drawing/2014/main" id="{76496478-E90E-58B1-7DB4-5A2701DA29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77500" y="4084761"/>
              <a:ext cx="6160578" cy="3442223"/>
            </a:xfrm>
            <a:prstGeom prst="rect">
              <a:avLst/>
            </a:prstGeom>
          </p:spPr>
        </p:pic>
        <p:sp>
          <p:nvSpPr>
            <p:cNvPr id="9" name="TextBox 8">
              <a:extLst>
                <a:ext uri="{FF2B5EF4-FFF2-40B4-BE49-F238E27FC236}">
                  <a16:creationId xmlns:a16="http://schemas.microsoft.com/office/drawing/2014/main" id="{980263C7-C91F-66D3-D44D-E952AA0B047C}"/>
                </a:ext>
              </a:extLst>
            </p:cNvPr>
            <p:cNvSpPr txBox="1"/>
            <p:nvPr/>
          </p:nvSpPr>
          <p:spPr>
            <a:xfrm>
              <a:off x="12001926" y="4662775"/>
              <a:ext cx="4445225" cy="707886"/>
            </a:xfrm>
            <a:prstGeom prst="rect">
              <a:avLst/>
            </a:prstGeom>
            <a:noFill/>
          </p:spPr>
          <p:txBody>
            <a:bodyPr wrap="square">
              <a:spAutoFit/>
            </a:bodyPr>
            <a:lstStyle/>
            <a:p>
              <a:pPr algn="ctr"/>
              <a:r>
                <a:rPr kumimoji="0" lang="en-US" sz="40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Nhớ ơn</a:t>
              </a:r>
              <a:r>
                <a:rPr kumimoji="0" lang="en-US" sz="4000" b="1" i="1"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thầy cô</a:t>
              </a:r>
              <a:endParaRPr lang="en-US" sz="4000"/>
            </a:p>
          </p:txBody>
        </p:sp>
      </p:grpSp>
      <p:pic>
        <p:nvPicPr>
          <p:cNvPr id="5" name="Picture 9">
            <a:extLst>
              <a:ext uri="{FF2B5EF4-FFF2-40B4-BE49-F238E27FC236}">
                <a16:creationId xmlns:a16="http://schemas.microsoft.com/office/drawing/2014/main" id="{7476355F-F30D-98EE-C6C8-41992123D0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8422" y="4662774"/>
            <a:ext cx="8778606" cy="6101131"/>
          </a:xfrm>
          <a:prstGeom prst="rect">
            <a:avLst/>
          </a:prstGeom>
        </p:spPr>
      </p:pic>
      <p:pic>
        <p:nvPicPr>
          <p:cNvPr id="6" name="Nhớ Ơn Thầy Cô - Mắt Ngọc">
            <a:hlinkClick r:id="" action="ppaction://media"/>
            <a:extLst>
              <a:ext uri="{FF2B5EF4-FFF2-40B4-BE49-F238E27FC236}">
                <a16:creationId xmlns:a16="http://schemas.microsoft.com/office/drawing/2014/main" id="{29B67B1B-9423-7D66-E8E4-A2D29BE7C6F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240014" y="5238372"/>
            <a:ext cx="786583" cy="7865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 presetClass="mediacall" presetSubtype="0" fill="hold" nodeType="withEffect">
                                  <p:stCondLst>
                                    <p:cond delay="0"/>
                                  </p:stCondLst>
                                  <p:childTnLst>
                                    <p:cmd type="call" cmd="playFrom(0.0)">
                                      <p:cBhvr>
                                        <p:cTn id="28" dur="237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5344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2">
            <a:extLst>
              <a:ext uri="{FF2B5EF4-FFF2-40B4-BE49-F238E27FC236}">
                <a16:creationId xmlns:a16="http://schemas.microsoft.com/office/drawing/2014/main" id="{559DF6A3-B293-79D9-E7FE-5CB914DBDB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75469" y="8953265"/>
            <a:ext cx="2537062" cy="716720"/>
          </a:xfrm>
          <a:prstGeom prst="rect">
            <a:avLst/>
          </a:prstGeom>
        </p:spPr>
      </p:pic>
      <p:sp>
        <p:nvSpPr>
          <p:cNvPr id="5" name="TextBox 4">
            <a:extLst>
              <a:ext uri="{FF2B5EF4-FFF2-40B4-BE49-F238E27FC236}">
                <a16:creationId xmlns:a16="http://schemas.microsoft.com/office/drawing/2014/main" id="{5D6BE3E4-4D86-97E2-DE80-6228E9D052E9}"/>
              </a:ext>
            </a:extLst>
          </p:cNvPr>
          <p:cNvSpPr txBox="1"/>
          <p:nvPr/>
        </p:nvSpPr>
        <p:spPr>
          <a:xfrm>
            <a:off x="6176681" y="625824"/>
            <a:ext cx="5934638" cy="830997"/>
          </a:xfrm>
          <a:prstGeom prst="rect">
            <a:avLst/>
          </a:prstGeom>
          <a:noFill/>
        </p:spPr>
        <p:txBody>
          <a:bodyPr wrap="none" rtlCol="0">
            <a:spAutoFit/>
          </a:bodyPr>
          <a:lstStyle/>
          <a:p>
            <a:pPr algn="ctr"/>
            <a:r>
              <a:rPr lang="en-US" sz="4800" b="1" dirty="0">
                <a:latin typeface="Arial" panose="020B0604020202020204" pitchFamily="34" charset="0"/>
                <a:cs typeface="Arial" panose="020B0604020202020204" pitchFamily="34" charset="0"/>
              </a:rPr>
              <a:t>2</a:t>
            </a:r>
            <a:r>
              <a:rPr lang="vi-VN" sz="4800" b="1">
                <a:latin typeface="Arial" panose="020B0604020202020204" pitchFamily="34" charset="0"/>
                <a:cs typeface="Arial" panose="020B0604020202020204" pitchFamily="34" charset="0"/>
              </a:rPr>
              <a:t>) </a:t>
            </a:r>
            <a:r>
              <a:rPr lang="vi-VN" sz="4800" b="1" dirty="0">
                <a:latin typeface="Arial" panose="020B0604020202020204" pitchFamily="34" charset="0"/>
                <a:cs typeface="Arial" panose="020B0604020202020204" pitchFamily="34" charset="0"/>
              </a:rPr>
              <a:t>Giới thiệu tác giả</a:t>
            </a:r>
            <a:endParaRPr lang="en-US" sz="4800"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D1B60F9-71DE-3C67-9F15-EDCD89AA8573}"/>
              </a:ext>
            </a:extLst>
          </p:cNvPr>
          <p:cNvGrpSpPr/>
          <p:nvPr/>
        </p:nvGrpSpPr>
        <p:grpSpPr>
          <a:xfrm>
            <a:off x="288622" y="2063134"/>
            <a:ext cx="7890886" cy="1009887"/>
            <a:chOff x="288622" y="2063134"/>
            <a:chExt cx="7890886" cy="1009887"/>
          </a:xfrm>
        </p:grpSpPr>
        <p:pic>
          <p:nvPicPr>
            <p:cNvPr id="16" name="Picture 34">
              <a:extLst>
                <a:ext uri="{FF2B5EF4-FFF2-40B4-BE49-F238E27FC236}">
                  <a16:creationId xmlns:a16="http://schemas.microsoft.com/office/drawing/2014/main" id="{1FD454B2-63FF-7DC6-83F3-2DBF347E4202}"/>
                </a:ext>
              </a:extLst>
            </p:cNvPr>
            <p:cNvPicPr>
              <a:picLocks noChangeAspect="1"/>
            </p:cNvPicPr>
            <p:nvPr/>
          </p:nvPicPr>
          <p:blipFill>
            <a:blip r:embed="rId4"/>
            <a:srcRect/>
            <a:stretch>
              <a:fillRect/>
            </a:stretch>
          </p:blipFill>
          <p:spPr>
            <a:xfrm>
              <a:off x="288622" y="2063134"/>
              <a:ext cx="1250634" cy="1009887"/>
            </a:xfrm>
            <a:prstGeom prst="rect">
              <a:avLst/>
            </a:prstGeom>
          </p:spPr>
        </p:pic>
        <p:sp>
          <p:nvSpPr>
            <p:cNvPr id="6" name="Rectangle 5">
              <a:extLst>
                <a:ext uri="{FF2B5EF4-FFF2-40B4-BE49-F238E27FC236}">
                  <a16:creationId xmlns:a16="http://schemas.microsoft.com/office/drawing/2014/main" id="{7D7E9AD7-C921-0D90-7BC7-28E79B500C7C}"/>
                </a:ext>
              </a:extLst>
            </p:cNvPr>
            <p:cNvSpPr/>
            <p:nvPr/>
          </p:nvSpPr>
          <p:spPr>
            <a:xfrm>
              <a:off x="1645219" y="2142402"/>
              <a:ext cx="6534289" cy="830997"/>
            </a:xfrm>
            <a:prstGeom prst="rect">
              <a:avLst/>
            </a:prstGeom>
          </p:spPr>
          <p:txBody>
            <a:bodyPr wrap="none">
              <a:spAutoFit/>
            </a:bodyPr>
            <a:lstStyle/>
            <a:p>
              <a:r>
                <a:rPr lang="vi-VN" sz="4800" b="1" dirty="0">
                  <a:solidFill>
                    <a:srgbClr val="FF0000"/>
                  </a:solidFill>
                  <a:latin typeface="Arial" panose="020B0604020202020204" pitchFamily="34" charset="0"/>
                  <a:cs typeface="Arial" panose="020B0604020202020204" pitchFamily="34" charset="0"/>
                </a:rPr>
                <a:t>THẢO LUẬN CẶP ĐÔI</a:t>
              </a:r>
              <a:endParaRPr lang="en-US" sz="4800" b="1" dirty="0">
                <a:solidFill>
                  <a:srgbClr val="FF0000"/>
                </a:solidFill>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F4A13BB2-F232-B76C-ACB1-00871DC0DF51}"/>
              </a:ext>
            </a:extLst>
          </p:cNvPr>
          <p:cNvSpPr/>
          <p:nvPr/>
        </p:nvSpPr>
        <p:spPr>
          <a:xfrm>
            <a:off x="495300" y="2883130"/>
            <a:ext cx="7543800" cy="3080202"/>
          </a:xfrm>
          <a:prstGeom prst="rect">
            <a:avLst/>
          </a:prstGeom>
        </p:spPr>
        <p:txBody>
          <a:bodyPr wrap="square">
            <a:spAutoFit/>
          </a:bodyPr>
          <a:lstStyle/>
          <a:p>
            <a:pPr algn="ctr">
              <a:lnSpc>
                <a:spcPct val="150000"/>
              </a:lnSpc>
              <a:spcBef>
                <a:spcPts val="300"/>
              </a:spcBef>
              <a:spcAft>
                <a:spcPts val="300"/>
              </a:spcAft>
            </a:pPr>
            <a:r>
              <a:rPr lang="vi-VN" sz="4500">
                <a:solidFill>
                  <a:srgbClr val="000000"/>
                </a:solidFill>
                <a:ea typeface="Calibri" panose="020F0502020204030204" pitchFamily="34" charset="0"/>
                <a:cs typeface="Arial" panose="020B0604020202020204" pitchFamily="34" charset="0"/>
              </a:rPr>
              <a:t>Nêu một vài nét về tác giả Nguyễn Ngọc Thiện mà em biết và sưu tầm được. </a:t>
            </a:r>
            <a:endParaRPr lang="en-US" sz="4500" dirty="0">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68C837C-FCA4-9680-0091-F43F7A9E804E}"/>
              </a:ext>
            </a:extLst>
          </p:cNvPr>
          <p:cNvSpPr/>
          <p:nvPr/>
        </p:nvSpPr>
        <p:spPr>
          <a:xfrm>
            <a:off x="8669447" y="1470719"/>
            <a:ext cx="9295812" cy="7468648"/>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inh năm 19</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51.</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Ông học khoa sáng tác tại Nhạc viện Thành phố Hồ Chí Minh.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Đặc trưng sáng tác: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có màu sắc trữ tình, trẻ trung, thường viết về đề tài tình yêu và tuổi trẻ.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ca khúc tiêu biểu</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a:t>Ơi</a:t>
            </a: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 cuộc sống mến thương, Ngọn lửa trái tim, Mùa xuân ơi, Như khúc tình ca, Ngày đầu tiên đi học,</a:t>
            </a:r>
            <a:r>
              <a:rPr lang="en-US" sz="3600"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95ADB45-F1BE-339E-FB4B-769075300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376" y="6107993"/>
            <a:ext cx="5155648" cy="38385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50" presetClass="entr" presetSubtype="0"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3"/>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xEl>
                                              <p:charRg st="15" end="75"/>
                                            </p:txEl>
                                          </p:spTgt>
                                        </p:tgtEl>
                                        <p:attrNameLst>
                                          <p:attrName>style.visibility</p:attrName>
                                        </p:attrNameLst>
                                      </p:cBhvr>
                                      <p:to>
                                        <p:strVal val="visible"/>
                                      </p:to>
                                    </p:set>
                                    <p:animEffect transition="in" filter="barn(inVertical)">
                                      <p:cBhvr>
                                        <p:cTn id="35" dur="500"/>
                                        <p:tgtEl>
                                          <p:spTgt spid="8">
                                            <p:txEl>
                                              <p:charRg st="15" end="7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xEl>
                                              <p:charRg st="75" end="172"/>
                                            </p:txEl>
                                          </p:spTgt>
                                        </p:tgtEl>
                                        <p:attrNameLst>
                                          <p:attrName>style.visibility</p:attrName>
                                        </p:attrNameLst>
                                      </p:cBhvr>
                                      <p:to>
                                        <p:strVal val="visible"/>
                                      </p:to>
                                    </p:set>
                                    <p:animEffect transition="in" filter="barn(inVertical)">
                                      <p:cBhvr>
                                        <p:cTn id="40" dur="500"/>
                                        <p:tgtEl>
                                          <p:spTgt spid="8">
                                            <p:txEl>
                                              <p:charRg st="75" end="17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xEl>
                                              <p:charRg st="172" end="293"/>
                                            </p:txEl>
                                          </p:spTgt>
                                        </p:tgtEl>
                                        <p:attrNameLst>
                                          <p:attrName>style.visibility</p:attrName>
                                        </p:attrNameLst>
                                      </p:cBhvr>
                                      <p:to>
                                        <p:strVal val="visible"/>
                                      </p:to>
                                    </p:set>
                                    <p:animEffect transition="in" filter="barn(inVertical)">
                                      <p:cBhvr>
                                        <p:cTn id="45" dur="500"/>
                                        <p:tgtEl>
                                          <p:spTgt spid="8">
                                            <p:txEl>
                                              <p:charRg st="172" end="29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7" name="Freeform 7"/>
          <p:cNvSpPr/>
          <p:nvPr/>
        </p:nvSpPr>
        <p:spPr>
          <a:xfrm>
            <a:off x="0" y="8724900"/>
            <a:ext cx="18287996" cy="156210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9" name="TextBox 8">
            <a:extLst>
              <a:ext uri="{FF2B5EF4-FFF2-40B4-BE49-F238E27FC236}">
                <a16:creationId xmlns:a16="http://schemas.microsoft.com/office/drawing/2014/main" id="{BC6ABB2D-EDB0-B11B-D6C9-D8DA866B8E73}"/>
              </a:ext>
            </a:extLst>
          </p:cNvPr>
          <p:cNvSpPr txBox="1"/>
          <p:nvPr/>
        </p:nvSpPr>
        <p:spPr>
          <a:xfrm>
            <a:off x="6344996" y="567385"/>
            <a:ext cx="5598007" cy="830997"/>
          </a:xfrm>
          <a:prstGeom prst="rect">
            <a:avLst/>
          </a:prstGeom>
          <a:noFill/>
        </p:spPr>
        <p:txBody>
          <a:bodyPr wrap="none" rtlCol="0">
            <a:spAutoFit/>
          </a:bodyPr>
          <a:lstStyle/>
          <a:p>
            <a:pPr algn="ctr"/>
            <a:r>
              <a:rPr lang="en-US" sz="4800" b="1">
                <a:latin typeface="Arial" panose="020B0604020202020204" pitchFamily="34" charset="0"/>
                <a:cs typeface="Arial" panose="020B0604020202020204" pitchFamily="34" charset="0"/>
              </a:rPr>
              <a:t>3) Tìm hiểu bài hát</a:t>
            </a:r>
            <a:endParaRPr lang="en-US" sz="48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1BFF163-D723-94B8-5579-4E486D4AD734}"/>
              </a:ext>
            </a:extLst>
          </p:cNvPr>
          <p:cNvSpPr/>
          <p:nvPr/>
        </p:nvSpPr>
        <p:spPr>
          <a:xfrm>
            <a:off x="990600" y="1714500"/>
            <a:ext cx="9148276" cy="1824923"/>
          </a:xfrm>
          <a:prstGeom prst="rect">
            <a:avLst/>
          </a:prstGeom>
        </p:spPr>
        <p:txBody>
          <a:bodyPr wrap="square">
            <a:spAutoFit/>
          </a:bodyPr>
          <a:lstStyle/>
          <a:p>
            <a:pPr algn="ctr">
              <a:lnSpc>
                <a:spcPct val="150000"/>
              </a:lnSpc>
              <a:spcBef>
                <a:spcPts val="300"/>
              </a:spcBef>
              <a:spcAft>
                <a:spcPts val="300"/>
              </a:spcAft>
            </a:pP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Cả lớp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nghe</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bài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err="1">
                <a:solidFill>
                  <a:srgbClr val="FF0000"/>
                </a:solidFill>
                <a:latin typeface="Arial" panose="020B0604020202020204" pitchFamily="34" charset="0"/>
                <a:ea typeface="Calibri" panose="020F0502020204030204" pitchFamily="34" charset="0"/>
                <a:cs typeface="Arial" panose="020B0604020202020204" pitchFamily="34" charset="0"/>
              </a:rPr>
              <a:t>hát</a:t>
            </a:r>
            <a:r>
              <a:rPr lang="fr-FR"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i="1">
                <a:solidFill>
                  <a:srgbClr val="FF0000"/>
                </a:solidFill>
                <a:latin typeface="Arial" panose="020B0604020202020204" pitchFamily="34" charset="0"/>
                <a:ea typeface="Calibri" panose="020F0502020204030204" pitchFamily="34" charset="0"/>
                <a:cs typeface="Arial" panose="020B0604020202020204" pitchFamily="34" charset="0"/>
              </a:rPr>
              <a:t>Nhớ ơn thầy cô</a:t>
            </a:r>
            <a:r>
              <a:rPr lang="fr-FR"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kết</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hợp</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quan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bản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nhạc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6A9C8DA-8098-052F-26B1-8A05E3C3F84B}"/>
              </a:ext>
            </a:extLst>
          </p:cNvPr>
          <p:cNvPicPr/>
          <p:nvPr/>
        </p:nvPicPr>
        <p:blipFill rotWithShape="1">
          <a:blip r:embed="rId4">
            <a:extLst>
              <a:ext uri="{28A0092B-C50C-407E-A947-70E740481C1C}">
                <a14:useLocalDpi xmlns:a14="http://schemas.microsoft.com/office/drawing/2010/main" val="0"/>
              </a:ext>
            </a:extLst>
          </a:blip>
          <a:srcRect l="6002" t="7778" r="5819" b="4934"/>
          <a:stretch/>
        </p:blipFill>
        <p:spPr>
          <a:xfrm>
            <a:off x="10909528" y="1531821"/>
            <a:ext cx="6172200" cy="8353685"/>
          </a:xfrm>
          <a:prstGeom prst="rect">
            <a:avLst/>
          </a:prstGeom>
        </p:spPr>
      </p:pic>
      <p:pic>
        <p:nvPicPr>
          <p:cNvPr id="12" name="Picture 3">
            <a:extLst>
              <a:ext uri="{FF2B5EF4-FFF2-40B4-BE49-F238E27FC236}">
                <a16:creationId xmlns:a16="http://schemas.microsoft.com/office/drawing/2014/main" id="{400B4FCD-2ADE-1DAA-667A-36DF63F2A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0800" y="3991877"/>
            <a:ext cx="5134663" cy="62617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79B13B-90C5-85C2-D739-B3C911ED745D}"/>
              </a:ext>
            </a:extLst>
          </p:cNvPr>
          <p:cNvGrpSpPr/>
          <p:nvPr/>
        </p:nvGrpSpPr>
        <p:grpSpPr>
          <a:xfrm>
            <a:off x="3781592" y="1556209"/>
            <a:ext cx="10724815" cy="6678384"/>
            <a:chOff x="3781592" y="1556209"/>
            <a:chExt cx="10724815" cy="6678384"/>
          </a:xfrm>
        </p:grpSpPr>
        <p:grpSp>
          <p:nvGrpSpPr>
            <p:cNvPr id="4" name="Group 3">
              <a:extLst>
                <a:ext uri="{FF2B5EF4-FFF2-40B4-BE49-F238E27FC236}">
                  <a16:creationId xmlns:a16="http://schemas.microsoft.com/office/drawing/2014/main" id="{12013C18-68C5-405D-5967-B11A6BCC8A91}"/>
                </a:ext>
              </a:extLst>
            </p:cNvPr>
            <p:cNvGrpSpPr/>
            <p:nvPr/>
          </p:nvGrpSpPr>
          <p:grpSpPr>
            <a:xfrm>
              <a:off x="3781592" y="1556209"/>
              <a:ext cx="10724815" cy="6678384"/>
              <a:chOff x="3781592" y="1556209"/>
              <a:chExt cx="10724815" cy="6678384"/>
            </a:xfrm>
          </p:grpSpPr>
          <p:grpSp>
            <p:nvGrpSpPr>
              <p:cNvPr id="25" name="Group 24">
                <a:extLst>
                  <a:ext uri="{FF2B5EF4-FFF2-40B4-BE49-F238E27FC236}">
                    <a16:creationId xmlns:a16="http://schemas.microsoft.com/office/drawing/2014/main" id="{BE5FC07E-5568-997C-53B1-64351DC3AE45}"/>
                  </a:ext>
                </a:extLst>
              </p:cNvPr>
              <p:cNvGrpSpPr/>
              <p:nvPr/>
            </p:nvGrpSpPr>
            <p:grpSpPr>
              <a:xfrm>
                <a:off x="3781592" y="1556209"/>
                <a:ext cx="10724815" cy="6678384"/>
                <a:chOff x="2304615" y="805981"/>
                <a:chExt cx="13678770" cy="8218870"/>
              </a:xfrm>
            </p:grpSpPr>
            <p:pic>
              <p:nvPicPr>
                <p:cNvPr id="27" name="Picture 2">
                  <a:extLst>
                    <a:ext uri="{FF2B5EF4-FFF2-40B4-BE49-F238E27FC236}">
                      <a16:creationId xmlns:a16="http://schemas.microsoft.com/office/drawing/2014/main" id="{14AE8F18-45A5-7520-71AB-206F730B19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04615" y="1262149"/>
                  <a:ext cx="13678770" cy="7762702"/>
                </a:xfrm>
                <a:prstGeom prst="rect">
                  <a:avLst/>
                </a:prstGeom>
              </p:spPr>
            </p:pic>
            <p:pic>
              <p:nvPicPr>
                <p:cNvPr id="28" name="Picture 10">
                  <a:extLst>
                    <a:ext uri="{FF2B5EF4-FFF2-40B4-BE49-F238E27FC236}">
                      <a16:creationId xmlns:a16="http://schemas.microsoft.com/office/drawing/2014/main" id="{B609F8AF-F354-8D67-A354-E4E30F03B0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71632" y="805981"/>
                  <a:ext cx="5144734" cy="1302707"/>
                </a:xfrm>
                <a:prstGeom prst="rect">
                  <a:avLst/>
                </a:prstGeom>
              </p:spPr>
            </p:pic>
          </p:grpSp>
          <p:sp>
            <p:nvSpPr>
              <p:cNvPr id="3" name="Rectangle 2">
                <a:extLst>
                  <a:ext uri="{FF2B5EF4-FFF2-40B4-BE49-F238E27FC236}">
                    <a16:creationId xmlns:a16="http://schemas.microsoft.com/office/drawing/2014/main" id="{D62F65A1-56BE-69F6-AABA-695CEB9E4088}"/>
                  </a:ext>
                </a:extLst>
              </p:cNvPr>
              <p:cNvSpPr/>
              <p:nvPr/>
            </p:nvSpPr>
            <p:spPr>
              <a:xfrm>
                <a:off x="5440179" y="3584860"/>
                <a:ext cx="7407638" cy="4106445"/>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v"/>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Em hãy nêu nội dung bài hát</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b="1" i="1">
                    <a:solidFill>
                      <a:srgbClr val="000000"/>
                    </a:solidFill>
                    <a:latin typeface="Arial" panose="020B0604020202020204" pitchFamily="34" charset="0"/>
                    <a:ea typeface="Calibri" panose="020F0502020204030204" pitchFamily="34" charset="0"/>
                    <a:cs typeface="Arial" panose="020B0604020202020204" pitchFamily="34" charset="0"/>
                  </a:rPr>
                  <a:t>Nhớ ơn thầy cô.</a:t>
                </a:r>
                <a:endParaRPr lang="vi-VN" sz="4400" b="1"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300"/>
                  </a:spcBef>
                  <a:spcAft>
                    <a:spcPts val="300"/>
                  </a:spcAft>
                  <a:buFont typeface="Wingdings" panose="05000000000000000000" pitchFamily="2" charset="2"/>
                  <a:buChar char="v"/>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Bài hát được chia làm mấy đoạn? </a:t>
                </a:r>
                <a:endParaRPr lang="vi-VN" sz="44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FFB71B0E-1A02-BF00-E9F6-2B22D6C4744C}"/>
                </a:ext>
              </a:extLst>
            </p:cNvPr>
            <p:cNvSpPr/>
            <p:nvPr/>
          </p:nvSpPr>
          <p:spPr>
            <a:xfrm>
              <a:off x="7351802" y="2849046"/>
              <a:ext cx="3809056" cy="830997"/>
            </a:xfrm>
            <a:prstGeom prst="rect">
              <a:avLst/>
            </a:prstGeom>
          </p:spPr>
          <p:txBody>
            <a:bodyPr wrap="none">
              <a:spAutoFit/>
            </a:bodyPr>
            <a:lstStyle/>
            <a:p>
              <a:r>
                <a:rPr lang="vi-VN" sz="4800" b="1" dirty="0">
                  <a:solidFill>
                    <a:srgbClr val="C00000"/>
                  </a:solidFill>
                  <a:latin typeface="Arial" panose="020B0604020202020204" pitchFamily="34" charset="0"/>
                  <a:cs typeface="Arial" panose="020B0604020202020204" pitchFamily="34" charset="0"/>
                </a:rPr>
                <a:t>THẢO LUẬN</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0655" y="7720572"/>
            <a:ext cx="1903635" cy="2650631"/>
          </a:xfrm>
          <a:prstGeom prst="rect">
            <a:avLst/>
          </a:prstGeom>
        </p:spPr>
      </p:pic>
      <p:grpSp>
        <p:nvGrpSpPr>
          <p:cNvPr id="21" name="Group 21"/>
          <p:cNvGrpSpPr/>
          <p:nvPr/>
        </p:nvGrpSpPr>
        <p:grpSpPr>
          <a:xfrm>
            <a:off x="-1371833" y="-873525"/>
            <a:ext cx="21031665" cy="1344037"/>
            <a:chOff x="0" y="0"/>
            <a:chExt cx="28042220" cy="1792049"/>
          </a:xfrm>
        </p:grpSpPr>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0" y="0"/>
              <a:ext cx="15104543" cy="1792049"/>
            </a:xfrm>
            <a:prstGeom prst="rect">
              <a:avLst/>
            </a:prstGeom>
          </p:spPr>
        </p:pic>
        <p:pic>
          <p:nvPicPr>
            <p:cNvPr id="23"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12937677" y="0"/>
              <a:ext cx="15104543" cy="1792049"/>
            </a:xfrm>
            <a:prstGeom prst="rect">
              <a:avLst/>
            </a:prstGeom>
          </p:spPr>
        </p:pic>
      </p:grpSp>
      <p:pic>
        <p:nvPicPr>
          <p:cNvPr id="29" name="Picture 79">
            <a:extLst>
              <a:ext uri="{FF2B5EF4-FFF2-40B4-BE49-F238E27FC236}">
                <a16:creationId xmlns:a16="http://schemas.microsoft.com/office/drawing/2014/main" id="{5587F688-81AB-2FE5-0083-894F5911F18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467430" y="24083"/>
            <a:ext cx="2387209" cy="2400301"/>
          </a:xfrm>
          <a:prstGeom prst="rect">
            <a:avLst/>
          </a:prstGeom>
        </p:spPr>
      </p:pic>
      <p:pic>
        <p:nvPicPr>
          <p:cNvPr id="30" name="Picture 3">
            <a:extLst>
              <a:ext uri="{FF2B5EF4-FFF2-40B4-BE49-F238E27FC236}">
                <a16:creationId xmlns:a16="http://schemas.microsoft.com/office/drawing/2014/main" id="{93D713CD-62D4-1573-6659-E2F2329552B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74443" y="1498354"/>
            <a:ext cx="3423447" cy="3442223"/>
          </a:xfrm>
          <a:prstGeom prst="rect">
            <a:avLst/>
          </a:prstGeom>
        </p:spPr>
      </p:pic>
    </p:spTree>
    <p:extLst>
      <p:ext uri="{BB962C8B-B14F-4D97-AF65-F5344CB8AC3E}">
        <p14:creationId xmlns:p14="http://schemas.microsoft.com/office/powerpoint/2010/main" val="4202911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4" name="Group 4"/>
          <p:cNvGrpSpPr/>
          <p:nvPr/>
        </p:nvGrpSpPr>
        <p:grpSpPr>
          <a:xfrm>
            <a:off x="-1371833" y="-873525"/>
            <a:ext cx="21031665" cy="1344037"/>
            <a:chOff x="0" y="0"/>
            <a:chExt cx="28042220" cy="1792049"/>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7327" y="-571500"/>
            <a:ext cx="2363195" cy="237615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54200" y="470512"/>
            <a:ext cx="3657600" cy="791372"/>
          </a:xfrm>
          <a:prstGeom prst="rect">
            <a:avLst/>
          </a:prstGeom>
        </p:spPr>
      </p:pic>
      <p:sp>
        <p:nvSpPr>
          <p:cNvPr id="2" name="Rectangle 1">
            <a:extLst>
              <a:ext uri="{FF2B5EF4-FFF2-40B4-BE49-F238E27FC236}">
                <a16:creationId xmlns:a16="http://schemas.microsoft.com/office/drawing/2014/main" id="{06470927-ECBB-121B-CA74-AFC007A56CDC}"/>
              </a:ext>
            </a:extLst>
          </p:cNvPr>
          <p:cNvSpPr/>
          <p:nvPr/>
        </p:nvSpPr>
        <p:spPr>
          <a:xfrm>
            <a:off x="7315200" y="1638300"/>
            <a:ext cx="10301477" cy="7468648"/>
          </a:xfrm>
          <a:prstGeom prst="rect">
            <a:avLst/>
          </a:prstGeom>
        </p:spPr>
        <p:txBody>
          <a:bodyPr wrap="square">
            <a:spAutoFit/>
          </a:bodyPr>
          <a:lstStyle/>
          <a:p>
            <a:pPr marL="571500" indent="-571500" algn="just">
              <a:lnSpc>
                <a:spcPct val="150000"/>
              </a:lnSpc>
              <a:buFontTx/>
              <a:buChar char="-"/>
            </a:pPr>
            <a:r>
              <a:rPr lang="en-US" sz="3600" b="1" i="1">
                <a:latin typeface="Arial" panose="020B0604020202020204" pitchFamily="34" charset="0"/>
                <a:ea typeface="Calibri" panose="020F0502020204030204" pitchFamily="34" charset="0"/>
                <a:cs typeface="Arial" panose="020B0604020202020204" pitchFamily="34" charset="0"/>
              </a:rPr>
              <a:t>Giai điệu bài hát: </a:t>
            </a:r>
            <a:r>
              <a:rPr lang="en-US" sz="3600">
                <a:latin typeface="Arial" panose="020B0604020202020204" pitchFamily="34" charset="0"/>
                <a:ea typeface="Calibri" panose="020F0502020204030204" pitchFamily="34" charset="0"/>
                <a:cs typeface="Arial" panose="020B0604020202020204" pitchFamily="34" charset="0"/>
              </a:rPr>
              <a:t>nhanh, vui, tha thiết</a:t>
            </a:r>
          </a:p>
          <a:p>
            <a:pPr marL="571500" indent="-571500" algn="just">
              <a:lnSpc>
                <a:spcPct val="150000"/>
              </a:lnSpc>
              <a:buFontTx/>
              <a:buChar char="-"/>
            </a:pPr>
            <a:r>
              <a:rPr lang="vi-VN" sz="3600" b="1" i="1">
                <a:latin typeface="Arial" panose="020B0604020202020204" pitchFamily="34" charset="0"/>
                <a:ea typeface="Calibri" panose="020F0502020204030204" pitchFamily="34" charset="0"/>
                <a:cs typeface="Arial" panose="020B0604020202020204" pitchFamily="34" charset="0"/>
              </a:rPr>
              <a:t>Nội dung của bài hát: </a:t>
            </a:r>
            <a:r>
              <a:rPr lang="vi-VN" sz="3600">
                <a:latin typeface="Arial" panose="020B0604020202020204" pitchFamily="34" charset="0"/>
                <a:ea typeface="Calibri" panose="020F0502020204030204" pitchFamily="34" charset="0"/>
                <a:cs typeface="Arial" panose="020B0604020202020204" pitchFamily="34" charset="0"/>
              </a:rPr>
              <a:t>thể hiện cảm xúc của các bạn </a:t>
            </a:r>
            <a:r>
              <a:rPr lang="en-US" sz="3600">
                <a:latin typeface="Arial" panose="020B0604020202020204" pitchFamily="34" charset="0"/>
                <a:ea typeface="Calibri" panose="020F0502020204030204" pitchFamily="34" charset="0"/>
                <a:cs typeface="Arial" panose="020B0604020202020204" pitchFamily="34" charset="0"/>
              </a:rPr>
              <a:t>học sinh</a:t>
            </a:r>
            <a:r>
              <a:rPr lang="vi-VN" sz="3600">
                <a:latin typeface="Arial" panose="020B0604020202020204" pitchFamily="34" charset="0"/>
                <a:ea typeface="Calibri" panose="020F0502020204030204" pitchFamily="34" charset="0"/>
                <a:cs typeface="Arial" panose="020B0604020202020204" pitchFamily="34" charset="0"/>
              </a:rPr>
              <a:t> nhân dịp về thăm lại mái trư</a:t>
            </a:r>
            <a:r>
              <a:rPr lang="en-US" sz="3600">
                <a:latin typeface="Arial" panose="020B0604020202020204" pitchFamily="34" charset="0"/>
                <a:ea typeface="Calibri" panose="020F0502020204030204" pitchFamily="34" charset="0"/>
                <a:cs typeface="Arial" panose="020B0604020202020204" pitchFamily="34" charset="0"/>
              </a:rPr>
              <a:t>ờ</a:t>
            </a:r>
            <a:r>
              <a:rPr lang="vi-VN" sz="3600">
                <a:latin typeface="Arial" panose="020B0604020202020204" pitchFamily="34" charset="0"/>
                <a:ea typeface="Calibri" panose="020F0502020204030204" pitchFamily="34" charset="0"/>
                <a:cs typeface="Arial" panose="020B0604020202020204" pitchFamily="34" charset="0"/>
              </a:rPr>
              <a:t>ng - nơi gắn bó nhiều kỉ niệm của tuổi học trò, qua đó thể hiện tình cảm của mình đối với mái trưởng và các thầy, cô giáo</a:t>
            </a:r>
            <a:r>
              <a:rPr lang="en-US" sz="3600">
                <a:latin typeface="Arial" panose="020B0604020202020204" pitchFamily="34" charset="0"/>
                <a:ea typeface="Calibri" panose="020F0502020204030204" pitchFamily="34" charset="0"/>
                <a:cs typeface="Arial" panose="020B0604020202020204" pitchFamily="34" charset="0"/>
              </a:rPr>
              <a:t>.</a:t>
            </a:r>
            <a:endParaRPr lang="en-US" sz="3600" b="1" i="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vi-VN" sz="3600">
                <a:latin typeface="Arial" panose="020B0604020202020204" pitchFamily="34" charset="0"/>
                <a:ea typeface="Calibri" panose="020F0502020204030204" pitchFamily="34" charset="0"/>
                <a:cs typeface="Arial" panose="020B0604020202020204" pitchFamily="34" charset="0"/>
              </a:rPr>
              <a:t>Bài hát được chia làm 2 đoạn:</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Đoạn 1: </a:t>
            </a:r>
            <a:r>
              <a:rPr lang="vi-VN" sz="3600" i="1">
                <a:latin typeface="Arial" panose="020B0604020202020204" pitchFamily="34" charset="0"/>
                <a:ea typeface="Calibri" panose="020F0502020204030204" pitchFamily="34" charset="0"/>
                <a:cs typeface="Arial" panose="020B0604020202020204" pitchFamily="34" charset="0"/>
              </a:rPr>
              <a:t>Về lại trườn</a:t>
            </a:r>
            <a:r>
              <a:rPr lang="en-US" sz="3600" i="1">
                <a:latin typeface="Arial" panose="020B0604020202020204" pitchFamily="34" charset="0"/>
                <a:ea typeface="Calibri" panose="020F0502020204030204" pitchFamily="34" charset="0"/>
                <a:cs typeface="Arial" panose="020B0604020202020204" pitchFamily="34" charset="0"/>
              </a:rPr>
              <a:t>g…</a:t>
            </a:r>
            <a:r>
              <a:rPr lang="vi-VN" sz="3600" i="1">
                <a:latin typeface="Arial" panose="020B0604020202020204" pitchFamily="34" charset="0"/>
                <a:ea typeface="Calibri" panose="020F0502020204030204" pitchFamily="34" charset="0"/>
                <a:cs typeface="Arial" panose="020B0604020202020204" pitchFamily="34" charset="0"/>
              </a:rPr>
              <a:t>bay khắp phương trời</a:t>
            </a:r>
            <a:r>
              <a:rPr lang="vi-VN"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Đoạn 2: </a:t>
            </a:r>
            <a:r>
              <a:rPr lang="vi-VN" sz="3600" i="1">
                <a:latin typeface="Arial" panose="020B0604020202020204" pitchFamily="34" charset="0"/>
                <a:ea typeface="Calibri" panose="020F0502020204030204" pitchFamily="34" charset="0"/>
                <a:cs typeface="Arial" panose="020B0604020202020204" pitchFamily="34" charset="0"/>
              </a:rPr>
              <a:t>Bây giờ, con về</a:t>
            </a:r>
            <a:r>
              <a:rPr lang="en-US" sz="3600" i="1">
                <a:latin typeface="Arial" panose="020B0604020202020204" pitchFamily="34" charset="0"/>
                <a:ea typeface="Calibri" panose="020F0502020204030204" pitchFamily="34" charset="0"/>
                <a:cs typeface="Arial" panose="020B0604020202020204" pitchFamily="34" charset="0"/>
              </a:rPr>
              <a:t>…</a:t>
            </a:r>
            <a:r>
              <a:rPr lang="vi-VN" sz="3600" i="1">
                <a:latin typeface="Arial" panose="020B0604020202020204" pitchFamily="34" charset="0"/>
                <a:ea typeface="Calibri" panose="020F0502020204030204" pitchFamily="34" charset="0"/>
                <a:cs typeface="Arial" panose="020B0604020202020204" pitchFamily="34" charset="0"/>
              </a:rPr>
              <a:t>vang tiếng c</a:t>
            </a:r>
            <a:r>
              <a:rPr lang="en-US" sz="3600" i="1">
                <a:latin typeface="Arial" panose="020B0604020202020204" pitchFamily="34" charset="0"/>
                <a:ea typeface="Calibri" panose="020F0502020204030204" pitchFamily="34" charset="0"/>
                <a:cs typeface="Arial" panose="020B0604020202020204" pitchFamily="34" charset="0"/>
              </a:rPr>
              <a:t>ô</a:t>
            </a:r>
            <a:r>
              <a:rPr lang="vi-VN" sz="3600" i="1">
                <a:latin typeface="Arial" panose="020B0604020202020204" pitchFamily="34" charset="0"/>
                <a:ea typeface="Calibri" panose="020F0502020204030204" pitchFamily="34" charset="0"/>
                <a:cs typeface="Arial" panose="020B0604020202020204" pitchFamily="34" charset="0"/>
              </a:rPr>
              <a:t> thấy</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3" name="Picture 19">
            <a:extLst>
              <a:ext uri="{FF2B5EF4-FFF2-40B4-BE49-F238E27FC236}">
                <a16:creationId xmlns:a16="http://schemas.microsoft.com/office/drawing/2014/main" id="{EF713C36-455A-566F-DF4E-1EA6295560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 y="1409700"/>
            <a:ext cx="6478524" cy="8305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charRg st="327" end="372"/>
                                            </p:txEl>
                                          </p:spTgt>
                                        </p:tgtEl>
                                        <p:attrNameLst>
                                          <p:attrName>style.visibility</p:attrName>
                                        </p:attrNameLst>
                                      </p:cBhvr>
                                      <p:to>
                                        <p:strVal val="visible"/>
                                      </p:to>
                                    </p:set>
                                    <p:animEffect transition="in" filter="barn(inVertical)">
                                      <p:cBhvr>
                                        <p:cTn id="27" dur="500"/>
                                        <p:tgtEl>
                                          <p:spTgt spid="2">
                                            <p:txEl>
                                              <p:charRg st="327" end="37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CĐ1 - Tiết 4 - Đọc nhạc Bài đọc nhạc số 1 - Góc âm nhạc</Template>
  <TotalTime>496</TotalTime>
  <Words>937</Words>
  <Application>Microsoft Office PowerPoint</Application>
  <PresentationFormat>Custom</PresentationFormat>
  <Paragraphs>108</Paragraphs>
  <Slides>27</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4</cp:revision>
  <dcterms:created xsi:type="dcterms:W3CDTF">2022-10-14T09:12:21Z</dcterms:created>
  <dcterms:modified xsi:type="dcterms:W3CDTF">2022-10-15T09:27:40Z</dcterms:modified>
  <dc:identifier>DAFJYMl1Dus</dc:identifier>
</cp:coreProperties>
</file>