
<file path=[Content_Types].xml><?xml version="1.0" encoding="utf-8"?>
<Types xmlns="http://schemas.openxmlformats.org/package/2006/content-types">
  <Default Extension="jfif" ContentType="image/jpeg"/>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media/image5.jpg" ContentType="image/pn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59" r:id="rId4"/>
    <p:sldId id="260" r:id="rId5"/>
    <p:sldId id="261" r:id="rId6"/>
    <p:sldId id="263" r:id="rId7"/>
    <p:sldId id="264" r:id="rId8"/>
    <p:sldId id="265" r:id="rId9"/>
    <p:sldId id="266" r:id="rId10"/>
    <p:sldId id="267" r:id="rId11"/>
    <p:sldId id="268" r:id="rId12"/>
    <p:sldId id="269" r:id="rId13"/>
    <p:sldId id="270" r:id="rId14"/>
    <p:sldId id="288" r:id="rId15"/>
    <p:sldId id="271" r:id="rId16"/>
    <p:sldId id="276" r:id="rId17"/>
    <p:sldId id="277" r:id="rId18"/>
    <p:sldId id="295" r:id="rId19"/>
    <p:sldId id="281" r:id="rId20"/>
    <p:sldId id="283" r:id="rId21"/>
    <p:sldId id="282" r:id="rId22"/>
    <p:sldId id="286" r:id="rId23"/>
    <p:sldId id="284" r:id="rId24"/>
    <p:sldId id="285" r:id="rId25"/>
    <p:sldId id="289" r:id="rId26"/>
    <p:sldId id="291" r:id="rId27"/>
    <p:sldId id="292" r:id="rId28"/>
    <p:sldId id="293" r:id="rId29"/>
    <p:sldId id="290" r:id="rId30"/>
    <p:sldId id="294" r:id="rId31"/>
    <p:sldId id="296" r:id="rId32"/>
    <p:sldId id="297"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38" d="100"/>
          <a:sy n="38" d="100"/>
        </p:scale>
        <p:origin x="940"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30294C3-411B-4816-9DA5-8CAD511545D3}" type="datetimeFigureOut">
              <a:rPr lang="en-US" smtClean="0"/>
              <a:t>6/3/2025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36AD17-0154-4034-86AC-C43C765B21B0}" type="slidenum">
              <a:rPr lang="en-US" smtClean="0"/>
              <a:t>‹#›</a:t>
            </a:fld>
            <a:endParaRPr lang="en-US"/>
          </a:p>
        </p:txBody>
      </p:sp>
    </p:spTree>
    <p:extLst>
      <p:ext uri="{BB962C8B-B14F-4D97-AF65-F5344CB8AC3E}">
        <p14:creationId xmlns:p14="http://schemas.microsoft.com/office/powerpoint/2010/main" val="40314479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30294C3-411B-4816-9DA5-8CAD511545D3}" type="datetimeFigureOut">
              <a:rPr lang="en-US" smtClean="0"/>
              <a:t>6/3/2025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36AD17-0154-4034-86AC-C43C765B21B0}" type="slidenum">
              <a:rPr lang="en-US" smtClean="0"/>
              <a:t>‹#›</a:t>
            </a:fld>
            <a:endParaRPr lang="en-US"/>
          </a:p>
        </p:txBody>
      </p:sp>
    </p:spTree>
    <p:extLst>
      <p:ext uri="{BB962C8B-B14F-4D97-AF65-F5344CB8AC3E}">
        <p14:creationId xmlns:p14="http://schemas.microsoft.com/office/powerpoint/2010/main" val="6232749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30294C3-411B-4816-9DA5-8CAD511545D3}" type="datetimeFigureOut">
              <a:rPr lang="en-US" smtClean="0"/>
              <a:t>6/3/2025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36AD17-0154-4034-86AC-C43C765B21B0}" type="slidenum">
              <a:rPr lang="en-US" smtClean="0"/>
              <a:t>‹#›</a:t>
            </a:fld>
            <a:endParaRPr lang="en-US"/>
          </a:p>
        </p:txBody>
      </p:sp>
    </p:spTree>
    <p:extLst>
      <p:ext uri="{BB962C8B-B14F-4D97-AF65-F5344CB8AC3E}">
        <p14:creationId xmlns:p14="http://schemas.microsoft.com/office/powerpoint/2010/main" val="27363492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30294C3-411B-4816-9DA5-8CAD511545D3}" type="datetimeFigureOut">
              <a:rPr lang="en-US" smtClean="0"/>
              <a:t>6/3/2025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36AD17-0154-4034-86AC-C43C765B21B0}" type="slidenum">
              <a:rPr lang="en-US" smtClean="0"/>
              <a:t>‹#›</a:t>
            </a:fld>
            <a:endParaRPr lang="en-US"/>
          </a:p>
        </p:txBody>
      </p:sp>
    </p:spTree>
    <p:extLst>
      <p:ext uri="{BB962C8B-B14F-4D97-AF65-F5344CB8AC3E}">
        <p14:creationId xmlns:p14="http://schemas.microsoft.com/office/powerpoint/2010/main" val="33105407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30294C3-411B-4816-9DA5-8CAD511545D3}" type="datetimeFigureOut">
              <a:rPr lang="en-US" smtClean="0"/>
              <a:t>6/3/2025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36AD17-0154-4034-86AC-C43C765B21B0}" type="slidenum">
              <a:rPr lang="en-US" smtClean="0"/>
              <a:t>‹#›</a:t>
            </a:fld>
            <a:endParaRPr lang="en-US"/>
          </a:p>
        </p:txBody>
      </p:sp>
    </p:spTree>
    <p:extLst>
      <p:ext uri="{BB962C8B-B14F-4D97-AF65-F5344CB8AC3E}">
        <p14:creationId xmlns:p14="http://schemas.microsoft.com/office/powerpoint/2010/main" val="36697795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30294C3-411B-4816-9DA5-8CAD511545D3}" type="datetimeFigureOut">
              <a:rPr lang="en-US" smtClean="0"/>
              <a:t>6/3/2025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A36AD17-0154-4034-86AC-C43C765B21B0}" type="slidenum">
              <a:rPr lang="en-US" smtClean="0"/>
              <a:t>‹#›</a:t>
            </a:fld>
            <a:endParaRPr lang="en-US"/>
          </a:p>
        </p:txBody>
      </p:sp>
    </p:spTree>
    <p:extLst>
      <p:ext uri="{BB962C8B-B14F-4D97-AF65-F5344CB8AC3E}">
        <p14:creationId xmlns:p14="http://schemas.microsoft.com/office/powerpoint/2010/main" val="13127528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30294C3-411B-4816-9DA5-8CAD511545D3}" type="datetimeFigureOut">
              <a:rPr lang="en-US" smtClean="0"/>
              <a:t>6/3/2025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A36AD17-0154-4034-86AC-C43C765B21B0}" type="slidenum">
              <a:rPr lang="en-US" smtClean="0"/>
              <a:t>‹#›</a:t>
            </a:fld>
            <a:endParaRPr lang="en-US"/>
          </a:p>
        </p:txBody>
      </p:sp>
    </p:spTree>
    <p:extLst>
      <p:ext uri="{BB962C8B-B14F-4D97-AF65-F5344CB8AC3E}">
        <p14:creationId xmlns:p14="http://schemas.microsoft.com/office/powerpoint/2010/main" val="14199271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30294C3-411B-4816-9DA5-8CAD511545D3}" type="datetimeFigureOut">
              <a:rPr lang="en-US" smtClean="0"/>
              <a:t>6/3/2025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A36AD17-0154-4034-86AC-C43C765B21B0}" type="slidenum">
              <a:rPr lang="en-US" smtClean="0"/>
              <a:t>‹#›</a:t>
            </a:fld>
            <a:endParaRPr lang="en-US"/>
          </a:p>
        </p:txBody>
      </p:sp>
    </p:spTree>
    <p:extLst>
      <p:ext uri="{BB962C8B-B14F-4D97-AF65-F5344CB8AC3E}">
        <p14:creationId xmlns:p14="http://schemas.microsoft.com/office/powerpoint/2010/main" val="6838758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30294C3-411B-4816-9DA5-8CAD511545D3}" type="datetimeFigureOut">
              <a:rPr lang="en-US" smtClean="0"/>
              <a:t>6/3/2025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A36AD17-0154-4034-86AC-C43C765B21B0}" type="slidenum">
              <a:rPr lang="en-US" smtClean="0"/>
              <a:t>‹#›</a:t>
            </a:fld>
            <a:endParaRPr lang="en-US"/>
          </a:p>
        </p:txBody>
      </p:sp>
    </p:spTree>
    <p:extLst>
      <p:ext uri="{BB962C8B-B14F-4D97-AF65-F5344CB8AC3E}">
        <p14:creationId xmlns:p14="http://schemas.microsoft.com/office/powerpoint/2010/main" val="27840631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30294C3-411B-4816-9DA5-8CAD511545D3}" type="datetimeFigureOut">
              <a:rPr lang="en-US" smtClean="0"/>
              <a:t>6/3/2025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A36AD17-0154-4034-86AC-C43C765B21B0}" type="slidenum">
              <a:rPr lang="en-US" smtClean="0"/>
              <a:t>‹#›</a:t>
            </a:fld>
            <a:endParaRPr lang="en-US"/>
          </a:p>
        </p:txBody>
      </p:sp>
    </p:spTree>
    <p:extLst>
      <p:ext uri="{BB962C8B-B14F-4D97-AF65-F5344CB8AC3E}">
        <p14:creationId xmlns:p14="http://schemas.microsoft.com/office/powerpoint/2010/main" val="391017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30294C3-411B-4816-9DA5-8CAD511545D3}" type="datetimeFigureOut">
              <a:rPr lang="en-US" smtClean="0"/>
              <a:t>6/3/2025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A36AD17-0154-4034-86AC-C43C765B21B0}" type="slidenum">
              <a:rPr lang="en-US" smtClean="0"/>
              <a:t>‹#›</a:t>
            </a:fld>
            <a:endParaRPr lang="en-US"/>
          </a:p>
        </p:txBody>
      </p:sp>
    </p:spTree>
    <p:extLst>
      <p:ext uri="{BB962C8B-B14F-4D97-AF65-F5344CB8AC3E}">
        <p14:creationId xmlns:p14="http://schemas.microsoft.com/office/powerpoint/2010/main" val="34081743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30294C3-411B-4816-9DA5-8CAD511545D3}" type="datetimeFigureOut">
              <a:rPr lang="en-US" smtClean="0"/>
              <a:t>6/3/2025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36AD17-0154-4034-86AC-C43C765B21B0}" type="slidenum">
              <a:rPr lang="en-US" smtClean="0"/>
              <a:t>‹#›</a:t>
            </a:fld>
            <a:endParaRPr lang="en-US"/>
          </a:p>
        </p:txBody>
      </p:sp>
    </p:spTree>
    <p:extLst>
      <p:ext uri="{BB962C8B-B14F-4D97-AF65-F5344CB8AC3E}">
        <p14:creationId xmlns:p14="http://schemas.microsoft.com/office/powerpoint/2010/main" val="1735686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4.jpg"/><Relationship Id="rId1" Type="http://schemas.openxmlformats.org/officeDocument/2006/relationships/slideLayout" Target="../slideLayouts/slideLayout1.xml"/><Relationship Id="rId4" Type="http://schemas.openxmlformats.org/officeDocument/2006/relationships/image" Target="../media/image7.jfif"/></Relationships>
</file>

<file path=ppt/slides/_rels/slide1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4.jp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9.png"/><Relationship Id="rId5" Type="http://schemas.openxmlformats.org/officeDocument/2006/relationships/image" Target="../media/image6.jpg"/><Relationship Id="rId4" Type="http://schemas.openxmlformats.org/officeDocument/2006/relationships/image" Target="../media/image4.jpg"/></Relationships>
</file>

<file path=ppt/slides/_rels/slide1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1.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0.jpeg"/><Relationship Id="rId5" Type="http://schemas.openxmlformats.org/officeDocument/2006/relationships/image" Target="../media/image6.jpg"/><Relationship Id="rId4" Type="http://schemas.openxmlformats.org/officeDocument/2006/relationships/image" Target="../media/image4.jpg"/></Relationships>
</file>

<file path=ppt/slides/_rels/slide1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4.jpg"/><Relationship Id="rId1" Type="http://schemas.openxmlformats.org/officeDocument/2006/relationships/slideLayout" Target="../slideLayouts/slideLayout1.xml"/><Relationship Id="rId4" Type="http://schemas.openxmlformats.org/officeDocument/2006/relationships/image" Target="../media/image10.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1.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2.jpeg"/><Relationship Id="rId5" Type="http://schemas.openxmlformats.org/officeDocument/2006/relationships/image" Target="../media/image6.jpg"/><Relationship Id="rId4" Type="http://schemas.openxmlformats.org/officeDocument/2006/relationships/image" Target="../media/image4.jpg"/></Relationships>
</file>

<file path=ppt/slides/_rels/slide1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4.jpg"/><Relationship Id="rId1" Type="http://schemas.openxmlformats.org/officeDocument/2006/relationships/slideLayout" Target="../slideLayouts/slideLayout1.xml"/><Relationship Id="rId4" Type="http://schemas.openxmlformats.org/officeDocument/2006/relationships/image" Target="../media/image12.jpeg"/></Relationships>
</file>

<file path=ppt/slides/_rels/slide1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4.jpg"/><Relationship Id="rId1" Type="http://schemas.openxmlformats.org/officeDocument/2006/relationships/slideLayout" Target="../slideLayouts/slideLayout1.xml"/><Relationship Id="rId4" Type="http://schemas.openxmlformats.org/officeDocument/2006/relationships/image" Target="../media/image12.jpe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13.png"/></Relationships>
</file>

<file path=ppt/slides/_rels/slide2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15.png"/><Relationship Id="rId4" Type="http://schemas.openxmlformats.org/officeDocument/2006/relationships/image" Target="../media/image4.jpg"/></Relationships>
</file>

<file path=ppt/slides/_rels/slide3.xml.rels><?xml version="1.0" encoding="UTF-8" standalone="yes"?>
<Relationships xmlns="http://schemas.openxmlformats.org/package/2006/relationships"><Relationship Id="rId2" Type="http://schemas.openxmlformats.org/officeDocument/2006/relationships/image" Target="../media/image3.jfi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3.jfi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fi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jfi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jfi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jfi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 descr="381205304424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WordArt 6"/>
          <p:cNvSpPr>
            <a:spLocks noChangeArrowheads="1" noChangeShapeType="1" noTextEdit="1"/>
          </p:cNvSpPr>
          <p:nvPr/>
        </p:nvSpPr>
        <p:spPr bwMode="auto">
          <a:xfrm>
            <a:off x="2209800" y="2050870"/>
            <a:ext cx="7772400" cy="3759926"/>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ButtonPour">
              <a:avLst>
                <a:gd name="adj1" fmla="val 10800004"/>
                <a:gd name="adj2" fmla="val 50000"/>
              </a:avLst>
            </a:prstTxWarp>
          </a:bodyPr>
          <a:lstStyle/>
          <a:p>
            <a:pPr algn="ctr"/>
            <a:r>
              <a:rPr lang="en-US" sz="3600" kern="10" dirty="0">
                <a:solidFill>
                  <a:srgbClr val="FF0000"/>
                </a:solidFill>
                <a:effectLst>
                  <a:outerShdw dist="53882" dir="2700000" algn="ctr" rotWithShape="0">
                    <a:schemeClr val="tx1">
                      <a:alpha val="79999"/>
                    </a:schemeClr>
                  </a:outerShdw>
                </a:effectLst>
                <a:latin typeface="Times New Roman" panose="02020603050405020304" pitchFamily="18" charset="0"/>
                <a:cs typeface="Times New Roman" panose="02020603050405020304" pitchFamily="18" charset="0"/>
              </a:rPr>
              <a:t>Chào mừng quý thầy cô</a:t>
            </a:r>
            <a:endParaRPr lang="vi-VN" sz="3600" kern="10" dirty="0">
              <a:solidFill>
                <a:srgbClr val="FF0000"/>
              </a:solidFill>
              <a:effectLst>
                <a:outerShdw dist="53882" dir="2700000" algn="ctr" rotWithShape="0">
                  <a:schemeClr val="tx1">
                    <a:alpha val="79999"/>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446718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647"/>
          </a:xfrm>
          <a:prstGeom prst="rect">
            <a:avLst/>
          </a:prstGeom>
        </p:spPr>
      </p:pic>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l="1" r="302" b="79540"/>
          <a:stretch/>
        </p:blipFill>
        <p:spPr>
          <a:xfrm>
            <a:off x="-21021" y="-216554"/>
            <a:ext cx="12155214" cy="1403131"/>
          </a:xfrm>
          <a:prstGeom prst="rect">
            <a:avLst/>
          </a:prstGeom>
          <a:effectLst>
            <a:softEdge rad="368300"/>
          </a:effectLst>
        </p:spPr>
      </p:pic>
      <p:sp>
        <p:nvSpPr>
          <p:cNvPr id="3" name="Subtitle 2"/>
          <p:cNvSpPr>
            <a:spLocks noGrp="1"/>
          </p:cNvSpPr>
          <p:nvPr>
            <p:ph type="subTitle" idx="1"/>
          </p:nvPr>
        </p:nvSpPr>
        <p:spPr>
          <a:xfrm>
            <a:off x="391887" y="2724475"/>
            <a:ext cx="11742306" cy="2263140"/>
          </a:xfrm>
        </p:spPr>
        <p:txBody>
          <a:bodyPr>
            <a:normAutofit/>
          </a:bodyPr>
          <a:lstStyle/>
          <a:p>
            <a:pPr marL="457200" indent="-457200" algn="just">
              <a:buAutoNum type="arabicPeriod"/>
            </a:pPr>
            <a:r>
              <a:rPr lang="en-US" sz="3600" b="1" u="sng" cap="none" dirty="0">
                <a:solidFill>
                  <a:srgbClr val="002060"/>
                </a:solidFill>
                <a:latin typeface="Times New Roman" panose="02020603050405020304" pitchFamily="18" charset="0"/>
                <a:cs typeface="Times New Roman" panose="02020603050405020304" pitchFamily="18" charset="0"/>
                <a:hlinkClick r:id="" action="ppaction://hlinkshowjump?jump=nextslide"/>
              </a:rPr>
              <a:t>Học hát: Bác Hồ - Người cho em tất cả</a:t>
            </a:r>
          </a:p>
          <a:p>
            <a:pPr algn="just"/>
            <a:r>
              <a:rPr lang="en-US" sz="3600" b="1" u="sng" dirty="0">
                <a:solidFill>
                  <a:srgbClr val="002060"/>
                </a:solidFill>
                <a:latin typeface="Times New Roman" panose="02020603050405020304" pitchFamily="18" charset="0"/>
                <a:cs typeface="Times New Roman" panose="02020603050405020304" pitchFamily="18" charset="0"/>
                <a:hlinkClick r:id="" action="ppaction://hlinkshowjump?jump=nextslide"/>
              </a:rPr>
              <a:t>a.</a:t>
            </a:r>
            <a:r>
              <a:rPr lang="en-US" sz="3600" b="1" u="sng" cap="none" dirty="0">
                <a:solidFill>
                  <a:srgbClr val="002060"/>
                </a:solidFill>
                <a:latin typeface="Times New Roman" panose="02020603050405020304" pitchFamily="18" charset="0"/>
                <a:cs typeface="Times New Roman" panose="02020603050405020304" pitchFamily="18" charset="0"/>
                <a:hlinkClick r:id="" action="ppaction://hlinkshowjump?jump=nextslide"/>
              </a:rPr>
              <a:t>Tìm hiểu tác giả: Nhạc Sĩ Hoàng Long – Hoàng Lân</a:t>
            </a:r>
            <a:endParaRPr lang="en-US" sz="3600" b="1" u="sng" cap="none" dirty="0">
              <a:solidFill>
                <a:srgbClr val="002060"/>
              </a:solidFill>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39887" t="60760" b="-1"/>
          <a:stretch/>
        </p:blipFill>
        <p:spPr>
          <a:xfrm>
            <a:off x="8809148" y="4949936"/>
            <a:ext cx="3382852" cy="2076396"/>
          </a:xfrm>
          <a:prstGeom prst="rect">
            <a:avLst/>
          </a:prstGeom>
          <a:effectLst>
            <a:softEdge rad="457200"/>
          </a:effectLst>
        </p:spPr>
      </p:pic>
      <p:sp>
        <p:nvSpPr>
          <p:cNvPr id="10" name="Title 1"/>
          <p:cNvSpPr>
            <a:spLocks noGrp="1"/>
          </p:cNvSpPr>
          <p:nvPr>
            <p:ph type="ctrTitle"/>
          </p:nvPr>
        </p:nvSpPr>
        <p:spPr>
          <a:xfrm>
            <a:off x="193183" y="660041"/>
            <a:ext cx="11998817" cy="1678210"/>
          </a:xfrm>
        </p:spPr>
        <p:txBody>
          <a:bodyPr>
            <a:noAutofit/>
          </a:bodyPr>
          <a:lstStyle/>
          <a:p>
            <a:r>
              <a:rPr lang="en-US" sz="5400" b="1" dirty="0" err="1">
                <a:solidFill>
                  <a:srgbClr val="C00000"/>
                </a:solidFill>
                <a:latin typeface="Times New Roman" panose="02020603050405020304" pitchFamily="18" charset="0"/>
                <a:cs typeface="Times New Roman" panose="02020603050405020304" pitchFamily="18" charset="0"/>
              </a:rPr>
              <a:t>Tiết</a:t>
            </a:r>
            <a:r>
              <a:rPr lang="en-US" sz="5400" b="1" dirty="0">
                <a:solidFill>
                  <a:srgbClr val="C00000"/>
                </a:solidFill>
                <a:latin typeface="Times New Roman" panose="02020603050405020304" pitchFamily="18" charset="0"/>
                <a:cs typeface="Times New Roman" panose="02020603050405020304" pitchFamily="18" charset="0"/>
              </a:rPr>
              <a:t> </a:t>
            </a:r>
            <a:r>
              <a:rPr lang="vi-VN" sz="5400" b="1" dirty="0">
                <a:solidFill>
                  <a:srgbClr val="C00000"/>
                </a:solidFill>
                <a:latin typeface="Times New Roman" panose="02020603050405020304" pitchFamily="18" charset="0"/>
                <a:cs typeface="Times New Roman" panose="02020603050405020304" pitchFamily="18" charset="0"/>
              </a:rPr>
              <a:t>32</a:t>
            </a:r>
            <a:br>
              <a:rPr lang="en-US" sz="5400" b="1" dirty="0">
                <a:solidFill>
                  <a:srgbClr val="C00000"/>
                </a:solidFill>
                <a:latin typeface="Times New Roman" panose="02020603050405020304" pitchFamily="18" charset="0"/>
                <a:cs typeface="Times New Roman" panose="02020603050405020304" pitchFamily="18" charset="0"/>
              </a:rPr>
            </a:br>
            <a:r>
              <a:rPr lang="en-US" sz="5400" b="1" dirty="0">
                <a:solidFill>
                  <a:srgbClr val="C00000"/>
                </a:solidFill>
                <a:latin typeface="Times New Roman" panose="02020603050405020304" pitchFamily="18" charset="0"/>
                <a:cs typeface="Times New Roman" panose="02020603050405020304" pitchFamily="18" charset="0"/>
              </a:rPr>
              <a:t>Học hát: Bác Hồ - người cho em tất cả</a:t>
            </a:r>
            <a:br>
              <a:rPr lang="en-US" sz="5400" b="1" dirty="0">
                <a:solidFill>
                  <a:srgbClr val="C00000"/>
                </a:solidFill>
                <a:latin typeface="Times New Roman" panose="02020603050405020304" pitchFamily="18" charset="0"/>
                <a:cs typeface="Times New Roman" panose="02020603050405020304" pitchFamily="18" charset="0"/>
              </a:rPr>
            </a:br>
            <a:r>
              <a:rPr lang="en-US" sz="5400" b="1" dirty="0">
                <a:solidFill>
                  <a:srgbClr val="C00000"/>
                </a:solidFill>
                <a:latin typeface="Times New Roman" panose="02020603050405020304" pitchFamily="18" charset="0"/>
                <a:cs typeface="Times New Roman" panose="02020603050405020304" pitchFamily="18" charset="0"/>
              </a:rPr>
              <a:t>Nghe nhạc: Việt Nam quê hương tôi</a:t>
            </a:r>
          </a:p>
        </p:txBody>
      </p:sp>
    </p:spTree>
    <p:extLst>
      <p:ext uri="{BB962C8B-B14F-4D97-AF65-F5344CB8AC3E}">
        <p14:creationId xmlns:p14="http://schemas.microsoft.com/office/powerpoint/2010/main" val="364644974"/>
      </p:ext>
    </p:extLst>
  </p:cSld>
  <p:clrMapOvr>
    <a:masterClrMapping/>
  </p:clrMapOvr>
  <p:transition spd="med">
    <p:pull/>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647"/>
          </a:xfrm>
          <a:prstGeom prst="rect">
            <a:avLst/>
          </a:prstGeom>
        </p:spPr>
      </p:pic>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l="1" r="302" b="79540"/>
          <a:stretch/>
        </p:blipFill>
        <p:spPr>
          <a:xfrm>
            <a:off x="-21021" y="-216554"/>
            <a:ext cx="12155214" cy="1403131"/>
          </a:xfrm>
          <a:prstGeom prst="rect">
            <a:avLst/>
          </a:prstGeom>
          <a:effectLst>
            <a:softEdge rad="368300"/>
          </a:effectLst>
        </p:spPr>
      </p:pic>
      <p:sp>
        <p:nvSpPr>
          <p:cNvPr id="3" name="Subtitle 2"/>
          <p:cNvSpPr>
            <a:spLocks noGrp="1"/>
          </p:cNvSpPr>
          <p:nvPr>
            <p:ph type="subTitle" idx="1"/>
          </p:nvPr>
        </p:nvSpPr>
        <p:spPr>
          <a:xfrm>
            <a:off x="185433" y="55007"/>
            <a:ext cx="11742306" cy="741827"/>
          </a:xfrm>
        </p:spPr>
        <p:txBody>
          <a:bodyPr>
            <a:normAutofit/>
          </a:bodyPr>
          <a:lstStyle/>
          <a:p>
            <a:pPr algn="just"/>
            <a:r>
              <a:rPr lang="en-US" sz="3600" b="1" cap="none" dirty="0">
                <a:solidFill>
                  <a:srgbClr val="002060"/>
                </a:solidFill>
                <a:latin typeface="Times New Roman" panose="02020603050405020304" pitchFamily="18" charset="0"/>
                <a:cs typeface="Times New Roman" panose="02020603050405020304" pitchFamily="18" charset="0"/>
                <a:hlinkClick r:id="" action="ppaction://hlinkshowjump?jump=nextslide"/>
              </a:rPr>
              <a:t>a. Tìm hiểu tác giả: Nhạc sĩ Hoàng Long – Hoàng Lân</a:t>
            </a:r>
            <a:endParaRPr lang="en-US" sz="3600" b="1" cap="none" dirty="0">
              <a:solidFill>
                <a:srgbClr val="002060"/>
              </a:solidFill>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39887" t="60760" b="-1"/>
          <a:stretch/>
        </p:blipFill>
        <p:spPr>
          <a:xfrm>
            <a:off x="8809148" y="4949936"/>
            <a:ext cx="3382852" cy="2076396"/>
          </a:xfrm>
          <a:prstGeom prst="rect">
            <a:avLst/>
          </a:prstGeom>
          <a:effectLst>
            <a:softEdge rad="457200"/>
          </a:effec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16641" y="1013388"/>
            <a:ext cx="5746456" cy="5842707"/>
          </a:xfrm>
          <a:prstGeom prst="rect">
            <a:avLst/>
          </a:prstGeom>
        </p:spPr>
      </p:pic>
      <p:sp>
        <p:nvSpPr>
          <p:cNvPr id="5" name="Rectangle 4"/>
          <p:cNvSpPr/>
          <p:nvPr/>
        </p:nvSpPr>
        <p:spPr>
          <a:xfrm>
            <a:off x="-78828" y="1013388"/>
            <a:ext cx="6437662" cy="5693866"/>
          </a:xfrm>
          <a:prstGeom prst="rect">
            <a:avLst/>
          </a:prstGeom>
        </p:spPr>
        <p:txBody>
          <a:bodyPr wrap="square">
            <a:spAutoFit/>
          </a:bodyPr>
          <a:lstStyle/>
          <a:p>
            <a:pPr marL="285750" indent="-285750" algn="just">
              <a:buFontTx/>
              <a:buChar char="-"/>
            </a:pPr>
            <a:r>
              <a:rPr lang="en-US" sz="2800" b="1" dirty="0">
                <a:latin typeface="Times New Roman" panose="02020603050405020304" pitchFamily="18" charset="0"/>
                <a:cs typeface="Times New Roman" panose="02020603050405020304" pitchFamily="18" charset="0"/>
              </a:rPr>
              <a:t>Là anh em sinh đôi trong gia đình</a:t>
            </a:r>
          </a:p>
          <a:p>
            <a:pPr marL="285750" indent="-285750" algn="just">
              <a:buFontTx/>
              <a:buChar char="-"/>
            </a:pPr>
            <a:r>
              <a:rPr lang="en-US" sz="2800" b="1" dirty="0">
                <a:latin typeface="Times New Roman" panose="02020603050405020304" pitchFamily="18" charset="0"/>
                <a:cs typeface="Times New Roman" panose="02020603050405020304" pitchFamily="18" charset="0"/>
              </a:rPr>
              <a:t>Hiện đang sống và làm việc tại Hà Nội</a:t>
            </a:r>
          </a:p>
          <a:p>
            <a:pPr marL="285750" indent="-285750" algn="just">
              <a:buFontTx/>
              <a:buChar char="-"/>
            </a:pPr>
            <a:r>
              <a:rPr lang="en-US" sz="2800" b="1" dirty="0">
                <a:latin typeface="Times New Roman" panose="02020603050405020304" pitchFamily="18" charset="0"/>
                <a:cs typeface="Times New Roman" panose="02020603050405020304" pitchFamily="18" charset="0"/>
              </a:rPr>
              <a:t>Là tác giả của nhiều ca khúc viết cho thiếu nhi: Em đi thăm miền Nam, Từ rừng xanh cháu về thăm lăng Bác, Đi học về, Vì sao con mèo rửa mặt…</a:t>
            </a:r>
          </a:p>
          <a:p>
            <a:pPr marL="285750" indent="-285750" algn="just">
              <a:buFontTx/>
              <a:buChar char="-"/>
            </a:pPr>
            <a:r>
              <a:rPr lang="en-US" sz="2800" b="1" dirty="0">
                <a:latin typeface="Times New Roman" panose="02020603050405020304" pitchFamily="18" charset="0"/>
                <a:cs typeface="Times New Roman" panose="02020603050405020304" pitchFamily="18" charset="0"/>
              </a:rPr>
              <a:t> Suốt hơn 50 năm qua, hai ông chủ yếu làm công tác nghiên cứu và sáng tác âm nhạc, là những người xây dựng những cuốn sách âm nhạc đầu tiên trong nhà trường, góp phần làm cho môn Âm nhạc trở thành môn học chính thức trong giáo dục. </a:t>
            </a:r>
          </a:p>
        </p:txBody>
      </p:sp>
    </p:spTree>
    <p:extLst>
      <p:ext uri="{BB962C8B-B14F-4D97-AF65-F5344CB8AC3E}">
        <p14:creationId xmlns:p14="http://schemas.microsoft.com/office/powerpoint/2010/main" val="32467356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647"/>
          </a:xfrm>
          <a:prstGeom prst="rect">
            <a:avLst/>
          </a:prstGeom>
        </p:spPr>
      </p:pic>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l="1" r="302" b="79540"/>
          <a:stretch/>
        </p:blipFill>
        <p:spPr>
          <a:xfrm>
            <a:off x="-21021" y="-216554"/>
            <a:ext cx="12155214" cy="1403131"/>
          </a:xfrm>
          <a:prstGeom prst="rect">
            <a:avLst/>
          </a:prstGeom>
          <a:effectLst>
            <a:softEdge rad="368300"/>
          </a:effectLst>
        </p:spPr>
      </p:pic>
      <p:sp>
        <p:nvSpPr>
          <p:cNvPr id="3" name="Subtitle 2"/>
          <p:cNvSpPr>
            <a:spLocks noGrp="1"/>
          </p:cNvSpPr>
          <p:nvPr>
            <p:ph type="subTitle" idx="1"/>
          </p:nvPr>
        </p:nvSpPr>
        <p:spPr>
          <a:xfrm>
            <a:off x="1863408" y="174947"/>
            <a:ext cx="8386355" cy="543658"/>
          </a:xfrm>
        </p:spPr>
        <p:txBody>
          <a:bodyPr>
            <a:noAutofit/>
          </a:bodyPr>
          <a:lstStyle/>
          <a:p>
            <a:r>
              <a:rPr lang="en-US" sz="6000" b="1" dirty="0">
                <a:solidFill>
                  <a:srgbClr val="002060"/>
                </a:solidFill>
                <a:latin typeface="Times New Roman" panose="02020603050405020304" pitchFamily="18" charset="0"/>
                <a:cs typeface="Times New Roman" panose="02020603050405020304" pitchFamily="18" charset="0"/>
              </a:rPr>
              <a:t>b. Tìm hiểu bài hát</a:t>
            </a:r>
            <a:endParaRPr lang="en-US" sz="6000" b="1" cap="none" dirty="0">
              <a:solidFill>
                <a:srgbClr val="002060"/>
              </a:solidFill>
              <a:latin typeface="Times New Roman" panose="02020603050405020304" pitchFamily="18" charset="0"/>
              <a:cs typeface="Times New Roman" panose="02020603050405020304" pitchFamily="18" charset="0"/>
            </a:endParaRPr>
          </a:p>
        </p:txBody>
      </p:sp>
      <p:sp>
        <p:nvSpPr>
          <p:cNvPr id="8" name="Subtitle 2"/>
          <p:cNvSpPr txBox="1">
            <a:spLocks/>
          </p:cNvSpPr>
          <p:nvPr/>
        </p:nvSpPr>
        <p:spPr>
          <a:xfrm>
            <a:off x="6192591" y="1606650"/>
            <a:ext cx="5558327" cy="950140"/>
          </a:xfrm>
          <a:prstGeom prst="rect">
            <a:avLst/>
          </a:prstGeom>
        </p:spPr>
        <p:txBody>
          <a:bodyPr vert="horz" lIns="91440" tIns="45720" rIns="91440" bIns="45720" rtlCol="0">
            <a:normAutofit fontScale="85000" lnSpcReduction="10000"/>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2"/>
                </a:solidFill>
                <a:latin typeface="+mj-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pPr algn="r"/>
            <a:r>
              <a:rPr lang="en-US" b="1" dirty="0">
                <a:solidFill>
                  <a:schemeClr val="tx1"/>
                </a:solidFill>
                <a:latin typeface="Times New Roman" panose="02020603050405020304" pitchFamily="18" charset="0"/>
                <a:cs typeface="Times New Roman" panose="02020603050405020304" pitchFamily="18" charset="0"/>
              </a:rPr>
              <a:t>Nhạc: hoàng long – hoàng lân</a:t>
            </a:r>
          </a:p>
          <a:p>
            <a:pPr algn="r"/>
            <a:r>
              <a:rPr lang="en-US" b="1" dirty="0">
                <a:solidFill>
                  <a:schemeClr val="tx1"/>
                </a:solidFill>
                <a:latin typeface="Times New Roman" panose="02020603050405020304" pitchFamily="18" charset="0"/>
                <a:cs typeface="Times New Roman" panose="02020603050405020304" pitchFamily="18" charset="0"/>
              </a:rPr>
              <a:t>Lời: phỏng thơ phong thu</a:t>
            </a: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39887" t="60760" b="-1"/>
          <a:stretch/>
        </p:blipFill>
        <p:spPr>
          <a:xfrm>
            <a:off x="8809148" y="4949936"/>
            <a:ext cx="3382852" cy="2076396"/>
          </a:xfrm>
          <a:prstGeom prst="rect">
            <a:avLst/>
          </a:prstGeom>
          <a:effectLst>
            <a:softEdge rad="457200"/>
          </a:effectLst>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l="25480" t="10446" r="28041" b="15994"/>
          <a:stretch/>
        </p:blipFill>
        <p:spPr>
          <a:xfrm>
            <a:off x="4442513" y="1062993"/>
            <a:ext cx="7559257" cy="5751314"/>
          </a:xfrm>
          <a:prstGeom prst="rect">
            <a:avLst/>
          </a:prstGeom>
          <a:effectLst>
            <a:softEdge rad="76200"/>
          </a:effectLst>
        </p:spPr>
      </p:pic>
      <p:sp>
        <p:nvSpPr>
          <p:cNvPr id="13" name="Subtitle 2"/>
          <p:cNvSpPr txBox="1">
            <a:spLocks/>
          </p:cNvSpPr>
          <p:nvPr/>
        </p:nvSpPr>
        <p:spPr>
          <a:xfrm>
            <a:off x="30733" y="1643349"/>
            <a:ext cx="4279357" cy="4284975"/>
          </a:xfrm>
          <a:prstGeom prst="rect">
            <a:avLst/>
          </a:prstGeom>
          <a:gradFill flip="none" rotWithShape="1">
            <a:gsLst>
              <a:gs pos="0">
                <a:schemeClr val="lt1">
                  <a:tint val="96000"/>
                  <a:shade val="99000"/>
                  <a:satMod val="140000"/>
                </a:schemeClr>
              </a:gs>
              <a:gs pos="30000">
                <a:schemeClr val="lt1">
                  <a:tint val="100000"/>
                  <a:shade val="80000"/>
                  <a:satMod val="130000"/>
                </a:schemeClr>
              </a:gs>
              <a:gs pos="100000">
                <a:schemeClr val="lt1">
                  <a:tint val="100000"/>
                  <a:shade val="48000"/>
                  <a:satMod val="120000"/>
                </a:schemeClr>
              </a:gs>
            </a:gsLst>
            <a:lin ang="2700000" scaled="1"/>
            <a:tileRect/>
          </a:gradFill>
          <a:effectLst>
            <a:softEdge rad="63500"/>
          </a:effectLst>
        </p:spPr>
        <p:style>
          <a:lnRef idx="0">
            <a:scrgbClr r="0" g="0" b="0"/>
          </a:lnRef>
          <a:fillRef idx="1003">
            <a:schemeClr val="lt1"/>
          </a:fillRef>
          <a:effectRef idx="0">
            <a:scrgbClr r="0" g="0" b="0"/>
          </a:effectRef>
          <a:fontRef idx="major"/>
        </p:style>
        <p:txBody>
          <a:bodyPr vert="horz" lIns="91440" tIns="45720" rIns="91440" bIns="45720" rtlCol="0" anchor="ctr">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j-lt"/>
                <a:ea typeface="+mj-ea"/>
                <a:cs typeface="+mj-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j-lt"/>
                <a:ea typeface="+mj-ea"/>
                <a:cs typeface="+mj-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j-ea"/>
                <a:cs typeface="+mj-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j-lt"/>
                <a:ea typeface="+mj-ea"/>
                <a:cs typeface="+mj-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j-lt"/>
                <a:ea typeface="+mj-ea"/>
                <a:cs typeface="+mj-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j-lt"/>
                <a:ea typeface="+mj-ea"/>
                <a:cs typeface="+mj-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j-lt"/>
                <a:ea typeface="+mj-ea"/>
                <a:cs typeface="+mj-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j-lt"/>
                <a:ea typeface="+mj-ea"/>
                <a:cs typeface="+mj-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j-lt"/>
                <a:ea typeface="+mj-ea"/>
                <a:cs typeface="+mj-cs"/>
              </a:defRPr>
            </a:lvl9pPr>
          </a:lstStyle>
          <a:p>
            <a:pPr algn="just"/>
            <a:r>
              <a:rPr lang="en-US" b="1" dirty="0">
                <a:solidFill>
                  <a:srgbClr val="FF0000"/>
                </a:solidFill>
                <a:latin typeface="Times New Roman" panose="02020603050405020304" pitchFamily="18" charset="0"/>
                <a:cs typeface="Times New Roman" panose="02020603050405020304" pitchFamily="18" charset="0"/>
              </a:rPr>
              <a:t>- Bài hát viết ở giọng gì? Nhịp bao nhiêu?</a:t>
            </a:r>
          </a:p>
          <a:p>
            <a:pPr algn="just"/>
            <a:r>
              <a:rPr lang="en-US" b="1" dirty="0">
                <a:latin typeface="Times New Roman" panose="02020603050405020304" pitchFamily="18" charset="0"/>
                <a:cs typeface="Times New Roman" panose="02020603050405020304" pitchFamily="18" charset="0"/>
              </a:rPr>
              <a:t>- Giọng Đô trưởng, nhịp 2/4.</a:t>
            </a:r>
          </a:p>
          <a:p>
            <a:pPr algn="just"/>
            <a:r>
              <a:rPr lang="en-US" b="1" dirty="0">
                <a:latin typeface="Times New Roman" panose="02020603050405020304" pitchFamily="18" charset="0"/>
                <a:cs typeface="Times New Roman" panose="02020603050405020304" pitchFamily="18" charset="0"/>
              </a:rPr>
              <a:t>- Trong bài có sử dụng dấu hóa bất thường.</a:t>
            </a:r>
          </a:p>
          <a:p>
            <a:pPr algn="just"/>
            <a:r>
              <a:rPr lang="en-US" b="1" dirty="0">
                <a:solidFill>
                  <a:srgbClr val="FF0000"/>
                </a:solidFill>
                <a:latin typeface="Times New Roman" panose="02020603050405020304" pitchFamily="18" charset="0"/>
                <a:cs typeface="Times New Roman" panose="02020603050405020304" pitchFamily="18" charset="0"/>
              </a:rPr>
              <a:t>- Bài hát có giai điệu như thế nào?</a:t>
            </a:r>
          </a:p>
          <a:p>
            <a:pPr algn="just"/>
            <a:r>
              <a:rPr lang="en-US" b="1" dirty="0">
                <a:latin typeface="Times New Roman" panose="02020603050405020304" pitchFamily="18" charset="0"/>
                <a:cs typeface="Times New Roman" panose="02020603050405020304" pitchFamily="18" charset="0"/>
              </a:rPr>
              <a:t>+ Giai điệu vui tươi, trong sáng</a:t>
            </a:r>
          </a:p>
          <a:p>
            <a:pPr algn="just"/>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dirty="0">
                <a:solidFill>
                  <a:srgbClr val="FF0000"/>
                </a:solidFill>
                <a:latin typeface="Times New Roman" panose="02020603050405020304" pitchFamily="18" charset="0"/>
                <a:cs typeface="Times New Roman" panose="02020603050405020304" pitchFamily="18" charset="0"/>
              </a:rPr>
              <a:t>Bài hát chia thành mấy đoạn?</a:t>
            </a:r>
          </a:p>
          <a:p>
            <a:pPr algn="just"/>
            <a:r>
              <a:rPr lang="en-US" b="1" dirty="0">
                <a:solidFill>
                  <a:schemeClr val="tx1">
                    <a:lumMod val="95000"/>
                    <a:lumOff val="5000"/>
                  </a:schemeClr>
                </a:solidFill>
                <a:latin typeface="Times New Roman" panose="02020603050405020304" pitchFamily="18" charset="0"/>
                <a:cs typeface="Times New Roman" panose="02020603050405020304" pitchFamily="18" charset="0"/>
              </a:rPr>
              <a:t>Gồm 2 đoạn:</a:t>
            </a:r>
          </a:p>
          <a:p>
            <a:pPr algn="just"/>
            <a:r>
              <a:rPr lang="en-US" b="1" dirty="0">
                <a:solidFill>
                  <a:schemeClr val="tx1">
                    <a:lumMod val="95000"/>
                    <a:lumOff val="5000"/>
                  </a:schemeClr>
                </a:solidFill>
                <a:latin typeface="Times New Roman" panose="02020603050405020304" pitchFamily="18" charset="0"/>
                <a:cs typeface="Times New Roman" panose="02020603050405020304" pitchFamily="18" charset="0"/>
              </a:rPr>
              <a:t>- Đoạn 1: cho ánh nắng ban mai……… yêu xóm làng thiết tha</a:t>
            </a:r>
          </a:p>
          <a:p>
            <a:pPr algn="just"/>
            <a:r>
              <a:rPr lang="en-US" b="1" dirty="0">
                <a:solidFill>
                  <a:schemeClr val="tx1">
                    <a:lumMod val="95000"/>
                    <a:lumOff val="5000"/>
                  </a:schemeClr>
                </a:solidFill>
                <a:latin typeface="Times New Roman" panose="02020603050405020304" pitchFamily="18" charset="0"/>
                <a:cs typeface="Times New Roman" panose="02020603050405020304" pitchFamily="18" charset="0"/>
              </a:rPr>
              <a:t>- Đoạn 2: cùng em vượt đường xa xôi ……… Bác Hồ Chí Minh.</a:t>
            </a:r>
          </a:p>
        </p:txBody>
      </p:sp>
      <p:sp>
        <p:nvSpPr>
          <p:cNvPr id="14" name="Oval 13"/>
          <p:cNvSpPr/>
          <p:nvPr/>
        </p:nvSpPr>
        <p:spPr>
          <a:xfrm>
            <a:off x="5329646" y="1158308"/>
            <a:ext cx="235131" cy="44834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Arrow 4"/>
          <p:cNvSpPr/>
          <p:nvPr/>
        </p:nvSpPr>
        <p:spPr>
          <a:xfrm>
            <a:off x="9088090" y="4344586"/>
            <a:ext cx="549924" cy="147708"/>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Arrow 15"/>
          <p:cNvSpPr/>
          <p:nvPr/>
        </p:nvSpPr>
        <p:spPr>
          <a:xfrm>
            <a:off x="11095416" y="6444593"/>
            <a:ext cx="549924" cy="139088"/>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7026459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wipe(down)">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3">
                                            <p:txEl>
                                              <p:pRg st="1" end="1"/>
                                            </p:txEl>
                                          </p:spTgt>
                                        </p:tgtEl>
                                        <p:attrNameLst>
                                          <p:attrName>style.visibility</p:attrName>
                                        </p:attrNameLst>
                                      </p:cBhvr>
                                      <p:to>
                                        <p:strVal val="visible"/>
                                      </p:to>
                                    </p:set>
                                    <p:animEffect transition="in" filter="wipe(down)">
                                      <p:cBhvr>
                                        <p:cTn id="17" dur="500"/>
                                        <p:tgtEl>
                                          <p:spTgt spid="13">
                                            <p:txEl>
                                              <p:pRg st="1" end="1"/>
                                            </p:txEl>
                                          </p:spTgt>
                                        </p:tgtEl>
                                      </p:cBhvr>
                                    </p:animEffect>
                                  </p:childTnLst>
                                </p:cTn>
                              </p:par>
                              <p:par>
                                <p:cTn id="18" presetID="22" presetClass="entr" presetSubtype="4" fill="hold" nodeType="withEffect">
                                  <p:stCondLst>
                                    <p:cond delay="0"/>
                                  </p:stCondLst>
                                  <p:childTnLst>
                                    <p:set>
                                      <p:cBhvr>
                                        <p:cTn id="19" dur="1" fill="hold">
                                          <p:stCondLst>
                                            <p:cond delay="0"/>
                                          </p:stCondLst>
                                        </p:cTn>
                                        <p:tgtEl>
                                          <p:spTgt spid="13">
                                            <p:txEl>
                                              <p:pRg st="2" end="2"/>
                                            </p:txEl>
                                          </p:spTgt>
                                        </p:tgtEl>
                                        <p:attrNameLst>
                                          <p:attrName>style.visibility</p:attrName>
                                        </p:attrNameLst>
                                      </p:cBhvr>
                                      <p:to>
                                        <p:strVal val="visible"/>
                                      </p:to>
                                    </p:set>
                                    <p:animEffect transition="in" filter="wipe(down)">
                                      <p:cBhvr>
                                        <p:cTn id="20" dur="500"/>
                                        <p:tgtEl>
                                          <p:spTgt spid="1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3">
                                            <p:txEl>
                                              <p:pRg st="3" end="3"/>
                                            </p:txEl>
                                          </p:spTgt>
                                        </p:tgtEl>
                                        <p:attrNameLst>
                                          <p:attrName>style.visibility</p:attrName>
                                        </p:attrNameLst>
                                      </p:cBhvr>
                                      <p:to>
                                        <p:strVal val="visible"/>
                                      </p:to>
                                    </p:set>
                                    <p:animEffect transition="in" filter="wipe(down)">
                                      <p:cBhvr>
                                        <p:cTn id="25" dur="500"/>
                                        <p:tgtEl>
                                          <p:spTgt spid="13">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3">
                                            <p:txEl>
                                              <p:pRg st="4" end="4"/>
                                            </p:txEl>
                                          </p:spTgt>
                                        </p:tgtEl>
                                        <p:attrNameLst>
                                          <p:attrName>style.visibility</p:attrName>
                                        </p:attrNameLst>
                                      </p:cBhvr>
                                      <p:to>
                                        <p:strVal val="visible"/>
                                      </p:to>
                                    </p:set>
                                    <p:animEffect transition="in" filter="wipe(down)">
                                      <p:cBhvr>
                                        <p:cTn id="30" dur="500"/>
                                        <p:tgtEl>
                                          <p:spTgt spid="13">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13">
                                            <p:txEl>
                                              <p:pRg st="5" end="5"/>
                                            </p:txEl>
                                          </p:spTgt>
                                        </p:tgtEl>
                                        <p:attrNameLst>
                                          <p:attrName>style.visibility</p:attrName>
                                        </p:attrNameLst>
                                      </p:cBhvr>
                                      <p:to>
                                        <p:strVal val="visible"/>
                                      </p:to>
                                    </p:set>
                                    <p:animEffect transition="in" filter="wipe(down)">
                                      <p:cBhvr>
                                        <p:cTn id="35" dur="500"/>
                                        <p:tgtEl>
                                          <p:spTgt spid="13">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wipe(down)">
                                      <p:cBhvr>
                                        <p:cTn id="40" dur="500"/>
                                        <p:tgtEl>
                                          <p:spTgt spid="5"/>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wipe(down)">
                                      <p:cBhvr>
                                        <p:cTn id="45" dur="500"/>
                                        <p:tgtEl>
                                          <p:spTgt spid="16"/>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nodeType="clickEffect">
                                  <p:stCondLst>
                                    <p:cond delay="0"/>
                                  </p:stCondLst>
                                  <p:childTnLst>
                                    <p:set>
                                      <p:cBhvr>
                                        <p:cTn id="49" dur="1" fill="hold">
                                          <p:stCondLst>
                                            <p:cond delay="0"/>
                                          </p:stCondLst>
                                        </p:cTn>
                                        <p:tgtEl>
                                          <p:spTgt spid="13">
                                            <p:txEl>
                                              <p:pRg st="6" end="6"/>
                                            </p:txEl>
                                          </p:spTgt>
                                        </p:tgtEl>
                                        <p:attrNameLst>
                                          <p:attrName>style.visibility</p:attrName>
                                        </p:attrNameLst>
                                      </p:cBhvr>
                                      <p:to>
                                        <p:strVal val="visible"/>
                                      </p:to>
                                    </p:set>
                                    <p:animEffect transition="in" filter="wipe(down)">
                                      <p:cBhvr>
                                        <p:cTn id="50" dur="500"/>
                                        <p:tgtEl>
                                          <p:spTgt spid="13">
                                            <p:txEl>
                                              <p:pRg st="6" end="6"/>
                                            </p:txEl>
                                          </p:spTgt>
                                        </p:tgtEl>
                                      </p:cBhvr>
                                    </p:animEffect>
                                  </p:childTnLst>
                                </p:cTn>
                              </p:par>
                              <p:par>
                                <p:cTn id="51" presetID="22" presetClass="entr" presetSubtype="4" fill="hold" nodeType="withEffect">
                                  <p:stCondLst>
                                    <p:cond delay="0"/>
                                  </p:stCondLst>
                                  <p:childTnLst>
                                    <p:set>
                                      <p:cBhvr>
                                        <p:cTn id="52" dur="1" fill="hold">
                                          <p:stCondLst>
                                            <p:cond delay="0"/>
                                          </p:stCondLst>
                                        </p:cTn>
                                        <p:tgtEl>
                                          <p:spTgt spid="13">
                                            <p:txEl>
                                              <p:pRg st="7" end="7"/>
                                            </p:txEl>
                                          </p:spTgt>
                                        </p:tgtEl>
                                        <p:attrNameLst>
                                          <p:attrName>style.visibility</p:attrName>
                                        </p:attrNameLst>
                                      </p:cBhvr>
                                      <p:to>
                                        <p:strVal val="visible"/>
                                      </p:to>
                                    </p:set>
                                    <p:animEffect transition="in" filter="wipe(down)">
                                      <p:cBhvr>
                                        <p:cTn id="53" dur="500"/>
                                        <p:tgtEl>
                                          <p:spTgt spid="13">
                                            <p:txEl>
                                              <p:pRg st="7" end="7"/>
                                            </p:txEl>
                                          </p:spTgt>
                                        </p:tgtEl>
                                      </p:cBhvr>
                                    </p:animEffect>
                                  </p:childTnLst>
                                </p:cTn>
                              </p:par>
                              <p:par>
                                <p:cTn id="54" presetID="22" presetClass="entr" presetSubtype="4" fill="hold" nodeType="withEffect">
                                  <p:stCondLst>
                                    <p:cond delay="0"/>
                                  </p:stCondLst>
                                  <p:childTnLst>
                                    <p:set>
                                      <p:cBhvr>
                                        <p:cTn id="55" dur="1" fill="hold">
                                          <p:stCondLst>
                                            <p:cond delay="0"/>
                                          </p:stCondLst>
                                        </p:cTn>
                                        <p:tgtEl>
                                          <p:spTgt spid="13">
                                            <p:txEl>
                                              <p:pRg st="8" end="8"/>
                                            </p:txEl>
                                          </p:spTgt>
                                        </p:tgtEl>
                                        <p:attrNameLst>
                                          <p:attrName>style.visibility</p:attrName>
                                        </p:attrNameLst>
                                      </p:cBhvr>
                                      <p:to>
                                        <p:strVal val="visible"/>
                                      </p:to>
                                    </p:set>
                                    <p:animEffect transition="in" filter="wipe(down)">
                                      <p:cBhvr>
                                        <p:cTn id="56" dur="500"/>
                                        <p:tgtEl>
                                          <p:spTgt spid="1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5" grpId="0" animBg="1"/>
      <p:bldP spid="1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647"/>
          </a:xfrm>
          <a:prstGeom prst="rect">
            <a:avLst/>
          </a:prstGeom>
        </p:spPr>
      </p:pic>
      <p:pic>
        <p:nvPicPr>
          <p:cNvPr id="11" name="Picture 10"/>
          <p:cNvPicPr>
            <a:picLocks noChangeAspect="1"/>
          </p:cNvPicPr>
          <p:nvPr/>
        </p:nvPicPr>
        <p:blipFill rotWithShape="1">
          <a:blip r:embed="rId5">
            <a:extLst>
              <a:ext uri="{28A0092B-C50C-407E-A947-70E740481C1C}">
                <a14:useLocalDpi xmlns:a14="http://schemas.microsoft.com/office/drawing/2010/main" val="0"/>
              </a:ext>
            </a:extLst>
          </a:blip>
          <a:srcRect l="1" r="302" b="79540"/>
          <a:stretch/>
        </p:blipFill>
        <p:spPr>
          <a:xfrm>
            <a:off x="-21022" y="-340139"/>
            <a:ext cx="12155214" cy="1403131"/>
          </a:xfrm>
          <a:prstGeom prst="rect">
            <a:avLst/>
          </a:prstGeom>
          <a:effectLst>
            <a:softEdge rad="368300"/>
          </a:effectLst>
        </p:spPr>
      </p:pic>
      <p:sp>
        <p:nvSpPr>
          <p:cNvPr id="3" name="Subtitle 2"/>
          <p:cNvSpPr>
            <a:spLocks noGrp="1"/>
          </p:cNvSpPr>
          <p:nvPr>
            <p:ph type="subTitle" idx="1"/>
          </p:nvPr>
        </p:nvSpPr>
        <p:spPr>
          <a:xfrm>
            <a:off x="4090625" y="89597"/>
            <a:ext cx="3931919" cy="543658"/>
          </a:xfrm>
        </p:spPr>
        <p:txBody>
          <a:bodyPr>
            <a:normAutofit/>
          </a:bodyPr>
          <a:lstStyle/>
          <a:p>
            <a:r>
              <a:rPr lang="en-US" sz="3200" b="1" dirty="0">
                <a:solidFill>
                  <a:srgbClr val="002060"/>
                </a:solidFill>
                <a:latin typeface="Times New Roman" panose="02020603050405020304" pitchFamily="18" charset="0"/>
                <a:cs typeface="Times New Roman" panose="02020603050405020304" pitchFamily="18" charset="0"/>
              </a:rPr>
              <a:t>c. Nghe hát</a:t>
            </a:r>
            <a:endParaRPr lang="en-US" sz="3200" b="1" cap="none" dirty="0">
              <a:solidFill>
                <a:srgbClr val="002060"/>
              </a:solidFill>
              <a:latin typeface="Times New Roman" panose="02020603050405020304" pitchFamily="18" charset="0"/>
              <a:cs typeface="Times New Roman" panose="02020603050405020304" pitchFamily="18" charset="0"/>
            </a:endParaRPr>
          </a:p>
        </p:txBody>
      </p:sp>
      <p:pic>
        <p:nvPicPr>
          <p:cNvPr id="2" name="Âm nhạc 6 Bác Hồ người cho em tất cả Kết nối tri thức với cuộc số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1022" y="633255"/>
            <a:ext cx="12213022" cy="6224745"/>
          </a:xfrm>
          <a:prstGeom prst="rect">
            <a:avLst/>
          </a:prstGeom>
        </p:spPr>
      </p:pic>
    </p:spTree>
    <p:extLst>
      <p:ext uri="{BB962C8B-B14F-4D97-AF65-F5344CB8AC3E}">
        <p14:creationId xmlns:p14="http://schemas.microsoft.com/office/powerpoint/2010/main" val="342651216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234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94"/>
            <a:ext cx="12192000" cy="6858647"/>
          </a:xfrm>
          <a:prstGeom prst="rect">
            <a:avLst/>
          </a:prstGeom>
        </p:spPr>
      </p:pic>
      <p:sp>
        <p:nvSpPr>
          <p:cNvPr id="2" name="Title 1"/>
          <p:cNvSpPr>
            <a:spLocks noGrp="1"/>
          </p:cNvSpPr>
          <p:nvPr>
            <p:ph type="ctrTitle"/>
          </p:nvPr>
        </p:nvSpPr>
        <p:spPr>
          <a:xfrm>
            <a:off x="389126" y="0"/>
            <a:ext cx="11998817" cy="931816"/>
          </a:xfrm>
        </p:spPr>
        <p:txBody>
          <a:bodyPr>
            <a:noAutofit/>
          </a:bodyPr>
          <a:lstStyle/>
          <a:p>
            <a:r>
              <a:rPr lang="en-US" sz="2800" b="1" dirty="0" err="1">
                <a:solidFill>
                  <a:srgbClr val="C00000"/>
                </a:solidFill>
                <a:latin typeface="Times New Roman" panose="02020603050405020304" pitchFamily="18" charset="0"/>
                <a:cs typeface="Times New Roman" panose="02020603050405020304" pitchFamily="18" charset="0"/>
              </a:rPr>
              <a:t>Tiết</a:t>
            </a:r>
            <a:r>
              <a:rPr lang="en-US" sz="2800" b="1" dirty="0">
                <a:solidFill>
                  <a:srgbClr val="C00000"/>
                </a:solidFill>
                <a:latin typeface="Times New Roman" panose="02020603050405020304" pitchFamily="18" charset="0"/>
                <a:cs typeface="Times New Roman" panose="02020603050405020304" pitchFamily="18" charset="0"/>
              </a:rPr>
              <a:t> </a:t>
            </a:r>
            <a:r>
              <a:rPr lang="vi-VN" sz="2800" b="1" dirty="0">
                <a:solidFill>
                  <a:srgbClr val="C00000"/>
                </a:solidFill>
                <a:latin typeface="Times New Roman" panose="02020603050405020304" pitchFamily="18" charset="0"/>
                <a:cs typeface="Times New Roman" panose="02020603050405020304" pitchFamily="18" charset="0"/>
              </a:rPr>
              <a:t>32</a:t>
            </a:r>
            <a:br>
              <a:rPr lang="en-US" sz="2800" b="1" dirty="0">
                <a:solidFill>
                  <a:srgbClr val="C00000"/>
                </a:solidFill>
                <a:latin typeface="Times New Roman" panose="02020603050405020304" pitchFamily="18" charset="0"/>
                <a:cs typeface="Times New Roman" panose="02020603050405020304" pitchFamily="18" charset="0"/>
              </a:rPr>
            </a:br>
            <a:r>
              <a:rPr lang="en-US" sz="2800" b="1" dirty="0">
                <a:solidFill>
                  <a:srgbClr val="C00000"/>
                </a:solidFill>
                <a:latin typeface="Times New Roman" panose="02020603050405020304" pitchFamily="18" charset="0"/>
                <a:cs typeface="Times New Roman" panose="02020603050405020304" pitchFamily="18" charset="0"/>
              </a:rPr>
              <a:t>Học hát: Bác Hồ - người cho em tất cả</a:t>
            </a:r>
          </a:p>
        </p:txBody>
      </p:sp>
      <p:sp>
        <p:nvSpPr>
          <p:cNvPr id="3" name="Subtitle 2"/>
          <p:cNvSpPr>
            <a:spLocks noGrp="1"/>
          </p:cNvSpPr>
          <p:nvPr>
            <p:ph type="subTitle" idx="1"/>
          </p:nvPr>
        </p:nvSpPr>
        <p:spPr>
          <a:xfrm>
            <a:off x="6497289" y="1004933"/>
            <a:ext cx="5558327" cy="950140"/>
          </a:xfrm>
        </p:spPr>
        <p:txBody>
          <a:bodyPr/>
          <a:lstStyle/>
          <a:p>
            <a:pPr algn="r"/>
            <a:r>
              <a:rPr lang="en-US" b="1" dirty="0">
                <a:solidFill>
                  <a:schemeClr val="tx1"/>
                </a:solidFill>
                <a:latin typeface="Times New Roman" panose="02020603050405020304" pitchFamily="18" charset="0"/>
                <a:cs typeface="Times New Roman" panose="02020603050405020304" pitchFamily="18" charset="0"/>
              </a:rPr>
              <a:t>Nhạc: Hoàng Long – Hoàng </a:t>
            </a:r>
            <a:r>
              <a:rPr lang="en-US" b="1" dirty="0">
                <a:latin typeface="Times New Roman" panose="02020603050405020304" pitchFamily="18" charset="0"/>
                <a:cs typeface="Times New Roman" panose="02020603050405020304" pitchFamily="18" charset="0"/>
              </a:rPr>
              <a:t>L</a:t>
            </a:r>
            <a:r>
              <a:rPr lang="en-US" b="1" dirty="0">
                <a:solidFill>
                  <a:schemeClr val="tx1"/>
                </a:solidFill>
                <a:latin typeface="Times New Roman" panose="02020603050405020304" pitchFamily="18" charset="0"/>
                <a:cs typeface="Times New Roman" panose="02020603050405020304" pitchFamily="18" charset="0"/>
              </a:rPr>
              <a:t>ân</a:t>
            </a:r>
          </a:p>
          <a:p>
            <a:pPr algn="r"/>
            <a:r>
              <a:rPr lang="en-US" b="1" dirty="0">
                <a:solidFill>
                  <a:schemeClr val="tx1"/>
                </a:solidFill>
                <a:latin typeface="Times New Roman" panose="02020603050405020304" pitchFamily="18" charset="0"/>
                <a:cs typeface="Times New Roman" panose="02020603050405020304" pitchFamily="18" charset="0"/>
              </a:rPr>
              <a:t>Lời: phỏng thơ Phong Thu</a:t>
            </a:r>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t="10055" r="1774"/>
          <a:stretch/>
        </p:blipFill>
        <p:spPr>
          <a:xfrm>
            <a:off x="1" y="1162594"/>
            <a:ext cx="5655508" cy="5694759"/>
          </a:xfrm>
          <a:prstGeom prst="rect">
            <a:avLst/>
          </a:prstGeom>
          <a:effectLst>
            <a:softEdge rad="190500"/>
          </a:effectLst>
        </p:spPr>
      </p:pic>
      <p:sp>
        <p:nvSpPr>
          <p:cNvPr id="5" name="Rectangle 4"/>
          <p:cNvSpPr/>
          <p:nvPr/>
        </p:nvSpPr>
        <p:spPr>
          <a:xfrm>
            <a:off x="5655509" y="2531691"/>
            <a:ext cx="6536491" cy="295220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dirty="0">
                <a:solidFill>
                  <a:srgbClr val="FF0000"/>
                </a:solidFill>
                <a:latin typeface="Times New Roman" panose="02020603050405020304" pitchFamily="18" charset="0"/>
                <a:cs typeface="Times New Roman" panose="02020603050405020304" pitchFamily="18" charset="0"/>
              </a:rPr>
              <a:t>Nội dung của bài hát nói lên điều gì?</a:t>
            </a:r>
          </a:p>
        </p:txBody>
      </p:sp>
    </p:spTree>
    <p:extLst>
      <p:ext uri="{BB962C8B-B14F-4D97-AF65-F5344CB8AC3E}">
        <p14:creationId xmlns:p14="http://schemas.microsoft.com/office/powerpoint/2010/main" val="352759610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0" dur="500"/>
                                        <p:tgtEl>
                                          <p:spTgt spid="3">
                                            <p:txEl>
                                              <p:pRg st="0" end="0"/>
                                            </p:txEl>
                                          </p:spTgt>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3"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647"/>
          </a:xfrm>
          <a:prstGeom prst="rect">
            <a:avLst/>
          </a:prstGeom>
        </p:spPr>
      </p:pic>
      <p:pic>
        <p:nvPicPr>
          <p:cNvPr id="11" name="Picture 10"/>
          <p:cNvPicPr>
            <a:picLocks noChangeAspect="1"/>
          </p:cNvPicPr>
          <p:nvPr/>
        </p:nvPicPr>
        <p:blipFill rotWithShape="1">
          <a:blip r:embed="rId5">
            <a:extLst>
              <a:ext uri="{28A0092B-C50C-407E-A947-70E740481C1C}">
                <a14:useLocalDpi xmlns:a14="http://schemas.microsoft.com/office/drawing/2010/main" val="0"/>
              </a:ext>
            </a:extLst>
          </a:blip>
          <a:srcRect l="1" r="302" b="79540"/>
          <a:stretch/>
        </p:blipFill>
        <p:spPr>
          <a:xfrm>
            <a:off x="-21022" y="-340138"/>
            <a:ext cx="12155214" cy="1084722"/>
          </a:xfrm>
          <a:prstGeom prst="rect">
            <a:avLst/>
          </a:prstGeom>
          <a:effectLst>
            <a:softEdge rad="368300"/>
          </a:effectLst>
        </p:spPr>
      </p:pic>
      <p:sp>
        <p:nvSpPr>
          <p:cNvPr id="3" name="Subtitle 2"/>
          <p:cNvSpPr>
            <a:spLocks noGrp="1"/>
          </p:cNvSpPr>
          <p:nvPr>
            <p:ph type="subTitle" idx="1"/>
          </p:nvPr>
        </p:nvSpPr>
        <p:spPr>
          <a:xfrm>
            <a:off x="4090625" y="89597"/>
            <a:ext cx="3931919" cy="543658"/>
          </a:xfrm>
        </p:spPr>
        <p:txBody>
          <a:bodyPr>
            <a:noAutofit/>
          </a:bodyPr>
          <a:lstStyle/>
          <a:p>
            <a:r>
              <a:rPr lang="en-US" sz="4800" b="1" dirty="0">
                <a:solidFill>
                  <a:srgbClr val="002060"/>
                </a:solidFill>
                <a:latin typeface="Times New Roman" panose="02020603050405020304" pitchFamily="18" charset="0"/>
                <a:cs typeface="Times New Roman" panose="02020603050405020304" pitchFamily="18" charset="0"/>
              </a:rPr>
              <a:t>d. Học hát</a:t>
            </a:r>
            <a:endParaRPr lang="en-US" sz="4800" b="1" cap="none" dirty="0">
              <a:solidFill>
                <a:srgbClr val="002060"/>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rotWithShape="1">
          <a:blip r:embed="rId6" cstate="print">
            <a:extLst>
              <a:ext uri="{28A0092B-C50C-407E-A947-70E740481C1C}">
                <a14:useLocalDpi xmlns:a14="http://schemas.microsoft.com/office/drawing/2010/main" val="0"/>
              </a:ext>
            </a:extLst>
          </a:blip>
          <a:srcRect l="5204" t="18937" r="3413" b="16715"/>
          <a:stretch/>
        </p:blipFill>
        <p:spPr>
          <a:xfrm>
            <a:off x="0" y="1062992"/>
            <a:ext cx="11927177" cy="5795655"/>
          </a:xfrm>
          <a:prstGeom prst="rect">
            <a:avLst/>
          </a:prstGeom>
          <a:effectLst>
            <a:softEdge rad="228600"/>
          </a:effectLst>
        </p:spPr>
      </p:pic>
      <p:sp>
        <p:nvSpPr>
          <p:cNvPr id="7" name="Subtitle 2"/>
          <p:cNvSpPr txBox="1">
            <a:spLocks/>
          </p:cNvSpPr>
          <p:nvPr/>
        </p:nvSpPr>
        <p:spPr>
          <a:xfrm>
            <a:off x="4130040" y="631959"/>
            <a:ext cx="3931919" cy="54365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4800" b="1" dirty="0">
                <a:solidFill>
                  <a:srgbClr val="002060"/>
                </a:solidFill>
                <a:latin typeface="Times New Roman" panose="02020603050405020304" pitchFamily="18" charset="0"/>
                <a:cs typeface="Times New Roman" panose="02020603050405020304" pitchFamily="18" charset="0"/>
              </a:rPr>
              <a:t>Đoạn 1</a:t>
            </a:r>
          </a:p>
        </p:txBody>
      </p:sp>
      <p:pic>
        <p:nvPicPr>
          <p:cNvPr id="5" name="Âm nhạc 6 Bác Hồ người cho em tất cả Kết nối tri thức với cuộc sống (mp3cut.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79566" y="124443"/>
            <a:ext cx="1051174" cy="1051174"/>
          </a:xfrm>
          <a:prstGeom prst="rect">
            <a:avLst/>
          </a:prstGeom>
        </p:spPr>
      </p:pic>
    </p:spTree>
    <p:extLst>
      <p:ext uri="{BB962C8B-B14F-4D97-AF65-F5344CB8AC3E}">
        <p14:creationId xmlns:p14="http://schemas.microsoft.com/office/powerpoint/2010/main" val="3794456101"/>
      </p:ext>
    </p:extLst>
  </p:cSld>
  <p:clrMapOvr>
    <a:masterClrMapping/>
  </p:clrMapOvr>
  <p:transition spd="med">
    <p:pull/>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476"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647"/>
          </a:xfrm>
          <a:prstGeom prst="rect">
            <a:avLst/>
          </a:prstGeom>
        </p:spPr>
      </p:pic>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l="1" r="302" b="79540"/>
          <a:stretch/>
        </p:blipFill>
        <p:spPr>
          <a:xfrm>
            <a:off x="-21022" y="-340138"/>
            <a:ext cx="12155214" cy="1084722"/>
          </a:xfrm>
          <a:prstGeom prst="rect">
            <a:avLst/>
          </a:prstGeom>
          <a:effectLst>
            <a:softEdge rad="368300"/>
          </a:effectLst>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5204" t="18937" r="3413" b="16715"/>
          <a:stretch/>
        </p:blipFill>
        <p:spPr>
          <a:xfrm>
            <a:off x="0" y="543658"/>
            <a:ext cx="12134192" cy="6314989"/>
          </a:xfrm>
          <a:prstGeom prst="rect">
            <a:avLst/>
          </a:prstGeom>
          <a:effectLst>
            <a:softEdge rad="228600"/>
          </a:effectLst>
        </p:spPr>
      </p:pic>
      <p:sp>
        <p:nvSpPr>
          <p:cNvPr id="7" name="Subtitle 2"/>
          <p:cNvSpPr txBox="1">
            <a:spLocks/>
          </p:cNvSpPr>
          <p:nvPr/>
        </p:nvSpPr>
        <p:spPr>
          <a:xfrm>
            <a:off x="1913323" y="-69606"/>
            <a:ext cx="8754677" cy="54365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4800" b="1" dirty="0">
                <a:solidFill>
                  <a:srgbClr val="002060"/>
                </a:solidFill>
                <a:latin typeface="Times New Roman" panose="02020603050405020304" pitchFamily="18" charset="0"/>
                <a:cs typeface="Times New Roman" panose="02020603050405020304" pitchFamily="18" charset="0"/>
              </a:rPr>
              <a:t>Học hát từng câu</a:t>
            </a:r>
          </a:p>
        </p:txBody>
      </p:sp>
      <p:sp>
        <p:nvSpPr>
          <p:cNvPr id="2" name="Right Arrow 1"/>
          <p:cNvSpPr/>
          <p:nvPr/>
        </p:nvSpPr>
        <p:spPr>
          <a:xfrm>
            <a:off x="4885508" y="2364378"/>
            <a:ext cx="744583" cy="300445"/>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p:cNvSpPr/>
          <p:nvPr/>
        </p:nvSpPr>
        <p:spPr>
          <a:xfrm>
            <a:off x="2268582" y="4646024"/>
            <a:ext cx="744583" cy="300445"/>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p:cNvSpPr/>
          <p:nvPr/>
        </p:nvSpPr>
        <p:spPr>
          <a:xfrm>
            <a:off x="1168740" y="5961018"/>
            <a:ext cx="744583" cy="300445"/>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p:cNvSpPr/>
          <p:nvPr/>
        </p:nvSpPr>
        <p:spPr>
          <a:xfrm>
            <a:off x="10515599" y="5961018"/>
            <a:ext cx="744583" cy="300445"/>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p:cNvSpPr/>
          <p:nvPr/>
        </p:nvSpPr>
        <p:spPr>
          <a:xfrm>
            <a:off x="605245" y="1301305"/>
            <a:ext cx="744583" cy="300445"/>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p:cNvSpPr/>
          <p:nvPr/>
        </p:nvSpPr>
        <p:spPr>
          <a:xfrm>
            <a:off x="6383382" y="2364378"/>
            <a:ext cx="744583" cy="300445"/>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Arrow 13"/>
          <p:cNvSpPr/>
          <p:nvPr/>
        </p:nvSpPr>
        <p:spPr>
          <a:xfrm>
            <a:off x="3831771" y="4646023"/>
            <a:ext cx="744583" cy="300445"/>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Arrow 14"/>
          <p:cNvSpPr/>
          <p:nvPr/>
        </p:nvSpPr>
        <p:spPr>
          <a:xfrm>
            <a:off x="2468880" y="5930537"/>
            <a:ext cx="744583" cy="300445"/>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9673680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down)">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down)">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down)">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wipe(down)">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9" grpId="0" animBg="1"/>
      <p:bldP spid="10" grpId="0" animBg="1"/>
      <p:bldP spid="12" grpId="0" animBg="1"/>
      <p:bldP spid="13" grpId="0" animBg="1"/>
      <p:bldP spid="14" grpId="0" animBg="1"/>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647"/>
          </a:xfrm>
          <a:prstGeom prst="rect">
            <a:avLst/>
          </a:prstGeom>
        </p:spPr>
      </p:pic>
      <p:pic>
        <p:nvPicPr>
          <p:cNvPr id="11" name="Picture 10"/>
          <p:cNvPicPr>
            <a:picLocks noChangeAspect="1"/>
          </p:cNvPicPr>
          <p:nvPr/>
        </p:nvPicPr>
        <p:blipFill rotWithShape="1">
          <a:blip r:embed="rId5">
            <a:extLst>
              <a:ext uri="{28A0092B-C50C-407E-A947-70E740481C1C}">
                <a14:useLocalDpi xmlns:a14="http://schemas.microsoft.com/office/drawing/2010/main" val="0"/>
              </a:ext>
            </a:extLst>
          </a:blip>
          <a:srcRect l="1" r="302" b="79540"/>
          <a:stretch/>
        </p:blipFill>
        <p:spPr>
          <a:xfrm>
            <a:off x="-21022" y="-340138"/>
            <a:ext cx="12155214" cy="1084722"/>
          </a:xfrm>
          <a:prstGeom prst="rect">
            <a:avLst/>
          </a:prstGeom>
          <a:effectLst>
            <a:softEdge rad="368300"/>
          </a:effectLst>
        </p:spPr>
      </p:pic>
      <p:sp>
        <p:nvSpPr>
          <p:cNvPr id="3" name="Subtitle 2"/>
          <p:cNvSpPr>
            <a:spLocks noGrp="1"/>
          </p:cNvSpPr>
          <p:nvPr>
            <p:ph type="subTitle" idx="1"/>
          </p:nvPr>
        </p:nvSpPr>
        <p:spPr>
          <a:xfrm>
            <a:off x="2772477" y="72175"/>
            <a:ext cx="6647044" cy="995125"/>
          </a:xfrm>
        </p:spPr>
        <p:txBody>
          <a:bodyPr>
            <a:noAutofit/>
          </a:bodyPr>
          <a:lstStyle/>
          <a:p>
            <a:r>
              <a:rPr lang="en-US" sz="4800" b="1" dirty="0">
                <a:solidFill>
                  <a:srgbClr val="002060"/>
                </a:solidFill>
                <a:latin typeface="Times New Roman" panose="02020603050405020304" pitchFamily="18" charset="0"/>
                <a:cs typeface="Times New Roman" panose="02020603050405020304" pitchFamily="18" charset="0"/>
              </a:rPr>
              <a:t>d. Học hát: Đoạn 2</a:t>
            </a:r>
          </a:p>
          <a:p>
            <a:endParaRPr lang="en-US" sz="4800" b="1" cap="none" dirty="0">
              <a:solidFill>
                <a:srgbClr val="002060"/>
              </a:solidFill>
              <a:latin typeface="Times New Roman" panose="02020603050405020304" pitchFamily="18" charset="0"/>
              <a:cs typeface="Times New Roman" panose="02020603050405020304" pitchFamily="18" charset="0"/>
            </a:endParaRPr>
          </a:p>
        </p:txBody>
      </p:sp>
      <p:sp>
        <p:nvSpPr>
          <p:cNvPr id="7" name="Subtitle 2"/>
          <p:cNvSpPr txBox="1">
            <a:spLocks/>
          </p:cNvSpPr>
          <p:nvPr/>
        </p:nvSpPr>
        <p:spPr>
          <a:xfrm>
            <a:off x="4130040" y="631959"/>
            <a:ext cx="3931919" cy="54365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sz="4800" b="1" dirty="0">
              <a:solidFill>
                <a:srgbClr val="002060"/>
              </a:solidFill>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rotWithShape="1">
          <a:blip r:embed="rId6" cstate="print">
            <a:extLst>
              <a:ext uri="{28A0092B-C50C-407E-A947-70E740481C1C}">
                <a14:useLocalDpi xmlns:a14="http://schemas.microsoft.com/office/drawing/2010/main" val="0"/>
              </a:ext>
            </a:extLst>
          </a:blip>
          <a:srcRect l="3371" t="14272" r="274" b="27512"/>
          <a:stretch/>
        </p:blipFill>
        <p:spPr>
          <a:xfrm>
            <a:off x="0" y="869027"/>
            <a:ext cx="12134191" cy="5988973"/>
          </a:xfrm>
          <a:prstGeom prst="rect">
            <a:avLst/>
          </a:prstGeom>
          <a:effectLst>
            <a:softEdge rad="228600"/>
          </a:effectLst>
        </p:spPr>
      </p:pic>
      <p:pic>
        <p:nvPicPr>
          <p:cNvPr id="2" name="Âm nhạc 6 Bác Hồ người cho em tất cả Kết nối tri thức với cuộc sống (mp3cut.net)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05245" y="72174"/>
            <a:ext cx="1367245" cy="1367245"/>
          </a:xfrm>
          <a:prstGeom prst="rect">
            <a:avLst/>
          </a:prstGeom>
        </p:spPr>
      </p:pic>
    </p:spTree>
    <p:extLst>
      <p:ext uri="{BB962C8B-B14F-4D97-AF65-F5344CB8AC3E}">
        <p14:creationId xmlns:p14="http://schemas.microsoft.com/office/powerpoint/2010/main" val="616247872"/>
      </p:ext>
    </p:extLst>
  </p:cSld>
  <p:clrMapOvr>
    <a:masterClrMapping/>
  </p:clrMapOvr>
  <p:transition spd="med">
    <p:pull/>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00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647"/>
          </a:xfrm>
          <a:prstGeom prst="rect">
            <a:avLst/>
          </a:prstGeom>
        </p:spPr>
      </p:pic>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l="1" r="302" b="79540"/>
          <a:stretch/>
        </p:blipFill>
        <p:spPr>
          <a:xfrm>
            <a:off x="-21022" y="-340138"/>
            <a:ext cx="12155214" cy="1084722"/>
          </a:xfrm>
          <a:prstGeom prst="rect">
            <a:avLst/>
          </a:prstGeom>
          <a:effectLst>
            <a:softEdge rad="368300"/>
          </a:effectLst>
        </p:spPr>
      </p:pic>
      <p:sp>
        <p:nvSpPr>
          <p:cNvPr id="3" name="Subtitle 2"/>
          <p:cNvSpPr>
            <a:spLocks noGrp="1"/>
          </p:cNvSpPr>
          <p:nvPr>
            <p:ph type="subTitle" idx="1"/>
          </p:nvPr>
        </p:nvSpPr>
        <p:spPr>
          <a:xfrm>
            <a:off x="2772477" y="72175"/>
            <a:ext cx="6647044" cy="995125"/>
          </a:xfrm>
        </p:spPr>
        <p:txBody>
          <a:bodyPr>
            <a:noAutofit/>
          </a:bodyPr>
          <a:lstStyle/>
          <a:p>
            <a:r>
              <a:rPr lang="en-US" sz="4800" b="1" dirty="0">
                <a:solidFill>
                  <a:srgbClr val="002060"/>
                </a:solidFill>
                <a:latin typeface="Times New Roman" panose="02020603050405020304" pitchFamily="18" charset="0"/>
                <a:cs typeface="Times New Roman" panose="02020603050405020304" pitchFamily="18" charset="0"/>
              </a:rPr>
              <a:t>d. Học hát: Đoạn 2</a:t>
            </a:r>
          </a:p>
          <a:p>
            <a:endParaRPr lang="en-US" sz="4800" b="1" cap="none" dirty="0">
              <a:solidFill>
                <a:srgbClr val="002060"/>
              </a:solidFill>
              <a:latin typeface="Times New Roman" panose="02020603050405020304" pitchFamily="18" charset="0"/>
              <a:cs typeface="Times New Roman" panose="02020603050405020304" pitchFamily="18" charset="0"/>
            </a:endParaRPr>
          </a:p>
        </p:txBody>
      </p:sp>
      <p:sp>
        <p:nvSpPr>
          <p:cNvPr id="7" name="Subtitle 2"/>
          <p:cNvSpPr txBox="1">
            <a:spLocks/>
          </p:cNvSpPr>
          <p:nvPr/>
        </p:nvSpPr>
        <p:spPr>
          <a:xfrm>
            <a:off x="4130040" y="631959"/>
            <a:ext cx="3931919" cy="54365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sz="4800" b="1" dirty="0">
              <a:solidFill>
                <a:srgbClr val="002060"/>
              </a:solidFill>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3371" t="14272" r="274" b="27512"/>
          <a:stretch/>
        </p:blipFill>
        <p:spPr>
          <a:xfrm>
            <a:off x="0" y="869027"/>
            <a:ext cx="12134191" cy="5988973"/>
          </a:xfrm>
          <a:prstGeom prst="rect">
            <a:avLst/>
          </a:prstGeom>
          <a:effectLst>
            <a:softEdge rad="228600"/>
          </a:effectLst>
        </p:spPr>
      </p:pic>
      <p:sp>
        <p:nvSpPr>
          <p:cNvPr id="9" name="Right Arrow 8"/>
          <p:cNvSpPr/>
          <p:nvPr/>
        </p:nvSpPr>
        <p:spPr>
          <a:xfrm>
            <a:off x="605245" y="1967510"/>
            <a:ext cx="744583" cy="300445"/>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p:cNvSpPr/>
          <p:nvPr/>
        </p:nvSpPr>
        <p:spPr>
          <a:xfrm>
            <a:off x="4406537" y="3224756"/>
            <a:ext cx="744583" cy="300445"/>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p:cNvSpPr/>
          <p:nvPr/>
        </p:nvSpPr>
        <p:spPr>
          <a:xfrm>
            <a:off x="6309360" y="3224756"/>
            <a:ext cx="744583" cy="300445"/>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p:cNvSpPr/>
          <p:nvPr/>
        </p:nvSpPr>
        <p:spPr>
          <a:xfrm>
            <a:off x="8674938" y="4539750"/>
            <a:ext cx="744583" cy="300445"/>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Arrow 13"/>
          <p:cNvSpPr/>
          <p:nvPr/>
        </p:nvSpPr>
        <p:spPr>
          <a:xfrm>
            <a:off x="10276114" y="4539750"/>
            <a:ext cx="744583" cy="300445"/>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Arrow 14"/>
          <p:cNvSpPr/>
          <p:nvPr/>
        </p:nvSpPr>
        <p:spPr>
          <a:xfrm>
            <a:off x="9903822" y="5937476"/>
            <a:ext cx="744583" cy="300445"/>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8319240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down)">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down)">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2" grpId="0" animBg="1"/>
      <p:bldP spid="13" grpId="0" animBg="1"/>
      <p:bldP spid="14" grpId="0" animBg="1"/>
      <p:bldP spid="1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647"/>
          </a:xfrm>
          <a:prstGeom prst="rect">
            <a:avLst/>
          </a:prstGeom>
        </p:spPr>
      </p:pic>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l="1" r="302" b="79540"/>
          <a:stretch/>
        </p:blipFill>
        <p:spPr>
          <a:xfrm>
            <a:off x="-21022" y="-340138"/>
            <a:ext cx="12155214" cy="1084722"/>
          </a:xfrm>
          <a:prstGeom prst="rect">
            <a:avLst/>
          </a:prstGeom>
          <a:effectLst>
            <a:softEdge rad="368300"/>
          </a:effectLst>
        </p:spPr>
      </p:pic>
      <p:sp>
        <p:nvSpPr>
          <p:cNvPr id="7" name="Subtitle 2"/>
          <p:cNvSpPr txBox="1">
            <a:spLocks/>
          </p:cNvSpPr>
          <p:nvPr/>
        </p:nvSpPr>
        <p:spPr>
          <a:xfrm>
            <a:off x="1913323" y="-69606"/>
            <a:ext cx="8754677" cy="54365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4800" b="1" dirty="0">
                <a:solidFill>
                  <a:srgbClr val="002060"/>
                </a:solidFill>
                <a:latin typeface="Times New Roman" panose="02020603050405020304" pitchFamily="18" charset="0"/>
                <a:cs typeface="Times New Roman" panose="02020603050405020304" pitchFamily="18" charset="0"/>
              </a:rPr>
              <a:t>Ghép hoàn chỉnh đoạn 2</a:t>
            </a:r>
          </a:p>
        </p:txBody>
      </p:sp>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3371" t="14272" r="274" b="27512"/>
          <a:stretch/>
        </p:blipFill>
        <p:spPr>
          <a:xfrm>
            <a:off x="0" y="744585"/>
            <a:ext cx="12134191" cy="6113416"/>
          </a:xfrm>
          <a:prstGeom prst="rect">
            <a:avLst/>
          </a:prstGeom>
          <a:effectLst>
            <a:softEdge rad="228600"/>
          </a:effectLst>
        </p:spPr>
      </p:pic>
    </p:spTree>
    <p:extLst>
      <p:ext uri="{BB962C8B-B14F-4D97-AF65-F5344CB8AC3E}">
        <p14:creationId xmlns:p14="http://schemas.microsoft.com/office/powerpoint/2010/main" val="185817641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par>
                                <p:cTn id="9" presetID="6" presetClass="entr" presetSubtype="32"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circle(out)">
                                      <p:cBhvr>
                                        <p:cTn id="11"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hững trò chơi vận động mầm non giúp trẻ tăng cường sức khỏe mẹ nên áp dụng  ( phần 1 ) - 123tadi: Chia sẻ kinh nghiệm du lịc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013" y="191538"/>
            <a:ext cx="11666311" cy="64966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79698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94"/>
            <a:ext cx="12192000" cy="6858647"/>
          </a:xfrm>
          <a:prstGeom prst="rect">
            <a:avLst/>
          </a:prstGeom>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t="10055" r="1774"/>
          <a:stretch/>
        </p:blipFill>
        <p:spPr>
          <a:xfrm>
            <a:off x="1" y="1162594"/>
            <a:ext cx="5655508" cy="5694759"/>
          </a:xfrm>
          <a:prstGeom prst="rect">
            <a:avLst/>
          </a:prstGeom>
          <a:effectLst>
            <a:softEdge rad="190500"/>
          </a:effectLst>
        </p:spPr>
      </p:pic>
      <p:sp>
        <p:nvSpPr>
          <p:cNvPr id="5" name="Rectangle 4"/>
          <p:cNvSpPr/>
          <p:nvPr/>
        </p:nvSpPr>
        <p:spPr>
          <a:xfrm>
            <a:off x="5655509" y="2531691"/>
            <a:ext cx="6536491" cy="295220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FF0000"/>
                </a:solidFill>
                <a:latin typeface="Times New Roman" panose="02020603050405020304" pitchFamily="18" charset="0"/>
                <a:cs typeface="Times New Roman" panose="02020603050405020304" pitchFamily="18" charset="0"/>
              </a:rPr>
              <a:t>Xin mời cả lớp hát theo nhạc</a:t>
            </a:r>
          </a:p>
        </p:txBody>
      </p:sp>
      <p:sp>
        <p:nvSpPr>
          <p:cNvPr id="9" name="Title 1"/>
          <p:cNvSpPr txBox="1">
            <a:spLocks/>
          </p:cNvSpPr>
          <p:nvPr/>
        </p:nvSpPr>
        <p:spPr>
          <a:xfrm>
            <a:off x="389126" y="-1"/>
            <a:ext cx="11998817" cy="142385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2800" b="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7971440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nodePh="1">
                                  <p:stCondLst>
                                    <p:cond delay="0"/>
                                  </p:stCondLst>
                                  <p:endCondLst>
                                    <p:cond evt="begin" delay="0">
                                      <p:tn val="5"/>
                                    </p:cond>
                                  </p:end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ÁC HỒ NGƯỜI CHO EM TẤT CẢ - KARAOKE LỚP 6 - KẾT NỐI TRI THỨC">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426486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672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94"/>
            <a:ext cx="12192000" cy="6858647"/>
          </a:xfrm>
          <a:prstGeom prst="rect">
            <a:avLst/>
          </a:prstGeom>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t="10055" r="1774"/>
          <a:stretch/>
        </p:blipFill>
        <p:spPr>
          <a:xfrm>
            <a:off x="1" y="1162594"/>
            <a:ext cx="5655508" cy="5694759"/>
          </a:xfrm>
          <a:prstGeom prst="rect">
            <a:avLst/>
          </a:prstGeom>
          <a:effectLst>
            <a:softEdge rad="190500"/>
          </a:effectLst>
        </p:spPr>
      </p:pic>
      <p:sp>
        <p:nvSpPr>
          <p:cNvPr id="5" name="Rectangle 4"/>
          <p:cNvSpPr/>
          <p:nvPr/>
        </p:nvSpPr>
        <p:spPr>
          <a:xfrm>
            <a:off x="5655509" y="2531691"/>
            <a:ext cx="6536491" cy="295220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dirty="0">
                <a:solidFill>
                  <a:srgbClr val="FF0000"/>
                </a:solidFill>
                <a:latin typeface="Times New Roman" panose="02020603050405020304" pitchFamily="18" charset="0"/>
                <a:cs typeface="Times New Roman" panose="02020603050405020304" pitchFamily="18" charset="0"/>
              </a:rPr>
              <a:t>Xin mời cả lớp hát nối tiếp và hòa giọng</a:t>
            </a:r>
          </a:p>
        </p:txBody>
      </p:sp>
      <p:sp>
        <p:nvSpPr>
          <p:cNvPr id="9" name="Title 1"/>
          <p:cNvSpPr>
            <a:spLocks noGrp="1"/>
          </p:cNvSpPr>
          <p:nvPr>
            <p:ph type="ctrTitle"/>
          </p:nvPr>
        </p:nvSpPr>
        <p:spPr>
          <a:xfrm>
            <a:off x="389127" y="-1"/>
            <a:ext cx="11802874" cy="1423851"/>
          </a:xfrm>
        </p:spPr>
        <p:txBody>
          <a:bodyPr>
            <a:noAutofit/>
          </a:bodyPr>
          <a:lstStyle/>
          <a:p>
            <a:endParaRPr lang="en-US" sz="2800" b="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752716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nodePh="1">
                                  <p:stCondLst>
                                    <p:cond delay="0"/>
                                  </p:stCondLst>
                                  <p:endCondLst>
                                    <p:cond evt="begin" delay="0">
                                      <p:tn val="5"/>
                                    </p:cond>
                                  </p:end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94"/>
            <a:ext cx="12192000" cy="6858647"/>
          </a:xfrm>
          <a:prstGeom prst="rect">
            <a:avLst/>
          </a:prstGeom>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t="10055" r="1774"/>
          <a:stretch/>
        </p:blipFill>
        <p:spPr>
          <a:xfrm>
            <a:off x="1" y="1162594"/>
            <a:ext cx="5655508" cy="5694759"/>
          </a:xfrm>
          <a:prstGeom prst="rect">
            <a:avLst/>
          </a:prstGeom>
          <a:effectLst>
            <a:softEdge rad="190500"/>
          </a:effectLst>
        </p:spPr>
      </p:pic>
      <p:sp>
        <p:nvSpPr>
          <p:cNvPr id="5" name="Rectangle 4"/>
          <p:cNvSpPr/>
          <p:nvPr/>
        </p:nvSpPr>
        <p:spPr>
          <a:xfrm>
            <a:off x="5655509" y="1955073"/>
            <a:ext cx="6536491" cy="4902280"/>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dirty="0">
                <a:solidFill>
                  <a:srgbClr val="7030A0"/>
                </a:solidFill>
                <a:latin typeface="Times New Roman" panose="02020603050405020304" pitchFamily="18" charset="0"/>
                <a:cs typeface="Times New Roman" panose="02020603050405020304" pitchFamily="18" charset="0"/>
              </a:rPr>
              <a:t>Nhóm 1</a:t>
            </a:r>
          </a:p>
          <a:p>
            <a:pPr algn="just"/>
            <a:r>
              <a:rPr lang="en-US" sz="3600" dirty="0">
                <a:solidFill>
                  <a:schemeClr val="tx1"/>
                </a:solidFill>
                <a:latin typeface="Times New Roman" panose="02020603050405020304" pitchFamily="18" charset="0"/>
                <a:cs typeface="Times New Roman" panose="02020603050405020304" pitchFamily="18" charset="0"/>
              </a:rPr>
              <a:t>-</a:t>
            </a:r>
            <a:r>
              <a:rPr lang="en-US" sz="3600" dirty="0">
                <a:solidFill>
                  <a:srgbClr val="7030A0"/>
                </a:solidFill>
                <a:latin typeface="Times New Roman" panose="02020603050405020304" pitchFamily="18" charset="0"/>
                <a:cs typeface="Times New Roman" panose="02020603050405020304" pitchFamily="18" charset="0"/>
              </a:rPr>
              <a:t> </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Cho ánh nắng ban mai....chị Hằng tươi xinh</a:t>
            </a:r>
          </a:p>
          <a:p>
            <a:pPr algn="just"/>
            <a:r>
              <a:rPr lang="en-US" sz="3600" dirty="0">
                <a:solidFill>
                  <a:srgbClr val="00B0F0"/>
                </a:solidFill>
                <a:latin typeface="Times New Roman" panose="02020603050405020304" pitchFamily="18" charset="0"/>
                <a:cs typeface="Times New Roman" panose="02020603050405020304" pitchFamily="18" charset="0"/>
              </a:rPr>
              <a:t>Nhóm 2</a:t>
            </a:r>
          </a:p>
          <a:p>
            <a:pPr algn="just"/>
            <a:r>
              <a:rPr lang="en-US" sz="3600" b="1" dirty="0">
                <a:solidFill>
                  <a:schemeClr val="tx1"/>
                </a:solidFill>
                <a:latin typeface="Times New Roman" panose="02020603050405020304" pitchFamily="18" charset="0"/>
                <a:cs typeface="Times New Roman" panose="02020603050405020304" pitchFamily="18" charset="0"/>
              </a:rPr>
              <a:t>-</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Cây cho trái .........xóm làng thiết tha</a:t>
            </a:r>
          </a:p>
          <a:p>
            <a:pPr algn="just"/>
            <a:r>
              <a:rPr lang="en-US" sz="3600" dirty="0">
                <a:solidFill>
                  <a:srgbClr val="FF0000"/>
                </a:solidFill>
                <a:latin typeface="Times New Roman" panose="02020603050405020304" pitchFamily="18" charset="0"/>
                <a:cs typeface="Times New Roman" panose="02020603050405020304" pitchFamily="18" charset="0"/>
              </a:rPr>
              <a:t>Hòa giọng</a:t>
            </a:r>
          </a:p>
          <a:p>
            <a:pPr algn="just"/>
            <a:r>
              <a:rPr lang="en-US" sz="3600" dirty="0">
                <a:solidFill>
                  <a:srgbClr val="FF0000"/>
                </a:solidFill>
                <a:latin typeface="Times New Roman" panose="02020603050405020304" pitchFamily="18" charset="0"/>
                <a:cs typeface="Times New Roman" panose="02020603050405020304" pitchFamily="18" charset="0"/>
              </a:rPr>
              <a:t>- Cùng em vượt…là Bác Hồ Chí Minh.</a:t>
            </a:r>
          </a:p>
        </p:txBody>
      </p:sp>
      <p:sp>
        <p:nvSpPr>
          <p:cNvPr id="10" name="Title 1"/>
          <p:cNvSpPr>
            <a:spLocks noGrp="1"/>
          </p:cNvSpPr>
          <p:nvPr>
            <p:ph type="ctrTitle"/>
          </p:nvPr>
        </p:nvSpPr>
        <p:spPr>
          <a:xfrm>
            <a:off x="389126" y="-1"/>
            <a:ext cx="11998817" cy="1423851"/>
          </a:xfrm>
        </p:spPr>
        <p:txBody>
          <a:bodyPr>
            <a:noAutofit/>
          </a:bodyPr>
          <a:lstStyle/>
          <a:p>
            <a:endParaRPr lang="en-US" sz="2800" b="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1031526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nodePh="1">
                                  <p:stCondLst>
                                    <p:cond delay="0"/>
                                  </p:stCondLst>
                                  <p:endCondLst>
                                    <p:cond evt="begin" delay="0">
                                      <p:tn val="5"/>
                                    </p:cond>
                                  </p:end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ÁC HỒ NGƯỜI CHO EM TẤT CẢ - KARAOKE LỚP 6 - KẾT NỐI TRI THỨC">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296865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672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94"/>
            <a:ext cx="12192000" cy="6858647"/>
          </a:xfrm>
          <a:prstGeom prst="rect">
            <a:avLst/>
          </a:prstGeom>
        </p:spPr>
      </p:pic>
      <p:sp>
        <p:nvSpPr>
          <p:cNvPr id="2" name="Title 1"/>
          <p:cNvSpPr>
            <a:spLocks noGrp="1"/>
          </p:cNvSpPr>
          <p:nvPr>
            <p:ph type="ctrTitle"/>
          </p:nvPr>
        </p:nvSpPr>
        <p:spPr>
          <a:xfrm>
            <a:off x="389126" y="-1"/>
            <a:ext cx="11998817" cy="1423851"/>
          </a:xfrm>
        </p:spPr>
        <p:txBody>
          <a:bodyPr>
            <a:noAutofit/>
          </a:bodyPr>
          <a:lstStyle/>
          <a:p>
            <a:endParaRPr lang="en-US" sz="2800" b="1" dirty="0">
              <a:solidFill>
                <a:srgbClr val="C00000"/>
              </a:solidFill>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t="10055" r="1774"/>
          <a:stretch/>
        </p:blipFill>
        <p:spPr>
          <a:xfrm>
            <a:off x="1" y="1162594"/>
            <a:ext cx="5655508" cy="5694759"/>
          </a:xfrm>
          <a:prstGeom prst="rect">
            <a:avLst/>
          </a:prstGeom>
          <a:effectLst>
            <a:softEdge rad="190500"/>
          </a:effectLst>
        </p:spPr>
      </p:pic>
      <p:sp>
        <p:nvSpPr>
          <p:cNvPr id="5" name="Rectangle 4"/>
          <p:cNvSpPr/>
          <p:nvPr/>
        </p:nvSpPr>
        <p:spPr>
          <a:xfrm>
            <a:off x="5655509" y="2531691"/>
            <a:ext cx="6536491" cy="295220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dirty="0">
                <a:solidFill>
                  <a:srgbClr val="FF0000"/>
                </a:solidFill>
                <a:latin typeface="Times New Roman" panose="02020603050405020304" pitchFamily="18" charset="0"/>
                <a:cs typeface="Times New Roman" panose="02020603050405020304" pitchFamily="18" charset="0"/>
              </a:rPr>
              <a:t>Để bày tỏ lòng biết ơn với Bác Hồ Chí Minh, các em nên thực hiện như thế nào trong việc học tập và rèn luyện?</a:t>
            </a:r>
          </a:p>
        </p:txBody>
      </p:sp>
    </p:spTree>
    <p:extLst>
      <p:ext uri="{BB962C8B-B14F-4D97-AF65-F5344CB8AC3E}">
        <p14:creationId xmlns:p14="http://schemas.microsoft.com/office/powerpoint/2010/main" val="209967145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94"/>
            <a:ext cx="12192000" cy="6858647"/>
          </a:xfrm>
          <a:prstGeom prst="rect">
            <a:avLst/>
          </a:prstGeom>
        </p:spPr>
      </p:pic>
      <p:sp>
        <p:nvSpPr>
          <p:cNvPr id="2" name="Title 1"/>
          <p:cNvSpPr>
            <a:spLocks noGrp="1"/>
          </p:cNvSpPr>
          <p:nvPr>
            <p:ph type="ctrTitle"/>
          </p:nvPr>
        </p:nvSpPr>
        <p:spPr>
          <a:xfrm>
            <a:off x="389126" y="-1"/>
            <a:ext cx="11998817" cy="1423851"/>
          </a:xfrm>
        </p:spPr>
        <p:txBody>
          <a:bodyPr>
            <a:noAutofit/>
          </a:bodyPr>
          <a:lstStyle/>
          <a:p>
            <a:endParaRPr lang="en-US" sz="2800" b="1" dirty="0">
              <a:solidFill>
                <a:srgbClr val="C00000"/>
              </a:solidFill>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t="10055" r="1774"/>
          <a:stretch/>
        </p:blipFill>
        <p:spPr>
          <a:xfrm>
            <a:off x="1" y="1162594"/>
            <a:ext cx="5655508" cy="5694759"/>
          </a:xfrm>
          <a:prstGeom prst="rect">
            <a:avLst/>
          </a:prstGeom>
          <a:effectLst>
            <a:softEdge rad="190500"/>
          </a:effectLst>
        </p:spPr>
      </p:pic>
      <p:sp>
        <p:nvSpPr>
          <p:cNvPr id="5" name="Rectangle 4"/>
          <p:cNvSpPr/>
          <p:nvPr/>
        </p:nvSpPr>
        <p:spPr>
          <a:xfrm>
            <a:off x="5655509" y="2533870"/>
            <a:ext cx="6536491" cy="295220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dirty="0">
                <a:solidFill>
                  <a:srgbClr val="FF0000"/>
                </a:solidFill>
                <a:latin typeface="Times New Roman" panose="02020603050405020304" pitchFamily="18" charset="0"/>
                <a:cs typeface="Times New Roman" panose="02020603050405020304" pitchFamily="18" charset="0"/>
              </a:rPr>
              <a:t>Bác Hồ đã lãnh đạo toàn dân tộc Việt Nam giành lại độc lập, tự do của tổ quốc. Để bây giờ đất nước Việt Nam của chúng ta đang sống trong hòa bình.</a:t>
            </a:r>
          </a:p>
        </p:txBody>
      </p:sp>
    </p:spTree>
    <p:extLst>
      <p:ext uri="{BB962C8B-B14F-4D97-AF65-F5344CB8AC3E}">
        <p14:creationId xmlns:p14="http://schemas.microsoft.com/office/powerpoint/2010/main" val="88752475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94"/>
            <a:ext cx="12192000" cy="6858647"/>
          </a:xfrm>
          <a:prstGeom prst="rect">
            <a:avLst/>
          </a:prstGeom>
        </p:spPr>
      </p:pic>
      <p:sp>
        <p:nvSpPr>
          <p:cNvPr id="2" name="Title 1"/>
          <p:cNvSpPr>
            <a:spLocks noGrp="1"/>
          </p:cNvSpPr>
          <p:nvPr>
            <p:ph type="ctrTitle"/>
          </p:nvPr>
        </p:nvSpPr>
        <p:spPr>
          <a:xfrm>
            <a:off x="389126" y="-1"/>
            <a:ext cx="11998817" cy="1423851"/>
          </a:xfrm>
        </p:spPr>
        <p:txBody>
          <a:bodyPr>
            <a:noAutofit/>
          </a:bodyPr>
          <a:lstStyle/>
          <a:p>
            <a:endParaRPr lang="en-US" sz="2800" b="1" dirty="0">
              <a:solidFill>
                <a:srgbClr val="C00000"/>
              </a:solidFill>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t="10055" r="1774"/>
          <a:stretch/>
        </p:blipFill>
        <p:spPr>
          <a:xfrm>
            <a:off x="1" y="1162594"/>
            <a:ext cx="5655508" cy="5694759"/>
          </a:xfrm>
          <a:prstGeom prst="rect">
            <a:avLst/>
          </a:prstGeom>
          <a:effectLst>
            <a:softEdge rad="190500"/>
          </a:effectLst>
        </p:spPr>
      </p:pic>
      <p:sp>
        <p:nvSpPr>
          <p:cNvPr id="5" name="Rectangle 4"/>
          <p:cNvSpPr/>
          <p:nvPr/>
        </p:nvSpPr>
        <p:spPr>
          <a:xfrm>
            <a:off x="5655509" y="2108075"/>
            <a:ext cx="6536491" cy="3803795"/>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dirty="0">
                <a:solidFill>
                  <a:srgbClr val="FF0000"/>
                </a:solidFill>
                <a:latin typeface="Times New Roman" panose="02020603050405020304" pitchFamily="18" charset="0"/>
                <a:cs typeface="Times New Roman" panose="02020603050405020304" pitchFamily="18" charset="0"/>
              </a:rPr>
              <a:t>Vẻ đẹp của đất nước Việt Nam được thể hiện qua rất nhiều bài hát và hôm nay xin mời các bạn cùng lắng nghe giai điệu của bài hát Việt Nam quê hương tôi qua phần 2 nghe nhạc</a:t>
            </a:r>
          </a:p>
        </p:txBody>
      </p:sp>
    </p:spTree>
    <p:extLst>
      <p:ext uri="{BB962C8B-B14F-4D97-AF65-F5344CB8AC3E}">
        <p14:creationId xmlns:p14="http://schemas.microsoft.com/office/powerpoint/2010/main" val="230007045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96"/>
            <a:ext cx="12192000" cy="6858647"/>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399" y="1084217"/>
            <a:ext cx="10450287" cy="5773134"/>
          </a:xfrm>
          <a:prstGeom prst="rect">
            <a:avLst/>
          </a:prstGeom>
        </p:spPr>
      </p:pic>
      <p:sp>
        <p:nvSpPr>
          <p:cNvPr id="7" name="Rectangle 6"/>
          <p:cNvSpPr/>
          <p:nvPr/>
        </p:nvSpPr>
        <p:spPr>
          <a:xfrm>
            <a:off x="2878998" y="0"/>
            <a:ext cx="6434002" cy="96665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rgbClr val="C00000"/>
                </a:solidFill>
                <a:latin typeface="Times New Roman" panose="02020603050405020304" pitchFamily="18" charset="0"/>
                <a:cs typeface="Times New Roman" panose="02020603050405020304" pitchFamily="18" charset="0"/>
              </a:rPr>
              <a:t>2. Nghe nhạc</a:t>
            </a:r>
          </a:p>
        </p:txBody>
      </p:sp>
    </p:spTree>
    <p:extLst>
      <p:ext uri="{BB962C8B-B14F-4D97-AF65-F5344CB8AC3E}">
        <p14:creationId xmlns:p14="http://schemas.microsoft.com/office/powerpoint/2010/main" val="102756868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294"/>
            <a:ext cx="12192000" cy="6858647"/>
          </a:xfrm>
          <a:prstGeom prst="rect">
            <a:avLst/>
          </a:prstGeom>
        </p:spPr>
      </p:pic>
      <p:pic>
        <p:nvPicPr>
          <p:cNvPr id="3" name="Việt Nam Quê Hương Tôi - Trọng Tấ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700" y="0"/>
            <a:ext cx="12166600" cy="6858000"/>
          </a:xfrm>
          <a:prstGeom prst="rect">
            <a:avLst/>
          </a:prstGeom>
        </p:spPr>
      </p:pic>
    </p:spTree>
    <p:extLst>
      <p:ext uri="{BB962C8B-B14F-4D97-AF65-F5344CB8AC3E}">
        <p14:creationId xmlns:p14="http://schemas.microsoft.com/office/powerpoint/2010/main" val="45425062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757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5" name="Rectangle 4"/>
          <p:cNvSpPr/>
          <p:nvPr/>
        </p:nvSpPr>
        <p:spPr>
          <a:xfrm>
            <a:off x="1397726" y="1123406"/>
            <a:ext cx="9418319" cy="4728754"/>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600" b="1" dirty="0">
                <a:solidFill>
                  <a:schemeClr val="tx1"/>
                </a:solidFill>
                <a:latin typeface="Times New Roman" panose="02020603050405020304" pitchFamily="18" charset="0"/>
                <a:cs typeface="Times New Roman" panose="02020603050405020304" pitchFamily="18" charset="0"/>
              </a:rPr>
              <a:t>Câu </a:t>
            </a:r>
            <a:r>
              <a:rPr lang="en-US" sz="3600" b="1" dirty="0">
                <a:solidFill>
                  <a:schemeClr val="tx1"/>
                </a:solidFill>
                <a:latin typeface="Times New Roman" panose="02020603050405020304" pitchFamily="18" charset="0"/>
                <a:cs typeface="Times New Roman" panose="02020603050405020304" pitchFamily="18" charset="0"/>
              </a:rPr>
              <a:t>1</a:t>
            </a:r>
            <a:r>
              <a:rPr lang="vi-VN" sz="3600" b="1" dirty="0">
                <a:solidFill>
                  <a:schemeClr val="tx1"/>
                </a:solidFill>
                <a:latin typeface="Times New Roman" panose="02020603050405020304" pitchFamily="18" charset="0"/>
                <a:cs typeface="Times New Roman" panose="02020603050405020304" pitchFamily="18" charset="0"/>
              </a:rPr>
              <a:t>. </a:t>
            </a:r>
            <a:r>
              <a:rPr lang="en-US" sz="3600" b="1" dirty="0">
                <a:solidFill>
                  <a:schemeClr val="tx1"/>
                </a:solidFill>
                <a:latin typeface="Times New Roman" panose="02020603050405020304" pitchFamily="18" charset="0"/>
                <a:cs typeface="Times New Roman" panose="02020603050405020304" pitchFamily="18" charset="0"/>
              </a:rPr>
              <a:t>Điền từ còn thiếu vào khổ thơ sau:</a:t>
            </a:r>
          </a:p>
          <a:p>
            <a:pPr algn="ctr"/>
            <a:r>
              <a:rPr lang="vi-VN" sz="3600" b="1" dirty="0">
                <a:solidFill>
                  <a:schemeClr val="tx1"/>
                </a:solidFill>
                <a:latin typeface="Times New Roman" panose="02020603050405020304" pitchFamily="18" charset="0"/>
                <a:cs typeface="Times New Roman" panose="02020603050405020304" pitchFamily="18" charset="0"/>
              </a:rPr>
              <a:t>Nhà em treo ảnh </a:t>
            </a:r>
            <a:r>
              <a:rPr lang="en-US" sz="3600" b="1" dirty="0">
                <a:solidFill>
                  <a:schemeClr val="tx1"/>
                </a:solidFill>
                <a:latin typeface="Times New Roman" panose="02020603050405020304" pitchFamily="18" charset="0"/>
                <a:cs typeface="Times New Roman" panose="02020603050405020304" pitchFamily="18" charset="0"/>
              </a:rPr>
              <a:t>.......</a:t>
            </a:r>
            <a:endParaRPr lang="vi-VN" sz="3600" b="1" dirty="0">
              <a:solidFill>
                <a:schemeClr val="tx1"/>
              </a:solidFill>
              <a:latin typeface="Times New Roman" panose="02020603050405020304" pitchFamily="18" charset="0"/>
              <a:cs typeface="Times New Roman" panose="02020603050405020304" pitchFamily="18" charset="0"/>
            </a:endParaRPr>
          </a:p>
          <a:p>
            <a:pPr algn="ctr"/>
            <a:r>
              <a:rPr lang="vi-VN" sz="3600" b="1" dirty="0">
                <a:solidFill>
                  <a:schemeClr val="tx1"/>
                </a:solidFill>
                <a:latin typeface="Times New Roman" panose="02020603050405020304" pitchFamily="18" charset="0"/>
                <a:cs typeface="Times New Roman" panose="02020603050405020304" pitchFamily="18" charset="0"/>
              </a:rPr>
              <a:t>Bên trên là một lá cờ đỏ tươi</a:t>
            </a:r>
          </a:p>
          <a:p>
            <a:pPr algn="ctr"/>
            <a:r>
              <a:rPr lang="vi-VN" sz="3600" b="1" dirty="0">
                <a:solidFill>
                  <a:schemeClr val="tx1"/>
                </a:solidFill>
                <a:latin typeface="Times New Roman" panose="02020603050405020304" pitchFamily="18" charset="0"/>
                <a:cs typeface="Times New Roman" panose="02020603050405020304" pitchFamily="18" charset="0"/>
              </a:rPr>
              <a:t>Ngày ngày Bác mỉm miệng cười</a:t>
            </a:r>
          </a:p>
          <a:p>
            <a:pPr algn="ctr"/>
            <a:r>
              <a:rPr lang="vi-VN" sz="3600" b="1" dirty="0">
                <a:solidFill>
                  <a:schemeClr val="tx1"/>
                </a:solidFill>
                <a:latin typeface="Times New Roman" panose="02020603050405020304" pitchFamily="18" charset="0"/>
                <a:cs typeface="Times New Roman" panose="02020603050405020304" pitchFamily="18" charset="0"/>
              </a:rPr>
              <a:t>Bác nhìn chúng cháu vui chơi trong nhà</a:t>
            </a:r>
            <a:endParaRPr lang="en-US" sz="3600" b="1" dirty="0">
              <a:solidFill>
                <a:schemeClr val="tx1"/>
              </a:solidFill>
              <a:latin typeface="Times New Roman" panose="02020603050405020304" pitchFamily="18" charset="0"/>
              <a:cs typeface="Times New Roman" panose="02020603050405020304" pitchFamily="18" charset="0"/>
            </a:endParaRPr>
          </a:p>
          <a:p>
            <a:pPr algn="ctr"/>
            <a:endParaRPr lang="en-US" sz="3600" b="1" dirty="0">
              <a:solidFill>
                <a:schemeClr val="tx1"/>
              </a:solidFill>
              <a:latin typeface="Times New Roman" panose="02020603050405020304" pitchFamily="18" charset="0"/>
              <a:cs typeface="Times New Roman" panose="02020603050405020304" pitchFamily="18" charset="0"/>
            </a:endParaRPr>
          </a:p>
          <a:p>
            <a:pPr algn="ctr"/>
            <a:r>
              <a:rPr lang="en-US" sz="3600" b="1" dirty="0">
                <a:solidFill>
                  <a:srgbClr val="FF0000"/>
                </a:solidFill>
                <a:latin typeface="Times New Roman" panose="02020603050405020304" pitchFamily="18" charset="0"/>
                <a:cs typeface="Times New Roman" panose="02020603050405020304" pitchFamily="18" charset="0"/>
              </a:rPr>
              <a:t>Đáp án: Bác Hồ</a:t>
            </a:r>
            <a:endParaRPr lang="vi-VN" sz="36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78230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xEl>
                                              <p:pRg st="6" end="6"/>
                                            </p:txEl>
                                          </p:spTgt>
                                        </p:tgtEl>
                                        <p:attrNameLst>
                                          <p:attrName>style.visibility</p:attrName>
                                        </p:attrNameLst>
                                      </p:cBhvr>
                                      <p:to>
                                        <p:strVal val="visible"/>
                                      </p:to>
                                    </p:set>
                                    <p:animEffect transition="in" filter="wipe(down)">
                                      <p:cBhvr>
                                        <p:cTn id="7"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96"/>
            <a:ext cx="12192000" cy="6858647"/>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590903" cy="6857351"/>
          </a:xfrm>
          <a:prstGeom prst="rect">
            <a:avLst/>
          </a:prstGeom>
        </p:spPr>
      </p:pic>
      <p:sp>
        <p:nvSpPr>
          <p:cNvPr id="7" name="Rectangle 6"/>
          <p:cNvSpPr/>
          <p:nvPr/>
        </p:nvSpPr>
        <p:spPr>
          <a:xfrm>
            <a:off x="5674450" y="2202897"/>
            <a:ext cx="6434002" cy="24502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5400" b="1" dirty="0">
                <a:solidFill>
                  <a:srgbClr val="C00000"/>
                </a:solidFill>
                <a:latin typeface="Times New Roman" panose="02020603050405020304" pitchFamily="18" charset="0"/>
                <a:cs typeface="Times New Roman" panose="02020603050405020304" pitchFamily="18" charset="0"/>
              </a:rPr>
              <a:t>Cảm nhận của em khi nghe bài hát này như thế nào?</a:t>
            </a:r>
          </a:p>
        </p:txBody>
      </p:sp>
    </p:spTree>
    <p:extLst>
      <p:ext uri="{BB962C8B-B14F-4D97-AF65-F5344CB8AC3E}">
        <p14:creationId xmlns:p14="http://schemas.microsoft.com/office/powerpoint/2010/main" val="374670029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96"/>
            <a:ext cx="12192000" cy="6858647"/>
          </a:xfrm>
          <a:prstGeom prst="rect">
            <a:avLst/>
          </a:prstGeom>
        </p:spPr>
      </p:pic>
      <p:sp>
        <p:nvSpPr>
          <p:cNvPr id="7" name="Rectangle 6"/>
          <p:cNvSpPr/>
          <p:nvPr/>
        </p:nvSpPr>
        <p:spPr>
          <a:xfrm>
            <a:off x="2085703" y="-1295"/>
            <a:ext cx="8020594" cy="8242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b="1" dirty="0">
                <a:solidFill>
                  <a:srgbClr val="C00000"/>
                </a:solidFill>
                <a:latin typeface="Times New Roman" panose="02020603050405020304" pitchFamily="18" charset="0"/>
                <a:cs typeface="Times New Roman" panose="02020603050405020304" pitchFamily="18" charset="0"/>
              </a:rPr>
              <a:t>Tác phẩm Việt Nam quê hương tôi</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9091" y="1227585"/>
            <a:ext cx="9313817" cy="5225142"/>
          </a:xfrm>
          <a:prstGeom prst="rect">
            <a:avLst/>
          </a:prstGeom>
        </p:spPr>
      </p:pic>
    </p:spTree>
    <p:extLst>
      <p:ext uri="{BB962C8B-B14F-4D97-AF65-F5344CB8AC3E}">
        <p14:creationId xmlns:p14="http://schemas.microsoft.com/office/powerpoint/2010/main" val="113436661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96"/>
            <a:ext cx="12192000" cy="6858647"/>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590903" cy="6857351"/>
          </a:xfrm>
          <a:prstGeom prst="rect">
            <a:avLst/>
          </a:prstGeom>
        </p:spPr>
      </p:pic>
      <p:sp>
        <p:nvSpPr>
          <p:cNvPr id="7" name="Rectangle 6"/>
          <p:cNvSpPr/>
          <p:nvPr/>
        </p:nvSpPr>
        <p:spPr>
          <a:xfrm>
            <a:off x="5674450" y="1384663"/>
            <a:ext cx="6434002" cy="40233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b="1" dirty="0">
                <a:solidFill>
                  <a:srgbClr val="C00000"/>
                </a:solidFill>
                <a:latin typeface="Times New Roman" panose="02020603050405020304" pitchFamily="18" charset="0"/>
                <a:cs typeface="Times New Roman" panose="02020603050405020304" pitchFamily="18" charset="0"/>
              </a:rPr>
              <a:t>Vẻ đẹp của quê hương Việt Nam được thể hiện qua những câu hát nào?</a:t>
            </a:r>
          </a:p>
        </p:txBody>
      </p:sp>
    </p:spTree>
    <p:extLst>
      <p:ext uri="{BB962C8B-B14F-4D97-AF65-F5344CB8AC3E}">
        <p14:creationId xmlns:p14="http://schemas.microsoft.com/office/powerpoint/2010/main" val="242289053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5" name="Rectangle 4"/>
          <p:cNvSpPr/>
          <p:nvPr/>
        </p:nvSpPr>
        <p:spPr>
          <a:xfrm>
            <a:off x="1397726" y="1123406"/>
            <a:ext cx="9418319" cy="4728754"/>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600" b="1" dirty="0">
                <a:solidFill>
                  <a:schemeClr val="tx1"/>
                </a:solidFill>
                <a:latin typeface="Times New Roman" panose="02020603050405020304" pitchFamily="18" charset="0"/>
                <a:cs typeface="Times New Roman" panose="02020603050405020304" pitchFamily="18" charset="0"/>
              </a:rPr>
              <a:t>Câu </a:t>
            </a:r>
            <a:r>
              <a:rPr lang="en-US" sz="3600" b="1" dirty="0">
                <a:solidFill>
                  <a:schemeClr val="tx1"/>
                </a:solidFill>
                <a:latin typeface="Times New Roman" panose="02020603050405020304" pitchFamily="18" charset="0"/>
                <a:cs typeface="Times New Roman" panose="02020603050405020304" pitchFamily="18" charset="0"/>
              </a:rPr>
              <a:t>2</a:t>
            </a:r>
            <a:r>
              <a:rPr lang="vi-VN" sz="3600" b="1" dirty="0">
                <a:solidFill>
                  <a:schemeClr val="tx1"/>
                </a:solidFill>
                <a:latin typeface="Times New Roman" panose="02020603050405020304" pitchFamily="18" charset="0"/>
                <a:cs typeface="Times New Roman" panose="02020603050405020304" pitchFamily="18" charset="0"/>
              </a:rPr>
              <a:t>.</a:t>
            </a:r>
            <a:r>
              <a:rPr lang="en-US" sz="3600" b="1" dirty="0">
                <a:solidFill>
                  <a:schemeClr val="tx1"/>
                </a:solidFill>
                <a:latin typeface="Times New Roman" panose="02020603050405020304" pitchFamily="18" charset="0"/>
                <a:cs typeface="Times New Roman" panose="02020603050405020304" pitchFamily="18" charset="0"/>
              </a:rPr>
              <a:t> Ngày tháng năm sinh của Bác Hồ Chí Minh là?</a:t>
            </a:r>
          </a:p>
          <a:p>
            <a:pPr marL="742950" indent="-742950" algn="just">
              <a:buAutoNum type="alphaLcPeriod"/>
            </a:pPr>
            <a:r>
              <a:rPr lang="en-US" sz="3600" b="1" dirty="0">
                <a:solidFill>
                  <a:schemeClr val="tx1"/>
                </a:solidFill>
                <a:latin typeface="Times New Roman" panose="02020603050405020304" pitchFamily="18" charset="0"/>
                <a:cs typeface="Times New Roman" panose="02020603050405020304" pitchFamily="18" charset="0"/>
              </a:rPr>
              <a:t>19/5/1890</a:t>
            </a:r>
          </a:p>
          <a:p>
            <a:pPr marL="742950" indent="-742950" algn="just">
              <a:buAutoNum type="alphaLcPeriod"/>
            </a:pPr>
            <a:r>
              <a:rPr lang="en-US" sz="3600" b="1" dirty="0">
                <a:solidFill>
                  <a:schemeClr val="tx1"/>
                </a:solidFill>
                <a:latin typeface="Times New Roman" panose="02020603050405020304" pitchFamily="18" charset="0"/>
                <a:cs typeface="Times New Roman" panose="02020603050405020304" pitchFamily="18" charset="0"/>
              </a:rPr>
              <a:t>20/10/1898</a:t>
            </a:r>
          </a:p>
          <a:p>
            <a:pPr marL="742950" indent="-742950" algn="just">
              <a:buAutoNum type="alphaLcPeriod"/>
            </a:pPr>
            <a:r>
              <a:rPr lang="en-US" sz="3600" b="1" dirty="0">
                <a:solidFill>
                  <a:schemeClr val="tx1"/>
                </a:solidFill>
                <a:latin typeface="Times New Roman" panose="02020603050405020304" pitchFamily="18" charset="0"/>
                <a:cs typeface="Times New Roman" panose="02020603050405020304" pitchFamily="18" charset="0"/>
              </a:rPr>
              <a:t>15/5/1931</a:t>
            </a:r>
          </a:p>
          <a:p>
            <a:pPr marL="742950" indent="-742950" algn="just">
              <a:buAutoNum type="alphaLcPeriod"/>
            </a:pPr>
            <a:r>
              <a:rPr lang="en-US" sz="3600" b="1" dirty="0">
                <a:solidFill>
                  <a:schemeClr val="tx1"/>
                </a:solidFill>
                <a:latin typeface="Times New Roman" panose="02020603050405020304" pitchFamily="18" charset="0"/>
                <a:cs typeface="Times New Roman" panose="02020603050405020304" pitchFamily="18" charset="0"/>
              </a:rPr>
              <a:t>20/11/1931</a:t>
            </a:r>
          </a:p>
          <a:p>
            <a:pPr algn="ctr"/>
            <a:endParaRPr lang="en-US" sz="3600" b="1" dirty="0">
              <a:solidFill>
                <a:schemeClr val="tx1"/>
              </a:solidFill>
              <a:latin typeface="Times New Roman" panose="02020603050405020304" pitchFamily="18" charset="0"/>
              <a:cs typeface="Times New Roman" panose="02020603050405020304" pitchFamily="18" charset="0"/>
            </a:endParaRPr>
          </a:p>
        </p:txBody>
      </p:sp>
      <p:sp>
        <p:nvSpPr>
          <p:cNvPr id="3" name="Oval 2"/>
          <p:cNvSpPr/>
          <p:nvPr/>
        </p:nvSpPr>
        <p:spPr>
          <a:xfrm>
            <a:off x="1397726" y="2684102"/>
            <a:ext cx="522514" cy="581614"/>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12821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5" name="Rectangle 4"/>
          <p:cNvSpPr/>
          <p:nvPr/>
        </p:nvSpPr>
        <p:spPr>
          <a:xfrm>
            <a:off x="1397726" y="1123406"/>
            <a:ext cx="9418319" cy="4728754"/>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600" b="1" dirty="0">
                <a:solidFill>
                  <a:schemeClr val="tx1"/>
                </a:solidFill>
                <a:latin typeface="Times New Roman" panose="02020603050405020304" pitchFamily="18" charset="0"/>
                <a:cs typeface="Times New Roman" panose="02020603050405020304" pitchFamily="18" charset="0"/>
              </a:rPr>
              <a:t>Câu </a:t>
            </a:r>
            <a:r>
              <a:rPr lang="en-US" sz="3600" b="1" dirty="0">
                <a:solidFill>
                  <a:schemeClr val="tx1"/>
                </a:solidFill>
                <a:latin typeface="Times New Roman" panose="02020603050405020304" pitchFamily="18" charset="0"/>
                <a:cs typeface="Times New Roman" panose="02020603050405020304" pitchFamily="18" charset="0"/>
              </a:rPr>
              <a:t>3: Từ nào còn thiếu trong các điều sau?</a:t>
            </a:r>
          </a:p>
          <a:p>
            <a:pPr marL="742950" indent="-742950" algn="just">
              <a:buAutoNum type="arabicPeriod"/>
            </a:pPr>
            <a:r>
              <a:rPr lang="en-US" sz="3600" b="1" dirty="0">
                <a:solidFill>
                  <a:schemeClr val="tx1"/>
                </a:solidFill>
                <a:latin typeface="Times New Roman" panose="02020603050405020304" pitchFamily="18" charset="0"/>
                <a:cs typeface="Times New Roman" panose="02020603050405020304" pitchFamily="18" charset="0"/>
              </a:rPr>
              <a:t>Yêu tổ quốc, yêu đồng bào</a:t>
            </a:r>
          </a:p>
          <a:p>
            <a:pPr marL="742950" indent="-742950" algn="just">
              <a:buAutoNum type="arabicPeriod"/>
            </a:pPr>
            <a:r>
              <a:rPr lang="en-US" sz="3600" b="1" dirty="0">
                <a:solidFill>
                  <a:schemeClr val="tx1"/>
                </a:solidFill>
                <a:latin typeface="Times New Roman" panose="02020603050405020304" pitchFamily="18" charset="0"/>
                <a:cs typeface="Times New Roman" panose="02020603050405020304" pitchFamily="18" charset="0"/>
              </a:rPr>
              <a:t>Học tập tốt, lao động tốt</a:t>
            </a:r>
          </a:p>
          <a:p>
            <a:pPr marL="742950" indent="-742950" algn="just">
              <a:buAutoNum type="arabicPeriod"/>
            </a:pPr>
            <a:r>
              <a:rPr lang="en-US" sz="3600" b="1" dirty="0">
                <a:solidFill>
                  <a:schemeClr val="tx1"/>
                </a:solidFill>
                <a:latin typeface="Times New Roman" panose="02020603050405020304" pitchFamily="18" charset="0"/>
                <a:cs typeface="Times New Roman" panose="02020603050405020304" pitchFamily="18" charset="0"/>
              </a:rPr>
              <a:t>..............</a:t>
            </a:r>
          </a:p>
          <a:p>
            <a:pPr marL="742950" indent="-742950" algn="just">
              <a:buAutoNum type="arabicPeriod"/>
            </a:pPr>
            <a:r>
              <a:rPr lang="en-US" sz="3600" b="1" dirty="0">
                <a:solidFill>
                  <a:schemeClr val="tx1"/>
                </a:solidFill>
                <a:latin typeface="Times New Roman" panose="02020603050405020304" pitchFamily="18" charset="0"/>
                <a:cs typeface="Times New Roman" panose="02020603050405020304" pitchFamily="18" charset="0"/>
              </a:rPr>
              <a:t>Giữ gìn vệ sinh thật tốt</a:t>
            </a:r>
          </a:p>
          <a:p>
            <a:pPr marL="742950" indent="-742950" algn="just">
              <a:buAutoNum type="arabicPeriod"/>
            </a:pPr>
            <a:r>
              <a:rPr lang="en-US" sz="3600" b="1" dirty="0">
                <a:solidFill>
                  <a:schemeClr val="tx1"/>
                </a:solidFill>
                <a:latin typeface="Times New Roman" panose="02020603050405020304" pitchFamily="18" charset="0"/>
                <a:cs typeface="Times New Roman" panose="02020603050405020304" pitchFamily="18" charset="0"/>
              </a:rPr>
              <a:t>Khiêm tốn thật thà, dũng cảm</a:t>
            </a:r>
          </a:p>
          <a:p>
            <a:pPr algn="just"/>
            <a:endParaRPr lang="en-US" sz="3600" b="1" dirty="0">
              <a:solidFill>
                <a:schemeClr val="tx1"/>
              </a:solidFill>
              <a:latin typeface="Times New Roman" panose="02020603050405020304" pitchFamily="18" charset="0"/>
              <a:cs typeface="Times New Roman" panose="02020603050405020304" pitchFamily="18" charset="0"/>
            </a:endParaRPr>
          </a:p>
          <a:p>
            <a:pPr algn="ctr"/>
            <a:r>
              <a:rPr lang="en-US" sz="3600" b="1" dirty="0">
                <a:solidFill>
                  <a:srgbClr val="FF0000"/>
                </a:solidFill>
                <a:latin typeface="Times New Roman" panose="02020603050405020304" pitchFamily="18" charset="0"/>
                <a:cs typeface="Times New Roman" panose="02020603050405020304" pitchFamily="18" charset="0"/>
              </a:rPr>
              <a:t>Đáp án: Đoàn kết tốt, kỷ luật tốt</a:t>
            </a:r>
          </a:p>
        </p:txBody>
      </p:sp>
    </p:spTree>
    <p:extLst>
      <p:ext uri="{BB962C8B-B14F-4D97-AF65-F5344CB8AC3E}">
        <p14:creationId xmlns:p14="http://schemas.microsoft.com/office/powerpoint/2010/main" val="2015942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xEl>
                                              <p:pRg st="7" end="7"/>
                                            </p:txEl>
                                          </p:spTgt>
                                        </p:tgtEl>
                                        <p:attrNameLst>
                                          <p:attrName>style.visibility</p:attrName>
                                        </p:attrNameLst>
                                      </p:cBhvr>
                                      <p:to>
                                        <p:strVal val="visible"/>
                                      </p:to>
                                    </p:set>
                                    <p:animEffect transition="in" filter="wipe(down)">
                                      <p:cBhvr>
                                        <p:cTn id="7"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5" name="Rectangle 4"/>
          <p:cNvSpPr/>
          <p:nvPr/>
        </p:nvSpPr>
        <p:spPr>
          <a:xfrm>
            <a:off x="1397726" y="1123406"/>
            <a:ext cx="9418319" cy="4728754"/>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b="1" dirty="0">
                <a:solidFill>
                  <a:schemeClr val="tx1"/>
                </a:solidFill>
                <a:latin typeface="Times New Roman" panose="02020603050405020304" pitchFamily="18" charset="0"/>
                <a:cs typeface="Times New Roman" panose="02020603050405020304" pitchFamily="18" charset="0"/>
              </a:rPr>
              <a:t>Các câu hỏi trong chủ đề nói về vị lãnh tụ nào của đất nước Việt Nam chúng ta?</a:t>
            </a:r>
            <a:endParaRPr lang="en-US" sz="36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729591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5" name="Rectangle 4"/>
          <p:cNvSpPr/>
          <p:nvPr/>
        </p:nvSpPr>
        <p:spPr>
          <a:xfrm>
            <a:off x="1397726" y="1123406"/>
            <a:ext cx="9418319" cy="4728754"/>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chemeClr val="tx1"/>
                </a:solidFill>
                <a:latin typeface="Times New Roman" panose="02020603050405020304" pitchFamily="18" charset="0"/>
                <a:cs typeface="Times New Roman" panose="02020603050405020304" pitchFamily="18" charset="0"/>
              </a:rPr>
              <a:t>Bác Hồ Chí Minh</a:t>
            </a:r>
            <a:endParaRPr lang="en-US" sz="60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095081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5" name="Rectangle 4"/>
          <p:cNvSpPr/>
          <p:nvPr/>
        </p:nvSpPr>
        <p:spPr>
          <a:xfrm>
            <a:off x="1397726" y="1123406"/>
            <a:ext cx="9418319" cy="4728754"/>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b="1" dirty="0">
                <a:solidFill>
                  <a:schemeClr val="tx1"/>
                </a:solidFill>
                <a:latin typeface="Times New Roman" panose="02020603050405020304" pitchFamily="18" charset="0"/>
                <a:cs typeface="Times New Roman" panose="02020603050405020304" pitchFamily="18" charset="0"/>
              </a:rPr>
              <a:t>Dựa trên ý thơ của nhà thơ Phong Thu, Nhạc sĩ Hoàng Long – Hoàng Lân đã sáng tác bài hát Bác Hồ - Người cho em tất cả.</a:t>
            </a:r>
            <a:endParaRPr lang="en-US" sz="40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56129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647"/>
          </a:xfrm>
          <a:prstGeom prst="rect">
            <a:avLst/>
          </a:prstGeom>
        </p:spPr>
      </p:pic>
      <p:sp>
        <p:nvSpPr>
          <p:cNvPr id="2" name="Title 1"/>
          <p:cNvSpPr>
            <a:spLocks noGrp="1"/>
          </p:cNvSpPr>
          <p:nvPr>
            <p:ph type="ctrTitle"/>
          </p:nvPr>
        </p:nvSpPr>
        <p:spPr>
          <a:xfrm>
            <a:off x="193183" y="1359530"/>
            <a:ext cx="11998817" cy="1678210"/>
          </a:xfrm>
        </p:spPr>
        <p:txBody>
          <a:bodyPr>
            <a:noAutofit/>
          </a:bodyPr>
          <a:lstStyle/>
          <a:p>
            <a:r>
              <a:rPr lang="en-US" sz="4400" b="1" dirty="0" err="1">
                <a:solidFill>
                  <a:srgbClr val="C00000"/>
                </a:solidFill>
                <a:latin typeface="Times New Roman" panose="02020603050405020304" pitchFamily="18" charset="0"/>
                <a:cs typeface="Times New Roman" panose="02020603050405020304" pitchFamily="18" charset="0"/>
              </a:rPr>
              <a:t>Tiết</a:t>
            </a:r>
            <a:r>
              <a:rPr lang="en-US" sz="4400" b="1" dirty="0">
                <a:solidFill>
                  <a:srgbClr val="C00000"/>
                </a:solidFill>
                <a:latin typeface="Times New Roman" panose="02020603050405020304" pitchFamily="18" charset="0"/>
                <a:cs typeface="Times New Roman" panose="02020603050405020304" pitchFamily="18" charset="0"/>
              </a:rPr>
              <a:t> </a:t>
            </a:r>
            <a:r>
              <a:rPr lang="vi-VN" sz="4400" b="1" dirty="0">
                <a:solidFill>
                  <a:srgbClr val="C00000"/>
                </a:solidFill>
                <a:latin typeface="Times New Roman" panose="02020603050405020304" pitchFamily="18" charset="0"/>
                <a:cs typeface="Times New Roman" panose="02020603050405020304" pitchFamily="18" charset="0"/>
              </a:rPr>
              <a:t>32</a:t>
            </a:r>
            <a:br>
              <a:rPr lang="en-US" sz="4400" b="1" dirty="0">
                <a:solidFill>
                  <a:srgbClr val="C00000"/>
                </a:solidFill>
                <a:latin typeface="Times New Roman" panose="02020603050405020304" pitchFamily="18" charset="0"/>
                <a:cs typeface="Times New Roman" panose="02020603050405020304" pitchFamily="18" charset="0"/>
              </a:rPr>
            </a:br>
            <a:r>
              <a:rPr lang="en-US" sz="4400" b="1" dirty="0">
                <a:solidFill>
                  <a:srgbClr val="C00000"/>
                </a:solidFill>
                <a:latin typeface="Times New Roman" panose="02020603050405020304" pitchFamily="18" charset="0"/>
                <a:cs typeface="Times New Roman" panose="02020603050405020304" pitchFamily="18" charset="0"/>
              </a:rPr>
              <a:t>Học hát: Bác Hồ - người cho em tất cả</a:t>
            </a:r>
            <a:br>
              <a:rPr lang="en-US" sz="4400" b="1" dirty="0">
                <a:solidFill>
                  <a:srgbClr val="C00000"/>
                </a:solidFill>
                <a:latin typeface="Times New Roman" panose="02020603050405020304" pitchFamily="18" charset="0"/>
                <a:cs typeface="Times New Roman" panose="02020603050405020304" pitchFamily="18" charset="0"/>
              </a:rPr>
            </a:br>
            <a:r>
              <a:rPr lang="en-US" sz="4400" b="1" dirty="0">
                <a:solidFill>
                  <a:srgbClr val="C00000"/>
                </a:solidFill>
                <a:latin typeface="Times New Roman" panose="02020603050405020304" pitchFamily="18" charset="0"/>
                <a:cs typeface="Times New Roman" panose="02020603050405020304" pitchFamily="18" charset="0"/>
              </a:rPr>
              <a:t>Nghe nhạc: Việt Nam Quê hương tôi</a:t>
            </a:r>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t="10055" r="1774"/>
          <a:stretch/>
        </p:blipFill>
        <p:spPr>
          <a:xfrm>
            <a:off x="1" y="2978331"/>
            <a:ext cx="5655508" cy="3879022"/>
          </a:xfrm>
          <a:prstGeom prst="rect">
            <a:avLst/>
          </a:prstGeom>
          <a:effectLst>
            <a:softEdge rad="190500"/>
          </a:effectLst>
        </p:spPr>
      </p:pic>
      <p:sp>
        <p:nvSpPr>
          <p:cNvPr id="6" name="Title 1"/>
          <p:cNvSpPr txBox="1">
            <a:spLocks/>
          </p:cNvSpPr>
          <p:nvPr/>
        </p:nvSpPr>
        <p:spPr>
          <a:xfrm>
            <a:off x="96591" y="213857"/>
            <a:ext cx="11998817" cy="93181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400" b="1" dirty="0">
                <a:solidFill>
                  <a:srgbClr val="C00000"/>
                </a:solidFill>
                <a:latin typeface="Times New Roman" panose="02020603050405020304" pitchFamily="18" charset="0"/>
                <a:cs typeface="Times New Roman" panose="02020603050405020304" pitchFamily="18" charset="0"/>
              </a:rPr>
              <a:t>CHỦ ĐỀ 8: BÁC HỒ VỚI THIẾU NHI</a:t>
            </a:r>
          </a:p>
        </p:txBody>
      </p:sp>
    </p:spTree>
    <p:extLst>
      <p:ext uri="{BB962C8B-B14F-4D97-AF65-F5344CB8AC3E}">
        <p14:creationId xmlns:p14="http://schemas.microsoft.com/office/powerpoint/2010/main" val="257510387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randombar(horizontal)">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232</TotalTime>
  <Words>756</Words>
  <Application>Microsoft Office PowerPoint</Application>
  <PresentationFormat>Widescreen</PresentationFormat>
  <Paragraphs>72</Paragraphs>
  <Slides>32</Slides>
  <Notes>0</Notes>
  <HiddenSlides>0</HiddenSlides>
  <MMClips>6</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32</vt:i4>
      </vt:variant>
    </vt:vector>
  </HeadingPairs>
  <TitlesOfParts>
    <vt:vector size="37"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Tiết 32 Học hát: Bác Hồ - người cho em tất cả Nghe nhạc: Việt Nam Quê hương tôi</vt:lpstr>
      <vt:lpstr>Tiết 32 Học hát: Bác Hồ - người cho em tất cả Nghe nhạc: Việt Nam quê hương tôi</vt:lpstr>
      <vt:lpstr>PowerPoint Presentation</vt:lpstr>
      <vt:lpstr>PowerPoint Presentation</vt:lpstr>
      <vt:lpstr>PowerPoint Presentation</vt:lpstr>
      <vt:lpstr>Tiết 32 Học hát: Bác Hồ - người cho em tất cả</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 R 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LGC</cp:lastModifiedBy>
  <cp:revision>21</cp:revision>
  <dcterms:created xsi:type="dcterms:W3CDTF">2023-03-24T08:29:03Z</dcterms:created>
  <dcterms:modified xsi:type="dcterms:W3CDTF">2025-06-03T16:18:52Z</dcterms:modified>
</cp:coreProperties>
</file>