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06"/>
  </p:notesMasterIdLst>
  <p:sldIdLst>
    <p:sldId id="2007578030" r:id="rId3"/>
    <p:sldId id="2007578039" r:id="rId4"/>
    <p:sldId id="2007578152" r:id="rId5"/>
    <p:sldId id="2007578250" r:id="rId6"/>
    <p:sldId id="2007578249" r:id="rId7"/>
    <p:sldId id="2007578247" r:id="rId8"/>
    <p:sldId id="2007578248" r:id="rId9"/>
    <p:sldId id="2007578246" r:id="rId10"/>
    <p:sldId id="2007578245" r:id="rId11"/>
    <p:sldId id="2007578244" r:id="rId12"/>
    <p:sldId id="2007578243" r:id="rId13"/>
    <p:sldId id="2007578242" r:id="rId14"/>
    <p:sldId id="2007578363" r:id="rId15"/>
    <p:sldId id="2007578241" r:id="rId16"/>
    <p:sldId id="2007578240" r:id="rId17"/>
    <p:sldId id="2007578239" r:id="rId18"/>
    <p:sldId id="2007578238" r:id="rId19"/>
    <p:sldId id="2007578237" r:id="rId20"/>
    <p:sldId id="2007578236" r:id="rId21"/>
    <p:sldId id="2007578235" r:id="rId22"/>
    <p:sldId id="2007578234" r:id="rId23"/>
    <p:sldId id="2007578233" r:id="rId24"/>
    <p:sldId id="2007578232" r:id="rId25"/>
    <p:sldId id="2007578231" r:id="rId26"/>
    <p:sldId id="2007578230" r:id="rId27"/>
    <p:sldId id="2007578229" r:id="rId28"/>
    <p:sldId id="2007578228" r:id="rId29"/>
    <p:sldId id="2007578227" r:id="rId30"/>
    <p:sldId id="2007578226" r:id="rId31"/>
    <p:sldId id="2007578225" r:id="rId32"/>
    <p:sldId id="2007578224" r:id="rId33"/>
    <p:sldId id="2007578292" r:id="rId34"/>
    <p:sldId id="2007578306" r:id="rId35"/>
    <p:sldId id="2007578305" r:id="rId36"/>
    <p:sldId id="2007578304" r:id="rId37"/>
    <p:sldId id="2007578303" r:id="rId38"/>
    <p:sldId id="2007578342" r:id="rId39"/>
    <p:sldId id="2007578341" r:id="rId40"/>
    <p:sldId id="2007578340" r:id="rId41"/>
    <p:sldId id="2007578339" r:id="rId42"/>
    <p:sldId id="2007578338" r:id="rId43"/>
    <p:sldId id="2007578337" r:id="rId44"/>
    <p:sldId id="2007578336" r:id="rId45"/>
    <p:sldId id="2007578335" r:id="rId46"/>
    <p:sldId id="2007578334" r:id="rId47"/>
    <p:sldId id="2007578333" r:id="rId48"/>
    <p:sldId id="2007578331" r:id="rId49"/>
    <p:sldId id="2007578332" r:id="rId50"/>
    <p:sldId id="2007578330" r:id="rId51"/>
    <p:sldId id="2007578329" r:id="rId52"/>
    <p:sldId id="2007578328" r:id="rId53"/>
    <p:sldId id="2007578327" r:id="rId54"/>
    <p:sldId id="2007578326" r:id="rId55"/>
    <p:sldId id="2007578325" r:id="rId56"/>
    <p:sldId id="2007578324" r:id="rId57"/>
    <p:sldId id="2007578323" r:id="rId58"/>
    <p:sldId id="2007578322" r:id="rId59"/>
    <p:sldId id="2007578321" r:id="rId60"/>
    <p:sldId id="2007578320" r:id="rId61"/>
    <p:sldId id="2007578319" r:id="rId62"/>
    <p:sldId id="2007578318" r:id="rId63"/>
    <p:sldId id="2007578317" r:id="rId64"/>
    <p:sldId id="2007578316" r:id="rId65"/>
    <p:sldId id="2007578315" r:id="rId66"/>
    <p:sldId id="2007578314" r:id="rId67"/>
    <p:sldId id="2007578313" r:id="rId68"/>
    <p:sldId id="2007578312" r:id="rId69"/>
    <p:sldId id="2007578311" r:id="rId70"/>
    <p:sldId id="2007578362" r:id="rId71"/>
    <p:sldId id="2007578361" r:id="rId72"/>
    <p:sldId id="2007578360" r:id="rId73"/>
    <p:sldId id="2007578359" r:id="rId74"/>
    <p:sldId id="2007578358" r:id="rId75"/>
    <p:sldId id="2007578357" r:id="rId76"/>
    <p:sldId id="2007578356" r:id="rId77"/>
    <p:sldId id="2007578355" r:id="rId78"/>
    <p:sldId id="2007578364" r:id="rId79"/>
    <p:sldId id="2007578354" r:id="rId80"/>
    <p:sldId id="2007578353" r:id="rId81"/>
    <p:sldId id="2007578352" r:id="rId82"/>
    <p:sldId id="2007578351" r:id="rId83"/>
    <p:sldId id="2007578350" r:id="rId84"/>
    <p:sldId id="2007578349" r:id="rId85"/>
    <p:sldId id="2007578348" r:id="rId86"/>
    <p:sldId id="2007578347" r:id="rId87"/>
    <p:sldId id="2007578346" r:id="rId88"/>
    <p:sldId id="2007578345" r:id="rId89"/>
    <p:sldId id="2007578344" r:id="rId90"/>
    <p:sldId id="2007578343" r:id="rId91"/>
    <p:sldId id="2007578310" r:id="rId92"/>
    <p:sldId id="2007578309" r:id="rId93"/>
    <p:sldId id="2007578302" r:id="rId94"/>
    <p:sldId id="2007578308" r:id="rId95"/>
    <p:sldId id="2007578299" r:id="rId96"/>
    <p:sldId id="2007578307" r:id="rId97"/>
    <p:sldId id="2007578301" r:id="rId98"/>
    <p:sldId id="2007578300" r:id="rId99"/>
    <p:sldId id="2007578298" r:id="rId100"/>
    <p:sldId id="2007578297" r:id="rId101"/>
    <p:sldId id="2007578296" r:id="rId102"/>
    <p:sldId id="2007578295" r:id="rId103"/>
    <p:sldId id="2007578294" r:id="rId104"/>
    <p:sldId id="2007578293" r:id="rId10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1" d="100"/>
          <a:sy n="61" d="100"/>
        </p:scale>
        <p:origin x="8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07" Type="http://schemas.openxmlformats.org/officeDocument/2006/relationships/presProps" Target="presProps.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viewProps" Target="viewProps.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theme" Target="theme/theme1.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tableStyles" Target="tableStyle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54D54A-0170-4D0C-A919-D2AE5C09916D}" type="datetimeFigureOut">
              <a:rPr lang="en-US" smtClean="0"/>
              <a:t>03/06/2025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35DA3F-FD09-406E-B727-6A1FAA80246F}" type="slidenum">
              <a:rPr lang="en-US" smtClean="0"/>
              <a:t>‹#›</a:t>
            </a:fld>
            <a:endParaRPr lang="en-US"/>
          </a:p>
        </p:txBody>
      </p:sp>
    </p:spTree>
    <p:extLst>
      <p:ext uri="{BB962C8B-B14F-4D97-AF65-F5344CB8AC3E}">
        <p14:creationId xmlns:p14="http://schemas.microsoft.com/office/powerpoint/2010/main" val="39781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759622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B1FB9F-5A2C-DC50-711D-135C3BE16F1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49A4361-8064-2182-B93E-539968E9947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6C5DAE9-0419-97E4-6F80-D6FFD4DB956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2AECDE8-F099-59F7-B0E5-5AA4B462731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52152443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6DB84-C196-9EAE-7BE9-89F93C43513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B1A81FB-100D-18F7-6263-A58AAF4E097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B4DBEE5E-F84F-32C6-4E48-EB21820A817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AC183CDA-729D-E19C-8681-9D2F84330E9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353882610"/>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62665-DB44-1BE0-0991-62EC4195F1B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B6304B0-E4D5-5890-CFC6-5453E991972A}"/>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4D8B34D4-50A5-E4C4-0968-EF01B3363784}"/>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10E503D-2994-3D3A-5F41-73D879657D1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6565701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CA048-8DD6-A71B-65D0-7F6DB5B54C1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3E0A7C7-B101-1627-E999-F81CC463FD4D}"/>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5B2686E1-6E03-305C-DE9D-621DB6B8B584}"/>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1CC18DE-B1D1-6E48-061E-7C0617C72FA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086965939"/>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2B354-02CC-DB7D-7CF7-477214398C1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E3244D5-91C4-BAFE-5385-BAC81131DF7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E6CF13B-DFF2-CDCB-F9D1-0B6A6C1403A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F29635E6-3B3E-C524-EFA2-9FDB289F708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06178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2C754-53BA-9C0A-DD56-665B0D2121E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7DB1ECB-81CD-83A1-9304-2008B615A18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771AD87A-687D-D4A8-ACD3-FDB4BF40F2CC}"/>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8C6C888-A97C-0251-7F9A-1551785C750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806575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F70B0-94EA-FFCD-F781-1C089CEB53E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03837CE-5B30-605E-0FD8-A93EFCF9395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5F43B2D-213A-D92F-A5C1-E09C9E390E7E}"/>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BEF26CD-6829-06D1-C5CA-025ADE6BD58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610869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D91B9-6350-333E-CBA5-2A466DC18E3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1DED772-E31E-5DC4-CD73-AA1B4A6C535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1A70870-7787-4DE9-E3AC-DD0269C99004}"/>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CA54901-E173-9958-B289-738A7BA3BF8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941488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365DA-27D1-13AA-C05F-B4FA1C40942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9D59C36-E962-335F-CCFD-B074D28C526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16E9655-6E21-2B49-5CBE-7B939CD86E0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71DA2B53-B6CD-FB1F-D32A-598D2582A7A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885332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39C04-7035-D536-AC86-7E16825C701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F8FBD6A-0CCF-E6E4-6F3B-58048388E37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275DC32-B04F-A762-B2A7-39774603556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4FC4C5D-40FF-0686-BC43-252DD86225B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250420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98EA67-4AD2-1571-831A-99B77A804BE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27EF925-01C4-7D73-7229-C39D8EA7F315}"/>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781BA0CC-B3F6-F65B-9377-D1130263724D}"/>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613A359D-2B13-7669-3A27-120C362DAF6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9960629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ACFA89-0F1A-AF7E-399B-053946EFB17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63FB14E-EDE1-5570-C8F7-434AB8ACD80B}"/>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0760666-462E-B54B-CCC0-F8A2E75AA66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2C9093F3-CBA6-B694-7725-03014678181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481567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02E45-BDA0-43B1-9AE1-9891C80E962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A165A42-5DC8-57DD-DB20-BBD1AE47C38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6C78127-68B0-D8CF-70B9-1997813361A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666C2F2D-58F2-858B-A471-3A687683CEC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75205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F341B-047C-F059-CB70-BF3F2C5CC0A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0793FD4-2F4C-0B20-4319-C8D65630FF5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31F0262-CFC7-0CD6-8D7E-B7B683AFF12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2705FF7-F919-D0CA-3DBE-2C1CC973FC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8372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C0409-E91C-2689-FBB3-28126C19644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B9A7B02-9AE0-12FD-9E6A-C25CB23BE6D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70389D7-16EC-677A-6327-F1BE81EACC2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3AF2C4D-711D-C009-E907-CC54D66A6B3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7001691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DB173-A33B-9FBB-5372-0352754AF52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6044507-B3F9-30D1-FA09-FC2DE2ADDAF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2729697B-FFF6-BF77-9D0C-662F99AF366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A5BAFDD6-DD54-AC15-4096-7C98F9819A3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060506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D89B0-B1CB-07A1-DA0B-700449C0A9F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7F99C37-106F-5639-4EFB-A90A9EBAB6BA}"/>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EB81C43-5117-F9F9-3409-D78E1FD6F82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0625874F-E361-57A6-86D0-D90BE7D0357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039982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A79B1-AECD-DBAE-7CA6-155C088EB72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3F9AAFE-78C4-0091-9591-D17C416C165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F813354-3542-9617-5453-00BBE73BC448}"/>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35DF022-DC24-A266-B0DB-BA46DA0A280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27949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43178-9217-C986-E939-FD553D05506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E51F830-5108-6932-B5FF-D4251CB5BA19}"/>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ED23573-37FD-00AE-E1F7-92ACA209BB4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515CC6F-7B03-6091-74D5-66A487DC48B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6102466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0FB32-50A5-9479-7EEC-A5E1C0D374F5}"/>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922B7BF-C52A-3109-427D-03C5CBB7CE3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B3DB035-5413-1A18-68C1-2590081E85A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B35750B-7856-3104-81D7-BA0214F8026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676372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12736-32BE-3D4B-6020-8180EC64B64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EC409A8-FEF2-8E52-9A6A-0186D194C5E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9D1C7AE-FFA7-1FA1-9D1C-612C4875640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06CF8CF-2F3D-CA83-7FF4-3CE98BC8B04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17684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F033C-AB8C-743B-DB70-2B6892C9AE9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0BF3F07-FCAB-6067-C27F-1CEDB5E9DA20}"/>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20B688D-5931-3675-3BC6-089999E5192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C21992E-802E-1488-106D-3181C4F5A53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1507002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022A2-8684-EA12-5610-F3CAA0DE0A1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2BBE5A5-3720-4E78-2909-1075E5FCB319}"/>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BCA7E1DB-95F5-DFFE-0044-FE35BA47A01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0DDCACB-F372-1199-A17A-EB392373AB2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1339819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FF53B-6E60-7BC9-D901-51441544DEA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F2A5A06-0D7D-2323-47F5-4D4892EDC75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6A94355-A09F-1BEA-02FE-DAD00B2D5FB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C545FC4-1842-3AC9-A90E-0968093F1E0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769126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EFF62-E6C9-A267-0F2D-D4D6CA118285}"/>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36A7398-9F8E-34DD-040B-3E4AF7BD0685}"/>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61C5B60-B4BB-FD4B-B84A-1D2352FC674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5EC3A7B-B5FE-A5EE-E967-C52FF122DF7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636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748AD-CD08-F85A-1D10-597ED96D906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A6F7D1C-7762-EFA6-730A-D4D8742A407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8AF5A4E8-5E57-F00E-AA6D-6252B91B50E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B21C963-EA95-643B-D595-8088FE2FAF8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166009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7F43D-3AEE-659B-E04D-B3CFBBD34BB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C464162-0029-840F-1446-A89235EF17FD}"/>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82D2A67C-2CF7-704D-5A53-C39BE1F9BAE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3408C1B-46FA-FED1-9D69-503617D48C4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1464460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6621F-0846-8042-9CF2-D54B4EFA2B4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BD337E8-E036-0EE9-649C-DD37148CF75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5A737E4-B2FC-B817-4924-76D30444059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03513981-BA78-BD87-CF8B-68F4DD56DB3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798546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6A168-DD0B-1908-5A11-EF9322BE1C1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372755D-0CC7-A93C-E002-AE6AB65CF91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2F1337E-8FBD-2F25-CEE8-1E3DA352E7F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F5AAC4D-F990-EA1C-337C-A39BECE09D9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9376776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119F7-868F-3B5F-323C-701114DE6B3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BF15C4F-3D96-1E3A-9214-D28633F99B9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A6EBAFB-4021-1516-43B3-6619FCAB858D}"/>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24899B4-7478-C2CE-560B-36E35E78DAD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9025617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E8798-4584-42C1-A303-8E44418D817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AAB067A-6E71-CBC1-20E6-003FE036499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F4B1D92-28D3-A201-7A57-DD106EF69A08}"/>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097559FB-CDC7-EFCF-AFDB-D20496F39C9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950882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8E1D5-6BD0-9CFA-298F-0E7A2D2CB66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09B24D4-7B82-2963-11F2-4A5ABBF00D0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00BA48F-93D9-9D50-46DD-AAFF5BA3106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1389A33-DBB3-F692-352B-853D195E131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493603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9C28C-C070-BBC0-CFF6-3868F7B33C5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3220129-F1F0-1A6B-E7ED-D51A7EFE001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1309270-42FD-5E32-3C53-97B61F4B1798}"/>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0A1BB6DD-6A01-6471-7673-036B52F2E90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7178568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26DB8-6B15-761A-C776-0D6D773F951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6B3F499-D144-BE73-D136-81441A3134C4}"/>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9B39CF0-440B-B3B8-9CDC-A46E0B31B11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41D1DA6-962D-A0AD-6EEE-1BC2B09F50F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1616735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F0B56-48E8-3355-3934-1837495F082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199577A-7228-0754-B4AA-C09D98F5FBFC}"/>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DA9F6E9-0FD9-D2E4-709E-EAA6E52C84D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65D5B04-FA5D-FC34-B66D-3306E981D01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3450198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3480D-6F42-719C-84A8-CF74038EFC9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B9F8908-2C50-056D-41B6-611E770AE5F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7089D01-BFD2-43DE-74C9-0DE2A384527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2D61C5B7-CB8B-969C-8E56-63D812B5CB4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234455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878A6-3C46-E308-958B-F6B07625A225}"/>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BB96855-8EDD-D632-4086-ACF7615F1D42}"/>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189D7FD-7BA1-2C7D-29B2-FDB6DAE42A6F}"/>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E15DC80-D942-9114-B20C-5C68E43C230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7309176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2D586-895F-49E3-B543-8F3994AFF0D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0AE9738-332E-0613-8FE9-27DEE8D2BA1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F672DEC-9B08-9C0F-FC0A-5715A187F80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1DA0EB5-F8AF-6CB6-4DB3-0F8F6F280ED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7892433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92CCA-4666-FE13-CEB2-94218F43E04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6F0A6CB-B07F-F5A8-C609-0D083F274FD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06CFCA7F-27FC-705D-484E-377F029C6A6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20F398FB-8809-F3DE-366D-C68CC587C31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6348352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31D21-EE0B-D7D3-2EB9-5C83E4DB8D7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B95DC28-0E78-F586-2F05-A8E53E2B995A}"/>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CD71182-E3B7-DD96-8BBE-535B0077FDF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F212B73-3A83-650C-0089-8D92637B139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9604250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DB149-EEA3-EB6A-F856-C9EA168EBD7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CB69EAE-25D2-AAD6-DD7B-267B8475E2B0}"/>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22E1A77-FB79-EE84-4E23-F2169AC3F35D}"/>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0954205-AE86-E151-0948-6902184CAEE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8031919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C9EFA-4ACA-31A4-B92B-C8A3A1832EB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1C01877-C38A-CCE2-7D1E-A192E34B46B3}"/>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5561832-6077-C49D-B333-24122ECD8BCE}"/>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0B4189E0-96BD-E530-D5FB-EB00F4B7292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8596803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ACEC6-ED3D-ADF5-B6EF-82FAF74238C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E19797C-1E4F-9484-E1D6-25122828C24D}"/>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5F9180C-DC74-FFA5-5CEC-8F898EE1D28A}"/>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C9AE5A9-D00E-73BF-CBA5-40FE1AFF719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7651187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2DC8F-9F47-C8EC-D4D6-5BC17259128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E1965A2-62E0-B4FD-4AFE-482A8DDB8B7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4306BDA-F586-CCC9-5708-2BB41CD8A75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194A5E2-9A4A-AE77-79C5-7099A743126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3157517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D339C-5B74-4F76-4086-8649C62D54C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3AF070B-9318-EA75-69E7-8C5E163B3FB9}"/>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8655AA1-3195-0F4B-84DC-D27D782891B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F6243AB3-9862-10C9-D50E-96FED08A82F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8867401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5C32FE-E10B-A1D9-1F85-470B7D387D0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20D3840-08A8-B435-404F-CC0FF72418D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7DA7B78-8F5E-564F-CA90-91FB8B45B0B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90B11D4-DD04-1CDF-7EFB-DEA284D96D9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25111664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2C940-DBB3-223E-1481-1CB44A36CFC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029A05D-27C3-55FE-9689-35D4577B4B45}"/>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7EC1C9A-FDD4-66E0-190C-3002EE3A03D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AAF295E0-A769-612E-6288-E6B9B01CE71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504493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A04FB-0E79-B88A-CBF7-ABC19D4D190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1261B36-64B6-165A-6E3E-E61BAA97CBFA}"/>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8F60836-5A8D-09E4-7C82-5068F4D02278}"/>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A7411A2-A322-B214-2C36-5E7A7C70297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52169071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68014-11C0-EB5B-D2BD-472225A83E1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94A364D-EC3A-A67A-A366-F7F9B8A3E89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56D5998-175C-FEA7-DFA9-958F8EE8F9A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FEF0E245-0D91-CF4C-113A-A1D2074A267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0071081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01AB1-D559-204C-03E0-70692344544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D3EED06-70AB-B0D8-7ACF-3CFB12D691B5}"/>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5913F89-0748-D0DA-D8CC-88BD4D1C836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A3BC332-9CDF-FB8B-8901-EB3969D71B1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6086483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DA01D-F345-255D-E53F-7FA4D28B13A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DBDB150-8A4E-AAD1-5188-56F4DED4499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09222D9-053C-8226-0062-598514A777C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69DE045E-5A3A-08E5-7A68-882B2DD4060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846336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25398-3646-B3B2-9165-CE846052B40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769BD2E-D1F1-3050-FDE3-F8079803E6D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619C261-CC63-700B-AC34-1BDC9546F3C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A42C07AE-E2CF-F9BB-3F29-3FB07CBCC7D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2891836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0830C-7FE9-A223-A378-64220BEC078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71D8BE9-E753-BAC8-74B8-B895863BB38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D729F4E-B067-C7DF-4748-16F3EFAEF40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28753C22-B9EE-D8B4-3943-942CDB70B8F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3880924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50676-B120-AC85-557B-BDB7A78CFFA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FF23FFC-73D9-8B58-1A01-36BDB224FCEA}"/>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93AAF3E-628B-9AF4-1342-FAE543BC7A0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16BFC9F-EFC1-B17A-30C8-9AC7E56F8C4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5554452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7F847-69A3-C698-F7EA-E28E3C847E4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C0FD72A-AD6D-D073-6268-2153F6F40B7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BDBB871-CBF8-8C25-26D9-85981078019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8FDC2484-4A55-6376-3376-EB3FD38D683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30554508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CD233-181A-6275-31AE-49F0FECF53B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998C39E-E27D-B059-3327-723136F261E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0769CE2D-F1A1-69C5-3156-3E25C9FC7A0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C5E685C-828D-5AB0-B1F9-25D9268BBAF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441195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DCA1F-042C-30D7-F66C-B4DF36493D0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05DC565-F2AD-0B54-F262-D36F4BEDE44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2F93C75-6E96-7A2B-012C-528119FC39BD}"/>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413434F-E523-79B1-9E0F-C83F1CEEC6A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3804121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F83EC-91D0-4DD7-84A8-15E3E4C91A0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2B7FF9D-B913-68B7-6DB0-E0784F500343}"/>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53DE846C-E349-9AE0-0A79-3E7DD2BFEB4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C964A64-E106-A31E-D670-7920FE6EDB4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14790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DF9FC-A889-7DBF-6A09-BC0B42518B6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D69903F-6ACB-5511-05BC-CEF8DB7DF34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5DC380D1-5ED8-4203-6C9F-FCC6A4C7801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0B50BC75-6C1B-B0BB-C4F9-5FED2BF62BD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54308308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B7661-05E6-308A-4F0E-D929E3C1D0D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D15A312-0A45-A264-6BA4-D696E4AAD16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1DA5B08-D36A-105B-86F5-7D9B9116113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339462D-F0FA-65B5-36C7-35F06A1DC26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2050262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55A423-C8FB-3468-096D-45ADAAB1858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2E29C86-0255-D79A-8871-D750530E0FF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9DD7DA5-49F3-1EEC-6880-AAB83704720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04FC584-318F-090C-B4BF-5D34C7C120F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38134047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5708A-29D6-0A7E-5550-8FAB8EFC7E4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316EB47-9CE0-03B6-FD6B-1C3409C6B7E3}"/>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33317F0-4486-504B-6D12-5115A4301A3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68F211A3-AA19-FECC-4A83-4CC62B8D6F1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336850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80B3D-7599-1A1B-4FAA-EE907EFAAFC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D790446-2549-6EB1-4F0F-082C510D1C2C}"/>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BDA801A6-5197-6904-43A2-9B40F719741A}"/>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C46F89D-6E4B-1D0A-7407-34E83C7CA6F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19513856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94F12-F0CC-1967-CD9E-5053D155511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FBFA392-C7E7-9F82-16E9-2D6943A378D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71C75DE5-8CDF-9FC9-5EF0-11CA311BCEB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3C9FDA6-C8B3-67AD-F626-CF8A4A97EA2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34668803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414EE-5885-C172-4343-51B8A3FE2F9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DB180DE-206B-E448-56AB-B286FE41FD0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AC131BB-B5C5-B454-4148-E1A39ACAA38C}"/>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71FEA065-8915-45C8-587E-B55781B34E4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55847022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FD882-7BF4-B5FB-A0FD-3C1CD0ADCCB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FBDED08-9C9A-6811-3A26-DED510B4C59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703A6A3-4B00-6C50-E907-9C03B0CFE178}"/>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E80E12A-EAF2-B3C2-25AA-B68CE1525A5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39035821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C8B024-0384-6886-754C-5901754DC93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9A72543-2E16-5BB3-565C-05AEDD37B86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78C9645-304E-EBD9-27AA-D5F05FE845CF}"/>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0FCDD1E-AD42-C943-ABA7-D95C80F5361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84344704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BA291-1C67-996A-9A78-F369718D944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57F1E63-175F-8E61-9960-E01772E16DF4}"/>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59C18966-05CE-1805-B30E-1661F5E9A71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A97A70C-9223-57AB-7393-EBEA5E47413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28635594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863D2-5B2F-A3FB-FF47-5DCA49A404D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8E6D53B-8059-4CD7-1A0F-1C1370498134}"/>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DE8567F-3BA1-545E-8EC0-84413C53F32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B9430B2-74D5-C2E4-AC92-7947794BFA3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97342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691AA-AC7E-9732-6B39-BEF4A28A2DE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EE34D02-44D3-2801-6700-7EA71F2ACD7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1B3B566-DF74-0AD5-822B-A410F5477EB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8EE8831-AFD8-B134-0484-6DAF595E775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39584258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F9D92D-EC93-1BE4-90D6-C977388A320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0C16223-9489-FAE1-38B3-7108294D26E2}"/>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FF5ABB5-4933-D3DE-90E1-306336C5330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185F8DB-DF2F-32A6-9A76-8635FC44566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97359674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B2133-D84F-ED43-D37C-FEFD0BA6DF6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D679C3A-9789-CCDD-9D57-AE5BB1601C79}"/>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89C1114-3558-FDF0-094D-13181E7AD93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88780C8-0CB5-B298-57D2-0CC456A6344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18934761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14C44-97C3-7F98-88FC-65090005C3D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489363A-3D98-8781-1B65-A40E311C77BC}"/>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FF48DB3A-32A6-B1B7-2CCA-16757080906D}"/>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981B023-7DB8-ABB2-B8D4-D48CACE2A3C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19724107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C4FAB-3FFE-D391-83C7-33E880709C6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60ED640-7B0C-EDE8-2609-A4E2974AD0F3}"/>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6425AF7-2646-34DB-65B8-9B1D492E585F}"/>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71168EF-8180-2418-1CD2-BB3BADE5DB8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03598617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76EAC-E9F5-58D4-57F8-410C5C93B81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1BE4071-A370-9200-CC25-03C1B9DB366C}"/>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C5D4D18B-F6C2-D3CC-35C5-FEE2F88893B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2551580-DB38-3B77-A961-DB47BB551E9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86366165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C1A7F-4DA4-BAAD-7FE1-E00FBDC626F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7851D2C-2334-13B5-AA4B-035A7B43D6D5}"/>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74C9B0EA-72E6-792D-4585-4734E910D06C}"/>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9247DD1-8751-AC7E-FC0F-56F2622018C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16748396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4704FB-4643-1A04-4395-8DC4A6EF0F9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1D46475-45F3-DCC7-D59C-F37EF5696BE0}"/>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5CF37E17-B7DB-D8CC-C39A-81A2E8A03D4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8CD6FE94-A7D0-B9CD-0230-2E56D43938C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81358481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0F53CD-08E2-B9EE-0013-5C8DBB74B61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4FD6719-4823-0AEE-4D78-CEF8366FF73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B0F24353-5FF6-219F-7D02-AACADB263A94}"/>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B53BA62-9C78-156A-F3A2-33D7A6E9F95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56551540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24943-6032-E7C8-DEB9-CF29FC87F62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4C2A34F-67C1-0B96-B7C0-C63BE0746D2C}"/>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B35EDAD-2BF9-5A00-DF3F-6464331A4CB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6039D85-7228-6D78-F878-ED8AE098CE9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870541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9372F-F4AE-6892-1995-FE1A48AF341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683F45E-B45D-A46D-6CAA-A679B5A6D99B}"/>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E02C48DF-0EE2-D734-598F-EC9C4544DBF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29C316C7-8065-1FCB-83DC-F43BCAB0A0E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92538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C3158-A24C-EA35-4D12-93F0E1AC59A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41D349B-4D75-6B6A-3455-AA8B1CACBDB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ED11231-5B6C-53EE-E069-DB5C7A3D7F1F}"/>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EC61769C-34C0-E481-96BC-D6C959410F5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39381872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B1699-7648-29A5-7331-294F520A010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75A5505-08FE-C9F2-8EAE-7549F6E3F15B}"/>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C0E0CE4-97A0-540D-0FCF-EF844D6065A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B62E3D16-D90C-AC1A-24CE-0A44FF7357F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38113139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2BE825-1AB6-FB2A-8444-901EFCA6084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0A2DB89-44E8-7235-7523-405A1B85596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2500F7CA-FC08-395F-76FA-9FE6A0494B2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FF62AA2D-BB9C-3A8B-4690-C54022D4A04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70168349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A350B-34E9-106A-661D-15E628DC800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884D904-7F36-E739-C3A7-E304A7579B37}"/>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604537AF-EBA5-9099-9023-060EBDB2EEF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7C53FB6-27EE-BDE3-60E2-FF3F028BE1A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4342020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538B8-C2E7-6BA7-CB74-6499D3B1F64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07A343B-AD7F-5A0B-4541-9D0AFC5F3BBD}"/>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2C074448-034F-291F-E528-C9979E8EBC8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1A1EFC0-DD4D-5BF1-21A6-4379E04D318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55362634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EB8CF-BD79-3A75-FFCB-F9E7D3D59F6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8BD6DBE-5B26-AFB9-3A9D-BD90443AEE0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6531D1D-92B4-CAA2-30FD-4EEF17E7F7AD}"/>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F26BA83-F014-256C-811A-8F3D0FDADBD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05022247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BF9CB-F827-DC2C-DA55-545BB8588E8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E5ABA55-FBD6-BD19-C321-099953CED4A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D90A02C-E3D5-2FF1-89FD-2B5EDFFE55B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363B156-8E72-0A16-8FAC-9F57D3948E0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81056765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9F646-6912-2676-5CC3-B15488358C2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ED13BD1-4B4C-598E-6C7B-CE641DA20DA9}"/>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90852995-5B48-6C8C-8877-01B1B829754A}"/>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8C251CFC-BBB3-0133-3E64-22FA88A15E5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96745907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E08A4-B2BD-D352-30D9-B0172AE4E68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67BB810-B146-2C36-1047-ED140214A30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E2C8FDF-94A5-A487-12D1-32AA72558E8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8B4A0C70-9818-2C27-3167-B48CF3C139C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39560049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97D6A-5BCF-07DA-9899-3B57B8AC7A4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05F27CF-4CF0-1FDE-E1E7-61A6A4399A8C}"/>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79962538-3822-AC0D-359D-0B3961A17A9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16615F6-BAF5-A88F-DD72-19C603B44D1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251637071"/>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5771D-3EDA-A107-2B65-295E2487D5F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CECB7A8-BF07-9004-73EB-F5E9B7C4F310}"/>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AAE6959-9F0C-0127-017E-82F5CA60FC8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739D357-8828-9C29-5A07-913CD3585BB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4240321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D14F9-53F2-71E2-8B37-ADF1C7C713F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DFFFB38-3618-2581-86D0-0B140121B13F}"/>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286C7BA2-24CA-319F-06DB-506CC275543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D760DA3-D3B0-33F5-9DDC-0D96B9C9231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6729936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DE6623-B2A6-AA45-5DF4-4B6D615661F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88D1629-07F4-85B8-3D1C-8E86679F856D}"/>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83C94B00-1096-85C3-FE4A-4969B5E6640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438BA885-1141-E443-CB1B-9D1132D3E4B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42400879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84B5F-B449-A9B9-713D-6B90F6D4C6C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38D4F92-71EE-EE97-DD0F-4C44F8E313E9}"/>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2AAD3EF0-5151-5AC7-9F45-FA8C220099D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C79B218-CB8F-88DB-30E3-6F6C2E1E8DB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23554434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7124F-19F3-84D2-82EF-2ACC8056B7C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8094666-DB8F-B826-5035-780966C4F64E}"/>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A9779952-E1B4-8F2C-FDB7-85B8B8060ACE}"/>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F9A3A92-6538-5042-D4B2-89034F5C03F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8226251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9B0ED-8710-6253-31B3-EA453237873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29047F4-4177-1A42-D83F-CE663B1A7E45}"/>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79452687-AA4C-EFC7-4C9F-678C0504ED87}"/>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D7834F8-C703-0BCC-8DA5-4E7869FC57E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1580499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D58F8-9759-4152-B08A-32830E1ABFA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D142278-BCD3-7F81-E369-72E8D63FC8B2}"/>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29102107-CB01-E45D-EC55-B8429E933308}"/>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19B898B-0D0D-497C-57EF-257ED10E710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86362459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A54EA-D97E-4A7A-9C1D-2A684846BA0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3C3ECF2-66CF-2BD5-0872-35D50E000B0B}"/>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D46183F2-87B5-DC65-A458-7FA270E6E41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10C6B568-6808-6DE2-D622-7AA4C011E38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9413533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4EE2C-C340-3C40-6D66-960800D1881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C4747F5-F933-CE9F-917E-008EFA756AD6}"/>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04B400A1-2CDA-4130-F454-0F94DC7B8DB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6F2D585E-6189-A518-FD95-8BE66CAB8D2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280301222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08181-4CB1-1EC3-8013-9EEBAA383A3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625C878-D490-B918-9A15-B752DDDE9C38}"/>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3E62AA25-1250-1529-BEC5-A19C2407176A}"/>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2A2BE7D-6650-3517-AFAE-6702FD460D0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376471986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19FB3-59F0-F9B3-7061-F174C046E66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4591471-ECF1-42BD-648B-A4F0D3D2BF8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532837C6-3BBF-31CA-1ED2-FA16CFD2C34E}"/>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0D0DD32-A498-377F-CA44-BE4174AE620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54936005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75996-C0A4-4BD9-A5FE-C324EED6D83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45B8BD5-C5E6-33C6-8605-E2D36F5E7E31}"/>
              </a:ext>
            </a:extLst>
          </p:cNvPr>
          <p:cNvSpPr>
            <a:spLocks noGrp="1" noRot="1" noChangeAspect="1"/>
          </p:cNvSpPr>
          <p:nvPr>
            <p:ph type="sldImg"/>
          </p:nvPr>
        </p:nvSpPr>
        <p:spPr>
          <a:xfrm>
            <a:off x="685800" y="1143000"/>
            <a:ext cx="5486400" cy="3086100"/>
          </a:xfrm>
        </p:spPr>
      </p:sp>
      <p:sp>
        <p:nvSpPr>
          <p:cNvPr id="3" name="备注占位符 2">
            <a:extLst>
              <a:ext uri="{FF2B5EF4-FFF2-40B4-BE49-F238E27FC236}">
                <a16:creationId xmlns:a16="http://schemas.microsoft.com/office/drawing/2014/main" id="{18F24DD1-C613-ED24-F5E8-1A03ABEC147C}"/>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AE99446-C0B5-02B2-DC5A-3D0A875FBB9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DFB56-E61E-4D7E-BA26-A89D6BFDC6B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a:sym typeface="Arial"/>
            </a:endParaRPr>
          </a:p>
        </p:txBody>
      </p:sp>
    </p:spTree>
    <p:extLst>
      <p:ext uri="{BB962C8B-B14F-4D97-AF65-F5344CB8AC3E}">
        <p14:creationId xmlns:p14="http://schemas.microsoft.com/office/powerpoint/2010/main" val="18915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23C6D-2014-9CCB-F24D-F408596827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924419-14D0-0EA7-A28F-0CD277033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02BE18-084F-B48F-CA8B-C31EC26E53FC}"/>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5" name="Footer Placeholder 4">
            <a:extLst>
              <a:ext uri="{FF2B5EF4-FFF2-40B4-BE49-F238E27FC236}">
                <a16:creationId xmlns:a16="http://schemas.microsoft.com/office/drawing/2014/main" id="{9B6DDF14-E716-E0B5-9F38-6CC25D997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24BE7-D2B3-2B0D-9686-C57D5F5C8D29}"/>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4221549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FEA93-A4E8-3E2A-FB58-3CB0702880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D5D5DA-FEEB-AABF-2A9E-8599D18F27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09026B-32A8-104C-C6A8-6EA03C55F49E}"/>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5" name="Footer Placeholder 4">
            <a:extLst>
              <a:ext uri="{FF2B5EF4-FFF2-40B4-BE49-F238E27FC236}">
                <a16:creationId xmlns:a16="http://schemas.microsoft.com/office/drawing/2014/main" id="{CE0D8CF0-4D07-DE7F-DABE-DC778AA91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BE308E-4265-1DA6-3C9F-677CF5C83097}"/>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23105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F4F0F6-3DB6-E927-2772-D075F0278F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B5AC2E-DB02-443E-8B9B-78D941947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75FAB6-F4A7-AEAF-DCDC-2F60E3E79382}"/>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5" name="Footer Placeholder 4">
            <a:extLst>
              <a:ext uri="{FF2B5EF4-FFF2-40B4-BE49-F238E27FC236}">
                <a16:creationId xmlns:a16="http://schemas.microsoft.com/office/drawing/2014/main" id="{A2C5F97A-C03B-11F4-4D2E-73D4B81D21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C8615-8C1E-AA56-2993-897AEA0931CA}"/>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4169756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a:prstGeom prst="rect">
            <a:avLst/>
          </a:prstGeo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7"/>
            <a:ext cx="9144000" cy="1655763"/>
          </a:xfrm>
          <a:prstGeom prst="rect">
            <a:avLst/>
          </a:prstGeo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07041572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838200" y="1825625"/>
            <a:ext cx="10515600" cy="4351339"/>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126362905"/>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a:prstGeom prst="rect">
            <a:avLst/>
          </a:prstGeo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1" y="4589465"/>
            <a:ext cx="10515600" cy="1500187"/>
          </a:xfrm>
          <a:prstGeom prst="rect">
            <a:avLst/>
          </a:prstGeom>
        </p:spPr>
        <p:txBody>
          <a:bodyPr/>
          <a:lstStyle>
            <a:lvl1pPr marL="0" indent="0">
              <a:buNone/>
              <a:defRPr sz="240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315139387"/>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9"/>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9"/>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57109585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a:prstGeom prst="rect">
            <a:avLst/>
          </a:prstGeo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3" y="1681163"/>
            <a:ext cx="5183188" cy="823912"/>
          </a:xfrm>
          <a:prstGeom prst="rect">
            <a:avLst/>
          </a:prstGeo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3" y="2505075"/>
            <a:ext cx="5183188"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006204387"/>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26744717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27960187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30"/>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788" y="2057402"/>
            <a:ext cx="3932237" cy="3811588"/>
          </a:xfrm>
          <a:prstGeom prst="rect">
            <a:avLst/>
          </a:prstGeo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20519153"/>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CB5D5-83AD-7743-8CE0-A629780C8A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E49E91-7E08-B075-D2DE-0E74F81416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04D992-212C-F4A6-9E50-3147552753A1}"/>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5" name="Footer Placeholder 4">
            <a:extLst>
              <a:ext uri="{FF2B5EF4-FFF2-40B4-BE49-F238E27FC236}">
                <a16:creationId xmlns:a16="http://schemas.microsoft.com/office/drawing/2014/main" id="{C7A24925-5F80-BF48-1351-962EFD018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76364D-B913-8AE5-E2B9-93A001212F7A}"/>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18128996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30"/>
            <a:ext cx="6172200" cy="4873625"/>
          </a:xfrm>
          <a:prstGeom prst="rect">
            <a:avLst/>
          </a:prstGeom>
        </p:spPr>
        <p:txBody>
          <a:bodyPr anchor="t"/>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2"/>
            <a:ext cx="3932237" cy="3811588"/>
          </a:xfrm>
          <a:prstGeom prst="rect">
            <a:avLst/>
          </a:prstGeo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572908878"/>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1825625"/>
            <a:ext cx="10515600" cy="4351339"/>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
        <p:nvSpPr>
          <p:cNvPr id="7" name="文本框 6"/>
          <p:cNvSpPr txBox="1"/>
          <p:nvPr userDrawn="1"/>
        </p:nvSpPr>
        <p:spPr>
          <a:xfrm>
            <a:off x="1117195" y="936014"/>
            <a:ext cx="9957612" cy="3834511"/>
          </a:xfrm>
          <a:prstGeom prst="rect">
            <a:avLst/>
          </a:prstGeom>
          <a:noFill/>
        </p:spPr>
        <p:txBody>
          <a:bodyPr wrap="square" rtlCol="0">
            <a:spAutoFit/>
          </a:bodyPr>
          <a:lstStyle/>
          <a:p>
            <a:pPr algn="ctr">
              <a:lnSpc>
                <a:spcPct val="150000"/>
              </a:lnSpc>
            </a:pPr>
            <a:r>
              <a:rPr lang="zh-CN" altLang="en-US" sz="3600" b="1" dirty="0">
                <a:solidFill>
                  <a:schemeClr val="bg1"/>
                </a:solidFill>
                <a:latin typeface="微软雅黑" panose="020B0503020204020204" pitchFamily="34" charset="-122"/>
                <a:ea typeface="微软雅黑" panose="020B0503020204020204" pitchFamily="34" charset="-122"/>
              </a:rPr>
              <a:t>版权声明</a:t>
            </a:r>
          </a:p>
          <a:p>
            <a:pPr algn="just">
              <a:lnSpc>
                <a:spcPct val="150000"/>
              </a:lnSpc>
            </a:pPr>
            <a:endParaRPr lang="zh-CN" altLang="en-US" sz="1600" dirty="0">
              <a:solidFill>
                <a:schemeClr val="bg1"/>
              </a:solidFill>
              <a:latin typeface="微软雅黑" panose="020B0503020204020204" pitchFamily="34" charset="-122"/>
              <a:ea typeface="微软雅黑" panose="020B0503020204020204" pitchFamily="34" charset="-122"/>
            </a:endParaRPr>
          </a:p>
          <a:p>
            <a:pPr algn="just">
              <a:lnSpc>
                <a:spcPct val="150000"/>
              </a:lnSpc>
            </a:pPr>
            <a:r>
              <a:rPr lang="zh-CN" altLang="en-US" sz="1600" dirty="0">
                <a:solidFill>
                  <a:schemeClr val="bg1"/>
                </a:solidFill>
                <a:latin typeface="微软雅黑" panose="020B0503020204020204" pitchFamily="34" charset="-122"/>
                <a:ea typeface="微软雅黑" panose="020B0503020204020204" pitchFamily="34" charset="-122"/>
              </a:rPr>
              <a:t>感谢您下载觅知网平台上提供的</a:t>
            </a:r>
            <a:r>
              <a:rPr lang="en-US" altLang="zh-CN" sz="1600" dirty="0">
                <a:solidFill>
                  <a:schemeClr val="bg1"/>
                </a:solidFill>
                <a:latin typeface="微软雅黑" panose="020B0503020204020204" pitchFamily="34" charset="-122"/>
                <a:ea typeface="微软雅黑" panose="020B0503020204020204" pitchFamily="34" charset="-122"/>
              </a:rPr>
              <a:t>PPT</a:t>
            </a:r>
            <a:r>
              <a:rPr lang="zh-CN" altLang="en-US" sz="1600" dirty="0">
                <a:solidFill>
                  <a:schemeClr val="bg1"/>
                </a:solidFill>
                <a:latin typeface="微软雅黑" panose="020B0503020204020204" pitchFamily="34" charset="-122"/>
                <a:ea typeface="微软雅黑" panose="020B0503020204020204" pitchFamily="34" charset="-122"/>
              </a:rPr>
              <a:t>作品，为了您和觅知网以及原创作者的利益，请勿复制、传播、销售，否则将承担法律责任！觅知网将对作品进行维权，按照传播下载次数进行十倍的索取赔偿！</a:t>
            </a:r>
            <a:endParaRPr lang="en-US" altLang="zh-CN" sz="1600" dirty="0">
              <a:solidFill>
                <a:schemeClr val="bg1"/>
              </a:solidFill>
              <a:latin typeface="微软雅黑" panose="020B0503020204020204" pitchFamily="34" charset="-122"/>
              <a:ea typeface="微软雅黑" panose="020B0503020204020204" pitchFamily="34" charset="-122"/>
            </a:endParaRPr>
          </a:p>
          <a:p>
            <a:pPr algn="just">
              <a:lnSpc>
                <a:spcPct val="150000"/>
              </a:lnSpc>
            </a:pPr>
            <a:endParaRPr lang="zh-CN" altLang="en-US" sz="1600" dirty="0">
              <a:solidFill>
                <a:schemeClr val="bg1"/>
              </a:solidFill>
              <a:latin typeface="微软雅黑" panose="020B0503020204020204" pitchFamily="34" charset="-122"/>
              <a:ea typeface="微软雅黑" panose="020B0503020204020204" pitchFamily="34" charset="-122"/>
            </a:endParaRPr>
          </a:p>
          <a:p>
            <a:pPr algn="just">
              <a:lnSpc>
                <a:spcPct val="150000"/>
              </a:lnSpc>
            </a:pPr>
            <a:r>
              <a:rPr lang="en-US" altLang="zh-CN" sz="1600" dirty="0">
                <a:solidFill>
                  <a:schemeClr val="bg1"/>
                </a:solidFill>
                <a:latin typeface="微软雅黑" panose="020B0503020204020204" pitchFamily="34" charset="-122"/>
                <a:ea typeface="微软雅黑" panose="020B0503020204020204" pitchFamily="34" charset="-122"/>
              </a:rPr>
              <a:t>1.</a:t>
            </a:r>
            <a:r>
              <a:rPr lang="zh-CN" altLang="en-US" sz="1600" dirty="0">
                <a:solidFill>
                  <a:schemeClr val="bg1"/>
                </a:solidFill>
                <a:latin typeface="微软雅黑" panose="020B0503020204020204" pitchFamily="34" charset="-122"/>
                <a:ea typeface="微软雅黑" panose="020B0503020204020204" pitchFamily="34" charset="-122"/>
              </a:rPr>
              <a:t>在觅知网出售的</a:t>
            </a:r>
            <a:r>
              <a:rPr lang="en-US" altLang="zh-CN" sz="1600" dirty="0">
                <a:solidFill>
                  <a:schemeClr val="bg1"/>
                </a:solidFill>
                <a:latin typeface="微软雅黑" panose="020B0503020204020204" pitchFamily="34" charset="-122"/>
                <a:ea typeface="微软雅黑" panose="020B0503020204020204" pitchFamily="34" charset="-122"/>
              </a:rPr>
              <a:t>PPT</a:t>
            </a:r>
            <a:r>
              <a:rPr lang="zh-CN" altLang="en-US" sz="1600" dirty="0">
                <a:solidFill>
                  <a:schemeClr val="bg1"/>
                </a:solidFill>
                <a:latin typeface="微软雅黑" panose="020B0503020204020204" pitchFamily="34" charset="-122"/>
                <a:ea typeface="微软雅黑" panose="020B0503020204020204" pitchFamily="34" charset="-122"/>
              </a:rPr>
              <a:t>模板是免版税类（</a:t>
            </a:r>
            <a:r>
              <a:rPr lang="en-US" altLang="zh-CN" sz="1600" dirty="0">
                <a:solidFill>
                  <a:schemeClr val="bg1"/>
                </a:solidFill>
                <a:latin typeface="微软雅黑" panose="020B0503020204020204" pitchFamily="34" charset="-122"/>
                <a:ea typeface="微软雅黑" panose="020B0503020204020204" pitchFamily="34" charset="-122"/>
              </a:rPr>
              <a:t>RF</a:t>
            </a:r>
            <a:r>
              <a:rPr lang="zh-CN" altLang="en-US" sz="1600" dirty="0">
                <a:solidFill>
                  <a:schemeClr val="bg1"/>
                </a:solidFill>
                <a:latin typeface="微软雅黑" panose="020B0503020204020204" pitchFamily="34" charset="-122"/>
                <a:ea typeface="微软雅黑" panose="020B0503020204020204" pitchFamily="34" charset="-122"/>
              </a:rPr>
              <a:t>：</a:t>
            </a:r>
            <a:r>
              <a:rPr lang="en-US" altLang="zh-CN" sz="1600" dirty="0">
                <a:solidFill>
                  <a:schemeClr val="bg1"/>
                </a:solidFill>
                <a:latin typeface="微软雅黑" panose="020B0503020204020204" pitchFamily="34" charset="-122"/>
                <a:ea typeface="微软雅黑" panose="020B0503020204020204" pitchFamily="34" charset="-122"/>
              </a:rPr>
              <a:t>Royalty-Free</a:t>
            </a:r>
            <a:r>
              <a:rPr lang="zh-CN" altLang="en-US" sz="1600" dirty="0">
                <a:solidFill>
                  <a:schemeClr val="bg1"/>
                </a:solidFill>
                <a:latin typeface="微软雅黑" panose="020B0503020204020204" pitchFamily="34" charset="-122"/>
                <a:ea typeface="微软雅黑" panose="020B0503020204020204" pitchFamily="34" charset="-122"/>
              </a:rPr>
              <a:t>）正版受</a:t>
            </a:r>
            <a:r>
              <a:rPr lang="en-US" altLang="zh-CN" sz="1600" dirty="0">
                <a:solidFill>
                  <a:schemeClr val="bg1"/>
                </a:solidFill>
                <a:latin typeface="微软雅黑" panose="020B0503020204020204" pitchFamily="34" charset="-122"/>
                <a:ea typeface="微软雅黑" panose="020B0503020204020204" pitchFamily="34" charset="-122"/>
              </a:rPr>
              <a:t>《</a:t>
            </a:r>
            <a:r>
              <a:rPr lang="zh-CN" altLang="en-US" sz="1600" dirty="0">
                <a:solidFill>
                  <a:schemeClr val="bg1"/>
                </a:solidFill>
                <a:latin typeface="微软雅黑" panose="020B0503020204020204" pitchFamily="34" charset="-122"/>
                <a:ea typeface="微软雅黑" panose="020B0503020204020204" pitchFamily="34" charset="-122"/>
              </a:rPr>
              <a:t>中国人民共和国著作法</a:t>
            </a:r>
            <a:r>
              <a:rPr lang="en-US" altLang="zh-CN" sz="1600" dirty="0">
                <a:solidFill>
                  <a:schemeClr val="bg1"/>
                </a:solidFill>
                <a:latin typeface="微软雅黑" panose="020B0503020204020204" pitchFamily="34" charset="-122"/>
                <a:ea typeface="微软雅黑" panose="020B0503020204020204" pitchFamily="34" charset="-122"/>
              </a:rPr>
              <a:t>》</a:t>
            </a:r>
            <a:r>
              <a:rPr lang="zh-CN" altLang="en-US" sz="1600" dirty="0">
                <a:solidFill>
                  <a:schemeClr val="bg1"/>
                </a:solidFill>
                <a:latin typeface="微软雅黑" panose="020B0503020204020204" pitchFamily="34" charset="-122"/>
                <a:ea typeface="微软雅黑" panose="020B0503020204020204" pitchFamily="34" charset="-122"/>
              </a:rPr>
              <a:t>和</a:t>
            </a:r>
            <a:r>
              <a:rPr lang="en-US" altLang="zh-CN" sz="1600" dirty="0">
                <a:solidFill>
                  <a:schemeClr val="bg1"/>
                </a:solidFill>
                <a:latin typeface="微软雅黑" panose="020B0503020204020204" pitchFamily="34" charset="-122"/>
                <a:ea typeface="微软雅黑" panose="020B0503020204020204" pitchFamily="34" charset="-122"/>
              </a:rPr>
              <a:t>《</a:t>
            </a:r>
            <a:r>
              <a:rPr lang="zh-CN" altLang="en-US" sz="1600" dirty="0">
                <a:solidFill>
                  <a:schemeClr val="bg1"/>
                </a:solidFill>
                <a:latin typeface="微软雅黑" panose="020B0503020204020204" pitchFamily="34" charset="-122"/>
                <a:ea typeface="微软雅黑" panose="020B0503020204020204" pitchFamily="34" charset="-122"/>
              </a:rPr>
              <a:t>世界版权公约</a:t>
            </a:r>
            <a:r>
              <a:rPr lang="en-US" altLang="zh-CN" sz="1600" dirty="0">
                <a:solidFill>
                  <a:schemeClr val="bg1"/>
                </a:solidFill>
                <a:latin typeface="微软雅黑" panose="020B0503020204020204" pitchFamily="34" charset="-122"/>
                <a:ea typeface="微软雅黑" panose="020B0503020204020204" pitchFamily="34" charset="-122"/>
              </a:rPr>
              <a:t>》</a:t>
            </a:r>
            <a:r>
              <a:rPr lang="zh-CN" altLang="en-US" sz="1600" dirty="0">
                <a:solidFill>
                  <a:schemeClr val="bg1"/>
                </a:solidFill>
                <a:latin typeface="微软雅黑" panose="020B0503020204020204" pitchFamily="34" charset="-122"/>
                <a:ea typeface="微软雅黑" panose="020B0503020204020204" pitchFamily="34" charset="-122"/>
              </a:rPr>
              <a:t>的保护，作品的所有权、版权和著作权归觅知网所有，您下载的是</a:t>
            </a:r>
            <a:r>
              <a:rPr lang="en-US" altLang="zh-CN" sz="1600" dirty="0">
                <a:solidFill>
                  <a:schemeClr val="bg1"/>
                </a:solidFill>
                <a:latin typeface="微软雅黑" panose="020B0503020204020204" pitchFamily="34" charset="-122"/>
                <a:ea typeface="微软雅黑" panose="020B0503020204020204" pitchFamily="34" charset="-122"/>
              </a:rPr>
              <a:t>PPT</a:t>
            </a:r>
            <a:r>
              <a:rPr lang="zh-CN" altLang="en-US" sz="1600" dirty="0">
                <a:solidFill>
                  <a:schemeClr val="bg1"/>
                </a:solidFill>
                <a:latin typeface="微软雅黑" panose="020B0503020204020204" pitchFamily="34" charset="-122"/>
                <a:ea typeface="微软雅黑" panose="020B0503020204020204" pitchFamily="34" charset="-122"/>
              </a:rPr>
              <a:t>模板素材的使用权。</a:t>
            </a:r>
          </a:p>
          <a:p>
            <a:pPr algn="just">
              <a:lnSpc>
                <a:spcPct val="150000"/>
              </a:lnSpc>
            </a:pPr>
            <a:r>
              <a:rPr lang="en-US" altLang="zh-CN" sz="1600" dirty="0">
                <a:solidFill>
                  <a:schemeClr val="bg1"/>
                </a:solidFill>
                <a:latin typeface="微软雅黑" panose="020B0503020204020204" pitchFamily="34" charset="-122"/>
                <a:ea typeface="微软雅黑" panose="020B0503020204020204" pitchFamily="34" charset="-122"/>
              </a:rPr>
              <a:t>2.</a:t>
            </a:r>
            <a:r>
              <a:rPr lang="zh-CN" altLang="en-US" sz="1600" dirty="0">
                <a:solidFill>
                  <a:schemeClr val="bg1"/>
                </a:solidFill>
                <a:latin typeface="微软雅黑" panose="020B0503020204020204" pitchFamily="34" charset="-122"/>
                <a:ea typeface="微软雅黑" panose="020B0503020204020204" pitchFamily="34" charset="-122"/>
              </a:rPr>
              <a:t>不得将觅知网的</a:t>
            </a:r>
            <a:r>
              <a:rPr lang="en-US" altLang="zh-CN" sz="1600" dirty="0">
                <a:solidFill>
                  <a:schemeClr val="bg1"/>
                </a:solidFill>
                <a:latin typeface="微软雅黑" panose="020B0503020204020204" pitchFamily="34" charset="-122"/>
                <a:ea typeface="微软雅黑" panose="020B0503020204020204" pitchFamily="34" charset="-122"/>
              </a:rPr>
              <a:t>PPT</a:t>
            </a:r>
            <a:r>
              <a:rPr lang="zh-CN" altLang="en-US" sz="1600" dirty="0">
                <a:solidFill>
                  <a:schemeClr val="bg1"/>
                </a:solidFill>
                <a:latin typeface="微软雅黑" panose="020B0503020204020204" pitchFamily="34" charset="-122"/>
                <a:ea typeface="微软雅黑" panose="020B0503020204020204" pitchFamily="34" charset="-122"/>
              </a:rPr>
              <a:t>模板、</a:t>
            </a:r>
            <a:r>
              <a:rPr lang="en-US" altLang="zh-CN" sz="1600" dirty="0">
                <a:solidFill>
                  <a:schemeClr val="bg1"/>
                </a:solidFill>
                <a:latin typeface="微软雅黑" panose="020B0503020204020204" pitchFamily="34" charset="-122"/>
                <a:ea typeface="微软雅黑" panose="020B0503020204020204" pitchFamily="34" charset="-122"/>
              </a:rPr>
              <a:t>PPT</a:t>
            </a:r>
            <a:r>
              <a:rPr lang="zh-CN" altLang="en-US" sz="1600" dirty="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p>
        </p:txBody>
      </p:sp>
    </p:spTree>
    <p:extLst>
      <p:ext uri="{BB962C8B-B14F-4D97-AF65-F5344CB8AC3E}">
        <p14:creationId xmlns:p14="http://schemas.microsoft.com/office/powerpoint/2010/main" val="1566782738"/>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7"/>
            <a:ext cx="2628900" cy="5811839"/>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3" y="365127"/>
            <a:ext cx="7734300" cy="5811839"/>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997B5FA-0921-464F-AAE1-844C04324D75}" type="datetimeFigureOut">
              <a:rPr lang="zh-CN" altLang="en-US" smtClean="0"/>
              <a:t>2025/6/3</a:t>
            </a:fld>
            <a:endParaRPr lang="zh-CN" alt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204733374"/>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C2FDC-2AFB-8F58-B1BC-AAC05BC654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C7819B-C625-BE5C-33BA-F9D23AEFD0B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45F6CC-C517-927C-8BC5-1F0FA2D0975F}"/>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5" name="Footer Placeholder 4">
            <a:extLst>
              <a:ext uri="{FF2B5EF4-FFF2-40B4-BE49-F238E27FC236}">
                <a16:creationId xmlns:a16="http://schemas.microsoft.com/office/drawing/2014/main" id="{79071AD0-2E38-0798-3853-DD9AE4F16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29E18-1563-50E2-870A-F1613DC5C0EF}"/>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167128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B827-450E-0620-511C-F514D0C39E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288649-B9B4-32D7-34C8-44FC1863F8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9FEBA-6975-9AB3-34D3-24036CC363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2BA1B8-3875-B2A4-1462-CF9DD82450FB}"/>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6" name="Footer Placeholder 5">
            <a:extLst>
              <a:ext uri="{FF2B5EF4-FFF2-40B4-BE49-F238E27FC236}">
                <a16:creationId xmlns:a16="http://schemas.microsoft.com/office/drawing/2014/main" id="{03AA2C99-E357-3A9E-27CD-51B4EF0E2A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E80378-5469-1A24-7C5E-77CD49B4F0E6}"/>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410770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0880-94A4-26CA-495B-860F6F6562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D4CB80-B690-2B55-D327-532157DEB4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B12E0D-BC8F-3B44-4051-40C727A411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379183-CB65-B60E-B5DB-CC42CF119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B5354-6493-1762-92CA-1B724E7833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F02233-EA2E-A87C-968F-51B103CEAEA0}"/>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8" name="Footer Placeholder 7">
            <a:extLst>
              <a:ext uri="{FF2B5EF4-FFF2-40B4-BE49-F238E27FC236}">
                <a16:creationId xmlns:a16="http://schemas.microsoft.com/office/drawing/2014/main" id="{993953BC-F0A8-9605-8357-B91E5C7743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6754A6-60E7-FE17-BF2C-4C400CC89309}"/>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38759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48989-ADFE-A48C-D59F-F3BF77AA6E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48FB1C-4A5B-07D5-8B02-1E004C6984C1}"/>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4" name="Footer Placeholder 3">
            <a:extLst>
              <a:ext uri="{FF2B5EF4-FFF2-40B4-BE49-F238E27FC236}">
                <a16:creationId xmlns:a16="http://schemas.microsoft.com/office/drawing/2014/main" id="{2EBA3EDA-7976-E72C-AF0A-4FAF9D35C9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1BB802-B7F3-52A4-BD76-8B8C787707AD}"/>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340334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9D8C06-F948-8228-AEE1-923E6A87F3AF}"/>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3" name="Footer Placeholder 2">
            <a:extLst>
              <a:ext uri="{FF2B5EF4-FFF2-40B4-BE49-F238E27FC236}">
                <a16:creationId xmlns:a16="http://schemas.microsoft.com/office/drawing/2014/main" id="{5F75A959-D5DC-CDE9-36DE-71312C6DC2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1DB79E-A506-5699-45D6-BE5AA538D7B2}"/>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389076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2120-BF77-C0AF-47BC-BFA44A552D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B1D49E-D552-D4E0-560D-EFD4D65AC8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25571B-CF88-4A58-CF8C-0049D485E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522BB0-8C0F-94AE-3A9C-28D62CD685D1}"/>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6" name="Footer Placeholder 5">
            <a:extLst>
              <a:ext uri="{FF2B5EF4-FFF2-40B4-BE49-F238E27FC236}">
                <a16:creationId xmlns:a16="http://schemas.microsoft.com/office/drawing/2014/main" id="{ADA05B56-E6A0-6BB2-3A21-041BA662D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D6B786-A904-7B26-8C35-8FEA4A6E0467}"/>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378198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A31F3-B70D-FB97-48AE-15D481C8E9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8D93E-D637-DED8-5410-1026F5F766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BD9FE7-EFCD-1F7C-9AEA-6391A6EFE1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EB5572-423C-99F0-4B90-33AAA3F331E8}"/>
              </a:ext>
            </a:extLst>
          </p:cNvPr>
          <p:cNvSpPr>
            <a:spLocks noGrp="1"/>
          </p:cNvSpPr>
          <p:nvPr>
            <p:ph type="dt" sz="half" idx="10"/>
          </p:nvPr>
        </p:nvSpPr>
        <p:spPr/>
        <p:txBody>
          <a:bodyPr/>
          <a:lstStyle/>
          <a:p>
            <a:fld id="{E6DCD504-3BD3-40D0-B17C-510904D8B102}" type="datetimeFigureOut">
              <a:rPr lang="en-US" smtClean="0"/>
              <a:t>03/06/2025</a:t>
            </a:fld>
            <a:endParaRPr lang="en-US"/>
          </a:p>
        </p:txBody>
      </p:sp>
      <p:sp>
        <p:nvSpPr>
          <p:cNvPr id="6" name="Footer Placeholder 5">
            <a:extLst>
              <a:ext uri="{FF2B5EF4-FFF2-40B4-BE49-F238E27FC236}">
                <a16:creationId xmlns:a16="http://schemas.microsoft.com/office/drawing/2014/main" id="{42A7CBF0-8283-8424-8FF1-133193127E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E2F601-C64B-7275-4882-AC163E89E2B7}"/>
              </a:ext>
            </a:extLst>
          </p:cNvPr>
          <p:cNvSpPr>
            <a:spLocks noGrp="1"/>
          </p:cNvSpPr>
          <p:nvPr>
            <p:ph type="sldNum" sz="quarter" idx="12"/>
          </p:nvPr>
        </p:nvSpPr>
        <p:spPr/>
        <p:txBody>
          <a:bodyPr/>
          <a:lstStyle/>
          <a:p>
            <a:fld id="{00DAC7C1-A863-4064-8437-9B9F90E11200}" type="slidenum">
              <a:rPr lang="en-US" smtClean="0"/>
              <a:t>‹#›</a:t>
            </a:fld>
            <a:endParaRPr lang="en-US"/>
          </a:p>
        </p:txBody>
      </p:sp>
    </p:spTree>
    <p:extLst>
      <p:ext uri="{BB962C8B-B14F-4D97-AF65-F5344CB8AC3E}">
        <p14:creationId xmlns:p14="http://schemas.microsoft.com/office/powerpoint/2010/main" val="2977689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BF73EB-E7D9-A405-DCB7-FE1CB2D6D0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FA2147-739E-C3DD-5E5E-6EC9D2AF5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E2EF10-BA8F-3917-5D45-344D7A4400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6DCD504-3BD3-40D0-B17C-510904D8B102}" type="datetimeFigureOut">
              <a:rPr lang="en-US" smtClean="0"/>
              <a:t>03/06/2025</a:t>
            </a:fld>
            <a:endParaRPr lang="en-US"/>
          </a:p>
        </p:txBody>
      </p:sp>
      <p:sp>
        <p:nvSpPr>
          <p:cNvPr id="5" name="Footer Placeholder 4">
            <a:extLst>
              <a:ext uri="{FF2B5EF4-FFF2-40B4-BE49-F238E27FC236}">
                <a16:creationId xmlns:a16="http://schemas.microsoft.com/office/drawing/2014/main" id="{F574C061-F1A2-1B85-98F1-904B50F6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9311A72-F487-A463-7BC0-9A1F73DCC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0DAC7C1-A863-4064-8437-9B9F90E11200}" type="slidenum">
              <a:rPr lang="en-US" smtClean="0"/>
              <a:t>‹#›</a:t>
            </a:fld>
            <a:endParaRPr lang="en-US"/>
          </a:p>
        </p:txBody>
      </p:sp>
    </p:spTree>
    <p:extLst>
      <p:ext uri="{BB962C8B-B14F-4D97-AF65-F5344CB8AC3E}">
        <p14:creationId xmlns:p14="http://schemas.microsoft.com/office/powerpoint/2010/main" val="4224214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圆角矩形 7"/>
          <p:cNvSpPr/>
          <p:nvPr userDrawn="1"/>
        </p:nvSpPr>
        <p:spPr>
          <a:xfrm>
            <a:off x="241300" y="273051"/>
            <a:ext cx="11709400" cy="6311900"/>
          </a:xfrm>
          <a:prstGeom prst="roundRect">
            <a:avLst>
              <a:gd name="adj" fmla="val 3476"/>
            </a:avLst>
          </a:prstGeom>
          <a:solidFill>
            <a:schemeClr val="bg1"/>
          </a:solidFill>
          <a:ln w="25400">
            <a:solidFill>
              <a:srgbClr val="0A86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Tree>
    <p:extLst>
      <p:ext uri="{BB962C8B-B14F-4D97-AF65-F5344CB8AC3E}">
        <p14:creationId xmlns:p14="http://schemas.microsoft.com/office/powerpoint/2010/main" val="3708337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0" y="-776748"/>
            <a:ext cx="12211665" cy="8121445"/>
            <a:chOff x="1094975" y="316936"/>
            <a:chExt cx="3124780" cy="1011884"/>
          </a:xfrm>
        </p:grpSpPr>
        <p:pic>
          <p:nvPicPr>
            <p:cNvPr id="14" name="图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4975" y="316936"/>
              <a:ext cx="3066261" cy="1011884"/>
            </a:xfrm>
            <a:prstGeom prst="rect">
              <a:avLst/>
            </a:prstGeom>
          </p:spPr>
        </p:pic>
        <p:sp>
          <p:nvSpPr>
            <p:cNvPr id="15" name="矩形 14"/>
            <p:cNvSpPr/>
            <p:nvPr/>
          </p:nvSpPr>
          <p:spPr>
            <a:xfrm>
              <a:off x="1419754" y="622922"/>
              <a:ext cx="2800001" cy="596096"/>
            </a:xfrm>
            <a:prstGeom prst="rect">
              <a:avLst/>
            </a:prstGeom>
          </p:spPr>
          <p:txBody>
            <a:bodyPr wrap="square">
              <a:sp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zh-CN" altLang="en-US" sz="2800" b="1" i="0" u="none" strike="noStrike" kern="1200" cap="none" spc="0" normalizeH="0" baseline="0" noProof="0" dirty="0">
                <a:ln w="38100">
                  <a:noFill/>
                </a:ln>
                <a:solidFill>
                  <a:srgbClr val="0A86DC"/>
                </a:solidFill>
                <a:effectLst/>
                <a:uLnTx/>
                <a:uFillTx/>
                <a:latin typeface="思源宋体 CN" panose="02020400000000000000" pitchFamily="18" charset="-122"/>
                <a:ea typeface="思源宋体 CN" panose="02020400000000000000" pitchFamily="18" charset="-122"/>
                <a:cs typeface="黑体-繁" panose="03000509000000000000" pitchFamily="65" charset="-122"/>
                <a:sym typeface="思源宋体 CN" panose="02020400000000000000" pitchFamily="18" charset="-122"/>
              </a:endParaRPr>
            </a:p>
          </p:txBody>
        </p:sp>
      </p:grpSp>
      <p:sp>
        <p:nvSpPr>
          <p:cNvPr id="4" name="TextBox 3">
            <a:extLst>
              <a:ext uri="{FF2B5EF4-FFF2-40B4-BE49-F238E27FC236}">
                <a16:creationId xmlns:a16="http://schemas.microsoft.com/office/drawing/2014/main" id="{1E9F9D02-C30B-BA7C-7EC4-0649718336A6}"/>
              </a:ext>
            </a:extLst>
          </p:cNvPr>
          <p:cNvSpPr txBox="1"/>
          <p:nvPr/>
        </p:nvSpPr>
        <p:spPr>
          <a:xfrm>
            <a:off x="1347897" y="2750174"/>
            <a:ext cx="9977829" cy="2278188"/>
          </a:xfrm>
          <a:prstGeom prst="rect">
            <a:avLst/>
          </a:prstGeom>
          <a:noFill/>
        </p:spPr>
        <p:txBody>
          <a:bodyPr wrap="square">
            <a:spAutoFit/>
          </a:bodyPr>
          <a:lstStyle/>
          <a:p>
            <a:pPr algn="ctr">
              <a:lnSpc>
                <a:spcPct val="150000"/>
              </a:lnSpc>
              <a:spcAft>
                <a:spcPts val="800"/>
              </a:spcAft>
              <a:tabLst>
                <a:tab pos="4594860" algn="l"/>
              </a:tabLst>
            </a:pPr>
            <a:r>
              <a:rPr lang="vi-VN" sz="4800" b="1" dirty="0">
                <a:solidFill>
                  <a:srgbClr val="C00000"/>
                </a:solidFill>
                <a:latin typeface="Times New Roman" panose="02020603050405020304" pitchFamily="18" charset="0"/>
                <a:ea typeface="Times New Roman" panose="02020603050405020304" pitchFamily="18" charset="0"/>
              </a:rPr>
              <a:t> </a:t>
            </a:r>
            <a:r>
              <a:rPr lang="pt-BR" sz="4800" b="1" dirty="0">
                <a:solidFill>
                  <a:srgbClr val="C00000"/>
                </a:solidFill>
                <a:latin typeface="Times New Roman" panose="02020603050405020304" pitchFamily="18" charset="0"/>
                <a:ea typeface="Times New Roman" panose="02020603050405020304" pitchFamily="18" charset="0"/>
              </a:rPr>
              <a:t>ÔN TẬP VÀ TỰ ĐÁNH GIÁ </a:t>
            </a:r>
          </a:p>
          <a:p>
            <a:pPr algn="ctr">
              <a:lnSpc>
                <a:spcPct val="150000"/>
              </a:lnSpc>
              <a:spcAft>
                <a:spcPts val="800"/>
              </a:spcAft>
              <a:tabLst>
                <a:tab pos="4594860" algn="l"/>
              </a:tabLst>
            </a:pPr>
            <a:r>
              <a:rPr lang="pt-BR" sz="4800" b="1" dirty="0">
                <a:solidFill>
                  <a:srgbClr val="C00000"/>
                </a:solidFill>
                <a:latin typeface="Times New Roman" panose="02020603050405020304" pitchFamily="18" charset="0"/>
                <a:ea typeface="Times New Roman" panose="02020603050405020304" pitchFamily="18" charset="0"/>
              </a:rPr>
              <a:t>CUỐI HỌC KÌ I</a:t>
            </a:r>
            <a:r>
              <a:rPr lang="vi-VN" sz="4800" b="1" dirty="0">
                <a:solidFill>
                  <a:srgbClr val="C00000"/>
                </a:solidFill>
                <a:latin typeface="Times New Roman" panose="02020603050405020304" pitchFamily="18" charset="0"/>
                <a:ea typeface="Times New Roman" panose="02020603050405020304" pitchFamily="18" charset="0"/>
              </a:rPr>
              <a:t>I</a:t>
            </a:r>
            <a:endParaRPr lang="en-US" sz="4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403334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42BE0-E5C5-EF72-50A4-2F12717C86F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585B2DF-CD35-8D6B-8059-0C117AE9A339}"/>
              </a:ext>
            </a:extLst>
          </p:cNvPr>
          <p:cNvSpPr txBox="1"/>
          <p:nvPr/>
        </p:nvSpPr>
        <p:spPr>
          <a:xfrm>
            <a:off x="352926" y="602311"/>
            <a:ext cx="11502190" cy="1945148"/>
          </a:xfrm>
          <a:prstGeom prst="rect">
            <a:avLst/>
          </a:prstGeom>
          <a:noFill/>
        </p:spPr>
        <p:txBody>
          <a:bodyPr wrap="square">
            <a:spAutoFit/>
          </a:bodyPr>
          <a:lstStyle/>
          <a:p>
            <a:pPr algn="ctr">
              <a:lnSpc>
                <a:spcPct val="130000"/>
              </a:lnSpc>
            </a:pPr>
            <a:r>
              <a:rPr lang="en-US" sz="2800" b="1" dirty="0" err="1">
                <a:solidFill>
                  <a:srgbClr val="FF0000"/>
                </a:solidFill>
                <a:effectLst/>
                <a:latin typeface="Times New Roman" panose="02020603050405020304" pitchFamily="18" charset="0"/>
                <a:ea typeface="Times New Roman" panose="02020603050405020304" pitchFamily="18" charset="0"/>
              </a:rPr>
              <a:t>Phiếu</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học</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tập</a:t>
            </a:r>
            <a:r>
              <a:rPr lang="en-US" sz="2800" b="1" dirty="0">
                <a:solidFill>
                  <a:srgbClr val="FF0000"/>
                </a:solidFill>
                <a:effectLst/>
                <a:latin typeface="Times New Roman" panose="02020603050405020304" pitchFamily="18" charset="0"/>
                <a:ea typeface="Times New Roman" panose="02020603050405020304" pitchFamily="18" charset="0"/>
              </a:rPr>
              <a:t> 2</a:t>
            </a:r>
            <a:r>
              <a:rPr lang="vi-VN" sz="2800" b="1" dirty="0">
                <a:solidFill>
                  <a:srgbClr val="FF0000"/>
                </a:solidFill>
                <a:effectLst/>
                <a:latin typeface="Times New Roman" panose="02020603050405020304" pitchFamily="18" charset="0"/>
                <a:ea typeface="Times New Roman" panose="02020603050405020304" pitchFamily="18" charset="0"/>
              </a:rPr>
              <a:t>:</a:t>
            </a:r>
            <a:r>
              <a:rPr lang="vi-VN"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rPr>
              <a:t>Ôn tập về thơ tám chữ và thơ tự do</a:t>
            </a:r>
            <a:endParaRPr lang="en-US" sz="2800" dirty="0">
              <a:effectLst/>
              <a:latin typeface="Times New Roman" panose="02020603050405020304" pitchFamily="18" charset="0"/>
              <a:ea typeface="Times New Roman" panose="02020603050405020304" pitchFamily="18" charset="0"/>
            </a:endParaRPr>
          </a:p>
          <a:p>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Câu</a:t>
            </a:r>
            <a:r>
              <a:rPr lang="en-US"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0070C0"/>
                </a:solidFill>
                <a:effectLst/>
                <a:latin typeface="Times New Roman" panose="02020603050405020304" pitchFamily="18" charset="0"/>
                <a:ea typeface="Times New Roman" panose="02020603050405020304" pitchFamily="18" charset="0"/>
              </a:rPr>
              <a:t>2: </a:t>
            </a:r>
            <a:r>
              <a:rPr lang="en-US" sz="2800" dirty="0" err="1">
                <a:solidFill>
                  <a:srgbClr val="000000"/>
                </a:solidFill>
                <a:effectLst/>
                <a:latin typeface="Times New Roman" panose="02020603050405020304" pitchFamily="18" charset="0"/>
                <a:ea typeface="Times New Roman" panose="02020603050405020304" pitchFamily="18" charset="0"/>
              </a:rPr>
              <a:t>Nhận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cảm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xúc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chữ</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rPr>
              <a:t> do)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7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điểm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lưu</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này</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p>
        </p:txBody>
      </p:sp>
      <p:graphicFrame>
        <p:nvGraphicFramePr>
          <p:cNvPr id="4" name="Table 3">
            <a:extLst>
              <a:ext uri="{FF2B5EF4-FFF2-40B4-BE49-F238E27FC236}">
                <a16:creationId xmlns:a16="http://schemas.microsoft.com/office/drawing/2014/main" id="{07355DEC-18DA-10AD-41A3-D06344AD7C12}"/>
              </a:ext>
            </a:extLst>
          </p:cNvPr>
          <p:cNvGraphicFramePr>
            <a:graphicFrameLocks noGrp="1"/>
          </p:cNvGraphicFramePr>
          <p:nvPr>
            <p:extLst>
              <p:ext uri="{D42A27DB-BD31-4B8C-83A1-F6EECF244321}">
                <p14:modId xmlns:p14="http://schemas.microsoft.com/office/powerpoint/2010/main" val="20227073"/>
              </p:ext>
            </p:extLst>
          </p:nvPr>
        </p:nvGraphicFramePr>
        <p:xfrm>
          <a:off x="352925" y="2882410"/>
          <a:ext cx="11502190" cy="3342424"/>
        </p:xfrm>
        <a:graphic>
          <a:graphicData uri="http://schemas.openxmlformats.org/drawingml/2006/table">
            <a:tbl>
              <a:tblPr firstRow="1" firstCol="1" bandRow="1"/>
              <a:tblGrid>
                <a:gridCol w="2874919">
                  <a:extLst>
                    <a:ext uri="{9D8B030D-6E8A-4147-A177-3AD203B41FA5}">
                      <a16:colId xmlns:a16="http://schemas.microsoft.com/office/drawing/2014/main" val="1332375506"/>
                    </a:ext>
                  </a:extLst>
                </a:gridCol>
                <a:gridCol w="2874919">
                  <a:extLst>
                    <a:ext uri="{9D8B030D-6E8A-4147-A177-3AD203B41FA5}">
                      <a16:colId xmlns:a16="http://schemas.microsoft.com/office/drawing/2014/main" val="2798662800"/>
                    </a:ext>
                  </a:extLst>
                </a:gridCol>
                <a:gridCol w="2876176">
                  <a:extLst>
                    <a:ext uri="{9D8B030D-6E8A-4147-A177-3AD203B41FA5}">
                      <a16:colId xmlns:a16="http://schemas.microsoft.com/office/drawing/2014/main" val="4129466843"/>
                    </a:ext>
                  </a:extLst>
                </a:gridCol>
                <a:gridCol w="2876176">
                  <a:extLst>
                    <a:ext uri="{9D8B030D-6E8A-4147-A177-3AD203B41FA5}">
                      <a16:colId xmlns:a16="http://schemas.microsoft.com/office/drawing/2014/main" val="4091828717"/>
                    </a:ext>
                  </a:extLst>
                </a:gridCol>
              </a:tblGrid>
              <a:tr h="431584">
                <a:tc gridSpan="4">
                  <a:txBody>
                    <a:bodyPr/>
                    <a:lstStyle/>
                    <a:p>
                      <a:pPr algn="just">
                        <a:lnSpc>
                          <a:spcPct val="130000"/>
                        </a:lnSpc>
                      </a:pPr>
                      <a:r>
                        <a:rPr lang="en-US"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 xét về nội dung (đề tài, chủ đề, cảm xúc,...) của các văn bản thơ (thơ tám chữ và thơ tự do) trong Bài 7</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44717933"/>
                  </a:ext>
                </a:extLst>
              </a:tr>
              <a:tr h="431584">
                <a:tc>
                  <a:txBody>
                    <a:bodyPr/>
                    <a:lstStyle/>
                    <a:p>
                      <a:pPr algn="just">
                        <a:lnSpc>
                          <a:spcPct val="130000"/>
                        </a:lnSpc>
                      </a:pPr>
                      <a:r>
                        <a:rPr lang="vi-VN"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Tên văn bản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Đề tài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24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Chủ đề</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24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Cảm xúc chủ đạo</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5440639"/>
                  </a:ext>
                </a:extLst>
              </a:tr>
              <a:tr h="431584">
                <a:tc>
                  <a:txBody>
                    <a:bodyPr/>
                    <a:lstStyle/>
                    <a:p>
                      <a:pPr algn="just">
                        <a:lnSpc>
                          <a:spcPct val="130000"/>
                        </a:lnSpc>
                      </a:pPr>
                      <a:r>
                        <a:rPr lang="en-US" sz="2000" i="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Quê hương</a:t>
                      </a:r>
                      <a:r>
                        <a:rPr lang="en-US" sz="20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(Tế Hanh)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58263163"/>
                  </a:ext>
                </a:extLst>
              </a:tr>
              <a:tr h="431584">
                <a:tc>
                  <a:txBody>
                    <a:bodyPr/>
                    <a:lstStyle/>
                    <a:p>
                      <a:pPr algn="just">
                        <a:lnSpc>
                          <a:spcPct val="130000"/>
                        </a:lnSpc>
                      </a:pPr>
                      <a:r>
                        <a:rPr lang="en-US" sz="2000" i="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Bếp lửa</a:t>
                      </a:r>
                      <a:r>
                        <a:rPr lang="en-US" sz="20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(Bằng Việt)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5722378"/>
                  </a:ext>
                </a:extLst>
              </a:tr>
              <a:tr h="431584">
                <a:tc>
                  <a:txBody>
                    <a:bodyPr/>
                    <a:lstStyle/>
                    <a:p>
                      <a:pPr algn="just">
                        <a:lnSpc>
                          <a:spcPct val="130000"/>
                        </a:lnSpc>
                      </a:pPr>
                      <a:r>
                        <a:rPr lang="en-US" sz="2000" i="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Chiều xuân</a:t>
                      </a:r>
                      <a:r>
                        <a:rPr lang="en-US" sz="20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(Anh Thơ)</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081303"/>
                  </a:ext>
                </a:extLst>
              </a:tr>
              <a:tr h="431584">
                <a:tc>
                  <a:txBody>
                    <a:bodyPr/>
                    <a:lstStyle/>
                    <a:p>
                      <a:pPr algn="just">
                        <a:lnSpc>
                          <a:spcPct val="130000"/>
                        </a:lnSpc>
                      </a:pPr>
                      <a:r>
                        <a:rPr lang="en-US" sz="2000" i="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Nhật kí đô thị hoá </a:t>
                      </a:r>
                      <a:r>
                        <a:rPr lang="en-US" sz="20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(Mai Văn Phấn)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20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13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69316368"/>
                  </a:ext>
                </a:extLst>
              </a:tr>
              <a:tr h="431584">
                <a:tc gridSpan="4">
                  <a:txBody>
                    <a:bodyPr/>
                    <a:lstStyle/>
                    <a:p>
                      <a:pPr algn="just">
                        <a:lnSpc>
                          <a:spcPct val="130000"/>
                        </a:lnSpc>
                      </a:pPr>
                      <a:r>
                        <a:rPr lang="en-US" sz="20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lưu</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13159048"/>
                  </a:ext>
                </a:extLst>
              </a:tr>
            </a:tbl>
          </a:graphicData>
        </a:graphic>
      </p:graphicFrame>
    </p:spTree>
    <p:extLst>
      <p:ext uri="{BB962C8B-B14F-4D97-AF65-F5344CB8AC3E}">
        <p14:creationId xmlns:p14="http://schemas.microsoft.com/office/powerpoint/2010/main" val="2405883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F94AF-7205-8ACF-DE31-3D333BEBE54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C351088-CFA5-B996-ACFC-542800A280E7}"/>
              </a:ext>
            </a:extLst>
          </p:cNvPr>
          <p:cNvSpPr txBox="1"/>
          <p:nvPr/>
        </p:nvSpPr>
        <p:spPr>
          <a:xfrm>
            <a:off x="368967" y="288758"/>
            <a:ext cx="11405937" cy="4509696"/>
          </a:xfrm>
          <a:prstGeom prst="rect">
            <a:avLst/>
          </a:prstGeom>
          <a:noFill/>
        </p:spPr>
        <p:txBody>
          <a:bodyPr wrap="square">
            <a:spAutoFit/>
          </a:bodyPr>
          <a:lstStyle/>
          <a:p>
            <a:pPr algn="just">
              <a:lnSpc>
                <a:spcPct val="130000"/>
              </a:lnSpc>
            </a:pPr>
            <a:r>
              <a:rPr lang="en-US" sz="3200" b="1" i="1"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Nêu</a:t>
            </a:r>
            <a:r>
              <a:rPr lang="en-US" sz="3200" dirty="0">
                <a:solidFill>
                  <a:srgbClr val="0D0D0D"/>
                </a:solidFill>
                <a:effectLst/>
                <a:latin typeface="Times New Roman" panose="02020603050405020304" pitchFamily="18" charset="0"/>
                <a:ea typeface="Times New Roman" panose="02020603050405020304" pitchFamily="18" charset="0"/>
              </a:rPr>
              <a:t> ý </a:t>
            </a:r>
            <a:r>
              <a:rPr lang="en-US" sz="3200" dirty="0" err="1">
                <a:solidFill>
                  <a:srgbClr val="0D0D0D"/>
                </a:solidFill>
                <a:effectLst/>
                <a:latin typeface="Times New Roman" panose="02020603050405020304" pitchFamily="18" charset="0"/>
                <a:ea typeface="Times New Roman" panose="02020603050405020304" pitchFamily="18" charset="0"/>
              </a:rPr>
              <a:t>kiến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trái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chiều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phản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bác</a:t>
            </a:r>
            <a:r>
              <a:rPr lang="en-US" sz="3200" dirty="0">
                <a:solidFill>
                  <a:srgbClr val="0D0D0D"/>
                </a:solidFill>
                <a:effectLst/>
                <a:latin typeface="Times New Roman" panose="02020603050405020304" pitchFamily="18" charset="0"/>
                <a:ea typeface="Times New Roman" panose="02020603050405020304" pitchFamily="18" charset="0"/>
              </a:rPr>
              <a:t> ý </a:t>
            </a:r>
            <a:r>
              <a:rPr lang="en-US" sz="3200" dirty="0" err="1">
                <a:solidFill>
                  <a:srgbClr val="0D0D0D"/>
                </a:solidFill>
                <a:effectLst/>
                <a:latin typeface="Times New Roman" panose="02020603050405020304" pitchFamily="18" charset="0"/>
                <a:ea typeface="Times New Roman" panose="02020603050405020304" pitchFamily="18" charset="0"/>
              </a:rPr>
              <a:t>kiến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đó</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i="1" dirty="0">
                <a:solidFill>
                  <a:srgbClr val="0D0D0D"/>
                </a:solidFill>
                <a:effectLst/>
                <a:latin typeface="Times New Roman" panose="02020603050405020304" pitchFamily="18" charset="0"/>
                <a:ea typeface="Times New Roman" panose="02020603050405020304" pitchFamily="18" charset="0"/>
              </a:rPr>
              <a:t>   ++ </a:t>
            </a:r>
            <a:r>
              <a:rPr lang="en-US" sz="3200" dirty="0">
                <a:solidFill>
                  <a:srgbClr val="0D0D0D"/>
                </a:solidFill>
                <a:effectLst/>
                <a:latin typeface="Times New Roman" panose="02020603050405020304" pitchFamily="18" charset="0"/>
                <a:ea typeface="Times New Roman" panose="02020603050405020304" pitchFamily="18" charset="0"/>
              </a:rPr>
              <a:t>Ý </a:t>
            </a:r>
            <a:r>
              <a:rPr lang="en-US" sz="3200" dirty="0" err="1">
                <a:solidFill>
                  <a:srgbClr val="0D0D0D"/>
                </a:solidFill>
                <a:effectLst/>
                <a:latin typeface="Times New Roman" panose="02020603050405020304" pitchFamily="18" charset="0"/>
                <a:ea typeface="Times New Roman" panose="02020603050405020304" pitchFamily="18" charset="0"/>
              </a:rPr>
              <a:t>kiến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trái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chiều</a:t>
            </a:r>
            <a:r>
              <a:rPr lang="en-US" sz="3200" dirty="0">
                <a:solidFill>
                  <a:srgbClr val="0D0D0D"/>
                </a:solidFill>
                <a:effectLst/>
                <a:latin typeface="Times New Roman" panose="02020603050405020304" pitchFamily="18" charset="0"/>
                <a:ea typeface="Times New Roman" panose="02020603050405020304" pitchFamily="18" charset="0"/>
              </a:rPr>
              <a:t>:</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Nhiều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sinh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sùng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ngoại</a:t>
            </a:r>
            <a:r>
              <a:rPr lang="en-US" sz="3200" dirty="0">
                <a:solidFill>
                  <a:srgbClr val="000000"/>
                </a:solidFill>
                <a:effectLst/>
                <a:latin typeface="Times New Roman" panose="02020603050405020304" pitchFamily="18" charset="0"/>
                <a:ea typeface="Times New Roman" panose="02020603050405020304" pitchFamily="18" charset="0"/>
              </a:rPr>
              <a:t> lai,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theo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tượng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ngoài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coi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thường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mặc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đầu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tóc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đến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năng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đều</a:t>
            </a:r>
            <a:r>
              <a:rPr lang="en-US" sz="3200" dirty="0">
                <a:solidFill>
                  <a:srgbClr val="000000"/>
                </a:solidFill>
                <a:effectLst/>
                <a:latin typeface="Times New Roman" panose="02020603050405020304" pitchFamily="18" charset="0"/>
                <a:ea typeface="Times New Roman" panose="02020603050405020304" pitchFamily="18" charset="0"/>
              </a:rPr>
              <a:t> lai </a:t>
            </a:r>
            <a:r>
              <a:rPr lang="en-US" sz="3200" dirty="0" err="1">
                <a:solidFill>
                  <a:srgbClr val="000000"/>
                </a:solidFill>
                <a:effectLst/>
                <a:latin typeface="Times New Roman" panose="02020603050405020304" pitchFamily="18" charset="0"/>
                <a:ea typeface="Times New Roman" panose="02020603050405020304" pitchFamily="18" charset="0"/>
              </a:rPr>
              <a:t>tạp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nhiều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còn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khoe</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khoang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clip </a:t>
            </a:r>
            <a:r>
              <a:rPr lang="en-US" sz="3200" dirty="0" err="1">
                <a:solidFill>
                  <a:srgbClr val="000000"/>
                </a:solidFill>
                <a:effectLst/>
                <a:latin typeface="Times New Roman" panose="02020603050405020304" pitchFamily="18" charset="0"/>
                <a:ea typeface="Times New Roman" panose="02020603050405020304" pitchFamily="18" charset="0"/>
              </a:rPr>
              <a:t>tiktok</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rằng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thời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kì</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rPr>
              <a:t> nay </a:t>
            </a:r>
            <a:r>
              <a:rPr lang="en-US" sz="3200" dirty="0" err="1">
                <a:solidFill>
                  <a:srgbClr val="000000"/>
                </a:solidFill>
                <a:effectLst/>
                <a:latin typeface="Times New Roman" panose="02020603050405020304" pitchFamily="18" charset="0"/>
                <a:ea typeface="Times New Roman" panose="02020603050405020304" pitchFamily="18" charset="0"/>
              </a:rPr>
              <a:t>thì</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theo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ngoài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như</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vậy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mốt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minh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sành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điệu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thời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thượng</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899549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0E977-02E0-908C-7C85-098E9C85D1A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95B2F26-9578-D679-FAAB-CB236C2F33BB}"/>
              </a:ext>
            </a:extLst>
          </p:cNvPr>
          <p:cNvSpPr txBox="1"/>
          <p:nvPr/>
        </p:nvSpPr>
        <p:spPr>
          <a:xfrm>
            <a:off x="368967" y="689812"/>
            <a:ext cx="11438021" cy="2554545"/>
          </a:xfrm>
          <a:prstGeom prst="rect">
            <a:avLst/>
          </a:prstGeom>
          <a:noFill/>
        </p:spPr>
        <p:txBody>
          <a:bodyPr wrap="square">
            <a:spAutoFit/>
          </a:bodyPr>
          <a:lstStyle/>
          <a:p>
            <a:r>
              <a:rPr lang="en-US" sz="3200" dirty="0">
                <a:solidFill>
                  <a:srgbClr val="000000"/>
                </a:solidFill>
                <a:effectLst/>
                <a:latin typeface="Times New Roman" panose="02020603050405020304" pitchFamily="18" charset="0"/>
                <a:ea typeface="Times New Roman" panose="02020603050405020304" pitchFamily="18" charset="0"/>
              </a:rPr>
              <a:t> ++ Ý </a:t>
            </a:r>
            <a:r>
              <a:rPr lang="en-US" sz="3200" dirty="0" err="1">
                <a:solidFill>
                  <a:srgbClr val="000000"/>
                </a:solidFill>
                <a:effectLst/>
                <a:latin typeface="Times New Roman" panose="02020603050405020304" pitchFamily="18" charset="0"/>
                <a:ea typeface="Times New Roman" panose="02020603050405020304" pitchFamily="18" charset="0"/>
              </a:rPr>
              <a:t>kiến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rPr>
              <a:t> xu </a:t>
            </a:r>
            <a:r>
              <a:rPr lang="en-US" sz="3200" dirty="0" err="1">
                <a:solidFill>
                  <a:srgbClr val="000000"/>
                </a:solidFill>
                <a:effectLst/>
                <a:latin typeface="Times New Roman" panose="02020603050405020304" pitchFamily="18" charset="0"/>
                <a:ea typeface="Times New Roman" panose="02020603050405020304" pitchFamily="18" charset="0"/>
              </a:rPr>
              <a:t>hướng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chung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giới</a:t>
            </a:r>
            <a:r>
              <a:rPr lang="en-US" sz="3200" dirty="0">
                <a:solidFill>
                  <a:srgbClr val="000000"/>
                </a:solidFill>
                <a:effectLst/>
                <a:latin typeface="Times New Roman" panose="02020603050405020304" pitchFamily="18" charset="0"/>
                <a:ea typeface="Times New Roman" panose="02020603050405020304" pitchFamily="18" charset="0"/>
              </a:rPr>
              <a:t>, song </a:t>
            </a:r>
            <a:r>
              <a:rPr lang="en-US" sz="3200" dirty="0" err="1">
                <a:solidFill>
                  <a:srgbClr val="000000"/>
                </a:solidFill>
                <a:effectLst/>
                <a:latin typeface="Times New Roman" panose="02020603050405020304" pitchFamily="18" charset="0"/>
                <a:ea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đồng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nghĩa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việc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hòa</a:t>
            </a:r>
            <a:r>
              <a:rPr lang="en-US" sz="3200" dirty="0">
                <a:solidFill>
                  <a:srgbClr val="000000"/>
                </a:solidFill>
                <a:effectLst/>
                <a:latin typeface="Times New Roman" panose="02020603050405020304" pitchFamily="18" charset="0"/>
                <a:ea typeface="Times New Roman" panose="02020603050405020304" pitchFamily="18" charset="0"/>
              </a:rPr>
              <a:t> tan”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gìn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tồn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giá</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trị</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cốt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lõi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cha </a:t>
            </a:r>
            <a:r>
              <a:rPr lang="en-US" sz="3200" dirty="0" err="1">
                <a:solidFill>
                  <a:srgbClr val="000000"/>
                </a:solidFill>
                <a:effectLst/>
                <a:latin typeface="Times New Roman" panose="02020603050405020304" pitchFamily="18" charset="0"/>
                <a:ea typeface="Times New Roman" panose="02020603050405020304" pitchFamily="18" charset="0"/>
              </a:rPr>
              <a:t>ông</a:t>
            </a:r>
            <a:r>
              <a:rPr lang="en-US" sz="3200" dirty="0">
                <a:solidFill>
                  <a:srgbClr val="000000"/>
                </a:solidFill>
                <a:effectLst/>
                <a:latin typeface="Times New Roman" panose="02020603050405020304" pitchFamily="18" charset="0"/>
                <a:ea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sẽ</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giá</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trị</a:t>
            </a:r>
            <a:r>
              <a:rPr lang="en-US" sz="3200" dirty="0">
                <a:solidFill>
                  <a:srgbClr val="000000"/>
                </a:solidFill>
                <a:effectLst/>
                <a:latin typeface="Times New Roman" panose="02020603050405020304" pitchFamily="18" charset="0"/>
                <a:ea typeface="Times New Roman" panose="02020603050405020304" pitchFamily="18" charset="0"/>
              </a:rPr>
              <a:t> con </a:t>
            </a:r>
            <a:r>
              <a:rPr lang="en-US" sz="3200" dirty="0" err="1">
                <a:solidFill>
                  <a:srgbClr val="000000"/>
                </a:solidFill>
                <a:effectLst/>
                <a:latin typeface="Times New Roman" panose="02020603050405020304" pitchFamily="18" charset="0"/>
                <a:ea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rPr>
              <a:t>. </a:t>
            </a:r>
            <a:endParaRPr lang="en-US" sz="3200" dirty="0"/>
          </a:p>
        </p:txBody>
      </p:sp>
    </p:spTree>
    <p:extLst>
      <p:ext uri="{BB962C8B-B14F-4D97-AF65-F5344CB8AC3E}">
        <p14:creationId xmlns:p14="http://schemas.microsoft.com/office/powerpoint/2010/main" val="171101596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6FACC9-EDD5-821A-0C61-8E46A659405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FDB1800-395D-5CC3-B5A1-24B3DB1D3D6B}"/>
              </a:ext>
            </a:extLst>
          </p:cNvPr>
          <p:cNvSpPr txBox="1"/>
          <p:nvPr/>
        </p:nvSpPr>
        <p:spPr>
          <a:xfrm>
            <a:off x="385011" y="834190"/>
            <a:ext cx="11277600" cy="2062103"/>
          </a:xfrm>
          <a:prstGeom prst="rect">
            <a:avLst/>
          </a:prstGeom>
          <a:noFill/>
        </p:spPr>
        <p:txBody>
          <a:bodyPr wrap="square">
            <a:spAutoFit/>
          </a:bodyPr>
          <a:lstStyle/>
          <a:p>
            <a:r>
              <a:rPr lang="vi-VN" sz="3200" dirty="0">
                <a:solidFill>
                  <a:srgbClr val="0D0D0D"/>
                </a:solidFill>
                <a:effectLst/>
                <a:latin typeface="Times New Roman" panose="02020603050405020304" pitchFamily="18" charset="0"/>
                <a:ea typeface="Calibri" panose="020F0502020204030204" pitchFamily="34" charset="0"/>
              </a:rPr>
              <a:t>* Khẳng định lại quan điểm cá nhân đã trình bày và rút ra bài học cho bản thân: </a:t>
            </a:r>
            <a:r>
              <a:rPr lang="en-US" sz="3200" spc="-20" dirty="0" err="1">
                <a:effectLst/>
                <a:latin typeface="Times New Roman" panose="02020603050405020304" pitchFamily="18" charset="0"/>
                <a:ea typeface="Calibri" panose="020F0502020204030204" pitchFamily="34" charset="0"/>
              </a:rPr>
              <a:t>Hiểu</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tầm</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quan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trọng</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của</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việc</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giữ</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gìn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bản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sắc</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văn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hóa</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mỗi</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người</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hãy</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nêu</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cao</a:t>
            </a:r>
            <a:r>
              <a:rPr lang="en-US" sz="3200" spc="-20" dirty="0">
                <a:effectLst/>
                <a:latin typeface="Times New Roman" panose="02020603050405020304" pitchFamily="18" charset="0"/>
                <a:ea typeface="Calibri" panose="020F0502020204030204" pitchFamily="34" charset="0"/>
              </a:rPr>
              <a:t> ý </a:t>
            </a:r>
            <a:r>
              <a:rPr lang="en-US" sz="3200" spc="-20" dirty="0" err="1">
                <a:effectLst/>
                <a:latin typeface="Times New Roman" panose="02020603050405020304" pitchFamily="18" charset="0"/>
                <a:ea typeface="Calibri" panose="020F0502020204030204" pitchFamily="34" charset="0"/>
              </a:rPr>
              <a:t>thức</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giữ</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gìn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phát</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huy</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bản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sắc</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văn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hóa</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dân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tộc</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trong</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những</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thói</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quen</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việc</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làm</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nhỏ</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bé</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hàng</a:t>
            </a:r>
            <a:r>
              <a:rPr lang="en-US" sz="3200" spc="-20" dirty="0">
                <a:effectLst/>
                <a:latin typeface="Times New Roman" panose="02020603050405020304" pitchFamily="18" charset="0"/>
                <a:ea typeface="Calibri" panose="020F0502020204030204" pitchFamily="34" charset="0"/>
              </a:rPr>
              <a:t> </a:t>
            </a:r>
            <a:r>
              <a:rPr lang="en-US" sz="3200" spc="-20" dirty="0" err="1">
                <a:effectLst/>
                <a:latin typeface="Times New Roman" panose="02020603050405020304" pitchFamily="18" charset="0"/>
                <a:ea typeface="Calibri" panose="020F0502020204030204" pitchFamily="34" charset="0"/>
              </a:rPr>
              <a:t>ngày</a:t>
            </a:r>
            <a:r>
              <a:rPr lang="en-US" sz="3200" spc="-20" dirty="0">
                <a:effectLst/>
                <a:latin typeface="Times New Roman" panose="02020603050405020304" pitchFamily="18" charset="0"/>
                <a:ea typeface="Calibri" panose="020F0502020204030204" pitchFamily="34" charset="0"/>
              </a:rPr>
              <a:t>.</a:t>
            </a:r>
            <a:endParaRPr lang="en-US" sz="3200" dirty="0"/>
          </a:p>
        </p:txBody>
      </p:sp>
    </p:spTree>
    <p:extLst>
      <p:ext uri="{BB962C8B-B14F-4D97-AF65-F5344CB8AC3E}">
        <p14:creationId xmlns:p14="http://schemas.microsoft.com/office/powerpoint/2010/main" val="395593039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5611D1-288E-6DF2-5002-E6780FD4680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15ABA00-A3E0-FAFA-9BF1-FD6D93C3FD04}"/>
              </a:ext>
            </a:extLst>
          </p:cNvPr>
          <p:cNvSpPr txBox="1"/>
          <p:nvPr/>
        </p:nvSpPr>
        <p:spPr>
          <a:xfrm>
            <a:off x="529389" y="609600"/>
            <a:ext cx="11245516" cy="3229346"/>
          </a:xfrm>
          <a:prstGeom prst="rect">
            <a:avLst/>
          </a:prstGeom>
          <a:noFill/>
        </p:spPr>
        <p:txBody>
          <a:bodyPr wrap="square">
            <a:spAutoFit/>
          </a:bodyPr>
          <a:lstStyle/>
          <a:p>
            <a:pPr algn="ctr">
              <a:lnSpc>
                <a:spcPct val="130000"/>
              </a:lnSpc>
            </a:pPr>
            <a:r>
              <a:rPr lang="vi-VN" sz="3200" b="1" dirty="0">
                <a:solidFill>
                  <a:srgbClr val="FF0000"/>
                </a:solidFill>
                <a:effectLst/>
                <a:latin typeface="Times New Roman" panose="02020603050405020304" pitchFamily="18" charset="0"/>
                <a:ea typeface="Times New Roman" panose="02020603050405020304" pitchFamily="18" charset="0"/>
              </a:rPr>
              <a:t>HƯỚNG DẪN TỰ HỌC</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Học bài: Học sinh ôn luyện nắm vững mục tiêu kiến thức ngữ văn</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Làm bài tập:</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Hoàn thiện đề bài đã hướng dẫn</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Tìm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thêm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liên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quan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đến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loại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ngoài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sgk</a:t>
            </a:r>
            <a:r>
              <a:rPr lang="en-US" sz="1300" dirty="0">
                <a:solidFill>
                  <a:srgbClr val="000000"/>
                </a:solidFill>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369586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C6A7F-6EFD-6CA6-1A6E-CD230DDF704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258C58F-5786-E4CC-6D20-882B40ACFFAE}"/>
              </a:ext>
            </a:extLst>
          </p:cNvPr>
          <p:cNvSpPr txBox="1"/>
          <p:nvPr/>
        </p:nvSpPr>
        <p:spPr>
          <a:xfrm>
            <a:off x="368967" y="617748"/>
            <a:ext cx="11373853" cy="1964961"/>
          </a:xfrm>
          <a:prstGeom prst="rect">
            <a:avLst/>
          </a:prstGeom>
          <a:noFill/>
        </p:spPr>
        <p:txBody>
          <a:bodyPr wrap="square">
            <a:spAutoFit/>
          </a:bodyPr>
          <a:lstStyle/>
          <a:p>
            <a:pPr algn="ctr">
              <a:lnSpc>
                <a:spcPct val="130000"/>
              </a:lnSpc>
            </a:pPr>
            <a:r>
              <a:rPr lang="en-US" sz="2400" b="1" dirty="0" err="1">
                <a:solidFill>
                  <a:srgbClr val="FF0000"/>
                </a:solidFill>
                <a:effectLst/>
                <a:latin typeface="Times New Roman" panose="02020603050405020304" pitchFamily="18" charset="0"/>
                <a:ea typeface="Times New Roman" panose="02020603050405020304" pitchFamily="18" charset="0"/>
              </a:rPr>
              <a:t>Phiếu</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học</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tập</a:t>
            </a:r>
            <a:r>
              <a:rPr lang="en-US" sz="2400" b="1" dirty="0">
                <a:solidFill>
                  <a:srgbClr val="FF0000"/>
                </a:solidFill>
                <a:effectLst/>
                <a:latin typeface="Times New Roman" panose="02020603050405020304" pitchFamily="18" charset="0"/>
                <a:ea typeface="Times New Roman" panose="02020603050405020304" pitchFamily="18" charset="0"/>
              </a:rPr>
              <a:t> 3</a:t>
            </a:r>
            <a:r>
              <a:rPr lang="vi-VN" sz="2400" b="1" dirty="0">
                <a:solidFill>
                  <a:srgbClr val="FF0000"/>
                </a:solidFill>
                <a:effectLst/>
                <a:latin typeface="Times New Roman" panose="02020603050405020304" pitchFamily="18" charset="0"/>
                <a:ea typeface="Times New Roman" panose="02020603050405020304" pitchFamily="18" charset="0"/>
              </a:rPr>
              <a:t>:</a:t>
            </a:r>
            <a:r>
              <a:rPr lang="vi-VN" sz="2400" b="1" dirty="0">
                <a:solidFill>
                  <a:srgbClr val="0070C0"/>
                </a:solidFill>
                <a:effectLst/>
                <a:latin typeface="Times New Roman" panose="02020603050405020304" pitchFamily="18" charset="0"/>
                <a:ea typeface="Times New Roman" panose="02020603050405020304" pitchFamily="18" charset="0"/>
              </a:rPr>
              <a:t> </a:t>
            </a:r>
            <a:r>
              <a:rPr lang="vi-VN" sz="2400" b="1" dirty="0">
                <a:solidFill>
                  <a:srgbClr val="FF0000"/>
                </a:solidFill>
                <a:effectLst/>
                <a:latin typeface="Times New Roman" panose="02020603050405020304" pitchFamily="18" charset="0"/>
                <a:ea typeface="Times New Roman" panose="02020603050405020304" pitchFamily="18" charset="0"/>
              </a:rPr>
              <a:t>Ôn tập về văn bản thông tin giới thiệu về di tích lịch sử</a:t>
            </a:r>
            <a:endParaRPr lang="en-US" sz="2400" dirty="0">
              <a:effectLst/>
              <a:latin typeface="Times New Roman" panose="02020603050405020304" pitchFamily="18" charset="0"/>
              <a:ea typeface="Times New Roman" panose="02020603050405020304" pitchFamily="18" charset="0"/>
            </a:endParaRPr>
          </a:p>
          <a:p>
            <a:pPr algn="just">
              <a:lnSpc>
                <a:spcPct val="130000"/>
              </a:lnSpc>
            </a:pP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lịch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vi-VN"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 8</a:t>
            </a: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9</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lam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thắng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vi-VN"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 3</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9</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AEF4F56-15A8-538B-C1DA-49857C5FA863}"/>
              </a:ext>
            </a:extLst>
          </p:cNvPr>
          <p:cNvGraphicFramePr>
            <a:graphicFrameLocks noGrp="1"/>
          </p:cNvGraphicFramePr>
          <p:nvPr>
            <p:extLst>
              <p:ext uri="{D42A27DB-BD31-4B8C-83A1-F6EECF244321}">
                <p14:modId xmlns:p14="http://schemas.microsoft.com/office/powerpoint/2010/main" val="1607088432"/>
              </p:ext>
            </p:extLst>
          </p:nvPr>
        </p:nvGraphicFramePr>
        <p:xfrm>
          <a:off x="368967" y="3288633"/>
          <a:ext cx="11373852" cy="3067421"/>
        </p:xfrm>
        <a:graphic>
          <a:graphicData uri="http://schemas.openxmlformats.org/drawingml/2006/table">
            <a:tbl>
              <a:tblPr firstRow="1" firstCol="1" bandRow="1"/>
              <a:tblGrid>
                <a:gridCol w="5613309">
                  <a:extLst>
                    <a:ext uri="{9D8B030D-6E8A-4147-A177-3AD203B41FA5}">
                      <a16:colId xmlns:a16="http://schemas.microsoft.com/office/drawing/2014/main" val="430266806"/>
                    </a:ext>
                  </a:extLst>
                </a:gridCol>
                <a:gridCol w="5760543">
                  <a:extLst>
                    <a:ext uri="{9D8B030D-6E8A-4147-A177-3AD203B41FA5}">
                      <a16:colId xmlns:a16="http://schemas.microsoft.com/office/drawing/2014/main" val="3420472472"/>
                    </a:ext>
                  </a:extLst>
                </a:gridCol>
              </a:tblGrid>
              <a:tr h="1959780">
                <a:tc gridSpan="2">
                  <a:txBody>
                    <a:bodyPr/>
                    <a:lstStyle/>
                    <a:p>
                      <a:pPr algn="just">
                        <a:lnSpc>
                          <a:spcPct val="130000"/>
                        </a:lnSpc>
                      </a:pPr>
                      <a:r>
                        <a:rPr lang="en-US" sz="28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lịch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 8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9,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lam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thắng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a:t>
                      </a: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Bài 3</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9,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180530488"/>
                  </a:ext>
                </a:extLst>
              </a:tr>
              <a:tr h="0">
                <a:tc>
                  <a:txBody>
                    <a:bodyPr/>
                    <a:lstStyle/>
                    <a:p>
                      <a:pPr algn="ctr">
                        <a:lnSpc>
                          <a:spcPct val="130000"/>
                        </a:lnSpc>
                      </a:pPr>
                      <a:r>
                        <a:rPr lang="vi-VN" sz="28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 3</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288643698"/>
                  </a:ext>
                </a:extLst>
              </a:tr>
              <a:tr h="608277">
                <a:tc>
                  <a:txBody>
                    <a:bodyPr/>
                    <a:lstStyle/>
                    <a:p>
                      <a:pPr algn="ctr">
                        <a:lnSpc>
                          <a:spcPct val="130000"/>
                        </a:lnSpc>
                      </a:pPr>
                      <a:r>
                        <a:rPr lang="vi-VN" sz="28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739176477"/>
                  </a:ext>
                </a:extLst>
              </a:tr>
            </a:tbl>
          </a:graphicData>
        </a:graphic>
      </p:graphicFrame>
    </p:spTree>
    <p:extLst>
      <p:ext uri="{BB962C8B-B14F-4D97-AF65-F5344CB8AC3E}">
        <p14:creationId xmlns:p14="http://schemas.microsoft.com/office/powerpoint/2010/main" val="428077242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82819-9B4D-41D4-3418-F88A3C2EBCC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48283CD-6A0E-7BED-26F9-6C9B32002743}"/>
              </a:ext>
            </a:extLst>
          </p:cNvPr>
          <p:cNvSpPr txBox="1"/>
          <p:nvPr/>
        </p:nvSpPr>
        <p:spPr>
          <a:xfrm>
            <a:off x="368968" y="778169"/>
            <a:ext cx="11486148" cy="258917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4</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Ôn tập về bi kịch và truyện </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4: </a:t>
            </a:r>
            <a:r>
              <a:rPr lang="en-US" sz="3200" dirty="0" err="1">
                <a:solidFill>
                  <a:srgbClr val="000000"/>
                </a:solidFill>
                <a:effectLst/>
                <a:latin typeface="Times New Roman" panose="02020603050405020304" pitchFamily="18" charset="0"/>
                <a:ea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xét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số</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đặc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bi </a:t>
            </a:r>
            <a:r>
              <a:rPr lang="en-US" sz="3200" dirty="0" err="1">
                <a:solidFill>
                  <a:srgbClr val="000000"/>
                </a:solidFill>
                <a:effectLst/>
                <a:latin typeface="Times New Roman" panose="02020603050405020304" pitchFamily="18" charset="0"/>
                <a:ea typeface="Times New Roman" panose="02020603050405020304" pitchFamily="18" charset="0"/>
              </a:rPr>
              <a:t>kịch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ngắn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Bài</a:t>
            </a:r>
            <a:r>
              <a:rPr lang="en-US" sz="3200" i="1" dirty="0">
                <a:solidFill>
                  <a:srgbClr val="000000"/>
                </a:solidFill>
                <a:effectLst/>
                <a:latin typeface="Times New Roman" panose="02020603050405020304" pitchFamily="18" charset="0"/>
                <a:ea typeface="Times New Roman" panose="02020603050405020304" pitchFamily="18" charset="0"/>
              </a:rPr>
              <a:t> 9</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giữa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bi </a:t>
            </a:r>
            <a:r>
              <a:rPr lang="en-US" sz="3200" dirty="0" err="1">
                <a:solidFill>
                  <a:srgbClr val="000000"/>
                </a:solidFill>
                <a:effectLst/>
                <a:latin typeface="Times New Roman" panose="02020603050405020304" pitchFamily="18" charset="0"/>
                <a:ea typeface="Times New Roman" panose="02020603050405020304" pitchFamily="18" charset="0"/>
              </a:rPr>
              <a:t>kịch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ngắn</a:t>
            </a:r>
            <a:r>
              <a:rPr lang="en-US" sz="3200" dirty="0">
                <a:solidFill>
                  <a:srgbClr val="000000"/>
                </a:solidFill>
                <a:effectLst/>
                <a:latin typeface="Times New Roman" panose="02020603050405020304" pitchFamily="18" charset="0"/>
                <a:ea typeface="Times New Roman" panose="02020603050405020304" pitchFamily="18" charset="0"/>
              </a:rPr>
              <a:t> ở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giống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nhau</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6405950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9022B-5B4F-7F00-79FD-48E01F867B7D}"/>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151AF1F-6FE4-1525-0784-0F71D187315C}"/>
              </a:ext>
            </a:extLst>
          </p:cNvPr>
          <p:cNvGraphicFramePr>
            <a:graphicFrameLocks noGrp="1"/>
          </p:cNvGraphicFramePr>
          <p:nvPr>
            <p:extLst>
              <p:ext uri="{D42A27DB-BD31-4B8C-83A1-F6EECF244321}">
                <p14:modId xmlns:p14="http://schemas.microsoft.com/office/powerpoint/2010/main" val="1349604460"/>
              </p:ext>
            </p:extLst>
          </p:nvPr>
        </p:nvGraphicFramePr>
        <p:xfrm>
          <a:off x="529389" y="465222"/>
          <a:ext cx="11229474" cy="6241255"/>
        </p:xfrm>
        <a:graphic>
          <a:graphicData uri="http://schemas.openxmlformats.org/drawingml/2006/table">
            <a:tbl>
              <a:tblPr firstRow="1" firstCol="1" bandRow="1"/>
              <a:tblGrid>
                <a:gridCol w="5614737">
                  <a:extLst>
                    <a:ext uri="{9D8B030D-6E8A-4147-A177-3AD203B41FA5}">
                      <a16:colId xmlns:a16="http://schemas.microsoft.com/office/drawing/2014/main" val="3685560532"/>
                    </a:ext>
                  </a:extLst>
                </a:gridCol>
                <a:gridCol w="5614737">
                  <a:extLst>
                    <a:ext uri="{9D8B030D-6E8A-4147-A177-3AD203B41FA5}">
                      <a16:colId xmlns:a16="http://schemas.microsoft.com/office/drawing/2014/main" val="1328700422"/>
                    </a:ext>
                  </a:extLst>
                </a:gridCol>
              </a:tblGrid>
              <a:tr h="504138">
                <a:tc>
                  <a:txBody>
                    <a:bodyPr/>
                    <a:lstStyle/>
                    <a:p>
                      <a:pPr algn="ctr">
                        <a:lnSpc>
                          <a:spcPct val="130000"/>
                        </a:lnSpc>
                      </a:pP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 điểm hình thức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5075072"/>
                  </a:ext>
                </a:extLst>
              </a:tr>
              <a:tr h="1064199">
                <a:tc>
                  <a:txBody>
                    <a:bodyPr/>
                    <a:lstStyle/>
                    <a:p>
                      <a:pPr>
                        <a:lnSpc>
                          <a:spcPct val="130000"/>
                        </a:lnSpc>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Ham-</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Sếch-xpia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3730561"/>
                  </a:ext>
                </a:extLst>
              </a:tr>
              <a:tr h="504138">
                <a:tc>
                  <a:txBody>
                    <a:bodyPr/>
                    <a:lstStyle/>
                    <a:p>
                      <a:pPr>
                        <a:lnSpc>
                          <a:spcPct val="130000"/>
                        </a:lnSpc>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(Mu-</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-ka-mi Ha-</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7343517"/>
                  </a:ext>
                </a:extLst>
              </a:tr>
              <a:tr h="951108">
                <a:tc>
                  <a:txBody>
                    <a:bodyPr/>
                    <a:lstStyle/>
                    <a:p>
                      <a:pPr>
                        <a:lnSpc>
                          <a:spcPct val="115000"/>
                        </a:lnSpc>
                      </a:pP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 công và nổi dậy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 kịch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Kim tiền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Huyền Đắc)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0802049"/>
                  </a:ext>
                </a:extLst>
              </a:tr>
              <a:tr h="504138">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 tôi (Nguyễn Thị Thu Huệ)</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6403229"/>
                  </a:ext>
                </a:extLst>
              </a:tr>
              <a:tr h="1064199">
                <a:tc gridSpan="2">
                  <a:txBody>
                    <a:bodyPr/>
                    <a:lstStyle/>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Điểm giống nhau về n</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ội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bi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714324830"/>
                  </a:ext>
                </a:extLst>
              </a:tr>
            </a:tbl>
          </a:graphicData>
        </a:graphic>
      </p:graphicFrame>
    </p:spTree>
    <p:extLst>
      <p:ext uri="{BB962C8B-B14F-4D97-AF65-F5344CB8AC3E}">
        <p14:creationId xmlns:p14="http://schemas.microsoft.com/office/powerpoint/2010/main" val="318995297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F44E2-FB41-B0E4-B56E-7257BB82771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29982B6-B39A-350A-DA21-9A4F4E836238}"/>
              </a:ext>
            </a:extLst>
          </p:cNvPr>
          <p:cNvSpPr txBox="1"/>
          <p:nvPr/>
        </p:nvSpPr>
        <p:spPr>
          <a:xfrm>
            <a:off x="401053" y="653231"/>
            <a:ext cx="11421979" cy="1948995"/>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5</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Phần Tổng kết văn học</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5: </a:t>
            </a:r>
            <a:r>
              <a:rPr lang="en-US" sz="3200" dirty="0" err="1">
                <a:solidFill>
                  <a:srgbClr val="000000"/>
                </a:solidFill>
                <a:effectLst/>
                <a:latin typeface="Times New Roman" panose="02020603050405020304" pitchFamily="18" charset="0"/>
                <a:ea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Tổng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kết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học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Việt</a:t>
            </a:r>
            <a:r>
              <a:rPr lang="en-US" sz="3200" i="1" dirty="0">
                <a:solidFill>
                  <a:srgbClr val="000000"/>
                </a:solidFill>
                <a:effectLst/>
                <a:latin typeface="Times New Roman" panose="02020603050405020304" pitchFamily="18" charset="0"/>
                <a:ea typeface="Times New Roman" panose="02020603050405020304" pitchFamily="18" charset="0"/>
              </a:rPr>
              <a:t> Nam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trang</a:t>
            </a:r>
            <a:r>
              <a:rPr lang="en-US" sz="3200" dirty="0">
                <a:solidFill>
                  <a:srgbClr val="000000"/>
                </a:solidFill>
                <a:effectLst/>
                <a:latin typeface="Times New Roman" panose="02020603050405020304" pitchFamily="18" charset="0"/>
                <a:ea typeface="Times New Roman" panose="02020603050405020304" pitchFamily="18" charset="0"/>
              </a:rPr>
              <a:t> 127 - 131).</a:t>
            </a:r>
            <a:endParaRPr lang="en-US" sz="3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C6661611-60E2-1026-7E81-6542CA399F3A}"/>
              </a:ext>
            </a:extLst>
          </p:cNvPr>
          <p:cNvSpPr txBox="1"/>
          <p:nvPr/>
        </p:nvSpPr>
        <p:spPr>
          <a:xfrm>
            <a:off x="401053" y="2727159"/>
            <a:ext cx="11421979" cy="2997744"/>
          </a:xfrm>
          <a:prstGeom prst="rect">
            <a:avLst/>
          </a:prstGeom>
          <a:noFill/>
        </p:spPr>
        <p:txBody>
          <a:bodyPr wrap="square">
            <a:spAutoFit/>
          </a:bodyPr>
          <a:lstStyle/>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Tác dụng của phần Tổng kết văn học:</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r>
              <a:rPr lang="vi-VN" sz="3200" dirty="0">
                <a:solidFill>
                  <a:srgbClr val="000000"/>
                </a:solidFill>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331737592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34AFE-8140-475F-A2EE-13E49576942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DF49013-9F47-0A83-6159-F7BE6B0A0C72}"/>
              </a:ext>
            </a:extLst>
          </p:cNvPr>
          <p:cNvSpPr txBox="1"/>
          <p:nvPr/>
        </p:nvSpPr>
        <p:spPr>
          <a:xfrm>
            <a:off x="449179" y="449179"/>
            <a:ext cx="11293642" cy="258917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6</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Phần </a:t>
            </a:r>
            <a:r>
              <a:rPr lang="vi-VN" sz="3200" b="1" i="1" dirty="0">
                <a:solidFill>
                  <a:srgbClr val="FF0000"/>
                </a:solidFill>
                <a:effectLst/>
                <a:latin typeface="Times New Roman" panose="02020603050405020304" pitchFamily="18" charset="0"/>
                <a:ea typeface="Times New Roman" panose="02020603050405020304" pitchFamily="18" charset="0"/>
              </a:rPr>
              <a:t>Viết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6: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dạng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cụ</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hai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thuộc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kiểu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mối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quan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hệ</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giữa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Viết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Đọc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hiểu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mỗi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202582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CEFF1-96D7-2ECA-E09C-F8A076386440}"/>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6D21A5A-BCD2-DF08-AB1A-9985EC95BB83}"/>
              </a:ext>
            </a:extLst>
          </p:cNvPr>
          <p:cNvGraphicFramePr>
            <a:graphicFrameLocks noGrp="1"/>
          </p:cNvGraphicFramePr>
          <p:nvPr>
            <p:extLst>
              <p:ext uri="{D42A27DB-BD31-4B8C-83A1-F6EECF244321}">
                <p14:modId xmlns:p14="http://schemas.microsoft.com/office/powerpoint/2010/main" val="926450088"/>
              </p:ext>
            </p:extLst>
          </p:nvPr>
        </p:nvGraphicFramePr>
        <p:xfrm>
          <a:off x="481263" y="465222"/>
          <a:ext cx="11277600" cy="4940968"/>
        </p:xfrm>
        <a:graphic>
          <a:graphicData uri="http://schemas.openxmlformats.org/drawingml/2006/table">
            <a:tbl>
              <a:tblPr firstRow="1" firstCol="1" bandRow="1"/>
              <a:tblGrid>
                <a:gridCol w="11277600">
                  <a:extLst>
                    <a:ext uri="{9D8B030D-6E8A-4147-A177-3AD203B41FA5}">
                      <a16:colId xmlns:a16="http://schemas.microsoft.com/office/drawing/2014/main" val="1189422598"/>
                    </a:ext>
                  </a:extLst>
                </a:gridCol>
              </a:tblGrid>
              <a:tr h="4940968">
                <a:tc>
                  <a:txBody>
                    <a:bodyPr/>
                    <a:lstStyle/>
                    <a:p>
                      <a:pPr algn="ctr">
                        <a:lnSpc>
                          <a:spcPct val="130000"/>
                        </a:lnSpc>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Phiếu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6</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Phần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9,</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en-US" sz="2800" b="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9,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9,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5234628"/>
                  </a:ext>
                </a:extLst>
              </a:tr>
            </a:tbl>
          </a:graphicData>
        </a:graphic>
      </p:graphicFrame>
    </p:spTree>
    <p:extLst>
      <p:ext uri="{BB962C8B-B14F-4D97-AF65-F5344CB8AC3E}">
        <p14:creationId xmlns:p14="http://schemas.microsoft.com/office/powerpoint/2010/main" val="13017475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0F8B9-4744-384A-C49F-26D4567BE8B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3755B27-C7F8-26D6-D1F0-FFD56DF13148}"/>
              </a:ext>
            </a:extLst>
          </p:cNvPr>
          <p:cNvSpPr txBox="1"/>
          <p:nvPr/>
        </p:nvSpPr>
        <p:spPr>
          <a:xfrm>
            <a:off x="417095" y="827995"/>
            <a:ext cx="11245516" cy="2277034"/>
          </a:xfrm>
          <a:prstGeom prst="rect">
            <a:avLst/>
          </a:prstGeom>
          <a:noFill/>
        </p:spPr>
        <p:txBody>
          <a:bodyPr wrap="square">
            <a:spAutoFit/>
          </a:bodyPr>
          <a:lstStyle/>
          <a:p>
            <a:pPr algn="ctr">
              <a:lnSpc>
                <a:spcPct val="130000"/>
              </a:lnSpc>
            </a:pPr>
            <a:r>
              <a:rPr lang="en-US" sz="2800" b="1" dirty="0" err="1">
                <a:solidFill>
                  <a:srgbClr val="FF0000"/>
                </a:solidFill>
                <a:effectLst/>
                <a:latin typeface="Times New Roman" panose="02020603050405020304" pitchFamily="18" charset="0"/>
                <a:ea typeface="Times New Roman" panose="02020603050405020304" pitchFamily="18" charset="0"/>
              </a:rPr>
              <a:t>Phiếu</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học</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tập</a:t>
            </a:r>
            <a:r>
              <a:rPr lang="en-US" sz="2800" b="1" dirty="0">
                <a:solidFill>
                  <a:srgbClr val="FF0000"/>
                </a:solidFill>
                <a:effectLst/>
                <a:latin typeface="Times New Roman" panose="02020603050405020304" pitchFamily="18" charset="0"/>
                <a:ea typeface="Times New Roman" panose="02020603050405020304" pitchFamily="18" charset="0"/>
              </a:rPr>
              <a:t> 7</a:t>
            </a:r>
            <a:r>
              <a:rPr lang="vi-VN" sz="2800" b="1" dirty="0">
                <a:solidFill>
                  <a:srgbClr val="FF0000"/>
                </a:solidFill>
                <a:effectLst/>
                <a:latin typeface="Times New Roman" panose="02020603050405020304" pitchFamily="18" charset="0"/>
                <a:ea typeface="Times New Roman" panose="02020603050405020304" pitchFamily="18" charset="0"/>
              </a:rPr>
              <a:t>:</a:t>
            </a:r>
            <a:r>
              <a:rPr lang="vi-VN"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rPr>
              <a:t>Phần </a:t>
            </a:r>
            <a:r>
              <a:rPr lang="vi-VN" sz="2800" b="1" i="1" dirty="0">
                <a:solidFill>
                  <a:srgbClr val="FF0000"/>
                </a:solidFill>
                <a:effectLst/>
                <a:latin typeface="Times New Roman" panose="02020603050405020304" pitchFamily="18" charset="0"/>
                <a:ea typeface="Times New Roman" panose="02020603050405020304" pitchFamily="18" charset="0"/>
              </a:rPr>
              <a:t>Nói và nghe</a:t>
            </a:r>
            <a:endParaRPr lang="en-US" sz="2800" dirty="0">
              <a:effectLst/>
              <a:latin typeface="Times New Roman" panose="02020603050405020304" pitchFamily="18" charset="0"/>
              <a:ea typeface="Times New Roman" panose="02020603050405020304" pitchFamily="18" charset="0"/>
            </a:endParaRPr>
          </a:p>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Câu</a:t>
            </a:r>
            <a:r>
              <a:rPr lang="en-US"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0070C0"/>
                </a:solidFill>
                <a:effectLst/>
                <a:latin typeface="Times New Roman" panose="02020603050405020304" pitchFamily="18" charset="0"/>
                <a:ea typeface="Times New Roman" panose="02020603050405020304" pitchFamily="18" charset="0"/>
              </a:rPr>
              <a:t>8: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rèn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kĩ</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năng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nói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nghe</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sách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Ngữ</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rPr>
              <a:t> 9</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trọng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tâm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Nói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nghe</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32C6B0EA-EF70-DDCE-7218-FCBD73FF68B0}"/>
              </a:ext>
            </a:extLst>
          </p:cNvPr>
          <p:cNvGraphicFramePr>
            <a:graphicFrameLocks noGrp="1"/>
          </p:cNvGraphicFramePr>
          <p:nvPr>
            <p:extLst>
              <p:ext uri="{D42A27DB-BD31-4B8C-83A1-F6EECF244321}">
                <p14:modId xmlns:p14="http://schemas.microsoft.com/office/powerpoint/2010/main" val="3300776061"/>
              </p:ext>
            </p:extLst>
          </p:nvPr>
        </p:nvGraphicFramePr>
        <p:xfrm>
          <a:off x="417094" y="3429001"/>
          <a:ext cx="11245515" cy="2996184"/>
        </p:xfrm>
        <a:graphic>
          <a:graphicData uri="http://schemas.openxmlformats.org/drawingml/2006/table">
            <a:tbl>
              <a:tblPr firstRow="1" firstCol="1" bandRow="1"/>
              <a:tblGrid>
                <a:gridCol w="1762412">
                  <a:extLst>
                    <a:ext uri="{9D8B030D-6E8A-4147-A177-3AD203B41FA5}">
                      <a16:colId xmlns:a16="http://schemas.microsoft.com/office/drawing/2014/main" val="2451704219"/>
                    </a:ext>
                  </a:extLst>
                </a:gridCol>
                <a:gridCol w="4703452">
                  <a:extLst>
                    <a:ext uri="{9D8B030D-6E8A-4147-A177-3AD203B41FA5}">
                      <a16:colId xmlns:a16="http://schemas.microsoft.com/office/drawing/2014/main" val="3643487825"/>
                    </a:ext>
                  </a:extLst>
                </a:gridCol>
                <a:gridCol w="4779651">
                  <a:extLst>
                    <a:ext uri="{9D8B030D-6E8A-4147-A177-3AD203B41FA5}">
                      <a16:colId xmlns:a16="http://schemas.microsoft.com/office/drawing/2014/main" val="2888537822"/>
                    </a:ext>
                  </a:extLst>
                </a:gridCol>
              </a:tblGrid>
              <a:tr h="408206">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nói và nghe</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trong tâm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5050438"/>
                  </a:ext>
                </a:extLst>
              </a:tr>
              <a:tr h="32540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5797942"/>
                  </a:ext>
                </a:extLst>
              </a:tr>
              <a:tr h="32540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8660485"/>
                  </a:ext>
                </a:extLst>
              </a:tr>
              <a:tr h="32540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86543050"/>
                  </a:ext>
                </a:extLst>
              </a:tr>
              <a:tr h="32540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1848158"/>
                  </a:ext>
                </a:extLst>
              </a:tr>
              <a:tr h="32540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0387839"/>
                  </a:ext>
                </a:extLst>
              </a:tr>
            </a:tbl>
          </a:graphicData>
        </a:graphic>
      </p:graphicFrame>
    </p:spTree>
    <p:extLst>
      <p:ext uri="{BB962C8B-B14F-4D97-AF65-F5344CB8AC3E}">
        <p14:creationId xmlns:p14="http://schemas.microsoft.com/office/powerpoint/2010/main" val="93751660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932E06-7D13-8150-6871-43C1A8597EB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A67FA2D-37C0-EC0B-F388-17056EB1D8EE}"/>
              </a:ext>
            </a:extLst>
          </p:cNvPr>
          <p:cNvSpPr txBox="1"/>
          <p:nvPr/>
        </p:nvSpPr>
        <p:spPr>
          <a:xfrm>
            <a:off x="304801" y="609600"/>
            <a:ext cx="11486146" cy="3869521"/>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8:</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Phần </a:t>
            </a:r>
            <a:r>
              <a:rPr lang="vi-VN" sz="3200" b="1" i="1" dirty="0">
                <a:solidFill>
                  <a:srgbClr val="FF0000"/>
                </a:solidFill>
                <a:effectLst/>
                <a:latin typeface="Times New Roman" panose="02020603050405020304" pitchFamily="18" charset="0"/>
                <a:ea typeface="Times New Roman" panose="02020603050405020304" pitchFamily="18" charset="0"/>
              </a:rPr>
              <a:t>Tiếng Việt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9: </a:t>
            </a:r>
            <a:r>
              <a:rPr lang="en-US" sz="3200" dirty="0" err="1">
                <a:solidFill>
                  <a:srgbClr val="000000"/>
                </a:solidFill>
                <a:effectLst/>
                <a:latin typeface="Times New Roman" panose="02020603050405020304" pitchFamily="18" charset="0"/>
                <a:ea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tiếng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Việt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hai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mối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quan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hệ</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như</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Đọc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hiểu</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Viết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Nói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nghe</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10: </a:t>
            </a:r>
            <a:r>
              <a:rPr lang="en-US" sz="3200" dirty="0" err="1">
                <a:solidFill>
                  <a:srgbClr val="000000"/>
                </a:solidFill>
                <a:effectLst/>
                <a:latin typeface="Times New Roman" panose="02020603050405020304" pitchFamily="18" charset="0"/>
                <a:ea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Tổng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kết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tiếng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Việt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trang</a:t>
            </a:r>
            <a:r>
              <a:rPr lang="en-US" sz="3200" dirty="0">
                <a:solidFill>
                  <a:srgbClr val="000000"/>
                </a:solidFill>
                <a:effectLst/>
                <a:latin typeface="Times New Roman" panose="02020603050405020304" pitchFamily="18" charset="0"/>
                <a:ea typeface="Times New Roman" panose="02020603050405020304" pitchFamily="18" charset="0"/>
              </a:rPr>
              <a:t> 132 - 136).</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379566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EE2B4-69E9-EB2E-88E0-44C287165A1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0C6BDFF-CB99-AE91-42A7-FFCFF2C5FC82}"/>
              </a:ext>
            </a:extLst>
          </p:cNvPr>
          <p:cNvGraphicFramePr>
            <a:graphicFrameLocks noGrp="1"/>
          </p:cNvGraphicFramePr>
          <p:nvPr>
            <p:extLst>
              <p:ext uri="{D42A27DB-BD31-4B8C-83A1-F6EECF244321}">
                <p14:modId xmlns:p14="http://schemas.microsoft.com/office/powerpoint/2010/main" val="792027495"/>
              </p:ext>
            </p:extLst>
          </p:nvPr>
        </p:nvGraphicFramePr>
        <p:xfrm>
          <a:off x="192506" y="914400"/>
          <a:ext cx="11550315" cy="5263134"/>
        </p:xfrm>
        <a:graphic>
          <a:graphicData uri="http://schemas.openxmlformats.org/drawingml/2006/table">
            <a:tbl>
              <a:tblPr firstRow="1" firstCol="1" bandRow="1"/>
              <a:tblGrid>
                <a:gridCol w="1882389">
                  <a:extLst>
                    <a:ext uri="{9D8B030D-6E8A-4147-A177-3AD203B41FA5}">
                      <a16:colId xmlns:a16="http://schemas.microsoft.com/office/drawing/2014/main" val="1758290779"/>
                    </a:ext>
                  </a:extLst>
                </a:gridCol>
                <a:gridCol w="9667926">
                  <a:extLst>
                    <a:ext uri="{9D8B030D-6E8A-4147-A177-3AD203B41FA5}">
                      <a16:colId xmlns:a16="http://schemas.microsoft.com/office/drawing/2014/main" val="4244441486"/>
                    </a:ext>
                  </a:extLst>
                </a:gridCol>
              </a:tblGrid>
              <a:tr h="553861">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tiếng Việt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81984183"/>
                  </a:ext>
                </a:extLst>
              </a:tr>
              <a:tr h="553861">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0032624"/>
                  </a:ext>
                </a:extLst>
              </a:tr>
              <a:tr h="553861">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6990865"/>
                  </a:ext>
                </a:extLst>
              </a:tr>
              <a:tr h="553861">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418159"/>
                  </a:ext>
                </a:extLst>
              </a:tr>
              <a:tr h="553861">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6600665"/>
                  </a:ext>
                </a:extLst>
              </a:tr>
              <a:tr h="553861">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04386380"/>
                  </a:ext>
                </a:extLst>
              </a:tr>
              <a:tr h="1169161">
                <a:tc gridSpan="2">
                  <a:txBody>
                    <a:bodyPr/>
                    <a:lstStyle/>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132 - 136):</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548720797"/>
                  </a:ext>
                </a:extLst>
              </a:tr>
            </a:tbl>
          </a:graphicData>
        </a:graphic>
      </p:graphicFrame>
    </p:spTree>
    <p:extLst>
      <p:ext uri="{BB962C8B-B14F-4D97-AF65-F5344CB8AC3E}">
        <p14:creationId xmlns:p14="http://schemas.microsoft.com/office/powerpoint/2010/main" val="222112656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D8774-7BB9-D25B-B03E-2BC40527BD6E}"/>
            </a:ext>
          </a:extLst>
        </p:cNvPr>
        <p:cNvGrpSpPr/>
        <p:nvPr/>
      </p:nvGrpSpPr>
      <p:grpSpPr>
        <a:xfrm>
          <a:off x="0" y="0"/>
          <a:ext cx="0" cy="0"/>
          <a:chOff x="0" y="0"/>
          <a:chExt cx="0" cy="0"/>
        </a:xfrm>
      </p:grpSpPr>
      <p:grpSp>
        <p:nvGrpSpPr>
          <p:cNvPr id="10" name="组合 9">
            <a:extLst>
              <a:ext uri="{FF2B5EF4-FFF2-40B4-BE49-F238E27FC236}">
                <a16:creationId xmlns:a16="http://schemas.microsoft.com/office/drawing/2014/main" id="{D18115C4-40C7-73C2-0BAF-54942C29EDE3}"/>
              </a:ext>
            </a:extLst>
          </p:cNvPr>
          <p:cNvGrpSpPr/>
          <p:nvPr/>
        </p:nvGrpSpPr>
        <p:grpSpPr>
          <a:xfrm>
            <a:off x="7026442" y="-631723"/>
            <a:ext cx="5165558" cy="8121445"/>
            <a:chOff x="1094975" y="316936"/>
            <a:chExt cx="3124780" cy="1011884"/>
          </a:xfrm>
        </p:grpSpPr>
        <p:pic>
          <p:nvPicPr>
            <p:cNvPr id="14" name="图片 13">
              <a:extLst>
                <a:ext uri="{FF2B5EF4-FFF2-40B4-BE49-F238E27FC236}">
                  <a16:creationId xmlns:a16="http://schemas.microsoft.com/office/drawing/2014/main" id="{5114250B-0F12-5A5A-F4CF-7299C1F5DE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4975" y="316936"/>
              <a:ext cx="3066261" cy="1011884"/>
            </a:xfrm>
            <a:prstGeom prst="rect">
              <a:avLst/>
            </a:prstGeom>
          </p:spPr>
        </p:pic>
        <p:sp>
          <p:nvSpPr>
            <p:cNvPr id="15" name="矩形 14">
              <a:extLst>
                <a:ext uri="{FF2B5EF4-FFF2-40B4-BE49-F238E27FC236}">
                  <a16:creationId xmlns:a16="http://schemas.microsoft.com/office/drawing/2014/main" id="{D01BDDBB-F0DB-CB11-B4E0-73DFAB5759E9}"/>
                </a:ext>
              </a:extLst>
            </p:cNvPr>
            <p:cNvSpPr/>
            <p:nvPr/>
          </p:nvSpPr>
          <p:spPr>
            <a:xfrm>
              <a:off x="1419754" y="622922"/>
              <a:ext cx="2800001" cy="596096"/>
            </a:xfrm>
            <a:prstGeom prst="rect">
              <a:avLst/>
            </a:prstGeom>
          </p:spPr>
          <p:txBody>
            <a:bodyPr wrap="square">
              <a:sp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zh-CN" altLang="en-US" sz="2800" b="1" i="0" u="none" strike="noStrike" kern="1200" cap="none" spc="0" normalizeH="0" baseline="0" noProof="0" dirty="0">
                <a:ln w="38100">
                  <a:noFill/>
                </a:ln>
                <a:solidFill>
                  <a:srgbClr val="0A86DC"/>
                </a:solidFill>
                <a:effectLst/>
                <a:uLnTx/>
                <a:uFillTx/>
                <a:latin typeface="思源宋体 CN" panose="02020400000000000000" pitchFamily="18" charset="-122"/>
                <a:ea typeface="思源宋体 CN" panose="02020400000000000000" pitchFamily="18" charset="-122"/>
                <a:cs typeface="黑体-繁" panose="03000509000000000000" pitchFamily="65" charset="-122"/>
                <a:sym typeface="思源宋体 CN" panose="02020400000000000000" pitchFamily="18" charset="-122"/>
              </a:endParaRPr>
            </a:p>
          </p:txBody>
        </p:sp>
      </p:grpSp>
      <p:sp>
        <p:nvSpPr>
          <p:cNvPr id="3" name="TextBox 2">
            <a:extLst>
              <a:ext uri="{FF2B5EF4-FFF2-40B4-BE49-F238E27FC236}">
                <a16:creationId xmlns:a16="http://schemas.microsoft.com/office/drawing/2014/main" id="{D731041F-382A-7583-C78B-CA48C3713632}"/>
              </a:ext>
            </a:extLst>
          </p:cNvPr>
          <p:cNvSpPr txBox="1"/>
          <p:nvPr/>
        </p:nvSpPr>
        <p:spPr>
          <a:xfrm>
            <a:off x="7320994" y="3388918"/>
            <a:ext cx="4745798" cy="1757341"/>
          </a:xfrm>
          <a:prstGeom prst="rect">
            <a:avLst/>
          </a:prstGeom>
          <a:noFill/>
        </p:spPr>
        <p:txBody>
          <a:bodyPr wrap="square">
            <a:spAutoFit/>
          </a:bodyPr>
          <a:lstStyle/>
          <a:p>
            <a:pPr algn="ctr">
              <a:lnSpc>
                <a:spcPct val="150000"/>
              </a:lnSpc>
              <a:spcAft>
                <a:spcPts val="800"/>
              </a:spcAft>
            </a:pPr>
            <a:r>
              <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HOẠT ĐỘNG 1</a:t>
            </a:r>
            <a:endPar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800"/>
              </a:spcAft>
            </a:pPr>
            <a:r>
              <a:rPr lang="vi-VN" sz="3600" b="1" spc="-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KHỞI ĐỘNG</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E94A2F9-A203-6B1C-8D5E-A0B2E05DB3B1}"/>
              </a:ext>
            </a:extLst>
          </p:cNvPr>
          <p:cNvSpPr txBox="1"/>
          <p:nvPr/>
        </p:nvSpPr>
        <p:spPr>
          <a:xfrm>
            <a:off x="153173" y="1174151"/>
            <a:ext cx="6899375" cy="4509696"/>
          </a:xfrm>
          <a:prstGeom prst="rect">
            <a:avLst/>
          </a:prstGeom>
          <a:noFill/>
          <a:ln>
            <a:solidFill>
              <a:schemeClr val="accent1"/>
            </a:solidFill>
          </a:ln>
        </p:spPr>
        <p:txBody>
          <a:bodyPr wrap="square">
            <a:spAutoFit/>
          </a:bodyPr>
          <a:lstStyle/>
          <a:p>
            <a:pPr>
              <a:lnSpc>
                <a:spcPct val="130000"/>
              </a:lnSpc>
            </a:pPr>
            <a:r>
              <a:rPr lang="en-US" sz="3200" dirty="0" err="1">
                <a:solidFill>
                  <a:srgbClr val="000000"/>
                </a:solidFill>
                <a:latin typeface="Times New Roman" panose="02020603050405020304" pitchFamily="18" charset="0"/>
                <a:ea typeface="Times New Roman" panose="02020603050405020304" pitchFamily="18" charset="0"/>
              </a:rPr>
              <a:t>Nhắc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lại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mục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tiêu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về</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năng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lực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đã</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phát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triển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học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tập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bài</a:t>
            </a:r>
            <a:r>
              <a:rPr lang="en-US" sz="3200" dirty="0">
                <a:solidFill>
                  <a:srgbClr val="000000"/>
                </a:solidFill>
                <a:latin typeface="Times New Roman" panose="02020603050405020304" pitchFamily="18" charset="0"/>
                <a:ea typeface="Times New Roman" panose="02020603050405020304" pitchFamily="18" charset="0"/>
              </a:rPr>
              <a:t> </a:t>
            </a:r>
            <a:r>
              <a:rPr lang="vi-VN" sz="3200" dirty="0">
                <a:solidFill>
                  <a:srgbClr val="000000"/>
                </a:solidFill>
                <a:latin typeface="Times New Roman" panose="02020603050405020304" pitchFamily="18" charset="0"/>
                <a:ea typeface="Times New Roman" panose="02020603050405020304" pitchFamily="18" charset="0"/>
              </a:rPr>
              <a:t>6, 7, 8, 9, 10.</a:t>
            </a:r>
            <a:endParaRPr lang="en-US" sz="2800" dirty="0">
              <a:latin typeface="Times New Roman" panose="02020603050405020304" pitchFamily="18" charset="0"/>
              <a:ea typeface="Times New Roman" panose="02020603050405020304" pitchFamily="18" charset="0"/>
            </a:endParaRPr>
          </a:p>
          <a:p>
            <a:pPr marL="342900" lvl="0" indent="-342900">
              <a:lnSpc>
                <a:spcPct val="130000"/>
              </a:lnSpc>
              <a:buFont typeface="+mj-lt"/>
              <a:buAutoNum type="arabicParenBoth"/>
            </a:pPr>
            <a:r>
              <a:rPr lang="vi-VN"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mục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tiêu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môn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muốn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phát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triển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về</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năng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lực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đọc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viết</a:t>
            </a:r>
            <a:r>
              <a:rPr lang="en-US" sz="3200" dirty="0">
                <a:solidFill>
                  <a:srgbClr val="000000"/>
                </a:solidFill>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latin typeface="Times New Roman" panose="02020603050405020304" pitchFamily="18" charset="0"/>
                <a:ea typeface="Times New Roman" panose="02020603050405020304" pitchFamily="18" charset="0"/>
              </a:rPr>
              <a:t> q</a:t>
            </a:r>
            <a:r>
              <a:rPr lang="en-US" sz="3200" dirty="0" err="1">
                <a:solidFill>
                  <a:srgbClr val="000000"/>
                </a:solidFill>
                <a:latin typeface="Times New Roman" panose="02020603050405020304" pitchFamily="18" charset="0"/>
                <a:ea typeface="Times New Roman" panose="02020603050405020304" pitchFamily="18" charset="0"/>
              </a:rPr>
              <a:t>ua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bài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học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văn</a:t>
            </a:r>
            <a:r>
              <a:rPr lang="en-US" sz="3200" dirty="0">
                <a:solidFill>
                  <a:srgbClr val="000000"/>
                </a:solidFill>
                <a:latin typeface="Times New Roman" panose="02020603050405020304" pitchFamily="18" charset="0"/>
                <a:ea typeface="Times New Roman" panose="02020603050405020304" pitchFamily="18" charset="0"/>
              </a:rPr>
              <a:t> </a:t>
            </a:r>
            <a:r>
              <a:rPr lang="vi-VN" sz="3200" dirty="0">
                <a:solidFill>
                  <a:srgbClr val="000000"/>
                </a:solidFill>
                <a:latin typeface="Times New Roman" panose="02020603050405020304" pitchFamily="18" charset="0"/>
                <a:ea typeface="Times New Roman" panose="02020603050405020304" pitchFamily="18" charset="0"/>
              </a:rPr>
              <a:t>6, 7, 8, 9, 10.</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317304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34E5B-446D-04BD-1ACF-7EF5CC48714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A80B062-8A22-DC0C-40D1-AD426CDB5051}"/>
              </a:ext>
            </a:extLst>
          </p:cNvPr>
          <p:cNvSpPr txBox="1"/>
          <p:nvPr/>
        </p:nvSpPr>
        <p:spPr>
          <a:xfrm>
            <a:off x="721895" y="510550"/>
            <a:ext cx="10844463" cy="668645"/>
          </a:xfrm>
          <a:prstGeom prst="rect">
            <a:avLst/>
          </a:prstGeom>
          <a:noFill/>
        </p:spPr>
        <p:txBody>
          <a:bodyPr wrap="square">
            <a:spAutoFit/>
          </a:bodyPr>
          <a:lstStyle/>
          <a:p>
            <a:pPr algn="ctr">
              <a:lnSpc>
                <a:spcPct val="130000"/>
              </a:lnSpc>
            </a:pPr>
            <a:r>
              <a:rPr lang="en-US" sz="3200" b="1" dirty="0">
                <a:solidFill>
                  <a:srgbClr val="FF0000"/>
                </a:solidFill>
                <a:effectLst/>
                <a:latin typeface="Times New Roman" panose="02020603050405020304" pitchFamily="18" charset="0"/>
                <a:ea typeface="Times New Roman" panose="02020603050405020304" pitchFamily="18" charset="0"/>
              </a:rPr>
              <a:t>DỰ KIẾN SẢN PHẨM HỌC TẬP</a:t>
            </a:r>
            <a:endParaRPr lang="en-US" sz="3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A1909596-1449-1E75-67CD-A47FFF469865}"/>
              </a:ext>
            </a:extLst>
          </p:cNvPr>
          <p:cNvSpPr txBox="1"/>
          <p:nvPr/>
        </p:nvSpPr>
        <p:spPr>
          <a:xfrm>
            <a:off x="352925" y="1572127"/>
            <a:ext cx="11405937" cy="258917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1</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Ôn tập về truyện truyền kì và truyện trinh thám</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a:t>
            </a:r>
            <a:r>
              <a:rPr lang="vi-VN" sz="32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biệt</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trinh</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thám</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6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9,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632256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0B12C-8906-74DC-DF06-8A28C312FF37}"/>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AA93C25-E32C-39D9-CDE2-D24EBD671E67}"/>
              </a:ext>
            </a:extLst>
          </p:cNvPr>
          <p:cNvGraphicFramePr>
            <a:graphicFrameLocks noGrp="1"/>
          </p:cNvGraphicFramePr>
          <p:nvPr>
            <p:extLst>
              <p:ext uri="{D42A27DB-BD31-4B8C-83A1-F6EECF244321}">
                <p14:modId xmlns:p14="http://schemas.microsoft.com/office/powerpoint/2010/main" val="1132088491"/>
              </p:ext>
            </p:extLst>
          </p:nvPr>
        </p:nvGraphicFramePr>
        <p:xfrm>
          <a:off x="425116" y="1017397"/>
          <a:ext cx="11341767" cy="4823206"/>
        </p:xfrm>
        <a:graphic>
          <a:graphicData uri="http://schemas.openxmlformats.org/drawingml/2006/table">
            <a:tbl>
              <a:tblPr firstRow="1" firstCol="1" bandRow="1"/>
              <a:tblGrid>
                <a:gridCol w="6410900">
                  <a:extLst>
                    <a:ext uri="{9D8B030D-6E8A-4147-A177-3AD203B41FA5}">
                      <a16:colId xmlns:a16="http://schemas.microsoft.com/office/drawing/2014/main" val="1409982755"/>
                    </a:ext>
                  </a:extLst>
                </a:gridCol>
                <a:gridCol w="4930867">
                  <a:extLst>
                    <a:ext uri="{9D8B030D-6E8A-4147-A177-3AD203B41FA5}">
                      <a16:colId xmlns:a16="http://schemas.microsoft.com/office/drawing/2014/main" val="3420697022"/>
                    </a:ext>
                  </a:extLst>
                </a:gridCol>
              </a:tblGrid>
              <a:tr h="387908">
                <a:tc>
                  <a:txBody>
                    <a:bodyPr/>
                    <a:lstStyle/>
                    <a:p>
                      <a:pPr algn="ctr">
                        <a:lnSpc>
                          <a:spcPct val="130000"/>
                        </a:lnSpc>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truyền kì</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trinh thám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6120585"/>
                  </a:ext>
                </a:extLst>
              </a:tr>
              <a:tr h="4296387">
                <a:tc>
                  <a:txBody>
                    <a:bodyPr/>
                    <a:lstStyle/>
                    <a:p>
                      <a:pPr>
                        <a:lnSpc>
                          <a:spcPct val="130000"/>
                        </a:lnSpc>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xuôi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5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Nhân vật chính là những người bình dân, trí thức, quan lại, thương nhân, ca nữ,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5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mật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gay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kế đó là những diễn biến căng thẳng, kịch tính...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40244003"/>
                  </a:ext>
                </a:extLst>
              </a:tr>
            </a:tbl>
          </a:graphicData>
        </a:graphic>
      </p:graphicFrame>
    </p:spTree>
    <p:extLst>
      <p:ext uri="{BB962C8B-B14F-4D97-AF65-F5344CB8AC3E}">
        <p14:creationId xmlns:p14="http://schemas.microsoft.com/office/powerpoint/2010/main" val="14184747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8C84E-AB70-35D8-C214-0CB4B00589D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4CC9147-EFC6-8FD4-AB81-F8C7E4BBC41E}"/>
              </a:ext>
            </a:extLst>
          </p:cNvPr>
          <p:cNvGraphicFramePr>
            <a:graphicFrameLocks noGrp="1"/>
          </p:cNvGraphicFramePr>
          <p:nvPr>
            <p:extLst>
              <p:ext uri="{D42A27DB-BD31-4B8C-83A1-F6EECF244321}">
                <p14:modId xmlns:p14="http://schemas.microsoft.com/office/powerpoint/2010/main" val="4294890272"/>
              </p:ext>
            </p:extLst>
          </p:nvPr>
        </p:nvGraphicFramePr>
        <p:xfrm>
          <a:off x="385011" y="385011"/>
          <a:ext cx="11454063" cy="6199899"/>
        </p:xfrm>
        <a:graphic>
          <a:graphicData uri="http://schemas.openxmlformats.org/drawingml/2006/table">
            <a:tbl>
              <a:tblPr firstRow="1" firstCol="1" bandRow="1"/>
              <a:tblGrid>
                <a:gridCol w="6474375">
                  <a:extLst>
                    <a:ext uri="{9D8B030D-6E8A-4147-A177-3AD203B41FA5}">
                      <a16:colId xmlns:a16="http://schemas.microsoft.com/office/drawing/2014/main" val="3072576854"/>
                    </a:ext>
                  </a:extLst>
                </a:gridCol>
                <a:gridCol w="4979688">
                  <a:extLst>
                    <a:ext uri="{9D8B030D-6E8A-4147-A177-3AD203B41FA5}">
                      <a16:colId xmlns:a16="http://schemas.microsoft.com/office/drawing/2014/main" val="2101913247"/>
                    </a:ext>
                  </a:extLst>
                </a:gridCol>
              </a:tblGrid>
              <a:tr h="516746">
                <a:tc>
                  <a:txBody>
                    <a:bodyPr/>
                    <a:lstStyle/>
                    <a:p>
                      <a:pPr algn="ctr">
                        <a:lnSpc>
                          <a:spcPct val="130000"/>
                        </a:lnSpc>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truyền kì</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trinh thám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40222181"/>
                  </a:ext>
                </a:extLst>
              </a:tr>
              <a:tr h="5683153">
                <a:tc>
                  <a:txBody>
                    <a:bodyPr/>
                    <a:lstStyle/>
                    <a:p>
                      <a:pPr algn="just">
                        <a:lnSpc>
                          <a:spcPct val="125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nổi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bật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ảo</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5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Truyện truyền kì đã học:</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 Chuyện người con gái Nam Xương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(Nguyễn Dữ);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Dế chọi</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(Bồ Tùng Linh)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dám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Truyện trinh thám đã học: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Vụ cái trang bất thành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(trích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Sơ-lốc Hôm</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Đoi- lơ)và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Gói thuốc lá</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(Thế Lữ)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4978083"/>
                  </a:ext>
                </a:extLst>
              </a:tr>
            </a:tbl>
          </a:graphicData>
        </a:graphic>
      </p:graphicFrame>
    </p:spTree>
    <p:extLst>
      <p:ext uri="{BB962C8B-B14F-4D97-AF65-F5344CB8AC3E}">
        <p14:creationId xmlns:p14="http://schemas.microsoft.com/office/powerpoint/2010/main" val="184036767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A2690-1A11-AE45-5124-3471DA50DD5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A556C79-2109-1DB1-5E70-AD54B2C988FD}"/>
              </a:ext>
            </a:extLst>
          </p:cNvPr>
          <p:cNvSpPr txBox="1"/>
          <p:nvPr/>
        </p:nvSpPr>
        <p:spPr>
          <a:xfrm>
            <a:off x="417095" y="556978"/>
            <a:ext cx="11277600" cy="130882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2</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Ôn tập về thơ tám chữ và thơ tự do</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ED7A4E80-9707-9404-6E8D-E3DBFD62C5E7}"/>
              </a:ext>
            </a:extLst>
          </p:cNvPr>
          <p:cNvGraphicFramePr>
            <a:graphicFrameLocks noGrp="1"/>
          </p:cNvGraphicFramePr>
          <p:nvPr>
            <p:extLst>
              <p:ext uri="{D42A27DB-BD31-4B8C-83A1-F6EECF244321}">
                <p14:modId xmlns:p14="http://schemas.microsoft.com/office/powerpoint/2010/main" val="2655625257"/>
              </p:ext>
            </p:extLst>
          </p:nvPr>
        </p:nvGraphicFramePr>
        <p:xfrm>
          <a:off x="288759" y="1975866"/>
          <a:ext cx="11662610" cy="3614166"/>
        </p:xfrm>
        <a:graphic>
          <a:graphicData uri="http://schemas.openxmlformats.org/drawingml/2006/table">
            <a:tbl>
              <a:tblPr firstRow="1" firstCol="1" bandRow="1"/>
              <a:tblGrid>
                <a:gridCol w="3033714">
                  <a:extLst>
                    <a:ext uri="{9D8B030D-6E8A-4147-A177-3AD203B41FA5}">
                      <a16:colId xmlns:a16="http://schemas.microsoft.com/office/drawing/2014/main" val="4006542828"/>
                    </a:ext>
                  </a:extLst>
                </a:gridCol>
                <a:gridCol w="4233114">
                  <a:extLst>
                    <a:ext uri="{9D8B030D-6E8A-4147-A177-3AD203B41FA5}">
                      <a16:colId xmlns:a16="http://schemas.microsoft.com/office/drawing/2014/main" val="4155879685"/>
                    </a:ext>
                  </a:extLst>
                </a:gridCol>
                <a:gridCol w="3536091">
                  <a:extLst>
                    <a:ext uri="{9D8B030D-6E8A-4147-A177-3AD203B41FA5}">
                      <a16:colId xmlns:a16="http://schemas.microsoft.com/office/drawing/2014/main" val="591072485"/>
                    </a:ext>
                  </a:extLst>
                </a:gridCol>
                <a:gridCol w="859691">
                  <a:extLst>
                    <a:ext uri="{9D8B030D-6E8A-4147-A177-3AD203B41FA5}">
                      <a16:colId xmlns:a16="http://schemas.microsoft.com/office/drawing/2014/main" val="3850125566"/>
                    </a:ext>
                  </a:extLst>
                </a:gridCol>
              </a:tblGrid>
              <a:tr h="824483">
                <a:tc gridSpan="4">
                  <a:txBody>
                    <a:bodyPr/>
                    <a:lstStyle/>
                    <a:p>
                      <a:pPr algn="just">
                        <a:lnSpc>
                          <a:spcPct val="130000"/>
                        </a:lnSpc>
                      </a:pP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xúc</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tám</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do)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90469763"/>
                  </a:ext>
                </a:extLst>
              </a:tr>
              <a:tr h="390579">
                <a:tc>
                  <a:txBody>
                    <a:bodyPr/>
                    <a:lstStyle/>
                    <a:p>
                      <a:pPr algn="just">
                        <a:lnSpc>
                          <a:spcPct val="130000"/>
                        </a:lnSpc>
                      </a:pPr>
                      <a:r>
                        <a:rPr lang="vi-VN" sz="3200">
                          <a:effectLst/>
                          <a:latin typeface="Times New Roman" panose="02020603050405020304" pitchFamily="18" charset="0"/>
                          <a:ea typeface="Calibri" panose="020F0502020204030204" pitchFamily="34" charset="0"/>
                          <a:cs typeface="Times New Roman" panose="02020603050405020304" pitchFamily="18" charset="0"/>
                        </a:rPr>
                        <a:t>Đề tài</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Chủ đề</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Cảm xúc chủ đạo</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604607100"/>
                  </a:ext>
                </a:extLst>
              </a:tr>
              <a:tr h="1258387">
                <a:tc>
                  <a:txBody>
                    <a:bodyPr/>
                    <a:lstStyle/>
                    <a:p>
                      <a:pPr algn="just">
                        <a:lnSpc>
                          <a:spcPct val="130000"/>
                        </a:lnSpc>
                      </a:pPr>
                      <a:r>
                        <a:rPr lang="vi-VN" sz="3200">
                          <a:effectLst/>
                          <a:latin typeface="Times New Roman" panose="02020603050405020304" pitchFamily="18" charset="0"/>
                          <a:ea typeface="Calibri" panose="020F0502020204030204" pitchFamily="34" charset="0"/>
                          <a:cs typeface="Times New Roman" panose="02020603050405020304" pitchFamily="18" charset="0"/>
                        </a:rPr>
                        <a:t>Con người và cảnh vật quê hương</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Nỗi nhớ mong khó mờ phai về quê hương của người xa xứ</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Tự hào, bâng khuâng, da diết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649134653"/>
                  </a:ext>
                </a:extLst>
              </a:tr>
            </a:tbl>
          </a:graphicData>
        </a:graphic>
      </p:graphicFrame>
    </p:spTree>
    <p:extLst>
      <p:ext uri="{BB962C8B-B14F-4D97-AF65-F5344CB8AC3E}">
        <p14:creationId xmlns:p14="http://schemas.microsoft.com/office/powerpoint/2010/main" val="49647968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93FDA-6DAC-C195-7031-3FE8BC4DB38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08D87EE-7CB7-6618-73BC-3B48A1FCDE33}"/>
              </a:ext>
            </a:extLst>
          </p:cNvPr>
          <p:cNvGraphicFramePr>
            <a:graphicFrameLocks noGrp="1"/>
          </p:cNvGraphicFramePr>
          <p:nvPr>
            <p:extLst>
              <p:ext uri="{D42A27DB-BD31-4B8C-83A1-F6EECF244321}">
                <p14:modId xmlns:p14="http://schemas.microsoft.com/office/powerpoint/2010/main" val="28572424"/>
              </p:ext>
            </p:extLst>
          </p:nvPr>
        </p:nvGraphicFramePr>
        <p:xfrm>
          <a:off x="417095" y="924687"/>
          <a:ext cx="11357810" cy="5008626"/>
        </p:xfrm>
        <a:graphic>
          <a:graphicData uri="http://schemas.openxmlformats.org/drawingml/2006/table">
            <a:tbl>
              <a:tblPr firstRow="1" firstCol="1" bandRow="1"/>
              <a:tblGrid>
                <a:gridCol w="1780011">
                  <a:extLst>
                    <a:ext uri="{9D8B030D-6E8A-4147-A177-3AD203B41FA5}">
                      <a16:colId xmlns:a16="http://schemas.microsoft.com/office/drawing/2014/main" val="1537708051"/>
                    </a:ext>
                  </a:extLst>
                </a:gridCol>
                <a:gridCol w="1989884">
                  <a:extLst>
                    <a:ext uri="{9D8B030D-6E8A-4147-A177-3AD203B41FA5}">
                      <a16:colId xmlns:a16="http://schemas.microsoft.com/office/drawing/2014/main" val="2451062774"/>
                    </a:ext>
                  </a:extLst>
                </a:gridCol>
                <a:gridCol w="5406189">
                  <a:extLst>
                    <a:ext uri="{9D8B030D-6E8A-4147-A177-3AD203B41FA5}">
                      <a16:colId xmlns:a16="http://schemas.microsoft.com/office/drawing/2014/main" val="1761178343"/>
                    </a:ext>
                  </a:extLst>
                </a:gridCol>
                <a:gridCol w="2181726">
                  <a:extLst>
                    <a:ext uri="{9D8B030D-6E8A-4147-A177-3AD203B41FA5}">
                      <a16:colId xmlns:a16="http://schemas.microsoft.com/office/drawing/2014/main" val="285766551"/>
                    </a:ext>
                  </a:extLst>
                </a:gridCol>
              </a:tblGrid>
              <a:tr h="4585963">
                <a:tc>
                  <a:txBody>
                    <a:bodyPr/>
                    <a:lstStyle/>
                    <a:p>
                      <a:pPr algn="just">
                        <a:lnSpc>
                          <a:spcPct val="130000"/>
                        </a:lnSpc>
                      </a:pPr>
                      <a:r>
                        <a:rPr lang="en-US" sz="3200" i="1">
                          <a:effectLst/>
                          <a:latin typeface="Times New Roman" panose="02020603050405020304" pitchFamily="18" charset="0"/>
                          <a:ea typeface="Times New Roman" panose="02020603050405020304" pitchFamily="18" charset="0"/>
                          <a:cs typeface="Times New Roman" panose="02020603050405020304" pitchFamily="18" charset="0"/>
                        </a:rPr>
                        <a:t>Bếp lửa</a:t>
                      </a: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 (Bằng Việt)</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Người bà, bếp lửa và kí ức tuổi thơ</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nl-NL" sz="3200" dirty="0">
                          <a:effectLst/>
                          <a:latin typeface="Times New Roman" panose="02020603050405020304" pitchFamily="18" charset="0"/>
                          <a:ea typeface="Times New Roman" panose="02020603050405020304" pitchFamily="18" charset="0"/>
                          <a:cs typeface="Times New Roman" panose="02020603050405020304" pitchFamily="18" charset="0"/>
                        </a:rPr>
                        <a:t>Những kỉ niệm đầy xúc động về người bà và tình bà cháu, đồng thời cũng thể hiện lòng kính yêu trân trọng và sự biết ơn của người cháu dành cho bà cũng như với gia đình, quê hương, đất nước</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pP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ơn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5160894"/>
                  </a:ext>
                </a:extLst>
              </a:tr>
            </a:tbl>
          </a:graphicData>
        </a:graphic>
      </p:graphicFrame>
    </p:spTree>
    <p:extLst>
      <p:ext uri="{BB962C8B-B14F-4D97-AF65-F5344CB8AC3E}">
        <p14:creationId xmlns:p14="http://schemas.microsoft.com/office/powerpoint/2010/main" val="160982282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EA703-32CE-018C-E5C0-F405DDA5533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7B313F8-2533-2CE7-91D6-66BF06C0A0E5}"/>
              </a:ext>
            </a:extLst>
          </p:cNvPr>
          <p:cNvGraphicFramePr>
            <a:graphicFrameLocks noGrp="1"/>
          </p:cNvGraphicFramePr>
          <p:nvPr>
            <p:extLst>
              <p:ext uri="{D42A27DB-BD31-4B8C-83A1-F6EECF244321}">
                <p14:modId xmlns:p14="http://schemas.microsoft.com/office/powerpoint/2010/main" val="797204710"/>
              </p:ext>
            </p:extLst>
          </p:nvPr>
        </p:nvGraphicFramePr>
        <p:xfrm>
          <a:off x="417095" y="737938"/>
          <a:ext cx="11389894" cy="4374642"/>
        </p:xfrm>
        <a:graphic>
          <a:graphicData uri="http://schemas.openxmlformats.org/drawingml/2006/table">
            <a:tbl>
              <a:tblPr firstRow="1" firstCol="1" bandRow="1"/>
              <a:tblGrid>
                <a:gridCol w="1785039">
                  <a:extLst>
                    <a:ext uri="{9D8B030D-6E8A-4147-A177-3AD203B41FA5}">
                      <a16:colId xmlns:a16="http://schemas.microsoft.com/office/drawing/2014/main" val="2897628270"/>
                    </a:ext>
                  </a:extLst>
                </a:gridCol>
                <a:gridCol w="2998716">
                  <a:extLst>
                    <a:ext uri="{9D8B030D-6E8A-4147-A177-3AD203B41FA5}">
                      <a16:colId xmlns:a16="http://schemas.microsoft.com/office/drawing/2014/main" val="1980116333"/>
                    </a:ext>
                  </a:extLst>
                </a:gridCol>
                <a:gridCol w="3758043">
                  <a:extLst>
                    <a:ext uri="{9D8B030D-6E8A-4147-A177-3AD203B41FA5}">
                      <a16:colId xmlns:a16="http://schemas.microsoft.com/office/drawing/2014/main" val="3981747109"/>
                    </a:ext>
                  </a:extLst>
                </a:gridCol>
                <a:gridCol w="2848096">
                  <a:extLst>
                    <a:ext uri="{9D8B030D-6E8A-4147-A177-3AD203B41FA5}">
                      <a16:colId xmlns:a16="http://schemas.microsoft.com/office/drawing/2014/main" val="3485438369"/>
                    </a:ext>
                  </a:extLst>
                </a:gridCol>
              </a:tblGrid>
              <a:tr h="4023166">
                <a:tc>
                  <a:txBody>
                    <a:bodyPr/>
                    <a:lstStyle/>
                    <a:p>
                      <a:pPr algn="just">
                        <a:lnSpc>
                          <a:spcPct val="130000"/>
                        </a:lnSpc>
                      </a:pPr>
                      <a:r>
                        <a:rPr lang="en-US" sz="3200" i="1">
                          <a:effectLst/>
                          <a:latin typeface="Times New Roman" panose="02020603050405020304" pitchFamily="18" charset="0"/>
                          <a:ea typeface="Times New Roman" panose="02020603050405020304" pitchFamily="18" charset="0"/>
                          <a:cs typeface="Times New Roman" panose="02020603050405020304" pitchFamily="18" charset="0"/>
                        </a:rPr>
                        <a:t>Chiều xuân</a:t>
                      </a: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 (Anh Thơ)</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Bức tranh cảnh vật thiên nhiên và con người làng quê chiều xuân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905" algn="just">
                        <a:lnSpc>
                          <a:spcPct val="130000"/>
                        </a:lnSpc>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Vẻ đẹp chiều xuân bình dị, đơn sơ mộc mạc của làng quê Bắc Bộ; tình yêu làng quê, đất nước sâu sắc và thiết tha.</a:t>
                      </a:r>
                    </a:p>
                    <a:p>
                      <a:pPr algn="just">
                        <a:lnSpc>
                          <a:spcPct val="130000"/>
                        </a:lnSpc>
                      </a:pPr>
                      <a:r>
                        <a:rPr lang="en-US"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Ngợi ca, tự hào, bâng khuâng, xao xuyến trước vẻ đẹp của bức tranh quê chiều xuân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969070"/>
                  </a:ext>
                </a:extLst>
              </a:tr>
            </a:tbl>
          </a:graphicData>
        </a:graphic>
      </p:graphicFrame>
    </p:spTree>
    <p:extLst>
      <p:ext uri="{BB962C8B-B14F-4D97-AF65-F5344CB8AC3E}">
        <p14:creationId xmlns:p14="http://schemas.microsoft.com/office/powerpoint/2010/main" val="68040969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2B91B-67E2-D357-D1AD-295DBBF85AC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2E09B8B-AD90-CD74-C9DC-A7A3BD8685EF}"/>
              </a:ext>
            </a:extLst>
          </p:cNvPr>
          <p:cNvGraphicFramePr>
            <a:graphicFrameLocks noGrp="1"/>
          </p:cNvGraphicFramePr>
          <p:nvPr>
            <p:extLst>
              <p:ext uri="{D42A27DB-BD31-4B8C-83A1-F6EECF244321}">
                <p14:modId xmlns:p14="http://schemas.microsoft.com/office/powerpoint/2010/main" val="4092037298"/>
              </p:ext>
            </p:extLst>
          </p:nvPr>
        </p:nvGraphicFramePr>
        <p:xfrm>
          <a:off x="401053" y="705854"/>
          <a:ext cx="11357809" cy="3926472"/>
        </p:xfrm>
        <a:graphic>
          <a:graphicData uri="http://schemas.openxmlformats.org/drawingml/2006/table">
            <a:tbl>
              <a:tblPr firstRow="1" firstCol="1" bandRow="1"/>
              <a:tblGrid>
                <a:gridCol w="1780011">
                  <a:extLst>
                    <a:ext uri="{9D8B030D-6E8A-4147-A177-3AD203B41FA5}">
                      <a16:colId xmlns:a16="http://schemas.microsoft.com/office/drawing/2014/main" val="3814756464"/>
                    </a:ext>
                  </a:extLst>
                </a:gridCol>
                <a:gridCol w="2990269">
                  <a:extLst>
                    <a:ext uri="{9D8B030D-6E8A-4147-A177-3AD203B41FA5}">
                      <a16:colId xmlns:a16="http://schemas.microsoft.com/office/drawing/2014/main" val="1948235844"/>
                    </a:ext>
                  </a:extLst>
                </a:gridCol>
                <a:gridCol w="3747456">
                  <a:extLst>
                    <a:ext uri="{9D8B030D-6E8A-4147-A177-3AD203B41FA5}">
                      <a16:colId xmlns:a16="http://schemas.microsoft.com/office/drawing/2014/main" val="3161226524"/>
                    </a:ext>
                  </a:extLst>
                </a:gridCol>
                <a:gridCol w="2840073">
                  <a:extLst>
                    <a:ext uri="{9D8B030D-6E8A-4147-A177-3AD203B41FA5}">
                      <a16:colId xmlns:a16="http://schemas.microsoft.com/office/drawing/2014/main" val="2609073751"/>
                    </a:ext>
                  </a:extLst>
                </a:gridCol>
              </a:tblGrid>
              <a:tr h="3926472">
                <a:tc>
                  <a:txBody>
                    <a:bodyPr/>
                    <a:lstStyle/>
                    <a:p>
                      <a:pPr algn="just">
                        <a:lnSpc>
                          <a:spcPct val="130000"/>
                        </a:lnSpc>
                      </a:pPr>
                      <a:r>
                        <a:rPr lang="en-US" sz="3200" i="1">
                          <a:effectLst/>
                          <a:latin typeface="Times New Roman" panose="02020603050405020304" pitchFamily="18" charset="0"/>
                          <a:ea typeface="Times New Roman" panose="02020603050405020304" pitchFamily="18" charset="0"/>
                          <a:cs typeface="Times New Roman" panose="02020603050405020304" pitchFamily="18" charset="0"/>
                        </a:rPr>
                        <a:t>– Nhật kí đô thị hoá </a:t>
                      </a: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(Mai Văn Phấn)</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vi-VN" sz="3200">
                          <a:effectLst/>
                          <a:latin typeface="Times New Roman" panose="02020603050405020304" pitchFamily="18" charset="0"/>
                          <a:ea typeface="Calibri" panose="020F0502020204030204" pitchFamily="34" charset="0"/>
                          <a:cs typeface="Times New Roman" panose="02020603050405020304" pitchFamily="18" charset="0"/>
                        </a:rPr>
                        <a:t>Quê hương và kí ức tuổi thơ</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905" algn="just">
                        <a:lnSpc>
                          <a:spcPct val="130000"/>
                        </a:lnSpc>
                      </a:pPr>
                      <a:r>
                        <a:rPr lang="vi-VN" sz="3200">
                          <a:effectLst/>
                          <a:latin typeface="Times New Roman" panose="02020603050405020304" pitchFamily="18" charset="0"/>
                          <a:ea typeface="Times New Roman" panose="02020603050405020304" pitchFamily="18" charset="0"/>
                          <a:cs typeface="Times New Roman" panose="02020603050405020304" pitchFamily="18" charset="0"/>
                        </a:rPr>
                        <a:t>Tình yêu đối với làng quê, sự gắn bó với những điều bình dị của đất đai, của làng mạc;</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indent="-1905" algn="just">
                        <a:lnSpc>
                          <a:spcPct val="130000"/>
                        </a:lnSpc>
                      </a:pPr>
                      <a:r>
                        <a:rPr lang="en-US"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Thảng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thốt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lo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e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dè</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trữ</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chân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đô</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thị</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13249322"/>
                  </a:ext>
                </a:extLst>
              </a:tr>
            </a:tbl>
          </a:graphicData>
        </a:graphic>
      </p:graphicFrame>
    </p:spTree>
    <p:extLst>
      <p:ext uri="{BB962C8B-B14F-4D97-AF65-F5344CB8AC3E}">
        <p14:creationId xmlns:p14="http://schemas.microsoft.com/office/powerpoint/2010/main" val="422928617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43774-8FA1-56C2-1EB3-502ACF791D5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669E18C-0F60-B77D-D1D7-93DBE4D0CB3E}"/>
              </a:ext>
            </a:extLst>
          </p:cNvPr>
          <p:cNvSpPr txBox="1"/>
          <p:nvPr/>
        </p:nvSpPr>
        <p:spPr>
          <a:xfrm>
            <a:off x="352926" y="1058780"/>
            <a:ext cx="11518232" cy="3869521"/>
          </a:xfrm>
          <a:prstGeom prst="rect">
            <a:avLst/>
          </a:prstGeom>
          <a:noFill/>
        </p:spPr>
        <p:txBody>
          <a:bodyPr wrap="square">
            <a:spAutoFit/>
          </a:bodyPr>
          <a:lstStyle/>
          <a:p>
            <a:pPr algn="just">
              <a:lnSpc>
                <a:spcPct val="130000"/>
              </a:lnSpc>
            </a:pP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lưu</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vi-VN"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Nhận biết và phân tích được nét độc đáo về hình thức của bài thơ tám chữ hoặc thơ tự do thể hiện qua bố cục, kết cấu, ngôn ngữ, các biện pháp tu từ;</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Nhận biết và phân tích được tình cảm, cảm xúc, cảm hứng chủ đạo của người viết thể hiện qua văn bản. Cụ thể:</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500421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3E8F4-9497-A8E7-5382-0EC1F8257B9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BAA220A-1C75-B159-38FD-1DD31459C533}"/>
              </a:ext>
            </a:extLst>
          </p:cNvPr>
          <p:cNvSpPr txBox="1"/>
          <p:nvPr/>
        </p:nvSpPr>
        <p:spPr>
          <a:xfrm>
            <a:off x="481263" y="465221"/>
            <a:ext cx="11373853" cy="4444294"/>
          </a:xfrm>
          <a:prstGeom prst="rect">
            <a:avLst/>
          </a:prstGeom>
          <a:noFill/>
        </p:spPr>
        <p:txBody>
          <a:bodyPr wrap="square">
            <a:spAutoFit/>
          </a:bodyPr>
          <a:lstStyle/>
          <a:p>
            <a:pPr algn="just">
              <a:lnSpc>
                <a:spcPct val="130000"/>
              </a:lnSpc>
            </a:pP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Vần trong bài thơ được gieo như thế nào? Cách ngắt nhịp ra sao?</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Bài thơ khắc họa hình tượng nào?</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Ai là người bày tỏ suy nghĩ, cảm xúc trong bài thơ? Cảm hứng chủ đạo trong tác phẩm là gì?</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Bài thơ có thể chia làm mấy phần? Nội dung chính của mỗi phân là gì?</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Bài thơ có những từ ngữ và biện pháp tu từ nào đặc sắc? Việc sử dụng các từ ngữ và biện pháp nghệ thuật đó đem lại tác dụng như thế nào?</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2800" dirty="0">
                <a:solidFill>
                  <a:srgbClr val="000000"/>
                </a:solidFill>
                <a:effectLst/>
                <a:latin typeface="Times New Roman" panose="02020603050405020304" pitchFamily="18" charset="0"/>
                <a:ea typeface="Times New Roman" panose="02020603050405020304" pitchFamily="18" charset="0"/>
              </a:rPr>
              <a:t>+ + Em có nhận xét gì về cảm xúc của người viết.</a:t>
            </a:r>
            <a:endParaRPr lang="en-US" sz="2800" dirty="0"/>
          </a:p>
        </p:txBody>
      </p:sp>
    </p:spTree>
    <p:extLst>
      <p:ext uri="{BB962C8B-B14F-4D97-AF65-F5344CB8AC3E}">
        <p14:creationId xmlns:p14="http://schemas.microsoft.com/office/powerpoint/2010/main" val="75857739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FF368-7209-5A3E-20F3-007BF12C521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BEE518A-0AC8-4E40-5334-5555A383B0EB}"/>
              </a:ext>
            </a:extLst>
          </p:cNvPr>
          <p:cNvSpPr txBox="1"/>
          <p:nvPr/>
        </p:nvSpPr>
        <p:spPr>
          <a:xfrm>
            <a:off x="417095" y="446382"/>
            <a:ext cx="11389894" cy="130882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3</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Ôn tập về văn bản thông tin giới thiệu </a:t>
            </a:r>
            <a:endParaRPr lang="en-US" sz="3200" b="1" dirty="0">
              <a:solidFill>
                <a:srgbClr val="FF0000"/>
              </a:solidFill>
              <a:effectLst/>
              <a:latin typeface="Times New Roman" panose="02020603050405020304" pitchFamily="18" charset="0"/>
              <a:ea typeface="Times New Roman" panose="02020603050405020304" pitchFamily="18" charset="0"/>
            </a:endParaRPr>
          </a:p>
          <a:p>
            <a:pPr algn="ctr">
              <a:lnSpc>
                <a:spcPct val="130000"/>
              </a:lnSpc>
            </a:pPr>
            <a:r>
              <a:rPr lang="vi-VN" sz="3200" b="1" dirty="0">
                <a:solidFill>
                  <a:srgbClr val="FF0000"/>
                </a:solidFill>
                <a:effectLst/>
                <a:latin typeface="Times New Roman" panose="02020603050405020304" pitchFamily="18" charset="0"/>
                <a:ea typeface="Times New Roman" panose="02020603050405020304" pitchFamily="18" charset="0"/>
              </a:rPr>
              <a:t>về di tích lịch sử</a:t>
            </a:r>
            <a:endParaRPr lang="en-US" sz="3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0B091280-D2B7-0545-8244-7013B46D68AF}"/>
              </a:ext>
            </a:extLst>
          </p:cNvPr>
          <p:cNvSpPr txBox="1"/>
          <p:nvPr/>
        </p:nvSpPr>
        <p:spPr>
          <a:xfrm>
            <a:off x="417095" y="2067616"/>
            <a:ext cx="1620253" cy="584775"/>
          </a:xfrm>
          <a:prstGeom prst="rect">
            <a:avLst/>
          </a:prstGeom>
          <a:noFill/>
        </p:spPr>
        <p:txBody>
          <a:bodyPr wrap="square">
            <a:spAutoFit/>
          </a:bodyPr>
          <a:lstStyle/>
          <a:p>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3</a:t>
            </a:r>
            <a:r>
              <a:rPr lang="vi-VN" sz="1300" b="1" dirty="0">
                <a:solidFill>
                  <a:srgbClr val="0070C0"/>
                </a:solidFill>
                <a:effectLst/>
                <a:latin typeface="Times New Roman" panose="02020603050405020304" pitchFamily="18" charset="0"/>
                <a:ea typeface="Times New Roman" panose="02020603050405020304" pitchFamily="18" charset="0"/>
              </a:rPr>
              <a:t>: </a:t>
            </a:r>
            <a:endParaRPr lang="en-US" dirty="0"/>
          </a:p>
        </p:txBody>
      </p:sp>
      <p:sp>
        <p:nvSpPr>
          <p:cNvPr id="7" name="TextBox 6">
            <a:extLst>
              <a:ext uri="{FF2B5EF4-FFF2-40B4-BE49-F238E27FC236}">
                <a16:creationId xmlns:a16="http://schemas.microsoft.com/office/drawing/2014/main" id="{4111E9C1-7E25-37BD-F747-3E354C7D07C5}"/>
              </a:ext>
            </a:extLst>
          </p:cNvPr>
          <p:cNvSpPr txBox="1"/>
          <p:nvPr/>
        </p:nvSpPr>
        <p:spPr>
          <a:xfrm>
            <a:off x="545432" y="2964805"/>
            <a:ext cx="11261557" cy="1569660"/>
          </a:xfrm>
          <a:prstGeom prst="rect">
            <a:avLst/>
          </a:prstGeom>
          <a:noFill/>
        </p:spPr>
        <p:txBody>
          <a:bodyPr wrap="square">
            <a:spAutoFit/>
          </a:bodyPr>
          <a:lstStyle/>
          <a:p>
            <a:r>
              <a:rPr lang="en-US" sz="3200" i="1" dirty="0" err="1">
                <a:solidFill>
                  <a:srgbClr val="000000"/>
                </a:solidFill>
                <a:effectLst/>
                <a:latin typeface="Times New Roman" panose="02020603050405020304" pitchFamily="18" charset="0"/>
                <a:ea typeface="Times New Roman" panose="02020603050405020304" pitchFamily="18" charset="0"/>
              </a:rPr>
              <a:t>Nội</a:t>
            </a:r>
            <a:r>
              <a:rPr lang="en-US" sz="3200" i="1" dirty="0">
                <a:solidFill>
                  <a:srgbClr val="000000"/>
                </a:solidFill>
                <a:effectLst/>
                <a:latin typeface="Times New Roman" panose="02020603050405020304" pitchFamily="18" charset="0"/>
                <a:ea typeface="Times New Roman" panose="02020603050405020304" pitchFamily="18" charset="0"/>
              </a:rPr>
              <a:t> dung </a:t>
            </a:r>
            <a:r>
              <a:rPr lang="en-US" sz="3200" i="1" dirty="0" err="1">
                <a:solidFill>
                  <a:srgbClr val="000000"/>
                </a:solidFill>
                <a:effectLst/>
                <a:latin typeface="Times New Roman" panose="02020603050405020304" pitchFamily="18" charset="0"/>
                <a:ea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các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bản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thông</a:t>
            </a:r>
            <a:r>
              <a:rPr lang="en-US" sz="3200" i="1" dirty="0">
                <a:solidFill>
                  <a:srgbClr val="000000"/>
                </a:solidFill>
                <a:effectLst/>
                <a:latin typeface="Times New Roman" panose="02020603050405020304" pitchFamily="18" charset="0"/>
                <a:ea typeface="Times New Roman" panose="02020603050405020304" pitchFamily="18" charset="0"/>
              </a:rPr>
              <a:t> tin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di </a:t>
            </a:r>
            <a:r>
              <a:rPr lang="en-US" sz="3200" i="1" dirty="0" err="1">
                <a:solidFill>
                  <a:srgbClr val="000000"/>
                </a:solidFill>
                <a:effectLst/>
                <a:latin typeface="Times New Roman" panose="02020603050405020304" pitchFamily="18" charset="0"/>
                <a:ea typeface="Times New Roman" panose="02020603050405020304" pitchFamily="18" charset="0"/>
              </a:rPr>
              <a:t>tích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lịch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sử</a:t>
            </a:r>
            <a:r>
              <a:rPr lang="en-US" sz="3200" i="1" dirty="0">
                <a:solidFill>
                  <a:srgbClr val="000000"/>
                </a:solidFill>
                <a:effectLst/>
                <a:latin typeface="Times New Roman" panose="02020603050405020304" pitchFamily="18" charset="0"/>
                <a:ea typeface="Times New Roman" panose="02020603050405020304" pitchFamily="18" charset="0"/>
              </a:rPr>
              <a:t> ở </a:t>
            </a:r>
            <a:r>
              <a:rPr lang="vi-VN" sz="3200" i="1" dirty="0">
                <a:solidFill>
                  <a:srgbClr val="000000"/>
                </a:solidFill>
                <a:effectLst/>
                <a:latin typeface="Times New Roman" panose="02020603050405020304" pitchFamily="18" charset="0"/>
                <a:ea typeface="Times New Roman" panose="02020603050405020304" pitchFamily="18" charset="0"/>
              </a:rPr>
              <a:t>Bài 8 </a:t>
            </a:r>
            <a:r>
              <a:rPr lang="en-US" sz="3200" i="1" dirty="0" err="1">
                <a:solidFill>
                  <a:srgbClr val="000000"/>
                </a:solidFill>
                <a:effectLst/>
                <a:latin typeface="Times New Roman" panose="02020603050405020304" pitchFamily="18" charset="0"/>
                <a:ea typeface="Times New Roman" panose="02020603050405020304" pitchFamily="18" charset="0"/>
              </a:rPr>
              <a:t>sách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 </a:t>
            </a:r>
            <a:r>
              <a:rPr lang="en-US" sz="3200" i="1" dirty="0" err="1">
                <a:solidFill>
                  <a:srgbClr val="000000"/>
                </a:solidFill>
                <a:effectLst/>
                <a:latin typeface="Times New Roman" panose="02020603050405020304" pitchFamily="18" charset="0"/>
                <a:ea typeface="Times New Roman" panose="02020603050405020304" pitchFamily="18" charset="0"/>
              </a:rPr>
              <a:t>tập</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khác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với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các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bản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thông</a:t>
            </a:r>
            <a:r>
              <a:rPr lang="en-US" sz="3200" i="1" dirty="0">
                <a:solidFill>
                  <a:srgbClr val="000000"/>
                </a:solidFill>
                <a:effectLst/>
                <a:latin typeface="Times New Roman" panose="02020603050405020304" pitchFamily="18" charset="0"/>
                <a:ea typeface="Times New Roman" panose="02020603050405020304" pitchFamily="18" charset="0"/>
              </a:rPr>
              <a:t> tin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danh</a:t>
            </a:r>
            <a:r>
              <a:rPr lang="en-US" sz="3200" i="1" dirty="0">
                <a:solidFill>
                  <a:srgbClr val="000000"/>
                </a:solidFill>
                <a:effectLst/>
                <a:latin typeface="Times New Roman" panose="02020603050405020304" pitchFamily="18" charset="0"/>
                <a:ea typeface="Times New Roman" panose="02020603050405020304" pitchFamily="18" charset="0"/>
              </a:rPr>
              <a:t> lam </a:t>
            </a:r>
            <a:r>
              <a:rPr lang="en-US" sz="3200" i="1" dirty="0" err="1">
                <a:solidFill>
                  <a:srgbClr val="000000"/>
                </a:solidFill>
                <a:effectLst/>
                <a:latin typeface="Times New Roman" panose="02020603050405020304" pitchFamily="18" charset="0"/>
                <a:ea typeface="Times New Roman" panose="02020603050405020304" pitchFamily="18" charset="0"/>
              </a:rPr>
              <a:t>thắng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cảnh</a:t>
            </a:r>
            <a:r>
              <a:rPr lang="en-US" sz="3200" i="1" dirty="0">
                <a:solidFill>
                  <a:srgbClr val="000000"/>
                </a:solidFill>
                <a:effectLst/>
                <a:latin typeface="Times New Roman" panose="02020603050405020304" pitchFamily="18" charset="0"/>
                <a:ea typeface="Times New Roman" panose="02020603050405020304" pitchFamily="18" charset="0"/>
              </a:rPr>
              <a:t> ở</a:t>
            </a:r>
            <a:r>
              <a:rPr lang="vi-VN" sz="3200" i="1" dirty="0">
                <a:solidFill>
                  <a:srgbClr val="000000"/>
                </a:solidFill>
                <a:effectLst/>
                <a:latin typeface="Times New Roman" panose="02020603050405020304" pitchFamily="18" charset="0"/>
                <a:ea typeface="Times New Roman" panose="02020603050405020304" pitchFamily="18" charset="0"/>
              </a:rPr>
              <a:t> Bài 3</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sách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 </a:t>
            </a:r>
            <a:r>
              <a:rPr lang="en-US" sz="3200" i="1" dirty="0" err="1">
                <a:solidFill>
                  <a:srgbClr val="000000"/>
                </a:solidFill>
                <a:effectLst/>
                <a:latin typeface="Times New Roman" panose="02020603050405020304" pitchFamily="18" charset="0"/>
                <a:ea typeface="Times New Roman" panose="02020603050405020304" pitchFamily="18" charset="0"/>
              </a:rPr>
              <a:t>tập</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như</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sau</a:t>
            </a:r>
            <a:r>
              <a:rPr lang="en-US" sz="3200" i="1" dirty="0">
                <a:solidFill>
                  <a:srgbClr val="000000"/>
                </a:solidFill>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60468667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19578-BC9D-B946-1DC7-EFBBC56BBF0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D8BAC93-7CF4-498B-0FEE-E2BBFA40D1DF}"/>
              </a:ext>
            </a:extLst>
          </p:cNvPr>
          <p:cNvSpPr txBox="1"/>
          <p:nvPr/>
        </p:nvSpPr>
        <p:spPr>
          <a:xfrm>
            <a:off x="593557" y="465221"/>
            <a:ext cx="11133221" cy="3869521"/>
          </a:xfrm>
          <a:prstGeom prst="rect">
            <a:avLst/>
          </a:prstGeom>
          <a:noFill/>
        </p:spPr>
        <p:txBody>
          <a:bodyPr wrap="square">
            <a:spAutoFit/>
          </a:bodyPr>
          <a:lstStyle/>
          <a:p>
            <a:pPr>
              <a:lnSpc>
                <a:spcPct val="130000"/>
              </a:lnSpc>
            </a:pPr>
            <a:r>
              <a:rPr lang="en-US" sz="3200" dirty="0" err="1">
                <a:solidFill>
                  <a:srgbClr val="000000"/>
                </a:solidFill>
                <a:effectLst/>
                <a:latin typeface="Times New Roman" panose="02020603050405020304" pitchFamily="18" charset="0"/>
                <a:ea typeface="Times New Roman" panose="02020603050405020304" pitchFamily="18" charset="0"/>
              </a:rPr>
              <a:t>Kết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mục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tiêu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môn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sinh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phát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triển</a:t>
            </a:r>
            <a:r>
              <a:rPr lang="en-US" sz="3200" dirty="0">
                <a:solidFill>
                  <a:srgbClr val="000000"/>
                </a:solidFill>
                <a:effectLst/>
                <a:latin typeface="Times New Roman" panose="02020603050405020304" pitchFamily="18" charset="0"/>
                <a:ea typeface="Times New Roman" panose="02020603050405020304" pitchFamily="18" charset="0"/>
              </a:rPr>
              <a:t> ở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6, 7, 8, 9, 10.</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b="1" dirty="0">
                <a:solidFill>
                  <a:srgbClr val="000000"/>
                </a:solidFill>
                <a:effectLst/>
                <a:latin typeface="Times New Roman" panose="02020603050405020304" pitchFamily="18" charset="0"/>
                <a:ea typeface="Times New Roman" panose="02020603050405020304" pitchFamily="18" charset="0"/>
              </a:rPr>
              <a:t>- Năng lực đọc</a:t>
            </a:r>
            <a:r>
              <a:rPr lang="vi-VN"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Đọc hiểu các văn bản</a:t>
            </a:r>
            <a:r>
              <a:rPr lang="vi-VN" sz="3200" dirty="0">
                <a:effectLst/>
                <a:latin typeface="Times New Roman" panose="02020603050405020304" pitchFamily="18" charset="0"/>
                <a:ea typeface="Times New Roman" panose="02020603050405020304" pitchFamily="18" charset="0"/>
              </a:rPr>
              <a:t> nghị 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truyện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thám</a:t>
            </a:r>
            <a:r>
              <a:rPr lang="vi-VN" sz="3200" dirty="0">
                <a:effectLst/>
                <a:latin typeface="Times New Roman" panose="02020603050405020304" pitchFamily="18" charset="0"/>
                <a:ea typeface="Times New Roman" panose="02020603050405020304" pitchFamily="18" charset="0"/>
              </a:rPr>
              <a:t> và truyện truyền kì</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thơ</a:t>
            </a:r>
            <a:r>
              <a:rPr lang="en-US" sz="3200"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tám chữ và thơ tự do,</a:t>
            </a:r>
            <a:r>
              <a:rPr lang="en-US" sz="3200" dirty="0">
                <a:effectLst/>
                <a:latin typeface="Times New Roman" panose="02020603050405020304" pitchFamily="18" charset="0"/>
                <a:ea typeface="Times New Roman" panose="02020603050405020304" pitchFamily="18" charset="0"/>
              </a:rPr>
              <a:t> bi </a:t>
            </a:r>
            <a:r>
              <a:rPr lang="en-US" sz="3200" dirty="0" err="1">
                <a:effectLst/>
                <a:latin typeface="Times New Roman" panose="02020603050405020304" pitchFamily="18" charset="0"/>
                <a:ea typeface="Times New Roman" panose="02020603050405020304" pitchFamily="18" charset="0"/>
              </a:rPr>
              <a:t>kịch</a:t>
            </a:r>
            <a:r>
              <a:rPr lang="vi-VN" sz="3200" dirty="0">
                <a:effectLst/>
                <a:latin typeface="Times New Roman" panose="02020603050405020304" pitchFamily="18" charset="0"/>
                <a:ea typeface="Times New Roman" panose="02020603050405020304" pitchFamily="18" charset="0"/>
              </a:rPr>
              <a:t> và truyện</a:t>
            </a:r>
            <a:r>
              <a:rPr lang="en-US" sz="3200"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văn bản bản thông tin</a:t>
            </a:r>
            <a:r>
              <a:rPr lang="en-US" sz="3200" dirty="0">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hình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văn bản trên</a:t>
            </a:r>
            <a:r>
              <a:rPr lang="vi-VN" sz="1300" dirty="0">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244622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38FDF-351A-8CD0-2D79-B436A763BB87}"/>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12C7B51-2D5F-3D3B-660D-57C6421CA0A5}"/>
              </a:ext>
            </a:extLst>
          </p:cNvPr>
          <p:cNvGraphicFramePr>
            <a:graphicFrameLocks noGrp="1"/>
          </p:cNvGraphicFramePr>
          <p:nvPr>
            <p:extLst>
              <p:ext uri="{D42A27DB-BD31-4B8C-83A1-F6EECF244321}">
                <p14:modId xmlns:p14="http://schemas.microsoft.com/office/powerpoint/2010/main" val="1020168679"/>
              </p:ext>
            </p:extLst>
          </p:nvPr>
        </p:nvGraphicFramePr>
        <p:xfrm>
          <a:off x="818147" y="497305"/>
          <a:ext cx="10908632" cy="5579364"/>
        </p:xfrm>
        <a:graphic>
          <a:graphicData uri="http://schemas.openxmlformats.org/drawingml/2006/table">
            <a:tbl>
              <a:tblPr firstRow="1" firstCol="1" bandRow="1"/>
              <a:tblGrid>
                <a:gridCol w="5454316">
                  <a:extLst>
                    <a:ext uri="{9D8B030D-6E8A-4147-A177-3AD203B41FA5}">
                      <a16:colId xmlns:a16="http://schemas.microsoft.com/office/drawing/2014/main" val="375630409"/>
                    </a:ext>
                  </a:extLst>
                </a:gridCol>
                <a:gridCol w="5454316">
                  <a:extLst>
                    <a:ext uri="{9D8B030D-6E8A-4147-A177-3AD203B41FA5}">
                      <a16:colId xmlns:a16="http://schemas.microsoft.com/office/drawing/2014/main" val="1112360799"/>
                    </a:ext>
                  </a:extLst>
                </a:gridCol>
              </a:tblGrid>
              <a:tr h="520278">
                <a:tc>
                  <a:txBody>
                    <a:bodyPr/>
                    <a:lstStyle/>
                    <a:p>
                      <a:pPr algn="ctr">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 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 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6181362"/>
                  </a:ext>
                </a:extLst>
              </a:tr>
              <a:tr h="3988218">
                <a:tc>
                  <a:txBody>
                    <a:bodyPr/>
                    <a:lstStyle/>
                    <a:p>
                      <a:pPr>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Các văn bản thông tin ở Bài 8 đều có nội dung viết về các di tích lịch sử (chủ yếu trên đất nước ta và một số nước khác)</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Bài 8 tập trung vào các văn bản thông tin giới thiệu một di tích lịch sử (di sản vật thể nhân tạo)</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 3 các văn bản có nội dung tập trung giới thiệu về một danh lam thắng cảnh (di sản thiên nhiên)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6536117"/>
                  </a:ext>
                </a:extLst>
              </a:tr>
            </a:tbl>
          </a:graphicData>
        </a:graphic>
      </p:graphicFrame>
    </p:spTree>
    <p:extLst>
      <p:ext uri="{BB962C8B-B14F-4D97-AF65-F5344CB8AC3E}">
        <p14:creationId xmlns:p14="http://schemas.microsoft.com/office/powerpoint/2010/main" val="58060565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A5E63-45AE-A075-21EF-E2C68315030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54B4614-2E24-D737-623E-EC3424530B88}"/>
              </a:ext>
            </a:extLst>
          </p:cNvPr>
          <p:cNvSpPr txBox="1"/>
          <p:nvPr/>
        </p:nvSpPr>
        <p:spPr>
          <a:xfrm>
            <a:off x="417095" y="537537"/>
            <a:ext cx="11454063" cy="258917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4</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Ôn tập về bi kịch và truyện </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4: </a:t>
            </a:r>
            <a:r>
              <a:rPr lang="en-US" sz="3200" i="1" dirty="0" err="1">
                <a:solidFill>
                  <a:srgbClr val="000000"/>
                </a:solidFill>
                <a:effectLst/>
                <a:latin typeface="Times New Roman" panose="02020603050405020304" pitchFamily="18" charset="0"/>
                <a:ea typeface="Times New Roman" panose="02020603050405020304" pitchFamily="18" charset="0"/>
              </a:rPr>
              <a:t>Nhận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xét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số</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đặc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điểm</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hình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thức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các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bản</a:t>
            </a:r>
            <a:r>
              <a:rPr lang="en-US" sz="3200" i="1" dirty="0">
                <a:solidFill>
                  <a:srgbClr val="000000"/>
                </a:solidFill>
                <a:effectLst/>
                <a:latin typeface="Times New Roman" panose="02020603050405020304" pitchFamily="18" charset="0"/>
                <a:ea typeface="Times New Roman" panose="02020603050405020304" pitchFamily="18" charset="0"/>
              </a:rPr>
              <a:t> bi </a:t>
            </a:r>
            <a:r>
              <a:rPr lang="en-US" sz="3200" i="1" dirty="0" err="1">
                <a:solidFill>
                  <a:srgbClr val="000000"/>
                </a:solidFill>
                <a:effectLst/>
                <a:latin typeface="Times New Roman" panose="02020603050405020304" pitchFamily="18" charset="0"/>
                <a:ea typeface="Times New Roman" panose="02020603050405020304" pitchFamily="18" charset="0"/>
              </a:rPr>
              <a:t>kịch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truyện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ngắn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học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trong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Bài</a:t>
            </a:r>
            <a:r>
              <a:rPr lang="en-US" sz="3200" i="1" dirty="0">
                <a:solidFill>
                  <a:srgbClr val="000000"/>
                </a:solidFill>
                <a:effectLst/>
                <a:latin typeface="Times New Roman" panose="02020603050405020304" pitchFamily="18" charset="0"/>
                <a:ea typeface="Times New Roman" panose="02020603050405020304" pitchFamily="18" charset="0"/>
              </a:rPr>
              <a:t> 9. </a:t>
            </a:r>
            <a:r>
              <a:rPr lang="en-US" sz="3200" i="1" dirty="0" err="1">
                <a:solidFill>
                  <a:srgbClr val="000000"/>
                </a:solidFill>
                <a:effectLst/>
                <a:latin typeface="Times New Roman" panose="02020603050405020304" pitchFamily="18" charset="0"/>
                <a:ea typeface="Times New Roman" panose="02020603050405020304" pitchFamily="18" charset="0"/>
              </a:rPr>
              <a:t>Nội</a:t>
            </a:r>
            <a:r>
              <a:rPr lang="en-US" sz="3200" i="1" dirty="0">
                <a:solidFill>
                  <a:srgbClr val="000000"/>
                </a:solidFill>
                <a:effectLst/>
                <a:latin typeface="Times New Roman" panose="02020603050405020304" pitchFamily="18" charset="0"/>
                <a:ea typeface="Times New Roman" panose="02020603050405020304" pitchFamily="18" charset="0"/>
              </a:rPr>
              <a:t> dung </a:t>
            </a:r>
            <a:r>
              <a:rPr lang="en-US" sz="3200" i="1" dirty="0" err="1">
                <a:solidFill>
                  <a:srgbClr val="000000"/>
                </a:solidFill>
                <a:effectLst/>
                <a:latin typeface="Times New Roman" panose="02020603050405020304" pitchFamily="18" charset="0"/>
                <a:ea typeface="Times New Roman" panose="02020603050405020304" pitchFamily="18" charset="0"/>
              </a:rPr>
              <a:t>giữa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các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bản</a:t>
            </a:r>
            <a:r>
              <a:rPr lang="en-US" sz="3200" i="1" dirty="0">
                <a:solidFill>
                  <a:srgbClr val="000000"/>
                </a:solidFill>
                <a:effectLst/>
                <a:latin typeface="Times New Roman" panose="02020603050405020304" pitchFamily="18" charset="0"/>
                <a:ea typeface="Times New Roman" panose="02020603050405020304" pitchFamily="18" charset="0"/>
              </a:rPr>
              <a:t> bi </a:t>
            </a:r>
            <a:r>
              <a:rPr lang="en-US" sz="3200" i="1" dirty="0" err="1">
                <a:solidFill>
                  <a:srgbClr val="000000"/>
                </a:solidFill>
                <a:effectLst/>
                <a:latin typeface="Times New Roman" panose="02020603050405020304" pitchFamily="18" charset="0"/>
                <a:ea typeface="Times New Roman" panose="02020603050405020304" pitchFamily="18" charset="0"/>
              </a:rPr>
              <a:t>kịch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truyện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ngắn</a:t>
            </a:r>
            <a:r>
              <a:rPr lang="en-US" sz="3200" i="1" dirty="0">
                <a:solidFill>
                  <a:srgbClr val="000000"/>
                </a:solidFill>
                <a:effectLst/>
                <a:latin typeface="Times New Roman" panose="02020603050405020304" pitchFamily="18" charset="0"/>
                <a:ea typeface="Times New Roman" panose="02020603050405020304" pitchFamily="18" charset="0"/>
              </a:rPr>
              <a:t> ở </a:t>
            </a:r>
            <a:r>
              <a:rPr lang="en-US" sz="3200" i="1" dirty="0" err="1">
                <a:solidFill>
                  <a:srgbClr val="000000"/>
                </a:solidFill>
                <a:effectLst/>
                <a:latin typeface="Times New Roman" panose="02020603050405020304" pitchFamily="18" charset="0"/>
                <a:ea typeface="Times New Roman" panose="02020603050405020304" pitchFamily="18" charset="0"/>
              </a:rPr>
              <a:t>bài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này</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gì</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giống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nhau</a:t>
            </a:r>
            <a:r>
              <a:rPr lang="en-US" sz="3200" i="1"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056471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F39F8-F0FD-9138-B94F-509AF493C77B}"/>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2D69663-18F3-7772-1294-EC8831F1F35D}"/>
              </a:ext>
            </a:extLst>
          </p:cNvPr>
          <p:cNvGraphicFramePr>
            <a:graphicFrameLocks noGrp="1"/>
          </p:cNvGraphicFramePr>
          <p:nvPr>
            <p:extLst>
              <p:ext uri="{D42A27DB-BD31-4B8C-83A1-F6EECF244321}">
                <p14:modId xmlns:p14="http://schemas.microsoft.com/office/powerpoint/2010/main" val="2771420776"/>
              </p:ext>
            </p:extLst>
          </p:nvPr>
        </p:nvGraphicFramePr>
        <p:xfrm>
          <a:off x="368967" y="401053"/>
          <a:ext cx="11646569" cy="5958460"/>
        </p:xfrm>
        <a:graphic>
          <a:graphicData uri="http://schemas.openxmlformats.org/drawingml/2006/table">
            <a:tbl>
              <a:tblPr firstRow="1" firstCol="1" bandRow="1"/>
              <a:tblGrid>
                <a:gridCol w="1315454">
                  <a:extLst>
                    <a:ext uri="{9D8B030D-6E8A-4147-A177-3AD203B41FA5}">
                      <a16:colId xmlns:a16="http://schemas.microsoft.com/office/drawing/2014/main" val="2777240198"/>
                    </a:ext>
                  </a:extLst>
                </a:gridCol>
                <a:gridCol w="10331115">
                  <a:extLst>
                    <a:ext uri="{9D8B030D-6E8A-4147-A177-3AD203B41FA5}">
                      <a16:colId xmlns:a16="http://schemas.microsoft.com/office/drawing/2014/main" val="3717906613"/>
                    </a:ext>
                  </a:extLst>
                </a:gridCol>
              </a:tblGrid>
              <a:tr h="329339">
                <a:tc>
                  <a:txBody>
                    <a:bodyPr/>
                    <a:lstStyle/>
                    <a:p>
                      <a:pPr algn="ctr">
                        <a:lnSpc>
                          <a:spcPct val="130000"/>
                        </a:lnSpc>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Văn bản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Đặc điểm hình thức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9717282"/>
                  </a:ext>
                </a:extLst>
              </a:tr>
              <a:tr h="5226385">
                <a:tc>
                  <a:txBody>
                    <a:bodyPr/>
                    <a:lstStyle/>
                    <a:p>
                      <a:pPr>
                        <a:lnSpc>
                          <a:spcPct val="130000"/>
                        </a:lnSpc>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Sống, hay không sống?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(Trích kịch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Ham-lét –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Sếch-xpia</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pP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 Nhân vật:</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đoạn trích đều gồm những nhân vật xuất thân từ cung đình (vua, hoảng hậu, hoàng tử, ...). Đặc biệt là nhân vật Ham-lét, nhân vật thể hiện cho những phẩm chất, năng lực vượt trội và có khát vọng lớn,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 Xung đột kịch:</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kịch </a:t>
                      </a: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Ham-lét</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có cả hai kiểu xung đột: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Ham-</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lét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15000"/>
                        </a:lnSpc>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Xung đột trong chính nhân vật: Trong đoạn trích “</a:t>
                      </a: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Sống, hay không sống?”</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chủ yếu là xung đột này. Đó là cuộc đấu tranh giằng xé giữa vẻ đẹp khát vọng, những giá trị tích cực của nhân vật với phần bóng tối trong nội tâm nhân vật.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Kịch bản được trình bày với các chỉ dẫn sân khấu, lời đối thoại, độc thoại của các nhân vật.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thủ</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khắc họa tính cách nhân vật thông qua những lời thoại (đối thoại và độc thoại) giàu ý nghĩa.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1354397"/>
                  </a:ext>
                </a:extLst>
              </a:tr>
            </a:tbl>
          </a:graphicData>
        </a:graphic>
      </p:graphicFrame>
    </p:spTree>
    <p:extLst>
      <p:ext uri="{BB962C8B-B14F-4D97-AF65-F5344CB8AC3E}">
        <p14:creationId xmlns:p14="http://schemas.microsoft.com/office/powerpoint/2010/main" val="33530532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03AE5-1A13-2730-5F30-2934E2AAA3A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11CBFD4-BE4B-63D2-3286-3C9F2F756A14}"/>
              </a:ext>
            </a:extLst>
          </p:cNvPr>
          <p:cNvGraphicFramePr>
            <a:graphicFrameLocks noGrp="1"/>
          </p:cNvGraphicFramePr>
          <p:nvPr>
            <p:extLst>
              <p:ext uri="{D42A27DB-BD31-4B8C-83A1-F6EECF244321}">
                <p14:modId xmlns:p14="http://schemas.microsoft.com/office/powerpoint/2010/main" val="1108101690"/>
              </p:ext>
            </p:extLst>
          </p:nvPr>
        </p:nvGraphicFramePr>
        <p:xfrm>
          <a:off x="673768" y="930443"/>
          <a:ext cx="11181348" cy="4496562"/>
        </p:xfrm>
        <a:graphic>
          <a:graphicData uri="http://schemas.openxmlformats.org/drawingml/2006/table">
            <a:tbl>
              <a:tblPr firstRow="1" firstCol="1" bandRow="1"/>
              <a:tblGrid>
                <a:gridCol w="2098183">
                  <a:extLst>
                    <a:ext uri="{9D8B030D-6E8A-4147-A177-3AD203B41FA5}">
                      <a16:colId xmlns:a16="http://schemas.microsoft.com/office/drawing/2014/main" val="3446118521"/>
                    </a:ext>
                  </a:extLst>
                </a:gridCol>
                <a:gridCol w="9083165">
                  <a:extLst>
                    <a:ext uri="{9D8B030D-6E8A-4147-A177-3AD203B41FA5}">
                      <a16:colId xmlns:a16="http://schemas.microsoft.com/office/drawing/2014/main" val="3090921629"/>
                    </a:ext>
                  </a:extLst>
                </a:gridCol>
              </a:tblGrid>
              <a:tr h="3984204">
                <a:tc>
                  <a:txBody>
                    <a:bodyPr/>
                    <a:lstStyle/>
                    <a:p>
                      <a:pPr>
                        <a:lnSpc>
                          <a:spcPct val="130000"/>
                        </a:lnSpc>
                      </a:pP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bảy</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(Mu-</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-ka-mi Ha-</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ru</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-ki)</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91440">
                        <a:lnSpc>
                          <a:spcPct val="115000"/>
                        </a:lnSpc>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Lời kể chuyện chậm dãi như những lời tự thú nhận, như một thước phim chậm; diễn tả tinh tế, sâu sắc bi kịch trong tâm hồn của con người.</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91440">
                        <a:lnSpc>
                          <a:spcPct val="115000"/>
                        </a:lnSpc>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Ngôi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bám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91440">
                        <a:lnSpc>
                          <a:spcPct val="115000"/>
                        </a:lnSpc>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gay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cấn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2444342"/>
                  </a:ext>
                </a:extLst>
              </a:tr>
            </a:tbl>
          </a:graphicData>
        </a:graphic>
      </p:graphicFrame>
    </p:spTree>
    <p:extLst>
      <p:ext uri="{BB962C8B-B14F-4D97-AF65-F5344CB8AC3E}">
        <p14:creationId xmlns:p14="http://schemas.microsoft.com/office/powerpoint/2010/main" val="88254904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3F17F-FF12-55D6-FCD5-15932F33DFC7}"/>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F008B0A-9EA5-3FB4-987E-D5F97531A0EA}"/>
              </a:ext>
            </a:extLst>
          </p:cNvPr>
          <p:cNvGraphicFramePr>
            <a:graphicFrameLocks noGrp="1"/>
          </p:cNvGraphicFramePr>
          <p:nvPr>
            <p:extLst>
              <p:ext uri="{D42A27DB-BD31-4B8C-83A1-F6EECF244321}">
                <p14:modId xmlns:p14="http://schemas.microsoft.com/office/powerpoint/2010/main" val="253697211"/>
              </p:ext>
            </p:extLst>
          </p:nvPr>
        </p:nvGraphicFramePr>
        <p:xfrm>
          <a:off x="449179" y="689811"/>
          <a:ext cx="11309684" cy="5358638"/>
        </p:xfrm>
        <a:graphic>
          <a:graphicData uri="http://schemas.openxmlformats.org/drawingml/2006/table">
            <a:tbl>
              <a:tblPr firstRow="1" firstCol="1" bandRow="1"/>
              <a:tblGrid>
                <a:gridCol w="2122265">
                  <a:extLst>
                    <a:ext uri="{9D8B030D-6E8A-4147-A177-3AD203B41FA5}">
                      <a16:colId xmlns:a16="http://schemas.microsoft.com/office/drawing/2014/main" val="3133097074"/>
                    </a:ext>
                  </a:extLst>
                </a:gridCol>
                <a:gridCol w="9187419">
                  <a:extLst>
                    <a:ext uri="{9D8B030D-6E8A-4147-A177-3AD203B41FA5}">
                      <a16:colId xmlns:a16="http://schemas.microsoft.com/office/drawing/2014/main" val="2265198166"/>
                    </a:ext>
                  </a:extLst>
                </a:gridCol>
              </a:tblGrid>
              <a:tr h="4441529">
                <a:tc>
                  <a:txBody>
                    <a:bodyPr/>
                    <a:lstStyle/>
                    <a:p>
                      <a:pPr>
                        <a:lnSpc>
                          <a:spcPct val="115000"/>
                        </a:lnSpc>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Đình công và nổi dậy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(Trích kịch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Kim tiền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Vi Huyền Đắc)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a:lnSpc>
                          <a:spcPct val="115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fontAlgn="base">
                        <a:lnSpc>
                          <a:spcPct val="115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nét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Chung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lam,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khốn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oan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fontAlgn="base">
                        <a:lnSpc>
                          <a:spcPct val="115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căng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thẳng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dồn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fontAlgn="base">
                        <a:lnSpc>
                          <a:spcPct val="115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1402841"/>
                  </a:ext>
                </a:extLst>
              </a:tr>
            </a:tbl>
          </a:graphicData>
        </a:graphic>
      </p:graphicFrame>
    </p:spTree>
    <p:extLst>
      <p:ext uri="{BB962C8B-B14F-4D97-AF65-F5344CB8AC3E}">
        <p14:creationId xmlns:p14="http://schemas.microsoft.com/office/powerpoint/2010/main" val="100758771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A984EB-CE7F-52B4-C453-7BA55FE12E21}"/>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2AED2B5-E47B-6DCA-DF1D-5E76822C2849}"/>
              </a:ext>
            </a:extLst>
          </p:cNvPr>
          <p:cNvGraphicFramePr>
            <a:graphicFrameLocks noGrp="1"/>
          </p:cNvGraphicFramePr>
          <p:nvPr>
            <p:extLst>
              <p:ext uri="{D42A27DB-BD31-4B8C-83A1-F6EECF244321}">
                <p14:modId xmlns:p14="http://schemas.microsoft.com/office/powerpoint/2010/main" val="1368607248"/>
              </p:ext>
            </p:extLst>
          </p:nvPr>
        </p:nvGraphicFramePr>
        <p:xfrm>
          <a:off x="320842" y="336884"/>
          <a:ext cx="11614484" cy="6368716"/>
        </p:xfrm>
        <a:graphic>
          <a:graphicData uri="http://schemas.openxmlformats.org/drawingml/2006/table">
            <a:tbl>
              <a:tblPr firstRow="1" firstCol="1" bandRow="1"/>
              <a:tblGrid>
                <a:gridCol w="1812758">
                  <a:extLst>
                    <a:ext uri="{9D8B030D-6E8A-4147-A177-3AD203B41FA5}">
                      <a16:colId xmlns:a16="http://schemas.microsoft.com/office/drawing/2014/main" val="2768519591"/>
                    </a:ext>
                  </a:extLst>
                </a:gridCol>
                <a:gridCol w="9801726">
                  <a:extLst>
                    <a:ext uri="{9D8B030D-6E8A-4147-A177-3AD203B41FA5}">
                      <a16:colId xmlns:a16="http://schemas.microsoft.com/office/drawing/2014/main" val="1358819236"/>
                    </a:ext>
                  </a:extLst>
                </a:gridCol>
              </a:tblGrid>
              <a:tr h="6368716">
                <a:tc>
                  <a:txBody>
                    <a:bodyPr/>
                    <a:lstStyle/>
                    <a:p>
                      <a:pPr>
                        <a:lnSpc>
                          <a:spcPct val="130000"/>
                        </a:lnSpc>
                      </a:pP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Chị tôi</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(Nguyễn Thị Thu Huệ)</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gũi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cuốn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tò</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mò</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đuối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30000"/>
                        </a:lnSpc>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9047264"/>
                  </a:ext>
                </a:extLst>
              </a:tr>
            </a:tbl>
          </a:graphicData>
        </a:graphic>
      </p:graphicFrame>
    </p:spTree>
    <p:extLst>
      <p:ext uri="{BB962C8B-B14F-4D97-AF65-F5344CB8AC3E}">
        <p14:creationId xmlns:p14="http://schemas.microsoft.com/office/powerpoint/2010/main" val="10921855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B0708-644A-F714-4FBC-DAEA730E011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5B0C512-DB6E-9F7C-60C4-F3DE3BEDC771}"/>
              </a:ext>
            </a:extLst>
          </p:cNvPr>
          <p:cNvSpPr txBox="1"/>
          <p:nvPr/>
        </p:nvSpPr>
        <p:spPr>
          <a:xfrm>
            <a:off x="304801" y="1155032"/>
            <a:ext cx="11614484" cy="3785652"/>
          </a:xfrm>
          <a:prstGeom prst="rect">
            <a:avLst/>
          </a:prstGeom>
          <a:noFill/>
        </p:spPr>
        <p:txBody>
          <a:bodyPr wrap="square">
            <a:spAutoFit/>
          </a:bodyPr>
          <a:lstStyle/>
          <a:p>
            <a:pPr>
              <a:lnSpc>
                <a:spcPct val="130000"/>
              </a:lnSpc>
            </a:pPr>
            <a:r>
              <a:rPr lang="vi-VN" sz="3200" dirty="0">
                <a:effectLst/>
                <a:latin typeface="Times New Roman" panose="02020603050405020304" pitchFamily="18" charset="0"/>
                <a:ea typeface="Times New Roman" panose="02020603050405020304" pitchFamily="18" charset="0"/>
              </a:rPr>
              <a:t> Điểm giống nhau về n</a:t>
            </a:r>
            <a:r>
              <a:rPr lang="en-US" sz="3200" dirty="0" err="1">
                <a:effectLst/>
                <a:latin typeface="Times New Roman" panose="02020603050405020304" pitchFamily="18" charset="0"/>
                <a:ea typeface="Times New Roman" panose="02020603050405020304" pitchFamily="18" charset="0"/>
              </a:rPr>
              <a:t>ội</a:t>
            </a:r>
            <a:r>
              <a:rPr lang="en-US" sz="3200" dirty="0">
                <a:effectLst/>
                <a:latin typeface="Times New Roman" panose="02020603050405020304" pitchFamily="18" charset="0"/>
                <a:ea typeface="Times New Roman" panose="02020603050405020304" pitchFamily="18" charset="0"/>
              </a:rPr>
              <a:t> dung </a:t>
            </a:r>
            <a:r>
              <a:rPr lang="en-US" sz="3200" dirty="0" err="1">
                <a:effectLst/>
                <a:latin typeface="Times New Roman" panose="02020603050405020304" pitchFamily="18" charset="0"/>
                <a:ea typeface="Times New Roman" panose="02020603050405020304" pitchFamily="18" charset="0"/>
              </a:rPr>
              <a:t>giữa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bi </a:t>
            </a:r>
            <a:r>
              <a:rPr lang="en-US" sz="3200" dirty="0" err="1">
                <a:effectLst/>
                <a:latin typeface="Times New Roman" panose="02020603050405020304" pitchFamily="18" charset="0"/>
                <a:ea typeface="Times New Roman" panose="02020603050405020304" pitchFamily="18" charset="0"/>
              </a:rPr>
              <a:t>kịch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truyện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ngắn</a:t>
            </a:r>
            <a:r>
              <a:rPr lang="en-US" sz="3200" dirty="0">
                <a:effectLst/>
                <a:latin typeface="Times New Roman" panose="02020603050405020304" pitchFamily="18" charset="0"/>
                <a:ea typeface="Times New Roman" panose="02020603050405020304" pitchFamily="18" charset="0"/>
              </a:rPr>
              <a:t> ở </a:t>
            </a:r>
            <a:r>
              <a:rPr lang="en-US" sz="3200" dirty="0" err="1">
                <a:effectLst/>
                <a:latin typeface="Times New Roman" panose="02020603050405020304" pitchFamily="18" charset="0"/>
                <a:ea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này</a:t>
            </a:r>
            <a:r>
              <a:rPr lang="en-US" sz="3200" dirty="0">
                <a:effectLst/>
                <a:latin typeface="Times New Roman" panose="02020603050405020304" pitchFamily="18" charset="0"/>
                <a:ea typeface="Times New Roman" panose="02020603050405020304" pitchFamily="18" charset="0"/>
              </a:rPr>
              <a:t>: </a:t>
            </a:r>
          </a:p>
          <a:p>
            <a:pPr>
              <a:lnSpc>
                <a:spcPct val="130000"/>
              </a:lnSpc>
            </a:pPr>
            <a:r>
              <a:rPr lang="vi-VN" sz="3200" dirty="0">
                <a:effectLst/>
                <a:latin typeface="Times New Roman" panose="02020603050405020304" pitchFamily="18" charset="0"/>
                <a:ea typeface="Times New Roman" panose="02020603050405020304" pitchFamily="18" charset="0"/>
              </a:rPr>
              <a:t>+ Đều thể hiện tích chất bi kịch của những câu chuyện được kể: những câu chuyện buồn bã, đau đớn, với những tình huống căng thẳng; </a:t>
            </a:r>
            <a:endParaRPr lang="en-US" sz="3200" dirty="0">
              <a:effectLst/>
              <a:latin typeface="Times New Roman" panose="02020603050405020304" pitchFamily="18" charset="0"/>
              <a:ea typeface="Times New Roman" panose="02020603050405020304" pitchFamily="18" charset="0"/>
            </a:endParaRPr>
          </a:p>
          <a:p>
            <a:r>
              <a:rPr lang="vi-VN" sz="3200" dirty="0">
                <a:effectLst/>
                <a:latin typeface="Times New Roman" panose="02020603050405020304" pitchFamily="18" charset="0"/>
                <a:ea typeface="Times New Roman" panose="02020603050405020304" pitchFamily="18" charset="0"/>
              </a:rPr>
              <a:t>+ Đánh thức niềm thương cảm, xót xa trong tâm hồn người đọc.</a:t>
            </a:r>
            <a:endParaRPr lang="en-US" sz="3200" dirty="0"/>
          </a:p>
        </p:txBody>
      </p:sp>
    </p:spTree>
    <p:extLst>
      <p:ext uri="{BB962C8B-B14F-4D97-AF65-F5344CB8AC3E}">
        <p14:creationId xmlns:p14="http://schemas.microsoft.com/office/powerpoint/2010/main" val="202192991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7BD85-B94F-4A63-E116-BAE55CDF447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77253D2-ECAD-A746-8B78-CB264C372735}"/>
              </a:ext>
            </a:extLst>
          </p:cNvPr>
          <p:cNvSpPr txBox="1"/>
          <p:nvPr/>
        </p:nvSpPr>
        <p:spPr>
          <a:xfrm>
            <a:off x="368967" y="332389"/>
            <a:ext cx="11614485" cy="1156727"/>
          </a:xfrm>
          <a:prstGeom prst="rect">
            <a:avLst/>
          </a:prstGeom>
          <a:noFill/>
        </p:spPr>
        <p:txBody>
          <a:bodyPr wrap="square">
            <a:spAutoFit/>
          </a:bodyPr>
          <a:lstStyle/>
          <a:p>
            <a:pPr algn="ctr">
              <a:lnSpc>
                <a:spcPct val="130000"/>
              </a:lnSpc>
            </a:pPr>
            <a:r>
              <a:rPr lang="en-US" sz="2800" b="1" dirty="0" err="1">
                <a:solidFill>
                  <a:srgbClr val="FF0000"/>
                </a:solidFill>
                <a:effectLst/>
                <a:latin typeface="Times New Roman" panose="02020603050405020304" pitchFamily="18" charset="0"/>
                <a:ea typeface="Times New Roman" panose="02020603050405020304" pitchFamily="18" charset="0"/>
              </a:rPr>
              <a:t>Phiếu</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học</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tập</a:t>
            </a:r>
            <a:r>
              <a:rPr lang="en-US" sz="2800" b="1" dirty="0">
                <a:solidFill>
                  <a:srgbClr val="FF0000"/>
                </a:solidFill>
                <a:effectLst/>
                <a:latin typeface="Times New Roman" panose="02020603050405020304" pitchFamily="18" charset="0"/>
                <a:ea typeface="Times New Roman" panose="02020603050405020304" pitchFamily="18" charset="0"/>
              </a:rPr>
              <a:t> 5</a:t>
            </a:r>
            <a:r>
              <a:rPr lang="vi-VN" sz="2800" b="1" dirty="0">
                <a:solidFill>
                  <a:srgbClr val="FF0000"/>
                </a:solidFill>
                <a:effectLst/>
                <a:latin typeface="Times New Roman" panose="02020603050405020304" pitchFamily="18" charset="0"/>
                <a:ea typeface="Times New Roman" panose="02020603050405020304" pitchFamily="18" charset="0"/>
              </a:rPr>
              <a:t>:</a:t>
            </a:r>
            <a:r>
              <a:rPr lang="vi-VN"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rPr>
              <a:t>Phần Tổng kết văn học</a:t>
            </a:r>
            <a:endParaRPr lang="en-US" sz="2800" dirty="0">
              <a:effectLst/>
              <a:latin typeface="Times New Roman" panose="02020603050405020304" pitchFamily="18" charset="0"/>
              <a:ea typeface="Times New Roman" panose="02020603050405020304" pitchFamily="18" charset="0"/>
            </a:endParaRPr>
          </a:p>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Câu</a:t>
            </a:r>
            <a:r>
              <a:rPr lang="en-US"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0070C0"/>
                </a:solidFill>
                <a:effectLst/>
                <a:latin typeface="Times New Roman" panose="02020603050405020304" pitchFamily="18" charset="0"/>
                <a:ea typeface="Times New Roman" panose="02020603050405020304" pitchFamily="18" charset="0"/>
              </a:rPr>
              <a:t>5: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Tổng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kết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học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Việt</a:t>
            </a:r>
            <a:r>
              <a:rPr lang="en-US" sz="2800" i="1" dirty="0">
                <a:solidFill>
                  <a:srgbClr val="000000"/>
                </a:solidFill>
                <a:effectLst/>
                <a:latin typeface="Times New Roman" panose="02020603050405020304" pitchFamily="18" charset="0"/>
                <a:ea typeface="Times New Roman" panose="02020603050405020304" pitchFamily="18" charset="0"/>
              </a:rPr>
              <a:t> Nam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trang</a:t>
            </a:r>
            <a:r>
              <a:rPr lang="en-US" sz="2800" dirty="0">
                <a:solidFill>
                  <a:srgbClr val="000000"/>
                </a:solidFill>
                <a:effectLst/>
                <a:latin typeface="Times New Roman" panose="02020603050405020304" pitchFamily="18" charset="0"/>
                <a:ea typeface="Times New Roman" panose="02020603050405020304" pitchFamily="18" charset="0"/>
              </a:rPr>
              <a:t> 127 - 131).</a:t>
            </a:r>
            <a:endParaRPr lang="en-US" sz="28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6C55BA82-45E2-B3E1-3561-2A0CD4B87F00}"/>
              </a:ext>
            </a:extLst>
          </p:cNvPr>
          <p:cNvSpPr txBox="1"/>
          <p:nvPr/>
        </p:nvSpPr>
        <p:spPr>
          <a:xfrm>
            <a:off x="481263" y="1876926"/>
            <a:ext cx="11293642" cy="4278094"/>
          </a:xfrm>
          <a:prstGeom prst="rect">
            <a:avLst/>
          </a:prstGeom>
          <a:noFill/>
        </p:spPr>
        <p:txBody>
          <a:bodyPr wrap="square">
            <a:spAutoFit/>
          </a:bodyPr>
          <a:lstStyle/>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Tác dụng của phần Tổng kết văn học:</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Các nội dung phần tổng kết này giúp HS có cái nhìn tổng quát về nền văn học Việt Nam (các bộ phận văn học, các thời kì và giai đoạn văn học, các tác giả và các tác phẩm tiêu biểu,...), trong đó có nhiều tác phẩm đã học trong cấp THCS;</a:t>
            </a:r>
            <a:endParaRPr lang="en-US" sz="3200" dirty="0">
              <a:effectLst/>
              <a:latin typeface="Times New Roman" panose="02020603050405020304" pitchFamily="18" charset="0"/>
              <a:ea typeface="Times New Roman" panose="02020603050405020304" pitchFamily="18" charset="0"/>
            </a:endParaRPr>
          </a:p>
          <a:p>
            <a:r>
              <a:rPr lang="vi-VN" sz="3200" dirty="0">
                <a:solidFill>
                  <a:srgbClr val="000000"/>
                </a:solidFill>
                <a:effectLst/>
                <a:latin typeface="Times New Roman" panose="02020603050405020304" pitchFamily="18" charset="0"/>
                <a:ea typeface="Times New Roman" panose="02020603050405020304" pitchFamily="18" charset="0"/>
              </a:rPr>
              <a:t>- Giúp HS biết vận dụng các kiến thức văn học vào đọc hiểu và viết bài văn tốt hơn</a:t>
            </a:r>
            <a:endParaRPr lang="en-US" sz="3200" dirty="0"/>
          </a:p>
        </p:txBody>
      </p:sp>
    </p:spTree>
    <p:extLst>
      <p:ext uri="{BB962C8B-B14F-4D97-AF65-F5344CB8AC3E}">
        <p14:creationId xmlns:p14="http://schemas.microsoft.com/office/powerpoint/2010/main" val="153294406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37D63-958B-FEBF-43C2-89D62E8B4E5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DE9189-BEA4-C145-F8BA-5EDAD6F8FE5E}"/>
              </a:ext>
            </a:extLst>
          </p:cNvPr>
          <p:cNvSpPr txBox="1"/>
          <p:nvPr/>
        </p:nvSpPr>
        <p:spPr>
          <a:xfrm>
            <a:off x="433137" y="978569"/>
            <a:ext cx="11405937" cy="258917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6</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Phần </a:t>
            </a:r>
            <a:r>
              <a:rPr lang="vi-VN" sz="3200" b="1" i="1" dirty="0">
                <a:solidFill>
                  <a:srgbClr val="FF0000"/>
                </a:solidFill>
                <a:effectLst/>
                <a:latin typeface="Times New Roman" panose="02020603050405020304" pitchFamily="18" charset="0"/>
                <a:ea typeface="Times New Roman" panose="02020603050405020304" pitchFamily="18" charset="0"/>
              </a:rPr>
              <a:t>Viết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b="1" dirty="0">
                <a:solidFill>
                  <a:srgbClr val="00B0F0"/>
                </a:solidFill>
                <a:effectLst/>
                <a:latin typeface="Times New Roman" panose="02020603050405020304" pitchFamily="18" charset="0"/>
                <a:ea typeface="Times New Roman" panose="02020603050405020304" pitchFamily="18" charset="0"/>
              </a:rPr>
              <a:t>Câu 6:</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Kẻ bảng thống kê c</a:t>
            </a:r>
            <a:r>
              <a:rPr lang="en-US" sz="3200" dirty="0" err="1">
                <a:solidFill>
                  <a:srgbClr val="000000"/>
                </a:solidFill>
                <a:effectLst/>
                <a:latin typeface="Times New Roman" panose="02020603050405020304" pitchFamily="18" charset="0"/>
                <a:ea typeface="Times New Roman" panose="02020603050405020304" pitchFamily="18" charset="0"/>
              </a:rPr>
              <a: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dạng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cụ</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hai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thuộc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kiểu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nào</a:t>
            </a:r>
            <a:r>
              <a:rPr lang="vi-VN"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151319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4B14EB-2F43-8E69-9306-89527205B6C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AC376AD-2FD8-09ED-08C1-2250111438EF}"/>
              </a:ext>
            </a:extLst>
          </p:cNvPr>
          <p:cNvGraphicFramePr>
            <a:graphicFrameLocks noGrp="1"/>
          </p:cNvGraphicFramePr>
          <p:nvPr>
            <p:extLst>
              <p:ext uri="{D42A27DB-BD31-4B8C-83A1-F6EECF244321}">
                <p14:modId xmlns:p14="http://schemas.microsoft.com/office/powerpoint/2010/main" val="1760526991"/>
              </p:ext>
            </p:extLst>
          </p:nvPr>
        </p:nvGraphicFramePr>
        <p:xfrm>
          <a:off x="401053" y="497305"/>
          <a:ext cx="11582400" cy="5960364"/>
        </p:xfrm>
        <a:graphic>
          <a:graphicData uri="http://schemas.openxmlformats.org/drawingml/2006/table">
            <a:tbl>
              <a:tblPr firstRow="1" firstCol="1" bandRow="1"/>
              <a:tblGrid>
                <a:gridCol w="1097480">
                  <a:extLst>
                    <a:ext uri="{9D8B030D-6E8A-4147-A177-3AD203B41FA5}">
                      <a16:colId xmlns:a16="http://schemas.microsoft.com/office/drawing/2014/main" val="2736664611"/>
                    </a:ext>
                  </a:extLst>
                </a:gridCol>
                <a:gridCol w="6624120">
                  <a:extLst>
                    <a:ext uri="{9D8B030D-6E8A-4147-A177-3AD203B41FA5}">
                      <a16:colId xmlns:a16="http://schemas.microsoft.com/office/drawing/2014/main" val="1091368111"/>
                    </a:ext>
                  </a:extLst>
                </a:gridCol>
                <a:gridCol w="3860800">
                  <a:extLst>
                    <a:ext uri="{9D8B030D-6E8A-4147-A177-3AD203B41FA5}">
                      <a16:colId xmlns:a16="http://schemas.microsoft.com/office/drawing/2014/main" val="2283596207"/>
                    </a:ext>
                  </a:extLst>
                </a:gridCol>
              </a:tblGrid>
              <a:tr h="451432">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 văn bản viết cụ thể</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 văn bản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2807676"/>
                  </a:ext>
                </a:extLst>
              </a:tr>
              <a:tr h="451432">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 truyện kể sáng tạo</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tự sự</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2009860"/>
                  </a:ext>
                </a:extLst>
              </a:tr>
              <a:tr h="1454446">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Tập làm thơ tám chữ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 đoạn văn ghi lại cảm nghĩ về một bài thơ tám chữ</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biểu cảm</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6403522"/>
                  </a:ext>
                </a:extLst>
              </a:tr>
              <a:tr h="952939">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 bài văn nghị luận xã hội về một vấn đề cần giải quyết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nghị luận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9875028"/>
                  </a:ext>
                </a:extLst>
              </a:tr>
              <a:tr h="451432">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32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Phân tích một tác phẩm kịch</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nghị luận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7027902"/>
                  </a:ext>
                </a:extLst>
              </a:tr>
              <a:tr h="952939">
                <a:tc>
                  <a:txBody>
                    <a:bodyPr/>
                    <a:lstStyle/>
                    <a:p>
                      <a:pPr algn="ctr">
                        <a:lnSpc>
                          <a:spcPct val="130000"/>
                        </a:lnSpc>
                      </a:pPr>
                      <a:r>
                        <a:rPr lang="vi-VN"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quảng cáo hoặc tờ rơi về một sản phẩm hay một hoạt động</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thuyết minh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2557308"/>
                  </a:ext>
                </a:extLst>
              </a:tr>
            </a:tbl>
          </a:graphicData>
        </a:graphic>
      </p:graphicFrame>
    </p:spTree>
    <p:extLst>
      <p:ext uri="{BB962C8B-B14F-4D97-AF65-F5344CB8AC3E}">
        <p14:creationId xmlns:p14="http://schemas.microsoft.com/office/powerpoint/2010/main" val="60711503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04082-2450-AE96-623D-0DF3556B448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DF2A52-0C89-9CFD-2B64-F675EC4712A4}"/>
              </a:ext>
            </a:extLst>
          </p:cNvPr>
          <p:cNvSpPr txBox="1"/>
          <p:nvPr/>
        </p:nvSpPr>
        <p:spPr>
          <a:xfrm>
            <a:off x="545432" y="497305"/>
            <a:ext cx="11036968" cy="4509696"/>
          </a:xfrm>
          <a:prstGeom prst="rect">
            <a:avLst/>
          </a:prstGeom>
          <a:noFill/>
        </p:spPr>
        <p:txBody>
          <a:bodyPr wrap="square">
            <a:spAutoFit/>
          </a:bodyPr>
          <a:lstStyle/>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b="1" dirty="0">
                <a:solidFill>
                  <a:srgbClr val="000000"/>
                </a:solidFill>
                <a:effectLst/>
                <a:latin typeface="Times New Roman" panose="02020603050405020304" pitchFamily="18" charset="0"/>
                <a:ea typeface="Times New Roman" panose="02020603050405020304" pitchFamily="18" charset="0"/>
              </a:rPr>
              <a:t>Năng lực viết: </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nghị</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vấn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giải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quyết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VB </a:t>
            </a:r>
            <a:r>
              <a:rPr lang="en-US" sz="3200" dirty="0" err="1">
                <a:solidFill>
                  <a:srgbClr val="000000"/>
                </a:solidFill>
                <a:effectLst/>
                <a:latin typeface="Times New Roman" panose="02020603050405020304" pitchFamily="18" charset="0"/>
                <a:ea typeface="Times New Roman" panose="02020603050405020304" pitchFamily="18" charset="0"/>
              </a:rPr>
              <a:t>quảng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hoặc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tờ</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rơi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phẩm</a:t>
            </a:r>
            <a:r>
              <a:rPr lang="en-US" sz="3200" dirty="0">
                <a:solidFill>
                  <a:srgbClr val="000000"/>
                </a:solidFill>
                <a:effectLst/>
                <a:latin typeface="Times New Roman" panose="02020603050405020304" pitchFamily="18" charset="0"/>
                <a:ea typeface="Times New Roman" panose="02020603050405020304" pitchFamily="18" charset="0"/>
              </a:rPr>
              <a:t> hay </a:t>
            </a:r>
            <a:r>
              <a:rPr lang="en-US" sz="3200" dirty="0" err="1">
                <a:solidFill>
                  <a:srgbClr val="000000"/>
                </a:solidFill>
                <a:effectLst/>
                <a:latin typeface="Times New Roman" panose="02020603050405020304" pitchFamily="18" charset="0"/>
                <a:ea typeface="Times New Roman" panose="02020603050405020304" pitchFamily="18" charset="0"/>
              </a:rPr>
              <a:t>hoạt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động</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truyện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tạo</a:t>
            </a:r>
            <a:r>
              <a:rPr lang="en-US" sz="3200" dirty="0">
                <a:effectLst/>
                <a:latin typeface="Times New Roman" panose="02020603050405020304" pitchFamily="18" charset="0"/>
                <a:ea typeface="Times New Roman" panose="02020603050405020304" pitchFamily="18" charset="0"/>
              </a:rPr>
              <a:t>; </a:t>
            </a:r>
          </a:p>
          <a:p>
            <a:pPr>
              <a:lnSpc>
                <a:spcPct val="130000"/>
              </a:lnSpc>
            </a:pPr>
            <a:r>
              <a:rPr lang="vi-VN"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ghi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thơ</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tám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chữ</a:t>
            </a:r>
            <a:r>
              <a:rPr lang="vi-VN" sz="3200" dirty="0">
                <a:effectLst/>
                <a:latin typeface="Times New Roman" panose="02020603050405020304" pitchFamily="18" charset="0"/>
                <a:ea typeface="Times New Roman" panose="02020603050405020304" pitchFamily="18" charset="0"/>
              </a:rPr>
              <a:t>, tập làm thơ tám chữ</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Phân</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tích</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một</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tác</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phẩm</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kịch</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921704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D6A29-69C4-8E11-4448-49A0F952ED9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66F86DF-A5CD-671D-007A-116E57D818B2}"/>
              </a:ext>
            </a:extLst>
          </p:cNvPr>
          <p:cNvSpPr txBox="1"/>
          <p:nvPr/>
        </p:nvSpPr>
        <p:spPr>
          <a:xfrm>
            <a:off x="385011" y="669273"/>
            <a:ext cx="11405936" cy="1308820"/>
          </a:xfrm>
          <a:prstGeom prst="rect">
            <a:avLst/>
          </a:prstGeom>
          <a:noFill/>
        </p:spPr>
        <p:txBody>
          <a:bodyPr wrap="square">
            <a:spAutoFit/>
          </a:bodyPr>
          <a:lstStyle/>
          <a:p>
            <a:pPr marL="342900" lvl="0" indent="-342900">
              <a:lnSpc>
                <a:spcPct val="130000"/>
              </a:lnSpc>
              <a:buFont typeface="Times New Roman" panose="02020603050405020304" pitchFamily="18" charset="0"/>
              <a:buChar char="-"/>
            </a:pPr>
            <a:r>
              <a:rPr lang="vi-VN" sz="3200" dirty="0">
                <a:solidFill>
                  <a:srgbClr val="000000"/>
                </a:solidFill>
                <a:effectLst/>
                <a:latin typeface="Times New Roman" panose="02020603050405020304" pitchFamily="18" charset="0"/>
                <a:ea typeface="Times New Roman" panose="02020603050405020304" pitchFamily="18" charset="0"/>
              </a:rPr>
              <a:t>HS đối chiếu yêu cầu dạng viết và các kiểu văn bản đã nêu trong phần Đọc –hiểu để thấy được mối quan hệ:</a:t>
            </a:r>
            <a:endParaRPr lang="en-US" sz="3200" dirty="0">
              <a:effectLst/>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EEA243A8-6C10-92E0-BD3F-75BA9554EBF1}"/>
              </a:ext>
            </a:extLst>
          </p:cNvPr>
          <p:cNvGraphicFramePr>
            <a:graphicFrameLocks noGrp="1"/>
          </p:cNvGraphicFramePr>
          <p:nvPr>
            <p:extLst>
              <p:ext uri="{D42A27DB-BD31-4B8C-83A1-F6EECF244321}">
                <p14:modId xmlns:p14="http://schemas.microsoft.com/office/powerpoint/2010/main" val="3795358049"/>
              </p:ext>
            </p:extLst>
          </p:nvPr>
        </p:nvGraphicFramePr>
        <p:xfrm>
          <a:off x="385010" y="2277979"/>
          <a:ext cx="11518231" cy="4009642"/>
        </p:xfrm>
        <a:graphic>
          <a:graphicData uri="http://schemas.openxmlformats.org/drawingml/2006/table">
            <a:tbl>
              <a:tblPr firstRow="1" firstCol="1" bandRow="1"/>
              <a:tblGrid>
                <a:gridCol w="1117036">
                  <a:extLst>
                    <a:ext uri="{9D8B030D-6E8A-4147-A177-3AD203B41FA5}">
                      <a16:colId xmlns:a16="http://schemas.microsoft.com/office/drawing/2014/main" val="1326996567"/>
                    </a:ext>
                  </a:extLst>
                </a:gridCol>
                <a:gridCol w="3807891">
                  <a:extLst>
                    <a:ext uri="{9D8B030D-6E8A-4147-A177-3AD203B41FA5}">
                      <a16:colId xmlns:a16="http://schemas.microsoft.com/office/drawing/2014/main" val="2702766774"/>
                    </a:ext>
                  </a:extLst>
                </a:gridCol>
                <a:gridCol w="6593304">
                  <a:extLst>
                    <a:ext uri="{9D8B030D-6E8A-4147-A177-3AD203B41FA5}">
                      <a16:colId xmlns:a16="http://schemas.microsoft.com/office/drawing/2014/main" val="3887785181"/>
                    </a:ext>
                  </a:extLst>
                </a:gridCol>
              </a:tblGrid>
              <a:tr h="404607">
                <a:tc>
                  <a:txBody>
                    <a:bodyPr/>
                    <a:lstStyle/>
                    <a:p>
                      <a:pPr algn="ctr">
                        <a:lnSpc>
                          <a:spcPct val="130000"/>
                        </a:lnSpc>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4128575"/>
                  </a:ext>
                </a:extLst>
              </a:tr>
              <a:tr h="1303583">
                <a:tc>
                  <a:txBody>
                    <a:bodyPr/>
                    <a:lstStyle/>
                    <a:p>
                      <a:pPr algn="ctr">
                        <a:lnSpc>
                          <a:spcPct val="130000"/>
                        </a:lnSpc>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truyện truyền kì và truyện trinh thám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truyện kể sáng tạo từ các văn bản truyện trinh thám </a:t>
                      </a: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 cải trang bất thành</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(trích </a:t>
                      </a: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Sơ –lốc Hôm</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–Đoi-lơ)</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2739197"/>
                  </a:ext>
                </a:extLst>
              </a:tr>
              <a:tr h="2202558">
                <a:tc>
                  <a:txBody>
                    <a:bodyPr/>
                    <a:lstStyle/>
                    <a:p>
                      <a:pPr algn="ctr">
                        <a:lnSpc>
                          <a:spcPct val="130000"/>
                        </a:lnSpc>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thơ tám chữ và thơ tự do</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thơ tám chữ từ các VB </a:t>
                      </a: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Quê hương</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(Tế Hanh), </a:t>
                      </a: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Chiều xuân</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Thơ)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đoạn văn nêu cảm nghĩ về bài thơ tám chữ dựa trên phần đọc hiểu các VB thơ đã học.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0017512"/>
                  </a:ext>
                </a:extLst>
              </a:tr>
            </a:tbl>
          </a:graphicData>
        </a:graphic>
      </p:graphicFrame>
    </p:spTree>
    <p:extLst>
      <p:ext uri="{BB962C8B-B14F-4D97-AF65-F5344CB8AC3E}">
        <p14:creationId xmlns:p14="http://schemas.microsoft.com/office/powerpoint/2010/main" val="49747413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643B8-BEEB-B631-44E4-56CF2D088AE1}"/>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CCC5A9-0ADC-26DE-4E19-0AFE4222AC8A}"/>
              </a:ext>
            </a:extLst>
          </p:cNvPr>
          <p:cNvGraphicFramePr>
            <a:graphicFrameLocks noGrp="1"/>
          </p:cNvGraphicFramePr>
          <p:nvPr>
            <p:extLst>
              <p:ext uri="{D42A27DB-BD31-4B8C-83A1-F6EECF244321}">
                <p14:modId xmlns:p14="http://schemas.microsoft.com/office/powerpoint/2010/main" val="2766256676"/>
              </p:ext>
            </p:extLst>
          </p:nvPr>
        </p:nvGraphicFramePr>
        <p:xfrm>
          <a:off x="352926" y="336885"/>
          <a:ext cx="11534274" cy="5381244"/>
        </p:xfrm>
        <a:graphic>
          <a:graphicData uri="http://schemas.openxmlformats.org/drawingml/2006/table">
            <a:tbl>
              <a:tblPr firstRow="1" firstCol="1" bandRow="1"/>
              <a:tblGrid>
                <a:gridCol w="1118592">
                  <a:extLst>
                    <a:ext uri="{9D8B030D-6E8A-4147-A177-3AD203B41FA5}">
                      <a16:colId xmlns:a16="http://schemas.microsoft.com/office/drawing/2014/main" val="4111655708"/>
                    </a:ext>
                  </a:extLst>
                </a:gridCol>
                <a:gridCol w="4571134">
                  <a:extLst>
                    <a:ext uri="{9D8B030D-6E8A-4147-A177-3AD203B41FA5}">
                      <a16:colId xmlns:a16="http://schemas.microsoft.com/office/drawing/2014/main" val="3605272666"/>
                    </a:ext>
                  </a:extLst>
                </a:gridCol>
                <a:gridCol w="5844548">
                  <a:extLst>
                    <a:ext uri="{9D8B030D-6E8A-4147-A177-3AD203B41FA5}">
                      <a16:colId xmlns:a16="http://schemas.microsoft.com/office/drawing/2014/main" val="1209867557"/>
                    </a:ext>
                  </a:extLst>
                </a:gridCol>
              </a:tblGrid>
              <a:tr h="2482096">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các VB thông tin giới thiệu về các di tích lịch sử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 bài văn nghị luận xã hội về một vấn đề cần giải quyết</a:t>
                      </a:r>
                      <a:r>
                        <a:rPr lang="vi-VN"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gắn với các vấn đề đặt ra từ VB đọc hiểu: suy nghĩ về hiện tượng một di tích lịch sử xuống cấp, vấn đề bảo tồn các di tích...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54031330"/>
                  </a:ext>
                </a:extLst>
              </a:tr>
              <a:tr h="1469026">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VB bi kịch và truyện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bài văn p</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hân tích một tác phẩm kịch</a:t>
                      </a: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như Vb </a:t>
                      </a:r>
                      <a:r>
                        <a:rPr lang="en-US" sz="2800" i="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Sống, hay không sống?</a:t>
                      </a: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(Trích kịch Ham-lét – Sếch-xpia)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6496299"/>
                  </a:ext>
                </a:extLst>
              </a:tr>
              <a:tr h="962492">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VB nghị luận văn học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tờ</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7452410"/>
                  </a:ext>
                </a:extLst>
              </a:tr>
            </a:tbl>
          </a:graphicData>
        </a:graphic>
      </p:graphicFrame>
    </p:spTree>
    <p:extLst>
      <p:ext uri="{BB962C8B-B14F-4D97-AF65-F5344CB8AC3E}">
        <p14:creationId xmlns:p14="http://schemas.microsoft.com/office/powerpoint/2010/main" val="208737820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581C3-9C56-809A-1921-6A0345DF12E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A34FB06-37EF-D061-B6CE-331E7454AC2B}"/>
              </a:ext>
            </a:extLst>
          </p:cNvPr>
          <p:cNvSpPr txBox="1"/>
          <p:nvPr/>
        </p:nvSpPr>
        <p:spPr>
          <a:xfrm>
            <a:off x="288758" y="510549"/>
            <a:ext cx="11598442" cy="596574"/>
          </a:xfrm>
          <a:prstGeom prst="rect">
            <a:avLst/>
          </a:prstGeom>
          <a:noFill/>
        </p:spPr>
        <p:txBody>
          <a:bodyPr wrap="square">
            <a:spAutoFit/>
          </a:bodyPr>
          <a:lstStyle/>
          <a:p>
            <a:pPr>
              <a:lnSpc>
                <a:spcPct val="130000"/>
              </a:lnSpc>
            </a:pPr>
            <a:r>
              <a:rPr lang="vi-VN" sz="2800" b="1" dirty="0">
                <a:solidFill>
                  <a:srgbClr val="00B0F0"/>
                </a:solidFill>
                <a:effectLst/>
                <a:latin typeface="Times New Roman" panose="02020603050405020304" pitchFamily="18" charset="0"/>
                <a:ea typeface="Times New Roman" panose="02020603050405020304" pitchFamily="18" charset="0"/>
              </a:rPr>
              <a:t>Câu 7:</a:t>
            </a:r>
            <a:r>
              <a:rPr lang="vi-VN" sz="2800" b="1" dirty="0">
                <a:solidFill>
                  <a:srgbClr val="000000"/>
                </a:solidFill>
                <a:effectLst/>
                <a:latin typeface="Times New Roman" panose="02020603050405020304" pitchFamily="18" charset="0"/>
                <a:ea typeface="Times New Roman" panose="02020603050405020304" pitchFamily="18" charset="0"/>
              </a:rPr>
              <a:t> Sự khác biệt giữa các kiểu văn bản</a:t>
            </a:r>
            <a:r>
              <a:rPr lang="vi-VN" sz="1300" b="1" dirty="0">
                <a:solidFill>
                  <a:srgbClr val="000000"/>
                </a:solidFill>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B2697609-CEEF-554D-CCAE-F5D192595D05}"/>
              </a:ext>
            </a:extLst>
          </p:cNvPr>
          <p:cNvGraphicFramePr>
            <a:graphicFrameLocks noGrp="1"/>
          </p:cNvGraphicFramePr>
          <p:nvPr>
            <p:extLst>
              <p:ext uri="{D42A27DB-BD31-4B8C-83A1-F6EECF244321}">
                <p14:modId xmlns:p14="http://schemas.microsoft.com/office/powerpoint/2010/main" val="3426433925"/>
              </p:ext>
            </p:extLst>
          </p:nvPr>
        </p:nvGraphicFramePr>
        <p:xfrm>
          <a:off x="288758" y="1331495"/>
          <a:ext cx="11598442" cy="5618994"/>
        </p:xfrm>
        <a:graphic>
          <a:graphicData uri="http://schemas.openxmlformats.org/drawingml/2006/table">
            <a:tbl>
              <a:tblPr firstRow="1" firstCol="1" bandRow="1"/>
              <a:tblGrid>
                <a:gridCol w="5871410">
                  <a:extLst>
                    <a:ext uri="{9D8B030D-6E8A-4147-A177-3AD203B41FA5}">
                      <a16:colId xmlns:a16="http://schemas.microsoft.com/office/drawing/2014/main" val="1973730346"/>
                    </a:ext>
                  </a:extLst>
                </a:gridCol>
                <a:gridCol w="5727032">
                  <a:extLst>
                    <a:ext uri="{9D8B030D-6E8A-4147-A177-3AD203B41FA5}">
                      <a16:colId xmlns:a16="http://schemas.microsoft.com/office/drawing/2014/main" val="2056293279"/>
                    </a:ext>
                  </a:extLst>
                </a:gridCol>
              </a:tblGrid>
              <a:tr h="483494">
                <a:tc>
                  <a:txBody>
                    <a:bodyPr/>
                    <a:lstStyle/>
                    <a:p>
                      <a:pPr>
                        <a:lnSpc>
                          <a:spcPct val="130000"/>
                        </a:lnSpc>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Câu 7:</a:t>
                      </a: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Sự khác biệt giữa các kiểu văn bản: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400"/>
                    </a:p>
                  </a:txBody>
                  <a:tcPr>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1632686"/>
                  </a:ext>
                </a:extLst>
              </a:tr>
              <a:tr h="552862">
                <a:tc>
                  <a:txBody>
                    <a:bodyPr/>
                    <a:lstStyle/>
                    <a:p>
                      <a:pPr>
                        <a:lnSpc>
                          <a:spcPct val="130000"/>
                        </a:lnSpc>
                      </a:pPr>
                      <a:r>
                        <a:rPr lang="vi-VN"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 văn bản viết ở sách </a:t>
                      </a:r>
                      <a:r>
                        <a:rPr lang="vi-VN"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 văn 9</a:t>
                      </a:r>
                      <a:r>
                        <a:rPr lang="vi-VN"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tập một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 văn bản viết ở sách </a:t>
                      </a:r>
                      <a:r>
                        <a:rPr lang="vi-VN" sz="24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 văn 9</a:t>
                      </a: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tập hai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6659387"/>
                  </a:ext>
                </a:extLst>
              </a:tr>
              <a:tr h="3753391">
                <a:tc>
                  <a:txBody>
                    <a:bodyPr/>
                    <a:lstStyle/>
                    <a:p>
                      <a:pPr>
                        <a:lnSpc>
                          <a:spcPct val="130000"/>
                        </a:lnSpc>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Phân tích một tác phẩm thơ</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Phân tích một đoạn trích tác phẩm văn học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 bài văn thuyết minh một danh lam thắng cảnh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Phân tích một tác phẩm truyện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 bài văn nghị luận xã hội về một vấn đề cần giải quyết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tám</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tám</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vi-VN"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tờ</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9910045"/>
                  </a:ext>
                </a:extLst>
              </a:tr>
            </a:tbl>
          </a:graphicData>
        </a:graphic>
      </p:graphicFrame>
    </p:spTree>
    <p:extLst>
      <p:ext uri="{BB962C8B-B14F-4D97-AF65-F5344CB8AC3E}">
        <p14:creationId xmlns:p14="http://schemas.microsoft.com/office/powerpoint/2010/main" val="229280088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E43A62-BB25-5A4E-BB8A-7F388EAAAAE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A2B19FD-4E08-9341-196C-8A8865B2868B}"/>
              </a:ext>
            </a:extLst>
          </p:cNvPr>
          <p:cNvSpPr txBox="1"/>
          <p:nvPr/>
        </p:nvSpPr>
        <p:spPr>
          <a:xfrm>
            <a:off x="352926" y="555279"/>
            <a:ext cx="11582400" cy="2589170"/>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7</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Phần </a:t>
            </a:r>
            <a:r>
              <a:rPr lang="vi-VN" sz="3200" b="1" i="1" dirty="0">
                <a:solidFill>
                  <a:srgbClr val="FF0000"/>
                </a:solidFill>
                <a:effectLst/>
                <a:latin typeface="Times New Roman" panose="02020603050405020304" pitchFamily="18" charset="0"/>
                <a:ea typeface="Times New Roman" panose="02020603050405020304" pitchFamily="18" charset="0"/>
              </a:rPr>
              <a:t>Nói và nghe</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8: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rèn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kĩ</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năng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nghe</a:t>
            </a:r>
            <a:r>
              <a:rPr lang="en-US" sz="3200" dirty="0">
                <a:solidFill>
                  <a:srgbClr val="000000"/>
                </a:solidFill>
                <a:effectLst/>
                <a:latin typeface="Times New Roman" panose="02020603050405020304" pitchFamily="18" charset="0"/>
                <a:ea typeface="Times New Roman" panose="02020603050405020304" pitchFamily="18" charset="0"/>
              </a:rPr>
              <a:t> ở </a:t>
            </a:r>
            <a:r>
              <a:rPr lang="en-US" sz="3200" dirty="0" err="1">
                <a:solidFill>
                  <a:srgbClr val="000000"/>
                </a:solidFill>
                <a:effectLst/>
                <a:latin typeface="Times New Roman" panose="02020603050405020304" pitchFamily="18" charset="0"/>
                <a:ea typeface="Times New Roman" panose="02020603050405020304" pitchFamily="18" charset="0"/>
              </a:rPr>
              <a:t>sách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hai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trọng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tâm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Nói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nghe</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mỗi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855237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1D315-4F22-AB85-2416-6353CDECEBE9}"/>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0F8D313-D253-56B2-8823-3F5EA70D4C23}"/>
              </a:ext>
            </a:extLst>
          </p:cNvPr>
          <p:cNvGraphicFramePr>
            <a:graphicFrameLocks noGrp="1"/>
          </p:cNvGraphicFramePr>
          <p:nvPr>
            <p:extLst>
              <p:ext uri="{D42A27DB-BD31-4B8C-83A1-F6EECF244321}">
                <p14:modId xmlns:p14="http://schemas.microsoft.com/office/powerpoint/2010/main" val="1619270380"/>
              </p:ext>
            </p:extLst>
          </p:nvPr>
        </p:nvGraphicFramePr>
        <p:xfrm>
          <a:off x="449178" y="368969"/>
          <a:ext cx="11421978" cy="4781717"/>
        </p:xfrm>
        <a:graphic>
          <a:graphicData uri="http://schemas.openxmlformats.org/drawingml/2006/table">
            <a:tbl>
              <a:tblPr firstRow="1" firstCol="1" bandRow="1"/>
              <a:tblGrid>
                <a:gridCol w="1790067">
                  <a:extLst>
                    <a:ext uri="{9D8B030D-6E8A-4147-A177-3AD203B41FA5}">
                      <a16:colId xmlns:a16="http://schemas.microsoft.com/office/drawing/2014/main" val="3538391710"/>
                    </a:ext>
                  </a:extLst>
                </a:gridCol>
                <a:gridCol w="6192835">
                  <a:extLst>
                    <a:ext uri="{9D8B030D-6E8A-4147-A177-3AD203B41FA5}">
                      <a16:colId xmlns:a16="http://schemas.microsoft.com/office/drawing/2014/main" val="461108036"/>
                    </a:ext>
                  </a:extLst>
                </a:gridCol>
                <a:gridCol w="3439076">
                  <a:extLst>
                    <a:ext uri="{9D8B030D-6E8A-4147-A177-3AD203B41FA5}">
                      <a16:colId xmlns:a16="http://schemas.microsoft.com/office/drawing/2014/main" val="2654853259"/>
                    </a:ext>
                  </a:extLst>
                </a:gridCol>
              </a:tblGrid>
              <a:tr h="620689">
                <a:tc>
                  <a:txBody>
                    <a:bodyPr/>
                    <a:lstStyle/>
                    <a:p>
                      <a:pPr algn="ctr">
                        <a:lnSpc>
                          <a:spcPct val="130000"/>
                        </a:lnSpc>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nói và nghe</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trong tâm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8090357"/>
                  </a:ext>
                </a:extLst>
              </a:tr>
              <a:tr h="494791">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Kể một câu chuyện tưởng tượng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nói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7781633"/>
                  </a:ext>
                </a:extLst>
              </a:tr>
              <a:tr h="104446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Nghe và nhận biết được tính thuyết phục của một ý kiến về thơ tám chữ</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nghe</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522331"/>
                  </a:ext>
                </a:extLst>
              </a:tr>
              <a:tr h="494791">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Phỏng vấn ngắn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nói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451615"/>
                  </a:ext>
                </a:extLst>
              </a:tr>
              <a:tr h="104446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Thảo luận về một vấn đề đáng quan tâm trong đời sống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nói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7770406"/>
                  </a:ext>
                </a:extLst>
              </a:tr>
              <a:tr h="1044467">
                <a:tc>
                  <a:txBody>
                    <a:bodyPr/>
                    <a:lstStyle/>
                    <a:p>
                      <a:pPr algn="ct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 bày ý kiến về một sự việc có tính thời sự</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 nói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513171"/>
                  </a:ext>
                </a:extLst>
              </a:tr>
            </a:tbl>
          </a:graphicData>
        </a:graphic>
      </p:graphicFrame>
    </p:spTree>
    <p:extLst>
      <p:ext uri="{BB962C8B-B14F-4D97-AF65-F5344CB8AC3E}">
        <p14:creationId xmlns:p14="http://schemas.microsoft.com/office/powerpoint/2010/main" val="317277956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72409D-6A3E-0EC2-BE28-AA7BB97428F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3C9CD52-2986-E1C4-8E20-DFBA76D512A6}"/>
              </a:ext>
            </a:extLst>
          </p:cNvPr>
          <p:cNvSpPr txBox="1"/>
          <p:nvPr/>
        </p:nvSpPr>
        <p:spPr>
          <a:xfrm>
            <a:off x="336883" y="507153"/>
            <a:ext cx="11470105" cy="1716880"/>
          </a:xfrm>
          <a:prstGeom prst="rect">
            <a:avLst/>
          </a:prstGeom>
          <a:noFill/>
        </p:spPr>
        <p:txBody>
          <a:bodyPr wrap="square">
            <a:spAutoFit/>
          </a:bodyPr>
          <a:lstStyle/>
          <a:p>
            <a:pPr algn="ctr">
              <a:lnSpc>
                <a:spcPct val="130000"/>
              </a:lnSpc>
            </a:pPr>
            <a:r>
              <a:rPr lang="en-US" sz="2800" b="1" dirty="0" err="1">
                <a:solidFill>
                  <a:srgbClr val="FF0000"/>
                </a:solidFill>
                <a:effectLst/>
                <a:latin typeface="Times New Roman" panose="02020603050405020304" pitchFamily="18" charset="0"/>
                <a:ea typeface="Times New Roman" panose="02020603050405020304" pitchFamily="18" charset="0"/>
              </a:rPr>
              <a:t>Phiếu</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học</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tập</a:t>
            </a:r>
            <a:r>
              <a:rPr lang="en-US" sz="2800" b="1" dirty="0">
                <a:solidFill>
                  <a:srgbClr val="FF0000"/>
                </a:solidFill>
                <a:effectLst/>
                <a:latin typeface="Times New Roman" panose="02020603050405020304" pitchFamily="18" charset="0"/>
                <a:ea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rPr>
              <a:t>8:</a:t>
            </a:r>
            <a:r>
              <a:rPr lang="vi-VN"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rPr>
              <a:t>Phần </a:t>
            </a:r>
            <a:r>
              <a:rPr lang="vi-VN" sz="2800" b="1" i="1" dirty="0">
                <a:solidFill>
                  <a:srgbClr val="FF0000"/>
                </a:solidFill>
                <a:effectLst/>
                <a:latin typeface="Times New Roman" panose="02020603050405020304" pitchFamily="18" charset="0"/>
                <a:ea typeface="Times New Roman" panose="02020603050405020304" pitchFamily="18" charset="0"/>
              </a:rPr>
              <a:t>Tiếng Việt</a:t>
            </a:r>
            <a:endParaRPr lang="en-US" sz="2800" dirty="0">
              <a:effectLst/>
              <a:latin typeface="Times New Roman" panose="02020603050405020304" pitchFamily="18" charset="0"/>
              <a:ea typeface="Times New Roman" panose="02020603050405020304" pitchFamily="18" charset="0"/>
            </a:endParaRPr>
          </a:p>
          <a:p>
            <a:pPr>
              <a:lnSpc>
                <a:spcPct val="130000"/>
              </a:lnSpc>
            </a:pP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Câu</a:t>
            </a:r>
            <a:r>
              <a:rPr lang="en-US" sz="2800" b="1" dirty="0">
                <a:solidFill>
                  <a:srgbClr val="0070C0"/>
                </a:solidFill>
                <a:effectLst/>
                <a:latin typeface="Times New Roman" panose="02020603050405020304" pitchFamily="18" charset="0"/>
                <a:ea typeface="Times New Roman" panose="02020603050405020304" pitchFamily="18" charset="0"/>
              </a:rPr>
              <a:t> </a:t>
            </a:r>
            <a:r>
              <a:rPr lang="vi-VN" sz="2800" b="1" dirty="0">
                <a:solidFill>
                  <a:srgbClr val="0070C0"/>
                </a:solidFill>
                <a:effectLst/>
                <a:latin typeface="Times New Roman" panose="02020603050405020304" pitchFamily="18" charset="0"/>
                <a:ea typeface="Times New Roman" panose="02020603050405020304" pitchFamily="18" charset="0"/>
              </a:rPr>
              <a:t>9: </a:t>
            </a:r>
            <a:r>
              <a:rPr lang="en-US" sz="2800" dirty="0" err="1">
                <a:solidFill>
                  <a:srgbClr val="000000"/>
                </a:solidFill>
                <a:effectLst/>
                <a:latin typeface="Times New Roman" panose="02020603050405020304" pitchFamily="18" charset="0"/>
                <a:ea typeface="Times New Roman" panose="02020603050405020304" pitchFamily="18" charset="0"/>
              </a:rPr>
              <a:t>Thống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kê</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tiếng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Việt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Ngữ</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rPr>
              <a:t> 9</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31D1659D-0176-F62A-DB30-71F9993787D7}"/>
              </a:ext>
            </a:extLst>
          </p:cNvPr>
          <p:cNvGraphicFramePr>
            <a:graphicFrameLocks noGrp="1"/>
          </p:cNvGraphicFramePr>
          <p:nvPr>
            <p:extLst>
              <p:ext uri="{D42A27DB-BD31-4B8C-83A1-F6EECF244321}">
                <p14:modId xmlns:p14="http://schemas.microsoft.com/office/powerpoint/2010/main" val="452071224"/>
              </p:ext>
            </p:extLst>
          </p:nvPr>
        </p:nvGraphicFramePr>
        <p:xfrm>
          <a:off x="336882" y="2550695"/>
          <a:ext cx="11470105" cy="3930318"/>
        </p:xfrm>
        <a:graphic>
          <a:graphicData uri="http://schemas.openxmlformats.org/drawingml/2006/table">
            <a:tbl>
              <a:tblPr firstRow="1" firstCol="1" bandRow="1"/>
              <a:tblGrid>
                <a:gridCol w="1619604">
                  <a:extLst>
                    <a:ext uri="{9D8B030D-6E8A-4147-A177-3AD203B41FA5}">
                      <a16:colId xmlns:a16="http://schemas.microsoft.com/office/drawing/2014/main" val="158018540"/>
                    </a:ext>
                  </a:extLst>
                </a:gridCol>
                <a:gridCol w="9850501">
                  <a:extLst>
                    <a:ext uri="{9D8B030D-6E8A-4147-A177-3AD203B41FA5}">
                      <a16:colId xmlns:a16="http://schemas.microsoft.com/office/drawing/2014/main" val="180974971"/>
                    </a:ext>
                  </a:extLst>
                </a:gridCol>
              </a:tblGrid>
              <a:tr h="655053">
                <a:tc>
                  <a:txBody>
                    <a:bodyPr/>
                    <a:lstStyle/>
                    <a:p>
                      <a:pPr algn="ctr">
                        <a:lnSpc>
                          <a:spcPct val="130000"/>
                        </a:lnSpc>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tiếng Việt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9277654"/>
                  </a:ext>
                </a:extLst>
              </a:tr>
              <a:tr h="655053">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Biến đổi và mở rộng cấu trúc 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5466567"/>
                  </a:ext>
                </a:extLst>
              </a:tr>
              <a:tr h="655053">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2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6883389"/>
                  </a:ext>
                </a:extLst>
              </a:tr>
              <a:tr h="655053">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Câu rút gọn và câu đặc biệt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1247891"/>
                  </a:ext>
                </a:extLst>
              </a:tr>
              <a:tr h="655053">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Sự phát triển của ngôn ngữ: từ ngữ mới và nghĩa mới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7129823"/>
                  </a:ext>
                </a:extLst>
              </a:tr>
              <a:tr h="655053">
                <a:tc>
                  <a:txBody>
                    <a:bodyPr/>
                    <a:lstStyle/>
                    <a:p>
                      <a:pPr>
                        <a:lnSpc>
                          <a:spcPct val="130000"/>
                        </a:lnSpc>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3494576"/>
                  </a:ext>
                </a:extLst>
              </a:tr>
            </a:tbl>
          </a:graphicData>
        </a:graphic>
      </p:graphicFrame>
    </p:spTree>
    <p:extLst>
      <p:ext uri="{BB962C8B-B14F-4D97-AF65-F5344CB8AC3E}">
        <p14:creationId xmlns:p14="http://schemas.microsoft.com/office/powerpoint/2010/main" val="354727515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E73413-205E-CB25-87CF-DEF90954CE4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2236A93-0778-8C7D-1B67-25BC257BCE14}"/>
              </a:ext>
            </a:extLst>
          </p:cNvPr>
          <p:cNvSpPr txBox="1"/>
          <p:nvPr/>
        </p:nvSpPr>
        <p:spPr>
          <a:xfrm>
            <a:off x="304799" y="336884"/>
            <a:ext cx="11662612" cy="3869521"/>
          </a:xfrm>
          <a:prstGeom prst="rect">
            <a:avLst/>
          </a:prstGeom>
          <a:noFill/>
        </p:spPr>
        <p:txBody>
          <a:bodyPr wrap="square">
            <a:spAutoFit/>
          </a:bodyPr>
          <a:lstStyle/>
          <a:p>
            <a:pPr>
              <a:lnSpc>
                <a:spcPct val="130000"/>
              </a:lnSpc>
            </a:pP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trên trước hết lấy ngư liệu ở văn bản đọc hiểu, sau đó lấy ngữ liệu mở rộng và HS vận dụng sang phần </a:t>
            </a:r>
            <a:r>
              <a:rPr lang="vi-VN" sz="3200" i="1" dirty="0">
                <a:solidFill>
                  <a:srgbClr val="000000"/>
                </a:solidFill>
                <a:effectLst/>
                <a:latin typeface="Times New Roman" panose="02020603050405020304" pitchFamily="18" charset="0"/>
                <a:ea typeface="Times New Roman" panose="02020603050405020304" pitchFamily="18" charset="0"/>
              </a:rPr>
              <a:t>Viết, Nói và nghe</a:t>
            </a:r>
            <a:r>
              <a:rPr lang="vi-VN" sz="3200" dirty="0">
                <a:solidFill>
                  <a:srgbClr val="000000"/>
                </a:solidFill>
                <a:effectLst/>
                <a:latin typeface="Times New Roman" panose="02020603050405020304" pitchFamily="18" charset="0"/>
                <a:ea typeface="Times New Roman" panose="02020603050405020304" pitchFamily="18" charset="0"/>
              </a:rPr>
              <a:t> để làm sáng tỏ thêm.</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10: </a:t>
            </a:r>
            <a:r>
              <a:rPr lang="vi-VN" sz="3200" dirty="0">
                <a:solidFill>
                  <a:srgbClr val="000000"/>
                </a:solidFill>
                <a:effectLst/>
                <a:latin typeface="Times New Roman" panose="02020603050405020304" pitchFamily="18" charset="0"/>
                <a:ea typeface="Times New Roman" panose="02020603050405020304" pitchFamily="18" charset="0"/>
              </a:rPr>
              <a:t>Các nội dung</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phần</a:t>
            </a:r>
            <a:r>
              <a:rPr lang="vi-VN"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Tổng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kết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tiếng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Việt</a:t>
            </a:r>
            <a:r>
              <a:rPr lang="en-US" sz="3200" i="1"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giúp HS có cái nhìn khái quát về hệ thống tiếng Việt đã học ở cấp Trung học cơ sở, đồng thời vận dụng vào đọc hiểu và viết tốt hơn thông qua các bài tập.</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714589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30C8F-EEBA-F58D-B590-06D53BEAD3C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D32C6FD-D2F7-704E-2DE1-F764CDFAFFDE}"/>
              </a:ext>
            </a:extLst>
          </p:cNvPr>
          <p:cNvSpPr txBox="1"/>
          <p:nvPr/>
        </p:nvSpPr>
        <p:spPr>
          <a:xfrm>
            <a:off x="352925" y="590761"/>
            <a:ext cx="11373853" cy="668645"/>
          </a:xfrm>
          <a:prstGeom prst="rect">
            <a:avLst/>
          </a:prstGeom>
          <a:noFill/>
        </p:spPr>
        <p:txBody>
          <a:bodyPr wrap="square">
            <a:spAutoFit/>
          </a:bodyPr>
          <a:lstStyle/>
          <a:p>
            <a:pPr algn="ctr">
              <a:lnSpc>
                <a:spcPct val="130000"/>
              </a:lnSpc>
            </a:pPr>
            <a:r>
              <a:rPr lang="en-US" sz="3200" b="1" dirty="0">
                <a:solidFill>
                  <a:srgbClr val="FF0000"/>
                </a:solidFill>
                <a:effectLst/>
                <a:latin typeface="Times New Roman" panose="02020603050405020304" pitchFamily="18" charset="0"/>
                <a:ea typeface="Times New Roman" panose="02020603050405020304" pitchFamily="18" charset="0"/>
              </a:rPr>
              <a:t>HOẠT ĐỘNG 3:  </a:t>
            </a:r>
            <a:r>
              <a:rPr lang="en-US" sz="3200" b="1" dirty="0">
                <a:solidFill>
                  <a:srgbClr val="0D0D0D"/>
                </a:solidFill>
                <a:effectLst/>
                <a:highlight>
                  <a:srgbClr val="FFFF00"/>
                </a:highlight>
                <a:latin typeface="Times New Roman" panose="02020603050405020304" pitchFamily="18" charset="0"/>
                <a:ea typeface="Times New Roman" panose="02020603050405020304" pitchFamily="18" charset="0"/>
              </a:rPr>
              <a:t>TỰ ĐÁNH GIÁ CUỐI HỌC KÌ II</a:t>
            </a:r>
            <a:endParaRPr lang="en-US" sz="3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FB830E9C-6964-ACEF-557F-C30982228D9D}"/>
              </a:ext>
            </a:extLst>
          </p:cNvPr>
          <p:cNvSpPr txBox="1"/>
          <p:nvPr/>
        </p:nvSpPr>
        <p:spPr>
          <a:xfrm>
            <a:off x="978567" y="1922254"/>
            <a:ext cx="10459453" cy="668645"/>
          </a:xfrm>
          <a:prstGeom prst="rect">
            <a:avLst/>
          </a:prstGeom>
          <a:noFill/>
        </p:spPr>
        <p:txBody>
          <a:bodyPr wrap="square">
            <a:spAutoFit/>
          </a:bodyPr>
          <a:lstStyle/>
          <a:p>
            <a:pPr>
              <a:lnSpc>
                <a:spcPct val="130000"/>
              </a:lnSpc>
            </a:pPr>
            <a:r>
              <a:rPr lang="en-US" sz="3200" b="1" dirty="0">
                <a:solidFill>
                  <a:srgbClr val="0070C0"/>
                </a:solidFill>
                <a:effectLst/>
                <a:highlight>
                  <a:srgbClr val="00FF00"/>
                </a:highlight>
                <a:latin typeface="Times New Roman" panose="02020603050405020304" pitchFamily="18" charset="0"/>
                <a:ea typeface="Times New Roman" panose="02020603050405020304" pitchFamily="18" charset="0"/>
              </a:rPr>
              <a:t>NV1</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Tìm</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hiểu</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định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hướng</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đánh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giá</a:t>
            </a:r>
            <a:endParaRPr lang="en-US" sz="32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782BD801-9160-8539-156D-5F5DB917A350}"/>
              </a:ext>
            </a:extLst>
          </p:cNvPr>
          <p:cNvSpPr txBox="1"/>
          <p:nvPr/>
        </p:nvSpPr>
        <p:spPr>
          <a:xfrm>
            <a:off x="978566" y="3429000"/>
            <a:ext cx="10748211" cy="668645"/>
          </a:xfrm>
          <a:prstGeom prst="rect">
            <a:avLst/>
          </a:prstGeom>
          <a:noFill/>
        </p:spPr>
        <p:txBody>
          <a:bodyPr wrap="square">
            <a:spAutoFit/>
          </a:bodyPr>
          <a:lstStyle/>
          <a:p>
            <a:pPr algn="just">
              <a:lnSpc>
                <a:spcPct val="130000"/>
              </a:lnSpc>
            </a:pPr>
            <a:r>
              <a:rPr lang="en-US" sz="3200" dirty="0">
                <a:effectLst/>
                <a:latin typeface="Times New Roman" panose="02020603050405020304" pitchFamily="18" charset="0"/>
                <a:ea typeface="Times New Roman" panose="02020603050405020304" pitchFamily="18" charset="0"/>
              </a:rPr>
              <a:t>- HS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phần</a:t>
            </a:r>
            <a:r>
              <a:rPr lang="en-US" sz="3200"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Định</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hướng</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đánh</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giá</a:t>
            </a:r>
            <a:r>
              <a:rPr lang="en-US" sz="3200" dirty="0">
                <a:effectLst/>
                <a:latin typeface="Times New Roman" panose="02020603050405020304" pitchFamily="18" charset="0"/>
                <a:ea typeface="Times New Roman" panose="02020603050405020304" pitchFamily="18" charset="0"/>
              </a:rPr>
              <a:t> (SGK/Tr 138,139.</a:t>
            </a:r>
          </a:p>
        </p:txBody>
      </p:sp>
      <p:sp>
        <p:nvSpPr>
          <p:cNvPr id="9" name="TextBox 8">
            <a:extLst>
              <a:ext uri="{FF2B5EF4-FFF2-40B4-BE49-F238E27FC236}">
                <a16:creationId xmlns:a16="http://schemas.microsoft.com/office/drawing/2014/main" id="{7BB190DF-9842-9224-CAEB-89C03B80842F}"/>
              </a:ext>
            </a:extLst>
          </p:cNvPr>
          <p:cNvSpPr txBox="1"/>
          <p:nvPr/>
        </p:nvSpPr>
        <p:spPr>
          <a:xfrm>
            <a:off x="978566" y="4760493"/>
            <a:ext cx="10459454" cy="668645"/>
          </a:xfrm>
          <a:prstGeom prst="rect">
            <a:avLst/>
          </a:prstGeom>
          <a:noFill/>
        </p:spPr>
        <p:txBody>
          <a:bodyPr wrap="square">
            <a:spAutoFit/>
          </a:bodyPr>
          <a:lstStyle/>
          <a:p>
            <a:pPr algn="just">
              <a:lnSpc>
                <a:spcPct val="13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Chỉ</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nội</a:t>
            </a:r>
            <a:r>
              <a:rPr lang="en-US" sz="3200" dirty="0">
                <a:effectLst/>
                <a:latin typeface="Times New Roman" panose="02020603050405020304" pitchFamily="18" charset="0"/>
                <a:ea typeface="Times New Roman" panose="02020603050405020304" pitchFamily="18" charset="0"/>
              </a:rPr>
              <a:t> dung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đánh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giá</a:t>
            </a:r>
            <a:r>
              <a:rPr lang="en-US" sz="1300" dirty="0">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416084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4492C-B759-39E8-3150-42FFBDF6443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77ECF2F-5850-BE82-78E9-2207B059C674}"/>
              </a:ext>
            </a:extLst>
          </p:cNvPr>
          <p:cNvSpPr txBox="1"/>
          <p:nvPr/>
        </p:nvSpPr>
        <p:spPr>
          <a:xfrm>
            <a:off x="288758" y="625642"/>
            <a:ext cx="11598442" cy="3869521"/>
          </a:xfrm>
          <a:prstGeom prst="rect">
            <a:avLst/>
          </a:prstGeom>
          <a:noFill/>
        </p:spPr>
        <p:txBody>
          <a:bodyPr wrap="square">
            <a:spAutoFit/>
          </a:bodyPr>
          <a:lstStyle/>
          <a:p>
            <a:pPr marL="342900" lvl="0" indent="-342900">
              <a:lnSpc>
                <a:spcPct val="130000"/>
              </a:lnSpc>
              <a:buFont typeface="+mj-lt"/>
              <a:buAutoNum type="romanUcPeriod"/>
            </a:pPr>
            <a:r>
              <a:rPr lang="en-US" sz="3200" b="1" dirty="0" err="1">
                <a:solidFill>
                  <a:srgbClr val="0070C0"/>
                </a:solidFill>
                <a:effectLst/>
                <a:latin typeface="Times New Roman" panose="02020603050405020304" pitchFamily="18" charset="0"/>
                <a:ea typeface="Times New Roman" panose="02020603050405020304" pitchFamily="18" charset="0"/>
              </a:rPr>
              <a:t>Định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hướng</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đánh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giá</a:t>
            </a:r>
            <a:endParaRPr lang="en-US" sz="3200" dirty="0">
              <a:effectLst/>
              <a:latin typeface="Times New Roman" panose="02020603050405020304" pitchFamily="18" charset="0"/>
              <a:ea typeface="Times New Roman" panose="02020603050405020304" pitchFamily="18" charset="0"/>
            </a:endParaRPr>
          </a:p>
          <a:p>
            <a:pPr marL="342900" lvl="0" indent="-342900">
              <a:lnSpc>
                <a:spcPct val="130000"/>
              </a:lnSpc>
              <a:buFont typeface="+mj-lt"/>
              <a:buAutoNum type="arabicPeriod"/>
            </a:pPr>
            <a:r>
              <a:rPr lang="en-US" sz="3200" b="1" dirty="0" err="1">
                <a:solidFill>
                  <a:srgbClr val="0D0D0D"/>
                </a:solidFill>
                <a:effectLst/>
                <a:latin typeface="Times New Roman" panose="02020603050405020304" pitchFamily="18" charset="0"/>
                <a:ea typeface="Times New Roman" panose="02020603050405020304" pitchFamily="18" charset="0"/>
              </a:rPr>
              <a:t>Về</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nội</a:t>
            </a:r>
            <a:r>
              <a:rPr lang="en-US" sz="3200" b="1" dirty="0">
                <a:solidFill>
                  <a:srgbClr val="0D0D0D"/>
                </a:solidFill>
                <a:effectLst/>
                <a:latin typeface="Times New Roman" panose="02020603050405020304" pitchFamily="18" charset="0"/>
                <a:ea typeface="Times New Roman" panose="02020603050405020304" pitchFamily="18" charset="0"/>
              </a:rPr>
              <a:t> dung</a:t>
            </a:r>
            <a:endParaRPr lang="en-US" sz="3200" dirty="0">
              <a:effectLst/>
              <a:latin typeface="Times New Roman" panose="02020603050405020304" pitchFamily="18" charset="0"/>
              <a:ea typeface="Times New Roman" panose="02020603050405020304" pitchFamily="18" charset="0"/>
            </a:endParaRPr>
          </a:p>
          <a:p>
            <a:pPr marL="342900" lvl="0" indent="-342900">
              <a:lnSpc>
                <a:spcPct val="130000"/>
              </a:lnSpc>
              <a:buSzPts val="1400"/>
              <a:buFont typeface="Times New Roman" panose="02020603050405020304" pitchFamily="18" charset="0"/>
              <a:buChar char="-"/>
            </a:pPr>
            <a:r>
              <a:rPr lang="en-US" sz="3200" dirty="0" err="1">
                <a:solidFill>
                  <a:srgbClr val="0D0D0D"/>
                </a:solidFill>
                <a:effectLst/>
                <a:latin typeface="Times New Roman" panose="02020603050405020304" pitchFamily="18" charset="0"/>
                <a:ea typeface="Times New Roman" panose="02020603050405020304" pitchFamily="18" charset="0"/>
              </a:rPr>
              <a:t>Kiểm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đánh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giá</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năng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lực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vận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dụng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kiến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tiếng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Việt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đã</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vào</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việc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hiểu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bản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viết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bản</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marL="342900" lvl="0" indent="-342900">
              <a:lnSpc>
                <a:spcPct val="130000"/>
              </a:lnSpc>
              <a:buSzPts val="1400"/>
              <a:buFont typeface="Times New Roman" panose="02020603050405020304" pitchFamily="18" charset="0"/>
              <a:buChar char="-"/>
            </a:pPr>
            <a:r>
              <a:rPr lang="en-US" sz="3200" dirty="0" err="1">
                <a:solidFill>
                  <a:srgbClr val="0D0D0D"/>
                </a:solidFill>
                <a:effectLst/>
                <a:latin typeface="Times New Roman" panose="02020603050405020304" pitchFamily="18" charset="0"/>
                <a:ea typeface="Times New Roman" panose="02020603050405020304" pitchFamily="18" charset="0"/>
              </a:rPr>
              <a:t>Vận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dụng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kiến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thức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đã</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vào</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huống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ngữ</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liệu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khuyến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khích</a:t>
            </a:r>
            <a:r>
              <a:rPr lang="en-US" sz="3200" dirty="0">
                <a:solidFill>
                  <a:srgbClr val="0D0D0D"/>
                </a:solidFill>
                <a:effectLst/>
                <a:latin typeface="Times New Roman" panose="02020603050405020304" pitchFamily="18" charset="0"/>
                <a:ea typeface="Times New Roman" panose="02020603050405020304" pitchFamily="18" charset="0"/>
              </a:rPr>
              <a:t> HS </a:t>
            </a:r>
            <a:r>
              <a:rPr lang="en-US" sz="3200" dirty="0" err="1">
                <a:solidFill>
                  <a:srgbClr val="0D0D0D"/>
                </a:solidFill>
                <a:effectLst/>
                <a:latin typeface="Times New Roman" panose="02020603050405020304" pitchFamily="18" charset="0"/>
                <a:ea typeface="Times New Roman" panose="02020603050405020304" pitchFamily="18" charset="0"/>
              </a:rPr>
              <a:t>trong</a:t>
            </a:r>
            <a:r>
              <a:rPr lang="en-US" sz="3200" dirty="0">
                <a:solidFill>
                  <a:srgbClr val="0D0D0D"/>
                </a:solidFill>
                <a:effectLst/>
                <a:latin typeface="Times New Roman" panose="02020603050405020304" pitchFamily="18" charset="0"/>
                <a:ea typeface="Times New Roman" panose="02020603050405020304" pitchFamily="18" charset="0"/>
              </a:rPr>
              <a:t> ý </a:t>
            </a:r>
            <a:r>
              <a:rPr lang="en-US" sz="3200" dirty="0" err="1">
                <a:solidFill>
                  <a:srgbClr val="0D0D0D"/>
                </a:solidFill>
                <a:effectLst/>
                <a:latin typeface="Times New Roman" panose="02020603050405020304" pitchFamily="18" charset="0"/>
                <a:ea typeface="Times New Roman" panose="02020603050405020304" pitchFamily="18" charset="0"/>
              </a:rPr>
              <a:t>tưởng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cách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thể</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hiện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bày</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787651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ABB7-45C3-C93A-096F-62D3848E65A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4829030-4093-3590-821C-522DD5C1D3F4}"/>
              </a:ext>
            </a:extLst>
          </p:cNvPr>
          <p:cNvSpPr txBox="1"/>
          <p:nvPr/>
        </p:nvSpPr>
        <p:spPr>
          <a:xfrm>
            <a:off x="304799" y="1074821"/>
            <a:ext cx="11486147" cy="2997744"/>
          </a:xfrm>
          <a:prstGeom prst="rect">
            <a:avLst/>
          </a:prstGeom>
          <a:noFill/>
        </p:spPr>
        <p:txBody>
          <a:bodyPr wrap="square">
            <a:spAutoFit/>
          </a:bodyPr>
          <a:lstStyle/>
          <a:p>
            <a:pPr>
              <a:lnSpc>
                <a:spcPct val="130000"/>
              </a:lnSpc>
            </a:pPr>
            <a:r>
              <a:rPr lang="en-US" sz="3200" b="1" dirty="0">
                <a:solidFill>
                  <a:srgbClr val="0D0D0D"/>
                </a:solidFill>
                <a:effectLst/>
                <a:latin typeface="Times New Roman" panose="02020603050405020304" pitchFamily="18" charset="0"/>
                <a:ea typeface="Times New Roman" panose="02020603050405020304" pitchFamily="18" charset="0"/>
              </a:rPr>
              <a:t>2. </a:t>
            </a:r>
            <a:r>
              <a:rPr lang="en-US" sz="3200" b="1" dirty="0" err="1">
                <a:solidFill>
                  <a:srgbClr val="0D0D0D"/>
                </a:solidFill>
                <a:effectLst/>
                <a:latin typeface="Times New Roman" panose="02020603050405020304" pitchFamily="18" charset="0"/>
                <a:ea typeface="Times New Roman" panose="02020603050405020304" pitchFamily="18" charset="0"/>
              </a:rPr>
              <a:t>Về</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hình</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thức</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a:solidFill>
                  <a:srgbClr val="0D0D0D"/>
                </a:solidFill>
                <a:effectLst/>
                <a:latin typeface="Times New Roman" panose="02020603050405020304" pitchFamily="18" charset="0"/>
                <a:ea typeface="Times New Roman" panose="02020603050405020304" pitchFamily="18" charset="0"/>
              </a:rPr>
              <a:t>a. </a:t>
            </a:r>
            <a:r>
              <a:rPr lang="en-US" sz="3200" b="1" dirty="0" err="1">
                <a:solidFill>
                  <a:srgbClr val="0D0D0D"/>
                </a:solidFill>
                <a:effectLst/>
                <a:latin typeface="Times New Roman" panose="02020603050405020304" pitchFamily="18" charset="0"/>
                <a:ea typeface="Times New Roman" panose="02020603050405020304" pitchFamily="18" charset="0"/>
              </a:rPr>
              <a:t>Đọc</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hiểu</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văn</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bản</a:t>
            </a:r>
            <a:r>
              <a:rPr lang="en-US" sz="3200" b="1" dirty="0">
                <a:solidFill>
                  <a:srgbClr val="0D0D0D"/>
                </a:solidFill>
                <a:effectLst/>
                <a:latin typeface="Times New Roman" panose="02020603050405020304" pitchFamily="18" charset="0"/>
                <a:ea typeface="Times New Roman" panose="02020603050405020304" pitchFamily="18" charset="0"/>
              </a:rPr>
              <a: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câu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hỏi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trắc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nghiệm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khách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quan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viết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câu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trả</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ngắn</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r>
              <a:rPr lang="en-US" sz="3200" b="1" dirty="0">
                <a:solidFill>
                  <a:srgbClr val="0D0D0D"/>
                </a:solidFill>
                <a:effectLst/>
                <a:latin typeface="Times New Roman" panose="02020603050405020304" pitchFamily="18" charset="0"/>
                <a:ea typeface="Times New Roman" panose="02020603050405020304" pitchFamily="18" charset="0"/>
              </a:rPr>
              <a:t>b. </a:t>
            </a:r>
            <a:r>
              <a:rPr lang="en-US" sz="3200" b="1" dirty="0" err="1">
                <a:solidFill>
                  <a:srgbClr val="0D0D0D"/>
                </a:solidFill>
                <a:effectLst/>
                <a:latin typeface="Times New Roman" panose="02020603050405020304" pitchFamily="18" charset="0"/>
                <a:ea typeface="Times New Roman" panose="02020603050405020304" pitchFamily="18" charset="0"/>
              </a:rPr>
              <a:t>Viết</a:t>
            </a:r>
            <a:r>
              <a:rPr lang="en-US" sz="3200" b="1" dirty="0">
                <a:solidFill>
                  <a:srgbClr val="0D0D0D"/>
                </a:solidFill>
                <a:effectLst/>
                <a:latin typeface="Times New Roman" panose="02020603050405020304" pitchFamily="18" charset="0"/>
                <a:ea typeface="Times New Roman" panose="02020603050405020304" pitchFamily="18" charset="0"/>
              </a:rPr>
              <a: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Viết</a:t>
            </a:r>
            <a:r>
              <a:rPr lang="en-US" sz="3200" dirty="0">
                <a:solidFill>
                  <a:srgbClr val="0D0D0D"/>
                </a:solidFill>
                <a:effectLst/>
                <a:latin typeface="Times New Roman" panose="02020603050405020304" pitchFamily="18" charset="0"/>
                <a:ea typeface="Times New Roman" panose="02020603050405020304" pitchFamily="18" charset="0"/>
              </a:rPr>
              <a:t> </a:t>
            </a:r>
            <a:r>
              <a:rPr lang="vi-VN" sz="3200" dirty="0">
                <a:solidFill>
                  <a:srgbClr val="0D0D0D"/>
                </a:solidFill>
                <a:effectLst/>
                <a:latin typeface="Times New Roman" panose="02020603050405020304" pitchFamily="18" charset="0"/>
                <a:ea typeface="Times New Roman" panose="02020603050405020304" pitchFamily="18" charset="0"/>
              </a:rPr>
              <a:t>đoạn văn, </a:t>
            </a:r>
            <a:r>
              <a:rPr lang="en-US" sz="3200" dirty="0" err="1">
                <a:solidFill>
                  <a:srgbClr val="0D0D0D"/>
                </a:solidFill>
                <a:effectLst/>
                <a:latin typeface="Times New Roman" panose="02020603050405020304" pitchFamily="18" charset="0"/>
                <a:ea typeface="Times New Roman" panose="02020603050405020304" pitchFamily="18" charset="0"/>
              </a:rPr>
              <a:t>một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bài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ngắn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thức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tương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tự</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kiểu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bản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đã</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112275723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4282E-7592-594E-34E9-14076979F4F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3701269-7474-1938-90F0-6B6C63DAA1CB}"/>
              </a:ext>
            </a:extLst>
          </p:cNvPr>
          <p:cNvSpPr txBox="1"/>
          <p:nvPr/>
        </p:nvSpPr>
        <p:spPr>
          <a:xfrm>
            <a:off x="433137" y="593559"/>
            <a:ext cx="11421979" cy="3229346"/>
          </a:xfrm>
          <a:prstGeom prst="rect">
            <a:avLst/>
          </a:prstGeom>
          <a:noFill/>
        </p:spPr>
        <p:txBody>
          <a:bodyPr wrap="square">
            <a:spAutoFit/>
          </a:bodyPr>
          <a:lstStyle/>
          <a:p>
            <a:pPr algn="just">
              <a:lnSpc>
                <a:spcPct val="130000"/>
              </a:lnSpc>
              <a:tabLst>
                <a:tab pos="1447800" algn="l"/>
              </a:tabLst>
            </a:pPr>
            <a:r>
              <a:rPr lang="vi-VN" sz="3200" dirty="0">
                <a:solidFill>
                  <a:srgbClr val="000000"/>
                </a:solidFill>
                <a:effectLst/>
                <a:latin typeface="Times New Roman" panose="02020603050405020304" pitchFamily="18" charset="0"/>
                <a:ea typeface="Times New Roman" panose="02020603050405020304" pitchFamily="18" charset="0"/>
              </a:rPr>
              <a:t>+ </a:t>
            </a:r>
            <a:r>
              <a:rPr lang="it-IT" sz="3200" dirty="0">
                <a:solidFill>
                  <a:srgbClr val="000000"/>
                </a:solidFill>
                <a:effectLst/>
                <a:latin typeface="Times New Roman" panose="02020603050405020304" pitchFamily="18" charset="0"/>
                <a:ea typeface="Times New Roman" panose="02020603050405020304" pitchFamily="18" charset="0"/>
              </a:rPr>
              <a:t> Nhận biết và vận dụng được </a:t>
            </a:r>
            <a:r>
              <a:rPr lang="en-US" sz="3200" dirty="0" err="1">
                <a:solidFill>
                  <a:srgbClr val="231F20"/>
                </a:solidFill>
                <a:effectLst/>
                <a:latin typeface="Times New Roman" panose="02020603050405020304" pitchFamily="18" charset="0"/>
                <a:ea typeface="Times New Roman" panose="02020603050405020304" pitchFamily="18" charset="0"/>
              </a:rPr>
              <a:t>câu</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rút</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gọn</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và</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câu</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đặc</a:t>
            </a:r>
            <a:r>
              <a:rPr lang="en-US" sz="3200" dirty="0">
                <a:solidFill>
                  <a:srgbClr val="231F20"/>
                </a:solidFill>
                <a:effectLst/>
                <a:latin typeface="Times New Roman" panose="02020603050405020304" pitchFamily="18" charset="0"/>
                <a:ea typeface="Times New Roman" panose="02020603050405020304" pitchFamily="18" charset="0"/>
              </a:rPr>
              <a:t> </a:t>
            </a:r>
            <a:r>
              <a:rPr lang="en-US" sz="3200" dirty="0" err="1">
                <a:solidFill>
                  <a:srgbClr val="231F20"/>
                </a:solidFill>
                <a:effectLst/>
                <a:latin typeface="Times New Roman" panose="02020603050405020304" pitchFamily="18" charset="0"/>
                <a:ea typeface="Times New Roman" panose="02020603050405020304" pitchFamily="18" charset="0"/>
              </a:rPr>
              <a:t>biệt</a:t>
            </a: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pháp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chơi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điệp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thanh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điệp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số</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lưu</a:t>
            </a:r>
            <a:r>
              <a:rPr lang="en-US" sz="3200" dirty="0">
                <a:solidFill>
                  <a:srgbClr val="000000"/>
                </a:solidFill>
                <a:effectLst/>
                <a:latin typeface="Times New Roman" panose="02020603050405020304" pitchFamily="18" charset="0"/>
                <a:ea typeface="Times New Roman" panose="02020603050405020304" pitchFamily="18" charset="0"/>
              </a:rPr>
              <a:t> ý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dẫn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liệu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tránh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đạo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đặc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việc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mở</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rộng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biến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đổi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cấu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trúc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phát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triển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ngôn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nghĩa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mới</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5892532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B3139-9421-0228-D11D-2C4289C5F0E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FAC200A-ABB7-37F5-05EA-2BF5ED0F45C8}"/>
              </a:ext>
            </a:extLst>
          </p:cNvPr>
          <p:cNvSpPr txBox="1"/>
          <p:nvPr/>
        </p:nvSpPr>
        <p:spPr>
          <a:xfrm>
            <a:off x="657725" y="619447"/>
            <a:ext cx="11020927" cy="1948995"/>
          </a:xfrm>
          <a:prstGeom prst="rect">
            <a:avLst/>
          </a:prstGeom>
          <a:noFill/>
        </p:spPr>
        <p:txBody>
          <a:bodyPr wrap="square">
            <a:spAutoFit/>
          </a:bodyPr>
          <a:lstStyle/>
          <a:p>
            <a:pPr>
              <a:lnSpc>
                <a:spcPct val="130000"/>
              </a:lnSpc>
            </a:pPr>
            <a:r>
              <a:rPr lang="en-US" sz="3200" b="1" dirty="0">
                <a:solidFill>
                  <a:srgbClr val="0070C0"/>
                </a:solidFill>
                <a:effectLst/>
                <a:latin typeface="Times New Roman" panose="02020603050405020304" pitchFamily="18" charset="0"/>
                <a:ea typeface="Times New Roman" panose="02020603050405020304" pitchFamily="18" charset="0"/>
              </a:rPr>
              <a:t>II. </a:t>
            </a:r>
            <a:r>
              <a:rPr lang="en-US" sz="3200" b="1" dirty="0" err="1">
                <a:solidFill>
                  <a:srgbClr val="0070C0"/>
                </a:solidFill>
                <a:effectLst/>
                <a:latin typeface="Times New Roman" panose="02020603050405020304" pitchFamily="18" charset="0"/>
                <a:ea typeface="Times New Roman" panose="02020603050405020304" pitchFamily="18" charset="0"/>
              </a:rPr>
              <a:t>Tự</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đánh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giá</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cuối</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học</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kì</a:t>
            </a:r>
            <a:r>
              <a:rPr lang="en-US" sz="3200" b="1" dirty="0">
                <a:solidFill>
                  <a:srgbClr val="0070C0"/>
                </a:solidFill>
                <a:effectLst/>
                <a:latin typeface="Times New Roman" panose="02020603050405020304" pitchFamily="18" charset="0"/>
                <a:ea typeface="Times New Roman" panose="02020603050405020304" pitchFamily="18" charset="0"/>
              </a:rPr>
              <a:t> II</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err="1">
                <a:solidFill>
                  <a:srgbClr val="0D0D0D"/>
                </a:solidFill>
                <a:effectLst/>
                <a:latin typeface="Times New Roman" panose="02020603050405020304" pitchFamily="18" charset="0"/>
                <a:ea typeface="Times New Roman" panose="02020603050405020304" pitchFamily="18" charset="0"/>
              </a:rPr>
              <a:t>Phần</a:t>
            </a:r>
            <a:r>
              <a:rPr lang="en-US" sz="3200" b="1" dirty="0">
                <a:solidFill>
                  <a:srgbClr val="0D0D0D"/>
                </a:solidFill>
                <a:effectLst/>
                <a:latin typeface="Times New Roman" panose="02020603050405020304" pitchFamily="18" charset="0"/>
                <a:ea typeface="Times New Roman" panose="02020603050405020304" pitchFamily="18" charset="0"/>
              </a:rPr>
              <a:t> 1. </a:t>
            </a:r>
            <a:r>
              <a:rPr lang="en-US" sz="3200" b="1" dirty="0" err="1">
                <a:solidFill>
                  <a:srgbClr val="0D0D0D"/>
                </a:solidFill>
                <a:effectLst/>
                <a:latin typeface="Times New Roman" panose="02020603050405020304" pitchFamily="18" charset="0"/>
                <a:ea typeface="Times New Roman" panose="02020603050405020304" pitchFamily="18" charset="0"/>
              </a:rPr>
              <a:t>Đọc</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hiểu</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a:solidFill>
                  <a:srgbClr val="0D0D0D"/>
                </a:solidFill>
                <a:effectLst/>
                <a:latin typeface="Times New Roman" panose="02020603050405020304" pitchFamily="18" charset="0"/>
                <a:ea typeface="Times New Roman" panose="02020603050405020304" pitchFamily="18" charset="0"/>
              </a:rPr>
              <a:t>a)</a:t>
            </a:r>
            <a:endParaRPr lang="en-US" sz="3200" dirty="0">
              <a:effectLst/>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26DABB8-887D-B54C-C3BF-4F65BDE9D6AB}"/>
              </a:ext>
            </a:extLst>
          </p:cNvPr>
          <p:cNvGraphicFramePr>
            <a:graphicFrameLocks noGrp="1"/>
          </p:cNvGraphicFramePr>
          <p:nvPr>
            <p:extLst>
              <p:ext uri="{D42A27DB-BD31-4B8C-83A1-F6EECF244321}">
                <p14:modId xmlns:p14="http://schemas.microsoft.com/office/powerpoint/2010/main" val="3058188017"/>
              </p:ext>
            </p:extLst>
          </p:nvPr>
        </p:nvGraphicFramePr>
        <p:xfrm>
          <a:off x="497304" y="3288632"/>
          <a:ext cx="11181348" cy="1141476"/>
        </p:xfrm>
        <a:graphic>
          <a:graphicData uri="http://schemas.openxmlformats.org/drawingml/2006/table">
            <a:tbl>
              <a:tblPr firstRow="1" firstCol="1" bandRow="1"/>
              <a:tblGrid>
                <a:gridCol w="2795337">
                  <a:extLst>
                    <a:ext uri="{9D8B030D-6E8A-4147-A177-3AD203B41FA5}">
                      <a16:colId xmlns:a16="http://schemas.microsoft.com/office/drawing/2014/main" val="2959451557"/>
                    </a:ext>
                  </a:extLst>
                </a:gridCol>
                <a:gridCol w="2795337">
                  <a:extLst>
                    <a:ext uri="{9D8B030D-6E8A-4147-A177-3AD203B41FA5}">
                      <a16:colId xmlns:a16="http://schemas.microsoft.com/office/drawing/2014/main" val="3624257190"/>
                    </a:ext>
                  </a:extLst>
                </a:gridCol>
                <a:gridCol w="2795337">
                  <a:extLst>
                    <a:ext uri="{9D8B030D-6E8A-4147-A177-3AD203B41FA5}">
                      <a16:colId xmlns:a16="http://schemas.microsoft.com/office/drawing/2014/main" val="2276325622"/>
                    </a:ext>
                  </a:extLst>
                </a:gridCol>
                <a:gridCol w="2795337">
                  <a:extLst>
                    <a:ext uri="{9D8B030D-6E8A-4147-A177-3AD203B41FA5}">
                      <a16:colId xmlns:a16="http://schemas.microsoft.com/office/drawing/2014/main" val="3495217578"/>
                    </a:ext>
                  </a:extLst>
                </a:gridCol>
              </a:tblGrid>
              <a:tr h="472251">
                <a:tc>
                  <a:txBody>
                    <a:bodyPr/>
                    <a:lstStyle/>
                    <a:p>
                      <a:pPr>
                        <a:lnSpc>
                          <a:spcPct val="130000"/>
                        </a:lnSpc>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5000060"/>
                  </a:ext>
                </a:extLst>
              </a:tr>
              <a:tr h="472251">
                <a:tc>
                  <a:txBody>
                    <a:bodyPr/>
                    <a:lstStyle/>
                    <a:p>
                      <a:pPr>
                        <a:lnSpc>
                          <a:spcPct val="130000"/>
                        </a:lnSpc>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Đáp án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vi-VN"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6538686"/>
                  </a:ext>
                </a:extLst>
              </a:tr>
            </a:tbl>
          </a:graphicData>
        </a:graphic>
      </p:graphicFrame>
    </p:spTree>
    <p:extLst>
      <p:ext uri="{BB962C8B-B14F-4D97-AF65-F5344CB8AC3E}">
        <p14:creationId xmlns:p14="http://schemas.microsoft.com/office/powerpoint/2010/main" val="110989802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880E94-2A96-0C4A-ED57-A4C6D1030A8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3A7F0A9-3887-B087-033A-D9E70B23D53B}"/>
              </a:ext>
            </a:extLst>
          </p:cNvPr>
          <p:cNvSpPr txBox="1"/>
          <p:nvPr/>
        </p:nvSpPr>
        <p:spPr>
          <a:xfrm>
            <a:off x="336884" y="2261937"/>
            <a:ext cx="11518232" cy="2589170"/>
          </a:xfrm>
          <a:prstGeom prst="rect">
            <a:avLst/>
          </a:prstGeom>
          <a:noFill/>
        </p:spPr>
        <p:txBody>
          <a:bodyPr wrap="square">
            <a:spAutoFit/>
          </a:bodyPr>
          <a:lstStyle/>
          <a:p>
            <a:pPr>
              <a:lnSpc>
                <a:spcPct val="130000"/>
              </a:lnSpc>
            </a:pPr>
            <a:r>
              <a:rPr lang="vi-VN" sz="3200" b="1" dirty="0">
                <a:effectLst/>
                <a:latin typeface="Times New Roman" panose="02020603050405020304" pitchFamily="18" charset="0"/>
                <a:ea typeface="Times New Roman" panose="02020603050405020304" pitchFamily="18" charset="0"/>
              </a:rPr>
              <a:t>Câu 5: </a:t>
            </a:r>
            <a:r>
              <a:rPr lang="vi-VN" sz="3200" dirty="0">
                <a:effectLst/>
                <a:latin typeface="Times New Roman" panose="02020603050405020304" pitchFamily="18" charset="0"/>
                <a:ea typeface="Times New Roman" panose="02020603050405020304" pitchFamily="18" charset="0"/>
              </a:rPr>
              <a:t>Các câu văn nêu lí lẽ và lời phân tích, bình luận chủ quan của người viết trong đoạn trích như: “</a:t>
            </a:r>
            <a:r>
              <a:rPr lang="vi-VN" sz="3200" i="1" dirty="0">
                <a:effectLst/>
                <a:latin typeface="Times New Roman" panose="02020603050405020304" pitchFamily="18" charset="0"/>
                <a:ea typeface="Times New Roman" panose="02020603050405020304" pitchFamily="18" charset="0"/>
              </a:rPr>
              <a:t>Bếp lửa</a:t>
            </a:r>
            <a:r>
              <a:rPr lang="vi-VN" sz="3200" dirty="0">
                <a:effectLst/>
                <a:latin typeface="Times New Roman" panose="02020603050405020304" pitchFamily="18" charset="0"/>
                <a:ea typeface="Times New Roman" panose="02020603050405020304" pitchFamily="18" charset="0"/>
              </a:rPr>
              <a:t> với vẻn vẹn 41 dòng nên buộc phải theo hướng tinh gọn, nghĩa là phải bỏ qua tình tiết, chi tiết mà chỉ gồm những biến cố chính trong cuộc đời tác giả.”</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80494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34EC5-FDD2-3CDA-2DC4-893C240D758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DD21577-514E-96C1-9D87-EAC8413E5C1C}"/>
              </a:ext>
            </a:extLst>
          </p:cNvPr>
          <p:cNvSpPr txBox="1"/>
          <p:nvPr/>
        </p:nvSpPr>
        <p:spPr>
          <a:xfrm>
            <a:off x="208547" y="737937"/>
            <a:ext cx="11678653" cy="3046988"/>
          </a:xfrm>
          <a:prstGeom prst="rect">
            <a:avLst/>
          </a:prstGeom>
          <a:noFill/>
        </p:spPr>
        <p:txBody>
          <a:bodyPr wrap="square">
            <a:spAutoFit/>
          </a:bodyPr>
          <a:lstStyle/>
          <a:p>
            <a:pPr algn="just"/>
            <a:r>
              <a:rPr lang="vi-VN" sz="3200" b="1" dirty="0">
                <a:effectLst/>
                <a:latin typeface="Times New Roman" panose="02020603050405020304" pitchFamily="18" charset="0"/>
                <a:ea typeface="Times New Roman" panose="02020603050405020304" pitchFamily="18" charset="0"/>
              </a:rPr>
              <a:t>Câu 6:</a:t>
            </a:r>
            <a:r>
              <a:rPr lang="vi-VN" sz="3200" dirty="0">
                <a:effectLst/>
                <a:latin typeface="Times New Roman" panose="02020603050405020304" pitchFamily="18" charset="0"/>
                <a:ea typeface="Times New Roman" panose="02020603050405020304" pitchFamily="18" charset="0"/>
              </a:rPr>
              <a:t> Câu văn: “Có thể nói, bằng việc tập trung khắc họa những biến cố “đắt giá”, thấm thía nhất, gạt bỏ những “chi tiết bình thường” trong độ tuổi “chăn trâu đốt lửa ngoài đồng”, Bằng Việt đã lay động con tim của hàng triệu bạn đọc” có thể là kết luận cho toàn bộ bài viết. Vì đã nêu được nội dung khái quát về toàn bộ giá trị của bài thơ “Bếp lửa” của Bằng Việt.</a:t>
            </a:r>
            <a:endParaRPr lang="en-US" sz="3200" dirty="0"/>
          </a:p>
        </p:txBody>
      </p:sp>
    </p:spTree>
    <p:extLst>
      <p:ext uri="{BB962C8B-B14F-4D97-AF65-F5344CB8AC3E}">
        <p14:creationId xmlns:p14="http://schemas.microsoft.com/office/powerpoint/2010/main" val="274609193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B1AE5-4ADE-C3A6-DA52-3DF9E6546D7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EACAE2E-DFBC-2161-9F20-0FED1A134961}"/>
              </a:ext>
            </a:extLst>
          </p:cNvPr>
          <p:cNvSpPr txBox="1"/>
          <p:nvPr/>
        </p:nvSpPr>
        <p:spPr>
          <a:xfrm>
            <a:off x="272716" y="481264"/>
            <a:ext cx="11614484" cy="3869521"/>
          </a:xfrm>
          <a:prstGeom prst="rect">
            <a:avLst/>
          </a:prstGeom>
          <a:noFill/>
        </p:spPr>
        <p:txBody>
          <a:bodyPr wrap="square">
            <a:spAutoFit/>
          </a:bodyPr>
          <a:lstStyle/>
          <a:p>
            <a:pPr>
              <a:lnSpc>
                <a:spcPct val="130000"/>
              </a:lnSpc>
            </a:pPr>
            <a:r>
              <a:rPr lang="en-US" sz="3200" b="1" dirty="0" err="1">
                <a:solidFill>
                  <a:srgbClr val="0070C0"/>
                </a:solidFill>
                <a:effectLst/>
                <a:latin typeface="Times New Roman" panose="02020603050405020304" pitchFamily="18" charset="0"/>
                <a:ea typeface="Times New Roman" panose="02020603050405020304" pitchFamily="18" charset="0"/>
              </a:rPr>
              <a:t>Phần</a:t>
            </a:r>
            <a:r>
              <a:rPr lang="en-US" sz="3200" b="1" dirty="0">
                <a:solidFill>
                  <a:srgbClr val="0070C0"/>
                </a:solidFill>
                <a:effectLst/>
                <a:latin typeface="Times New Roman" panose="02020603050405020304" pitchFamily="18" charset="0"/>
                <a:ea typeface="Times New Roman" panose="02020603050405020304" pitchFamily="18" charset="0"/>
              </a:rPr>
              <a:t> 2: </a:t>
            </a:r>
            <a:r>
              <a:rPr lang="en-US" sz="3200" b="1" dirty="0" err="1">
                <a:solidFill>
                  <a:srgbClr val="0070C0"/>
                </a:solidFill>
                <a:effectLst/>
                <a:latin typeface="Times New Roman" panose="02020603050405020304" pitchFamily="18" charset="0"/>
                <a:ea typeface="Times New Roman" panose="02020603050405020304" pitchFamily="18" charset="0"/>
              </a:rPr>
              <a:t>Viết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dirty="0" err="1">
                <a:solidFill>
                  <a:srgbClr val="0D0D0D"/>
                </a:solidFill>
                <a:effectLst/>
                <a:latin typeface="Times New Roman" panose="02020603050405020304" pitchFamily="18" charset="0"/>
                <a:ea typeface="Times New Roman" panose="02020603050405020304" pitchFamily="18" charset="0"/>
              </a:rPr>
              <a:t>Hướng</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dẫn</a:t>
            </a:r>
            <a:r>
              <a:rPr lang="en-US" sz="3200" b="1"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Times New Roman" panose="02020603050405020304" pitchFamily="18" charset="0"/>
              </a:rPr>
              <a:t>viết</a:t>
            </a:r>
            <a:r>
              <a:rPr lang="en-US" sz="3200" b="1"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b="1" dirty="0">
                <a:solidFill>
                  <a:srgbClr val="0070C0"/>
                </a:solidFill>
                <a:effectLst/>
                <a:latin typeface="Times New Roman" panose="02020603050405020304" pitchFamily="18" charset="0"/>
                <a:ea typeface="Times New Roman" panose="02020603050405020304" pitchFamily="18" charset="0"/>
              </a:rPr>
              <a:t>Câu 1: </a:t>
            </a:r>
            <a:r>
              <a:rPr lang="en-US" sz="3200" b="1" dirty="0" err="1">
                <a:solidFill>
                  <a:srgbClr val="0070C0"/>
                </a:solidFill>
                <a:effectLst/>
                <a:latin typeface="Times New Roman" panose="02020603050405020304" pitchFamily="18" charset="0"/>
                <a:ea typeface="Times New Roman" panose="02020603050405020304" pitchFamily="18" charset="0"/>
              </a:rPr>
              <a:t>Viết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đoạn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văn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khoảng</a:t>
            </a:r>
            <a:r>
              <a:rPr lang="en-US" sz="3200" b="1" dirty="0">
                <a:solidFill>
                  <a:srgbClr val="0070C0"/>
                </a:solidFill>
                <a:effectLst/>
                <a:latin typeface="Times New Roman" panose="02020603050405020304" pitchFamily="18" charset="0"/>
                <a:ea typeface="Times New Roman" panose="02020603050405020304" pitchFamily="18" charset="0"/>
              </a:rPr>
              <a:t> 100 </a:t>
            </a:r>
            <a:r>
              <a:rPr lang="en-US" sz="3200" b="1" dirty="0" err="1">
                <a:solidFill>
                  <a:srgbClr val="0070C0"/>
                </a:solidFill>
                <a:effectLst/>
                <a:latin typeface="Times New Roman" panose="02020603050405020304" pitchFamily="18" charset="0"/>
                <a:ea typeface="Times New Roman" panose="02020603050405020304" pitchFamily="18" charset="0"/>
              </a:rPr>
              <a:t>chữ</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giải</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thích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vì</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sao</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trong</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cuộc</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sống</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chúng</a:t>
            </a:r>
            <a:r>
              <a:rPr lang="en-US" sz="3200" b="1" dirty="0">
                <a:solidFill>
                  <a:srgbClr val="0070C0"/>
                </a:solidFill>
                <a:effectLst/>
                <a:latin typeface="Times New Roman" panose="02020603050405020304" pitchFamily="18" charset="0"/>
                <a:ea typeface="Times New Roman" panose="02020603050405020304" pitchFamily="18" charset="0"/>
              </a:rPr>
              <a:t> ta </a:t>
            </a:r>
            <a:r>
              <a:rPr lang="en-US" sz="3200" b="1" dirty="0" err="1">
                <a:solidFill>
                  <a:srgbClr val="0070C0"/>
                </a:solidFill>
                <a:effectLst/>
                <a:latin typeface="Times New Roman" panose="02020603050405020304" pitchFamily="18" charset="0"/>
                <a:ea typeface="Times New Roman" panose="02020603050405020304" pitchFamily="18" charset="0"/>
              </a:rPr>
              <a:t>cần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biết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ăn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năn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ân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hận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vì</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những</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lỗi</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lầm</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của</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chính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mình</a:t>
            </a:r>
            <a:r>
              <a:rPr lang="en-US" sz="3200" b="1" dirty="0">
                <a:solidFill>
                  <a:srgbClr val="0070C0"/>
                </a:solidFill>
                <a:effectLst/>
                <a:latin typeface="Times New Roman" panose="02020603050405020304" pitchFamily="18" charset="0"/>
                <a:ea typeface="Times New Roman" panose="02020603050405020304" pitchFamily="18" charset="0"/>
              </a:rPr>
              <a:t> hay </a:t>
            </a:r>
            <a:r>
              <a:rPr lang="en-US" sz="3200" b="1" dirty="0" err="1">
                <a:solidFill>
                  <a:srgbClr val="0070C0"/>
                </a:solidFill>
                <a:effectLst/>
                <a:latin typeface="Times New Roman" panose="02020603050405020304" pitchFamily="18" charset="0"/>
                <a:ea typeface="Times New Roman" panose="02020603050405020304" pitchFamily="18" charset="0"/>
              </a:rPr>
              <a:t>nhất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giúp</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học</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sinh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có</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thêm</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tài</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liệu</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tham</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khảo</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để</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viết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văn</a:t>
            </a:r>
            <a:r>
              <a:rPr lang="en-US" sz="3200" b="1" dirty="0">
                <a:solidFill>
                  <a:srgbClr val="0070C0"/>
                </a:solidFill>
                <a:effectLst/>
                <a:latin typeface="Times New Roman" panose="02020603050405020304" pitchFamily="18" charset="0"/>
                <a:ea typeface="Times New Roman" panose="02020603050405020304" pitchFamily="18" charset="0"/>
              </a:rPr>
              <a:t> hay </a:t>
            </a:r>
            <a:r>
              <a:rPr lang="en-US" sz="3200" b="1" dirty="0" err="1">
                <a:solidFill>
                  <a:srgbClr val="0070C0"/>
                </a:solidFill>
                <a:effectLst/>
                <a:latin typeface="Times New Roman" panose="02020603050405020304" pitchFamily="18" charset="0"/>
                <a:ea typeface="Times New Roman" panose="02020603050405020304" pitchFamily="18" charset="0"/>
              </a:rPr>
              <a:t>hơn</a:t>
            </a:r>
            <a:r>
              <a:rPr lang="en-US" sz="3200" b="1" dirty="0">
                <a:solidFill>
                  <a:srgbClr val="0070C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0936957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4C9C8-7663-AA26-C35A-AA0C2489BE2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DC431F4-107F-B313-CAC4-08770FBAA222}"/>
              </a:ext>
            </a:extLst>
          </p:cNvPr>
          <p:cNvSpPr txBox="1"/>
          <p:nvPr/>
        </p:nvSpPr>
        <p:spPr>
          <a:xfrm>
            <a:off x="368967" y="433138"/>
            <a:ext cx="11438021" cy="3869521"/>
          </a:xfrm>
          <a:prstGeom prst="rect">
            <a:avLst/>
          </a:prstGeom>
          <a:noFill/>
        </p:spPr>
        <p:txBody>
          <a:bodyPr wrap="square">
            <a:spAutoFit/>
          </a:bodyPr>
          <a:lstStyle/>
          <a:p>
            <a:pPr>
              <a:lnSpc>
                <a:spcPct val="130000"/>
              </a:lnSpc>
            </a:pPr>
            <a:r>
              <a:rPr lang="vi-VN" sz="3200" b="1" dirty="0">
                <a:solidFill>
                  <a:srgbClr val="0070C0"/>
                </a:solidFill>
                <a:effectLst/>
                <a:latin typeface="Times New Roman" panose="02020603050405020304" pitchFamily="18" charset="0"/>
                <a:ea typeface="MS Mincho" panose="02020609040205080304" pitchFamily="49" charset="-128"/>
              </a:rPr>
              <a:t>a. </a:t>
            </a:r>
            <a:r>
              <a:rPr lang="vi-VN" sz="3200" b="1" dirty="0">
                <a:solidFill>
                  <a:srgbClr val="0070C0"/>
                </a:solidFill>
                <a:effectLst/>
                <a:latin typeface="Times New Roman" panose="02020603050405020304" pitchFamily="18" charset="0"/>
                <a:ea typeface="Times New Roman" panose="02020603050405020304" pitchFamily="18" charset="0"/>
              </a:rPr>
              <a:t>Bước 1: Chuẩn bị trước khi viết.</a:t>
            </a:r>
            <a:endParaRPr lang="en-US" sz="3200" dirty="0">
              <a:effectLst/>
              <a:latin typeface="Times New Roman" panose="02020603050405020304" pitchFamily="18" charset="0"/>
              <a:ea typeface="Times New Roman" panose="02020603050405020304" pitchFamily="18" charset="0"/>
            </a:endParaRPr>
          </a:p>
          <a:p>
            <a:pPr marL="342900" lvl="0" indent="-342900" algn="just">
              <a:lnSpc>
                <a:spcPct val="130000"/>
              </a:lnSpc>
              <a:buSzPts val="1400"/>
              <a:buFont typeface="Times New Roman" panose="02020603050405020304" pitchFamily="18" charset="0"/>
              <a:buChar char="-"/>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Kiểu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Văn bản nghị luận về một vấn đề đời sống đáng quan tâm</a:t>
            </a:r>
            <a:endParaRPr lang="en-US" sz="3200" dirty="0">
              <a:effectLst/>
              <a:latin typeface="Times New Roman" panose="02020603050405020304" pitchFamily="18" charset="0"/>
              <a:ea typeface="Times New Roman" panose="02020603050405020304" pitchFamily="18" charset="0"/>
            </a:endParaRPr>
          </a:p>
          <a:p>
            <a:pPr marL="342900" lvl="0" indent="-342900" algn="just">
              <a:lnSpc>
                <a:spcPct val="130000"/>
              </a:lnSpc>
              <a:buSzPts val="1400"/>
              <a:buFont typeface="Times New Roman" panose="02020603050405020304" pitchFamily="18" charset="0"/>
              <a:buChar char="-"/>
            </a:pPr>
            <a:r>
              <a:rPr lang="vi-VN" sz="3200" dirty="0">
                <a:solidFill>
                  <a:srgbClr val="000000"/>
                </a:solidFill>
                <a:effectLst/>
                <a:latin typeface="Times New Roman" panose="02020603050405020304" pitchFamily="18" charset="0"/>
                <a:ea typeface="Times New Roman" panose="02020603050405020304" pitchFamily="18" charset="0"/>
              </a:rPr>
              <a:t>- Vấn đề</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Giải thích một vấn đề trong đời sống tinh thần: biết ăn năn, ân hận với những lỗi lầm của chính mình.</a:t>
            </a:r>
            <a:endParaRPr lang="en-US" sz="3200" dirty="0">
              <a:effectLst/>
              <a:latin typeface="Times New Roman" panose="02020603050405020304" pitchFamily="18" charset="0"/>
              <a:ea typeface="Times New Roman" panose="02020603050405020304" pitchFamily="18" charset="0"/>
            </a:endParaRPr>
          </a:p>
          <a:p>
            <a:pPr marL="342900" lvl="0" indent="-342900" algn="just">
              <a:lnSpc>
                <a:spcPct val="130000"/>
              </a:lnSpc>
              <a:buSzPts val="1400"/>
              <a:buFont typeface="Times New Roman" panose="02020603050405020304" pitchFamily="18" charset="0"/>
              <a:buChar char="-"/>
            </a:pP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đoạn văn 100 chữ</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5343000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2F51D-AFE9-57DB-C8A7-0845F009280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2335BFA-7B12-D948-9790-730583FD43E3}"/>
              </a:ext>
            </a:extLst>
          </p:cNvPr>
          <p:cNvSpPr txBox="1"/>
          <p:nvPr/>
        </p:nvSpPr>
        <p:spPr>
          <a:xfrm>
            <a:off x="625642" y="545432"/>
            <a:ext cx="11213432" cy="5149871"/>
          </a:xfrm>
          <a:prstGeom prst="rect">
            <a:avLst/>
          </a:prstGeom>
          <a:noFill/>
        </p:spPr>
        <p:txBody>
          <a:bodyPr wrap="square">
            <a:spAutoFit/>
          </a:bodyPr>
          <a:lstStyle/>
          <a:p>
            <a:pPr>
              <a:lnSpc>
                <a:spcPct val="130000"/>
              </a:lnSpc>
            </a:pPr>
            <a:r>
              <a:rPr lang="en-US" sz="3200" b="1" dirty="0">
                <a:solidFill>
                  <a:srgbClr val="0070C0"/>
                </a:solidFill>
                <a:effectLst/>
                <a:latin typeface="Times New Roman" panose="02020603050405020304" pitchFamily="18" charset="0"/>
                <a:ea typeface="Times New Roman" panose="02020603050405020304" pitchFamily="18" charset="0"/>
              </a:rPr>
              <a:t>b.</a:t>
            </a:r>
            <a:r>
              <a:rPr lang="en-US" sz="3200" dirty="0">
                <a:solidFill>
                  <a:srgbClr val="0070C0"/>
                </a:solidFill>
                <a:effectLst/>
                <a:latin typeface="Times New Roman" panose="02020603050405020304" pitchFamily="18" charset="0"/>
                <a:ea typeface="Times New Roman" panose="02020603050405020304" pitchFamily="18" charset="0"/>
              </a:rPr>
              <a:t> </a:t>
            </a:r>
            <a:r>
              <a:rPr lang="en-US" sz="3200" b="1" dirty="0">
                <a:solidFill>
                  <a:srgbClr val="0070C0"/>
                </a:solidFill>
                <a:effectLst/>
                <a:latin typeface="Times New Roman" panose="02020603050405020304" pitchFamily="18" charset="0"/>
                <a:ea typeface="MS Mincho" panose="02020609040205080304" pitchFamily="49" charset="-128"/>
              </a:rPr>
              <a:t>B</a:t>
            </a:r>
            <a:r>
              <a:rPr lang="vi-VN" sz="3200" b="1" dirty="0">
                <a:solidFill>
                  <a:srgbClr val="0070C0"/>
                </a:solidFill>
                <a:effectLst/>
                <a:latin typeface="Times New Roman" panose="02020603050405020304" pitchFamily="18" charset="0"/>
                <a:ea typeface="MS Mincho" panose="02020609040205080304" pitchFamily="49" charset="-128"/>
              </a:rPr>
              <a:t>ước 2:</a:t>
            </a:r>
            <a:r>
              <a:rPr lang="vi-VN" sz="3200"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Tìm ý </a:t>
            </a:r>
            <a:r>
              <a:rPr lang="en-US" sz="3200" b="1" dirty="0" err="1">
                <a:solidFill>
                  <a:srgbClr val="0070C0"/>
                </a:solidFill>
                <a:effectLst/>
                <a:latin typeface="Times New Roman" panose="02020603050405020304" pitchFamily="18" charset="0"/>
                <a:ea typeface="Times New Roman" panose="02020603050405020304" pitchFamily="18" charset="0"/>
              </a:rPr>
              <a:t>và</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lập</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dàn</a:t>
            </a:r>
            <a:r>
              <a:rPr lang="en-US" sz="3200" b="1" dirty="0">
                <a:solidFill>
                  <a:srgbClr val="0070C0"/>
                </a:solidFill>
                <a:effectLst/>
                <a:latin typeface="Times New Roman" panose="02020603050405020304" pitchFamily="18" charset="0"/>
                <a:ea typeface="Times New Roman" panose="02020603050405020304" pitchFamily="18" charset="0"/>
              </a:rPr>
              <a:t> ý</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Tìm</a:t>
            </a:r>
            <a:r>
              <a:rPr lang="en-US" sz="3200" dirty="0">
                <a:solidFill>
                  <a:srgbClr val="000000"/>
                </a:solidFill>
                <a:effectLst/>
                <a:latin typeface="Times New Roman" panose="02020603050405020304" pitchFamily="18" charset="0"/>
                <a:ea typeface="Times New Roman" panose="02020603050405020304" pitchFamily="18" charset="0"/>
              </a:rPr>
              <a:t> ý: </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Ăn năn, ân hận là gì?</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Vì sao cần biết ăn năn, ân hận vì những lỗi lầm của chính mình?</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Điều đó có ý nghĩa như thế nào? Cá nhân em nghĩ gì về điều đó? </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b="1" i="1" dirty="0">
                <a:solidFill>
                  <a:srgbClr val="0000CC"/>
                </a:solidFill>
                <a:effectLst/>
                <a:latin typeface="Times New Roman" panose="02020603050405020304" pitchFamily="18" charset="0"/>
                <a:ea typeface="Times New Roman" panose="02020603050405020304" pitchFamily="18" charset="0"/>
              </a:rPr>
              <a:t>*</a:t>
            </a:r>
            <a:r>
              <a:rPr lang="vi-VN" sz="3200" b="1" i="1" dirty="0">
                <a:solidFill>
                  <a:srgbClr val="0000CC"/>
                </a:solidFill>
                <a:effectLst/>
                <a:latin typeface="Times New Roman" panose="02020603050405020304" pitchFamily="18" charset="0"/>
                <a:ea typeface="Times New Roman" panose="02020603050405020304" pitchFamily="18" charset="0"/>
              </a:rPr>
              <a:t> Lập dàn ý</a:t>
            </a:r>
            <a:r>
              <a:rPr lang="en-US" sz="3200" b="1" i="1" dirty="0">
                <a:solidFill>
                  <a:srgbClr val="0000CC"/>
                </a:solidFill>
                <a:effectLst/>
                <a:latin typeface="Times New Roman" panose="02020603050405020304" pitchFamily="18" charset="0"/>
                <a:ea typeface="Times New Roman" panose="02020603050405020304" pitchFamily="18" charset="0"/>
              </a:rPr>
              <a:t>:</a:t>
            </a:r>
            <a:r>
              <a:rPr lang="en-US" sz="3200" b="1" i="1" dirty="0">
                <a:solidFill>
                  <a:srgbClr val="0000FF"/>
                </a:solidFill>
                <a:effectLst/>
                <a:latin typeface="Times New Roman" panose="02020603050405020304" pitchFamily="18" charset="0"/>
                <a:ea typeface="Times New Roman" panose="02020603050405020304" pitchFamily="18" charset="0"/>
              </a:rPr>
              <a:t> </a:t>
            </a:r>
            <a:r>
              <a:rPr lang="vi-VN" sz="3200" b="1" i="1" dirty="0">
                <a:solidFill>
                  <a:srgbClr val="000000"/>
                </a:solidFill>
                <a:effectLst/>
                <a:latin typeface="Times New Roman" panose="02020603050405020304" pitchFamily="18" charset="0"/>
                <a:ea typeface="Times New Roman" panose="02020603050405020304" pitchFamily="18" charset="0"/>
              </a:rPr>
              <a:t>bằng cách chọn lọc, sắp xếp các ý đã tìm được, sắp xếp lại theo ba phần, gồm:</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532683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5B271-86F6-E76C-735B-D5B7BEF4A5B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35E9EA6-3637-E65B-AF48-43F5148E0959}"/>
              </a:ext>
            </a:extLst>
          </p:cNvPr>
          <p:cNvGraphicFramePr>
            <a:graphicFrameLocks noGrp="1"/>
          </p:cNvGraphicFramePr>
          <p:nvPr>
            <p:extLst>
              <p:ext uri="{D42A27DB-BD31-4B8C-83A1-F6EECF244321}">
                <p14:modId xmlns:p14="http://schemas.microsoft.com/office/powerpoint/2010/main" val="3998935652"/>
              </p:ext>
            </p:extLst>
          </p:nvPr>
        </p:nvGraphicFramePr>
        <p:xfrm>
          <a:off x="417094" y="320842"/>
          <a:ext cx="11405937" cy="5782739"/>
        </p:xfrm>
        <a:graphic>
          <a:graphicData uri="http://schemas.openxmlformats.org/drawingml/2006/table">
            <a:tbl>
              <a:tblPr firstRow="1" firstCol="1" bandRow="1"/>
              <a:tblGrid>
                <a:gridCol w="1974104">
                  <a:extLst>
                    <a:ext uri="{9D8B030D-6E8A-4147-A177-3AD203B41FA5}">
                      <a16:colId xmlns:a16="http://schemas.microsoft.com/office/drawing/2014/main" val="1997252111"/>
                    </a:ext>
                  </a:extLst>
                </a:gridCol>
                <a:gridCol w="9431833">
                  <a:extLst>
                    <a:ext uri="{9D8B030D-6E8A-4147-A177-3AD203B41FA5}">
                      <a16:colId xmlns:a16="http://schemas.microsoft.com/office/drawing/2014/main" val="4134667522"/>
                    </a:ext>
                  </a:extLst>
                </a:gridCol>
              </a:tblGrid>
              <a:tr h="1718830">
                <a:tc>
                  <a:txBody>
                    <a:bodyPr/>
                    <a:lstStyle/>
                    <a:p>
                      <a:pPr algn="just">
                        <a:lnSpc>
                          <a:spcPct val="130000"/>
                        </a:lnSpc>
                      </a:pPr>
                      <a:r>
                        <a:rPr lang="en-US"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 đoạn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tc>
                  <a:txBody>
                    <a:bodyPr/>
                    <a:lstStyle/>
                    <a:p>
                      <a:pPr algn="just">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 vấn đề: Mỗi người cần hơn một bài học để trưởng thành, trong đó có bài học về việc biết ăn năn, ân hận vì những lỗi lầm của mình.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3194423892"/>
                  </a:ext>
                </a:extLst>
              </a:tr>
              <a:tr h="3944033">
                <a:tc>
                  <a:txBody>
                    <a:bodyPr/>
                    <a:lstStyle/>
                    <a:p>
                      <a:pPr algn="just">
                        <a:lnSpc>
                          <a:spcPct val="130000"/>
                        </a:lnSpc>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tc>
                  <a:txBody>
                    <a:bodyPr/>
                    <a:lstStyle/>
                    <a:p>
                      <a:pPr algn="just">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 rõ vấn đề:</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7000"/>
                        </a:lnSpc>
                        <a:buSzPts val="1400"/>
                        <a:buFont typeface="Times New Roman" panose="02020603050405020304" pitchFamily="18" charset="0"/>
                        <a:buChar char="-"/>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 thích: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Ân hận 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day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dứt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3441143176"/>
                  </a:ext>
                </a:extLst>
              </a:tr>
            </a:tbl>
          </a:graphicData>
        </a:graphic>
      </p:graphicFrame>
    </p:spTree>
    <p:extLst>
      <p:ext uri="{BB962C8B-B14F-4D97-AF65-F5344CB8AC3E}">
        <p14:creationId xmlns:p14="http://schemas.microsoft.com/office/powerpoint/2010/main" val="50154552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9B30F-ED8F-11BD-6028-BC39F6F7F489}"/>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028C006-AB65-C25E-49A5-FA9012A43520}"/>
              </a:ext>
            </a:extLst>
          </p:cNvPr>
          <p:cNvGraphicFramePr>
            <a:graphicFrameLocks noGrp="1"/>
          </p:cNvGraphicFramePr>
          <p:nvPr>
            <p:extLst>
              <p:ext uri="{D42A27DB-BD31-4B8C-83A1-F6EECF244321}">
                <p14:modId xmlns:p14="http://schemas.microsoft.com/office/powerpoint/2010/main" val="1088590410"/>
              </p:ext>
            </p:extLst>
          </p:nvPr>
        </p:nvGraphicFramePr>
        <p:xfrm>
          <a:off x="352926" y="417095"/>
          <a:ext cx="11534274" cy="5705094"/>
        </p:xfrm>
        <a:graphic>
          <a:graphicData uri="http://schemas.openxmlformats.org/drawingml/2006/table">
            <a:tbl>
              <a:tblPr firstRow="1" firstCol="1" bandRow="1"/>
              <a:tblGrid>
                <a:gridCol w="1379621">
                  <a:extLst>
                    <a:ext uri="{9D8B030D-6E8A-4147-A177-3AD203B41FA5}">
                      <a16:colId xmlns:a16="http://schemas.microsoft.com/office/drawing/2014/main" val="2477758908"/>
                    </a:ext>
                  </a:extLst>
                </a:gridCol>
                <a:gridCol w="10154653">
                  <a:extLst>
                    <a:ext uri="{9D8B030D-6E8A-4147-A177-3AD203B41FA5}">
                      <a16:colId xmlns:a16="http://schemas.microsoft.com/office/drawing/2014/main" val="2019397251"/>
                    </a:ext>
                  </a:extLst>
                </a:gridCol>
              </a:tblGrid>
              <a:tr h="5318971">
                <a:tc>
                  <a:txBody>
                    <a:bodyPr/>
                    <a:lstStyle/>
                    <a:p>
                      <a:pPr algn="just">
                        <a:lnSpc>
                          <a:spcPct val="130000"/>
                        </a:lnSpc>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tc>
                  <a:txBody>
                    <a:bodyPr/>
                    <a:lstStyle/>
                    <a:p>
                      <a:pPr marL="342900" lvl="0" indent="-342900">
                        <a:lnSpc>
                          <a:spcPct val="107000"/>
                        </a:lnSpc>
                        <a:buSzPts val="1400"/>
                        <a:buFont typeface="Times New Roman" panose="02020603050405020304" pitchFamily="18" charset="0"/>
                        <a:buChar char="-"/>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 sao mỗi chúng ta cần biết ăn ăn ân hận vì chính lỗi lầm của mình?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Đây l</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 con người rút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cho bản thân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thừa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thừa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572936018"/>
                  </a:ext>
                </a:extLst>
              </a:tr>
            </a:tbl>
          </a:graphicData>
        </a:graphic>
      </p:graphicFrame>
    </p:spTree>
    <p:extLst>
      <p:ext uri="{BB962C8B-B14F-4D97-AF65-F5344CB8AC3E}">
        <p14:creationId xmlns:p14="http://schemas.microsoft.com/office/powerpoint/2010/main" val="43001247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66E9B-63D9-4157-9A72-936241AE045D}"/>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2F79F17-A49E-B1E5-7FA7-C9B24341ACB2}"/>
              </a:ext>
            </a:extLst>
          </p:cNvPr>
          <p:cNvGraphicFramePr>
            <a:graphicFrameLocks noGrp="1"/>
          </p:cNvGraphicFramePr>
          <p:nvPr>
            <p:extLst>
              <p:ext uri="{D42A27DB-BD31-4B8C-83A1-F6EECF244321}">
                <p14:modId xmlns:p14="http://schemas.microsoft.com/office/powerpoint/2010/main" val="1540916027"/>
              </p:ext>
            </p:extLst>
          </p:nvPr>
        </p:nvGraphicFramePr>
        <p:xfrm>
          <a:off x="465220" y="433137"/>
          <a:ext cx="11357811" cy="5789168"/>
        </p:xfrm>
        <a:graphic>
          <a:graphicData uri="http://schemas.openxmlformats.org/drawingml/2006/table">
            <a:tbl>
              <a:tblPr firstRow="1" firstCol="1" bandRow="1"/>
              <a:tblGrid>
                <a:gridCol w="1965774">
                  <a:extLst>
                    <a:ext uri="{9D8B030D-6E8A-4147-A177-3AD203B41FA5}">
                      <a16:colId xmlns:a16="http://schemas.microsoft.com/office/drawing/2014/main" val="3691913321"/>
                    </a:ext>
                  </a:extLst>
                </a:gridCol>
                <a:gridCol w="9392037">
                  <a:extLst>
                    <a:ext uri="{9D8B030D-6E8A-4147-A177-3AD203B41FA5}">
                      <a16:colId xmlns:a16="http://schemas.microsoft.com/office/drawing/2014/main" val="4096342992"/>
                    </a:ext>
                  </a:extLst>
                </a:gridCol>
              </a:tblGrid>
              <a:tr h="5164345">
                <a:tc>
                  <a:txBody>
                    <a:bodyPr/>
                    <a:lstStyle/>
                    <a:p>
                      <a:pPr algn="just">
                        <a:lnSpc>
                          <a:spcPct val="130000"/>
                        </a:lnSpc>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tc>
                  <a:txBody>
                    <a:bodyPr/>
                    <a:lstStyle/>
                    <a:p>
                      <a:pPr>
                        <a:lnSpc>
                          <a:spcPct val="107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Mỗi con 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thừa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ngũ</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ẩu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buSzPts val="1400"/>
                        <a:buFont typeface="Times New Roman" panose="02020603050405020304" pitchFamily="18" charset="0"/>
                        <a:buChar char="-"/>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 thân em: suy nghĩ và hành động:</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2315450580"/>
                  </a:ext>
                </a:extLst>
              </a:tr>
            </a:tbl>
          </a:graphicData>
        </a:graphic>
      </p:graphicFrame>
    </p:spTree>
    <p:extLst>
      <p:ext uri="{BB962C8B-B14F-4D97-AF65-F5344CB8AC3E}">
        <p14:creationId xmlns:p14="http://schemas.microsoft.com/office/powerpoint/2010/main" val="154356551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76227-3521-5904-432B-52999756237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B276D22-D99F-A9E5-A959-AD176621C496}"/>
              </a:ext>
            </a:extLst>
          </p:cNvPr>
          <p:cNvGraphicFramePr>
            <a:graphicFrameLocks noGrp="1"/>
          </p:cNvGraphicFramePr>
          <p:nvPr>
            <p:extLst>
              <p:ext uri="{D42A27DB-BD31-4B8C-83A1-F6EECF244321}">
                <p14:modId xmlns:p14="http://schemas.microsoft.com/office/powerpoint/2010/main" val="266268790"/>
              </p:ext>
            </p:extLst>
          </p:nvPr>
        </p:nvGraphicFramePr>
        <p:xfrm>
          <a:off x="545432" y="2509647"/>
          <a:ext cx="11101136" cy="1838706"/>
        </p:xfrm>
        <a:graphic>
          <a:graphicData uri="http://schemas.openxmlformats.org/drawingml/2006/table">
            <a:tbl>
              <a:tblPr firstRow="1" firstCol="1" bandRow="1"/>
              <a:tblGrid>
                <a:gridCol w="1921351">
                  <a:extLst>
                    <a:ext uri="{9D8B030D-6E8A-4147-A177-3AD203B41FA5}">
                      <a16:colId xmlns:a16="http://schemas.microsoft.com/office/drawing/2014/main" val="3002051014"/>
                    </a:ext>
                  </a:extLst>
                </a:gridCol>
                <a:gridCol w="9179785">
                  <a:extLst>
                    <a:ext uri="{9D8B030D-6E8A-4147-A177-3AD203B41FA5}">
                      <a16:colId xmlns:a16="http://schemas.microsoft.com/office/drawing/2014/main" val="4138770874"/>
                    </a:ext>
                  </a:extLst>
                </a:gridCol>
              </a:tblGrid>
              <a:tr h="1780674">
                <a:tc>
                  <a:txBody>
                    <a:bodyPr/>
                    <a:lstStyle/>
                    <a:p>
                      <a:pPr algn="just">
                        <a:lnSpc>
                          <a:spcPct val="130000"/>
                        </a:lnSpc>
                      </a:pPr>
                      <a:r>
                        <a:rPr lang="en-US"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 đoạn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tc>
                  <a:txBody>
                    <a:bodyPr/>
                    <a:lstStyle/>
                    <a:p>
                      <a:pPr algn="just">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 định: Ăn năn, ân hận vì những lỗi lầm của mình là quan điểm sống tích cực, giúp mỗi con người trưởng thành và hoàn thiện mình.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351334463"/>
                  </a:ext>
                </a:extLst>
              </a:tr>
            </a:tbl>
          </a:graphicData>
        </a:graphic>
      </p:graphicFrame>
    </p:spTree>
    <p:extLst>
      <p:ext uri="{BB962C8B-B14F-4D97-AF65-F5344CB8AC3E}">
        <p14:creationId xmlns:p14="http://schemas.microsoft.com/office/powerpoint/2010/main" val="127008871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D98746-332F-0787-FC37-EDED5E56DDB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E23FAF-51A8-2B90-C23D-598C2856C50F}"/>
              </a:ext>
            </a:extLst>
          </p:cNvPr>
          <p:cNvSpPr txBox="1"/>
          <p:nvPr/>
        </p:nvSpPr>
        <p:spPr>
          <a:xfrm>
            <a:off x="3048000" y="2382367"/>
            <a:ext cx="6096000" cy="1046633"/>
          </a:xfrm>
          <a:prstGeom prst="rect">
            <a:avLst/>
          </a:prstGeom>
          <a:noFill/>
        </p:spPr>
        <p:txBody>
          <a:bodyPr wrap="square">
            <a:spAutoFit/>
          </a:bodyPr>
          <a:lstStyle/>
          <a:p>
            <a:pPr algn="ctr">
              <a:lnSpc>
                <a:spcPct val="130000"/>
              </a:lnSpc>
            </a:pPr>
            <a:r>
              <a:rPr lang="vi-VN" sz="3600" b="1" dirty="0">
                <a:solidFill>
                  <a:srgbClr val="FF0000"/>
                </a:solidFill>
                <a:effectLst/>
                <a:latin typeface="Times New Roman" panose="02020603050405020304" pitchFamily="18" charset="0"/>
                <a:ea typeface="Times New Roman" panose="02020603050405020304" pitchFamily="18" charset="0"/>
              </a:rPr>
              <a:t>HOẠT ĐỘNG 2. ÔN TẬP</a:t>
            </a:r>
            <a:endParaRPr lang="en-US" sz="3600" dirty="0">
              <a:effectLst/>
              <a:latin typeface="Times New Roman" panose="02020603050405020304" pitchFamily="18" charset="0"/>
              <a:ea typeface="Times New Roman" panose="02020603050405020304" pitchFamily="18" charset="0"/>
            </a:endParaRPr>
          </a:p>
          <a:p>
            <a:pPr algn="ctr">
              <a:lnSpc>
                <a:spcPct val="130000"/>
              </a:lnSpc>
            </a:pPr>
            <a:r>
              <a:rPr lang="en-US" sz="1300" b="1" dirty="0">
                <a:solidFill>
                  <a:srgbClr val="FF0000"/>
                </a:solidFill>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0428226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B7CB8-99A8-4F0E-54F2-43DE7023564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D1FA631-ED17-24C6-3CB2-2C5EA6652429}"/>
              </a:ext>
            </a:extLst>
          </p:cNvPr>
          <p:cNvSpPr txBox="1"/>
          <p:nvPr/>
        </p:nvSpPr>
        <p:spPr>
          <a:xfrm>
            <a:off x="368967" y="737937"/>
            <a:ext cx="11421979" cy="3229346"/>
          </a:xfrm>
          <a:prstGeom prst="rect">
            <a:avLst/>
          </a:prstGeom>
          <a:noFill/>
        </p:spPr>
        <p:txBody>
          <a:bodyPr wrap="square">
            <a:spAutoFit/>
          </a:bodyPr>
          <a:lstStyle/>
          <a:p>
            <a:pPr>
              <a:lnSpc>
                <a:spcPct val="130000"/>
              </a:lnSpc>
            </a:pPr>
            <a:r>
              <a:rPr lang="en-US" sz="3200" b="1" dirty="0">
                <a:solidFill>
                  <a:srgbClr val="0070C0"/>
                </a:solidFill>
                <a:effectLst/>
                <a:latin typeface="Times New Roman" panose="02020603050405020304" pitchFamily="18" charset="0"/>
                <a:ea typeface="Times New Roman" panose="02020603050405020304" pitchFamily="18" charset="0"/>
              </a:rPr>
              <a:t>c. </a:t>
            </a:r>
            <a:r>
              <a:rPr lang="en-US" sz="3200" b="1" dirty="0" err="1">
                <a:solidFill>
                  <a:srgbClr val="0070C0"/>
                </a:solidFill>
                <a:effectLst/>
                <a:latin typeface="Times New Roman" panose="02020603050405020304" pitchFamily="18" charset="0"/>
                <a:ea typeface="Times New Roman" panose="02020603050405020304" pitchFamily="18" charset="0"/>
              </a:rPr>
              <a:t>Bước</a:t>
            </a:r>
            <a:r>
              <a:rPr lang="en-US" sz="3200" b="1" dirty="0">
                <a:solidFill>
                  <a:srgbClr val="0070C0"/>
                </a:solidFill>
                <a:effectLst/>
                <a:latin typeface="Times New Roman" panose="02020603050405020304" pitchFamily="18" charset="0"/>
                <a:ea typeface="Times New Roman" panose="02020603050405020304" pitchFamily="18" charset="0"/>
              </a:rPr>
              <a:t> 3: </a:t>
            </a:r>
            <a:r>
              <a:rPr lang="vi-VN" sz="3200" b="1" dirty="0">
                <a:solidFill>
                  <a:srgbClr val="0070C0"/>
                </a:solidFill>
                <a:effectLst/>
                <a:latin typeface="Times New Roman" panose="02020603050405020304" pitchFamily="18" charset="0"/>
                <a:ea typeface="Times New Roman" panose="02020603050405020304" pitchFamily="18" charset="0"/>
              </a:rPr>
              <a:t>Viết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theo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dàn</a:t>
            </a:r>
            <a:r>
              <a:rPr lang="en-US" sz="3200" dirty="0">
                <a:solidFill>
                  <a:srgbClr val="000000"/>
                </a:solidFill>
                <a:effectLst/>
                <a:latin typeface="Times New Roman" panose="02020603050405020304" pitchFamily="18" charset="0"/>
                <a:ea typeface="Times New Roman" panose="02020603050405020304" pitchFamily="18" charset="0"/>
              </a:rPr>
              <a:t> ý </a:t>
            </a:r>
            <a:r>
              <a:rPr lang="en-US" sz="3200" dirty="0" err="1">
                <a:solidFill>
                  <a:srgbClr val="000000"/>
                </a:solidFill>
                <a:effectLst/>
                <a:latin typeface="Times New Roman" panose="02020603050405020304" pitchFamily="18" charset="0"/>
                <a:ea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lập</a:t>
            </a:r>
            <a:r>
              <a:rPr lang="en-US" sz="3200" dirty="0">
                <a:solidFill>
                  <a:srgbClr val="000000"/>
                </a:solidFill>
                <a:effectLst/>
                <a:latin typeface="Times New Roman" panose="02020603050405020304" pitchFamily="18" charset="0"/>
                <a:ea typeface="Times New Roman" panose="02020603050405020304" pitchFamily="18" charset="0"/>
              </a:rPr>
              <a:t>. Khi </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sử</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rPr>
              <a:t> tri </a:t>
            </a:r>
            <a:r>
              <a:rPr lang="en-US" sz="3200" dirty="0" err="1">
                <a:solidFill>
                  <a:srgbClr val="000000"/>
                </a:solidFill>
                <a:effectLst/>
                <a:latin typeface="Times New Roman" panose="02020603050405020304" pitchFamily="18" charset="0"/>
                <a:ea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tượng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diễn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đạt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rõ</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ràng</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Đảm bảo yếu tố về hình thức của một đoạn văn.</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227312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230C8-BB31-D1FC-3655-7C635733C6D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700E326-DF14-F50E-1A00-73ADC0011284}"/>
              </a:ext>
            </a:extLst>
          </p:cNvPr>
          <p:cNvSpPr txBox="1"/>
          <p:nvPr/>
        </p:nvSpPr>
        <p:spPr>
          <a:xfrm>
            <a:off x="497305" y="625642"/>
            <a:ext cx="11293642" cy="3229346"/>
          </a:xfrm>
          <a:prstGeom prst="rect">
            <a:avLst/>
          </a:prstGeom>
          <a:noFill/>
        </p:spPr>
        <p:txBody>
          <a:bodyPr wrap="square">
            <a:spAutoFit/>
          </a:bodyPr>
          <a:lstStyle/>
          <a:p>
            <a:pPr>
              <a:lnSpc>
                <a:spcPct val="130000"/>
              </a:lnSpc>
            </a:pPr>
            <a:r>
              <a:rPr lang="vi-VN" sz="3200" b="1" dirty="0">
                <a:solidFill>
                  <a:srgbClr val="0070C0"/>
                </a:solidFill>
                <a:effectLst/>
                <a:latin typeface="Times New Roman" panose="02020603050405020304" pitchFamily="18" charset="0"/>
                <a:ea typeface="MS Mincho" panose="02020609040205080304" pitchFamily="49" charset="-128"/>
              </a:rPr>
              <a:t>d. Bước 4: Xem lại và chỉnh sửa, rút kinh nghiệm.</a:t>
            </a:r>
            <a:endParaRPr lang="en-US" sz="3200" dirty="0">
              <a:effectLst/>
              <a:latin typeface="Times New Roman" panose="02020603050405020304" pitchFamily="18" charset="0"/>
              <a:ea typeface="Times New Roman" panose="02020603050405020304" pitchFamily="18" charset="0"/>
            </a:endParaRPr>
          </a:p>
          <a:p>
            <a:pPr>
              <a:lnSpc>
                <a:spcPct val="130000"/>
              </a:lnSpc>
              <a:tabLst>
                <a:tab pos="1386840" algn="l"/>
              </a:tabLst>
            </a:pP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Đọc</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kĩ</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bài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viết</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của</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mình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và</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khoanh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tròn</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những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lỗi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chính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tả</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lỗi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sử</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dụng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từ</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ngữ</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nếu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có</a:t>
            </a:r>
            <a:r>
              <a:rPr lang="en-US" sz="3200" dirty="0">
                <a:solidFill>
                  <a:srgbClr val="0D0D0D"/>
                </a:solidFill>
                <a:effectLst/>
                <a:latin typeface="Times New Roman" panose="02020603050405020304" pitchFamily="18" charset="0"/>
                <a:ea typeface="MS Mincho" panose="02020609040205080304" pitchFamily="49" charset="-128"/>
              </a:rPr>
              <a:t>). Sau </a:t>
            </a:r>
            <a:r>
              <a:rPr lang="en-US" sz="3200" dirty="0" err="1">
                <a:solidFill>
                  <a:srgbClr val="0D0D0D"/>
                </a:solidFill>
                <a:effectLst/>
                <a:latin typeface="Times New Roman" panose="02020603050405020304" pitchFamily="18" charset="0"/>
                <a:ea typeface="MS Mincho" panose="02020609040205080304" pitchFamily="49" charset="-128"/>
              </a:rPr>
              <a:t>đó</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sửa</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lại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các</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lỗi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đó</a:t>
            </a:r>
            <a:r>
              <a:rPr lang="en-US" sz="3200" dirty="0">
                <a:solidFill>
                  <a:srgbClr val="0D0D0D"/>
                </a:solidFill>
                <a:effectLst/>
                <a:latin typeface="Times New Roman" panose="02020603050405020304" pitchFamily="18" charset="0"/>
                <a:ea typeface="MS Mincho" panose="02020609040205080304" pitchFamily="49" charset="-128"/>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Gạch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chân</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những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câu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sai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ngữ</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pháp</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bằng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cách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phân</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tích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cấu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trúc</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ngữ</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pháp</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và</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sửa</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lại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cho</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đúng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nếu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có</a:t>
            </a:r>
            <a:r>
              <a:rPr lang="en-US" sz="3200" dirty="0">
                <a:solidFill>
                  <a:srgbClr val="0D0D0D"/>
                </a:solidFill>
                <a:effectLst/>
                <a:latin typeface="Times New Roman" panose="02020603050405020304" pitchFamily="18" charset="0"/>
                <a:ea typeface="MS Mincho" panose="02020609040205080304" pitchFamily="49" charset="-128"/>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392211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18905-31B1-6934-470D-B0DD87FFEB6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25957F1-26C9-9F5F-4D23-39D58327D190}"/>
              </a:ext>
            </a:extLst>
          </p:cNvPr>
          <p:cNvSpPr txBox="1"/>
          <p:nvPr/>
        </p:nvSpPr>
        <p:spPr>
          <a:xfrm>
            <a:off x="481263" y="721896"/>
            <a:ext cx="11405937" cy="3869521"/>
          </a:xfrm>
          <a:prstGeom prst="rect">
            <a:avLst/>
          </a:prstGeom>
          <a:noFill/>
        </p:spPr>
        <p:txBody>
          <a:bodyPr wrap="square">
            <a:spAutoFit/>
          </a:bodyPr>
          <a:lstStyle/>
          <a:p>
            <a:pPr>
              <a:lnSpc>
                <a:spcPct val="130000"/>
              </a:lnSpc>
            </a:pPr>
            <a:r>
              <a:rPr lang="vi-VN" sz="3200" b="1" dirty="0">
                <a:solidFill>
                  <a:srgbClr val="0070C0"/>
                </a:solidFill>
                <a:effectLst/>
                <a:latin typeface="Times New Roman" panose="02020603050405020304" pitchFamily="18" charset="0"/>
                <a:ea typeface="Times New Roman" panose="02020603050405020304" pitchFamily="18" charset="0"/>
              </a:rPr>
              <a:t>Câu 2: </a:t>
            </a:r>
            <a:r>
              <a:rPr lang="en-US" sz="3200" b="1" dirty="0" err="1">
                <a:solidFill>
                  <a:srgbClr val="0070C0"/>
                </a:solidFill>
                <a:effectLst/>
                <a:latin typeface="Times New Roman" panose="02020603050405020304" pitchFamily="18" charset="0"/>
                <a:ea typeface="Times New Roman" panose="02020603050405020304" pitchFamily="18" charset="0"/>
              </a:rPr>
              <a:t>Viết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bài</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văn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khoảng</a:t>
            </a:r>
            <a:r>
              <a:rPr lang="en-US" sz="3200" b="1" dirty="0">
                <a:solidFill>
                  <a:srgbClr val="0070C0"/>
                </a:solidFill>
                <a:effectLst/>
                <a:latin typeface="Times New Roman" panose="02020603050405020304" pitchFamily="18" charset="0"/>
                <a:ea typeface="Times New Roman" panose="02020603050405020304" pitchFamily="18" charset="0"/>
              </a:rPr>
              <a:t> 300 </a:t>
            </a:r>
            <a:r>
              <a:rPr lang="en-US" sz="3200" b="1" dirty="0" err="1">
                <a:solidFill>
                  <a:srgbClr val="0070C0"/>
                </a:solidFill>
                <a:effectLst/>
                <a:latin typeface="Times New Roman" panose="02020603050405020304" pitchFamily="18" charset="0"/>
                <a:ea typeface="Times New Roman" panose="02020603050405020304" pitchFamily="18" charset="0"/>
              </a:rPr>
              <a:t>chữ</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phân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tích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một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nét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đặc</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sắc</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về</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nội</a:t>
            </a:r>
            <a:r>
              <a:rPr lang="en-US" sz="3200" b="1" dirty="0">
                <a:solidFill>
                  <a:srgbClr val="0070C0"/>
                </a:solidFill>
                <a:effectLst/>
                <a:latin typeface="Times New Roman" panose="02020603050405020304" pitchFamily="18" charset="0"/>
                <a:ea typeface="Times New Roman" panose="02020603050405020304" pitchFamily="18" charset="0"/>
              </a:rPr>
              <a:t> dung </a:t>
            </a:r>
            <a:r>
              <a:rPr lang="en-US" sz="3200" b="1" dirty="0" err="1">
                <a:solidFill>
                  <a:srgbClr val="0070C0"/>
                </a:solidFill>
                <a:effectLst/>
                <a:latin typeface="Times New Roman" panose="02020603050405020304" pitchFamily="18" charset="0"/>
                <a:ea typeface="Times New Roman" panose="02020603050405020304" pitchFamily="18" charset="0"/>
              </a:rPr>
              <a:t>hoặc</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nghệ</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thuật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mà</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em</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yêu</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thích</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nhất</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trong</a:t>
            </a:r>
            <a:r>
              <a:rPr lang="en-US"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0070C0"/>
                </a:solidFill>
                <a:effectLst/>
                <a:latin typeface="Times New Roman" panose="02020603050405020304" pitchFamily="18" charset="0"/>
                <a:ea typeface="Times New Roman" panose="02020603050405020304" pitchFamily="18" charset="0"/>
              </a:rPr>
              <a:t>văn bản</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i="1" dirty="0" err="1">
                <a:solidFill>
                  <a:srgbClr val="0070C0"/>
                </a:solidFill>
                <a:effectLst/>
                <a:latin typeface="Times New Roman" panose="02020603050405020304" pitchFamily="18" charset="0"/>
                <a:ea typeface="Times New Roman" panose="02020603050405020304" pitchFamily="18" charset="0"/>
              </a:rPr>
              <a:t>Nơi</a:t>
            </a:r>
            <a:r>
              <a:rPr lang="en-US" sz="3200" b="1" i="1" dirty="0">
                <a:solidFill>
                  <a:srgbClr val="0070C0"/>
                </a:solidFill>
                <a:effectLst/>
                <a:latin typeface="Times New Roman" panose="02020603050405020304" pitchFamily="18" charset="0"/>
                <a:ea typeface="Times New Roman" panose="02020603050405020304" pitchFamily="18" charset="0"/>
              </a:rPr>
              <a:t> </a:t>
            </a:r>
            <a:r>
              <a:rPr lang="en-US" sz="3200" b="1" i="1" dirty="0" err="1">
                <a:solidFill>
                  <a:srgbClr val="0070C0"/>
                </a:solidFill>
                <a:effectLst/>
                <a:latin typeface="Times New Roman" panose="02020603050405020304" pitchFamily="18" charset="0"/>
                <a:ea typeface="Times New Roman" panose="02020603050405020304" pitchFamily="18" charset="0"/>
              </a:rPr>
              <a:t>em</a:t>
            </a:r>
            <a:r>
              <a:rPr lang="en-US" sz="3200" b="1" i="1" dirty="0">
                <a:solidFill>
                  <a:srgbClr val="0070C0"/>
                </a:solidFill>
                <a:effectLst/>
                <a:latin typeface="Times New Roman" panose="02020603050405020304" pitchFamily="18" charset="0"/>
                <a:ea typeface="Times New Roman" panose="02020603050405020304" pitchFamily="18" charset="0"/>
              </a:rPr>
              <a:t> </a:t>
            </a:r>
            <a:r>
              <a:rPr lang="en-US" sz="3200" b="1" i="1" dirty="0" err="1">
                <a:solidFill>
                  <a:srgbClr val="0070C0"/>
                </a:solidFill>
                <a:effectLst/>
                <a:latin typeface="Times New Roman" panose="02020603050405020304" pitchFamily="18" charset="0"/>
                <a:ea typeface="Times New Roman" panose="02020603050405020304" pitchFamily="18" charset="0"/>
              </a:rPr>
              <a:t>về</a:t>
            </a:r>
            <a:r>
              <a:rPr lang="en-US" sz="3200" b="1" dirty="0">
                <a:solidFill>
                  <a:srgbClr val="0070C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Bước</a:t>
            </a:r>
            <a:r>
              <a:rPr lang="en-US" sz="3200" b="1" dirty="0">
                <a:solidFill>
                  <a:srgbClr val="FF0000"/>
                </a:solidFill>
                <a:effectLst/>
                <a:latin typeface="Times New Roman" panose="02020603050405020304" pitchFamily="18" charset="0"/>
                <a:ea typeface="MS Mincho" panose="02020609040205080304" pitchFamily="49" charset="-128"/>
              </a:rPr>
              <a:t> 1: </a:t>
            </a:r>
            <a:r>
              <a:rPr lang="en-US" sz="3200" b="1" dirty="0" err="1">
                <a:solidFill>
                  <a:srgbClr val="0D0D0D"/>
                </a:solidFill>
                <a:effectLst/>
                <a:latin typeface="Times New Roman" panose="02020603050405020304" pitchFamily="18" charset="0"/>
                <a:ea typeface="MS Mincho" panose="02020609040205080304" pitchFamily="49" charset="-128"/>
              </a:rPr>
              <a:t>Chuẩn</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bị</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chìa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khóa</a:t>
            </a:r>
            <a:r>
              <a:rPr lang="en-US" sz="3200" dirty="0">
                <a:effectLst/>
                <a:latin typeface="Times New Roman" panose="02020603050405020304" pitchFamily="18" charset="0"/>
                <a:ea typeface="Times New Roman" panose="02020603050405020304" pitchFamily="18" charset="0"/>
              </a:rPr>
              <a:t>.</a:t>
            </a:r>
          </a:p>
          <a:p>
            <a:pPr algn="just">
              <a:lnSpc>
                <a:spcPct val="13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định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33034714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E5AA6-C872-B3AF-73CA-30AC7593A61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23027B9-5CEB-13EC-6C06-302BB0B1CFDE}"/>
              </a:ext>
            </a:extLst>
          </p:cNvPr>
          <p:cNvSpPr txBox="1"/>
          <p:nvPr/>
        </p:nvSpPr>
        <p:spPr>
          <a:xfrm>
            <a:off x="449179" y="352927"/>
            <a:ext cx="11341768" cy="2589170"/>
          </a:xfrm>
          <a:prstGeom prst="rect">
            <a:avLst/>
          </a:prstGeom>
          <a:noFill/>
        </p:spPr>
        <p:txBody>
          <a:bodyPr wrap="square">
            <a:spAutoFit/>
          </a:bodyPr>
          <a:lstStyle/>
          <a:p>
            <a:pPr algn="just">
              <a:lnSpc>
                <a:spcPct val="13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một đặc sắc về nội dung hoặc nghệ thuật của về đoạn trích trong tác phẩm </a:t>
            </a:r>
            <a:r>
              <a:rPr lang="vi-VN" sz="3200" i="1" dirty="0">
                <a:effectLst/>
                <a:latin typeface="Times New Roman" panose="02020603050405020304" pitchFamily="18" charset="0"/>
                <a:ea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rPr>
              <a:t>Nơi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em</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về</a:t>
            </a:r>
            <a:r>
              <a:rPr lang="vi-VN" sz="3200" i="1"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(Nguyễn Sĩ Đại)</a:t>
            </a:r>
            <a:r>
              <a:rPr lang="vi-VN" sz="3200" i="1" dirty="0">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effectLst/>
                <a:latin typeface="Times New Roman" panose="02020603050405020304" pitchFamily="18" charset="0"/>
                <a:ea typeface="Times New Roman" panose="02020603050405020304" pitchFamily="18" charset="0"/>
              </a:rPr>
              <a:t>+ Thao </a:t>
            </a:r>
            <a:r>
              <a:rPr lang="en-US" sz="3200" dirty="0" err="1">
                <a:effectLst/>
                <a:latin typeface="Times New Roman" panose="02020603050405020304" pitchFamily="18" charset="0"/>
                <a:ea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lập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tích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minh</a:t>
            </a:r>
            <a:r>
              <a:rPr lang="en-US" sz="3200" dirty="0">
                <a:effectLst/>
                <a:latin typeface="Times New Roman" panose="02020603050405020304" pitchFamily="18" charset="0"/>
                <a:ea typeface="Times New Roman" panose="02020603050405020304" pitchFamily="18" charset="0"/>
              </a:rPr>
              <a:t>, so </a:t>
            </a:r>
            <a:r>
              <a:rPr lang="en-US" sz="3200" dirty="0" err="1">
                <a:effectLst/>
                <a:latin typeface="Times New Roman" panose="02020603050405020304" pitchFamily="18" charset="0"/>
                <a:ea typeface="Times New Roman" panose="02020603050405020304" pitchFamily="18" charset="0"/>
              </a:rPr>
              <a:t>sánh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a:t>
            </a:r>
          </a:p>
          <a:p>
            <a:pPr>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Phạm</a:t>
            </a:r>
            <a:r>
              <a:rPr lang="en-US" sz="3200" dirty="0">
                <a:solidFill>
                  <a:srgbClr val="000000"/>
                </a:solidFill>
                <a:effectLst/>
                <a:latin typeface="Times New Roman" panose="02020603050405020304" pitchFamily="18" charset="0"/>
                <a:ea typeface="Times New Roman" panose="02020603050405020304" pitchFamily="18" charset="0"/>
              </a:rPr>
              <a:t> vi </a:t>
            </a:r>
            <a:r>
              <a:rPr lang="en-US" sz="3200" dirty="0" err="1">
                <a:solidFill>
                  <a:srgbClr val="000000"/>
                </a:solidFill>
                <a:effectLst/>
                <a:latin typeface="Times New Roman" panose="02020603050405020304" pitchFamily="18" charset="0"/>
                <a:ea typeface="Times New Roman" panose="02020603050405020304" pitchFamily="18" charset="0"/>
              </a:rPr>
              <a:t>kiến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rPr>
              <a:t>: Văn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i="1" dirty="0">
                <a:solidFill>
                  <a:srgbClr val="000000"/>
                </a:solidFill>
                <a:effectLst/>
                <a:latin typeface="Times New Roman" panose="02020603050405020304" pitchFamily="18" charset="0"/>
                <a:ea typeface="Times New Roman" panose="02020603050405020304" pitchFamily="18" charset="0"/>
              </a:rPr>
              <a:t>“</a:t>
            </a:r>
            <a:r>
              <a:rPr lang="en-US" sz="3200" i="1" dirty="0" err="1">
                <a:solidFill>
                  <a:srgbClr val="000000"/>
                </a:solidFill>
                <a:effectLst/>
                <a:latin typeface="Times New Roman" panose="02020603050405020304" pitchFamily="18" charset="0"/>
                <a:ea typeface="Times New Roman" panose="02020603050405020304" pitchFamily="18" charset="0"/>
              </a:rPr>
              <a:t>Nơi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em</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về</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(Nguyễn Sĩ Đại)</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619998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00AA5-0805-F0B1-DD30-623853D9DC5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8781391-736F-77CF-D8E4-9B0596EC1C5A}"/>
              </a:ext>
            </a:extLst>
          </p:cNvPr>
          <p:cNvSpPr txBox="1"/>
          <p:nvPr/>
        </p:nvSpPr>
        <p:spPr>
          <a:xfrm>
            <a:off x="385011" y="385011"/>
            <a:ext cx="11454063" cy="5077800"/>
          </a:xfrm>
          <a:prstGeom prst="rect">
            <a:avLst/>
          </a:prstGeom>
          <a:noFill/>
        </p:spPr>
        <p:txBody>
          <a:bodyPr wrap="square">
            <a:spAutoFit/>
          </a:bodyPr>
          <a:lstStyle/>
          <a:p>
            <a:pPr>
              <a:lnSpc>
                <a:spcPct val="130000"/>
              </a:lnSpc>
            </a:pPr>
            <a:r>
              <a:rPr lang="en-US" sz="2800" b="1" dirty="0">
                <a:solidFill>
                  <a:srgbClr val="FF0000"/>
                </a:solidFill>
                <a:effectLst/>
                <a:latin typeface="Times New Roman" panose="02020603050405020304" pitchFamily="18" charset="0"/>
                <a:ea typeface="MS Mincho" panose="02020609040205080304" pitchFamily="49" charset="-128"/>
              </a:rPr>
              <a:t>B</a:t>
            </a:r>
            <a:r>
              <a:rPr lang="vi-VN" sz="2800" b="1" dirty="0">
                <a:solidFill>
                  <a:srgbClr val="FF0000"/>
                </a:solidFill>
                <a:effectLst/>
                <a:latin typeface="Times New Roman" panose="02020603050405020304" pitchFamily="18" charset="0"/>
                <a:ea typeface="MS Mincho" panose="02020609040205080304" pitchFamily="49" charset="-128"/>
              </a:rPr>
              <a:t>ước 2:</a:t>
            </a:r>
            <a:r>
              <a:rPr lang="vi-VN" sz="2800" dirty="0">
                <a:solidFill>
                  <a:srgbClr val="FF0000"/>
                </a:solidFill>
                <a:effectLst/>
                <a:latin typeface="Times New Roman" panose="02020603050405020304" pitchFamily="18" charset="0"/>
                <a:ea typeface="Times New Roman" panose="02020603050405020304" pitchFamily="18" charset="0"/>
              </a:rPr>
              <a:t> </a:t>
            </a:r>
            <a:r>
              <a:rPr lang="vi-VN" sz="2800" b="1" dirty="0">
                <a:solidFill>
                  <a:srgbClr val="000000"/>
                </a:solidFill>
                <a:effectLst/>
                <a:latin typeface="Times New Roman" panose="02020603050405020304" pitchFamily="18" charset="0"/>
                <a:ea typeface="Times New Roman" panose="02020603050405020304" pitchFamily="18" charset="0"/>
              </a:rPr>
              <a:t>Tìm ý </a:t>
            </a:r>
            <a:r>
              <a:rPr lang="en-US" sz="2800" b="1" dirty="0" err="1">
                <a:solidFill>
                  <a:srgbClr val="000000"/>
                </a:solidFill>
                <a:effectLst/>
                <a:latin typeface="Times New Roman" panose="02020603050405020304" pitchFamily="18" charset="0"/>
                <a:ea typeface="Times New Roman" panose="02020603050405020304" pitchFamily="18" charset="0"/>
              </a:rPr>
              <a:t>và</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lập</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dàn</a:t>
            </a:r>
            <a:r>
              <a:rPr lang="en-US" sz="2800" b="1" dirty="0">
                <a:solidFill>
                  <a:srgbClr val="000000"/>
                </a:solidFill>
                <a:effectLst/>
                <a:latin typeface="Times New Roman" panose="02020603050405020304" pitchFamily="18" charset="0"/>
                <a:ea typeface="Times New Roman" panose="02020603050405020304" pitchFamily="18" charset="0"/>
              </a:rPr>
              <a:t> ý</a:t>
            </a:r>
            <a:endParaRPr lang="en-US" sz="2800" dirty="0">
              <a:effectLst/>
              <a:latin typeface="Times New Roman" panose="02020603050405020304" pitchFamily="18" charset="0"/>
              <a:ea typeface="Times New Roman" panose="02020603050405020304" pitchFamily="18" charset="0"/>
            </a:endParaRPr>
          </a:p>
          <a:p>
            <a:pPr>
              <a:lnSpc>
                <a:spcPct val="130000"/>
              </a:lnSpc>
            </a:pPr>
            <a:r>
              <a:rPr lang="vi-VN" sz="2800" b="1" dirty="0">
                <a:solidFill>
                  <a:srgbClr val="000000"/>
                </a:solidFill>
                <a:effectLst/>
                <a:latin typeface="Times New Roman" panose="02020603050405020304" pitchFamily="18" charset="0"/>
                <a:ea typeface="Times New Roman" panose="02020603050405020304" pitchFamily="18" charset="0"/>
              </a:rPr>
              <a:t>* Tìm ý:</a:t>
            </a:r>
            <a:endParaRPr lang="en-US" sz="2800" dirty="0">
              <a:effectLst/>
              <a:latin typeface="Times New Roman" panose="02020603050405020304" pitchFamily="18" charset="0"/>
              <a:ea typeface="Times New Roman" panose="02020603050405020304" pitchFamily="18" charset="0"/>
            </a:endParaRPr>
          </a:p>
          <a:p>
            <a:pPr marL="342900" lvl="0" indent="-342900">
              <a:lnSpc>
                <a:spcPct val="130000"/>
              </a:lnSpc>
              <a:buSzPts val="1200"/>
              <a:buFont typeface="+mj-lt"/>
              <a:buAutoNum type="arabicPeriod"/>
              <a:tabLst>
                <a:tab pos="1170305" algn="l"/>
              </a:tabLst>
            </a:pP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Đặt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hỏi</a:t>
            </a:r>
            <a:r>
              <a:rPr lang="en-US" sz="2800" dirty="0">
                <a:effectLst/>
                <a:latin typeface="Times New Roman" panose="02020603050405020304" pitchFamily="18" charset="0"/>
                <a:ea typeface="Times New Roman" panose="02020603050405020304" pitchFamily="18" charset="0"/>
              </a:rPr>
              <a:t>.</a:t>
            </a:r>
          </a:p>
          <a:p>
            <a:pPr marL="342900" lvl="0" indent="-342900">
              <a:lnSpc>
                <a:spcPct val="130000"/>
              </a:lnSpc>
              <a:buSzPts val="1200"/>
              <a:buFont typeface="+mj-lt"/>
              <a:buAutoNum type="arabicPeriod"/>
              <a:tabLst>
                <a:tab pos="1170305" algn="l"/>
              </a:tabLst>
            </a:pP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hỏi</a:t>
            </a:r>
            <a:r>
              <a:rPr lang="en-US" sz="2800" dirty="0">
                <a:effectLst/>
                <a:latin typeface="Times New Roman" panose="02020603050405020304" pitchFamily="18" charset="0"/>
                <a:ea typeface="Times New Roman" panose="02020603050405020304" pitchFamily="18" charset="0"/>
              </a:rPr>
              <a:t>:</a:t>
            </a:r>
          </a:p>
          <a:p>
            <a:pPr marL="342900" lvl="0" indent="-342900">
              <a:lnSpc>
                <a:spcPct val="130000"/>
              </a:lnSpc>
              <a:buSzPts val="1200"/>
              <a:buFont typeface="+mj-lt"/>
              <a:buAutoNum type="arabicPeriod"/>
              <a:tabLst>
                <a:tab pos="1170305" algn="l"/>
              </a:tabLst>
            </a:pPr>
            <a:r>
              <a:rPr lang="vi-VN" sz="2800" dirty="0">
                <a:effectLst/>
                <a:latin typeface="Times New Roman" panose="02020603050405020304" pitchFamily="18" charset="0"/>
                <a:ea typeface="Times New Roman" panose="02020603050405020304" pitchFamily="18" charset="0"/>
              </a:rPr>
              <a:t>+ Nêu ấn tượng rõ nét của em về đoạn trích trong tác phẩm </a:t>
            </a:r>
            <a:r>
              <a:rPr lang="vi-VN" sz="2800" i="1" dirty="0">
                <a:effectLst/>
                <a:latin typeface="Times New Roman" panose="02020603050405020304" pitchFamily="18" charset="0"/>
                <a:ea typeface="Times New Roman" panose="02020603050405020304" pitchFamily="18" charset="0"/>
              </a:rPr>
              <a:t>“</a:t>
            </a:r>
            <a:r>
              <a:rPr lang="en-US" sz="2800" i="1" dirty="0" err="1">
                <a:effectLst/>
                <a:latin typeface="Times New Roman" panose="02020603050405020304" pitchFamily="18" charset="0"/>
                <a:ea typeface="Times New Roman" panose="02020603050405020304" pitchFamily="18" charset="0"/>
              </a:rPr>
              <a:t>Nơi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về</a:t>
            </a:r>
            <a:r>
              <a:rPr lang="vi-VN" sz="2800" i="1" dirty="0">
                <a:effectLst/>
                <a:latin typeface="Times New Roman" panose="02020603050405020304" pitchFamily="18" charset="0"/>
                <a:ea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rPr>
              <a:t>(Nguyễn Sĩ Đại).</a:t>
            </a:r>
            <a:endParaRPr lang="en-US" sz="2800" dirty="0">
              <a:effectLst/>
              <a:latin typeface="Times New Roman" panose="02020603050405020304" pitchFamily="18" charset="0"/>
              <a:ea typeface="Times New Roman" panose="02020603050405020304" pitchFamily="18" charset="0"/>
            </a:endParaRPr>
          </a:p>
          <a:p>
            <a:pPr marL="342900" lvl="0" indent="-342900">
              <a:lnSpc>
                <a:spcPct val="130000"/>
              </a:lnSpc>
              <a:buSzPts val="1200"/>
              <a:buFont typeface="+mj-lt"/>
              <a:buAutoNum type="arabicPeriod"/>
              <a:tabLst>
                <a:tab pos="1170305" algn="l"/>
              </a:tabLst>
            </a:pPr>
            <a:r>
              <a:rPr lang="vi-VN" sz="2800" dirty="0">
                <a:effectLst/>
                <a:latin typeface="Times New Roman" panose="02020603050405020304" pitchFamily="18" charset="0"/>
                <a:ea typeface="Times New Roman" panose="02020603050405020304" pitchFamily="18" charset="0"/>
              </a:rPr>
              <a:t>+ Phân tích nét đặc sắc nhất (về nội dung hoặc nghệ thuật) của văn bản để làm sáng rõ ấn tượng ban đầu đã có.</a:t>
            </a:r>
            <a:endParaRPr lang="en-US" sz="2800" dirty="0">
              <a:effectLst/>
              <a:latin typeface="Times New Roman" panose="02020603050405020304" pitchFamily="18" charset="0"/>
              <a:ea typeface="Times New Roman" panose="02020603050405020304" pitchFamily="18" charset="0"/>
            </a:endParaRPr>
          </a:p>
          <a:p>
            <a:pPr marL="342900" lvl="0" indent="-342900">
              <a:lnSpc>
                <a:spcPct val="130000"/>
              </a:lnSpc>
              <a:buSzPts val="1200"/>
              <a:buFont typeface="+mj-lt"/>
              <a:buAutoNum type="arabicPeriod"/>
              <a:tabLst>
                <a:tab pos="1170305" algn="l"/>
              </a:tabLst>
            </a:pPr>
            <a:r>
              <a:rPr lang="vi-VN" sz="2800" dirty="0">
                <a:effectLst/>
                <a:latin typeface="Times New Roman" panose="02020603050405020304" pitchFamily="18" charset="0"/>
                <a:ea typeface="Times New Roman" panose="02020603050405020304" pitchFamily="18" charset="0"/>
              </a:rPr>
              <a:t>+ Lí giải vì sao em thích nhất nét đặc sắc đó của văn bản.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627740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291E7-42CC-8755-E43B-7269DFCB4D8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1F7A14E-1C27-D7C8-62A1-520B616550F4}"/>
              </a:ext>
            </a:extLst>
          </p:cNvPr>
          <p:cNvSpPr txBox="1"/>
          <p:nvPr/>
        </p:nvSpPr>
        <p:spPr>
          <a:xfrm>
            <a:off x="288758" y="465222"/>
            <a:ext cx="11614484" cy="4517647"/>
          </a:xfrm>
          <a:prstGeom prst="rect">
            <a:avLst/>
          </a:prstGeom>
          <a:noFill/>
        </p:spPr>
        <p:txBody>
          <a:bodyPr wrap="square">
            <a:spAutoFit/>
          </a:bodyPr>
          <a:lstStyle/>
          <a:p>
            <a:pPr>
              <a:lnSpc>
                <a:spcPct val="130000"/>
              </a:lnSpc>
            </a:pPr>
            <a:r>
              <a:rPr lang="vi-VN" sz="2800" b="1" i="1" dirty="0">
                <a:solidFill>
                  <a:srgbClr val="000000"/>
                </a:solidFill>
                <a:effectLst/>
                <a:latin typeface="Times New Roman" panose="02020603050405020304" pitchFamily="18" charset="0"/>
                <a:ea typeface="Times New Roman" panose="02020603050405020304" pitchFamily="18" charset="0"/>
              </a:rPr>
              <a:t>* Lập dàn ý bằng cách dựa vào các ý đã tìm được, sắp xếp lại theo ba phần lớn của bài văn, gồm:</a:t>
            </a:r>
            <a:endParaRPr lang="en-US" sz="2800" dirty="0">
              <a:effectLst/>
              <a:latin typeface="Times New Roman" panose="02020603050405020304" pitchFamily="18" charset="0"/>
              <a:ea typeface="Times New Roman" panose="02020603050405020304" pitchFamily="18" charset="0"/>
            </a:endParaRPr>
          </a:p>
          <a:p>
            <a:pPr algn="just">
              <a:lnSpc>
                <a:spcPct val="130000"/>
              </a:lnSpc>
            </a:pPr>
            <a:r>
              <a:rPr lang="vi-VN" sz="2800" dirty="0">
                <a:effectLst/>
                <a:latin typeface="Times New Roman" panose="02020603050405020304" pitchFamily="18" charset="0"/>
                <a:ea typeface="Times New Roman" panose="02020603050405020304" pitchFamily="18" charset="0"/>
              </a:rPr>
              <a:t>- MB: + </a:t>
            </a:r>
            <a:r>
              <a:rPr lang="en-US" sz="2800" dirty="0" err="1">
                <a:effectLst/>
                <a:latin typeface="Times New Roman" panose="02020603050405020304" pitchFamily="18" charset="0"/>
                <a:ea typeface="Times New Roman" panose="02020603050405020304" pitchFamily="18" charset="0"/>
              </a:rPr>
              <a:t>Giới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thiệu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phẩm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sắc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nghệ</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rPr>
              <a:t>.</a:t>
            </a:r>
          </a:p>
          <a:p>
            <a:pPr algn="just">
              <a:lnSpc>
                <a:spcPct val="130000"/>
              </a:lnSpc>
            </a:pPr>
            <a:r>
              <a:rPr lang="vi-VN" sz="2800" dirty="0">
                <a:effectLst/>
                <a:latin typeface="Times New Roman" panose="02020603050405020304" pitchFamily="18" charset="0"/>
                <a:ea typeface="Times New Roman" panose="02020603050405020304" pitchFamily="18" charset="0"/>
              </a:rPr>
              <a:t>- TB: Tùy vào việc lựa chọn của người viết về khía cạnh nào của đoạn trích thơ để triển khai luận điểm. Nếu phân tích cả đoạn trích thơ thì chọn một trong ba cách sau:</a:t>
            </a:r>
            <a:endParaRPr lang="en-US" sz="2800" dirty="0">
              <a:effectLst/>
              <a:latin typeface="Times New Roman" panose="02020603050405020304" pitchFamily="18" charset="0"/>
              <a:ea typeface="Times New Roman" panose="02020603050405020304" pitchFamily="18" charset="0"/>
            </a:endParaRPr>
          </a:p>
          <a:p>
            <a:pPr algn="just">
              <a:lnSpc>
                <a:spcPct val="130000"/>
              </a:lnSpc>
            </a:pP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rPr>
              <a:t> 1: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sau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nghệ</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31762696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6E558-301A-B2EE-2B7E-006AE08A142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06B27E3-46D5-FD07-A085-64B617D694D6}"/>
              </a:ext>
            </a:extLst>
          </p:cNvPr>
          <p:cNvSpPr txBox="1"/>
          <p:nvPr/>
        </p:nvSpPr>
        <p:spPr>
          <a:xfrm>
            <a:off x="561473" y="513347"/>
            <a:ext cx="11213431" cy="5790047"/>
          </a:xfrm>
          <a:prstGeom prst="rect">
            <a:avLst/>
          </a:prstGeom>
          <a:noFill/>
        </p:spPr>
        <p:txBody>
          <a:bodyPr wrap="square">
            <a:spAutoFit/>
          </a:bodyPr>
          <a:lstStyle/>
          <a:p>
            <a:pPr algn="just">
              <a:lnSpc>
                <a:spcPct val="13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2: </a:t>
            </a:r>
            <a:r>
              <a:rPr lang="en-US" sz="3200" dirty="0" err="1">
                <a:effectLst/>
                <a:latin typeface="Times New Roman" panose="02020603050405020304" pitchFamily="18" charset="0"/>
                <a:ea typeface="Times New Roman" panose="02020603050405020304" pitchFamily="18" charset="0"/>
              </a:rPr>
              <a:t>nêu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thuật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a:t>
            </a:r>
          </a:p>
          <a:p>
            <a:pPr>
              <a:lnSpc>
                <a:spcPct val="13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3: </a:t>
            </a:r>
            <a:r>
              <a:rPr lang="en-US" sz="3200" dirty="0" err="1">
                <a:effectLst/>
                <a:latin typeface="Times New Roman" panose="02020603050405020304" pitchFamily="18" charset="0"/>
                <a:ea typeface="Times New Roman" panose="02020603050405020304" pitchFamily="18" charset="0"/>
              </a:rPr>
              <a:t>triển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khai</a:t>
            </a:r>
            <a:r>
              <a:rPr lang="en-US" sz="3200" dirty="0">
                <a:effectLst/>
                <a:latin typeface="Times New Roman" panose="02020603050405020304" pitchFamily="18" charset="0"/>
                <a:ea typeface="Times New Roman" panose="02020603050405020304" pitchFamily="18" charset="0"/>
              </a:rPr>
              <a:t> song </a:t>
            </a:r>
            <a:r>
              <a:rPr lang="en-US" sz="3200" dirty="0" err="1">
                <a:effectLst/>
                <a:latin typeface="Times New Roman" panose="02020603050405020304" pitchFamily="18" charset="0"/>
                <a:ea typeface="Times New Roman" panose="02020603050405020304" pitchFamily="18" charset="0"/>
              </a:rPr>
              <a:t>song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thuật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1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thuật</a:t>
            </a:r>
            <a:r>
              <a:rPr lang="en-US" sz="3200" dirty="0">
                <a:effectLst/>
                <a:latin typeface="Times New Roman" panose="02020603050405020304" pitchFamily="18" charset="0"/>
                <a:ea typeface="Times New Roman" panose="02020603050405020304" pitchFamily="18" charset="0"/>
              </a:rPr>
              <a:t> -&gt;</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2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thuật</a:t>
            </a:r>
            <a:r>
              <a:rPr lang="en-US" sz="3200" dirty="0">
                <a:effectLst/>
                <a:latin typeface="Times New Roman" panose="02020603050405020304" pitchFamily="18" charset="0"/>
                <a:ea typeface="Times New Roman" panose="02020603050405020304" pitchFamily="18" charset="0"/>
              </a:rPr>
              <a:t> -&gt;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thuật</a:t>
            </a:r>
            <a:r>
              <a:rPr lang="en-US" sz="3200" dirty="0">
                <a:effectLst/>
                <a:latin typeface="Times New Roman" panose="02020603050405020304" pitchFamily="18" charset="0"/>
                <a:ea typeface="Times New Roman" panose="02020603050405020304" pitchFamily="18" charset="0"/>
              </a:rPr>
              <a:t>.</a:t>
            </a:r>
          </a:p>
          <a:p>
            <a:pPr algn="just">
              <a:lnSpc>
                <a:spcPct val="130000"/>
              </a:lnSpc>
            </a:pPr>
            <a:r>
              <a:rPr lang="vi-VN" sz="3200" dirty="0">
                <a:effectLst/>
                <a:latin typeface="Times New Roman" panose="02020603050405020304" pitchFamily="18" charset="0"/>
                <a:ea typeface="Times New Roman" panose="02020603050405020304" pitchFamily="18" charset="0"/>
              </a:rPr>
              <a:t>- KB: Khẳng định lại vấn đề</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nội</a:t>
            </a:r>
            <a:r>
              <a:rPr lang="en-US" sz="3200" dirty="0">
                <a:effectLst/>
                <a:latin typeface="Times New Roman" panose="02020603050405020304" pitchFamily="18" charset="0"/>
                <a:ea typeface="Times New Roman" panose="02020603050405020304" pitchFamily="18" charset="0"/>
              </a:rPr>
              <a:t> dung </a:t>
            </a:r>
            <a:r>
              <a:rPr lang="en-US" sz="3200" dirty="0" err="1">
                <a:effectLst/>
                <a:latin typeface="Times New Roman" panose="02020603050405020304" pitchFamily="18" charset="0"/>
                <a:ea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nét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đặc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sắc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thuật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hoặc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động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phẩm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99527139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30213-BA31-E5A0-555E-F517757D0CB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BEC4DD6-2B05-7D34-A9DC-F416D4A11F75}"/>
              </a:ext>
            </a:extLst>
          </p:cNvPr>
          <p:cNvSpPr txBox="1"/>
          <p:nvPr/>
        </p:nvSpPr>
        <p:spPr>
          <a:xfrm>
            <a:off x="401053" y="288758"/>
            <a:ext cx="11470105" cy="5447838"/>
          </a:xfrm>
          <a:prstGeom prst="rect">
            <a:avLst/>
          </a:prstGeom>
          <a:noFill/>
        </p:spPr>
        <p:txBody>
          <a:bodyPr wrap="square">
            <a:spAutoFit/>
          </a:bodyPr>
          <a:lstStyle/>
          <a:p>
            <a:pPr algn="just">
              <a:lnSpc>
                <a:spcPct val="130000"/>
              </a:lnSpc>
            </a:pPr>
            <a:r>
              <a:rPr lang="en-US" sz="3200" b="1" dirty="0">
                <a:solidFill>
                  <a:srgbClr val="FF0000"/>
                </a:solidFill>
                <a:effectLst/>
                <a:latin typeface="Times New Roman" panose="02020603050405020304" pitchFamily="18" charset="0"/>
                <a:ea typeface="Times New Roman" panose="02020603050405020304" pitchFamily="18" charset="0"/>
              </a:rPr>
              <a:t>c. </a:t>
            </a:r>
            <a:r>
              <a:rPr lang="en-US" sz="3200" b="1" dirty="0" err="1">
                <a:solidFill>
                  <a:srgbClr val="FF0000"/>
                </a:solidFill>
                <a:effectLst/>
                <a:latin typeface="Times New Roman" panose="02020603050405020304" pitchFamily="18" charset="0"/>
                <a:ea typeface="MS Mincho" panose="02020609040205080304" pitchFamily="49" charset="-128"/>
              </a:rPr>
              <a:t>Bước</a:t>
            </a:r>
            <a:r>
              <a:rPr lang="en-US" sz="3200" b="1" dirty="0">
                <a:solidFill>
                  <a:srgbClr val="FF0000"/>
                </a:solidFill>
                <a:effectLst/>
                <a:latin typeface="Times New Roman" panose="02020603050405020304" pitchFamily="18" charset="0"/>
                <a:ea typeface="MS Mincho" panose="02020609040205080304" pitchFamily="49" charset="-128"/>
              </a:rPr>
              <a:t> 3: </a:t>
            </a:r>
            <a:r>
              <a:rPr lang="vi-VN" sz="3200" b="1" dirty="0">
                <a:solidFill>
                  <a:srgbClr val="FF0000"/>
                </a:solidFill>
                <a:effectLst/>
                <a:latin typeface="Times New Roman" panose="02020603050405020304" pitchFamily="18" charset="0"/>
                <a:ea typeface="Times New Roman" panose="02020603050405020304" pitchFamily="18" charset="0"/>
              </a:rPr>
              <a:t>Viết bài</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i="1" dirty="0">
                <a:effectLst/>
                <a:latin typeface="Times New Roman" panose="02020603050405020304" pitchFamily="18" charset="0"/>
                <a:ea typeface="Times New Roman" panose="02020603050405020304" pitchFamily="18" charset="0"/>
              </a:rPr>
              <a:t>Thực hiện viết bài:</a:t>
            </a:r>
            <a:r>
              <a:rPr lang="vi-VN" sz="3200" dirty="0">
                <a:effectLst/>
                <a:latin typeface="Times New Roman" panose="02020603050405020304" pitchFamily="18" charset="0"/>
                <a:ea typeface="Times New Roman" panose="02020603050405020304" pitchFamily="18" charset="0"/>
              </a:rPr>
              <a:t> dựa trên dàn 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lập</a:t>
            </a:r>
            <a:r>
              <a:rPr lang="en-US" sz="3200" dirty="0">
                <a:effectLst/>
                <a:latin typeface="Times New Roman" panose="02020603050405020304" pitchFamily="18" charset="0"/>
                <a:ea typeface="Times New Roman" panose="02020603050405020304" pitchFamily="18" charset="0"/>
              </a:rPr>
              <a:t>, v</a:t>
            </a:r>
            <a:r>
              <a:rPr lang="vi-VN" sz="3200" dirty="0">
                <a:effectLst/>
                <a:latin typeface="Times New Roman" panose="02020603050405020304" pitchFamily="18" charset="0"/>
                <a:ea typeface="Times New Roman" panose="02020603050405020304" pitchFamily="18" charset="0"/>
              </a:rPr>
              <a:t>iết 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p>
          <a:p>
            <a:pPr>
              <a:lnSpc>
                <a:spcPct val="130000"/>
              </a:lnSpc>
            </a:pPr>
            <a:r>
              <a:rPr lang="vi-VN" sz="3200" b="1" dirty="0">
                <a:solidFill>
                  <a:srgbClr val="FF0000"/>
                </a:solidFill>
                <a:effectLst/>
                <a:latin typeface="Times New Roman" panose="02020603050405020304" pitchFamily="18" charset="0"/>
                <a:ea typeface="MS Mincho" panose="02020609040205080304" pitchFamily="49" charset="-128"/>
              </a:rPr>
              <a:t>d. </a:t>
            </a:r>
            <a:r>
              <a:rPr lang="en-US" sz="3200" b="1" dirty="0" err="1">
                <a:solidFill>
                  <a:srgbClr val="FF0000"/>
                </a:solidFill>
                <a:effectLst/>
                <a:latin typeface="Times New Roman" panose="02020603050405020304" pitchFamily="18" charset="0"/>
                <a:ea typeface="MS Mincho" panose="02020609040205080304" pitchFamily="49" charset="-128"/>
              </a:rPr>
              <a:t>Bước</a:t>
            </a:r>
            <a:r>
              <a:rPr lang="en-US" sz="3200" b="1" dirty="0">
                <a:solidFill>
                  <a:srgbClr val="FF0000"/>
                </a:solidFill>
                <a:effectLst/>
                <a:latin typeface="Times New Roman" panose="02020603050405020304" pitchFamily="18" charset="0"/>
                <a:ea typeface="MS Mincho" panose="02020609040205080304" pitchFamily="49" charset="-128"/>
              </a:rPr>
              <a:t> 4: </a:t>
            </a:r>
            <a:r>
              <a:rPr lang="vi-VN" sz="3200" b="1" dirty="0">
                <a:solidFill>
                  <a:srgbClr val="0D0D0D"/>
                </a:solidFill>
                <a:effectLst/>
                <a:latin typeface="Times New Roman" panose="02020603050405020304" pitchFamily="18" charset="0"/>
                <a:ea typeface="MS Mincho" panose="02020609040205080304" pitchFamily="49" charset="-128"/>
              </a:rPr>
              <a:t>Kiểm tra, chỉnh sửa bài viết</a:t>
            </a:r>
            <a:endParaRPr lang="en-US" sz="3200" dirty="0">
              <a:effectLst/>
              <a:latin typeface="Times New Roman" panose="02020603050405020304" pitchFamily="18" charset="0"/>
              <a:ea typeface="Times New Roman" panose="02020603050405020304" pitchFamily="18" charset="0"/>
            </a:endParaRPr>
          </a:p>
          <a:p>
            <a:pPr>
              <a:lnSpc>
                <a:spcPct val="130000"/>
              </a:lnSpc>
              <a:tabLst>
                <a:tab pos="1386840" algn="l"/>
              </a:tabLst>
            </a:pP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Đọc</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kĩ</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bài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viết</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của</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mình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và</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khoanh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tròn</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những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lỗi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chính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tả</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lỗi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sử</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dụng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từ</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ngữ</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nếu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có</a:t>
            </a:r>
            <a:r>
              <a:rPr lang="en-US" sz="3200" dirty="0">
                <a:solidFill>
                  <a:srgbClr val="0D0D0D"/>
                </a:solidFill>
                <a:effectLst/>
                <a:latin typeface="Times New Roman" panose="02020603050405020304" pitchFamily="18" charset="0"/>
                <a:ea typeface="MS Mincho" panose="02020609040205080304" pitchFamily="49" charset="-128"/>
              </a:rPr>
              <a:t>). Sau </a:t>
            </a:r>
            <a:r>
              <a:rPr lang="en-US" sz="3200" dirty="0" err="1">
                <a:solidFill>
                  <a:srgbClr val="0D0D0D"/>
                </a:solidFill>
                <a:effectLst/>
                <a:latin typeface="Times New Roman" panose="02020603050405020304" pitchFamily="18" charset="0"/>
                <a:ea typeface="MS Mincho" panose="02020609040205080304" pitchFamily="49" charset="-128"/>
              </a:rPr>
              <a:t>đó</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sửa</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lại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các</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lỗi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đó</a:t>
            </a:r>
            <a:r>
              <a:rPr lang="en-US" sz="3200" dirty="0">
                <a:solidFill>
                  <a:srgbClr val="0D0D0D"/>
                </a:solidFill>
                <a:effectLst/>
                <a:latin typeface="Times New Roman" panose="02020603050405020304" pitchFamily="18" charset="0"/>
                <a:ea typeface="MS Mincho" panose="02020609040205080304" pitchFamily="49" charset="-128"/>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Gạch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chân</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những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câu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sai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ngữ</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pháp</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bằng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cách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phân</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tích</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cấu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trúc</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ngữ</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pháp</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và</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sửa</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lại</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cho</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đúng</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nếu</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dirty="0" err="1">
                <a:solidFill>
                  <a:srgbClr val="0D0D0D"/>
                </a:solidFill>
                <a:effectLst/>
                <a:latin typeface="Times New Roman" panose="02020603050405020304" pitchFamily="18" charset="0"/>
                <a:ea typeface="MS Mincho" panose="02020609040205080304" pitchFamily="49" charset="-128"/>
              </a:rPr>
              <a:t>có</a:t>
            </a:r>
            <a:r>
              <a:rPr lang="en-US" sz="3200" dirty="0">
                <a:solidFill>
                  <a:srgbClr val="0D0D0D"/>
                </a:solidFill>
                <a:effectLst/>
                <a:latin typeface="Times New Roman" panose="02020603050405020304" pitchFamily="18" charset="0"/>
                <a:ea typeface="MS Mincho" panose="02020609040205080304" pitchFamily="49" charset="-128"/>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1300" dirty="0">
                <a:solidFill>
                  <a:srgbClr val="0D0D0D"/>
                </a:solidFill>
                <a:effectLst/>
                <a:latin typeface="Times New Roman" panose="02020603050405020304" pitchFamily="18" charset="0"/>
                <a:ea typeface="MS Mincho" panose="02020609040205080304" pitchFamily="49" charset="-128"/>
              </a:rPr>
              <a:t>- </a:t>
            </a:r>
            <a:r>
              <a:rPr lang="en-US" sz="1300" dirty="0" err="1">
                <a:solidFill>
                  <a:srgbClr val="0D0D0D"/>
                </a:solidFill>
                <a:effectLst/>
                <a:latin typeface="Times New Roman" panose="02020603050405020304" pitchFamily="18" charset="0"/>
                <a:ea typeface="MS Mincho" panose="02020609040205080304" pitchFamily="49" charset="-128"/>
              </a:rPr>
              <a:t>Dùng</a:t>
            </a:r>
            <a:r>
              <a:rPr lang="en-US" sz="1300" dirty="0">
                <a:solidFill>
                  <a:srgbClr val="0D0D0D"/>
                </a:solidFill>
                <a:effectLst/>
                <a:latin typeface="Times New Roman" panose="02020603050405020304" pitchFamily="18" charset="0"/>
                <a:ea typeface="MS Mincho" panose="02020609040205080304" pitchFamily="49" charset="-128"/>
              </a:rPr>
              <a:t> </a:t>
            </a:r>
            <a:r>
              <a:rPr lang="en-US" sz="1300" dirty="0" err="1">
                <a:solidFill>
                  <a:srgbClr val="0D0D0D"/>
                </a:solidFill>
                <a:effectLst/>
                <a:latin typeface="Times New Roman" panose="02020603050405020304" pitchFamily="18" charset="0"/>
                <a:ea typeface="MS Mincho" panose="02020609040205080304" pitchFamily="49" charset="-128"/>
              </a:rPr>
              <a:t>bảng</a:t>
            </a:r>
            <a:r>
              <a:rPr lang="en-US" sz="1300" dirty="0">
                <a:solidFill>
                  <a:srgbClr val="0D0D0D"/>
                </a:solidFill>
                <a:effectLst/>
                <a:latin typeface="Times New Roman" panose="02020603050405020304" pitchFamily="18" charset="0"/>
                <a:ea typeface="MS Mincho" panose="02020609040205080304" pitchFamily="49" charset="-128"/>
              </a:rPr>
              <a:t> </a:t>
            </a:r>
            <a:r>
              <a:rPr lang="en-US" sz="1300" dirty="0" err="1">
                <a:solidFill>
                  <a:srgbClr val="0D0D0D"/>
                </a:solidFill>
                <a:effectLst/>
                <a:latin typeface="Times New Roman" panose="02020603050405020304" pitchFamily="18" charset="0"/>
                <a:ea typeface="MS Mincho" panose="02020609040205080304" pitchFamily="49" charset="-128"/>
              </a:rPr>
              <a:t>kiểm</a:t>
            </a:r>
            <a:r>
              <a:rPr lang="en-US" sz="1300" dirty="0">
                <a:solidFill>
                  <a:srgbClr val="0D0D0D"/>
                </a:solidFill>
                <a:effectLst/>
                <a:latin typeface="Times New Roman" panose="02020603050405020304" pitchFamily="18" charset="0"/>
                <a:ea typeface="MS Mincho" panose="02020609040205080304" pitchFamily="49" charset="-128"/>
              </a:rPr>
              <a:t> </a:t>
            </a:r>
            <a:r>
              <a:rPr lang="en-US" sz="1300" dirty="0" err="1">
                <a:solidFill>
                  <a:srgbClr val="0D0D0D"/>
                </a:solidFill>
                <a:effectLst/>
                <a:latin typeface="Times New Roman" panose="02020603050405020304" pitchFamily="18" charset="0"/>
                <a:ea typeface="MS Mincho" panose="02020609040205080304" pitchFamily="49" charset="-128"/>
              </a:rPr>
              <a:t>để</a:t>
            </a:r>
            <a:r>
              <a:rPr lang="en-US" sz="1300" dirty="0">
                <a:solidFill>
                  <a:srgbClr val="0D0D0D"/>
                </a:solidFill>
                <a:effectLst/>
                <a:latin typeface="Times New Roman" panose="02020603050405020304" pitchFamily="18" charset="0"/>
                <a:ea typeface="MS Mincho" panose="02020609040205080304" pitchFamily="49" charset="-128"/>
              </a:rPr>
              <a:t> </a:t>
            </a:r>
            <a:r>
              <a:rPr lang="en-US" sz="1300" dirty="0" err="1">
                <a:solidFill>
                  <a:srgbClr val="0D0D0D"/>
                </a:solidFill>
                <a:effectLst/>
                <a:latin typeface="Times New Roman" panose="02020603050405020304" pitchFamily="18" charset="0"/>
                <a:ea typeface="MS Mincho" panose="02020609040205080304" pitchFamily="49" charset="-128"/>
              </a:rPr>
              <a:t>sửa</a:t>
            </a:r>
            <a:r>
              <a:rPr lang="en-US" sz="1300" dirty="0">
                <a:solidFill>
                  <a:srgbClr val="0D0D0D"/>
                </a:solidFill>
                <a:effectLst/>
                <a:latin typeface="Times New Roman" panose="02020603050405020304" pitchFamily="18" charset="0"/>
                <a:ea typeface="MS Mincho" panose="02020609040205080304" pitchFamily="49" charset="-128"/>
              </a:rPr>
              <a:t> </a:t>
            </a:r>
            <a:r>
              <a:rPr lang="en-US" sz="1300" dirty="0" err="1">
                <a:solidFill>
                  <a:srgbClr val="0D0D0D"/>
                </a:solidFill>
                <a:effectLst/>
                <a:latin typeface="Times New Roman" panose="02020603050405020304" pitchFamily="18" charset="0"/>
                <a:ea typeface="MS Mincho" panose="02020609040205080304" pitchFamily="49" charset="-128"/>
              </a:rPr>
              <a:t>chữa</a:t>
            </a:r>
            <a:r>
              <a:rPr lang="en-US" sz="1300" dirty="0">
                <a:solidFill>
                  <a:srgbClr val="0D0D0D"/>
                </a:solidFill>
                <a:effectLst/>
                <a:latin typeface="Times New Roman" panose="02020603050405020304" pitchFamily="18" charset="0"/>
                <a:ea typeface="MS Mincho" panose="02020609040205080304" pitchFamily="49" charset="-128"/>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044369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3C066-E9CF-BB90-C0B6-96759184672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923936D-65FD-E78A-4167-E0AEE734A225}"/>
              </a:ext>
            </a:extLst>
          </p:cNvPr>
          <p:cNvSpPr txBox="1"/>
          <p:nvPr/>
        </p:nvSpPr>
        <p:spPr>
          <a:xfrm>
            <a:off x="481263" y="320842"/>
            <a:ext cx="11357811" cy="5149871"/>
          </a:xfrm>
          <a:prstGeom prst="rect">
            <a:avLst/>
          </a:prstGeom>
          <a:noFill/>
        </p:spPr>
        <p:txBody>
          <a:bodyPr wrap="square">
            <a:spAutoFit/>
          </a:bodyPr>
          <a:lstStyle/>
          <a:p>
            <a:pPr algn="just">
              <a:lnSpc>
                <a:spcPct val="130000"/>
              </a:lnSpc>
            </a:pPr>
            <a:r>
              <a:rPr lang="vi-VN" sz="3200" b="1" dirty="0">
                <a:solidFill>
                  <a:srgbClr val="0070C0"/>
                </a:solidFill>
                <a:effectLst/>
                <a:latin typeface="Times New Roman" panose="02020603050405020304" pitchFamily="18" charset="0"/>
                <a:ea typeface="Times New Roman" panose="02020603050405020304" pitchFamily="18" charset="0"/>
              </a:rPr>
              <a:t>3. </a:t>
            </a:r>
            <a:r>
              <a:rPr lang="en-US" sz="3200" b="1" dirty="0" err="1">
                <a:solidFill>
                  <a:srgbClr val="0070C0"/>
                </a:solidFill>
                <a:effectLst/>
                <a:latin typeface="Times New Roman" panose="02020603050405020304" pitchFamily="18" charset="0"/>
                <a:ea typeface="Times New Roman" panose="02020603050405020304" pitchFamily="18" charset="0"/>
              </a:rPr>
              <a:t>Dàn</a:t>
            </a:r>
            <a:r>
              <a:rPr lang="en-US" sz="3200" b="1" dirty="0">
                <a:solidFill>
                  <a:srgbClr val="0070C0"/>
                </a:solidFill>
                <a:effectLst/>
                <a:latin typeface="Times New Roman" panose="02020603050405020304" pitchFamily="18" charset="0"/>
                <a:ea typeface="Times New Roman" panose="02020603050405020304" pitchFamily="18" charset="0"/>
              </a:rPr>
              <a:t> ý </a:t>
            </a:r>
            <a:r>
              <a:rPr lang="vi-VN" sz="3200" b="1" dirty="0">
                <a:solidFill>
                  <a:srgbClr val="0070C0"/>
                </a:solidFill>
                <a:effectLst/>
                <a:latin typeface="Times New Roman" panose="02020603050405020304" pitchFamily="18" charset="0"/>
                <a:ea typeface="Times New Roman" panose="02020603050405020304" pitchFamily="18" charset="0"/>
              </a:rPr>
              <a:t>tham khảo cho đề bài: </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b="1" dirty="0">
                <a:solidFill>
                  <a:srgbClr val="0070C0"/>
                </a:solidFill>
                <a:effectLst/>
                <a:latin typeface="Times New Roman" panose="02020603050405020304" pitchFamily="18" charset="0"/>
                <a:ea typeface="Times New Roman" panose="02020603050405020304" pitchFamily="18" charset="0"/>
              </a:rPr>
              <a:t>a. </a:t>
            </a:r>
            <a:r>
              <a:rPr lang="en-US" sz="3200" b="1" dirty="0" err="1">
                <a:solidFill>
                  <a:srgbClr val="0070C0"/>
                </a:solidFill>
                <a:effectLst/>
                <a:latin typeface="Times New Roman" panose="02020603050405020304" pitchFamily="18" charset="0"/>
                <a:ea typeface="Times New Roman" panose="02020603050405020304" pitchFamily="18" charset="0"/>
              </a:rPr>
              <a:t>Mở</a:t>
            </a:r>
            <a:r>
              <a:rPr lang="en-US" sz="3200" b="1" dirty="0">
                <a:solidFill>
                  <a:srgbClr val="0070C0"/>
                </a:solidFill>
                <a:effectLst/>
                <a:latin typeface="Times New Roman" panose="02020603050405020304" pitchFamily="18" charset="0"/>
                <a:ea typeface="Times New Roman" panose="02020603050405020304" pitchFamily="18" charset="0"/>
              </a:rPr>
              <a:t> </a:t>
            </a:r>
            <a:r>
              <a:rPr lang="en-US" sz="3200" b="1" dirty="0" err="1">
                <a:solidFill>
                  <a:srgbClr val="0070C0"/>
                </a:solidFill>
                <a:effectLst/>
                <a:latin typeface="Times New Roman" panose="02020603050405020304" pitchFamily="18" charset="0"/>
                <a:ea typeface="Times New Roman" panose="02020603050405020304" pitchFamily="18" charset="0"/>
              </a:rPr>
              <a:t>bài</a:t>
            </a:r>
            <a:r>
              <a:rPr lang="en-US" sz="3200" b="1" dirty="0">
                <a:solidFill>
                  <a:srgbClr val="0070C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kern="1800" dirty="0">
                <a:solidFill>
                  <a:srgbClr val="000000"/>
                </a:solidFill>
                <a:effectLst/>
                <a:latin typeface="Times New Roman" panose="02020603050405020304" pitchFamily="18" charset="0"/>
                <a:ea typeface="Times New Roman" panose="02020603050405020304" pitchFamily="18" charset="0"/>
              </a:rPr>
              <a:t>      - Giới thiệu tác giả Nguyễn Sĩ Đại và bài thơ </a:t>
            </a:r>
            <a:r>
              <a:rPr lang="vi-VN" sz="3200" i="1" kern="1800" dirty="0">
                <a:solidFill>
                  <a:srgbClr val="000000"/>
                </a:solidFill>
                <a:effectLst/>
                <a:latin typeface="Times New Roman" panose="02020603050405020304" pitchFamily="18" charset="0"/>
                <a:ea typeface="Times New Roman" panose="02020603050405020304" pitchFamily="18" charset="0"/>
              </a:rPr>
              <a:t>“Nơi em về”.</a:t>
            </a:r>
            <a:r>
              <a:rPr lang="vi-VN" sz="3200" kern="1800" dirty="0">
                <a:solidFill>
                  <a:srgbClr val="000000"/>
                </a:solidFill>
                <a:effectLst/>
                <a:latin typeface="Times New Roman" panose="02020603050405020304" pitchFamily="18" charset="0"/>
                <a:ea typeface="Times New Roman" panose="02020603050405020304" pitchFamily="18" charset="0"/>
              </a:rPr>
              <a:t> Đoạn thơ trên là năm khổ đầu bài thơ</a:t>
            </a:r>
            <a:endParaRPr lang="en-US" sz="3200" dirty="0">
              <a:effectLst/>
              <a:latin typeface="Times New Roman" panose="02020603050405020304" pitchFamily="18" charset="0"/>
              <a:ea typeface="Times New Roman" panose="02020603050405020304" pitchFamily="18" charset="0"/>
            </a:endParaRPr>
          </a:p>
          <a:p>
            <a:pPr indent="287020" algn="just">
              <a:lnSpc>
                <a:spcPct val="130000"/>
              </a:lnSpc>
            </a:pPr>
            <a:r>
              <a:rPr lang="vi-VN" sz="3200" kern="1800" dirty="0">
                <a:solidFill>
                  <a:srgbClr val="000000"/>
                </a:solidFill>
                <a:effectLst/>
                <a:latin typeface="Times New Roman" panose="02020603050405020304" pitchFamily="18" charset="0"/>
                <a:ea typeface="Times New Roman" panose="02020603050405020304" pitchFamily="18" charset="0"/>
              </a:rPr>
              <a:t>- Nêu vấn đề nghị luận: Với thể thơ tự do, ngôn ngữ, hình ảnh thơ mộc mạc, dung dị, đoạn thơ đã khắc họa bức trang làng quê cùng kí ức ngọt ngào của nhà thơ, qua đó thể hiện tình yêu lứa đôi hòa cùng tình yêu quê hương đất nước tha thiết của tác giả.</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331475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69322-7F19-7CE2-D8C1-0BC96D7DB82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CB05607-4EB9-6AEE-52B9-6D12DC95253A}"/>
              </a:ext>
            </a:extLst>
          </p:cNvPr>
          <p:cNvSpPr txBox="1"/>
          <p:nvPr/>
        </p:nvSpPr>
        <p:spPr>
          <a:xfrm>
            <a:off x="320842" y="352927"/>
            <a:ext cx="11518232" cy="5325882"/>
          </a:xfrm>
          <a:prstGeom prst="rect">
            <a:avLst/>
          </a:prstGeom>
          <a:noFill/>
        </p:spPr>
        <p:txBody>
          <a:bodyPr wrap="square">
            <a:spAutoFit/>
          </a:bodyPr>
          <a:lstStyle/>
          <a:p>
            <a:pPr algn="just">
              <a:lnSpc>
                <a:spcPct val="130000"/>
              </a:lnSpc>
            </a:pPr>
            <a:r>
              <a:rPr lang="en-US" sz="2400" b="1" dirty="0">
                <a:solidFill>
                  <a:srgbClr val="0070C0"/>
                </a:solidFill>
                <a:effectLst/>
                <a:latin typeface="Times New Roman" panose="02020603050405020304" pitchFamily="18" charset="0"/>
                <a:ea typeface="Times New Roman" panose="02020603050405020304" pitchFamily="18" charset="0"/>
              </a:rPr>
              <a:t>b </a:t>
            </a:r>
            <a:r>
              <a:rPr lang="en-US" sz="2400" b="1" dirty="0" err="1">
                <a:solidFill>
                  <a:srgbClr val="0070C0"/>
                </a:solidFill>
                <a:effectLst/>
                <a:latin typeface="Times New Roman" panose="02020603050405020304" pitchFamily="18" charset="0"/>
                <a:ea typeface="Times New Roman" panose="02020603050405020304" pitchFamily="18" charset="0"/>
              </a:rPr>
              <a:t>Thân</a:t>
            </a:r>
            <a:r>
              <a:rPr lang="en-US" sz="2400" b="1" dirty="0">
                <a:solidFill>
                  <a:srgbClr val="0070C0"/>
                </a:solidFill>
                <a:effectLst/>
                <a:latin typeface="Times New Roman" panose="02020603050405020304" pitchFamily="18" charset="0"/>
                <a:ea typeface="Times New Roman" panose="02020603050405020304" pitchFamily="18" charset="0"/>
              </a:rPr>
              <a:t> </a:t>
            </a:r>
            <a:r>
              <a:rPr lang="en-US" sz="2400" b="1" dirty="0" err="1">
                <a:solidFill>
                  <a:srgbClr val="0070C0"/>
                </a:solidFill>
                <a:effectLst/>
                <a:latin typeface="Times New Roman" panose="02020603050405020304" pitchFamily="18" charset="0"/>
                <a:ea typeface="Times New Roman" panose="02020603050405020304" pitchFamily="18" charset="0"/>
              </a:rPr>
              <a:t>bài</a:t>
            </a:r>
            <a:endParaRPr lang="en-US" sz="2400" dirty="0">
              <a:effectLst/>
              <a:latin typeface="Times New Roman" panose="02020603050405020304" pitchFamily="18" charset="0"/>
              <a:ea typeface="Times New Roman" panose="02020603050405020304" pitchFamily="18" charset="0"/>
            </a:endParaRPr>
          </a:p>
          <a:p>
            <a:pPr algn="just">
              <a:lnSpc>
                <a:spcPct val="130000"/>
              </a:lnSpc>
              <a:tabLst>
                <a:tab pos="229235" algn="l"/>
              </a:tabLst>
            </a:pPr>
            <a:r>
              <a:rPr lang="vi-VN" sz="2400" b="1" dirty="0">
                <a:effectLst/>
                <a:latin typeface="Times New Roman" panose="02020603050405020304" pitchFamily="18" charset="0"/>
                <a:ea typeface="Times New Roman" panose="02020603050405020304" pitchFamily="18" charset="0"/>
              </a:rPr>
              <a:t>	- Luận điểm 1:</a:t>
            </a:r>
            <a:r>
              <a:rPr lang="vi-VN" sz="2400" dirty="0">
                <a:effectLst/>
                <a:latin typeface="Times New Roman" panose="02020603050405020304" pitchFamily="18" charset="0"/>
                <a:ea typeface="Times New Roman" panose="02020603050405020304" pitchFamily="18" charset="0"/>
              </a:rPr>
              <a:t> Năm khổ thơ đầu bài thơ, tác giả </a:t>
            </a:r>
            <a:r>
              <a:rPr lang="en-US" sz="2400" dirty="0" err="1">
                <a:effectLst/>
                <a:latin typeface="Times New Roman" panose="02020603050405020304" pitchFamily="18" charset="0"/>
                <a:ea typeface="Times New Roman" panose="02020603050405020304" pitchFamily="18" charset="0"/>
              </a:rPr>
              <a:t>Nguyễn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vẽ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bao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a:t>
            </a:r>
            <a:r>
              <a:rPr lang="vi-VN" sz="24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30000"/>
              </a:lnSpc>
              <a:tabLst>
                <a:tab pos="229235" algn="l"/>
              </a:tabLst>
            </a:pPr>
            <a:r>
              <a:rPr lang="en-US" sz="2400" dirty="0">
                <a:effectLst/>
                <a:latin typeface="Times New Roman" panose="02020603050405020304" pitchFamily="18" charset="0"/>
                <a:ea typeface="Calibri" panose="020F0502020204030204" pitchFamily="34" charset="0"/>
              </a:rPr>
              <a:t>	+ </a:t>
            </a:r>
            <a:r>
              <a:rPr lang="en-US" sz="2400" dirty="0" err="1">
                <a:effectLst/>
                <a:latin typeface="Times New Roman" panose="02020603050405020304" pitchFamily="18" charset="0"/>
                <a:ea typeface="Calibri" panose="020F0502020204030204" pitchFamily="34" charset="0"/>
              </a:rPr>
              <a:t>Bài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cấu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trúc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đơn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giản</a:t>
            </a:r>
            <a:r>
              <a:rPr lang="en-US" sz="2400" dirty="0">
                <a:effectLst/>
                <a:latin typeface="Times New Roman" panose="02020603050405020304" pitchFamily="18" charset="0"/>
                <a:ea typeface="Calibri" panose="020F0502020204030204" pitchFamily="34" charset="0"/>
              </a:rPr>
              <a:t>, </a:t>
            </a:r>
            <a:r>
              <a:rPr lang="vi-VN" sz="2400" dirty="0">
                <a:effectLst/>
                <a:latin typeface="Times New Roman" panose="02020603050405020304" pitchFamily="18" charset="0"/>
                <a:ea typeface="Calibri" panose="020F0502020204030204" pitchFamily="34" charset="0"/>
              </a:rPr>
              <a:t>cách thể hiện tình cảm </a:t>
            </a:r>
            <a:r>
              <a:rPr lang="en-US" sz="2400" dirty="0" err="1">
                <a:effectLst/>
                <a:latin typeface="Times New Roman" panose="02020603050405020304" pitchFamily="18" charset="0"/>
                <a:ea typeface="Calibri" panose="020F0502020204030204" pitchFamily="34" charset="0"/>
              </a:rPr>
              <a:t>trực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tiếp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giúp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người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ảnh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tươi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đẹp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kỷ</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niệm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nhớ</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tuổi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thơ</a:t>
            </a:r>
            <a:r>
              <a:rPr lang="en-US" sz="2400" dirty="0">
                <a:effectLst/>
                <a:latin typeface="Times New Roman" panose="02020603050405020304" pitchFamily="18" charset="0"/>
                <a:ea typeface="Calibri" panose="020F0502020204030204" pitchFamily="34" charset="0"/>
              </a:rPr>
              <a:t>. </a:t>
            </a:r>
            <a:r>
              <a:rPr lang="vi-VN" sz="2400" dirty="0">
                <a:effectLst/>
                <a:latin typeface="Times New Roman" panose="02020603050405020304" pitchFamily="18" charset="0"/>
                <a:ea typeface="Calibri" panose="020F0502020204030204" pitchFamily="34" charset="0"/>
              </a:rPr>
              <a:t>Đ</a:t>
            </a:r>
            <a:r>
              <a:rPr lang="en-US" sz="2400" dirty="0">
                <a:effectLst/>
                <a:latin typeface="Times New Roman" panose="02020603050405020304" pitchFamily="18" charset="0"/>
                <a:ea typeface="Calibri" panose="020F0502020204030204" pitchFamily="34" charset="0"/>
              </a:rPr>
              <a:t>ể</a:t>
            </a:r>
            <a:r>
              <a:rPr lang="vi-VN" sz="2400" dirty="0">
                <a:effectLst/>
                <a:latin typeface="Times New Roman" panose="02020603050405020304" pitchFamily="18" charset="0"/>
                <a:ea typeface="Calibri" panose="020F0502020204030204" pitchFamily="34" charset="0"/>
              </a:rPr>
              <a:t> từ đó, nhà thơ đã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tạo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một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tưởng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tượng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sống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ảnh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quê</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mộc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mạc</a:t>
            </a:r>
            <a:r>
              <a:rPr lang="en-US" sz="2400" dirty="0">
                <a:effectLst/>
                <a:latin typeface="Times New Roman" panose="02020603050405020304" pitchFamily="18" charset="0"/>
                <a:ea typeface="Calibri" panose="020F0502020204030204" pitchFamily="34" charset="0"/>
              </a:rPr>
              <a:t>: </a:t>
            </a:r>
            <a:r>
              <a:rPr lang="vi-VN" sz="2400" dirty="0">
                <a:effectLst/>
                <a:latin typeface="Times New Roman" panose="02020603050405020304" pitchFamily="18" charset="0"/>
                <a:ea typeface="Calibri" panose="020F0502020204030204" pitchFamily="34" charset="0"/>
              </a:rPr>
              <a:t>“</a:t>
            </a:r>
            <a:r>
              <a:rPr lang="en-US" sz="2400" dirty="0" err="1">
                <a:effectLst/>
                <a:latin typeface="Times New Roman" panose="02020603050405020304" pitchFamily="18" charset="0"/>
                <a:ea typeface="Calibri" panose="020F0502020204030204" pitchFamily="34" charset="0"/>
              </a:rPr>
              <a:t>chiếc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cau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lặng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lẽ</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xuống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vườn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cỏ</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ướt</a:t>
            </a:r>
            <a:r>
              <a:rPr lang="vi-VN"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xuân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tím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nụ</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vườn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chanh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hoa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xoan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tím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lục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cũng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tím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nhỏ</a:t>
            </a:r>
            <a:r>
              <a:rPr lang="en-US" sz="2400" dirty="0">
                <a:effectLst/>
                <a:latin typeface="Times New Roman" panose="02020603050405020304" pitchFamily="18" charset="0"/>
                <a:ea typeface="Calibri" panose="020F0502020204030204" pitchFamily="34" charset="0"/>
              </a:rPr>
              <a:t>,</a:t>
            </a:r>
            <a:r>
              <a:rPr lang="vi-VN"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gọi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ảnh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tuyệt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về</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quê</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ký</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ức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ngọt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ngào</a:t>
            </a:r>
            <a:r>
              <a:rPr lang="vi-VN"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quê</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với</a:t>
            </a:r>
            <a:r>
              <a:rPr lang="en-US" sz="2400" dirty="0">
                <a:effectLst/>
                <a:latin typeface="Times New Roman" panose="02020603050405020304" pitchFamily="18" charset="0"/>
                <a:ea typeface="Calibri" panose="020F0502020204030204" pitchFamily="34" charset="0"/>
              </a:rPr>
              <a:t> bao </a:t>
            </a:r>
            <a:r>
              <a:rPr lang="en-US" sz="2400" dirty="0" err="1">
                <a:effectLst/>
                <a:latin typeface="Times New Roman" panose="02020603050405020304" pitchFamily="18" charset="0"/>
                <a:ea typeface="Calibri" panose="020F0502020204030204" pitchFamily="34" charset="0"/>
              </a:rPr>
              <a:t>âm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thanh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màu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sắc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thuộc</a:t>
            </a:r>
            <a:r>
              <a:rPr lang="vi-VN" sz="2400" dirty="0">
                <a:effectLst/>
                <a:latin typeface="Times New Roman" panose="02020603050405020304" pitchFamily="18" charset="0"/>
                <a:ea typeface="Calibri" panose="020F0502020204030204" pitchFamily="34" charset="0"/>
              </a:rPr>
              <a:t>, gợi nhớ, gợi thương trong lòng bao người xa quê.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57151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56DE8-277A-A06B-1109-578F897760D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1D25574-BCCF-1186-AB91-BC1A91FF9013}"/>
              </a:ext>
            </a:extLst>
          </p:cNvPr>
          <p:cNvSpPr txBox="1"/>
          <p:nvPr/>
        </p:nvSpPr>
        <p:spPr>
          <a:xfrm>
            <a:off x="545431" y="417095"/>
            <a:ext cx="11229473" cy="5149871"/>
          </a:xfrm>
          <a:prstGeom prst="rect">
            <a:avLst/>
          </a:prstGeom>
          <a:noFill/>
        </p:spPr>
        <p:txBody>
          <a:bodyPr wrap="square">
            <a:spAutoFit/>
          </a:bodyPr>
          <a:lstStyle/>
          <a:p>
            <a:pPr algn="just">
              <a:lnSpc>
                <a:spcPct val="130000"/>
              </a:lnSpc>
            </a:pP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Chia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06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Thảo</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báo</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cáo</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ôn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1 –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biệt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trinh</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thám</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6</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2: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2 –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dung</a:t>
            </a: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của</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tám</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do)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7 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3</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3 – </a:t>
            </a:r>
            <a:r>
              <a:rPr lang="vi-VN"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 văn bản thông tin trong Bài 8; và câu hỏi 5 về bài Tổng kết văn học.</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373314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E09E7-5F64-5F66-EDFC-F07636027CF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BFCD758-467D-EC80-D178-D7AFA290AAD8}"/>
              </a:ext>
            </a:extLst>
          </p:cNvPr>
          <p:cNvSpPr txBox="1"/>
          <p:nvPr/>
        </p:nvSpPr>
        <p:spPr>
          <a:xfrm>
            <a:off x="465221" y="593559"/>
            <a:ext cx="11293642" cy="3869521"/>
          </a:xfrm>
          <a:prstGeom prst="rect">
            <a:avLst/>
          </a:prstGeom>
          <a:noFill/>
        </p:spPr>
        <p:txBody>
          <a:bodyPr wrap="square">
            <a:spAutoFit/>
          </a:bodyPr>
          <a:lstStyle/>
          <a:p>
            <a:pPr algn="just">
              <a:lnSpc>
                <a:spcPct val="130000"/>
              </a:lnSpc>
              <a:tabLst>
                <a:tab pos="229235" algn="l"/>
              </a:tabLst>
            </a:pPr>
            <a:r>
              <a:rPr lang="en-US" sz="3200" dirty="0">
                <a:effectLst/>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 Quê hương l</a:t>
            </a:r>
            <a:r>
              <a:rPr lang="en-US" sz="3200" dirty="0">
                <a:effectLst/>
                <a:latin typeface="Times New Roman" panose="02020603050405020304" pitchFamily="18" charset="0"/>
                <a:ea typeface="Calibri" panose="020F0502020204030204" pitchFamily="34" charset="0"/>
              </a:rPr>
              <a:t>à </a:t>
            </a:r>
            <a:r>
              <a:rPr lang="en-US" sz="3200" dirty="0" err="1">
                <a:effectLst/>
                <a:latin typeface="Times New Roman" panose="02020603050405020304" pitchFamily="18" charset="0"/>
                <a:ea typeface="Calibri" panose="020F0502020204030204" pitchFamily="34" charset="0"/>
              </a:rPr>
              <a:t>miền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nhớ</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với</a:t>
            </a:r>
            <a:r>
              <a:rPr lang="en-US" sz="3200" dirty="0">
                <a:effectLst/>
                <a:latin typeface="Times New Roman" panose="02020603050405020304" pitchFamily="18" charset="0"/>
                <a:ea typeface="Calibri" panose="020F0502020204030204" pitchFamily="34" charset="0"/>
              </a:rPr>
              <a:t> bao </a:t>
            </a:r>
            <a:r>
              <a:rPr lang="en-US" sz="3200" dirty="0" err="1">
                <a:effectLst/>
                <a:latin typeface="Times New Roman" panose="02020603050405020304" pitchFamily="18" charset="0"/>
                <a:ea typeface="Calibri" panose="020F0502020204030204" pitchFamily="34" charset="0"/>
              </a:rPr>
              <a:t>âm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thanh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của</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tiếng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ru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gà</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cục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tác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tiếng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ve</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tiếng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chim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khách</a:t>
            </a:r>
            <a:r>
              <a:rPr lang="en-US" sz="3200" dirty="0">
                <a:effectLst/>
                <a:latin typeface="Times New Roman" panose="02020603050405020304" pitchFamily="18" charset="0"/>
                <a:ea typeface="Calibri" panose="020F0502020204030204" pitchFamily="34"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dirty="0">
                <a:effectLst/>
                <a:latin typeface="Times New Roman" panose="02020603050405020304" pitchFamily="18" charset="0"/>
                <a:ea typeface="Calibri" panose="020F0502020204030204" pitchFamily="34" charset="0"/>
              </a:rPr>
              <a:t>-&gt; Chủ đề: quê hương là nỗi nhớ là kỉ niệm êm đềm nhất trong kí ức mỗi người.</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dirty="0">
                <a:effectLst/>
                <a:latin typeface="Times New Roman" panose="02020603050405020304" pitchFamily="18" charset="0"/>
                <a:ea typeface="Calibri" panose="020F0502020204030204" pitchFamily="34" charset="0"/>
              </a:rPr>
              <a:t>–&gt; Cảm xúc chủ đạo: nhớ thương, khát khao được trở về gắn bó với quên hương.</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890670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1B4688-8035-DBBF-4BFB-2B266E67E84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280CBAB-CC6A-D7A5-EE96-3E0DF0404EC8}"/>
              </a:ext>
            </a:extLst>
          </p:cNvPr>
          <p:cNvSpPr txBox="1"/>
          <p:nvPr/>
        </p:nvSpPr>
        <p:spPr>
          <a:xfrm>
            <a:off x="481263" y="513347"/>
            <a:ext cx="11421979" cy="4509696"/>
          </a:xfrm>
          <a:prstGeom prst="rect">
            <a:avLst/>
          </a:prstGeom>
          <a:noFill/>
        </p:spPr>
        <p:txBody>
          <a:bodyPr wrap="square">
            <a:spAutoFit/>
          </a:bodyPr>
          <a:lstStyle/>
          <a:p>
            <a:pPr marL="215265" indent="71755" algn="just">
              <a:lnSpc>
                <a:spcPct val="130000"/>
              </a:lnSpc>
            </a:pPr>
            <a:r>
              <a:rPr lang="vi-VN" sz="3200" b="1" dirty="0">
                <a:effectLst/>
                <a:latin typeface="Times New Roman" panose="02020603050405020304" pitchFamily="18" charset="0"/>
                <a:ea typeface="Calibri" panose="020F0502020204030204" pitchFamily="34" charset="0"/>
              </a:rPr>
              <a:t>- Luận điểm 2: Những đặc sắc nghệ thuật của đoạn thơ khẳng định tài năng của nhà thơ Nguyễn Sĩ Đại.</a:t>
            </a:r>
            <a:endParaRPr lang="en-US" sz="3200" dirty="0">
              <a:effectLst/>
              <a:latin typeface="Times New Roman" panose="02020603050405020304" pitchFamily="18" charset="0"/>
              <a:ea typeface="Times New Roman" panose="02020603050405020304" pitchFamily="18" charset="0"/>
            </a:endParaRPr>
          </a:p>
          <a:p>
            <a:pPr indent="287020" algn="just">
              <a:lnSpc>
                <a:spcPct val="130000"/>
              </a:lnSpc>
            </a:pPr>
            <a:r>
              <a:rPr lang="vi-VN" sz="3200" dirty="0">
                <a:effectLst/>
                <a:latin typeface="Times New Roman" panose="02020603050405020304" pitchFamily="18" charset="0"/>
                <a:ea typeface="Calibri" panose="020F0502020204030204" pitchFamily="34" charset="0"/>
              </a:rPr>
              <a:t>+ Tác giả đã sử dụng những hình ảnh, từ ngữ miêu tả để tạo nên một bức tranh làng quê sống động, thân thuộc, bình dị. Khung cảnh quê hương được hiện lên đầy màu sắc và tràn đầy sức sống. Một số hình ảnh và từ ngữ miêu tả như: </a:t>
            </a:r>
            <a:r>
              <a:rPr lang="vi-VN" sz="3200" i="1" dirty="0">
                <a:effectLst/>
                <a:latin typeface="Times New Roman" panose="02020603050405020304" pitchFamily="18" charset="0"/>
                <a:ea typeface="Calibri" panose="020F0502020204030204" pitchFamily="34" charset="0"/>
              </a:rPr>
              <a:t>chiếc tàu cao rơi lặng lẽ xuân tím nụ, vườn tranh hoa xoan tím, hoa lục bình cũng tím, mẹ hát à ơi</a:t>
            </a:r>
            <a:r>
              <a:rPr lang="vi-VN" sz="3200" dirty="0">
                <a:effectLst/>
                <a:latin typeface="Times New Roman" panose="02020603050405020304" pitchFamily="18" charset="0"/>
                <a:ea typeface="Calibri" panose="020F0502020204030204" pitchFamily="34" charset="0"/>
              </a:rPr>
              <a:t>! </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166322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126A7D-D49A-7DDC-DBA5-498A60F5BDC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CB0FE56-0341-C855-98FB-FC7A03B98254}"/>
              </a:ext>
            </a:extLst>
          </p:cNvPr>
          <p:cNvSpPr txBox="1"/>
          <p:nvPr/>
        </p:nvSpPr>
        <p:spPr>
          <a:xfrm>
            <a:off x="561474" y="1556084"/>
            <a:ext cx="11357810" cy="3046988"/>
          </a:xfrm>
          <a:prstGeom prst="rect">
            <a:avLst/>
          </a:prstGeom>
          <a:noFill/>
        </p:spPr>
        <p:txBody>
          <a:bodyPr wrap="square">
            <a:spAutoFit/>
          </a:bodyPr>
          <a:lstStyle/>
          <a:p>
            <a:r>
              <a:rPr lang="vi-VN" sz="3200" dirty="0">
                <a:effectLst/>
                <a:latin typeface="Times New Roman" panose="02020603050405020304" pitchFamily="18" charset="0"/>
                <a:ea typeface="Calibri" panose="020F0502020204030204" pitchFamily="34" charset="0"/>
              </a:rPr>
              <a:t> + T</a:t>
            </a:r>
            <a:r>
              <a:rPr lang="en-US" sz="3200" dirty="0" err="1">
                <a:effectLst/>
                <a:latin typeface="Times New Roman" panose="02020603050405020304" pitchFamily="18" charset="0"/>
                <a:ea typeface="Calibri" panose="020F0502020204030204" pitchFamily="34" charset="0"/>
              </a:rPr>
              <a:t>ác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giả</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sử</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dụng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từ</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láy</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lặng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lẽ</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xào</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xạc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đảo</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ngữ</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Rơi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lặng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lẽ</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xuống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vườn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cỏ</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ướt</a:t>
            </a:r>
            <a:r>
              <a:rPr lang="en-US" sz="3200" dirty="0">
                <a:effectLst/>
                <a:latin typeface="Times New Roman" panose="02020603050405020304" pitchFamily="18" charset="0"/>
                <a:ea typeface="Calibri" panose="020F0502020204030204" pitchFamily="34" charset="0"/>
              </a:rPr>
              <a:t>; Xuân </a:t>
            </a:r>
            <a:r>
              <a:rPr lang="en-US" sz="3200" dirty="0" err="1">
                <a:effectLst/>
                <a:latin typeface="Times New Roman" panose="02020603050405020304" pitchFamily="18" charset="0"/>
                <a:ea typeface="Calibri" panose="020F0502020204030204" pitchFamily="34" charset="0"/>
              </a:rPr>
              <a:t>tím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nụ</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vườn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chanh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điệp</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ngữ</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nơi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em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về</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ẩn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dụ</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Tiếng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xạc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xào</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cao</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vút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của</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trời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xanh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Chiều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vàng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phấn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mướp</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cùng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rất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nhiều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ảnh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âm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thanh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sắc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màu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quen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thuộc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gợi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tả</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bức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tranh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làng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quê</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êm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đềm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gần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gũi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nên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thơ</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gắn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với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kí</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ức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với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tuổi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thơ</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khi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lặng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lẽ</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lúc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sống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động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trong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nỗi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nhớ</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thương</a:t>
            </a:r>
            <a:r>
              <a:rPr lang="en-US" sz="3200" dirty="0">
                <a:effectLst/>
                <a:latin typeface="Times New Roman" panose="02020603050405020304" pitchFamily="18" charset="0"/>
                <a:ea typeface="Calibri" panose="020F0502020204030204" pitchFamily="34" charset="0"/>
              </a:rPr>
              <a:t> da </a:t>
            </a:r>
            <a:r>
              <a:rPr lang="en-US" sz="3200" dirty="0" err="1">
                <a:effectLst/>
                <a:latin typeface="Times New Roman" panose="02020603050405020304" pitchFamily="18" charset="0"/>
                <a:ea typeface="Calibri" panose="020F0502020204030204" pitchFamily="34" charset="0"/>
              </a:rPr>
              <a:t>diết</a:t>
            </a:r>
            <a:r>
              <a:rPr lang="en-US" sz="3200" dirty="0">
                <a:effectLst/>
                <a:latin typeface="Times New Roman" panose="02020603050405020304" pitchFamily="18" charset="0"/>
                <a:ea typeface="Calibri" panose="020F0502020204030204" pitchFamily="34" charset="0"/>
              </a:rPr>
              <a:t>.</a:t>
            </a:r>
            <a:endParaRPr lang="en-US" sz="3200" dirty="0"/>
          </a:p>
        </p:txBody>
      </p:sp>
    </p:spTree>
    <p:extLst>
      <p:ext uri="{BB962C8B-B14F-4D97-AF65-F5344CB8AC3E}">
        <p14:creationId xmlns:p14="http://schemas.microsoft.com/office/powerpoint/2010/main" val="319754510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169E6-C063-9BB4-74C0-E1DDD80F226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4BCB323-FDAB-8325-5043-A5F83C72C742}"/>
              </a:ext>
            </a:extLst>
          </p:cNvPr>
          <p:cNvSpPr txBox="1"/>
          <p:nvPr/>
        </p:nvSpPr>
        <p:spPr>
          <a:xfrm>
            <a:off x="449179" y="465221"/>
            <a:ext cx="11293642" cy="5149871"/>
          </a:xfrm>
          <a:prstGeom prst="rect">
            <a:avLst/>
          </a:prstGeom>
          <a:noFill/>
        </p:spPr>
        <p:txBody>
          <a:bodyPr wrap="square">
            <a:spAutoFit/>
          </a:bodyPr>
          <a:lstStyle/>
          <a:p>
            <a:pPr algn="just">
              <a:lnSpc>
                <a:spcPct val="130000"/>
              </a:lnSpc>
            </a:pPr>
            <a:r>
              <a:rPr lang="vi-VN" sz="3200" dirty="0">
                <a:effectLst/>
                <a:latin typeface="Times New Roman" panose="02020603050405020304" pitchFamily="18" charset="0"/>
                <a:ea typeface="Calibri" panose="020F0502020204030204" pitchFamily="34" charset="0"/>
              </a:rPr>
              <a:t>-&gt; Từ đó tác giả diễn tả nỗi nhớ da diết, khắc khoải của một chàng trai dành cho cô gái khi phải xa cách bài thơ thể hiện phong cách diễn đạt vô cùng giản dị, đậm chất triết lí, suy tư của tác giả Nguyễn Sĩ Đại.</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dirty="0">
                <a:effectLst/>
                <a:latin typeface="Times New Roman" panose="02020603050405020304" pitchFamily="18" charset="0"/>
                <a:ea typeface="Calibri" panose="020F0502020204030204" pitchFamily="34" charset="0"/>
              </a:rPr>
              <a:t>+ Đoạn thơ đánh thức trong lòng người đọc tình yêu quê hương. Gợi nhắc đến vai trò của tuổi thơ mỗi người, đó luôn là những kí ức trong sáng tươi đẹp; quê hương là nỗi nhớ thường trực trong tâm hồn mỗi người.</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736187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333CF-C134-DF83-477B-8CD113CF6B6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4DDE7AC-1716-6C30-87CC-81A91A9AFE73}"/>
              </a:ext>
            </a:extLst>
          </p:cNvPr>
          <p:cNvSpPr txBox="1"/>
          <p:nvPr/>
        </p:nvSpPr>
        <p:spPr>
          <a:xfrm>
            <a:off x="320841" y="1812759"/>
            <a:ext cx="11438021" cy="1569660"/>
          </a:xfrm>
          <a:prstGeom prst="rect">
            <a:avLst/>
          </a:prstGeom>
          <a:noFill/>
        </p:spPr>
        <p:txBody>
          <a:bodyPr wrap="square">
            <a:spAutoFit/>
          </a:bodyPr>
          <a:lstStyle/>
          <a:p>
            <a:r>
              <a:rPr lang="en-US" sz="3200" b="1" dirty="0">
                <a:solidFill>
                  <a:srgbClr val="0070C0"/>
                </a:solidFill>
                <a:effectLst/>
                <a:latin typeface="Times New Roman" panose="02020603050405020304" pitchFamily="18" charset="0"/>
                <a:ea typeface="Calibri" panose="020F0502020204030204" pitchFamily="34" charset="0"/>
              </a:rPr>
              <a:t>c. </a:t>
            </a:r>
            <a:r>
              <a:rPr lang="en-US" sz="3200" b="1" dirty="0" err="1">
                <a:solidFill>
                  <a:srgbClr val="0070C0"/>
                </a:solidFill>
                <a:effectLst/>
                <a:latin typeface="Times New Roman" panose="02020603050405020304" pitchFamily="18" charset="0"/>
                <a:ea typeface="Calibri" panose="020F0502020204030204" pitchFamily="34" charset="0"/>
              </a:rPr>
              <a:t>Kết</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bài</a:t>
            </a:r>
            <a:r>
              <a:rPr lang="en-US" sz="3200" dirty="0">
                <a:solidFill>
                  <a:srgbClr val="0070C0"/>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Khẳng</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định</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lại</a:t>
            </a:r>
            <a:r>
              <a:rPr lang="en-US" sz="3200" dirty="0">
                <a:solidFill>
                  <a:srgbClr val="0D0D0D"/>
                </a:solidFill>
                <a:effectLst/>
                <a:latin typeface="Times New Roman" panose="02020603050405020304" pitchFamily="18" charset="0"/>
                <a:ea typeface="Calibri" panose="020F0502020204030204" pitchFamily="34" charset="0"/>
              </a:rPr>
              <a:t> ý </a:t>
            </a:r>
            <a:r>
              <a:rPr lang="en-US" sz="3200" dirty="0" err="1">
                <a:solidFill>
                  <a:srgbClr val="0D0D0D"/>
                </a:solidFill>
                <a:effectLst/>
                <a:latin typeface="Times New Roman" panose="02020603050405020304" pitchFamily="18" charset="0"/>
                <a:ea typeface="Calibri" panose="020F0502020204030204" pitchFamily="34" charset="0"/>
              </a:rPr>
              <a:t>kiến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về</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nội</a:t>
            </a:r>
            <a:r>
              <a:rPr lang="en-US" sz="3200" dirty="0">
                <a:solidFill>
                  <a:srgbClr val="0D0D0D"/>
                </a:solidFill>
                <a:effectLst/>
                <a:latin typeface="Times New Roman" panose="02020603050405020304" pitchFamily="18" charset="0"/>
                <a:ea typeface="Calibri" panose="020F0502020204030204" pitchFamily="34" charset="0"/>
              </a:rPr>
              <a:t> dung </a:t>
            </a:r>
            <a:r>
              <a:rPr lang="en-US" sz="3200" dirty="0" err="1">
                <a:solidFill>
                  <a:srgbClr val="0D0D0D"/>
                </a:solidFill>
                <a:effectLst/>
                <a:latin typeface="Times New Roman" panose="02020603050405020304" pitchFamily="18" charset="0"/>
                <a:ea typeface="Calibri" panose="020F0502020204030204" pitchFamily="34" charset="0"/>
              </a:rPr>
              <a:t>chủ</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đề</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và</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những</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nét</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đặc</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sắc</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nghệ</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thuật</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nêu</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cảm</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nghĩ</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hoặc</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tác</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động</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của</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tác</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phẩm</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với</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bản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thân</a:t>
            </a:r>
            <a:endParaRPr lang="en-US" sz="3200" dirty="0"/>
          </a:p>
        </p:txBody>
      </p:sp>
    </p:spTree>
    <p:extLst>
      <p:ext uri="{BB962C8B-B14F-4D97-AF65-F5344CB8AC3E}">
        <p14:creationId xmlns:p14="http://schemas.microsoft.com/office/powerpoint/2010/main" val="36679565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95618-0C31-0DFA-3D1D-6E8BB460417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A94D3C1-B541-BA7F-0AD3-006700684F30}"/>
              </a:ext>
            </a:extLst>
          </p:cNvPr>
          <p:cNvSpPr txBox="1"/>
          <p:nvPr/>
        </p:nvSpPr>
        <p:spPr>
          <a:xfrm>
            <a:off x="352925" y="577516"/>
            <a:ext cx="11454063" cy="3229346"/>
          </a:xfrm>
          <a:prstGeom prst="rect">
            <a:avLst/>
          </a:prstGeom>
          <a:noFill/>
        </p:spPr>
        <p:txBody>
          <a:bodyPr wrap="square">
            <a:spAutoFit/>
          </a:bodyPr>
          <a:lstStyle/>
          <a:p>
            <a:pPr algn="ctr">
              <a:lnSpc>
                <a:spcPct val="130000"/>
              </a:lnSpc>
            </a:pPr>
            <a:r>
              <a:rPr lang="en-US" sz="3200" b="1" dirty="0">
                <a:solidFill>
                  <a:srgbClr val="0D0D0D"/>
                </a:solidFill>
                <a:effectLst/>
                <a:highlight>
                  <a:srgbClr val="FFFF00"/>
                </a:highlight>
                <a:latin typeface="Times New Roman" panose="02020603050405020304" pitchFamily="18" charset="0"/>
                <a:ea typeface="Times New Roman" panose="02020603050405020304" pitchFamily="18" charset="0"/>
              </a:rPr>
              <a:t>HƯỚNG DẪN TỰ HỌC</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vi-VN" sz="3200" dirty="0">
                <a:solidFill>
                  <a:srgbClr val="0D0D0D"/>
                </a:solidFill>
                <a:effectLst/>
                <a:latin typeface="Times New Roman" panose="02020603050405020304" pitchFamily="18" charset="0"/>
                <a:ea typeface="Times New Roman" panose="02020603050405020304" pitchFamily="18" charset="0"/>
              </a:rPr>
              <a:t>1. </a:t>
            </a:r>
            <a:r>
              <a:rPr lang="en-US" sz="3200" dirty="0">
                <a:solidFill>
                  <a:srgbClr val="0D0D0D"/>
                </a:solidFill>
                <a:effectLst/>
                <a:latin typeface="Times New Roman" panose="02020603050405020304" pitchFamily="18" charset="0"/>
                <a:ea typeface="Times New Roman" panose="02020603050405020304" pitchFamily="18" charset="0"/>
              </a:rPr>
              <a:t>Hoàn </a:t>
            </a:r>
            <a:r>
              <a:rPr lang="en-US" sz="3200" dirty="0" err="1">
                <a:solidFill>
                  <a:srgbClr val="0D0D0D"/>
                </a:solidFill>
                <a:effectLst/>
                <a:latin typeface="Times New Roman" panose="02020603050405020304" pitchFamily="18" charset="0"/>
                <a:ea typeface="Times New Roman" panose="02020603050405020304" pitchFamily="18" charset="0"/>
              </a:rPr>
              <a:t>thành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bảng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hệ</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thống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kiến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thức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kì</a:t>
            </a:r>
            <a:r>
              <a:rPr lang="en-US" sz="3200" dirty="0">
                <a:solidFill>
                  <a:srgbClr val="0D0D0D"/>
                </a:solidFill>
                <a:effectLst/>
                <a:latin typeface="Times New Roman" panose="02020603050405020304" pitchFamily="18" charset="0"/>
                <a:ea typeface="Times New Roman" panose="02020603050405020304" pitchFamily="18" charset="0"/>
              </a:rPr>
              <a:t> I</a:t>
            </a:r>
            <a:r>
              <a:rPr lang="vi-VN" sz="3200" dirty="0">
                <a:solidFill>
                  <a:srgbClr val="0D0D0D"/>
                </a:solidFill>
                <a:effectLst/>
                <a:latin typeface="Times New Roman" panose="02020603050405020304" pitchFamily="18" charset="0"/>
                <a:ea typeface="Times New Roman" panose="02020603050405020304" pitchFamily="18" charset="0"/>
              </a:rPr>
              <a:t>I</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2. Hoàn </a:t>
            </a:r>
            <a:r>
              <a:rPr lang="en-US" sz="3200" dirty="0" err="1">
                <a:solidFill>
                  <a:srgbClr val="0D0D0D"/>
                </a:solidFill>
                <a:effectLst/>
                <a:latin typeface="Times New Roman" panose="02020603050405020304" pitchFamily="18" charset="0"/>
                <a:ea typeface="Times New Roman" panose="02020603050405020304" pitchFamily="18" charset="0"/>
              </a:rPr>
              <a:t>thành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bài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viết</a:t>
            </a:r>
            <a:r>
              <a:rPr lang="en-US" sz="3200" dirty="0">
                <a:solidFill>
                  <a:srgbClr val="0D0D0D"/>
                </a:solidFill>
                <a:effectLst/>
                <a:latin typeface="Times New Roman" panose="02020603050405020304" pitchFamily="18" charset="0"/>
                <a:ea typeface="Times New Roman" panose="02020603050405020304" pitchFamily="18" charset="0"/>
              </a:rPr>
              <a:t> ở </a:t>
            </a:r>
            <a:r>
              <a:rPr lang="en-US" sz="3200" dirty="0" err="1">
                <a:solidFill>
                  <a:srgbClr val="0D0D0D"/>
                </a:solidFill>
                <a:effectLst/>
                <a:latin typeface="Times New Roman" panose="02020603050405020304" pitchFamily="18" charset="0"/>
                <a:ea typeface="Times New Roman" panose="02020603050405020304" pitchFamily="18" charset="0"/>
              </a:rPr>
              <a:t>mục</a:t>
            </a:r>
            <a:r>
              <a:rPr lang="en-US" sz="3200" dirty="0">
                <a:solidFill>
                  <a:srgbClr val="0D0D0D"/>
                </a:solidFill>
                <a:effectLst/>
                <a:latin typeface="Times New Roman" panose="02020603050405020304" pitchFamily="18" charset="0"/>
                <a:ea typeface="Times New Roman" panose="02020603050405020304" pitchFamily="18" charset="0"/>
              </a:rPr>
              <a:t> II. </a:t>
            </a:r>
            <a:r>
              <a:rPr lang="en-US" sz="3200" dirty="0" err="1">
                <a:solidFill>
                  <a:srgbClr val="0D0D0D"/>
                </a:solidFill>
                <a:effectLst/>
                <a:latin typeface="Times New Roman" panose="02020603050405020304" pitchFamily="18" charset="0"/>
                <a:ea typeface="Times New Roman" panose="02020603050405020304" pitchFamily="18" charset="0"/>
              </a:rPr>
              <a:t>Viết</a:t>
            </a:r>
            <a:r>
              <a:rPr lang="en-US" sz="3200" dirty="0">
                <a:solidFill>
                  <a:srgbClr val="0D0D0D"/>
                </a:solidFill>
                <a:effectLst/>
                <a:latin typeface="Times New Roman" panose="02020603050405020304" pitchFamily="18" charset="0"/>
                <a:ea typeface="Times New Roman" panose="02020603050405020304" pitchFamily="18" charset="0"/>
              </a:rPr>
              <a:t> (Tr 141,142/SGK)</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3. </a:t>
            </a:r>
            <a:r>
              <a:rPr lang="en-US" sz="3200" dirty="0" err="1">
                <a:solidFill>
                  <a:srgbClr val="0D0D0D"/>
                </a:solidFill>
                <a:effectLst/>
                <a:latin typeface="Times New Roman" panose="02020603050405020304" pitchFamily="18" charset="0"/>
                <a:ea typeface="Times New Roman" panose="02020603050405020304" pitchFamily="18" charset="0"/>
              </a:rPr>
              <a:t>Chuẩn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bị</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kiểm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chất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lượng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cuối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kì</a:t>
            </a:r>
            <a:r>
              <a:rPr lang="en-US" sz="3200" dirty="0">
                <a:solidFill>
                  <a:srgbClr val="0D0D0D"/>
                </a:solidFill>
                <a:effectLst/>
                <a:latin typeface="Times New Roman" panose="02020603050405020304" pitchFamily="18" charset="0"/>
                <a:ea typeface="Times New Roman" panose="02020603050405020304" pitchFamily="18" charset="0"/>
              </a:rPr>
              <a:t> I</a:t>
            </a:r>
            <a:r>
              <a:rPr lang="vi-VN" sz="3200" dirty="0">
                <a:solidFill>
                  <a:srgbClr val="0D0D0D"/>
                </a:solidFill>
                <a:effectLst/>
                <a:latin typeface="Times New Roman" panose="02020603050405020304" pitchFamily="18" charset="0"/>
                <a:ea typeface="Times New Roman" panose="02020603050405020304" pitchFamily="18" charset="0"/>
              </a:rPr>
              <a:t>I</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336388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506CF-3A08-FF5A-6287-E7752D53600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AA09D55-C228-5994-B56F-2489A745160D}"/>
              </a:ext>
            </a:extLst>
          </p:cNvPr>
          <p:cNvSpPr txBox="1"/>
          <p:nvPr/>
        </p:nvSpPr>
        <p:spPr>
          <a:xfrm>
            <a:off x="3048000" y="428641"/>
            <a:ext cx="6096000" cy="966611"/>
          </a:xfrm>
          <a:prstGeom prst="rect">
            <a:avLst/>
          </a:prstGeom>
          <a:noFill/>
        </p:spPr>
        <p:txBody>
          <a:bodyPr wrap="square">
            <a:spAutoFit/>
          </a:bodyPr>
          <a:lstStyle/>
          <a:p>
            <a:pPr algn="ctr">
              <a:lnSpc>
                <a:spcPct val="130000"/>
              </a:lnSpc>
            </a:pPr>
            <a:r>
              <a:rPr lang="vi-VN" sz="3200" b="1" dirty="0">
                <a:solidFill>
                  <a:srgbClr val="FF0000"/>
                </a:solidFill>
                <a:effectLst/>
                <a:latin typeface="Times New Roman" panose="02020603050405020304" pitchFamily="18" charset="0"/>
                <a:ea typeface="Times New Roman" panose="02020603050405020304" pitchFamily="18" charset="0"/>
              </a:rPr>
              <a:t>KIỂM TRA CUỐI KÌ II</a:t>
            </a:r>
            <a:endParaRPr lang="en-US" sz="3200" dirty="0">
              <a:effectLst/>
              <a:latin typeface="Times New Roman" panose="02020603050405020304" pitchFamily="18" charset="0"/>
              <a:ea typeface="Times New Roman" panose="02020603050405020304" pitchFamily="18" charset="0"/>
            </a:endParaRPr>
          </a:p>
          <a:p>
            <a:pPr>
              <a:lnSpc>
                <a:spcPct val="130000"/>
              </a:lnSpc>
            </a:pPr>
            <a:r>
              <a:rPr lang="en-US" sz="1300" b="1"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06DF162B-0E7F-9B03-49A1-EB738FF0D405}"/>
              </a:ext>
            </a:extLst>
          </p:cNvPr>
          <p:cNvSpPr txBox="1"/>
          <p:nvPr/>
        </p:nvSpPr>
        <p:spPr>
          <a:xfrm>
            <a:off x="1058779" y="1421552"/>
            <a:ext cx="10347158" cy="1716880"/>
          </a:xfrm>
          <a:prstGeom prst="rect">
            <a:avLst/>
          </a:prstGeom>
          <a:noFill/>
        </p:spPr>
        <p:txBody>
          <a:bodyPr wrap="square">
            <a:spAutoFit/>
          </a:bodyPr>
          <a:lstStyle/>
          <a:p>
            <a:pPr algn="ctr">
              <a:lnSpc>
                <a:spcPct val="130000"/>
              </a:lnSpc>
            </a:pPr>
            <a:r>
              <a:rPr lang="en-US" sz="2800" b="1" dirty="0">
                <a:effectLst/>
                <a:latin typeface="Times New Roman" panose="02020603050405020304" pitchFamily="18" charset="0"/>
                <a:ea typeface="Calibri" panose="020F0502020204030204" pitchFamily="34" charset="0"/>
              </a:rPr>
              <a:t>ĐỀ KIỂM TRA</a:t>
            </a:r>
            <a:endParaRPr lang="en-US" sz="2800" dirty="0">
              <a:effectLst/>
              <a:latin typeface="Times New Roman" panose="02020603050405020304" pitchFamily="18" charset="0"/>
              <a:ea typeface="Times New Roman" panose="02020603050405020304" pitchFamily="18" charset="0"/>
            </a:endParaRPr>
          </a:p>
          <a:p>
            <a:pPr algn="ctr">
              <a:lnSpc>
                <a:spcPct val="130000"/>
              </a:lnSpc>
            </a:pPr>
            <a:r>
              <a:rPr lang="en-US" sz="2800" b="1" dirty="0">
                <a:effectLst/>
                <a:latin typeface="Times New Roman" panose="02020603050405020304" pitchFamily="18" charset="0"/>
                <a:ea typeface="Calibri" panose="020F0502020204030204" pitchFamily="34" charset="0"/>
              </a:rPr>
              <a:t>Môn: </a:t>
            </a:r>
            <a:r>
              <a:rPr lang="en-US" sz="2800" b="1" dirty="0" err="1">
                <a:effectLst/>
                <a:latin typeface="Times New Roman" panose="02020603050405020304" pitchFamily="18" charset="0"/>
                <a:ea typeface="Calibri" panose="020F0502020204030204" pitchFamily="34" charset="0"/>
              </a:rPr>
              <a:t>Ngữ</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văn</a:t>
            </a:r>
            <a:r>
              <a:rPr lang="en-US" sz="2800" b="1" dirty="0">
                <a:effectLst/>
                <a:latin typeface="Times New Roman" panose="02020603050405020304" pitchFamily="18" charset="0"/>
                <a:ea typeface="Calibri" panose="020F0502020204030204" pitchFamily="34" charset="0"/>
              </a:rPr>
              <a:t> 9</a:t>
            </a:r>
            <a:endParaRPr lang="en-US" sz="2800" dirty="0">
              <a:effectLst/>
              <a:latin typeface="Times New Roman" panose="02020603050405020304" pitchFamily="18" charset="0"/>
              <a:ea typeface="Times New Roman" panose="02020603050405020304" pitchFamily="18" charset="0"/>
            </a:endParaRPr>
          </a:p>
          <a:p>
            <a:pPr algn="ctr">
              <a:lnSpc>
                <a:spcPct val="130000"/>
              </a:lnSpc>
            </a:pPr>
            <a:r>
              <a:rPr lang="en-US" sz="2800" dirty="0">
                <a:effectLst/>
                <a:latin typeface="Times New Roman" panose="02020603050405020304" pitchFamily="18" charset="0"/>
                <a:ea typeface="Calibri" panose="020F0502020204030204" pitchFamily="34" charset="0"/>
              </a:rPr>
              <a:t>(</a:t>
            </a:r>
            <a:r>
              <a:rPr lang="en-US" sz="2800" i="1" dirty="0" err="1">
                <a:effectLst/>
                <a:latin typeface="Times New Roman" panose="02020603050405020304" pitchFamily="18" charset="0"/>
                <a:ea typeface="Calibri" panose="020F0502020204030204" pitchFamily="34" charset="0"/>
              </a:rPr>
              <a:t>Thời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gian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làm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bài</a:t>
            </a:r>
            <a:r>
              <a:rPr lang="en-US" sz="2800" i="1" dirty="0">
                <a:effectLst/>
                <a:latin typeface="Times New Roman" panose="02020603050405020304" pitchFamily="18" charset="0"/>
                <a:ea typeface="Calibri" panose="020F0502020204030204" pitchFamily="34" charset="0"/>
              </a:rPr>
              <a:t>: 90 </a:t>
            </a:r>
            <a:r>
              <a:rPr lang="en-US" sz="2800" i="1" dirty="0" err="1">
                <a:effectLst/>
                <a:latin typeface="Times New Roman" panose="02020603050405020304" pitchFamily="18" charset="0"/>
                <a:ea typeface="Calibri" panose="020F0502020204030204" pitchFamily="34" charset="0"/>
              </a:rPr>
              <a:t>phút</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8901145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D84C4-FE3E-C0F2-73E9-037A877A019C}"/>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8AF3B28F-E705-2490-931F-116D49B94FD3}"/>
              </a:ext>
            </a:extLst>
          </p:cNvPr>
          <p:cNvSpPr txBox="1"/>
          <p:nvPr/>
        </p:nvSpPr>
        <p:spPr>
          <a:xfrm>
            <a:off x="1909010" y="1170176"/>
            <a:ext cx="8101264" cy="4517647"/>
          </a:xfrm>
          <a:prstGeom prst="rect">
            <a:avLst/>
          </a:prstGeom>
          <a:noFill/>
        </p:spPr>
        <p:txBody>
          <a:bodyPr wrap="square">
            <a:spAutoFit/>
          </a:bodyPr>
          <a:lstStyle/>
          <a:p>
            <a:pPr marL="91440" marR="0" lvl="0" indent="0" algn="l" defTabSz="914400" rtl="0" eaLnBrk="1" fontAlgn="auto" latinLnBrk="0" hangingPunct="1">
              <a:lnSpc>
                <a:spcPct val="13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Đọc đoạn trích: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900430" marR="0" lvl="0" indent="0" algn="l" defTabSz="914400" rtl="0" eaLnBrk="1" fontAlgn="auto" latinLnBrk="0" hangingPunct="1">
              <a:lnSpc>
                <a:spcPct val="13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đất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nước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hình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ảnh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trâu</a:t>
            </a:r>
            <a:b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b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cái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cày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cha,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mẹ</a:t>
            </a:r>
            <a:b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b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bài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đồng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dao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chim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se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sẻ</a:t>
            </a:r>
            <a:b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b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nó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đẻ</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mái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tranh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ném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hòn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sành</a:t>
            </a:r>
            <a:b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b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Rồng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cháu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Tiên,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gương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vỡ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lành</a:t>
            </a:r>
            <a:b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b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thần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thoại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nhổ</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tre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mà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đuổi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giặc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900430" marR="0" lvl="0" indent="0" algn="l" defTabSz="914400" rtl="0" eaLnBrk="1" fontAlgn="auto" latinLnBrk="0" hangingPunct="1">
              <a:lnSpc>
                <a:spcPct val="13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83943957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83C7A9-B971-A483-6119-F22EAA35F51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852ADE8-6E7D-0235-C792-6481C0D91388}"/>
              </a:ext>
            </a:extLst>
          </p:cNvPr>
          <p:cNvSpPr txBox="1"/>
          <p:nvPr/>
        </p:nvSpPr>
        <p:spPr>
          <a:xfrm>
            <a:off x="2053389" y="1090863"/>
            <a:ext cx="9224210" cy="4031873"/>
          </a:xfrm>
          <a:prstGeom prst="rect">
            <a:avLst/>
          </a:prstGeom>
          <a:noFill/>
        </p:spPr>
        <p:txBody>
          <a:bodyPr wrap="square">
            <a:spAutoFit/>
          </a:bodyPr>
          <a:lstStyle/>
          <a:p>
            <a:r>
              <a:rPr lang="en-US" sz="3200" i="1" dirty="0" err="1">
                <a:effectLst/>
                <a:latin typeface="Times New Roman" panose="02020603050405020304" pitchFamily="18" charset="0"/>
                <a:ea typeface="Calibri" panose="020F0502020204030204" pitchFamily="34" charset="0"/>
              </a:rPr>
              <a:t>đất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nước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sự</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tích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trầu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cau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chung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thuỷ</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truyện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Trạng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Quỳnh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Xiên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Bột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của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nhân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dân</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không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sống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chung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với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bạo</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chúa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nịnh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thần</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kiến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nghĩa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bất</a:t>
            </a:r>
            <a:r>
              <a:rPr lang="en-US" sz="3200" i="1" dirty="0">
                <a:effectLst/>
                <a:latin typeface="Times New Roman" panose="02020603050405020304" pitchFamily="18" charset="0"/>
                <a:ea typeface="Calibri" panose="020F0502020204030204" pitchFamily="34" charset="0"/>
              </a:rPr>
              <a:t> vi </a:t>
            </a:r>
            <a:r>
              <a:rPr lang="en-US" sz="3200" i="1" dirty="0" err="1">
                <a:effectLst/>
                <a:latin typeface="Times New Roman" panose="02020603050405020304" pitchFamily="18" charset="0"/>
                <a:ea typeface="Calibri" panose="020F0502020204030204" pitchFamily="34" charset="0"/>
              </a:rPr>
              <a:t>vô</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dõng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giả</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có</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khi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giữa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sương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mù</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xứ</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lạ</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tuyết</a:t>
            </a:r>
            <a:r>
              <a:rPr lang="en-US" sz="3200" i="1" dirty="0">
                <a:effectLst/>
                <a:latin typeface="Times New Roman" panose="02020603050405020304" pitchFamily="18" charset="0"/>
                <a:ea typeface="Calibri" panose="020F0502020204030204" pitchFamily="34" charset="0"/>
              </a:rPr>
              <a:t> bay </a:t>
            </a:r>
            <a:r>
              <a:rPr lang="en-US" sz="3200" i="1" dirty="0" err="1">
                <a:effectLst/>
                <a:latin typeface="Times New Roman" panose="02020603050405020304" pitchFamily="18" charset="0"/>
                <a:ea typeface="Calibri" panose="020F0502020204030204" pitchFamily="34" charset="0"/>
              </a:rPr>
              <a:t>buốt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theo</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thân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phận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dặm</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trường</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đất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nước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bìa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thư</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với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hình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ảnh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thân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thương</a:t>
            </a:r>
            <a:br>
              <a:rPr lang="en-US" sz="3200" i="1" dirty="0">
                <a:effectLst/>
                <a:latin typeface="Times New Roman" panose="02020603050405020304" pitchFamily="18" charset="0"/>
                <a:ea typeface="Calibri" panose="020F0502020204030204" pitchFamily="34" charset="0"/>
              </a:rPr>
            </a:br>
            <a:endParaRPr lang="en-US" sz="3200" dirty="0"/>
          </a:p>
        </p:txBody>
      </p:sp>
    </p:spTree>
    <p:extLst>
      <p:ext uri="{BB962C8B-B14F-4D97-AF65-F5344CB8AC3E}">
        <p14:creationId xmlns:p14="http://schemas.microsoft.com/office/powerpoint/2010/main" val="344501491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9B9B6-C2B2-2952-79C2-E8AA1226CF7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3B579D3-5E6D-577B-883C-06A88E01130C}"/>
              </a:ext>
            </a:extLst>
          </p:cNvPr>
          <p:cNvSpPr txBox="1"/>
          <p:nvPr/>
        </p:nvSpPr>
        <p:spPr>
          <a:xfrm>
            <a:off x="401053" y="994611"/>
            <a:ext cx="11229473" cy="3046988"/>
          </a:xfrm>
          <a:prstGeom prst="rect">
            <a:avLst/>
          </a:prstGeom>
          <a:noFill/>
        </p:spPr>
        <p:txBody>
          <a:bodyPr wrap="square">
            <a:spAutoFit/>
          </a:bodyPr>
          <a:lstStyle/>
          <a:p>
            <a:r>
              <a:rPr lang="en-US" sz="3200" i="1" dirty="0" err="1">
                <a:effectLst/>
                <a:latin typeface="Times New Roman" panose="02020603050405020304" pitchFamily="18" charset="0"/>
                <a:ea typeface="Calibri" panose="020F0502020204030204" pitchFamily="34" charset="0"/>
              </a:rPr>
              <a:t>có</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địa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danh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Mỏ</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Cày</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Cần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Thơ</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Nẵng</a:t>
            </a:r>
            <a:r>
              <a:rPr lang="en-US" sz="3200" i="1" dirty="0">
                <a:effectLst/>
                <a:latin typeface="Times New Roman" panose="02020603050405020304" pitchFamily="18" charset="0"/>
                <a:ea typeface="Calibri" panose="020F0502020204030204" pitchFamily="34" charset="0"/>
              </a:rPr>
              <a:t>...</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đất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nước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con </a:t>
            </a:r>
            <a:r>
              <a:rPr lang="en-US" sz="3200" i="1" dirty="0" err="1">
                <a:effectLst/>
                <a:latin typeface="Times New Roman" panose="02020603050405020304" pitchFamily="18" charset="0"/>
                <a:ea typeface="Calibri" panose="020F0502020204030204" pitchFamily="34" charset="0"/>
              </a:rPr>
              <a:t>tem</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với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tình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nghĩa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sâu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nặng</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thầm</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nhắc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người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đừng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quên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cội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quên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nguồn</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đất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nước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quanh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tôi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với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tất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cả</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bình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thường</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bún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bò</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Huế</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tô</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mì</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Quảng</a:t>
            </a:r>
            <a:r>
              <a:rPr lang="en-US" sz="3200" i="1" dirty="0">
                <a:effectLst/>
                <a:latin typeface="Times New Roman" panose="02020603050405020304" pitchFamily="18" charset="0"/>
                <a:ea typeface="Calibri" panose="020F0502020204030204" pitchFamily="34" charset="0"/>
              </a:rPr>
              <a:t>...</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phố</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cá</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lóc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canh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chua</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hoặc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trái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xoài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trái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nhãn</a:t>
            </a:r>
            <a:r>
              <a:rPr lang="en-US" sz="3200" i="1" dirty="0">
                <a:effectLst/>
                <a:latin typeface="Times New Roman" panose="02020603050405020304" pitchFamily="18" charset="0"/>
                <a:ea typeface="Calibri" panose="020F0502020204030204" pitchFamily="34" charset="0"/>
              </a:rPr>
              <a:t>...</a:t>
            </a:r>
            <a:endParaRPr lang="en-US" sz="3200" dirty="0"/>
          </a:p>
        </p:txBody>
      </p:sp>
    </p:spTree>
    <p:extLst>
      <p:ext uri="{BB962C8B-B14F-4D97-AF65-F5344CB8AC3E}">
        <p14:creationId xmlns:p14="http://schemas.microsoft.com/office/powerpoint/2010/main" val="251913414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A6734A-FCA6-BE9A-A3BC-4FC6114CCFD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729502A-9410-E8F2-ACAA-CF936E8BC6F4}"/>
              </a:ext>
            </a:extLst>
          </p:cNvPr>
          <p:cNvSpPr txBox="1"/>
          <p:nvPr/>
        </p:nvSpPr>
        <p:spPr>
          <a:xfrm>
            <a:off x="417095" y="336884"/>
            <a:ext cx="11341768" cy="4509696"/>
          </a:xfrm>
          <a:prstGeom prst="rect">
            <a:avLst/>
          </a:prstGeom>
          <a:noFill/>
        </p:spPr>
        <p:txBody>
          <a:bodyPr wrap="square">
            <a:spAutoFit/>
          </a:bodyPr>
          <a:lstStyle/>
          <a:p>
            <a:pPr algn="just">
              <a:lnSpc>
                <a:spcPct val="130000"/>
              </a:lnSpc>
            </a:pP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4: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4 – </a:t>
            </a:r>
            <a:r>
              <a:rPr lang="vi-VN"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 văn bản Bi kịch và truyện trong Bài 9</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6 –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II</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6</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7 –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kiểu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II</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8 –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nghe</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II</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785553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DDB74-ADF6-A66A-6348-6B62C02EBF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3E3B312-806E-8B25-AC3A-D5C4737E99DE}"/>
              </a:ext>
            </a:extLst>
          </p:cNvPr>
          <p:cNvSpPr txBox="1"/>
          <p:nvPr/>
        </p:nvSpPr>
        <p:spPr>
          <a:xfrm>
            <a:off x="770021" y="481263"/>
            <a:ext cx="10860505" cy="4509696"/>
          </a:xfrm>
          <a:prstGeom prst="rect">
            <a:avLst/>
          </a:prstGeom>
          <a:noFill/>
        </p:spPr>
        <p:txBody>
          <a:bodyPr wrap="square">
            <a:spAutoFit/>
          </a:bodyPr>
          <a:lstStyle/>
          <a:p>
            <a:pPr marL="900430">
              <a:lnSpc>
                <a:spcPct val="130000"/>
              </a:lnSpc>
            </a:pPr>
            <a:r>
              <a:rPr lang="en-US" sz="3200" i="1" dirty="0" err="1">
                <a:effectLst/>
                <a:latin typeface="Times New Roman" panose="02020603050405020304" pitchFamily="18" charset="0"/>
                <a:ea typeface="Calibri" panose="020F0502020204030204" pitchFamily="34" charset="0"/>
              </a:rPr>
              <a:t>cưu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mang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tôi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khôn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lớn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từng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ngày</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đất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nước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hình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ảnh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khẩu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súng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quàng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vai</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đứng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trang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nghiêm</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trước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sơn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hà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xã</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tắc</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câu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đánh</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vần</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lúc</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bắt</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đầu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đi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học</a:t>
            </a:r>
            <a:br>
              <a:rPr lang="en-US" sz="3200" i="1" dirty="0">
                <a:effectLst/>
                <a:latin typeface="Times New Roman" panose="02020603050405020304" pitchFamily="18" charset="0"/>
                <a:ea typeface="Calibri" panose="020F0502020204030204" pitchFamily="34" charset="0"/>
              </a:rPr>
            </a:br>
            <a:r>
              <a:rPr lang="en-US" sz="3200" i="1" dirty="0" err="1">
                <a:effectLst/>
                <a:latin typeface="Times New Roman" panose="02020603050405020304" pitchFamily="18" charset="0"/>
                <a:ea typeface="Calibri" panose="020F0502020204030204" pitchFamily="34" charset="0"/>
              </a:rPr>
              <a:t>là</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ngôi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trường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làng</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mái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ngói</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rêu</a:t>
            </a:r>
            <a:r>
              <a:rPr lang="en-US" sz="3200" i="1" dirty="0">
                <a:effectLst/>
                <a:latin typeface="Times New Roman" panose="02020603050405020304" pitchFamily="18" charset="0"/>
                <a:ea typeface="Calibri" panose="020F0502020204030204" pitchFamily="34" charset="0"/>
              </a:rPr>
              <a:t> </a:t>
            </a:r>
            <a:r>
              <a:rPr lang="en-US" sz="3200" i="1" dirty="0" err="1">
                <a:effectLst/>
                <a:latin typeface="Times New Roman" panose="02020603050405020304" pitchFamily="18" charset="0"/>
                <a:ea typeface="Calibri" panose="020F0502020204030204" pitchFamily="34" charset="0"/>
              </a:rPr>
              <a:t>phong</a:t>
            </a:r>
            <a:endParaRPr lang="en-US" sz="3200" dirty="0">
              <a:effectLst/>
              <a:latin typeface="Times New Roman" panose="02020603050405020304" pitchFamily="18" charset="0"/>
              <a:ea typeface="Times New Roman" panose="02020603050405020304" pitchFamily="18" charset="0"/>
            </a:endParaRPr>
          </a:p>
          <a:p>
            <a:pPr marL="900430" algn="r">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a:t>
            </a:r>
            <a:r>
              <a:rPr lang="en-US" sz="3200" dirty="0" err="1">
                <a:solidFill>
                  <a:srgbClr val="0D0D0D"/>
                </a:solidFill>
                <a:effectLst/>
                <a:latin typeface="Times New Roman" panose="02020603050405020304" pitchFamily="18" charset="0"/>
                <a:ea typeface="Times New Roman" panose="02020603050405020304" pitchFamily="18" charset="0"/>
              </a:rPr>
              <a:t>Trích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Định</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nghĩa</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về</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Đất</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Lê Minh </a:t>
            </a:r>
            <a:r>
              <a:rPr lang="en-US" sz="3200" dirty="0" err="1">
                <a:solidFill>
                  <a:srgbClr val="0D0D0D"/>
                </a:solidFill>
                <a:effectLst/>
                <a:latin typeface="Times New Roman" panose="02020603050405020304" pitchFamily="18" charset="0"/>
                <a:ea typeface="Times New Roman" panose="02020603050405020304" pitchFamily="18" charset="0"/>
              </a:rPr>
              <a:t>Quốc</a:t>
            </a:r>
            <a:r>
              <a:rPr lang="en-US" sz="3200" dirty="0">
                <a:solidFill>
                  <a:srgbClr val="0D0D0D"/>
                </a:solidFill>
                <a:effectLst/>
                <a:latin typeface="Times New Roman" panose="02020603050405020304" pitchFamily="18" charset="0"/>
                <a:ea typeface="Times New Roman" panose="02020603050405020304" pitchFamily="18" charset="0"/>
              </a:rPr>
              <a:t>, Theo </a:t>
            </a:r>
            <a:r>
              <a:rPr lang="en-US" sz="3200" i="1" dirty="0" err="1">
                <a:solidFill>
                  <a:srgbClr val="0D0D0D"/>
                </a:solidFill>
                <a:effectLst/>
                <a:latin typeface="Times New Roman" panose="02020603050405020304" pitchFamily="18" charset="0"/>
                <a:ea typeface="Times New Roman" panose="02020603050405020304" pitchFamily="18" charset="0"/>
              </a:rPr>
              <a:t>Tôi</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vẽ</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mặt</a:t>
            </a:r>
            <a:r>
              <a:rPr lang="en-US" sz="3200" i="1" dirty="0">
                <a:solidFill>
                  <a:srgbClr val="0D0D0D"/>
                </a:solidFill>
                <a:effectLst/>
                <a:latin typeface="Times New Roman" panose="02020603050405020304" pitchFamily="18" charset="0"/>
                <a:ea typeface="Times New Roman" panose="02020603050405020304" pitchFamily="18" charset="0"/>
              </a:rPr>
              <a:t> </a:t>
            </a:r>
            <a:r>
              <a:rPr lang="en-US" sz="3200" i="1" dirty="0" err="1">
                <a:solidFill>
                  <a:srgbClr val="0D0D0D"/>
                </a:solidFill>
                <a:effectLst/>
                <a:latin typeface="Times New Roman" panose="02020603050405020304" pitchFamily="18" charset="0"/>
                <a:ea typeface="Times New Roman" panose="02020603050405020304" pitchFamily="18" charset="0"/>
              </a:rPr>
              <a:t>tôi</a:t>
            </a:r>
            <a:r>
              <a:rPr lang="en-US" sz="3200" dirty="0">
                <a:solidFill>
                  <a:srgbClr val="0D0D0D"/>
                </a:solidFill>
                <a:effectLst/>
                <a:latin typeface="Times New Roman" panose="02020603050405020304" pitchFamily="18" charset="0"/>
                <a:ea typeface="Times New Roman" panose="02020603050405020304" pitchFamily="18" charset="0"/>
              </a:rPr>
              <a:t>, NXB Văn </a:t>
            </a:r>
            <a:r>
              <a:rPr lang="en-US" sz="3200" dirty="0" err="1">
                <a:solidFill>
                  <a:srgbClr val="0D0D0D"/>
                </a:solidFill>
                <a:effectLst/>
                <a:latin typeface="Times New Roman" panose="02020603050405020304" pitchFamily="18" charset="0"/>
                <a:ea typeface="Times New Roman" panose="02020603050405020304" pitchFamily="18" charset="0"/>
              </a:rPr>
              <a:t>hóa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thông</a:t>
            </a:r>
            <a:r>
              <a:rPr lang="en-US" sz="3200" dirty="0">
                <a:solidFill>
                  <a:srgbClr val="0D0D0D"/>
                </a:solidFill>
                <a:effectLst/>
                <a:latin typeface="Times New Roman" panose="02020603050405020304" pitchFamily="18" charset="0"/>
                <a:ea typeface="Times New Roman" panose="02020603050405020304" pitchFamily="18" charset="0"/>
              </a:rPr>
              <a:t> tin, 1994)</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451474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31506-EF30-CEC2-2DB4-368D408FD48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E3D1F8E-087E-C080-FB1C-DCF1B47E0C61}"/>
              </a:ext>
            </a:extLst>
          </p:cNvPr>
          <p:cNvSpPr txBox="1"/>
          <p:nvPr/>
        </p:nvSpPr>
        <p:spPr>
          <a:xfrm>
            <a:off x="433137" y="288758"/>
            <a:ext cx="11421979" cy="4315027"/>
          </a:xfrm>
          <a:prstGeom prst="rect">
            <a:avLst/>
          </a:prstGeom>
          <a:noFill/>
        </p:spPr>
        <p:txBody>
          <a:bodyPr wrap="square">
            <a:spAutoFit/>
          </a:bodyPr>
          <a:lstStyle/>
          <a:p>
            <a:pPr marL="91440" algn="just" fontAlgn="base">
              <a:lnSpc>
                <a:spcPct val="130000"/>
              </a:lnSpc>
            </a:pPr>
            <a:r>
              <a:rPr lang="vi-VN" sz="2800" b="1" kern="1800" dirty="0">
                <a:solidFill>
                  <a:srgbClr val="0D0D0D"/>
                </a:solidFill>
                <a:effectLst/>
                <a:latin typeface="Times New Roman" panose="02020603050405020304" pitchFamily="18" charset="0"/>
                <a:ea typeface="Times New Roman" panose="02020603050405020304" pitchFamily="18" charset="0"/>
              </a:rPr>
              <a:t>Thực hiện các yêu cầu:</a:t>
            </a:r>
            <a:endParaRPr lang="en-US" sz="2800" dirty="0">
              <a:effectLst/>
              <a:latin typeface="Times New Roman" panose="02020603050405020304" pitchFamily="18" charset="0"/>
              <a:ea typeface="Times New Roman" panose="02020603050405020304" pitchFamily="18" charset="0"/>
            </a:endParaRPr>
          </a:p>
          <a:p>
            <a:pPr marL="91440" algn="just">
              <a:lnSpc>
                <a:spcPct val="130000"/>
              </a:lnSpc>
            </a:pPr>
            <a:r>
              <a:rPr lang="es-ES" sz="2800" b="1" dirty="0" err="1">
                <a:solidFill>
                  <a:srgbClr val="0D0D0D"/>
                </a:solidFill>
                <a:effectLst/>
                <a:latin typeface="Times New Roman" panose="02020603050405020304" pitchFamily="18" charset="0"/>
                <a:ea typeface="Calibri" panose="020F0502020204030204" pitchFamily="34" charset="0"/>
              </a:rPr>
              <a:t>Câu</a:t>
            </a:r>
            <a:r>
              <a:rPr lang="es-ES" sz="2800" b="1" dirty="0">
                <a:solidFill>
                  <a:srgbClr val="0D0D0D"/>
                </a:solidFill>
                <a:effectLst/>
                <a:latin typeface="Times New Roman" panose="02020603050405020304" pitchFamily="18" charset="0"/>
                <a:ea typeface="Calibri" panose="020F0502020204030204" pitchFamily="34" charset="0"/>
              </a:rPr>
              <a:t> </a:t>
            </a:r>
            <a:r>
              <a:rPr lang="vi-VN" sz="2800" b="1" dirty="0">
                <a:solidFill>
                  <a:srgbClr val="0D0D0D"/>
                </a:solidFill>
                <a:effectLst/>
                <a:latin typeface="Times New Roman" panose="02020603050405020304" pitchFamily="18" charset="0"/>
                <a:ea typeface="Calibri" panose="020F0502020204030204" pitchFamily="34" charset="0"/>
              </a:rPr>
              <a:t>1. </a:t>
            </a:r>
            <a:r>
              <a:rPr lang="es-ES" sz="2800" dirty="0" err="1">
                <a:solidFill>
                  <a:srgbClr val="0D0D0D"/>
                </a:solidFill>
                <a:effectLst/>
                <a:latin typeface="Times New Roman" panose="02020603050405020304" pitchFamily="18" charset="0"/>
                <a:ea typeface="Calibri" panose="020F0502020204030204" pitchFamily="34" charset="0"/>
              </a:rPr>
              <a:t>Nêu</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dấu</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hiệu</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để</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xác</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định</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thể</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thơ</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trong</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đoạn</a:t>
            </a:r>
            <a:r>
              <a:rPr lang="es-ES" sz="2800" dirty="0">
                <a:solidFill>
                  <a:srgbClr val="0D0D0D"/>
                </a:solidFill>
                <a:effectLst/>
                <a:latin typeface="Times New Roman" panose="02020603050405020304" pitchFamily="18" charset="0"/>
                <a:ea typeface="Calibri" panose="020F0502020204030204" pitchFamily="34" charset="0"/>
              </a:rPr>
              <a:t> </a:t>
            </a:r>
            <a:r>
              <a:rPr lang="es-ES" sz="2800" dirty="0" err="1">
                <a:solidFill>
                  <a:srgbClr val="0D0D0D"/>
                </a:solidFill>
                <a:effectLst/>
                <a:latin typeface="Times New Roman" panose="02020603050405020304" pitchFamily="18" charset="0"/>
                <a:ea typeface="Calibri" panose="020F0502020204030204" pitchFamily="34" charset="0"/>
              </a:rPr>
              <a:t>trích</a:t>
            </a:r>
            <a:r>
              <a:rPr lang="vi-VN" sz="2800" dirty="0">
                <a:solidFill>
                  <a:srgbClr val="0D0D0D"/>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a:p>
            <a:pPr marL="91440" algn="just" fontAlgn="base">
              <a:lnSpc>
                <a:spcPct val="130000"/>
              </a:lnSpc>
            </a:pPr>
            <a:r>
              <a:rPr lang="es-ES" sz="2800" b="1" dirty="0" err="1">
                <a:solidFill>
                  <a:srgbClr val="0D0D0D"/>
                </a:solidFill>
                <a:effectLst/>
                <a:latin typeface="Times New Roman" panose="02020603050405020304" pitchFamily="18" charset="0"/>
                <a:ea typeface="Times New Roman" panose="02020603050405020304" pitchFamily="18" charset="0"/>
              </a:rPr>
              <a:t>Câu</a:t>
            </a:r>
            <a:r>
              <a:rPr lang="es-ES" sz="2800" b="1" dirty="0">
                <a:solidFill>
                  <a:srgbClr val="0D0D0D"/>
                </a:solidFill>
                <a:effectLst/>
                <a:latin typeface="Times New Roman" panose="02020603050405020304" pitchFamily="18" charset="0"/>
                <a:ea typeface="Times New Roman" panose="02020603050405020304" pitchFamily="18" charset="0"/>
              </a:rPr>
              <a:t> </a:t>
            </a:r>
            <a:r>
              <a:rPr lang="vi-VN" sz="2800" b="1" dirty="0">
                <a:solidFill>
                  <a:srgbClr val="0D0D0D"/>
                </a:solidFill>
                <a:effectLst/>
                <a:latin typeface="Times New Roman" panose="02020603050405020304" pitchFamily="18" charset="0"/>
                <a:ea typeface="Times New Roman" panose="02020603050405020304" pitchFamily="18" charset="0"/>
              </a:rPr>
              <a:t>2.</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Chỉ</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ra</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những</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tác</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phẩm</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văn</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học</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dân</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gian</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được</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gợi</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nhắc</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trong</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đoạn</a:t>
            </a:r>
            <a:r>
              <a:rPr lang="es-ES" sz="2800" dirty="0">
                <a:solidFill>
                  <a:srgbClr val="0D0D0D"/>
                </a:solidFill>
                <a:effectLst/>
                <a:latin typeface="Times New Roman" panose="02020603050405020304" pitchFamily="18" charset="0"/>
                <a:ea typeface="Times New Roman" panose="02020603050405020304" pitchFamily="18" charset="0"/>
              </a:rPr>
              <a:t> </a:t>
            </a:r>
            <a:r>
              <a:rPr lang="es-ES" sz="2800" dirty="0" err="1">
                <a:solidFill>
                  <a:srgbClr val="0D0D0D"/>
                </a:solidFill>
                <a:effectLst/>
                <a:latin typeface="Times New Roman" panose="02020603050405020304" pitchFamily="18" charset="0"/>
                <a:ea typeface="Times New Roman" panose="02020603050405020304" pitchFamily="18" charset="0"/>
              </a:rPr>
              <a:t>trích</a:t>
            </a:r>
            <a:r>
              <a:rPr lang="es-ES" sz="2800"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91440" algn="just" fontAlgn="base">
              <a:lnSpc>
                <a:spcPct val="130000"/>
              </a:lnSpc>
            </a:pPr>
            <a:r>
              <a:rPr lang="es-ES" sz="2800" b="1" kern="1800" dirty="0" err="1">
                <a:solidFill>
                  <a:srgbClr val="0D0D0D"/>
                </a:solidFill>
                <a:effectLst/>
                <a:latin typeface="Times New Roman" panose="02020603050405020304" pitchFamily="18" charset="0"/>
                <a:ea typeface="Times New Roman" panose="02020603050405020304" pitchFamily="18" charset="0"/>
              </a:rPr>
              <a:t>Câu</a:t>
            </a:r>
            <a:r>
              <a:rPr lang="es-ES" sz="2800" b="1" kern="1800" dirty="0">
                <a:solidFill>
                  <a:srgbClr val="0D0D0D"/>
                </a:solidFill>
                <a:effectLst/>
                <a:latin typeface="Times New Roman" panose="02020603050405020304" pitchFamily="18" charset="0"/>
                <a:ea typeface="Times New Roman" panose="02020603050405020304" pitchFamily="18" charset="0"/>
              </a:rPr>
              <a:t> 3</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rPr>
              <a:t>Trình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bày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hiệu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của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cấu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trúc</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đất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nước</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là</a:t>
            </a:r>
            <a:r>
              <a:rPr lang="en-US" sz="2800" i="1"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trong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đoạn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trích</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a:p>
            <a:pPr marL="91440" algn="just" fontAlgn="base">
              <a:lnSpc>
                <a:spcPct val="130000"/>
              </a:lnSpc>
            </a:pPr>
            <a:r>
              <a:rPr lang="es-ES" sz="2800" b="1" kern="1800" dirty="0" err="1">
                <a:solidFill>
                  <a:srgbClr val="0D0D0D"/>
                </a:solidFill>
                <a:effectLst/>
                <a:latin typeface="Times New Roman" panose="02020603050405020304" pitchFamily="18" charset="0"/>
                <a:ea typeface="Times New Roman" panose="02020603050405020304" pitchFamily="18" charset="0"/>
              </a:rPr>
              <a:t>Câu</a:t>
            </a:r>
            <a:r>
              <a:rPr lang="es-ES" sz="2800" b="1" kern="1800" dirty="0">
                <a:solidFill>
                  <a:srgbClr val="0D0D0D"/>
                </a:solidFill>
                <a:effectLst/>
                <a:latin typeface="Times New Roman" panose="02020603050405020304" pitchFamily="18" charset="0"/>
                <a:ea typeface="Times New Roman" panose="02020603050405020304" pitchFamily="18" charset="0"/>
              </a:rPr>
              <a:t> 4. </a:t>
            </a:r>
            <a:r>
              <a:rPr lang="es-ES" sz="2800" kern="1800" dirty="0" err="1">
                <a:solidFill>
                  <a:srgbClr val="0D0D0D"/>
                </a:solidFill>
                <a:effectLst/>
                <a:latin typeface="Times New Roman" panose="02020603050405020304" pitchFamily="18" charset="0"/>
                <a:ea typeface="Times New Roman" panose="02020603050405020304" pitchFamily="18" charset="0"/>
              </a:rPr>
              <a:t>Nêu</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tình</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cảm</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của</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nhân</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vật</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trữ</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tình</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được</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thể</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hiện</a:t>
            </a:r>
            <a:r>
              <a:rPr lang="es-ES" sz="2800" kern="1800" dirty="0">
                <a:solidFill>
                  <a:srgbClr val="0D0D0D"/>
                </a:solidFill>
                <a:effectLst/>
                <a:latin typeface="Times New Roman" panose="02020603050405020304" pitchFamily="18" charset="0"/>
                <a:ea typeface="Times New Roman" panose="02020603050405020304" pitchFamily="18" charset="0"/>
              </a:rPr>
              <a:t> qua </a:t>
            </a:r>
            <a:r>
              <a:rPr lang="es-ES" sz="2800" kern="1800" dirty="0" err="1">
                <a:solidFill>
                  <a:srgbClr val="0D0D0D"/>
                </a:solidFill>
                <a:effectLst/>
                <a:latin typeface="Times New Roman" panose="02020603050405020304" pitchFamily="18" charset="0"/>
                <a:ea typeface="Times New Roman" panose="02020603050405020304" pitchFamily="18" charset="0"/>
              </a:rPr>
              <a:t>đoạn</a:t>
            </a:r>
            <a:r>
              <a:rPr lang="es-ES" sz="2800" kern="1800" dirty="0">
                <a:solidFill>
                  <a:srgbClr val="0D0D0D"/>
                </a:solidFill>
                <a:effectLst/>
                <a:latin typeface="Times New Roman" panose="02020603050405020304" pitchFamily="18" charset="0"/>
                <a:ea typeface="Times New Roman" panose="02020603050405020304" pitchFamily="18" charset="0"/>
              </a:rPr>
              <a:t> </a:t>
            </a:r>
            <a:r>
              <a:rPr lang="es-ES" sz="2800" kern="1800" dirty="0" err="1">
                <a:solidFill>
                  <a:srgbClr val="0D0D0D"/>
                </a:solidFill>
                <a:effectLst/>
                <a:latin typeface="Times New Roman" panose="02020603050405020304" pitchFamily="18" charset="0"/>
                <a:ea typeface="Times New Roman" panose="02020603050405020304" pitchFamily="18" charset="0"/>
              </a:rPr>
              <a:t>trích</a:t>
            </a:r>
            <a:r>
              <a:rPr lang="es-ES" sz="2800" kern="1800"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pt-BR" sz="2800" b="1" dirty="0">
                <a:solidFill>
                  <a:srgbClr val="0D0D0D"/>
                </a:solidFill>
                <a:effectLst/>
                <a:latin typeface="Times New Roman" panose="02020603050405020304" pitchFamily="18" charset="0"/>
                <a:ea typeface="Calibri" panose="020F0502020204030204" pitchFamily="34" charset="0"/>
              </a:rPr>
              <a:t>Câu </a:t>
            </a:r>
            <a:r>
              <a:rPr lang="vi-VN" sz="2800" b="1" dirty="0">
                <a:solidFill>
                  <a:srgbClr val="0D0D0D"/>
                </a:solidFill>
                <a:effectLst/>
                <a:latin typeface="Times New Roman" panose="02020603050405020304" pitchFamily="18" charset="0"/>
                <a:ea typeface="Calibri" panose="020F0502020204030204" pitchFamily="34" charset="0"/>
              </a:rPr>
              <a:t>5. </a:t>
            </a:r>
            <a:r>
              <a:rPr lang="en-US" sz="2800" dirty="0">
                <a:solidFill>
                  <a:srgbClr val="0D0D0D"/>
                </a:solidFill>
                <a:effectLst/>
                <a:latin typeface="Times New Roman" panose="02020603050405020304" pitchFamily="18" charset="0"/>
                <a:ea typeface="Calibri" panose="020F0502020204030204" pitchFamily="34" charset="0"/>
              </a:rPr>
              <a:t>Hai </a:t>
            </a:r>
            <a:r>
              <a:rPr lang="en-US" sz="2800" dirty="0" err="1">
                <a:solidFill>
                  <a:srgbClr val="0D0D0D"/>
                </a:solidFill>
                <a:effectLst/>
                <a:latin typeface="Times New Roman" panose="02020603050405020304" pitchFamily="18" charset="0"/>
                <a:ea typeface="Calibri" panose="020F0502020204030204" pitchFamily="34" charset="0"/>
              </a:rPr>
              <a:t>dòng</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thơ</a:t>
            </a:r>
            <a:r>
              <a:rPr lang="en-US" sz="2800" dirty="0">
                <a:solidFill>
                  <a:srgbClr val="0D0D0D"/>
                </a:solidFill>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đất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nước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là</a:t>
            </a:r>
            <a:r>
              <a:rPr lang="en-US" sz="2800" i="1" dirty="0">
                <a:effectLst/>
                <a:latin typeface="Times New Roman" panose="02020603050405020304" pitchFamily="18" charset="0"/>
                <a:ea typeface="Calibri" panose="020F0502020204030204" pitchFamily="34" charset="0"/>
              </a:rPr>
              <a:t> con </a:t>
            </a:r>
            <a:r>
              <a:rPr lang="en-US" sz="2800" i="1" dirty="0" err="1">
                <a:effectLst/>
                <a:latin typeface="Times New Roman" panose="02020603050405020304" pitchFamily="18" charset="0"/>
                <a:ea typeface="Calibri" panose="020F0502020204030204" pitchFamily="34" charset="0"/>
              </a:rPr>
              <a:t>tem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với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tình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nghĩa</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sâu</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nặng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thầm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nhắc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người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đừng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quên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cội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quên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nguồn</a:t>
            </a:r>
            <a:r>
              <a:rPr lang="en-US" sz="2800" i="1" dirty="0">
                <a:effectLst/>
                <a:latin typeface="Times New Roman" panose="02020603050405020304" pitchFamily="18" charset="0"/>
                <a:ea typeface="Calibri" panose="020F0502020204030204" pitchFamily="34" charset="0"/>
              </a:rPr>
              <a:t>”</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gợi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anh</a:t>
            </a:r>
            <a:r>
              <a:rPr lang="en-US" sz="2800" dirty="0">
                <a:effectLst/>
                <a:latin typeface="Times New Roman" panose="02020603050405020304" pitchFamily="18" charset="0"/>
                <a:ea typeface="Calibri" panose="020F0502020204030204" pitchFamily="34" charset="0"/>
              </a:rPr>
              <a:t>/</a:t>
            </a:r>
            <a:r>
              <a:rPr lang="en-US" sz="2800" dirty="0" err="1">
                <a:effectLst/>
                <a:latin typeface="Times New Roman" panose="02020603050405020304" pitchFamily="18" charset="0"/>
                <a:ea typeface="Calibri" panose="020F0502020204030204" pitchFamily="34" charset="0"/>
              </a:rPr>
              <a:t>chị</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nghĩ</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gì</a:t>
            </a:r>
            <a:r>
              <a:rPr lang="en-US" sz="2800" dirty="0">
                <a:effectLst/>
                <a:latin typeface="Times New Roman" panose="02020603050405020304" pitchFamily="18" charset="0"/>
                <a:ea typeface="Calibri" panose="020F0502020204030204" pitchFamily="34" charset="0"/>
              </a:rPr>
              <a:t>?</a:t>
            </a:r>
            <a:endParaRPr lang="en-US" sz="2800" dirty="0"/>
          </a:p>
        </p:txBody>
      </p:sp>
    </p:spTree>
    <p:extLst>
      <p:ext uri="{BB962C8B-B14F-4D97-AF65-F5344CB8AC3E}">
        <p14:creationId xmlns:p14="http://schemas.microsoft.com/office/powerpoint/2010/main" val="394456769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09425-C38F-BB56-FF71-283FBDFB35D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8030C4-2D09-3893-F791-C144928EFC1D}"/>
              </a:ext>
            </a:extLst>
          </p:cNvPr>
          <p:cNvSpPr txBox="1"/>
          <p:nvPr/>
        </p:nvSpPr>
        <p:spPr>
          <a:xfrm>
            <a:off x="336883" y="304801"/>
            <a:ext cx="11454063" cy="4517647"/>
          </a:xfrm>
          <a:prstGeom prst="rect">
            <a:avLst/>
          </a:prstGeom>
          <a:noFill/>
        </p:spPr>
        <p:txBody>
          <a:bodyPr wrap="square">
            <a:spAutoFit/>
          </a:bodyPr>
          <a:lstStyle/>
          <a:p>
            <a:pPr marL="91440">
              <a:lnSpc>
                <a:spcPct val="130000"/>
              </a:lnSpc>
            </a:pPr>
            <a:r>
              <a:rPr lang="en-US" sz="2800" dirty="0">
                <a:solidFill>
                  <a:srgbClr val="0D0D0D"/>
                </a:solidFill>
                <a:effectLst/>
                <a:latin typeface="Times New Roman" panose="02020603050405020304" pitchFamily="18" charset="0"/>
                <a:ea typeface="Calibri" panose="020F0502020204030204" pitchFamily="34" charset="0"/>
              </a:rPr>
              <a:t> </a:t>
            </a:r>
            <a:r>
              <a:rPr lang="vi-VN" sz="2800" b="1" dirty="0">
                <a:solidFill>
                  <a:srgbClr val="0D0D0D"/>
                </a:solidFill>
                <a:effectLst/>
                <a:latin typeface="Times New Roman" panose="02020603050405020304" pitchFamily="18" charset="0"/>
                <a:ea typeface="Times New Roman" panose="02020603050405020304" pitchFamily="18" charset="0"/>
              </a:rPr>
              <a:t>II. VIẾT (6,0 điểm)</a:t>
            </a:r>
            <a:endParaRPr lang="en-US" sz="2800" dirty="0">
              <a:effectLst/>
              <a:latin typeface="Times New Roman" panose="02020603050405020304" pitchFamily="18" charset="0"/>
              <a:ea typeface="Times New Roman" panose="02020603050405020304" pitchFamily="18" charset="0"/>
            </a:endParaRPr>
          </a:p>
          <a:p>
            <a:pPr marL="91440" algn="just">
              <a:lnSpc>
                <a:spcPct val="130000"/>
              </a:lnSpc>
            </a:pPr>
            <a:r>
              <a:rPr lang="vi-VN" sz="2800" b="1" dirty="0">
                <a:solidFill>
                  <a:srgbClr val="0D0D0D"/>
                </a:solidFill>
                <a:effectLst/>
                <a:latin typeface="Times New Roman" panose="02020603050405020304" pitchFamily="18" charset="0"/>
                <a:ea typeface="Times New Roman" panose="02020603050405020304" pitchFamily="18" charset="0"/>
              </a:rPr>
              <a:t>Câu 1 (</a:t>
            </a:r>
            <a:r>
              <a:rPr lang="vi-VN" sz="2800" b="1" i="1" dirty="0">
                <a:solidFill>
                  <a:srgbClr val="0D0D0D"/>
                </a:solidFill>
                <a:effectLst/>
                <a:latin typeface="Times New Roman" panose="02020603050405020304" pitchFamily="18" charset="0"/>
                <a:ea typeface="Times New Roman" panose="02020603050405020304" pitchFamily="18" charset="0"/>
              </a:rPr>
              <a:t>2,0 điểm</a:t>
            </a:r>
            <a:r>
              <a:rPr lang="vi-VN" sz="2800" b="1"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91440" indent="367030" algn="just">
              <a:lnSpc>
                <a:spcPct val="130000"/>
              </a:lnSpc>
            </a:pPr>
            <a:r>
              <a:rPr lang="vi-VN" sz="2800" dirty="0">
                <a:solidFill>
                  <a:srgbClr val="0D0D0D"/>
                </a:solidFill>
                <a:effectLst/>
                <a:latin typeface="Times New Roman" panose="02020603050405020304" pitchFamily="18" charset="0"/>
                <a:ea typeface="Calibri" panose="020F0502020204030204" pitchFamily="34" charset="0"/>
              </a:rPr>
              <a:t>Viết đoạn văn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khoảng</a:t>
            </a:r>
            <a:r>
              <a:rPr lang="en-US" sz="2800" dirty="0">
                <a:solidFill>
                  <a:srgbClr val="0D0D0D"/>
                </a:solidFill>
                <a:effectLst/>
                <a:latin typeface="Times New Roman" panose="02020603050405020304" pitchFamily="18" charset="0"/>
                <a:ea typeface="Calibri" panose="020F0502020204030204" pitchFamily="34" charset="0"/>
              </a:rPr>
              <a:t> 200 </a:t>
            </a:r>
            <a:r>
              <a:rPr lang="en-US" sz="2800" dirty="0" err="1">
                <a:solidFill>
                  <a:srgbClr val="0D0D0D"/>
                </a:solidFill>
                <a:effectLst/>
                <a:latin typeface="Times New Roman" panose="02020603050405020304" pitchFamily="18" charset="0"/>
                <a:ea typeface="Calibri" panose="020F0502020204030204" pitchFamily="34" charset="0"/>
              </a:rPr>
              <a:t>chữ</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phân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tích</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hình</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ảnh</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đất</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nước</a:t>
            </a:r>
            <a:r>
              <a:rPr lang="en-US" sz="2800" dirty="0">
                <a:solidFill>
                  <a:srgbClr val="0D0D0D"/>
                </a:solidFill>
                <a:effectLst/>
                <a:latin typeface="Times New Roman" panose="02020603050405020304" pitchFamily="18" charset="0"/>
                <a:ea typeface="Calibri" panose="020F0502020204030204" pitchFamily="34" charset="0"/>
              </a:rPr>
              <a:t> qua </a:t>
            </a:r>
            <a:r>
              <a:rPr lang="en-US" sz="2800" dirty="0" err="1">
                <a:solidFill>
                  <a:srgbClr val="0D0D0D"/>
                </a:solidFill>
                <a:effectLst/>
                <a:latin typeface="Times New Roman" panose="02020603050405020304" pitchFamily="18" charset="0"/>
                <a:ea typeface="Calibri" panose="020F0502020204030204" pitchFamily="34" charset="0"/>
              </a:rPr>
              <a:t>cảm</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nhận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của</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nhân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vật</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trữ</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tình</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trong</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đoạn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trích</a:t>
            </a:r>
            <a:r>
              <a:rPr lang="en-US" sz="2800" dirty="0">
                <a:solidFill>
                  <a:srgbClr val="0D0D0D"/>
                </a:solidFill>
                <a:effectLst/>
                <a:latin typeface="Times New Roman" panose="02020603050405020304" pitchFamily="18" charset="0"/>
                <a:ea typeface="Calibri" panose="020F0502020204030204" pitchFamily="34" charset="0"/>
              </a:rPr>
              <a:t> ở </a:t>
            </a:r>
            <a:r>
              <a:rPr lang="en-US" sz="2800" dirty="0" err="1">
                <a:solidFill>
                  <a:srgbClr val="0D0D0D"/>
                </a:solidFill>
                <a:effectLst/>
                <a:latin typeface="Times New Roman" panose="02020603050405020304" pitchFamily="18" charset="0"/>
                <a:ea typeface="Calibri" panose="020F0502020204030204" pitchFamily="34" charset="0"/>
              </a:rPr>
              <a:t>phần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Đọc</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hiểu</a:t>
            </a:r>
            <a:r>
              <a:rPr lang="en-US" sz="2800" dirty="0">
                <a:solidFill>
                  <a:srgbClr val="0D0D0D"/>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a:p>
            <a:pPr marL="91440" indent="-1270" algn="just">
              <a:lnSpc>
                <a:spcPct val="130000"/>
              </a:lnSpc>
            </a:pPr>
            <a:r>
              <a:rPr lang="vi-VN" sz="2800" b="1" dirty="0">
                <a:solidFill>
                  <a:srgbClr val="0D0D0D"/>
                </a:solidFill>
                <a:effectLst/>
                <a:latin typeface="Times New Roman" panose="02020603050405020304" pitchFamily="18" charset="0"/>
                <a:ea typeface="Times New Roman" panose="02020603050405020304" pitchFamily="18" charset="0"/>
              </a:rPr>
              <a:t>Câu 2 (</a:t>
            </a:r>
            <a:r>
              <a:rPr lang="vi-VN" sz="2800" b="1" i="1" dirty="0">
                <a:solidFill>
                  <a:srgbClr val="0D0D0D"/>
                </a:solidFill>
                <a:effectLst/>
                <a:latin typeface="Times New Roman" panose="02020603050405020304" pitchFamily="18" charset="0"/>
                <a:ea typeface="Times New Roman" panose="02020603050405020304" pitchFamily="18" charset="0"/>
              </a:rPr>
              <a:t>4,0 điểm</a:t>
            </a:r>
            <a:r>
              <a:rPr lang="vi-VN" sz="2800" b="1"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91440" indent="-1270" algn="just">
              <a:lnSpc>
                <a:spcPct val="130000"/>
              </a:lnSpc>
            </a:pPr>
            <a:r>
              <a:rPr lang="vi-VN" sz="2800" b="1" dirty="0">
                <a:solidFill>
                  <a:srgbClr val="0D0D0D"/>
                </a:solidFill>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khoảng</a:t>
            </a:r>
            <a:r>
              <a:rPr lang="en-US" sz="2800" dirty="0">
                <a:effectLst/>
                <a:latin typeface="Times New Roman" panose="02020603050405020304" pitchFamily="18" charset="0"/>
                <a:ea typeface="Times New Roman" panose="02020603050405020304" pitchFamily="18" charset="0"/>
              </a:rPr>
              <a:t> 600 </a:t>
            </a:r>
            <a:r>
              <a:rPr lang="en-US" sz="2800" dirty="0" err="1">
                <a:effectLst/>
                <a:latin typeface="Times New Roman" panose="02020603050405020304" pitchFamily="18" charset="0"/>
                <a:ea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suy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giữ</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huy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sắc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hóa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tộc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nay </a:t>
            </a:r>
            <a:r>
              <a:rPr lang="en-US" sz="2800" dirty="0" err="1">
                <a:effectLst/>
                <a:latin typeface="Times New Roman" panose="02020603050405020304" pitchFamily="18" charset="0"/>
                <a:ea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thế</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hệ</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7648871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CCDCD6-D3C6-4204-ACAA-A1C74376DCC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644A111-856A-F45F-C1C1-C6C8C236124C}"/>
              </a:ext>
            </a:extLst>
          </p:cNvPr>
          <p:cNvSpPr txBox="1"/>
          <p:nvPr/>
        </p:nvSpPr>
        <p:spPr>
          <a:xfrm>
            <a:off x="3898232" y="654929"/>
            <a:ext cx="6096000" cy="668645"/>
          </a:xfrm>
          <a:prstGeom prst="rect">
            <a:avLst/>
          </a:prstGeom>
          <a:noFill/>
        </p:spPr>
        <p:txBody>
          <a:bodyPr wrap="square">
            <a:spAutoFit/>
          </a:bodyPr>
          <a:lstStyle/>
          <a:p>
            <a:pPr marL="91440" indent="-1270" algn="just">
              <a:lnSpc>
                <a:spcPct val="130000"/>
              </a:lnSpc>
            </a:pPr>
            <a:r>
              <a:rPr lang="en-US" sz="3200" b="1" dirty="0">
                <a:solidFill>
                  <a:srgbClr val="FF0000"/>
                </a:solidFill>
                <a:effectLst/>
                <a:latin typeface="Times New Roman" panose="02020603050405020304" pitchFamily="18" charset="0"/>
                <a:ea typeface="Calibri" panose="020F0502020204030204" pitchFamily="34" charset="0"/>
              </a:rPr>
              <a:t>C</a:t>
            </a:r>
            <a:r>
              <a:rPr lang="en-US" sz="3200" dirty="0">
                <a:solidFill>
                  <a:srgbClr val="FF0000"/>
                </a:solidFill>
                <a:effectLst/>
                <a:latin typeface="Times New Roman" panose="02020603050405020304" pitchFamily="18" charset="0"/>
                <a:ea typeface="Calibri" panose="020F0502020204030204" pitchFamily="34" charset="0"/>
              </a:rPr>
              <a:t>. </a:t>
            </a:r>
            <a:r>
              <a:rPr lang="vi-VN" sz="3200" b="1" dirty="0">
                <a:solidFill>
                  <a:srgbClr val="FF0000"/>
                </a:solidFill>
                <a:effectLst/>
                <a:latin typeface="Times New Roman" panose="02020603050405020304" pitchFamily="18" charset="0"/>
                <a:ea typeface="Calibri" panose="020F0502020204030204" pitchFamily="34" charset="0"/>
              </a:rPr>
              <a:t>HƯỚNG DẪN ĐÁP ÁN</a:t>
            </a:r>
            <a:endParaRPr lang="en-US" sz="3200" dirty="0">
              <a:effectLst/>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685A9FFE-8155-3BDE-1508-064153DB9EA7}"/>
              </a:ext>
            </a:extLst>
          </p:cNvPr>
          <p:cNvGraphicFramePr>
            <a:graphicFrameLocks noGrp="1"/>
          </p:cNvGraphicFramePr>
          <p:nvPr>
            <p:extLst>
              <p:ext uri="{D42A27DB-BD31-4B8C-83A1-F6EECF244321}">
                <p14:modId xmlns:p14="http://schemas.microsoft.com/office/powerpoint/2010/main" val="3276693285"/>
              </p:ext>
            </p:extLst>
          </p:nvPr>
        </p:nvGraphicFramePr>
        <p:xfrm>
          <a:off x="838200" y="1824294"/>
          <a:ext cx="10515600" cy="3614166"/>
        </p:xfrm>
        <a:graphic>
          <a:graphicData uri="http://schemas.openxmlformats.org/drawingml/2006/table">
            <a:tbl>
              <a:tblPr firstRow="1" firstCol="1" bandRow="1"/>
              <a:tblGrid>
                <a:gridCol w="1041943">
                  <a:extLst>
                    <a:ext uri="{9D8B030D-6E8A-4147-A177-3AD203B41FA5}">
                      <a16:colId xmlns:a16="http://schemas.microsoft.com/office/drawing/2014/main" val="3640067692"/>
                    </a:ext>
                  </a:extLst>
                </a:gridCol>
                <a:gridCol w="851874">
                  <a:extLst>
                    <a:ext uri="{9D8B030D-6E8A-4147-A177-3AD203B41FA5}">
                      <a16:colId xmlns:a16="http://schemas.microsoft.com/office/drawing/2014/main" val="4086190087"/>
                    </a:ext>
                  </a:extLst>
                </a:gridCol>
                <a:gridCol w="8621783">
                  <a:extLst>
                    <a:ext uri="{9D8B030D-6E8A-4147-A177-3AD203B41FA5}">
                      <a16:colId xmlns:a16="http://schemas.microsoft.com/office/drawing/2014/main" val="3800104198"/>
                    </a:ext>
                  </a:extLst>
                </a:gridCol>
              </a:tblGrid>
              <a:tr h="531810">
                <a:tc>
                  <a:txBody>
                    <a:bodyPr/>
                    <a:lstStyle/>
                    <a:p>
                      <a:pPr algn="just">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8208046"/>
                  </a:ext>
                </a:extLst>
              </a:tr>
              <a:tr h="531810">
                <a:tc>
                  <a:txBody>
                    <a:bodyPr/>
                    <a:lstStyle/>
                    <a:p>
                      <a:pPr algn="just">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ĐỌC HIỂU</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61506123"/>
                  </a:ext>
                </a:extLst>
              </a:tr>
              <a:tr h="1122612">
                <a:tc>
                  <a:txBody>
                    <a:bodyPr/>
                    <a:lstStyle/>
                    <a:p>
                      <a:pPr algn="just">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do.</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pP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6508329"/>
                  </a:ext>
                </a:extLst>
              </a:tr>
            </a:tbl>
          </a:graphicData>
        </a:graphic>
      </p:graphicFrame>
    </p:spTree>
    <p:extLst>
      <p:ext uri="{BB962C8B-B14F-4D97-AF65-F5344CB8AC3E}">
        <p14:creationId xmlns:p14="http://schemas.microsoft.com/office/powerpoint/2010/main" val="319456402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730A2-2B0E-C9DB-EC23-62116A10E86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6334870-2F6E-0ED8-7BBA-24F0D36862B0}"/>
              </a:ext>
            </a:extLst>
          </p:cNvPr>
          <p:cNvGraphicFramePr>
            <a:graphicFrameLocks noGrp="1"/>
          </p:cNvGraphicFramePr>
          <p:nvPr>
            <p:extLst>
              <p:ext uri="{D42A27DB-BD31-4B8C-83A1-F6EECF244321}">
                <p14:modId xmlns:p14="http://schemas.microsoft.com/office/powerpoint/2010/main" val="948771767"/>
              </p:ext>
            </p:extLst>
          </p:nvPr>
        </p:nvGraphicFramePr>
        <p:xfrm>
          <a:off x="838200" y="962526"/>
          <a:ext cx="10515600" cy="4374642"/>
        </p:xfrm>
        <a:graphic>
          <a:graphicData uri="http://schemas.openxmlformats.org/drawingml/2006/table">
            <a:tbl>
              <a:tblPr firstRow="1" firstCol="1" bandRow="1"/>
              <a:tblGrid>
                <a:gridCol w="945566">
                  <a:extLst>
                    <a:ext uri="{9D8B030D-6E8A-4147-A177-3AD203B41FA5}">
                      <a16:colId xmlns:a16="http://schemas.microsoft.com/office/drawing/2014/main" val="174608883"/>
                    </a:ext>
                  </a:extLst>
                </a:gridCol>
                <a:gridCol w="9570034">
                  <a:extLst>
                    <a:ext uri="{9D8B030D-6E8A-4147-A177-3AD203B41FA5}">
                      <a16:colId xmlns:a16="http://schemas.microsoft.com/office/drawing/2014/main" val="358825669"/>
                    </a:ext>
                  </a:extLst>
                </a:gridCol>
              </a:tblGrid>
              <a:tr h="3798577">
                <a:tc>
                  <a:txBody>
                    <a:bodyPr/>
                    <a:lstStyle/>
                    <a:p>
                      <a:pPr algn="ctr">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91440" indent="-101600" algn="just" fontAlgn="base">
                        <a:lnSpc>
                          <a:spcPct val="130000"/>
                        </a:lnSpc>
                      </a:pP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nhắc</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s-E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01600" algn="just" fontAlgn="base">
                        <a:lnSpc>
                          <a:spcPct val="130000"/>
                        </a:lnSpc>
                      </a:pPr>
                      <a:r>
                        <a:rPr lang="es-E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dao</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chim</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se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sẻ</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01600" algn="just" fontAlgn="base">
                        <a:lnSpc>
                          <a:spcPct val="130000"/>
                        </a:lnSpc>
                      </a:pP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Rồng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Tiên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01600" algn="just" fontAlgn="base">
                        <a:lnSpc>
                          <a:spcPct val="130000"/>
                        </a:lnSpc>
                      </a:pP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Thánh</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Gióng</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01600" algn="just" fontAlgn="base">
                        <a:lnSpc>
                          <a:spcPct val="130000"/>
                        </a:lnSpc>
                      </a:pP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trầu</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01600" algn="just" fontAlgn="base">
                        <a:lnSpc>
                          <a:spcPct val="130000"/>
                        </a:lnSpc>
                      </a:pPr>
                      <a:r>
                        <a:rPr lang="es-E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Quỳnh</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Xiên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Bột</a:t>
                      </a:r>
                      <a:r>
                        <a:rPr lang="en-US" sz="3200" i="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Xiển</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Bột</a:t>
                      </a:r>
                      <a:r>
                        <a:rPr lang="en-US"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5484052"/>
                  </a:ext>
                </a:extLst>
              </a:tr>
            </a:tbl>
          </a:graphicData>
        </a:graphic>
      </p:graphicFrame>
    </p:spTree>
    <p:extLst>
      <p:ext uri="{BB962C8B-B14F-4D97-AF65-F5344CB8AC3E}">
        <p14:creationId xmlns:p14="http://schemas.microsoft.com/office/powerpoint/2010/main" val="155502482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24150E-8883-289C-DD3B-D6646975CA0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09E052A-C51A-9D85-B2F1-B53613F68D24}"/>
              </a:ext>
            </a:extLst>
          </p:cNvPr>
          <p:cNvGraphicFramePr>
            <a:graphicFrameLocks noGrp="1"/>
          </p:cNvGraphicFramePr>
          <p:nvPr>
            <p:extLst>
              <p:ext uri="{D42A27DB-BD31-4B8C-83A1-F6EECF244321}">
                <p14:modId xmlns:p14="http://schemas.microsoft.com/office/powerpoint/2010/main" val="4237327204"/>
              </p:ext>
            </p:extLst>
          </p:nvPr>
        </p:nvGraphicFramePr>
        <p:xfrm>
          <a:off x="304800" y="771000"/>
          <a:ext cx="11566358" cy="5491988"/>
        </p:xfrm>
        <a:graphic>
          <a:graphicData uri="http://schemas.openxmlformats.org/drawingml/2006/table">
            <a:tbl>
              <a:tblPr firstRow="1" firstCol="1" bandRow="1"/>
              <a:tblGrid>
                <a:gridCol w="1040050">
                  <a:extLst>
                    <a:ext uri="{9D8B030D-6E8A-4147-A177-3AD203B41FA5}">
                      <a16:colId xmlns:a16="http://schemas.microsoft.com/office/drawing/2014/main" val="2176440651"/>
                    </a:ext>
                  </a:extLst>
                </a:gridCol>
                <a:gridCol w="10526308">
                  <a:extLst>
                    <a:ext uri="{9D8B030D-6E8A-4147-A177-3AD203B41FA5}">
                      <a16:colId xmlns:a16="http://schemas.microsoft.com/office/drawing/2014/main" val="3121938049"/>
                    </a:ext>
                  </a:extLst>
                </a:gridCol>
              </a:tblGrid>
              <a:tr h="4250179">
                <a:tc>
                  <a:txBody>
                    <a:bodyPr/>
                    <a:lstStyle/>
                    <a:p>
                      <a:pPr algn="ctr">
                        <a:lnSpc>
                          <a:spcPct val="130000"/>
                        </a:lnSpc>
                      </a:pPr>
                      <a:r>
                        <a:rPr lang="en-SG" sz="2800" b="1"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9685">
                        <a:lnSpc>
                          <a:spcPct val="130000"/>
                        </a:lnSpc>
                      </a:pPr>
                      <a:r>
                        <a:rPr lang="en-US" sz="2800" i="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9685">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9685">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Nhấn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gũi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dị</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vô</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quen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cắt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độc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9685">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quý</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dành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9685">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nhịp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điệu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liền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7700883"/>
                  </a:ext>
                </a:extLst>
              </a:tr>
            </a:tbl>
          </a:graphicData>
        </a:graphic>
      </p:graphicFrame>
    </p:spTree>
    <p:extLst>
      <p:ext uri="{BB962C8B-B14F-4D97-AF65-F5344CB8AC3E}">
        <p14:creationId xmlns:p14="http://schemas.microsoft.com/office/powerpoint/2010/main" val="107442790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EBC47E-7B71-2891-CF0E-5303C9BADA5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05EC9F0-761F-4B15-8765-6301BE97A7F4}"/>
              </a:ext>
            </a:extLst>
          </p:cNvPr>
          <p:cNvGraphicFramePr>
            <a:graphicFrameLocks noGrp="1"/>
          </p:cNvGraphicFramePr>
          <p:nvPr>
            <p:extLst>
              <p:ext uri="{D42A27DB-BD31-4B8C-83A1-F6EECF244321}">
                <p14:modId xmlns:p14="http://schemas.microsoft.com/office/powerpoint/2010/main" val="2433097603"/>
              </p:ext>
            </p:extLst>
          </p:nvPr>
        </p:nvGraphicFramePr>
        <p:xfrm>
          <a:off x="320842" y="721896"/>
          <a:ext cx="11550316" cy="4374642"/>
        </p:xfrm>
        <a:graphic>
          <a:graphicData uri="http://schemas.openxmlformats.org/drawingml/2006/table">
            <a:tbl>
              <a:tblPr firstRow="1" firstCol="1" bandRow="1"/>
              <a:tblGrid>
                <a:gridCol w="1038608">
                  <a:extLst>
                    <a:ext uri="{9D8B030D-6E8A-4147-A177-3AD203B41FA5}">
                      <a16:colId xmlns:a16="http://schemas.microsoft.com/office/drawing/2014/main" val="3669559340"/>
                    </a:ext>
                  </a:extLst>
                </a:gridCol>
                <a:gridCol w="10511708">
                  <a:extLst>
                    <a:ext uri="{9D8B030D-6E8A-4147-A177-3AD203B41FA5}">
                      <a16:colId xmlns:a16="http://schemas.microsoft.com/office/drawing/2014/main" val="3057301035"/>
                    </a:ext>
                  </a:extLst>
                </a:gridCol>
              </a:tblGrid>
              <a:tr h="3652874">
                <a:tc>
                  <a:txBody>
                    <a:bodyPr/>
                    <a:lstStyle/>
                    <a:p>
                      <a:pPr algn="ctr">
                        <a:lnSpc>
                          <a:spcPct val="130000"/>
                        </a:lnSpc>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9685">
                        <a:lnSpc>
                          <a:spcPct val="130000"/>
                        </a:lnSpc>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cắt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9685">
                        <a:lnSpc>
                          <a:spcPct val="130000"/>
                        </a:lnSpc>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niềm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quý</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bó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khăng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khít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quen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dị</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8334187"/>
                  </a:ext>
                </a:extLst>
              </a:tr>
            </a:tbl>
          </a:graphicData>
        </a:graphic>
      </p:graphicFrame>
    </p:spTree>
    <p:extLst>
      <p:ext uri="{BB962C8B-B14F-4D97-AF65-F5344CB8AC3E}">
        <p14:creationId xmlns:p14="http://schemas.microsoft.com/office/powerpoint/2010/main" val="334785091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53D83-51BA-26B1-E360-0491CD0D403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707DA27-4854-5202-16FE-5725BF6486E3}"/>
              </a:ext>
            </a:extLst>
          </p:cNvPr>
          <p:cNvGraphicFramePr>
            <a:graphicFrameLocks noGrp="1"/>
          </p:cNvGraphicFramePr>
          <p:nvPr>
            <p:extLst>
              <p:ext uri="{D42A27DB-BD31-4B8C-83A1-F6EECF244321}">
                <p14:modId xmlns:p14="http://schemas.microsoft.com/office/powerpoint/2010/main" val="1931045302"/>
              </p:ext>
            </p:extLst>
          </p:nvPr>
        </p:nvGraphicFramePr>
        <p:xfrm>
          <a:off x="224589" y="369506"/>
          <a:ext cx="11758864" cy="6046724"/>
        </p:xfrm>
        <a:graphic>
          <a:graphicData uri="http://schemas.openxmlformats.org/drawingml/2006/table">
            <a:tbl>
              <a:tblPr firstRow="1" firstCol="1" bandRow="1"/>
              <a:tblGrid>
                <a:gridCol w="529390">
                  <a:extLst>
                    <a:ext uri="{9D8B030D-6E8A-4147-A177-3AD203B41FA5}">
                      <a16:colId xmlns:a16="http://schemas.microsoft.com/office/drawing/2014/main" val="3473276441"/>
                    </a:ext>
                  </a:extLst>
                </a:gridCol>
                <a:gridCol w="11229474">
                  <a:extLst>
                    <a:ext uri="{9D8B030D-6E8A-4147-A177-3AD203B41FA5}">
                      <a16:colId xmlns:a16="http://schemas.microsoft.com/office/drawing/2014/main" val="3766671977"/>
                    </a:ext>
                  </a:extLst>
                </a:gridCol>
              </a:tblGrid>
              <a:tr h="2742662">
                <a:tc>
                  <a:txBody>
                    <a:bodyPr/>
                    <a:lstStyle/>
                    <a:p>
                      <a:pPr algn="ctr">
                        <a:lnSpc>
                          <a:spcPct val="130000"/>
                        </a:lnSpc>
                      </a:pPr>
                      <a:r>
                        <a:rPr lang="en-SG" sz="28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Hai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tem</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nặng</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thầm</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nhắc</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đừng</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quên</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cội</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quên</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dị</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trực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tim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so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sánh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tem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rút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Hai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nhắc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dù</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đâu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giờ</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cội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lòng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hào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ta ý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bổn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8367545"/>
                  </a:ext>
                </a:extLst>
              </a:tr>
            </a:tbl>
          </a:graphicData>
        </a:graphic>
      </p:graphicFrame>
    </p:spTree>
    <p:extLst>
      <p:ext uri="{BB962C8B-B14F-4D97-AF65-F5344CB8AC3E}">
        <p14:creationId xmlns:p14="http://schemas.microsoft.com/office/powerpoint/2010/main" val="45101565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D6714-2ADB-B6BA-C986-4F7898E7959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74407C8-50AF-4DA5-BA77-3597A83A4265}"/>
              </a:ext>
            </a:extLst>
          </p:cNvPr>
          <p:cNvGraphicFramePr>
            <a:graphicFrameLocks noGrp="1"/>
          </p:cNvGraphicFramePr>
          <p:nvPr>
            <p:extLst>
              <p:ext uri="{D42A27DB-BD31-4B8C-83A1-F6EECF244321}">
                <p14:modId xmlns:p14="http://schemas.microsoft.com/office/powerpoint/2010/main" val="646429327"/>
              </p:ext>
            </p:extLst>
          </p:nvPr>
        </p:nvGraphicFramePr>
        <p:xfrm>
          <a:off x="465221" y="1712977"/>
          <a:ext cx="11261557" cy="2605469"/>
        </p:xfrm>
        <a:graphic>
          <a:graphicData uri="http://schemas.openxmlformats.org/drawingml/2006/table">
            <a:tbl>
              <a:tblPr firstRow="1" firstCol="1" bandRow="1"/>
              <a:tblGrid>
                <a:gridCol w="1024802">
                  <a:extLst>
                    <a:ext uri="{9D8B030D-6E8A-4147-A177-3AD203B41FA5}">
                      <a16:colId xmlns:a16="http://schemas.microsoft.com/office/drawing/2014/main" val="1379430344"/>
                    </a:ext>
                  </a:extLst>
                </a:gridCol>
                <a:gridCol w="946616">
                  <a:extLst>
                    <a:ext uri="{9D8B030D-6E8A-4147-A177-3AD203B41FA5}">
                      <a16:colId xmlns:a16="http://schemas.microsoft.com/office/drawing/2014/main" val="3146260328"/>
                    </a:ext>
                  </a:extLst>
                </a:gridCol>
                <a:gridCol w="9290139">
                  <a:extLst>
                    <a:ext uri="{9D8B030D-6E8A-4147-A177-3AD203B41FA5}">
                      <a16:colId xmlns:a16="http://schemas.microsoft.com/office/drawing/2014/main" val="1026932464"/>
                    </a:ext>
                  </a:extLst>
                </a:gridCol>
              </a:tblGrid>
              <a:tr h="231839">
                <a:tc rowSpan="2">
                  <a:txBody>
                    <a:bodyPr/>
                    <a:lstStyle/>
                    <a:p>
                      <a:pPr marL="36195" algn="just">
                        <a:lnSpc>
                          <a:spcPct val="130000"/>
                        </a:lnSpc>
                      </a:pPr>
                      <a:r>
                        <a:rPr lang="en-SG" sz="3200" b="1" kern="100" dirty="0">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6195" algn="just">
                        <a:lnSpc>
                          <a:spcPct val="130000"/>
                        </a:lnSpc>
                      </a:pPr>
                      <a:r>
                        <a:rPr lang="en-SG" sz="3200" b="1"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SG" sz="32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073125"/>
                  </a:ext>
                </a:extLst>
              </a:tr>
              <a:tr h="2034731">
                <a:tc vMerge="1">
                  <a:txBody>
                    <a:bodyPr/>
                    <a:lstStyle/>
                    <a:p>
                      <a:endParaRPr lang="en-US"/>
                    </a:p>
                  </a:txBody>
                  <a:tcPr/>
                </a:tc>
                <a:tc>
                  <a:txBody>
                    <a:bodyPr/>
                    <a:lstStyle/>
                    <a:p>
                      <a:pPr marL="36195" algn="just">
                        <a:lnSpc>
                          <a:spcPct val="130000"/>
                        </a:lnSpc>
                      </a:pPr>
                      <a:r>
                        <a:rPr lang="en-US" sz="3200" b="1" kern="1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9685" algn="just">
                        <a:lnSpc>
                          <a:spcPct val="130000"/>
                        </a:lnSpc>
                      </a:pPr>
                      <a:r>
                        <a:rPr lang="vi-VN"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Viết đoạn văn</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200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ảnh</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trữ</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hiểu</a:t>
                      </a:r>
                      <a:r>
                        <a:rPr lang="en-US" sz="3200" b="1"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8992369"/>
                  </a:ext>
                </a:extLst>
              </a:tr>
            </a:tbl>
          </a:graphicData>
        </a:graphic>
      </p:graphicFrame>
    </p:spTree>
    <p:extLst>
      <p:ext uri="{BB962C8B-B14F-4D97-AF65-F5344CB8AC3E}">
        <p14:creationId xmlns:p14="http://schemas.microsoft.com/office/powerpoint/2010/main" val="1004914294"/>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46AE81-EE95-2642-52E8-A1C98F99673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A1D3543-E7A3-F551-FA5D-C2A733F36FBA}"/>
              </a:ext>
            </a:extLst>
          </p:cNvPr>
          <p:cNvSpPr txBox="1"/>
          <p:nvPr/>
        </p:nvSpPr>
        <p:spPr>
          <a:xfrm>
            <a:off x="449179" y="914400"/>
            <a:ext cx="11309684" cy="1948995"/>
          </a:xfrm>
          <a:prstGeom prst="rect">
            <a:avLst/>
          </a:prstGeom>
          <a:noFill/>
        </p:spPr>
        <p:txBody>
          <a:bodyPr wrap="square">
            <a:spAutoFit/>
          </a:bodyPr>
          <a:lstStyle/>
          <a:p>
            <a:pPr algn="just">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b="1" dirty="0" err="1">
                <a:solidFill>
                  <a:srgbClr val="0D0D0D"/>
                </a:solidFill>
                <a:effectLst/>
                <a:latin typeface="Times New Roman" panose="02020603050405020304" pitchFamily="18" charset="0"/>
                <a:ea typeface="Arial" panose="020B0604020202020204" pitchFamily="34" charset="0"/>
              </a:rPr>
              <a:t>Mở</a:t>
            </a:r>
            <a:r>
              <a:rPr lang="en-US" sz="3200" b="1" dirty="0">
                <a:solidFill>
                  <a:srgbClr val="0D0D0D"/>
                </a:solidFill>
                <a:effectLst/>
                <a:latin typeface="Times New Roman" panose="02020603050405020304" pitchFamily="18" charset="0"/>
                <a:ea typeface="Arial" panose="020B0604020202020204" pitchFamily="34" charset="0"/>
              </a:rPr>
              <a:t> </a:t>
            </a:r>
            <a:r>
              <a:rPr lang="en-US" sz="3200" b="1" dirty="0" err="1">
                <a:solidFill>
                  <a:srgbClr val="0D0D0D"/>
                </a:solidFill>
                <a:effectLst/>
                <a:latin typeface="Times New Roman" panose="02020603050405020304" pitchFamily="18" charset="0"/>
                <a:ea typeface="Arial" panose="020B0604020202020204" pitchFamily="34" charset="0"/>
              </a:rPr>
              <a:t>đoạn</a:t>
            </a:r>
            <a:r>
              <a:rPr lang="en-US" sz="3200" b="1" dirty="0">
                <a:solidFill>
                  <a:srgbClr val="0D0D0D"/>
                </a:solidFill>
                <a:effectLst/>
                <a:latin typeface="Times New Roman" panose="02020603050405020304" pitchFamily="18" charset="0"/>
                <a:ea typeface="Arial" panose="020B0604020202020204" pitchFamily="34" charset="0"/>
              </a:rPr>
              <a:t>:</a:t>
            </a:r>
            <a:r>
              <a:rPr lang="en-US" sz="3200" dirty="0">
                <a:solidFill>
                  <a:srgbClr val="0D0D0D"/>
                </a:solidFill>
                <a:effectLst/>
                <a:latin typeface="Times New Roman" panose="02020603050405020304" pitchFamily="18" charset="0"/>
                <a:ea typeface="Arial" panose="020B060402020202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Giới</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thiệu</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vấn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đề</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nghị</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luận</a:t>
            </a:r>
            <a:r>
              <a:rPr lang="en-US" sz="3200" b="1"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Đoạn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trích</a:t>
            </a:r>
            <a:r>
              <a:rPr lang="en-US" sz="3200" b="1"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Định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nghĩa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về</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giả</a:t>
            </a:r>
            <a:r>
              <a:rPr lang="en-US" sz="3200" dirty="0">
                <a:solidFill>
                  <a:srgbClr val="0D0D0D"/>
                </a:solidFill>
                <a:effectLst/>
                <a:latin typeface="Times New Roman" panose="02020603050405020304" pitchFamily="18" charset="0"/>
                <a:ea typeface="Times New Roman" panose="02020603050405020304" pitchFamily="18" charset="0"/>
              </a:rPr>
              <a:t> Lê Minh </a:t>
            </a:r>
            <a:r>
              <a:rPr lang="en-US" sz="3200" dirty="0" err="1">
                <a:solidFill>
                  <a:srgbClr val="0D0D0D"/>
                </a:solidFill>
                <a:effectLst/>
                <a:latin typeface="Times New Roman" panose="02020603050405020304" pitchFamily="18" charset="0"/>
                <a:ea typeface="Times New Roman" panose="02020603050405020304" pitchFamily="18" charset="0"/>
              </a:rPr>
              <a:t>Quốc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đã</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cho</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thấy</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những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cảm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nhận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sâu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sắc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thơ</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về</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ảnh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mình</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028158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AD50-39BE-AA38-2083-FAFD9BD0BC4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E8AD105-89A7-699B-6B04-5D68FC5AA17B}"/>
              </a:ext>
            </a:extLst>
          </p:cNvPr>
          <p:cNvSpPr txBox="1"/>
          <p:nvPr/>
        </p:nvSpPr>
        <p:spPr>
          <a:xfrm>
            <a:off x="481262" y="401053"/>
            <a:ext cx="11341769" cy="2357568"/>
          </a:xfrm>
          <a:prstGeom prst="rect">
            <a:avLst/>
          </a:prstGeom>
          <a:noFill/>
        </p:spPr>
        <p:txBody>
          <a:bodyPr wrap="square">
            <a:spAutoFit/>
          </a:bodyPr>
          <a:lstStyle/>
          <a:p>
            <a:pPr algn="ctr">
              <a:lnSpc>
                <a:spcPct val="130000"/>
              </a:lnSpc>
            </a:pPr>
            <a:r>
              <a:rPr lang="en-US" sz="3200" b="1" dirty="0" err="1">
                <a:solidFill>
                  <a:srgbClr val="FF0000"/>
                </a:solidFill>
                <a:effectLst/>
                <a:latin typeface="Times New Roman" panose="02020603050405020304" pitchFamily="18" charset="0"/>
                <a:ea typeface="Times New Roman" panose="02020603050405020304" pitchFamily="18" charset="0"/>
              </a:rPr>
              <a:t>Phiếu</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học</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rPr>
              <a:t> 1</a:t>
            </a:r>
            <a:r>
              <a:rPr lang="vi-VN" sz="3200" b="1" dirty="0">
                <a:solidFill>
                  <a:srgbClr val="FF0000"/>
                </a:solidFill>
                <a:effectLst/>
                <a:latin typeface="Times New Roman" panose="02020603050405020304" pitchFamily="18" charset="0"/>
                <a:ea typeface="Times New Roman" panose="02020603050405020304" pitchFamily="18" charset="0"/>
              </a:rPr>
              <a:t>-</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a:solidFill>
                  <a:srgbClr val="FF0000"/>
                </a:solidFill>
                <a:effectLst/>
                <a:latin typeface="Times New Roman" panose="02020603050405020304" pitchFamily="18" charset="0"/>
                <a:ea typeface="Times New Roman" panose="02020603050405020304" pitchFamily="18" charset="0"/>
              </a:rPr>
              <a:t>Ôn tập về truyện truyền kì </a:t>
            </a:r>
            <a:endParaRPr lang="en-US" sz="3200" b="1" dirty="0">
              <a:solidFill>
                <a:srgbClr val="FF0000"/>
              </a:solidFill>
              <a:effectLst/>
              <a:latin typeface="Times New Roman" panose="02020603050405020304" pitchFamily="18" charset="0"/>
              <a:ea typeface="Times New Roman" panose="02020603050405020304" pitchFamily="18" charset="0"/>
            </a:endParaRPr>
          </a:p>
          <a:p>
            <a:pPr algn="ctr">
              <a:lnSpc>
                <a:spcPct val="130000"/>
              </a:lnSpc>
            </a:pPr>
            <a:r>
              <a:rPr lang="vi-VN" sz="3200" b="1" dirty="0">
                <a:solidFill>
                  <a:srgbClr val="FF0000"/>
                </a:solidFill>
                <a:effectLst/>
                <a:latin typeface="Times New Roman" panose="02020603050405020304" pitchFamily="18" charset="0"/>
                <a:ea typeface="Times New Roman" panose="02020603050405020304" pitchFamily="18" charset="0"/>
              </a:rPr>
              <a:t>và truyện trinh thám</a:t>
            </a:r>
            <a:endParaRPr lang="en-US" sz="3200" dirty="0">
              <a:effectLst/>
              <a:latin typeface="Times New Roman" panose="02020603050405020304" pitchFamily="18" charset="0"/>
              <a:ea typeface="Times New Roman" panose="02020603050405020304" pitchFamily="18" charset="0"/>
            </a:endParaRPr>
          </a:p>
          <a:p>
            <a:r>
              <a:rPr lang="en-US" sz="3200" b="1" dirty="0" err="1">
                <a:solidFill>
                  <a:srgbClr val="0070C0"/>
                </a:solidFill>
                <a:effectLst/>
                <a:latin typeface="Times New Roman" panose="02020603050405020304" pitchFamily="18" charset="0"/>
                <a:ea typeface="Times New Roman" panose="02020603050405020304" pitchFamily="18" charset="0"/>
              </a:rPr>
              <a:t>Câu</a:t>
            </a:r>
            <a:r>
              <a:rPr lang="en-US" sz="3200" b="1" dirty="0">
                <a:solidFill>
                  <a:srgbClr val="0070C0"/>
                </a:solidFill>
                <a:effectLst/>
                <a:latin typeface="Times New Roman" panose="02020603050405020304" pitchFamily="18" charset="0"/>
                <a:ea typeface="Times New Roman" panose="02020603050405020304" pitchFamily="18" charset="0"/>
              </a:rPr>
              <a:t> 1</a:t>
            </a:r>
            <a:r>
              <a:rPr lang="vi-VN" sz="3200" b="1" dirty="0">
                <a:solidFill>
                  <a:srgbClr val="0070C0"/>
                </a:solidFill>
                <a:effectLst/>
                <a:latin typeface="Times New Roman" panose="02020603050405020304" pitchFamily="18" charset="0"/>
                <a:ea typeface="Times New Roman" panose="02020603050405020304" pitchFamily="18" charset="0"/>
              </a:rPr>
              <a:t>:</a:t>
            </a:r>
            <a:r>
              <a:rPr lang="vi-VN" sz="3200" i="1"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biệt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truyền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kì</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truyện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trinh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thám</a:t>
            </a:r>
            <a:r>
              <a:rPr lang="en-US" sz="3200" dirty="0">
                <a:solidFill>
                  <a:srgbClr val="000000"/>
                </a:solidFill>
                <a:effectLst/>
                <a:latin typeface="Times New Roman" panose="02020603050405020304" pitchFamily="18" charset="0"/>
                <a:ea typeface="Times New Roman" panose="02020603050405020304" pitchFamily="18" charset="0"/>
              </a:rPr>
              <a:t> qua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Bài</a:t>
            </a:r>
            <a:r>
              <a:rPr lang="en-US" sz="3200" i="1" dirty="0">
                <a:solidFill>
                  <a:srgbClr val="000000"/>
                </a:solidFill>
                <a:effectLst/>
                <a:latin typeface="Times New Roman" panose="02020603050405020304" pitchFamily="18" charset="0"/>
                <a:ea typeface="Times New Roman" panose="02020603050405020304" pitchFamily="18" charset="0"/>
              </a:rPr>
              <a:t> 6</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Ngữ</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rPr>
              <a:t> 9</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hai</a:t>
            </a:r>
            <a:endParaRPr lang="en-US" sz="3200" dirty="0"/>
          </a:p>
        </p:txBody>
      </p:sp>
      <p:graphicFrame>
        <p:nvGraphicFramePr>
          <p:cNvPr id="6" name="Table 5">
            <a:extLst>
              <a:ext uri="{FF2B5EF4-FFF2-40B4-BE49-F238E27FC236}">
                <a16:creationId xmlns:a16="http://schemas.microsoft.com/office/drawing/2014/main" id="{928171AF-4564-B23A-92FE-E53B3074BA95}"/>
              </a:ext>
            </a:extLst>
          </p:cNvPr>
          <p:cNvGraphicFramePr>
            <a:graphicFrameLocks noGrp="1"/>
          </p:cNvGraphicFramePr>
          <p:nvPr>
            <p:extLst>
              <p:ext uri="{D42A27DB-BD31-4B8C-83A1-F6EECF244321}">
                <p14:modId xmlns:p14="http://schemas.microsoft.com/office/powerpoint/2010/main" val="1930666407"/>
              </p:ext>
            </p:extLst>
          </p:nvPr>
        </p:nvGraphicFramePr>
        <p:xfrm>
          <a:off x="481262" y="4359442"/>
          <a:ext cx="11181350" cy="1141476"/>
        </p:xfrm>
        <a:graphic>
          <a:graphicData uri="http://schemas.openxmlformats.org/drawingml/2006/table">
            <a:tbl>
              <a:tblPr firstRow="1" firstCol="1" bandRow="1"/>
              <a:tblGrid>
                <a:gridCol w="5590675">
                  <a:extLst>
                    <a:ext uri="{9D8B030D-6E8A-4147-A177-3AD203B41FA5}">
                      <a16:colId xmlns:a16="http://schemas.microsoft.com/office/drawing/2014/main" val="652506264"/>
                    </a:ext>
                  </a:extLst>
                </a:gridCol>
                <a:gridCol w="5590675">
                  <a:extLst>
                    <a:ext uri="{9D8B030D-6E8A-4147-A177-3AD203B41FA5}">
                      <a16:colId xmlns:a16="http://schemas.microsoft.com/office/drawing/2014/main" val="11223015"/>
                    </a:ext>
                  </a:extLst>
                </a:gridCol>
              </a:tblGrid>
              <a:tr h="402067">
                <a:tc>
                  <a:txBody>
                    <a:bodyPr/>
                    <a:lstStyle/>
                    <a:p>
                      <a:pPr algn="ctr">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Truyện truyền kì</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Truyện trinh thám</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4363152"/>
                  </a:ext>
                </a:extLst>
              </a:tr>
              <a:tr h="402067">
                <a:tc>
                  <a:txBody>
                    <a:bodyPr/>
                    <a:lstStyle/>
                    <a:p>
                      <a:pPr algn="ctr">
                        <a:lnSpc>
                          <a:spcPct val="130000"/>
                        </a:lnSpc>
                      </a:pPr>
                      <a:r>
                        <a:rPr lang="vi-VN" sz="32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30000"/>
                        </a:lnSpc>
                      </a:pPr>
                      <a:r>
                        <a:rPr lang="vi-VN" sz="32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4638617"/>
                  </a:ext>
                </a:extLst>
              </a:tr>
            </a:tbl>
          </a:graphicData>
        </a:graphic>
      </p:graphicFrame>
    </p:spTree>
    <p:extLst>
      <p:ext uri="{BB962C8B-B14F-4D97-AF65-F5344CB8AC3E}">
        <p14:creationId xmlns:p14="http://schemas.microsoft.com/office/powerpoint/2010/main" val="312829289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C7CAE-00B4-5E24-FB8C-E22EBBF982D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B0714FD-87F7-BF0F-9F6B-2F3D9C6574BB}"/>
              </a:ext>
            </a:extLst>
          </p:cNvPr>
          <p:cNvSpPr txBox="1"/>
          <p:nvPr/>
        </p:nvSpPr>
        <p:spPr>
          <a:xfrm>
            <a:off x="433137" y="673768"/>
            <a:ext cx="11309684" cy="2589170"/>
          </a:xfrm>
          <a:prstGeom prst="rect">
            <a:avLst/>
          </a:prstGeom>
          <a:noFill/>
        </p:spPr>
        <p:txBody>
          <a:bodyPr wrap="square">
            <a:spAutoFit/>
          </a:bodyPr>
          <a:lstStyle/>
          <a:p>
            <a:pPr algn="just">
              <a:lnSpc>
                <a:spcPct val="130000"/>
              </a:lnSpc>
            </a:pPr>
            <a:r>
              <a:rPr lang="en-US" sz="3200" b="1" dirty="0">
                <a:solidFill>
                  <a:srgbClr val="0D0D0D"/>
                </a:solidFill>
                <a:effectLst/>
                <a:latin typeface="Times New Roman" panose="02020603050405020304" pitchFamily="18" charset="0"/>
                <a:ea typeface="Arial" panose="020B0604020202020204" pitchFamily="34" charset="0"/>
              </a:rPr>
              <a:t>- </a:t>
            </a:r>
            <a:r>
              <a:rPr lang="en-US" sz="3200" b="1" dirty="0" err="1">
                <a:solidFill>
                  <a:srgbClr val="0D0D0D"/>
                </a:solidFill>
                <a:effectLst/>
                <a:latin typeface="Times New Roman" panose="02020603050405020304" pitchFamily="18" charset="0"/>
                <a:ea typeface="Arial" panose="020B0604020202020204" pitchFamily="34" charset="0"/>
              </a:rPr>
              <a:t>Thân</a:t>
            </a:r>
            <a:r>
              <a:rPr lang="en-US" sz="3200" b="1" dirty="0">
                <a:solidFill>
                  <a:srgbClr val="0D0D0D"/>
                </a:solidFill>
                <a:effectLst/>
                <a:latin typeface="Times New Roman" panose="02020603050405020304" pitchFamily="18" charset="0"/>
                <a:ea typeface="Arial" panose="020B0604020202020204" pitchFamily="34" charset="0"/>
              </a:rPr>
              <a:t> </a:t>
            </a:r>
            <a:r>
              <a:rPr lang="en-US" sz="3200" b="1" dirty="0" err="1">
                <a:solidFill>
                  <a:srgbClr val="0D0D0D"/>
                </a:solidFill>
                <a:effectLst/>
                <a:latin typeface="Times New Roman" panose="02020603050405020304" pitchFamily="18" charset="0"/>
                <a:ea typeface="Arial" panose="020B0604020202020204" pitchFamily="34" charset="0"/>
              </a:rPr>
              <a:t>đoạn</a:t>
            </a:r>
            <a:r>
              <a:rPr lang="en-US" sz="3200" b="1" dirty="0">
                <a:solidFill>
                  <a:srgbClr val="0D0D0D"/>
                </a:solidFill>
                <a:effectLst/>
                <a:latin typeface="Times New Roman" panose="02020603050405020304" pitchFamily="18" charset="0"/>
                <a:ea typeface="Arial" panose="020B0604020202020204" pitchFamily="34" charset="0"/>
              </a:rPr>
              <a:t>: </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Làm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sáng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tỏ</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hình</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ảnh</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đất</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nước</a:t>
            </a:r>
            <a:r>
              <a:rPr lang="en-US" sz="3200" dirty="0">
                <a:solidFill>
                  <a:srgbClr val="0D0D0D"/>
                </a:solidFill>
                <a:effectLst/>
                <a:latin typeface="Times New Roman" panose="02020603050405020304" pitchFamily="18" charset="0"/>
                <a:ea typeface="Calibri" panose="020F0502020204030204" pitchFamily="34" charset="0"/>
              </a:rPr>
              <a:t> qua </a:t>
            </a:r>
            <a:r>
              <a:rPr lang="en-US" sz="3200" dirty="0" err="1">
                <a:solidFill>
                  <a:srgbClr val="0D0D0D"/>
                </a:solidFill>
                <a:effectLst/>
                <a:latin typeface="Times New Roman" panose="02020603050405020304" pitchFamily="18" charset="0"/>
                <a:ea typeface="Calibri" panose="020F0502020204030204" pitchFamily="34" charset="0"/>
              </a:rPr>
              <a:t>cảm</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nhận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của</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nhân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vật</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trữ</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tình</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trong</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đoạn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trích</a:t>
            </a:r>
            <a:r>
              <a:rPr lang="en-US" sz="3200" dirty="0">
                <a:solidFill>
                  <a:srgbClr val="0D0D0D"/>
                </a:solidFill>
                <a:effectLst/>
                <a:latin typeface="Times New Roman" panose="02020603050405020304" pitchFamily="18" charset="0"/>
                <a:ea typeface="Calibri" panose="020F0502020204030204" pitchFamily="34" charset="0"/>
              </a:rPr>
              <a:t> ở </a:t>
            </a:r>
            <a:r>
              <a:rPr lang="en-US" sz="3200" dirty="0" err="1">
                <a:solidFill>
                  <a:srgbClr val="0D0D0D"/>
                </a:solidFill>
                <a:effectLst/>
                <a:latin typeface="Times New Roman" panose="02020603050405020304" pitchFamily="18" charset="0"/>
                <a:ea typeface="Calibri" panose="020F0502020204030204" pitchFamily="34" charset="0"/>
              </a:rPr>
              <a:t>phần</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Đọc</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Calibri" panose="020F0502020204030204" pitchFamily="34" charset="0"/>
              </a:rPr>
              <a:t>hiểu</a:t>
            </a:r>
            <a:r>
              <a:rPr lang="en-US" sz="3200" dirty="0">
                <a:solidFill>
                  <a:srgbClr val="0D0D0D"/>
                </a:solidFill>
                <a:effectLst/>
                <a:latin typeface="Times New Roman" panose="02020603050405020304" pitchFamily="18" charset="0"/>
                <a:ea typeface="Calibri" panose="020F0502020204030204" pitchFamily="34"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Có</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thể</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như</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sau</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ảnh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trong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cảm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nhận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nhân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vật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trữ</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tôi”hiện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lên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mang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những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vẻ</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đẹp</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718886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6E4AC-668E-FB0D-5ACF-C639714D714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DCCC212-CAA1-FDED-153B-F301477C6C2B}"/>
              </a:ext>
            </a:extLst>
          </p:cNvPr>
          <p:cNvSpPr txBox="1"/>
          <p:nvPr/>
        </p:nvSpPr>
        <p:spPr>
          <a:xfrm>
            <a:off x="433137" y="513347"/>
            <a:ext cx="11325726" cy="3869521"/>
          </a:xfrm>
          <a:prstGeom prst="rect">
            <a:avLst/>
          </a:prstGeom>
          <a:noFill/>
        </p:spPr>
        <p:txBody>
          <a:bodyPr wrap="square">
            <a:spAutoFit/>
          </a:bodyPr>
          <a:lstStyle/>
          <a:p>
            <a:pPr algn="just">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gần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gũi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dị</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quen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thuộc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mỗi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người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được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nhìn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từ</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chiều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sâu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hóa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dân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gian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gắn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nền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nông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nghiệp</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lúa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tồn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tại</a:t>
            </a:r>
            <a:r>
              <a:rPr lang="en-US" sz="3200" dirty="0">
                <a:solidFill>
                  <a:srgbClr val="0D0D0D"/>
                </a:solidFill>
                <a:effectLst/>
                <a:latin typeface="Times New Roman" panose="02020603050405020304" pitchFamily="18" charset="0"/>
                <a:ea typeface="Times New Roman" panose="02020603050405020304" pitchFamily="18" charset="0"/>
              </a:rPr>
              <a:t> bao </a:t>
            </a:r>
            <a:r>
              <a:rPr lang="en-US" sz="3200" dirty="0" err="1">
                <a:solidFill>
                  <a:srgbClr val="0D0D0D"/>
                </a:solidFill>
                <a:effectLst/>
                <a:latin typeface="Times New Roman" panose="02020603050405020304" pitchFamily="18" charset="0"/>
                <a:ea typeface="Times New Roman" panose="02020603050405020304" pitchFamily="18" charset="0"/>
              </a:rPr>
              <a:t>đời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hình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ảnh</a:t>
            </a:r>
            <a:r>
              <a:rPr lang="en-US" sz="3200" dirty="0">
                <a:solidFill>
                  <a:srgbClr val="0D0D0D"/>
                </a:solidFill>
                <a:effectLst/>
                <a:latin typeface="Times New Roman" panose="02020603050405020304" pitchFamily="18" charset="0"/>
                <a:ea typeface="Times New Roman" panose="02020603050405020304" pitchFamily="18" charset="0"/>
              </a:rPr>
              <a:t> con </a:t>
            </a:r>
            <a:r>
              <a:rPr lang="en-US" sz="3200" dirty="0" err="1">
                <a:solidFill>
                  <a:srgbClr val="0D0D0D"/>
                </a:solidFill>
                <a:effectLst/>
                <a:latin typeface="Times New Roman" panose="02020603050405020304" pitchFamily="18" charset="0"/>
                <a:ea typeface="Times New Roman" panose="02020603050405020304" pitchFamily="18" charset="0"/>
              </a:rPr>
              <a:t>trâu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cày</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trước</a:t>
            </a:r>
            <a:r>
              <a:rPr lang="en-US" sz="3200" dirty="0">
                <a:solidFill>
                  <a:srgbClr val="0D0D0D"/>
                </a:solidFill>
                <a:effectLst/>
                <a:latin typeface="Times New Roman" panose="02020603050405020304" pitchFamily="18" charset="0"/>
                <a:ea typeface="Times New Roman" panose="02020603050405020304" pitchFamily="18" charset="0"/>
              </a:rPr>
              <a:t> cha, </a:t>
            </a:r>
            <a:r>
              <a:rPr lang="en-US" sz="3200" dirty="0" err="1">
                <a:solidFill>
                  <a:srgbClr val="0D0D0D"/>
                </a:solidFill>
                <a:effectLst/>
                <a:latin typeface="Times New Roman" panose="02020603050405020304" pitchFamily="18" charset="0"/>
                <a:ea typeface="Times New Roman" panose="02020603050405020304" pitchFamily="18" charset="0"/>
              </a:rPr>
              <a:t>trước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mẹ</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đất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nước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được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cảm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nhận</a:t>
            </a:r>
            <a:r>
              <a:rPr lang="en-US" sz="3200" dirty="0">
                <a:solidFill>
                  <a:srgbClr val="0D0D0D"/>
                </a:solidFill>
                <a:effectLst/>
                <a:latin typeface="Times New Roman" panose="02020603050405020304" pitchFamily="18" charset="0"/>
                <a:ea typeface="Times New Roman" panose="02020603050405020304" pitchFamily="18" charset="0"/>
              </a:rPr>
              <a:t> qua </a:t>
            </a:r>
            <a:r>
              <a:rPr lang="en-US" sz="3200" dirty="0" err="1">
                <a:solidFill>
                  <a:srgbClr val="0D0D0D"/>
                </a:solidFill>
                <a:effectLst/>
                <a:latin typeface="Times New Roman" panose="02020603050405020304" pitchFamily="18" charset="0"/>
                <a:ea typeface="Times New Roman" panose="02020603050405020304" pitchFamily="18" charset="0"/>
              </a:rPr>
              <a:t>những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phẩm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dân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gian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từ</a:t>
            </a:r>
            <a:r>
              <a:rPr lang="en-US" sz="3200" dirty="0">
                <a:solidFill>
                  <a:srgbClr val="0D0D0D"/>
                </a:solidFill>
                <a:effectLst/>
                <a:latin typeface="Times New Roman" panose="02020603050405020304" pitchFamily="18" charset="0"/>
                <a:ea typeface="Times New Roman" panose="02020603050405020304" pitchFamily="18" charset="0"/>
              </a:rPr>
              <a:t> ca dao </a:t>
            </a:r>
            <a:r>
              <a:rPr lang="en-US" sz="3200" dirty="0" err="1">
                <a:solidFill>
                  <a:srgbClr val="0D0D0D"/>
                </a:solidFill>
                <a:effectLst/>
                <a:latin typeface="Times New Roman" panose="02020603050405020304" pitchFamily="18" charset="0"/>
                <a:ea typeface="Times New Roman" panose="02020603050405020304" pitchFamily="18" charset="0"/>
              </a:rPr>
              <a:t>đến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truyền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thuyết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truyện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cổ</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tích</a:t>
            </a:r>
            <a:r>
              <a:rPr lang="en-US" sz="3200" dirty="0">
                <a:solidFill>
                  <a:srgbClr val="0D0D0D"/>
                </a:solidFill>
                <a:effectLst/>
                <a:latin typeface="Times New Roman" panose="02020603050405020304" pitchFamily="18" charset="0"/>
                <a:ea typeface="Times New Roman" panose="02020603050405020304" pitchFamily="18" charset="0"/>
              </a:rPr>
              <a:t>,...</a:t>
            </a:r>
            <a:r>
              <a:rPr lang="en-US" sz="3200" dirty="0" err="1">
                <a:solidFill>
                  <a:srgbClr val="0D0D0D"/>
                </a:solidFill>
                <a:effectLst/>
                <a:latin typeface="Times New Roman" panose="02020603050405020304" pitchFamily="18" charset="0"/>
                <a:ea typeface="Times New Roman" panose="02020603050405020304" pitchFamily="18" charset="0"/>
              </a:rPr>
              <a:t>mang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đến</a:t>
            </a:r>
            <a:r>
              <a:rPr lang="en-US" sz="3200" dirty="0">
                <a:solidFill>
                  <a:srgbClr val="0D0D0D"/>
                </a:solidFill>
                <a:effectLst/>
                <a:latin typeface="Times New Roman" panose="02020603050405020304" pitchFamily="18" charset="0"/>
                <a:ea typeface="Times New Roman" panose="02020603050405020304" pitchFamily="18" charset="0"/>
              </a:rPr>
              <a:t> bao </a:t>
            </a:r>
            <a:r>
              <a:rPr lang="en-US" sz="3200" dirty="0" err="1">
                <a:solidFill>
                  <a:srgbClr val="0D0D0D"/>
                </a:solidFill>
                <a:effectLst/>
                <a:latin typeface="Times New Roman" panose="02020603050405020304" pitchFamily="18" charset="0"/>
                <a:ea typeface="Times New Roman" panose="02020603050405020304" pitchFamily="18" charset="0"/>
              </a:rPr>
              <a:t>bài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về</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đạo</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lí</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5752200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54724-AD0C-35BD-ABBA-B8BC4583430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9A980EF-DD70-8DD9-DDB0-2FAC56141646}"/>
              </a:ext>
            </a:extLst>
          </p:cNvPr>
          <p:cNvSpPr txBox="1"/>
          <p:nvPr/>
        </p:nvSpPr>
        <p:spPr>
          <a:xfrm>
            <a:off x="401053" y="625642"/>
            <a:ext cx="11373852" cy="5149871"/>
          </a:xfrm>
          <a:prstGeom prst="rect">
            <a:avLst/>
          </a:prstGeom>
          <a:noFill/>
        </p:spPr>
        <p:txBody>
          <a:bodyPr wrap="square">
            <a:spAutoFit/>
          </a:bodyPr>
          <a:lstStyle/>
          <a:p>
            <a:pPr algn="just">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rPr>
              <a:t>Đất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nước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được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quan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sát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và</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cảm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nhận</a:t>
            </a:r>
            <a:r>
              <a:rPr lang="en-US" sz="3200" dirty="0">
                <a:effectLst/>
                <a:latin typeface="Times New Roman" panose="02020603050405020304" pitchFamily="18" charset="0"/>
                <a:ea typeface="Calibri" panose="020F0502020204030204" pitchFamily="34" charset="0"/>
              </a:rPr>
              <a:t> ở </a:t>
            </a:r>
            <a:r>
              <a:rPr lang="en-US" sz="3200" dirty="0" err="1">
                <a:effectLst/>
                <a:latin typeface="Times New Roman" panose="02020603050405020304" pitchFamily="18" charset="0"/>
                <a:ea typeface="Calibri" panose="020F0502020204030204" pitchFamily="34" charset="0"/>
              </a:rPr>
              <a:t>muôn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mặt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đời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thường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trong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cuộc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sống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sinh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hoạt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và</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chiến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đấu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nước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là</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bì</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thư</a:t>
            </a:r>
            <a:r>
              <a:rPr lang="en-US" sz="3200" dirty="0">
                <a:effectLst/>
                <a:latin typeface="Times New Roman" panose="02020603050405020304" pitchFamily="18" charset="0"/>
                <a:ea typeface="Calibri" panose="020F0502020204030204" pitchFamily="34" charset="0"/>
              </a:rPr>
              <a:t>, con </a:t>
            </a:r>
            <a:r>
              <a:rPr lang="en-US" sz="3200" dirty="0" err="1">
                <a:effectLst/>
                <a:latin typeface="Times New Roman" panose="02020603050405020304" pitchFamily="18" charset="0"/>
                <a:ea typeface="Calibri" panose="020F0502020204030204" pitchFamily="34" charset="0"/>
              </a:rPr>
              <a:t>tem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là</a:t>
            </a:r>
            <a:r>
              <a:rPr lang="en-US" sz="3200" dirty="0">
                <a:effectLst/>
                <a:latin typeface="Times New Roman" panose="02020603050405020304" pitchFamily="18" charset="0"/>
                <a:ea typeface="Calibri" panose="020F0502020204030204" pitchFamily="34" charset="0"/>
              </a:rPr>
              <a:t> bao </a:t>
            </a:r>
            <a:r>
              <a:rPr lang="en-US" sz="3200" dirty="0" err="1">
                <a:effectLst/>
                <a:latin typeface="Times New Roman" panose="02020603050405020304" pitchFamily="18" charset="0"/>
                <a:ea typeface="Calibri" panose="020F0502020204030204" pitchFamily="34" charset="0"/>
              </a:rPr>
              <a:t>món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ngon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đặc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trưng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vùng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miền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là</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ảnh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khẩu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súng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trường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cùng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người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lính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bảo</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vệ</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chủ</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quyền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nước</a:t>
            </a:r>
            <a:r>
              <a:rPr lang="en-US" sz="3200" dirty="0">
                <a:effectLst/>
                <a:latin typeface="Times New Roman" panose="02020603050405020304" pitchFamily="18" charset="0"/>
                <a:ea typeface="Calibri" panose="020F0502020204030204" pitchFamily="34"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Nghệ</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thuật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miêu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tả</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ảnh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nước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sử</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dụng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thể</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thơ</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tự</a:t>
            </a:r>
            <a:r>
              <a:rPr lang="en-US" sz="3200" dirty="0">
                <a:effectLst/>
                <a:latin typeface="Times New Roman" panose="02020603050405020304" pitchFamily="18" charset="0"/>
                <a:ea typeface="Calibri" panose="020F0502020204030204" pitchFamily="34" charset="0"/>
              </a:rPr>
              <a:t> do, </a:t>
            </a:r>
            <a:r>
              <a:rPr lang="en-US" sz="3200" dirty="0" err="1">
                <a:effectLst/>
                <a:latin typeface="Times New Roman" panose="02020603050405020304" pitchFamily="18" charset="0"/>
                <a:ea typeface="Calibri" panose="020F0502020204030204" pitchFamily="34" charset="0"/>
              </a:rPr>
              <a:t>phép</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liệt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kê</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điệp</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cấu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trúc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câu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nước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là</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ngôn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ngữ</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gợi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gợi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cảm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giọng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điệu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tâm</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thủ</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thỉ</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tự</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nhiên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ảnh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thơ</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gần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gũi</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bình</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dị</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thân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quen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sử</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dụng</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các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chất</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liệu</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văn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hóa</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văn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học</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dân</a:t>
            </a:r>
            <a:r>
              <a:rPr lang="en-US" sz="3200" dirty="0">
                <a:effectLst/>
                <a:latin typeface="Times New Roman" panose="02020603050405020304" pitchFamily="18" charset="0"/>
                <a:ea typeface="Calibri" panose="020F0502020204030204" pitchFamily="34" charset="0"/>
              </a:rPr>
              <a:t> </a:t>
            </a:r>
            <a:r>
              <a:rPr lang="en-US" sz="3200" dirty="0" err="1">
                <a:effectLst/>
                <a:latin typeface="Times New Roman" panose="02020603050405020304" pitchFamily="18" charset="0"/>
                <a:ea typeface="Calibri" panose="020F0502020204030204" pitchFamily="34" charset="0"/>
              </a:rPr>
              <a:t>gian</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021639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18233-206E-63AF-0563-86A06CE4CAB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A29B983-0B42-E153-65CE-A10AC3EC09AA}"/>
              </a:ext>
            </a:extLst>
          </p:cNvPr>
          <p:cNvSpPr txBox="1"/>
          <p:nvPr/>
        </p:nvSpPr>
        <p:spPr>
          <a:xfrm>
            <a:off x="192505" y="545432"/>
            <a:ext cx="11373853" cy="4876271"/>
          </a:xfrm>
          <a:prstGeom prst="rect">
            <a:avLst/>
          </a:prstGeom>
          <a:noFill/>
        </p:spPr>
        <p:txBody>
          <a:bodyPr wrap="square">
            <a:spAutoFit/>
          </a:bodyPr>
          <a:lstStyle/>
          <a:p>
            <a:pPr>
              <a:lnSpc>
                <a:spcPct val="200000"/>
              </a:lnSpc>
            </a:pPr>
            <a:r>
              <a:rPr lang="en-US" sz="1300" b="1" kern="1600" dirty="0">
                <a:solidFill>
                  <a:srgbClr val="0D0D0D"/>
                </a:solidFill>
                <a:effectLst/>
                <a:latin typeface="Times New Roman" panose="02020603050405020304" pitchFamily="18" charset="0"/>
                <a:ea typeface="Arial" panose="020B0604020202020204" pitchFamily="34" charset="0"/>
              </a:rPr>
              <a:t>- </a:t>
            </a:r>
            <a:r>
              <a:rPr lang="en-US" sz="3200" b="1" kern="1600" dirty="0" err="1">
                <a:solidFill>
                  <a:srgbClr val="0D0D0D"/>
                </a:solidFill>
                <a:effectLst/>
                <a:latin typeface="Times New Roman" panose="02020603050405020304" pitchFamily="18" charset="0"/>
                <a:ea typeface="Arial" panose="020B0604020202020204" pitchFamily="34" charset="0"/>
              </a:rPr>
              <a:t>Kết</a:t>
            </a:r>
            <a:r>
              <a:rPr lang="en-US" sz="3200" b="1" kern="1600" dirty="0">
                <a:solidFill>
                  <a:srgbClr val="0D0D0D"/>
                </a:solidFill>
                <a:effectLst/>
                <a:latin typeface="Times New Roman" panose="02020603050405020304" pitchFamily="18" charset="0"/>
                <a:ea typeface="Arial" panose="020B0604020202020204" pitchFamily="34" charset="0"/>
              </a:rPr>
              <a:t> </a:t>
            </a:r>
            <a:r>
              <a:rPr lang="en-US" sz="3200" b="1" kern="1600" dirty="0" err="1">
                <a:solidFill>
                  <a:srgbClr val="0D0D0D"/>
                </a:solidFill>
                <a:effectLst/>
                <a:latin typeface="Times New Roman" panose="02020603050405020304" pitchFamily="18" charset="0"/>
                <a:ea typeface="Arial" panose="020B0604020202020204" pitchFamily="34" charset="0"/>
              </a:rPr>
              <a:t>đoạn</a:t>
            </a:r>
            <a:r>
              <a:rPr lang="en-US" sz="3200" b="1" kern="1600" dirty="0">
                <a:solidFill>
                  <a:srgbClr val="0D0D0D"/>
                </a:solidFill>
                <a:effectLst/>
                <a:latin typeface="Times New Roman" panose="02020603050405020304" pitchFamily="18" charset="0"/>
                <a:ea typeface="Arial" panose="020B0604020202020204" pitchFamily="34" charset="0"/>
              </a:rPr>
              <a:t>:</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Đoạn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trích</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Định</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nghĩa</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về</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đất</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nước</a:t>
            </a:r>
            <a:r>
              <a:rPr lang="en-US" sz="3200" kern="1600" dirty="0">
                <a:solidFill>
                  <a:srgbClr val="0D0D0D"/>
                </a:solidFill>
                <a:effectLst/>
                <a:latin typeface="Times New Roman" panose="02020603050405020304" pitchFamily="18" charset="0"/>
                <a:ea typeface="Arial" panose="020B0604020202020204" pitchFamily="34" charset="0"/>
              </a:rPr>
              <a:t>” (Lê Minh </a:t>
            </a:r>
            <a:r>
              <a:rPr lang="en-US" sz="3200" kern="1600" dirty="0" err="1">
                <a:solidFill>
                  <a:srgbClr val="0D0D0D"/>
                </a:solidFill>
                <a:effectLst/>
                <a:latin typeface="Times New Roman" panose="02020603050405020304" pitchFamily="18" charset="0"/>
                <a:ea typeface="Arial" panose="020B0604020202020204" pitchFamily="34" charset="0"/>
              </a:rPr>
              <a:t>Quốc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đã</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đem</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đến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cho</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người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đọc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những</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cảm</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nhận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mới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mẻ</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về</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đất</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nước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khi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nhìn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ngắm</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đất</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nước</a:t>
            </a:r>
            <a:r>
              <a:rPr lang="en-US" sz="3200" kern="1600" dirty="0">
                <a:solidFill>
                  <a:srgbClr val="0D0D0D"/>
                </a:solidFill>
                <a:effectLst/>
                <a:latin typeface="Times New Roman" panose="02020603050405020304" pitchFamily="18" charset="0"/>
                <a:ea typeface="Arial" panose="020B0604020202020204" pitchFamily="34" charset="0"/>
              </a:rPr>
              <a:t> ở </a:t>
            </a:r>
            <a:r>
              <a:rPr lang="en-US" sz="3200" kern="1600" dirty="0" err="1">
                <a:solidFill>
                  <a:srgbClr val="0D0D0D"/>
                </a:solidFill>
                <a:effectLst/>
                <a:latin typeface="Times New Roman" panose="02020603050405020304" pitchFamily="18" charset="0"/>
                <a:ea typeface="Arial" panose="020B0604020202020204" pitchFamily="34" charset="0"/>
              </a:rPr>
              <a:t>cự</a:t>
            </a:r>
            <a:r>
              <a:rPr lang="en-US" sz="3200" kern="1600" dirty="0">
                <a:solidFill>
                  <a:srgbClr val="0D0D0D"/>
                </a:solidFill>
                <a:effectLst/>
                <a:latin typeface="Times New Roman" panose="02020603050405020304" pitchFamily="18" charset="0"/>
                <a:ea typeface="Arial" panose="020B0604020202020204" pitchFamily="34" charset="0"/>
              </a:rPr>
              <a:t> li </a:t>
            </a:r>
            <a:r>
              <a:rPr lang="en-US" sz="3200" kern="1600" dirty="0" err="1">
                <a:solidFill>
                  <a:srgbClr val="0D0D0D"/>
                </a:solidFill>
                <a:effectLst/>
                <a:latin typeface="Times New Roman" panose="02020603050405020304" pitchFamily="18" charset="0"/>
                <a:ea typeface="Arial" panose="020B0604020202020204" pitchFamily="34" charset="0"/>
              </a:rPr>
              <a:t>gần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Hình</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ảnh</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đất</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nước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trong</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đoạn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trích</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đã</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đưa</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đến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cho</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người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đọc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những</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cảm</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xúc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thẩm</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mĩ</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phong</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phú</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để</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mỗi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người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thấy</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yêu</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quý</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và</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có</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trách</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nhiệm</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hơn</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với</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đất</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nước</a:t>
            </a:r>
            <a:r>
              <a:rPr lang="en-US" sz="3200" kern="1600" dirty="0">
                <a:solidFill>
                  <a:srgbClr val="0D0D0D"/>
                </a:solidFill>
                <a:effectLst/>
                <a:latin typeface="Times New Roman" panose="02020603050405020304" pitchFamily="18" charset="0"/>
                <a:ea typeface="Arial" panose="020B0604020202020204" pitchFamily="34" charset="0"/>
              </a:rPr>
              <a:t> </a:t>
            </a:r>
            <a:r>
              <a:rPr lang="en-US" sz="3200" kern="1600" dirty="0" err="1">
                <a:solidFill>
                  <a:srgbClr val="0D0D0D"/>
                </a:solidFill>
                <a:effectLst/>
                <a:latin typeface="Times New Roman" panose="02020603050405020304" pitchFamily="18" charset="0"/>
                <a:ea typeface="Arial" panose="020B0604020202020204" pitchFamily="34" charset="0"/>
              </a:rPr>
              <a:t>mình</a:t>
            </a:r>
            <a:r>
              <a:rPr lang="en-US" sz="3200" kern="1600" dirty="0">
                <a:solidFill>
                  <a:srgbClr val="0D0D0D"/>
                </a:solidFill>
                <a:effectLst/>
                <a:latin typeface="Times New Roman" panose="02020603050405020304" pitchFamily="18" charset="0"/>
                <a:ea typeface="Arial" panose="020B0604020202020204" pitchFamily="34" charset="0"/>
              </a:rPr>
              <a:t>.</a:t>
            </a:r>
            <a:endParaRPr lang="en-US" sz="3200" dirty="0"/>
          </a:p>
        </p:txBody>
      </p:sp>
    </p:spTree>
    <p:extLst>
      <p:ext uri="{BB962C8B-B14F-4D97-AF65-F5344CB8AC3E}">
        <p14:creationId xmlns:p14="http://schemas.microsoft.com/office/powerpoint/2010/main" val="314680668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F0637-D4B8-D6E1-8B51-22C2B94E884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41082D9-FC45-7796-5126-D45EFA6799B0}"/>
              </a:ext>
            </a:extLst>
          </p:cNvPr>
          <p:cNvGraphicFramePr>
            <a:graphicFrameLocks noGrp="1"/>
          </p:cNvGraphicFramePr>
          <p:nvPr>
            <p:extLst>
              <p:ext uri="{D42A27DB-BD31-4B8C-83A1-F6EECF244321}">
                <p14:modId xmlns:p14="http://schemas.microsoft.com/office/powerpoint/2010/main" val="2245118273"/>
              </p:ext>
            </p:extLst>
          </p:nvPr>
        </p:nvGraphicFramePr>
        <p:xfrm>
          <a:off x="838200" y="1946617"/>
          <a:ext cx="10515600" cy="1838706"/>
        </p:xfrm>
        <a:graphic>
          <a:graphicData uri="http://schemas.openxmlformats.org/drawingml/2006/table">
            <a:tbl>
              <a:tblPr firstRow="1" firstCol="1" bandRow="1"/>
              <a:tblGrid>
                <a:gridCol w="945566">
                  <a:extLst>
                    <a:ext uri="{9D8B030D-6E8A-4147-A177-3AD203B41FA5}">
                      <a16:colId xmlns:a16="http://schemas.microsoft.com/office/drawing/2014/main" val="3056983467"/>
                    </a:ext>
                  </a:extLst>
                </a:gridCol>
                <a:gridCol w="9570034">
                  <a:extLst>
                    <a:ext uri="{9D8B030D-6E8A-4147-A177-3AD203B41FA5}">
                      <a16:colId xmlns:a16="http://schemas.microsoft.com/office/drawing/2014/main" val="1092978035"/>
                    </a:ext>
                  </a:extLst>
                </a:gridCol>
              </a:tblGrid>
              <a:tr h="548005">
                <a:tc>
                  <a:txBody>
                    <a:bodyPr/>
                    <a:lstStyle/>
                    <a:p>
                      <a:pPr marL="36195" algn="just">
                        <a:lnSpc>
                          <a:spcPct val="130000"/>
                        </a:lnSpc>
                      </a:pPr>
                      <a:r>
                        <a:rPr lang="en-US" sz="3200" b="1" kern="1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effectLst/>
                          <a:latin typeface="Times New Roman" panose="02020603050405020304" pitchFamily="18" charset="0"/>
                          <a:ea typeface="Times New Roman" panose="02020603050405020304" pitchFamily="18" charset="0"/>
                          <a:cs typeface="Times New Roman" panose="02020603050405020304" pitchFamily="18" charset="0"/>
                        </a:rPr>
                        <a:t> 2</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30000"/>
                        </a:lnSpc>
                      </a:pP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600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gìn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huy</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giai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5357143"/>
                  </a:ext>
                </a:extLst>
              </a:tr>
            </a:tbl>
          </a:graphicData>
        </a:graphic>
      </p:graphicFrame>
    </p:spTree>
    <p:extLst>
      <p:ext uri="{BB962C8B-B14F-4D97-AF65-F5344CB8AC3E}">
        <p14:creationId xmlns:p14="http://schemas.microsoft.com/office/powerpoint/2010/main" val="395188515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39940-7036-626C-5C78-0C17064B79C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649A20E-CED7-729D-B841-9F684E57CF8A}"/>
              </a:ext>
            </a:extLst>
          </p:cNvPr>
          <p:cNvSpPr txBox="1"/>
          <p:nvPr/>
        </p:nvSpPr>
        <p:spPr>
          <a:xfrm>
            <a:off x="481263" y="593559"/>
            <a:ext cx="11293642" cy="5790047"/>
          </a:xfrm>
          <a:prstGeom prst="rect">
            <a:avLst/>
          </a:prstGeom>
          <a:noFill/>
        </p:spPr>
        <p:txBody>
          <a:bodyPr wrap="square">
            <a:spAutoFit/>
          </a:bodyPr>
          <a:lstStyle/>
          <a:p>
            <a:pPr algn="just">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Giới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thiệu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vấn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đề</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nghị</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luận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nêu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quát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quan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điểm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cá</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nhân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về</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vấn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đề</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Triển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khai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vấn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đề</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nghị</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luận</a:t>
            </a:r>
            <a:r>
              <a:rPr lang="en-US" sz="3200" dirty="0">
                <a:solidFill>
                  <a:srgbClr val="0D0D0D"/>
                </a:solidFill>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it-IT" sz="3200" dirty="0">
                <a:solidFill>
                  <a:srgbClr val="0D0D0D"/>
                </a:solidFill>
                <a:effectLst/>
                <a:latin typeface="Times New Roman" panose="02020603050405020304" pitchFamily="18" charset="0"/>
                <a:ea typeface="Times New Roman" panose="02020603050405020304" pitchFamily="18" charset="0"/>
              </a:rPr>
              <a:t>- Giải thích:</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i="1" dirty="0">
                <a:solidFill>
                  <a:srgbClr val="000000"/>
                </a:solidFill>
                <a:effectLst/>
                <a:latin typeface="Times New Roman" panose="02020603050405020304" pitchFamily="18" charset="0"/>
                <a:ea typeface="Times New Roman" panose="02020603050405020304" pitchFamily="18" charset="0"/>
              </a:rPr>
              <a:t>Văn hóa</a:t>
            </a:r>
            <a:r>
              <a:rPr lang="vi-VN" sz="3200" dirty="0">
                <a:solidFill>
                  <a:srgbClr val="000000"/>
                </a:solidFill>
                <a:effectLst/>
                <a:latin typeface="Times New Roman" panose="02020603050405020304" pitchFamily="18" charset="0"/>
                <a:ea typeface="Times New Roman" panose="02020603050405020304" pitchFamily="18" charset="0"/>
              </a:rPr>
              <a:t> hiểu một cách ngắn gọn nhất là những giá trị tích cực thuộc về đời sống vật chất hoặc tinh thần mà con người tạo ra trong quá trình phát triển, hình thành một cộng đồng xã hội, quốc gia, dân tộc (văn hóa ẩm thực, văn hóa trang phục, các phong tục tập quán, văn hóa ứng xử, văn hóa giao thông…)</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33433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F2B29-6F92-6FAF-9571-9F5798C6C77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5C8DE37-7F6B-431C-3CC0-C3BEBCB00A02}"/>
              </a:ext>
            </a:extLst>
          </p:cNvPr>
          <p:cNvSpPr txBox="1"/>
          <p:nvPr/>
        </p:nvSpPr>
        <p:spPr>
          <a:xfrm>
            <a:off x="465221" y="417095"/>
            <a:ext cx="11277600" cy="5149871"/>
          </a:xfrm>
          <a:prstGeom prst="rect">
            <a:avLst/>
          </a:prstGeom>
          <a:noFill/>
        </p:spPr>
        <p:txBody>
          <a:bodyPr wrap="square">
            <a:spAutoFit/>
          </a:bodyPr>
          <a:lstStyle/>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i="1" dirty="0">
                <a:solidFill>
                  <a:srgbClr val="000000"/>
                </a:solidFill>
                <a:effectLst/>
                <a:latin typeface="Times New Roman" panose="02020603050405020304" pitchFamily="18" charset="0"/>
                <a:ea typeface="Times New Roman" panose="02020603050405020304" pitchFamily="18" charset="0"/>
              </a:rPr>
              <a:t>Bản sắc văn hóa là</a:t>
            </a:r>
            <a:r>
              <a:rPr lang="vi-VN" sz="3200" dirty="0">
                <a:solidFill>
                  <a:srgbClr val="000000"/>
                </a:solidFill>
                <a:effectLst/>
                <a:latin typeface="Times New Roman" panose="02020603050405020304" pitchFamily="18" charset="0"/>
                <a:ea typeface="Times New Roman" panose="02020603050405020304" pitchFamily="18" charset="0"/>
              </a:rPr>
              <a:t> những đặc điểm cơ bản cho sắc thái văn hóa của một dân tộc, là những nét đặc trưng, độc đáo giúp phân biệt văn hóa dân tộc này với nền văn hóa dân tộc khác.</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Thực trạng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vấn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rPr>
              <a:t> nay</a:t>
            </a:r>
            <a:r>
              <a:rPr lang="vi-VN" sz="3200" dirty="0">
                <a:solidFill>
                  <a:srgbClr val="000000"/>
                </a:solidFill>
                <a:effectLst/>
                <a:latin typeface="Times New Roman" panose="02020603050405020304" pitchFamily="18" charset="0"/>
                <a:ea typeface="Times New Roman" panose="02020603050405020304" pitchFamily="18" charset="0"/>
              </a:rPr>
              <a:t> nhièu giá trị truyền thống tốt đẹp của văn hóa dân tộc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đang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bị</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mai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vi-VN"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bị</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đánh mất bản sắc (suy đồi đạo đức xã hội, ứng xử thiếu văn hóa, ăn mặc lố lăng, </a:t>
            </a:r>
            <a:r>
              <a:rPr lang="en-US" sz="3200" dirty="0" err="1">
                <a:solidFill>
                  <a:srgbClr val="000000"/>
                </a:solidFill>
                <a:effectLst/>
                <a:latin typeface="Times New Roman" panose="02020603050405020304" pitchFamily="18" charset="0"/>
                <a:ea typeface="Times New Roman" panose="02020603050405020304" pitchFamily="18" charset="0"/>
              </a:rPr>
              <a:t>sử</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ngôn từ tục tĩu,…). Do đó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hệ</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sinh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cao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nhiệm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việc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gìn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tồn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sắc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tộc</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6633434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F1F28-754B-8D0B-6D7E-F0F4C9B09DB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55C1F9D-0E69-5B15-9420-A0CBB94C2E62}"/>
              </a:ext>
            </a:extLst>
          </p:cNvPr>
          <p:cNvSpPr txBox="1"/>
          <p:nvPr/>
        </p:nvSpPr>
        <p:spPr>
          <a:xfrm>
            <a:off x="401053" y="433137"/>
            <a:ext cx="11502189" cy="4509696"/>
          </a:xfrm>
          <a:prstGeom prst="rect">
            <a:avLst/>
          </a:prstGeom>
          <a:noFill/>
        </p:spPr>
        <p:txBody>
          <a:bodyPr wrap="square">
            <a:spAutoFit/>
          </a:bodyPr>
          <a:lstStyle/>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Giải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pháp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gìn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vệ</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sắc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tộc</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Muốn giữ gìn bản sắc văn hóa dân tộc cần có sự chung tay góp sức của cá nhân và toàn thể xã hội. Việc gìn giữ, phát huy những truyền thống đạo lý tốt đẹp cần có sự đóng góp của ông bà cha mẹ trong gia đình, sau đó mới đến trường lớp và xã hội,…</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Giải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pháp</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giữ gìn, phát huy bản sắc văn hóa dân tộc trong giai đoạn hiện nay đối với thế hệ học sinh:</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6545950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DD0B4-DB2F-CCD2-AD7E-547D5160141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49A8883-142B-8B0E-2FAF-F9E9848D3D57}"/>
              </a:ext>
            </a:extLst>
          </p:cNvPr>
          <p:cNvSpPr txBox="1"/>
          <p:nvPr/>
        </p:nvSpPr>
        <p:spPr>
          <a:xfrm>
            <a:off x="417095" y="481263"/>
            <a:ext cx="11438021" cy="3229346"/>
          </a:xfrm>
          <a:prstGeom prst="rect">
            <a:avLst/>
          </a:prstGeom>
          <a:noFill/>
        </p:spPr>
        <p:txBody>
          <a:bodyPr wrap="square">
            <a:spAutoFit/>
          </a:bodyPr>
          <a:lstStyle/>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a:t>
            </a:r>
            <a:r>
              <a:rPr lang="vi-VN" sz="3200" dirty="0">
                <a:solidFill>
                  <a:srgbClr val="000000"/>
                </a:solidFill>
                <a:effectLst/>
                <a:latin typeface="Times New Roman" panose="02020603050405020304" pitchFamily="18" charset="0"/>
                <a:ea typeface="Times New Roman" panose="02020603050405020304" pitchFamily="18" charset="0"/>
              </a:rPr>
              <a:t>+ Thế hệ học sinh cần ra sức bảo tồn, quảng bá những nét đẹp văn hóa đáng tự hào của dân tộc</a:t>
            </a:r>
            <a:r>
              <a:rPr lang="en-US" sz="3200" dirty="0">
                <a:solidFill>
                  <a:srgbClr val="000000"/>
                </a:solidFill>
                <a:effectLst/>
                <a:latin typeface="Times New Roman" panose="02020603050405020304" pitchFamily="18" charset="0"/>
                <a:ea typeface="Times New Roman" panose="02020603050405020304" pitchFamily="18" charset="0"/>
              </a:rPr>
              <a:t> ở </a:t>
            </a:r>
            <a:r>
              <a:rPr lang="en-US" sz="3200" dirty="0" err="1">
                <a:solidFill>
                  <a:srgbClr val="000000"/>
                </a:solidFill>
                <a:effectLst/>
                <a:latin typeface="Times New Roman" panose="02020603050405020304" pitchFamily="18" charset="0"/>
                <a:ea typeface="Times New Roman" panose="02020603050405020304" pitchFamily="18" charset="0"/>
              </a:rPr>
              <a:t>mọi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nơi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mọi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lúc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rPr>
              <a:t>hãy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luôn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giá</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trị</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đời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sống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hàng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ngày</a:t>
            </a:r>
            <a:r>
              <a:rPr lang="en-US" sz="3200" dirty="0">
                <a:solidFill>
                  <a:srgbClr val="000000"/>
                </a:solidFill>
                <a:effectLst/>
                <a:latin typeface="Times New Roman" panose="02020603050405020304" pitchFamily="18" charset="0"/>
                <a:ea typeface="Times New Roman" panose="02020603050405020304" pitchFamily="18" charset="0"/>
              </a:rPr>
              <a:t> qua </a:t>
            </a:r>
            <a:r>
              <a:rPr lang="en-US" sz="3200" dirty="0" err="1">
                <a:solidFill>
                  <a:srgbClr val="000000"/>
                </a:solidFill>
                <a:effectLst/>
                <a:latin typeface="Times New Roman" panose="02020603050405020304" pitchFamily="18" charset="0"/>
                <a:ea typeface="Times New Roman" panose="02020603050405020304" pitchFamily="18" charset="0"/>
              </a:rPr>
              <a:t>lời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tiếng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cử</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hành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động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hoàn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thiện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mỗi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ngày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góp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tạo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rPr>
              <a:t> con </a:t>
            </a:r>
            <a:r>
              <a:rPr lang="en-US" sz="3200" dirty="0" err="1">
                <a:solidFill>
                  <a:srgbClr val="000000"/>
                </a:solidFill>
                <a:effectLst/>
                <a:latin typeface="Times New Roman" panose="02020603050405020304" pitchFamily="18" charset="0"/>
                <a:ea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1300" dirty="0">
                <a:solidFill>
                  <a:srgbClr val="000000"/>
                </a:solidFill>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430490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2C1C1-12DB-E740-75FA-ECCB615D93D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191535E-E511-076C-AA71-2B0F8F2DBA92}"/>
              </a:ext>
            </a:extLst>
          </p:cNvPr>
          <p:cNvSpPr txBox="1"/>
          <p:nvPr/>
        </p:nvSpPr>
        <p:spPr>
          <a:xfrm>
            <a:off x="128337" y="368968"/>
            <a:ext cx="11662610" cy="6728189"/>
          </a:xfrm>
          <a:prstGeom prst="rect">
            <a:avLst/>
          </a:prstGeom>
          <a:noFill/>
        </p:spPr>
        <p:txBody>
          <a:bodyPr wrap="square">
            <a:spAutoFit/>
          </a:bodyPr>
          <a:lstStyle/>
          <a:p>
            <a:pPr algn="just">
              <a:lnSpc>
                <a:spcPct val="130000"/>
              </a:lnSpc>
            </a:pPr>
            <a:r>
              <a:rPr lang="vi-VN" sz="3200" dirty="0">
                <a:solidFill>
                  <a:srgbClr val="000000"/>
                </a:solidFill>
                <a:effectLst/>
                <a:latin typeface="Times New Roman" panose="02020603050405020304" pitchFamily="18" charset="0"/>
                <a:ea typeface="Times New Roman" panose="02020603050405020304" pitchFamily="18" charset="0"/>
              </a:rPr>
              <a:t>++ Thế hệ học sinh có thể tích cực quảng bá vẻ đẹp văn hóa dân tộc qua các trang mạng xã hội để bạn bè quốc tế biết nhiều hơn đến những nét đặc sắc về văn hóa của đát nước ta.</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3200" dirty="0">
                <a:solidFill>
                  <a:srgbClr val="000000"/>
                </a:solidFill>
                <a:effectLst/>
                <a:latin typeface="Times New Roman" panose="02020603050405020304" pitchFamily="18" charset="0"/>
                <a:ea typeface="Times New Roman" panose="02020603050405020304" pitchFamily="18" charset="0"/>
              </a:rPr>
              <a:t>  ++ </a:t>
            </a:r>
            <a:r>
              <a:rPr lang="en-US" sz="3200" dirty="0" err="1">
                <a:solidFill>
                  <a:srgbClr val="000000"/>
                </a:solidFill>
                <a:effectLst/>
                <a:latin typeface="Times New Roman" panose="02020603050405020304" pitchFamily="18" charset="0"/>
                <a:ea typeface="Times New Roman" panose="02020603050405020304" pitchFamily="18" charset="0"/>
              </a:rPr>
              <a:t>Giữ</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gìn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tồn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nghĩa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rPr>
              <a:t>đóng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cửa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trước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Ngày</a:t>
            </a:r>
            <a:r>
              <a:rPr lang="en-US" sz="3200" dirty="0">
                <a:solidFill>
                  <a:srgbClr val="000000"/>
                </a:solidFill>
                <a:effectLst/>
                <a:latin typeface="Times New Roman" panose="02020603050405020304" pitchFamily="18" charset="0"/>
                <a:ea typeface="Times New Roman" panose="02020603050405020304" pitchFamily="18" charset="0"/>
              </a:rPr>
              <a:t> nay,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hệ</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sinh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cơ</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tiếp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xúc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nền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quốc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thông</a:t>
            </a:r>
            <a:r>
              <a:rPr lang="en-US" sz="3200" dirty="0">
                <a:solidFill>
                  <a:srgbClr val="000000"/>
                </a:solidFill>
                <a:effectLst/>
                <a:latin typeface="Times New Roman" panose="02020603050405020304" pitchFamily="18" charset="0"/>
                <a:ea typeface="Times New Roman" panose="02020603050405020304" pitchFamily="18" charset="0"/>
              </a:rPr>
              <a:t> qua internet. Do </a:t>
            </a:r>
            <a:r>
              <a:rPr lang="en-US" sz="3200" dirty="0" err="1">
                <a:solidFill>
                  <a:srgbClr val="000000"/>
                </a:solidFill>
                <a:effectLst/>
                <a:latin typeface="Times New Roman" panose="02020603050405020304" pitchFamily="18" charset="0"/>
                <a:ea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chúng</a:t>
            </a:r>
            <a:r>
              <a:rPr lang="en-US" sz="3200" dirty="0">
                <a:solidFill>
                  <a:srgbClr val="000000"/>
                </a:solidFill>
                <a:effectLst/>
                <a:latin typeface="Times New Roman" panose="02020603050405020304" pitchFamily="18" charset="0"/>
                <a:ea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rPr>
              <a:t>cần</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tiếp thu có chọn lọc những yếu tố hiện đại, có ý nghĩa tích cực từ văn hóa các dân tộc khác trên thế giới để bồi đắp làm phong phú thêm bản sắc văn hóa dân tộc mình,…</a:t>
            </a:r>
            <a:endParaRPr lang="en-US" sz="3200" dirty="0">
              <a:effectLst/>
              <a:latin typeface="Times New Roman" panose="02020603050405020304" pitchFamily="18" charset="0"/>
              <a:ea typeface="Times New Roman" panose="02020603050405020304" pitchFamily="18" charset="0"/>
            </a:endParaRPr>
          </a:p>
          <a:p>
            <a:pPr algn="just">
              <a:lnSpc>
                <a:spcPct val="130000"/>
              </a:lnSpc>
            </a:pPr>
            <a:r>
              <a:rPr lang="en-US" sz="1300" dirty="0">
                <a:solidFill>
                  <a:srgbClr val="000000"/>
                </a:solidFill>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990950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305</TotalTime>
  <Words>8911</Words>
  <Application>Microsoft Office PowerPoint</Application>
  <PresentationFormat>Widescreen</PresentationFormat>
  <Paragraphs>621</Paragraphs>
  <Slides>103</Slides>
  <Notes>103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103</vt:i4>
      </vt:variant>
    </vt:vector>
  </HeadingPairs>
  <TitlesOfParts>
    <vt:vector size="113" baseType="lpstr">
      <vt:lpstr>微软雅黑</vt:lpstr>
      <vt:lpstr>Aptos</vt:lpstr>
      <vt:lpstr>Aptos Display</vt:lpstr>
      <vt:lpstr>Arial</vt:lpstr>
      <vt:lpstr>Calibri</vt:lpstr>
      <vt:lpstr>Calibri Light</vt:lpstr>
      <vt:lpstr>Times New Roman</vt:lpstr>
      <vt:lpstr>思源宋体 CN</vt:lpstr>
      <vt:lpstr>1_Office Theme</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Nguyên</dc:creator>
  <cp:lastModifiedBy>my teasee</cp:lastModifiedBy>
  <cp:revision>17</cp:revision>
  <dcterms:created xsi:type="dcterms:W3CDTF">2025-01-26T12:37:41Z</dcterms:created>
  <dcterms:modified xsi:type="dcterms:W3CDTF">2025-06-03T07:36:26Z</dcterms:modified>
</cp:coreProperties>
</file>