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Lst>
  <p:notesMasterIdLst>
    <p:notesMasterId r:id="rId70"/>
  </p:notesMasterIdLst>
  <p:sldIdLst>
    <p:sldId id="294" r:id="rId5"/>
    <p:sldId id="267" r:id="rId6"/>
    <p:sldId id="314" r:id="rId7"/>
    <p:sldId id="257" r:id="rId8"/>
    <p:sldId id="312" r:id="rId9"/>
    <p:sldId id="258" r:id="rId10"/>
    <p:sldId id="259" r:id="rId11"/>
    <p:sldId id="260" r:id="rId12"/>
    <p:sldId id="261" r:id="rId13"/>
    <p:sldId id="262" r:id="rId14"/>
    <p:sldId id="271" r:id="rId15"/>
    <p:sldId id="295" r:id="rId16"/>
    <p:sldId id="296" r:id="rId17"/>
    <p:sldId id="297" r:id="rId18"/>
    <p:sldId id="315"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0CEB9-F810-42DB-9894-F3E4565DBB12}" type="datetimeFigureOut">
              <a:rPr lang="en-US" smtClean="0"/>
              <a:t>03/06/2025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F2BCB-C28B-4871-8A56-32B694FB2E46}" type="slidenum">
              <a:rPr lang="en-US" smtClean="0"/>
              <a:t>‹#›</a:t>
            </a:fld>
            <a:endParaRPr lang="en-US"/>
          </a:p>
        </p:txBody>
      </p:sp>
    </p:spTree>
    <p:extLst>
      <p:ext uri="{BB962C8B-B14F-4D97-AF65-F5344CB8AC3E}">
        <p14:creationId xmlns:p14="http://schemas.microsoft.com/office/powerpoint/2010/main" val="267100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F28B-74E5-8411-53FB-49A680C2D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0445EE-C941-C7A8-9366-FE9DAF60C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81695-3F96-8082-B44C-88F0BF386418}"/>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88CC76B6-0E9A-6DA2-D59C-323697329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2B596-253C-4925-D2FF-17F91E46830B}"/>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319517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22CD-41F1-276A-D8E7-97D4F97DD5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46D220-C914-BE6E-DF80-0FA515D78E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6DE5B-06F0-8650-8739-D1B3A7FA11FE}"/>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44DF955C-8B97-D31E-2654-055CD640C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8C378-720B-32CD-629E-0C41926D63C5}"/>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243870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BD8B5B-1EC6-1502-FDD8-784070824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112219-B381-AAB5-CD99-800B3ACAF0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E3A61-60AE-88FE-38DB-9E5B3FBF1312}"/>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FDAF3C08-2E7D-0B18-49F2-F8B90F08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82897-BFC0-38DF-0D93-A7C775A5F5F6}"/>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146422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38"/>
        <p:cNvGrpSpPr/>
        <p:nvPr/>
      </p:nvGrpSpPr>
      <p:grpSpPr>
        <a:xfrm>
          <a:off x="0" y="0"/>
          <a:ext cx="0" cy="0"/>
          <a:chOff x="0" y="0"/>
          <a:chExt cx="0" cy="0"/>
        </a:xfrm>
      </p:grpSpPr>
      <p:pic>
        <p:nvPicPr>
          <p:cNvPr id="2" name="Google Shape;239;p25">
            <a:extLst>
              <a:ext uri="{FF2B5EF4-FFF2-40B4-BE49-F238E27FC236}">
                <a16:creationId xmlns:a16="http://schemas.microsoft.com/office/drawing/2014/main" id="{8CDF6B3C-ED73-6896-BAE3-AFA98368849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9" r="69"/>
          <a:stretch>
            <a:fillRect/>
          </a:stretch>
        </p:blipFill>
        <p:spPr bwMode="auto">
          <a:xfrm>
            <a:off x="9278938" y="-606425"/>
            <a:ext cx="32512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40;p25">
            <a:extLst>
              <a:ext uri="{FF2B5EF4-FFF2-40B4-BE49-F238E27FC236}">
                <a16:creationId xmlns:a16="http://schemas.microsoft.com/office/drawing/2014/main" id="{4B878AB4-5E8B-ACB7-28CC-727B54EFCF3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9" r="189"/>
          <a:stretch>
            <a:fillRect/>
          </a:stretch>
        </p:blipFill>
        <p:spPr bwMode="auto">
          <a:xfrm>
            <a:off x="8175625" y="1846263"/>
            <a:ext cx="11938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241;p25">
            <a:extLst>
              <a:ext uri="{FF2B5EF4-FFF2-40B4-BE49-F238E27FC236}">
                <a16:creationId xmlns:a16="http://schemas.microsoft.com/office/drawing/2014/main" id="{FAE3A049-CB22-6071-DDCE-472187379F8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013" y="5861050"/>
            <a:ext cx="23399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242;p25">
            <a:extLst>
              <a:ext uri="{FF2B5EF4-FFF2-40B4-BE49-F238E27FC236}">
                <a16:creationId xmlns:a16="http://schemas.microsoft.com/office/drawing/2014/main" id="{C7565646-AEFB-428E-FC77-F4F47A48ACE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8" r="9"/>
          <a:stretch>
            <a:fillRect/>
          </a:stretch>
        </p:blipFill>
        <p:spPr bwMode="auto">
          <a:xfrm rot="5600730">
            <a:off x="-220662" y="3109912"/>
            <a:ext cx="2941638"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243;p25">
            <a:extLst>
              <a:ext uri="{FF2B5EF4-FFF2-40B4-BE49-F238E27FC236}">
                <a16:creationId xmlns:a16="http://schemas.microsoft.com/office/drawing/2014/main" id="{E61B59B4-C805-47D6-C950-D5464288641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79" r="69"/>
          <a:stretch>
            <a:fillRect/>
          </a:stretch>
        </p:blipFill>
        <p:spPr bwMode="auto">
          <a:xfrm rot="18422477">
            <a:off x="2018507" y="-462757"/>
            <a:ext cx="233838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 name="Google Shape;244;p25"/>
          <p:cNvSpPr txBox="1">
            <a:spLocks noGrp="1"/>
          </p:cNvSpPr>
          <p:nvPr>
            <p:ph type="title"/>
          </p:nvPr>
        </p:nvSpPr>
        <p:spPr>
          <a:xfrm>
            <a:off x="1013400" y="1283433"/>
            <a:ext cx="3050400" cy="1733200"/>
          </a:xfrm>
          <a:prstGeom prst="rect">
            <a:avLst/>
          </a:prstGeom>
        </p:spPr>
        <p:txBody>
          <a:bodyPr spcFirstLastPara="1" anchor="b">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25"/>
          <p:cNvSpPr txBox="1">
            <a:spLocks noGrp="1"/>
          </p:cNvSpPr>
          <p:nvPr>
            <p:ph type="subTitle" idx="1"/>
          </p:nvPr>
        </p:nvSpPr>
        <p:spPr>
          <a:xfrm>
            <a:off x="7366000" y="4134200"/>
            <a:ext cx="3812400" cy="1492000"/>
          </a:xfrm>
          <a:prstGeom prst="rect">
            <a:avLst/>
          </a:prstGeom>
        </p:spPr>
        <p:txBody>
          <a:bodyPr spcFirstLastPara="1">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0126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49AC2F-A987-53C1-94D0-B643ACB00086}"/>
              </a:ext>
            </a:extLst>
          </p:cNvPr>
          <p:cNvSpPr>
            <a:spLocks noGrp="1"/>
          </p:cNvSpPr>
          <p:nvPr>
            <p:ph type="dt" sz="half" idx="10"/>
          </p:nvPr>
        </p:nvSpPr>
        <p:spPr/>
        <p:txBody>
          <a:bodyPr/>
          <a:lstStyle>
            <a:lvl1pPr>
              <a:defRPr/>
            </a:lvl1pPr>
          </a:lstStyle>
          <a:p>
            <a:pPr>
              <a:defRPr/>
            </a:pPr>
            <a:fld id="{4169375E-7033-41F0-A599-C79A94EC0611}" type="datetimeFigureOut">
              <a:rPr lang="en-US"/>
              <a:pPr>
                <a:defRPr/>
              </a:pPr>
              <a:t>03/06/2025</a:t>
            </a:fld>
            <a:endParaRPr lang="en-US"/>
          </a:p>
        </p:txBody>
      </p:sp>
      <p:sp>
        <p:nvSpPr>
          <p:cNvPr id="5" name="Footer Placeholder 4">
            <a:extLst>
              <a:ext uri="{FF2B5EF4-FFF2-40B4-BE49-F238E27FC236}">
                <a16:creationId xmlns:a16="http://schemas.microsoft.com/office/drawing/2014/main" id="{F441075C-46E6-8A0F-98AF-0C611BD53C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A99005-222A-51EA-B339-B07613D7C850}"/>
              </a:ext>
            </a:extLst>
          </p:cNvPr>
          <p:cNvSpPr>
            <a:spLocks noGrp="1"/>
          </p:cNvSpPr>
          <p:nvPr>
            <p:ph type="sldNum" sz="quarter" idx="12"/>
          </p:nvPr>
        </p:nvSpPr>
        <p:spPr/>
        <p:txBody>
          <a:bodyPr/>
          <a:lstStyle>
            <a:lvl1pPr>
              <a:defRPr/>
            </a:lvl1pPr>
          </a:lstStyle>
          <a:p>
            <a:fld id="{DED3CBD9-EFC7-4F99-A1CA-A04416307132}" type="slidenum">
              <a:rPr lang="en-US" altLang="en-US"/>
              <a:pPr/>
              <a:t>‹#›</a:t>
            </a:fld>
            <a:endParaRPr lang="en-US" altLang="en-US"/>
          </a:p>
        </p:txBody>
      </p:sp>
    </p:spTree>
    <p:extLst>
      <p:ext uri="{BB962C8B-B14F-4D97-AF65-F5344CB8AC3E}">
        <p14:creationId xmlns:p14="http://schemas.microsoft.com/office/powerpoint/2010/main" val="2809219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68010-781B-662C-C378-14BBBC172CB0}"/>
              </a:ext>
            </a:extLst>
          </p:cNvPr>
          <p:cNvSpPr>
            <a:spLocks noGrp="1"/>
          </p:cNvSpPr>
          <p:nvPr>
            <p:ph type="dt" sz="half" idx="10"/>
          </p:nvPr>
        </p:nvSpPr>
        <p:spPr/>
        <p:txBody>
          <a:bodyPr/>
          <a:lstStyle>
            <a:lvl1pPr>
              <a:defRPr/>
            </a:lvl1pPr>
          </a:lstStyle>
          <a:p>
            <a:pPr>
              <a:defRPr/>
            </a:pPr>
            <a:fld id="{3A126D66-D677-43D3-890F-73E88D060B05}" type="datetimeFigureOut">
              <a:rPr lang="en-US"/>
              <a:pPr>
                <a:defRPr/>
              </a:pPr>
              <a:t>03/06/2025</a:t>
            </a:fld>
            <a:endParaRPr lang="en-US"/>
          </a:p>
        </p:txBody>
      </p:sp>
      <p:sp>
        <p:nvSpPr>
          <p:cNvPr id="5" name="Footer Placeholder 4">
            <a:extLst>
              <a:ext uri="{FF2B5EF4-FFF2-40B4-BE49-F238E27FC236}">
                <a16:creationId xmlns:a16="http://schemas.microsoft.com/office/drawing/2014/main" id="{757465FE-A7CE-61D5-14C6-2C1923121E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98E562-3D99-BDBB-9857-4089BDB18839}"/>
              </a:ext>
            </a:extLst>
          </p:cNvPr>
          <p:cNvSpPr>
            <a:spLocks noGrp="1"/>
          </p:cNvSpPr>
          <p:nvPr>
            <p:ph type="sldNum" sz="quarter" idx="12"/>
          </p:nvPr>
        </p:nvSpPr>
        <p:spPr/>
        <p:txBody>
          <a:bodyPr/>
          <a:lstStyle>
            <a:lvl1pPr>
              <a:defRPr/>
            </a:lvl1pPr>
          </a:lstStyle>
          <a:p>
            <a:fld id="{F29DE09E-6F7D-49E5-A5B2-3C5C3C6DE0FD}" type="slidenum">
              <a:rPr lang="en-US" altLang="en-US"/>
              <a:pPr/>
              <a:t>‹#›</a:t>
            </a:fld>
            <a:endParaRPr lang="en-US" altLang="en-US"/>
          </a:p>
        </p:txBody>
      </p:sp>
    </p:spTree>
    <p:extLst>
      <p:ext uri="{BB962C8B-B14F-4D97-AF65-F5344CB8AC3E}">
        <p14:creationId xmlns:p14="http://schemas.microsoft.com/office/powerpoint/2010/main" val="4027009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A34B1-57A9-3136-DCAB-64A8A55720CC}"/>
              </a:ext>
            </a:extLst>
          </p:cNvPr>
          <p:cNvSpPr>
            <a:spLocks noGrp="1"/>
          </p:cNvSpPr>
          <p:nvPr>
            <p:ph type="dt" sz="half" idx="10"/>
          </p:nvPr>
        </p:nvSpPr>
        <p:spPr/>
        <p:txBody>
          <a:bodyPr/>
          <a:lstStyle>
            <a:lvl1pPr>
              <a:defRPr/>
            </a:lvl1pPr>
          </a:lstStyle>
          <a:p>
            <a:pPr>
              <a:defRPr/>
            </a:pPr>
            <a:fld id="{C325B9F2-0E44-4C51-BA92-7D650B49D0F2}" type="datetimeFigureOut">
              <a:rPr lang="en-US"/>
              <a:pPr>
                <a:defRPr/>
              </a:pPr>
              <a:t>03/06/2025</a:t>
            </a:fld>
            <a:endParaRPr lang="en-US"/>
          </a:p>
        </p:txBody>
      </p:sp>
      <p:sp>
        <p:nvSpPr>
          <p:cNvPr id="5" name="Footer Placeholder 4">
            <a:extLst>
              <a:ext uri="{FF2B5EF4-FFF2-40B4-BE49-F238E27FC236}">
                <a16:creationId xmlns:a16="http://schemas.microsoft.com/office/drawing/2014/main" id="{80821AA6-530A-0C36-2E8C-457E50310A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DA7015-678C-C8C3-37CA-25307D02F207}"/>
              </a:ext>
            </a:extLst>
          </p:cNvPr>
          <p:cNvSpPr>
            <a:spLocks noGrp="1"/>
          </p:cNvSpPr>
          <p:nvPr>
            <p:ph type="sldNum" sz="quarter" idx="12"/>
          </p:nvPr>
        </p:nvSpPr>
        <p:spPr/>
        <p:txBody>
          <a:bodyPr/>
          <a:lstStyle>
            <a:lvl1pPr>
              <a:defRPr/>
            </a:lvl1pPr>
          </a:lstStyle>
          <a:p>
            <a:fld id="{E3A9C34E-FFAB-41AB-B13B-53D6143F9B21}" type="slidenum">
              <a:rPr lang="en-US" altLang="en-US"/>
              <a:pPr/>
              <a:t>‹#›</a:t>
            </a:fld>
            <a:endParaRPr lang="en-US" altLang="en-US"/>
          </a:p>
        </p:txBody>
      </p:sp>
    </p:spTree>
    <p:extLst>
      <p:ext uri="{BB962C8B-B14F-4D97-AF65-F5344CB8AC3E}">
        <p14:creationId xmlns:p14="http://schemas.microsoft.com/office/powerpoint/2010/main" val="1219233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981DFAB-D8AA-4C12-23A9-94F586D2F46C}"/>
              </a:ext>
            </a:extLst>
          </p:cNvPr>
          <p:cNvSpPr>
            <a:spLocks noGrp="1"/>
          </p:cNvSpPr>
          <p:nvPr>
            <p:ph type="dt" sz="half" idx="10"/>
          </p:nvPr>
        </p:nvSpPr>
        <p:spPr/>
        <p:txBody>
          <a:bodyPr/>
          <a:lstStyle>
            <a:lvl1pPr>
              <a:defRPr/>
            </a:lvl1pPr>
          </a:lstStyle>
          <a:p>
            <a:pPr>
              <a:defRPr/>
            </a:pPr>
            <a:fld id="{B23EAF14-F41C-4A2E-BEA4-D491CE470D4C}" type="datetimeFigureOut">
              <a:rPr lang="en-US"/>
              <a:pPr>
                <a:defRPr/>
              </a:pPr>
              <a:t>03/06/2025</a:t>
            </a:fld>
            <a:endParaRPr lang="en-US"/>
          </a:p>
        </p:txBody>
      </p:sp>
      <p:sp>
        <p:nvSpPr>
          <p:cNvPr id="6" name="Footer Placeholder 4">
            <a:extLst>
              <a:ext uri="{FF2B5EF4-FFF2-40B4-BE49-F238E27FC236}">
                <a16:creationId xmlns:a16="http://schemas.microsoft.com/office/drawing/2014/main" id="{00D20619-C422-EC74-CA0E-A4F639845C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46BCB0-C410-42AB-C975-21D305F6A42C}"/>
              </a:ext>
            </a:extLst>
          </p:cNvPr>
          <p:cNvSpPr>
            <a:spLocks noGrp="1"/>
          </p:cNvSpPr>
          <p:nvPr>
            <p:ph type="sldNum" sz="quarter" idx="12"/>
          </p:nvPr>
        </p:nvSpPr>
        <p:spPr/>
        <p:txBody>
          <a:bodyPr/>
          <a:lstStyle>
            <a:lvl1pPr>
              <a:defRPr/>
            </a:lvl1pPr>
          </a:lstStyle>
          <a:p>
            <a:fld id="{980E05E2-E27B-4736-BAC7-917C906FCB3A}" type="slidenum">
              <a:rPr lang="en-US" altLang="en-US"/>
              <a:pPr/>
              <a:t>‹#›</a:t>
            </a:fld>
            <a:endParaRPr lang="en-US" altLang="en-US"/>
          </a:p>
        </p:txBody>
      </p:sp>
    </p:spTree>
    <p:extLst>
      <p:ext uri="{BB962C8B-B14F-4D97-AF65-F5344CB8AC3E}">
        <p14:creationId xmlns:p14="http://schemas.microsoft.com/office/powerpoint/2010/main" val="722187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6B091D-CBF5-3DCE-2844-00AFECBF2E01}"/>
              </a:ext>
            </a:extLst>
          </p:cNvPr>
          <p:cNvSpPr>
            <a:spLocks noGrp="1"/>
          </p:cNvSpPr>
          <p:nvPr>
            <p:ph type="dt" sz="half" idx="10"/>
          </p:nvPr>
        </p:nvSpPr>
        <p:spPr/>
        <p:txBody>
          <a:bodyPr/>
          <a:lstStyle>
            <a:lvl1pPr>
              <a:defRPr/>
            </a:lvl1pPr>
          </a:lstStyle>
          <a:p>
            <a:pPr>
              <a:defRPr/>
            </a:pPr>
            <a:fld id="{A61C8137-092A-4543-9406-52C84836E2BC}" type="datetimeFigureOut">
              <a:rPr lang="en-US"/>
              <a:pPr>
                <a:defRPr/>
              </a:pPr>
              <a:t>03/06/2025</a:t>
            </a:fld>
            <a:endParaRPr lang="en-US"/>
          </a:p>
        </p:txBody>
      </p:sp>
      <p:sp>
        <p:nvSpPr>
          <p:cNvPr id="8" name="Footer Placeholder 4">
            <a:extLst>
              <a:ext uri="{FF2B5EF4-FFF2-40B4-BE49-F238E27FC236}">
                <a16:creationId xmlns:a16="http://schemas.microsoft.com/office/drawing/2014/main" id="{357DFE03-7FE0-7A69-D2EC-B4C72B67F9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3FF7A9-AF52-8198-22C9-01511D21AF6F}"/>
              </a:ext>
            </a:extLst>
          </p:cNvPr>
          <p:cNvSpPr>
            <a:spLocks noGrp="1"/>
          </p:cNvSpPr>
          <p:nvPr>
            <p:ph type="sldNum" sz="quarter" idx="12"/>
          </p:nvPr>
        </p:nvSpPr>
        <p:spPr/>
        <p:txBody>
          <a:bodyPr/>
          <a:lstStyle>
            <a:lvl1pPr>
              <a:defRPr/>
            </a:lvl1pPr>
          </a:lstStyle>
          <a:p>
            <a:fld id="{DB8BA72F-BFB2-4E0E-946A-E46F85185EC3}" type="slidenum">
              <a:rPr lang="en-US" altLang="en-US"/>
              <a:pPr/>
              <a:t>‹#›</a:t>
            </a:fld>
            <a:endParaRPr lang="en-US" altLang="en-US"/>
          </a:p>
        </p:txBody>
      </p:sp>
    </p:spTree>
    <p:extLst>
      <p:ext uri="{BB962C8B-B14F-4D97-AF65-F5344CB8AC3E}">
        <p14:creationId xmlns:p14="http://schemas.microsoft.com/office/powerpoint/2010/main" val="1816149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A989B3-4694-CBE8-41BB-1E0D6FF51E1E}"/>
              </a:ext>
            </a:extLst>
          </p:cNvPr>
          <p:cNvSpPr>
            <a:spLocks noGrp="1"/>
          </p:cNvSpPr>
          <p:nvPr>
            <p:ph type="dt" sz="half" idx="10"/>
          </p:nvPr>
        </p:nvSpPr>
        <p:spPr/>
        <p:txBody>
          <a:bodyPr/>
          <a:lstStyle>
            <a:lvl1pPr>
              <a:defRPr/>
            </a:lvl1pPr>
          </a:lstStyle>
          <a:p>
            <a:pPr>
              <a:defRPr/>
            </a:pPr>
            <a:fld id="{5E21240B-1E1B-43DC-BD32-ED1FAF1ADDCE}" type="datetimeFigureOut">
              <a:rPr lang="en-US"/>
              <a:pPr>
                <a:defRPr/>
              </a:pPr>
              <a:t>03/06/2025</a:t>
            </a:fld>
            <a:endParaRPr lang="en-US"/>
          </a:p>
        </p:txBody>
      </p:sp>
      <p:sp>
        <p:nvSpPr>
          <p:cNvPr id="4" name="Footer Placeholder 4">
            <a:extLst>
              <a:ext uri="{FF2B5EF4-FFF2-40B4-BE49-F238E27FC236}">
                <a16:creationId xmlns:a16="http://schemas.microsoft.com/office/drawing/2014/main" id="{3C296402-BBAB-79F2-E47D-7201373561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AB4E0FD-2FF0-3C32-1CD4-52153CAEF36E}"/>
              </a:ext>
            </a:extLst>
          </p:cNvPr>
          <p:cNvSpPr>
            <a:spLocks noGrp="1"/>
          </p:cNvSpPr>
          <p:nvPr>
            <p:ph type="sldNum" sz="quarter" idx="12"/>
          </p:nvPr>
        </p:nvSpPr>
        <p:spPr/>
        <p:txBody>
          <a:bodyPr/>
          <a:lstStyle>
            <a:lvl1pPr>
              <a:defRPr/>
            </a:lvl1pPr>
          </a:lstStyle>
          <a:p>
            <a:fld id="{A82355D4-FD1E-4EEA-9B5C-DED559867709}" type="slidenum">
              <a:rPr lang="en-US" altLang="en-US"/>
              <a:pPr/>
              <a:t>‹#›</a:t>
            </a:fld>
            <a:endParaRPr lang="en-US" altLang="en-US"/>
          </a:p>
        </p:txBody>
      </p:sp>
    </p:spTree>
    <p:extLst>
      <p:ext uri="{BB962C8B-B14F-4D97-AF65-F5344CB8AC3E}">
        <p14:creationId xmlns:p14="http://schemas.microsoft.com/office/powerpoint/2010/main" val="1878986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2589CA-4962-EC28-D8E4-AFF6603D00BD}"/>
              </a:ext>
            </a:extLst>
          </p:cNvPr>
          <p:cNvSpPr>
            <a:spLocks noGrp="1"/>
          </p:cNvSpPr>
          <p:nvPr>
            <p:ph type="dt" sz="half" idx="10"/>
          </p:nvPr>
        </p:nvSpPr>
        <p:spPr/>
        <p:txBody>
          <a:bodyPr/>
          <a:lstStyle>
            <a:lvl1pPr>
              <a:defRPr/>
            </a:lvl1pPr>
          </a:lstStyle>
          <a:p>
            <a:pPr>
              <a:defRPr/>
            </a:pPr>
            <a:fld id="{EB33CC52-F827-4F47-AA53-DF9FD5DB97B6}" type="datetimeFigureOut">
              <a:rPr lang="en-US"/>
              <a:pPr>
                <a:defRPr/>
              </a:pPr>
              <a:t>03/06/2025</a:t>
            </a:fld>
            <a:endParaRPr lang="en-US"/>
          </a:p>
        </p:txBody>
      </p:sp>
      <p:sp>
        <p:nvSpPr>
          <p:cNvPr id="3" name="Footer Placeholder 4">
            <a:extLst>
              <a:ext uri="{FF2B5EF4-FFF2-40B4-BE49-F238E27FC236}">
                <a16:creationId xmlns:a16="http://schemas.microsoft.com/office/drawing/2014/main" id="{EE88B000-D280-D6D7-3302-4F1F83B40A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7C27C88-7A6D-6F20-706A-EA986C875712}"/>
              </a:ext>
            </a:extLst>
          </p:cNvPr>
          <p:cNvSpPr>
            <a:spLocks noGrp="1"/>
          </p:cNvSpPr>
          <p:nvPr>
            <p:ph type="sldNum" sz="quarter" idx="12"/>
          </p:nvPr>
        </p:nvSpPr>
        <p:spPr/>
        <p:txBody>
          <a:bodyPr/>
          <a:lstStyle>
            <a:lvl1pPr>
              <a:defRPr/>
            </a:lvl1pPr>
          </a:lstStyle>
          <a:p>
            <a:fld id="{E2A07106-5E0A-4A70-8F9C-F9AC7672FE53}" type="slidenum">
              <a:rPr lang="en-US" altLang="en-US"/>
              <a:pPr/>
              <a:t>‹#›</a:t>
            </a:fld>
            <a:endParaRPr lang="en-US" altLang="en-US"/>
          </a:p>
        </p:txBody>
      </p:sp>
    </p:spTree>
    <p:extLst>
      <p:ext uri="{BB962C8B-B14F-4D97-AF65-F5344CB8AC3E}">
        <p14:creationId xmlns:p14="http://schemas.microsoft.com/office/powerpoint/2010/main" val="367213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B83C-645B-58CB-D49D-E5482A1A8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ED03C-0A08-7B5E-23E5-E806D6CC65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A4682-FA3F-4152-9A97-93BF5DA999F5}"/>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5101DEBD-5BF9-E4C4-714D-52C1931DE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F8AFF-8F94-803B-DD6C-3B833C20F2D4}"/>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1296378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6A133EF-9C79-CBB0-BD74-3A11AA31B3D6}"/>
              </a:ext>
            </a:extLst>
          </p:cNvPr>
          <p:cNvSpPr>
            <a:spLocks noGrp="1"/>
          </p:cNvSpPr>
          <p:nvPr>
            <p:ph type="dt" sz="half" idx="10"/>
          </p:nvPr>
        </p:nvSpPr>
        <p:spPr/>
        <p:txBody>
          <a:bodyPr/>
          <a:lstStyle>
            <a:lvl1pPr>
              <a:defRPr/>
            </a:lvl1pPr>
          </a:lstStyle>
          <a:p>
            <a:pPr>
              <a:defRPr/>
            </a:pPr>
            <a:fld id="{D395EA12-3E04-4066-9FE9-D2DFFFF9AC1C}" type="datetimeFigureOut">
              <a:rPr lang="en-US"/>
              <a:pPr>
                <a:defRPr/>
              </a:pPr>
              <a:t>03/06/2025</a:t>
            </a:fld>
            <a:endParaRPr lang="en-US"/>
          </a:p>
        </p:txBody>
      </p:sp>
      <p:sp>
        <p:nvSpPr>
          <p:cNvPr id="6" name="Footer Placeholder 4">
            <a:extLst>
              <a:ext uri="{FF2B5EF4-FFF2-40B4-BE49-F238E27FC236}">
                <a16:creationId xmlns:a16="http://schemas.microsoft.com/office/drawing/2014/main" id="{9295ABF4-9618-AED6-5055-B74578E3CB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93D634-FB35-4A96-2F7C-47BEEFED1468}"/>
              </a:ext>
            </a:extLst>
          </p:cNvPr>
          <p:cNvSpPr>
            <a:spLocks noGrp="1"/>
          </p:cNvSpPr>
          <p:nvPr>
            <p:ph type="sldNum" sz="quarter" idx="12"/>
          </p:nvPr>
        </p:nvSpPr>
        <p:spPr/>
        <p:txBody>
          <a:bodyPr/>
          <a:lstStyle>
            <a:lvl1pPr>
              <a:defRPr/>
            </a:lvl1pPr>
          </a:lstStyle>
          <a:p>
            <a:fld id="{D81F241B-92C7-44FE-ADC8-53840452A699}" type="slidenum">
              <a:rPr lang="en-US" altLang="en-US"/>
              <a:pPr/>
              <a:t>‹#›</a:t>
            </a:fld>
            <a:endParaRPr lang="en-US" altLang="en-US"/>
          </a:p>
        </p:txBody>
      </p:sp>
    </p:spTree>
    <p:extLst>
      <p:ext uri="{BB962C8B-B14F-4D97-AF65-F5344CB8AC3E}">
        <p14:creationId xmlns:p14="http://schemas.microsoft.com/office/powerpoint/2010/main" val="105203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034AE859-B6FA-8805-672E-C99178211282}"/>
              </a:ext>
            </a:extLst>
          </p:cNvPr>
          <p:cNvSpPr>
            <a:spLocks noGrp="1"/>
          </p:cNvSpPr>
          <p:nvPr>
            <p:ph type="dt" sz="half" idx="10"/>
          </p:nvPr>
        </p:nvSpPr>
        <p:spPr/>
        <p:txBody>
          <a:bodyPr/>
          <a:lstStyle>
            <a:lvl1pPr>
              <a:defRPr/>
            </a:lvl1pPr>
          </a:lstStyle>
          <a:p>
            <a:pPr>
              <a:defRPr/>
            </a:pPr>
            <a:fld id="{AC7EB4AE-C232-4C99-9EEB-3A040DCB3D0E}" type="datetimeFigureOut">
              <a:rPr lang="en-US"/>
              <a:pPr>
                <a:defRPr/>
              </a:pPr>
              <a:t>03/06/2025</a:t>
            </a:fld>
            <a:endParaRPr lang="en-US"/>
          </a:p>
        </p:txBody>
      </p:sp>
      <p:sp>
        <p:nvSpPr>
          <p:cNvPr id="6" name="Footer Placeholder 4">
            <a:extLst>
              <a:ext uri="{FF2B5EF4-FFF2-40B4-BE49-F238E27FC236}">
                <a16:creationId xmlns:a16="http://schemas.microsoft.com/office/drawing/2014/main" id="{3FCA8FA5-52AC-2209-64BE-83CE60D1A6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ABE702-6077-934B-CB2E-3F035B855D5B}"/>
              </a:ext>
            </a:extLst>
          </p:cNvPr>
          <p:cNvSpPr>
            <a:spLocks noGrp="1"/>
          </p:cNvSpPr>
          <p:nvPr>
            <p:ph type="sldNum" sz="quarter" idx="12"/>
          </p:nvPr>
        </p:nvSpPr>
        <p:spPr/>
        <p:txBody>
          <a:bodyPr/>
          <a:lstStyle>
            <a:lvl1pPr>
              <a:defRPr/>
            </a:lvl1pPr>
          </a:lstStyle>
          <a:p>
            <a:fld id="{B6CDC0D0-A22C-4E8F-B3A1-87C6F345A500}" type="slidenum">
              <a:rPr lang="en-US" altLang="en-US"/>
              <a:pPr/>
              <a:t>‹#›</a:t>
            </a:fld>
            <a:endParaRPr lang="en-US" altLang="en-US"/>
          </a:p>
        </p:txBody>
      </p:sp>
    </p:spTree>
    <p:extLst>
      <p:ext uri="{BB962C8B-B14F-4D97-AF65-F5344CB8AC3E}">
        <p14:creationId xmlns:p14="http://schemas.microsoft.com/office/powerpoint/2010/main" val="205910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6DA10-B6B1-1374-4A6C-D01B8B2222E2}"/>
              </a:ext>
            </a:extLst>
          </p:cNvPr>
          <p:cNvSpPr>
            <a:spLocks noGrp="1"/>
          </p:cNvSpPr>
          <p:nvPr>
            <p:ph type="dt" sz="half" idx="10"/>
          </p:nvPr>
        </p:nvSpPr>
        <p:spPr/>
        <p:txBody>
          <a:bodyPr/>
          <a:lstStyle>
            <a:lvl1pPr>
              <a:defRPr/>
            </a:lvl1pPr>
          </a:lstStyle>
          <a:p>
            <a:pPr>
              <a:defRPr/>
            </a:pPr>
            <a:fld id="{AF4F299E-57DE-46EA-BF37-FBCF870CBDAB}" type="datetimeFigureOut">
              <a:rPr lang="en-US"/>
              <a:pPr>
                <a:defRPr/>
              </a:pPr>
              <a:t>03/06/2025</a:t>
            </a:fld>
            <a:endParaRPr lang="en-US"/>
          </a:p>
        </p:txBody>
      </p:sp>
      <p:sp>
        <p:nvSpPr>
          <p:cNvPr id="5" name="Footer Placeholder 4">
            <a:extLst>
              <a:ext uri="{FF2B5EF4-FFF2-40B4-BE49-F238E27FC236}">
                <a16:creationId xmlns:a16="http://schemas.microsoft.com/office/drawing/2014/main" id="{A6B60513-10C8-A579-8BCC-1A7E78221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20A48E-9383-81C7-8237-AED7177E30F3}"/>
              </a:ext>
            </a:extLst>
          </p:cNvPr>
          <p:cNvSpPr>
            <a:spLocks noGrp="1"/>
          </p:cNvSpPr>
          <p:nvPr>
            <p:ph type="sldNum" sz="quarter" idx="12"/>
          </p:nvPr>
        </p:nvSpPr>
        <p:spPr/>
        <p:txBody>
          <a:bodyPr/>
          <a:lstStyle>
            <a:lvl1pPr>
              <a:defRPr/>
            </a:lvl1pPr>
          </a:lstStyle>
          <a:p>
            <a:fld id="{F172F2BF-BD1C-4D07-942D-6E55B6A01705}" type="slidenum">
              <a:rPr lang="en-US" altLang="en-US"/>
              <a:pPr/>
              <a:t>‹#›</a:t>
            </a:fld>
            <a:endParaRPr lang="en-US" altLang="en-US"/>
          </a:p>
        </p:txBody>
      </p:sp>
    </p:spTree>
    <p:extLst>
      <p:ext uri="{BB962C8B-B14F-4D97-AF65-F5344CB8AC3E}">
        <p14:creationId xmlns:p14="http://schemas.microsoft.com/office/powerpoint/2010/main" val="768209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F9214-8FA0-C76A-9BFF-47C044857640}"/>
              </a:ext>
            </a:extLst>
          </p:cNvPr>
          <p:cNvSpPr>
            <a:spLocks noGrp="1"/>
          </p:cNvSpPr>
          <p:nvPr>
            <p:ph type="dt" sz="half" idx="10"/>
          </p:nvPr>
        </p:nvSpPr>
        <p:spPr/>
        <p:txBody>
          <a:bodyPr/>
          <a:lstStyle>
            <a:lvl1pPr>
              <a:defRPr/>
            </a:lvl1pPr>
          </a:lstStyle>
          <a:p>
            <a:pPr>
              <a:defRPr/>
            </a:pPr>
            <a:fld id="{55031722-8857-46C3-BBBB-DD01688B5736}" type="datetimeFigureOut">
              <a:rPr lang="en-US"/>
              <a:pPr>
                <a:defRPr/>
              </a:pPr>
              <a:t>03/06/2025</a:t>
            </a:fld>
            <a:endParaRPr lang="en-US"/>
          </a:p>
        </p:txBody>
      </p:sp>
      <p:sp>
        <p:nvSpPr>
          <p:cNvPr id="5" name="Footer Placeholder 4">
            <a:extLst>
              <a:ext uri="{FF2B5EF4-FFF2-40B4-BE49-F238E27FC236}">
                <a16:creationId xmlns:a16="http://schemas.microsoft.com/office/drawing/2014/main" id="{C80F41CB-C347-7E01-86F3-7BA6D9DFF5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6254FE-D0B6-6029-CF54-EC876ADC7174}"/>
              </a:ext>
            </a:extLst>
          </p:cNvPr>
          <p:cNvSpPr>
            <a:spLocks noGrp="1"/>
          </p:cNvSpPr>
          <p:nvPr>
            <p:ph type="sldNum" sz="quarter" idx="12"/>
          </p:nvPr>
        </p:nvSpPr>
        <p:spPr/>
        <p:txBody>
          <a:bodyPr/>
          <a:lstStyle>
            <a:lvl1pPr>
              <a:defRPr/>
            </a:lvl1pPr>
          </a:lstStyle>
          <a:p>
            <a:fld id="{640D8677-5CD1-45CD-B330-19ECF4509179}" type="slidenum">
              <a:rPr lang="en-US" altLang="en-US"/>
              <a:pPr/>
              <a:t>‹#›</a:t>
            </a:fld>
            <a:endParaRPr lang="en-US" altLang="en-US"/>
          </a:p>
        </p:txBody>
      </p:sp>
    </p:spTree>
    <p:extLst>
      <p:ext uri="{BB962C8B-B14F-4D97-AF65-F5344CB8AC3E}">
        <p14:creationId xmlns:p14="http://schemas.microsoft.com/office/powerpoint/2010/main" val="1984747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9869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57193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195121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61440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93519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8014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2007-A4C2-859C-A900-3005671202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9CC34E-BBC1-E9BA-CD3C-C08CF6CD2D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EC9EE-7C69-284B-35A1-2ED8A11B48A2}"/>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BDCD11AD-4CA1-2D3F-68DD-8AF802FB9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E352A-A14C-3743-5781-43815DE62D5C}"/>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363697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70007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80043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16997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75161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91283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62513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03/06/2025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9405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03/06/2025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17732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03/06/2025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206379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03/06/2025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0153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1B20-3E1D-6733-465E-463D9DC81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28E8B-5339-2ECD-0F53-9A1D0C5423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C08FD-F08B-ECF4-F3FC-B0B09389EE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54DE7-588E-E6D1-D24A-FC985FFEE82F}"/>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6" name="Footer Placeholder 5">
            <a:extLst>
              <a:ext uri="{FF2B5EF4-FFF2-40B4-BE49-F238E27FC236}">
                <a16:creationId xmlns:a16="http://schemas.microsoft.com/office/drawing/2014/main" id="{52CBD43B-616A-43AE-CD0A-DA2757FA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DE1DB-E725-62B4-49CC-A6E9E5E0A823}"/>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2615999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03/06/2025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79850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03/06/2025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61973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03/06/2025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1782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03/06/2025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94389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03/06/2025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92058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03/06/2025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119473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03/06/2025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32703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F156-8D6C-41AA-47B4-085A2CEF36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A7AFA-329F-D470-D31C-66CDBD18D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68198-11AA-F091-6F12-18DC40BBC8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248A02-3BA0-1B5E-42FE-F708CFD6F3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61AFC-1E95-C88C-EC65-1D41AAC8FD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016AFA-3B4F-F0C1-7257-31EC23867051}"/>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8" name="Footer Placeholder 7">
            <a:extLst>
              <a:ext uri="{FF2B5EF4-FFF2-40B4-BE49-F238E27FC236}">
                <a16:creationId xmlns:a16="http://schemas.microsoft.com/office/drawing/2014/main" id="{34FBA855-8A0C-735C-DDD1-A0AAC106D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6F393-31A5-793F-E12B-E732956B6669}"/>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36499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EF36-8180-CA55-D221-C8A061C92D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4FDBB-DB95-0E62-3D38-726E9ADDBD80}"/>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4" name="Footer Placeholder 3">
            <a:extLst>
              <a:ext uri="{FF2B5EF4-FFF2-40B4-BE49-F238E27FC236}">
                <a16:creationId xmlns:a16="http://schemas.microsoft.com/office/drawing/2014/main" id="{AC64F565-13D1-01DB-9881-F8CDEC76B3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7DA278-D56B-C48D-8952-A9B59B64C868}"/>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198714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FCACBC-EFD7-3ACE-07CA-C33010C50BD7}"/>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3" name="Footer Placeholder 2">
            <a:extLst>
              <a:ext uri="{FF2B5EF4-FFF2-40B4-BE49-F238E27FC236}">
                <a16:creationId xmlns:a16="http://schemas.microsoft.com/office/drawing/2014/main" id="{89085802-2696-6104-DF02-34CBEA44C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3EBC7D-0781-260D-E4DC-09D4E61F4AEC}"/>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363163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0897-8C1C-E683-E759-796B003B2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3E9D34-2F6E-B0DE-656D-AA662F3AA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30E6A-EEE4-313B-B532-38782A2FD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556A3-0695-4F9A-58CF-9432682A5EBA}"/>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6" name="Footer Placeholder 5">
            <a:extLst>
              <a:ext uri="{FF2B5EF4-FFF2-40B4-BE49-F238E27FC236}">
                <a16:creationId xmlns:a16="http://schemas.microsoft.com/office/drawing/2014/main" id="{7824965C-A83D-EE45-BA32-9B732FC14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69B12-CC87-C63B-C672-AA0658DC4388}"/>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218823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7CE6-546C-357C-0CE6-00A6730FD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1147E3-0935-A973-F689-E053B80DA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2265A4-A5B0-8955-2CA2-4C36F92B2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61754-EF4B-4760-A260-49B1BB8E3E91}"/>
              </a:ext>
            </a:extLst>
          </p:cNvPr>
          <p:cNvSpPr>
            <a:spLocks noGrp="1"/>
          </p:cNvSpPr>
          <p:nvPr>
            <p:ph type="dt" sz="half" idx="10"/>
          </p:nvPr>
        </p:nvSpPr>
        <p:spPr/>
        <p:txBody>
          <a:bodyPr/>
          <a:lstStyle/>
          <a:p>
            <a:fld id="{0A50BDE0-DB8B-4B0A-888C-B50FA389CADB}" type="datetimeFigureOut">
              <a:rPr lang="en-US" smtClean="0"/>
              <a:t>03/06/2025</a:t>
            </a:fld>
            <a:endParaRPr lang="en-US"/>
          </a:p>
        </p:txBody>
      </p:sp>
      <p:sp>
        <p:nvSpPr>
          <p:cNvPr id="6" name="Footer Placeholder 5">
            <a:extLst>
              <a:ext uri="{FF2B5EF4-FFF2-40B4-BE49-F238E27FC236}">
                <a16:creationId xmlns:a16="http://schemas.microsoft.com/office/drawing/2014/main" id="{223D56CA-876A-E63A-DE42-AD633DD1D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D46B24-2834-0A5D-BCB7-70E4310FEEAE}"/>
              </a:ext>
            </a:extLst>
          </p:cNvPr>
          <p:cNvSpPr>
            <a:spLocks noGrp="1"/>
          </p:cNvSpPr>
          <p:nvPr>
            <p:ph type="sldNum" sz="quarter" idx="12"/>
          </p:nvPr>
        </p:nvSpPr>
        <p:spPr/>
        <p:txBody>
          <a:bodyPr/>
          <a:lstStyle/>
          <a:p>
            <a:fld id="{DF90CC02-C21D-4B12-A3D6-08C49B7E6D92}" type="slidenum">
              <a:rPr lang="en-US" smtClean="0"/>
              <a:t>‹#›</a:t>
            </a:fld>
            <a:endParaRPr lang="en-US"/>
          </a:p>
        </p:txBody>
      </p:sp>
    </p:spTree>
    <p:extLst>
      <p:ext uri="{BB962C8B-B14F-4D97-AF65-F5344CB8AC3E}">
        <p14:creationId xmlns:p14="http://schemas.microsoft.com/office/powerpoint/2010/main" val="34481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4A210-E93F-9792-7FA0-F87533AAF3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4C47A-6142-47C9-BA0E-98FC089D9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14E33-C9B9-393B-60B7-A48DA93CF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50BDE0-DB8B-4B0A-888C-B50FA389CADB}" type="datetimeFigureOut">
              <a:rPr lang="en-US" smtClean="0"/>
              <a:t>03/06/2025</a:t>
            </a:fld>
            <a:endParaRPr lang="en-US"/>
          </a:p>
        </p:txBody>
      </p:sp>
      <p:sp>
        <p:nvSpPr>
          <p:cNvPr id="5" name="Footer Placeholder 4">
            <a:extLst>
              <a:ext uri="{FF2B5EF4-FFF2-40B4-BE49-F238E27FC236}">
                <a16:creationId xmlns:a16="http://schemas.microsoft.com/office/drawing/2014/main" id="{EA076386-5E64-F143-913D-6DFFA5822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2FA66F-5A4B-A388-3262-7BF34FBDC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90CC02-C21D-4B12-A3D6-08C49B7E6D92}" type="slidenum">
              <a:rPr lang="en-US" smtClean="0"/>
              <a:t>‹#›</a:t>
            </a:fld>
            <a:endParaRPr lang="en-US"/>
          </a:p>
        </p:txBody>
      </p:sp>
    </p:spTree>
    <p:extLst>
      <p:ext uri="{BB962C8B-B14F-4D97-AF65-F5344CB8AC3E}">
        <p14:creationId xmlns:p14="http://schemas.microsoft.com/office/powerpoint/2010/main" val="126542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177795FD-494C-B7D1-61E5-3C6C71ED3D6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C7064996-DE63-78B0-2668-C50A174F1B5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5D5FF4-1565-05AE-1D34-CE457624CE9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1219170" eaLnBrk="1" fontAlgn="auto" hangingPunct="1">
              <a:spcBef>
                <a:spcPts val="0"/>
              </a:spcBef>
              <a:spcAft>
                <a:spcPts val="0"/>
              </a:spcAft>
              <a:defRPr sz="1600">
                <a:solidFill>
                  <a:prstClr val="black">
                    <a:tint val="75000"/>
                  </a:prstClr>
                </a:solidFill>
                <a:latin typeface="Calibri"/>
                <a:cs typeface="+mn-cs"/>
              </a:defRPr>
            </a:lvl1pPr>
          </a:lstStyle>
          <a:p>
            <a:pPr>
              <a:defRPr/>
            </a:pPr>
            <a:fld id="{21E7F621-EC98-42EF-99BC-37BE72926095}" type="datetimeFigureOut">
              <a:rPr lang="en-US"/>
              <a:pPr>
                <a:defRPr/>
              </a:pPr>
              <a:t>03/06/2025</a:t>
            </a:fld>
            <a:endParaRPr lang="en-US"/>
          </a:p>
        </p:txBody>
      </p:sp>
      <p:sp>
        <p:nvSpPr>
          <p:cNvPr id="5" name="Footer Placeholder 4">
            <a:extLst>
              <a:ext uri="{FF2B5EF4-FFF2-40B4-BE49-F238E27FC236}">
                <a16:creationId xmlns:a16="http://schemas.microsoft.com/office/drawing/2014/main" id="{B56D820E-6436-77BD-765A-68A67884816B}"/>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1219170" eaLnBrk="1" fontAlgn="auto" hangingPunct="1">
              <a:spcBef>
                <a:spcPts val="0"/>
              </a:spcBef>
              <a:spcAft>
                <a:spcPts val="0"/>
              </a:spcAft>
              <a:defRPr sz="16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72BDEFF-AB7E-0625-E215-EECE6E4E568B}"/>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defTabSz="1217613" eaLnBrk="1" hangingPunct="1">
              <a:defRPr sz="1600">
                <a:solidFill>
                  <a:srgbClr val="898989"/>
                </a:solidFill>
                <a:latin typeface="Calibri" panose="020F0502020204030204" pitchFamily="34" charset="0"/>
              </a:defRPr>
            </a:lvl1pPr>
          </a:lstStyle>
          <a:p>
            <a:fld id="{D6604E11-CB6A-460F-80EF-4B9D4A0BC42D}" type="slidenum">
              <a:rPr lang="en-US" altLang="en-US"/>
              <a:pPr/>
              <a:t>‹#›</a:t>
            </a:fld>
            <a:endParaRPr lang="en-US" altLang="en-US"/>
          </a:p>
        </p:txBody>
      </p:sp>
    </p:spTree>
    <p:extLst>
      <p:ext uri="{BB962C8B-B14F-4D97-AF65-F5344CB8AC3E}">
        <p14:creationId xmlns:p14="http://schemas.microsoft.com/office/powerpoint/2010/main" val="11520295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03/06/2025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41373845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03/06/2025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1868789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19.gif"/><Relationship Id="rId5" Type="http://schemas.openxmlformats.org/officeDocument/2006/relationships/image" Target="../media/image33.png"/><Relationship Id="rId10" Type="http://schemas.openxmlformats.org/officeDocument/2006/relationships/image" Target="../media/image18.gif"/><Relationship Id="rId4" Type="http://schemas.openxmlformats.org/officeDocument/2006/relationships/image" Target="../media/image14.gif"/><Relationship Id="rId9"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6.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8.xml"/><Relationship Id="rId18" Type="http://schemas.openxmlformats.org/officeDocument/2006/relationships/image" Target="../media/image32.png"/><Relationship Id="rId3" Type="http://schemas.openxmlformats.org/officeDocument/2006/relationships/image" Target="../media/image22.jpeg"/><Relationship Id="rId21" Type="http://schemas.openxmlformats.org/officeDocument/2006/relationships/image" Target="../media/image34.png"/><Relationship Id="rId7" Type="http://schemas.openxmlformats.org/officeDocument/2006/relationships/slide" Target="slide6.xml"/><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1.jpg"/><Relationship Id="rId16" Type="http://schemas.openxmlformats.org/officeDocument/2006/relationships/slide" Target="slide9.xml"/><Relationship Id="rId20" Type="http://schemas.openxmlformats.org/officeDocument/2006/relationships/image" Target="../media/image33.png"/><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0.xml"/><Relationship Id="rId4" Type="http://schemas.openxmlformats.org/officeDocument/2006/relationships/slide" Target="slide5.xml"/><Relationship Id="rId9" Type="http://schemas.openxmlformats.org/officeDocument/2006/relationships/image" Target="../media/image26.png"/><Relationship Id="rId14" Type="http://schemas.openxmlformats.org/officeDocument/2006/relationships/image" Target="../media/image29.png"/><Relationship Id="rId22" Type="http://schemas.openxmlformats.org/officeDocument/2006/relationships/image" Target="../media/image3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mia.vn/cam-nang-du-lich/chiem-nguong-di-san-van-mieu-quoc-tu-giam-hon-thieng-dan-toc-2664"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1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3.png"/><Relationship Id="rId11" Type="http://schemas.openxmlformats.org/officeDocument/2006/relationships/image" Target="../media/image18.gif"/><Relationship Id="rId5" Type="http://schemas.openxmlformats.org/officeDocument/2006/relationships/image" Target="../media/image14.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1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18.gif"/><Relationship Id="rId5" Type="http://schemas.openxmlformats.org/officeDocument/2006/relationships/image" Target="../media/image14.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1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18.gif"/><Relationship Id="rId5" Type="http://schemas.openxmlformats.org/officeDocument/2006/relationships/image" Target="../media/image14.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1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18.gif"/><Relationship Id="rId5" Type="http://schemas.openxmlformats.org/officeDocument/2006/relationships/image" Target="../media/image14.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1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18.gif"/><Relationship Id="rId5" Type="http://schemas.openxmlformats.org/officeDocument/2006/relationships/image" Target="../media/image14.gif"/><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图片 4">
            <a:extLst>
              <a:ext uri="{FF2B5EF4-FFF2-40B4-BE49-F238E27FC236}">
                <a16:creationId xmlns:a16="http://schemas.microsoft.com/office/drawing/2014/main" id="{BEADE212-4B61-3EFD-6CC9-454FD154A9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7513" cy="824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9" name="Group 6">
            <a:extLst>
              <a:ext uri="{FF2B5EF4-FFF2-40B4-BE49-F238E27FC236}">
                <a16:creationId xmlns:a16="http://schemas.microsoft.com/office/drawing/2014/main" id="{6AD87821-E057-3CE5-1C83-9293C54B1E11}"/>
              </a:ext>
            </a:extLst>
          </p:cNvPr>
          <p:cNvGrpSpPr>
            <a:grpSpLocks/>
          </p:cNvGrpSpPr>
          <p:nvPr/>
        </p:nvGrpSpPr>
        <p:grpSpPr bwMode="auto">
          <a:xfrm>
            <a:off x="1231900" y="1409700"/>
            <a:ext cx="3990975" cy="4979988"/>
            <a:chOff x="0" y="0"/>
            <a:chExt cx="5729480" cy="7184301"/>
          </a:xfrm>
        </p:grpSpPr>
        <p:sp>
          <p:nvSpPr>
            <p:cNvPr id="93194" name="Freeform 7">
              <a:extLst>
                <a:ext uri="{FF2B5EF4-FFF2-40B4-BE49-F238E27FC236}">
                  <a16:creationId xmlns:a16="http://schemas.microsoft.com/office/drawing/2014/main" id="{604500C5-E0D6-90E4-0D44-8619D4578DD9}"/>
                </a:ext>
              </a:extLst>
            </p:cNvPr>
            <p:cNvSpPr>
              <a:spLocks/>
            </p:cNvSpPr>
            <p:nvPr/>
          </p:nvSpPr>
          <p:spPr bwMode="auto">
            <a:xfrm>
              <a:off x="0" y="0"/>
              <a:ext cx="5729478" cy="7184263"/>
            </a:xfrm>
            <a:custGeom>
              <a:avLst/>
              <a:gdLst>
                <a:gd name="T0" fmla="*/ 0 w 5729478"/>
                <a:gd name="T1" fmla="*/ 0 h 7184263"/>
                <a:gd name="T2" fmla="*/ 5729478 w 5729478"/>
                <a:gd name="T3" fmla="*/ 0 h 7184263"/>
                <a:gd name="T4" fmla="*/ 5729478 w 5729478"/>
                <a:gd name="T5" fmla="*/ 7184263 h 7184263"/>
                <a:gd name="T6" fmla="*/ 0 w 5729478"/>
                <a:gd name="T7" fmla="*/ 7184263 h 7184263"/>
                <a:gd name="T8" fmla="*/ 0 w 5729478"/>
                <a:gd name="T9" fmla="*/ 0 h 7184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9478" h="7184263">
                  <a:moveTo>
                    <a:pt x="0" y="0"/>
                  </a:moveTo>
                  <a:lnTo>
                    <a:pt x="5729478" y="0"/>
                  </a:lnTo>
                  <a:lnTo>
                    <a:pt x="5729478" y="7184263"/>
                  </a:lnTo>
                  <a:lnTo>
                    <a:pt x="0" y="718426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93190" name="Group 6">
            <a:extLst>
              <a:ext uri="{FF2B5EF4-FFF2-40B4-BE49-F238E27FC236}">
                <a16:creationId xmlns:a16="http://schemas.microsoft.com/office/drawing/2014/main" id="{F24AA279-0EED-9AE9-0A34-82DA8C4E22D2}"/>
              </a:ext>
            </a:extLst>
          </p:cNvPr>
          <p:cNvGrpSpPr>
            <a:grpSpLocks/>
          </p:cNvGrpSpPr>
          <p:nvPr/>
        </p:nvGrpSpPr>
        <p:grpSpPr bwMode="auto">
          <a:xfrm>
            <a:off x="8051800" y="1878013"/>
            <a:ext cx="3989388" cy="4979987"/>
            <a:chOff x="0" y="0"/>
            <a:chExt cx="5729480" cy="7184301"/>
          </a:xfrm>
        </p:grpSpPr>
        <p:sp>
          <p:nvSpPr>
            <p:cNvPr id="93193" name="Freeform 7">
              <a:extLst>
                <a:ext uri="{FF2B5EF4-FFF2-40B4-BE49-F238E27FC236}">
                  <a16:creationId xmlns:a16="http://schemas.microsoft.com/office/drawing/2014/main" id="{33BE56C7-D31A-692C-1368-212D40A7E18C}"/>
                </a:ext>
              </a:extLst>
            </p:cNvPr>
            <p:cNvSpPr>
              <a:spLocks/>
            </p:cNvSpPr>
            <p:nvPr/>
          </p:nvSpPr>
          <p:spPr bwMode="auto">
            <a:xfrm>
              <a:off x="0" y="0"/>
              <a:ext cx="5729478" cy="7184263"/>
            </a:xfrm>
            <a:custGeom>
              <a:avLst/>
              <a:gdLst>
                <a:gd name="T0" fmla="*/ 0 w 5729478"/>
                <a:gd name="T1" fmla="*/ 0 h 7184263"/>
                <a:gd name="T2" fmla="*/ 5729478 w 5729478"/>
                <a:gd name="T3" fmla="*/ 0 h 7184263"/>
                <a:gd name="T4" fmla="*/ 5729478 w 5729478"/>
                <a:gd name="T5" fmla="*/ 7184263 h 7184263"/>
                <a:gd name="T6" fmla="*/ 0 w 5729478"/>
                <a:gd name="T7" fmla="*/ 7184263 h 7184263"/>
                <a:gd name="T8" fmla="*/ 0 w 5729478"/>
                <a:gd name="T9" fmla="*/ 0 h 7184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9478" h="7184263">
                  <a:moveTo>
                    <a:pt x="0" y="0"/>
                  </a:moveTo>
                  <a:lnTo>
                    <a:pt x="5729478" y="0"/>
                  </a:lnTo>
                  <a:lnTo>
                    <a:pt x="5729478" y="7184263"/>
                  </a:lnTo>
                  <a:lnTo>
                    <a:pt x="0" y="718426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pic>
        <p:nvPicPr>
          <p:cNvPr id="3" name="Google Shape;839;p63">
            <a:extLst>
              <a:ext uri="{FF2B5EF4-FFF2-40B4-BE49-F238E27FC236}">
                <a16:creationId xmlns:a16="http://schemas.microsoft.com/office/drawing/2014/main" id="{011531BC-48A7-D832-C6DF-1159A5B48EC2}"/>
              </a:ext>
            </a:extLst>
          </p:cNvPr>
          <p:cNvPicPr preferRelativeResize="0"/>
          <p:nvPr/>
        </p:nvPicPr>
        <p:blipFill rotWithShape="1">
          <a:blip r:embed="rId4">
            <a:alphaModFix/>
          </a:blip>
          <a:srcRect l="11836" r="58727" b="6252"/>
          <a:stretch/>
        </p:blipFill>
        <p:spPr>
          <a:xfrm>
            <a:off x="8772120" y="2210225"/>
            <a:ext cx="2426557" cy="3904400"/>
          </a:xfrm>
          <a:prstGeom prst="roundRect">
            <a:avLst>
              <a:gd name="adj" fmla="val 5194"/>
            </a:avLst>
          </a:prstGeom>
          <a:solidFill>
            <a:srgbClr val="196B24">
              <a:lumMod val="20000"/>
              <a:lumOff val="80000"/>
            </a:srgbClr>
          </a:solidFill>
          <a:ln>
            <a:noFill/>
          </a:ln>
        </p:spPr>
      </p:pic>
      <p:sp>
        <p:nvSpPr>
          <p:cNvPr id="4" name="Rectangle 3">
            <a:extLst>
              <a:ext uri="{FF2B5EF4-FFF2-40B4-BE49-F238E27FC236}">
                <a16:creationId xmlns:a16="http://schemas.microsoft.com/office/drawing/2014/main" id="{0A84C7FE-0D05-DBD7-F06C-6E2F0A1FDC9C}"/>
              </a:ext>
            </a:extLst>
          </p:cNvPr>
          <p:cNvSpPr>
            <a:spLocks noChangeArrowheads="1"/>
          </p:cNvSpPr>
          <p:nvPr/>
        </p:nvSpPr>
        <p:spPr bwMode="auto">
          <a:xfrm>
            <a:off x="1231152" y="2002926"/>
            <a:ext cx="3653093" cy="32978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r>
              <a:rPr lang="pt-BR" sz="4800" b="1" dirty="0">
                <a:solidFill>
                  <a:srgbClr val="C00000"/>
                </a:solidFill>
                <a:latin typeface="Times New Roman" panose="02020603050405020304" pitchFamily="18" charset="0"/>
                <a:ea typeface="Times New Roman" panose="02020603050405020304" pitchFamily="18" charset="0"/>
              </a:rPr>
              <a:t>ÔN TẬP </a:t>
            </a:r>
            <a:r>
              <a:rPr lang="vi-VN" sz="4800" b="1" dirty="0">
                <a:solidFill>
                  <a:srgbClr val="C00000"/>
                </a:solidFill>
                <a:latin typeface="Times New Roman" panose="02020603050405020304" pitchFamily="18" charset="0"/>
                <a:ea typeface="Times New Roman" panose="02020603050405020304" pitchFamily="18" charset="0"/>
              </a:rPr>
              <a:t>GIỮA </a:t>
            </a:r>
            <a:r>
              <a:rPr lang="pt-BR" sz="4800" b="1" dirty="0">
                <a:solidFill>
                  <a:srgbClr val="C00000"/>
                </a:solidFill>
                <a:latin typeface="Times New Roman" panose="02020603050405020304" pitchFamily="18" charset="0"/>
                <a:ea typeface="Times New Roman" panose="02020603050405020304" pitchFamily="18" charset="0"/>
              </a:rPr>
              <a:t>HỌC KÌ I</a:t>
            </a:r>
            <a:r>
              <a:rPr lang="vi-VN" sz="4800" b="1" dirty="0">
                <a:solidFill>
                  <a:srgbClr val="C00000"/>
                </a:solidFill>
                <a:latin typeface="Times New Roman" panose="02020603050405020304" pitchFamily="18" charset="0"/>
                <a:ea typeface="Times New Roman" panose="02020603050405020304" pitchFamily="18" charset="0"/>
              </a:rPr>
              <a:t>I</a:t>
            </a:r>
            <a:endParaRPr lang="en-US" altLang="en-US" sz="4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EDBB7DF-C0B5-3238-09CE-99A88821DE07}"/>
              </a:ext>
            </a:extLst>
          </p:cNvPr>
          <p:cNvPicPr>
            <a:picLocks noChangeAspect="1"/>
          </p:cNvPicPr>
          <p:nvPr/>
        </p:nvPicPr>
        <p:blipFill>
          <a:blip r:embed="rId5"/>
          <a:stretch>
            <a:fillRect/>
          </a:stretch>
        </p:blipFill>
        <p:spPr>
          <a:xfrm>
            <a:off x="5110305" y="2648022"/>
            <a:ext cx="3328704" cy="2328874"/>
          </a:xfrm>
          <a:prstGeom prst="rect">
            <a:avLst/>
          </a:prstGeom>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7273" y="492031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437713"/>
            <a:ext cx="1470660" cy="181053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Thơ</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tự</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283" y="5040688"/>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37305" y="2393647"/>
            <a:ext cx="714375" cy="1190625"/>
          </a:xfrm>
          <a:prstGeom prst="rect">
            <a:avLst/>
          </a:prstGeom>
        </p:spPr>
      </p:pic>
      <p:sp>
        <p:nvSpPr>
          <p:cNvPr id="3" name="Rectangle: Folded Corner 2">
            <a:extLst>
              <a:ext uri="{FF2B5EF4-FFF2-40B4-BE49-F238E27FC236}">
                <a16:creationId xmlns:a16="http://schemas.microsoft.com/office/drawing/2014/main" id="{93380C64-853D-3160-C954-87BFBBB56EB0}"/>
              </a:ext>
            </a:extLst>
          </p:cNvPr>
          <p:cNvSpPr/>
          <p:nvPr/>
        </p:nvSpPr>
        <p:spPr>
          <a:xfrm>
            <a:off x="5481274" y="2393647"/>
            <a:ext cx="4135956" cy="4154637"/>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30000"/>
              </a:lnSpc>
              <a:spcAft>
                <a:spcPts val="300"/>
              </a:spcAft>
            </a:pPr>
            <a:endParaRPr lang="en-US" sz="2800" dirty="0"/>
          </a:p>
        </p:txBody>
      </p:sp>
      <p:sp>
        <p:nvSpPr>
          <p:cNvPr id="4" name="TextBox 3">
            <a:extLst>
              <a:ext uri="{FF2B5EF4-FFF2-40B4-BE49-F238E27FC236}">
                <a16:creationId xmlns:a16="http://schemas.microsoft.com/office/drawing/2014/main" id="{E50DCE3F-C69B-2A11-9556-A839DC5FBEF5}"/>
              </a:ext>
            </a:extLst>
          </p:cNvPr>
          <p:cNvSpPr txBox="1"/>
          <p:nvPr/>
        </p:nvSpPr>
        <p:spPr>
          <a:xfrm>
            <a:off x="5569028" y="2381674"/>
            <a:ext cx="3898035" cy="4094967"/>
          </a:xfrm>
          <a:prstGeom prst="rect">
            <a:avLst/>
          </a:prstGeom>
          <a:noFill/>
        </p:spPr>
        <p:txBody>
          <a:bodyPr wrap="square" rtlCol="0">
            <a:spAutoFit/>
          </a:bodyPr>
          <a:lstStyle/>
          <a:p>
            <a:pPr algn="just">
              <a:lnSpc>
                <a:spcPct val="130000"/>
              </a:lnSpc>
              <a:spcAft>
                <a:spcPts val="30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t>
            </a:r>
            <a:r>
              <a:rPr lang="en-US" sz="2800" dirty="0" err="1">
                <a:solidFill>
                  <a:srgbClr val="000000"/>
                </a:solidFill>
                <a:effectLst/>
                <a:latin typeface="Times New Roman" panose="02020603050405020304" pitchFamily="18" charset="0"/>
                <a:ea typeface="Times New Roman" panose="02020603050405020304" pitchFamily="18" charset="0"/>
              </a:rPr>
              <a: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chữ</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-&gt;</a:t>
            </a:r>
            <a:r>
              <a:rPr lang="en-US" sz="2800" dirty="0" err="1">
                <a:solidFill>
                  <a:srgbClr val="000000"/>
                </a:solidFill>
                <a:effectLst/>
                <a:latin typeface="Times New Roman" panose="02020603050405020304" pitchFamily="18" charset="0"/>
                <a:ea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66667E-6 -3.7037E-6 L -1.66667E-6 -0.22476 " pathEditMode="relative" rAng="0" ptsTypes="AA">
                                      <p:cBhvr>
                                        <p:cTn id="12" dur="2000" fill="hold"/>
                                        <p:tgtEl>
                                          <p:spTgt spid="7"/>
                                        </p:tgtEl>
                                        <p:attrNameLst>
                                          <p:attrName>ppt_x</p:attrName>
                                          <p:attrName>ppt_y</p:attrName>
                                        </p:attrNameLst>
                                      </p:cBhvr>
                                      <p:rCtr x="0" y="-11250"/>
                                    </p:animMotion>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10C3E9-E964-B6AB-9E66-84CABADFB6E8}"/>
              </a:ext>
            </a:extLst>
          </p:cNvPr>
          <p:cNvPicPr>
            <a:picLocks noChangeAspect="1"/>
          </p:cNvPicPr>
          <p:nvPr/>
        </p:nvPicPr>
        <p:blipFill>
          <a:blip r:embed="rId3"/>
          <a:stretch>
            <a:fillRect/>
          </a:stretch>
        </p:blipFill>
        <p:spPr>
          <a:xfrm>
            <a:off x="808629" y="1459678"/>
            <a:ext cx="3987130" cy="4980864"/>
          </a:xfrm>
          <a:prstGeom prst="rect">
            <a:avLst/>
          </a:prstGeom>
        </p:spPr>
      </p:pic>
      <p:grpSp>
        <p:nvGrpSpPr>
          <p:cNvPr id="5" name="Group 6">
            <a:extLst>
              <a:ext uri="{FF2B5EF4-FFF2-40B4-BE49-F238E27FC236}">
                <a16:creationId xmlns:a16="http://schemas.microsoft.com/office/drawing/2014/main" id="{B820A2FE-522D-99C6-5F3A-057035AFA9BF}"/>
              </a:ext>
            </a:extLst>
          </p:cNvPr>
          <p:cNvGrpSpPr>
            <a:grpSpLocks/>
          </p:cNvGrpSpPr>
          <p:nvPr/>
        </p:nvGrpSpPr>
        <p:grpSpPr bwMode="auto">
          <a:xfrm>
            <a:off x="6184490" y="1293406"/>
            <a:ext cx="5555226" cy="4979987"/>
            <a:chOff x="0" y="0"/>
            <a:chExt cx="5729480" cy="7184301"/>
          </a:xfrm>
        </p:grpSpPr>
        <p:sp>
          <p:nvSpPr>
            <p:cNvPr id="6" name="Freeform 7">
              <a:extLst>
                <a:ext uri="{FF2B5EF4-FFF2-40B4-BE49-F238E27FC236}">
                  <a16:creationId xmlns:a16="http://schemas.microsoft.com/office/drawing/2014/main" id="{D5B8A17B-5007-4795-80B9-1A9E2B3E4A41}"/>
                </a:ext>
              </a:extLst>
            </p:cNvPr>
            <p:cNvSpPr>
              <a:spLocks/>
            </p:cNvSpPr>
            <p:nvPr/>
          </p:nvSpPr>
          <p:spPr bwMode="auto">
            <a:xfrm>
              <a:off x="0" y="0"/>
              <a:ext cx="5729478" cy="7184263"/>
            </a:xfrm>
            <a:custGeom>
              <a:avLst/>
              <a:gdLst>
                <a:gd name="T0" fmla="*/ 0 w 5729478"/>
                <a:gd name="T1" fmla="*/ 0 h 7184263"/>
                <a:gd name="T2" fmla="*/ 5729478 w 5729478"/>
                <a:gd name="T3" fmla="*/ 0 h 7184263"/>
                <a:gd name="T4" fmla="*/ 5729478 w 5729478"/>
                <a:gd name="T5" fmla="*/ 7184263 h 7184263"/>
                <a:gd name="T6" fmla="*/ 0 w 5729478"/>
                <a:gd name="T7" fmla="*/ 7184263 h 7184263"/>
                <a:gd name="T8" fmla="*/ 0 w 5729478"/>
                <a:gd name="T9" fmla="*/ 0 h 7184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9478" h="7184263">
                  <a:moveTo>
                    <a:pt x="0" y="0"/>
                  </a:moveTo>
                  <a:lnTo>
                    <a:pt x="5729478" y="0"/>
                  </a:lnTo>
                  <a:lnTo>
                    <a:pt x="5729478" y="7184263"/>
                  </a:lnTo>
                  <a:lnTo>
                    <a:pt x="0" y="718426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564E3A59-C3B1-B087-B7B8-EBA9D73422FC}"/>
              </a:ext>
            </a:extLst>
          </p:cNvPr>
          <p:cNvSpPr txBox="1"/>
          <p:nvPr/>
        </p:nvSpPr>
        <p:spPr>
          <a:xfrm>
            <a:off x="5810865" y="2211006"/>
            <a:ext cx="6096000" cy="2435988"/>
          </a:xfrm>
          <a:prstGeom prst="rect">
            <a:avLst/>
          </a:prstGeom>
          <a:noFill/>
        </p:spPr>
        <p:txBody>
          <a:bodyPr wrap="square">
            <a:spAutoFit/>
          </a:bodyPr>
          <a:lstStyle/>
          <a:p>
            <a:pPr algn="ctr">
              <a:lnSpc>
                <a:spcPct val="150000"/>
              </a:lnSpc>
            </a:pPr>
            <a:r>
              <a:rPr lang="vi-VN" sz="5400" b="1" dirty="0">
                <a:solidFill>
                  <a:srgbClr val="FF0000"/>
                </a:solidFill>
                <a:effectLst/>
                <a:latin typeface="Times New Roman" panose="02020603050405020304" pitchFamily="18" charset="0"/>
                <a:ea typeface="Times New Roman" panose="02020603050405020304" pitchFamily="18" charset="0"/>
              </a:rPr>
              <a:t>HOẠT ĐỘNG 2 ÔN TẬP</a:t>
            </a:r>
            <a:endParaRPr lang="en-US" sz="5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272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45AB8E-1AF2-FE29-F4F9-999682C48F70}"/>
              </a:ext>
            </a:extLst>
          </p:cNvPr>
          <p:cNvSpPr txBox="1"/>
          <p:nvPr/>
        </p:nvSpPr>
        <p:spPr>
          <a:xfrm>
            <a:off x="70054" y="0"/>
            <a:ext cx="12051890" cy="1446550"/>
          </a:xfrm>
          <a:prstGeom prst="rect">
            <a:avLst/>
          </a:prstGeom>
          <a:noFill/>
        </p:spPr>
        <p:txBody>
          <a:bodyPr wrap="square">
            <a:spAutoFit/>
          </a:bodyPr>
          <a:lstStyle/>
          <a:p>
            <a:pPr algn="just"/>
            <a:r>
              <a:rPr lang="de-DE" sz="2800" b="1" dirty="0">
                <a:solidFill>
                  <a:srgbClr val="FF0000"/>
                </a:solidFill>
                <a:effectLst/>
                <a:latin typeface="Times New Roman" panose="02020603050405020304" pitchFamily="18" charset="0"/>
                <a:ea typeface="Times New Roman" panose="02020603050405020304" pitchFamily="18" charset="0"/>
              </a:rPr>
              <a:t>I. TRI THỨC ĐỌC HIỂU</a:t>
            </a:r>
            <a:endParaRPr lang="en-US" sz="2800" dirty="0">
              <a:effectLst/>
              <a:latin typeface="Times New Roman" panose="02020603050405020304" pitchFamily="18" charset="0"/>
              <a:ea typeface="Times New Roman" panose="02020603050405020304" pitchFamily="18" charset="0"/>
            </a:endParaRPr>
          </a:p>
          <a:p>
            <a:pPr algn="just"/>
            <a:r>
              <a:rPr lang="en-US" sz="3000" b="1" dirty="0">
                <a:solidFill>
                  <a:srgbClr val="0070C0"/>
                </a:solidFill>
                <a:effectLst/>
                <a:latin typeface="Times New Roman" panose="02020603050405020304" pitchFamily="18" charset="0"/>
                <a:ea typeface="Times New Roman" panose="02020603050405020304" pitchFamily="18" charset="0"/>
              </a:rPr>
              <a:t>1. </a:t>
            </a:r>
            <a:r>
              <a:rPr lang="en-US" sz="3000" b="1" dirty="0" err="1">
                <a:solidFill>
                  <a:srgbClr val="0070C0"/>
                </a:solidFill>
                <a:effectLst/>
                <a:latin typeface="Times New Roman" panose="02020603050405020304" pitchFamily="18" charset="0"/>
                <a:ea typeface="Times New Roman" panose="02020603050405020304" pitchFamily="18" charset="0"/>
              </a:rPr>
              <a:t>Thống</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kê</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tên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các</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thể</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loại</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kiểu</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văn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bản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và</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tên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văn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bản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đã</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học</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trong</a:t>
            </a:r>
            <a:r>
              <a:rPr lang="en-US" sz="3000" b="1" dirty="0">
                <a:solidFill>
                  <a:srgbClr val="0070C0"/>
                </a:solidFill>
                <a:effectLst/>
                <a:latin typeface="Times New Roman" panose="02020603050405020304" pitchFamily="18" charset="0"/>
                <a:ea typeface="Times New Roman" panose="02020603050405020304" pitchFamily="18" charset="0"/>
              </a:rPr>
              <a:t> 8 </a:t>
            </a:r>
            <a:r>
              <a:rPr lang="en-US" sz="3000" b="1" dirty="0" err="1">
                <a:solidFill>
                  <a:srgbClr val="0070C0"/>
                </a:solidFill>
                <a:effectLst/>
                <a:latin typeface="Times New Roman" panose="02020603050405020304" pitchFamily="18" charset="0"/>
                <a:ea typeface="Times New Roman" panose="02020603050405020304" pitchFamily="18" charset="0"/>
              </a:rPr>
              <a:t>tuần</a:t>
            </a:r>
            <a:r>
              <a:rPr lang="en-US" sz="3000" b="1" dirty="0">
                <a:solidFill>
                  <a:srgbClr val="0070C0"/>
                </a:solidFill>
                <a:effectLst/>
                <a:latin typeface="Times New Roman" panose="02020603050405020304" pitchFamily="18" charset="0"/>
                <a:ea typeface="Times New Roman" panose="02020603050405020304" pitchFamily="18" charset="0"/>
              </a:rPr>
              <a:t> </a:t>
            </a:r>
            <a:r>
              <a:rPr lang="en-US" sz="3000" b="1" dirty="0" err="1">
                <a:solidFill>
                  <a:srgbClr val="0070C0"/>
                </a:solidFill>
                <a:effectLst/>
                <a:latin typeface="Times New Roman" panose="02020603050405020304" pitchFamily="18" charset="0"/>
                <a:ea typeface="Times New Roman" panose="02020603050405020304" pitchFamily="18" charset="0"/>
              </a:rPr>
              <a:t>kì</a:t>
            </a:r>
            <a:r>
              <a:rPr lang="en-US" sz="3000" b="1" dirty="0">
                <a:solidFill>
                  <a:srgbClr val="0070C0"/>
                </a:solidFill>
                <a:effectLst/>
                <a:latin typeface="Times New Roman" panose="02020603050405020304" pitchFamily="18" charset="0"/>
                <a:ea typeface="Times New Roman" panose="02020603050405020304" pitchFamily="18" charset="0"/>
              </a:rPr>
              <a:t> II</a:t>
            </a:r>
            <a:endParaRPr lang="en-US" sz="30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AB6A3DA7-3661-53AF-DFAC-905C21F43746}"/>
              </a:ext>
            </a:extLst>
          </p:cNvPr>
          <p:cNvGraphicFramePr>
            <a:graphicFrameLocks noGrp="1"/>
          </p:cNvGraphicFramePr>
          <p:nvPr>
            <p:extLst>
              <p:ext uri="{D42A27DB-BD31-4B8C-83A1-F6EECF244321}">
                <p14:modId xmlns:p14="http://schemas.microsoft.com/office/powerpoint/2010/main" val="1089342102"/>
              </p:ext>
            </p:extLst>
          </p:nvPr>
        </p:nvGraphicFramePr>
        <p:xfrm>
          <a:off x="70053" y="1363734"/>
          <a:ext cx="12051891" cy="5425440"/>
        </p:xfrm>
        <a:graphic>
          <a:graphicData uri="http://schemas.openxmlformats.org/drawingml/2006/table">
            <a:tbl>
              <a:tblPr firstRow="1" firstCol="1" bandRow="1"/>
              <a:tblGrid>
                <a:gridCol w="4298104">
                  <a:extLst>
                    <a:ext uri="{9D8B030D-6E8A-4147-A177-3AD203B41FA5}">
                      <a16:colId xmlns:a16="http://schemas.microsoft.com/office/drawing/2014/main" val="2951414076"/>
                    </a:ext>
                  </a:extLst>
                </a:gridCol>
                <a:gridCol w="7753787">
                  <a:extLst>
                    <a:ext uri="{9D8B030D-6E8A-4147-A177-3AD203B41FA5}">
                      <a16:colId xmlns:a16="http://schemas.microsoft.com/office/drawing/2014/main" val="3650112309"/>
                    </a:ext>
                  </a:extLst>
                </a:gridCol>
              </a:tblGrid>
              <a:tr h="0">
                <a:tc>
                  <a:txBody>
                    <a:bodyPr/>
                    <a:lstStyle/>
                    <a:p>
                      <a:pPr algn="ctr"/>
                      <a:r>
                        <a:rPr lang="en-US" sz="2800" b="1" dirty="0" err="1">
                          <a:effectLst/>
                          <a:latin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loại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r>
                        <a:rPr lang="en-US" sz="2800" b="1" dirty="0">
                          <a:effectLst/>
                          <a:latin typeface="Times New Roman" panose="02020603050405020304" pitchFamily="18" charset="0"/>
                          <a:cs typeface="Times New Roman" panose="02020603050405020304" pitchFamily="18" charset="0"/>
                        </a:rPr>
                        <a:t>Văn </a:t>
                      </a:r>
                      <a:r>
                        <a:rPr lang="en-US" sz="2800" b="1" dirty="0" err="1">
                          <a:effectLst/>
                          <a:latin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cs typeface="Times New Roman" panose="02020603050405020304" pitchFamily="18" charset="0"/>
                      </a:endParaRPr>
                    </a:p>
                    <a:p>
                      <a:pPr algn="ct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405992292"/>
                  </a:ext>
                </a:extLst>
              </a:tr>
              <a:tr h="0">
                <a:tc>
                  <a:txBody>
                    <a:bodyPr/>
                    <a:lstStyle/>
                    <a:p>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13558061"/>
                  </a:ext>
                </a:extLst>
              </a:tr>
              <a:tr h="0">
                <a:tc>
                  <a:txBody>
                    <a:bodyPr/>
                    <a:lstStyle/>
                    <a:p>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54100357"/>
                  </a:ext>
                </a:extLst>
              </a:tr>
              <a:tr h="0">
                <a:tc>
                  <a:txBody>
                    <a:bodyPr/>
                    <a:lstStyle/>
                    <a:p>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08728144"/>
                  </a:ext>
                </a:extLst>
              </a:tr>
              <a:tr h="0">
                <a:tc>
                  <a:txBody>
                    <a:bodyPr/>
                    <a:lstStyle/>
                    <a:p>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82994524"/>
                  </a:ext>
                </a:extLst>
              </a:tr>
            </a:tbl>
          </a:graphicData>
        </a:graphic>
      </p:graphicFrame>
      <p:sp>
        <p:nvSpPr>
          <p:cNvPr id="2" name="TextBox 1">
            <a:extLst>
              <a:ext uri="{FF2B5EF4-FFF2-40B4-BE49-F238E27FC236}">
                <a16:creationId xmlns:a16="http://schemas.microsoft.com/office/drawing/2014/main" id="{1D9B5D2D-49BA-0971-4BF7-08A364CA6244}"/>
              </a:ext>
            </a:extLst>
          </p:cNvPr>
          <p:cNvSpPr txBox="1"/>
          <p:nvPr/>
        </p:nvSpPr>
        <p:spPr>
          <a:xfrm>
            <a:off x="176981" y="2399071"/>
            <a:ext cx="41098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9674DDA-601E-2D4D-ECB8-810B50C512EA}"/>
              </a:ext>
            </a:extLst>
          </p:cNvPr>
          <p:cNvSpPr txBox="1"/>
          <p:nvPr/>
        </p:nvSpPr>
        <p:spPr>
          <a:xfrm>
            <a:off x="4385186" y="2214405"/>
            <a:ext cx="77367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gái</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Bồ</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834DB3-6AFB-7D2A-FC6E-8EB32F28CAE9}"/>
              </a:ext>
            </a:extLst>
          </p:cNvPr>
          <p:cNvSpPr txBox="1"/>
          <p:nvPr/>
        </p:nvSpPr>
        <p:spPr>
          <a:xfrm>
            <a:off x="70054" y="3618271"/>
            <a:ext cx="43151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trinh thám</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F43EF2B-C47A-C712-9C81-E5F5F546DB27}"/>
              </a:ext>
            </a:extLst>
          </p:cNvPr>
          <p:cNvSpPr txBox="1"/>
          <p:nvPr/>
        </p:nvSpPr>
        <p:spPr>
          <a:xfrm>
            <a:off x="4385186" y="3618271"/>
            <a:ext cx="77367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cải</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Sơ-lốc</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Đoi-lơ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Gói thuốc lá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(Thế Lữ)</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746242-E3C9-2DA9-9245-12102D1D37BC}"/>
              </a:ext>
            </a:extLst>
          </p:cNvPr>
          <p:cNvSpPr txBox="1"/>
          <p:nvPr/>
        </p:nvSpPr>
        <p:spPr>
          <a:xfrm>
            <a:off x="70052" y="4925961"/>
            <a:ext cx="43151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Thơ tám chữ</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5412F3-2061-DA23-6759-7B26920A68D0}"/>
              </a:ext>
            </a:extLst>
          </p:cNvPr>
          <p:cNvSpPr txBox="1"/>
          <p:nvPr/>
        </p:nvSpPr>
        <p:spPr>
          <a:xfrm>
            <a:off x="4385184" y="4925961"/>
            <a:ext cx="773675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4BD3C5D-EA88-6CD3-7B9F-F7BD86273AD6}"/>
              </a:ext>
            </a:extLst>
          </p:cNvPr>
          <p:cNvSpPr txBox="1"/>
          <p:nvPr/>
        </p:nvSpPr>
        <p:spPr>
          <a:xfrm>
            <a:off x="70050" y="5941624"/>
            <a:ext cx="3459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Thơ tự do</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3740245-40F0-A290-1EF3-2D5AE5D1209E}"/>
              </a:ext>
            </a:extLst>
          </p:cNvPr>
          <p:cNvSpPr txBox="1"/>
          <p:nvPr/>
        </p:nvSpPr>
        <p:spPr>
          <a:xfrm>
            <a:off x="4385184" y="5869858"/>
            <a:ext cx="67547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Bếp</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lửa</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(Mai Văn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Phấn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4480FD-214C-1766-8508-984622CD7FEE}"/>
              </a:ext>
            </a:extLst>
          </p:cNvPr>
          <p:cNvGraphicFramePr>
            <a:graphicFrameLocks noGrp="1"/>
          </p:cNvGraphicFramePr>
          <p:nvPr>
            <p:extLst>
              <p:ext uri="{D42A27DB-BD31-4B8C-83A1-F6EECF244321}">
                <p14:modId xmlns:p14="http://schemas.microsoft.com/office/powerpoint/2010/main" val="3724372604"/>
              </p:ext>
            </p:extLst>
          </p:nvPr>
        </p:nvGraphicFramePr>
        <p:xfrm>
          <a:off x="309716" y="1092912"/>
          <a:ext cx="11710219" cy="5033010"/>
        </p:xfrm>
        <a:graphic>
          <a:graphicData uri="http://schemas.openxmlformats.org/drawingml/2006/table">
            <a:tbl>
              <a:tblPr firstRow="1" firstCol="1" bandRow="1"/>
              <a:tblGrid>
                <a:gridCol w="4176252">
                  <a:extLst>
                    <a:ext uri="{9D8B030D-6E8A-4147-A177-3AD203B41FA5}">
                      <a16:colId xmlns:a16="http://schemas.microsoft.com/office/drawing/2014/main" val="3807346683"/>
                    </a:ext>
                  </a:extLst>
                </a:gridCol>
                <a:gridCol w="7533967">
                  <a:extLst>
                    <a:ext uri="{9D8B030D-6E8A-4147-A177-3AD203B41FA5}">
                      <a16:colId xmlns:a16="http://schemas.microsoft.com/office/drawing/2014/main" val="2604296128"/>
                    </a:ext>
                  </a:extLst>
                </a:gridCol>
              </a:tblGrid>
              <a:tr h="0">
                <a:tc>
                  <a:txBody>
                    <a:bodyPr/>
                    <a:lstStyle/>
                    <a:p>
                      <a:pPr>
                        <a:lnSpc>
                          <a:spcPct val="150000"/>
                        </a:lnSpc>
                      </a:pPr>
                      <a:r>
                        <a:rPr lang="vi-VN" sz="3200" b="1" dirty="0">
                          <a:effectLst/>
                          <a:latin typeface="Times New Roman" panose="02020603050405020304" pitchFamily="18" charset="0"/>
                          <a:cs typeface="Times New Roman" panose="02020603050405020304" pitchFamily="18" charset="0"/>
                        </a:rPr>
                        <a:t>5. Văn bản thông tin giới thiện một di tích lịch sử</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vi-VN"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di </a:t>
                      </a:r>
                      <a:r>
                        <a:rPr lang="en-US" sz="3200" dirty="0" err="1">
                          <a:effectLst/>
                          <a:latin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Huế</a:t>
                      </a:r>
                      <a:r>
                        <a:rPr lang="en-US" sz="3200" dirty="0">
                          <a:effectLst/>
                          <a:latin typeface="Times New Roman" panose="02020603050405020304" pitchFamily="18" charset="0"/>
                          <a:cs typeface="Times New Roman" panose="02020603050405020304" pitchFamily="18" charset="0"/>
                        </a:rPr>
                        <a:t> (Theo khamphahue.com.vn)</a:t>
                      </a:r>
                    </a:p>
                    <a:p>
                      <a:pPr>
                        <a:lnSpc>
                          <a:spcPct val="150000"/>
                        </a:lnSpc>
                      </a:pPr>
                      <a:r>
                        <a:rPr lang="vi-VN"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Tô</a:t>
                      </a:r>
                      <a:r>
                        <a:rPr lang="en-US" sz="3200" dirty="0">
                          <a:effectLst/>
                          <a:latin typeface="Times New Roman" panose="02020603050405020304" pitchFamily="18" charset="0"/>
                          <a:cs typeface="Times New Roman" panose="02020603050405020304" pitchFamily="18" charset="0"/>
                        </a:rPr>
                        <a:t> Hoài </a:t>
                      </a:r>
                      <a:r>
                        <a:rPr lang="en-US" sz="3200" dirty="0" err="1">
                          <a:effectLst/>
                          <a:latin typeface="Times New Roman" panose="02020603050405020304" pitchFamily="18" charset="0"/>
                          <a:cs typeface="Times New Roman" panose="02020603050405020304" pitchFamily="18" charset="0"/>
                        </a:rPr>
                        <a:t>ngắm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phường</a:t>
                      </a:r>
                      <a:r>
                        <a:rPr lang="en-US" sz="3200" dirty="0">
                          <a:effectLst/>
                          <a:latin typeface="Times New Roman" panose="02020603050405020304" pitchFamily="18" charset="0"/>
                          <a:cs typeface="Times New Roman" panose="02020603050405020304" pitchFamily="18" charset="0"/>
                        </a:rPr>
                        <a:t> Hà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Đăng</a:t>
                      </a:r>
                      <a:r>
                        <a:rPr lang="en-US" sz="3200" dirty="0">
                          <a:effectLst/>
                          <a:latin typeface="Times New Roman" panose="02020603050405020304" pitchFamily="18" charset="0"/>
                          <a:cs typeface="Times New Roman" panose="02020603050405020304" pitchFamily="18" charset="0"/>
                        </a:rPr>
                        <a:t> Khoa)</a:t>
                      </a:r>
                    </a:p>
                    <a:p>
                      <a:pPr>
                        <a:lnSpc>
                          <a:spcPct val="150000"/>
                        </a:lnSpc>
                      </a:pPr>
                      <a:r>
                        <a:rPr lang="vi-VN"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vẫn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yên</a:t>
                      </a:r>
                      <a:r>
                        <a:rPr lang="en-US" sz="3200" dirty="0">
                          <a:effectLst/>
                          <a:latin typeface="Times New Roman" panose="02020603050405020304" pitchFamily="18" charset="0"/>
                          <a:cs typeface="Times New Roman" panose="02020603050405020304" pitchFamily="18" charset="0"/>
                        </a:rPr>
                        <a:t> (Theo </a:t>
                      </a:r>
                      <a:r>
                        <a:rPr lang="en-US" sz="3200" dirty="0" err="1">
                          <a:effectLst/>
                          <a:latin typeface="Times New Roman" panose="02020603050405020304" pitchFamily="18" charset="0"/>
                          <a:cs typeface="Times New Roman" panose="02020603050405020304" pitchFamily="18" charset="0"/>
                        </a:rPr>
                        <a:t>Quỳnh</a:t>
                      </a:r>
                      <a:r>
                        <a:rPr lang="en-US" sz="3200" dirty="0">
                          <a:effectLst/>
                          <a:latin typeface="Times New Roman" panose="02020603050405020304" pitchFamily="18" charset="0"/>
                          <a:cs typeface="Times New Roman" panose="02020603050405020304" pitchFamily="18" charset="0"/>
                        </a:rPr>
                        <a:t> Trang)</a:t>
                      </a:r>
                    </a:p>
                    <a:p>
                      <a:pPr>
                        <a:lnSpc>
                          <a:spcPct val="150000"/>
                        </a:lnSpc>
                      </a:pPr>
                      <a:r>
                        <a:rPr lang="vi-VN" sz="3200" dirty="0">
                          <a:effectLst/>
                          <a:latin typeface="Times New Roman" panose="02020603050405020304" pitchFamily="18" charset="0"/>
                          <a:cs typeface="Times New Roman" panose="02020603050405020304" pitchFamily="18" charset="0"/>
                        </a:rPr>
                        <a:t>- Di tích Địa đạo Củ Chi (Theo special.vietjnamplus.vn)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5933072"/>
                  </a:ext>
                </a:extLst>
              </a:tr>
            </a:tbl>
          </a:graphicData>
        </a:graphic>
      </p:graphicFrame>
    </p:spTree>
    <p:extLst>
      <p:ext uri="{BB962C8B-B14F-4D97-AF65-F5344CB8AC3E}">
        <p14:creationId xmlns:p14="http://schemas.microsoft.com/office/powerpoint/2010/main" val="403151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3CCAAF-0722-96C1-56D0-2C08FF464F38}"/>
              </a:ext>
            </a:extLst>
          </p:cNvPr>
          <p:cNvSpPr txBox="1"/>
          <p:nvPr/>
        </p:nvSpPr>
        <p:spPr>
          <a:xfrm>
            <a:off x="258096" y="135447"/>
            <a:ext cx="11717593" cy="1199559"/>
          </a:xfrm>
          <a:prstGeom prst="rect">
            <a:avLst/>
          </a:prstGeom>
          <a:noFill/>
        </p:spPr>
        <p:txBody>
          <a:bodyPr wrap="square">
            <a:spAutoFit/>
          </a:bodyPr>
          <a:lstStyle/>
          <a:p>
            <a:pPr>
              <a:spcBef>
                <a:spcPts val="1200"/>
              </a:spcBef>
              <a:spcAft>
                <a:spcPts val="300"/>
              </a:spcAft>
            </a:pPr>
            <a:r>
              <a:rPr lang="en-US" sz="3200" b="1" i="0" dirty="0">
                <a:solidFill>
                  <a:srgbClr val="0070C0"/>
                </a:solidFill>
                <a:effectLst/>
                <a:latin typeface="Times New Roman" panose="02020603050405020304" pitchFamily="18" charset="0"/>
                <a:ea typeface="Times New Roman" panose="02020603050405020304" pitchFamily="18" charset="0"/>
              </a:rPr>
              <a:t>2.</a:t>
            </a:r>
            <a:r>
              <a:rPr lang="en-US" sz="3200" b="1" i="1"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Đặc</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điểm</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thể</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loại</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của</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các</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văn</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bản</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đọc</a:t>
            </a:r>
            <a:r>
              <a:rPr lang="en-US" sz="3200" b="1" i="0" dirty="0">
                <a:solidFill>
                  <a:srgbClr val="0070C0"/>
                </a:solidFill>
                <a:effectLst/>
                <a:latin typeface="Times New Roman" panose="02020603050405020304" pitchFamily="18" charset="0"/>
                <a:ea typeface="Times New Roman" panose="02020603050405020304" pitchFamily="18" charset="0"/>
              </a:rPr>
              <a:t> </a:t>
            </a:r>
            <a:r>
              <a:rPr lang="en-US" sz="3200" b="1" i="0" dirty="0" err="1">
                <a:solidFill>
                  <a:srgbClr val="0070C0"/>
                </a:solidFill>
                <a:effectLst/>
                <a:latin typeface="Times New Roman" panose="02020603050405020304" pitchFamily="18" charset="0"/>
                <a:ea typeface="Times New Roman" panose="02020603050405020304" pitchFamily="18" charset="0"/>
              </a:rPr>
              <a:t>hiểu</a:t>
            </a:r>
            <a:endParaRPr lang="en-US" sz="3200" i="1" dirty="0">
              <a:effectLst/>
              <a:latin typeface="Times New Roman" panose="02020603050405020304" pitchFamily="18" charset="0"/>
              <a:ea typeface="Times New Roman" panose="02020603050405020304" pitchFamily="18" charset="0"/>
            </a:endParaRPr>
          </a:p>
          <a:p>
            <a:pPr>
              <a:lnSpc>
                <a:spcPct val="130000"/>
              </a:lnSpc>
            </a:pPr>
            <a:r>
              <a:rPr lang="vi-VN" sz="3200" b="1" dirty="0">
                <a:solidFill>
                  <a:srgbClr val="FF0000"/>
                </a:solidFill>
                <a:effectLst/>
                <a:latin typeface="Times New Roman" panose="02020603050405020304" pitchFamily="18" charset="0"/>
                <a:ea typeface="Times New Roman" panose="02020603050405020304" pitchFamily="18" charset="0"/>
              </a:rPr>
              <a:t>a. Sự khác nhau giữa truyện truyền kì và truyện trinh thám</a:t>
            </a:r>
            <a:endParaRPr lang="en-US" sz="32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A87BA84F-4961-CC62-BB79-B8CBC3BFFC58}"/>
              </a:ext>
            </a:extLst>
          </p:cNvPr>
          <p:cNvGraphicFramePr>
            <a:graphicFrameLocks noGrp="1"/>
          </p:cNvGraphicFramePr>
          <p:nvPr>
            <p:extLst>
              <p:ext uri="{D42A27DB-BD31-4B8C-83A1-F6EECF244321}">
                <p14:modId xmlns:p14="http://schemas.microsoft.com/office/powerpoint/2010/main" val="2386693035"/>
              </p:ext>
            </p:extLst>
          </p:nvPr>
        </p:nvGraphicFramePr>
        <p:xfrm>
          <a:off x="428930" y="1491611"/>
          <a:ext cx="11375923" cy="5230622"/>
        </p:xfrm>
        <a:graphic>
          <a:graphicData uri="http://schemas.openxmlformats.org/drawingml/2006/table">
            <a:tbl>
              <a:tblPr firstRow="1" firstCol="1" bandRow="1"/>
              <a:tblGrid>
                <a:gridCol w="5686760">
                  <a:extLst>
                    <a:ext uri="{9D8B030D-6E8A-4147-A177-3AD203B41FA5}">
                      <a16:colId xmlns:a16="http://schemas.microsoft.com/office/drawing/2014/main" val="2798195732"/>
                    </a:ext>
                  </a:extLst>
                </a:gridCol>
                <a:gridCol w="5689163">
                  <a:extLst>
                    <a:ext uri="{9D8B030D-6E8A-4147-A177-3AD203B41FA5}">
                      <a16:colId xmlns:a16="http://schemas.microsoft.com/office/drawing/2014/main" val="3509685645"/>
                    </a:ext>
                  </a:extLst>
                </a:gridCol>
              </a:tblGrid>
              <a:tr h="0">
                <a:tc>
                  <a:txBody>
                    <a:bodyPr/>
                    <a:lstStyle/>
                    <a:p>
                      <a:pPr algn="ctr">
                        <a:lnSpc>
                          <a:spcPct val="130000"/>
                        </a:lnSpc>
                      </a:pPr>
                      <a:r>
                        <a:rPr lang="vi-VN" sz="3000" b="1" dirty="0">
                          <a:effectLst/>
                          <a:latin typeface="Times New Roman" panose="02020603050405020304" pitchFamily="18" charset="0"/>
                          <a:cs typeface="Times New Roman" panose="02020603050405020304" pitchFamily="18" charset="0"/>
                        </a:rPr>
                        <a:t>Truyện truyền kì</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30000"/>
                        </a:lnSpc>
                      </a:pPr>
                      <a:r>
                        <a:rPr lang="vi-VN" sz="3000" b="1" dirty="0">
                          <a:effectLst/>
                          <a:latin typeface="Times New Roman" panose="02020603050405020304" pitchFamily="18" charset="0"/>
                          <a:cs typeface="Times New Roman" panose="02020603050405020304" pitchFamily="18" charset="0"/>
                        </a:rPr>
                        <a:t>Truyện trinh thám</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2549804955"/>
                  </a:ext>
                </a:extLst>
              </a:tr>
              <a:tr h="0">
                <a:tc>
                  <a:txBody>
                    <a:bodyPr/>
                    <a:lstStyle/>
                    <a:p>
                      <a:pPr algn="just">
                        <a:lnSpc>
                          <a:spcPct val="130000"/>
                        </a:lnSpc>
                      </a:pPr>
                      <a:endParaRPr lang="en-US" sz="30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p>
                      <a:pPr algn="just">
                        <a:lnSpc>
                          <a:spcPct val="130000"/>
                        </a:lnSpc>
                      </a:pPr>
                      <a:endParaRPr lang="en-US" sz="30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14571215"/>
                  </a:ext>
                </a:extLst>
              </a:tr>
            </a:tbl>
          </a:graphicData>
        </a:graphic>
      </p:graphicFrame>
      <p:sp>
        <p:nvSpPr>
          <p:cNvPr id="2" name="TextBox 1">
            <a:extLst>
              <a:ext uri="{FF2B5EF4-FFF2-40B4-BE49-F238E27FC236}">
                <a16:creationId xmlns:a16="http://schemas.microsoft.com/office/drawing/2014/main" id="{FCE0FEE0-BCC3-B6B5-82A8-EFD61C41AC6B}"/>
              </a:ext>
            </a:extLst>
          </p:cNvPr>
          <p:cNvSpPr txBox="1"/>
          <p:nvPr/>
        </p:nvSpPr>
        <p:spPr>
          <a:xfrm>
            <a:off x="422787" y="2025445"/>
            <a:ext cx="5673213" cy="363343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nguồn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D96C9F4-23F9-DDD4-A5BD-4A3350622578}"/>
              </a:ext>
            </a:extLst>
          </p:cNvPr>
          <p:cNvSpPr txBox="1"/>
          <p:nvPr/>
        </p:nvSpPr>
        <p:spPr>
          <a:xfrm>
            <a:off x="6131640" y="2025445"/>
            <a:ext cx="5631430" cy="423359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bí</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gay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cấn</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 đó là những diễn biến căng thẳng, kịch tính...</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02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B83EA-BA99-934C-7E43-EEC220C43C4A}"/>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7CECDB0-DCD8-B13F-B95A-BAD0599492E8}"/>
              </a:ext>
            </a:extLst>
          </p:cNvPr>
          <p:cNvGraphicFramePr>
            <a:graphicFrameLocks noGrp="1"/>
          </p:cNvGraphicFramePr>
          <p:nvPr>
            <p:extLst>
              <p:ext uri="{D42A27DB-BD31-4B8C-83A1-F6EECF244321}">
                <p14:modId xmlns:p14="http://schemas.microsoft.com/office/powerpoint/2010/main" val="1275271416"/>
              </p:ext>
            </p:extLst>
          </p:nvPr>
        </p:nvGraphicFramePr>
        <p:xfrm>
          <a:off x="478092" y="508386"/>
          <a:ext cx="11375923" cy="5624957"/>
        </p:xfrm>
        <a:graphic>
          <a:graphicData uri="http://schemas.openxmlformats.org/drawingml/2006/table">
            <a:tbl>
              <a:tblPr firstRow="1" firstCol="1" bandRow="1"/>
              <a:tblGrid>
                <a:gridCol w="5686760">
                  <a:extLst>
                    <a:ext uri="{9D8B030D-6E8A-4147-A177-3AD203B41FA5}">
                      <a16:colId xmlns:a16="http://schemas.microsoft.com/office/drawing/2014/main" val="2798195732"/>
                    </a:ext>
                  </a:extLst>
                </a:gridCol>
                <a:gridCol w="5689163">
                  <a:extLst>
                    <a:ext uri="{9D8B030D-6E8A-4147-A177-3AD203B41FA5}">
                      <a16:colId xmlns:a16="http://schemas.microsoft.com/office/drawing/2014/main" val="3509685645"/>
                    </a:ext>
                  </a:extLst>
                </a:gridCol>
              </a:tblGrid>
              <a:tr h="0">
                <a:tc>
                  <a:txBody>
                    <a:bodyPr/>
                    <a:lstStyle/>
                    <a:p>
                      <a:pPr algn="ctr">
                        <a:lnSpc>
                          <a:spcPct val="130000"/>
                        </a:lnSpc>
                      </a:pPr>
                      <a:r>
                        <a:rPr lang="vi-VN" sz="3000" b="1" dirty="0">
                          <a:effectLst/>
                          <a:latin typeface="Times New Roman" panose="02020603050405020304" pitchFamily="18" charset="0"/>
                          <a:cs typeface="Times New Roman" panose="02020603050405020304" pitchFamily="18" charset="0"/>
                        </a:rPr>
                        <a:t>Truyện truyền kì</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30000"/>
                        </a:lnSpc>
                      </a:pPr>
                      <a:r>
                        <a:rPr lang="vi-VN" sz="3000" b="1" dirty="0">
                          <a:effectLst/>
                          <a:latin typeface="Times New Roman" panose="02020603050405020304" pitchFamily="18" charset="0"/>
                          <a:cs typeface="Times New Roman" panose="02020603050405020304" pitchFamily="18" charset="0"/>
                        </a:rPr>
                        <a:t>Truyện trinh thám</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549804955"/>
                  </a:ext>
                </a:extLst>
              </a:tr>
              <a:tr h="0">
                <a:tc>
                  <a:txBody>
                    <a:bodyPr/>
                    <a:lstStyle/>
                    <a:p>
                      <a:pPr algn="just">
                        <a:lnSpc>
                          <a:spcPct val="125000"/>
                        </a:lnSpc>
                      </a:pPr>
                      <a:r>
                        <a:rPr lang="vi-VN" sz="3000" dirty="0">
                          <a:effectLst/>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US" sz="3000" dirty="0">
                        <a:effectLst/>
                        <a:latin typeface="Times New Roman" panose="02020603050405020304" pitchFamily="18" charset="0"/>
                        <a:cs typeface="Times New Roman" panose="02020603050405020304" pitchFamily="18" charset="0"/>
                      </a:endParaRPr>
                    </a:p>
                    <a:p>
                      <a:pPr algn="just">
                        <a:lnSpc>
                          <a:spcPct val="125000"/>
                        </a:lnSpc>
                      </a:pPr>
                      <a:r>
                        <a:rPr lang="vi-VN"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Điểm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nổi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bật</a:t>
                      </a:r>
                      <a:r>
                        <a:rPr lang="en-US" sz="3000" dirty="0">
                          <a:effectLst/>
                          <a:latin typeface="Times New Roman" panose="02020603050405020304" pitchFamily="18" charset="0"/>
                          <a:cs typeface="Times New Roman" panose="02020603050405020304" pitchFamily="18" charset="0"/>
                        </a:rPr>
                        <a:t> ở </a:t>
                      </a:r>
                      <a:r>
                        <a:rPr lang="en-US" sz="3000" dirty="0" err="1">
                          <a:effectLst/>
                          <a:latin typeface="Times New Roman" panose="02020603050405020304" pitchFamily="18" charset="0"/>
                          <a:cs typeface="Times New Roman" panose="02020603050405020304" pitchFamily="18" charset="0"/>
                        </a:rPr>
                        <a:t>truyện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truyền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kì</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sử</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dụng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nhiều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yếu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tố</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kì</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ảo</a:t>
                      </a:r>
                      <a:r>
                        <a:rPr lang="vi-VN" sz="3000" dirty="0">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cs typeface="Times New Roman" panose="02020603050405020304" pitchFamily="18" charset="0"/>
                      </a:endParaRPr>
                    </a:p>
                    <a:p>
                      <a:pPr algn="just">
                        <a:lnSpc>
                          <a:spcPct val="125000"/>
                        </a:lnSpc>
                      </a:pPr>
                      <a:r>
                        <a:rPr lang="vi-VN"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gian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gian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sự</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việc</a:t>
                      </a:r>
                      <a:r>
                        <a:rPr lang="en-US" sz="3000" dirty="0">
                          <a:effectLst/>
                          <a:latin typeface="Times New Roman" panose="02020603050405020304" pitchFamily="18" charset="0"/>
                          <a:cs typeface="Times New Roman" panose="02020603050405020304" pitchFamily="18" charset="0"/>
                        </a:rPr>
                        <a:t>, con </a:t>
                      </a:r>
                      <a:r>
                        <a:rPr lang="en-US" sz="3000" dirty="0" err="1">
                          <a:effectLst/>
                          <a:latin typeface="Times New Roman" panose="02020603050405020304" pitchFamily="18" charset="0"/>
                          <a:cs typeface="Times New Roman" panose="02020603050405020304" pitchFamily="18" charset="0"/>
                        </a:rPr>
                        <a:t>người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sự</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kết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hợp</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giữa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cs typeface="Times New Roman" panose="02020603050405020304" pitchFamily="18" charset="0"/>
                        </a:rPr>
                        <a:t> chi </a:t>
                      </a:r>
                      <a:r>
                        <a:rPr lang="en-US" sz="3000" dirty="0" err="1">
                          <a:effectLst/>
                          <a:latin typeface="Times New Roman" panose="02020603050405020304" pitchFamily="18" charset="0"/>
                          <a:cs typeface="Times New Roman" panose="02020603050405020304" pitchFamily="18" charset="0"/>
                        </a:rPr>
                        <a:t>tiết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thật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với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thật</a:t>
                      </a:r>
                      <a:r>
                        <a:rPr lang="en-US" sz="3000" dirty="0">
                          <a:effectLst/>
                          <a:latin typeface="Times New Roman" panose="02020603050405020304" pitchFamily="18" charset="0"/>
                          <a:cs typeface="Times New Roman" panose="02020603050405020304" pitchFamily="18" charset="0"/>
                        </a:rPr>
                        <a:t>.</a:t>
                      </a:r>
                    </a:p>
                  </a:txBody>
                  <a:tcPr marL="68580" marR="68580" marT="0" marB="0">
                    <a:solidFill>
                      <a:schemeClr val="bg1"/>
                    </a:solidFill>
                  </a:tcPr>
                </a:tc>
                <a:tc>
                  <a:txBody>
                    <a:bodyPr/>
                    <a:lstStyle/>
                    <a:p>
                      <a:pPr>
                        <a:lnSpc>
                          <a:spcPct val="130000"/>
                        </a:lnSpc>
                      </a:pPr>
                      <a:r>
                        <a:rPr lang="vi-VN"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vật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truyện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trinh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thám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thường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thám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tử</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hoặc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điều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viên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họ</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người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khát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vọng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truy</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tìm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sự</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thật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dám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đấu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tranh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lẽ</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phải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kiên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quyết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chống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xấu</a:t>
                      </a:r>
                      <a:r>
                        <a:rPr lang="en-US" sz="3000" dirty="0">
                          <a:effectLst/>
                          <a:latin typeface="Times New Roman" panose="02020603050405020304" pitchFamily="18" charset="0"/>
                          <a:cs typeface="Times New Roman" panose="02020603050405020304" pitchFamily="18" charset="0"/>
                        </a:rPr>
                        <a:t>; </a:t>
                      </a:r>
                    </a:p>
                    <a:p>
                      <a:pPr>
                        <a:lnSpc>
                          <a:spcPct val="130000"/>
                        </a:lnSpc>
                      </a:pPr>
                      <a:r>
                        <a:rPr lang="vi-VN"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14571215"/>
                  </a:ext>
                </a:extLst>
              </a:tr>
            </a:tbl>
          </a:graphicData>
        </a:graphic>
      </p:graphicFrame>
    </p:spTree>
    <p:extLst>
      <p:ext uri="{BB962C8B-B14F-4D97-AF65-F5344CB8AC3E}">
        <p14:creationId xmlns:p14="http://schemas.microsoft.com/office/powerpoint/2010/main" val="162572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675D13-2ED9-5FB0-84CF-D3F4CFE372AD}"/>
              </a:ext>
            </a:extLst>
          </p:cNvPr>
          <p:cNvSpPr txBox="1"/>
          <p:nvPr/>
        </p:nvSpPr>
        <p:spPr>
          <a:xfrm>
            <a:off x="326923" y="50750"/>
            <a:ext cx="6631858" cy="613245"/>
          </a:xfrm>
          <a:prstGeom prst="rect">
            <a:avLst/>
          </a:prstGeom>
          <a:noFill/>
        </p:spPr>
        <p:txBody>
          <a:bodyPr wrap="square">
            <a:spAutoFit/>
          </a:bodyPr>
          <a:lstStyle/>
          <a:p>
            <a:pPr>
              <a:lnSpc>
                <a:spcPct val="115000"/>
              </a:lnSpc>
            </a:pPr>
            <a:r>
              <a:rPr lang="vi-VN" sz="3200" b="1" dirty="0">
                <a:solidFill>
                  <a:srgbClr val="FF0000"/>
                </a:solidFill>
                <a:effectLst/>
                <a:latin typeface="Times New Roman" panose="02020603050405020304" pitchFamily="18" charset="0"/>
                <a:ea typeface="Times New Roman" panose="02020603050405020304" pitchFamily="18" charset="0"/>
              </a:rPr>
              <a:t>b. Thơ tám chữ và thơ tự do</a:t>
            </a:r>
            <a:endParaRPr lang="en-US" sz="32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636FCE1E-3A73-61FD-94FB-B32BC90B8EB4}"/>
              </a:ext>
            </a:extLst>
          </p:cNvPr>
          <p:cNvGraphicFramePr>
            <a:graphicFrameLocks noGrp="1"/>
          </p:cNvGraphicFramePr>
          <p:nvPr>
            <p:extLst>
              <p:ext uri="{D42A27DB-BD31-4B8C-83A1-F6EECF244321}">
                <p14:modId xmlns:p14="http://schemas.microsoft.com/office/powerpoint/2010/main" val="975057322"/>
              </p:ext>
            </p:extLst>
          </p:nvPr>
        </p:nvGraphicFramePr>
        <p:xfrm>
          <a:off x="412955" y="901521"/>
          <a:ext cx="11366090" cy="5853563"/>
        </p:xfrm>
        <a:graphic>
          <a:graphicData uri="http://schemas.openxmlformats.org/drawingml/2006/table">
            <a:tbl>
              <a:tblPr firstRow="1" firstCol="1" bandRow="1"/>
              <a:tblGrid>
                <a:gridCol w="5681844">
                  <a:extLst>
                    <a:ext uri="{9D8B030D-6E8A-4147-A177-3AD203B41FA5}">
                      <a16:colId xmlns:a16="http://schemas.microsoft.com/office/drawing/2014/main" val="1191000745"/>
                    </a:ext>
                  </a:extLst>
                </a:gridCol>
                <a:gridCol w="5684246">
                  <a:extLst>
                    <a:ext uri="{9D8B030D-6E8A-4147-A177-3AD203B41FA5}">
                      <a16:colId xmlns:a16="http://schemas.microsoft.com/office/drawing/2014/main" val="1156377499"/>
                    </a:ext>
                  </a:extLst>
                </a:gridCol>
              </a:tblGrid>
              <a:tr h="519819">
                <a:tc>
                  <a:txBody>
                    <a:bodyPr/>
                    <a:lstStyle/>
                    <a:p>
                      <a:pPr algn="ctr">
                        <a:lnSpc>
                          <a:spcPct val="115000"/>
                        </a:lnSpc>
                      </a:pPr>
                      <a:r>
                        <a:rPr lang="vi-VN" sz="3000" b="1" dirty="0">
                          <a:effectLst/>
                          <a:latin typeface="Times New Roman" panose="02020603050405020304" pitchFamily="18" charset="0"/>
                          <a:cs typeface="Times New Roman" panose="02020603050405020304" pitchFamily="18" charset="0"/>
                        </a:rPr>
                        <a:t>Thơ tám chữ</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15000"/>
                        </a:lnSpc>
                      </a:pPr>
                      <a:r>
                        <a:rPr lang="vi-VN" sz="3000" b="1" dirty="0">
                          <a:effectLst/>
                          <a:latin typeface="Times New Roman" panose="02020603050405020304" pitchFamily="18" charset="0"/>
                          <a:cs typeface="Times New Roman" panose="02020603050405020304" pitchFamily="18" charset="0"/>
                        </a:rPr>
                        <a:t>Thơ tự do</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5785855"/>
                  </a:ext>
                </a:extLst>
              </a:tr>
              <a:tr h="5333744">
                <a:tc>
                  <a:txBody>
                    <a:bodyPr/>
                    <a:lstStyle/>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30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4858933"/>
                  </a:ext>
                </a:extLst>
              </a:tr>
            </a:tbl>
          </a:graphicData>
        </a:graphic>
      </p:graphicFrame>
      <p:sp>
        <p:nvSpPr>
          <p:cNvPr id="2" name="TextBox 1">
            <a:extLst>
              <a:ext uri="{FF2B5EF4-FFF2-40B4-BE49-F238E27FC236}">
                <a16:creationId xmlns:a16="http://schemas.microsoft.com/office/drawing/2014/main" id="{85ED3F39-32D6-2155-EC0B-9E7FC95C8D74}"/>
              </a:ext>
            </a:extLst>
          </p:cNvPr>
          <p:cNvSpPr txBox="1"/>
          <p:nvPr/>
        </p:nvSpPr>
        <p:spPr>
          <a:xfrm>
            <a:off x="412955" y="1396181"/>
            <a:ext cx="5683045" cy="53589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3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30000"/>
              </a:lnSpc>
              <a:spcBef>
                <a:spcPts val="0"/>
              </a:spcBef>
              <a:spcAft>
                <a:spcPts val="3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30000"/>
              </a:lnSpc>
              <a:spcBef>
                <a:spcPts val="0"/>
              </a:spcBef>
              <a:spcAft>
                <a:spcPts val="3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phổ</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lượng: gồm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7B78C52-D738-3EC1-F764-5C37E7B510E9}"/>
              </a:ext>
            </a:extLst>
          </p:cNvPr>
          <p:cNvSpPr txBox="1"/>
          <p:nvPr/>
        </p:nvSpPr>
        <p:spPr>
          <a:xfrm>
            <a:off x="6174658" y="1396181"/>
            <a:ext cx="5535561" cy="489531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3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tuỳ</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32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ADB523-4D2F-5EC4-CF50-3146280D4FBA}"/>
              </a:ext>
            </a:extLst>
          </p:cNvPr>
          <p:cNvSpPr txBox="1"/>
          <p:nvPr/>
        </p:nvSpPr>
        <p:spPr>
          <a:xfrm>
            <a:off x="993057" y="841753"/>
            <a:ext cx="10412362" cy="5174493"/>
          </a:xfrm>
          <a:prstGeom prst="rect">
            <a:avLst/>
          </a:prstGeom>
          <a:solidFill>
            <a:schemeClr val="bg1"/>
          </a:solidFill>
          <a:ln>
            <a:solidFill>
              <a:schemeClr val="accent6">
                <a:lumMod val="50000"/>
              </a:schemeClr>
            </a:solidFill>
          </a:ln>
        </p:spPr>
        <p:txBody>
          <a:bodyPr wrap="square">
            <a:spAutoFit/>
          </a:bodyPr>
          <a:lstStyle/>
          <a:p>
            <a:pPr>
              <a:lnSpc>
                <a:spcPct val="150000"/>
              </a:lnSpc>
            </a:pPr>
            <a:r>
              <a:rPr lang="vi-VN" sz="3200" b="1" dirty="0">
                <a:solidFill>
                  <a:srgbClr val="FF0000"/>
                </a:solidFill>
                <a:effectLst/>
                <a:latin typeface="Times New Roman" panose="02020603050405020304" pitchFamily="18" charset="0"/>
                <a:ea typeface="Times New Roman" panose="02020603050405020304" pitchFamily="18" charset="0"/>
              </a:rPr>
              <a:t>c. Văn bản giới thiệu về một di tích lịch sử</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trị</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vi-VN" sz="3200" dirty="0">
                <a:solidFill>
                  <a:srgbClr val="000000"/>
                </a:solidFill>
                <a:effectLst/>
                <a:latin typeface="Times New Roman" panose="02020603050405020304" pitchFamily="18" charset="0"/>
                <a:ea typeface="Times New Roman" panose="02020603050405020304" pitchFamily="18" charset="0"/>
              </a:rPr>
              <a:t> giới thiệu về một di tích lịch sử thường trình bày theo tr</a:t>
            </a:r>
            <a:r>
              <a:rPr lang="en-US" sz="3200" dirty="0" err="1">
                <a:solidFill>
                  <a:srgbClr val="000000"/>
                </a:solidFill>
                <a:effectLst/>
                <a:latin typeface="Times New Roman" panose="02020603050405020304" pitchFamily="18" charset="0"/>
                <a:ea typeface="Times New Roman" panose="02020603050405020304" pitchFamily="18" charset="0"/>
              </a:rPr>
              <a:t>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gian</a:t>
            </a:r>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nguyên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vi-VN" sz="3200" dirty="0">
                <a:solidFill>
                  <a:srgbClr val="000000"/>
                </a:solidFill>
                <a:effectLst/>
                <a:latin typeface="Times New Roman" panose="02020603050405020304" pitchFamily="18" charset="0"/>
                <a:ea typeface="Times New Roman" panose="02020603050405020304" pitchFamily="18" charset="0"/>
              </a:rPr>
              <a:t> – 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tượng</a:t>
            </a:r>
            <a:r>
              <a:rPr lang="vi-VN" sz="3200"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so </a:t>
            </a:r>
            <a:r>
              <a:rPr lang="en-US" sz="3200" dirty="0" err="1">
                <a:effectLst/>
                <a:latin typeface="Times New Roman" panose="02020603050405020304" pitchFamily="18" charset="0"/>
                <a:ea typeface="Times New Roman" panose="02020603050405020304" pitchFamily="18" charset="0"/>
              </a:rPr>
              <a:t>sánh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vi-VN"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48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4346D1-3EC8-1953-5602-82CF5AC3F52F}"/>
              </a:ext>
            </a:extLst>
          </p:cNvPr>
          <p:cNvSpPr txBox="1"/>
          <p:nvPr/>
        </p:nvSpPr>
        <p:spPr>
          <a:xfrm>
            <a:off x="383459" y="188959"/>
            <a:ext cx="10036278" cy="584775"/>
          </a:xfrm>
          <a:prstGeom prst="rect">
            <a:avLst/>
          </a:prstGeom>
          <a:solidFill>
            <a:schemeClr val="bg1"/>
          </a:solidFill>
        </p:spPr>
        <p:txBody>
          <a:bodyPr wrap="square">
            <a:spAutoFit/>
          </a:bodyPr>
          <a:lstStyle/>
          <a:p>
            <a:pPr algn="just"/>
            <a:r>
              <a:rPr lang="en-US" sz="3200" b="1" dirty="0">
                <a:solidFill>
                  <a:srgbClr val="0070C0"/>
                </a:solidFill>
                <a:effectLst/>
                <a:latin typeface="Times New Roman" panose="02020603050405020304" pitchFamily="18" charset="0"/>
                <a:ea typeface="Times New Roman" panose="02020603050405020304" pitchFamily="18" charset="0"/>
              </a:rPr>
              <a:t>3. </a:t>
            </a:r>
            <a:r>
              <a:rPr lang="en-US" sz="3200" b="1" dirty="0" err="1">
                <a:solidFill>
                  <a:srgbClr val="0070C0"/>
                </a:solidFill>
                <a:effectLst/>
                <a:latin typeface="Times New Roman" panose="02020603050405020304" pitchFamily="18" charset="0"/>
                <a:ea typeface="Times New Roman" panose="02020603050405020304" pitchFamily="18" charset="0"/>
              </a:rPr>
              <a:t>Những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điểm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cần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lưu</a:t>
            </a:r>
            <a:r>
              <a:rPr lang="en-US" sz="3200" b="1" dirty="0">
                <a:solidFill>
                  <a:srgbClr val="0070C0"/>
                </a:solidFill>
                <a:effectLst/>
                <a:latin typeface="Times New Roman" panose="02020603050405020304" pitchFamily="18" charset="0"/>
                <a:ea typeface="Times New Roman" panose="02020603050405020304" pitchFamily="18" charset="0"/>
              </a:rPr>
              <a:t> ý </a:t>
            </a:r>
            <a:r>
              <a:rPr lang="en-US" sz="3200" b="1" dirty="0" err="1">
                <a:solidFill>
                  <a:srgbClr val="0070C0"/>
                </a:solidFill>
                <a:effectLst/>
                <a:latin typeface="Times New Roman" panose="02020603050405020304" pitchFamily="18" charset="0"/>
                <a:ea typeface="Times New Roman" panose="02020603050405020304" pitchFamily="18" charset="0"/>
              </a:rPr>
              <a:t>khi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đọc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hiểu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các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loại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bản</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0B138DEA-DD91-FFB5-323C-029E9EF59988}"/>
              </a:ext>
            </a:extLst>
          </p:cNvPr>
          <p:cNvGraphicFramePr>
            <a:graphicFrameLocks noGrp="1"/>
          </p:cNvGraphicFramePr>
          <p:nvPr>
            <p:extLst>
              <p:ext uri="{D42A27DB-BD31-4B8C-83A1-F6EECF244321}">
                <p14:modId xmlns:p14="http://schemas.microsoft.com/office/powerpoint/2010/main" val="889144952"/>
              </p:ext>
            </p:extLst>
          </p:nvPr>
        </p:nvGraphicFramePr>
        <p:xfrm>
          <a:off x="373626" y="974412"/>
          <a:ext cx="11444748" cy="5672505"/>
        </p:xfrm>
        <a:graphic>
          <a:graphicData uri="http://schemas.openxmlformats.org/drawingml/2006/table">
            <a:tbl>
              <a:tblPr firstRow="1" firstCol="1" bandRow="1"/>
              <a:tblGrid>
                <a:gridCol w="825975">
                  <a:extLst>
                    <a:ext uri="{9D8B030D-6E8A-4147-A177-3AD203B41FA5}">
                      <a16:colId xmlns:a16="http://schemas.microsoft.com/office/drawing/2014/main" val="1701592989"/>
                    </a:ext>
                  </a:extLst>
                </a:gridCol>
                <a:gridCol w="2652376">
                  <a:extLst>
                    <a:ext uri="{9D8B030D-6E8A-4147-A177-3AD203B41FA5}">
                      <a16:colId xmlns:a16="http://schemas.microsoft.com/office/drawing/2014/main" val="2235111268"/>
                    </a:ext>
                  </a:extLst>
                </a:gridCol>
                <a:gridCol w="7966397">
                  <a:extLst>
                    <a:ext uri="{9D8B030D-6E8A-4147-A177-3AD203B41FA5}">
                      <a16:colId xmlns:a16="http://schemas.microsoft.com/office/drawing/2014/main" val="2246643271"/>
                    </a:ext>
                  </a:extLst>
                </a:gridCol>
              </a:tblGrid>
              <a:tr h="845964">
                <a:tc>
                  <a:txBody>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THỂ 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ĐIỂM CẦN LƯU Ý KHI ĐỌC HIỂU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7826974"/>
                  </a:ext>
                </a:extLst>
              </a:tr>
              <a:tr h="1223230">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truyền kì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2153542"/>
                  </a:ext>
                </a:extLst>
              </a:tr>
              <a:tr h="1223230">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Truyện trinh thám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84221793"/>
                  </a:ext>
                </a:extLst>
              </a:tr>
              <a:tr h="978585">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Thơ tám chữ và thơ tự 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712246"/>
                  </a:ext>
                </a:extLst>
              </a:tr>
              <a:tr h="1223230">
                <a:tc>
                  <a:txBody>
                    <a:bodyPr/>
                    <a:lstStyle/>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4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thông tin giới thiệu một di tích lịch sử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9506602"/>
                  </a:ext>
                </a:extLst>
              </a:tr>
            </a:tbl>
          </a:graphicData>
        </a:graphic>
      </p:graphicFrame>
      <p:sp>
        <p:nvSpPr>
          <p:cNvPr id="7" name="Rectangle 1">
            <a:extLst>
              <a:ext uri="{FF2B5EF4-FFF2-40B4-BE49-F238E27FC236}">
                <a16:creationId xmlns:a16="http://schemas.microsoft.com/office/drawing/2014/main" id="{DA75CFC9-98B3-8326-6F5D-D8D75D23504C}"/>
              </a:ext>
            </a:extLst>
          </p:cNvPr>
          <p:cNvSpPr>
            <a:spLocks noChangeArrowheads="1"/>
          </p:cNvSpPr>
          <p:nvPr/>
        </p:nvSpPr>
        <p:spPr bwMode="auto">
          <a:xfrm>
            <a:off x="3363913" y="2697162"/>
            <a:ext cx="820174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343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0540B3-B576-0DB2-F7F8-A0B6568F6141}"/>
              </a:ext>
            </a:extLst>
          </p:cNvPr>
          <p:cNvSpPr txBox="1"/>
          <p:nvPr/>
        </p:nvSpPr>
        <p:spPr>
          <a:xfrm>
            <a:off x="452284" y="1412024"/>
            <a:ext cx="11543071" cy="4435830"/>
          </a:xfrm>
          <a:prstGeom prst="rect">
            <a:avLst/>
          </a:prstGeom>
          <a:solidFill>
            <a:schemeClr val="bg1"/>
          </a:solidFill>
          <a:ln>
            <a:solidFill>
              <a:schemeClr val="accent6">
                <a:lumMod val="50000"/>
              </a:schemeClr>
            </a:solidFill>
          </a:ln>
        </p:spPr>
        <p:txBody>
          <a:bodyPr wrap="square">
            <a:spAutoFit/>
          </a:bodyPr>
          <a:lstStyle/>
          <a:p>
            <a:pPr algn="just">
              <a:lnSpc>
                <a:spcPct val="150000"/>
              </a:lnSpc>
            </a:pPr>
            <a:r>
              <a:rPr lang="de-DE" sz="3200" dirty="0">
                <a:solidFill>
                  <a:srgbClr val="000000"/>
                </a:solidFill>
                <a:effectLst/>
                <a:latin typeface="Times New Roman" panose="02020603050405020304" pitchFamily="18" charset="0"/>
                <a:ea typeface="Times New Roman" panose="02020603050405020304" pitchFamily="18" charset="0"/>
              </a:rPr>
              <a:t>-  Đại diện 3 cặp đôi trả lời với ba kiểu văn bản:</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de-DE" sz="3200" dirty="0">
                <a:solidFill>
                  <a:srgbClr val="000000"/>
                </a:solidFill>
                <a:effectLst/>
                <a:latin typeface="Times New Roman" panose="02020603050405020304" pitchFamily="18" charset="0"/>
                <a:ea typeface="Times New Roman" panose="02020603050405020304" pitchFamily="18" charset="0"/>
              </a:rPr>
              <a:t>+ Cặp đôi 1: Cách đọc </a:t>
            </a:r>
            <a:r>
              <a:rPr lang="en-US" sz="3200" dirty="0" err="1">
                <a:solidFill>
                  <a:srgbClr val="000000"/>
                </a:solidFill>
                <a:effectLst/>
                <a:latin typeface="Times New Roman" panose="02020603050405020304" pitchFamily="18" charset="0"/>
                <a:ea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truyền kì</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de-DE" sz="3200" dirty="0">
                <a:solidFill>
                  <a:srgbClr val="000000"/>
                </a:solidFill>
                <a:effectLst/>
                <a:latin typeface="Times New Roman" panose="02020603050405020304" pitchFamily="18" charset="0"/>
                <a:ea typeface="Times New Roman" panose="02020603050405020304" pitchFamily="18" charset="0"/>
              </a:rPr>
              <a:t>+ Cặp đôi 2: Cách đọc </a:t>
            </a:r>
            <a:r>
              <a:rPr lang="vi-VN" sz="3200" dirty="0">
                <a:solidFill>
                  <a:srgbClr val="000000"/>
                </a:solidFill>
                <a:effectLst/>
                <a:latin typeface="Times New Roman" panose="02020603050405020304" pitchFamily="18" charset="0"/>
                <a:ea typeface="Times New Roman" panose="02020603050405020304" pitchFamily="18" charset="0"/>
              </a:rPr>
              <a:t>truyện trinh thám </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de-DE" sz="3200" dirty="0">
                <a:solidFill>
                  <a:srgbClr val="000000"/>
                </a:solidFill>
                <a:effectLst/>
                <a:latin typeface="Times New Roman" panose="02020603050405020304" pitchFamily="18" charset="0"/>
                <a:ea typeface="Times New Roman" panose="02020603050405020304" pitchFamily="18" charset="0"/>
              </a:rPr>
              <a:t>+ Cặp đôi 3: Cách đọc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do</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 </a:t>
            </a:r>
            <a:r>
              <a:rPr lang="de-DE" sz="3200" dirty="0">
                <a:solidFill>
                  <a:srgbClr val="000000"/>
                </a:solidFill>
                <a:effectLst/>
                <a:latin typeface="Times New Roman" panose="02020603050405020304" pitchFamily="18" charset="0"/>
                <a:ea typeface="Times New Roman" panose="02020603050405020304" pitchFamily="18" charset="0"/>
              </a:rPr>
              <a:t>Cặp đôi 4: Cách đọc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thông tin giới thiệu một di tích lịch sử </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de-DE" sz="3200" dirty="0">
                <a:solidFill>
                  <a:srgbClr val="000000"/>
                </a:solidFill>
                <a:effectLst/>
                <a:latin typeface="Times New Roman" panose="02020603050405020304" pitchFamily="18" charset="0"/>
                <a:ea typeface="Times New Roman" panose="02020603050405020304" pitchFamily="18" charset="0"/>
              </a:rPr>
              <a:t>- Các cặp nhóm khác nhận xét, bổ sung câu trả lời của các nhóm.</a:t>
            </a:r>
            <a:endParaRPr lang="en-US"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149BA3F-D0C7-1F8B-4F99-AC8C40A27394}"/>
              </a:ext>
            </a:extLst>
          </p:cNvPr>
          <p:cNvSpPr txBox="1"/>
          <p:nvPr/>
        </p:nvSpPr>
        <p:spPr>
          <a:xfrm>
            <a:off x="3805083" y="442452"/>
            <a:ext cx="4837471"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24173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1926" y="-800100"/>
            <a:ext cx="609600" cy="609600"/>
          </a:xfrm>
          <a:prstGeom prst="rect">
            <a:avLst/>
          </a:prstGeom>
        </p:spPr>
      </p:pic>
      <p:sp>
        <p:nvSpPr>
          <p:cNvPr id="3" name="TextBox 2">
            <a:extLst>
              <a:ext uri="{FF2B5EF4-FFF2-40B4-BE49-F238E27FC236}">
                <a16:creationId xmlns:a16="http://schemas.microsoft.com/office/drawing/2014/main" id="{841B43A6-EC4E-6826-B391-6284110F682E}"/>
              </a:ext>
            </a:extLst>
          </p:cNvPr>
          <p:cNvSpPr txBox="1"/>
          <p:nvPr/>
        </p:nvSpPr>
        <p:spPr>
          <a:xfrm>
            <a:off x="176981" y="215620"/>
            <a:ext cx="2334798" cy="1612942"/>
          </a:xfrm>
          <a:prstGeom prst="rect">
            <a:avLst/>
          </a:prstGeom>
          <a:solidFill>
            <a:schemeClr val="accent6">
              <a:lumMod val="20000"/>
              <a:lumOff val="80000"/>
            </a:schemeClr>
          </a:solidFill>
        </p:spPr>
        <p:txBody>
          <a:bodyPr wrap="square">
            <a:spAutoFit/>
          </a:bodyPr>
          <a:lstStyle/>
          <a:p>
            <a:pPr indent="171450" algn="ctr">
              <a:lnSpc>
                <a:spcPct val="130000"/>
              </a:lnSpc>
            </a:pPr>
            <a:r>
              <a:rPr lang="vi-VN" sz="4000" b="1" dirty="0">
                <a:solidFill>
                  <a:srgbClr val="FF0000"/>
                </a:solidFill>
                <a:effectLst/>
                <a:latin typeface="Times New Roman" panose="02020603050405020304" pitchFamily="18" charset="0"/>
                <a:ea typeface="Times New Roman" panose="02020603050405020304" pitchFamily="18" charset="0"/>
              </a:rPr>
              <a:t>HOẠT ĐỘNG </a:t>
            </a:r>
            <a:r>
              <a:rPr lang="en-US" sz="4000" b="1" dirty="0">
                <a:solidFill>
                  <a:srgbClr val="FF0000"/>
                </a:solidFill>
                <a:effectLst/>
                <a:latin typeface="Times New Roman" panose="02020603050405020304" pitchFamily="18" charset="0"/>
                <a:ea typeface="Times New Roman" panose="02020603050405020304" pitchFamily="18" charset="0"/>
              </a:rPr>
              <a:t>1</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6CD1B70-EDDE-3B8F-BBB8-315AE1AAA537}"/>
              </a:ext>
            </a:extLst>
          </p:cNvPr>
          <p:cNvSpPr txBox="1"/>
          <p:nvPr/>
        </p:nvSpPr>
        <p:spPr>
          <a:xfrm>
            <a:off x="9699327" y="5136665"/>
            <a:ext cx="2334798" cy="1612942"/>
          </a:xfrm>
          <a:prstGeom prst="rect">
            <a:avLst/>
          </a:prstGeom>
          <a:solidFill>
            <a:schemeClr val="accent6">
              <a:lumMod val="20000"/>
              <a:lumOff val="80000"/>
            </a:schemeClr>
          </a:solidFill>
        </p:spPr>
        <p:txBody>
          <a:bodyPr wrap="square">
            <a:spAutoFit/>
          </a:bodyPr>
          <a:lstStyle/>
          <a:p>
            <a:pPr indent="171450" algn="ctr">
              <a:lnSpc>
                <a:spcPct val="130000"/>
              </a:lnSpc>
            </a:pPr>
            <a:r>
              <a:rPr lang="en-US" sz="4000" b="1" dirty="0">
                <a:solidFill>
                  <a:srgbClr val="FF0000"/>
                </a:solidFill>
                <a:effectLst/>
                <a:latin typeface="Times New Roman" panose="02020603050405020304" pitchFamily="18" charset="0"/>
                <a:ea typeface="Times New Roman" panose="02020603050405020304" pitchFamily="18" charset="0"/>
              </a:rPr>
              <a:t>KHỞI ĐỘNG </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98DB4A2-D463-58C0-D0B9-B26A27756C89}"/>
              </a:ext>
            </a:extLst>
          </p:cNvPr>
          <p:cNvGraphicFramePr>
            <a:graphicFrameLocks noGrp="1"/>
          </p:cNvGraphicFramePr>
          <p:nvPr>
            <p:extLst>
              <p:ext uri="{D42A27DB-BD31-4B8C-83A1-F6EECF244321}">
                <p14:modId xmlns:p14="http://schemas.microsoft.com/office/powerpoint/2010/main" val="1885346345"/>
              </p:ext>
            </p:extLst>
          </p:nvPr>
        </p:nvGraphicFramePr>
        <p:xfrm>
          <a:off x="707922" y="787292"/>
          <a:ext cx="10776155" cy="5486400"/>
        </p:xfrm>
        <a:graphic>
          <a:graphicData uri="http://schemas.openxmlformats.org/drawingml/2006/table">
            <a:tbl>
              <a:tblPr firstRow="1" firstCol="1" bandRow="1"/>
              <a:tblGrid>
                <a:gridCol w="993746">
                  <a:extLst>
                    <a:ext uri="{9D8B030D-6E8A-4147-A177-3AD203B41FA5}">
                      <a16:colId xmlns:a16="http://schemas.microsoft.com/office/drawing/2014/main" val="344371552"/>
                    </a:ext>
                  </a:extLst>
                </a:gridCol>
                <a:gridCol w="2164863">
                  <a:extLst>
                    <a:ext uri="{9D8B030D-6E8A-4147-A177-3AD203B41FA5}">
                      <a16:colId xmlns:a16="http://schemas.microsoft.com/office/drawing/2014/main" val="389671552"/>
                    </a:ext>
                  </a:extLst>
                </a:gridCol>
                <a:gridCol w="7617546">
                  <a:extLst>
                    <a:ext uri="{9D8B030D-6E8A-4147-A177-3AD203B41FA5}">
                      <a16:colId xmlns:a16="http://schemas.microsoft.com/office/drawing/2014/main" val="2729074699"/>
                    </a:ext>
                  </a:extLst>
                </a:gridCol>
              </a:tblGrid>
              <a:tr h="427990">
                <a:tc>
                  <a:txBody>
                    <a:bodyPr/>
                    <a:lstStyle/>
                    <a:p>
                      <a:pPr algn="just"/>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THỂ LOẠI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ĐIỂM CẦN LƯU Ý KHI ĐỌC HIỂU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6621176"/>
                  </a:ext>
                </a:extLst>
              </a:tr>
              <a:tr h="0">
                <a:tc>
                  <a:txBody>
                    <a:bodyPr/>
                    <a:lstStyle/>
                    <a:p>
                      <a:pPr algn="ct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kì</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5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5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5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99867075"/>
                  </a:ext>
                </a:extLst>
              </a:tr>
            </a:tbl>
          </a:graphicData>
        </a:graphic>
      </p:graphicFrame>
    </p:spTree>
    <p:extLst>
      <p:ext uri="{BB962C8B-B14F-4D97-AF65-F5344CB8AC3E}">
        <p14:creationId xmlns:p14="http://schemas.microsoft.com/office/powerpoint/2010/main" val="157390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1B05F0B-D097-6D4C-2E3B-771020AB6A88}"/>
              </a:ext>
            </a:extLst>
          </p:cNvPr>
          <p:cNvGraphicFramePr>
            <a:graphicFrameLocks noGrp="1"/>
          </p:cNvGraphicFramePr>
          <p:nvPr>
            <p:extLst>
              <p:ext uri="{D42A27DB-BD31-4B8C-83A1-F6EECF244321}">
                <p14:modId xmlns:p14="http://schemas.microsoft.com/office/powerpoint/2010/main" val="1209138825"/>
              </p:ext>
            </p:extLst>
          </p:nvPr>
        </p:nvGraphicFramePr>
        <p:xfrm>
          <a:off x="437535" y="553305"/>
          <a:ext cx="11316929" cy="6038850"/>
        </p:xfrm>
        <a:graphic>
          <a:graphicData uri="http://schemas.openxmlformats.org/drawingml/2006/table">
            <a:tbl>
              <a:tblPr firstRow="1" firstCol="1" bandRow="1"/>
              <a:tblGrid>
                <a:gridCol w="1043615">
                  <a:extLst>
                    <a:ext uri="{9D8B030D-6E8A-4147-A177-3AD203B41FA5}">
                      <a16:colId xmlns:a16="http://schemas.microsoft.com/office/drawing/2014/main" val="2762680111"/>
                    </a:ext>
                  </a:extLst>
                </a:gridCol>
                <a:gridCol w="2273501">
                  <a:extLst>
                    <a:ext uri="{9D8B030D-6E8A-4147-A177-3AD203B41FA5}">
                      <a16:colId xmlns:a16="http://schemas.microsoft.com/office/drawing/2014/main" val="756129229"/>
                    </a:ext>
                  </a:extLst>
                </a:gridCol>
                <a:gridCol w="7999813">
                  <a:extLst>
                    <a:ext uri="{9D8B030D-6E8A-4147-A177-3AD203B41FA5}">
                      <a16:colId xmlns:a16="http://schemas.microsoft.com/office/drawing/2014/main" val="2161158126"/>
                    </a:ext>
                  </a:extLst>
                </a:gridCol>
              </a:tblGrid>
              <a:tr h="0">
                <a:tc>
                  <a:txBody>
                    <a:bodyPr/>
                    <a:lstStyle/>
                    <a:p>
                      <a:pPr algn="just"/>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tc>
                <a:tc>
                  <a:txBody>
                    <a:bodyPr/>
                    <a:lstStyle/>
                    <a:p>
                      <a:pPr algn="just"/>
                      <a:endParaRPr lang="en-US" sz="3200" b="1" dirty="0">
                        <a:effectLst/>
                        <a:latin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cs typeface="Times New Roman" panose="02020603050405020304" pitchFamily="18" charset="0"/>
                      </a:endParaRPr>
                    </a:p>
                    <a:p>
                      <a:pPr algn="just"/>
                      <a:endParaRPr lang="en-US" sz="3200" b="1" dirty="0">
                        <a:effectLst/>
                        <a:latin typeface="Times New Roman" panose="02020603050405020304" pitchFamily="18" charset="0"/>
                        <a:cs typeface="Times New Roman" panose="02020603050405020304" pitchFamily="18" charset="0"/>
                      </a:endParaRPr>
                    </a:p>
                    <a:p>
                      <a:pPr algn="just"/>
                      <a:r>
                        <a:rPr lang="vi-VN" sz="3200" b="1" dirty="0">
                          <a:effectLst/>
                          <a:latin typeface="Times New Roman" panose="02020603050405020304" pitchFamily="18" charset="0"/>
                          <a:cs typeface="Times New Roman" panose="02020603050405020304" pitchFamily="18" charset="0"/>
                        </a:rPr>
                        <a:t>Truyện trinh thám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5000"/>
                        </a:lnSpc>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huống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nảy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xuất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Bám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huống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chuyện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cs typeface="Times New Roman" panose="02020603050405020304" pitchFamily="18" charset="0"/>
                        </a:rPr>
                        <a:t>tiết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bước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ngoặt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khám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thật</a:t>
                      </a:r>
                      <a:r>
                        <a:rPr lang="en-US" sz="3200" dirty="0">
                          <a:effectLst/>
                          <a:latin typeface="Times New Roman" panose="02020603050405020304" pitchFamily="18" charset="0"/>
                          <a:cs typeface="Times New Roman" panose="02020603050405020304" pitchFamily="18" charset="0"/>
                        </a:rPr>
                        <a:t>. </a:t>
                      </a:r>
                    </a:p>
                    <a:p>
                      <a:pPr algn="just">
                        <a:lnSpc>
                          <a:spcPct val="125000"/>
                        </a:lnSpc>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nói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cs typeface="Times New Roman" panose="02020603050405020304" pitchFamily="18" charset="0"/>
                        </a:rPr>
                        <a:t>. </a:t>
                      </a:r>
                    </a:p>
                    <a:p>
                      <a:pPr algn="just">
                        <a:lnSpc>
                          <a:spcPct val="125000"/>
                        </a:lnSpc>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8382916"/>
                  </a:ext>
                </a:extLst>
              </a:tr>
            </a:tbl>
          </a:graphicData>
        </a:graphic>
      </p:graphicFrame>
    </p:spTree>
    <p:extLst>
      <p:ext uri="{BB962C8B-B14F-4D97-AF65-F5344CB8AC3E}">
        <p14:creationId xmlns:p14="http://schemas.microsoft.com/office/powerpoint/2010/main" val="9112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57C15C9-3D56-5DDA-B658-E7DAFB0289DF}"/>
              </a:ext>
            </a:extLst>
          </p:cNvPr>
          <p:cNvGraphicFramePr>
            <a:graphicFrameLocks noGrp="1"/>
          </p:cNvGraphicFramePr>
          <p:nvPr>
            <p:extLst>
              <p:ext uri="{D42A27DB-BD31-4B8C-83A1-F6EECF244321}">
                <p14:modId xmlns:p14="http://schemas.microsoft.com/office/powerpoint/2010/main" val="1211630886"/>
              </p:ext>
            </p:extLst>
          </p:nvPr>
        </p:nvGraphicFramePr>
        <p:xfrm>
          <a:off x="644013" y="912495"/>
          <a:ext cx="10903974" cy="5033010"/>
        </p:xfrm>
        <a:graphic>
          <a:graphicData uri="http://schemas.openxmlformats.org/drawingml/2006/table">
            <a:tbl>
              <a:tblPr firstRow="1" firstCol="1" bandRow="1"/>
              <a:tblGrid>
                <a:gridCol w="1005533">
                  <a:extLst>
                    <a:ext uri="{9D8B030D-6E8A-4147-A177-3AD203B41FA5}">
                      <a16:colId xmlns:a16="http://schemas.microsoft.com/office/drawing/2014/main" val="2752703669"/>
                    </a:ext>
                  </a:extLst>
                </a:gridCol>
                <a:gridCol w="2190541">
                  <a:extLst>
                    <a:ext uri="{9D8B030D-6E8A-4147-A177-3AD203B41FA5}">
                      <a16:colId xmlns:a16="http://schemas.microsoft.com/office/drawing/2014/main" val="3826202041"/>
                    </a:ext>
                  </a:extLst>
                </a:gridCol>
                <a:gridCol w="7707900">
                  <a:extLst>
                    <a:ext uri="{9D8B030D-6E8A-4147-A177-3AD203B41FA5}">
                      <a16:colId xmlns:a16="http://schemas.microsoft.com/office/drawing/2014/main" val="927337142"/>
                    </a:ext>
                  </a:extLst>
                </a:gridCol>
              </a:tblGrid>
              <a:tr h="0">
                <a:tc>
                  <a:txBody>
                    <a:bodyPr/>
                    <a:lstStyle/>
                    <a:p>
                      <a:pPr algn="just">
                        <a:lnSpc>
                          <a:spcPct val="15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Truyện trinh thám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86519"/>
                  </a:ext>
                </a:extLst>
              </a:tr>
            </a:tbl>
          </a:graphicData>
        </a:graphic>
      </p:graphicFrame>
    </p:spTree>
    <p:extLst>
      <p:ext uri="{BB962C8B-B14F-4D97-AF65-F5344CB8AC3E}">
        <p14:creationId xmlns:p14="http://schemas.microsoft.com/office/powerpoint/2010/main" val="1473550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25268C8-F7EE-40B1-1D52-B3DCB74017FF}"/>
              </a:ext>
            </a:extLst>
          </p:cNvPr>
          <p:cNvGraphicFramePr>
            <a:graphicFrameLocks noGrp="1"/>
          </p:cNvGraphicFramePr>
          <p:nvPr>
            <p:extLst>
              <p:ext uri="{D42A27DB-BD31-4B8C-83A1-F6EECF244321}">
                <p14:modId xmlns:p14="http://schemas.microsoft.com/office/powerpoint/2010/main" val="1243185584"/>
              </p:ext>
            </p:extLst>
          </p:nvPr>
        </p:nvGraphicFramePr>
        <p:xfrm>
          <a:off x="481781" y="290703"/>
          <a:ext cx="11307097" cy="6276594"/>
        </p:xfrm>
        <a:graphic>
          <a:graphicData uri="http://schemas.openxmlformats.org/drawingml/2006/table">
            <a:tbl>
              <a:tblPr firstRow="1" firstCol="1" bandRow="1"/>
              <a:tblGrid>
                <a:gridCol w="1042707">
                  <a:extLst>
                    <a:ext uri="{9D8B030D-6E8A-4147-A177-3AD203B41FA5}">
                      <a16:colId xmlns:a16="http://schemas.microsoft.com/office/drawing/2014/main" val="1237151698"/>
                    </a:ext>
                  </a:extLst>
                </a:gridCol>
                <a:gridCol w="2044765">
                  <a:extLst>
                    <a:ext uri="{9D8B030D-6E8A-4147-A177-3AD203B41FA5}">
                      <a16:colId xmlns:a16="http://schemas.microsoft.com/office/drawing/2014/main" val="806713588"/>
                    </a:ext>
                  </a:extLst>
                </a:gridCol>
                <a:gridCol w="8219625">
                  <a:extLst>
                    <a:ext uri="{9D8B030D-6E8A-4147-A177-3AD203B41FA5}">
                      <a16:colId xmlns:a16="http://schemas.microsoft.com/office/drawing/2014/main" val="3604694696"/>
                    </a:ext>
                  </a:extLst>
                </a:gridCol>
              </a:tblGrid>
              <a:tr h="0">
                <a:tc>
                  <a:txBody>
                    <a:bodyPr/>
                    <a:lstStyle/>
                    <a:p>
                      <a:pPr algn="ct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Thơ tám chữ và thơ tự do</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Khi đọc chú ý cách gieo vần, ngắt nhịp.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Xác định được hình tượng được khắc họa trong bài thơ. Chỉ ra chủ thể trữ tình và cảm hứng chủ đạo trong bài thơ.</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Tìm được kết cấu, bố cục của bài thơ.</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Xác định và phân tích được việc sử dụng từ ngữ, hình ảnh, biện pháp tu từ, ... nổi bật trong bài thơ.</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Hiểu được chủ đề, tư tưởng của bài thơ.</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tabLst>
                          <a:tab pos="1386840" algn="l"/>
                        </a:tabLst>
                      </a:pP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Liên hệ đến cuộc sống thực tại của bản thân.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319618"/>
                  </a:ext>
                </a:extLst>
              </a:tr>
            </a:tbl>
          </a:graphicData>
        </a:graphic>
      </p:graphicFrame>
    </p:spTree>
    <p:extLst>
      <p:ext uri="{BB962C8B-B14F-4D97-AF65-F5344CB8AC3E}">
        <p14:creationId xmlns:p14="http://schemas.microsoft.com/office/powerpoint/2010/main" val="25936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40A3280-1782-0DEC-617D-B5E2CB684CFC}"/>
              </a:ext>
            </a:extLst>
          </p:cNvPr>
          <p:cNvGraphicFramePr>
            <a:graphicFrameLocks noGrp="1"/>
          </p:cNvGraphicFramePr>
          <p:nvPr>
            <p:extLst>
              <p:ext uri="{D42A27DB-BD31-4B8C-83A1-F6EECF244321}">
                <p14:modId xmlns:p14="http://schemas.microsoft.com/office/powerpoint/2010/main" val="108425881"/>
              </p:ext>
            </p:extLst>
          </p:nvPr>
        </p:nvGraphicFramePr>
        <p:xfrm>
          <a:off x="324464" y="285750"/>
          <a:ext cx="11543071" cy="6286500"/>
        </p:xfrm>
        <a:graphic>
          <a:graphicData uri="http://schemas.openxmlformats.org/drawingml/2006/table">
            <a:tbl>
              <a:tblPr firstRow="1" firstCol="1" bandRow="1"/>
              <a:tblGrid>
                <a:gridCol w="1064469">
                  <a:extLst>
                    <a:ext uri="{9D8B030D-6E8A-4147-A177-3AD203B41FA5}">
                      <a16:colId xmlns:a16="http://schemas.microsoft.com/office/drawing/2014/main" val="594851105"/>
                    </a:ext>
                  </a:extLst>
                </a:gridCol>
                <a:gridCol w="2318931">
                  <a:extLst>
                    <a:ext uri="{9D8B030D-6E8A-4147-A177-3AD203B41FA5}">
                      <a16:colId xmlns:a16="http://schemas.microsoft.com/office/drawing/2014/main" val="2410917672"/>
                    </a:ext>
                  </a:extLst>
                </a:gridCol>
                <a:gridCol w="8159671">
                  <a:extLst>
                    <a:ext uri="{9D8B030D-6E8A-4147-A177-3AD203B41FA5}">
                      <a16:colId xmlns:a16="http://schemas.microsoft.com/office/drawing/2014/main" val="3272994101"/>
                    </a:ext>
                  </a:extLst>
                </a:gridCol>
              </a:tblGrid>
              <a:tr h="0">
                <a:tc>
                  <a:txBody>
                    <a:bodyPr/>
                    <a:lstStyle/>
                    <a:p>
                      <a:pPr algn="just">
                        <a:lnSpc>
                          <a:spcPct val="100000"/>
                        </a:lnSpc>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0000"/>
                        </a:lnSpc>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pPr>
                      <a:endPar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endPar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pPr>
                      <a:r>
                        <a:rPr lang="vi-VN"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thông tin giới thiệu một di tích lịch sử</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Bef>
                          <a:spcPts val="300"/>
                        </a:spcBef>
                        <a:spcAft>
                          <a:spcPts val="3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spc="-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5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000" spc="-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5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000" spc="-5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đặc điểm của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VB: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VB.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spc="-5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spc="-30" dirty="0">
                          <a:effectLst/>
                          <a:latin typeface="Times New Roman" panose="02020603050405020304" pitchFamily="18" charset="0"/>
                          <a:ea typeface="Calibri" panose="020F0502020204030204" pitchFamily="34" charset="0"/>
                          <a:cs typeface="Times New Roman" panose="02020603050405020304" pitchFamily="18" charset="0"/>
                        </a:rPr>
                        <a:t>Nhận biết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VB</a:t>
                      </a:r>
                      <a:r>
                        <a:rPr lang="vi-VN" sz="3000" spc="-3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VB,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spc="-3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spc="-30" dirty="0">
                          <a:effectLst/>
                          <a:latin typeface="Times New Roman" panose="02020603050405020304" pitchFamily="18" charset="0"/>
                          <a:ea typeface="Calibri" panose="020F0502020204030204" pitchFamily="34" charset="0"/>
                          <a:cs typeface="Times New Roman" panose="02020603050405020304" pitchFamily="18" charset="0"/>
                        </a:rPr>
                        <a:t> VB.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VB.</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VB.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tabLst>
                          <a:tab pos="1386840" algn="l"/>
                        </a:tabLst>
                      </a:pP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Rút</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điệp</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0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30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4578459"/>
                  </a:ext>
                </a:extLst>
              </a:tr>
            </a:tbl>
          </a:graphicData>
        </a:graphic>
      </p:graphicFrame>
    </p:spTree>
    <p:extLst>
      <p:ext uri="{BB962C8B-B14F-4D97-AF65-F5344CB8AC3E}">
        <p14:creationId xmlns:p14="http://schemas.microsoft.com/office/powerpoint/2010/main" val="291457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908C7C-A5AC-281D-5D08-F22070D2A5BA}"/>
              </a:ext>
            </a:extLst>
          </p:cNvPr>
          <p:cNvSpPr txBox="1"/>
          <p:nvPr/>
        </p:nvSpPr>
        <p:spPr>
          <a:xfrm>
            <a:off x="228600" y="388619"/>
            <a:ext cx="6631858" cy="584775"/>
          </a:xfrm>
          <a:prstGeom prst="rect">
            <a:avLst/>
          </a:prstGeom>
          <a:noFill/>
        </p:spPr>
        <p:txBody>
          <a:bodyPr wrap="square">
            <a:spAutoFit/>
          </a:bodyPr>
          <a:lstStyle/>
          <a:p>
            <a:pPr algn="just">
              <a:tabLst>
                <a:tab pos="90170" algn="l"/>
                <a:tab pos="180340" algn="l"/>
                <a:tab pos="270510" algn="l"/>
              </a:tabLst>
            </a:pPr>
            <a:r>
              <a:rPr lang="de-DE" sz="3200" b="1" dirty="0">
                <a:solidFill>
                  <a:srgbClr val="FF0000"/>
                </a:solidFill>
                <a:effectLst/>
                <a:latin typeface="Times New Roman" panose="02020603050405020304" pitchFamily="18" charset="0"/>
                <a:ea typeface="Times New Roman" panose="02020603050405020304" pitchFamily="18" charset="0"/>
              </a:rPr>
              <a:t>II. TRI THỨC TIẾNG VIỆT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068C59F0-8753-3DEC-82CA-23C713B37F00}"/>
              </a:ext>
            </a:extLst>
          </p:cNvPr>
          <p:cNvGraphicFramePr>
            <a:graphicFrameLocks noGrp="1"/>
          </p:cNvGraphicFramePr>
          <p:nvPr>
            <p:extLst>
              <p:ext uri="{D42A27DB-BD31-4B8C-83A1-F6EECF244321}">
                <p14:modId xmlns:p14="http://schemas.microsoft.com/office/powerpoint/2010/main" val="3118568256"/>
              </p:ext>
            </p:extLst>
          </p:nvPr>
        </p:nvGraphicFramePr>
        <p:xfrm>
          <a:off x="383458" y="2036834"/>
          <a:ext cx="11425083" cy="4038600"/>
        </p:xfrm>
        <a:graphic>
          <a:graphicData uri="http://schemas.openxmlformats.org/drawingml/2006/table">
            <a:tbl>
              <a:tblPr firstRow="1" firstCol="1" bandRow="1"/>
              <a:tblGrid>
                <a:gridCol w="2153264">
                  <a:extLst>
                    <a:ext uri="{9D8B030D-6E8A-4147-A177-3AD203B41FA5}">
                      <a16:colId xmlns:a16="http://schemas.microsoft.com/office/drawing/2014/main" val="525092832"/>
                    </a:ext>
                  </a:extLst>
                </a:gridCol>
                <a:gridCol w="2859506">
                  <a:extLst>
                    <a:ext uri="{9D8B030D-6E8A-4147-A177-3AD203B41FA5}">
                      <a16:colId xmlns:a16="http://schemas.microsoft.com/office/drawing/2014/main" val="1964564249"/>
                    </a:ext>
                  </a:extLst>
                </a:gridCol>
                <a:gridCol w="6412313">
                  <a:extLst>
                    <a:ext uri="{9D8B030D-6E8A-4147-A177-3AD203B41FA5}">
                      <a16:colId xmlns:a16="http://schemas.microsoft.com/office/drawing/2014/main" val="2152501843"/>
                    </a:ext>
                  </a:extLst>
                </a:gridCol>
              </a:tblGrid>
              <a:tr h="0">
                <a:tc>
                  <a:txBody>
                    <a:bodyPr/>
                    <a:lstStyle/>
                    <a:p>
                      <a:pPr algn="ctr">
                        <a:lnSpc>
                          <a:spcPct val="150000"/>
                        </a:lnSpc>
                      </a:pPr>
                      <a:r>
                        <a:rPr lang="en-US" sz="3200" b="1">
                          <a:effectLst/>
                          <a:latin typeface="Times New Roman" panose="02020603050405020304" pitchFamily="18" charset="0"/>
                          <a:cs typeface="Times New Roman" panose="02020603050405020304" pitchFamily="18" charset="0"/>
                        </a:rPr>
                        <a:t>Bài học</a:t>
                      </a:r>
                    </a:p>
                    <a:p>
                      <a:pPr algn="ctr">
                        <a:lnSpc>
                          <a:spcPct val="150000"/>
                        </a:lnSpc>
                      </a:pPr>
                      <a:r>
                        <a:rPr lang="en-US" sz="3200" b="1">
                          <a:effectLst/>
                          <a:latin typeface="Times New Roman" panose="02020603050405020304" pitchFamily="18" charset="0"/>
                          <a:cs typeface="Times New Roman" panose="02020603050405020304" pitchFamily="18" charset="0"/>
                        </a:rPr>
                        <a:t>(8 tuần học kì II)</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pPr>
                      <a:r>
                        <a:rPr lang="vi-VN" sz="3200" b="1" dirty="0">
                          <a:effectLst/>
                          <a:latin typeface="Times New Roman" panose="02020603050405020304" pitchFamily="18" charset="0"/>
                          <a:cs typeface="Times New Roman" panose="02020603050405020304" pitchFamily="18" charset="0"/>
                        </a:rPr>
                        <a:t>Phạm vi kiến thức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tiếng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Việt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pPr>
                      <a:r>
                        <a:rPr lang="vi-VN" sz="3200" b="1" dirty="0">
                          <a:effectLst/>
                          <a:latin typeface="Times New Roman" panose="02020603050405020304" pitchFamily="18" charset="0"/>
                          <a:cs typeface="Times New Roman" panose="02020603050405020304" pitchFamily="18" charset="0"/>
                        </a:rPr>
                        <a:t>Trọng tâm cần nhớ</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3935880"/>
                  </a:ext>
                </a:extLst>
              </a:tr>
              <a:tr h="0">
                <a:tc>
                  <a:txBody>
                    <a:bodyPr/>
                    <a:lstStyle/>
                    <a:p>
                      <a:pPr algn="ctr">
                        <a:lnSpc>
                          <a:spcPct val="150000"/>
                        </a:lnSpc>
                      </a:pPr>
                      <a:r>
                        <a:rPr lang="en-US" sz="3200">
                          <a:effectLst/>
                          <a:latin typeface="Times New Roman" panose="02020603050405020304" pitchFamily="18" charset="0"/>
                          <a:cs typeface="Times New Roman" panose="02020603050405020304" pitchFamily="18" charset="0"/>
                        </a:rPr>
                        <a:t>Bài 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345397"/>
                  </a:ext>
                </a:extLst>
              </a:tr>
              <a:tr h="0">
                <a:tc>
                  <a:txBody>
                    <a:bodyPr/>
                    <a:lstStyle/>
                    <a:p>
                      <a:pPr algn="ctr">
                        <a:lnSpc>
                          <a:spcPct val="150000"/>
                        </a:lnSpc>
                      </a:pPr>
                      <a:r>
                        <a:rPr lang="en-US" sz="3200">
                          <a:effectLst/>
                          <a:latin typeface="Times New Roman" panose="02020603050405020304" pitchFamily="18" charset="0"/>
                          <a:cs typeface="Times New Roman" panose="02020603050405020304" pitchFamily="18" charset="0"/>
                        </a:rPr>
                        <a:t>Bài 7</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3580222"/>
                  </a:ext>
                </a:extLst>
              </a:tr>
              <a:tr h="0">
                <a:tc>
                  <a:txBody>
                    <a:bodyPr/>
                    <a:lstStyle/>
                    <a:p>
                      <a:pPr algn="ctr">
                        <a:lnSpc>
                          <a:spcPct val="150000"/>
                        </a:lnSpc>
                      </a:pPr>
                      <a:r>
                        <a:rPr lang="en-US" sz="3200">
                          <a:effectLst/>
                          <a:latin typeface="Times New Roman" panose="02020603050405020304" pitchFamily="18" charset="0"/>
                          <a:cs typeface="Times New Roman" panose="02020603050405020304" pitchFamily="18" charset="0"/>
                        </a:rPr>
                        <a:t>Bài 8</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9599275"/>
                  </a:ext>
                </a:extLst>
              </a:tr>
            </a:tbl>
          </a:graphicData>
        </a:graphic>
      </p:graphicFrame>
      <p:sp>
        <p:nvSpPr>
          <p:cNvPr id="13" name="TextBox 12">
            <a:extLst>
              <a:ext uri="{FF2B5EF4-FFF2-40B4-BE49-F238E27FC236}">
                <a16:creationId xmlns:a16="http://schemas.microsoft.com/office/drawing/2014/main" id="{711D44FE-AB21-F1FE-3061-B45EB29D7E2F}"/>
              </a:ext>
            </a:extLst>
          </p:cNvPr>
          <p:cNvSpPr txBox="1"/>
          <p:nvPr/>
        </p:nvSpPr>
        <p:spPr>
          <a:xfrm>
            <a:off x="3775586" y="973394"/>
            <a:ext cx="483747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404042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13BE476-8CEA-8D40-FA88-22FF01C66D66}"/>
              </a:ext>
            </a:extLst>
          </p:cNvPr>
          <p:cNvGraphicFramePr>
            <a:graphicFrameLocks noGrp="1"/>
          </p:cNvGraphicFramePr>
          <p:nvPr>
            <p:extLst>
              <p:ext uri="{D42A27DB-BD31-4B8C-83A1-F6EECF244321}">
                <p14:modId xmlns:p14="http://schemas.microsoft.com/office/powerpoint/2010/main" val="1315839931"/>
              </p:ext>
            </p:extLst>
          </p:nvPr>
        </p:nvGraphicFramePr>
        <p:xfrm>
          <a:off x="270387" y="298259"/>
          <a:ext cx="11651225" cy="6261481"/>
        </p:xfrm>
        <a:graphic>
          <a:graphicData uri="http://schemas.openxmlformats.org/drawingml/2006/table">
            <a:tbl>
              <a:tblPr firstRow="1" firstCol="1" bandRow="1"/>
              <a:tblGrid>
                <a:gridCol w="1948602">
                  <a:extLst>
                    <a:ext uri="{9D8B030D-6E8A-4147-A177-3AD203B41FA5}">
                      <a16:colId xmlns:a16="http://schemas.microsoft.com/office/drawing/2014/main" val="1670698128"/>
                    </a:ext>
                  </a:extLst>
                </a:gridCol>
                <a:gridCol w="2079855">
                  <a:extLst>
                    <a:ext uri="{9D8B030D-6E8A-4147-A177-3AD203B41FA5}">
                      <a16:colId xmlns:a16="http://schemas.microsoft.com/office/drawing/2014/main" val="1873729869"/>
                    </a:ext>
                  </a:extLst>
                </a:gridCol>
                <a:gridCol w="7622768">
                  <a:extLst>
                    <a:ext uri="{9D8B030D-6E8A-4147-A177-3AD203B41FA5}">
                      <a16:colId xmlns:a16="http://schemas.microsoft.com/office/drawing/2014/main" val="1752326808"/>
                    </a:ext>
                  </a:extLst>
                </a:gridCol>
              </a:tblGrid>
              <a:tr h="943517">
                <a:tc>
                  <a:txBody>
                    <a:bodyPr/>
                    <a:lstStyle/>
                    <a:p>
                      <a:pPr algn="ctr">
                        <a:lnSpc>
                          <a:spcPct val="100000"/>
                        </a:lnSpc>
                        <a:spcAft>
                          <a:spcPts val="0"/>
                        </a:spcAft>
                      </a:pP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tuần</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II)</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vi-VN"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Phạm vi kiến thức</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vi-VN"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 tâm cần nhớ</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66321579"/>
                  </a:ext>
                </a:extLst>
              </a:tr>
              <a:tr h="2918906">
                <a:tc>
                  <a:txBody>
                    <a:bodyPr/>
                    <a:lstStyle/>
                    <a:p>
                      <a:pPr algn="ctr">
                        <a:lnSpc>
                          <a:spcPct val="100000"/>
                        </a:lnSpc>
                        <a:spcAft>
                          <a:spcPts val="0"/>
                        </a:spcAft>
                      </a:pPr>
                      <a:r>
                        <a:rPr lang="en-US" sz="30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pP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0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20000"/>
                        </a:lnSpc>
                        <a:spcAft>
                          <a:spcPts val="0"/>
                        </a:spcAft>
                      </a:pPr>
                      <a:r>
                        <a:rPr lang="vi-VN"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Biến đổi cấu trúc câu:</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20000"/>
                        </a:lnSpc>
                        <a:spcAft>
                          <a:spcPts val="0"/>
                        </a:spcAft>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thay đổi kiểu cấu tạo câu mà không làm thay đổi cơ bản nghĩa của câu. Sự biến đổi cấu trúc câu của câu thường nhằm mục đích nhấn mạnh ý, tăng cường sự liên kết câu hoặc làm cho cách diễn đạt phong phú, sinh động hơn.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20000"/>
                        </a:lnSpc>
                        <a:spcAft>
                          <a:spcPts val="0"/>
                        </a:spcAft>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kiểu biến đổi cấu trúc câu thường gặp là: thay đổi trật tự các thành phần trong câu và biến đổi câu chủ động thành câu bị động.</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1301427"/>
                  </a:ext>
                </a:extLst>
              </a:tr>
            </a:tbl>
          </a:graphicData>
        </a:graphic>
      </p:graphicFrame>
    </p:spTree>
    <p:extLst>
      <p:ext uri="{BB962C8B-B14F-4D97-AF65-F5344CB8AC3E}">
        <p14:creationId xmlns:p14="http://schemas.microsoft.com/office/powerpoint/2010/main" val="16362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B19F502-8814-725C-56A9-148C2DB21619}"/>
              </a:ext>
            </a:extLst>
          </p:cNvPr>
          <p:cNvGraphicFramePr>
            <a:graphicFrameLocks noGrp="1"/>
          </p:cNvGraphicFramePr>
          <p:nvPr>
            <p:extLst>
              <p:ext uri="{D42A27DB-BD31-4B8C-83A1-F6EECF244321}">
                <p14:modId xmlns:p14="http://schemas.microsoft.com/office/powerpoint/2010/main" val="1694788245"/>
              </p:ext>
            </p:extLst>
          </p:nvPr>
        </p:nvGraphicFramePr>
        <p:xfrm>
          <a:off x="314632" y="305308"/>
          <a:ext cx="11712679" cy="6247384"/>
        </p:xfrm>
        <a:graphic>
          <a:graphicData uri="http://schemas.openxmlformats.org/drawingml/2006/table">
            <a:tbl>
              <a:tblPr firstRow="1" firstCol="1" bandRow="1"/>
              <a:tblGrid>
                <a:gridCol w="1958880">
                  <a:extLst>
                    <a:ext uri="{9D8B030D-6E8A-4147-A177-3AD203B41FA5}">
                      <a16:colId xmlns:a16="http://schemas.microsoft.com/office/drawing/2014/main" val="3765519479"/>
                    </a:ext>
                  </a:extLst>
                </a:gridCol>
                <a:gridCol w="2090825">
                  <a:extLst>
                    <a:ext uri="{9D8B030D-6E8A-4147-A177-3AD203B41FA5}">
                      <a16:colId xmlns:a16="http://schemas.microsoft.com/office/drawing/2014/main" val="865881744"/>
                    </a:ext>
                  </a:extLst>
                </a:gridCol>
                <a:gridCol w="7662974">
                  <a:extLst>
                    <a:ext uri="{9D8B030D-6E8A-4147-A177-3AD203B41FA5}">
                      <a16:colId xmlns:a16="http://schemas.microsoft.com/office/drawing/2014/main" val="1661595364"/>
                    </a:ext>
                  </a:extLst>
                </a:gridCol>
              </a:tblGrid>
              <a:tr h="943517">
                <a:tc>
                  <a:txBody>
                    <a:bodyPr/>
                    <a:lstStyle/>
                    <a:p>
                      <a:pPr algn="ctr">
                        <a:lnSpc>
                          <a:spcPct val="150000"/>
                        </a:lnSpc>
                        <a:spcAft>
                          <a:spcPts val="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tuần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Phạm vi kiến thức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 tâm cần nhớ</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14814344"/>
                  </a:ext>
                </a:extLst>
              </a:tr>
              <a:tr h="2918906">
                <a:tc>
                  <a:txBody>
                    <a:bodyPr/>
                    <a:lstStyle/>
                    <a:p>
                      <a:pPr algn="ctr">
                        <a:lnSpc>
                          <a:spcPct val="150000"/>
                        </a:lnSpc>
                        <a:spcAft>
                          <a:spcPts val="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0"/>
                        </a:spcAft>
                      </a:pP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0480" marR="30480" algn="just">
                        <a:lnSpc>
                          <a:spcPct val="150000"/>
                        </a:lnSpc>
                        <a:spcAft>
                          <a:spcPts val="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Mở rộng cấu trúc 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50000"/>
                        </a:lnSpc>
                        <a:spcAft>
                          <a:spcPts val="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 thêm thành phần phụ, thành phần biệt lập cho câu hoặc mở rộng các thành phần 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50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hằm biểu thị rõ ràng, chính xác nội dung cần diễn đạt hoặc thể hiện các sắc thái tình cảm, sự đánh giá của người nói (người viết) đối với sự vật, sự việc được nói đến trong 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048" marR="540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9710582"/>
                  </a:ext>
                </a:extLst>
              </a:tr>
            </a:tbl>
          </a:graphicData>
        </a:graphic>
      </p:graphicFrame>
    </p:spTree>
    <p:extLst>
      <p:ext uri="{BB962C8B-B14F-4D97-AF65-F5344CB8AC3E}">
        <p14:creationId xmlns:p14="http://schemas.microsoft.com/office/powerpoint/2010/main" val="17081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56F8A32-974D-BD84-EDF2-A3A97A78FCBA}"/>
              </a:ext>
            </a:extLst>
          </p:cNvPr>
          <p:cNvGraphicFramePr>
            <a:graphicFrameLocks noGrp="1"/>
          </p:cNvGraphicFramePr>
          <p:nvPr>
            <p:extLst>
              <p:ext uri="{D42A27DB-BD31-4B8C-83A1-F6EECF244321}">
                <p14:modId xmlns:p14="http://schemas.microsoft.com/office/powerpoint/2010/main" val="1552599843"/>
              </p:ext>
            </p:extLst>
          </p:nvPr>
        </p:nvGraphicFramePr>
        <p:xfrm>
          <a:off x="619433" y="607695"/>
          <a:ext cx="11159613" cy="5642610"/>
        </p:xfrm>
        <a:graphic>
          <a:graphicData uri="http://schemas.openxmlformats.org/drawingml/2006/table">
            <a:tbl>
              <a:tblPr firstRow="1" firstCol="1" bandRow="1"/>
              <a:tblGrid>
                <a:gridCol w="1087539">
                  <a:extLst>
                    <a:ext uri="{9D8B030D-6E8A-4147-A177-3AD203B41FA5}">
                      <a16:colId xmlns:a16="http://schemas.microsoft.com/office/drawing/2014/main" val="2323561608"/>
                    </a:ext>
                  </a:extLst>
                </a:gridCol>
                <a:gridCol w="2218432">
                  <a:extLst>
                    <a:ext uri="{9D8B030D-6E8A-4147-A177-3AD203B41FA5}">
                      <a16:colId xmlns:a16="http://schemas.microsoft.com/office/drawing/2014/main" val="419023890"/>
                    </a:ext>
                  </a:extLst>
                </a:gridCol>
                <a:gridCol w="7853642">
                  <a:extLst>
                    <a:ext uri="{9D8B030D-6E8A-4147-A177-3AD203B41FA5}">
                      <a16:colId xmlns:a16="http://schemas.microsoft.com/office/drawing/2014/main" val="1969934680"/>
                    </a:ext>
                  </a:extLst>
                </a:gridCol>
              </a:tblGrid>
              <a:tr h="0">
                <a:tc>
                  <a:txBody>
                    <a:bodyPr/>
                    <a:lstStyle/>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7</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Là b</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dỏm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Các dạng chơi chữ thường gặp như: dùng từ đồng âm, nói lại, trại âm, điệp âm, dùng từ đa nghĩa, đồng nghĩa, trái nghĩa.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4104461"/>
                  </a:ext>
                </a:extLst>
              </a:tr>
            </a:tbl>
          </a:graphicData>
        </a:graphic>
      </p:graphicFrame>
    </p:spTree>
    <p:extLst>
      <p:ext uri="{BB962C8B-B14F-4D97-AF65-F5344CB8AC3E}">
        <p14:creationId xmlns:p14="http://schemas.microsoft.com/office/powerpoint/2010/main" val="348395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B3C4C8E-9F10-2FDE-9620-739B240E701E}"/>
              </a:ext>
            </a:extLst>
          </p:cNvPr>
          <p:cNvGraphicFramePr>
            <a:graphicFrameLocks noGrp="1"/>
          </p:cNvGraphicFramePr>
          <p:nvPr>
            <p:extLst>
              <p:ext uri="{D42A27DB-BD31-4B8C-83A1-F6EECF244321}">
                <p14:modId xmlns:p14="http://schemas.microsoft.com/office/powerpoint/2010/main" val="589754745"/>
              </p:ext>
            </p:extLst>
          </p:nvPr>
        </p:nvGraphicFramePr>
        <p:xfrm>
          <a:off x="501446" y="360879"/>
          <a:ext cx="11238270" cy="6276594"/>
        </p:xfrm>
        <a:graphic>
          <a:graphicData uri="http://schemas.openxmlformats.org/drawingml/2006/table">
            <a:tbl>
              <a:tblPr firstRow="1" firstCol="1" bandRow="1"/>
              <a:tblGrid>
                <a:gridCol w="1095204">
                  <a:extLst>
                    <a:ext uri="{9D8B030D-6E8A-4147-A177-3AD203B41FA5}">
                      <a16:colId xmlns:a16="http://schemas.microsoft.com/office/drawing/2014/main" val="1540902158"/>
                    </a:ext>
                  </a:extLst>
                </a:gridCol>
                <a:gridCol w="2234070">
                  <a:extLst>
                    <a:ext uri="{9D8B030D-6E8A-4147-A177-3AD203B41FA5}">
                      <a16:colId xmlns:a16="http://schemas.microsoft.com/office/drawing/2014/main" val="2251663083"/>
                    </a:ext>
                  </a:extLst>
                </a:gridCol>
                <a:gridCol w="7908996">
                  <a:extLst>
                    <a:ext uri="{9D8B030D-6E8A-4147-A177-3AD203B41FA5}">
                      <a16:colId xmlns:a16="http://schemas.microsoft.com/office/drawing/2014/main" val="677799268"/>
                    </a:ext>
                  </a:extLst>
                </a:gridCol>
              </a:tblGrid>
              <a:tr h="0">
                <a:tc>
                  <a:txBody>
                    <a:bodyPr/>
                    <a:lstStyle/>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7</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5391761"/>
                  </a:ext>
                </a:extLst>
              </a:tr>
            </a:tbl>
          </a:graphicData>
        </a:graphic>
      </p:graphicFrame>
    </p:spTree>
    <p:extLst>
      <p:ext uri="{BB962C8B-B14F-4D97-AF65-F5344CB8AC3E}">
        <p14:creationId xmlns:p14="http://schemas.microsoft.com/office/powerpoint/2010/main" val="79692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B6A0FD5-8798-D719-981E-8DC303A1EE94}"/>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7CA6371D-5998-A201-08F2-A8B85C99C9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72230" y="-318605"/>
            <a:ext cx="1941429" cy="1856600"/>
          </a:xfrm>
          <a:prstGeom prst="rect">
            <a:avLst/>
          </a:prstGeom>
        </p:spPr>
      </p:pic>
      <p:pic>
        <p:nvPicPr>
          <p:cNvPr id="35" name="Picture 34">
            <a:extLst>
              <a:ext uri="{FF2B5EF4-FFF2-40B4-BE49-F238E27FC236}">
                <a16:creationId xmlns:a16="http://schemas.microsoft.com/office/drawing/2014/main" id="{1B9EE36A-7B8F-1292-A6C3-3E181B52B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C2F223CE-3269-E9F4-CD2C-CB840FF40C2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0ED29BCE-818A-116A-DF28-EB14D2F4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E40EF1A4-E441-44D1-9A6C-32A4EDA5C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94E5EEEF-2F46-8C05-F392-29238B9C5B7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5E3BBC98-2BA6-02C8-A9B3-23FFE006A8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B10F2DA9-37EA-275F-9CE5-91BE251DFF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7A421035-E689-066F-9632-CE904C15ED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599" y="156052"/>
            <a:ext cx="714375" cy="1190625"/>
          </a:xfrm>
          <a:prstGeom prst="rect">
            <a:avLst/>
          </a:prstGeom>
        </p:spPr>
      </p:pic>
      <p:sp>
        <p:nvSpPr>
          <p:cNvPr id="2" name="TextBox 1">
            <a:extLst>
              <a:ext uri="{FF2B5EF4-FFF2-40B4-BE49-F238E27FC236}">
                <a16:creationId xmlns:a16="http://schemas.microsoft.com/office/drawing/2014/main" id="{53BB1F55-5F93-DEC9-72FA-C87FCAC147DD}"/>
              </a:ext>
            </a:extLst>
          </p:cNvPr>
          <p:cNvSpPr txBox="1"/>
          <p:nvPr/>
        </p:nvSpPr>
        <p:spPr>
          <a:xfrm>
            <a:off x="7934633" y="609695"/>
            <a:ext cx="288085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LUẬT CHƠI</a:t>
            </a:r>
          </a:p>
        </p:txBody>
      </p:sp>
      <p:sp>
        <p:nvSpPr>
          <p:cNvPr id="3" name="TextBox 2">
            <a:extLst>
              <a:ext uri="{FF2B5EF4-FFF2-40B4-BE49-F238E27FC236}">
                <a16:creationId xmlns:a16="http://schemas.microsoft.com/office/drawing/2014/main" id="{CDEE0157-95CC-BDC1-EACB-CB72B49EB5BD}"/>
              </a:ext>
            </a:extLst>
          </p:cNvPr>
          <p:cNvSpPr txBox="1"/>
          <p:nvPr/>
        </p:nvSpPr>
        <p:spPr>
          <a:xfrm>
            <a:off x="5777774" y="1848808"/>
            <a:ext cx="6414226" cy="5016758"/>
          </a:xfrm>
          <a:prstGeom prst="rect">
            <a:avLst/>
          </a:prstGeom>
          <a:solidFill>
            <a:schemeClr val="accent5">
              <a:lumMod val="20000"/>
              <a:lumOff val="80000"/>
            </a:schemeClr>
          </a:solidFill>
          <a:ln>
            <a:noFill/>
          </a:ln>
        </p:spPr>
        <p:txBody>
          <a:bodyPr wrap="square" rtlCol="0">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6</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may </a:t>
            </a:r>
            <a:r>
              <a:rPr lang="en-US" sz="3200" dirty="0" err="1">
                <a:solidFill>
                  <a:srgbClr val="000000"/>
                </a:solidFill>
                <a:effectLst/>
                <a:latin typeface="Times New Roman" panose="02020603050405020304" pitchFamily="18" charset="0"/>
                <a:ea typeface="Times New Roman" panose="02020603050405020304" pitchFamily="18" charset="0"/>
              </a:rPr>
              <a:t>mắn</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5</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5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HS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ô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may </a:t>
            </a:r>
            <a:r>
              <a:rPr lang="en-US" sz="3200" dirty="0" err="1">
                <a:solidFill>
                  <a:srgbClr val="000000"/>
                </a:solidFill>
                <a:effectLst/>
                <a:latin typeface="Times New Roman" panose="02020603050405020304" pitchFamily="18" charset="0"/>
                <a:ea typeface="Times New Roman" panose="02020603050405020304" pitchFamily="18" charset="0"/>
              </a:rPr>
              <a:t>mắn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sẽ</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thưởng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HS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5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chứa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HS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quà</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9745456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634D393-CFCA-2F74-23E7-EBBA82E89478}"/>
              </a:ext>
            </a:extLst>
          </p:cNvPr>
          <p:cNvGraphicFramePr>
            <a:graphicFrameLocks noGrp="1"/>
          </p:cNvGraphicFramePr>
          <p:nvPr>
            <p:extLst>
              <p:ext uri="{D42A27DB-BD31-4B8C-83A1-F6EECF244321}">
                <p14:modId xmlns:p14="http://schemas.microsoft.com/office/powerpoint/2010/main" val="715171761"/>
              </p:ext>
            </p:extLst>
          </p:nvPr>
        </p:nvGraphicFramePr>
        <p:xfrm>
          <a:off x="334297" y="290703"/>
          <a:ext cx="11523406" cy="6276594"/>
        </p:xfrm>
        <a:graphic>
          <a:graphicData uri="http://schemas.openxmlformats.org/drawingml/2006/table">
            <a:tbl>
              <a:tblPr firstRow="1" firstCol="1" bandRow="1"/>
              <a:tblGrid>
                <a:gridCol w="1122991">
                  <a:extLst>
                    <a:ext uri="{9D8B030D-6E8A-4147-A177-3AD203B41FA5}">
                      <a16:colId xmlns:a16="http://schemas.microsoft.com/office/drawing/2014/main" val="421206453"/>
                    </a:ext>
                  </a:extLst>
                </a:gridCol>
                <a:gridCol w="2290753">
                  <a:extLst>
                    <a:ext uri="{9D8B030D-6E8A-4147-A177-3AD203B41FA5}">
                      <a16:colId xmlns:a16="http://schemas.microsoft.com/office/drawing/2014/main" val="2818902249"/>
                    </a:ext>
                  </a:extLst>
                </a:gridCol>
                <a:gridCol w="8109662">
                  <a:extLst>
                    <a:ext uri="{9D8B030D-6E8A-4147-A177-3AD203B41FA5}">
                      <a16:colId xmlns:a16="http://schemas.microsoft.com/office/drawing/2014/main" val="3398219937"/>
                    </a:ext>
                  </a:extLst>
                </a:gridCol>
              </a:tblGrid>
              <a:tr h="0">
                <a:tc>
                  <a:txBody>
                    <a:bodyPr/>
                    <a:lstStyle/>
                    <a:p>
                      <a:pPr algn="ctr">
                        <a:lnSpc>
                          <a:spcPct val="15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rút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L</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à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cụm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8973253"/>
                  </a:ext>
                </a:extLst>
              </a:tr>
            </a:tbl>
          </a:graphicData>
        </a:graphic>
      </p:graphicFrame>
    </p:spTree>
    <p:extLst>
      <p:ext uri="{BB962C8B-B14F-4D97-AF65-F5344CB8AC3E}">
        <p14:creationId xmlns:p14="http://schemas.microsoft.com/office/powerpoint/2010/main" val="21779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90003A1-FDBF-49F7-D2E0-827120E1670F}"/>
              </a:ext>
            </a:extLst>
          </p:cNvPr>
          <p:cNvGraphicFramePr>
            <a:graphicFrameLocks noGrp="1"/>
          </p:cNvGraphicFramePr>
          <p:nvPr>
            <p:extLst>
              <p:ext uri="{D42A27DB-BD31-4B8C-83A1-F6EECF244321}">
                <p14:modId xmlns:p14="http://schemas.microsoft.com/office/powerpoint/2010/main" val="2208845249"/>
              </p:ext>
            </p:extLst>
          </p:nvPr>
        </p:nvGraphicFramePr>
        <p:xfrm>
          <a:off x="388374" y="180975"/>
          <a:ext cx="11415251" cy="6496050"/>
        </p:xfrm>
        <a:graphic>
          <a:graphicData uri="http://schemas.openxmlformats.org/drawingml/2006/table">
            <a:tbl>
              <a:tblPr firstRow="1" firstCol="1" bandRow="1"/>
              <a:tblGrid>
                <a:gridCol w="1112451">
                  <a:extLst>
                    <a:ext uri="{9D8B030D-6E8A-4147-A177-3AD203B41FA5}">
                      <a16:colId xmlns:a16="http://schemas.microsoft.com/office/drawing/2014/main" val="2561946297"/>
                    </a:ext>
                  </a:extLst>
                </a:gridCol>
                <a:gridCol w="2269252">
                  <a:extLst>
                    <a:ext uri="{9D8B030D-6E8A-4147-A177-3AD203B41FA5}">
                      <a16:colId xmlns:a16="http://schemas.microsoft.com/office/drawing/2014/main" val="3629076147"/>
                    </a:ext>
                  </a:extLst>
                </a:gridCol>
                <a:gridCol w="8033548">
                  <a:extLst>
                    <a:ext uri="{9D8B030D-6E8A-4147-A177-3AD203B41FA5}">
                      <a16:colId xmlns:a16="http://schemas.microsoft.com/office/drawing/2014/main" val="2760142317"/>
                    </a:ext>
                  </a:extLst>
                </a:gridCol>
              </a:tblGrid>
              <a:tr h="0">
                <a:tc>
                  <a:txBody>
                    <a:bodyPr/>
                    <a:lstStyle/>
                    <a:p>
                      <a:pPr algn="ctr">
                        <a:lnSpc>
                          <a:spcPct val="12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pPr>
                      <a:endPar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20000"/>
                        </a:lnSpc>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à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 X</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7459212"/>
                  </a:ext>
                </a:extLst>
              </a:tr>
            </a:tbl>
          </a:graphicData>
        </a:graphic>
      </p:graphicFrame>
    </p:spTree>
    <p:extLst>
      <p:ext uri="{BB962C8B-B14F-4D97-AF65-F5344CB8AC3E}">
        <p14:creationId xmlns:p14="http://schemas.microsoft.com/office/powerpoint/2010/main" val="7300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394F6B-5F36-FECA-65CA-EA5B9F4A9917}"/>
              </a:ext>
            </a:extLst>
          </p:cNvPr>
          <p:cNvSpPr txBox="1"/>
          <p:nvPr/>
        </p:nvSpPr>
        <p:spPr>
          <a:xfrm>
            <a:off x="4021394" y="176981"/>
            <a:ext cx="7293077" cy="584775"/>
          </a:xfrm>
          <a:prstGeom prst="rect">
            <a:avLst/>
          </a:prstGeom>
          <a:noFill/>
        </p:spPr>
        <p:txBody>
          <a:bodyPr wrap="square">
            <a:spAutoFit/>
          </a:bodyPr>
          <a:lstStyle/>
          <a:p>
            <a:pPr algn="just">
              <a:tabLst>
                <a:tab pos="90170" algn="l"/>
                <a:tab pos="180340" algn="l"/>
                <a:tab pos="270510" algn="l"/>
              </a:tabLst>
            </a:pPr>
            <a:r>
              <a:rPr lang="en-US" sz="3200" b="1" dirty="0">
                <a:solidFill>
                  <a:srgbClr val="FF0000"/>
                </a:solidFill>
                <a:effectLst/>
                <a:latin typeface="Times New Roman" panose="02020603050405020304" pitchFamily="18" charset="0"/>
                <a:ea typeface="Times New Roman" panose="02020603050405020304" pitchFamily="18" charset="0"/>
              </a:rPr>
              <a:t>III. TRI THỨC PHẦN VIẾT</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B7D4B923-3E4F-D714-2EB5-1EA3F55F9720}"/>
              </a:ext>
            </a:extLst>
          </p:cNvPr>
          <p:cNvSpPr txBox="1"/>
          <p:nvPr/>
        </p:nvSpPr>
        <p:spPr>
          <a:xfrm>
            <a:off x="258098" y="761756"/>
            <a:ext cx="6631858" cy="584775"/>
          </a:xfrm>
          <a:prstGeom prst="rect">
            <a:avLst/>
          </a:prstGeom>
          <a:noFill/>
        </p:spPr>
        <p:txBody>
          <a:bodyPr wrap="square">
            <a:spAutoFit/>
          </a:bodyPr>
          <a:lstStyle/>
          <a:p>
            <a:pPr algn="just">
              <a:tabLst>
                <a:tab pos="90170" algn="l"/>
                <a:tab pos="180340" algn="l"/>
                <a:tab pos="270510" algn="l"/>
              </a:tabLst>
            </a:pPr>
            <a:r>
              <a:rPr lang="vi-VN" sz="3200" b="1" dirty="0">
                <a:effectLst/>
                <a:latin typeface="Times New Roman" panose="02020603050405020304" pitchFamily="18" charset="0"/>
                <a:ea typeface="Times New Roman" panose="02020603050405020304" pitchFamily="18" charset="0"/>
              </a:rPr>
              <a:t>1</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Yêu cầu luyện viết đã học ở kì II:</a:t>
            </a:r>
            <a:endParaRPr lang="en-US" sz="3200" dirty="0">
              <a:effectLst/>
              <a:latin typeface="Times New Roman" panose="02020603050405020304" pitchFamily="18" charset="0"/>
              <a:ea typeface="Times New Roman" panose="02020603050405020304" pitchFamily="18" charset="0"/>
            </a:endParaRPr>
          </a:p>
        </p:txBody>
      </p:sp>
      <p:graphicFrame>
        <p:nvGraphicFramePr>
          <p:cNvPr id="8" name="Table 7">
            <a:extLst>
              <a:ext uri="{FF2B5EF4-FFF2-40B4-BE49-F238E27FC236}">
                <a16:creationId xmlns:a16="http://schemas.microsoft.com/office/drawing/2014/main" id="{53558667-A912-9E43-A2C6-27C358D5AE67}"/>
              </a:ext>
            </a:extLst>
          </p:cNvPr>
          <p:cNvGraphicFramePr>
            <a:graphicFrameLocks noGrp="1"/>
          </p:cNvGraphicFramePr>
          <p:nvPr>
            <p:extLst>
              <p:ext uri="{D42A27DB-BD31-4B8C-83A1-F6EECF244321}">
                <p14:modId xmlns:p14="http://schemas.microsoft.com/office/powerpoint/2010/main" val="3602604584"/>
              </p:ext>
            </p:extLst>
          </p:nvPr>
        </p:nvGraphicFramePr>
        <p:xfrm>
          <a:off x="403123" y="1525285"/>
          <a:ext cx="11385753" cy="5118354"/>
        </p:xfrm>
        <a:graphic>
          <a:graphicData uri="http://schemas.openxmlformats.org/drawingml/2006/table">
            <a:tbl>
              <a:tblPr firstRow="1" firstCol="1" bandRow="1"/>
              <a:tblGrid>
                <a:gridCol w="1667245">
                  <a:extLst>
                    <a:ext uri="{9D8B030D-6E8A-4147-A177-3AD203B41FA5}">
                      <a16:colId xmlns:a16="http://schemas.microsoft.com/office/drawing/2014/main" val="3215290391"/>
                    </a:ext>
                  </a:extLst>
                </a:gridCol>
                <a:gridCol w="3673123">
                  <a:extLst>
                    <a:ext uri="{9D8B030D-6E8A-4147-A177-3AD203B41FA5}">
                      <a16:colId xmlns:a16="http://schemas.microsoft.com/office/drawing/2014/main" val="2351519694"/>
                    </a:ext>
                  </a:extLst>
                </a:gridCol>
                <a:gridCol w="6045385">
                  <a:extLst>
                    <a:ext uri="{9D8B030D-6E8A-4147-A177-3AD203B41FA5}">
                      <a16:colId xmlns:a16="http://schemas.microsoft.com/office/drawing/2014/main" val="1186056776"/>
                    </a:ext>
                  </a:extLst>
                </a:gridCol>
              </a:tblGrid>
              <a:tr h="0">
                <a:tc>
                  <a:txBody>
                    <a:bodyPr/>
                    <a:lstStyle/>
                    <a:p>
                      <a:pPr algn="just">
                        <a:tabLst>
                          <a:tab pos="90170" algn="l"/>
                          <a:tab pos="180340" algn="l"/>
                          <a:tab pos="270510" algn="l"/>
                        </a:tabLst>
                      </a:pPr>
                      <a:r>
                        <a:rPr lang="vi-VN"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a:tabLst>
                          <a:tab pos="90170" algn="l"/>
                          <a:tab pos="180340" algn="l"/>
                          <a:tab pos="270510" algn="l"/>
                        </a:tabLst>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Kiểu bài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a:tabLst>
                          <a:tab pos="90170" algn="l"/>
                          <a:tab pos="180340" algn="l"/>
                          <a:tab pos="270510" algn="l"/>
                        </a:tabLst>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031367620"/>
                  </a:ext>
                </a:extLst>
              </a:tr>
              <a:tr h="0">
                <a:tc>
                  <a:txBody>
                    <a:bodyPr/>
                    <a:lstStyle/>
                    <a:p>
                      <a:pPr algn="just">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tabLst>
                          <a:tab pos="90170" algn="l"/>
                          <a:tab pos="180340" algn="l"/>
                          <a:tab pos="270510" algn="l"/>
                        </a:tabLs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ài 6</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tabLst>
                          <a:tab pos="90170" algn="l"/>
                          <a:tab pos="180340" algn="l"/>
                          <a:tab pos="270510"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K</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(Văn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90170" algn="l"/>
                          <a:tab pos="180340" algn="l"/>
                          <a:tab pos="270510"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tabLst>
                          <a:tab pos="90170" algn="l"/>
                          <a:tab pos="180340" algn="l"/>
                          <a:tab pos="270510" algn="l"/>
                        </a:tabLst>
                      </a:pPr>
                      <a:r>
                        <a:rPr lang="vi-VN"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5502054"/>
                  </a:ext>
                </a:extLst>
              </a:tr>
            </a:tbl>
          </a:graphicData>
        </a:graphic>
      </p:graphicFrame>
    </p:spTree>
    <p:extLst>
      <p:ext uri="{BB962C8B-B14F-4D97-AF65-F5344CB8AC3E}">
        <p14:creationId xmlns:p14="http://schemas.microsoft.com/office/powerpoint/2010/main" val="93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0F25F58-D655-AF96-7200-1EB2B14B1993}"/>
              </a:ext>
            </a:extLst>
          </p:cNvPr>
          <p:cNvGraphicFramePr>
            <a:graphicFrameLocks noGrp="1"/>
          </p:cNvGraphicFramePr>
          <p:nvPr>
            <p:extLst>
              <p:ext uri="{D42A27DB-BD31-4B8C-83A1-F6EECF244321}">
                <p14:modId xmlns:p14="http://schemas.microsoft.com/office/powerpoint/2010/main" val="443152717"/>
              </p:ext>
            </p:extLst>
          </p:nvPr>
        </p:nvGraphicFramePr>
        <p:xfrm>
          <a:off x="496529" y="1781587"/>
          <a:ext cx="11198941" cy="3294825"/>
        </p:xfrm>
        <a:graphic>
          <a:graphicData uri="http://schemas.openxmlformats.org/drawingml/2006/table">
            <a:tbl>
              <a:tblPr firstRow="1" firstCol="1" bandRow="1"/>
              <a:tblGrid>
                <a:gridCol w="1639891">
                  <a:extLst>
                    <a:ext uri="{9D8B030D-6E8A-4147-A177-3AD203B41FA5}">
                      <a16:colId xmlns:a16="http://schemas.microsoft.com/office/drawing/2014/main" val="3866036519"/>
                    </a:ext>
                  </a:extLst>
                </a:gridCol>
                <a:gridCol w="3612855">
                  <a:extLst>
                    <a:ext uri="{9D8B030D-6E8A-4147-A177-3AD203B41FA5}">
                      <a16:colId xmlns:a16="http://schemas.microsoft.com/office/drawing/2014/main" val="100108587"/>
                    </a:ext>
                  </a:extLst>
                </a:gridCol>
                <a:gridCol w="5946195">
                  <a:extLst>
                    <a:ext uri="{9D8B030D-6E8A-4147-A177-3AD203B41FA5}">
                      <a16:colId xmlns:a16="http://schemas.microsoft.com/office/drawing/2014/main" val="1658400591"/>
                    </a:ext>
                  </a:extLst>
                </a:gridCol>
              </a:tblGrid>
              <a:tr h="0">
                <a:tc>
                  <a:txBody>
                    <a:bodyPr/>
                    <a:lstStyle/>
                    <a:p>
                      <a:pPr algn="ctr">
                        <a:lnSpc>
                          <a:spcPct val="150000"/>
                        </a:lnSpc>
                        <a:tabLst>
                          <a:tab pos="90170" algn="l"/>
                          <a:tab pos="180340" algn="l"/>
                          <a:tab pos="270510" algn="l"/>
                        </a:tabLst>
                      </a:pP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tabLst>
                          <a:tab pos="90170" algn="l"/>
                          <a:tab pos="180340" algn="l"/>
                          <a:tab pos="270510" algn="l"/>
                        </a:tabLs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Bài 7</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 pos="270510" algn="l"/>
                        </a:tabLst>
                      </a:pPr>
                      <a:r>
                        <a:rPr lang="vi-VN" sz="3600">
                          <a:effectLst/>
                          <a:latin typeface="Times New Roman" panose="02020603050405020304" pitchFamily="18" charset="0"/>
                          <a:ea typeface="Calibri" panose="020F0502020204030204" pitchFamily="34" charset="0"/>
                          <a:cs typeface="Times New Roman" panose="02020603050405020304" pitchFamily="18" charset="0"/>
                        </a:rPr>
                        <a:t>- K</a:t>
                      </a:r>
                      <a:r>
                        <a:rPr lang="en-US" sz="3600">
                          <a:effectLst/>
                          <a:latin typeface="Times New Roman" panose="02020603050405020304" pitchFamily="18" charset="0"/>
                          <a:ea typeface="Calibri" panose="020F0502020204030204" pitchFamily="34" charset="0"/>
                          <a:cs typeface="Times New Roman" panose="02020603050405020304" pitchFamily="18" charset="0"/>
                        </a:rPr>
                        <a:t>iểu VB biểu cảm: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ghi lại cảm nghĩ về một bài thơ tám chữ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tabLst>
                          <a:tab pos="1386840" algn="l"/>
                        </a:tabLs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tabLst>
                          <a:tab pos="1386840" algn="l"/>
                        </a:tabLs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45176802"/>
                  </a:ext>
                </a:extLst>
              </a:tr>
            </a:tbl>
          </a:graphicData>
        </a:graphic>
      </p:graphicFrame>
    </p:spTree>
    <p:extLst>
      <p:ext uri="{BB962C8B-B14F-4D97-AF65-F5344CB8AC3E}">
        <p14:creationId xmlns:p14="http://schemas.microsoft.com/office/powerpoint/2010/main" val="365240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4F0DF4-562A-60C4-D5F2-8A46F6436DD1}"/>
              </a:ext>
            </a:extLst>
          </p:cNvPr>
          <p:cNvGraphicFramePr>
            <a:graphicFrameLocks noGrp="1"/>
          </p:cNvGraphicFramePr>
          <p:nvPr>
            <p:extLst>
              <p:ext uri="{D42A27DB-BD31-4B8C-83A1-F6EECF244321}">
                <p14:modId xmlns:p14="http://schemas.microsoft.com/office/powerpoint/2010/main" val="4070630452"/>
              </p:ext>
            </p:extLst>
          </p:nvPr>
        </p:nvGraphicFramePr>
        <p:xfrm>
          <a:off x="491613" y="290703"/>
          <a:ext cx="11208774" cy="6276594"/>
        </p:xfrm>
        <a:graphic>
          <a:graphicData uri="http://schemas.openxmlformats.org/drawingml/2006/table">
            <a:tbl>
              <a:tblPr firstRow="1" firstCol="1" bandRow="1"/>
              <a:tblGrid>
                <a:gridCol w="1641330">
                  <a:extLst>
                    <a:ext uri="{9D8B030D-6E8A-4147-A177-3AD203B41FA5}">
                      <a16:colId xmlns:a16="http://schemas.microsoft.com/office/drawing/2014/main" val="3717084419"/>
                    </a:ext>
                  </a:extLst>
                </a:gridCol>
                <a:gridCol w="3616028">
                  <a:extLst>
                    <a:ext uri="{9D8B030D-6E8A-4147-A177-3AD203B41FA5}">
                      <a16:colId xmlns:a16="http://schemas.microsoft.com/office/drawing/2014/main" val="2351595990"/>
                    </a:ext>
                  </a:extLst>
                </a:gridCol>
                <a:gridCol w="5951416">
                  <a:extLst>
                    <a:ext uri="{9D8B030D-6E8A-4147-A177-3AD203B41FA5}">
                      <a16:colId xmlns:a16="http://schemas.microsoft.com/office/drawing/2014/main" val="393976105"/>
                    </a:ext>
                  </a:extLst>
                </a:gridCol>
              </a:tblGrid>
              <a:tr h="0">
                <a:tc>
                  <a:txBody>
                    <a:bodyPr/>
                    <a:lstStyle/>
                    <a:p>
                      <a:pPr algn="ctr">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90170" algn="l"/>
                          <a:tab pos="180340" algn="l"/>
                          <a:tab pos="270510" algn="l"/>
                        </a:tabLs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Bài 8</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0170" algn="l"/>
                          <a:tab pos="180340" algn="l"/>
                          <a:tab pos="27051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90170" algn="l"/>
                          <a:tab pos="180340" algn="l"/>
                          <a:tab pos="270510" algn="l"/>
                        </a:tabLs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K</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xã hội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Nêu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lên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Triển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khai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tường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minh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hạn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chế</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sức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hạn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chế</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vi-VN"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800"/>
                        </a:spcAft>
                        <a:tabLst>
                          <a:tab pos="138684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6836476"/>
                  </a:ext>
                </a:extLst>
              </a:tr>
            </a:tbl>
          </a:graphicData>
        </a:graphic>
      </p:graphicFrame>
    </p:spTree>
    <p:extLst>
      <p:ext uri="{BB962C8B-B14F-4D97-AF65-F5344CB8AC3E}">
        <p14:creationId xmlns:p14="http://schemas.microsoft.com/office/powerpoint/2010/main" val="13634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B5B1D0-ED57-A82A-DE14-F3133AB0DDEE}"/>
              </a:ext>
            </a:extLst>
          </p:cNvPr>
          <p:cNvSpPr txBox="1"/>
          <p:nvPr/>
        </p:nvSpPr>
        <p:spPr>
          <a:xfrm>
            <a:off x="267930" y="99612"/>
            <a:ext cx="6631858" cy="584775"/>
          </a:xfrm>
          <a:prstGeom prst="rect">
            <a:avLst/>
          </a:prstGeom>
          <a:noFill/>
        </p:spPr>
        <p:txBody>
          <a:bodyPr wrap="square">
            <a:spAutoFit/>
          </a:bodyPr>
          <a:lstStyle/>
          <a:p>
            <a:pPr algn="just">
              <a:tabLst>
                <a:tab pos="90170" algn="l"/>
                <a:tab pos="180340" algn="l"/>
                <a:tab pos="270510" algn="l"/>
              </a:tabLst>
            </a:pPr>
            <a:r>
              <a:rPr lang="vi-VN" sz="3200" b="1" dirty="0">
                <a:solidFill>
                  <a:srgbClr val="FF0000"/>
                </a:solidFill>
                <a:effectLst/>
                <a:latin typeface="Times New Roman" panose="02020603050405020304" pitchFamily="18" charset="0"/>
                <a:ea typeface="Times New Roman" panose="02020603050405020304" pitchFamily="18" charset="0"/>
              </a:rPr>
              <a:t>2. Dàn ý chung cho các dạng bài</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E8E6984-E6F9-2468-1C5B-150C3E2DAB9E}"/>
              </a:ext>
            </a:extLst>
          </p:cNvPr>
          <p:cNvSpPr txBox="1"/>
          <p:nvPr/>
        </p:nvSpPr>
        <p:spPr>
          <a:xfrm>
            <a:off x="267930" y="866528"/>
            <a:ext cx="9564328" cy="584775"/>
          </a:xfrm>
          <a:prstGeom prst="rect">
            <a:avLst/>
          </a:prstGeom>
          <a:noFill/>
        </p:spPr>
        <p:txBody>
          <a:bodyPr wrap="square">
            <a:spAutoFit/>
          </a:bodyPr>
          <a:lstStyle/>
          <a:p>
            <a:pPr marL="342900" lvl="0" indent="-342900">
              <a:buFont typeface="+mj-lt"/>
              <a:buAutoNum type="alphaLcPeriod"/>
            </a:pPr>
            <a:r>
              <a:rPr lang="vi-VN" sz="3200" b="1" dirty="0">
                <a:effectLst/>
                <a:latin typeface="Times New Roman" panose="02020603050405020304" pitchFamily="18" charset="0"/>
                <a:ea typeface="Times New Roman" panose="02020603050405020304" pitchFamily="18" charset="0"/>
              </a:rPr>
              <a:t>Dàn ý chung của bài văn </a:t>
            </a:r>
            <a:r>
              <a:rPr lang="vi-VN" sz="3200" b="1" dirty="0">
                <a:effectLst/>
                <a:latin typeface="Times New Roman" panose="02020603050405020304" pitchFamily="18" charset="0"/>
                <a:ea typeface="Calibri" panose="020F0502020204030204" pitchFamily="34" charset="0"/>
              </a:rPr>
              <a:t>viết truyện sáng tạo</a:t>
            </a:r>
            <a:endParaRPr lang="en-US" sz="3200" b="1"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79676102-E7DC-51CC-869C-B5826DCE54A1}"/>
              </a:ext>
            </a:extLst>
          </p:cNvPr>
          <p:cNvGraphicFramePr>
            <a:graphicFrameLocks noGrp="1"/>
          </p:cNvGraphicFramePr>
          <p:nvPr>
            <p:extLst>
              <p:ext uri="{D42A27DB-BD31-4B8C-83A1-F6EECF244321}">
                <p14:modId xmlns:p14="http://schemas.microsoft.com/office/powerpoint/2010/main" val="667488496"/>
              </p:ext>
            </p:extLst>
          </p:nvPr>
        </p:nvGraphicFramePr>
        <p:xfrm>
          <a:off x="570271" y="1909240"/>
          <a:ext cx="11041626" cy="3917570"/>
        </p:xfrm>
        <a:graphic>
          <a:graphicData uri="http://schemas.openxmlformats.org/drawingml/2006/table">
            <a:tbl>
              <a:tblPr firstRow="1" firstCol="1" bandRow="1"/>
              <a:tblGrid>
                <a:gridCol w="2458064">
                  <a:extLst>
                    <a:ext uri="{9D8B030D-6E8A-4147-A177-3AD203B41FA5}">
                      <a16:colId xmlns:a16="http://schemas.microsoft.com/office/drawing/2014/main" val="1127098213"/>
                    </a:ext>
                  </a:extLst>
                </a:gridCol>
                <a:gridCol w="8583562">
                  <a:extLst>
                    <a:ext uri="{9D8B030D-6E8A-4147-A177-3AD203B41FA5}">
                      <a16:colId xmlns:a16="http://schemas.microsoft.com/office/drawing/2014/main" val="3637973810"/>
                    </a:ext>
                  </a:extLst>
                </a:gridCol>
              </a:tblGrid>
              <a:tr h="0">
                <a:tc>
                  <a:txBody>
                    <a:bodyPr/>
                    <a:lstStyle/>
                    <a:p>
                      <a:pPr>
                        <a:lnSpc>
                          <a:spcPct val="150000"/>
                        </a:lnSpc>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Các phần</a:t>
                      </a:r>
                      <a:endParaRPr lang="en-US"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Yêu cầu cụ thể</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7210086"/>
                  </a:ext>
                </a:extLst>
              </a:tr>
              <a:tr h="582295">
                <a:tc>
                  <a:txBody>
                    <a:bodyPr/>
                    <a:lstStyle/>
                    <a:p>
                      <a:pPr algn="just">
                        <a:lnSpc>
                          <a:spcPct val="150000"/>
                        </a:lnSpc>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452161"/>
                  </a:ext>
                </a:extLst>
              </a:tr>
            </a:tbl>
          </a:graphicData>
        </a:graphic>
      </p:graphicFrame>
    </p:spTree>
    <p:extLst>
      <p:ext uri="{BB962C8B-B14F-4D97-AF65-F5344CB8AC3E}">
        <p14:creationId xmlns:p14="http://schemas.microsoft.com/office/powerpoint/2010/main" val="33071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5A16E7-78F6-D724-D273-0CA940C8D0CC}"/>
              </a:ext>
            </a:extLst>
          </p:cNvPr>
          <p:cNvGraphicFramePr>
            <a:graphicFrameLocks noGrp="1"/>
          </p:cNvGraphicFramePr>
          <p:nvPr>
            <p:extLst>
              <p:ext uri="{D42A27DB-BD31-4B8C-83A1-F6EECF244321}">
                <p14:modId xmlns:p14="http://schemas.microsoft.com/office/powerpoint/2010/main" val="2617294917"/>
              </p:ext>
            </p:extLst>
          </p:nvPr>
        </p:nvGraphicFramePr>
        <p:xfrm>
          <a:off x="427702" y="190607"/>
          <a:ext cx="11528323" cy="6478651"/>
        </p:xfrm>
        <a:graphic>
          <a:graphicData uri="http://schemas.openxmlformats.org/drawingml/2006/table">
            <a:tbl>
              <a:tblPr firstRow="1" firstCol="1" bandRow="1"/>
              <a:tblGrid>
                <a:gridCol w="2097638">
                  <a:extLst>
                    <a:ext uri="{9D8B030D-6E8A-4147-A177-3AD203B41FA5}">
                      <a16:colId xmlns:a16="http://schemas.microsoft.com/office/drawing/2014/main" val="1034307355"/>
                    </a:ext>
                  </a:extLst>
                </a:gridCol>
                <a:gridCol w="9430685">
                  <a:extLst>
                    <a:ext uri="{9D8B030D-6E8A-4147-A177-3AD203B41FA5}">
                      <a16:colId xmlns:a16="http://schemas.microsoft.com/office/drawing/2014/main" val="4101953050"/>
                    </a:ext>
                  </a:extLst>
                </a:gridCol>
              </a:tblGrid>
              <a:tr h="0">
                <a:tc>
                  <a:txBody>
                    <a:bodyPr/>
                    <a:lstStyle/>
                    <a:p>
                      <a:pPr algn="just">
                        <a:lnSpc>
                          <a:spcPct val="107000"/>
                        </a:lnSpc>
                        <a:spcAft>
                          <a:spcPts val="800"/>
                        </a:spcAft>
                      </a:pPr>
                      <a:endPar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3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câu chuyện theo trình tự hợp lí, theo trình tự các sự việc, các sự việc cần rõ ràng.</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Cần có những chi tiết là dấu hiệu báo trước hoặc gợi ý cho điều sẽ xảy ra để tạo nên tính lô-gíc của cốt truyện và sự tò mò, hồi hộp cho người đọc</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các chi tiết miêu tả không gian, thời gian, nhân vật để câu chuyện thêm sinh động.</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Xây dựng hội thoại để khắc họa nhân vật và phát triển mạch sự kiện.</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Xây dựng mạch lập luận của nhà điều tra sao cho logic, thuyết phục.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0786602"/>
                  </a:ext>
                </a:extLst>
              </a:tr>
            </a:tbl>
          </a:graphicData>
        </a:graphic>
      </p:graphicFrame>
    </p:spTree>
    <p:extLst>
      <p:ext uri="{BB962C8B-B14F-4D97-AF65-F5344CB8AC3E}">
        <p14:creationId xmlns:p14="http://schemas.microsoft.com/office/powerpoint/2010/main" val="8686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22C90A-7BD6-3851-B39F-7019D131A6BA}"/>
              </a:ext>
            </a:extLst>
          </p:cNvPr>
          <p:cNvGraphicFramePr>
            <a:graphicFrameLocks noGrp="1"/>
          </p:cNvGraphicFramePr>
          <p:nvPr>
            <p:extLst>
              <p:ext uri="{D42A27DB-BD31-4B8C-83A1-F6EECF244321}">
                <p14:modId xmlns:p14="http://schemas.microsoft.com/office/powerpoint/2010/main" val="258381628"/>
              </p:ext>
            </p:extLst>
          </p:nvPr>
        </p:nvGraphicFramePr>
        <p:xfrm>
          <a:off x="476864" y="1509397"/>
          <a:ext cx="11238271" cy="4016185"/>
        </p:xfrm>
        <a:graphic>
          <a:graphicData uri="http://schemas.openxmlformats.org/drawingml/2006/table">
            <a:tbl>
              <a:tblPr firstRow="1" firstCol="1" bandRow="1"/>
              <a:tblGrid>
                <a:gridCol w="2354826">
                  <a:extLst>
                    <a:ext uri="{9D8B030D-6E8A-4147-A177-3AD203B41FA5}">
                      <a16:colId xmlns:a16="http://schemas.microsoft.com/office/drawing/2014/main" val="2251451739"/>
                    </a:ext>
                  </a:extLst>
                </a:gridCol>
                <a:gridCol w="8883445">
                  <a:extLst>
                    <a:ext uri="{9D8B030D-6E8A-4147-A177-3AD203B41FA5}">
                      <a16:colId xmlns:a16="http://schemas.microsoft.com/office/drawing/2014/main" val="3800657607"/>
                    </a:ext>
                  </a:extLst>
                </a:gridCol>
              </a:tblGrid>
              <a:tr h="772795">
                <a:tc>
                  <a:txBody>
                    <a:bodyPr/>
                    <a:lstStyle/>
                    <a:p>
                      <a:pPr algn="just">
                        <a:lnSpc>
                          <a:spcPct val="150000"/>
                        </a:lnSpc>
                      </a:pP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6678456"/>
                  </a:ext>
                </a:extLst>
              </a:tr>
            </a:tbl>
          </a:graphicData>
        </a:graphic>
      </p:graphicFrame>
    </p:spTree>
    <p:extLst>
      <p:ext uri="{BB962C8B-B14F-4D97-AF65-F5344CB8AC3E}">
        <p14:creationId xmlns:p14="http://schemas.microsoft.com/office/powerpoint/2010/main" val="299954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622BC-73BB-286F-8956-BC1BCB98B066}"/>
              </a:ext>
            </a:extLst>
          </p:cNvPr>
          <p:cNvSpPr txBox="1"/>
          <p:nvPr/>
        </p:nvSpPr>
        <p:spPr>
          <a:xfrm>
            <a:off x="314631" y="0"/>
            <a:ext cx="11641394" cy="1077218"/>
          </a:xfrm>
          <a:prstGeom prst="rect">
            <a:avLst/>
          </a:prstGeom>
          <a:noFill/>
        </p:spPr>
        <p:txBody>
          <a:bodyPr wrap="square">
            <a:spAutoFit/>
          </a:bodyPr>
          <a:lstStyle/>
          <a:p>
            <a:pPr lvl="0"/>
            <a:r>
              <a:rPr lang="en-US" sz="3200" b="1" dirty="0">
                <a:solidFill>
                  <a:srgbClr val="FF0000"/>
                </a:solidFill>
                <a:effectLst/>
                <a:latin typeface="Times New Roman" panose="02020603050405020304" pitchFamily="18" charset="0"/>
                <a:ea typeface="Times New Roman" panose="02020603050405020304" pitchFamily="18" charset="0"/>
              </a:rPr>
              <a:t>b. </a:t>
            </a:r>
            <a:r>
              <a:rPr lang="vi-VN" sz="3200" b="1" dirty="0">
                <a:solidFill>
                  <a:srgbClr val="FF0000"/>
                </a:solidFill>
                <a:effectLst/>
                <a:latin typeface="Times New Roman" panose="02020603050405020304" pitchFamily="18" charset="0"/>
                <a:ea typeface="Times New Roman" panose="02020603050405020304" pitchFamily="18" charset="0"/>
              </a:rPr>
              <a:t>Dàn ý chung của </a:t>
            </a:r>
            <a:r>
              <a:rPr lang="en-US" sz="3200" b="1" dirty="0" err="1">
                <a:solidFill>
                  <a:srgbClr val="FF0000"/>
                </a:solidFill>
                <a:effectLst/>
                <a:latin typeface="Times New Roman" panose="02020603050405020304" pitchFamily="18" charset="0"/>
                <a:ea typeface="Times New Roman" panose="02020603050405020304" pitchFamily="18" charset="0"/>
              </a:rPr>
              <a:t>đoạn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văn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ghi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cảm</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nghĩ</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khi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đọc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một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thơ</a:t>
            </a:r>
            <a:r>
              <a:rPr lang="en-US" sz="3200" b="1" dirty="0">
                <a:solidFill>
                  <a:srgbClr val="FF0000"/>
                </a:solidFill>
                <a:effectLst/>
                <a:latin typeface="Times New Roman" panose="02020603050405020304" pitchFamily="18" charset="0"/>
                <a:ea typeface="Times New Roman" panose="02020603050405020304" pitchFamily="18" charset="0"/>
              </a:rPr>
              <a:t> </a:t>
            </a:r>
            <a:r>
              <a:rPr lang="vi-VN" sz="3200" b="1" dirty="0">
                <a:solidFill>
                  <a:srgbClr val="FF0000"/>
                </a:solidFill>
                <a:effectLst/>
                <a:latin typeface="Times New Roman" panose="02020603050405020304" pitchFamily="18" charset="0"/>
                <a:ea typeface="Times New Roman" panose="02020603050405020304" pitchFamily="18" charset="0"/>
              </a:rPr>
              <a:t>tám chữ</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3C8FF43B-8BEE-0743-9A9F-AB078FD10CE6}"/>
              </a:ext>
            </a:extLst>
          </p:cNvPr>
          <p:cNvGraphicFramePr>
            <a:graphicFrameLocks noGrp="1"/>
          </p:cNvGraphicFramePr>
          <p:nvPr>
            <p:extLst>
              <p:ext uri="{D42A27DB-BD31-4B8C-83A1-F6EECF244321}">
                <p14:modId xmlns:p14="http://schemas.microsoft.com/office/powerpoint/2010/main" val="552303390"/>
              </p:ext>
            </p:extLst>
          </p:nvPr>
        </p:nvGraphicFramePr>
        <p:xfrm>
          <a:off x="314631" y="1164377"/>
          <a:ext cx="11641395" cy="5433887"/>
        </p:xfrm>
        <a:graphic>
          <a:graphicData uri="http://schemas.openxmlformats.org/drawingml/2006/table">
            <a:tbl>
              <a:tblPr firstRow="1" firstCol="1" bandRow="1"/>
              <a:tblGrid>
                <a:gridCol w="1588461">
                  <a:extLst>
                    <a:ext uri="{9D8B030D-6E8A-4147-A177-3AD203B41FA5}">
                      <a16:colId xmlns:a16="http://schemas.microsoft.com/office/drawing/2014/main" val="948496319"/>
                    </a:ext>
                  </a:extLst>
                </a:gridCol>
                <a:gridCol w="10052934">
                  <a:extLst>
                    <a:ext uri="{9D8B030D-6E8A-4147-A177-3AD203B41FA5}">
                      <a16:colId xmlns:a16="http://schemas.microsoft.com/office/drawing/2014/main" val="2104908175"/>
                    </a:ext>
                  </a:extLst>
                </a:gridCol>
              </a:tblGrid>
              <a:tr h="1240241">
                <a:tc>
                  <a:txBody>
                    <a:bodyPr/>
                    <a:lstStyle/>
                    <a:p>
                      <a:pPr marL="457200" marR="24765">
                        <a:lnSpc>
                          <a:spcPct val="100000"/>
                        </a:lnSpc>
                        <a:tabLst>
                          <a:tab pos="399415" algn="l"/>
                        </a:tabLst>
                      </a:pPr>
                      <a:r>
                        <a:rPr lang="en-US" sz="3000" b="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91440" algn="just">
                        <a:lnSpc>
                          <a:spcPct val="100000"/>
                        </a:lnSpc>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hay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thơ</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881604"/>
                  </a:ext>
                </a:extLst>
              </a:tr>
              <a:tr h="1660651">
                <a:tc>
                  <a:txBody>
                    <a:bodyPr/>
                    <a:lstStyle/>
                    <a:p>
                      <a:pPr marL="457200" marR="24765">
                        <a:lnSpc>
                          <a:spcPct val="100000"/>
                        </a:lnSpc>
                        <a:tabLst>
                          <a:tab pos="399415"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Thân </a:t>
                      </a:r>
                      <a:r>
                        <a:rPr lang="vi-VN" sz="3000" b="1">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91440" algn="just">
                        <a:lnSpc>
                          <a:spcPct val="100000"/>
                        </a:lnSpc>
                      </a:pP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hay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 algn="just">
                        <a:lnSpc>
                          <a:spcPct val="100000"/>
                        </a:lnSpc>
                      </a:pP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91440" algn="just">
                        <a:lnSpc>
                          <a:spcPct val="100000"/>
                        </a:lnSpc>
                      </a:pP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1305766"/>
                  </a:ext>
                </a:extLst>
              </a:tr>
              <a:tr h="1450446">
                <a:tc>
                  <a:txBody>
                    <a:bodyPr/>
                    <a:lstStyle/>
                    <a:p>
                      <a:pPr marL="457200" marR="24765">
                        <a:lnSpc>
                          <a:spcPct val="100000"/>
                        </a:lnSpc>
                        <a:tabLst>
                          <a:tab pos="399415" algn="l"/>
                        </a:tabLst>
                      </a:pPr>
                      <a:r>
                        <a:rPr lang="en-US" sz="30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ý nghĩa của nó đối với bản thân.</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972" marR="5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4472621"/>
                  </a:ext>
                </a:extLst>
              </a:tr>
            </a:tbl>
          </a:graphicData>
        </a:graphic>
      </p:graphicFrame>
    </p:spTree>
    <p:extLst>
      <p:ext uri="{BB962C8B-B14F-4D97-AF65-F5344CB8AC3E}">
        <p14:creationId xmlns:p14="http://schemas.microsoft.com/office/powerpoint/2010/main" val="8731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0A37B7-B763-7325-4742-2F7E9DCF9931}"/>
              </a:ext>
            </a:extLst>
          </p:cNvPr>
          <p:cNvSpPr txBox="1"/>
          <p:nvPr/>
        </p:nvSpPr>
        <p:spPr>
          <a:xfrm>
            <a:off x="222455" y="178270"/>
            <a:ext cx="11747089" cy="1077218"/>
          </a:xfrm>
          <a:prstGeom prst="rect">
            <a:avLst/>
          </a:prstGeom>
          <a:noFill/>
        </p:spPr>
        <p:txBody>
          <a:bodyPr wrap="square">
            <a:spAutoFit/>
          </a:bodyPr>
          <a:lstStyle/>
          <a:p>
            <a:r>
              <a:rPr lang="vi-VN" sz="3200" b="1" dirty="0">
                <a:solidFill>
                  <a:schemeClr val="accent5">
                    <a:lumMod val="50000"/>
                  </a:schemeClr>
                </a:solidFill>
                <a:effectLst/>
                <a:latin typeface="Times New Roman" panose="02020603050405020304" pitchFamily="18" charset="0"/>
                <a:ea typeface="Times New Roman" panose="02020603050405020304" pitchFamily="18" charset="0"/>
              </a:rPr>
              <a:t>c</a:t>
            </a:r>
            <a:r>
              <a:rPr lang="vi-VN" sz="3200" b="1" dirty="0">
                <a:solidFill>
                  <a:schemeClr val="accent6">
                    <a:lumMod val="50000"/>
                  </a:schemeClr>
                </a:solidFill>
                <a:effectLst/>
                <a:latin typeface="Times New Roman" panose="02020603050405020304" pitchFamily="18" charset="0"/>
                <a:ea typeface="Times New Roman" panose="02020603050405020304" pitchFamily="18" charset="0"/>
              </a:rPr>
              <a:t>. Dàn ý chung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bài</a:t>
            </a:r>
            <a:r>
              <a:rPr lang="vi-VN" sz="3200" b="1" dirty="0">
                <a:solidFill>
                  <a:schemeClr val="accent6">
                    <a:lumMod val="50000"/>
                  </a:schemeClr>
                </a:solidFill>
                <a:effectLst/>
                <a:latin typeface="Times New Roman" panose="02020603050405020304" pitchFamily="18" charset="0"/>
                <a:ea typeface="Times New Roman" panose="02020603050405020304" pitchFamily="18" charset="0"/>
              </a:rPr>
              <a:t> viết</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văn</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nghị</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luận</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xã</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hội</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về</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vấn</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đề</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cần</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giải</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quyết</a:t>
            </a:r>
            <a:endParaRPr lang="en-US" sz="32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2669BB6F-1E0D-2290-E8DE-E56785037440}"/>
              </a:ext>
            </a:extLst>
          </p:cNvPr>
          <p:cNvGraphicFramePr>
            <a:graphicFrameLocks noGrp="1"/>
          </p:cNvGraphicFramePr>
          <p:nvPr>
            <p:extLst>
              <p:ext uri="{D42A27DB-BD31-4B8C-83A1-F6EECF244321}">
                <p14:modId xmlns:p14="http://schemas.microsoft.com/office/powerpoint/2010/main" val="3034486734"/>
              </p:ext>
            </p:extLst>
          </p:nvPr>
        </p:nvGraphicFramePr>
        <p:xfrm>
          <a:off x="344128" y="1337201"/>
          <a:ext cx="11503742" cy="5321046"/>
        </p:xfrm>
        <a:graphic>
          <a:graphicData uri="http://schemas.openxmlformats.org/drawingml/2006/table">
            <a:tbl>
              <a:tblPr firstRow="1" firstCol="1" bandRow="1"/>
              <a:tblGrid>
                <a:gridCol w="1945006">
                  <a:extLst>
                    <a:ext uri="{9D8B030D-6E8A-4147-A177-3AD203B41FA5}">
                      <a16:colId xmlns:a16="http://schemas.microsoft.com/office/drawing/2014/main" val="3286155487"/>
                    </a:ext>
                  </a:extLst>
                </a:gridCol>
                <a:gridCol w="9558736">
                  <a:extLst>
                    <a:ext uri="{9D8B030D-6E8A-4147-A177-3AD203B41FA5}">
                      <a16:colId xmlns:a16="http://schemas.microsoft.com/office/drawing/2014/main" val="3153047123"/>
                    </a:ext>
                  </a:extLst>
                </a:gridCol>
              </a:tblGrid>
              <a:tr h="0">
                <a:tc>
                  <a:txBody>
                    <a:bodyPr/>
                    <a:lstStyle/>
                    <a:p>
                      <a:pPr marL="457200" marR="24765">
                        <a:lnSpc>
                          <a:spcPct val="130000"/>
                        </a:lnSpc>
                        <a:tabLst>
                          <a:tab pos="399415"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91440">
                        <a:lnSpc>
                          <a:spcPct val="110000"/>
                        </a:lnSpc>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4523325"/>
                  </a:ext>
                </a:extLst>
              </a:tr>
              <a:tr h="977265">
                <a:tc>
                  <a:txBody>
                    <a:bodyPr/>
                    <a:lstStyle/>
                    <a:p>
                      <a:pPr marL="457200" marR="24765">
                        <a:lnSpc>
                          <a:spcPct val="130000"/>
                        </a:lnSpc>
                        <a:tabLst>
                          <a:tab pos="399415"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0000"/>
                        </a:lnSpc>
                      </a:pP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và phân tích</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dẫn tới vấn 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vi-VN"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6663561"/>
                  </a:ext>
                </a:extLst>
              </a:tr>
              <a:tr h="0">
                <a:tc>
                  <a:txBody>
                    <a:bodyPr/>
                    <a:lstStyle/>
                    <a:p>
                      <a:pPr marL="457200" marR="24765">
                        <a:lnSpc>
                          <a:spcPct val="130000"/>
                        </a:lnSpc>
                        <a:tabLst>
                          <a:tab pos="399415" algn="l"/>
                        </a:tabLs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0000"/>
                        </a:lnSpc>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quan điểm của bản thân về vấn 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Nêu suy nghĩ mong muốn của bản thân lên quan đến vấn 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0756573"/>
                  </a:ext>
                </a:extLst>
              </a:tr>
            </a:tbl>
          </a:graphicData>
        </a:graphic>
      </p:graphicFrame>
    </p:spTree>
    <p:extLst>
      <p:ext uri="{BB962C8B-B14F-4D97-AF65-F5344CB8AC3E}">
        <p14:creationId xmlns:p14="http://schemas.microsoft.com/office/powerpoint/2010/main" val="143427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1602" y="788996"/>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9199" y="305252"/>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5676" y="889036"/>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5746" y="435864"/>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495" y="3821556"/>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047" y="3406400"/>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51602" y="4200415"/>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81827" y="3751598"/>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78011" y="4237978"/>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32286" y="3790747"/>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3"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F99A5A-528F-334A-91AA-4BC75536C26F}"/>
              </a:ext>
            </a:extLst>
          </p:cNvPr>
          <p:cNvSpPr txBox="1"/>
          <p:nvPr/>
        </p:nvSpPr>
        <p:spPr>
          <a:xfrm>
            <a:off x="358877" y="99612"/>
            <a:ext cx="8335297"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IV. TRI THỨC VỀ PHẦN NÓI VÀ NGHE</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E7EEDD53-9D28-9B34-ADDE-A77D811D2687}"/>
              </a:ext>
            </a:extLst>
          </p:cNvPr>
          <p:cNvGraphicFramePr>
            <a:graphicFrameLocks noGrp="1"/>
          </p:cNvGraphicFramePr>
          <p:nvPr>
            <p:extLst>
              <p:ext uri="{D42A27DB-BD31-4B8C-83A1-F6EECF244321}">
                <p14:modId xmlns:p14="http://schemas.microsoft.com/office/powerpoint/2010/main" val="674923251"/>
              </p:ext>
            </p:extLst>
          </p:nvPr>
        </p:nvGraphicFramePr>
        <p:xfrm>
          <a:off x="245806" y="776942"/>
          <a:ext cx="11707761" cy="5981446"/>
        </p:xfrm>
        <a:graphic>
          <a:graphicData uri="http://schemas.openxmlformats.org/drawingml/2006/table">
            <a:tbl>
              <a:tblPr firstRow="1" firstCol="1" bandRow="1"/>
              <a:tblGrid>
                <a:gridCol w="1939261">
                  <a:extLst>
                    <a:ext uri="{9D8B030D-6E8A-4147-A177-3AD203B41FA5}">
                      <a16:colId xmlns:a16="http://schemas.microsoft.com/office/drawing/2014/main" val="1592329612"/>
                    </a:ext>
                  </a:extLst>
                </a:gridCol>
                <a:gridCol w="9768500">
                  <a:extLst>
                    <a:ext uri="{9D8B030D-6E8A-4147-A177-3AD203B41FA5}">
                      <a16:colId xmlns:a16="http://schemas.microsoft.com/office/drawing/2014/main" val="3278513234"/>
                    </a:ext>
                  </a:extLst>
                </a:gridCol>
              </a:tblGrid>
              <a:tr h="366428">
                <a:tc>
                  <a:txBody>
                    <a:bodyPr/>
                    <a:lstStyle/>
                    <a:p>
                      <a:pPr algn="ct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Kĩ năng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17362495"/>
                  </a:ext>
                </a:extLst>
              </a:tr>
              <a:tr h="2152767">
                <a:tc>
                  <a:txBody>
                    <a:bodyPr/>
                    <a:lstStyle/>
                    <a:p>
                      <a:pPr algn="ctr"/>
                      <a:endPar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cs typeface="Times New Roman" panose="02020603050405020304" pitchFamily="18" charset="0"/>
                        </a:rPr>
                        <a:t>Bài 6</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5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8</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hiện một cuộc phỏng vấn ngắn.</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3489000"/>
                  </a:ext>
                </a:extLst>
              </a:tr>
              <a:tr h="1099285">
                <a:tc>
                  <a:txBody>
                    <a:bodyPr/>
                    <a:lstStyle/>
                    <a:p>
                      <a:pPr algn="ctr"/>
                      <a:endPar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gn="just">
                        <a:buSzPts val="1400"/>
                        <a:buFont typeface="Times New Roman" panose="02020603050405020304" pitchFamily="18" charset="0"/>
                        <a:buNone/>
                      </a:pPr>
                      <a:r>
                        <a:rPr lang="en-US" sz="3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cs typeface="Times New Roman" panose="02020603050405020304" pitchFamily="18" charset="0"/>
                        </a:rPr>
                        <a:t>Bài 6</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Nghe nội dung chính một câu chuyện chú ý yếu tố tưởng tượng.</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SzPts val="1400"/>
                        <a:buFont typeface="Times New Roman" panose="02020603050405020304" pitchFamily="18" charset="0"/>
                        <a:buNone/>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cs typeface="Times New Roman" panose="02020603050405020304" pitchFamily="18" charset="0"/>
                        </a:rPr>
                        <a:t>Bài 7</a:t>
                      </a:r>
                      <a:r>
                        <a:rPr lang="vi-VN" sz="3000" dirty="0">
                          <a:effectLst/>
                          <a:latin typeface="Times New Roman" panose="02020603050405020304" pitchFamily="18" charset="0"/>
                          <a:ea typeface="Times New Roman" panose="02020603050405020304" pitchFamily="18" charset="0"/>
                          <a:cs typeface="Times New Roman" panose="02020603050405020304" pitchFamily="18" charset="0"/>
                        </a:rPr>
                        <a:t>: Nghe và nhận biết tính thuyết phục của một ý kiến về thơ tám chữ</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1869124"/>
                  </a:ext>
                </a:extLst>
              </a:tr>
              <a:tr h="732857">
                <a:tc>
                  <a:txBody>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Trao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cãi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0" marR="63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202896"/>
                  </a:ext>
                </a:extLst>
              </a:tr>
            </a:tbl>
          </a:graphicData>
        </a:graphic>
      </p:graphicFrame>
    </p:spTree>
    <p:extLst>
      <p:ext uri="{BB962C8B-B14F-4D97-AF65-F5344CB8AC3E}">
        <p14:creationId xmlns:p14="http://schemas.microsoft.com/office/powerpoint/2010/main" val="103429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732643-3D82-682C-0232-01C8BE7CE499}"/>
              </a:ext>
            </a:extLst>
          </p:cNvPr>
          <p:cNvSpPr txBox="1"/>
          <p:nvPr/>
        </p:nvSpPr>
        <p:spPr>
          <a:xfrm>
            <a:off x="227371" y="64843"/>
            <a:ext cx="11737257" cy="668645"/>
          </a:xfrm>
          <a:prstGeom prst="rect">
            <a:avLst/>
          </a:prstGeom>
          <a:noFill/>
        </p:spPr>
        <p:txBody>
          <a:bodyPr wrap="square">
            <a:spAutoFit/>
          </a:bodyPr>
          <a:lstStyle/>
          <a:p>
            <a:pPr>
              <a:lnSpc>
                <a:spcPct val="130000"/>
              </a:lnSpc>
            </a:pPr>
            <a:r>
              <a:rPr lang="en-US" sz="3200" b="1" dirty="0">
                <a:solidFill>
                  <a:srgbClr val="FF0000"/>
                </a:solidFill>
                <a:effectLst/>
                <a:latin typeface="Times New Roman" panose="02020603050405020304" pitchFamily="18" charset="0"/>
                <a:ea typeface="Times New Roman" panose="02020603050405020304" pitchFamily="18" charset="0"/>
              </a:rPr>
              <a:t>3. HOẠT ĐỘNG </a:t>
            </a:r>
            <a:r>
              <a:rPr lang="vi-VN" sz="3200" b="1" dirty="0">
                <a:solidFill>
                  <a:srgbClr val="FF0000"/>
                </a:solidFill>
                <a:effectLst/>
                <a:latin typeface="Times New Roman" panose="02020603050405020304" pitchFamily="18" charset="0"/>
                <a:ea typeface="Times New Roman" panose="02020603050405020304" pitchFamily="18" charset="0"/>
              </a:rPr>
              <a:t>3</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3200" b="1" spc="-5" dirty="0">
                <a:solidFill>
                  <a:srgbClr val="FF0000"/>
                </a:solidFill>
                <a:effectLst/>
                <a:latin typeface="Times New Roman" panose="02020603050405020304" pitchFamily="18" charset="0"/>
                <a:ea typeface="Times New Roman" panose="02020603050405020304" pitchFamily="18" charset="0"/>
              </a:rPr>
              <a:t> THỰC HÀNH ĐỀ ÔN LUYỆN TỔNG HỢP</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9AB2FD21-58E1-D278-DFFB-0B775ED56C9F}"/>
              </a:ext>
            </a:extLst>
          </p:cNvPr>
          <p:cNvSpPr txBox="1"/>
          <p:nvPr/>
        </p:nvSpPr>
        <p:spPr>
          <a:xfrm>
            <a:off x="2546555" y="595836"/>
            <a:ext cx="6253316" cy="1308820"/>
          </a:xfrm>
          <a:prstGeom prst="rect">
            <a:avLst/>
          </a:prstGeom>
          <a:noFill/>
        </p:spPr>
        <p:txBody>
          <a:bodyPr wrap="square">
            <a:spAutoFit/>
          </a:bodyPr>
          <a:lstStyle/>
          <a:p>
            <a:pPr marL="1371600" indent="457200">
              <a:lnSpc>
                <a:spcPct val="130000"/>
              </a:lnSpc>
            </a:pPr>
            <a:r>
              <a:rPr lang="en-US" sz="3200" b="1" u="sng" dirty="0" err="1">
                <a:effectLst/>
                <a:latin typeface="Times New Roman" panose="02020603050405020304" pitchFamily="18" charset="0"/>
                <a:ea typeface="Times New Roman" panose="02020603050405020304" pitchFamily="18" charset="0"/>
              </a:rPr>
              <a:t>Đề</a:t>
            </a:r>
            <a:r>
              <a:rPr lang="en-US" sz="3200" b="1" u="sng" dirty="0">
                <a:effectLst/>
                <a:latin typeface="Times New Roman" panose="02020603050405020304" pitchFamily="18" charset="0"/>
                <a:ea typeface="Times New Roman" panose="02020603050405020304" pitchFamily="18" charset="0"/>
              </a:rPr>
              <a:t> </a:t>
            </a:r>
            <a:r>
              <a:rPr lang="en-US" sz="3200" b="1" u="sng" dirty="0" err="1">
                <a:effectLst/>
                <a:latin typeface="Times New Roman" panose="02020603050405020304" pitchFamily="18" charset="0"/>
                <a:ea typeface="Times New Roman" panose="02020603050405020304" pitchFamily="18" charset="0"/>
              </a:rPr>
              <a:t>tham</a:t>
            </a:r>
            <a:r>
              <a:rPr lang="en-US" sz="3200" b="1" u="sng" dirty="0">
                <a:effectLst/>
                <a:latin typeface="Times New Roman" panose="02020603050405020304" pitchFamily="18" charset="0"/>
                <a:ea typeface="Times New Roman" panose="02020603050405020304" pitchFamily="18" charset="0"/>
              </a:rPr>
              <a:t> </a:t>
            </a:r>
            <a:r>
              <a:rPr lang="en-US" sz="3200" b="1" u="sng" dirty="0" err="1">
                <a:effectLst/>
                <a:latin typeface="Times New Roman" panose="02020603050405020304" pitchFamily="18" charset="0"/>
                <a:ea typeface="Times New Roman" panose="02020603050405020304" pitchFamily="18" charset="0"/>
              </a:rPr>
              <a:t>khảo</a:t>
            </a:r>
            <a:endParaRPr lang="en-US" sz="3200" dirty="0">
              <a:effectLst/>
              <a:latin typeface="Times New Roman" panose="02020603050405020304" pitchFamily="18" charset="0"/>
              <a:ea typeface="Times New Roman" panose="02020603050405020304" pitchFamily="18" charset="0"/>
            </a:endParaRPr>
          </a:p>
          <a:p>
            <a:pPr algn="ctr">
              <a:lnSpc>
                <a:spcPct val="130000"/>
              </a:lnSpc>
            </a:pPr>
            <a:r>
              <a:rPr lang="vi-VN" sz="3200" b="1" dirty="0">
                <a:solidFill>
                  <a:srgbClr val="FF0000"/>
                </a:solidFill>
                <a:effectLst/>
                <a:latin typeface="Times New Roman" panose="02020603050405020304" pitchFamily="18" charset="0"/>
                <a:ea typeface="Times New Roman" panose="02020603050405020304" pitchFamily="18" charset="0"/>
              </a:rPr>
              <a:t>KIỂM TRA GIỮA KÌ II</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C6087C83-1FBF-0A17-71AC-81A6BC3E022D}"/>
              </a:ext>
            </a:extLst>
          </p:cNvPr>
          <p:cNvSpPr txBox="1"/>
          <p:nvPr/>
        </p:nvSpPr>
        <p:spPr>
          <a:xfrm>
            <a:off x="227370" y="1914051"/>
            <a:ext cx="11737257" cy="4785926"/>
          </a:xfrm>
          <a:prstGeom prst="rect">
            <a:avLst/>
          </a:prstGeom>
          <a:noFill/>
        </p:spPr>
        <p:txBody>
          <a:bodyPr wrap="square">
            <a:spAutoFit/>
          </a:bodyPr>
          <a:lstStyle/>
          <a:p>
            <a:pPr algn="just"/>
            <a:r>
              <a:rPr lang="vi-VN" sz="2800" b="1" dirty="0">
                <a:effectLst/>
                <a:latin typeface="Times New Roman" panose="02020603050405020304" pitchFamily="18" charset="0"/>
                <a:ea typeface="Calibri" panose="020F0502020204030204" pitchFamily="34" charset="0"/>
              </a:rPr>
              <a:t>I. ĐỌC HIỂU (</a:t>
            </a:r>
            <a:r>
              <a:rPr lang="en-US" sz="2800" b="1" dirty="0">
                <a:effectLst/>
                <a:latin typeface="Times New Roman" panose="02020603050405020304" pitchFamily="18" charset="0"/>
                <a:ea typeface="Calibri" panose="020F0502020204030204" pitchFamily="34" charset="0"/>
              </a:rPr>
              <a:t>4,</a:t>
            </a:r>
            <a:r>
              <a:rPr lang="vi-VN" sz="2800" b="1" dirty="0">
                <a:effectLst/>
                <a:latin typeface="Times New Roman" panose="02020603050405020304" pitchFamily="18" charset="0"/>
                <a:ea typeface="Calibri" panose="020F0502020204030204" pitchFamily="34" charset="0"/>
              </a:rPr>
              <a:t>0 điểm)</a:t>
            </a:r>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bản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sau</a:t>
            </a:r>
            <a:r>
              <a:rPr lang="en-US" sz="2800" b="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algn="ctr">
              <a:spcBef>
                <a:spcPts val="600"/>
              </a:spcBef>
            </a:pPr>
            <a:r>
              <a:rPr lang="vi-VN" sz="2800" b="1" dirty="0">
                <a:solidFill>
                  <a:srgbClr val="000000"/>
                </a:solidFill>
                <a:effectLst/>
                <a:latin typeface="Times New Roman" panose="02020603050405020304" pitchFamily="18" charset="0"/>
                <a:ea typeface="Times New Roman" panose="02020603050405020304" pitchFamily="18" charset="0"/>
              </a:rPr>
              <a:t>CHIÊM NGƯỠNG DI SẢN</a:t>
            </a:r>
            <a:endParaRPr lang="en-US" sz="2800" dirty="0">
              <a:effectLst/>
              <a:latin typeface="Times New Roman" panose="02020603050405020304" pitchFamily="18" charset="0"/>
              <a:ea typeface="Times New Roman" panose="02020603050405020304" pitchFamily="18" charset="0"/>
            </a:endParaRPr>
          </a:p>
          <a:p>
            <a:pPr algn="ctr">
              <a:spcBef>
                <a:spcPts val="600"/>
              </a:spcBef>
            </a:pPr>
            <a:r>
              <a:rPr lang="vi-VN" sz="2800" b="1" dirty="0">
                <a:solidFill>
                  <a:srgbClr val="000000"/>
                </a:solidFill>
                <a:effectLst/>
                <a:latin typeface="Times New Roman" panose="02020603050405020304" pitchFamily="18" charset="0"/>
                <a:ea typeface="Times New Roman" panose="02020603050405020304" pitchFamily="18" charset="0"/>
              </a:rPr>
              <a:t>VĂN MIẾU QUỐC TỬ GIÁM </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HỒN THIÊNG DÂN TỘC</a:t>
            </a:r>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vi-VN" sz="2800" b="1" dirty="0">
                <a:solidFill>
                  <a:srgbClr val="000000"/>
                </a:solidFill>
                <a:effectLst/>
                <a:latin typeface="Times New Roman" panose="02020603050405020304" pitchFamily="18" charset="0"/>
                <a:ea typeface="Times New Roman" panose="02020603050405020304" pitchFamily="18" charset="0"/>
              </a:rPr>
              <a:t>1.1.  Lịch sử hình thành của Văn Miếu Quốc Tử Giám</a:t>
            </a:r>
            <a:endParaRPr lang="en-US" sz="2800" dirty="0">
              <a:effectLst/>
              <a:latin typeface="Times New Roman" panose="02020603050405020304" pitchFamily="18" charset="0"/>
              <a:ea typeface="Times New Roman" panose="02020603050405020304" pitchFamily="18" charset="0"/>
            </a:endParaRPr>
          </a:p>
          <a:p>
            <a:pPr indent="457200" algn="just">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rPr>
              <a:t>Văn Miếu được xây dựng vào những năm 1070 dưới thời vua Lý Thánh Tông. Nơi đây thờ Khổng Tử, Chu Công và Tứ phối. Vào những năm 1076, vua Lý Nhân Tông cho lập thêm một công trình bên cạnh mang tên Quốc Tử Giám</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 Trường đại học dành riêng cho con cái của vua chúa và các gia đình quan lại, quý tộc.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62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heel(1)">
                                      <p:cBhvr>
                                        <p:cTn id="29" dur="2000"/>
                                        <p:tgtEl>
                                          <p:spTgt spid="9">
                                            <p:txEl>
                                              <p:pRg st="2" end="2"/>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heel(1)">
                                      <p:cBhvr>
                                        <p:cTn id="32" dur="20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1000"/>
                                        <p:tgtEl>
                                          <p:spTgt spid="9">
                                            <p:txEl>
                                              <p:pRg st="4" end="4"/>
                                            </p:txEl>
                                          </p:spTgt>
                                        </p:tgtEl>
                                      </p:cBhvr>
                                    </p:animEffect>
                                    <p:anim calcmode="lin" valueType="num">
                                      <p:cBhvr>
                                        <p:cTn id="3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fade">
                                      <p:cBhvr>
                                        <p:cTn id="44" dur="1000"/>
                                        <p:tgtEl>
                                          <p:spTgt spid="9">
                                            <p:txEl>
                                              <p:pRg st="5" end="5"/>
                                            </p:txEl>
                                          </p:spTgt>
                                        </p:tgtEl>
                                      </p:cBhvr>
                                    </p:animEffect>
                                    <p:anim calcmode="lin" valueType="num">
                                      <p:cBhvr>
                                        <p:cTn id="4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ắc nghiệm chiêm ngưỡng di sản văn miếu quốc tử giám, chiêm ngưỡng di sản văn miếu quốc tử giám, đọc hiểu chiêm ngưỡng di sản văn miếu quốc tử giám">
            <a:extLst>
              <a:ext uri="{FF2B5EF4-FFF2-40B4-BE49-F238E27FC236}">
                <a16:creationId xmlns:a16="http://schemas.microsoft.com/office/drawing/2014/main" id="{E6D9162B-C608-29C9-A0D6-1905F46787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4992" y="2152004"/>
            <a:ext cx="7669161" cy="3640495"/>
          </a:xfrm>
          <a:prstGeom prst="rect">
            <a:avLst/>
          </a:prstGeom>
          <a:noFill/>
          <a:ln>
            <a:noFill/>
          </a:ln>
        </p:spPr>
      </p:pic>
      <p:sp>
        <p:nvSpPr>
          <p:cNvPr id="6" name="TextBox 5">
            <a:extLst>
              <a:ext uri="{FF2B5EF4-FFF2-40B4-BE49-F238E27FC236}">
                <a16:creationId xmlns:a16="http://schemas.microsoft.com/office/drawing/2014/main" id="{4BE0A2AC-BB64-6453-1535-25A65AF5D4AC}"/>
              </a:ext>
            </a:extLst>
          </p:cNvPr>
          <p:cNvSpPr txBox="1"/>
          <p:nvPr/>
        </p:nvSpPr>
        <p:spPr>
          <a:xfrm>
            <a:off x="2644877" y="5961100"/>
            <a:ext cx="6673645" cy="584775"/>
          </a:xfrm>
          <a:prstGeom prst="rect">
            <a:avLst/>
          </a:prstGeom>
          <a:noFill/>
        </p:spPr>
        <p:txBody>
          <a:bodyPr wrap="square">
            <a:spAutoFit/>
          </a:bodyPr>
          <a:lstStyle/>
          <a:p>
            <a:pPr algn="ctr"/>
            <a:r>
              <a:rPr lang="vi-VN" sz="3200" dirty="0">
                <a:solidFill>
                  <a:srgbClr val="000000"/>
                </a:solidFill>
                <a:effectLst/>
                <a:latin typeface="Times New Roman" panose="02020603050405020304" pitchFamily="18" charset="0"/>
                <a:ea typeface="Times New Roman" panose="02020603050405020304" pitchFamily="18" charset="0"/>
              </a:rPr>
              <a:t>Hình 1: Khu nhà bia tiến sĩ</a:t>
            </a: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91B821C7-9E3A-AB60-6288-E50767BAC0B4}"/>
              </a:ext>
            </a:extLst>
          </p:cNvPr>
          <p:cNvSpPr txBox="1"/>
          <p:nvPr/>
        </p:nvSpPr>
        <p:spPr>
          <a:xfrm>
            <a:off x="324464" y="312125"/>
            <a:ext cx="11710219" cy="1815882"/>
          </a:xfrm>
          <a:prstGeom prst="rect">
            <a:avLst/>
          </a:prstGeom>
          <a:noFill/>
        </p:spPr>
        <p:txBody>
          <a:bodyPr wrap="square">
            <a:spAutoFit/>
          </a:bodyPr>
          <a:lstStyle/>
          <a:p>
            <a:pPr algn="just"/>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srgbClr val="000000"/>
                </a:solidFill>
                <a:effectLst/>
                <a:latin typeface="Times New Roman" panose="02020603050405020304" pitchFamily="18" charset="0"/>
                <a:ea typeface="Times New Roman" panose="02020603050405020304" pitchFamily="18" charset="0"/>
              </a:rPr>
              <a:t> Cho đến thời vua Trần Thái Tông, Quốc Tử Giám được đổi tên thành Quốc học viện.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Nơi đây thu nhận con cái thường dân ưu tú và có sức học xuất sắc. Sang đến thời hậu Lê, vào đời vua Lê Thánh Tông thì nơi này lại bắt đầu cho dựng bia của những người thi đỗ tiến sĩ.</a:t>
            </a:r>
            <a:endParaRPr lang="en-US" dirty="0"/>
          </a:p>
        </p:txBody>
      </p:sp>
    </p:spTree>
    <p:extLst>
      <p:ext uri="{BB962C8B-B14F-4D97-AF65-F5344CB8AC3E}">
        <p14:creationId xmlns:p14="http://schemas.microsoft.com/office/powerpoint/2010/main" val="9581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35F8FA-5EE7-70D0-748E-61858FEF57DA}"/>
              </a:ext>
            </a:extLst>
          </p:cNvPr>
          <p:cNvSpPr txBox="1"/>
          <p:nvPr/>
        </p:nvSpPr>
        <p:spPr>
          <a:xfrm>
            <a:off x="314632" y="105013"/>
            <a:ext cx="11562735" cy="6647974"/>
          </a:xfrm>
          <a:prstGeom prst="rect">
            <a:avLst/>
          </a:prstGeom>
          <a:solidFill>
            <a:schemeClr val="bg1"/>
          </a:solidFill>
          <a:ln>
            <a:solidFill>
              <a:schemeClr val="accent1"/>
            </a:solidFill>
          </a:ln>
        </p:spPr>
        <p:txBody>
          <a:bodyPr wrap="square">
            <a:spAutoFit/>
          </a:bodyPr>
          <a:lstStyle/>
          <a:p>
            <a:pPr algn="just">
              <a:spcBef>
                <a:spcPts val="600"/>
              </a:spcBef>
            </a:pPr>
            <a:r>
              <a:rPr lang="vi-VN" sz="3200" b="1" dirty="0">
                <a:solidFill>
                  <a:srgbClr val="000000"/>
                </a:solidFill>
                <a:effectLst/>
                <a:latin typeface="Times New Roman" panose="02020603050405020304" pitchFamily="18" charset="0"/>
                <a:ea typeface="Times New Roman" panose="02020603050405020304" pitchFamily="18" charset="0"/>
              </a:rPr>
              <a:t>1.2.  Kiến trúc độc đáo của di tích Văn Miếu Quốc Tử Giám</a:t>
            </a:r>
            <a:endParaRPr lang="en-US" sz="3200" dirty="0">
              <a:effectLst/>
              <a:latin typeface="Times New Roman" panose="02020603050405020304" pitchFamily="18" charset="0"/>
              <a:ea typeface="Times New Roman" panose="02020603050405020304" pitchFamily="18" charset="0"/>
            </a:endParaRPr>
          </a:p>
          <a:p>
            <a:pPr indent="457200" algn="just">
              <a:spcBef>
                <a:spcPts val="600"/>
              </a:spcBef>
            </a:pPr>
            <a:r>
              <a:rPr lang="vi-VN" sz="3200" dirty="0">
                <a:solidFill>
                  <a:srgbClr val="000000"/>
                </a:solidFill>
                <a:effectLst/>
                <a:latin typeface="Times New Roman" panose="02020603050405020304" pitchFamily="18" charset="0"/>
                <a:ea typeface="Times New Roman" panose="02020603050405020304" pitchFamily="18" charset="0"/>
              </a:rPr>
              <a:t>Quần thể di tích Văn Miếu </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 Quốc Tử Giám hiện tại có diện tích rộng hơn 54.300m2. Nơi này bao gồm rất nhiều công trình kiến trúc lớn nhỏ khác nhau. Khuôn viên được bao bọc bởi những bức tường gạch. Trải qua rất nhiều lần tu sửa, quần thể di tích này còn lại các công trình như: Đại Trung môn, Hồ Văn, Văn Miếu môn, Khuê Văn Các, bia tiến sĩ, Đại Thành môn, nhà Thái Học, giếng Thiên Quang.</a:t>
            </a:r>
            <a:endParaRPr lang="en-US" sz="3200" dirty="0">
              <a:effectLst/>
              <a:latin typeface="Times New Roman" panose="02020603050405020304" pitchFamily="18" charset="0"/>
              <a:ea typeface="Times New Roman" panose="02020603050405020304" pitchFamily="18" charset="0"/>
            </a:endParaRPr>
          </a:p>
          <a:p>
            <a:pPr indent="457200" algn="just">
              <a:spcBef>
                <a:spcPts val="600"/>
              </a:spcBef>
            </a:pPr>
            <a:r>
              <a:rPr lang="vi-VN" sz="3200" dirty="0">
                <a:solidFill>
                  <a:srgbClr val="000000"/>
                </a:solidFill>
                <a:effectLst/>
                <a:latin typeface="Times New Roman" panose="02020603050405020304" pitchFamily="18" charset="0"/>
                <a:ea typeface="Times New Roman" panose="02020603050405020304" pitchFamily="18" charset="0"/>
              </a:rPr>
              <a:t>Phía Đông và Tây là nhà giảng dạy với 2 dãy đều có tổng cộng 14 gian. Phòng học của học sinh tam xá đều có tất cả ba dãy, mỗi dãy gồm 25 gian, mỗi gian chỉ chứa 2 người. Kiến trúc Văn Miếu mà bạn thấy hiện nay đều là kiến trúc thời đầu nhà Nguyễn. Quần thể kiến trúc của Văn Miếu được xây dựng theo bố cục đối xứng theo từng lớp, từng khu dựa trên trục Bắc Nam.</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82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81C5B1-5B2E-570B-8625-AF399D7F9027}"/>
              </a:ext>
            </a:extLst>
          </p:cNvPr>
          <p:cNvSpPr txBox="1"/>
          <p:nvPr/>
        </p:nvSpPr>
        <p:spPr>
          <a:xfrm>
            <a:off x="442452" y="233854"/>
            <a:ext cx="11326761" cy="2062103"/>
          </a:xfrm>
          <a:prstGeom prst="rect">
            <a:avLst/>
          </a:prstGeom>
          <a:noFill/>
          <a:ln>
            <a:noFill/>
          </a:ln>
        </p:spPr>
        <p:txBody>
          <a:bodyPr wrap="square">
            <a:spAutoFit/>
          </a:bodyPr>
          <a:lstStyle/>
          <a:p>
            <a:pPr indent="457200" algn="just">
              <a:spcBef>
                <a:spcPts val="600"/>
              </a:spcBef>
            </a:pPr>
            <a:r>
              <a:rPr lang="vi-VN" sz="3200" dirty="0">
                <a:solidFill>
                  <a:srgbClr val="000000"/>
                </a:solidFill>
                <a:effectLst/>
                <a:latin typeface="Times New Roman" panose="02020603050405020304" pitchFamily="18" charset="0"/>
                <a:ea typeface="Times New Roman" panose="02020603050405020304" pitchFamily="18" charset="0"/>
              </a:rPr>
              <a:t>Phía chính diện của Văn Miếu có một hồ nước lớn gọi là hồ Văn Chương. Giữa hồ có gò Kim Châu, trước đây có thêm lầu để ngắm cảnh. Cổng chính có tứ trụ, hai bên tả hữu có phần bia “Hạ Mã”, xung quanh khu vực được xây tường rào cao bao quanh.</a:t>
            </a:r>
            <a:endParaRPr lang="en-US" sz="3200" dirty="0">
              <a:effectLst/>
              <a:latin typeface="Times New Roman" panose="02020603050405020304" pitchFamily="18" charset="0"/>
              <a:ea typeface="Times New Roman" panose="02020603050405020304" pitchFamily="18" charset="0"/>
            </a:endParaRPr>
          </a:p>
        </p:txBody>
      </p:sp>
      <p:pic>
        <p:nvPicPr>
          <p:cNvPr id="10" name="Picture 9" descr="Trắc nghiệm chiêm ngưỡng di sản văn miếu quốc tử giám, chiêm ngưỡng di sản văn miếu quốc tử giám, đọc hiểu chiêm ngưỡng di sản văn miếu quốc tử giám">
            <a:extLst>
              <a:ext uri="{FF2B5EF4-FFF2-40B4-BE49-F238E27FC236}">
                <a16:creationId xmlns:a16="http://schemas.microsoft.com/office/drawing/2014/main" id="{2F78B8C0-062F-44F4-6D1A-B7F0F24CC7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3935" y="2483308"/>
            <a:ext cx="8121446" cy="3252986"/>
          </a:xfrm>
          <a:prstGeom prst="rect">
            <a:avLst/>
          </a:prstGeom>
          <a:noFill/>
          <a:ln>
            <a:noFill/>
          </a:ln>
        </p:spPr>
      </p:pic>
      <p:sp>
        <p:nvSpPr>
          <p:cNvPr id="12" name="TextBox 11">
            <a:extLst>
              <a:ext uri="{FF2B5EF4-FFF2-40B4-BE49-F238E27FC236}">
                <a16:creationId xmlns:a16="http://schemas.microsoft.com/office/drawing/2014/main" id="{EAEAE3D2-4CC3-F1FA-1827-73D150FEB18D}"/>
              </a:ext>
            </a:extLst>
          </p:cNvPr>
          <p:cNvSpPr txBox="1"/>
          <p:nvPr/>
        </p:nvSpPr>
        <p:spPr>
          <a:xfrm>
            <a:off x="2676831" y="5780249"/>
            <a:ext cx="6631858" cy="584775"/>
          </a:xfrm>
          <a:prstGeom prst="rect">
            <a:avLst/>
          </a:prstGeom>
          <a:noFill/>
        </p:spPr>
        <p:txBody>
          <a:bodyPr wrap="square">
            <a:spAutoFit/>
          </a:bodyPr>
          <a:lstStyle/>
          <a:p>
            <a:pPr algn="ctr">
              <a:spcBef>
                <a:spcPts val="600"/>
              </a:spcBef>
            </a:pPr>
            <a:r>
              <a:rPr lang="vi-VN" sz="3200" dirty="0">
                <a:solidFill>
                  <a:srgbClr val="000000"/>
                </a:solidFill>
                <a:effectLst/>
                <a:latin typeface="Times New Roman" panose="02020603050405020304" pitchFamily="18" charset="0"/>
                <a:ea typeface="Times New Roman" panose="02020603050405020304" pitchFamily="18" charset="0"/>
              </a:rPr>
              <a:t>Hình 2: Khuê văn các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7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027E22-6603-A17D-AE18-8D0EA54678D2}"/>
              </a:ext>
            </a:extLst>
          </p:cNvPr>
          <p:cNvSpPr txBox="1"/>
          <p:nvPr/>
        </p:nvSpPr>
        <p:spPr>
          <a:xfrm>
            <a:off x="353961" y="520511"/>
            <a:ext cx="11484078" cy="5816977"/>
          </a:xfrm>
          <a:prstGeom prst="rect">
            <a:avLst/>
          </a:prstGeom>
          <a:solidFill>
            <a:schemeClr val="bg1"/>
          </a:solidFill>
        </p:spPr>
        <p:txBody>
          <a:bodyPr wrap="square">
            <a:spAutoFit/>
          </a:bodyPr>
          <a:lstStyle/>
          <a:p>
            <a:pPr>
              <a:spcBef>
                <a:spcPts val="600"/>
              </a:spcBef>
            </a:pPr>
            <a:r>
              <a:rPr lang="vi-VN" sz="1300" dirty="0">
                <a:solidFill>
                  <a:srgbClr val="000000"/>
                </a:solidFill>
                <a:effectLst/>
                <a:latin typeface="Times New Roman" panose="02020603050405020304" pitchFamily="18" charset="0"/>
                <a:ea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rPr>
              <a:t>1.3.  Văn Miếu Quốc Tử Giám có ý nghĩa gì?</a:t>
            </a:r>
            <a:endParaRPr lang="en-US" sz="3200" dirty="0">
              <a:effectLst/>
              <a:latin typeface="Times New Roman" panose="02020603050405020304" pitchFamily="18" charset="0"/>
              <a:ea typeface="Times New Roman" panose="02020603050405020304" pitchFamily="18" charset="0"/>
            </a:endParaRPr>
          </a:p>
          <a:p>
            <a:pPr indent="457200" algn="just">
              <a:spcBef>
                <a:spcPts val="600"/>
              </a:spcBef>
            </a:pPr>
            <a:r>
              <a:rPr lang="vi-VN" sz="3000" dirty="0">
                <a:solidFill>
                  <a:srgbClr val="000000"/>
                </a:solidFill>
                <a:effectLst/>
                <a:latin typeface="Times New Roman" panose="02020603050405020304" pitchFamily="18" charset="0"/>
                <a:ea typeface="Times New Roman" panose="02020603050405020304" pitchFamily="18" charset="0"/>
              </a:rPr>
              <a:t>Văn Miếu Quốc Tử Giám không đơn  thuần chỉ là trường đại học đầu tiên của nước Việt mà còn là biểu tượng của truyền thống hiếu học, là một ngọn đuốc luôn rực cháy trong hành trình thắp sáng tri thức. Đến đây, bạn sẽ cảm nhận được những động lực to lớn từ những cái tên khắc trên bảng vàng từ thở ông cha ta. Ngày nay, Quốc Tử Giám còn là nơi tổ chức các hoạt động khen tặng những học sinh ưu tú, tổ chức các hội thơ và là điểm tham quan thu hút đông đảo du khách. Vào dịp tết cổ truyền, nơi đây trở thành điểm hẹn “xin chữ” của tất cả mọi người với mong ước cầu mong một năm mới an lành, đủ đầy.</a:t>
            </a:r>
            <a:endParaRPr lang="en-US" sz="3000" dirty="0">
              <a:effectLst/>
              <a:latin typeface="Times New Roman" panose="02020603050405020304" pitchFamily="18" charset="0"/>
              <a:ea typeface="Times New Roman" panose="02020603050405020304" pitchFamily="18" charset="0"/>
            </a:endParaRPr>
          </a:p>
          <a:p>
            <a:pPr algn="ctr">
              <a:spcBef>
                <a:spcPts val="600"/>
              </a:spcBef>
            </a:pPr>
            <a:r>
              <a:rPr lang="vi-VN" sz="3000" dirty="0">
                <a:solidFill>
                  <a:srgbClr val="0070C0"/>
                </a:solidFill>
                <a:effectLst/>
                <a:latin typeface="Times New Roman" panose="02020603050405020304" pitchFamily="18" charset="0"/>
                <a:ea typeface="Times New Roman" panose="02020603050405020304" pitchFamily="18" charset="0"/>
              </a:rPr>
              <a:t>(</a:t>
            </a:r>
            <a:r>
              <a:rPr lang="en-US" sz="3000" dirty="0">
                <a:solidFill>
                  <a:srgbClr val="0070C0"/>
                </a:solidFill>
                <a:effectLst/>
                <a:latin typeface="Times New Roman" panose="02020603050405020304" pitchFamily="18" charset="0"/>
                <a:ea typeface="Times New Roman" panose="02020603050405020304" pitchFamily="18" charset="0"/>
              </a:rPr>
              <a:t>T</a:t>
            </a:r>
            <a:r>
              <a:rPr lang="vi-VN" sz="3000" dirty="0">
                <a:solidFill>
                  <a:srgbClr val="0070C0"/>
                </a:solidFill>
                <a:effectLst/>
                <a:latin typeface="Times New Roman" panose="02020603050405020304" pitchFamily="18" charset="0"/>
                <a:ea typeface="Times New Roman" panose="02020603050405020304" pitchFamily="18" charset="0"/>
              </a:rPr>
              <a:t>rích: </a:t>
            </a:r>
            <a:r>
              <a:rPr lang="vi-VN" sz="3000" dirty="0">
                <a:solidFill>
                  <a:srgbClr val="0070C0"/>
                </a:solidFill>
                <a:effectLst/>
                <a:latin typeface="Times New Roman" panose="02020603050405020304" pitchFamily="18" charset="0"/>
                <a:ea typeface="Times New Roman" panose="02020603050405020304" pitchFamily="18" charset="0"/>
                <a:hlinkClick r:id="rId2"/>
              </a:rPr>
              <a:t>https://mia.vn/cam-nang-du-lich/chiem-nguong-di-san-van-mieu-quoc-tu-giam-hon- thieng-dan-toc-2664</a:t>
            </a:r>
            <a:r>
              <a:rPr lang="vi-VN" sz="3000" dirty="0">
                <a:solidFill>
                  <a:srgbClr val="0070C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57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AB657A-3A5D-F10A-D64B-5399CEF6ECB6}"/>
              </a:ext>
            </a:extLst>
          </p:cNvPr>
          <p:cNvSpPr txBox="1"/>
          <p:nvPr/>
        </p:nvSpPr>
        <p:spPr>
          <a:xfrm>
            <a:off x="417871" y="235818"/>
            <a:ext cx="11356258" cy="6386364"/>
          </a:xfrm>
          <a:prstGeom prst="rect">
            <a:avLst/>
          </a:prstGeom>
          <a:solidFill>
            <a:schemeClr val="bg1"/>
          </a:solidFill>
          <a:ln>
            <a:solidFill>
              <a:schemeClr val="tx1"/>
            </a:solidFill>
          </a:ln>
        </p:spPr>
        <p:txBody>
          <a:bodyPr wrap="square">
            <a:spAutoFit/>
          </a:bodyPr>
          <a:lstStyle/>
          <a:p>
            <a:pPr indent="269875" algn="just" fontAlgn="base">
              <a:spcBef>
                <a:spcPts val="600"/>
              </a:spcBef>
            </a:pPr>
            <a:r>
              <a:rPr lang="en-US" sz="3200" b="1" dirty="0" err="1">
                <a:solidFill>
                  <a:srgbClr val="000000"/>
                </a:solidFill>
                <a:effectLst/>
                <a:latin typeface="Times New Roman" panose="02020603050405020304" pitchFamily="18" charset="0"/>
                <a:ea typeface="Times New Roman" panose="02020603050405020304" pitchFamily="18" charset="0"/>
              </a:rPr>
              <a:t>Thực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yêu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cầu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sau</a:t>
            </a:r>
            <a:r>
              <a:rPr lang="vi-VN" sz="3200" b="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269875" algn="just">
              <a:spcBef>
                <a:spcPts val="600"/>
              </a:spcBef>
            </a:pPr>
            <a:r>
              <a:rPr lang="en-US" sz="3200" b="1" dirty="0" err="1">
                <a:effectLst/>
                <a:latin typeface="Times New Roman" panose="02020603050405020304" pitchFamily="18" charset="0"/>
                <a:ea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rPr>
              <a:t> 1</a:t>
            </a:r>
            <a:r>
              <a:rPr lang="vi-VN" sz="3200" b="1"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Xác định thể loại của văn bản trên.</a:t>
            </a:r>
            <a:endParaRPr lang="en-US" sz="3200" dirty="0">
              <a:effectLst/>
              <a:latin typeface="Times New Roman" panose="02020603050405020304" pitchFamily="18" charset="0"/>
              <a:ea typeface="Times New Roman" panose="02020603050405020304" pitchFamily="18" charset="0"/>
            </a:endParaRPr>
          </a:p>
          <a:p>
            <a:pPr indent="269875" algn="just">
              <a:spcBef>
                <a:spcPts val="600"/>
              </a:spcBef>
            </a:pPr>
            <a:r>
              <a:rPr lang="en-US" sz="3200" b="1" dirty="0" err="1">
                <a:effectLst/>
                <a:latin typeface="Times New Roman" panose="02020603050405020304" pitchFamily="18" charset="0"/>
                <a:ea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2</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Cho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Văn </a:t>
            </a:r>
            <a:r>
              <a:rPr lang="en-US" sz="3200" dirty="0" err="1">
                <a:effectLst/>
                <a:latin typeface="Times New Roman" panose="02020603050405020304" pitchFamily="18" charset="0"/>
                <a:ea typeface="Times New Roman" panose="02020603050405020304" pitchFamily="18" charset="0"/>
              </a:rPr>
              <a:t>Miếu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Quốc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xây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dựng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vua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rPr>
              <a:t>?</a:t>
            </a:r>
          </a:p>
          <a:p>
            <a:pPr indent="269875" algn="just" fontAlgn="base">
              <a:spcBef>
                <a:spcPts val="600"/>
              </a:spcBef>
            </a:pP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3.</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1.1, 1.2, 1.3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269875" algn="just" fontAlgn="base">
              <a:spcBef>
                <a:spcPts val="600"/>
              </a:spcBef>
            </a:pP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4.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rPr>
              <a:t> phi </a:t>
            </a:r>
            <a:r>
              <a:rPr lang="en-US" sz="3200" dirty="0" err="1">
                <a:solidFill>
                  <a:srgbClr val="000000"/>
                </a:solidFill>
                <a:effectLst/>
                <a:latin typeface="Times New Roman" panose="02020603050405020304" pitchFamily="18" charset="0"/>
                <a:ea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269875" algn="just" fontAlgn="base">
              <a:spcBef>
                <a:spcPts val="600"/>
              </a:spcBef>
            </a:pP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5</a:t>
            </a:r>
            <a:r>
              <a:rPr lang="vi-VN" sz="3200" b="1"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rPr>
              <a:t>Văn </a:t>
            </a:r>
            <a:r>
              <a:rPr lang="en-US" sz="3200" i="1" dirty="0" err="1">
                <a:solidFill>
                  <a:srgbClr val="000000"/>
                </a:solidFill>
                <a:effectLst/>
                <a:latin typeface="Times New Roman" panose="02020603050405020304" pitchFamily="18" charset="0"/>
                <a:ea typeface="Times New Roman" panose="02020603050405020304" pitchFamily="18" charset="0"/>
              </a:rPr>
              <a:t>Miếu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Quốc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Tử</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Giám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đơn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thuần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chỉ</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trường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đại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học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đầu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nước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còn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biểu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truyền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thống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hiếu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 Vì sao?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10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0D9287-6D5C-CA30-779A-DF6E05B962CC}"/>
              </a:ext>
            </a:extLst>
          </p:cNvPr>
          <p:cNvSpPr txBox="1"/>
          <p:nvPr/>
        </p:nvSpPr>
        <p:spPr>
          <a:xfrm>
            <a:off x="265471" y="127819"/>
            <a:ext cx="11661057" cy="6340197"/>
          </a:xfrm>
          <a:prstGeom prst="rect">
            <a:avLst/>
          </a:prstGeom>
          <a:solidFill>
            <a:schemeClr val="bg1"/>
          </a:solidFill>
          <a:ln>
            <a:solidFill>
              <a:schemeClr val="tx1"/>
            </a:solidFill>
          </a:ln>
        </p:spPr>
        <p:txBody>
          <a:bodyPr wrap="square">
            <a:spAutoFit/>
          </a:bodyPr>
          <a:lstStyle/>
          <a:p>
            <a:r>
              <a:rPr lang="en-US" sz="2800" b="1" dirty="0" err="1">
                <a:solidFill>
                  <a:srgbClr val="0D0D0D"/>
                </a:solidFill>
                <a:effectLst/>
                <a:latin typeface="Times New Roman" panose="02020603050405020304" pitchFamily="18" charset="0"/>
                <a:ea typeface="Times New Roman" panose="02020603050405020304" pitchFamily="18" charset="0"/>
              </a:rPr>
              <a:t>Phần</a:t>
            </a:r>
            <a:r>
              <a:rPr lang="en-US" sz="2800" b="1" dirty="0">
                <a:solidFill>
                  <a:srgbClr val="0D0D0D"/>
                </a:solidFill>
                <a:effectLst/>
                <a:latin typeface="Times New Roman" panose="02020603050405020304" pitchFamily="18" charset="0"/>
                <a:ea typeface="Times New Roman" panose="02020603050405020304" pitchFamily="18" charset="0"/>
              </a:rPr>
              <a:t> II. </a:t>
            </a:r>
            <a:r>
              <a:rPr lang="vi-VN" sz="2800" b="1" dirty="0">
                <a:solidFill>
                  <a:srgbClr val="0D0D0D"/>
                </a:solidFill>
                <a:effectLst/>
                <a:latin typeface="Times New Roman" panose="02020603050405020304" pitchFamily="18" charset="0"/>
                <a:ea typeface="Times New Roman" panose="02020603050405020304" pitchFamily="18" charset="0"/>
              </a:rPr>
              <a:t>Viết (</a:t>
            </a:r>
            <a:r>
              <a:rPr lang="en-US" sz="2800" b="1" dirty="0">
                <a:solidFill>
                  <a:srgbClr val="0D0D0D"/>
                </a:solidFill>
                <a:effectLst/>
                <a:latin typeface="Times New Roman" panose="02020603050405020304" pitchFamily="18" charset="0"/>
                <a:ea typeface="Times New Roman" panose="02020603050405020304" pitchFamily="18" charset="0"/>
              </a:rPr>
              <a:t>6,0</a:t>
            </a:r>
            <a:r>
              <a:rPr lang="vi-VN" sz="2800" b="1" dirty="0">
                <a:solidFill>
                  <a:srgbClr val="0D0D0D"/>
                </a:solidFill>
                <a:effectLst/>
                <a:latin typeface="Times New Roman" panose="02020603050405020304" pitchFamily="18" charset="0"/>
                <a:ea typeface="Times New Roman" panose="02020603050405020304" pitchFamily="18" charset="0"/>
              </a:rPr>
              <a:t> điểm)</a:t>
            </a:r>
            <a:endParaRPr lang="en-US" sz="2800" dirty="0">
              <a:effectLst/>
              <a:latin typeface="Times New Roman" panose="02020603050405020304" pitchFamily="18" charset="0"/>
              <a:ea typeface="Times New Roman" panose="02020603050405020304" pitchFamily="18" charset="0"/>
            </a:endParaRPr>
          </a:p>
          <a:p>
            <a:pPr algn="just"/>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1. (2,0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Viết đoạn văn </a:t>
            </a:r>
            <a:r>
              <a:rPr lang="en-US" sz="2800" dirty="0">
                <a:solidFill>
                  <a:srgbClr val="0D0D0D"/>
                </a:solidFill>
                <a:effectLst/>
                <a:latin typeface="Times New Roman" panose="02020603050405020304" pitchFamily="18" charset="0"/>
                <a:ea typeface="Times New Roman" panose="02020603050405020304" pitchFamily="18" charset="0"/>
              </a:rPr>
              <a:t>(</a:t>
            </a:r>
            <a:r>
              <a:rPr lang="vi-VN" sz="2800" dirty="0">
                <a:solidFill>
                  <a:srgbClr val="0D0D0D"/>
                </a:solidFill>
                <a:effectLst/>
                <a:latin typeface="Times New Roman" panose="02020603050405020304" pitchFamily="18" charset="0"/>
                <a:ea typeface="Times New Roman" panose="02020603050405020304" pitchFamily="18" charset="0"/>
              </a:rPr>
              <a:t>khoảng 200 chữ</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đoạn thơ sau:</a:t>
            </a:r>
            <a:endParaRPr lang="en-US" sz="2800" dirty="0">
              <a:effectLst/>
              <a:latin typeface="Times New Roman" panose="02020603050405020304" pitchFamily="18" charset="0"/>
              <a:ea typeface="Times New Roman" panose="02020603050405020304" pitchFamily="18" charset="0"/>
            </a:endParaRPr>
          </a:p>
          <a:p>
            <a:pPr algn="ctr"/>
            <a:r>
              <a:rPr lang="en-US" sz="2800" b="1" dirty="0">
                <a:effectLst/>
                <a:latin typeface="Times New Roman" panose="02020603050405020304" pitchFamily="18" charset="0"/>
                <a:ea typeface="Times New Roman" panose="02020603050405020304" pitchFamily="18" charset="0"/>
              </a:rPr>
              <a:t>MÙA THU CHO CON</a:t>
            </a:r>
            <a:endParaRPr lang="en-US" sz="2800" dirty="0">
              <a:effectLst/>
              <a:latin typeface="Times New Roman" panose="02020603050405020304" pitchFamily="18" charset="0"/>
              <a:ea typeface="Times New Roman" panose="02020603050405020304" pitchFamily="18" charset="0"/>
            </a:endParaRPr>
          </a:p>
          <a:p>
            <a:pPr algn="just">
              <a:lnSpc>
                <a:spcPct val="150000"/>
              </a:lnSpc>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(Trích)</a:t>
            </a:r>
            <a:r>
              <a:rPr lang="en-US" sz="2800" dirty="0">
                <a:effectLst/>
                <a:latin typeface="Times New Roman" panose="02020603050405020304" pitchFamily="18" charset="0"/>
                <a:ea typeface="Times New Roman" panose="02020603050405020304" pitchFamily="18" charset="0"/>
              </a:rPr>
              <a:t>            Nguyễn </a:t>
            </a:r>
            <a:r>
              <a:rPr lang="en-US" sz="2800" dirty="0" err="1">
                <a:effectLst/>
                <a:latin typeface="Times New Roman" panose="02020603050405020304" pitchFamily="18" charset="0"/>
                <a:ea typeface="Times New Roman" panose="02020603050405020304" pitchFamily="18" charset="0"/>
              </a:rPr>
              <a:t>Hạ</a:t>
            </a:r>
            <a:r>
              <a:rPr lang="en-US" sz="2800" dirty="0">
                <a:effectLst/>
                <a:latin typeface="Times New Roman" panose="02020603050405020304" pitchFamily="18" charset="0"/>
                <a:ea typeface="Times New Roman" panose="02020603050405020304" pitchFamily="18" charset="0"/>
              </a:rPr>
              <a:t> Thu </a:t>
            </a:r>
            <a:r>
              <a:rPr lang="en-US" sz="2800" dirty="0" err="1">
                <a:effectLst/>
                <a:latin typeface="Times New Roman" panose="02020603050405020304" pitchFamily="18" charset="0"/>
                <a:ea typeface="Times New Roman" panose="02020603050405020304" pitchFamily="18" charset="0"/>
              </a:rPr>
              <a:t>Sương</a:t>
            </a:r>
            <a:endParaRPr lang="en-US" sz="2800" dirty="0">
              <a:effectLst/>
              <a:latin typeface="Times New Roman" panose="02020603050405020304" pitchFamily="18" charset="0"/>
              <a:ea typeface="Times New Roman" panose="02020603050405020304" pitchFamily="18" charset="0"/>
            </a:endParaRPr>
          </a:p>
          <a:p>
            <a:pPr marL="2462530" lvl="2"/>
            <a:r>
              <a:rPr lang="vi-VN" sz="2800" i="1" dirty="0">
                <a:solidFill>
                  <a:srgbClr val="000000"/>
                </a:solidFill>
                <a:effectLst/>
                <a:latin typeface="Times New Roman" panose="02020603050405020304" pitchFamily="18" charset="0"/>
                <a:ea typeface="Times New Roman" panose="02020603050405020304" pitchFamily="18" charset="0"/>
              </a:rPr>
              <a:t>"Nắng mùa thu như ươm vàng rót mật</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Tiếng trống trường rộn rã bước chân vui</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Niềm hân hoan trong ánh mắt rạng ngời</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Con đến trường học bao điều mới lạ.</a:t>
            </a:r>
            <a:endParaRPr lang="en-US" sz="2800" dirty="0">
              <a:effectLst/>
              <a:latin typeface="Times New Roman" panose="02020603050405020304" pitchFamily="18" charset="0"/>
              <a:ea typeface="Times New Roman" panose="02020603050405020304" pitchFamily="18" charset="0"/>
            </a:endParaRPr>
          </a:p>
          <a:p>
            <a:pPr marL="2462530" lvl="2"/>
            <a:r>
              <a:rPr lang="vi-VN"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2462530" lvl="2"/>
            <a:r>
              <a:rPr lang="vi-VN" sz="2800" i="1" dirty="0">
                <a:solidFill>
                  <a:srgbClr val="000000"/>
                </a:solidFill>
                <a:effectLst/>
                <a:latin typeface="Times New Roman" panose="02020603050405020304" pitchFamily="18" charset="0"/>
                <a:ea typeface="Times New Roman" panose="02020603050405020304" pitchFamily="18" charset="0"/>
              </a:rPr>
              <a:t>Con hãy đi bằng đôi chân kiêu hãnh</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Và con tim mang ánh lửa tự hào</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Con hãy cháy hết mình cho hoài bão</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Với niềm tin của tuổi trẻ tươi hồng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03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3788E6-0996-2511-8D7A-FDE0877E23A6}"/>
              </a:ext>
            </a:extLst>
          </p:cNvPr>
          <p:cNvSpPr txBox="1"/>
          <p:nvPr/>
        </p:nvSpPr>
        <p:spPr>
          <a:xfrm>
            <a:off x="580103" y="289679"/>
            <a:ext cx="11248103" cy="6278642"/>
          </a:xfrm>
          <a:prstGeom prst="rect">
            <a:avLst/>
          </a:prstGeom>
          <a:solidFill>
            <a:schemeClr val="bg1"/>
          </a:solidFill>
        </p:spPr>
        <p:txBody>
          <a:bodyPr wrap="square">
            <a:spAutoFit/>
          </a:bodyPr>
          <a:lstStyle/>
          <a:p>
            <a:pPr marL="1548130"/>
            <a:r>
              <a:rPr lang="vi-VN" sz="3200" i="1" dirty="0">
                <a:solidFill>
                  <a:srgbClr val="000000"/>
                </a:solidFill>
                <a:effectLst/>
                <a:latin typeface="Times New Roman" panose="02020603050405020304" pitchFamily="18" charset="0"/>
                <a:ea typeface="Times New Roman" panose="02020603050405020304" pitchFamily="18" charset="0"/>
              </a:rPr>
              <a:t>Con hãy nhớ giữa bộn bề cuộc sống</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Nhận và cho, biết chia sẻ cho đời</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Sống bao dung nhân ái với mọi người</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Mở tấm lòng, tình yêu thương sẽ tới.</a:t>
            </a:r>
            <a:endParaRPr lang="en-US" sz="3200" dirty="0">
              <a:effectLst/>
              <a:latin typeface="Times New Roman" panose="02020603050405020304" pitchFamily="18" charset="0"/>
              <a:ea typeface="Times New Roman" panose="02020603050405020304" pitchFamily="18" charset="0"/>
            </a:endParaRPr>
          </a:p>
          <a:p>
            <a:pPr marL="1548130"/>
            <a:r>
              <a:rPr lang="vi-VN" sz="3200" i="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1548130"/>
            <a:r>
              <a:rPr lang="vi-VN" sz="3200" i="1" dirty="0">
                <a:solidFill>
                  <a:srgbClr val="000000"/>
                </a:solidFill>
                <a:effectLst/>
                <a:latin typeface="Times New Roman" panose="02020603050405020304" pitchFamily="18" charset="0"/>
                <a:ea typeface="Times New Roman" panose="02020603050405020304" pitchFamily="18" charset="0"/>
              </a:rPr>
              <a:t>Con hãy nhớ trong muôn triệu lí do</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Không có lí do cho sự chùn bước</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Không nặng trong tâm những điều mất được</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i="1" dirty="0">
                <a:solidFill>
                  <a:srgbClr val="000000"/>
                </a:solidFill>
                <a:effectLst/>
                <a:latin typeface="Times New Roman" panose="02020603050405020304" pitchFamily="18" charset="0"/>
                <a:ea typeface="Times New Roman" panose="02020603050405020304" pitchFamily="18" charset="0"/>
              </a:rPr>
              <a:t>Bởi quanh con đều là những yêu tin.</a:t>
            </a:r>
            <a:endParaRPr lang="en-US" sz="3200" dirty="0">
              <a:effectLst/>
              <a:latin typeface="Times New Roman" panose="02020603050405020304" pitchFamily="18" charset="0"/>
              <a:ea typeface="Times New Roman" panose="02020603050405020304" pitchFamily="18" charset="0"/>
            </a:endParaRPr>
          </a:p>
          <a:p>
            <a:pPr marL="1548130"/>
            <a:r>
              <a:rPr lang="vi-VN" sz="3200" i="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1548130"/>
            <a:r>
              <a:rPr lang="vi-VN" sz="3200" i="1" dirty="0">
                <a:solidFill>
                  <a:srgbClr val="000000"/>
                </a:solidFill>
                <a:effectLst/>
                <a:latin typeface="Times New Roman" panose="02020603050405020304" pitchFamily="18" charset="0"/>
                <a:ea typeface="Times New Roman" panose="02020603050405020304" pitchFamily="18" charset="0"/>
              </a:rPr>
              <a:t>                  (Nguyễn Hạ thu Sương, văn học và tuổi trẻ, số tháng 9/2023, NXG Giáo dục, 2023, trang 94)</a:t>
            </a:r>
            <a:endParaRPr lang="en-US" sz="3200" dirty="0">
              <a:effectLst/>
              <a:latin typeface="Times New Roman" panose="02020603050405020304" pitchFamily="18" charset="0"/>
              <a:ea typeface="Times New Roman" panose="02020603050405020304" pitchFamily="18" charset="0"/>
            </a:endParaRPr>
          </a:p>
          <a:p>
            <a:pPr algn="just">
              <a:spcBef>
                <a:spcPts val="600"/>
              </a:spcBef>
            </a:pPr>
            <a:r>
              <a:rPr lang="en-US" sz="13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1502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BBC51-3F0C-7DA5-AA16-B588DB8C4628}"/>
              </a:ext>
            </a:extLst>
          </p:cNvPr>
          <p:cNvSpPr txBox="1"/>
          <p:nvPr/>
        </p:nvSpPr>
        <p:spPr>
          <a:xfrm>
            <a:off x="651388" y="474300"/>
            <a:ext cx="11078496" cy="5913157"/>
          </a:xfrm>
          <a:prstGeom prst="rect">
            <a:avLst/>
          </a:prstGeom>
          <a:solidFill>
            <a:schemeClr val="bg1"/>
          </a:solidFill>
          <a:ln>
            <a:solidFill>
              <a:schemeClr val="tx1"/>
            </a:solidFill>
          </a:ln>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Chú</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thích</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en-US" sz="3200" dirty="0">
                <a:effectLst/>
                <a:latin typeface="Times New Roman" panose="02020603050405020304" pitchFamily="18" charset="0"/>
                <a:ea typeface="Times New Roman" panose="02020603050405020304" pitchFamily="18" charset="0"/>
              </a:rPr>
              <a:t>Nguyễn </a:t>
            </a:r>
            <a:r>
              <a:rPr lang="en-US" sz="3200" dirty="0" err="1">
                <a:effectLst/>
                <a:latin typeface="Times New Roman" panose="02020603050405020304" pitchFamily="18" charset="0"/>
                <a:ea typeface="Times New Roman" panose="02020603050405020304" pitchFamily="18" charset="0"/>
              </a:rPr>
              <a:t>Hạ</a:t>
            </a:r>
            <a:r>
              <a:rPr lang="en-US" sz="3200" dirty="0">
                <a:effectLst/>
                <a:latin typeface="Times New Roman" panose="02020603050405020304" pitchFamily="18" charset="0"/>
                <a:ea typeface="Times New Roman" panose="02020603050405020304" pitchFamily="18" charset="0"/>
              </a:rPr>
              <a:t> Thu </a:t>
            </a:r>
            <a:r>
              <a:rPr lang="en-US" sz="3200" dirty="0" err="1">
                <a:effectLst/>
                <a:latin typeface="Times New Roman" panose="02020603050405020304" pitchFamily="18" charset="0"/>
                <a:ea typeface="Times New Roman" panose="02020603050405020304" pitchFamily="18" charset="0"/>
              </a:rPr>
              <a:t>Sương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cho</a:t>
            </a:r>
            <a:r>
              <a:rPr lang="en-US" sz="3200" b="1" dirty="0">
                <a:effectLst/>
                <a:latin typeface="Times New Roman" panose="02020603050405020304" pitchFamily="18" charset="0"/>
                <a:ea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mẹ</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bước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đăng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chí</a:t>
            </a:r>
            <a:r>
              <a:rPr lang="en-US" sz="3200" dirty="0">
                <a:effectLst/>
                <a:latin typeface="Times New Roman" panose="02020603050405020304" pitchFamily="18" charset="0"/>
                <a:ea typeface="Times New Roman" panose="02020603050405020304" pitchFamily="18" charset="0"/>
              </a:rPr>
              <a:t> Văn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tuổi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trẻ</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tháng</a:t>
            </a:r>
            <a:r>
              <a:rPr lang="en-US" sz="3200" dirty="0">
                <a:effectLst/>
                <a:latin typeface="Times New Roman" panose="02020603050405020304" pitchFamily="18" charset="0"/>
                <a:ea typeface="Times New Roman" panose="02020603050405020304" pitchFamily="18" charset="0"/>
              </a:rPr>
              <a:t> 9/2023.</a:t>
            </a:r>
          </a:p>
          <a:p>
            <a:pPr algn="just">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2. (4,0 </a:t>
            </a:r>
            <a:r>
              <a:rPr lang="en-US" sz="3200" b="1" dirty="0" err="1">
                <a:solidFill>
                  <a:srgbClr val="000000"/>
                </a:solidFill>
                <a:effectLst/>
                <a:latin typeface="Times New Roman" panose="02020603050405020304" pitchFamily="18" charset="0"/>
                <a:ea typeface="Times New Roman" panose="02020603050405020304" pitchFamily="18" charset="0"/>
              </a:rPr>
              <a:t>điểm</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Viết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(khoảng 600 chữ) </a:t>
            </a:r>
            <a:r>
              <a:rPr lang="en-US" sz="3200" dirty="0" err="1">
                <a:effectLst/>
                <a:latin typeface="Times New Roman" panose="02020603050405020304" pitchFamily="18" charset="0"/>
                <a:ea typeface="Times New Roman" panose="02020603050405020304" pitchFamily="18" charset="0"/>
              </a:rPr>
              <a:t>bàn</a:t>
            </a:r>
            <a:r>
              <a:rPr lang="vi-VN" sz="3200" dirty="0">
                <a:effectLst/>
                <a:latin typeface="Times New Roman" panose="02020603050405020304" pitchFamily="18" charset="0"/>
                <a:ea typeface="Times New Roman" panose="02020603050405020304" pitchFamily="18" charset="0"/>
              </a:rPr>
              <a:t> về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trang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năng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trẻ</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4195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1895" y="-412433"/>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cây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bút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chì</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2317" y="2009073"/>
            <a:ext cx="3664913" cy="3625922"/>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FF0000"/>
              </a:solidFill>
            </a:endParaRPr>
          </a:p>
          <a:p>
            <a:endParaRPr lang="en-US" sz="2800" dirty="0">
              <a:solidFill>
                <a:srgbClr val="FF0000"/>
              </a:solidFill>
              <a:latin typeface="Times New Roman" panose="02020603050405020304" pitchFamily="18" charset="0"/>
              <a:cs typeface="Times New Roman" panose="02020603050405020304" pitchFamily="18" charset="0"/>
            </a:endParaRPr>
          </a:p>
          <a:p>
            <a:pPr lvl="0"/>
            <a:r>
              <a:rPr lang="en-US" sz="3000" dirty="0">
                <a:solidFill>
                  <a:schemeClr val="tx1"/>
                </a:solidFill>
                <a:latin typeface="Times New Roman" panose="02020603050405020304" pitchFamily="18" charset="0"/>
                <a:cs typeface="Times New Roman" panose="02020603050405020304" pitchFamily="18" charset="0"/>
              </a:rPr>
              <a:t>- </a:t>
            </a:r>
            <a:r>
              <a:rPr lang="vi-VN" sz="3000" dirty="0">
                <a:solidFill>
                  <a:schemeClr val="tx1"/>
                </a:solidFill>
                <a:latin typeface="Times New Roman" panose="02020603050405020304" pitchFamily="18" charset="0"/>
                <a:cs typeface="Times New Roman" panose="02020603050405020304" pitchFamily="18" charset="0"/>
              </a:rPr>
              <a:t>Truyện truyền kì và truyện trinh thám</a:t>
            </a:r>
            <a:endParaRPr lang="en-US" sz="3000" dirty="0">
              <a:solidFill>
                <a:schemeClr val="tx1"/>
              </a:solidFill>
              <a:latin typeface="Times New Roman" panose="02020603050405020304" pitchFamily="18" charset="0"/>
              <a:cs typeface="Times New Roman" panose="02020603050405020304" pitchFamily="18" charset="0"/>
            </a:endParaRPr>
          </a:p>
          <a:p>
            <a:pPr lvl="0"/>
            <a:r>
              <a:rPr lang="en-US" sz="3000" dirty="0">
                <a:solidFill>
                  <a:schemeClr val="tx1"/>
                </a:solidFill>
                <a:latin typeface="Times New Roman" panose="02020603050405020304" pitchFamily="18" charset="0"/>
                <a:cs typeface="Times New Roman" panose="02020603050405020304" pitchFamily="18" charset="0"/>
              </a:rPr>
              <a:t>- </a:t>
            </a:r>
            <a:r>
              <a:rPr lang="vi-VN" sz="3000" dirty="0">
                <a:solidFill>
                  <a:schemeClr val="tx1"/>
                </a:solidFill>
                <a:latin typeface="Times New Roman" panose="02020603050405020304" pitchFamily="18" charset="0"/>
                <a:cs typeface="Times New Roman" panose="02020603050405020304" pitchFamily="18" charset="0"/>
              </a:rPr>
              <a:t>Thơ tám chữ và thơ tự do</a:t>
            </a:r>
            <a:endParaRPr lang="en-US" sz="3000" dirty="0">
              <a:solidFill>
                <a:schemeClr val="tx1"/>
              </a:solidFill>
              <a:latin typeface="Times New Roman" panose="02020603050405020304" pitchFamily="18" charset="0"/>
              <a:cs typeface="Times New Roman" panose="02020603050405020304" pitchFamily="18" charset="0"/>
            </a:endParaRPr>
          </a:p>
          <a:p>
            <a:pPr lvl="0"/>
            <a:r>
              <a:rPr lang="vi-VN" sz="3000" dirty="0">
                <a:solidFill>
                  <a:schemeClr val="tx1"/>
                </a:solidFill>
                <a:latin typeface="Times New Roman" panose="02020603050405020304" pitchFamily="18" charset="0"/>
                <a:cs typeface="Times New Roman" panose="02020603050405020304" pitchFamily="18" charset="0"/>
              </a:rPr>
              <a:t>Văn bản thông tin giới thiệu một di tích lịch sử</a:t>
            </a:r>
            <a:endParaRPr lang="en-US" sz="30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Cloud 1">
            <a:extLst>
              <a:ext uri="{FF2B5EF4-FFF2-40B4-BE49-F238E27FC236}">
                <a16:creationId xmlns:a16="http://schemas.microsoft.com/office/drawing/2014/main" id="{5C7B630F-6822-698B-32C0-E98D8F632AE4}"/>
              </a:ext>
            </a:extLst>
          </p:cNvPr>
          <p:cNvSpPr/>
          <p:nvPr/>
        </p:nvSpPr>
        <p:spPr>
          <a:xfrm>
            <a:off x="-116188" y="23795"/>
            <a:ext cx="4363169" cy="342028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1:</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a:p>
            <a:pPr algn="ctr"/>
            <a:r>
              <a:rPr lang="vi-VN" sz="3200" dirty="0">
                <a:solidFill>
                  <a:srgbClr val="FF0000"/>
                </a:solidFill>
              </a:rPr>
              <a:t>Ở các bài 6,7,8 em đã được học các thể loại văn học nào?</a:t>
            </a:r>
            <a:endParaRPr lang="en-US" sz="3200" dirty="0">
              <a:solidFill>
                <a:srgbClr val="FF0000"/>
              </a:solidFill>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D8C394-4FE4-266A-F96D-0A882042F762}"/>
              </a:ext>
            </a:extLst>
          </p:cNvPr>
          <p:cNvSpPr txBox="1"/>
          <p:nvPr/>
        </p:nvSpPr>
        <p:spPr>
          <a:xfrm>
            <a:off x="2922640" y="0"/>
            <a:ext cx="6631858" cy="740652"/>
          </a:xfrm>
          <a:prstGeom prst="rect">
            <a:avLst/>
          </a:prstGeom>
          <a:noFill/>
        </p:spPr>
        <p:txBody>
          <a:bodyPr wrap="square">
            <a:spAutoFit/>
          </a:bodyPr>
          <a:lstStyle/>
          <a:p>
            <a:pPr marL="57150" algn="ctr">
              <a:lnSpc>
                <a:spcPct val="130000"/>
              </a:lnSpc>
            </a:pPr>
            <a:r>
              <a:rPr lang="vi-VN" sz="3600" b="1" dirty="0">
                <a:solidFill>
                  <a:srgbClr val="FF0000"/>
                </a:solidFill>
                <a:effectLst/>
                <a:latin typeface="Times New Roman" panose="02020603050405020304" pitchFamily="18" charset="0"/>
                <a:ea typeface="Times New Roman" panose="02020603050405020304" pitchFamily="18" charset="0"/>
              </a:rPr>
              <a:t>HƯỚNG DẪN ĐÁP ÁN</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8CD2971C-4073-336C-01E5-EE22072A5DF1}"/>
              </a:ext>
            </a:extLst>
          </p:cNvPr>
          <p:cNvGraphicFramePr>
            <a:graphicFrameLocks noGrp="1"/>
          </p:cNvGraphicFramePr>
          <p:nvPr>
            <p:extLst>
              <p:ext uri="{D42A27DB-BD31-4B8C-83A1-F6EECF244321}">
                <p14:modId xmlns:p14="http://schemas.microsoft.com/office/powerpoint/2010/main" val="1874520791"/>
              </p:ext>
            </p:extLst>
          </p:nvPr>
        </p:nvGraphicFramePr>
        <p:xfrm>
          <a:off x="304799" y="740652"/>
          <a:ext cx="11602065" cy="5637443"/>
        </p:xfrm>
        <a:graphic>
          <a:graphicData uri="http://schemas.openxmlformats.org/drawingml/2006/table">
            <a:tbl>
              <a:tblPr firstRow="1" firstCol="1" bandRow="1"/>
              <a:tblGrid>
                <a:gridCol w="1083137">
                  <a:extLst>
                    <a:ext uri="{9D8B030D-6E8A-4147-A177-3AD203B41FA5}">
                      <a16:colId xmlns:a16="http://schemas.microsoft.com/office/drawing/2014/main" val="4062551675"/>
                    </a:ext>
                  </a:extLst>
                </a:gridCol>
                <a:gridCol w="833183">
                  <a:extLst>
                    <a:ext uri="{9D8B030D-6E8A-4147-A177-3AD203B41FA5}">
                      <a16:colId xmlns:a16="http://schemas.microsoft.com/office/drawing/2014/main" val="1361376669"/>
                    </a:ext>
                  </a:extLst>
                </a:gridCol>
                <a:gridCol w="9685745">
                  <a:extLst>
                    <a:ext uri="{9D8B030D-6E8A-4147-A177-3AD203B41FA5}">
                      <a16:colId xmlns:a16="http://schemas.microsoft.com/office/drawing/2014/main" val="3557679298"/>
                    </a:ext>
                  </a:extLst>
                </a:gridCol>
              </a:tblGrid>
              <a:tr h="94380">
                <a:tc>
                  <a:txBody>
                    <a:bodyPr/>
                    <a:lstStyle/>
                    <a:p>
                      <a:pPr algn="just">
                        <a:lnSpc>
                          <a:spcPct val="130000"/>
                        </a:lnSpc>
                      </a:pPr>
                      <a:r>
                        <a:rPr lang="en-SG" sz="3200" b="1" dirty="0" err="1">
                          <a:effectLst/>
                          <a:latin typeface="Times New Roman" panose="02020603050405020304" pitchFamily="18" charset="0"/>
                          <a:ea typeface="Times New Roman" panose="02020603050405020304" pitchFamily="18" charset="0"/>
                        </a:rPr>
                        <a:t>Phần</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en-SG" sz="3200" b="1">
                          <a:effectLst/>
                          <a:latin typeface="Times New Roman" panose="02020603050405020304" pitchFamily="18" charset="0"/>
                          <a:ea typeface="Times New Roman" panose="02020603050405020304" pitchFamily="18" charset="0"/>
                        </a:rPr>
                        <a:t>Câu</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en-SG" sz="3200" b="1" dirty="0">
                          <a:effectLst/>
                          <a:latin typeface="Times New Roman" panose="02020603050405020304" pitchFamily="18" charset="0"/>
                          <a:ea typeface="Times New Roman" panose="02020603050405020304" pitchFamily="18" charset="0"/>
                        </a:rPr>
                        <a:t>                                 </a:t>
                      </a:r>
                      <a:r>
                        <a:rPr lang="en-SG" sz="3200" b="1" dirty="0" err="1">
                          <a:effectLst/>
                          <a:latin typeface="Times New Roman" panose="02020603050405020304" pitchFamily="18" charset="0"/>
                          <a:ea typeface="Times New Roman" panose="02020603050405020304" pitchFamily="18" charset="0"/>
                        </a:rPr>
                        <a:t>Nội</a:t>
                      </a:r>
                      <a:r>
                        <a:rPr lang="en-SG" sz="3200" b="1" dirty="0">
                          <a:effectLst/>
                          <a:latin typeface="Times New Roman" panose="02020603050405020304" pitchFamily="18" charset="0"/>
                          <a:ea typeface="Times New Roman" panose="02020603050405020304" pitchFamily="18" charset="0"/>
                        </a:rPr>
                        <a:t> dung</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088863"/>
                  </a:ext>
                </a:extLst>
              </a:tr>
              <a:tr h="94380">
                <a:tc>
                  <a:txBody>
                    <a:bodyPr/>
                    <a:lstStyle/>
                    <a:p>
                      <a:pPr algn="just">
                        <a:lnSpc>
                          <a:spcPct val="130000"/>
                        </a:lnSpc>
                      </a:pPr>
                      <a:r>
                        <a:rPr lang="en-SG" sz="3200" b="1">
                          <a:effectLst/>
                          <a:latin typeface="Times New Roman" panose="02020603050405020304" pitchFamily="18" charset="0"/>
                          <a:ea typeface="Times New Roman" panose="02020603050405020304" pitchFamily="18" charset="0"/>
                        </a:rPr>
                        <a:t>I</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en-SG" sz="3200" b="1">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vi-VN" sz="3200" b="1">
                          <a:effectLst/>
                          <a:latin typeface="Times New Roman" panose="02020603050405020304" pitchFamily="18" charset="0"/>
                          <a:ea typeface="Times New Roman" panose="02020603050405020304" pitchFamily="18" charset="0"/>
                        </a:rPr>
                        <a:t>ĐỌC HIỂU</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84223"/>
                  </a:ext>
                </a:extLst>
              </a:tr>
              <a:tr h="933177">
                <a:tc rowSpan="3">
                  <a:txBody>
                    <a:bodyPr/>
                    <a:lstStyle/>
                    <a:p>
                      <a:pPr algn="just">
                        <a:lnSpc>
                          <a:spcPct val="130000"/>
                        </a:lnSpc>
                      </a:pPr>
                      <a:r>
                        <a:rPr lang="en-SG" sz="3200" b="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pPr>
                      <a:r>
                        <a:rPr lang="en-SG" sz="3200" b="1">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tabLst>
                          <a:tab pos="400050" algn="l"/>
                        </a:tabLst>
                      </a:pP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loại: Văn bản thông tin giới thiệu về một di tích lịch sử</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0250487"/>
                  </a:ext>
                </a:extLst>
              </a:tr>
              <a:tr h="1142877">
                <a:tc vMerge="1">
                  <a:txBody>
                    <a:bodyPr/>
                    <a:lstStyle/>
                    <a:p>
                      <a:endParaRPr lang="en-US"/>
                    </a:p>
                  </a:txBody>
                  <a:tcPr/>
                </a:tc>
                <a:tc>
                  <a:txBody>
                    <a:bodyPr/>
                    <a:lstStyle/>
                    <a:p>
                      <a:pPr algn="ctr">
                        <a:lnSpc>
                          <a:spcPct val="130000"/>
                        </a:lnSpc>
                      </a:pPr>
                      <a:r>
                        <a:rPr lang="en-SG" sz="3200" b="1">
                          <a:effectLst/>
                          <a:latin typeface="Times New Roman" panose="02020603050405020304" pitchFamily="18" charset="0"/>
                          <a:ea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en-US" sz="3200" dirty="0">
                          <a:effectLst/>
                          <a:latin typeface="Times New Roman" panose="02020603050405020304" pitchFamily="18" charset="0"/>
                          <a:ea typeface="Times New Roman" panose="02020603050405020304" pitchFamily="18" charset="0"/>
                        </a:rPr>
                        <a:t>Văn </a:t>
                      </a:r>
                      <a:r>
                        <a:rPr lang="en-US" sz="3200" dirty="0" err="1">
                          <a:effectLst/>
                          <a:latin typeface="Times New Roman" panose="02020603050405020304" pitchFamily="18" charset="0"/>
                          <a:ea typeface="Times New Roman" panose="02020603050405020304" pitchFamily="18" charset="0"/>
                        </a:rPr>
                        <a:t>Miếu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Quốc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xây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dựng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vua</a:t>
                      </a:r>
                      <a:r>
                        <a:rPr lang="en-US" sz="3200" dirty="0">
                          <a:effectLst/>
                          <a:latin typeface="Times New Roman" panose="02020603050405020304" pitchFamily="18" charset="0"/>
                          <a:ea typeface="Times New Roman" panose="02020603050405020304" pitchFamily="18" charset="0"/>
                        </a:rPr>
                        <a:t> Lý </a:t>
                      </a:r>
                      <a:r>
                        <a:rPr lang="en-US" sz="3200" dirty="0" err="1">
                          <a:effectLst/>
                          <a:latin typeface="Times New Roman" panose="02020603050405020304" pitchFamily="18" charset="0"/>
                          <a:ea typeface="Times New Roman" panose="02020603050405020304" pitchFamily="18" charset="0"/>
                        </a:rPr>
                        <a:t>Thánh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Tông</a:t>
                      </a:r>
                      <a:r>
                        <a:rPr lang="en-US" sz="3200" dirty="0">
                          <a:effectLst/>
                          <a:latin typeface="Times New Roman" panose="02020603050405020304" pitchFamily="18" charset="0"/>
                          <a:ea typeface="Times New Roman" panose="02020603050405020304" pitchFamily="18" charset="0"/>
                        </a:rPr>
                        <a:t>.</a:t>
                      </a: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5361940"/>
                  </a:ext>
                </a:extLst>
              </a:tr>
              <a:tr h="2086523">
                <a:tc vMerge="1">
                  <a:txBody>
                    <a:bodyPr/>
                    <a:lstStyle/>
                    <a:p>
                      <a:endParaRPr lang="en-US"/>
                    </a:p>
                  </a:txBody>
                  <a:tcPr/>
                </a:tc>
                <a:tc>
                  <a:txBody>
                    <a:bodyPr/>
                    <a:lstStyle/>
                    <a:p>
                      <a:pPr algn="ctr">
                        <a:lnSpc>
                          <a:spcPct val="130000"/>
                        </a:lnSpc>
                      </a:pPr>
                      <a:endParaRPr lang="en-SG" sz="3200" b="1" dirty="0">
                        <a:effectLst/>
                        <a:latin typeface="Times New Roman" panose="02020603050405020304" pitchFamily="18" charset="0"/>
                        <a:ea typeface="Times New Roman" panose="02020603050405020304" pitchFamily="18" charset="0"/>
                      </a:endParaRPr>
                    </a:p>
                    <a:p>
                      <a:pPr algn="ctr">
                        <a:lnSpc>
                          <a:spcPct val="130000"/>
                        </a:lnSpc>
                      </a:pPr>
                      <a:r>
                        <a:rPr lang="en-SG" sz="3200" b="1" dirty="0">
                          <a:effectLst/>
                          <a:latin typeface="Times New Roman" panose="02020603050405020304" pitchFamily="18" charset="0"/>
                          <a:ea typeface="Times New Roman" panose="02020603050405020304" pitchFamily="18" charset="0"/>
                        </a:rPr>
                        <a:t>3</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pPr>
                      <a:r>
                        <a:rPr lang="fr-FR" sz="3200" dirty="0" err="1">
                          <a:effectLst/>
                          <a:latin typeface="Times New Roman" panose="02020603050405020304" pitchFamily="18" charset="0"/>
                          <a:ea typeface="Times New Roman" panose="02020603050405020304" pitchFamily="18" charset="0"/>
                        </a:rPr>
                        <a:t>Các</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đề</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mục</a:t>
                      </a:r>
                      <a:r>
                        <a:rPr lang="fr-FR" sz="3200" dirty="0">
                          <a:effectLst/>
                          <a:latin typeface="Times New Roman" panose="02020603050405020304" pitchFamily="18" charset="0"/>
                          <a:ea typeface="Times New Roman" panose="02020603050405020304" pitchFamily="18" charset="0"/>
                        </a:rPr>
                        <a:t> 1.1, 1.2, 1.3 </a:t>
                      </a:r>
                      <a:r>
                        <a:rPr lang="fr-FR" sz="3200" dirty="0" err="1">
                          <a:effectLst/>
                          <a:latin typeface="Times New Roman" panose="02020603050405020304" pitchFamily="18" charset="0"/>
                          <a:ea typeface="Times New Roman" panose="02020603050405020304" pitchFamily="18" charset="0"/>
                        </a:rPr>
                        <a:t>của</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văn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bản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trên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có</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tác</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dụng</a:t>
                      </a:r>
                      <a:r>
                        <a:rPr lang="fr-F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Nhấn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mạnh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nội</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dung</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chính</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của</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văn</a:t>
                      </a:r>
                      <a:r>
                        <a:rPr lang="fr-FR" sz="3200" dirty="0">
                          <a:effectLst/>
                          <a:latin typeface="Times New Roman" panose="02020603050405020304" pitchFamily="18" charset="0"/>
                          <a:ea typeface="Times New Roman" panose="02020603050405020304" pitchFamily="18" charset="0"/>
                        </a:rPr>
                        <a:t> </a:t>
                      </a:r>
                      <a:r>
                        <a:rPr lang="fr-FR" sz="3200" dirty="0" err="1">
                          <a:effectLst/>
                          <a:latin typeface="Times New Roman" panose="02020603050405020304" pitchFamily="18" charset="0"/>
                          <a:ea typeface="Times New Roman" panose="02020603050405020304" pitchFamily="18" charset="0"/>
                        </a:rPr>
                        <a:t>bản</a:t>
                      </a:r>
                      <a:r>
                        <a:rPr lang="fr-F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Tạo</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nên</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sự</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mạch</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lạc</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tính</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thuyết</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phục</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cho</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văn</a:t>
                      </a:r>
                      <a:r>
                        <a:rPr lang="fr-FR" sz="3200" dirty="0">
                          <a:solidFill>
                            <a:srgbClr val="000000"/>
                          </a:solidFill>
                          <a:effectLst/>
                          <a:latin typeface="Times New Roman" panose="02020603050405020304" pitchFamily="18" charset="0"/>
                          <a:ea typeface="Times New Roman" panose="02020603050405020304" pitchFamily="18" charset="0"/>
                        </a:rPr>
                        <a:t> </a:t>
                      </a:r>
                      <a:r>
                        <a:rPr lang="fr-FR" sz="3200" dirty="0" err="1">
                          <a:solidFill>
                            <a:srgbClr val="000000"/>
                          </a:solidFill>
                          <a:effectLst/>
                          <a:latin typeface="Times New Roman" panose="02020603050405020304" pitchFamily="18" charset="0"/>
                          <a:ea typeface="Times New Roman" panose="02020603050405020304" pitchFamily="18" charset="0"/>
                        </a:rPr>
                        <a:t>bản</a:t>
                      </a:r>
                      <a:r>
                        <a:rPr lang="fr-FR" sz="3200" dirty="0">
                          <a:solidFill>
                            <a:srgbClr val="000000"/>
                          </a:solidFill>
                          <a:effectLst/>
                          <a:latin typeface="Times New Roman" panose="02020603050405020304" pitchFamily="18" charset="0"/>
                          <a:ea typeface="Times New Roman" panose="02020603050405020304" pitchFamily="18" charset="0"/>
                        </a:rPr>
                        <a:t>.</a:t>
                      </a:r>
                      <a:r>
                        <a:rPr lang="en-US" sz="3200" i="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27919" marR="27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8393434"/>
                  </a:ext>
                </a:extLst>
              </a:tr>
            </a:tbl>
          </a:graphicData>
        </a:graphic>
      </p:graphicFrame>
    </p:spTree>
    <p:extLst>
      <p:ext uri="{BB962C8B-B14F-4D97-AF65-F5344CB8AC3E}">
        <p14:creationId xmlns:p14="http://schemas.microsoft.com/office/powerpoint/2010/main" val="314135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02C6370-98A2-7AC6-F795-8C788104AC27}"/>
              </a:ext>
            </a:extLst>
          </p:cNvPr>
          <p:cNvGraphicFramePr>
            <a:graphicFrameLocks noGrp="1"/>
          </p:cNvGraphicFramePr>
          <p:nvPr>
            <p:extLst>
              <p:ext uri="{D42A27DB-BD31-4B8C-83A1-F6EECF244321}">
                <p14:modId xmlns:p14="http://schemas.microsoft.com/office/powerpoint/2010/main" val="3666186025"/>
              </p:ext>
            </p:extLst>
          </p:nvPr>
        </p:nvGraphicFramePr>
        <p:xfrm>
          <a:off x="462116" y="275844"/>
          <a:ext cx="11277600" cy="6094476"/>
        </p:xfrm>
        <a:graphic>
          <a:graphicData uri="http://schemas.openxmlformats.org/drawingml/2006/table">
            <a:tbl>
              <a:tblPr firstRow="1" firstCol="1" bandRow="1"/>
              <a:tblGrid>
                <a:gridCol w="1078043">
                  <a:extLst>
                    <a:ext uri="{9D8B030D-6E8A-4147-A177-3AD203B41FA5}">
                      <a16:colId xmlns:a16="http://schemas.microsoft.com/office/drawing/2014/main" val="3879957907"/>
                    </a:ext>
                  </a:extLst>
                </a:gridCol>
                <a:gridCol w="10199557">
                  <a:extLst>
                    <a:ext uri="{9D8B030D-6E8A-4147-A177-3AD203B41FA5}">
                      <a16:colId xmlns:a16="http://schemas.microsoft.com/office/drawing/2014/main" val="1315840439"/>
                    </a:ext>
                  </a:extLst>
                </a:gridCol>
              </a:tblGrid>
              <a:tr h="0">
                <a:tc>
                  <a:txBody>
                    <a:bodyPr/>
                    <a:lstStyle/>
                    <a:p>
                      <a:pPr algn="just">
                        <a:lnSpc>
                          <a:spcPct val="130000"/>
                        </a:lnSpc>
                      </a:pPr>
                      <a:endParaRPr lang="en-SG" sz="3200" b="1" dirty="0">
                        <a:effectLst/>
                        <a:latin typeface="Times New Roman" panose="02020603050405020304" pitchFamily="18" charset="0"/>
                        <a:ea typeface="Times New Roman" panose="02020603050405020304" pitchFamily="18" charset="0"/>
                      </a:endParaRPr>
                    </a:p>
                    <a:p>
                      <a:pPr algn="just">
                        <a:lnSpc>
                          <a:spcPct val="130000"/>
                        </a:lnSpc>
                      </a:pPr>
                      <a:endParaRPr lang="en-SG" sz="3200" b="1" dirty="0">
                        <a:effectLst/>
                        <a:latin typeface="Times New Roman" panose="02020603050405020304" pitchFamily="18" charset="0"/>
                        <a:ea typeface="Times New Roman" panose="02020603050405020304" pitchFamily="18" charset="0"/>
                      </a:endParaRPr>
                    </a:p>
                    <a:p>
                      <a:pPr algn="just">
                        <a:lnSpc>
                          <a:spcPct val="130000"/>
                        </a:lnSpc>
                      </a:pPr>
                      <a:endParaRPr lang="en-SG" sz="3200" b="1" dirty="0">
                        <a:effectLst/>
                        <a:latin typeface="Times New Roman" panose="02020603050405020304" pitchFamily="18" charset="0"/>
                        <a:ea typeface="Times New Roman" panose="02020603050405020304" pitchFamily="18" charset="0"/>
                      </a:endParaRPr>
                    </a:p>
                    <a:p>
                      <a:pPr algn="ctr">
                        <a:lnSpc>
                          <a:spcPct val="130000"/>
                        </a:lnSpc>
                      </a:pPr>
                      <a:r>
                        <a:rPr lang="en-SG" sz="3200" b="1" dirty="0">
                          <a:effectLst/>
                          <a:latin typeface="Times New Roman" panose="02020603050405020304" pitchFamily="18" charset="0"/>
                          <a:ea typeface="Times New Roman" panose="02020603050405020304" pitchFamily="18" charset="0"/>
                        </a:rPr>
                        <a:t>4</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gn="just">
                        <a:buSzPts val="1400"/>
                        <a:buFont typeface="Times New Roman" panose="02020603050405020304" pitchFamily="18" charset="0"/>
                        <a:buChar char="-"/>
                      </a:pPr>
                      <a:r>
                        <a:rPr lang="vi-VN" sz="3200" dirty="0">
                          <a:effectLst/>
                          <a:latin typeface="Times New Roman" panose="02020603050405020304" pitchFamily="18" charset="0"/>
                          <a:ea typeface="Times New Roman" panose="02020603050405020304" pitchFamily="18" charset="0"/>
                        </a:rPr>
                        <a:t>Y</a:t>
                      </a:r>
                      <a:r>
                        <a:rPr lang="en-US" sz="3200" dirty="0" err="1">
                          <a:effectLst/>
                          <a:latin typeface="Times New Roman" panose="02020603050405020304" pitchFamily="18" charset="0"/>
                          <a:ea typeface="Times New Roman" panose="02020603050405020304" pitchFamily="18" charset="0"/>
                        </a:rPr>
                        <a:t>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tố</a:t>
                      </a:r>
                      <a:r>
                        <a:rPr lang="en-US" sz="3200" dirty="0">
                          <a:effectLst/>
                          <a:latin typeface="Times New Roman" panose="02020603050405020304" pitchFamily="18" charset="0"/>
                          <a:ea typeface="Times New Roman" panose="02020603050405020304" pitchFamily="18" charset="0"/>
                        </a:rPr>
                        <a:t> phi </a:t>
                      </a:r>
                      <a:r>
                        <a:rPr lang="en-US" sz="3200" dirty="0" err="1">
                          <a:effectLst/>
                          <a:latin typeface="Times New Roman" panose="02020603050405020304" pitchFamily="18" charset="0"/>
                          <a:ea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vi-VN" sz="3200" dirty="0">
                          <a:effectLst/>
                          <a:latin typeface="Times New Roman" panose="02020603050405020304" pitchFamily="18" charset="0"/>
                          <a:ea typeface="Times New Roman" panose="02020603050405020304" pitchFamily="18" charset="0"/>
                        </a:rPr>
                        <a:t>: Hình ảnh</a:t>
                      </a:r>
                      <a:endParaRPr lang="en-US" sz="3200" dirty="0">
                        <a:effectLst/>
                        <a:latin typeface="Times New Roman" panose="02020603050405020304" pitchFamily="18" charset="0"/>
                        <a:ea typeface="Times New Roman" panose="02020603050405020304" pitchFamily="18" charset="0"/>
                      </a:endParaRPr>
                    </a:p>
                    <a:p>
                      <a:pPr marL="101600" algn="just"/>
                      <a:r>
                        <a:rPr lang="vi-VN" sz="3200" dirty="0">
                          <a:effectLst/>
                          <a:latin typeface="Times New Roman" panose="02020603050405020304" pitchFamily="18" charset="0"/>
                          <a:ea typeface="Times New Roman" panose="02020603050405020304" pitchFamily="18" charset="0"/>
                        </a:rPr>
                        <a:t>+ Hình 1: Khu nhà bia tiến sĩ</a:t>
                      </a:r>
                      <a:endParaRPr lang="en-US" sz="3200" dirty="0">
                        <a:effectLst/>
                        <a:latin typeface="Times New Roman" panose="02020603050405020304" pitchFamily="18" charset="0"/>
                        <a:ea typeface="Times New Roman" panose="02020603050405020304" pitchFamily="18" charset="0"/>
                      </a:endParaRPr>
                    </a:p>
                    <a:p>
                      <a:pPr>
                        <a:spcBef>
                          <a:spcPts val="600"/>
                        </a:spcBef>
                      </a:pPr>
                      <a:r>
                        <a:rPr lang="vi-VN" sz="3200" dirty="0">
                          <a:solidFill>
                            <a:srgbClr val="000000"/>
                          </a:solidFill>
                          <a:effectLst/>
                          <a:latin typeface="Times New Roman" panose="02020603050405020304" pitchFamily="18" charset="0"/>
                          <a:ea typeface="Times New Roman" panose="02020603050405020304" pitchFamily="18" charset="0"/>
                        </a:rPr>
                        <a:t>   + Hình 2: Khuê văn các</a:t>
                      </a:r>
                      <a:endParaRPr lang="en-US" sz="3200" dirty="0">
                        <a:effectLst/>
                        <a:latin typeface="Times New Roman" panose="02020603050405020304" pitchFamily="18" charset="0"/>
                        <a:ea typeface="Times New Roman" panose="02020603050405020304" pitchFamily="18" charset="0"/>
                      </a:endParaRPr>
                    </a:p>
                    <a:p>
                      <a:pPr marL="101600" algn="just"/>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rPr>
                        <a:t>- Tác dụng của yếu tố phi ngôn ngữ được sử dụng trong văn bản:</a:t>
                      </a:r>
                      <a:endParaRPr lang="en-US" sz="3200" dirty="0">
                        <a:effectLst/>
                        <a:latin typeface="Times New Roman" panose="02020603050405020304" pitchFamily="18" charset="0"/>
                        <a:ea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rPr>
                        <a:t>+ Làm cho văn bản trở nên sinh động, hấp dẫn;</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vi-VN" sz="3200" dirty="0">
                          <a:effectLst/>
                          <a:latin typeface="Times New Roman" panose="02020603050405020304" pitchFamily="18" charset="0"/>
                          <a:ea typeface="Times New Roman" panose="02020603050405020304" pitchFamily="18" charset="0"/>
                        </a:rPr>
                        <a:t>+ Tác động trực quan đến người đọc.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8979600"/>
                  </a:ext>
                </a:extLst>
              </a:tr>
              <a:tr h="0">
                <a:tc>
                  <a:txBody>
                    <a:bodyPr/>
                    <a:lstStyle/>
                    <a:p>
                      <a:pPr algn="ctr">
                        <a:lnSpc>
                          <a:spcPct val="130000"/>
                        </a:lnSpc>
                      </a:pPr>
                      <a:r>
                        <a:rPr lang="en-SG" sz="3200" b="1" dirty="0">
                          <a:effectLst/>
                          <a:latin typeface="Times New Roman" panose="02020603050405020304" pitchFamily="18" charset="0"/>
                          <a:ea typeface="Times New Roman" panose="02020603050405020304" pitchFamily="18" charset="0"/>
                        </a:rPr>
                        <a:t>5</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pt-BR" sz="3200" dirty="0">
                          <a:effectLst/>
                          <a:latin typeface="Times New Roman" panose="02020603050405020304" pitchFamily="18" charset="0"/>
                          <a:ea typeface="Times New Roman" panose="02020603050405020304" pitchFamily="18" charset="0"/>
                        </a:rPr>
                        <a:t>- Học sinh nêu được ý kiến của bản thân về quan điểm của tác giả: Đồng tình/ không đồng tình/ kết hợp 2 ý kiến.</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pt-BR" sz="3200" dirty="0">
                          <a:effectLst/>
                          <a:latin typeface="Times New Roman" panose="02020603050405020304" pitchFamily="18" charset="0"/>
                          <a:ea typeface="Times New Roman" panose="02020603050405020304" pitchFamily="18" charset="0"/>
                        </a:rPr>
                        <a:t>- HS lý giải hợp lý, thuyết phục.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9988887"/>
                  </a:ext>
                </a:extLst>
              </a:tr>
            </a:tbl>
          </a:graphicData>
        </a:graphic>
      </p:graphicFrame>
    </p:spTree>
    <p:extLst>
      <p:ext uri="{BB962C8B-B14F-4D97-AF65-F5344CB8AC3E}">
        <p14:creationId xmlns:p14="http://schemas.microsoft.com/office/powerpoint/2010/main" val="130853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91FAD37-62BE-88FE-DC6D-E0E763449EEB}"/>
              </a:ext>
            </a:extLst>
          </p:cNvPr>
          <p:cNvGraphicFramePr>
            <a:graphicFrameLocks noGrp="1"/>
          </p:cNvGraphicFramePr>
          <p:nvPr>
            <p:extLst>
              <p:ext uri="{D42A27DB-BD31-4B8C-83A1-F6EECF244321}">
                <p14:modId xmlns:p14="http://schemas.microsoft.com/office/powerpoint/2010/main" val="2140183412"/>
              </p:ext>
            </p:extLst>
          </p:nvPr>
        </p:nvGraphicFramePr>
        <p:xfrm>
          <a:off x="432620" y="315533"/>
          <a:ext cx="11385754" cy="6392164"/>
        </p:xfrm>
        <a:graphic>
          <a:graphicData uri="http://schemas.openxmlformats.org/drawingml/2006/table">
            <a:tbl>
              <a:tblPr firstRow="1" firstCol="1" bandRow="1"/>
              <a:tblGrid>
                <a:gridCol w="914399">
                  <a:extLst>
                    <a:ext uri="{9D8B030D-6E8A-4147-A177-3AD203B41FA5}">
                      <a16:colId xmlns:a16="http://schemas.microsoft.com/office/drawing/2014/main" val="3699158292"/>
                    </a:ext>
                  </a:extLst>
                </a:gridCol>
                <a:gridCol w="1209368">
                  <a:extLst>
                    <a:ext uri="{9D8B030D-6E8A-4147-A177-3AD203B41FA5}">
                      <a16:colId xmlns:a16="http://schemas.microsoft.com/office/drawing/2014/main" val="1808298052"/>
                    </a:ext>
                  </a:extLst>
                </a:gridCol>
                <a:gridCol w="9261987">
                  <a:extLst>
                    <a:ext uri="{9D8B030D-6E8A-4147-A177-3AD203B41FA5}">
                      <a16:colId xmlns:a16="http://schemas.microsoft.com/office/drawing/2014/main" val="1843469620"/>
                    </a:ext>
                  </a:extLst>
                </a:gridCol>
              </a:tblGrid>
              <a:tr h="123949">
                <a:tc>
                  <a:txBody>
                    <a:bodyPr/>
                    <a:lstStyle/>
                    <a:p>
                      <a:pPr marL="36195" algn="just">
                        <a:lnSpc>
                          <a:spcPct val="120000"/>
                        </a:lnSpc>
                      </a:pPr>
                      <a:r>
                        <a:rPr lang="en-SG" sz="3000" b="1" kern="100" dirty="0">
                          <a:effectLst/>
                          <a:latin typeface="Times New Roman" panose="02020603050405020304" pitchFamily="18" charset="0"/>
                          <a:ea typeface="Times New Roman" panose="02020603050405020304" pitchFamily="18" charset="0"/>
                        </a:rPr>
                        <a:t>II</a:t>
                      </a:r>
                      <a:endParaRPr lang="en-US" sz="3000"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algn="just">
                        <a:lnSpc>
                          <a:spcPct val="120000"/>
                        </a:lnSpc>
                      </a:pPr>
                      <a:r>
                        <a:rPr lang="en-SG" sz="3000" b="1" kern="100">
                          <a:effectLst/>
                          <a:latin typeface="Times New Roman" panose="02020603050405020304" pitchFamily="18" charset="0"/>
                          <a:ea typeface="Times New Roman" panose="02020603050405020304" pitchFamily="18" charset="0"/>
                        </a:rPr>
                        <a:t> </a:t>
                      </a:r>
                      <a:endParaRPr lang="en-US" sz="300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algn="just">
                        <a:lnSpc>
                          <a:spcPct val="120000"/>
                        </a:lnSpc>
                      </a:pPr>
                      <a:r>
                        <a:rPr lang="vi-VN" sz="3000" b="1" kern="100">
                          <a:effectLst/>
                          <a:latin typeface="Times New Roman" panose="02020603050405020304" pitchFamily="18" charset="0"/>
                          <a:ea typeface="Times New Roman" panose="02020603050405020304" pitchFamily="18" charset="0"/>
                        </a:rPr>
                        <a:t>VIẾT </a:t>
                      </a:r>
                      <a:endParaRPr lang="en-US" sz="300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145072"/>
                  </a:ext>
                </a:extLst>
              </a:tr>
              <a:tr h="1087834">
                <a:tc rowSpan="3">
                  <a:txBody>
                    <a:bodyPr/>
                    <a:lstStyle/>
                    <a:p>
                      <a:pPr marL="36195" algn="just">
                        <a:lnSpc>
                          <a:spcPct val="120000"/>
                        </a:lnSpc>
                      </a:pPr>
                      <a:r>
                        <a:rPr lang="vi-VN" sz="3000" b="1" kern="100" dirty="0">
                          <a:effectLst/>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36195" algn="just">
                        <a:lnSpc>
                          <a:spcPct val="120000"/>
                        </a:lnSpc>
                      </a:pPr>
                      <a:r>
                        <a:rPr lang="vi-VN" sz="3000" b="1" kern="100" dirty="0">
                          <a:effectLst/>
                          <a:latin typeface="Times New Roman" panose="02020603050405020304" pitchFamily="18" charset="0"/>
                          <a:ea typeface="Times New Roman" panose="02020603050405020304" pitchFamily="18" charset="0"/>
                        </a:rPr>
                        <a:t>Câu 1</a:t>
                      </a:r>
                      <a:endParaRPr lang="en-US" sz="3000"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pPr>
                      <a:r>
                        <a:rPr lang="en-US" sz="3000" b="1" dirty="0" err="1">
                          <a:solidFill>
                            <a:srgbClr val="0D0D0D"/>
                          </a:solidFill>
                          <a:effectLst/>
                          <a:latin typeface="Times New Roman" panose="02020603050405020304" pitchFamily="18" charset="0"/>
                          <a:ea typeface="Times New Roman" panose="02020603050405020304" pitchFamily="18" charset="0"/>
                        </a:rPr>
                        <a:t>Viết</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đoạn</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văn</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khoảng</a:t>
                      </a:r>
                      <a:r>
                        <a:rPr lang="en-US" sz="3000" b="1" dirty="0">
                          <a:solidFill>
                            <a:srgbClr val="0D0D0D"/>
                          </a:solidFill>
                          <a:effectLst/>
                          <a:latin typeface="Times New Roman" panose="02020603050405020304" pitchFamily="18" charset="0"/>
                          <a:ea typeface="Times New Roman" panose="02020603050405020304" pitchFamily="18" charset="0"/>
                        </a:rPr>
                        <a:t> 200 </a:t>
                      </a:r>
                      <a:r>
                        <a:rPr lang="en-US" sz="3000" b="1" dirty="0" err="1">
                          <a:solidFill>
                            <a:srgbClr val="0D0D0D"/>
                          </a:solidFill>
                          <a:effectLst/>
                          <a:latin typeface="Times New Roman" panose="02020603050405020304" pitchFamily="18" charset="0"/>
                          <a:ea typeface="Times New Roman" panose="02020603050405020304" pitchFamily="18" charset="0"/>
                        </a:rPr>
                        <a:t>chữ</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nêu</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cảm</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nghĩ</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của</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em</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về</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đoạn</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thơ</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trích</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trong</a:t>
                      </a:r>
                      <a:r>
                        <a:rPr lang="en-US" sz="3000" b="1" dirty="0">
                          <a:solidFill>
                            <a:srgbClr val="0D0D0D"/>
                          </a:solidFill>
                          <a:effectLst/>
                          <a:latin typeface="Times New Roman" panose="02020603050405020304" pitchFamily="18" charset="0"/>
                          <a:ea typeface="Times New Roman" panose="02020603050405020304" pitchFamily="18" charset="0"/>
                        </a:rPr>
                        <a:t> </a:t>
                      </a:r>
                      <a:r>
                        <a:rPr lang="en-US" sz="3000" b="1" dirty="0" err="1">
                          <a:solidFill>
                            <a:srgbClr val="0D0D0D"/>
                          </a:solidFill>
                          <a:effectLst/>
                          <a:latin typeface="Times New Roman" panose="02020603050405020304" pitchFamily="18" charset="0"/>
                          <a:ea typeface="Times New Roman" panose="02020603050405020304" pitchFamily="18" charset="0"/>
                        </a:rPr>
                        <a:t>bài</a:t>
                      </a:r>
                      <a:r>
                        <a:rPr lang="en-US" sz="3000" b="1" dirty="0">
                          <a:solidFill>
                            <a:srgbClr val="0D0D0D"/>
                          </a:solidFill>
                          <a:effectLst/>
                          <a:latin typeface="Times New Roman" panose="02020603050405020304" pitchFamily="18" charset="0"/>
                          <a:ea typeface="Times New Roman" panose="02020603050405020304" pitchFamily="18" charset="0"/>
                        </a:rPr>
                        <a:t> “</a:t>
                      </a:r>
                      <a:r>
                        <a:rPr lang="vi-VN" sz="3000" b="1" dirty="0">
                          <a:solidFill>
                            <a:srgbClr val="0D0D0D"/>
                          </a:solidFill>
                          <a:effectLst/>
                          <a:latin typeface="Times New Roman" panose="02020603050405020304" pitchFamily="18" charset="0"/>
                          <a:ea typeface="Times New Roman" panose="02020603050405020304" pitchFamily="18" charset="0"/>
                        </a:rPr>
                        <a:t>Mùa thu cho con” của </a:t>
                      </a:r>
                      <a:r>
                        <a:rPr lang="en-US" sz="3000" b="1" dirty="0">
                          <a:solidFill>
                            <a:srgbClr val="0D0D0D"/>
                          </a:solidFill>
                          <a:effectLst/>
                          <a:latin typeface="Times New Roman" panose="02020603050405020304" pitchFamily="18" charset="0"/>
                          <a:ea typeface="Times New Roman" panose="02020603050405020304" pitchFamily="18" charset="0"/>
                        </a:rPr>
                        <a:t>Nguyễn </a:t>
                      </a:r>
                      <a:r>
                        <a:rPr lang="en-US" sz="3000" b="1" dirty="0" err="1">
                          <a:solidFill>
                            <a:srgbClr val="0D0D0D"/>
                          </a:solidFill>
                          <a:effectLst/>
                          <a:latin typeface="Times New Roman" panose="02020603050405020304" pitchFamily="18" charset="0"/>
                          <a:ea typeface="Times New Roman" panose="02020603050405020304" pitchFamily="18" charset="0"/>
                        </a:rPr>
                        <a:t>Hạ</a:t>
                      </a:r>
                      <a:r>
                        <a:rPr lang="en-US" sz="3000" b="1" dirty="0">
                          <a:solidFill>
                            <a:srgbClr val="0D0D0D"/>
                          </a:solidFill>
                          <a:effectLst/>
                          <a:latin typeface="Times New Roman" panose="02020603050405020304" pitchFamily="18" charset="0"/>
                          <a:ea typeface="Times New Roman" panose="02020603050405020304" pitchFamily="18" charset="0"/>
                        </a:rPr>
                        <a:t> Thu </a:t>
                      </a:r>
                      <a:r>
                        <a:rPr lang="en-US" sz="3000" b="1" dirty="0" err="1">
                          <a:solidFill>
                            <a:srgbClr val="0D0D0D"/>
                          </a:solidFill>
                          <a:effectLst/>
                          <a:latin typeface="Times New Roman" panose="02020603050405020304" pitchFamily="18" charset="0"/>
                          <a:ea typeface="Times New Roman" panose="02020603050405020304" pitchFamily="18" charset="0"/>
                        </a:rPr>
                        <a:t>Sương</a:t>
                      </a:r>
                      <a:r>
                        <a:rPr lang="vi-VN" sz="3000" b="1" dirty="0">
                          <a:solidFill>
                            <a:srgbClr val="0D0D0D"/>
                          </a:solidFill>
                          <a:effectLst/>
                          <a:latin typeface="Times New Roman" panose="02020603050405020304" pitchFamily="18" charset="0"/>
                          <a:ea typeface="Times New Roman" panose="02020603050405020304" pitchFamily="18" charset="0"/>
                        </a:rPr>
                        <a:t>.</a:t>
                      </a:r>
                      <a:endParaRPr lang="en-US" sz="3000" b="1"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7722174"/>
                  </a:ext>
                </a:extLst>
              </a:tr>
              <a:tr h="2189418">
                <a:tc vMerge="1">
                  <a:txBody>
                    <a:bodyPr/>
                    <a:lstStyle/>
                    <a:p>
                      <a:endParaRPr lang="en-US"/>
                    </a:p>
                  </a:txBody>
                  <a:tcPr/>
                </a:tc>
                <a:tc vMerge="1">
                  <a:txBody>
                    <a:bodyPr/>
                    <a:lstStyle/>
                    <a:p>
                      <a:endParaRPr lang="en-US"/>
                    </a:p>
                  </a:txBody>
                  <a:tcPr/>
                </a:tc>
                <a:tc>
                  <a:txBody>
                    <a:bodyPr/>
                    <a:lstStyle/>
                    <a:p>
                      <a:pPr algn="just">
                        <a:lnSpc>
                          <a:spcPct val="120000"/>
                        </a:lnSpc>
                      </a:pPr>
                      <a:r>
                        <a:rPr lang="vi-VN" sz="3000" i="1" kern="100" dirty="0">
                          <a:effectLst/>
                          <a:latin typeface="Times New Roman" panose="02020603050405020304" pitchFamily="18" charset="0"/>
                          <a:ea typeface="Times New Roman" panose="02020603050405020304" pitchFamily="18" charset="0"/>
                        </a:rPr>
                        <a:t>a. Xác định được yêu cầu về hình thức, dung lượng của đoạn văn: </a:t>
                      </a:r>
                      <a:endParaRPr lang="en-US" sz="3000" dirty="0">
                        <a:effectLst/>
                        <a:latin typeface="Times New Roman" panose="02020603050405020304" pitchFamily="18" charset="0"/>
                        <a:ea typeface="Times New Roman" panose="02020603050405020304" pitchFamily="18" charset="0"/>
                      </a:endParaRPr>
                    </a:p>
                    <a:p>
                      <a:pPr marL="36195" algn="just">
                        <a:lnSpc>
                          <a:spcPct val="120000"/>
                        </a:lnSpc>
                      </a:pPr>
                      <a:r>
                        <a:rPr lang="vi-VN" sz="3000" b="1" kern="100" dirty="0">
                          <a:effectLst/>
                          <a:latin typeface="Times New Roman" panose="02020603050405020304" pitchFamily="18" charset="0"/>
                          <a:ea typeface="Times New Roman" panose="02020603050405020304" pitchFamily="18" charset="0"/>
                        </a:rPr>
                        <a:t> </a:t>
                      </a:r>
                      <a:r>
                        <a:rPr lang="vi-VN" sz="3000" kern="100" dirty="0">
                          <a:effectLst/>
                          <a:latin typeface="Times New Roman" panose="02020603050405020304" pitchFamily="18" charset="0"/>
                          <a:ea typeface="Times New Roman" panose="02020603050405020304" pitchFamily="18" charset="0"/>
                        </a:rPr>
                        <a:t>Xác định đúng yêu cầu về hình thức và dung lượng (khoảng 200 chữ) của đoạn văn. Thí sinh có thể trình bày đoạn văn theo cách diễn dịch, quy nạp, tổng – phân – hợp, móc xích hoặc song hành</a:t>
                      </a:r>
                      <a:endParaRPr lang="en-US" sz="3000"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877019"/>
                  </a:ext>
                </a:extLst>
              </a:tr>
              <a:tr h="950136">
                <a:tc vMerge="1">
                  <a:txBody>
                    <a:bodyPr/>
                    <a:lstStyle/>
                    <a:p>
                      <a:endParaRPr lang="en-US"/>
                    </a:p>
                  </a:txBody>
                  <a:tcPr/>
                </a:tc>
                <a:tc vMerge="1">
                  <a:txBody>
                    <a:bodyPr/>
                    <a:lstStyle/>
                    <a:p>
                      <a:endParaRPr lang="en-US"/>
                    </a:p>
                  </a:txBody>
                  <a:tcPr/>
                </a:tc>
                <a:tc>
                  <a:txBody>
                    <a:bodyPr/>
                    <a:lstStyle/>
                    <a:p>
                      <a:pPr algn="just">
                        <a:lnSpc>
                          <a:spcPct val="120000"/>
                        </a:lnSpc>
                      </a:pPr>
                      <a:r>
                        <a:rPr lang="en-SG" sz="3000" i="1" kern="100" dirty="0">
                          <a:effectLst/>
                          <a:latin typeface="Times New Roman" panose="02020603050405020304" pitchFamily="18" charset="0"/>
                          <a:ea typeface="Times New Roman" panose="02020603050405020304" pitchFamily="18" charset="0"/>
                        </a:rPr>
                        <a:t>b. </a:t>
                      </a:r>
                      <a:r>
                        <a:rPr lang="en-SG" sz="3000" i="1" kern="100" dirty="0" err="1">
                          <a:effectLst/>
                          <a:latin typeface="Times New Roman" panose="02020603050405020304" pitchFamily="18" charset="0"/>
                          <a:ea typeface="Times New Roman" panose="02020603050405020304" pitchFamily="18" charset="0"/>
                        </a:rPr>
                        <a:t>Xác</a:t>
                      </a:r>
                      <a:r>
                        <a:rPr lang="en-SG" sz="3000" i="1" kern="100" dirty="0">
                          <a:effectLst/>
                          <a:latin typeface="Times New Roman" panose="02020603050405020304" pitchFamily="18" charset="0"/>
                          <a:ea typeface="Times New Roman" panose="02020603050405020304" pitchFamily="18" charset="0"/>
                        </a:rPr>
                        <a:t> </a:t>
                      </a:r>
                      <a:r>
                        <a:rPr lang="en-SG" sz="3000" i="1" kern="100" dirty="0" err="1">
                          <a:effectLst/>
                          <a:latin typeface="Times New Roman" panose="02020603050405020304" pitchFamily="18" charset="0"/>
                          <a:ea typeface="Times New Roman" panose="02020603050405020304" pitchFamily="18" charset="0"/>
                        </a:rPr>
                        <a:t>định</a:t>
                      </a:r>
                      <a:r>
                        <a:rPr lang="en-SG" sz="3000" i="1" kern="100" dirty="0">
                          <a:effectLst/>
                          <a:latin typeface="Times New Roman" panose="02020603050405020304" pitchFamily="18" charset="0"/>
                          <a:ea typeface="Times New Roman" panose="02020603050405020304" pitchFamily="18" charset="0"/>
                        </a:rPr>
                        <a:t> </a:t>
                      </a:r>
                      <a:r>
                        <a:rPr lang="en-SG" sz="3000" i="1" kern="100" dirty="0" err="1">
                          <a:effectLst/>
                          <a:latin typeface="Times New Roman" panose="02020603050405020304" pitchFamily="18" charset="0"/>
                          <a:ea typeface="Times New Roman" panose="02020603050405020304" pitchFamily="18" charset="0"/>
                        </a:rPr>
                        <a:t>đúng</a:t>
                      </a:r>
                      <a:r>
                        <a:rPr lang="en-SG" sz="3000" i="1" kern="100" dirty="0">
                          <a:effectLst/>
                          <a:latin typeface="Times New Roman" panose="02020603050405020304" pitchFamily="18" charset="0"/>
                          <a:ea typeface="Times New Roman" panose="02020603050405020304" pitchFamily="18" charset="0"/>
                        </a:rPr>
                        <a:t> </a:t>
                      </a:r>
                      <a:r>
                        <a:rPr lang="vi-VN" sz="3000" i="1" kern="100" dirty="0">
                          <a:effectLst/>
                          <a:latin typeface="Times New Roman" panose="02020603050405020304" pitchFamily="18" charset="0"/>
                          <a:ea typeface="Times New Roman" panose="02020603050405020304" pitchFamily="18" charset="0"/>
                        </a:rPr>
                        <a:t>đối tượng biểu cảm</a:t>
                      </a:r>
                      <a:r>
                        <a:rPr lang="en-US" sz="3000" i="1" kern="100" dirty="0">
                          <a:effectLst/>
                          <a:latin typeface="Times New Roman" panose="02020603050405020304" pitchFamily="18" charset="0"/>
                          <a:ea typeface="Times New Roman" panose="02020603050405020304" pitchFamily="18" charset="0"/>
                        </a:rPr>
                        <a:t>:</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đoạn</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thơ</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trích</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trong</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bài</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Mùa</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thu</a:t>
                      </a:r>
                      <a:r>
                        <a:rPr lang="en-US" sz="3000" dirty="0">
                          <a:solidFill>
                            <a:srgbClr val="0D0D0D"/>
                          </a:solidFill>
                          <a:effectLst/>
                          <a:latin typeface="Times New Roman" panose="02020603050405020304" pitchFamily="18" charset="0"/>
                          <a:ea typeface="Times New Roman" panose="02020603050405020304" pitchFamily="18" charset="0"/>
                        </a:rPr>
                        <a:t> </a:t>
                      </a:r>
                      <a:r>
                        <a:rPr lang="en-US" sz="3000" dirty="0" err="1">
                          <a:solidFill>
                            <a:srgbClr val="0D0D0D"/>
                          </a:solidFill>
                          <a:effectLst/>
                          <a:latin typeface="Times New Roman" panose="02020603050405020304" pitchFamily="18" charset="0"/>
                          <a:ea typeface="Times New Roman" panose="02020603050405020304" pitchFamily="18" charset="0"/>
                        </a:rPr>
                        <a:t>cho</a:t>
                      </a:r>
                      <a:r>
                        <a:rPr lang="en-US" sz="3000" dirty="0">
                          <a:solidFill>
                            <a:srgbClr val="0D0D0D"/>
                          </a:solidFill>
                          <a:effectLst/>
                          <a:latin typeface="Times New Roman" panose="02020603050405020304" pitchFamily="18" charset="0"/>
                          <a:ea typeface="Times New Roman" panose="02020603050405020304" pitchFamily="18" charset="0"/>
                        </a:rPr>
                        <a:t> con” </a:t>
                      </a:r>
                      <a:r>
                        <a:rPr lang="en-US" sz="3000" dirty="0" err="1">
                          <a:solidFill>
                            <a:srgbClr val="0D0D0D"/>
                          </a:solidFill>
                          <a:effectLst/>
                          <a:latin typeface="Times New Roman" panose="02020603050405020304" pitchFamily="18" charset="0"/>
                          <a:ea typeface="Times New Roman" panose="02020603050405020304" pitchFamily="18" charset="0"/>
                        </a:rPr>
                        <a:t>của</a:t>
                      </a:r>
                      <a:r>
                        <a:rPr lang="en-US" sz="3000" dirty="0">
                          <a:solidFill>
                            <a:srgbClr val="0D0D0D"/>
                          </a:solidFill>
                          <a:effectLst/>
                          <a:latin typeface="Times New Roman" panose="02020603050405020304" pitchFamily="18" charset="0"/>
                          <a:ea typeface="Times New Roman" panose="02020603050405020304" pitchFamily="18" charset="0"/>
                        </a:rPr>
                        <a:t> Nguyễn </a:t>
                      </a:r>
                      <a:r>
                        <a:rPr lang="en-US" sz="3000" dirty="0" err="1">
                          <a:solidFill>
                            <a:srgbClr val="0D0D0D"/>
                          </a:solidFill>
                          <a:effectLst/>
                          <a:latin typeface="Times New Roman" panose="02020603050405020304" pitchFamily="18" charset="0"/>
                          <a:ea typeface="Times New Roman" panose="02020603050405020304" pitchFamily="18" charset="0"/>
                        </a:rPr>
                        <a:t>Hạ</a:t>
                      </a:r>
                      <a:r>
                        <a:rPr lang="en-US" sz="3000" dirty="0">
                          <a:solidFill>
                            <a:srgbClr val="0D0D0D"/>
                          </a:solidFill>
                          <a:effectLst/>
                          <a:latin typeface="Times New Roman" panose="02020603050405020304" pitchFamily="18" charset="0"/>
                          <a:ea typeface="Times New Roman" panose="02020603050405020304" pitchFamily="18" charset="0"/>
                        </a:rPr>
                        <a:t> Thu </a:t>
                      </a:r>
                      <a:r>
                        <a:rPr lang="en-US" sz="3000" dirty="0" err="1">
                          <a:solidFill>
                            <a:srgbClr val="0D0D0D"/>
                          </a:solidFill>
                          <a:effectLst/>
                          <a:latin typeface="Times New Roman" panose="02020603050405020304" pitchFamily="18" charset="0"/>
                          <a:ea typeface="Times New Roman" panose="02020603050405020304" pitchFamily="18" charset="0"/>
                        </a:rPr>
                        <a:t>Sương</a:t>
                      </a:r>
                      <a:endParaRPr lang="en-US" sz="3000" dirty="0">
                        <a:effectLst/>
                        <a:latin typeface="Times New Roman" panose="02020603050405020304" pitchFamily="18" charset="0"/>
                        <a:ea typeface="Times New Roman" panose="02020603050405020304" pitchFamily="18" charset="0"/>
                      </a:endParaRPr>
                    </a:p>
                  </a:txBody>
                  <a:tcPr marL="36665" marR="36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6739563"/>
                  </a:ext>
                </a:extLst>
              </a:tr>
            </a:tbl>
          </a:graphicData>
        </a:graphic>
      </p:graphicFrame>
    </p:spTree>
    <p:extLst>
      <p:ext uri="{BB962C8B-B14F-4D97-AF65-F5344CB8AC3E}">
        <p14:creationId xmlns:p14="http://schemas.microsoft.com/office/powerpoint/2010/main" val="169144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FCCFDC-8A2E-36BE-0C7C-E1ABEDFA8C4B}"/>
              </a:ext>
            </a:extLst>
          </p:cNvPr>
          <p:cNvSpPr txBox="1"/>
          <p:nvPr/>
        </p:nvSpPr>
        <p:spPr>
          <a:xfrm>
            <a:off x="668594" y="854064"/>
            <a:ext cx="11041626" cy="5149871"/>
          </a:xfrm>
          <a:prstGeom prst="rect">
            <a:avLst/>
          </a:prstGeom>
          <a:solidFill>
            <a:schemeClr val="bg1"/>
          </a:solidFill>
          <a:ln>
            <a:solidFill>
              <a:schemeClr val="tx1"/>
            </a:solidFill>
          </a:ln>
        </p:spPr>
        <p:txBody>
          <a:bodyPr wrap="square">
            <a:spAutoFit/>
          </a:bodyPr>
          <a:lstStyle/>
          <a:p>
            <a:pPr algn="just">
              <a:lnSpc>
                <a:spcPct val="130000"/>
              </a:lnSpc>
            </a:pPr>
            <a:r>
              <a:rPr lang="en-US" sz="3200" i="1" kern="100" dirty="0">
                <a:solidFill>
                  <a:srgbClr val="0D0D0D"/>
                </a:solidFill>
                <a:effectLst/>
                <a:latin typeface="Times New Roman" panose="02020603050405020304" pitchFamily="18" charset="0"/>
                <a:ea typeface="Times New Roman" panose="02020603050405020304" pitchFamily="18" charset="0"/>
              </a:rPr>
              <a:t>c. </a:t>
            </a:r>
            <a:r>
              <a:rPr lang="en-US" sz="3200" i="1" kern="100" dirty="0" err="1">
                <a:solidFill>
                  <a:srgbClr val="0D0D0D"/>
                </a:solidFill>
                <a:effectLst/>
                <a:latin typeface="Times New Roman" panose="02020603050405020304" pitchFamily="18" charset="0"/>
                <a:ea typeface="Times New Roman" panose="02020603050405020304" pitchFamily="18" charset="0"/>
              </a:rPr>
              <a:t>Triển</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khai</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vấn</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đề</a:t>
            </a:r>
            <a:r>
              <a:rPr lang="en-US" sz="3200" i="1" kern="100" dirty="0">
                <a:solidFill>
                  <a:srgbClr val="0D0D0D"/>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Xác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định</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các</a:t>
            </a:r>
            <a:r>
              <a:rPr lang="en-US" sz="3200" kern="100" dirty="0">
                <a:solidFill>
                  <a:srgbClr val="0D0D0D"/>
                </a:solidFill>
                <a:effectLst/>
                <a:latin typeface="Times New Roman" panose="02020603050405020304" pitchFamily="18" charset="0"/>
                <a:ea typeface="Times New Roman" panose="02020603050405020304" pitchFamily="18" charset="0"/>
              </a:rPr>
              <a:t> ý </a:t>
            </a:r>
            <a:r>
              <a:rPr lang="en-US" sz="3200" kern="100" dirty="0" err="1">
                <a:solidFill>
                  <a:srgbClr val="0D0D0D"/>
                </a:solidFill>
                <a:effectLst/>
                <a:latin typeface="Times New Roman" panose="02020603050405020304" pitchFamily="18" charset="0"/>
                <a:ea typeface="Times New Roman" panose="02020603050405020304" pitchFamily="18" charset="0"/>
              </a:rPr>
              <a:t>phù</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hợp</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để</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làm</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rõ</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nội</a:t>
            </a:r>
            <a:r>
              <a:rPr lang="en-US" sz="3200" kern="100" dirty="0">
                <a:solidFill>
                  <a:srgbClr val="0D0D0D"/>
                </a:solidFill>
                <a:effectLst/>
                <a:latin typeface="Times New Roman" panose="02020603050405020304" pitchFamily="18" charset="0"/>
                <a:ea typeface="Times New Roman" panose="02020603050405020304" pitchFamily="18" charset="0"/>
              </a:rPr>
              <a:t> dung, </a:t>
            </a:r>
            <a:r>
              <a:rPr lang="en-US" sz="3200" kern="100" dirty="0" err="1">
                <a:solidFill>
                  <a:srgbClr val="0D0D0D"/>
                </a:solidFill>
                <a:effectLst/>
                <a:latin typeface="Times New Roman" panose="02020603050405020304" pitchFamily="18" charset="0"/>
                <a:ea typeface="Times New Roman" panose="02020603050405020304" pitchFamily="18" charset="0"/>
              </a:rPr>
              <a:t>nghệ</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thuật</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bài</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thơ</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bày</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tỏ</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cảm</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xúc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về</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bài</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thơ</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sau</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đây</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là</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một</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số</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gợi</a:t>
            </a:r>
            <a:r>
              <a:rPr lang="en-US" sz="3200" kern="100" dirty="0">
                <a:solidFill>
                  <a:srgbClr val="0D0D0D"/>
                </a:solidFill>
                <a:effectLst/>
                <a:latin typeface="Times New Roman" panose="02020603050405020304" pitchFamily="18" charset="0"/>
                <a:ea typeface="Times New Roman" panose="02020603050405020304" pitchFamily="18" charset="0"/>
              </a:rPr>
              <a:t> ý: </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vi-VN" sz="3200" dirty="0">
                <a:solidFill>
                  <a:srgbClr val="0D0D0D"/>
                </a:solidFill>
                <a:effectLst/>
                <a:latin typeface="Times New Roman" panose="02020603050405020304" pitchFamily="18" charset="0"/>
                <a:ea typeface="Times New Roman" panose="02020603050405020304" pitchFamily="18" charset="0"/>
              </a:rPr>
              <a:t>- </a:t>
            </a:r>
            <a:r>
              <a:rPr lang="vi-VN" sz="3200" b="1" dirty="0">
                <a:solidFill>
                  <a:srgbClr val="0D0D0D"/>
                </a:solidFill>
                <a:effectLst/>
                <a:latin typeface="Times New Roman" panose="02020603050405020304" pitchFamily="18" charset="0"/>
                <a:ea typeface="Times New Roman" panose="02020603050405020304" pitchFamily="18" charset="0"/>
              </a:rPr>
              <a:t>Mở đoạn</a:t>
            </a:r>
            <a:r>
              <a:rPr lang="vi-VN" sz="3200" dirty="0">
                <a:solidFill>
                  <a:srgbClr val="0D0D0D"/>
                </a:solidFill>
                <a:effectLst/>
                <a:latin typeface="Times New Roman" panose="02020603050405020304" pitchFamily="18" charset="0"/>
                <a:ea typeface="Times New Roman" panose="02020603050405020304" pitchFamily="18" charset="0"/>
              </a:rPr>
              <a:t>: Nêu cảm nghĩ chung về đoạn thơ.</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vi-VN" sz="3200" dirty="0">
                <a:solidFill>
                  <a:srgbClr val="0D0D0D"/>
                </a:solidFill>
                <a:effectLst/>
                <a:latin typeface="Times New Roman" panose="02020603050405020304" pitchFamily="18" charset="0"/>
                <a:ea typeface="Times New Roman" panose="02020603050405020304" pitchFamily="18" charset="0"/>
              </a:rPr>
              <a:t>+ Giới thiệu bài thơ </a:t>
            </a:r>
            <a:r>
              <a:rPr lang="en-US" sz="3200" dirty="0">
                <a:solidFill>
                  <a:srgbClr val="0D0D0D"/>
                </a:solidFill>
                <a:effectLst/>
                <a:latin typeface="Times New Roman" panose="02020603050405020304" pitchFamily="18" charset="0"/>
                <a:ea typeface="Times New Roman" panose="02020603050405020304" pitchFamily="18" charset="0"/>
              </a:rPr>
              <a:t>“</a:t>
            </a:r>
            <a:r>
              <a:rPr lang="en-US" sz="3200" dirty="0" err="1">
                <a:solidFill>
                  <a:srgbClr val="0D0D0D"/>
                </a:solidFill>
                <a:effectLst/>
                <a:latin typeface="Times New Roman" panose="02020603050405020304" pitchFamily="18" charset="0"/>
                <a:ea typeface="Times New Roman" panose="02020603050405020304" pitchFamily="18" charset="0"/>
              </a:rPr>
              <a:t>Mùa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cho</a:t>
            </a:r>
            <a:r>
              <a:rPr lang="en-US" sz="3200" dirty="0">
                <a:solidFill>
                  <a:srgbClr val="0D0D0D"/>
                </a:solidFill>
                <a:effectLst/>
                <a:latin typeface="Times New Roman" panose="02020603050405020304" pitchFamily="18" charset="0"/>
                <a:ea typeface="Times New Roman" panose="02020603050405020304" pitchFamily="18" charset="0"/>
              </a:rPr>
              <a:t> con”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Nguyễn </a:t>
            </a:r>
            <a:r>
              <a:rPr lang="en-US" sz="3200" dirty="0" err="1">
                <a:solidFill>
                  <a:srgbClr val="0D0D0D"/>
                </a:solidFill>
                <a:effectLst/>
                <a:latin typeface="Times New Roman" panose="02020603050405020304" pitchFamily="18" charset="0"/>
                <a:ea typeface="Times New Roman" panose="02020603050405020304" pitchFamily="18" charset="0"/>
              </a:rPr>
              <a:t>Hạ</a:t>
            </a:r>
            <a:r>
              <a:rPr lang="en-US" sz="3200" dirty="0">
                <a:solidFill>
                  <a:srgbClr val="0D0D0D"/>
                </a:solidFill>
                <a:effectLst/>
                <a:latin typeface="Times New Roman" panose="02020603050405020304" pitchFamily="18" charset="0"/>
                <a:ea typeface="Times New Roman" panose="02020603050405020304" pitchFamily="18" charset="0"/>
              </a:rPr>
              <a:t> Thu </a:t>
            </a:r>
            <a:r>
              <a:rPr lang="en-US" sz="3200" dirty="0" err="1">
                <a:solidFill>
                  <a:srgbClr val="0D0D0D"/>
                </a:solidFill>
                <a:effectLst/>
                <a:latin typeface="Times New Roman" panose="02020603050405020304" pitchFamily="18" charset="0"/>
                <a:ea typeface="Times New Roman" panose="02020603050405020304" pitchFamily="18" charset="0"/>
              </a:rPr>
              <a:t>Sương</a:t>
            </a:r>
            <a:endParaRPr lang="en-US" sz="3200" dirty="0">
              <a:effectLst/>
              <a:latin typeface="Times New Roman" panose="02020603050405020304" pitchFamily="18" charset="0"/>
              <a:ea typeface="Times New Roman" panose="02020603050405020304" pitchFamily="18" charset="0"/>
            </a:endParaRPr>
          </a:p>
          <a:p>
            <a:pPr>
              <a:lnSpc>
                <a:spcPct val="130000"/>
              </a:lnSpc>
            </a:pPr>
            <a:r>
              <a:rPr lang="vi-VN" sz="3200" dirty="0">
                <a:solidFill>
                  <a:srgbClr val="0D0D0D"/>
                </a:solidFill>
                <a:effectLst/>
                <a:latin typeface="Times New Roman" panose="02020603050405020304" pitchFamily="18" charset="0"/>
                <a:ea typeface="Times New Roman" panose="02020603050405020304" pitchFamily="18" charset="0"/>
              </a:rPr>
              <a:t>+ Nêu cảm xúc chung của em về đoạn thơ hoặc một yếu tố nào đó về nội dung hoặc nghệ thuật của đoạn thơ: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13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heel(1)">
                                      <p:cBhvr>
                                        <p:cTn id="25"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58C11D-DB06-8974-B88C-41D2401D8CFC}"/>
              </a:ext>
            </a:extLst>
          </p:cNvPr>
          <p:cNvSpPr txBox="1"/>
          <p:nvPr/>
        </p:nvSpPr>
        <p:spPr>
          <a:xfrm>
            <a:off x="481780" y="934064"/>
            <a:ext cx="11228439" cy="5174493"/>
          </a:xfrm>
          <a:prstGeom prst="rect">
            <a:avLst/>
          </a:prstGeom>
          <a:solidFill>
            <a:schemeClr val="bg1"/>
          </a:solidFill>
          <a:ln>
            <a:solidFill>
              <a:schemeClr val="tx1"/>
            </a:solidFill>
          </a:ln>
        </p:spPr>
        <p:txBody>
          <a:bodyPr wrap="square">
            <a:spAutoFit/>
          </a:bodyPr>
          <a:lstStyle/>
          <a:p>
            <a:pPr>
              <a:lnSpc>
                <a:spcPct val="150000"/>
              </a:lnSpc>
            </a:pPr>
            <a:r>
              <a:rPr lang="vi-VN" sz="3200" dirty="0">
                <a:solidFill>
                  <a:srgbClr val="0D0D0D"/>
                </a:solidFill>
                <a:effectLst/>
                <a:latin typeface="Times New Roman" panose="02020603050405020304" pitchFamily="18" charset="0"/>
                <a:ea typeface="Times New Roman" panose="02020603050405020304" pitchFamily="18" charset="0"/>
              </a:rPr>
              <a:t>- </a:t>
            </a:r>
            <a:r>
              <a:rPr lang="vi-VN" sz="3200" b="1" dirty="0">
                <a:solidFill>
                  <a:srgbClr val="0D0D0D"/>
                </a:solidFill>
                <a:effectLst/>
                <a:latin typeface="Times New Roman" panose="02020603050405020304" pitchFamily="18" charset="0"/>
                <a:ea typeface="Times New Roman" panose="02020603050405020304" pitchFamily="18" charset="0"/>
              </a:rPr>
              <a:t>Thân đoạn</a:t>
            </a:r>
            <a:r>
              <a:rPr lang="vi-VN" sz="3200" dirty="0">
                <a:solidFill>
                  <a:srgbClr val="0D0D0D"/>
                </a:solidFill>
                <a:effectLst/>
                <a:latin typeface="Times New Roman" panose="02020603050405020304" pitchFamily="18" charset="0"/>
                <a:ea typeface="Times New Roman" panose="02020603050405020304" pitchFamily="18" charset="0"/>
              </a:rPr>
              <a:t>: Nêu cụ thể cảm xúc của em về yếu tố nội dung hoặc nghệ thuật đặc sắc khiến em yêu thích.</a:t>
            </a:r>
            <a:endParaRPr lang="en-US" sz="3200" dirty="0">
              <a:effectLst/>
              <a:latin typeface="Times New Roman" panose="02020603050405020304" pitchFamily="18" charset="0"/>
              <a:ea typeface="Times New Roman" panose="02020603050405020304" pitchFamily="18" charset="0"/>
            </a:endParaRPr>
          </a:p>
          <a:p>
            <a:pPr marL="95885">
              <a:lnSpc>
                <a:spcPct val="150000"/>
              </a:lnSpc>
            </a:pP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Nêu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những</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cảm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nhận</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của</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em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về</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nội</a:t>
            </a:r>
            <a:r>
              <a:rPr lang="en-US" sz="3200" b="1" dirty="0">
                <a:solidFill>
                  <a:srgbClr val="0D0D0D"/>
                </a:solidFill>
                <a:effectLst/>
                <a:latin typeface="Times New Roman" panose="02020603050405020304" pitchFamily="18" charset="0"/>
                <a:ea typeface="Times New Roman" panose="02020603050405020304" pitchFamily="18" charset="0"/>
              </a:rPr>
              <a:t> dung </a:t>
            </a:r>
            <a:r>
              <a:rPr lang="en-US" sz="3200" b="1" dirty="0" err="1">
                <a:solidFill>
                  <a:srgbClr val="0D0D0D"/>
                </a:solidFill>
                <a:effectLst/>
                <a:latin typeface="Times New Roman" panose="02020603050405020304" pitchFamily="18" charset="0"/>
                <a:ea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thơ</a:t>
            </a:r>
            <a:r>
              <a:rPr lang="en-US" sz="3200" b="1"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nhủ</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cha </a:t>
            </a:r>
            <a:r>
              <a:rPr lang="en-US" sz="3200" dirty="0" err="1">
                <a:solidFill>
                  <a:srgbClr val="000000"/>
                </a:solidFill>
                <a:effectLst/>
                <a:latin typeface="Times New Roman" panose="02020603050405020304" pitchFamily="18" charset="0"/>
                <a:ea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thiêng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liêng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bắt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lũy</a:t>
            </a:r>
            <a:r>
              <a:rPr lang="en-US" sz="3200" dirty="0">
                <a:solidFill>
                  <a:srgbClr val="000000"/>
                </a:solidFill>
                <a:effectLst/>
                <a:latin typeface="Times New Roman" panose="02020603050405020304" pitchFamily="18" charset="0"/>
                <a:ea typeface="Times New Roman" panose="02020603050405020304" pitchFamily="18" charset="0"/>
              </a:rPr>
              <a:t> tri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15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2B3287-DBC9-8457-8354-3F23FA0A8A75}"/>
              </a:ext>
            </a:extLst>
          </p:cNvPr>
          <p:cNvSpPr txBox="1"/>
          <p:nvPr/>
        </p:nvSpPr>
        <p:spPr>
          <a:xfrm>
            <a:off x="437535" y="290833"/>
            <a:ext cx="11316929" cy="6276334"/>
          </a:xfrm>
          <a:prstGeom prst="rect">
            <a:avLst/>
          </a:prstGeom>
          <a:solidFill>
            <a:schemeClr val="bg1"/>
          </a:solidFill>
          <a:ln>
            <a:solidFill>
              <a:schemeClr val="tx1"/>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buổi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Nắng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mùa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ươm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rót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mật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...Con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trường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bao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mùa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ươm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rót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mùa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niềm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vui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sướng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hẹn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chờ</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bậc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huynh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chặng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khởi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4103186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6D55D9-37DD-DB84-BE7F-6C1FD2679AC2}"/>
              </a:ext>
            </a:extLst>
          </p:cNvPr>
          <p:cNvSpPr txBox="1"/>
          <p:nvPr/>
        </p:nvSpPr>
        <p:spPr>
          <a:xfrm>
            <a:off x="403123" y="218634"/>
            <a:ext cx="11385754" cy="6420732"/>
          </a:xfrm>
          <a:prstGeom prst="rect">
            <a:avLst/>
          </a:prstGeom>
          <a:solidFill>
            <a:schemeClr val="bg1"/>
          </a:solidFill>
          <a:ln>
            <a:solidFill>
              <a:schemeClr val="accent6">
                <a:lumMod val="50000"/>
              </a:schemeClr>
            </a:solidFill>
          </a:ln>
        </p:spPr>
        <p:txBody>
          <a:bodyPr wrap="square">
            <a:spAutoFit/>
          </a:bodyPr>
          <a:lstStyle/>
          <a:p>
            <a:pPr algn="just">
              <a:lnSpc>
                <a:spcPct val="115000"/>
              </a:lnSpc>
            </a:pPr>
            <a:r>
              <a:rPr lang="en-US" sz="3000" b="1" i="1" dirty="0">
                <a:effectLst/>
                <a:latin typeface="Times New Roman" panose="02020603050405020304" pitchFamily="18" charset="0"/>
                <a:ea typeface="Times New Roman" panose="02020603050405020304" pitchFamily="18" charset="0"/>
              </a:rPr>
              <a:t>+ </a:t>
            </a:r>
            <a:r>
              <a:rPr lang="en-US" sz="3000" dirty="0">
                <a:effectLst/>
                <a:latin typeface="Times New Roman" panose="02020603050405020304" pitchFamily="18" charset="0"/>
                <a:ea typeface="Times New Roman" panose="02020603050405020304" pitchFamily="18" charset="0"/>
              </a:rPr>
              <a:t>Hai </a:t>
            </a:r>
            <a:r>
              <a:rPr lang="en-US" sz="3000" dirty="0" err="1">
                <a:effectLst/>
                <a:latin typeface="Times New Roman" panose="02020603050405020304" pitchFamily="18" charset="0"/>
                <a:ea typeface="Times New Roman" panose="02020603050405020304" pitchFamily="18" charset="0"/>
              </a:rPr>
              <a:t>khổ</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theo</a:t>
            </a:r>
            <a:r>
              <a:rPr lang="en-US" sz="3000" b="1"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trao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gửi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dặn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dò</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rPr>
              <a:t> cha </a:t>
            </a:r>
            <a:r>
              <a:rPr lang="en-US" sz="3000" dirty="0" err="1">
                <a:effectLst/>
                <a:latin typeface="Times New Roman" panose="02020603050405020304" pitchFamily="18" charset="0"/>
                <a:ea typeface="Times New Roman" panose="02020603050405020304" pitchFamily="18" charset="0"/>
              </a:rPr>
              <a:t>mẹ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với</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trước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mới</a:t>
            </a:r>
            <a:r>
              <a:rPr lang="en-US" sz="3000" dirty="0">
                <a:effectLst/>
                <a:latin typeface="Times New Roman" panose="02020603050405020304" pitchFamily="18" charset="0"/>
                <a:ea typeface="Times New Roman" panose="02020603050405020304" pitchFamily="18" charset="0"/>
              </a:rPr>
              <a:t>. Cha </a:t>
            </a:r>
            <a:r>
              <a:rPr lang="en-US" sz="3000" dirty="0" err="1">
                <a:effectLst/>
                <a:latin typeface="Times New Roman" panose="02020603050405020304" pitchFamily="18" charset="0"/>
                <a:ea typeface="Times New Roman" panose="02020603050405020304" pitchFamily="18" charset="0"/>
              </a:rPr>
              <a:t>mẹ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mong</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phục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mơ</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đôi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kiêu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ẩn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dụ</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lập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tim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mang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ánh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lửa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cháy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hoài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bão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ẩn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dụ</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nhiệt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huyết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trẻ</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tràn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đầy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Bằng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nói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đầy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ẩn</a:t>
            </a:r>
            <a:r>
              <a:rPr lang="en-US" sz="3000" dirty="0">
                <a:effectLst/>
                <a:latin typeface="Times New Roman" panose="02020603050405020304" pitchFamily="18" charset="0"/>
                <a:ea typeface="Times New Roman" panose="02020603050405020304" pitchFamily="18" charset="0"/>
              </a:rPr>
              <a:t> ý, cha </a:t>
            </a:r>
            <a:r>
              <a:rPr lang="en-US" sz="3000" dirty="0" err="1">
                <a:effectLst/>
                <a:latin typeface="Times New Roman" panose="02020603050405020304" pitchFamily="18" charset="0"/>
                <a:ea typeface="Times New Roman" panose="02020603050405020304" pitchFamily="18" charset="0"/>
              </a:rPr>
              <a:t>mẹ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đang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khích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lệ</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hãy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mạnh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mẽ</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rPr>
              <a:t>vững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bước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cháy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hết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hoài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bão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quên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việc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trau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dồi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giá</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trị</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quan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trọng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rPr>
              <a:t> chia </a:t>
            </a:r>
            <a:r>
              <a:rPr lang="en-US" sz="3000" dirty="0" err="1">
                <a:effectLst/>
                <a:latin typeface="Times New Roman" panose="02020603050405020304" pitchFamily="18" charset="0"/>
                <a:ea typeface="Times New Roman" panose="02020603050405020304" pitchFamily="18" charset="0"/>
              </a:rPr>
              <a:t>sẻ</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sống</a:t>
            </a:r>
            <a:r>
              <a:rPr lang="en-US" sz="3000" dirty="0">
                <a:effectLst/>
                <a:latin typeface="Times New Roman" panose="02020603050405020304" pitchFamily="18" charset="0"/>
                <a:ea typeface="Times New Roman" panose="02020603050405020304" pitchFamily="18" charset="0"/>
              </a:rPr>
              <a:t> bao dung </a:t>
            </a:r>
            <a:r>
              <a:rPr lang="en-US" sz="3000" dirty="0" err="1">
                <a:effectLst/>
                <a:latin typeface="Times New Roman" panose="02020603050405020304" pitchFamily="18" charset="0"/>
                <a:ea typeface="Times New Roman" panose="02020603050405020304" pitchFamily="18" charset="0"/>
              </a:rPr>
              <a:t>nhân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ái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mọi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người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mở</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tấm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lòng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nối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dặn</a:t>
            </a:r>
            <a:r>
              <a:rPr lang="en-US" sz="3000" dirty="0">
                <a:effectLst/>
                <a:latin typeface="Times New Roman" panose="02020603050405020304" pitchFamily="18" charset="0"/>
                <a:ea typeface="Times New Roman" panose="02020603050405020304" pitchFamily="18" charset="0"/>
              </a:rPr>
              <a:t>, cha </a:t>
            </a:r>
            <a:r>
              <a:rPr lang="en-US" sz="3000" dirty="0" err="1">
                <a:effectLst/>
                <a:latin typeface="Times New Roman" panose="02020603050405020304" pitchFamily="18" charset="0"/>
                <a:ea typeface="Times New Roman" panose="02020603050405020304" pitchFamily="18" charset="0"/>
              </a:rPr>
              <a:t>mẹ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khích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lệ</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hãy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luôn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mẽ</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tiến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lên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Hãy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xem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nhẹ</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mất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đôi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chân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mạnh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mẽ</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tiến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lên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Câu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cuối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đoạn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tiếp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niềm</a:t>
            </a:r>
            <a:r>
              <a:rPr lang="en-US" sz="3000" dirty="0">
                <a:effectLst/>
                <a:latin typeface="Times New Roman" panose="02020603050405020304" pitchFamily="18" charset="0"/>
                <a:ea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rPr>
              <a:t>vào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cuộc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đời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Bởi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quanh</a:t>
            </a:r>
            <a:r>
              <a:rPr lang="en-US" sz="3000" dirty="0">
                <a:effectLst/>
                <a:latin typeface="Times New Roman" panose="02020603050405020304" pitchFamily="18" charset="0"/>
                <a:ea typeface="Times New Roman" panose="02020603050405020304" pitchFamily="18" charset="0"/>
              </a:rPr>
              <a:t> con </a:t>
            </a:r>
            <a:r>
              <a:rPr lang="en-US" sz="3000" dirty="0" err="1">
                <a:effectLst/>
                <a:latin typeface="Times New Roman" panose="02020603050405020304" pitchFamily="18" charset="0"/>
                <a:ea typeface="Times New Roman" panose="02020603050405020304" pitchFamily="18" charset="0"/>
              </a:rPr>
              <a:t>đều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những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yêu</a:t>
            </a:r>
            <a:r>
              <a:rPr lang="en-US" sz="3000" dirty="0">
                <a:effectLst/>
                <a:latin typeface="Times New Roman" panose="02020603050405020304" pitchFamily="18" charset="0"/>
                <a:ea typeface="Times New Roman" panose="02020603050405020304" pitchFamily="18" charset="0"/>
              </a:rPr>
              <a:t> tin.</a:t>
            </a:r>
          </a:p>
        </p:txBody>
      </p:sp>
    </p:spTree>
    <p:extLst>
      <p:ext uri="{BB962C8B-B14F-4D97-AF65-F5344CB8AC3E}">
        <p14:creationId xmlns:p14="http://schemas.microsoft.com/office/powerpoint/2010/main" val="3690987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024DD4-24AC-9478-C784-4EF941B836AE}"/>
              </a:ext>
            </a:extLst>
          </p:cNvPr>
          <p:cNvSpPr txBox="1"/>
          <p:nvPr/>
        </p:nvSpPr>
        <p:spPr>
          <a:xfrm>
            <a:off x="368710" y="472421"/>
            <a:ext cx="11454580" cy="5913157"/>
          </a:xfrm>
          <a:prstGeom prst="rect">
            <a:avLst/>
          </a:prstGeom>
          <a:solidFill>
            <a:schemeClr val="bg1"/>
          </a:solidFill>
          <a:ln>
            <a:solidFill>
              <a:schemeClr val="accent6">
                <a:lumMod val="50000"/>
              </a:schemeClr>
            </a:solidFill>
          </a:ln>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Nêu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nhận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em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thức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nghệ</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thuật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vi-VN" sz="3200" i="1" dirty="0">
                <a:solidFill>
                  <a:srgbClr val="000000"/>
                </a:solidFill>
                <a:effectLst/>
                <a:latin typeface="Times New Roman" panose="02020603050405020304" pitchFamily="18" charset="0"/>
                <a:ea typeface="Times New Roman" panose="02020603050405020304" pitchFamily="18" charset="0"/>
              </a:rPr>
              <a:t>+ Thể thơ 8 chữ với sự linh hoạt về vần nhịp, không bị gò bó về vần, chủ yếu là vần chân, vần liền, có khổ, dù không có vần, đọc trúc trắc ngang ngang như khổ thơ đầu những vẫn rất nhịp nhàng bởi mạch liên kết về nội dung, cảm xúc. Giọng điệu thơ chân thành, tha thiết, là lời dặn dò những không hề lên gân lên cốt mà là thủ thỉ rất phù hợp tâm tình của cha mẹ dành cho con cái trước thềm năm học mới.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AF0910-D3F0-1231-530F-2CBEC0AB7CC0}"/>
              </a:ext>
            </a:extLst>
          </p:cNvPr>
          <p:cNvSpPr txBox="1"/>
          <p:nvPr/>
        </p:nvSpPr>
        <p:spPr>
          <a:xfrm>
            <a:off x="501445" y="472421"/>
            <a:ext cx="11257936" cy="5913157"/>
          </a:xfrm>
          <a:prstGeom prst="rect">
            <a:avLst/>
          </a:prstGeom>
          <a:solidFill>
            <a:schemeClr val="bg1"/>
          </a:solidFill>
          <a:ln>
            <a:solidFill>
              <a:schemeClr val="accent6">
                <a:lumMod val="50000"/>
              </a:schemeClr>
            </a:solidFill>
          </a:ln>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ảnh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hợp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giữa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ảnh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gũi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nắng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mùa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thu</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tiếng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trống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trang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mang</a:t>
            </a:r>
            <a:r>
              <a:rPr lang="en-US" sz="3200" dirty="0">
                <a:effectLst/>
                <a:latin typeface="Times New Roman" panose="02020603050405020304" pitchFamily="18" charset="0"/>
                <a:ea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rPr>
              <a:t>nghĩa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đầy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hàm</a:t>
            </a:r>
            <a:r>
              <a:rPr lang="en-US" sz="3200" dirty="0">
                <a:effectLst/>
                <a:latin typeface="Times New Roman" panose="02020603050405020304" pitchFamily="18" charset="0"/>
                <a:ea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rPr>
              <a:t>sâu</a:t>
            </a:r>
            <a:r>
              <a:rPr lang="en-US" sz="3200" dirty="0">
                <a:effectLst/>
                <a:latin typeface="Times New Roman" panose="02020603050405020304" pitchFamily="18" charset="0"/>
                <a:ea typeface="Times New Roman" panose="02020603050405020304" pitchFamily="18" charset="0"/>
              </a:rPr>
              <a:t> xa </a:t>
            </a:r>
            <a:r>
              <a:rPr lang="en-US" sz="3200" i="1" dirty="0" err="1">
                <a:effectLst/>
                <a:latin typeface="Times New Roman" panose="02020603050405020304" pitchFamily="18" charset="0"/>
                <a:ea typeface="Times New Roman" panose="02020603050405020304" pitchFamily="18" charset="0"/>
              </a:rPr>
              <a:t>đôi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kiêu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hãnh</a:t>
            </a:r>
            <a:r>
              <a:rPr lang="en-US" sz="3200" dirty="0">
                <a:effectLst/>
                <a:latin typeface="Times New Roman" panose="02020603050405020304" pitchFamily="18" charset="0"/>
                <a:ea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rPr>
              <a:t>con </a:t>
            </a:r>
            <a:r>
              <a:rPr lang="en-US" sz="3200" i="1" dirty="0" err="1">
                <a:effectLst/>
                <a:latin typeface="Times New Roman" panose="02020603050405020304" pitchFamily="18" charset="0"/>
                <a:ea typeface="Times New Roman" panose="02020603050405020304" pitchFamily="18" charset="0"/>
              </a:rPr>
              <a:t>tim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mang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ánh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lửa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hào</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cháy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hết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mình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cho</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hoài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bão</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tuổi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trẻ</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tươi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hồng</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tình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yêu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sẽ</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tới</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những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điều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những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yêu</a:t>
            </a:r>
            <a:r>
              <a:rPr lang="en-US" sz="3200" i="1" dirty="0">
                <a:effectLst/>
                <a:latin typeface="Times New Roman" panose="02020603050405020304" pitchFamily="18" charset="0"/>
                <a:ea typeface="Times New Roman" panose="02020603050405020304" pitchFamily="18" charset="0"/>
              </a:rPr>
              <a:t> tin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góp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đầy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thía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ước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cha </a:t>
            </a:r>
            <a:r>
              <a:rPr lang="en-US" sz="3200" dirty="0" err="1">
                <a:effectLst/>
                <a:latin typeface="Times New Roman" panose="02020603050405020304" pitchFamily="18" charset="0"/>
                <a:ea typeface="Times New Roman" panose="02020603050405020304" pitchFamily="18" charset="0"/>
              </a:rPr>
              <a:t>mẹ</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muốn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gắm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tới</a:t>
            </a:r>
            <a:r>
              <a:rPr lang="en-US" sz="3200" dirty="0">
                <a:effectLst/>
                <a:latin typeface="Times New Roman" panose="02020603050405020304" pitchFamily="18" charset="0"/>
                <a:ea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978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EFA3E5-493F-10B9-440F-C24601B5234C}"/>
              </a:ext>
            </a:extLst>
          </p:cNvPr>
          <p:cNvSpPr txBox="1"/>
          <p:nvPr/>
        </p:nvSpPr>
        <p:spPr>
          <a:xfrm>
            <a:off x="235974" y="103089"/>
            <a:ext cx="11769213" cy="6651821"/>
          </a:xfrm>
          <a:prstGeom prst="rect">
            <a:avLst/>
          </a:prstGeom>
          <a:solidFill>
            <a:schemeClr val="bg1"/>
          </a:solidFill>
          <a:ln>
            <a:solidFill>
              <a:schemeClr val="accent6">
                <a:lumMod val="50000"/>
              </a:schemeClr>
            </a:solidFill>
          </a:ln>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Chia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dặn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dò</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chặng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8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2827" y="-177914"/>
            <a:ext cx="2419173" cy="2616314"/>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55090" y="865240"/>
            <a:ext cx="4390209" cy="564844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Đặc trưng của ngôn ngữ thơ</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vần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nhịp</a:t>
            </a:r>
            <a:r>
              <a:rPr lang="en-US" sz="32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tính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hàm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súc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cô</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đọng</a:t>
            </a:r>
            <a:r>
              <a:rPr lang="vi-VN" sz="32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vi-VN" sz="3200" dirty="0">
                <a:solidFill>
                  <a:schemeClr val="tx1"/>
                </a:solidFill>
                <a:latin typeface="Times New Roman" panose="02020603050405020304" pitchFamily="18" charset="0"/>
                <a:ea typeface="Times New Roman" panose="02020603050405020304" pitchFamily="18" charset="0"/>
              </a:rPr>
              <a:t>tính biểu cảm cao;</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giàu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tính</a:t>
            </a:r>
            <a:r>
              <a:rPr lang="vi-VN" sz="32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32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69777" y="3015730"/>
            <a:ext cx="714375" cy="1190625"/>
          </a:xfrm>
          <a:prstGeom prst="rect">
            <a:avLst/>
          </a:prstGeom>
        </p:spPr>
      </p:pic>
      <p:sp>
        <p:nvSpPr>
          <p:cNvPr id="2" name="Cloud 1">
            <a:extLst>
              <a:ext uri="{FF2B5EF4-FFF2-40B4-BE49-F238E27FC236}">
                <a16:creationId xmlns:a16="http://schemas.microsoft.com/office/drawing/2014/main" id="{C5FD7591-D2DB-5E7D-0AB6-C7C418314767}"/>
              </a:ext>
            </a:extLst>
          </p:cNvPr>
          <p:cNvSpPr/>
          <p:nvPr/>
        </p:nvSpPr>
        <p:spPr>
          <a:xfrm>
            <a:off x="-147484" y="275303"/>
            <a:ext cx="4080387" cy="3265734"/>
          </a:xfrm>
          <a:prstGeom prst="cloud">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marR="30480" algn="just">
              <a:lnSpc>
                <a:spcPct val="115000"/>
              </a:lnSpc>
              <a:spcAft>
                <a:spcPts val="1200"/>
              </a:spcAft>
            </a:pPr>
            <a:r>
              <a:rPr lang="en-US" sz="3000" b="1" dirty="0" err="1">
                <a:solidFill>
                  <a:schemeClr val="tx1"/>
                </a:solidFill>
                <a:effectLst/>
                <a:latin typeface="Times New Roman" panose="02020603050405020304" pitchFamily="18" charset="0"/>
                <a:ea typeface="Times New Roman" panose="02020603050405020304" pitchFamily="18" charset="0"/>
              </a:rPr>
              <a:t>Câu</a:t>
            </a:r>
            <a:r>
              <a:rPr lang="en-US" sz="3000" b="1" dirty="0">
                <a:solidFill>
                  <a:schemeClr val="tx1"/>
                </a:solidFill>
                <a:effectLst/>
                <a:latin typeface="Times New Roman" panose="02020603050405020304" pitchFamily="18" charset="0"/>
                <a:ea typeface="Times New Roman" panose="02020603050405020304" pitchFamily="18" charset="0"/>
              </a:rPr>
              <a:t> 2: </a:t>
            </a:r>
            <a:r>
              <a:rPr lang="vi-VN" sz="3000" dirty="0">
                <a:solidFill>
                  <a:schemeClr val="tx1"/>
                </a:solidFill>
                <a:effectLst/>
                <a:latin typeface="Times New Roman" panose="02020603050405020304" pitchFamily="18" charset="0"/>
                <a:ea typeface="Times New Roman" panose="02020603050405020304" pitchFamily="18" charset="0"/>
              </a:rPr>
              <a:t>Từ các thể loại thơ đã học, em thấy ngôn từ thơ có đặc trưng nào?</a:t>
            </a:r>
            <a:endParaRPr lang="en-US" sz="3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7276FF6-71F2-BBAE-6AED-E319591F6F05}"/>
              </a:ext>
            </a:extLst>
          </p:cNvPr>
          <p:cNvGraphicFramePr>
            <a:graphicFrameLocks noGrp="1"/>
          </p:cNvGraphicFramePr>
          <p:nvPr>
            <p:extLst>
              <p:ext uri="{D42A27DB-BD31-4B8C-83A1-F6EECF244321}">
                <p14:modId xmlns:p14="http://schemas.microsoft.com/office/powerpoint/2010/main" val="1948876923"/>
              </p:ext>
            </p:extLst>
          </p:nvPr>
        </p:nvGraphicFramePr>
        <p:xfrm>
          <a:off x="838200" y="1058735"/>
          <a:ext cx="10515600" cy="4740530"/>
        </p:xfrm>
        <a:graphic>
          <a:graphicData uri="http://schemas.openxmlformats.org/drawingml/2006/table">
            <a:tbl>
              <a:tblPr firstRow="1" firstCol="1" bandRow="1"/>
              <a:tblGrid>
                <a:gridCol w="10515600">
                  <a:extLst>
                    <a:ext uri="{9D8B030D-6E8A-4147-A177-3AD203B41FA5}">
                      <a16:colId xmlns:a16="http://schemas.microsoft.com/office/drawing/2014/main" val="961212257"/>
                    </a:ext>
                  </a:extLst>
                </a:gridCol>
              </a:tblGrid>
              <a:tr h="973455">
                <a:tc>
                  <a:txBody>
                    <a:bodyPr/>
                    <a:lstStyle/>
                    <a:p>
                      <a:pPr algn="just">
                        <a:lnSpc>
                          <a:spcPct val="150000"/>
                        </a:lnSpc>
                      </a:pPr>
                      <a:r>
                        <a:rPr lang="en-US" sz="3600" i="1" kern="100" dirty="0">
                          <a:effectLst/>
                          <a:latin typeface="Times New Roman" panose="02020603050405020304" pitchFamily="18" charset="0"/>
                          <a:ea typeface="Times New Roman" panose="02020603050405020304" pitchFamily="18" charset="0"/>
                        </a:rPr>
                        <a:t>d</a:t>
                      </a:r>
                      <a:r>
                        <a:rPr lang="vi-VN" sz="3600" i="1" kern="100" dirty="0">
                          <a:effectLst/>
                          <a:latin typeface="Times New Roman" panose="02020603050405020304" pitchFamily="18" charset="0"/>
                          <a:ea typeface="Times New Roman" panose="02020603050405020304" pitchFamily="18" charset="0"/>
                        </a:rPr>
                        <a:t>. Diễn đạt:</a:t>
                      </a:r>
                      <a:endParaRPr lang="en-US" sz="3600" dirty="0">
                        <a:effectLst/>
                        <a:latin typeface="Times New Roman" panose="02020603050405020304" pitchFamily="18" charset="0"/>
                        <a:ea typeface="Times New Roman" panose="02020603050405020304" pitchFamily="18" charset="0"/>
                      </a:endParaRPr>
                    </a:p>
                    <a:p>
                      <a:pPr marL="36195" algn="just">
                        <a:lnSpc>
                          <a:spcPct val="150000"/>
                        </a:lnSpc>
                      </a:pPr>
                      <a:r>
                        <a:rPr lang="vi-VN" sz="3600" kern="100" dirty="0">
                          <a:effectLst/>
                          <a:latin typeface="Times New Roman" panose="02020603050405020304" pitchFamily="18" charset="0"/>
                          <a:ea typeface="Times New Roman" panose="02020603050405020304" pitchFamily="18" charset="0"/>
                        </a:rPr>
                        <a:t>Đảm bảo chuẩn chính tả, dùng từ, ngữ pháp tiếng Việt, liên kết câu tro</a:t>
                      </a:r>
                      <a:r>
                        <a:rPr lang="en-US" sz="3600" kern="100" dirty="0">
                          <a:effectLst/>
                          <a:latin typeface="Times New Roman" panose="02020603050405020304" pitchFamily="18" charset="0"/>
                          <a:ea typeface="Times New Roman" panose="02020603050405020304" pitchFamily="18" charset="0"/>
                        </a:rPr>
                        <a:t>n</a:t>
                      </a:r>
                      <a:r>
                        <a:rPr lang="vi-VN" sz="3600" kern="100" dirty="0">
                          <a:effectLst/>
                          <a:latin typeface="Times New Roman" panose="02020603050405020304" pitchFamily="18" charset="0"/>
                          <a:ea typeface="Times New Roman" panose="02020603050405020304" pitchFamily="18" charset="0"/>
                        </a:rPr>
                        <a:t>g đoạn văn.</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6415569"/>
                  </a:ext>
                </a:extLst>
              </a:tr>
              <a:tr h="0">
                <a:tc>
                  <a:txBody>
                    <a:bodyPr/>
                    <a:lstStyle/>
                    <a:p>
                      <a:pPr marL="36195" algn="just">
                        <a:lnSpc>
                          <a:spcPct val="150000"/>
                        </a:lnSpc>
                      </a:pPr>
                      <a:r>
                        <a:rPr lang="vi-VN" sz="3600" i="1" kern="100" dirty="0">
                          <a:effectLst/>
                          <a:latin typeface="Times New Roman" panose="02020603050405020304" pitchFamily="18" charset="0"/>
                          <a:ea typeface="Times New Roman" panose="02020603050405020304" pitchFamily="18" charset="0"/>
                        </a:rPr>
                        <a:t>e. Sáng tạo</a:t>
                      </a:r>
                      <a:endParaRPr lang="en-US" sz="3600" dirty="0">
                        <a:effectLst/>
                        <a:latin typeface="Times New Roman" panose="02020603050405020304" pitchFamily="18" charset="0"/>
                        <a:ea typeface="Times New Roman" panose="02020603050405020304" pitchFamily="18" charset="0"/>
                      </a:endParaRPr>
                    </a:p>
                    <a:p>
                      <a:pPr marL="36195" algn="just">
                        <a:lnSpc>
                          <a:spcPct val="150000"/>
                        </a:lnSpc>
                      </a:pPr>
                      <a:r>
                        <a:rPr lang="vi-VN" sz="3600" kern="100" dirty="0">
                          <a:effectLst/>
                          <a:latin typeface="Times New Roman" panose="02020603050405020304" pitchFamily="18" charset="0"/>
                          <a:ea typeface="Times New Roman" panose="02020603050405020304" pitchFamily="18" charset="0"/>
                        </a:rPr>
                        <a:t>Thể hiện suy nghĩ cảm xúc về vấn đề bài thơ; có cách diễn đạt mới mẻ.</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4287057"/>
                  </a:ext>
                </a:extLst>
              </a:tr>
            </a:tbl>
          </a:graphicData>
        </a:graphic>
      </p:graphicFrame>
    </p:spTree>
    <p:extLst>
      <p:ext uri="{BB962C8B-B14F-4D97-AF65-F5344CB8AC3E}">
        <p14:creationId xmlns:p14="http://schemas.microsoft.com/office/powerpoint/2010/main" val="420950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5BA5793-806B-F899-6420-64867F9B0EC3}"/>
              </a:ext>
            </a:extLst>
          </p:cNvPr>
          <p:cNvGraphicFramePr>
            <a:graphicFrameLocks noGrp="1"/>
          </p:cNvGraphicFramePr>
          <p:nvPr>
            <p:extLst>
              <p:ext uri="{D42A27DB-BD31-4B8C-83A1-F6EECF244321}">
                <p14:modId xmlns:p14="http://schemas.microsoft.com/office/powerpoint/2010/main" val="1221942308"/>
              </p:ext>
            </p:extLst>
          </p:nvPr>
        </p:nvGraphicFramePr>
        <p:xfrm>
          <a:off x="496529" y="682846"/>
          <a:ext cx="11198942" cy="5492307"/>
        </p:xfrm>
        <a:graphic>
          <a:graphicData uri="http://schemas.openxmlformats.org/drawingml/2006/table">
            <a:tbl>
              <a:tblPr firstRow="1" firstCol="1" bandRow="1"/>
              <a:tblGrid>
                <a:gridCol w="1348166">
                  <a:extLst>
                    <a:ext uri="{9D8B030D-6E8A-4147-A177-3AD203B41FA5}">
                      <a16:colId xmlns:a16="http://schemas.microsoft.com/office/drawing/2014/main" val="3654411968"/>
                    </a:ext>
                  </a:extLst>
                </a:gridCol>
                <a:gridCol w="9850776">
                  <a:extLst>
                    <a:ext uri="{9D8B030D-6E8A-4147-A177-3AD203B41FA5}">
                      <a16:colId xmlns:a16="http://schemas.microsoft.com/office/drawing/2014/main" val="2361932332"/>
                    </a:ext>
                  </a:extLst>
                </a:gridCol>
              </a:tblGrid>
              <a:tr h="548005">
                <a:tc rowSpan="3">
                  <a:txBody>
                    <a:bodyPr/>
                    <a:lstStyle/>
                    <a:p>
                      <a:pPr marL="36195" algn="just">
                        <a:lnSpc>
                          <a:spcPct val="130000"/>
                        </a:lnSpc>
                      </a:pPr>
                      <a:endParaRPr lang="en-US" sz="3600" b="1" kern="100" dirty="0">
                        <a:effectLst/>
                        <a:latin typeface="Times New Roman" panose="02020603050405020304" pitchFamily="18" charset="0"/>
                        <a:ea typeface="Times New Roman" panose="02020603050405020304" pitchFamily="18" charset="0"/>
                      </a:endParaRPr>
                    </a:p>
                    <a:p>
                      <a:pPr marL="36195" algn="just">
                        <a:lnSpc>
                          <a:spcPct val="130000"/>
                        </a:lnSpc>
                      </a:pPr>
                      <a:endParaRPr lang="en-US" sz="3600" b="1" kern="100" dirty="0">
                        <a:effectLst/>
                        <a:latin typeface="Times New Roman" panose="02020603050405020304" pitchFamily="18" charset="0"/>
                        <a:ea typeface="Times New Roman" panose="02020603050405020304" pitchFamily="18" charset="0"/>
                      </a:endParaRPr>
                    </a:p>
                    <a:p>
                      <a:pPr marL="36195" algn="just">
                        <a:lnSpc>
                          <a:spcPct val="130000"/>
                        </a:lnSpc>
                      </a:pPr>
                      <a:endParaRPr lang="en-US" sz="3600" b="1" kern="100" dirty="0">
                        <a:effectLst/>
                        <a:latin typeface="Times New Roman" panose="02020603050405020304" pitchFamily="18" charset="0"/>
                        <a:ea typeface="Times New Roman" panose="02020603050405020304" pitchFamily="18" charset="0"/>
                      </a:endParaRPr>
                    </a:p>
                    <a:p>
                      <a:pPr marL="36195" algn="just">
                        <a:lnSpc>
                          <a:spcPct val="130000"/>
                        </a:lnSpc>
                      </a:pPr>
                      <a:r>
                        <a:rPr lang="en-US" sz="3600" b="1" kern="100" dirty="0">
                          <a:effectLst/>
                          <a:latin typeface="Times New Roman" panose="02020603050405020304" pitchFamily="18" charset="0"/>
                          <a:ea typeface="Times New Roman" panose="02020603050405020304" pitchFamily="18" charset="0"/>
                        </a:rPr>
                        <a:t>C</a:t>
                      </a:r>
                      <a:r>
                        <a:rPr lang="vi-VN" sz="3600" b="1" kern="100" dirty="0">
                          <a:effectLst/>
                          <a:latin typeface="Times New Roman" panose="02020603050405020304" pitchFamily="18" charset="0"/>
                          <a:ea typeface="Times New Roman" panose="02020603050405020304" pitchFamily="18" charset="0"/>
                        </a:rPr>
                        <a:t>âu 2</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pPr>
                      <a:r>
                        <a:rPr lang="en-US" sz="3600" b="1" dirty="0" err="1">
                          <a:solidFill>
                            <a:srgbClr val="000000"/>
                          </a:solidFill>
                          <a:effectLst/>
                          <a:latin typeface="Times New Roman" panose="02020603050405020304" pitchFamily="18" charset="0"/>
                          <a:ea typeface="Times New Roman" panose="02020603050405020304" pitchFamily="18" charset="0"/>
                        </a:rPr>
                        <a:t>Viết</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bài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văn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nghị</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luận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khoảng</a:t>
                      </a:r>
                      <a:r>
                        <a:rPr lang="en-US" sz="3600" b="1" dirty="0">
                          <a:solidFill>
                            <a:srgbClr val="000000"/>
                          </a:solidFill>
                          <a:effectLst/>
                          <a:latin typeface="Times New Roman" panose="02020603050405020304" pitchFamily="18" charset="0"/>
                          <a:ea typeface="Times New Roman" panose="02020603050405020304" pitchFamily="18" charset="0"/>
                        </a:rPr>
                        <a:t> 600 </a:t>
                      </a:r>
                      <a:r>
                        <a:rPr lang="en-US" sz="3600" b="1" dirty="0" err="1">
                          <a:solidFill>
                            <a:srgbClr val="000000"/>
                          </a:solidFill>
                          <a:effectLst/>
                          <a:latin typeface="Times New Roman" panose="02020603050405020304" pitchFamily="18" charset="0"/>
                          <a:ea typeface="Times New Roman" panose="02020603050405020304" pitchFamily="18" charset="0"/>
                        </a:rPr>
                        <a:t>chữ</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bàn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về</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tầm</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quan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trọng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của</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việc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trang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bị</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kĩ</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năng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sống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đối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với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giới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trẻ</a:t>
                      </a:r>
                      <a:r>
                        <a:rPr lang="en-US" sz="3600" b="1"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9456905"/>
                  </a:ext>
                </a:extLst>
              </a:tr>
              <a:tr h="0">
                <a:tc vMerge="1">
                  <a:txBody>
                    <a:bodyPr/>
                    <a:lstStyle/>
                    <a:p>
                      <a:endParaRPr lang="en-US"/>
                    </a:p>
                  </a:txBody>
                  <a:tcPr/>
                </a:tc>
                <a:tc>
                  <a:txBody>
                    <a:bodyPr/>
                    <a:lstStyle/>
                    <a:p>
                      <a:pPr>
                        <a:lnSpc>
                          <a:spcPct val="130000"/>
                        </a:lnSpc>
                      </a:pPr>
                      <a:r>
                        <a:rPr lang="vi-VN" sz="3600" i="1" kern="100" dirty="0">
                          <a:effectLst/>
                          <a:latin typeface="Times New Roman" panose="02020603050405020304" pitchFamily="18" charset="0"/>
                          <a:ea typeface="Times New Roman" panose="02020603050405020304" pitchFamily="18" charset="0"/>
                        </a:rPr>
                        <a:t> </a:t>
                      </a:r>
                      <a:r>
                        <a:rPr lang="vi-VN" sz="3600" i="1" kern="100" dirty="0">
                          <a:solidFill>
                            <a:srgbClr val="0D0D0D"/>
                          </a:solidFill>
                          <a:effectLst/>
                          <a:latin typeface="Times New Roman" panose="02020603050405020304" pitchFamily="18" charset="0"/>
                          <a:ea typeface="Times New Roman" panose="02020603050405020304" pitchFamily="18" charset="0"/>
                        </a:rPr>
                        <a:t>a. Xác định được yêu cầu của kiểu bài</a:t>
                      </a:r>
                      <a:endParaRPr lang="en-US" sz="3600" dirty="0">
                        <a:effectLst/>
                        <a:latin typeface="Times New Roman" panose="02020603050405020304" pitchFamily="18" charset="0"/>
                        <a:ea typeface="Times New Roman" panose="02020603050405020304" pitchFamily="18" charset="0"/>
                      </a:endParaRPr>
                    </a:p>
                    <a:p>
                      <a:pPr marL="36195" algn="just">
                        <a:lnSpc>
                          <a:spcPct val="130000"/>
                        </a:lnSpc>
                      </a:pPr>
                      <a:r>
                        <a:rPr lang="vi-VN" sz="3600" kern="100" dirty="0">
                          <a:solidFill>
                            <a:srgbClr val="0D0D0D"/>
                          </a:solidFill>
                          <a:effectLst/>
                          <a:latin typeface="Times New Roman" panose="02020603050405020304" pitchFamily="18" charset="0"/>
                          <a:ea typeface="Times New Roman" panose="02020603050405020304" pitchFamily="18" charset="0"/>
                        </a:rPr>
                        <a:t>Xác định được yêu cầu của kiểu bài: nghị luận xã hội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6650805"/>
                  </a:ext>
                </a:extLst>
              </a:tr>
              <a:tr h="0">
                <a:tc vMerge="1">
                  <a:txBody>
                    <a:bodyPr/>
                    <a:lstStyle/>
                    <a:p>
                      <a:endParaRPr lang="en-US"/>
                    </a:p>
                  </a:txBody>
                  <a:tcPr/>
                </a:tc>
                <a:tc>
                  <a:txBody>
                    <a:bodyPr/>
                    <a:lstStyle/>
                    <a:p>
                      <a:pPr marL="36195" algn="just">
                        <a:lnSpc>
                          <a:spcPct val="130000"/>
                        </a:lnSpc>
                      </a:pPr>
                      <a:r>
                        <a:rPr lang="vi-VN" sz="3600" i="1" kern="100" dirty="0">
                          <a:effectLst/>
                          <a:latin typeface="Times New Roman" panose="02020603050405020304" pitchFamily="18" charset="0"/>
                          <a:ea typeface="Times New Roman" panose="02020603050405020304" pitchFamily="18" charset="0"/>
                        </a:rPr>
                        <a:t>b. Xác định đúng vấn đề cần nghị luận: </a:t>
                      </a:r>
                      <a:r>
                        <a:rPr lang="en-US" sz="3600" dirty="0" err="1">
                          <a:effectLst/>
                          <a:latin typeface="Times New Roman" panose="02020603050405020304" pitchFamily="18" charset="0"/>
                          <a:ea typeface="Times New Roman" panose="02020603050405020304" pitchFamily="18" charset="0"/>
                        </a:rPr>
                        <a:t>tầm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trọng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bị</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kĩ</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năng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đối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trẻ</a:t>
                      </a:r>
                      <a:r>
                        <a:rPr lang="en-US" sz="3600" dirty="0">
                          <a:effectLst/>
                          <a:latin typeface="Times New Roman" panose="02020603050405020304" pitchFamily="18" charset="0"/>
                          <a:ea typeface="Times New Roman" panose="02020603050405020304" pitchFamily="18" charset="0"/>
                        </a:rPr>
                        <a:t>.</a:t>
                      </a:r>
                      <a:r>
                        <a:rPr lang="vi-VN"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3745948"/>
                  </a:ext>
                </a:extLst>
              </a:tr>
            </a:tbl>
          </a:graphicData>
        </a:graphic>
      </p:graphicFrame>
    </p:spTree>
    <p:extLst>
      <p:ext uri="{BB962C8B-B14F-4D97-AF65-F5344CB8AC3E}">
        <p14:creationId xmlns:p14="http://schemas.microsoft.com/office/powerpoint/2010/main" val="8991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AF340C-EDF4-B47E-BA53-8441D18AEC0A}"/>
              </a:ext>
            </a:extLst>
          </p:cNvPr>
          <p:cNvSpPr txBox="1"/>
          <p:nvPr/>
        </p:nvSpPr>
        <p:spPr>
          <a:xfrm>
            <a:off x="437535" y="213889"/>
            <a:ext cx="11316929" cy="6430222"/>
          </a:xfrm>
          <a:prstGeom prst="rect">
            <a:avLst/>
          </a:prstGeom>
          <a:solidFill>
            <a:schemeClr val="bg1"/>
          </a:solidFill>
          <a:ln>
            <a:solidFill>
              <a:schemeClr val="accent6">
                <a:lumMod val="50000"/>
              </a:schemeClr>
            </a:solidFill>
          </a:ln>
        </p:spPr>
        <p:txBody>
          <a:bodyPr wrap="square">
            <a:spAutoFit/>
          </a:bodyPr>
          <a:lstStyle/>
          <a:p>
            <a:pPr algn="just">
              <a:lnSpc>
                <a:spcPct val="130000"/>
              </a:lnSpc>
            </a:pPr>
            <a:r>
              <a:rPr lang="en-US" sz="3200" i="1" kern="100" dirty="0">
                <a:solidFill>
                  <a:srgbClr val="0D0D0D"/>
                </a:solidFill>
                <a:effectLst/>
                <a:latin typeface="Times New Roman" panose="02020603050405020304" pitchFamily="18" charset="0"/>
                <a:ea typeface="Times New Roman" panose="02020603050405020304" pitchFamily="18" charset="0"/>
              </a:rPr>
              <a:t>c. </a:t>
            </a:r>
            <a:r>
              <a:rPr lang="en-US" sz="3200" i="1" kern="100" dirty="0" err="1">
                <a:solidFill>
                  <a:srgbClr val="0D0D0D"/>
                </a:solidFill>
                <a:effectLst/>
                <a:latin typeface="Times New Roman" panose="02020603050405020304" pitchFamily="18" charset="0"/>
                <a:ea typeface="Times New Roman" panose="02020603050405020304" pitchFamily="18" charset="0"/>
              </a:rPr>
              <a:t>Triển</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khai</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vấn</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đề</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nghị</a:t>
            </a:r>
            <a:r>
              <a:rPr lang="en-US" sz="3200" i="1" kern="100" dirty="0">
                <a:solidFill>
                  <a:srgbClr val="0D0D0D"/>
                </a:solidFill>
                <a:effectLst/>
                <a:latin typeface="Times New Roman" panose="02020603050405020304" pitchFamily="18" charset="0"/>
                <a:ea typeface="Times New Roman" panose="02020603050405020304" pitchFamily="18" charset="0"/>
              </a:rPr>
              <a:t> </a:t>
            </a:r>
            <a:r>
              <a:rPr lang="en-US" sz="3200" i="1" kern="100" dirty="0" err="1">
                <a:solidFill>
                  <a:srgbClr val="0D0D0D"/>
                </a:solidFill>
                <a:effectLst/>
                <a:latin typeface="Times New Roman" panose="02020603050405020304" pitchFamily="18" charset="0"/>
                <a:ea typeface="Times New Roman" panose="02020603050405020304" pitchFamily="18" charset="0"/>
              </a:rPr>
              <a:t>luận</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Xác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định</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các</a:t>
            </a:r>
            <a:r>
              <a:rPr lang="en-US" sz="3200" kern="100" dirty="0">
                <a:solidFill>
                  <a:srgbClr val="0D0D0D"/>
                </a:solidFill>
                <a:effectLst/>
                <a:latin typeface="Times New Roman" panose="02020603050405020304" pitchFamily="18" charset="0"/>
                <a:ea typeface="Times New Roman" panose="02020603050405020304" pitchFamily="18" charset="0"/>
              </a:rPr>
              <a:t> ý </a:t>
            </a:r>
            <a:r>
              <a:rPr lang="en-US" sz="3200" kern="100" dirty="0" err="1">
                <a:solidFill>
                  <a:srgbClr val="0D0D0D"/>
                </a:solidFill>
                <a:effectLst/>
                <a:latin typeface="Times New Roman" panose="02020603050405020304" pitchFamily="18" charset="0"/>
                <a:ea typeface="Times New Roman" panose="02020603050405020304" pitchFamily="18" charset="0"/>
              </a:rPr>
              <a:t>chính</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của</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bài</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viết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Sắp</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xếp</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được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các</a:t>
            </a:r>
            <a:r>
              <a:rPr lang="en-US" sz="3200" kern="100" dirty="0">
                <a:solidFill>
                  <a:srgbClr val="0D0D0D"/>
                </a:solidFill>
                <a:effectLst/>
                <a:latin typeface="Times New Roman" panose="02020603050405020304" pitchFamily="18" charset="0"/>
                <a:ea typeface="Times New Roman" panose="02020603050405020304" pitchFamily="18" charset="0"/>
              </a:rPr>
              <a:t> ý </a:t>
            </a:r>
            <a:r>
              <a:rPr lang="en-US" sz="3200" kern="100" dirty="0" err="1">
                <a:solidFill>
                  <a:srgbClr val="0D0D0D"/>
                </a:solidFill>
                <a:effectLst/>
                <a:latin typeface="Times New Roman" panose="02020603050405020304" pitchFamily="18" charset="0"/>
                <a:ea typeface="Times New Roman" panose="02020603050405020304" pitchFamily="18" charset="0"/>
              </a:rPr>
              <a:t>theo</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bố</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cục</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hợp</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lí</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ba</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phần</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của</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bài</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văn</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nghị</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kern="100" dirty="0" err="1">
                <a:solidFill>
                  <a:srgbClr val="0D0D0D"/>
                </a:solidFill>
                <a:effectLst/>
                <a:latin typeface="Times New Roman" panose="02020603050405020304" pitchFamily="18" charset="0"/>
                <a:ea typeface="Times New Roman" panose="02020603050405020304" pitchFamily="18" charset="0"/>
              </a:rPr>
              <a:t>luận</a:t>
            </a:r>
            <a:r>
              <a:rPr lang="en-US" sz="3200" kern="100" dirty="0">
                <a:solidFill>
                  <a:srgbClr val="0D0D0D"/>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tham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triển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khai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sau</a:t>
            </a:r>
            <a:r>
              <a:rPr lang="en-US" sz="3200" dirty="0">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rPr>
              <a:t>Mở 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rPr>
              <a:t>Thân bài:</a:t>
            </a:r>
            <a:endParaRPr lang="en-US" sz="3200" dirty="0">
              <a:effectLst/>
              <a:latin typeface="Times New Roman" panose="02020603050405020304" pitchFamily="18" charset="0"/>
              <a:ea typeface="Times New Roman" panose="02020603050405020304" pitchFamily="18" charset="0"/>
            </a:endParaRPr>
          </a:p>
          <a:p>
            <a:pPr algn="just" fontAlgn="base">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Giải thích: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quyết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rPr>
              <a:t> vi </a:t>
            </a:r>
            <a:r>
              <a:rPr lang="en-US" sz="3200" dirty="0" err="1">
                <a:solidFill>
                  <a:srgbClr val="000000"/>
                </a:solidFill>
                <a:effectLst/>
                <a:latin typeface="Times New Roman" panose="02020603050405020304" pitchFamily="18" charset="0"/>
                <a:ea typeface="Times New Roman" panose="02020603050405020304" pitchFamily="18" charset="0"/>
              </a:rPr>
              <a:t>phù</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xung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quanh</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77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heel(1)">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dow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wheel(1)">
                                      <p:cBhvr>
                                        <p:cTn id="25" dur="2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5E6039-C9DF-35F1-B291-EC61EA412735}"/>
              </a:ext>
            </a:extLst>
          </p:cNvPr>
          <p:cNvSpPr txBox="1"/>
          <p:nvPr/>
        </p:nvSpPr>
        <p:spPr>
          <a:xfrm>
            <a:off x="491613" y="213889"/>
            <a:ext cx="11208774" cy="6430222"/>
          </a:xfrm>
          <a:prstGeom prst="rect">
            <a:avLst/>
          </a:prstGeom>
          <a:solidFill>
            <a:schemeClr val="bg1"/>
          </a:solidFill>
          <a:ln>
            <a:solidFill>
              <a:schemeClr val="accent6">
                <a:lumMod val="50000"/>
              </a:schemeClr>
            </a:solidFill>
          </a:ln>
        </p:spPr>
        <p:txBody>
          <a:bodyPr wrap="square">
            <a:spAutoFit/>
          </a:bodyPr>
          <a:lstStyle/>
          <a:p>
            <a:pPr algn="just" fontAlgn="base">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Vai </a:t>
            </a:r>
            <a:r>
              <a:rPr lang="en-US" sz="3200" dirty="0" err="1">
                <a:solidFill>
                  <a:srgbClr val="000000"/>
                </a:solidFill>
                <a:effectLst/>
                <a:latin typeface="Times New Roman" panose="02020603050405020304" pitchFamily="18" charset="0"/>
                <a:ea typeface="Times New Roman" panose="02020603050405020304" pitchFamily="18" charset="0"/>
              </a:rPr>
              <a:t>trò</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chỉ</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tồn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nâng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luôn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đổi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huống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ngờ</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nảy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vệ</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61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96C061-8026-2CF3-6B28-2F4C955F57CA}"/>
              </a:ext>
            </a:extLst>
          </p:cNvPr>
          <p:cNvSpPr txBox="1"/>
          <p:nvPr/>
        </p:nvSpPr>
        <p:spPr>
          <a:xfrm>
            <a:off x="437535" y="451262"/>
            <a:ext cx="11316929" cy="5955476"/>
          </a:xfrm>
          <a:prstGeom prst="rect">
            <a:avLst/>
          </a:prstGeom>
          <a:solidFill>
            <a:schemeClr val="bg1"/>
          </a:solidFill>
          <a:ln>
            <a:solidFill>
              <a:schemeClr val="accent6">
                <a:lumMod val="50000"/>
              </a:schemeClr>
            </a:solidFill>
          </a:ln>
        </p:spPr>
        <p:txBody>
          <a:bodyPr wrap="square">
            <a:spAutoFit/>
          </a:bodyPr>
          <a:lstStyle/>
          <a:p>
            <a:pPr algn="just" fontAlgn="base">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Thiếu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kĩ</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năng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trẻ</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sẽ</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thiếu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tự</a:t>
            </a:r>
            <a:r>
              <a:rPr lang="en-US" sz="3000" dirty="0">
                <a:solidFill>
                  <a:srgbClr val="000000"/>
                </a:solidFill>
                <a:effectLst/>
                <a:latin typeface="Times New Roman" panose="02020603050405020304" pitchFamily="18" charset="0"/>
                <a:ea typeface="Times New Roman" panose="02020603050405020304" pitchFamily="18" charset="0"/>
              </a:rPr>
              <a:t> tin, </a:t>
            </a:r>
            <a:r>
              <a:rPr lang="en-US" sz="3000" dirty="0" err="1">
                <a:solidFill>
                  <a:srgbClr val="000000"/>
                </a:solidFill>
                <a:effectLst/>
                <a:latin typeface="Times New Roman" panose="02020603050405020304" pitchFamily="18" charset="0"/>
                <a:ea typeface="Times New Roman" panose="02020603050405020304" pitchFamily="18" charset="0"/>
              </a:rPr>
              <a:t>thiếu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sự</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chủ</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động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cuộc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thay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đổi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dám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hiện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bản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cơ</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hội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định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chính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mình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sẽ</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thành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hơn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trong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cuộc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Mọi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đặc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biệt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giới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trẻ</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cần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nhận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thức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trò</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quan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trọng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kĩ</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năng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Bên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cạnh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kiến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thức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sách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mỗi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cần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phải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trao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dồi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kĩ</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năng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dễ</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thích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nghi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với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cuộc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góp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xã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hội</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Dẫn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chứng</a:t>
            </a:r>
            <a:r>
              <a:rPr lang="en-US" sz="3000" dirty="0">
                <a:solidFill>
                  <a:srgbClr val="000000"/>
                </a:solidFill>
                <a:effectLst/>
                <a:latin typeface="Times New Roman" panose="02020603050405020304" pitchFamily="18" charset="0"/>
                <a:ea typeface="Times New Roman" panose="02020603050405020304" pitchFamily="18" charset="0"/>
              </a:rPr>
              <a:t>: HS </a:t>
            </a:r>
            <a:r>
              <a:rPr lang="en-US" sz="3000" dirty="0" err="1">
                <a:solidFill>
                  <a:srgbClr val="000000"/>
                </a:solidFill>
                <a:effectLst/>
                <a:latin typeface="Times New Roman" panose="02020603050405020304" pitchFamily="18" charset="0"/>
                <a:ea typeface="Times New Roman" panose="02020603050405020304" pitchFamily="18" charset="0"/>
              </a:rPr>
              <a:t>lấy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dẫn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chứng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phù</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hợp</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fontAlgn="base">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Liên </a:t>
            </a:r>
            <a:r>
              <a:rPr lang="en-US" sz="3000" dirty="0" err="1">
                <a:solidFill>
                  <a:srgbClr val="000000"/>
                </a:solidFill>
                <a:effectLst/>
                <a:latin typeface="Times New Roman" panose="02020603050405020304" pitchFamily="18" charset="0"/>
                <a:ea typeface="Times New Roman" panose="02020603050405020304" pitchFamily="18" charset="0"/>
              </a:rPr>
              <a:t>hệ</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bản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rPr>
              <a:t> … </a:t>
            </a:r>
            <a:endParaRPr lang="en-US" sz="3000" dirty="0">
              <a:effectLst/>
              <a:latin typeface="Times New Roman" panose="02020603050405020304" pitchFamily="18" charset="0"/>
              <a:ea typeface="Times New Roman" panose="02020603050405020304" pitchFamily="18" charset="0"/>
            </a:endParaRPr>
          </a:p>
          <a:p>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Kết</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bài</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định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vấn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đề</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nghị</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luận</a:t>
            </a:r>
            <a:endParaRPr lang="en-US" sz="3000" dirty="0"/>
          </a:p>
        </p:txBody>
      </p:sp>
    </p:spTree>
    <p:extLst>
      <p:ext uri="{BB962C8B-B14F-4D97-AF65-F5344CB8AC3E}">
        <p14:creationId xmlns:p14="http://schemas.microsoft.com/office/powerpoint/2010/main" val="275826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heel(1)">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heel(1)">
                                      <p:cBhvr>
                                        <p:cTn id="20" dur="2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2D84C28-1590-99B8-2F64-797FE29E667F}"/>
              </a:ext>
            </a:extLst>
          </p:cNvPr>
          <p:cNvGraphicFramePr>
            <a:graphicFrameLocks noGrp="1"/>
          </p:cNvGraphicFramePr>
          <p:nvPr>
            <p:extLst>
              <p:ext uri="{D42A27DB-BD31-4B8C-83A1-F6EECF244321}">
                <p14:modId xmlns:p14="http://schemas.microsoft.com/office/powerpoint/2010/main" val="363073794"/>
              </p:ext>
            </p:extLst>
          </p:nvPr>
        </p:nvGraphicFramePr>
        <p:xfrm>
          <a:off x="838200" y="1322070"/>
          <a:ext cx="10515600" cy="4213860"/>
        </p:xfrm>
        <a:graphic>
          <a:graphicData uri="http://schemas.openxmlformats.org/drawingml/2006/table">
            <a:tbl>
              <a:tblPr firstRow="1" firstCol="1" bandRow="1"/>
              <a:tblGrid>
                <a:gridCol w="10515600">
                  <a:extLst>
                    <a:ext uri="{9D8B030D-6E8A-4147-A177-3AD203B41FA5}">
                      <a16:colId xmlns:a16="http://schemas.microsoft.com/office/drawing/2014/main" val="1165490047"/>
                    </a:ext>
                  </a:extLst>
                </a:gridCol>
              </a:tblGrid>
              <a:tr h="938530">
                <a:tc>
                  <a:txBody>
                    <a:bodyPr/>
                    <a:lstStyle/>
                    <a:p>
                      <a:pPr>
                        <a:lnSpc>
                          <a:spcPct val="150000"/>
                        </a:lnSpc>
                      </a:pPr>
                      <a:r>
                        <a:rPr lang="en-US" sz="3200" i="1">
                          <a:solidFill>
                            <a:srgbClr val="0D0D0D"/>
                          </a:solidFill>
                          <a:effectLst/>
                          <a:latin typeface="Times New Roman" panose="02020603050405020304" pitchFamily="18" charset="0"/>
                          <a:ea typeface="Times New Roman" panose="02020603050405020304" pitchFamily="18" charset="0"/>
                        </a:rPr>
                        <a:t>d</a:t>
                      </a:r>
                      <a:r>
                        <a:rPr lang="vi-VN" sz="3200" i="1">
                          <a:solidFill>
                            <a:srgbClr val="0D0D0D"/>
                          </a:solidFill>
                          <a:effectLst/>
                          <a:latin typeface="Times New Roman" panose="02020603050405020304" pitchFamily="18" charset="0"/>
                          <a:ea typeface="Times New Roman" panose="02020603050405020304" pitchFamily="18" charset="0"/>
                        </a:rPr>
                        <a:t>. Diễn đạt</a:t>
                      </a:r>
                      <a:endParaRPr lang="en-US" sz="3200">
                        <a:effectLst/>
                        <a:latin typeface="Times New Roman" panose="02020603050405020304" pitchFamily="18" charset="0"/>
                        <a:ea typeface="Times New Roman" panose="02020603050405020304" pitchFamily="18" charset="0"/>
                      </a:endParaRPr>
                    </a:p>
                    <a:p>
                      <a:pPr marL="36195" algn="just">
                        <a:lnSpc>
                          <a:spcPct val="150000"/>
                        </a:lnSpc>
                      </a:pPr>
                      <a:r>
                        <a:rPr lang="vi-VN" sz="3200">
                          <a:solidFill>
                            <a:srgbClr val="0D0D0D"/>
                          </a:solidFill>
                          <a:effectLst/>
                          <a:latin typeface="Times New Roman" panose="02020603050405020304" pitchFamily="18" charset="0"/>
                          <a:ea typeface="Times New Roman" panose="02020603050405020304" pitchFamily="18" charset="0"/>
                        </a:rPr>
                        <a:t>Đảm bảo chuẩn chính tả, dùng từ, ngữ pháp tiếng Việt, liên kết văn bản.</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53643656"/>
                  </a:ext>
                </a:extLst>
              </a:tr>
              <a:tr h="0">
                <a:tc>
                  <a:txBody>
                    <a:bodyPr/>
                    <a:lstStyle/>
                    <a:p>
                      <a:pPr marL="36195" algn="just">
                        <a:lnSpc>
                          <a:spcPct val="150000"/>
                        </a:lnSpc>
                      </a:pPr>
                      <a:r>
                        <a:rPr lang="vi-VN" sz="3200" i="1" kern="100" dirty="0">
                          <a:effectLst/>
                          <a:latin typeface="Times New Roman" panose="02020603050405020304" pitchFamily="18" charset="0"/>
                          <a:ea typeface="Times New Roman" panose="02020603050405020304" pitchFamily="18" charset="0"/>
                        </a:rPr>
                        <a:t>e. Sáng tạo</a:t>
                      </a:r>
                      <a:endParaRPr lang="en-US" sz="3200" dirty="0">
                        <a:effectLst/>
                        <a:latin typeface="Times New Roman" panose="02020603050405020304" pitchFamily="18" charset="0"/>
                        <a:ea typeface="Times New Roman" panose="02020603050405020304" pitchFamily="18" charset="0"/>
                      </a:endParaRPr>
                    </a:p>
                    <a:p>
                      <a:pPr marL="36195" algn="just">
                        <a:lnSpc>
                          <a:spcPct val="150000"/>
                        </a:lnSpc>
                      </a:pPr>
                      <a:r>
                        <a:rPr lang="vi-VN" sz="3200" kern="100" dirty="0">
                          <a:effectLst/>
                          <a:latin typeface="Times New Roman" panose="02020603050405020304" pitchFamily="18" charset="0"/>
                          <a:ea typeface="Times New Roman" panose="02020603050405020304" pitchFamily="18" charset="0"/>
                        </a:rPr>
                        <a:t>Thể hiện suy nghĩ sâu sắc về vấn đề nghị luận; có cách diễn đạt mới mẻ.</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0200855"/>
                  </a:ext>
                </a:extLst>
              </a:tr>
            </a:tbl>
          </a:graphicData>
        </a:graphic>
      </p:graphicFrame>
    </p:spTree>
    <p:extLst>
      <p:ext uri="{BB962C8B-B14F-4D97-AF65-F5344CB8AC3E}">
        <p14:creationId xmlns:p14="http://schemas.microsoft.com/office/powerpoint/2010/main" val="383890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36964" y="-33533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182" y="5040688"/>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0971" y="4490427"/>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09157" y="3976696"/>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Một tràng pháo tay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69342" y="2570177"/>
            <a:ext cx="4753868" cy="42878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endParaRPr lang="en-US" sz="2800" dirty="0" err="1">
              <a:solidFill>
                <a:schemeClr val="tx1"/>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20465" y="375143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0537" y="4096516"/>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5812" y="2774600"/>
            <a:ext cx="714375" cy="1190625"/>
          </a:xfrm>
          <a:prstGeom prst="rect">
            <a:avLst/>
          </a:prstGeom>
        </p:spPr>
      </p:pic>
      <p:sp>
        <p:nvSpPr>
          <p:cNvPr id="2" name="Cloud 1">
            <a:extLst>
              <a:ext uri="{FF2B5EF4-FFF2-40B4-BE49-F238E27FC236}">
                <a16:creationId xmlns:a16="http://schemas.microsoft.com/office/drawing/2014/main" id="{E22376C7-B87C-FB94-CB52-C2DF0974FB62}"/>
              </a:ext>
            </a:extLst>
          </p:cNvPr>
          <p:cNvSpPr/>
          <p:nvPr/>
        </p:nvSpPr>
        <p:spPr>
          <a:xfrm>
            <a:off x="-328674" y="-100103"/>
            <a:ext cx="5857983" cy="4777401"/>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R="30480" algn="just">
              <a:lnSpc>
                <a:spcPct val="115000"/>
              </a:lnSpc>
              <a:spcAft>
                <a:spcPts val="1200"/>
              </a:spcAft>
            </a:pP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ADB9DCC1-0CF1-E195-E0D4-6C2CEA3443F1}"/>
              </a:ext>
            </a:extLst>
          </p:cNvPr>
          <p:cNvSpPr txBox="1"/>
          <p:nvPr/>
        </p:nvSpPr>
        <p:spPr>
          <a:xfrm>
            <a:off x="5655289" y="2614848"/>
            <a:ext cx="4510901" cy="3892861"/>
          </a:xfrm>
          <a:prstGeom prst="rect">
            <a:avLst/>
          </a:prstGeom>
          <a:noFill/>
        </p:spPr>
        <p:txBody>
          <a:bodyPr wrap="square" rtlCol="0">
            <a:spAutoFit/>
          </a:bodyPr>
          <a:lstStyle/>
          <a:p>
            <a:pPr algn="just">
              <a:lnSpc>
                <a:spcPct val="150000"/>
              </a:lnSpc>
              <a:defRPr/>
            </a:pP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vi-VN" sz="2800" dirty="0">
                <a:solidFill>
                  <a:schemeClr val="tx1"/>
                </a:solidFill>
                <a:latin typeface="Times New Roman" panose="02020603050405020304" pitchFamily="18" charset="0"/>
                <a:cs typeface="Times New Roman" panose="02020603050405020304" pitchFamily="18" charset="0"/>
              </a:rPr>
              <a:t> tu từ chơi chữ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xuân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B7EBE1B-69EB-FB6F-5811-42BAE25BBC8E}"/>
              </a:ext>
            </a:extLst>
          </p:cNvPr>
          <p:cNvSpPr txBox="1"/>
          <p:nvPr/>
        </p:nvSpPr>
        <p:spPr>
          <a:xfrm>
            <a:off x="55521" y="588223"/>
            <a:ext cx="5285077" cy="3167021"/>
          </a:xfrm>
          <a:prstGeom prst="rect">
            <a:avLst/>
          </a:prstGeom>
          <a:noFill/>
        </p:spPr>
        <p:txBody>
          <a:bodyPr wrap="square" rtlCol="0">
            <a:spAutoFit/>
          </a:bodyPr>
          <a:lstStyle/>
          <a:p>
            <a:pPr marR="30480" algn="just">
              <a:lnSpc>
                <a:spcPct val="115000"/>
              </a:lnSpc>
              <a:spcAft>
                <a:spcPts val="1200"/>
              </a:spcAft>
            </a:pPr>
            <a:r>
              <a:rPr lang="en-US" sz="2800" b="1" dirty="0">
                <a:solidFill>
                  <a:schemeClr val="tx1"/>
                </a:solidFill>
                <a:effectLst/>
                <a:latin typeface="Times New Roman" panose="02020603050405020304" pitchFamily="18" charset="0"/>
                <a:ea typeface="Times New Roman" panose="02020603050405020304" pitchFamily="18" charset="0"/>
              </a:rPr>
              <a:t>    </a:t>
            </a:r>
            <a:r>
              <a:rPr lang="vi-VN" sz="2800" b="1" dirty="0">
                <a:solidFill>
                  <a:schemeClr val="tx1"/>
                </a:solidFill>
                <a:effectLst/>
                <a:latin typeface="Times New Roman" panose="02020603050405020304" pitchFamily="18" charset="0"/>
                <a:ea typeface="Times New Roman" panose="02020603050405020304" pitchFamily="18" charset="0"/>
              </a:rPr>
              <a:t>Câu 3:</a:t>
            </a:r>
            <a:r>
              <a:rPr lang="vi-VN" sz="2800" dirty="0">
                <a:solidFill>
                  <a:schemeClr val="tx1"/>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Biện pháp tu từ chơi chữ trong câu ca dao sau được thực hiện dựa vào hiện tượng ngôn ngữ nào?</a:t>
            </a:r>
            <a:endParaRPr lang="en-US" sz="2800" dirty="0">
              <a:effectLst/>
              <a:latin typeface="Times New Roman" panose="02020603050405020304" pitchFamily="18" charset="0"/>
              <a:ea typeface="Times New Roman" panose="02020603050405020304" pitchFamily="18" charset="0"/>
            </a:endParaRPr>
          </a:p>
          <a:p>
            <a:pPr algn="ctr"/>
            <a:r>
              <a:rPr lang="en-US" sz="2800" i="1" dirty="0" err="1">
                <a:effectLst/>
                <a:latin typeface="Times New Roman" panose="02020603050405020304" pitchFamily="18" charset="0"/>
                <a:ea typeface="Times New Roman" panose="02020603050405020304" pitchFamily="18" charset="0"/>
              </a:rPr>
              <a:t>Mùa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xuân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Hạ</a:t>
            </a:r>
            <a:endParaRPr lang="en-US" sz="2800" dirty="0">
              <a:effectLst/>
              <a:latin typeface="Times New Roman" panose="02020603050405020304" pitchFamily="18" charset="0"/>
              <a:ea typeface="Times New Roman" panose="02020603050405020304" pitchFamily="18" charset="0"/>
            </a:endParaRPr>
          </a:p>
          <a:p>
            <a:pPr algn="ctr"/>
            <a:r>
              <a:rPr lang="en-US" sz="2800" i="1" dirty="0">
                <a:effectLst/>
                <a:latin typeface="Times New Roman" panose="02020603050405020304" pitchFamily="18" charset="0"/>
                <a:ea typeface="Times New Roman" panose="02020603050405020304" pitchFamily="18" charset="0"/>
              </a:rPr>
              <a:t>Mua </a:t>
            </a:r>
            <a:r>
              <a:rPr lang="en-US" sz="2800" i="1" dirty="0" err="1">
                <a:effectLst/>
                <a:latin typeface="Times New Roman" panose="02020603050405020304" pitchFamily="18" charset="0"/>
                <a:ea typeface="Times New Roman" panose="02020603050405020304" pitchFamily="18" charset="0"/>
              </a:rPr>
              <a:t>cá</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đông</a:t>
            </a:r>
            <a:r>
              <a:rPr lang="en-US" sz="2800" i="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1.66667E-6 -3.7037E-6 L -1.66667E-6 -0.22476 " pathEditMode="relative" rAng="0" ptsTypes="AA">
                                      <p:cBhvr>
                                        <p:cTn id="15" dur="2000" fill="hold"/>
                                        <p:tgtEl>
                                          <p:spTgt spid="7"/>
                                        </p:tgtEl>
                                        <p:attrNameLst>
                                          <p:attrName>ppt_x</p:attrName>
                                          <p:attrName>ppt_y</p:attrName>
                                        </p:attrNameLst>
                                      </p:cBhvr>
                                      <p:rCtr x="0" y="-11250"/>
                                    </p:animMotion>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par>
                          <p:cTn id="26" fill="hold">
                            <p:stCondLst>
                              <p:cond delay="2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82063" y="-404388"/>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04131" y="139181"/>
            <a:ext cx="10477932" cy="23059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000" b="1" dirty="0">
                <a:solidFill>
                  <a:schemeClr val="tx1"/>
                </a:solidFill>
                <a:latin typeface="Times New Roman" panose="02020603050405020304" pitchFamily="18" charset="0"/>
                <a:cs typeface="Times New Roman" panose="02020603050405020304" pitchFamily="18" charset="0"/>
              </a:rPr>
              <a:t>Câu 4: Điền từ thích hợp vào dấu (...) trong câu sau:</a:t>
            </a:r>
            <a:endParaRPr lang="en-US" sz="30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vi-VN" sz="3000" dirty="0">
                <a:solidFill>
                  <a:schemeClr val="tx1"/>
                </a:solidFill>
                <a:latin typeface="Times New Roman" panose="02020603050405020304" pitchFamily="18" charset="0"/>
                <a:cs typeface="Times New Roman" panose="02020603050405020304" pitchFamily="18" charset="0"/>
              </a:rPr>
              <a:t> “Hãy kể lại giấc mơ em được gặp và trò chuyện với một nhân vật văn học mà em yêu thích.” đây là đề bài thuộc dạng bài (...)</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20038" y="4174607"/>
            <a:ext cx="437468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758"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TextBox 1">
            <a:extLst>
              <a:ext uri="{FF2B5EF4-FFF2-40B4-BE49-F238E27FC236}">
                <a16:creationId xmlns:a16="http://schemas.microsoft.com/office/drawing/2014/main" id="{F1A32277-3509-D656-2922-E592B6165705}"/>
              </a:ext>
            </a:extLst>
          </p:cNvPr>
          <p:cNvSpPr txBox="1"/>
          <p:nvPr/>
        </p:nvSpPr>
        <p:spPr>
          <a:xfrm>
            <a:off x="5665742" y="4292684"/>
            <a:ext cx="4374681" cy="748004"/>
          </a:xfrm>
          <a:prstGeom prst="rect">
            <a:avLst/>
          </a:prstGeom>
          <a:noFill/>
        </p:spPr>
        <p:txBody>
          <a:bodyPr wrap="square" rtlCol="0">
            <a:spAutoFit/>
          </a:bodyPr>
          <a:lstStyle/>
          <a:p>
            <a:pPr>
              <a:lnSpc>
                <a:spcPct val="130000"/>
              </a:lnSpc>
            </a:pPr>
            <a:r>
              <a:rPr lang="vi-VN" sz="3600" dirty="0">
                <a:solidFill>
                  <a:srgbClr val="0D0D0D"/>
                </a:solidFill>
                <a:effectLst/>
                <a:latin typeface="Times New Roman" panose="02020603050405020304" pitchFamily="18" charset="0"/>
                <a:ea typeface="Times New Roman" panose="02020603050405020304" pitchFamily="18" charset="0"/>
              </a:rPr>
              <a:t>Viết truyện sáng tạo.</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66667E-6 -3.7037E-6 L -1.66667E-6 -0.22476 " pathEditMode="relative" rAng="0" ptsTypes="AA">
                                      <p:cBhvr>
                                        <p:cTn id="22" dur="2000" fill="hold"/>
                                        <p:tgtEl>
                                          <p:spTgt spid="7"/>
                                        </p:tgtEl>
                                        <p:attrNameLst>
                                          <p:attrName>ppt_x</p:attrName>
                                          <p:attrName>ppt_y</p:attrName>
                                        </p:attrNameLst>
                                      </p:cBhvr>
                                      <p:rCtr x="0" y="-11250"/>
                                    </p:animMotion>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par>
                          <p:cTn id="33" fill="hold">
                            <p:stCondLst>
                              <p:cond delay="250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62398" y="-384723"/>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68697" y="183015"/>
            <a:ext cx="9088284" cy="202262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5:</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Thế nào là biến đổi cấu trúc câu? Hãy biến đổi câu chủ động sau thành câu bị động.</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i="1" dirty="0">
                <a:solidFill>
                  <a:schemeClr val="tx1"/>
                </a:solidFill>
                <a:latin typeface="Times New Roman" panose="02020603050405020304" pitchFamily="18" charset="0"/>
                <a:cs typeface="Times New Roman" panose="02020603050405020304" pitchFamily="18" charset="0"/>
              </a:rPr>
              <a:t>Nhà thơ Bằng Việt đã sáng tác bài “Bếp lửa” khi ông đang là sinh viên đi du học ở nước ngoài.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297310" y="2976129"/>
            <a:ext cx="4490400" cy="38818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329060"/>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TextBox 1">
            <a:extLst>
              <a:ext uri="{FF2B5EF4-FFF2-40B4-BE49-F238E27FC236}">
                <a16:creationId xmlns:a16="http://schemas.microsoft.com/office/drawing/2014/main" id="{FB866C45-107F-0F8F-8B6C-379315DD08DF}"/>
              </a:ext>
            </a:extLst>
          </p:cNvPr>
          <p:cNvSpPr txBox="1"/>
          <p:nvPr/>
        </p:nvSpPr>
        <p:spPr>
          <a:xfrm>
            <a:off x="5359192" y="3018503"/>
            <a:ext cx="4367910" cy="3416320"/>
          </a:xfrm>
          <a:prstGeom prst="rect">
            <a:avLst/>
          </a:prstGeom>
          <a:noFill/>
        </p:spPr>
        <p:txBody>
          <a:bodyPr wrap="square" rtlCol="0">
            <a:sp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Gợi ý: </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 Biến đổi cấu trúc câu là thay đổi kiểu cấu tạo câu mà không làm thay đổi cơ bản nghĩa của câu.</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 Chuyển câu chủ động thành công bị động: </a:t>
            </a:r>
            <a:r>
              <a:rPr lang="vi-VN" sz="2400" i="1" dirty="0">
                <a:solidFill>
                  <a:schemeClr val="tx1"/>
                </a:solidFill>
                <a:latin typeface="Times New Roman" panose="02020603050405020304" pitchFamily="18" charset="0"/>
                <a:cs typeface="Times New Roman" panose="02020603050405020304" pitchFamily="18" charset="0"/>
              </a:rPr>
              <a:t>Bài “Bếp lửa” được nhà thơ Bằng Việt đã sáng tác khi ông đang là sinh viên đi du học ở nước ngoài.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351</TotalTime>
  <Words>6367</Words>
  <Application>Microsoft Office PowerPoint</Application>
  <PresentationFormat>Widescreen</PresentationFormat>
  <Paragraphs>505</Paragraphs>
  <Slides>65</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65</vt:i4>
      </vt:variant>
    </vt:vector>
  </HeadingPairs>
  <TitlesOfParts>
    <vt:vector size="76" baseType="lpstr">
      <vt:lpstr>Aptos</vt:lpstr>
      <vt:lpstr>Aptos Display</vt:lpstr>
      <vt:lpstr>Arial</vt:lpstr>
      <vt:lpstr>Calibri</vt:lpstr>
      <vt:lpstr>Calibri Light</vt:lpstr>
      <vt:lpstr>Tahoma</vt:lpstr>
      <vt:lpstr>Times New Roman</vt:lpstr>
      <vt:lpstr>Office Theme</vt:lpstr>
      <vt:lpstr>6_Office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Nguyên</dc:creator>
  <cp:lastModifiedBy>my teasee</cp:lastModifiedBy>
  <cp:revision>6</cp:revision>
  <dcterms:created xsi:type="dcterms:W3CDTF">2025-01-16T01:25:02Z</dcterms:created>
  <dcterms:modified xsi:type="dcterms:W3CDTF">2025-06-03T07:36:03Z</dcterms:modified>
</cp:coreProperties>
</file>